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3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0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D6A1D82-A8A3-4CBA-88F6-F34BAFC940D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DEA1611-C626-421F-AD96-03420BEA3F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9.png"/><Relationship Id="rId21" Type="http://schemas.openxmlformats.org/officeDocument/2006/relationships/image" Target="../media/image75.png"/><Relationship Id="rId34" Type="http://schemas.openxmlformats.org/officeDocument/2006/relationships/image" Target="../media/image87.png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6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NULL"/><Relationship Id="rId24" Type="http://schemas.openxmlformats.org/officeDocument/2006/relationships/image" Target="../media/image78.png"/><Relationship Id="rId32" Type="http://schemas.openxmlformats.org/officeDocument/2006/relationships/image" Target="../media/image85.png"/><Relationship Id="rId5" Type="http://schemas.openxmlformats.org/officeDocument/2006/relationships/image" Target="../media/image6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NULL"/><Relationship Id="rId19" Type="http://schemas.openxmlformats.org/officeDocument/2006/relationships/image" Target="../media/image73.png"/><Relationship Id="rId31" Type="http://schemas.openxmlformats.org/officeDocument/2006/relationships/image" Target="../media/image8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hyperlink" Target="https://web.stanford.edu/class/archive/cs/cs161/cs161.1168/lecture3.pdf" TargetMode="External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8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7.png"/><Relationship Id="rId3" Type="http://schemas.openxmlformats.org/officeDocument/2006/relationships/image" Target="../media/image40.png"/><Relationship Id="rId7" Type="http://schemas.openxmlformats.org/officeDocument/2006/relationships/image" Target="NULL"/><Relationship Id="rId12" Type="http://schemas.openxmlformats.org/officeDocument/2006/relationships/image" Target="../media/image96.png"/><Relationship Id="rId2" Type="http://schemas.openxmlformats.org/officeDocument/2006/relationships/image" Target="../media/image7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93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710.png"/><Relationship Id="rId9" Type="http://schemas.openxmlformats.org/officeDocument/2006/relationships/image" Target="../media/image50.png"/><Relationship Id="rId1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2.png"/><Relationship Id="rId7" Type="http://schemas.openxmlformats.org/officeDocument/2006/relationships/image" Target="../media/image103.png"/><Relationship Id="rId12" Type="http://schemas.openxmlformats.org/officeDocument/2006/relationships/hyperlink" Target="https://courses.cs.washington.edu/courses/cse373/19su/resources/#math" TargetMode="Externa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4" Type="http://schemas.openxmlformats.org/officeDocument/2006/relationships/image" Target="../media/image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0.png"/><Relationship Id="rId7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8:Tree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05318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1000" y="2527300"/>
                <a:ext cx="9855200" cy="37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Plug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2527300"/>
                <a:ext cx="9855200" cy="3789114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2552699"/>
                <a:ext cx="11187258" cy="37566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2552699"/>
                <a:ext cx="11187258" cy="3756661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5240" y="1463857"/>
                <a:ext cx="3984060" cy="92374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40" y="1463857"/>
                <a:ext cx="3984060" cy="92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7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4 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600" b="0" dirty="0"/>
              </a:p>
              <a:p>
                <a:endParaRPr lang="en-US" sz="2600" dirty="0"/>
              </a:p>
              <a:p>
                <a:r>
                  <a:rPr lang="en-US" sz="2600" dirty="0"/>
                  <a:t>We can unroll to get the answer here, but it’s really easy to make a small algebra mistake.</a:t>
                </a:r>
              </a:p>
              <a:p>
                <a:r>
                  <a:rPr lang="en-US" sz="2600" dirty="0"/>
                  <a:t>If that happens we might not be able to find the pattern</a:t>
                </a:r>
              </a:p>
              <a:p>
                <a:pPr lvl="1"/>
                <a:r>
                  <a:rPr lang="en-US" sz="2200" dirty="0"/>
                  <a:t>Or worse find the wrong pattern.</a:t>
                </a:r>
              </a:p>
              <a:p>
                <a:br>
                  <a:rPr lang="en-US" sz="2600" dirty="0"/>
                </a:br>
                <a:r>
                  <a:rPr lang="en-US" sz="2600" dirty="0"/>
                  <a:t>There’s a way to organize our algebra so it’s easier to find the pattern.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77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We’ll do the same algebra, but let’s give ourselves a visual to make the organization easier. </a:t>
            </a:r>
          </a:p>
          <a:p>
            <a:endParaRPr lang="en-US" dirty="0"/>
          </a:p>
          <a:p>
            <a:r>
              <a:rPr lang="en-US" dirty="0"/>
              <a:t>We’ll make a </a:t>
            </a:r>
            <a:r>
              <a:rPr lang="en-US" b="1" dirty="0"/>
              <a:t>tree.</a:t>
            </a:r>
          </a:p>
          <a:p>
            <a:r>
              <a:rPr lang="en-US" dirty="0"/>
              <a:t>Each node of the tree represents one recursive call </a:t>
            </a:r>
          </a:p>
          <a:p>
            <a:pPr lvl="1"/>
            <a:r>
              <a:rPr lang="en-US" dirty="0"/>
              <a:t>The children of that node are the new recursive calls made</a:t>
            </a:r>
          </a:p>
        </p:txBody>
      </p:sp>
    </p:spTree>
    <p:extLst>
      <p:ext uri="{BB962C8B-B14F-4D97-AF65-F5344CB8AC3E}">
        <p14:creationId xmlns:p14="http://schemas.microsoft.com/office/powerpoint/2010/main" val="192383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3157044" y="1104206"/>
                <a:ext cx="3071482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4" y="1104206"/>
                <a:ext cx="3071482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4324016" y="1243353"/>
                <a:ext cx="72032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16" y="1243353"/>
                <a:ext cx="720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Rectangle 331">
            <a:extLst>
              <a:ext uri="{FF2B5EF4-FFF2-40B4-BE49-F238E27FC236}">
                <a16:creationId xmlns:a16="http://schemas.microsoft.com/office/drawing/2014/main" id="{C24B7F4A-1B78-4DA0-9FB6-53EE80820957}"/>
              </a:ext>
            </a:extLst>
          </p:cNvPr>
          <p:cNvSpPr/>
          <p:nvPr/>
        </p:nvSpPr>
        <p:spPr>
          <a:xfrm>
            <a:off x="7172349" y="2424187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2C984CA-FA05-4251-892F-4F4B1F24E873}"/>
              </a:ext>
            </a:extLst>
          </p:cNvPr>
          <p:cNvSpPr/>
          <p:nvPr/>
        </p:nvSpPr>
        <p:spPr>
          <a:xfrm>
            <a:off x="4182786" y="2431777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FB2261C-04F4-4023-82B9-52A4BFAE8100}"/>
              </a:ext>
            </a:extLst>
          </p:cNvPr>
          <p:cNvSpPr/>
          <p:nvPr/>
        </p:nvSpPr>
        <p:spPr>
          <a:xfrm>
            <a:off x="1636332" y="2348436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6168868" y="2440494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68" y="2440494"/>
                <a:ext cx="3097801" cy="57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A0E66AA-C6C1-4CBF-A3AD-1D5C387746AA}"/>
                  </a:ext>
                </a:extLst>
              </p:cNvPr>
              <p:cNvSpPr txBox="1"/>
              <p:nvPr/>
            </p:nvSpPr>
            <p:spPr>
              <a:xfrm>
                <a:off x="1709941" y="2429307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A0E66AA-C6C1-4CBF-A3AD-1D5C3877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41" y="2429307"/>
                <a:ext cx="793743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F1EB2C7-B596-496D-8A02-5D5F6C92A20B}"/>
                  </a:ext>
                </a:extLst>
              </p:cNvPr>
              <p:cNvSpPr txBox="1"/>
              <p:nvPr/>
            </p:nvSpPr>
            <p:spPr>
              <a:xfrm>
                <a:off x="4249251" y="2515692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F1EB2C7-B596-496D-8A02-5D5F6C92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51" y="2515692"/>
                <a:ext cx="793743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C756E53-2B5D-4642-B805-49EC16997F2F}"/>
                  </a:ext>
                </a:extLst>
              </p:cNvPr>
              <p:cNvSpPr txBox="1"/>
              <p:nvPr/>
            </p:nvSpPr>
            <p:spPr>
              <a:xfrm>
                <a:off x="7191553" y="2502670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C756E53-2B5D-4642-B805-49EC1699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53" y="2502670"/>
                <a:ext cx="793743" cy="5821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-6169" y="2467569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9" y="2467569"/>
                <a:ext cx="3097801" cy="576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3080542" y="2439389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42" y="2439389"/>
                <a:ext cx="3097801" cy="576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A7EB7B-4DB4-42B8-A5B2-3682AE24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1ECBD-8825-4AD0-A2D7-6F17E039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C2AFB2-2410-4B0C-8835-E92670C3E711}"/>
              </a:ext>
            </a:extLst>
          </p:cNvPr>
          <p:cNvGrpSpPr/>
          <p:nvPr/>
        </p:nvGrpSpPr>
        <p:grpSpPr>
          <a:xfrm>
            <a:off x="6517651" y="253194"/>
            <a:ext cx="3916576" cy="1049609"/>
            <a:chOff x="1607606" y="4199021"/>
            <a:chExt cx="3916576" cy="1049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846235-B0A1-4062-AAC1-390F1608B368}"/>
                    </a:ext>
                  </a:extLst>
                </p:cNvPr>
                <p:cNvSpPr txBox="1"/>
                <p:nvPr/>
              </p:nvSpPr>
              <p:spPr>
                <a:xfrm>
                  <a:off x="1607606" y="4539159"/>
                  <a:ext cx="10072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846235-B0A1-4062-AAC1-390F1608B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606" y="4539159"/>
                  <a:ext cx="100726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23C33F-CB2E-40C2-97E7-4725DE60D6EE}"/>
                    </a:ext>
                  </a:extLst>
                </p:cNvPr>
                <p:cNvSpPr txBox="1"/>
                <p:nvPr/>
              </p:nvSpPr>
              <p:spPr>
                <a:xfrm>
                  <a:off x="2993425" y="4297245"/>
                  <a:ext cx="1593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23C33F-CB2E-40C2-97E7-4725DE60D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297245"/>
                  <a:ext cx="1593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164E96-5FCD-4BD4-B25E-843EF2811F95}"/>
                    </a:ext>
                  </a:extLst>
                </p:cNvPr>
                <p:cNvSpPr txBox="1"/>
                <p:nvPr/>
              </p:nvSpPr>
              <p:spPr>
                <a:xfrm>
                  <a:off x="2993425" y="4666483"/>
                  <a:ext cx="2530757" cy="582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164E96-5FCD-4BD4-B25E-843EF2811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666483"/>
                  <a:ext cx="2530757" cy="5821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97C5A9C4-997D-4551-8192-75CB53711951}"/>
                </a:ext>
              </a:extLst>
            </p:cNvPr>
            <p:cNvSpPr/>
            <p:nvPr/>
          </p:nvSpPr>
          <p:spPr>
            <a:xfrm>
              <a:off x="2585024" y="4199021"/>
              <a:ext cx="609600" cy="104960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4D82A-0186-4883-B556-63AAD81099CB}"/>
                  </a:ext>
                </a:extLst>
              </p:cNvPr>
              <p:cNvSpPr txBox="1"/>
              <p:nvPr/>
            </p:nvSpPr>
            <p:spPr>
              <a:xfrm>
                <a:off x="4447258" y="1322851"/>
                <a:ext cx="4843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4D82A-0186-4883-B556-63AAD810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58" y="1322851"/>
                <a:ext cx="48436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3507D-C15A-4141-A617-82761644920F}"/>
                  </a:ext>
                </a:extLst>
              </p:cNvPr>
              <p:cNvSpPr txBox="1"/>
              <p:nvPr/>
            </p:nvSpPr>
            <p:spPr>
              <a:xfrm>
                <a:off x="1722300" y="2378201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3507D-C15A-4141-A617-82761644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00" y="2378201"/>
                <a:ext cx="712503" cy="6368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66F43F-CD96-4325-A4FE-7D3900683A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078552" y="1692183"/>
            <a:ext cx="2290646" cy="68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E1886-EFC5-42C8-B6FF-CDD6ED262E4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684050" y="3015042"/>
            <a:ext cx="963262" cy="773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6A5E1D-D4F6-4EAF-A624-CF65F6ECBE8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976852" y="1691485"/>
            <a:ext cx="2622491" cy="76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131DB6-C2B8-44F9-B56F-DFBE316A09F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500460" y="3018135"/>
            <a:ext cx="159052" cy="760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EB30F6-C6F7-4AF4-B01E-653073D8875A}"/>
              </a:ext>
            </a:extLst>
          </p:cNvPr>
          <p:cNvCxnSpPr>
            <a:cxnSpLocks/>
            <a:stCxn id="14" idx="2"/>
            <a:endCxn id="112" idx="0"/>
          </p:cNvCxnSpPr>
          <p:nvPr/>
        </p:nvCxnSpPr>
        <p:spPr>
          <a:xfrm flipH="1">
            <a:off x="1676867" y="3015042"/>
            <a:ext cx="401685" cy="773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D9B4F5-16AC-4059-9395-7818F00F371F}"/>
              </a:ext>
            </a:extLst>
          </p:cNvPr>
          <p:cNvCxnSpPr>
            <a:cxnSpLocks/>
            <a:stCxn id="13" idx="2"/>
            <a:endCxn id="106" idx="0"/>
          </p:cNvCxnSpPr>
          <p:nvPr/>
        </p:nvCxnSpPr>
        <p:spPr>
          <a:xfrm flipH="1">
            <a:off x="4685505" y="1692183"/>
            <a:ext cx="3935" cy="76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2FE4A8-95AE-4681-BFC1-64AA0538D04F}"/>
              </a:ext>
            </a:extLst>
          </p:cNvPr>
          <p:cNvGrpSpPr/>
          <p:nvPr/>
        </p:nvGrpSpPr>
        <p:grpSpPr>
          <a:xfrm>
            <a:off x="129283" y="4439775"/>
            <a:ext cx="346570" cy="850645"/>
            <a:chOff x="294909" y="5415416"/>
            <a:chExt cx="346570" cy="8506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40963F-E14E-427F-9EA7-D982E661B7AB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81B674-5413-4439-B201-F0919853E828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ADF614-F40B-4CE3-8AE7-91B799D5263D}"/>
              </a:ext>
            </a:extLst>
          </p:cNvPr>
          <p:cNvGrpSpPr/>
          <p:nvPr/>
        </p:nvGrpSpPr>
        <p:grpSpPr>
          <a:xfrm>
            <a:off x="810578" y="4446951"/>
            <a:ext cx="346570" cy="850645"/>
            <a:chOff x="736287" y="5414540"/>
            <a:chExt cx="346570" cy="85064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9D44CD2-E97E-4390-B299-A351B32843EE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171566-0FE4-43A2-8775-FFBC76412020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08BCC0-A48F-467A-ABA6-10D2422219B5}"/>
                  </a:ext>
                </a:extLst>
              </p:cNvPr>
              <p:cNvSpPr txBox="1"/>
              <p:nvPr/>
            </p:nvSpPr>
            <p:spPr>
              <a:xfrm>
                <a:off x="4329253" y="2459409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08BCC0-A48F-467A-ABA6-10D24222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53" y="2459409"/>
                <a:ext cx="712503" cy="636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7B4988-D26D-42CB-A0D3-94B7B8EDF6CC}"/>
                  </a:ext>
                </a:extLst>
              </p:cNvPr>
              <p:cNvSpPr txBox="1"/>
              <p:nvPr/>
            </p:nvSpPr>
            <p:spPr>
              <a:xfrm>
                <a:off x="7243091" y="2459409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7B4988-D26D-42CB-A0D3-94B7B8EDF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091" y="2459409"/>
                <a:ext cx="712503" cy="6368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/>
              <p:nvPr/>
            </p:nvSpPr>
            <p:spPr>
              <a:xfrm>
                <a:off x="264381" y="3777157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" y="3777157"/>
                <a:ext cx="862479" cy="5821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/>
              <p:nvPr/>
            </p:nvSpPr>
            <p:spPr>
              <a:xfrm>
                <a:off x="1245627" y="3788436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7" y="3788436"/>
                <a:ext cx="862479" cy="5821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/>
              <p:nvPr/>
            </p:nvSpPr>
            <p:spPr>
              <a:xfrm>
                <a:off x="2228272" y="3778815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72" y="3778815"/>
                <a:ext cx="862479" cy="5821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/>
              <p:nvPr/>
            </p:nvSpPr>
            <p:spPr>
              <a:xfrm>
                <a:off x="3217972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72" y="3782418"/>
                <a:ext cx="862479" cy="58214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/>
              <p:nvPr/>
            </p:nvSpPr>
            <p:spPr>
              <a:xfrm>
                <a:off x="4210789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89" y="3782418"/>
                <a:ext cx="862479" cy="5821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/>
              <p:nvPr/>
            </p:nvSpPr>
            <p:spPr>
              <a:xfrm>
                <a:off x="5193434" y="3772797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4" y="3772797"/>
                <a:ext cx="862479" cy="5821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/>
              <p:nvPr/>
            </p:nvSpPr>
            <p:spPr>
              <a:xfrm>
                <a:off x="6215896" y="3792039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6" y="3792039"/>
                <a:ext cx="862479" cy="5821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/>
              <p:nvPr/>
            </p:nvSpPr>
            <p:spPr>
              <a:xfrm>
                <a:off x="7208713" y="3792039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3" y="3792039"/>
                <a:ext cx="862479" cy="5821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/>
              <p:nvPr/>
            </p:nvSpPr>
            <p:spPr>
              <a:xfrm>
                <a:off x="8191358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58" y="3782418"/>
                <a:ext cx="862479" cy="58214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10A8150-17EF-48B3-A837-B578C31401C6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3649212" y="3102825"/>
            <a:ext cx="597238" cy="679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7814A0-DD56-44F0-9DEA-FE0E331C85C8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5087968" y="3109665"/>
            <a:ext cx="536706" cy="66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9A8FDB-7283-4962-9A7E-07732A27502E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4642029" y="3106572"/>
            <a:ext cx="24032" cy="67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36D4235-E4B5-4849-B1F2-C6D089A4B9BC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6647136" y="3099732"/>
            <a:ext cx="530298" cy="69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BB600F-C832-4B98-B14C-529B0D084016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8030582" y="3102825"/>
            <a:ext cx="592016" cy="679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5DE7295-6A71-47EB-98E5-32EC6982CA0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608675" y="3099732"/>
            <a:ext cx="31278" cy="69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C3B36A8-08BD-41E5-867B-227E2FD66A85}"/>
              </a:ext>
            </a:extLst>
          </p:cNvPr>
          <p:cNvGrpSpPr/>
          <p:nvPr/>
        </p:nvGrpSpPr>
        <p:grpSpPr>
          <a:xfrm>
            <a:off x="477041" y="4446951"/>
            <a:ext cx="346570" cy="913298"/>
            <a:chOff x="661303" y="5414540"/>
            <a:chExt cx="346570" cy="91329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8708345-CF0F-4BA0-B336-8AD73258ABE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4D85F9C-A29D-48D7-A391-4878EFA03888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24D8277-72C0-4D16-93B6-3CC792BA5AD9}"/>
              </a:ext>
            </a:extLst>
          </p:cNvPr>
          <p:cNvGrpSpPr/>
          <p:nvPr/>
        </p:nvGrpSpPr>
        <p:grpSpPr>
          <a:xfrm>
            <a:off x="1115289" y="4439775"/>
            <a:ext cx="346570" cy="850645"/>
            <a:chOff x="294909" y="5415416"/>
            <a:chExt cx="346570" cy="85064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ECBB21-132E-4575-9837-4DD95C8FD637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FBFF792-AAD4-4C53-A038-A4AFF216165B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BB4A9D1-804B-4023-8FA8-D0C95C86F3AE}"/>
              </a:ext>
            </a:extLst>
          </p:cNvPr>
          <p:cNvGrpSpPr/>
          <p:nvPr/>
        </p:nvGrpSpPr>
        <p:grpSpPr>
          <a:xfrm>
            <a:off x="1796584" y="4446951"/>
            <a:ext cx="346570" cy="850645"/>
            <a:chOff x="736287" y="5414540"/>
            <a:chExt cx="346570" cy="850645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6DD801-D3FB-4C05-8A2C-470EAA4FC4C2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F9D48A-1C62-4555-87BC-C31506A1EFC3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B895CCA-918E-411D-AEFA-0377A300A49E}"/>
              </a:ext>
            </a:extLst>
          </p:cNvPr>
          <p:cNvGrpSpPr/>
          <p:nvPr/>
        </p:nvGrpSpPr>
        <p:grpSpPr>
          <a:xfrm>
            <a:off x="1463047" y="4446951"/>
            <a:ext cx="346570" cy="913298"/>
            <a:chOff x="661303" y="5414540"/>
            <a:chExt cx="346570" cy="913298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D0EF47A-31A0-41CC-9202-758D31CA8847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BBB377-4DF8-47A0-9231-A1CA750C3F68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67B048-7DA8-4B8B-AD15-E476BADE1E0F}"/>
              </a:ext>
            </a:extLst>
          </p:cNvPr>
          <p:cNvGrpSpPr/>
          <p:nvPr/>
        </p:nvGrpSpPr>
        <p:grpSpPr>
          <a:xfrm>
            <a:off x="2117644" y="4439775"/>
            <a:ext cx="346570" cy="850645"/>
            <a:chOff x="294909" y="5415416"/>
            <a:chExt cx="346570" cy="850645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EC9C63E-FD6F-498E-8F19-EBED4C89A5DC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C15F465-7BF8-46BC-BDE9-5299E25457F7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FDE5EB-3879-4A81-AC3F-157C1C5F79B2}"/>
              </a:ext>
            </a:extLst>
          </p:cNvPr>
          <p:cNvGrpSpPr/>
          <p:nvPr/>
        </p:nvGrpSpPr>
        <p:grpSpPr>
          <a:xfrm>
            <a:off x="2798939" y="4446951"/>
            <a:ext cx="346570" cy="850645"/>
            <a:chOff x="736287" y="5414540"/>
            <a:chExt cx="346570" cy="85064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9514C3-F0F6-49CA-B147-E4B023E58E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CCAF53E-5CA1-4126-A6C9-2EF137BECC33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09F5DDF-6CAE-4305-82EB-C33F5C9C139D}"/>
              </a:ext>
            </a:extLst>
          </p:cNvPr>
          <p:cNvGrpSpPr/>
          <p:nvPr/>
        </p:nvGrpSpPr>
        <p:grpSpPr>
          <a:xfrm>
            <a:off x="2465402" y="4446951"/>
            <a:ext cx="346570" cy="913298"/>
            <a:chOff x="661303" y="5414540"/>
            <a:chExt cx="346570" cy="913298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BA8ECC4-778C-4213-B36F-15E5789585C5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2DB87C3-59AF-46B2-86F5-79F527C790F2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027AD27-3D73-4674-80EC-8A0B986E3EBD}"/>
              </a:ext>
            </a:extLst>
          </p:cNvPr>
          <p:cNvGrpSpPr/>
          <p:nvPr/>
        </p:nvGrpSpPr>
        <p:grpSpPr>
          <a:xfrm>
            <a:off x="3127683" y="4439775"/>
            <a:ext cx="346570" cy="850645"/>
            <a:chOff x="294909" y="5415416"/>
            <a:chExt cx="346570" cy="850645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78ADADF-0525-4572-9D09-55C8D17DFE7F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C8111B-B7E7-4045-BC0B-15486DA7A869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FBCB411-9996-43E9-8665-6A97DA2C8A0E}"/>
              </a:ext>
            </a:extLst>
          </p:cNvPr>
          <p:cNvGrpSpPr/>
          <p:nvPr/>
        </p:nvGrpSpPr>
        <p:grpSpPr>
          <a:xfrm>
            <a:off x="3808978" y="4446951"/>
            <a:ext cx="346570" cy="850645"/>
            <a:chOff x="736287" y="5414540"/>
            <a:chExt cx="346570" cy="85064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43A0D0D-3B88-43FA-9EBB-B973040DAD9C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E44BC91-1AFB-4228-909E-3A7E8505AEDB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E18FF43-0DEF-4A01-8044-C78533E13CD5}"/>
              </a:ext>
            </a:extLst>
          </p:cNvPr>
          <p:cNvGrpSpPr/>
          <p:nvPr/>
        </p:nvGrpSpPr>
        <p:grpSpPr>
          <a:xfrm>
            <a:off x="3475441" y="4446951"/>
            <a:ext cx="346570" cy="913298"/>
            <a:chOff x="661303" y="5414540"/>
            <a:chExt cx="346570" cy="91329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3C5B3-C9B4-49A0-A9E7-FF20A2AB95F6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B36664-FEA6-472D-B701-50510AC6C516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CE9E2E7-3274-4AC0-A39F-60F61AF389D1}"/>
              </a:ext>
            </a:extLst>
          </p:cNvPr>
          <p:cNvGrpSpPr/>
          <p:nvPr/>
        </p:nvGrpSpPr>
        <p:grpSpPr>
          <a:xfrm>
            <a:off x="4135238" y="4432599"/>
            <a:ext cx="346570" cy="850645"/>
            <a:chOff x="294909" y="5415416"/>
            <a:chExt cx="346570" cy="85064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F6158C-C6A3-49D5-91DA-19B83D165FF3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08A337-9A94-4E17-AAE0-003B994CDF9A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2AF705B-DCF8-453F-87F0-7EEA978040BA}"/>
              </a:ext>
            </a:extLst>
          </p:cNvPr>
          <p:cNvGrpSpPr/>
          <p:nvPr/>
        </p:nvGrpSpPr>
        <p:grpSpPr>
          <a:xfrm>
            <a:off x="4816533" y="4439775"/>
            <a:ext cx="346570" cy="850645"/>
            <a:chOff x="736287" y="5414540"/>
            <a:chExt cx="346570" cy="850645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457507-43B2-4D0F-B942-C75734493725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3D60EAA-34E0-4FF0-9F2B-6CF0BBD0EA5D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AC99EE-0837-46B8-9EE9-7D8DA20E9C88}"/>
              </a:ext>
            </a:extLst>
          </p:cNvPr>
          <p:cNvGrpSpPr/>
          <p:nvPr/>
        </p:nvGrpSpPr>
        <p:grpSpPr>
          <a:xfrm>
            <a:off x="4482996" y="4439775"/>
            <a:ext cx="346570" cy="913298"/>
            <a:chOff x="661303" y="5414540"/>
            <a:chExt cx="346570" cy="913298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524543-65C6-4B2F-82E9-B510305EE82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BB6813-5CE1-4A15-BBC7-25F5AC7086C7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F1B657D-1154-464B-9AE7-EDF549BAB811}"/>
              </a:ext>
            </a:extLst>
          </p:cNvPr>
          <p:cNvGrpSpPr/>
          <p:nvPr/>
        </p:nvGrpSpPr>
        <p:grpSpPr>
          <a:xfrm>
            <a:off x="5149446" y="4444761"/>
            <a:ext cx="346570" cy="850645"/>
            <a:chOff x="294909" y="5415416"/>
            <a:chExt cx="346570" cy="850645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F04480A-84FD-4E67-BF88-736E3192C1B7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8CBA324-AAB9-4D67-B57F-CC2C225BAD5F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562C0C-D86C-4119-80B4-DF1E8CBEC2E8}"/>
              </a:ext>
            </a:extLst>
          </p:cNvPr>
          <p:cNvGrpSpPr/>
          <p:nvPr/>
        </p:nvGrpSpPr>
        <p:grpSpPr>
          <a:xfrm>
            <a:off x="5830741" y="4451937"/>
            <a:ext cx="346570" cy="850645"/>
            <a:chOff x="736287" y="5414540"/>
            <a:chExt cx="346570" cy="850645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5B4B6B9-04DF-4DCF-B9F0-7AE7885336D8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21440B-CF55-43DB-A24C-AECB08741D77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9CB6CB0-2827-4E06-9BE6-0820FC081F00}"/>
              </a:ext>
            </a:extLst>
          </p:cNvPr>
          <p:cNvGrpSpPr/>
          <p:nvPr/>
        </p:nvGrpSpPr>
        <p:grpSpPr>
          <a:xfrm>
            <a:off x="5497204" y="4451937"/>
            <a:ext cx="346570" cy="913298"/>
            <a:chOff x="661303" y="5414540"/>
            <a:chExt cx="346570" cy="913298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F6AA1-FF46-41B5-B207-70386076D67F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8EE00F3-7893-4433-A3BF-DF53CA6E80BE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290611-4DEA-4CEB-8D45-25322327CB6C}"/>
              </a:ext>
            </a:extLst>
          </p:cNvPr>
          <p:cNvGrpSpPr/>
          <p:nvPr/>
        </p:nvGrpSpPr>
        <p:grpSpPr>
          <a:xfrm>
            <a:off x="6144484" y="4439775"/>
            <a:ext cx="346570" cy="850645"/>
            <a:chOff x="294909" y="5415416"/>
            <a:chExt cx="346570" cy="850645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87AFDF-574A-4020-ACDA-ADC134589736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8433E11-0E98-4B93-AA98-5C60CED8B246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8479209-D988-4647-A0FC-FA8788AFAD53}"/>
              </a:ext>
            </a:extLst>
          </p:cNvPr>
          <p:cNvGrpSpPr/>
          <p:nvPr/>
        </p:nvGrpSpPr>
        <p:grpSpPr>
          <a:xfrm>
            <a:off x="6825779" y="4446951"/>
            <a:ext cx="346570" cy="850645"/>
            <a:chOff x="736287" y="5414540"/>
            <a:chExt cx="346570" cy="850645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8A147E8-E403-478E-9988-F0E3B77EC67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BB4544-5FDD-48FC-9213-EBC89C28AB08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E0B5383-C29A-4BA0-8C01-704F7659A853}"/>
              </a:ext>
            </a:extLst>
          </p:cNvPr>
          <p:cNvGrpSpPr/>
          <p:nvPr/>
        </p:nvGrpSpPr>
        <p:grpSpPr>
          <a:xfrm>
            <a:off x="6492242" y="4446951"/>
            <a:ext cx="346570" cy="913298"/>
            <a:chOff x="661303" y="5414540"/>
            <a:chExt cx="346570" cy="913298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8E7B947-2486-4BA3-B407-926894F00F1E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16F6046-131B-47B9-A7E0-1445DC55CF1D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A42F93B-6F16-4BF5-A3E5-03715DC7928B}"/>
              </a:ext>
            </a:extLst>
          </p:cNvPr>
          <p:cNvGrpSpPr/>
          <p:nvPr/>
        </p:nvGrpSpPr>
        <p:grpSpPr>
          <a:xfrm>
            <a:off x="7165747" y="4439238"/>
            <a:ext cx="346570" cy="850645"/>
            <a:chOff x="294909" y="5415416"/>
            <a:chExt cx="346570" cy="850645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AD16AF6-D0CB-4B1B-B67D-AF219A52D3B5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D9BA1C-06D9-4053-BBB1-6380E820D987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0B71BAB-4A0C-44DF-B6E3-4CEF9985C42D}"/>
              </a:ext>
            </a:extLst>
          </p:cNvPr>
          <p:cNvGrpSpPr/>
          <p:nvPr/>
        </p:nvGrpSpPr>
        <p:grpSpPr>
          <a:xfrm>
            <a:off x="7847042" y="4446414"/>
            <a:ext cx="346570" cy="850645"/>
            <a:chOff x="736287" y="5414540"/>
            <a:chExt cx="346570" cy="85064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96FE2A3-97AE-4629-9662-2EB09D9859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F0DFB51-DF56-4DD9-8EEA-3101DE347A85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8B26A78-17D2-4459-B5C6-18FF2FE84792}"/>
              </a:ext>
            </a:extLst>
          </p:cNvPr>
          <p:cNvGrpSpPr/>
          <p:nvPr/>
        </p:nvGrpSpPr>
        <p:grpSpPr>
          <a:xfrm>
            <a:off x="7513505" y="4446414"/>
            <a:ext cx="346570" cy="913298"/>
            <a:chOff x="661303" y="5414540"/>
            <a:chExt cx="346570" cy="913298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83D88C-C91F-4B5E-BA21-E33A98DADF7B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B2F0DC1-3EB3-4D8C-8908-7E0A12735F2E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539E6FF-E93F-45E8-8AB3-DACE1FA24BEE}"/>
              </a:ext>
            </a:extLst>
          </p:cNvPr>
          <p:cNvGrpSpPr/>
          <p:nvPr/>
        </p:nvGrpSpPr>
        <p:grpSpPr>
          <a:xfrm>
            <a:off x="8124780" y="4432062"/>
            <a:ext cx="346570" cy="850645"/>
            <a:chOff x="294909" y="5415416"/>
            <a:chExt cx="346570" cy="850645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7B96A91-FDE3-4DCB-9284-BBE87F4CCC1B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6C9BB41-EFCB-4918-B193-CA0F13331539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334704B-533E-4153-94F7-C17019D53B4B}"/>
              </a:ext>
            </a:extLst>
          </p:cNvPr>
          <p:cNvGrpSpPr/>
          <p:nvPr/>
        </p:nvGrpSpPr>
        <p:grpSpPr>
          <a:xfrm>
            <a:off x="8806075" y="4439238"/>
            <a:ext cx="346570" cy="850645"/>
            <a:chOff x="736287" y="5414540"/>
            <a:chExt cx="346570" cy="850645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233D240-E847-41A1-AF65-98FE62FDEE80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E1F025-E166-45AA-9F51-261A12FC2AF8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5B0FC67-D213-46CD-923C-A52F53908282}"/>
              </a:ext>
            </a:extLst>
          </p:cNvPr>
          <p:cNvGrpSpPr/>
          <p:nvPr/>
        </p:nvGrpSpPr>
        <p:grpSpPr>
          <a:xfrm>
            <a:off x="8472538" y="4439238"/>
            <a:ext cx="346570" cy="913298"/>
            <a:chOff x="661303" y="5414540"/>
            <a:chExt cx="346570" cy="91329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3998349-FD69-4DB7-A378-2DDA986073C4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17BAC06-072E-482C-BE61-2DCAF3022525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94D0130-516A-48C6-BAF5-789EA6A6B046}"/>
              </a:ext>
            </a:extLst>
          </p:cNvPr>
          <p:cNvGrpSpPr/>
          <p:nvPr/>
        </p:nvGrpSpPr>
        <p:grpSpPr>
          <a:xfrm>
            <a:off x="115714" y="5397554"/>
            <a:ext cx="977760" cy="369332"/>
            <a:chOff x="122254" y="5363769"/>
            <a:chExt cx="977760" cy="36933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2D73612-F7EC-49FD-93E3-3B9F06B73113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E62510B-425C-488D-A527-683DB23027A2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0B4DB10-DC81-4037-92E3-BCAFD1E99C9E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3764217-8D23-462D-8910-9FCC4D0DEFCC}"/>
              </a:ext>
            </a:extLst>
          </p:cNvPr>
          <p:cNvGrpSpPr/>
          <p:nvPr/>
        </p:nvGrpSpPr>
        <p:grpSpPr>
          <a:xfrm>
            <a:off x="1151023" y="5397554"/>
            <a:ext cx="977760" cy="369332"/>
            <a:chOff x="122254" y="5363769"/>
            <a:chExt cx="977760" cy="369332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BE1BEBA-E3FD-49D1-B3AE-303F59EB04AA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EFD9665-5889-444D-851D-9FC002894C94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061D890-6E8D-47FD-9E0A-2CB5ED440928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540C958-1D3E-4FD4-9F0D-2FB12B713D7E}"/>
              </a:ext>
            </a:extLst>
          </p:cNvPr>
          <p:cNvGrpSpPr/>
          <p:nvPr/>
        </p:nvGrpSpPr>
        <p:grpSpPr>
          <a:xfrm>
            <a:off x="2192131" y="5397554"/>
            <a:ext cx="977760" cy="369332"/>
            <a:chOff x="122254" y="5363769"/>
            <a:chExt cx="977760" cy="369332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542E9E1-732C-409E-A170-56FFDC512B82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FD1CD2CA-7DA4-464D-BD61-4FD627C0696C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1E9A07E-F26B-4A52-9E0D-F3EBAFF82712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5086DFC-C7D6-4B9D-B9EA-B7C31F7E1395}"/>
              </a:ext>
            </a:extLst>
          </p:cNvPr>
          <p:cNvGrpSpPr/>
          <p:nvPr/>
        </p:nvGrpSpPr>
        <p:grpSpPr>
          <a:xfrm>
            <a:off x="3191106" y="5397554"/>
            <a:ext cx="977760" cy="369332"/>
            <a:chOff x="122254" y="5363769"/>
            <a:chExt cx="977760" cy="369332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46E78FD-63F7-42FF-A9D6-632FF5F11D64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3D99AFD-88EE-4067-B3BC-B54750E03E12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8147E52-3EF6-49DE-83D2-A713BAAAD6C2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0F14DCC-1D1C-4A95-85DF-4302D71FB7D8}"/>
              </a:ext>
            </a:extLst>
          </p:cNvPr>
          <p:cNvGrpSpPr/>
          <p:nvPr/>
        </p:nvGrpSpPr>
        <p:grpSpPr>
          <a:xfrm>
            <a:off x="4208196" y="5397554"/>
            <a:ext cx="977760" cy="369332"/>
            <a:chOff x="122254" y="5363769"/>
            <a:chExt cx="977760" cy="36933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B111153-9558-4CDA-A929-AAB7DDEAC0EC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4A082B3-DE6E-45DB-9E8A-C544DCCEAF5B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25B4D2E-CC11-47DA-9F4B-5E8A9D3157A3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CB7A2F7-F546-49CC-AA47-C19FB514792A}"/>
              </a:ext>
            </a:extLst>
          </p:cNvPr>
          <p:cNvGrpSpPr/>
          <p:nvPr/>
        </p:nvGrpSpPr>
        <p:grpSpPr>
          <a:xfrm>
            <a:off x="5225286" y="5397554"/>
            <a:ext cx="977760" cy="369332"/>
            <a:chOff x="122254" y="5363769"/>
            <a:chExt cx="977760" cy="369332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61A7657-0E41-47B4-A34C-1CFBA5C41197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892B2FD-CDC0-458A-9D41-494BC1BF7159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8DF953E-0FF4-4780-961A-6B1EE884A2F9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C46F083-FCFD-4E27-B3A3-0E2D078ED51C}"/>
              </a:ext>
            </a:extLst>
          </p:cNvPr>
          <p:cNvGrpSpPr/>
          <p:nvPr/>
        </p:nvGrpSpPr>
        <p:grpSpPr>
          <a:xfrm>
            <a:off x="6228526" y="5397554"/>
            <a:ext cx="977760" cy="369332"/>
            <a:chOff x="122254" y="5363769"/>
            <a:chExt cx="977760" cy="369332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15270D3-C542-4A22-ABBE-0EF72C0BBD2A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68C35E8-78BC-477C-B9A1-9B4C92B776AB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D963497-27C3-48A4-9144-BECD66F71408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BE82E27-D92E-4EA3-9C8E-5716B5559305}"/>
              </a:ext>
            </a:extLst>
          </p:cNvPr>
          <p:cNvGrpSpPr/>
          <p:nvPr/>
        </p:nvGrpSpPr>
        <p:grpSpPr>
          <a:xfrm>
            <a:off x="7242200" y="5397554"/>
            <a:ext cx="977760" cy="369332"/>
            <a:chOff x="122254" y="5363769"/>
            <a:chExt cx="977760" cy="36933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ACB731A-489E-4AE7-98AE-571EC5C54EFB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03BDDBB-EEA8-445A-9783-E81FD3500E13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1384A6F-C7EC-4301-82D6-270593A6124B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EFDC0D8-66F5-44FD-B924-CC9F975F1489}"/>
              </a:ext>
            </a:extLst>
          </p:cNvPr>
          <p:cNvGrpSpPr/>
          <p:nvPr/>
        </p:nvGrpSpPr>
        <p:grpSpPr>
          <a:xfrm>
            <a:off x="8262706" y="5397554"/>
            <a:ext cx="977760" cy="369332"/>
            <a:chOff x="122254" y="5363769"/>
            <a:chExt cx="977760" cy="36933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26F7980-29F6-4654-8121-FBDC2E349BAB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8FDF9942-292F-455F-BA9B-0C172238E16D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CAC5AFA-C951-4BAA-A9C0-BCB64807DA2F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/>
              <p:nvPr/>
            </p:nvSpPr>
            <p:spPr>
              <a:xfrm>
                <a:off x="9370836" y="1414509"/>
                <a:ext cx="2766455" cy="5083251"/>
              </a:xfrm>
              <a:prstGeom prst="rect">
                <a:avLst/>
              </a:prstGeom>
              <a:noFill/>
              <a:ln w="19050">
                <a:solidFill>
                  <a:srgbClr val="4C328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Answer the following questions: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836" y="1414509"/>
                <a:ext cx="2766455" cy="5083251"/>
              </a:xfrm>
              <a:prstGeom prst="rect">
                <a:avLst/>
              </a:prstGeom>
              <a:blipFill>
                <a:blip r:embed="rId26"/>
                <a:stretch>
                  <a:fillRect l="-2188" t="-358" r="-3063" b="-717"/>
                </a:stretch>
              </a:blipFill>
              <a:ln w="19050"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Rectangle 318">
            <a:extLst>
              <a:ext uri="{FF2B5EF4-FFF2-40B4-BE49-F238E27FC236}">
                <a16:creationId xmlns:a16="http://schemas.microsoft.com/office/drawing/2014/main" id="{9983DB3F-C0C4-43E3-ADB6-AB588F2E6EA7}"/>
              </a:ext>
            </a:extLst>
          </p:cNvPr>
          <p:cNvSpPr/>
          <p:nvPr/>
        </p:nvSpPr>
        <p:spPr>
          <a:xfrm>
            <a:off x="6561754" y="156635"/>
            <a:ext cx="3983978" cy="125787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ooter Placeholder 3">
            <a:extLst>
              <a:ext uri="{FF2B5EF4-FFF2-40B4-BE49-F238E27FC236}">
                <a16:creationId xmlns:a16="http://schemas.microsoft.com/office/drawing/2014/main" id="{0EAFF735-AF89-4EE8-A1D5-F0EBF909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Example Modified from provided by CS 161 – Jessica Su </a:t>
            </a:r>
            <a:r>
              <a:rPr lang="en-US" dirty="0">
                <a:hlinkClick r:id="rId27"/>
              </a:rPr>
              <a:t>https://web.stanford.edu/class/archive/cs/cs161/cs161.1168/lecture3.pdf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/>
              <p:nvPr/>
            </p:nvSpPr>
            <p:spPr>
              <a:xfrm>
                <a:off x="264381" y="3789577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" y="3789577"/>
                <a:ext cx="862479" cy="63684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/>
              <p:nvPr/>
            </p:nvSpPr>
            <p:spPr>
              <a:xfrm>
                <a:off x="1245627" y="3800856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7" y="3800856"/>
                <a:ext cx="862479" cy="6368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/>
              <p:nvPr/>
            </p:nvSpPr>
            <p:spPr>
              <a:xfrm>
                <a:off x="2228272" y="3791235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72" y="3791235"/>
                <a:ext cx="862479" cy="63684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/>
              <p:nvPr/>
            </p:nvSpPr>
            <p:spPr>
              <a:xfrm>
                <a:off x="3217972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72" y="3794838"/>
                <a:ext cx="862479" cy="63684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/>
              <p:nvPr/>
            </p:nvSpPr>
            <p:spPr>
              <a:xfrm>
                <a:off x="4210789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89" y="3794838"/>
                <a:ext cx="862479" cy="6368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/>
              <p:nvPr/>
            </p:nvSpPr>
            <p:spPr>
              <a:xfrm>
                <a:off x="5193434" y="3785217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4" y="3785217"/>
                <a:ext cx="862479" cy="63684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/>
              <p:nvPr/>
            </p:nvSpPr>
            <p:spPr>
              <a:xfrm>
                <a:off x="6215896" y="3804459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6" y="3804459"/>
                <a:ext cx="862479" cy="63684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/>
              <p:nvPr/>
            </p:nvSpPr>
            <p:spPr>
              <a:xfrm>
                <a:off x="7208713" y="3804459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3" y="3804459"/>
                <a:ext cx="862479" cy="63684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/>
              <p:nvPr/>
            </p:nvSpPr>
            <p:spPr>
              <a:xfrm>
                <a:off x="8191358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58" y="3794838"/>
                <a:ext cx="862479" cy="6368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52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  <p:bldP spid="321" grpId="1" animBg="1"/>
      <p:bldP spid="225" grpId="0" animBg="1"/>
      <p:bldP spid="225" grpId="1" animBg="1"/>
      <p:bldP spid="332" grpId="0" animBg="1"/>
      <p:bldP spid="334" grpId="0" animBg="1"/>
      <p:bldP spid="335" grpId="0" animBg="1"/>
      <p:bldP spid="224" grpId="0" animBg="1"/>
      <p:bldP spid="224" grpId="1" animBg="1"/>
      <p:bldP spid="325" grpId="0" animBg="1"/>
      <p:bldP spid="325" grpId="1" animBg="1"/>
      <p:bldP spid="330" grpId="0" animBg="1"/>
      <p:bldP spid="330" grpId="1" animBg="1"/>
      <p:bldP spid="333" grpId="0" animBg="1"/>
      <p:bldP spid="333" grpId="1" animBg="1"/>
      <p:bldP spid="220" grpId="0" animBg="1"/>
      <p:bldP spid="220" grpId="1" animBg="1"/>
      <p:bldP spid="223" grpId="0" animBg="1"/>
      <p:bldP spid="223" grpId="1" animBg="1"/>
      <p:bldP spid="13" grpId="0" animBg="1"/>
      <p:bldP spid="14" grpId="0" animBg="1"/>
      <p:bldP spid="106" grpId="0" animBg="1"/>
      <p:bldP spid="107" grpId="0" animBg="1"/>
      <p:bldP spid="108" grpId="0" animBg="1"/>
      <p:bldP spid="108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318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276-F138-4D88-B1E6-589933C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E2A-80A3-42F5-B443-9F6C38C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E9F-48CA-477F-9567-06D9D96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282614"/>
                  </p:ext>
                </p:extLst>
              </p:nvPr>
            </p:nvGraphicFramePr>
            <p:xfrm>
              <a:off x="6815738" y="1430282"/>
              <a:ext cx="4994216" cy="2181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494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487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400" i="1" baseline="-2500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4 ∗ </m:t>
                                </m:r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400" i="1" baseline="-2500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282614"/>
                  </p:ext>
                </p:extLst>
              </p:nvPr>
            </p:nvGraphicFramePr>
            <p:xfrm>
              <a:off x="6815738" y="1430282"/>
              <a:ext cx="4994216" cy="2181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990" t="-168000" r="-100000" b="-4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41" t="-168000" r="-1020" b="-44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4975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990" t="-167500" r="-100000" b="-1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41" t="-167500" r="-1020" b="-1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990" t="-254762" r="-100000" b="-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41" t="-254762" r="-1020" b="-6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596000" r="-202041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41" t="-596000" r="-1020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/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blipFill>
                <a:blip r:embed="rId3"/>
                <a:stretch>
                  <a:fillRect l="-1263" t="-1269" b="-13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/>
              <p:nvPr/>
            </p:nvSpPr>
            <p:spPr>
              <a:xfrm>
                <a:off x="4669474" y="1569644"/>
                <a:ext cx="451662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4" y="1569644"/>
                <a:ext cx="451662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/>
              <p:nvPr/>
            </p:nvSpPr>
            <p:spPr>
              <a:xfrm>
                <a:off x="5240434" y="2359216"/>
                <a:ext cx="787139" cy="63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4" y="2359216"/>
                <a:ext cx="787139" cy="636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DE091-AC05-410E-8EB1-68E71F84C8C4}"/>
              </a:ext>
            </a:extLst>
          </p:cNvPr>
          <p:cNvGrpSpPr/>
          <p:nvPr/>
        </p:nvGrpSpPr>
        <p:grpSpPr>
          <a:xfrm>
            <a:off x="6320563" y="217044"/>
            <a:ext cx="3867056" cy="920193"/>
            <a:chOff x="1611176" y="4199021"/>
            <a:chExt cx="3867056" cy="920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D8B1A0-F206-4B7F-BCE8-841F3271E891}"/>
                    </a:ext>
                  </a:extLst>
                </p:cNvPr>
                <p:cNvSpPr txBox="1"/>
                <p:nvPr/>
              </p:nvSpPr>
              <p:spPr>
                <a:xfrm>
                  <a:off x="1611176" y="4474451"/>
                  <a:ext cx="10072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D8B1A0-F206-4B7F-BCE8-841F3271E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176" y="4474451"/>
                  <a:ext cx="10072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7E1E79-BE92-46B3-87CA-2BB0CAF14A93}"/>
                    </a:ext>
                  </a:extLst>
                </p:cNvPr>
                <p:cNvSpPr txBox="1"/>
                <p:nvPr/>
              </p:nvSpPr>
              <p:spPr>
                <a:xfrm>
                  <a:off x="2993425" y="4212428"/>
                  <a:ext cx="1593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7E1E79-BE92-46B3-87CA-2BB0CAF14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212428"/>
                  <a:ext cx="15936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A03CE-6897-49E5-8DC0-49256D40D969}"/>
                    </a:ext>
                  </a:extLst>
                </p:cNvPr>
                <p:cNvSpPr txBox="1"/>
                <p:nvPr/>
              </p:nvSpPr>
              <p:spPr>
                <a:xfrm>
                  <a:off x="2947475" y="4527492"/>
                  <a:ext cx="2530757" cy="582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A03CE-6897-49E5-8DC0-49256D40D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475" y="4527492"/>
                  <a:ext cx="2530757" cy="5821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561C8A07-A2FB-4C90-B625-9E8912819555}"/>
                </a:ext>
              </a:extLst>
            </p:cNvPr>
            <p:cNvSpPr/>
            <p:nvPr/>
          </p:nvSpPr>
          <p:spPr>
            <a:xfrm>
              <a:off x="2585024" y="4199021"/>
              <a:ext cx="609600" cy="92019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303F29-9D4C-4C19-BD3A-3DEA5757FA1C}"/>
              </a:ext>
            </a:extLst>
          </p:cNvPr>
          <p:cNvSpPr txBox="1"/>
          <p:nvPr/>
        </p:nvSpPr>
        <p:spPr>
          <a:xfrm>
            <a:off x="6696664" y="3848020"/>
            <a:ext cx="288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Combining it all together…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/>
              <p:nvPr/>
            </p:nvSpPr>
            <p:spPr>
              <a:xfrm>
                <a:off x="2346247" y="4116902"/>
                <a:ext cx="2401107" cy="77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47" y="4116902"/>
                <a:ext cx="2401107" cy="779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/>
              <p:nvPr/>
            </p:nvSpPr>
            <p:spPr>
              <a:xfrm>
                <a:off x="6947084" y="4592230"/>
                <a:ext cx="3912161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4" y="4592230"/>
                <a:ext cx="3912161" cy="8844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/>
              <p:nvPr/>
            </p:nvSpPr>
            <p:spPr>
              <a:xfrm>
                <a:off x="667659" y="5285440"/>
                <a:ext cx="296959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5285440"/>
                <a:ext cx="2969595" cy="461473"/>
              </a:xfrm>
              <a:prstGeom prst="rect">
                <a:avLst/>
              </a:prstGeom>
              <a:blipFill>
                <a:blip r:embed="rId1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EBE8BD5-8C12-4106-87FA-44F74DAB0CE3}"/>
              </a:ext>
            </a:extLst>
          </p:cNvPr>
          <p:cNvSpPr txBox="1"/>
          <p:nvPr/>
        </p:nvSpPr>
        <p:spPr>
          <a:xfrm>
            <a:off x="2606683" y="6017234"/>
            <a:ext cx="17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of a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/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/>
              <p:nvPr/>
            </p:nvSpPr>
            <p:spPr>
              <a:xfrm>
                <a:off x="4431294" y="6193873"/>
                <a:ext cx="116538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94" y="6193873"/>
                <a:ext cx="1165384" cy="381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402E6F9-263C-4517-AEC7-01DC10014F1F}"/>
              </a:ext>
            </a:extLst>
          </p:cNvPr>
          <p:cNvSpPr/>
          <p:nvPr/>
        </p:nvSpPr>
        <p:spPr>
          <a:xfrm>
            <a:off x="6361096" y="76509"/>
            <a:ext cx="3983978" cy="120143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D723C-F32E-4703-B435-D9E0FAFFE479}"/>
              </a:ext>
            </a:extLst>
          </p:cNvPr>
          <p:cNvSpPr/>
          <p:nvPr/>
        </p:nvSpPr>
        <p:spPr>
          <a:xfrm>
            <a:off x="6892884" y="4465856"/>
            <a:ext cx="3966361" cy="1135805"/>
          </a:xfrm>
          <a:prstGeom prst="rect">
            <a:avLst/>
          </a:prstGeom>
          <a:noFill/>
          <a:ln w="38100"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A89EE3-C5DC-4094-AD01-AD716D7C5F04}"/>
              </a:ext>
            </a:extLst>
          </p:cNvPr>
          <p:cNvSpPr/>
          <p:nvPr/>
        </p:nvSpPr>
        <p:spPr>
          <a:xfrm>
            <a:off x="2591774" y="6017234"/>
            <a:ext cx="1739228" cy="77912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1692-0DB5-E143-92B2-7FE2134E305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1253615" y="6100613"/>
                <a:ext cx="117070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⋅4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15" y="6100613"/>
                <a:ext cx="1170705" cy="381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2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  <p:bldP spid="35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2D05-BA82-4271-8516-E5A9C7B1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A916A-4D78-45D4-984C-73AC4B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F502-0400-48E6-A00E-691D0D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C31E6-0A1E-4E4B-AD94-FE4C02F28B1D}"/>
                  </a:ext>
                </a:extLst>
              </p:cNvPr>
              <p:cNvSpPr txBox="1"/>
              <p:nvPr/>
            </p:nvSpPr>
            <p:spPr>
              <a:xfrm>
                <a:off x="384449" y="1573071"/>
                <a:ext cx="3912161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C31E6-0A1E-4E4B-AD94-FE4C02F2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9" y="1573071"/>
                <a:ext cx="3912161" cy="884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F9032-EE85-4733-80FB-8EF6E0699388}"/>
                  </a:ext>
                </a:extLst>
              </p:cNvPr>
              <p:cNvSpPr txBox="1"/>
              <p:nvPr/>
            </p:nvSpPr>
            <p:spPr>
              <a:xfrm>
                <a:off x="7527148" y="3299974"/>
                <a:ext cx="3991285" cy="113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F9032-EE85-4733-80FB-8EF6E069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8" y="3299974"/>
                <a:ext cx="3991285" cy="1132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DA03-9D5C-4378-8C34-28F481DF9809}"/>
                  </a:ext>
                </a:extLst>
              </p:cNvPr>
              <p:cNvSpPr txBox="1"/>
              <p:nvPr/>
            </p:nvSpPr>
            <p:spPr>
              <a:xfrm>
                <a:off x="7627040" y="6035839"/>
                <a:ext cx="139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DA03-9D5C-4378-8C34-28F481DF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40" y="6035839"/>
                <a:ext cx="1395574" cy="276999"/>
              </a:xfrm>
              <a:prstGeom prst="rect">
                <a:avLst/>
              </a:prstGeom>
              <a:blipFill>
                <a:blip r:embed="rId4"/>
                <a:stretch>
                  <a:fillRect l="-3057" t="-2174" r="-56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E4BDC-296F-4C7D-833D-C882D5F3354E}"/>
              </a:ext>
            </a:extLst>
          </p:cNvPr>
          <p:cNvGrpSpPr/>
          <p:nvPr/>
        </p:nvGrpSpPr>
        <p:grpSpPr>
          <a:xfrm>
            <a:off x="4748272" y="1366599"/>
            <a:ext cx="2382493" cy="1476358"/>
            <a:chOff x="4823860" y="1475970"/>
            <a:chExt cx="2382493" cy="147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CACF5A-BAA2-4FC2-AAAA-092AA8B1436D}"/>
                    </a:ext>
                  </a:extLst>
                </p:cNvPr>
                <p:cNvSpPr txBox="1"/>
                <p:nvPr/>
              </p:nvSpPr>
              <p:spPr>
                <a:xfrm>
                  <a:off x="4823860" y="2075421"/>
                  <a:ext cx="2382493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CACF5A-BAA2-4FC2-AAAA-092AA8B14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860" y="2075421"/>
                  <a:ext cx="2382493" cy="8769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21AEC6-4D7C-4AE8-820B-0CAA780CF354}"/>
                </a:ext>
              </a:extLst>
            </p:cNvPr>
            <p:cNvSpPr txBox="1"/>
            <p:nvPr/>
          </p:nvSpPr>
          <p:spPr>
            <a:xfrm>
              <a:off x="4823860" y="1477669"/>
              <a:ext cx="238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factoring out a constant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9DABED-4D0E-4FDD-969F-53DCE4ABD3F9}"/>
                </a:ext>
              </a:extLst>
            </p:cNvPr>
            <p:cNvSpPr/>
            <p:nvPr/>
          </p:nvSpPr>
          <p:spPr>
            <a:xfrm>
              <a:off x="4823860" y="1475970"/>
              <a:ext cx="2382493" cy="147635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D0C50-BE6C-4E5E-BCEE-7A27558353B0}"/>
                  </a:ext>
                </a:extLst>
              </p:cNvPr>
              <p:cNvSpPr txBox="1"/>
              <p:nvPr/>
            </p:nvSpPr>
            <p:spPr>
              <a:xfrm>
                <a:off x="7465303" y="1572392"/>
                <a:ext cx="3735253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D0C50-BE6C-4E5E-BCEE-7A275583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303" y="1572392"/>
                <a:ext cx="3735253" cy="884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9BE4288-4409-46B1-A912-D38763528088}"/>
              </a:ext>
            </a:extLst>
          </p:cNvPr>
          <p:cNvGrpSpPr/>
          <p:nvPr/>
        </p:nvGrpSpPr>
        <p:grpSpPr>
          <a:xfrm>
            <a:off x="4748271" y="3122782"/>
            <a:ext cx="2382493" cy="1476358"/>
            <a:chOff x="997183" y="5295471"/>
            <a:chExt cx="2382493" cy="147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/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A3F56D-7FCA-4D50-BB35-30A43437B7DA}"/>
                </a:ext>
              </a:extLst>
            </p:cNvPr>
            <p:cNvSpPr txBox="1"/>
            <p:nvPr/>
          </p:nvSpPr>
          <p:spPr>
            <a:xfrm>
              <a:off x="997183" y="5297170"/>
              <a:ext cx="238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geometric series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06FADF-6713-4A42-9DFB-80B059742C7E}"/>
                </a:ext>
              </a:extLst>
            </p:cNvPr>
            <p:cNvSpPr/>
            <p:nvPr/>
          </p:nvSpPr>
          <p:spPr>
            <a:xfrm>
              <a:off x="997183" y="5295471"/>
              <a:ext cx="2382493" cy="147635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7621E-BDB0-4A17-BA26-BE0EEF2A739B}"/>
                  </a:ext>
                </a:extLst>
              </p:cNvPr>
              <p:cNvSpPr txBox="1"/>
              <p:nvPr/>
            </p:nvSpPr>
            <p:spPr>
              <a:xfrm>
                <a:off x="197371" y="4810525"/>
                <a:ext cx="44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So what’s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7621E-BDB0-4A17-BA26-BE0EEF2A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71" y="4810525"/>
                <a:ext cx="4426004" cy="369332"/>
              </a:xfrm>
              <a:prstGeom prst="rect">
                <a:avLst/>
              </a:prstGeom>
              <a:blipFill>
                <a:blip r:embed="rId9"/>
                <a:stretch>
                  <a:fillRect l="-11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/>
              <p:nvPr/>
            </p:nvSpPr>
            <p:spPr>
              <a:xfrm>
                <a:off x="73842" y="5207549"/>
                <a:ext cx="5136663" cy="7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" y="5207549"/>
                <a:ext cx="5136663" cy="7825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3213DFA-F89A-4B53-84A7-9909704510FC}"/>
              </a:ext>
            </a:extLst>
          </p:cNvPr>
          <p:cNvSpPr txBox="1"/>
          <p:nvPr/>
        </p:nvSpPr>
        <p:spPr>
          <a:xfrm>
            <a:off x="7336494" y="2956028"/>
            <a:ext cx="44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Closed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/>
              <p:nvPr/>
            </p:nvSpPr>
            <p:spPr>
              <a:xfrm>
                <a:off x="6168868" y="5181523"/>
                <a:ext cx="498918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68" y="5181523"/>
                <a:ext cx="4989186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4449" y="3122782"/>
            <a:ext cx="415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Identities are on the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12"/>
              </a:rPr>
              <a:t>webpage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need to memorize them.</a:t>
            </a:r>
          </a:p>
        </p:txBody>
      </p:sp>
    </p:spTree>
    <p:extLst>
      <p:ext uri="{BB962C8B-B14F-4D97-AF65-F5344CB8AC3E}">
        <p14:creationId xmlns:p14="http://schemas.microsoft.com/office/powerpoint/2010/main" val="39645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32" grpId="0"/>
      <p:bldP spid="33" grpId="0"/>
      <p:bldP spid="3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0271" y="1718076"/>
                <a:ext cx="439408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1" y="1718076"/>
                <a:ext cx="4394088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8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6354479" cy="1014667"/>
          </a:xfrm>
        </p:spPr>
        <p:txBody>
          <a:bodyPr/>
          <a:lstStyle/>
          <a:p>
            <a:r>
              <a:rPr lang="en-US" dirty="0"/>
              <a:t>Tree Method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544509" y="136411"/>
                <a:ext cx="439408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509" y="136411"/>
                <a:ext cx="4394088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/>
              <p:nvPr/>
            </p:nvSpPr>
            <p:spPr>
              <a:xfrm>
                <a:off x="8885534" y="1536559"/>
                <a:ext cx="2766455" cy="5083251"/>
              </a:xfrm>
              <a:prstGeom prst="rect">
                <a:avLst/>
              </a:prstGeom>
              <a:noFill/>
              <a:ln w="19050">
                <a:solidFill>
                  <a:srgbClr val="4C328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Answer the following questions: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534" y="1536559"/>
                <a:ext cx="2766455" cy="5083251"/>
              </a:xfrm>
              <a:prstGeom prst="rect">
                <a:avLst/>
              </a:prstGeom>
              <a:blipFill>
                <a:blip r:embed="rId3"/>
                <a:stretch>
                  <a:fillRect l="-2193" t="-358" r="-3070" b="-717"/>
                </a:stretch>
              </a:blipFill>
              <a:ln w="19050"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276-F138-4D88-B1E6-589933C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E2A-80A3-42F5-B443-9F6C38C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E9F-48CA-477F-9567-06D9D96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954280"/>
                  </p:ext>
                </p:extLst>
              </p:nvPr>
            </p:nvGraphicFramePr>
            <p:xfrm>
              <a:off x="6815738" y="1430282"/>
              <a:ext cx="4994216" cy="2348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494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baseline="30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baseline="30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487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4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aseline="0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954280"/>
                  </p:ext>
                </p:extLst>
              </p:nvPr>
            </p:nvGraphicFramePr>
            <p:xfrm>
              <a:off x="6815738" y="1430282"/>
              <a:ext cx="4994216" cy="2348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164151" r="-100976" b="-47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164151" r="-976" b="-473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  <a:endParaRPr lang="en-US" sz="1400" dirty="0">
                            <a:latin typeface="Segoe UI Historic" panose="020B0502040204020203" pitchFamily="34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175000" r="-100976" b="-2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175000" r="-976" b="-21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  <a:endParaRPr lang="en-US" sz="1400" dirty="0">
                            <a:latin typeface="Segoe UI Historic" panose="020B0502040204020203" pitchFamily="34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252874" r="-100976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252874" r="-976" b="-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8" t="-379012" r="-200976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  <a:endParaRPr lang="en-US" sz="1400" dirty="0">
                            <a:latin typeface="Segoe UI Historic" panose="020B0502040204020203" pitchFamily="34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379012" r="-976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/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blipFill>
                <a:blip r:embed="rId3"/>
                <a:stretch>
                  <a:fillRect l="-1263" t="-1269" b="-13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/>
              <p:nvPr/>
            </p:nvSpPr>
            <p:spPr>
              <a:xfrm>
                <a:off x="4669474" y="1569644"/>
                <a:ext cx="451662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4" y="1569644"/>
                <a:ext cx="451662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/>
              <p:nvPr/>
            </p:nvSpPr>
            <p:spPr>
              <a:xfrm>
                <a:off x="5240434" y="2359216"/>
                <a:ext cx="710900" cy="844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  <a:p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4" y="2359216"/>
                <a:ext cx="710900" cy="844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2303F29-9D4C-4C19-BD3A-3DEA5757FA1C}"/>
              </a:ext>
            </a:extLst>
          </p:cNvPr>
          <p:cNvSpPr txBox="1"/>
          <p:nvPr/>
        </p:nvSpPr>
        <p:spPr>
          <a:xfrm>
            <a:off x="6696664" y="3848020"/>
            <a:ext cx="288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Combining it all together…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/>
              <p:nvPr/>
            </p:nvSpPr>
            <p:spPr>
              <a:xfrm>
                <a:off x="2346247" y="4116902"/>
                <a:ext cx="2134495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47" y="4116902"/>
                <a:ext cx="2134495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/>
              <p:nvPr/>
            </p:nvSpPr>
            <p:spPr>
              <a:xfrm>
                <a:off x="6947084" y="4592230"/>
                <a:ext cx="3695499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−2</m:t>
                              </m:r>
                            </m:e>
                          </m:func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4" y="4592230"/>
                <a:ext cx="3695499" cy="884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/>
              <p:nvPr/>
            </p:nvSpPr>
            <p:spPr>
              <a:xfrm>
                <a:off x="667659" y="5285440"/>
                <a:ext cx="3741794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)−1</m:t>
                        </m:r>
                      </m:e>
                    </m:func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5285440"/>
                <a:ext cx="3741794" cy="461473"/>
              </a:xfrm>
              <a:prstGeom prst="rect">
                <a:avLst/>
              </a:prstGeom>
              <a:blipFill>
                <a:blip r:embed="rId9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EBE8BD5-8C12-4106-87FA-44F74DAB0CE3}"/>
              </a:ext>
            </a:extLst>
          </p:cNvPr>
          <p:cNvSpPr txBox="1"/>
          <p:nvPr/>
        </p:nvSpPr>
        <p:spPr>
          <a:xfrm>
            <a:off x="2606683" y="6017234"/>
            <a:ext cx="17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of a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/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/>
              <p:nvPr/>
            </p:nvSpPr>
            <p:spPr>
              <a:xfrm>
                <a:off x="4411993" y="6071210"/>
                <a:ext cx="3606628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3⋅6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93" y="6071210"/>
                <a:ext cx="3606628" cy="6612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402E6F9-263C-4517-AEC7-01DC10014F1F}"/>
              </a:ext>
            </a:extLst>
          </p:cNvPr>
          <p:cNvSpPr/>
          <p:nvPr/>
        </p:nvSpPr>
        <p:spPr>
          <a:xfrm>
            <a:off x="6361096" y="76509"/>
            <a:ext cx="3983978" cy="120143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D723C-F32E-4703-B435-D9E0FAFFE479}"/>
              </a:ext>
            </a:extLst>
          </p:cNvPr>
          <p:cNvSpPr/>
          <p:nvPr/>
        </p:nvSpPr>
        <p:spPr>
          <a:xfrm>
            <a:off x="6892884" y="4465856"/>
            <a:ext cx="3966361" cy="1135805"/>
          </a:xfrm>
          <a:prstGeom prst="rect">
            <a:avLst/>
          </a:prstGeom>
          <a:noFill/>
          <a:ln w="38100"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A89EE3-C5DC-4094-AD01-AD716D7C5F04}"/>
              </a:ext>
            </a:extLst>
          </p:cNvPr>
          <p:cNvSpPr/>
          <p:nvPr/>
        </p:nvSpPr>
        <p:spPr>
          <a:xfrm>
            <a:off x="2591774" y="6017234"/>
            <a:ext cx="1739228" cy="77912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1692-0DB5-E143-92B2-7FE2134E305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942443" y="6215974"/>
                <a:ext cx="1574662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) −1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⋅3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43" y="6215974"/>
                <a:ext cx="1574662" cy="381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7599" y="6505"/>
                <a:ext cx="4324710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99" y="6505"/>
                <a:ext cx="4324710" cy="12714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7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  <p:bldP spid="35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Part 1 due tonight</a:t>
            </a:r>
          </a:p>
          <a:p>
            <a:pPr lvl="1"/>
            <a:r>
              <a:rPr lang="en-US" dirty="0"/>
              <a:t>Fill out the late day form on the project page if you need to use late days.</a:t>
            </a:r>
          </a:p>
          <a:p>
            <a:r>
              <a:rPr lang="en-US" dirty="0"/>
              <a:t>Project 1 Part 2 out tonight</a:t>
            </a:r>
          </a:p>
          <a:p>
            <a:pPr lvl="1"/>
            <a:r>
              <a:rPr lang="en-US" dirty="0"/>
              <a:t>Fix bugs from part 1 to get half of your missed points back.</a:t>
            </a:r>
          </a:p>
          <a:p>
            <a:pPr lvl="1"/>
            <a:r>
              <a:rPr lang="en-US" dirty="0"/>
              <a:t>Run experiments on your code (connect the programming project to things learned in lecture).</a:t>
            </a:r>
          </a:p>
          <a:p>
            <a:endParaRPr lang="en-US" dirty="0"/>
          </a:p>
          <a:p>
            <a:r>
              <a:rPr lang="en-US" dirty="0"/>
              <a:t>Exercise 1 due Friday</a:t>
            </a:r>
          </a:p>
        </p:txBody>
      </p:sp>
    </p:spTree>
    <p:extLst>
      <p:ext uri="{BB962C8B-B14F-4D97-AF65-F5344CB8AC3E}">
        <p14:creationId xmlns:p14="http://schemas.microsoft.com/office/powerpoint/2010/main" val="28733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/>
              <p:nvPr/>
            </p:nvSpPr>
            <p:spPr>
              <a:xfrm>
                <a:off x="513032" y="1549772"/>
                <a:ext cx="11249465" cy="480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−2</m:t>
                              </m:r>
                            </m:e>
                          </m:func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func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549772"/>
                <a:ext cx="11249465" cy="4808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9BE4288-4409-46B1-A912-D38763528088}"/>
              </a:ext>
            </a:extLst>
          </p:cNvPr>
          <p:cNvGrpSpPr/>
          <p:nvPr/>
        </p:nvGrpSpPr>
        <p:grpSpPr>
          <a:xfrm>
            <a:off x="3698864" y="2538172"/>
            <a:ext cx="2382493" cy="1476358"/>
            <a:chOff x="997183" y="5295471"/>
            <a:chExt cx="2382493" cy="147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/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3F56D-7FCA-4D50-BB35-30A43437B7DA}"/>
                </a:ext>
              </a:extLst>
            </p:cNvPr>
            <p:cNvSpPr txBox="1"/>
            <p:nvPr/>
          </p:nvSpPr>
          <p:spPr>
            <a:xfrm>
              <a:off x="997183" y="5297170"/>
              <a:ext cx="238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geometric series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06FADF-6713-4A42-9DFB-80B059742C7E}"/>
                </a:ext>
              </a:extLst>
            </p:cNvPr>
            <p:cNvSpPr/>
            <p:nvPr/>
          </p:nvSpPr>
          <p:spPr>
            <a:xfrm>
              <a:off x="997183" y="5295471"/>
              <a:ext cx="2382493" cy="147635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BE8BD5-8C12-4106-87FA-44F74DAB0CE3}"/>
              </a:ext>
            </a:extLst>
          </p:cNvPr>
          <p:cNvSpPr txBox="1"/>
          <p:nvPr/>
        </p:nvSpPr>
        <p:spPr>
          <a:xfrm>
            <a:off x="3095903" y="4014530"/>
            <a:ext cx="17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of a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/>
              <p:nvPr/>
            </p:nvSpPr>
            <p:spPr>
              <a:xfrm>
                <a:off x="3011105" y="4367346"/>
                <a:ext cx="182761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5" y="4367346"/>
                <a:ext cx="1827615" cy="381643"/>
              </a:xfrm>
              <a:prstGeom prst="rect">
                <a:avLst/>
              </a:prstGeom>
              <a:blipFill>
                <a:blip r:embed="rId9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CA89EE3-C5DC-4094-AD01-AD716D7C5F04}"/>
              </a:ext>
            </a:extLst>
          </p:cNvPr>
          <p:cNvSpPr/>
          <p:nvPr/>
        </p:nvSpPr>
        <p:spPr>
          <a:xfrm>
            <a:off x="3080994" y="4014530"/>
            <a:ext cx="1739228" cy="77912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44398" y="5675554"/>
                <a:ext cx="1208998" cy="369332"/>
              </a:xfrm>
              <a:prstGeom prst="rect">
                <a:avLst/>
              </a:prstGeom>
              <a:noFill/>
              <a:ln w="19050">
                <a:solidFill>
                  <a:srgbClr val="B6A47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98" y="5675554"/>
                <a:ext cx="1208998" cy="369332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  <a:ln w="19050"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44397" y="6117517"/>
                <a:ext cx="2472533" cy="338554"/>
              </a:xfrm>
              <a:prstGeom prst="rect">
                <a:avLst/>
              </a:prstGeom>
              <a:noFill/>
              <a:ln w="19050">
                <a:solidFill>
                  <a:srgbClr val="B6A47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97" y="6117517"/>
                <a:ext cx="2472533" cy="338554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  <a:ln w="19050"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0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couldn’t apply Master Theorem to this recurrence: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books don’t have a nice theorem;</a:t>
            </a:r>
          </a:p>
          <a:p>
            <a:r>
              <a:rPr lang="en-US" dirty="0"/>
              <a:t>They do have methods for figuring out the big-O.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233" y="2056327"/>
                <a:ext cx="476906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33" y="2056327"/>
                <a:ext cx="4769069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9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2857499"/>
            <a:ext cx="11187258" cy="34518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5900" y="1683000"/>
                <a:ext cx="6466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Idea: keep plugging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()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into itself.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Until you find the pattern and can hit the base case.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83000"/>
                <a:ext cx="6466598" cy="769441"/>
              </a:xfrm>
              <a:prstGeom prst="rect">
                <a:avLst/>
              </a:prstGeom>
              <a:blipFill>
                <a:blip r:embed="rId3"/>
                <a:stretch>
                  <a:fillRect l="-1225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5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2857499"/>
                <a:ext cx="1202760" cy="34518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2857499"/>
                <a:ext cx="1202760" cy="3451861"/>
              </a:xfrm>
              <a:blipFill>
                <a:blip r:embed="rId2"/>
                <a:stretch>
                  <a:fillRect l="-10101" t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8300" y="2819400"/>
                <a:ext cx="9956800" cy="318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−1−1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+1=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−2−1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+1+1=</m:t>
                      </m:r>
                      <m:r>
                        <a:rPr lang="en-US" sz="2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−3−1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+1+1+1+1</m:t>
                      </m:r>
                    </m:oMath>
                  </m:oMathPara>
                </a14:m>
                <a:endParaRPr lang="en-US" sz="2200" b="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.</a:t>
                </a:r>
              </a:p>
              <a:p>
                <a:r>
                  <a:rPr lang="en-US" sz="2200" dirty="0"/>
                  <a:t>The thing we don’t understand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200" b="0" dirty="0"/>
                  <a:t>. We can get rid of it by hitting the base case.</a:t>
                </a:r>
              </a:p>
              <a:p>
                <a:r>
                  <a:rPr lang="en-US" sz="2200" dirty="0"/>
                  <a:t>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b="0" dirty="0"/>
                  <a:t>.  </a:t>
                </a:r>
                <a:r>
                  <a:rPr lang="en-US" sz="22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US" sz="22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2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19400"/>
                <a:ext cx="9956800" cy="3182923"/>
              </a:xfrm>
              <a:prstGeom prst="rect">
                <a:avLst/>
              </a:prstGeom>
              <a:blipFill>
                <a:blip r:embed="rId4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139" y="6002323"/>
                <a:ext cx="4111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6002323"/>
                <a:ext cx="411106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00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BSTs:</a:t>
                </a:r>
              </a:p>
              <a:p>
                <a:r>
                  <a:rPr lang="en-US" dirty="0"/>
                  <a:t>If we’re in the case where everything is balanced, we have a much better dictionary.</a:t>
                </a:r>
              </a:p>
              <a:p>
                <a:r>
                  <a:rPr lang="en-US" dirty="0"/>
                  <a:t>But if have that degenerate BST, we’re no better off than with an array or linked list.</a:t>
                </a:r>
              </a:p>
              <a:p>
                <a:br>
                  <a:rPr lang="en-US" dirty="0"/>
                </a:br>
                <a:r>
                  <a:rPr lang="en-US" dirty="0"/>
                  <a:t>For analyzing code:</a:t>
                </a:r>
              </a:p>
              <a:p>
                <a:r>
                  <a:rPr lang="en-US" dirty="0"/>
                  <a:t>We didn’t just get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we actually got an exact expression too!</a:t>
                </a:r>
              </a:p>
              <a:p>
                <a:r>
                  <a:rPr lang="en-US" dirty="0"/>
                  <a:t>Let’s try another one!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0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dumbFindMax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hi){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if(hi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&lt;hi;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dumbFindMax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hi-1));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15300" y="711200"/>
                <a:ext cx="37465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Write a recurrence to describe the running time of this function, then find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Θ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for the running time.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711200"/>
                <a:ext cx="3746500" cy="1323439"/>
              </a:xfrm>
              <a:prstGeom prst="rect">
                <a:avLst/>
              </a:prstGeom>
              <a:blipFill>
                <a:blip r:embed="rId2"/>
                <a:stretch>
                  <a:fillRect l="-1626" t="-2304" r="-1301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44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5017" y="2468880"/>
            <a:ext cx="1056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probably had some lower-order terms when you wrote this recurrence. 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When we’re solving recurrences we usually ignore lower-order terms in non-recursive work.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They make the algebra a lot more complicated, and don’t affect the big-O. 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We’ll tell you to ignore lower-order terms when we want you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8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lecture07</Template>
  <TotalTime>1354</TotalTime>
  <Words>1365</Words>
  <Application>Microsoft Macintosh PowerPoint</Application>
  <PresentationFormat>Widescreen</PresentationFormat>
  <Paragraphs>325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8:Tree Method</vt:lpstr>
      <vt:lpstr>Administrivia</vt:lpstr>
      <vt:lpstr>Don’t Panic</vt:lpstr>
      <vt:lpstr>Unrolling</vt:lpstr>
      <vt:lpstr>Unrolling</vt:lpstr>
      <vt:lpstr>We did it!</vt:lpstr>
      <vt:lpstr>More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Method</vt:lpstr>
      <vt:lpstr>Tree Method Practice</vt:lpstr>
      <vt:lpstr>Tree Method Practice</vt:lpstr>
      <vt:lpstr>Tree Method Practice</vt:lpstr>
      <vt:lpstr>More Tree Method</vt:lpstr>
      <vt:lpstr>Tree Method Practice</vt:lpstr>
      <vt:lpstr>Tree Method Practice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Zachary Chun</cp:lastModifiedBy>
  <cp:revision>16</cp:revision>
  <dcterms:created xsi:type="dcterms:W3CDTF">2019-07-09T21:04:20Z</dcterms:created>
  <dcterms:modified xsi:type="dcterms:W3CDTF">2019-07-11T20:40:13Z</dcterms:modified>
</cp:coreProperties>
</file>