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9" r:id="rId6"/>
    <p:sldId id="267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57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98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0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2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4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3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E15AD8E4-F203-4A02-B5D2-FE95BBE863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1640E68-BA2B-4E7F-BC3A-CF0F72CF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aqR3G_NVo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wWBy6J5gz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15:</a:t>
            </a:r>
            <a:br>
              <a:rPr lang="en-US" dirty="0" smtClean="0"/>
            </a:br>
            <a:r>
              <a:rPr lang="en-US" dirty="0" smtClean="0"/>
              <a:t>Sorting II, Intro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373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5B3-5BAC-481F-9044-F9EAD37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v1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50AF6-9BF6-4262-B8CC-F076B71B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9611" y="6280997"/>
            <a:ext cx="5901459" cy="274320"/>
          </a:xfrm>
        </p:spPr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9A712-CB48-4EC7-AA43-9FBB0FD5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5980" y="6280997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AB4227CF-A3F1-4E62-A88E-8D1A015315C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01039" y="159739"/>
          <a:ext cx="70557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9D4F318-8ADF-41BD-899C-410A0E7E99B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079763" y="1006436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950134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65800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6D73D5B-C24D-4322-90BD-D96DFD9A2F5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68483" y="934840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3AB48C55-AFDE-40AD-8BC0-991001194D1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59962" y="1830543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D7D2F0B3-E08F-4040-913D-FBB4F4F3162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99075" y="1835731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43C8E46C-C16D-469B-9811-A67B9CC06F7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658032" y="2625170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04E68941-62BA-4E3B-A30A-2C97630F752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03663" y="2626002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FC4A0D0-F7C9-4200-89DE-9D45A0A3F359}"/>
              </a:ext>
            </a:extLst>
          </p:cNvPr>
          <p:cNvSpPr/>
          <p:nvPr/>
        </p:nvSpPr>
        <p:spPr>
          <a:xfrm>
            <a:off x="4901039" y="530579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0FCAF-B24A-4695-BD08-C02A83621C25}"/>
              </a:ext>
            </a:extLst>
          </p:cNvPr>
          <p:cNvSpPr/>
          <p:nvPr/>
        </p:nvSpPr>
        <p:spPr>
          <a:xfrm>
            <a:off x="7085181" y="1377276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F7B9C9-4E18-41F4-B7C8-8D4BC4D7B086}"/>
              </a:ext>
            </a:extLst>
          </p:cNvPr>
          <p:cNvSpPr/>
          <p:nvPr/>
        </p:nvSpPr>
        <p:spPr>
          <a:xfrm>
            <a:off x="7165888" y="2206571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405A2C-1029-4082-AD66-D4C12900B47D}"/>
              </a:ext>
            </a:extLst>
          </p:cNvPr>
          <p:cNvSpPr/>
          <p:nvPr/>
        </p:nvSpPr>
        <p:spPr>
          <a:xfrm>
            <a:off x="9599075" y="2209724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6">
            <a:extLst>
              <a:ext uri="{FF2B5EF4-FFF2-40B4-BE49-F238E27FC236}">
                <a16:creationId xmlns:a16="http://schemas.microsoft.com/office/drawing/2014/main" id="{BE003835-B9E4-49FA-9110-2FC6882F71F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97516" y="3527496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9D1D14F6-240F-4A22-8850-8B5C9898F9D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712779" y="3524343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2B693BE1-9D64-4AE6-A6A6-70225C4CB8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58606" y="4375159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950134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65800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5" name="Content Placeholder 6">
            <a:extLst>
              <a:ext uri="{FF2B5EF4-FFF2-40B4-BE49-F238E27FC236}">
                <a16:creationId xmlns:a16="http://schemas.microsoft.com/office/drawing/2014/main" id="{A7C5C58C-0750-4D0B-902C-B2E4E999471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01039" y="5306940"/>
          <a:ext cx="70557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277FBA20-6FA9-49E1-B4B7-08992F111564}"/>
              </a:ext>
            </a:extLst>
          </p:cNvPr>
          <p:cNvSpPr/>
          <p:nvPr/>
        </p:nvSpPr>
        <p:spPr>
          <a:xfrm>
            <a:off x="7904878" y="3895183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DADD-5EF0-4D2B-BD6E-3283736662D5}"/>
              </a:ext>
            </a:extLst>
          </p:cNvPr>
          <p:cNvSpPr/>
          <p:nvPr/>
        </p:nvSpPr>
        <p:spPr>
          <a:xfrm>
            <a:off x="10720141" y="3895183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418AD-7166-41DC-B77B-136A3F807856}"/>
              </a:ext>
            </a:extLst>
          </p:cNvPr>
          <p:cNvSpPr/>
          <p:nvPr/>
        </p:nvSpPr>
        <p:spPr>
          <a:xfrm>
            <a:off x="8721062" y="4752168"/>
            <a:ext cx="1061746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F6D24D-194C-4AE3-892B-63F49E0FB4B7}"/>
              </a:ext>
            </a:extLst>
          </p:cNvPr>
          <p:cNvSpPr/>
          <p:nvPr/>
        </p:nvSpPr>
        <p:spPr>
          <a:xfrm>
            <a:off x="5909007" y="5690844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E8EE2-BE51-4540-9628-5D8368A6D12F}"/>
              </a:ext>
            </a:extLst>
          </p:cNvPr>
          <p:cNvSpPr txBox="1"/>
          <p:nvPr/>
        </p:nvSpPr>
        <p:spPr>
          <a:xfrm>
            <a:off x="452464" y="1747179"/>
            <a:ext cx="6091732" cy="2031325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pivot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getSmaller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(pivot, input))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getBigger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(pivot, input))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pivot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D2395C-2A66-4941-BA02-476FDFA3AE8F}"/>
              </a:ext>
            </a:extLst>
          </p:cNvPr>
          <p:cNvSpPr txBox="1"/>
          <p:nvPr/>
        </p:nvSpPr>
        <p:spPr>
          <a:xfrm>
            <a:off x="367641" y="4075231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/>
              <a:t>In-practice 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42034-B701-48F3-9EBA-4C3151D4E9BD}"/>
              </a:ext>
            </a:extLst>
          </p:cNvPr>
          <p:cNvSpPr txBox="1"/>
          <p:nvPr/>
        </p:nvSpPr>
        <p:spPr>
          <a:xfrm>
            <a:off x="3764443" y="3792907"/>
            <a:ext cx="22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n + T(n - 1) otherwise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BE106C-0C4B-4467-A18D-3F2F9E90CD34}"/>
              </a:ext>
            </a:extLst>
          </p:cNvPr>
          <p:cNvSpPr txBox="1"/>
          <p:nvPr/>
        </p:nvSpPr>
        <p:spPr>
          <a:xfrm>
            <a:off x="2578349" y="391875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818852BA-1CA1-4BB5-AFF3-1C500F5EC0D3}"/>
              </a:ext>
            </a:extLst>
          </p:cNvPr>
          <p:cNvSpPr/>
          <p:nvPr/>
        </p:nvSpPr>
        <p:spPr>
          <a:xfrm>
            <a:off x="3262383" y="3821166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8F63A4-491B-479B-AF35-0E9E7EE444C4}"/>
              </a:ext>
            </a:extLst>
          </p:cNvPr>
          <p:cNvSpPr txBox="1"/>
          <p:nvPr/>
        </p:nvSpPr>
        <p:spPr>
          <a:xfrm>
            <a:off x="3677935" y="4565558"/>
            <a:ext cx="236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n + 2T(n/2) otherwise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F61F8B-9D9C-4F8A-9068-F36783B78F76}"/>
              </a:ext>
            </a:extLst>
          </p:cNvPr>
          <p:cNvSpPr txBox="1"/>
          <p:nvPr/>
        </p:nvSpPr>
        <p:spPr>
          <a:xfrm>
            <a:off x="2455964" y="463300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0DA834AA-3987-4F30-82E9-132B8C9F13D2}"/>
              </a:ext>
            </a:extLst>
          </p:cNvPr>
          <p:cNvSpPr/>
          <p:nvPr/>
        </p:nvSpPr>
        <p:spPr>
          <a:xfrm>
            <a:off x="3157638" y="4576203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39CC2B-FEA7-4E24-A3A2-2BB72EE60354}"/>
              </a:ext>
            </a:extLst>
          </p:cNvPr>
          <p:cNvSpPr txBox="1"/>
          <p:nvPr/>
        </p:nvSpPr>
        <p:spPr>
          <a:xfrm>
            <a:off x="1849542" y="56908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15E38E-B1ED-4A40-B121-8ED03D82F97F}"/>
              </a:ext>
            </a:extLst>
          </p:cNvPr>
          <p:cNvSpPr txBox="1"/>
          <p:nvPr/>
        </p:nvSpPr>
        <p:spPr>
          <a:xfrm>
            <a:off x="1864241" y="6280997"/>
            <a:ext cx="155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195178-D309-E843-8C4F-7F7A8686744E}"/>
                  </a:ext>
                </a:extLst>
              </p:cNvPr>
              <p:cNvSpPr txBox="1"/>
              <p:nvPr/>
            </p:nvSpPr>
            <p:spPr>
              <a:xfrm>
                <a:off x="5614455" y="3886597"/>
                <a:ext cx="998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195178-D309-E843-8C4F-7F7A86867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55" y="3886597"/>
                <a:ext cx="998928" cy="369332"/>
              </a:xfrm>
              <a:prstGeom prst="rect">
                <a:avLst/>
              </a:prstGeom>
              <a:blipFill>
                <a:blip r:embed="rId2"/>
                <a:stretch>
                  <a:fillRect l="-487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9433F7-342B-6A4A-A638-E7284B9E90F6}"/>
                  </a:ext>
                </a:extLst>
              </p:cNvPr>
              <p:cNvSpPr txBox="1"/>
              <p:nvPr/>
            </p:nvSpPr>
            <p:spPr>
              <a:xfrm>
                <a:off x="5556554" y="4605039"/>
                <a:ext cx="134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9433F7-342B-6A4A-A638-E7284B9E9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54" y="4605039"/>
                <a:ext cx="1341201" cy="369332"/>
              </a:xfrm>
              <a:prstGeom prst="rect">
                <a:avLst/>
              </a:prstGeom>
              <a:blipFill>
                <a:blip r:embed="rId3"/>
                <a:stretch>
                  <a:fillRect l="-4091" t="-6557" r="-45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185A35-5813-4DE1-BD86-0D75F48D5E26}"/>
                  </a:ext>
                </a:extLst>
              </p:cNvPr>
              <p:cNvSpPr txBox="1"/>
              <p:nvPr/>
            </p:nvSpPr>
            <p:spPr>
              <a:xfrm>
                <a:off x="2159967" y="5170892"/>
                <a:ext cx="3749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Just trust 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185A35-5813-4DE1-BD86-0D75F48D5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67" y="5170892"/>
                <a:ext cx="3749040" cy="369332"/>
              </a:xfrm>
              <a:prstGeom prst="rect">
                <a:avLst/>
              </a:prstGeom>
              <a:blipFill>
                <a:blip r:embed="rId4"/>
                <a:stretch>
                  <a:fillRect l="-130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2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/>
      <p:bldP spid="3" grpId="0"/>
      <p:bldP spid="7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CC84-B9D0-4EB2-A26E-F40D77E5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v2 </a:t>
            </a:r>
            <a:r>
              <a:rPr lang="en-US" dirty="0" smtClean="0"/>
              <a:t>(swapping in-place</a:t>
            </a:r>
            <a:r>
              <a:rPr lang="en-US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7F00F-EC1E-4143-B238-04ACFE20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3BB3F-34F7-4D83-8ADE-4A2A5554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D73BC6-B332-4345-BCBB-215D69243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939906"/>
              </p:ext>
            </p:extLst>
          </p:nvPr>
        </p:nvGraphicFramePr>
        <p:xfrm>
          <a:off x="845172" y="1094831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87FC647-EFF0-4F61-8792-6988591B735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5172" y="2057012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587CF2E-0709-41DA-9001-377F05441923}"/>
              </a:ext>
            </a:extLst>
          </p:cNvPr>
          <p:cNvSpPr/>
          <p:nvPr/>
        </p:nvSpPr>
        <p:spPr>
          <a:xfrm>
            <a:off x="845172" y="2427852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FECF335-F41A-4931-95CA-CF86BCCCE5F9}"/>
              </a:ext>
            </a:extLst>
          </p:cNvPr>
          <p:cNvSpPr/>
          <p:nvPr/>
        </p:nvSpPr>
        <p:spPr>
          <a:xfrm rot="10800000">
            <a:off x="2180865" y="2932526"/>
            <a:ext cx="354330" cy="651510"/>
          </a:xfrm>
          <a:prstGeom prst="down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B97E8DD-9102-456C-9E1D-22F50C77D817}"/>
              </a:ext>
            </a:extLst>
          </p:cNvPr>
          <p:cNvSpPr/>
          <p:nvPr/>
        </p:nvSpPr>
        <p:spPr>
          <a:xfrm rot="10800000">
            <a:off x="10243391" y="2932527"/>
            <a:ext cx="354330" cy="651510"/>
          </a:xfrm>
          <a:prstGeom prst="down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D4E18-969F-4D92-A616-20398A1E7EC1}"/>
              </a:ext>
            </a:extLst>
          </p:cNvPr>
          <p:cNvSpPr txBox="1"/>
          <p:nvPr/>
        </p:nvSpPr>
        <p:spPr>
          <a:xfrm>
            <a:off x="1988097" y="3636596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</a:t>
            </a:r>
          </a:p>
          <a:p>
            <a:pPr algn="ctr"/>
            <a:r>
              <a:rPr lang="en-US" dirty="0"/>
              <a:t>X &lt;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7123A-5778-4937-B483-EB8DF73B0598}"/>
              </a:ext>
            </a:extLst>
          </p:cNvPr>
          <p:cNvSpPr txBox="1"/>
          <p:nvPr/>
        </p:nvSpPr>
        <p:spPr>
          <a:xfrm>
            <a:off x="9984378" y="3636595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</a:t>
            </a:r>
          </a:p>
          <a:p>
            <a:pPr algn="ctr"/>
            <a:r>
              <a:rPr lang="en-US" dirty="0"/>
              <a:t>X &gt;=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AB5F8D-4A4C-4234-899B-1A262C94D112}"/>
              </a:ext>
            </a:extLst>
          </p:cNvPr>
          <p:cNvSpPr/>
          <p:nvPr/>
        </p:nvSpPr>
        <p:spPr>
          <a:xfrm>
            <a:off x="1853744" y="2427852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C55689-7752-4E2B-806D-374AC2ED7FAF}"/>
              </a:ext>
            </a:extLst>
          </p:cNvPr>
          <p:cNvSpPr/>
          <p:nvPr/>
        </p:nvSpPr>
        <p:spPr>
          <a:xfrm>
            <a:off x="9929894" y="2423572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5EAC84-A792-4C35-84AF-815227CB1E19}"/>
              </a:ext>
            </a:extLst>
          </p:cNvPr>
          <p:cNvSpPr/>
          <p:nvPr/>
        </p:nvSpPr>
        <p:spPr>
          <a:xfrm>
            <a:off x="2862316" y="2432358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5BD05D-9E41-422F-85AF-CEFF52D54791}"/>
              </a:ext>
            </a:extLst>
          </p:cNvPr>
          <p:cNvSpPr/>
          <p:nvPr/>
        </p:nvSpPr>
        <p:spPr>
          <a:xfrm>
            <a:off x="8907698" y="2417856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66827E1A-D3C7-4139-99A1-8CA8D1CA1EE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5172" y="4282926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0513D66B-91C6-40E5-A3A0-83E1F2FFAE59}"/>
              </a:ext>
            </a:extLst>
          </p:cNvPr>
          <p:cNvSpPr/>
          <p:nvPr/>
        </p:nvSpPr>
        <p:spPr>
          <a:xfrm rot="5400000">
            <a:off x="6052927" y="-213828"/>
            <a:ext cx="624391" cy="4383079"/>
          </a:xfrm>
          <a:prstGeom prst="curvedRight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7ADB1D57-4CAD-467C-84B4-2741D1011DD9}"/>
              </a:ext>
            </a:extLst>
          </p:cNvPr>
          <p:cNvSpPr/>
          <p:nvPr/>
        </p:nvSpPr>
        <p:spPr>
          <a:xfrm rot="16200000" flipH="1">
            <a:off x="6052927" y="-526024"/>
            <a:ext cx="624391" cy="4383079"/>
          </a:xfrm>
          <a:prstGeom prst="curvedRight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5992D6-9E24-4BC0-9029-5921AE2B0083}"/>
              </a:ext>
            </a:extLst>
          </p:cNvPr>
          <p:cNvSpPr/>
          <p:nvPr/>
        </p:nvSpPr>
        <p:spPr>
          <a:xfrm>
            <a:off x="825773" y="4638423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9319E-AE23-418E-8A3B-572AC43AEC78}"/>
              </a:ext>
            </a:extLst>
          </p:cNvPr>
          <p:cNvSpPr/>
          <p:nvPr/>
        </p:nvSpPr>
        <p:spPr>
          <a:xfrm>
            <a:off x="1834345" y="4638423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4567D1-8321-43C7-BC69-67E42F9068BF}"/>
              </a:ext>
            </a:extLst>
          </p:cNvPr>
          <p:cNvSpPr/>
          <p:nvPr/>
        </p:nvSpPr>
        <p:spPr>
          <a:xfrm>
            <a:off x="9910495" y="4634143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AE41FF-AB08-497E-B407-4BA986A3AE3E}"/>
              </a:ext>
            </a:extLst>
          </p:cNvPr>
          <p:cNvSpPr/>
          <p:nvPr/>
        </p:nvSpPr>
        <p:spPr>
          <a:xfrm>
            <a:off x="2842917" y="4642929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381DC3-2B9F-47F5-8603-B01D4E946428}"/>
              </a:ext>
            </a:extLst>
          </p:cNvPr>
          <p:cNvSpPr/>
          <p:nvPr/>
        </p:nvSpPr>
        <p:spPr>
          <a:xfrm>
            <a:off x="8907698" y="4659073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54ACD5-4EFB-4124-9E72-7C1FB53738BF}"/>
              </a:ext>
            </a:extLst>
          </p:cNvPr>
          <p:cNvSpPr/>
          <p:nvPr/>
        </p:nvSpPr>
        <p:spPr>
          <a:xfrm>
            <a:off x="3870888" y="4638423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9A7EF4-E70B-4C74-B4B3-54EB0BE265B5}"/>
              </a:ext>
            </a:extLst>
          </p:cNvPr>
          <p:cNvSpPr/>
          <p:nvPr/>
        </p:nvSpPr>
        <p:spPr>
          <a:xfrm>
            <a:off x="7899126" y="4643152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DE22C53-363E-4C22-AE8E-D2C922E1BD4C}"/>
              </a:ext>
            </a:extLst>
          </p:cNvPr>
          <p:cNvSpPr/>
          <p:nvPr/>
        </p:nvSpPr>
        <p:spPr>
          <a:xfrm rot="10800000">
            <a:off x="5203556" y="5178926"/>
            <a:ext cx="354330" cy="651510"/>
          </a:xfrm>
          <a:prstGeom prst="down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4638ED3-D452-47D6-9918-E7600BFDB099}"/>
              </a:ext>
            </a:extLst>
          </p:cNvPr>
          <p:cNvSpPr/>
          <p:nvPr/>
        </p:nvSpPr>
        <p:spPr>
          <a:xfrm rot="10800000">
            <a:off x="7235405" y="5105933"/>
            <a:ext cx="354330" cy="651510"/>
          </a:xfrm>
          <a:prstGeom prst="down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ED4480-1B6A-48BA-B1D7-335EAB7E352B}"/>
              </a:ext>
            </a:extLst>
          </p:cNvPr>
          <p:cNvSpPr txBox="1"/>
          <p:nvPr/>
        </p:nvSpPr>
        <p:spPr>
          <a:xfrm>
            <a:off x="5002087" y="5810912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</a:t>
            </a:r>
          </a:p>
          <a:p>
            <a:pPr algn="ctr"/>
            <a:r>
              <a:rPr lang="en-US" dirty="0"/>
              <a:t>X &lt; 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8BADE-5341-4BF9-BCE2-C492FD0A0E34}"/>
              </a:ext>
            </a:extLst>
          </p:cNvPr>
          <p:cNvSpPr txBox="1"/>
          <p:nvPr/>
        </p:nvSpPr>
        <p:spPr>
          <a:xfrm>
            <a:off x="6976392" y="5810001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</a:t>
            </a:r>
          </a:p>
          <a:p>
            <a:pPr algn="ctr"/>
            <a:r>
              <a:rPr lang="en-US" dirty="0"/>
              <a:t>X &gt;= 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975965-1F72-4A7E-B045-F4BE3D8575B0}"/>
              </a:ext>
            </a:extLst>
          </p:cNvPr>
          <p:cNvSpPr/>
          <p:nvPr/>
        </p:nvSpPr>
        <p:spPr>
          <a:xfrm>
            <a:off x="4898859" y="4634143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847956-D9E1-4D3A-9DA3-AF32D9BCDF36}"/>
              </a:ext>
            </a:extLst>
          </p:cNvPr>
          <p:cNvSpPr/>
          <p:nvPr/>
        </p:nvSpPr>
        <p:spPr>
          <a:xfrm>
            <a:off x="5875308" y="4642929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5CF649-E8A6-495A-9987-FC50DE55D637}"/>
              </a:ext>
            </a:extLst>
          </p:cNvPr>
          <p:cNvSpPr/>
          <p:nvPr/>
        </p:nvSpPr>
        <p:spPr>
          <a:xfrm>
            <a:off x="6892416" y="4651715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6">
            <a:extLst>
              <a:ext uri="{FF2B5EF4-FFF2-40B4-BE49-F238E27FC236}">
                <a16:creationId xmlns:a16="http://schemas.microsoft.com/office/drawing/2014/main" id="{E440AC99-17E4-4FC8-9D5B-127AF1ADF16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4532" y="6020286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60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60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6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7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08268 -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8268 -0.0011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8216 0.003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16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07943 -0.0011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8 -0.00231 L 0.1694 -0.003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6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8 -0.00115 L 0.16315 0.0074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4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0.00347 L -0.16576 -0.0009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2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43 -0.00115 L -0.16042 -0.00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08164 0.00023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08203 0.0046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0.00023 L 0.16679 -0.0164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83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03 0.00463 L 0.17097 -0.0002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/>
      <p:bldP spid="14" grpId="1"/>
      <p:bldP spid="14" grpId="2"/>
      <p:bldP spid="15" grpId="0"/>
      <p:bldP spid="15" grpId="1"/>
      <p:bldP spid="15" grpId="2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1" grpId="0" animBg="1"/>
      <p:bldP spid="32" grpId="0"/>
      <p:bldP spid="32" grpId="1"/>
      <p:bldP spid="32" grpId="2"/>
      <p:bldP spid="33" grpId="0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05AE-CEBD-9F41-871E-9710F924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v2 (in-place)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5D5FF-AA02-3A4F-A438-8287712D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925FE-AC2A-EA4E-A6BF-A3BA6FF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90D57-8BD3-8249-9EBF-B4264DE9A3C6}"/>
              </a:ext>
            </a:extLst>
          </p:cNvPr>
          <p:cNvSpPr txBox="1"/>
          <p:nvPr/>
        </p:nvSpPr>
        <p:spPr>
          <a:xfrm>
            <a:off x="452464" y="1747179"/>
            <a:ext cx="6091732" cy="2031325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pivot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getSmaller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(pivot, input))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getBigger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(pivot, input))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pivot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A2585-15FA-084F-8DDD-6E4ECC73275E}"/>
              </a:ext>
            </a:extLst>
          </p:cNvPr>
          <p:cNvSpPr txBox="1"/>
          <p:nvPr/>
        </p:nvSpPr>
        <p:spPr>
          <a:xfrm>
            <a:off x="367641" y="4075231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/>
              <a:t>In-practice 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0844C-3904-244C-A089-959D5B46ACDA}"/>
              </a:ext>
            </a:extLst>
          </p:cNvPr>
          <p:cNvSpPr txBox="1"/>
          <p:nvPr/>
        </p:nvSpPr>
        <p:spPr>
          <a:xfrm>
            <a:off x="3733237" y="4503434"/>
            <a:ext cx="236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n + 2T(n/2) otherwise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5E161-B3AE-DD46-97A7-FA842D4E8DF6}"/>
              </a:ext>
            </a:extLst>
          </p:cNvPr>
          <p:cNvSpPr txBox="1"/>
          <p:nvPr/>
        </p:nvSpPr>
        <p:spPr>
          <a:xfrm>
            <a:off x="2533208" y="462988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3ACE117-C412-554E-9DAE-4BF07E4BF25D}"/>
              </a:ext>
            </a:extLst>
          </p:cNvPr>
          <p:cNvSpPr/>
          <p:nvPr/>
        </p:nvSpPr>
        <p:spPr>
          <a:xfrm>
            <a:off x="3263523" y="4516835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86BB2-7065-F148-B455-D983EAA2D953}"/>
              </a:ext>
            </a:extLst>
          </p:cNvPr>
          <p:cNvSpPr txBox="1"/>
          <p:nvPr/>
        </p:nvSpPr>
        <p:spPr>
          <a:xfrm>
            <a:off x="1849542" y="56908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C0709-35AE-484E-924E-ACE1C960D934}"/>
              </a:ext>
            </a:extLst>
          </p:cNvPr>
          <p:cNvSpPr txBox="1"/>
          <p:nvPr/>
        </p:nvSpPr>
        <p:spPr>
          <a:xfrm>
            <a:off x="1864241" y="622555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graphicFrame>
        <p:nvGraphicFramePr>
          <p:cNvPr id="48" name="Content Placeholder 6">
            <a:extLst>
              <a:ext uri="{FF2B5EF4-FFF2-40B4-BE49-F238E27FC236}">
                <a16:creationId xmlns:a16="http://schemas.microsoft.com/office/drawing/2014/main" id="{8D65E4D3-C83D-7741-B3B5-3288D37BBFB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22326" y="844992"/>
          <a:ext cx="8171530" cy="60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153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00638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0063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6D487C80-DE50-9A4B-B65A-C9DF3E739657}"/>
              </a:ext>
            </a:extLst>
          </p:cNvPr>
          <p:cNvSpPr/>
          <p:nvPr/>
        </p:nvSpPr>
        <p:spPr>
          <a:xfrm>
            <a:off x="3535050" y="1147722"/>
            <a:ext cx="817643" cy="30063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1BA9AF-93D7-DB49-9626-07F34F924E1A}"/>
              </a:ext>
            </a:extLst>
          </p:cNvPr>
          <p:cNvSpPr/>
          <p:nvPr/>
        </p:nvSpPr>
        <p:spPr>
          <a:xfrm>
            <a:off x="4369107" y="1147722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9E31BB-AD5A-154C-8E30-7F1AC2696832}"/>
              </a:ext>
            </a:extLst>
          </p:cNvPr>
          <p:cNvSpPr/>
          <p:nvPr/>
        </p:nvSpPr>
        <p:spPr>
          <a:xfrm>
            <a:off x="10921893" y="1127977"/>
            <a:ext cx="817643" cy="300638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627400-B76A-EB46-BC51-4D218D10C863}"/>
              </a:ext>
            </a:extLst>
          </p:cNvPr>
          <p:cNvSpPr/>
          <p:nvPr/>
        </p:nvSpPr>
        <p:spPr>
          <a:xfrm>
            <a:off x="5182722" y="1147722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95AA19-4ABD-0E4F-A67B-0BBB9FFF2CF3}"/>
              </a:ext>
            </a:extLst>
          </p:cNvPr>
          <p:cNvSpPr/>
          <p:nvPr/>
        </p:nvSpPr>
        <p:spPr>
          <a:xfrm>
            <a:off x="10077625" y="1127977"/>
            <a:ext cx="817643" cy="300638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1C8320-3086-EB4F-BEFB-45386FA374FF}"/>
              </a:ext>
            </a:extLst>
          </p:cNvPr>
          <p:cNvSpPr/>
          <p:nvPr/>
        </p:nvSpPr>
        <p:spPr>
          <a:xfrm>
            <a:off x="5972974" y="1127977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B3E1C9-1A50-E541-A1C2-3DCDE15D1728}"/>
              </a:ext>
            </a:extLst>
          </p:cNvPr>
          <p:cNvSpPr/>
          <p:nvPr/>
        </p:nvSpPr>
        <p:spPr>
          <a:xfrm>
            <a:off x="9237654" y="1150725"/>
            <a:ext cx="817643" cy="300638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29">
            <a:extLst>
              <a:ext uri="{FF2B5EF4-FFF2-40B4-BE49-F238E27FC236}">
                <a16:creationId xmlns:a16="http://schemas.microsoft.com/office/drawing/2014/main" id="{CA5705CF-D754-2343-9E24-1683458FC731}"/>
              </a:ext>
            </a:extLst>
          </p:cNvPr>
          <p:cNvSpPr/>
          <p:nvPr/>
        </p:nvSpPr>
        <p:spPr>
          <a:xfrm rot="10800000">
            <a:off x="8563569" y="1564302"/>
            <a:ext cx="287253" cy="528175"/>
          </a:xfrm>
          <a:prstGeom prst="down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30">
            <a:extLst>
              <a:ext uri="{FF2B5EF4-FFF2-40B4-BE49-F238E27FC236}">
                <a16:creationId xmlns:a16="http://schemas.microsoft.com/office/drawing/2014/main" id="{225C557C-A921-B347-9774-671BC3D7D9E6}"/>
              </a:ext>
            </a:extLst>
          </p:cNvPr>
          <p:cNvSpPr/>
          <p:nvPr/>
        </p:nvSpPr>
        <p:spPr>
          <a:xfrm rot="10800000">
            <a:off x="9502848" y="1608022"/>
            <a:ext cx="287253" cy="528175"/>
          </a:xfrm>
          <a:prstGeom prst="down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61B28F-9C9E-9A41-8D7E-20B1AC7EA67F}"/>
              </a:ext>
            </a:extLst>
          </p:cNvPr>
          <p:cNvSpPr/>
          <p:nvPr/>
        </p:nvSpPr>
        <p:spPr>
          <a:xfrm>
            <a:off x="6804518" y="1177405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8B9FA1-9F8C-694E-AC9A-35CCED6E19FB}"/>
              </a:ext>
            </a:extLst>
          </p:cNvPr>
          <p:cNvSpPr/>
          <p:nvPr/>
        </p:nvSpPr>
        <p:spPr>
          <a:xfrm>
            <a:off x="7634885" y="1167426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499EE6-DE3E-874F-A439-141C446648EF}"/>
              </a:ext>
            </a:extLst>
          </p:cNvPr>
          <p:cNvSpPr/>
          <p:nvPr/>
        </p:nvSpPr>
        <p:spPr>
          <a:xfrm>
            <a:off x="8442001" y="1158620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64742B8-2A65-1B43-BB17-2DC8767FCBEF}"/>
              </a:ext>
            </a:extLst>
          </p:cNvPr>
          <p:cNvSpPr/>
          <p:nvPr/>
        </p:nvSpPr>
        <p:spPr>
          <a:xfrm>
            <a:off x="3322535" y="3851488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A7C02-FEEB-E544-AB8C-733CE8C72F98}"/>
              </a:ext>
            </a:extLst>
          </p:cNvPr>
          <p:cNvSpPr/>
          <p:nvPr/>
        </p:nvSpPr>
        <p:spPr>
          <a:xfrm>
            <a:off x="2565267" y="399914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C5866-707F-874F-B60E-9B3211B2408B}"/>
              </a:ext>
            </a:extLst>
          </p:cNvPr>
          <p:cNvSpPr txBox="1"/>
          <p:nvPr/>
        </p:nvSpPr>
        <p:spPr>
          <a:xfrm>
            <a:off x="3807357" y="3835027"/>
            <a:ext cx="2189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n + T(n - 1) otherwise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CBEC1-51B8-054B-BB48-4FE9CE1383F8}"/>
              </a:ext>
            </a:extLst>
          </p:cNvPr>
          <p:cNvSpPr txBox="1"/>
          <p:nvPr/>
        </p:nvSpPr>
        <p:spPr>
          <a:xfrm>
            <a:off x="6531770" y="515827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732D3-8E05-9B4C-B71C-F52CC5864487}"/>
              </a:ext>
            </a:extLst>
          </p:cNvPr>
          <p:cNvSpPr txBox="1"/>
          <p:nvPr/>
        </p:nvSpPr>
        <p:spPr>
          <a:xfrm>
            <a:off x="6549426" y="45957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6079E-A6C7-8441-8EBC-C32B7DBF6AC1}"/>
              </a:ext>
            </a:extLst>
          </p:cNvPr>
          <p:cNvSpPr txBox="1"/>
          <p:nvPr/>
        </p:nvSpPr>
        <p:spPr>
          <a:xfrm>
            <a:off x="6562327" y="407757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O(n^2)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B3DD54-04E3-4948-B57E-5B0877CB5E20}"/>
              </a:ext>
            </a:extLst>
          </p:cNvPr>
          <p:cNvSpPr txBox="1"/>
          <p:nvPr/>
        </p:nvSpPr>
        <p:spPr>
          <a:xfrm>
            <a:off x="2692400" y="5158273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trust me</a:t>
            </a:r>
          </a:p>
        </p:txBody>
      </p:sp>
    </p:spTree>
    <p:extLst>
      <p:ext uri="{BB962C8B-B14F-4D97-AF65-F5344CB8AC3E}">
        <p14:creationId xmlns:p14="http://schemas.microsoft.com/office/powerpoint/2010/main" val="12251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B69B-CDB5-4A69-8001-62F2205B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45DB-728E-493A-8979-8F3ED5B3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We’d really like to avoid hitting the worst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to getting a good running time, is always cutting the array (about) in half. </a:t>
            </a:r>
          </a:p>
          <a:p>
            <a:pPr marL="0" indent="0">
              <a:buNone/>
            </a:pPr>
            <a:r>
              <a:rPr lang="en-US" dirty="0"/>
              <a:t>How do we choose a good pivot?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are four options for finding a pivot. What are the tradeoffs?</a:t>
            </a:r>
          </a:p>
          <a:p>
            <a:pPr lvl="1"/>
            <a:r>
              <a:rPr lang="en-US" sz="2200" dirty="0"/>
              <a:t>Just take the first element</a:t>
            </a:r>
          </a:p>
          <a:p>
            <a:pPr lvl="1"/>
            <a:r>
              <a:rPr lang="en-US" sz="2200" dirty="0"/>
              <a:t>Take the median of the first, last, and middle element</a:t>
            </a:r>
          </a:p>
          <a:p>
            <a:pPr lvl="1"/>
            <a:r>
              <a:rPr lang="en-US" sz="2200" dirty="0"/>
              <a:t>Take the median of the full array</a:t>
            </a:r>
          </a:p>
          <a:p>
            <a:pPr lvl="1"/>
            <a:r>
              <a:rPr lang="en-US" sz="2200" dirty="0"/>
              <a:t>Pick a random element as a pivot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0A7A4-7AD4-4437-A8EE-2CE25848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2D789-ACE0-44B8-ABA2-10F9B72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233A7-343E-4E8E-970D-19C5DDDD9210}"/>
              </a:ext>
            </a:extLst>
          </p:cNvPr>
          <p:cNvSpPr/>
          <p:nvPr/>
        </p:nvSpPr>
        <p:spPr>
          <a:xfrm>
            <a:off x="7873925" y="4537757"/>
            <a:ext cx="3458453" cy="1251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Which of these seems like </a:t>
            </a:r>
            <a:r>
              <a:rPr lang="en-US" sz="240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best option?</a:t>
            </a:r>
            <a:endParaRPr lang="en-US" sz="2400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649-C59A-41C2-975F-E34C783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0C37F-175E-407B-B7D2-79FCADCF5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11187258" cy="5057170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/>
                <a:r>
                  <a:rPr lang="en-US" dirty="0"/>
                  <a:t>Just take the first element</a:t>
                </a:r>
              </a:p>
              <a:p>
                <a:pPr marL="459486" lvl="1" indent="-285750"/>
                <a:r>
                  <a:rPr lang="en-US" dirty="0"/>
                  <a:t>fast to find a pivot</a:t>
                </a:r>
              </a:p>
              <a:p>
                <a:pPr marL="459486" lvl="1" indent="-285750"/>
                <a:r>
                  <a:rPr lang="en-US" dirty="0"/>
                  <a:t>But (e.g.) nearly sorted lists get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behavior overall</a:t>
                </a:r>
              </a:p>
              <a:p>
                <a:pPr marL="285750" indent="-285750"/>
                <a:r>
                  <a:rPr lang="en-US" dirty="0"/>
                  <a:t>Take the median of the first, last, and middle element</a:t>
                </a:r>
              </a:p>
              <a:p>
                <a:pPr marL="459486" lvl="1" indent="-285750"/>
                <a:r>
                  <a:rPr lang="en-US" dirty="0"/>
                  <a:t>Guaranteed to not have the absolute smallest value.</a:t>
                </a:r>
              </a:p>
              <a:p>
                <a:pPr marL="459486" lvl="1" indent="-285750"/>
                <a:r>
                  <a:rPr lang="en-US" dirty="0"/>
                  <a:t>On real data, this works quite well…</a:t>
                </a:r>
              </a:p>
              <a:p>
                <a:pPr marL="459486" lvl="1" indent="-285750"/>
                <a:r>
                  <a:rPr lang="en-US" dirty="0"/>
                  <a:t>But worst case is still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Take the median of the full array</a:t>
                </a:r>
              </a:p>
              <a:p>
                <a:pPr marL="459486" lvl="1" indent="-285750"/>
                <a:r>
                  <a:rPr lang="en-US" dirty="0"/>
                  <a:t>Can actually find the median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(google </a:t>
                </a:r>
                <a:r>
                  <a:rPr lang="en-US" dirty="0" smtClean="0"/>
                  <a:t>Median of </a:t>
                </a:r>
                <a:r>
                  <a:rPr lang="en-US" dirty="0" err="1" smtClean="0"/>
                  <a:t>Meidans</a:t>
                </a:r>
                <a:r>
                  <a:rPr lang="en-US" dirty="0" smtClean="0"/>
                  <a:t>). </a:t>
                </a:r>
                <a:r>
                  <a:rPr lang="en-US" dirty="0"/>
                  <a:t>It’s </a:t>
                </a:r>
                <a:r>
                  <a:rPr lang="en-US" b="1" dirty="0"/>
                  <a:t>complicated.</a:t>
                </a:r>
              </a:p>
              <a:p>
                <a:pPr marL="459486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even in the worst case….but the constant factors are </a:t>
                </a:r>
                <a:r>
                  <a:rPr lang="en-US" b="1" dirty="0"/>
                  <a:t>awful</a:t>
                </a:r>
                <a:r>
                  <a:rPr lang="en-US" dirty="0"/>
                  <a:t>. No one does quicksort this way.</a:t>
                </a:r>
              </a:p>
              <a:p>
                <a:pPr marL="285750" indent="-285750"/>
                <a:r>
                  <a:rPr lang="en-US" dirty="0"/>
                  <a:t>Pick a random element as a pivot </a:t>
                </a:r>
              </a:p>
              <a:p>
                <a:pPr marL="459486" lvl="1" indent="-285750"/>
                <a:r>
                  <a:rPr lang="en-US" dirty="0"/>
                  <a:t>somewhat slow constant factors</a:t>
                </a:r>
              </a:p>
              <a:p>
                <a:pPr marL="459486" lvl="1" indent="-285750"/>
                <a:r>
                  <a:rPr lang="en-US" dirty="0"/>
                  <a:t>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time with probability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459486" lvl="1" indent="-285750"/>
                <a:r>
                  <a:rPr lang="en-US" dirty="0"/>
                  <a:t>“adversaries” can’t make it more likely that we hit the worst case.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0C37F-175E-407B-B7D2-79FCADCF5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11187258" cy="5057170"/>
              </a:xfrm>
              <a:blipFill>
                <a:blip r:embed="rId2"/>
                <a:stretch>
                  <a:fillRect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B14BA-B295-4E4E-BEF2-1C5C9C43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B61F-82D9-4EF5-9E8C-0346480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77286-E88B-47D8-9D52-184355024BFD}"/>
              </a:ext>
            </a:extLst>
          </p:cNvPr>
          <p:cNvSpPr txBox="1"/>
          <p:nvPr/>
        </p:nvSpPr>
        <p:spPr>
          <a:xfrm>
            <a:off x="7945120" y="2448560"/>
            <a:ext cx="3671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Median of three is a common choice in practice</a:t>
            </a:r>
          </a:p>
        </p:txBody>
      </p:sp>
    </p:spTree>
    <p:extLst>
      <p:ext uri="{BB962C8B-B14F-4D97-AF65-F5344CB8AC3E}">
        <p14:creationId xmlns:p14="http://schemas.microsoft.com/office/powerpoint/2010/main" val="26731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11187258" cy="29486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There’s a pattern you might have noticed:</a:t>
                </a:r>
              </a:p>
              <a:p>
                <a:endParaRPr lang="en-US" dirty="0"/>
              </a:p>
              <a:p>
                <a:r>
                  <a:rPr lang="en-US" dirty="0" smtClean="0"/>
                  <a:t>The worst case for our sorting algorithm has never gotten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Is there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worst-case algorithm out there?</a:t>
                </a:r>
              </a:p>
              <a:p>
                <a:r>
                  <a:rPr lang="en-US" dirty="0" smtClean="0"/>
                  <a:t>No!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11187258" cy="2948655"/>
              </a:xfrm>
              <a:blipFill>
                <a:blip r:embed="rId2"/>
                <a:stretch>
                  <a:fillRect l="-272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5199" y="4503538"/>
                <a:ext cx="10186292" cy="1848909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dirty="0" smtClean="0"/>
              </a:p>
              <a:p>
                <a:r>
                  <a:rPr lang="en-US" sz="2800" dirty="0" smtClean="0"/>
                  <a:t>Any sorting algorithm which only interacts with its input by comparing elements must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time in the worst case.</a:t>
                </a:r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99" y="4503538"/>
                <a:ext cx="10186292" cy="1848909"/>
              </a:xfrm>
              <a:prstGeom prst="rect">
                <a:avLst/>
              </a:prstGeom>
              <a:blipFill>
                <a:blip r:embed="rId3"/>
                <a:stretch>
                  <a:fillRect l="-1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55199" y="4503538"/>
            <a:ext cx="10186291" cy="59032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Comparison Sorting Lower 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74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48907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each </a:t>
            </a:r>
            <a:r>
              <a:rPr lang="en-US" sz="2800" dirty="0" smtClean="0"/>
              <a:t>“digit” </a:t>
            </a:r>
            <a:r>
              <a:rPr lang="en-US" sz="2800" dirty="0" smtClean="0"/>
              <a:t>(starting at the </a:t>
            </a:r>
            <a:r>
              <a:rPr lang="en-US" sz="2800" dirty="0" smtClean="0"/>
              <a:t>“ones place”)</a:t>
            </a:r>
            <a:endParaRPr lang="en-US" sz="2800" dirty="0" smtClean="0"/>
          </a:p>
          <a:p>
            <a:pPr lvl="1"/>
            <a:r>
              <a:rPr lang="en-US" sz="2400" dirty="0" smtClean="0"/>
              <a:t>Run a “bucket sort” with respect to that </a:t>
            </a:r>
            <a:r>
              <a:rPr lang="en-US" sz="2400" dirty="0" smtClean="0"/>
              <a:t>digit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I.e. make an array, where each index corresponds to one of the possible values</a:t>
            </a:r>
          </a:p>
          <a:p>
            <a:pPr lvl="1"/>
            <a:r>
              <a:rPr lang="en-US" sz="2400" dirty="0" smtClean="0"/>
              <a:t>Place the next element you see at the </a:t>
            </a:r>
            <a:r>
              <a:rPr lang="en-US" sz="2400" b="1" dirty="0" smtClean="0"/>
              <a:t>end</a:t>
            </a:r>
            <a:r>
              <a:rPr lang="en-US" sz="2400" dirty="0" smtClean="0"/>
              <a:t> of the list of elements in that bucket.</a:t>
            </a:r>
            <a:endParaRPr lang="en-US" sz="2400" dirty="0" smtClean="0"/>
          </a:p>
          <a:p>
            <a:pPr lvl="1"/>
            <a:r>
              <a:rPr lang="en-US" sz="2400" dirty="0" smtClean="0"/>
              <a:t>Keep the sort stable!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41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Ones Place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18343" y="1786466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012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789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555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679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777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562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18343" y="320160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8343" y="3984171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200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656114" y="5033403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562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93885" y="3984171"/>
            <a:ext cx="950687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234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44572" y="3984171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555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682343" y="3984171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777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20114" y="3984171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789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20113" y="4908953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678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656114" y="3984171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012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607456" y="608263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012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562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555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777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789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678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stCxn id="13" idx="2"/>
            <a:endCxn id="7" idx="0"/>
          </p:cNvCxnSpPr>
          <p:nvPr/>
        </p:nvCxnSpPr>
        <p:spPr>
          <a:xfrm>
            <a:off x="3175000" y="4507391"/>
            <a:ext cx="0" cy="526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>
          <a:xfrm flipH="1">
            <a:off x="7238999" y="4507391"/>
            <a:ext cx="1" cy="4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Tens Place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18343" y="289314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8343" y="3675703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200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87754" y="3675703"/>
            <a:ext cx="983048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562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40942" y="3675703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234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649982" y="3675703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555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96793" y="3675703"/>
            <a:ext cx="963237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777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8572" y="3675703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789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0391" y="4637209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678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656114" y="3675703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012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618343" y="180395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012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562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555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777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789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678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618343" y="546155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012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555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562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777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678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789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7179277" y="4235647"/>
            <a:ext cx="1" cy="4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Hundreds Place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18343" y="320160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5523" y="4158382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200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83294" y="5096001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562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44217" y="5096001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234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683294" y="4146275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555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47652" y="4146275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777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9982" y="5120215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789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5473" y="4146275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678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3344" y="4146275"/>
            <a:ext cx="103777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012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585982" y="5822968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012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555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562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678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777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789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6266536" y="4702747"/>
            <a:ext cx="1" cy="4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02177" y="4691473"/>
            <a:ext cx="1" cy="4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64407" y="4700647"/>
            <a:ext cx="1" cy="4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613344" y="1980696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1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012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555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562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777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678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789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1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2 due tonight.</a:t>
            </a:r>
          </a:p>
          <a:p>
            <a:r>
              <a:rPr lang="en-US" dirty="0" smtClean="0"/>
              <a:t>Project 3 out this evening – one week project due Wednesday August 7</a:t>
            </a:r>
          </a:p>
          <a:p>
            <a:pPr lvl="1"/>
            <a:r>
              <a:rPr lang="en-US" dirty="0" smtClean="0"/>
              <a:t>P3 is a step up in difficulty compared to P1 and P2.</a:t>
            </a:r>
          </a:p>
          <a:p>
            <a:r>
              <a:rPr lang="en-US" dirty="0" smtClean="0"/>
              <a:t>Exercise 3 due Friday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Key idea: by keeping the sorts stable, when we sort by the hundreds place, ties are broken by tens place (then by ones place).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Running time?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/>
                  <a:t> is number of digits in each entry, 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 is the radix, i.e. the base of the number system</a:t>
                </a:r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If you’re sorting base-10 numbers,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10.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If you’re sorting all lower-case English words,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138"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6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can you use it?</a:t>
            </a:r>
          </a:p>
          <a:p>
            <a:endParaRPr lang="en-US" sz="2800" dirty="0"/>
          </a:p>
          <a:p>
            <a:r>
              <a:rPr lang="en-US" sz="2800" dirty="0" err="1" smtClean="0"/>
              <a:t>ints</a:t>
            </a:r>
            <a:r>
              <a:rPr lang="en-US" sz="2800" dirty="0" smtClean="0"/>
              <a:t> and strings. As long as they aren’t too large.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But you have to know you’re sorting </a:t>
            </a:r>
            <a:r>
              <a:rPr lang="en-US" sz="2800" dirty="0" err="1" smtClean="0"/>
              <a:t>ints</a:t>
            </a:r>
            <a:r>
              <a:rPr lang="en-US" sz="2800" dirty="0" smtClean="0"/>
              <a:t> and strings.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76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have a bunch of data. How do you sort it?</a:t>
            </a:r>
          </a:p>
          <a:p>
            <a:endParaRPr lang="en-US" sz="2800" dirty="0"/>
          </a:p>
          <a:p>
            <a:r>
              <a:rPr lang="en-US" sz="2800" dirty="0" smtClean="0"/>
              <a:t>Honestly…use your language’s default implementation</a:t>
            </a:r>
          </a:p>
          <a:p>
            <a:pPr lvl="1"/>
            <a:r>
              <a:rPr lang="en-US" sz="2400" dirty="0" smtClean="0"/>
              <a:t>It’s been carefully optimized.</a:t>
            </a:r>
          </a:p>
          <a:p>
            <a:r>
              <a:rPr lang="en-US" sz="2800" dirty="0" smtClean="0"/>
              <a:t>Unless you really know something about your data, or the situation your in</a:t>
            </a:r>
          </a:p>
          <a:p>
            <a:pPr lvl="1"/>
            <a:r>
              <a:rPr lang="en-US" sz="2400" dirty="0" smtClean="0"/>
              <a:t>Not a lot of extra memory? Use an in place sort.</a:t>
            </a:r>
          </a:p>
          <a:p>
            <a:pPr lvl="1"/>
            <a:r>
              <a:rPr lang="en-US" sz="2400" dirty="0" smtClean="0"/>
              <a:t>Want to sort repeatedly to break ties? Use a stable sort.</a:t>
            </a:r>
          </a:p>
          <a:p>
            <a:pPr lvl="1"/>
            <a:r>
              <a:rPr lang="en-US" sz="2400" dirty="0" smtClean="0"/>
              <a:t>Know your data all falls into a small range? </a:t>
            </a:r>
            <a:r>
              <a:rPr lang="en-US" sz="2400" dirty="0" smtClean="0"/>
              <a:t>Maybe radix </a:t>
            </a:r>
            <a:r>
              <a:rPr lang="en-US" sz="2400" dirty="0" smtClean="0"/>
              <a:t>sort.</a:t>
            </a:r>
          </a:p>
        </p:txBody>
      </p:sp>
    </p:spTree>
    <p:extLst>
      <p:ext uri="{BB962C8B-B14F-4D97-AF65-F5344CB8AC3E}">
        <p14:creationId xmlns:p14="http://schemas.microsoft.com/office/powerpoint/2010/main" val="121232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Queues </a:t>
            </a:r>
            <a:r>
              <a:rPr lang="en-US" sz="2800" dirty="0" smtClean="0"/>
              <a:t>and Stacks</a:t>
            </a:r>
          </a:p>
          <a:p>
            <a:pPr lvl="1"/>
            <a:r>
              <a:rPr lang="en-US" sz="2400" dirty="0" smtClean="0"/>
              <a:t>We want to process our data in some order (based on when they were inserted)</a:t>
            </a:r>
          </a:p>
          <a:p>
            <a:r>
              <a:rPr lang="en-US" sz="2800" dirty="0" smtClean="0"/>
              <a:t>Lists</a:t>
            </a:r>
          </a:p>
          <a:p>
            <a:pPr lvl="1"/>
            <a:r>
              <a:rPr lang="en-US" sz="2400" dirty="0" smtClean="0"/>
              <a:t>We want to maintain an order, but add or remove from anywhere</a:t>
            </a:r>
            <a:endParaRPr lang="en-US" sz="2400" dirty="0" smtClean="0"/>
          </a:p>
          <a:p>
            <a:r>
              <a:rPr lang="en-US" sz="2800" dirty="0" smtClean="0"/>
              <a:t>Priority Queues</a:t>
            </a:r>
          </a:p>
          <a:p>
            <a:pPr lvl="1"/>
            <a:r>
              <a:rPr lang="en-US" sz="2400" dirty="0" smtClean="0"/>
              <a:t>Our data had some priority we needed to keep track </a:t>
            </a:r>
            <a:r>
              <a:rPr lang="en-US" sz="2400" dirty="0" smtClean="0"/>
              <a:t>of, and wanted to process in order of importance.</a:t>
            </a:r>
            <a:endParaRPr lang="en-US" sz="2400" dirty="0" smtClean="0"/>
          </a:p>
          <a:p>
            <a:r>
              <a:rPr lang="en-US" sz="2800" dirty="0" smtClean="0"/>
              <a:t>Dictionaries</a:t>
            </a:r>
          </a:p>
          <a:p>
            <a:pPr lvl="1"/>
            <a:r>
              <a:rPr lang="en-US" sz="2400" dirty="0" smtClean="0"/>
              <a:t>Our data points came as (key, value) pairs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Quickly find the value for a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040" b="5731"/>
          <a:stretch/>
        </p:blipFill>
        <p:spPr>
          <a:xfrm>
            <a:off x="1717184" y="1149555"/>
            <a:ext cx="8694822" cy="44618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8758" y="2303904"/>
            <a:ext cx="2358189" cy="1042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239" y="5473005"/>
            <a:ext cx="10659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We’ll list Graphs as one of our ADTs…</a:t>
            </a:r>
          </a:p>
          <a:p>
            <a:r>
              <a:rPr lang="en-US" sz="2800" dirty="0" smtClean="0"/>
              <a:t>But don’t let that limit your thinking. They are more versatile than any ADT we’ve seen before.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21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Represent data points and the relationships between them.</a:t>
            </a:r>
          </a:p>
          <a:p>
            <a:r>
              <a:rPr lang="en-US" sz="2800" dirty="0" smtClean="0"/>
              <a:t>That’s vague.</a:t>
            </a:r>
          </a:p>
          <a:p>
            <a:endParaRPr lang="en-US" sz="2800" dirty="0"/>
          </a:p>
          <a:p>
            <a:r>
              <a:rPr lang="en-US" sz="2800" dirty="0" smtClean="0"/>
              <a:t>Formally: </a:t>
            </a:r>
          </a:p>
          <a:p>
            <a:r>
              <a:rPr lang="en-US" sz="2800" dirty="0" smtClean="0"/>
              <a:t>A graph is a pair: G = (V,E)</a:t>
            </a:r>
          </a:p>
          <a:p>
            <a:r>
              <a:rPr lang="en-US" sz="2800" dirty="0" smtClean="0"/>
              <a:t>V: set of </a:t>
            </a:r>
            <a:r>
              <a:rPr lang="en-US" sz="2800" b="1" dirty="0" smtClean="0"/>
              <a:t>vertices</a:t>
            </a:r>
            <a:r>
              <a:rPr lang="en-US" sz="2800" dirty="0" smtClean="0"/>
              <a:t> (aka </a:t>
            </a:r>
            <a:r>
              <a:rPr lang="en-US" sz="2800" b="1" dirty="0" smtClean="0"/>
              <a:t>nodes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E: set of </a:t>
            </a:r>
            <a:r>
              <a:rPr lang="en-US" sz="2800" b="1" dirty="0" smtClean="0"/>
              <a:t>edges</a:t>
            </a:r>
          </a:p>
          <a:p>
            <a:pPr lvl="1"/>
            <a:r>
              <a:rPr lang="en-US" sz="2400" dirty="0" smtClean="0"/>
              <a:t>Each edge is a pair of vertices.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7ED82C-6F17-4BBD-A7E7-55BA450C57D5}"/>
              </a:ext>
            </a:extLst>
          </p:cNvPr>
          <p:cNvGrpSpPr/>
          <p:nvPr/>
        </p:nvGrpSpPr>
        <p:grpSpPr>
          <a:xfrm>
            <a:off x="6086241" y="3345519"/>
            <a:ext cx="690113" cy="690113"/>
            <a:chOff x="1660725" y="5803810"/>
            <a:chExt cx="690113" cy="69011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0F25F2-1B4E-483C-9CE4-3294C8C6A100}"/>
                </a:ext>
              </a:extLst>
            </p:cNvPr>
            <p:cNvSpPr/>
            <p:nvPr/>
          </p:nvSpPr>
          <p:spPr>
            <a:xfrm>
              <a:off x="1660725" y="5803810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AFAF44-6E91-4D17-9036-92F014AB6E6C}"/>
                </a:ext>
              </a:extLst>
            </p:cNvPr>
            <p:cNvSpPr txBox="1"/>
            <p:nvPr/>
          </p:nvSpPr>
          <p:spPr>
            <a:xfrm>
              <a:off x="1839710" y="596420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B767A9-11B7-4447-B580-1AB26BF26CA4}"/>
              </a:ext>
            </a:extLst>
          </p:cNvPr>
          <p:cNvGrpSpPr/>
          <p:nvPr/>
        </p:nvGrpSpPr>
        <p:grpSpPr>
          <a:xfrm>
            <a:off x="7140619" y="2655406"/>
            <a:ext cx="690113" cy="690113"/>
            <a:chOff x="1660725" y="5803810"/>
            <a:chExt cx="690113" cy="69011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CD5362-9795-4B7D-A564-6FF29A24AC01}"/>
                </a:ext>
              </a:extLst>
            </p:cNvPr>
            <p:cNvSpPr/>
            <p:nvPr/>
          </p:nvSpPr>
          <p:spPr>
            <a:xfrm>
              <a:off x="1660725" y="5803810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EF5E4A-1C1D-4409-8974-3A206387B002}"/>
                </a:ext>
              </a:extLst>
            </p:cNvPr>
            <p:cNvSpPr txBox="1"/>
            <p:nvPr/>
          </p:nvSpPr>
          <p:spPr>
            <a:xfrm>
              <a:off x="1839710" y="5964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6EF38-E678-4555-B0D7-097CDF40E72F}"/>
              </a:ext>
            </a:extLst>
          </p:cNvPr>
          <p:cNvGrpSpPr/>
          <p:nvPr/>
        </p:nvGrpSpPr>
        <p:grpSpPr>
          <a:xfrm>
            <a:off x="8420032" y="3505909"/>
            <a:ext cx="690113" cy="690113"/>
            <a:chOff x="1660725" y="5803810"/>
            <a:chExt cx="690113" cy="69011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A095F2-B650-4C6D-8562-4F5F881FDDA7}"/>
                </a:ext>
              </a:extLst>
            </p:cNvPr>
            <p:cNvSpPr/>
            <p:nvPr/>
          </p:nvSpPr>
          <p:spPr>
            <a:xfrm>
              <a:off x="1660725" y="5803810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EF67D1-D89E-4BAA-88E6-6D17BF794E78}"/>
                </a:ext>
              </a:extLst>
            </p:cNvPr>
            <p:cNvSpPr txBox="1"/>
            <p:nvPr/>
          </p:nvSpPr>
          <p:spPr>
            <a:xfrm>
              <a:off x="1839710" y="596420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29C801-1A20-4364-B43C-1D277FBE28A7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>
            <a:off x="7830732" y="3000463"/>
            <a:ext cx="589300" cy="8505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2D4C7B-761B-4239-B4FF-DB857EB83783}"/>
              </a:ext>
            </a:extLst>
          </p:cNvPr>
          <p:cNvGrpSpPr/>
          <p:nvPr/>
        </p:nvGrpSpPr>
        <p:grpSpPr>
          <a:xfrm>
            <a:off x="9651602" y="2666038"/>
            <a:ext cx="690113" cy="690113"/>
            <a:chOff x="1660725" y="5803810"/>
            <a:chExt cx="690113" cy="6901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A9052A-164D-4BD4-A82D-00BBBD40D49E}"/>
                </a:ext>
              </a:extLst>
            </p:cNvPr>
            <p:cNvSpPr/>
            <p:nvPr/>
          </p:nvSpPr>
          <p:spPr>
            <a:xfrm>
              <a:off x="1660725" y="5803810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60B3AF-22B2-49C9-8ACC-5D89F55D69AA}"/>
                </a:ext>
              </a:extLst>
            </p:cNvPr>
            <p:cNvSpPr txBox="1"/>
            <p:nvPr/>
          </p:nvSpPr>
          <p:spPr>
            <a:xfrm>
              <a:off x="1839710" y="59642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EFE5D6-88D3-4936-80A8-A3A53CB4D640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 flipV="1">
            <a:off x="6776354" y="3000463"/>
            <a:ext cx="364265" cy="6901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39EE96-8A24-4476-86EC-42C166856683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 flipV="1">
            <a:off x="9110145" y="3011095"/>
            <a:ext cx="541457" cy="8398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FE5D6-88D3-4936-80A8-A3A53CB4D640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7830732" y="3000463"/>
            <a:ext cx="1820870" cy="10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47986" y="4319186"/>
                <a:ext cx="2834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86" y="4319186"/>
                <a:ext cx="283448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41916" y="4939896"/>
                <a:ext cx="4338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16" y="4939896"/>
                <a:ext cx="4338957" cy="523220"/>
              </a:xfrm>
              <a:prstGeom prst="rect">
                <a:avLst/>
              </a:prstGeom>
              <a:blipFill rotWithShape="0">
                <a:blip r:embed="rId3"/>
                <a:stretch>
                  <a:fillRect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03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24" idx="2"/>
          </p:cNvCxnSpPr>
          <p:nvPr/>
        </p:nvCxnSpPr>
        <p:spPr>
          <a:xfrm flipH="1" flipV="1">
            <a:off x="9229060" y="2990262"/>
            <a:ext cx="897904" cy="41216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023257" y="4288971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39" y="1550943"/>
            <a:ext cx="11187258" cy="7350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Graphs can be directed or undirected.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4575501"/>
            <a:ext cx="1039622" cy="6731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25465" y="2538122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/>
              <a:t>Kasey</a:t>
            </a:r>
            <a:endParaRPr lang="en-US" sz="2100" dirty="0"/>
          </a:p>
        </p:txBody>
      </p:sp>
      <p:sp>
        <p:nvSpPr>
          <p:cNvPr id="8" name="Oval 7"/>
          <p:cNvSpPr/>
          <p:nvPr/>
        </p:nvSpPr>
        <p:spPr>
          <a:xfrm>
            <a:off x="3550049" y="3513482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Robbie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42579" y="5120214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Zach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5" idx="0"/>
          </p:cNvCxnSpPr>
          <p:nvPr/>
        </p:nvCxnSpPr>
        <p:spPr>
          <a:xfrm flipH="1">
            <a:off x="1654629" y="3615941"/>
            <a:ext cx="455760" cy="67303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5" idx="7"/>
          </p:cNvCxnSpPr>
          <p:nvPr/>
        </p:nvCxnSpPr>
        <p:spPr>
          <a:xfrm flipH="1">
            <a:off x="2101076" y="4144854"/>
            <a:ext cx="1448973" cy="329041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0528" y="3204278"/>
            <a:ext cx="812494" cy="411663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19699" y="3615941"/>
            <a:ext cx="631369" cy="336515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190880" y="3890530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54" y="4177060"/>
            <a:ext cx="1039622" cy="67315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8093088" y="2139681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/>
              <a:t>Kasey</a:t>
            </a:r>
            <a:endParaRPr lang="en-US" sz="2100" dirty="0"/>
          </a:p>
        </p:txBody>
      </p:sp>
      <p:sp>
        <p:nvSpPr>
          <p:cNvPr id="24" name="Oval 23"/>
          <p:cNvSpPr/>
          <p:nvPr/>
        </p:nvSpPr>
        <p:spPr>
          <a:xfrm>
            <a:off x="10126964" y="2771052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Robbie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36965" y="1707614"/>
            <a:ext cx="217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Degree: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714585" y="5082700"/>
            <a:ext cx="217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Degree: 0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011834" y="2990262"/>
            <a:ext cx="229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Outdegree</a:t>
            </a:r>
            <a:r>
              <a:rPr lang="en-US" sz="2800" dirty="0" smtClean="0"/>
              <a:t>: 2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57560" y="5619633"/>
            <a:ext cx="229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ndegree</a:t>
            </a:r>
            <a:r>
              <a:rPr lang="en-US" sz="2800" dirty="0" smtClean="0"/>
              <a:t>: 2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68937" y="1100264"/>
            <a:ext cx="356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graph is </a:t>
            </a:r>
            <a:r>
              <a:rPr lang="en-US" sz="2800" b="1" dirty="0" smtClean="0"/>
              <a:t>disconnected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57560" y="2054371"/>
            <a:ext cx="389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Following on twitter.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822251" y="5642410"/>
            <a:ext cx="435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Friendships on </a:t>
            </a:r>
            <a:r>
              <a:rPr lang="en-US" sz="2800" dirty="0"/>
              <a:t>F</a:t>
            </a:r>
            <a:r>
              <a:rPr lang="en-US" sz="2800" dirty="0" smtClean="0"/>
              <a:t>acebook.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9450508" y="4452221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Zach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1"/>
            <a:endCxn id="23" idx="4"/>
          </p:cNvCxnSpPr>
          <p:nvPr/>
        </p:nvCxnSpPr>
        <p:spPr>
          <a:xfrm flipH="1" flipV="1">
            <a:off x="8724460" y="3402424"/>
            <a:ext cx="910972" cy="1234721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4"/>
          </p:cNvCxnSpPr>
          <p:nvPr/>
        </p:nvCxnSpPr>
        <p:spPr>
          <a:xfrm flipV="1">
            <a:off x="10528327" y="4033795"/>
            <a:ext cx="230009" cy="603350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your problem has </a:t>
            </a:r>
            <a:r>
              <a:rPr lang="en-US" sz="2800" b="1" dirty="0" smtClean="0"/>
              <a:t>data </a:t>
            </a:r>
            <a:r>
              <a:rPr lang="en-US" sz="2800" dirty="0" smtClean="0"/>
              <a:t>and </a:t>
            </a:r>
            <a:r>
              <a:rPr lang="en-US" sz="2800" b="1" dirty="0" smtClean="0"/>
              <a:t>relationships</a:t>
            </a:r>
            <a:r>
              <a:rPr lang="en-US" sz="2800" dirty="0" smtClean="0"/>
              <a:t>, you might want to represent it as a graph</a:t>
            </a:r>
          </a:p>
          <a:p>
            <a:r>
              <a:rPr lang="en-US" sz="2800" dirty="0" smtClean="0"/>
              <a:t>How do you choose a representation?</a:t>
            </a:r>
          </a:p>
          <a:p>
            <a:endParaRPr lang="en-US" sz="2800" dirty="0"/>
          </a:p>
          <a:p>
            <a:r>
              <a:rPr lang="en-US" sz="2800" dirty="0" smtClean="0"/>
              <a:t>Usually:</a:t>
            </a:r>
          </a:p>
          <a:p>
            <a:r>
              <a:rPr lang="en-US" sz="2800" dirty="0" smtClean="0"/>
              <a:t>Think about what your “fundamental” objects are</a:t>
            </a:r>
          </a:p>
          <a:p>
            <a:pPr lvl="1"/>
            <a:r>
              <a:rPr lang="en-US" sz="2400" dirty="0" smtClean="0"/>
              <a:t>Those become your vertices.</a:t>
            </a:r>
          </a:p>
          <a:p>
            <a:r>
              <a:rPr lang="en-US" sz="2800" dirty="0" smtClean="0"/>
              <a:t>Then think about how they’re related</a:t>
            </a:r>
          </a:p>
          <a:p>
            <a:pPr lvl="1"/>
            <a:r>
              <a:rPr lang="en-US" sz="2400" dirty="0" smtClean="0"/>
              <a:t>Those become your edges.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7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each of the following think about what you should choose for vertices and edges.</a:t>
            </a:r>
          </a:p>
          <a:p>
            <a:r>
              <a:rPr lang="en-US" sz="2800" dirty="0" smtClean="0"/>
              <a:t>The internet.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Facebook friendships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Input data for the “6 degrees of Kevin Bacon” game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Course Prerequisites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04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scores are on </a:t>
            </a:r>
            <a:r>
              <a:rPr lang="en-US" dirty="0" err="1" smtClean="0"/>
              <a:t>gradescope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Median 71.3% (58.5/82)</a:t>
            </a:r>
            <a:br>
              <a:rPr lang="en-US" dirty="0" smtClean="0"/>
            </a:br>
            <a:r>
              <a:rPr lang="en-US" dirty="0" smtClean="0"/>
              <a:t>Mean 70.9% (58.1/82)</a:t>
            </a:r>
            <a:br>
              <a:rPr lang="en-US" dirty="0" smtClean="0"/>
            </a:br>
            <a:r>
              <a:rPr lang="en-US" dirty="0" smtClean="0"/>
              <a:t>Standard Deviation 12.03% (9.86 points)</a:t>
            </a:r>
          </a:p>
          <a:p>
            <a:endParaRPr lang="en-US" dirty="0"/>
          </a:p>
          <a:p>
            <a:r>
              <a:rPr lang="en-US" dirty="0" smtClean="0"/>
              <a:t>The exam was difficult (and a bit longer than I wanted it to be)</a:t>
            </a:r>
          </a:p>
          <a:p>
            <a:r>
              <a:rPr lang="en-US" dirty="0" smtClean="0"/>
              <a:t>These are good scores – you’ve learned a lot so far.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For each of the following think about what you should choose for vertices and edges.</a:t>
            </a:r>
          </a:p>
          <a:p>
            <a:r>
              <a:rPr lang="en-US" sz="2800" dirty="0" smtClean="0"/>
              <a:t>The internet. </a:t>
            </a:r>
          </a:p>
          <a:p>
            <a:pPr lvl="1"/>
            <a:r>
              <a:rPr lang="en-US" sz="2400" dirty="0" smtClean="0"/>
              <a:t>Vertices: webpages. Edges from a to b if a has a hyperlink to b. </a:t>
            </a:r>
          </a:p>
          <a:p>
            <a:r>
              <a:rPr lang="en-US" sz="2800" dirty="0" smtClean="0"/>
              <a:t>Facebook friendships</a:t>
            </a:r>
          </a:p>
          <a:p>
            <a:pPr lvl="1"/>
            <a:r>
              <a:rPr lang="en-US" sz="2400" dirty="0" smtClean="0"/>
              <a:t>Vertices: people. Edges: if two people are friends</a:t>
            </a:r>
            <a:endParaRPr lang="en-US" sz="2400" dirty="0"/>
          </a:p>
          <a:p>
            <a:r>
              <a:rPr lang="en-US" sz="2800" dirty="0" smtClean="0"/>
              <a:t>Input data for the “6 Degrees of Kevin Bacon” game</a:t>
            </a:r>
          </a:p>
          <a:p>
            <a:pPr lvl="1"/>
            <a:r>
              <a:rPr lang="en-US" sz="2400" dirty="0" smtClean="0"/>
              <a:t>Vertices: actors. Edges: if two people appeared in the same movie</a:t>
            </a:r>
          </a:p>
          <a:p>
            <a:pPr lvl="1"/>
            <a:r>
              <a:rPr lang="en-US" sz="2400" dirty="0" smtClean="0"/>
              <a:t>Or: Vertices for actors and movies, edge from actors to movies they appeared in.</a:t>
            </a:r>
            <a:endParaRPr lang="en-US" sz="2400" dirty="0"/>
          </a:p>
          <a:p>
            <a:r>
              <a:rPr lang="en-US" sz="2800" dirty="0" smtClean="0"/>
              <a:t>Course Prerequisites</a:t>
            </a:r>
          </a:p>
          <a:p>
            <a:pPr lvl="1"/>
            <a:r>
              <a:rPr lang="en-US" sz="2400" dirty="0" smtClean="0"/>
              <a:t>Vertices: courses. Edge: from a to b if a is a </a:t>
            </a:r>
            <a:r>
              <a:rPr lang="en-US" sz="2400" dirty="0" err="1" smtClean="0"/>
              <a:t>prereq</a:t>
            </a:r>
            <a:r>
              <a:rPr lang="en-US" sz="2400" dirty="0" smtClean="0"/>
              <a:t> for 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31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concerned about your grade:</a:t>
            </a:r>
          </a:p>
          <a:p>
            <a:pPr lvl="1"/>
            <a:r>
              <a:rPr lang="en-US" dirty="0" smtClean="0"/>
              <a:t>Because you need [GPA X] to graduate/for your major</a:t>
            </a:r>
          </a:p>
          <a:p>
            <a:pPr lvl="1"/>
            <a:r>
              <a:rPr lang="en-US" dirty="0" smtClean="0"/>
              <a:t>Because you’re trying to transfer into CSE</a:t>
            </a:r>
          </a:p>
          <a:p>
            <a:pPr lvl="1"/>
            <a:r>
              <a:rPr lang="en-US" dirty="0" smtClean="0"/>
              <a:t>Because you just want to know how you’re doing</a:t>
            </a:r>
          </a:p>
          <a:p>
            <a:pPr lvl="1"/>
            <a:endParaRPr lang="en-US" dirty="0"/>
          </a:p>
          <a:p>
            <a:r>
              <a:rPr lang="en-US" dirty="0" smtClean="0"/>
              <a:t>I’ll have office hours 2:30-4 on Friday (CSE 330)</a:t>
            </a:r>
          </a:p>
          <a:p>
            <a:r>
              <a:rPr lang="en-US" dirty="0" smtClean="0"/>
              <a:t>Just for one-on-one discussions of where you stand in the class and what you should expect to need to do in the second half of the course.</a:t>
            </a:r>
            <a:endParaRPr lang="en-US" dirty="0"/>
          </a:p>
          <a:p>
            <a:r>
              <a:rPr lang="en-US" dirty="0" smtClean="0"/>
              <a:t>TAs will have regular office hours then (at the breakouts) for content questions.</a:t>
            </a:r>
          </a:p>
          <a:p>
            <a:endParaRPr lang="en-US" dirty="0"/>
          </a:p>
          <a:p>
            <a:r>
              <a:rPr lang="en-US" dirty="0" smtClean="0"/>
              <a:t>You can also email me for appointments.</a:t>
            </a:r>
          </a:p>
        </p:txBody>
      </p:sp>
    </p:spTree>
    <p:extLst>
      <p:ext uri="{BB962C8B-B14F-4D97-AF65-F5344CB8AC3E}">
        <p14:creationId xmlns:p14="http://schemas.microsoft.com/office/powerpoint/2010/main" val="4041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E10B-9A77-4E20-ADAA-DEA53D52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7FF5-D8E8-4BE3-A15B-AC66CFF8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don’t just come out of thin air. </a:t>
            </a:r>
          </a:p>
          <a:p>
            <a:r>
              <a:rPr lang="en-US" dirty="0"/>
              <a:t>There are common patterns we use to design new algorithms. </a:t>
            </a:r>
          </a:p>
          <a:p>
            <a:r>
              <a:rPr lang="en-US" dirty="0"/>
              <a:t>Many of them are applicable to sorting (we’ll see more patterns later in the quarter)</a:t>
            </a:r>
          </a:p>
          <a:p>
            <a:r>
              <a:rPr lang="en-US" dirty="0"/>
              <a:t>Invariants/Iterative improvement</a:t>
            </a:r>
          </a:p>
          <a:p>
            <a:pPr lvl="1"/>
            <a:r>
              <a:rPr lang="en-US" dirty="0"/>
              <a:t>Step-by-step make one more part of the input your desired output.</a:t>
            </a:r>
          </a:p>
          <a:p>
            <a:r>
              <a:rPr lang="en-US" dirty="0"/>
              <a:t>Using data structures</a:t>
            </a:r>
          </a:p>
          <a:p>
            <a:pPr lvl="1"/>
            <a:r>
              <a:rPr lang="en-US" dirty="0"/>
              <a:t>Speed up our existing ideas</a:t>
            </a:r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Split your input</a:t>
            </a:r>
          </a:p>
          <a:p>
            <a:pPr lvl="1"/>
            <a:r>
              <a:rPr lang="en-US" dirty="0"/>
              <a:t>Solve each part (recursively)</a:t>
            </a:r>
          </a:p>
          <a:p>
            <a:pPr lvl="1"/>
            <a:r>
              <a:rPr lang="en-US" dirty="0"/>
              <a:t>Combine solved parts into a single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CC461-CBC0-451D-A902-5B3B790F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3C79A-BDEE-46F3-A8E5-689E1DBF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7CFA-F5E4-4AF0-A192-70884741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75A7E-0D52-4A2C-B6F1-BD0EDE04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05C7B-69F2-40E0-8033-AFD4339A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187AD-AD67-4065-B972-B3FCD8477816}"/>
              </a:ext>
            </a:extLst>
          </p:cNvPr>
          <p:cNvSpPr/>
          <p:nvPr/>
        </p:nvSpPr>
        <p:spPr>
          <a:xfrm>
            <a:off x="6679088" y="401277"/>
            <a:ext cx="521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https://www.youtube.com/watch?v=XaqR3G_NVoo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58B984-31D8-457C-A225-F6688A1F80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6165" y="1425952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8E1364-6594-4321-81E9-E31ACFC907E3}"/>
              </a:ext>
            </a:extLst>
          </p:cNvPr>
          <p:cNvSpPr txBox="1"/>
          <p:nvPr/>
        </p:nvSpPr>
        <p:spPr>
          <a:xfrm>
            <a:off x="329609" y="142595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Divide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8FB6CDE-E90A-4DA2-BFF8-13E3B6148CC6}"/>
              </a:ext>
            </a:extLst>
          </p:cNvPr>
          <p:cNvGraphicFramePr>
            <a:graphicFrameLocks/>
          </p:cNvGraphicFramePr>
          <p:nvPr/>
        </p:nvGraphicFramePr>
        <p:xfrm>
          <a:off x="509709" y="2323263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82347A2-3207-43E3-89D0-EE3912B5C305}"/>
              </a:ext>
            </a:extLst>
          </p:cNvPr>
          <p:cNvGraphicFramePr>
            <a:graphicFrameLocks/>
          </p:cNvGraphicFramePr>
          <p:nvPr/>
        </p:nvGraphicFramePr>
        <p:xfrm>
          <a:off x="6576925" y="2285616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100F61E7-ADAD-4FBA-892F-51EE0BC098F9}"/>
              </a:ext>
            </a:extLst>
          </p:cNvPr>
          <p:cNvGraphicFramePr>
            <a:graphicFrameLocks/>
          </p:cNvGraphicFramePr>
          <p:nvPr/>
        </p:nvGraphicFramePr>
        <p:xfrm>
          <a:off x="509710" y="4956266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8A9A7C2C-E4E7-4044-9983-45BC24348B3E}"/>
              </a:ext>
            </a:extLst>
          </p:cNvPr>
          <p:cNvGraphicFramePr>
            <a:graphicFrameLocks/>
          </p:cNvGraphicFramePr>
          <p:nvPr/>
        </p:nvGraphicFramePr>
        <p:xfrm>
          <a:off x="6722663" y="4944580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ECBAF41D-1C61-4994-B38C-02A6CCF9595D}"/>
              </a:ext>
            </a:extLst>
          </p:cNvPr>
          <p:cNvGraphicFramePr>
            <a:graphicFrameLocks/>
          </p:cNvGraphicFramePr>
          <p:nvPr/>
        </p:nvGraphicFramePr>
        <p:xfrm>
          <a:off x="1134638" y="5815930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251D6E-503E-45BB-8BD9-8C1BD2D14854}"/>
              </a:ext>
            </a:extLst>
          </p:cNvPr>
          <p:cNvSpPr txBox="1"/>
          <p:nvPr/>
        </p:nvSpPr>
        <p:spPr>
          <a:xfrm>
            <a:off x="358461" y="465361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Combine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1B5C08-6070-4763-AF6A-3F152C4464E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15076" y="2167632"/>
            <a:ext cx="480924" cy="415318"/>
          </a:xfrm>
          <a:prstGeom prst="straightConnector1">
            <a:avLst/>
          </a:prstGeom>
          <a:ln w="28575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75E889-2AD1-4664-A900-863ED52F1CA6}"/>
              </a:ext>
            </a:extLst>
          </p:cNvPr>
          <p:cNvCxnSpPr>
            <a:cxnSpLocks/>
          </p:cNvCxnSpPr>
          <p:nvPr/>
        </p:nvCxnSpPr>
        <p:spPr>
          <a:xfrm>
            <a:off x="6117266" y="2188898"/>
            <a:ext cx="422635" cy="367922"/>
          </a:xfrm>
          <a:prstGeom prst="straightConnector1">
            <a:avLst/>
          </a:prstGeom>
          <a:ln w="28575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5BBDDF-DD25-4DA2-81E7-A40BAB6F848C}"/>
              </a:ext>
            </a:extLst>
          </p:cNvPr>
          <p:cNvCxnSpPr>
            <a:cxnSpLocks/>
          </p:cNvCxnSpPr>
          <p:nvPr/>
        </p:nvCxnSpPr>
        <p:spPr>
          <a:xfrm>
            <a:off x="5549545" y="5691584"/>
            <a:ext cx="494488" cy="316737"/>
          </a:xfrm>
          <a:prstGeom prst="straightConnector1">
            <a:avLst/>
          </a:prstGeom>
          <a:ln w="28575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079924-DE0C-4B93-8068-BF2A6A06176A}"/>
              </a:ext>
            </a:extLst>
          </p:cNvPr>
          <p:cNvCxnSpPr>
            <a:cxnSpLocks/>
          </p:cNvCxnSpPr>
          <p:nvPr/>
        </p:nvCxnSpPr>
        <p:spPr>
          <a:xfrm flipH="1">
            <a:off x="6314607" y="5679898"/>
            <a:ext cx="408056" cy="323785"/>
          </a:xfrm>
          <a:prstGeom prst="straightConnector1">
            <a:avLst/>
          </a:prstGeom>
          <a:ln w="28575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AD7FFE-E68F-4173-9AE0-BF2C968E4F39}"/>
              </a:ext>
            </a:extLst>
          </p:cNvPr>
          <p:cNvSpPr txBox="1"/>
          <p:nvPr/>
        </p:nvSpPr>
        <p:spPr>
          <a:xfrm>
            <a:off x="575239" y="3429000"/>
            <a:ext cx="1110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Sort the pieces through the magic of recursion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04F0A1-D8A2-4951-B05A-243CE75CC5FF}"/>
              </a:ext>
            </a:extLst>
          </p:cNvPr>
          <p:cNvSpPr txBox="1"/>
          <p:nvPr/>
        </p:nvSpPr>
        <p:spPr>
          <a:xfrm>
            <a:off x="6827520" y="3429000"/>
            <a:ext cx="127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16664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F495-9E14-4122-A0ED-C7A1ADA6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EEFFE-E5E3-4825-88B3-B3C34FA7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93FD1-A746-4AB4-A204-7F7DD96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670" y="6521027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52EB5-0A41-45B7-B5EE-8E116BAB5D86}"/>
              </a:ext>
            </a:extLst>
          </p:cNvPr>
          <p:cNvSpPr txBox="1"/>
          <p:nvPr/>
        </p:nvSpPr>
        <p:spPr>
          <a:xfrm>
            <a:off x="273254" y="1613118"/>
            <a:ext cx="5232523" cy="1815882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leftHalf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[0, ..., mid])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rightHalf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[mid + 1, ...])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174B43-31A6-47E5-AFAB-F079B8BEE05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556124" y="222121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403E739-CDCE-44DE-9C10-42F935C239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08023" y="1033826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0EBC669-74E3-4148-BD3C-5E41E9A768E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65561" y="1033826"/>
          <a:ext cx="30239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C86ED36-5120-4DD4-AEF6-CB9B1D38890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29012" y="1919032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EACA4B13-CCF5-4176-B7AC-B978DFDEFDF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528258" y="1900404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73FCC405-1093-4F4A-93E0-9157BF5C296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65561" y="1900404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A9178E1D-EF25-4DD6-8786-6D40F017386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002864" y="1888369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61918E08-6FFD-41A8-A06B-DA86CF2FF8F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873968" y="2753291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0C9E8D24-1CAC-415D-9C57-A4F7144B27E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958040" y="2752062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32282FC2-2F6F-498E-A812-79F22589DC2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002864" y="3607834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07A2E78D-2F90-47D7-9FE0-5B882141333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65560" y="4443105"/>
          <a:ext cx="30239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75C3C787-8274-44CC-ADC4-0AE3EA754ED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08023" y="4443105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52E49F57-AA20-49F4-84A5-B640209D034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00824" y="5420890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7AC5295-3B0D-4228-9694-033CE3E848A8}"/>
              </a:ext>
            </a:extLst>
          </p:cNvPr>
          <p:cNvSpPr txBox="1"/>
          <p:nvPr/>
        </p:nvSpPr>
        <p:spPr>
          <a:xfrm>
            <a:off x="273254" y="3764175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/>
              <a:t>Average 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6F683-720E-42BA-B67C-19A0055C05DA}"/>
              </a:ext>
            </a:extLst>
          </p:cNvPr>
          <p:cNvSpPr txBox="1"/>
          <p:nvPr/>
        </p:nvSpPr>
        <p:spPr>
          <a:xfrm>
            <a:off x="3501730" y="3699033"/>
            <a:ext cx="2330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2T(n/2) + n otherwise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6B793-BA17-4E94-A316-08FA7480F8A0}"/>
              </a:ext>
            </a:extLst>
          </p:cNvPr>
          <p:cNvSpPr txBox="1"/>
          <p:nvPr/>
        </p:nvSpPr>
        <p:spPr>
          <a:xfrm>
            <a:off x="2514668" y="5385948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CBFC1B-2A91-4F60-82D2-BB7374523CDE}"/>
              </a:ext>
            </a:extLst>
          </p:cNvPr>
          <p:cNvSpPr txBox="1"/>
          <p:nvPr/>
        </p:nvSpPr>
        <p:spPr>
          <a:xfrm>
            <a:off x="2529367" y="592065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581F8-037B-427B-8341-9C6AEE17A7BF}"/>
              </a:ext>
            </a:extLst>
          </p:cNvPr>
          <p:cNvSpPr txBox="1"/>
          <p:nvPr/>
        </p:nvSpPr>
        <p:spPr>
          <a:xfrm>
            <a:off x="2306126" y="37670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5EEF3E21-0742-4B3A-9E8E-998B70F99C4C}"/>
              </a:ext>
            </a:extLst>
          </p:cNvPr>
          <p:cNvSpPr/>
          <p:nvPr/>
        </p:nvSpPr>
        <p:spPr>
          <a:xfrm>
            <a:off x="3015397" y="3680962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092705-8FDF-485C-B9A4-8D9C488D5236}"/>
              </a:ext>
            </a:extLst>
          </p:cNvPr>
          <p:cNvCxnSpPr>
            <a:cxnSpLocks/>
          </p:cNvCxnSpPr>
          <p:nvPr/>
        </p:nvCxnSpPr>
        <p:spPr>
          <a:xfrm flipH="1">
            <a:off x="8403288" y="963972"/>
            <a:ext cx="112268" cy="44912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2F49E3-8FB3-437C-B938-889301BFF80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536225" y="955544"/>
            <a:ext cx="229336" cy="44912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5BEAC1-BE43-4B56-B320-463ACE8646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15990" y="1763150"/>
            <a:ext cx="112268" cy="50809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5ECAD5-0139-47AF-8623-8C060B76EB59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flipH="1">
            <a:off x="7236979" y="1775506"/>
            <a:ext cx="179011" cy="51436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3F4B6F-73BC-411C-87D6-8CEBFDEE99A7}"/>
              </a:ext>
            </a:extLst>
          </p:cNvPr>
          <p:cNvCxnSpPr>
            <a:cxnSpLocks/>
          </p:cNvCxnSpPr>
          <p:nvPr/>
        </p:nvCxnSpPr>
        <p:spPr>
          <a:xfrm>
            <a:off x="9939664" y="1750211"/>
            <a:ext cx="112268" cy="50809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20E2-9C5F-437A-9A6C-C2BBC1A78E0D}"/>
              </a:ext>
            </a:extLst>
          </p:cNvPr>
          <p:cNvCxnSpPr>
            <a:cxnSpLocks/>
          </p:cNvCxnSpPr>
          <p:nvPr/>
        </p:nvCxnSpPr>
        <p:spPr>
          <a:xfrm flipH="1">
            <a:off x="9742557" y="1764579"/>
            <a:ext cx="179011" cy="51436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0A1DCF-7DA4-43A1-A7B6-91E0C2F8F574}"/>
              </a:ext>
            </a:extLst>
          </p:cNvPr>
          <p:cNvCxnSpPr>
            <a:cxnSpLocks/>
          </p:cNvCxnSpPr>
          <p:nvPr/>
        </p:nvCxnSpPr>
        <p:spPr>
          <a:xfrm>
            <a:off x="11055137" y="2608563"/>
            <a:ext cx="112268" cy="50809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8BFFDA-F7A1-47ED-93A7-2273D3B31BBA}"/>
              </a:ext>
            </a:extLst>
          </p:cNvPr>
          <p:cNvCxnSpPr>
            <a:cxnSpLocks/>
          </p:cNvCxnSpPr>
          <p:nvPr/>
        </p:nvCxnSpPr>
        <p:spPr>
          <a:xfrm flipH="1">
            <a:off x="10876126" y="2620919"/>
            <a:ext cx="179011" cy="51436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D2D3A0-097D-4B0C-9023-C2521E2535C6}"/>
              </a:ext>
            </a:extLst>
          </p:cNvPr>
          <p:cNvCxnSpPr>
            <a:cxnSpLocks/>
          </p:cNvCxnSpPr>
          <p:nvPr/>
        </p:nvCxnSpPr>
        <p:spPr>
          <a:xfrm>
            <a:off x="10747343" y="3484592"/>
            <a:ext cx="210697" cy="46334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6E4E19-136A-4A0E-A2EB-2B5A6706EA62}"/>
              </a:ext>
            </a:extLst>
          </p:cNvPr>
          <p:cNvCxnSpPr>
            <a:cxnSpLocks/>
          </p:cNvCxnSpPr>
          <p:nvPr/>
        </p:nvCxnSpPr>
        <p:spPr>
          <a:xfrm flipH="1">
            <a:off x="10989840" y="3463047"/>
            <a:ext cx="218402" cy="478631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C70EF5-5679-4C95-B7C0-969C6265F06B}"/>
              </a:ext>
            </a:extLst>
          </p:cNvPr>
          <p:cNvCxnSpPr>
            <a:cxnSpLocks/>
          </p:cNvCxnSpPr>
          <p:nvPr/>
        </p:nvCxnSpPr>
        <p:spPr>
          <a:xfrm>
            <a:off x="8354074" y="5206330"/>
            <a:ext cx="210697" cy="46334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D5D2BB-73A1-4262-9167-60F0849BAEBC}"/>
              </a:ext>
            </a:extLst>
          </p:cNvPr>
          <p:cNvCxnSpPr>
            <a:cxnSpLocks/>
          </p:cNvCxnSpPr>
          <p:nvPr/>
        </p:nvCxnSpPr>
        <p:spPr>
          <a:xfrm flipH="1">
            <a:off x="8596571" y="5184785"/>
            <a:ext cx="218402" cy="478631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19609-8A03-4666-AC03-347BC70B8846}"/>
              </a:ext>
            </a:extLst>
          </p:cNvPr>
          <p:cNvCxnSpPr>
            <a:cxnSpLocks/>
          </p:cNvCxnSpPr>
          <p:nvPr/>
        </p:nvCxnSpPr>
        <p:spPr>
          <a:xfrm>
            <a:off x="7134908" y="2665144"/>
            <a:ext cx="272873" cy="2148801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FFF60E-9413-41BF-86B1-BDBFA489B123}"/>
              </a:ext>
            </a:extLst>
          </p:cNvPr>
          <p:cNvCxnSpPr>
            <a:cxnSpLocks/>
          </p:cNvCxnSpPr>
          <p:nvPr/>
        </p:nvCxnSpPr>
        <p:spPr>
          <a:xfrm flipH="1">
            <a:off x="7471380" y="2651033"/>
            <a:ext cx="316243" cy="2162912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FDE0BD-E55A-440D-B589-417A57B2B9CC}"/>
              </a:ext>
            </a:extLst>
          </p:cNvPr>
          <p:cNvCxnSpPr>
            <a:cxnSpLocks/>
          </p:cNvCxnSpPr>
          <p:nvPr/>
        </p:nvCxnSpPr>
        <p:spPr>
          <a:xfrm>
            <a:off x="9090098" y="2648815"/>
            <a:ext cx="696518" cy="2133374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025E27-A669-40A7-85E8-DF0B18271445}"/>
              </a:ext>
            </a:extLst>
          </p:cNvPr>
          <p:cNvCxnSpPr>
            <a:cxnSpLocks/>
          </p:cNvCxnSpPr>
          <p:nvPr/>
        </p:nvCxnSpPr>
        <p:spPr>
          <a:xfrm flipH="1">
            <a:off x="9939664" y="4345364"/>
            <a:ext cx="849018" cy="441881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432CEB-0433-9044-83FB-BFD3B22A36CC}"/>
                  </a:ext>
                </a:extLst>
              </p:cNvPr>
              <p:cNvSpPr txBox="1"/>
              <p:nvPr/>
            </p:nvSpPr>
            <p:spPr>
              <a:xfrm>
                <a:off x="5599712" y="3757012"/>
                <a:ext cx="1403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432CEB-0433-9044-83FB-BFD3B22A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712" y="3757012"/>
                <a:ext cx="1403718" cy="369332"/>
              </a:xfrm>
              <a:prstGeom prst="rect">
                <a:avLst/>
              </a:prstGeom>
              <a:blipFill>
                <a:blip r:embed="rId2"/>
                <a:stretch>
                  <a:fillRect l="-3913" t="-6557" r="-87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06C68F0-7267-9843-ADF4-D85B1C0715F6}"/>
              </a:ext>
            </a:extLst>
          </p:cNvPr>
          <p:cNvSpPr txBox="1"/>
          <p:nvPr/>
        </p:nvSpPr>
        <p:spPr>
          <a:xfrm>
            <a:off x="2436358" y="441267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CFF2D-6A36-204A-882C-DE5B28BF35D8}"/>
              </a:ext>
            </a:extLst>
          </p:cNvPr>
          <p:cNvSpPr txBox="1"/>
          <p:nvPr/>
        </p:nvSpPr>
        <p:spPr>
          <a:xfrm>
            <a:off x="2428751" y="48877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383672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/>
      <p:bldP spid="29" grpId="0" animBg="1"/>
      <p:bldP spid="3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547-C972-46CD-8018-1CD28D95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879B-191D-4A9D-B3BB-CB94A4FC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more than one way to divide!</a:t>
            </a:r>
          </a:p>
          <a:p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r>
              <a:rPr lang="en-US" dirty="0"/>
              <a:t>Split into two arrays. </a:t>
            </a:r>
          </a:p>
          <a:p>
            <a:pPr lvl="1"/>
            <a:r>
              <a:rPr lang="en-US" dirty="0"/>
              <a:t>Elements that just happened to be on the left and that happened to be on the right.</a:t>
            </a:r>
          </a:p>
          <a:p>
            <a:endParaRPr lang="en-US" dirty="0"/>
          </a:p>
          <a:p>
            <a:r>
              <a:rPr lang="en-US" dirty="0"/>
              <a:t>Quicksort:</a:t>
            </a:r>
          </a:p>
          <a:p>
            <a:r>
              <a:rPr lang="en-US" dirty="0"/>
              <a:t>Split into two arrays.</a:t>
            </a:r>
          </a:p>
          <a:p>
            <a:pPr lvl="1"/>
            <a:r>
              <a:rPr lang="en-US" dirty="0"/>
              <a:t>Elements that are “small” and elements that are “large”</a:t>
            </a:r>
          </a:p>
          <a:p>
            <a:pPr lvl="1"/>
            <a:r>
              <a:rPr lang="en-US" dirty="0"/>
              <a:t>What do I mean by “small” and “large” ?</a:t>
            </a:r>
          </a:p>
          <a:p>
            <a:r>
              <a:rPr lang="en-US" dirty="0"/>
              <a:t>Choose a “pivot” value (an element of the array)</a:t>
            </a:r>
          </a:p>
          <a:p>
            <a:r>
              <a:rPr lang="en-US" dirty="0"/>
              <a:t>One array has elements smaller than pivot, other has elements larger than pivot.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67AE7-B1AE-4128-883E-73C1E9CF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F0A7A-47CC-45A3-B1B2-A9C638AD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98FE-B477-4DE5-B7DD-A5BADADF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D6F6-1C3A-4156-A09A-B81F1932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Combine (no extra work if in-place)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437F5-73A6-4190-A472-29A1E078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93882-F747-4FEB-A592-B4165E18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729FE523-CCC3-41E9-AE6D-345A0BC828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82828" y="1463857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237C59A-B38D-46C6-8124-C841246351E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9502" y="2391451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4A320F4-AB42-48DD-951E-3FB424A7AFC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8022" y="2417203"/>
          <a:ext cx="40318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79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43355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BF026A-A449-4846-9664-445151826E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14696" y="2396531"/>
          <a:ext cx="10079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3646319566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7164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49A9DB5-8668-45E9-A1DE-B96427355292}"/>
              </a:ext>
            </a:extLst>
          </p:cNvPr>
          <p:cNvGraphicFramePr>
            <a:graphicFrameLocks/>
          </p:cNvGraphicFramePr>
          <p:nvPr/>
        </p:nvGraphicFramePr>
        <p:xfrm>
          <a:off x="1134638" y="5815930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032228A-3DC8-413C-9121-F5B1DCDB4D41}"/>
              </a:ext>
            </a:extLst>
          </p:cNvPr>
          <p:cNvSpPr/>
          <p:nvPr/>
        </p:nvSpPr>
        <p:spPr>
          <a:xfrm>
            <a:off x="1682828" y="1835069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0B9725-550E-40EA-BDDD-E161A78453E2}"/>
              </a:ext>
            </a:extLst>
          </p:cNvPr>
          <p:cNvSpPr/>
          <p:nvPr/>
        </p:nvSpPr>
        <p:spPr>
          <a:xfrm>
            <a:off x="6965505" y="242675"/>
            <a:ext cx="522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https://www.youtube.com/watch?v=ywWBy6J5gz8</a:t>
            </a:r>
            <a:r>
              <a:rPr lang="en-US" dirty="0"/>
              <a:t> </a:t>
            </a:r>
          </a:p>
        </p:txBody>
      </p:sp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D4D634F8-3D96-4D2D-A906-3D0CDB346D8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99022" y="4301531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58A7D202-EDE2-449E-8012-7BAB4E37FB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37542" y="4327283"/>
          <a:ext cx="40318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79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43355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3B20505-6578-4BD1-A42E-F6FC705156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84216" y="4306611"/>
          <a:ext cx="10079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3646319566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716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3C6D51F-7BC5-4622-9C4F-1B9838BB3688}"/>
              </a:ext>
            </a:extLst>
          </p:cNvPr>
          <p:cNvSpPr txBox="1"/>
          <p:nvPr/>
        </p:nvSpPr>
        <p:spPr>
          <a:xfrm>
            <a:off x="544759" y="3429000"/>
            <a:ext cx="1110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Sort the pieces through the magic of recursion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2FB88-EBC7-4BC3-BF01-768C24869D8D}"/>
              </a:ext>
            </a:extLst>
          </p:cNvPr>
          <p:cNvSpPr txBox="1"/>
          <p:nvPr/>
        </p:nvSpPr>
        <p:spPr>
          <a:xfrm>
            <a:off x="6797040" y="3429000"/>
            <a:ext cx="127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337603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/>
      <p:bldP spid="2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lecture17_Kasey</Template>
  <TotalTime>169</TotalTime>
  <Words>2132</Words>
  <Application>Microsoft Office PowerPoint</Application>
  <PresentationFormat>Widescreen</PresentationFormat>
  <Paragraphs>811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15: Sorting II, Intro Graphs</vt:lpstr>
      <vt:lpstr>Administrivia</vt:lpstr>
      <vt:lpstr>Administrivia</vt:lpstr>
      <vt:lpstr>Administrivia</vt:lpstr>
      <vt:lpstr>Algorithm Design Patterns</vt:lpstr>
      <vt:lpstr>Merge Sort</vt:lpstr>
      <vt:lpstr>Merge Sort</vt:lpstr>
      <vt:lpstr>Divide and Conquer</vt:lpstr>
      <vt:lpstr>Quick Sort v1</vt:lpstr>
      <vt:lpstr>Quick Sort v1</vt:lpstr>
      <vt:lpstr>Quick Sort v2 (swapping in-place) </vt:lpstr>
      <vt:lpstr>Quick Sort v2 (in-place)</vt:lpstr>
      <vt:lpstr>Can we do better?</vt:lpstr>
      <vt:lpstr>Pivots</vt:lpstr>
      <vt:lpstr>Worst Case</vt:lpstr>
      <vt:lpstr>Radix Sort</vt:lpstr>
      <vt:lpstr>Radix Sort: Ones Place</vt:lpstr>
      <vt:lpstr>Radix Sort: Tens Place</vt:lpstr>
      <vt:lpstr>Radix Sort: Hundreds Place</vt:lpstr>
      <vt:lpstr>Radix Sort</vt:lpstr>
      <vt:lpstr>Radix Sort</vt:lpstr>
      <vt:lpstr>Summary</vt:lpstr>
      <vt:lpstr>Graphs</vt:lpstr>
      <vt:lpstr>ADTs so far</vt:lpstr>
      <vt:lpstr>Graphs</vt:lpstr>
      <vt:lpstr>Graphs</vt:lpstr>
      <vt:lpstr>Graph Terms</vt:lpstr>
      <vt:lpstr>Making Graphs</vt:lpstr>
      <vt:lpstr>Some examples</vt:lpstr>
      <vt:lpstr>Some examples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rtweber2</dc:creator>
  <cp:lastModifiedBy>rtweber2</cp:lastModifiedBy>
  <cp:revision>11</cp:revision>
  <dcterms:created xsi:type="dcterms:W3CDTF">2019-07-31T16:52:32Z</dcterms:created>
  <dcterms:modified xsi:type="dcterms:W3CDTF">2019-07-31T19:42:06Z</dcterms:modified>
</cp:coreProperties>
</file>