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403" r:id="rId3"/>
    <p:sldId id="416" r:id="rId4"/>
    <p:sldId id="417" r:id="rId5"/>
    <p:sldId id="443" r:id="rId6"/>
    <p:sldId id="442" r:id="rId7"/>
    <p:sldId id="444" r:id="rId8"/>
    <p:sldId id="412" r:id="rId9"/>
    <p:sldId id="413" r:id="rId10"/>
    <p:sldId id="414" r:id="rId11"/>
    <p:sldId id="296" r:id="rId12"/>
    <p:sldId id="297" r:id="rId13"/>
    <p:sldId id="298" r:id="rId14"/>
    <p:sldId id="401" r:id="rId15"/>
    <p:sldId id="394" r:id="rId16"/>
    <p:sldId id="410" r:id="rId17"/>
    <p:sldId id="411" r:id="rId18"/>
    <p:sldId id="395" r:id="rId19"/>
    <p:sldId id="396" r:id="rId20"/>
    <p:sldId id="303" r:id="rId21"/>
    <p:sldId id="415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A479"/>
    <a:srgbClr val="4C3282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30" d="100"/>
          <a:sy n="30" d="100"/>
        </p:scale>
        <p:origin x="14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DB0-ED42-4BA9-97D4-3103DF41532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36D0-BB87-4158-9DDA-BA914A234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words are the values – for example </a:t>
            </a:r>
            <a:r>
              <a:rPr lang="en-US" dirty="0" err="1"/>
              <a:t>sherdil</a:t>
            </a:r>
            <a:r>
              <a:rPr lang="en-US" dirty="0"/>
              <a:t> is a value in this disjoint set and is in the set # 1. Sarah is in the same set.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Ask for questions here after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makeSet</a:t>
            </a:r>
            <a:r>
              <a:rPr lang="en-US" dirty="0"/>
              <a:t> seems easy enough for both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findSet</a:t>
            </a:r>
            <a:r>
              <a:rPr lang="en-US" dirty="0"/>
              <a:t> works in approach one because you can directly look up the set when you use the value as the key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union looks like the problem. What happens if we try to use a different implementation that would make union faster?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C96B3CE-5072-47E6-ADC8-E1CFCECB2E4D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8A13-340C-4705-887E-A3DA87EF257F}" type="datetime1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 userDrawn="1"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 userDrawn="1"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7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 userDrawn="1"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AF7-7F9E-4DED-8350-19E450CADE01}" type="datetime1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 userDrawn="1"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 userDrawn="1"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 userDrawn="1"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5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2A7E-FF93-4F70-95A1-476E43628845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424-81E5-46EF-849E-8E2A67FAF53C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936B-FA35-46A4-9FB8-956BE19529C5}" type="datetime1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66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50C0-DD92-474B-8BA8-58E7A73AD506}" type="datetime1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F9F1-FED1-45C2-A857-74FFD519D9B8}" type="datetime1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02D-E8F1-445A-B0C0-8BCFE545471B}" type="datetime1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A7A-FDC7-4FE9-934C-32C7CE2BEE9C}" type="datetime1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8B9B-06DD-4E35-A1D4-1AA8A984E626}" type="datetime1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 userDrawn="1"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 userDrawn="1"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 userDrawn="1"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3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46FB69E-71E2-44B6-B398-88D2EFA42725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" y="4960137"/>
            <a:ext cx="7845552" cy="1463040"/>
          </a:xfrm>
        </p:spPr>
        <p:txBody>
          <a:bodyPr/>
          <a:lstStyle/>
          <a:p>
            <a:r>
              <a:rPr lang="en-US" dirty="0"/>
              <a:t>Lecture 23: Minimum Spanning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373: Data Structures and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660B4-D96C-4E54-B1D6-38FFCDB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1929"/>
            <a:ext cx="457200" cy="29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730703"/>
          </a:xfrm>
        </p:spPr>
        <p:txBody>
          <a:bodyPr>
            <a:noAutofit/>
          </a:bodyPr>
          <a:lstStyle/>
          <a:p>
            <a:r>
              <a:rPr lang="en-US" sz="2800" dirty="0"/>
              <a:t>It’s the 1920’s. Your friend at the electric company needs to choose where to build wires to connect all these cities to the plant. </a:t>
            </a:r>
          </a:p>
        </p:txBody>
      </p:sp>
      <p:sp>
        <p:nvSpPr>
          <p:cNvPr id="6" name="Oval 5"/>
          <p:cNvSpPr/>
          <p:nvPr/>
        </p:nvSpPr>
        <p:spPr>
          <a:xfrm>
            <a:off x="3208719" y="3943649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906961" y="2284898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511722" y="4848235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6696075" y="4833371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8950" y="3137635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4621211" y="3763310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0" name="Straight Connector 19"/>
          <p:cNvCxnSpPr>
            <a:stCxn id="7" idx="2"/>
            <a:endCxn id="6" idx="7"/>
          </p:cNvCxnSpPr>
          <p:nvPr/>
        </p:nvCxnSpPr>
        <p:spPr>
          <a:xfrm flipH="1">
            <a:off x="3452622" y="2424723"/>
            <a:ext cx="1454339" cy="1559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8" idx="2"/>
          </p:cNvCxnSpPr>
          <p:nvPr/>
        </p:nvCxnSpPr>
        <p:spPr>
          <a:xfrm>
            <a:off x="3452622" y="4182344"/>
            <a:ext cx="1059100" cy="805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11" idx="4"/>
          </p:cNvCxnSpPr>
          <p:nvPr/>
        </p:nvCxnSpPr>
        <p:spPr>
          <a:xfrm flipV="1">
            <a:off x="4654597" y="4042959"/>
            <a:ext cx="109489" cy="80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6" idx="6"/>
          </p:cNvCxnSpPr>
          <p:nvPr/>
        </p:nvCxnSpPr>
        <p:spPr>
          <a:xfrm flipH="1">
            <a:off x="3494469" y="3903135"/>
            <a:ext cx="1126742" cy="180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7"/>
            <a:endCxn id="10" idx="2"/>
          </p:cNvCxnSpPr>
          <p:nvPr/>
        </p:nvCxnSpPr>
        <p:spPr>
          <a:xfrm flipV="1">
            <a:off x="4865114" y="3277460"/>
            <a:ext cx="1973836" cy="526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4"/>
            <a:endCxn id="9" idx="0"/>
          </p:cNvCxnSpPr>
          <p:nvPr/>
        </p:nvCxnSpPr>
        <p:spPr>
          <a:xfrm flipH="1">
            <a:off x="6890436" y="3417284"/>
            <a:ext cx="91389" cy="1416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6"/>
          </p:cNvCxnSpPr>
          <p:nvPr/>
        </p:nvCxnSpPr>
        <p:spPr>
          <a:xfrm flipH="1" flipV="1">
            <a:off x="4797472" y="4988060"/>
            <a:ext cx="1955530" cy="17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7" idx="6"/>
          </p:cNvCxnSpPr>
          <p:nvPr/>
        </p:nvCxnSpPr>
        <p:spPr>
          <a:xfrm flipH="1" flipV="1">
            <a:off x="5192711" y="2424723"/>
            <a:ext cx="1560291" cy="2464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  <a:endCxn id="8" idx="7"/>
          </p:cNvCxnSpPr>
          <p:nvPr/>
        </p:nvCxnSpPr>
        <p:spPr>
          <a:xfrm flipH="1">
            <a:off x="4755625" y="3376330"/>
            <a:ext cx="2125172" cy="1512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5"/>
            <a:endCxn id="9" idx="2"/>
          </p:cNvCxnSpPr>
          <p:nvPr/>
        </p:nvCxnSpPr>
        <p:spPr>
          <a:xfrm>
            <a:off x="4865114" y="4002005"/>
            <a:ext cx="1830961" cy="1021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39896" y="2907792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6272" y="2650885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03048" y="3314400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01420" y="3644114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54311" y="4585202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0881" y="4186749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6272" y="5030063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20482" y="4002005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53496" y="3846890"/>
            <a:ext cx="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21304" y="4390448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5239" y="5312664"/>
            <a:ext cx="11187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She knows how much it would cost to lay electric wires between any pair of locations, and wants the cheapest way to make </a:t>
            </a:r>
            <a:r>
              <a:rPr lang="en-US" sz="2800" dirty="0" smtClean="0"/>
              <a:t>sure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16077" y="1379725"/>
            <a:ext cx="15937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today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2658" y="1425877"/>
            <a:ext cx="26134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20482" y="5369345"/>
            <a:ext cx="200320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cable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5111" y="6132289"/>
            <a:ext cx="49441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Everyone can reach the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02326" y="1810219"/>
            <a:ext cx="351976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 smtClean="0">
                <a:solidFill>
                  <a:srgbClr val="FF0000"/>
                </a:solidFill>
              </a:rPr>
              <a:t>he Internet.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Desktop Computer on Microsoft Windows 10 April 2018 Updat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538" y="4881797"/>
            <a:ext cx="299703" cy="2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need? A set of edges such that:</a:t>
            </a:r>
          </a:p>
          <a:p>
            <a:pPr lvl="1"/>
            <a:r>
              <a:rPr lang="en-US" dirty="0"/>
              <a:t>Every vertex touches at least one of the edges. (the edges </a:t>
            </a:r>
            <a:r>
              <a:rPr lang="en-US" b="1" dirty="0"/>
              <a:t>span</a:t>
            </a:r>
            <a:r>
              <a:rPr lang="en-US" dirty="0"/>
              <a:t> the graph)</a:t>
            </a:r>
          </a:p>
          <a:p>
            <a:pPr lvl="1"/>
            <a:r>
              <a:rPr lang="en-US" dirty="0"/>
              <a:t>The graph on just those edges is </a:t>
            </a:r>
            <a:r>
              <a:rPr lang="en-US" b="1" dirty="0"/>
              <a:t>connected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minimum weight set of edges that meet those conditions.</a:t>
            </a:r>
          </a:p>
          <a:p>
            <a:pPr marL="128016" lvl="1" indent="0">
              <a:buNone/>
            </a:pPr>
            <a:endParaRPr lang="en-US" dirty="0"/>
          </a:p>
          <a:p>
            <a:r>
              <a:rPr lang="en-US" dirty="0"/>
              <a:t>Assume all edge weights are positive.</a:t>
            </a:r>
          </a:p>
          <a:p>
            <a:r>
              <a:rPr lang="en-US" dirty="0"/>
              <a:t>Claim: The set of edges we pick never has a cycle. Why?</a:t>
            </a:r>
          </a:p>
          <a:p>
            <a:r>
              <a:rPr lang="en-US" dirty="0"/>
              <a:t>MST is the exact number of edges to connect all vertices</a:t>
            </a:r>
          </a:p>
          <a:p>
            <a:pPr lvl="1"/>
            <a:r>
              <a:rPr lang="en-US" dirty="0"/>
              <a:t>taking away 1 edge breaks connectiveness </a:t>
            </a:r>
          </a:p>
          <a:p>
            <a:pPr lvl="1"/>
            <a:r>
              <a:rPr lang="en-US" dirty="0"/>
              <a:t>adding 1 edge makes a cycle</a:t>
            </a:r>
          </a:p>
          <a:p>
            <a:pPr lvl="1"/>
            <a:r>
              <a:rPr lang="en-US" dirty="0"/>
              <a:t>contains exactly V – 1 edges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2D4C1-4238-7742-BD01-6C1B9D2A6802}"/>
              </a:ext>
            </a:extLst>
          </p:cNvPr>
          <p:cNvSpPr txBox="1"/>
          <p:nvPr/>
        </p:nvSpPr>
        <p:spPr>
          <a:xfrm>
            <a:off x="844572" y="2798078"/>
            <a:ext cx="39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we do not need a directed graph!</a:t>
            </a:r>
          </a:p>
        </p:txBody>
      </p:sp>
      <p:sp>
        <p:nvSpPr>
          <p:cNvPr id="90" name="Footer Placeholder 3">
            <a:extLst>
              <a:ext uri="{FF2B5EF4-FFF2-40B4-BE49-F238E27FC236}">
                <a16:creationId xmlns:a16="http://schemas.microsoft.com/office/drawing/2014/main" id="{4A350B44-6E02-CB48-AF24-35868AEE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1801F91-0956-EA4C-AFF5-9E1DC8C2C063}"/>
              </a:ext>
            </a:extLst>
          </p:cNvPr>
          <p:cNvGrpSpPr/>
          <p:nvPr/>
        </p:nvGrpSpPr>
        <p:grpSpPr>
          <a:xfrm>
            <a:off x="7297221" y="3230697"/>
            <a:ext cx="3915981" cy="2842986"/>
            <a:chOff x="7120962" y="2798078"/>
            <a:chExt cx="3915981" cy="2842986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D08DEBB-24E8-F342-9979-426334DEA2E2}"/>
                </a:ext>
              </a:extLst>
            </p:cNvPr>
            <p:cNvSpPr/>
            <p:nvPr/>
          </p:nvSpPr>
          <p:spPr>
            <a:xfrm>
              <a:off x="7120962" y="445682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A7E203A-EE9D-DC4C-9A00-C104788F629B}"/>
                </a:ext>
              </a:extLst>
            </p:cNvPr>
            <p:cNvSpPr/>
            <p:nvPr/>
          </p:nvSpPr>
          <p:spPr>
            <a:xfrm>
              <a:off x="8819204" y="2798078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EA0337-9D23-5547-8FC1-ECFDAA588196}"/>
                </a:ext>
              </a:extLst>
            </p:cNvPr>
            <p:cNvSpPr/>
            <p:nvPr/>
          </p:nvSpPr>
          <p:spPr>
            <a:xfrm>
              <a:off x="8423965" y="536141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9465625-E3BD-A64D-8434-BAA49E072F08}"/>
                </a:ext>
              </a:extLst>
            </p:cNvPr>
            <p:cNvSpPr/>
            <p:nvPr/>
          </p:nvSpPr>
          <p:spPr>
            <a:xfrm>
              <a:off x="10751193" y="365081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7BF183-1CBB-B44F-ACAC-3F2389515F9F}"/>
                </a:ext>
              </a:extLst>
            </p:cNvPr>
            <p:cNvSpPr/>
            <p:nvPr/>
          </p:nvSpPr>
          <p:spPr>
            <a:xfrm>
              <a:off x="8533454" y="427649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4749E9A-C5C3-8740-A692-B26FFBBDA219}"/>
                </a:ext>
              </a:extLst>
            </p:cNvPr>
            <p:cNvCxnSpPr>
              <a:stCxn id="93" idx="2"/>
              <a:endCxn id="92" idx="7"/>
            </p:cNvCxnSpPr>
            <p:nvPr/>
          </p:nvCxnSpPr>
          <p:spPr>
            <a:xfrm flipH="1">
              <a:off x="7364865" y="2937903"/>
              <a:ext cx="1454339" cy="1559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FEE6947-946D-164C-85AD-1F4B9580A5C5}"/>
                </a:ext>
              </a:extLst>
            </p:cNvPr>
            <p:cNvCxnSpPr>
              <a:stCxn id="92" idx="5"/>
              <a:endCxn id="94" idx="2"/>
            </p:cNvCxnSpPr>
            <p:nvPr/>
          </p:nvCxnSpPr>
          <p:spPr>
            <a:xfrm>
              <a:off x="7364865" y="4695524"/>
              <a:ext cx="1059100" cy="805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0A5B12-BA42-C946-88C1-C8B22939D954}"/>
                </a:ext>
              </a:extLst>
            </p:cNvPr>
            <p:cNvCxnSpPr>
              <a:stCxn id="94" idx="0"/>
              <a:endCxn id="97" idx="4"/>
            </p:cNvCxnSpPr>
            <p:nvPr/>
          </p:nvCxnSpPr>
          <p:spPr>
            <a:xfrm flipV="1">
              <a:off x="8566840" y="4556139"/>
              <a:ext cx="109489" cy="805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7F0F1F4-4593-2C41-A779-8F8D0BD8DBBB}"/>
                </a:ext>
              </a:extLst>
            </p:cNvPr>
            <p:cNvCxnSpPr>
              <a:stCxn id="97" idx="2"/>
              <a:endCxn id="92" idx="6"/>
            </p:cNvCxnSpPr>
            <p:nvPr/>
          </p:nvCxnSpPr>
          <p:spPr>
            <a:xfrm flipH="1">
              <a:off x="7406712" y="4416315"/>
              <a:ext cx="1126742" cy="180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BCE5F10-D942-0D49-B04E-3ED8461AB5AA}"/>
                </a:ext>
              </a:extLst>
            </p:cNvPr>
            <p:cNvCxnSpPr>
              <a:cxnSpLocks/>
              <a:stCxn id="93" idx="6"/>
              <a:endCxn id="96" idx="1"/>
            </p:cNvCxnSpPr>
            <p:nvPr/>
          </p:nvCxnSpPr>
          <p:spPr>
            <a:xfrm>
              <a:off x="9104954" y="2937903"/>
              <a:ext cx="1688086" cy="753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2D11669-CE8B-2F43-836D-79591BE96BB7}"/>
                </a:ext>
              </a:extLst>
            </p:cNvPr>
            <p:cNvCxnSpPr>
              <a:stCxn id="96" idx="3"/>
              <a:endCxn id="94" idx="7"/>
            </p:cNvCxnSpPr>
            <p:nvPr/>
          </p:nvCxnSpPr>
          <p:spPr>
            <a:xfrm flipH="1">
              <a:off x="8667868" y="388951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58ADDE5-F08E-6E4A-B682-4571BB03E994}"/>
                </a:ext>
              </a:extLst>
            </p:cNvPr>
            <p:cNvSpPr txBox="1"/>
            <p:nvPr/>
          </p:nvSpPr>
          <p:spPr>
            <a:xfrm>
              <a:off x="7652139" y="342097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79BB034-C847-DF4E-B6A2-D29651A3A241}"/>
                </a:ext>
              </a:extLst>
            </p:cNvPr>
            <p:cNvSpPr txBox="1"/>
            <p:nvPr/>
          </p:nvSpPr>
          <p:spPr>
            <a:xfrm>
              <a:off x="9864769" y="294516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21FE31-F931-BA4E-B048-49C3CE09546C}"/>
                </a:ext>
              </a:extLst>
            </p:cNvPr>
            <p:cNvSpPr txBox="1"/>
            <p:nvPr/>
          </p:nvSpPr>
          <p:spPr>
            <a:xfrm>
              <a:off x="7913663" y="4157294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6E3D28-C603-C744-B155-5B259BB804AE}"/>
                </a:ext>
              </a:extLst>
            </p:cNvPr>
            <p:cNvSpPr txBox="1"/>
            <p:nvPr/>
          </p:nvSpPr>
          <p:spPr>
            <a:xfrm>
              <a:off x="7666554" y="509838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7288FF-1CBD-CF41-9367-36D575809802}"/>
                </a:ext>
              </a:extLst>
            </p:cNvPr>
            <p:cNvSpPr txBox="1"/>
            <p:nvPr/>
          </p:nvSpPr>
          <p:spPr>
            <a:xfrm>
              <a:off x="8353124" y="469992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2B1108-CE04-E849-A3A0-F8D462575EAB}"/>
                </a:ext>
              </a:extLst>
            </p:cNvPr>
            <p:cNvSpPr txBox="1"/>
            <p:nvPr/>
          </p:nvSpPr>
          <p:spPr>
            <a:xfrm>
              <a:off x="9346627" y="445629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322E82B-0F9E-3F47-A04E-14DD7CACA82C}"/>
              </a:ext>
            </a:extLst>
          </p:cNvPr>
          <p:cNvGrpSpPr/>
          <p:nvPr/>
        </p:nvGrpSpPr>
        <p:grpSpPr>
          <a:xfrm>
            <a:off x="7297221" y="3230697"/>
            <a:ext cx="3915981" cy="2842986"/>
            <a:chOff x="7120962" y="2798078"/>
            <a:chExt cx="3915981" cy="284298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6968BB1-C592-9E45-93DB-EC5ABE006EEA}"/>
                </a:ext>
              </a:extLst>
            </p:cNvPr>
            <p:cNvSpPr/>
            <p:nvPr/>
          </p:nvSpPr>
          <p:spPr>
            <a:xfrm>
              <a:off x="7120962" y="445682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AE02C15-0476-6F40-816F-AC7B5219ED05}"/>
                </a:ext>
              </a:extLst>
            </p:cNvPr>
            <p:cNvSpPr/>
            <p:nvPr/>
          </p:nvSpPr>
          <p:spPr>
            <a:xfrm>
              <a:off x="8819204" y="2798078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477A3C5-BB64-214D-9FD1-1D8B8D22F962}"/>
                </a:ext>
              </a:extLst>
            </p:cNvPr>
            <p:cNvSpPr/>
            <p:nvPr/>
          </p:nvSpPr>
          <p:spPr>
            <a:xfrm>
              <a:off x="8423965" y="536141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B68A6B-BE03-7548-A5C5-BF610C95BAD2}"/>
                </a:ext>
              </a:extLst>
            </p:cNvPr>
            <p:cNvSpPr/>
            <p:nvPr/>
          </p:nvSpPr>
          <p:spPr>
            <a:xfrm>
              <a:off x="10751193" y="365081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0D1F41-D47D-374D-B305-A362BD1B3A74}"/>
                </a:ext>
              </a:extLst>
            </p:cNvPr>
            <p:cNvSpPr/>
            <p:nvPr/>
          </p:nvSpPr>
          <p:spPr>
            <a:xfrm>
              <a:off x="8533454" y="427649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47FE9C7-3076-6945-B6D0-5B20556CEAE7}"/>
                </a:ext>
              </a:extLst>
            </p:cNvPr>
            <p:cNvCxnSpPr>
              <a:stCxn id="125" idx="2"/>
              <a:endCxn id="124" idx="7"/>
            </p:cNvCxnSpPr>
            <p:nvPr/>
          </p:nvCxnSpPr>
          <p:spPr>
            <a:xfrm flipH="1">
              <a:off x="7364865" y="2937903"/>
              <a:ext cx="1454339" cy="155988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C2E51D8-A807-7349-B304-DFCB52B38786}"/>
                </a:ext>
              </a:extLst>
            </p:cNvPr>
            <p:cNvCxnSpPr>
              <a:stCxn id="124" idx="5"/>
              <a:endCxn id="126" idx="2"/>
            </p:cNvCxnSpPr>
            <p:nvPr/>
          </p:nvCxnSpPr>
          <p:spPr>
            <a:xfrm>
              <a:off x="7364865" y="4695524"/>
              <a:ext cx="1059100" cy="80571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907F9F-D09F-5945-98BD-6DA0FC4C1AF5}"/>
                </a:ext>
              </a:extLst>
            </p:cNvPr>
            <p:cNvCxnSpPr>
              <a:stCxn id="126" idx="0"/>
              <a:endCxn id="128" idx="4"/>
            </p:cNvCxnSpPr>
            <p:nvPr/>
          </p:nvCxnSpPr>
          <p:spPr>
            <a:xfrm flipV="1">
              <a:off x="8566840" y="4556139"/>
              <a:ext cx="109489" cy="805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84214D-7B79-6043-8AD1-F11114E51E66}"/>
                </a:ext>
              </a:extLst>
            </p:cNvPr>
            <p:cNvCxnSpPr>
              <a:stCxn id="128" idx="2"/>
              <a:endCxn id="124" idx="6"/>
            </p:cNvCxnSpPr>
            <p:nvPr/>
          </p:nvCxnSpPr>
          <p:spPr>
            <a:xfrm flipH="1">
              <a:off x="7406712" y="4416315"/>
              <a:ext cx="1126742" cy="180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D387935-F0F2-F14F-A896-0AD9DF02E9A7}"/>
                </a:ext>
              </a:extLst>
            </p:cNvPr>
            <p:cNvCxnSpPr>
              <a:cxnSpLocks/>
              <a:stCxn id="125" idx="6"/>
              <a:endCxn id="127" idx="1"/>
            </p:cNvCxnSpPr>
            <p:nvPr/>
          </p:nvCxnSpPr>
          <p:spPr>
            <a:xfrm>
              <a:off x="9104954" y="2937903"/>
              <a:ext cx="1688086" cy="75386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5575545-5BB7-0040-BD3B-91C58315327E}"/>
                </a:ext>
              </a:extLst>
            </p:cNvPr>
            <p:cNvCxnSpPr>
              <a:stCxn id="127" idx="3"/>
              <a:endCxn id="126" idx="7"/>
            </p:cNvCxnSpPr>
            <p:nvPr/>
          </p:nvCxnSpPr>
          <p:spPr>
            <a:xfrm flipH="1">
              <a:off x="8667868" y="388951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DB73E78-8FA0-0B45-BEEA-79D01A7AC9EF}"/>
                </a:ext>
              </a:extLst>
            </p:cNvPr>
            <p:cNvSpPr txBox="1"/>
            <p:nvPr/>
          </p:nvSpPr>
          <p:spPr>
            <a:xfrm>
              <a:off x="7652139" y="342097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A77728D-AD53-B246-96F6-3848FC33AE1A}"/>
                </a:ext>
              </a:extLst>
            </p:cNvPr>
            <p:cNvSpPr txBox="1"/>
            <p:nvPr/>
          </p:nvSpPr>
          <p:spPr>
            <a:xfrm>
              <a:off x="9864769" y="294516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0EBF0A1-31FD-CB41-9BD7-1FAD912AD2EC}"/>
                </a:ext>
              </a:extLst>
            </p:cNvPr>
            <p:cNvSpPr txBox="1"/>
            <p:nvPr/>
          </p:nvSpPr>
          <p:spPr>
            <a:xfrm>
              <a:off x="7913663" y="4157294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D29F1D7-F54B-6E41-9293-6C72BC4D77E9}"/>
                </a:ext>
              </a:extLst>
            </p:cNvPr>
            <p:cNvSpPr txBox="1"/>
            <p:nvPr/>
          </p:nvSpPr>
          <p:spPr>
            <a:xfrm>
              <a:off x="7666554" y="509838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AAF68CB-9056-C94D-BD90-2F57FCA9123F}"/>
                </a:ext>
              </a:extLst>
            </p:cNvPr>
            <p:cNvSpPr txBox="1"/>
            <p:nvPr/>
          </p:nvSpPr>
          <p:spPr>
            <a:xfrm>
              <a:off x="8353124" y="469992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948DFCB-F47A-7B45-B397-E0C81EDAD671}"/>
                </a:ext>
              </a:extLst>
            </p:cNvPr>
            <p:cNvSpPr txBox="1"/>
            <p:nvPr/>
          </p:nvSpPr>
          <p:spPr>
            <a:xfrm>
              <a:off x="9346627" y="445629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D88C74A-2AAE-D042-8AD5-CFD575F3483E}"/>
              </a:ext>
            </a:extLst>
          </p:cNvPr>
          <p:cNvGrpSpPr/>
          <p:nvPr/>
        </p:nvGrpSpPr>
        <p:grpSpPr>
          <a:xfrm>
            <a:off x="7297221" y="3230697"/>
            <a:ext cx="3915981" cy="2842986"/>
            <a:chOff x="7120962" y="2798078"/>
            <a:chExt cx="3915981" cy="2842986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8C9F118-7A7E-4C49-946F-2AC319AA0BB9}"/>
                </a:ext>
              </a:extLst>
            </p:cNvPr>
            <p:cNvSpPr/>
            <p:nvPr/>
          </p:nvSpPr>
          <p:spPr>
            <a:xfrm>
              <a:off x="7120962" y="445682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E013E70-1FB4-EA48-A102-ACFD1050D028}"/>
                </a:ext>
              </a:extLst>
            </p:cNvPr>
            <p:cNvSpPr/>
            <p:nvPr/>
          </p:nvSpPr>
          <p:spPr>
            <a:xfrm>
              <a:off x="8819204" y="2798078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523C6BF-6EA3-7F4D-85DA-9EA2C4F3827D}"/>
                </a:ext>
              </a:extLst>
            </p:cNvPr>
            <p:cNvSpPr/>
            <p:nvPr/>
          </p:nvSpPr>
          <p:spPr>
            <a:xfrm>
              <a:off x="8423965" y="536141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752C5EC-044F-4F43-8ECD-D653C93DEBD8}"/>
                </a:ext>
              </a:extLst>
            </p:cNvPr>
            <p:cNvSpPr/>
            <p:nvPr/>
          </p:nvSpPr>
          <p:spPr>
            <a:xfrm>
              <a:off x="10751193" y="365081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9CC106-73C4-0847-A753-73BE9A150F95}"/>
                </a:ext>
              </a:extLst>
            </p:cNvPr>
            <p:cNvSpPr/>
            <p:nvPr/>
          </p:nvSpPr>
          <p:spPr>
            <a:xfrm>
              <a:off x="8533454" y="427649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97B465-ECC0-FF46-868B-F2A9B00FAFD3}"/>
                </a:ext>
              </a:extLst>
            </p:cNvPr>
            <p:cNvCxnSpPr>
              <a:stCxn id="143" idx="2"/>
              <a:endCxn id="142" idx="7"/>
            </p:cNvCxnSpPr>
            <p:nvPr/>
          </p:nvCxnSpPr>
          <p:spPr>
            <a:xfrm flipH="1">
              <a:off x="7364865" y="2937903"/>
              <a:ext cx="1454339" cy="155988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923E04E-1A6A-DD40-BF0A-C6A6392D7993}"/>
                </a:ext>
              </a:extLst>
            </p:cNvPr>
            <p:cNvCxnSpPr>
              <a:stCxn id="142" idx="5"/>
              <a:endCxn id="144" idx="2"/>
            </p:cNvCxnSpPr>
            <p:nvPr/>
          </p:nvCxnSpPr>
          <p:spPr>
            <a:xfrm>
              <a:off x="7364865" y="4695524"/>
              <a:ext cx="1059100" cy="80571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B7F58D8-1D15-294A-8189-BE32E27D7FC0}"/>
                </a:ext>
              </a:extLst>
            </p:cNvPr>
            <p:cNvCxnSpPr>
              <a:stCxn id="144" idx="0"/>
              <a:endCxn id="146" idx="4"/>
            </p:cNvCxnSpPr>
            <p:nvPr/>
          </p:nvCxnSpPr>
          <p:spPr>
            <a:xfrm flipV="1">
              <a:off x="8566840" y="4556139"/>
              <a:ext cx="109489" cy="8052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66C654-7100-C847-8AA7-297255207543}"/>
                </a:ext>
              </a:extLst>
            </p:cNvPr>
            <p:cNvCxnSpPr>
              <a:stCxn id="146" idx="2"/>
              <a:endCxn id="142" idx="6"/>
            </p:cNvCxnSpPr>
            <p:nvPr/>
          </p:nvCxnSpPr>
          <p:spPr>
            <a:xfrm flipH="1">
              <a:off x="7406712" y="4416315"/>
              <a:ext cx="1126742" cy="180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C7FF4E5-5C10-C24D-9E84-00A3596BCF37}"/>
                </a:ext>
              </a:extLst>
            </p:cNvPr>
            <p:cNvCxnSpPr>
              <a:cxnSpLocks/>
              <a:stCxn id="143" idx="6"/>
              <a:endCxn id="145" idx="1"/>
            </p:cNvCxnSpPr>
            <p:nvPr/>
          </p:nvCxnSpPr>
          <p:spPr>
            <a:xfrm>
              <a:off x="9104954" y="2937903"/>
              <a:ext cx="1688086" cy="75386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5E4AC31-5F0B-F947-8EED-BB77F5403C57}"/>
                </a:ext>
              </a:extLst>
            </p:cNvPr>
            <p:cNvCxnSpPr>
              <a:stCxn id="145" idx="3"/>
              <a:endCxn id="144" idx="7"/>
            </p:cNvCxnSpPr>
            <p:nvPr/>
          </p:nvCxnSpPr>
          <p:spPr>
            <a:xfrm flipH="1">
              <a:off x="8667868" y="3889510"/>
              <a:ext cx="2125172" cy="151285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3AC0F1E-0BB3-5249-B49E-ACE5940B408F}"/>
                </a:ext>
              </a:extLst>
            </p:cNvPr>
            <p:cNvSpPr txBox="1"/>
            <p:nvPr/>
          </p:nvSpPr>
          <p:spPr>
            <a:xfrm>
              <a:off x="7652139" y="342097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5F68F36-4813-6040-B18F-AA2296B5CD9C}"/>
                </a:ext>
              </a:extLst>
            </p:cNvPr>
            <p:cNvSpPr txBox="1"/>
            <p:nvPr/>
          </p:nvSpPr>
          <p:spPr>
            <a:xfrm>
              <a:off x="9864769" y="294516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F74B329-6756-0842-99EB-34F6950AC180}"/>
                </a:ext>
              </a:extLst>
            </p:cNvPr>
            <p:cNvSpPr txBox="1"/>
            <p:nvPr/>
          </p:nvSpPr>
          <p:spPr>
            <a:xfrm>
              <a:off x="7913663" y="4157294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5E6382-0F97-7A43-91A0-CA34238A8F27}"/>
                </a:ext>
              </a:extLst>
            </p:cNvPr>
            <p:cNvSpPr txBox="1"/>
            <p:nvPr/>
          </p:nvSpPr>
          <p:spPr>
            <a:xfrm>
              <a:off x="7666554" y="509838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FFF2DB4-B3D5-7546-8A24-FF197DCD753B}"/>
                </a:ext>
              </a:extLst>
            </p:cNvPr>
            <p:cNvSpPr txBox="1"/>
            <p:nvPr/>
          </p:nvSpPr>
          <p:spPr>
            <a:xfrm>
              <a:off x="8353124" y="469992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05B7B98-886A-F548-B5B9-975CF1A3E961}"/>
                </a:ext>
              </a:extLst>
            </p:cNvPr>
            <p:cNvSpPr txBox="1"/>
            <p:nvPr/>
          </p:nvSpPr>
          <p:spPr>
            <a:xfrm>
              <a:off x="9346627" y="445629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33B9D8E-6BD9-AF49-99CC-67C6B68D2598}"/>
              </a:ext>
            </a:extLst>
          </p:cNvPr>
          <p:cNvGrpSpPr/>
          <p:nvPr/>
        </p:nvGrpSpPr>
        <p:grpSpPr>
          <a:xfrm>
            <a:off x="7297073" y="3231834"/>
            <a:ext cx="3915981" cy="3085823"/>
            <a:chOff x="1673458" y="3887426"/>
            <a:chExt cx="3915981" cy="3085823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1B5267B-2EC3-714D-8980-C3D278DC9755}"/>
                </a:ext>
              </a:extLst>
            </p:cNvPr>
            <p:cNvSpPr/>
            <p:nvPr/>
          </p:nvSpPr>
          <p:spPr>
            <a:xfrm rot="7345421">
              <a:off x="2310414" y="4450076"/>
              <a:ext cx="2930016" cy="2116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1BC83DBB-66E8-D041-89C6-066C8852707B}"/>
                </a:ext>
              </a:extLst>
            </p:cNvPr>
            <p:cNvGrpSpPr/>
            <p:nvPr/>
          </p:nvGrpSpPr>
          <p:grpSpPr>
            <a:xfrm>
              <a:off x="1673458" y="3887426"/>
              <a:ext cx="3915981" cy="2842986"/>
              <a:chOff x="7120962" y="2798078"/>
              <a:chExt cx="3915981" cy="2842986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A483743-7AC4-3647-8BD0-219B2163DCB7}"/>
                  </a:ext>
                </a:extLst>
              </p:cNvPr>
              <p:cNvSpPr/>
              <p:nvPr/>
            </p:nvSpPr>
            <p:spPr>
              <a:xfrm>
                <a:off x="7120962" y="4456829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B00E667-D7F9-0F42-A9DA-FDFAB777BD6B}"/>
                  </a:ext>
                </a:extLst>
              </p:cNvPr>
              <p:cNvSpPr/>
              <p:nvPr/>
            </p:nvSpPr>
            <p:spPr>
              <a:xfrm>
                <a:off x="8819204" y="2798078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29C24AE-679C-B248-904D-340D34244D1E}"/>
                  </a:ext>
                </a:extLst>
              </p:cNvPr>
              <p:cNvSpPr/>
              <p:nvPr/>
            </p:nvSpPr>
            <p:spPr>
              <a:xfrm>
                <a:off x="8423965" y="5361415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F3CE86-2503-8A49-9113-EE95D7797DFC}"/>
                  </a:ext>
                </a:extLst>
              </p:cNvPr>
              <p:cNvSpPr/>
              <p:nvPr/>
            </p:nvSpPr>
            <p:spPr>
              <a:xfrm>
                <a:off x="10751193" y="3650815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0ED0AA6-C9F0-F749-ACE9-F72A0604C50D}"/>
                  </a:ext>
                </a:extLst>
              </p:cNvPr>
              <p:cNvSpPr/>
              <p:nvPr/>
            </p:nvSpPr>
            <p:spPr>
              <a:xfrm>
                <a:off x="8533454" y="4276490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D2A10A4-2E6C-AF4C-A5AA-366A812EFE6A}"/>
                  </a:ext>
                </a:extLst>
              </p:cNvPr>
              <p:cNvCxnSpPr>
                <a:stCxn id="160" idx="5"/>
                <a:endCxn id="162" idx="2"/>
              </p:cNvCxnSpPr>
              <p:nvPr/>
            </p:nvCxnSpPr>
            <p:spPr>
              <a:xfrm>
                <a:off x="7364865" y="4695524"/>
                <a:ext cx="1059100" cy="80571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02D8F5A-3F28-534D-9A62-D24B1E780E03}"/>
                  </a:ext>
                </a:extLst>
              </p:cNvPr>
              <p:cNvCxnSpPr>
                <a:stCxn id="164" idx="2"/>
                <a:endCxn id="160" idx="6"/>
              </p:cNvCxnSpPr>
              <p:nvPr/>
            </p:nvCxnSpPr>
            <p:spPr>
              <a:xfrm flipH="1">
                <a:off x="7406712" y="4416315"/>
                <a:ext cx="1126742" cy="18033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AB7AF4D-7268-FF4E-A522-FA5E0B6FDAFE}"/>
                  </a:ext>
                </a:extLst>
              </p:cNvPr>
              <p:cNvCxnSpPr>
                <a:cxnSpLocks/>
                <a:stCxn id="161" idx="6"/>
                <a:endCxn id="163" idx="1"/>
              </p:cNvCxnSpPr>
              <p:nvPr/>
            </p:nvCxnSpPr>
            <p:spPr>
              <a:xfrm>
                <a:off x="9104954" y="2937903"/>
                <a:ext cx="1688086" cy="7538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BCD7E30-B96E-F641-8724-B24EB918FE2A}"/>
                  </a:ext>
                </a:extLst>
              </p:cNvPr>
              <p:cNvSpPr txBox="1"/>
              <p:nvPr/>
            </p:nvSpPr>
            <p:spPr>
              <a:xfrm>
                <a:off x="7652139" y="3420972"/>
                <a:ext cx="317944" cy="36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C47B086-0511-414C-8F37-DDDA70F4A50B}"/>
                  </a:ext>
                </a:extLst>
              </p:cNvPr>
              <p:cNvSpPr txBox="1"/>
              <p:nvPr/>
            </p:nvSpPr>
            <p:spPr>
              <a:xfrm>
                <a:off x="9864769" y="2945169"/>
                <a:ext cx="317944" cy="36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33A1AD3-0F9E-904D-9592-324832709BAD}"/>
                  </a:ext>
                </a:extLst>
              </p:cNvPr>
              <p:cNvSpPr txBox="1"/>
              <p:nvPr/>
            </p:nvSpPr>
            <p:spPr>
              <a:xfrm>
                <a:off x="7913663" y="4157294"/>
                <a:ext cx="317944" cy="36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0FB8B40-9CE8-E746-B813-D7F99AAFD456}"/>
                  </a:ext>
                </a:extLst>
              </p:cNvPr>
              <p:cNvSpPr txBox="1"/>
              <p:nvPr/>
            </p:nvSpPr>
            <p:spPr>
              <a:xfrm>
                <a:off x="7666554" y="5098382"/>
                <a:ext cx="317944" cy="36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265AD1C-D2E5-B142-9347-E5437181CB72}"/>
                  </a:ext>
                </a:extLst>
              </p:cNvPr>
              <p:cNvCxnSpPr>
                <a:stCxn id="161" idx="2"/>
                <a:endCxn id="160" idx="7"/>
              </p:cNvCxnSpPr>
              <p:nvPr/>
            </p:nvCxnSpPr>
            <p:spPr>
              <a:xfrm flipH="1">
                <a:off x="7364865" y="2937903"/>
                <a:ext cx="1454339" cy="155988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90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Trees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BSTs had:</a:t>
            </a:r>
          </a:p>
          <a:p>
            <a:pPr lvl="1"/>
            <a:r>
              <a:rPr lang="en-US" dirty="0"/>
              <a:t>A root</a:t>
            </a:r>
          </a:p>
          <a:p>
            <a:pPr lvl="1"/>
            <a:r>
              <a:rPr lang="en-US" dirty="0"/>
              <a:t>Left and/or right children </a:t>
            </a:r>
          </a:p>
          <a:p>
            <a:pPr lvl="1"/>
            <a:r>
              <a:rPr lang="en-US" dirty="0"/>
              <a:t>Connected and no cycles</a:t>
            </a:r>
          </a:p>
          <a:p>
            <a:r>
              <a:rPr lang="en-US" dirty="0"/>
              <a:t>Our heaps had:</a:t>
            </a:r>
          </a:p>
          <a:p>
            <a:pPr lvl="1"/>
            <a:r>
              <a:rPr lang="en-US" dirty="0"/>
              <a:t>A root</a:t>
            </a:r>
          </a:p>
          <a:p>
            <a:pPr lvl="1"/>
            <a:r>
              <a:rPr lang="en-US" dirty="0"/>
              <a:t>Varying numbers of children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Connected and no cycles</a:t>
            </a:r>
          </a:p>
          <a:p>
            <a:r>
              <a:rPr lang="en-US" dirty="0">
                <a:sym typeface="Wingdings" panose="05000000000000000000" pitchFamily="2" charset="2"/>
              </a:rPr>
              <a:t>On graphs our tees: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Don’t need a root (the vertices aren’t ordered, and we can start BFS from anywhere)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Varying numbers of children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Connected and no cycles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1670" y="6481271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228C5F-DEFC-944C-A217-B01865B28266}"/>
              </a:ext>
            </a:extLst>
          </p:cNvPr>
          <p:cNvGrpSpPr/>
          <p:nvPr/>
        </p:nvGrpSpPr>
        <p:grpSpPr>
          <a:xfrm>
            <a:off x="3931968" y="5181238"/>
            <a:ext cx="6111311" cy="1004346"/>
            <a:chOff x="5240631" y="2952750"/>
            <a:chExt cx="6111311" cy="10043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12AD7B-7D51-416A-B4C2-4025989E54C5}"/>
                </a:ext>
              </a:extLst>
            </p:cNvPr>
            <p:cNvSpPr/>
            <p:nvPr/>
          </p:nvSpPr>
          <p:spPr>
            <a:xfrm>
              <a:off x="5240631" y="2952750"/>
              <a:ext cx="6111311" cy="1004346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200" dirty="0"/>
            </a:p>
            <a:p>
              <a:r>
                <a:rPr lang="en-US" sz="2200" dirty="0"/>
                <a:t>An undirected, connected acyclic graph.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946EA-805B-4D0E-9DDF-CD5DEE930681}"/>
                </a:ext>
              </a:extLst>
            </p:cNvPr>
            <p:cNvSpPr/>
            <p:nvPr/>
          </p:nvSpPr>
          <p:spPr>
            <a:xfrm>
              <a:off x="5240631" y="2952750"/>
              <a:ext cx="6101786" cy="476250"/>
            </a:xfrm>
            <a:prstGeom prst="rect">
              <a:avLst/>
            </a:prstGeom>
            <a:solidFill>
              <a:srgbClr val="4C3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b="1" dirty="0"/>
                <a:t>Tree</a:t>
              </a:r>
              <a:r>
                <a:rPr lang="en-US" sz="2200" dirty="0"/>
                <a:t> </a:t>
              </a:r>
              <a:r>
                <a:rPr lang="en-US" sz="2200" b="1" dirty="0"/>
                <a:t>(when talking about graphs)</a:t>
              </a:r>
            </a:p>
          </p:txBody>
        </p:sp>
      </p:grp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301C9C0-5D6B-E542-8510-F9E69D43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12409E-EC72-7C46-9010-FDFE3A960C0B}"/>
              </a:ext>
            </a:extLst>
          </p:cNvPr>
          <p:cNvGrpSpPr/>
          <p:nvPr/>
        </p:nvGrpSpPr>
        <p:grpSpPr>
          <a:xfrm>
            <a:off x="6368386" y="1114709"/>
            <a:ext cx="3915981" cy="3085823"/>
            <a:chOff x="1673458" y="3887426"/>
            <a:chExt cx="3915981" cy="30858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652EEF-F7AE-C944-A39C-F9675EAEA74B}"/>
                </a:ext>
              </a:extLst>
            </p:cNvPr>
            <p:cNvSpPr/>
            <p:nvPr/>
          </p:nvSpPr>
          <p:spPr>
            <a:xfrm rot="7345421">
              <a:off x="2310414" y="4450076"/>
              <a:ext cx="2930016" cy="2116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FFD8BE-5B8A-BA44-A5D8-E46D3BFB15E6}"/>
                </a:ext>
              </a:extLst>
            </p:cNvPr>
            <p:cNvGrpSpPr/>
            <p:nvPr/>
          </p:nvGrpSpPr>
          <p:grpSpPr>
            <a:xfrm>
              <a:off x="1673458" y="3887426"/>
              <a:ext cx="3915981" cy="2842986"/>
              <a:chOff x="7120962" y="2798078"/>
              <a:chExt cx="3915981" cy="284298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009726-1462-FC4B-98E3-337B8F6672A4}"/>
                  </a:ext>
                </a:extLst>
              </p:cNvPr>
              <p:cNvSpPr/>
              <p:nvPr/>
            </p:nvSpPr>
            <p:spPr>
              <a:xfrm>
                <a:off x="7120962" y="4456829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B2CC4A-D731-D345-AF0A-4DB13B9D86FE}"/>
                  </a:ext>
                </a:extLst>
              </p:cNvPr>
              <p:cNvSpPr/>
              <p:nvPr/>
            </p:nvSpPr>
            <p:spPr>
              <a:xfrm>
                <a:off x="8819204" y="2798078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59A514A-F5A1-CA4D-8DEF-8C25BE966F98}"/>
                  </a:ext>
                </a:extLst>
              </p:cNvPr>
              <p:cNvSpPr/>
              <p:nvPr/>
            </p:nvSpPr>
            <p:spPr>
              <a:xfrm>
                <a:off x="8423965" y="5361415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A94639A-6B5F-384B-99E2-F64BD09A8155}"/>
                  </a:ext>
                </a:extLst>
              </p:cNvPr>
              <p:cNvSpPr/>
              <p:nvPr/>
            </p:nvSpPr>
            <p:spPr>
              <a:xfrm>
                <a:off x="10751193" y="3650815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15D5CDA-E351-A644-9889-119BCCCC3F86}"/>
                  </a:ext>
                </a:extLst>
              </p:cNvPr>
              <p:cNvSpPr/>
              <p:nvPr/>
            </p:nvSpPr>
            <p:spPr>
              <a:xfrm>
                <a:off x="8533454" y="4276490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ED4CE1D-3CC4-4F4E-B444-BBF61F4EEADC}"/>
                  </a:ext>
                </a:extLst>
              </p:cNvPr>
              <p:cNvCxnSpPr>
                <a:stCxn id="14" idx="5"/>
                <a:endCxn id="16" idx="2"/>
              </p:cNvCxnSpPr>
              <p:nvPr/>
            </p:nvCxnSpPr>
            <p:spPr>
              <a:xfrm>
                <a:off x="7364865" y="4695524"/>
                <a:ext cx="1059100" cy="80571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6E51A68-663D-4D4A-BE62-A7A6B97251D8}"/>
                  </a:ext>
                </a:extLst>
              </p:cNvPr>
              <p:cNvCxnSpPr>
                <a:stCxn id="18" idx="2"/>
                <a:endCxn id="14" idx="6"/>
              </p:cNvCxnSpPr>
              <p:nvPr/>
            </p:nvCxnSpPr>
            <p:spPr>
              <a:xfrm flipH="1">
                <a:off x="7406712" y="4416315"/>
                <a:ext cx="1126742" cy="18033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7EF9CC1-D550-5D48-90F6-F60139F8597C}"/>
                  </a:ext>
                </a:extLst>
              </p:cNvPr>
              <p:cNvCxnSpPr>
                <a:cxnSpLocks/>
                <a:stCxn id="15" idx="6"/>
                <a:endCxn id="17" idx="1"/>
              </p:cNvCxnSpPr>
              <p:nvPr/>
            </p:nvCxnSpPr>
            <p:spPr>
              <a:xfrm>
                <a:off x="9104954" y="2937903"/>
                <a:ext cx="1688086" cy="7538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BF03A8-3D42-0046-95EA-7D8F079B4B14}"/>
                  </a:ext>
                </a:extLst>
              </p:cNvPr>
              <p:cNvSpPr txBox="1"/>
              <p:nvPr/>
            </p:nvSpPr>
            <p:spPr>
              <a:xfrm>
                <a:off x="7652139" y="3420972"/>
                <a:ext cx="317944" cy="36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4AFDA7-FF23-D741-A23E-B7954E76629A}"/>
                  </a:ext>
                </a:extLst>
              </p:cNvPr>
              <p:cNvSpPr txBox="1"/>
              <p:nvPr/>
            </p:nvSpPr>
            <p:spPr>
              <a:xfrm>
                <a:off x="9864769" y="2945169"/>
                <a:ext cx="317944" cy="36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7FB05F-1B26-8F44-9C49-7E8DAC6063A0}"/>
                  </a:ext>
                </a:extLst>
              </p:cNvPr>
              <p:cNvSpPr txBox="1"/>
              <p:nvPr/>
            </p:nvSpPr>
            <p:spPr>
              <a:xfrm>
                <a:off x="7913663" y="4157294"/>
                <a:ext cx="317944" cy="36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7BC4AC-A061-9A43-ACC3-4BB38C320153}"/>
                  </a:ext>
                </a:extLst>
              </p:cNvPr>
              <p:cNvSpPr txBox="1"/>
              <p:nvPr/>
            </p:nvSpPr>
            <p:spPr>
              <a:xfrm>
                <a:off x="7666554" y="5098382"/>
                <a:ext cx="317944" cy="369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C8212B4-9142-EB4C-8CA6-A7D0FD4C8280}"/>
                  </a:ext>
                </a:extLst>
              </p:cNvPr>
              <p:cNvCxnSpPr>
                <a:stCxn id="15" idx="2"/>
                <a:endCxn id="14" idx="7"/>
              </p:cNvCxnSpPr>
              <p:nvPr/>
            </p:nvCxnSpPr>
            <p:spPr>
              <a:xfrm flipH="1">
                <a:off x="7364865" y="2937903"/>
                <a:ext cx="1454339" cy="155988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05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need? A set of edges such that:</a:t>
            </a:r>
          </a:p>
          <a:p>
            <a:pPr lvl="1"/>
            <a:r>
              <a:rPr lang="en-US" dirty="0"/>
              <a:t>Every vertex touches at least one of the edges. (the edges </a:t>
            </a:r>
            <a:r>
              <a:rPr lang="en-US" b="1" dirty="0"/>
              <a:t>span</a:t>
            </a:r>
            <a:r>
              <a:rPr lang="en-US" dirty="0"/>
              <a:t> the graph)</a:t>
            </a:r>
          </a:p>
          <a:p>
            <a:pPr lvl="1"/>
            <a:r>
              <a:rPr lang="en-US" dirty="0"/>
              <a:t>The graph on just those edges is </a:t>
            </a:r>
            <a:r>
              <a:rPr lang="en-US" b="1" dirty="0"/>
              <a:t>connected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minimum weight set of edges that meet those conditions.</a:t>
            </a:r>
          </a:p>
          <a:p>
            <a:r>
              <a:rPr lang="en-US" dirty="0"/>
              <a:t>Our goal is a tree!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853" y="3382125"/>
            <a:ext cx="6111311" cy="1843018"/>
          </a:xfrm>
          <a:prstGeom prst="rect">
            <a:avLst/>
          </a:prstGeom>
          <a:solidFill>
            <a:srgbClr val="A48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2000" b="1" dirty="0"/>
              <a:t>Given</a:t>
            </a:r>
            <a:r>
              <a:rPr lang="en-US" sz="2000" dirty="0"/>
              <a:t>: an undirected, weighted graph G</a:t>
            </a:r>
          </a:p>
          <a:p>
            <a:r>
              <a:rPr lang="en-US" sz="2000" b="1" dirty="0"/>
              <a:t>Find</a:t>
            </a:r>
            <a:r>
              <a:rPr lang="en-US" sz="2000" dirty="0"/>
              <a:t>: A minimum-weight set of edges such that you can get from any vertex of G to any other on only those edges.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853" y="3382126"/>
            <a:ext cx="6101786" cy="476250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Minimum Spanning </a:t>
            </a:r>
            <a:r>
              <a:rPr lang="en-US" sz="2000" b="1" u="sng" dirty="0"/>
              <a:t>Tree</a:t>
            </a:r>
            <a:r>
              <a:rPr lang="en-US" sz="2000" b="1" dirty="0"/>
              <a:t> Problem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FC62CF3-9998-8940-8D5A-75BAB83A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1030293"/>
          </a:xfrm>
        </p:spPr>
        <p:txBody>
          <a:bodyPr>
            <a:normAutofit/>
          </a:bodyPr>
          <a:lstStyle/>
          <a:p>
            <a:r>
              <a:rPr lang="en-US" sz="2400" dirty="0"/>
              <a:t>Try to find an MST of this </a:t>
            </a:r>
            <a:r>
              <a:rPr lang="en-US" sz="2400" dirty="0" smtClean="0"/>
              <a:t>graph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49ED8DD9-1F87-EF4D-9DBF-8054AF34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E1B086-E28F-3049-9FD6-4451D405F371}"/>
              </a:ext>
            </a:extLst>
          </p:cNvPr>
          <p:cNvGrpSpPr/>
          <p:nvPr/>
        </p:nvGrpSpPr>
        <p:grpSpPr>
          <a:xfrm>
            <a:off x="3801029" y="2637939"/>
            <a:ext cx="4129707" cy="3169801"/>
            <a:chOff x="6435390" y="2381469"/>
            <a:chExt cx="4129707" cy="3169801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7A1844B-E7E0-7744-A761-E032AF7D0996}"/>
                </a:ext>
              </a:extLst>
            </p:cNvPr>
            <p:cNvSpPr/>
            <p:nvPr/>
          </p:nvSpPr>
          <p:spPr>
            <a:xfrm>
              <a:off x="6435390" y="409518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FABF784-6B73-354E-AD54-3C31D93D728B}"/>
                </a:ext>
              </a:extLst>
            </p:cNvPr>
            <p:cNvSpPr/>
            <p:nvPr/>
          </p:nvSpPr>
          <p:spPr>
            <a:xfrm>
              <a:off x="8345816" y="3039831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CA6396F3-8782-334F-A107-79F227467E35}"/>
                </a:ext>
              </a:extLst>
            </p:cNvPr>
            <p:cNvSpPr/>
            <p:nvPr/>
          </p:nvSpPr>
          <p:spPr>
            <a:xfrm>
              <a:off x="7738393" y="49997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20A4EDE-7C85-CF4F-827D-418880EE5F22}"/>
                </a:ext>
              </a:extLst>
            </p:cNvPr>
            <p:cNvSpPr/>
            <p:nvPr/>
          </p:nvSpPr>
          <p:spPr>
            <a:xfrm>
              <a:off x="9778136" y="4794700"/>
              <a:ext cx="388722" cy="38042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56B0463-4148-DD41-87F4-5A52CB636314}"/>
                </a:ext>
              </a:extLst>
            </p:cNvPr>
            <p:cNvSpPr/>
            <p:nvPr/>
          </p:nvSpPr>
          <p:spPr>
            <a:xfrm>
              <a:off x="10065621" y="32891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8D0C963-E938-DC48-BA2F-96E1A31DD843}"/>
                </a:ext>
              </a:extLst>
            </p:cNvPr>
            <p:cNvSpPr/>
            <p:nvPr/>
          </p:nvSpPr>
          <p:spPr>
            <a:xfrm>
              <a:off x="7847882" y="391485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9DDD87E-2AE1-5942-93C3-9C1A8FF6E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9293" y="3226790"/>
              <a:ext cx="1666523" cy="956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DC76795B-3C41-FF4F-A6D3-97D7810E153A}"/>
                </a:ext>
              </a:extLst>
            </p:cNvPr>
            <p:cNvCxnSpPr>
              <a:stCxn id="178" idx="5"/>
              <a:endCxn id="180" idx="2"/>
            </p:cNvCxnSpPr>
            <p:nvPr/>
          </p:nvCxnSpPr>
          <p:spPr>
            <a:xfrm>
              <a:off x="6679293" y="4333884"/>
              <a:ext cx="1059100" cy="805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6444F7E-BA6D-E945-B22F-C0D75CB82501}"/>
                </a:ext>
              </a:extLst>
            </p:cNvPr>
            <p:cNvCxnSpPr>
              <a:cxnSpLocks/>
              <a:stCxn id="180" idx="0"/>
              <a:endCxn id="211" idx="4"/>
            </p:cNvCxnSpPr>
            <p:nvPr/>
          </p:nvCxnSpPr>
          <p:spPr>
            <a:xfrm flipV="1">
              <a:off x="7881268" y="4194499"/>
              <a:ext cx="109489" cy="805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9DEE6B4-0380-2E48-BB10-FE8B216294C4}"/>
                </a:ext>
              </a:extLst>
            </p:cNvPr>
            <p:cNvCxnSpPr>
              <a:stCxn id="211" idx="2"/>
              <a:endCxn id="178" idx="6"/>
            </p:cNvCxnSpPr>
            <p:nvPr/>
          </p:nvCxnSpPr>
          <p:spPr>
            <a:xfrm flipH="1">
              <a:off x="6721140" y="4054675"/>
              <a:ext cx="1126742" cy="180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B13E60F-CAFF-2D4A-8B07-D4E13AE49CD1}"/>
                </a:ext>
              </a:extLst>
            </p:cNvPr>
            <p:cNvCxnSpPr>
              <a:stCxn id="211" idx="7"/>
              <a:endCxn id="182" idx="2"/>
            </p:cNvCxnSpPr>
            <p:nvPr/>
          </p:nvCxnSpPr>
          <p:spPr>
            <a:xfrm flipV="1">
              <a:off x="8091785" y="3429000"/>
              <a:ext cx="1973836" cy="526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59B6418-4496-1740-A53E-0055C3D05FF4}"/>
                </a:ext>
              </a:extLst>
            </p:cNvPr>
            <p:cNvCxnSpPr>
              <a:stCxn id="182" idx="4"/>
              <a:endCxn id="181" idx="0"/>
            </p:cNvCxnSpPr>
            <p:nvPr/>
          </p:nvCxnSpPr>
          <p:spPr>
            <a:xfrm flipH="1">
              <a:off x="9972497" y="3568824"/>
              <a:ext cx="235999" cy="1225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2BEA1DF-D827-9F46-B016-207838DE046E}"/>
                </a:ext>
              </a:extLst>
            </p:cNvPr>
            <p:cNvCxnSpPr>
              <a:stCxn id="181" idx="3"/>
              <a:endCxn id="180" idx="6"/>
            </p:cNvCxnSpPr>
            <p:nvPr/>
          </p:nvCxnSpPr>
          <p:spPr>
            <a:xfrm flipH="1">
              <a:off x="8024143" y="5119410"/>
              <a:ext cx="1810920" cy="20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71340B0-098C-DE40-9F07-556F9FC161FA}"/>
                </a:ext>
              </a:extLst>
            </p:cNvPr>
            <p:cNvCxnSpPr>
              <a:cxnSpLocks/>
              <a:stCxn id="182" idx="2"/>
              <a:endCxn id="179" idx="6"/>
            </p:cNvCxnSpPr>
            <p:nvPr/>
          </p:nvCxnSpPr>
          <p:spPr>
            <a:xfrm flipH="1" flipV="1">
              <a:off x="8631566" y="3179656"/>
              <a:ext cx="1434055" cy="249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56F92CE-3ECA-F54A-9C05-4D04B460E7AE}"/>
                </a:ext>
              </a:extLst>
            </p:cNvPr>
            <p:cNvCxnSpPr>
              <a:stCxn id="182" idx="3"/>
              <a:endCxn id="180" idx="7"/>
            </p:cNvCxnSpPr>
            <p:nvPr/>
          </p:nvCxnSpPr>
          <p:spPr>
            <a:xfrm flipH="1">
              <a:off x="7982296" y="352787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9FB874D-EF79-514E-BDD5-29893CBC5485}"/>
                </a:ext>
              </a:extLst>
            </p:cNvPr>
            <p:cNvCxnSpPr>
              <a:cxnSpLocks/>
              <a:stCxn id="179" idx="4"/>
              <a:endCxn id="181" idx="2"/>
            </p:cNvCxnSpPr>
            <p:nvPr/>
          </p:nvCxnSpPr>
          <p:spPr>
            <a:xfrm>
              <a:off x="8488691" y="3319480"/>
              <a:ext cx="1289445" cy="166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2354B90-D917-174D-A1BE-93A1998178B2}"/>
                </a:ext>
              </a:extLst>
            </p:cNvPr>
            <p:cNvSpPr txBox="1"/>
            <p:nvPr/>
          </p:nvSpPr>
          <p:spPr>
            <a:xfrm>
              <a:off x="7730031" y="241985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FDF51DE-0DDB-A942-B8E5-2D5E31A8FB9B}"/>
                </a:ext>
              </a:extLst>
            </p:cNvPr>
            <p:cNvSpPr txBox="1"/>
            <p:nvPr/>
          </p:nvSpPr>
          <p:spPr>
            <a:xfrm>
              <a:off x="8712943" y="280242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63B7D2DF-F0A5-6543-B4AD-CF22FFC5EB7C}"/>
                </a:ext>
              </a:extLst>
            </p:cNvPr>
            <p:cNvSpPr txBox="1"/>
            <p:nvPr/>
          </p:nvSpPr>
          <p:spPr>
            <a:xfrm>
              <a:off x="8573622" y="327747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8CE5279-45F5-3A4F-BF38-69153CC16F24}"/>
                </a:ext>
              </a:extLst>
            </p:cNvPr>
            <p:cNvSpPr txBox="1"/>
            <p:nvPr/>
          </p:nvSpPr>
          <p:spPr>
            <a:xfrm>
              <a:off x="7228091" y="38427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189D5ADE-3D45-DE4C-8BC4-AD0800AE3A24}"/>
                </a:ext>
              </a:extLst>
            </p:cNvPr>
            <p:cNvSpPr txBox="1"/>
            <p:nvPr/>
          </p:nvSpPr>
          <p:spPr>
            <a:xfrm>
              <a:off x="6980982" y="473674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8660646-0302-E34D-9F69-5E5E9A024D15}"/>
                </a:ext>
              </a:extLst>
            </p:cNvPr>
            <p:cNvSpPr txBox="1"/>
            <p:nvPr/>
          </p:nvSpPr>
          <p:spPr>
            <a:xfrm>
              <a:off x="7667552" y="433828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A751DA-BC27-B54F-88CF-12093B8D5D61}"/>
                </a:ext>
              </a:extLst>
            </p:cNvPr>
            <p:cNvSpPr txBox="1"/>
            <p:nvPr/>
          </p:nvSpPr>
          <p:spPr>
            <a:xfrm>
              <a:off x="8712943" y="5181603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11189FB-578B-9B4F-9F0E-6B344682C977}"/>
                </a:ext>
              </a:extLst>
            </p:cNvPr>
            <p:cNvSpPr txBox="1"/>
            <p:nvPr/>
          </p:nvSpPr>
          <p:spPr>
            <a:xfrm>
              <a:off x="10247153" y="415354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5A0913-AC75-934A-803D-63FF8971E636}"/>
                </a:ext>
              </a:extLst>
            </p:cNvPr>
            <p:cNvSpPr txBox="1"/>
            <p:nvPr/>
          </p:nvSpPr>
          <p:spPr>
            <a:xfrm>
              <a:off x="8199366" y="3866174"/>
              <a:ext cx="405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ABC4102-9A21-1443-8089-49C7C37E4837}"/>
                </a:ext>
              </a:extLst>
            </p:cNvPr>
            <p:cNvSpPr txBox="1"/>
            <p:nvPr/>
          </p:nvSpPr>
          <p:spPr>
            <a:xfrm>
              <a:off x="8047975" y="45419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20F27AF-E244-CD44-9032-70E6F794567C}"/>
                </a:ext>
              </a:extLst>
            </p:cNvPr>
            <p:cNvSpPr/>
            <p:nvPr/>
          </p:nvSpPr>
          <p:spPr>
            <a:xfrm>
              <a:off x="7131054" y="238146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E3C038A-D893-704D-B7A5-47E5F25293F0}"/>
                </a:ext>
              </a:extLst>
            </p:cNvPr>
            <p:cNvCxnSpPr>
              <a:cxnSpLocks/>
              <a:stCxn id="179" idx="1"/>
              <a:endCxn id="232" idx="5"/>
            </p:cNvCxnSpPr>
            <p:nvPr/>
          </p:nvCxnSpPr>
          <p:spPr>
            <a:xfrm flipH="1" flipV="1">
              <a:off x="7374957" y="2620164"/>
              <a:ext cx="1012706" cy="460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A3AAA87-E600-A549-AC3D-1C0365C804C2}"/>
                </a:ext>
              </a:extLst>
            </p:cNvPr>
            <p:cNvSpPr txBox="1"/>
            <p:nvPr/>
          </p:nvSpPr>
          <p:spPr>
            <a:xfrm>
              <a:off x="7312586" y="323486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9779891-B942-0144-AA7D-A77BF6C37904}"/>
              </a:ext>
            </a:extLst>
          </p:cNvPr>
          <p:cNvGrpSpPr/>
          <p:nvPr/>
        </p:nvGrpSpPr>
        <p:grpSpPr>
          <a:xfrm>
            <a:off x="3801029" y="2637939"/>
            <a:ext cx="4129707" cy="3169801"/>
            <a:chOff x="6435390" y="2381469"/>
            <a:chExt cx="4129707" cy="316980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ABE5365-4040-324A-945F-2AE5CD70A733}"/>
                </a:ext>
              </a:extLst>
            </p:cNvPr>
            <p:cNvSpPr/>
            <p:nvPr/>
          </p:nvSpPr>
          <p:spPr>
            <a:xfrm>
              <a:off x="6435390" y="409518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4EDD0AA-F2F2-2A46-8480-D5B37AA2172A}"/>
                </a:ext>
              </a:extLst>
            </p:cNvPr>
            <p:cNvSpPr/>
            <p:nvPr/>
          </p:nvSpPr>
          <p:spPr>
            <a:xfrm>
              <a:off x="8345816" y="3039831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CD6A9D87-B128-4946-82F3-BEB23709A7DE}"/>
                </a:ext>
              </a:extLst>
            </p:cNvPr>
            <p:cNvSpPr/>
            <p:nvPr/>
          </p:nvSpPr>
          <p:spPr>
            <a:xfrm>
              <a:off x="7738393" y="49997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BEBAA24-07A6-BD4A-8849-3E7FFC0DA36D}"/>
                </a:ext>
              </a:extLst>
            </p:cNvPr>
            <p:cNvSpPr/>
            <p:nvPr/>
          </p:nvSpPr>
          <p:spPr>
            <a:xfrm>
              <a:off x="9778136" y="4794700"/>
              <a:ext cx="388722" cy="38042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F3F6EDF-4CF8-0E49-A077-3529A3172FEF}"/>
                </a:ext>
              </a:extLst>
            </p:cNvPr>
            <p:cNvSpPr/>
            <p:nvPr/>
          </p:nvSpPr>
          <p:spPr>
            <a:xfrm>
              <a:off x="10065621" y="32891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40B46B1-FD96-C046-8A92-F2593A144D06}"/>
                </a:ext>
              </a:extLst>
            </p:cNvPr>
            <p:cNvSpPr/>
            <p:nvPr/>
          </p:nvSpPr>
          <p:spPr>
            <a:xfrm>
              <a:off x="7847882" y="391485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BFD8871-A2DD-1443-AFBF-DD123DF4B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9293" y="3226790"/>
              <a:ext cx="1666523" cy="956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3600CD1-7C17-FE4A-94D8-03D2BCC26B11}"/>
                </a:ext>
              </a:extLst>
            </p:cNvPr>
            <p:cNvCxnSpPr>
              <a:stCxn id="236" idx="5"/>
              <a:endCxn id="238" idx="2"/>
            </p:cNvCxnSpPr>
            <p:nvPr/>
          </p:nvCxnSpPr>
          <p:spPr>
            <a:xfrm>
              <a:off x="6679293" y="4333884"/>
              <a:ext cx="1059100" cy="805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A1AD2CA-B98C-3D4C-9D0F-D9C492790A28}"/>
                </a:ext>
              </a:extLst>
            </p:cNvPr>
            <p:cNvCxnSpPr>
              <a:cxnSpLocks/>
              <a:stCxn id="238" idx="0"/>
              <a:endCxn id="241" idx="4"/>
            </p:cNvCxnSpPr>
            <p:nvPr/>
          </p:nvCxnSpPr>
          <p:spPr>
            <a:xfrm flipV="1">
              <a:off x="7881268" y="4194499"/>
              <a:ext cx="109489" cy="8052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4F1902F-2849-D44C-8206-45FB41B5BB89}"/>
                </a:ext>
              </a:extLst>
            </p:cNvPr>
            <p:cNvCxnSpPr>
              <a:stCxn id="241" idx="2"/>
              <a:endCxn id="236" idx="6"/>
            </p:cNvCxnSpPr>
            <p:nvPr/>
          </p:nvCxnSpPr>
          <p:spPr>
            <a:xfrm flipH="1">
              <a:off x="6721140" y="4054675"/>
              <a:ext cx="1126742" cy="180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3B3FB4E-3A27-B146-963E-AAED5126948C}"/>
                </a:ext>
              </a:extLst>
            </p:cNvPr>
            <p:cNvCxnSpPr>
              <a:stCxn id="241" idx="7"/>
              <a:endCxn id="240" idx="2"/>
            </p:cNvCxnSpPr>
            <p:nvPr/>
          </p:nvCxnSpPr>
          <p:spPr>
            <a:xfrm flipV="1">
              <a:off x="8091785" y="3429000"/>
              <a:ext cx="1973836" cy="526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CB3DEBB-31DB-A046-8F55-F99CC3033D58}"/>
                </a:ext>
              </a:extLst>
            </p:cNvPr>
            <p:cNvCxnSpPr>
              <a:stCxn id="240" idx="4"/>
              <a:endCxn id="239" idx="0"/>
            </p:cNvCxnSpPr>
            <p:nvPr/>
          </p:nvCxnSpPr>
          <p:spPr>
            <a:xfrm flipH="1">
              <a:off x="9972497" y="3568824"/>
              <a:ext cx="235999" cy="1225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867535-FED1-174C-BCE0-2F3D5092CA7F}"/>
                </a:ext>
              </a:extLst>
            </p:cNvPr>
            <p:cNvCxnSpPr>
              <a:stCxn id="239" idx="3"/>
              <a:endCxn id="238" idx="6"/>
            </p:cNvCxnSpPr>
            <p:nvPr/>
          </p:nvCxnSpPr>
          <p:spPr>
            <a:xfrm flipH="1">
              <a:off x="8024143" y="5119410"/>
              <a:ext cx="1810920" cy="20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D4D1BF8-0A0D-B14C-8B45-8E153B3B8DFD}"/>
                </a:ext>
              </a:extLst>
            </p:cNvPr>
            <p:cNvCxnSpPr>
              <a:cxnSpLocks/>
              <a:stCxn id="240" idx="2"/>
              <a:endCxn id="237" idx="6"/>
            </p:cNvCxnSpPr>
            <p:nvPr/>
          </p:nvCxnSpPr>
          <p:spPr>
            <a:xfrm flipH="1" flipV="1">
              <a:off x="8631566" y="3179656"/>
              <a:ext cx="1434055" cy="249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DCFD734-8725-0C45-97AD-A9ACF4E13F74}"/>
                </a:ext>
              </a:extLst>
            </p:cNvPr>
            <p:cNvCxnSpPr>
              <a:stCxn id="240" idx="3"/>
              <a:endCxn id="238" idx="7"/>
            </p:cNvCxnSpPr>
            <p:nvPr/>
          </p:nvCxnSpPr>
          <p:spPr>
            <a:xfrm flipH="1">
              <a:off x="7982296" y="352787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8B4E66D-C85E-9A4C-A636-735242CEAF32}"/>
                </a:ext>
              </a:extLst>
            </p:cNvPr>
            <p:cNvCxnSpPr>
              <a:cxnSpLocks/>
              <a:stCxn id="237" idx="4"/>
              <a:endCxn id="239" idx="2"/>
            </p:cNvCxnSpPr>
            <p:nvPr/>
          </p:nvCxnSpPr>
          <p:spPr>
            <a:xfrm>
              <a:off x="8488691" y="3319480"/>
              <a:ext cx="1289445" cy="166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F6CAFDC-085D-BD46-A0EA-1E262EAE4E20}"/>
                </a:ext>
              </a:extLst>
            </p:cNvPr>
            <p:cNvSpPr txBox="1"/>
            <p:nvPr/>
          </p:nvSpPr>
          <p:spPr>
            <a:xfrm>
              <a:off x="7730031" y="241985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D046896-82DC-AD40-AF35-3522D8A2911F}"/>
                </a:ext>
              </a:extLst>
            </p:cNvPr>
            <p:cNvSpPr txBox="1"/>
            <p:nvPr/>
          </p:nvSpPr>
          <p:spPr>
            <a:xfrm>
              <a:off x="8712943" y="280242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CFF15F0-AC38-F44C-A34B-EBF1BD06FE8E}"/>
                </a:ext>
              </a:extLst>
            </p:cNvPr>
            <p:cNvSpPr txBox="1"/>
            <p:nvPr/>
          </p:nvSpPr>
          <p:spPr>
            <a:xfrm>
              <a:off x="8573622" y="327747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6A91FBB-14A8-4B42-8504-DA76B56FF45A}"/>
                </a:ext>
              </a:extLst>
            </p:cNvPr>
            <p:cNvSpPr txBox="1"/>
            <p:nvPr/>
          </p:nvSpPr>
          <p:spPr>
            <a:xfrm>
              <a:off x="7228091" y="38427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B0D5EC-A100-A44A-A3E0-61962EACED6F}"/>
                </a:ext>
              </a:extLst>
            </p:cNvPr>
            <p:cNvSpPr txBox="1"/>
            <p:nvPr/>
          </p:nvSpPr>
          <p:spPr>
            <a:xfrm>
              <a:off x="6980982" y="473674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E302077-91BD-294A-A68A-60B375694B99}"/>
                </a:ext>
              </a:extLst>
            </p:cNvPr>
            <p:cNvSpPr txBox="1"/>
            <p:nvPr/>
          </p:nvSpPr>
          <p:spPr>
            <a:xfrm>
              <a:off x="7667552" y="433828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1245FE8-E640-6240-A852-72C6CE37E607}"/>
                </a:ext>
              </a:extLst>
            </p:cNvPr>
            <p:cNvSpPr txBox="1"/>
            <p:nvPr/>
          </p:nvSpPr>
          <p:spPr>
            <a:xfrm>
              <a:off x="8712943" y="5181603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8496995-C4A8-5643-8680-D7A62C3C8FD0}"/>
                </a:ext>
              </a:extLst>
            </p:cNvPr>
            <p:cNvSpPr txBox="1"/>
            <p:nvPr/>
          </p:nvSpPr>
          <p:spPr>
            <a:xfrm>
              <a:off x="10247153" y="415354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34DD5DF-B8C5-5E4A-AA15-280BDD4321C3}"/>
                </a:ext>
              </a:extLst>
            </p:cNvPr>
            <p:cNvSpPr txBox="1"/>
            <p:nvPr/>
          </p:nvSpPr>
          <p:spPr>
            <a:xfrm>
              <a:off x="8199366" y="3866174"/>
              <a:ext cx="405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AECE6D8-078C-DD43-9304-72523E86091D}"/>
                </a:ext>
              </a:extLst>
            </p:cNvPr>
            <p:cNvSpPr txBox="1"/>
            <p:nvPr/>
          </p:nvSpPr>
          <p:spPr>
            <a:xfrm>
              <a:off x="8047975" y="45419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9DCF9CD5-EBF2-A049-9532-6237C0893844}"/>
                </a:ext>
              </a:extLst>
            </p:cNvPr>
            <p:cNvSpPr/>
            <p:nvPr/>
          </p:nvSpPr>
          <p:spPr>
            <a:xfrm>
              <a:off x="7131054" y="238146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561D9E4-C330-AC46-ABF3-91C7EB99C738}"/>
                </a:ext>
              </a:extLst>
            </p:cNvPr>
            <p:cNvCxnSpPr>
              <a:cxnSpLocks/>
              <a:stCxn id="237" idx="1"/>
              <a:endCxn id="262" idx="5"/>
            </p:cNvCxnSpPr>
            <p:nvPr/>
          </p:nvCxnSpPr>
          <p:spPr>
            <a:xfrm flipH="1" flipV="1">
              <a:off x="7374957" y="2620164"/>
              <a:ext cx="1012706" cy="460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43C38E6-C296-BE4B-8E1C-654A09D91FBF}"/>
                </a:ext>
              </a:extLst>
            </p:cNvPr>
            <p:cNvSpPr txBox="1"/>
            <p:nvPr/>
          </p:nvSpPr>
          <p:spPr>
            <a:xfrm>
              <a:off x="7312586" y="323486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1E71AE0-6B00-C948-9C5F-EEDC5E95DB5E}"/>
              </a:ext>
            </a:extLst>
          </p:cNvPr>
          <p:cNvGrpSpPr/>
          <p:nvPr/>
        </p:nvGrpSpPr>
        <p:grpSpPr>
          <a:xfrm>
            <a:off x="3801029" y="2637939"/>
            <a:ext cx="4129707" cy="3169801"/>
            <a:chOff x="6435390" y="2381469"/>
            <a:chExt cx="4129707" cy="3169801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CBAFB64-5234-4748-B56B-A83C1E2C94AF}"/>
                </a:ext>
              </a:extLst>
            </p:cNvPr>
            <p:cNvSpPr/>
            <p:nvPr/>
          </p:nvSpPr>
          <p:spPr>
            <a:xfrm>
              <a:off x="6435390" y="409518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63BDD68C-19BA-7F42-9E2A-4C0AE1F8AE6B}"/>
                </a:ext>
              </a:extLst>
            </p:cNvPr>
            <p:cNvSpPr/>
            <p:nvPr/>
          </p:nvSpPr>
          <p:spPr>
            <a:xfrm>
              <a:off x="8345816" y="3039831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C956079-05A3-A240-AF10-B79288074B9A}"/>
                </a:ext>
              </a:extLst>
            </p:cNvPr>
            <p:cNvSpPr/>
            <p:nvPr/>
          </p:nvSpPr>
          <p:spPr>
            <a:xfrm>
              <a:off x="7738393" y="49997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FE28FE7-2DED-8246-A4CE-AB46E10CA75D}"/>
                </a:ext>
              </a:extLst>
            </p:cNvPr>
            <p:cNvSpPr/>
            <p:nvPr/>
          </p:nvSpPr>
          <p:spPr>
            <a:xfrm>
              <a:off x="9778136" y="4794700"/>
              <a:ext cx="388722" cy="38042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8434FB4B-9ED1-1E4F-BB04-F1C133F85332}"/>
                </a:ext>
              </a:extLst>
            </p:cNvPr>
            <p:cNvSpPr/>
            <p:nvPr/>
          </p:nvSpPr>
          <p:spPr>
            <a:xfrm>
              <a:off x="10065621" y="32891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0299B31A-D61F-EC4F-A90A-8D5ACA06BA42}"/>
                </a:ext>
              </a:extLst>
            </p:cNvPr>
            <p:cNvSpPr/>
            <p:nvPr/>
          </p:nvSpPr>
          <p:spPr>
            <a:xfrm>
              <a:off x="7847882" y="391485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99AD2F9-CD4D-664C-85A4-D52D6AF3E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9293" y="3226790"/>
              <a:ext cx="1666523" cy="95648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220E99F-1D82-ED41-B89D-8E5BC768A097}"/>
                </a:ext>
              </a:extLst>
            </p:cNvPr>
            <p:cNvCxnSpPr>
              <a:stCxn id="266" idx="5"/>
              <a:endCxn id="268" idx="2"/>
            </p:cNvCxnSpPr>
            <p:nvPr/>
          </p:nvCxnSpPr>
          <p:spPr>
            <a:xfrm>
              <a:off x="6679293" y="4333884"/>
              <a:ext cx="1059100" cy="805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F246E42-C793-074E-A2EE-1A595385C250}"/>
                </a:ext>
              </a:extLst>
            </p:cNvPr>
            <p:cNvCxnSpPr>
              <a:cxnSpLocks/>
              <a:stCxn id="268" idx="0"/>
              <a:endCxn id="271" idx="4"/>
            </p:cNvCxnSpPr>
            <p:nvPr/>
          </p:nvCxnSpPr>
          <p:spPr>
            <a:xfrm flipV="1">
              <a:off x="7881268" y="4194499"/>
              <a:ext cx="109489" cy="8052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63A36E1C-384A-1149-8D21-96EC83243C44}"/>
                </a:ext>
              </a:extLst>
            </p:cNvPr>
            <p:cNvCxnSpPr>
              <a:stCxn id="271" idx="2"/>
              <a:endCxn id="266" idx="6"/>
            </p:cNvCxnSpPr>
            <p:nvPr/>
          </p:nvCxnSpPr>
          <p:spPr>
            <a:xfrm flipH="1">
              <a:off x="6721140" y="4054675"/>
              <a:ext cx="1126742" cy="180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EDD7AF3-E310-954A-80A3-F88C9C8ADCA3}"/>
                </a:ext>
              </a:extLst>
            </p:cNvPr>
            <p:cNvCxnSpPr>
              <a:stCxn id="271" idx="7"/>
              <a:endCxn id="270" idx="2"/>
            </p:cNvCxnSpPr>
            <p:nvPr/>
          </p:nvCxnSpPr>
          <p:spPr>
            <a:xfrm flipV="1">
              <a:off x="8091785" y="3429000"/>
              <a:ext cx="1973836" cy="526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BC2A9C2-5747-FA46-8A91-0470FB414A86}"/>
                </a:ext>
              </a:extLst>
            </p:cNvPr>
            <p:cNvCxnSpPr>
              <a:stCxn id="270" idx="4"/>
              <a:endCxn id="269" idx="0"/>
            </p:cNvCxnSpPr>
            <p:nvPr/>
          </p:nvCxnSpPr>
          <p:spPr>
            <a:xfrm flipH="1">
              <a:off x="9972497" y="3568824"/>
              <a:ext cx="235999" cy="1225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B8395B3-E64E-194C-B732-5A69E3533DEB}"/>
                </a:ext>
              </a:extLst>
            </p:cNvPr>
            <p:cNvCxnSpPr>
              <a:stCxn id="269" idx="3"/>
              <a:endCxn id="268" idx="6"/>
            </p:cNvCxnSpPr>
            <p:nvPr/>
          </p:nvCxnSpPr>
          <p:spPr>
            <a:xfrm flipH="1">
              <a:off x="8024143" y="5119410"/>
              <a:ext cx="1810920" cy="20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D9FF2AE-B5F4-B943-A28C-860CE99E5E7E}"/>
                </a:ext>
              </a:extLst>
            </p:cNvPr>
            <p:cNvCxnSpPr>
              <a:cxnSpLocks/>
              <a:stCxn id="270" idx="2"/>
              <a:endCxn id="267" idx="6"/>
            </p:cNvCxnSpPr>
            <p:nvPr/>
          </p:nvCxnSpPr>
          <p:spPr>
            <a:xfrm flipH="1" flipV="1">
              <a:off x="8631566" y="3179656"/>
              <a:ext cx="1434055" cy="249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A98AD29-99B2-074B-B98A-21AE75720CE1}"/>
                </a:ext>
              </a:extLst>
            </p:cNvPr>
            <p:cNvCxnSpPr>
              <a:stCxn id="270" idx="3"/>
              <a:endCxn id="268" idx="7"/>
            </p:cNvCxnSpPr>
            <p:nvPr/>
          </p:nvCxnSpPr>
          <p:spPr>
            <a:xfrm flipH="1">
              <a:off x="7982296" y="352787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250E41A-7801-A742-A68D-454D500C3D55}"/>
                </a:ext>
              </a:extLst>
            </p:cNvPr>
            <p:cNvCxnSpPr>
              <a:cxnSpLocks/>
              <a:stCxn id="267" idx="4"/>
              <a:endCxn id="269" idx="2"/>
            </p:cNvCxnSpPr>
            <p:nvPr/>
          </p:nvCxnSpPr>
          <p:spPr>
            <a:xfrm>
              <a:off x="8488691" y="3319480"/>
              <a:ext cx="1289445" cy="16654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342C3BE-1F99-074D-89C4-29626C9468A6}"/>
                </a:ext>
              </a:extLst>
            </p:cNvPr>
            <p:cNvSpPr txBox="1"/>
            <p:nvPr/>
          </p:nvSpPr>
          <p:spPr>
            <a:xfrm>
              <a:off x="7730031" y="241985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5BADEA1-D576-6643-A14E-B50739903663}"/>
                </a:ext>
              </a:extLst>
            </p:cNvPr>
            <p:cNvSpPr txBox="1"/>
            <p:nvPr/>
          </p:nvSpPr>
          <p:spPr>
            <a:xfrm>
              <a:off x="8712943" y="280242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1121203-0CD6-CC48-8499-08E1DD76C006}"/>
                </a:ext>
              </a:extLst>
            </p:cNvPr>
            <p:cNvSpPr txBox="1"/>
            <p:nvPr/>
          </p:nvSpPr>
          <p:spPr>
            <a:xfrm>
              <a:off x="8573622" y="327747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9A8796FE-F87E-BD4E-AFB5-1972ACD1167C}"/>
                </a:ext>
              </a:extLst>
            </p:cNvPr>
            <p:cNvSpPr txBox="1"/>
            <p:nvPr/>
          </p:nvSpPr>
          <p:spPr>
            <a:xfrm>
              <a:off x="7228091" y="38427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125C59A-3FE6-EE4C-99BD-2A89615D6927}"/>
                </a:ext>
              </a:extLst>
            </p:cNvPr>
            <p:cNvSpPr txBox="1"/>
            <p:nvPr/>
          </p:nvSpPr>
          <p:spPr>
            <a:xfrm>
              <a:off x="6980982" y="473674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72BC8D5-CF65-394C-8193-D585F3272C3C}"/>
                </a:ext>
              </a:extLst>
            </p:cNvPr>
            <p:cNvSpPr txBox="1"/>
            <p:nvPr/>
          </p:nvSpPr>
          <p:spPr>
            <a:xfrm>
              <a:off x="7667552" y="433828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54A30F3-315D-7F48-A1F6-7C6395205158}"/>
                </a:ext>
              </a:extLst>
            </p:cNvPr>
            <p:cNvSpPr txBox="1"/>
            <p:nvPr/>
          </p:nvSpPr>
          <p:spPr>
            <a:xfrm>
              <a:off x="8712943" y="5181603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05285ABE-F0F9-954F-9051-DBB7C7633550}"/>
                </a:ext>
              </a:extLst>
            </p:cNvPr>
            <p:cNvSpPr txBox="1"/>
            <p:nvPr/>
          </p:nvSpPr>
          <p:spPr>
            <a:xfrm>
              <a:off x="10247153" y="415354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AF7DA45-18A0-B349-8D83-80BBB47A0681}"/>
                </a:ext>
              </a:extLst>
            </p:cNvPr>
            <p:cNvSpPr txBox="1"/>
            <p:nvPr/>
          </p:nvSpPr>
          <p:spPr>
            <a:xfrm>
              <a:off x="8199366" y="3866174"/>
              <a:ext cx="405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60611F71-56DB-9B45-83DA-BB9562788778}"/>
                </a:ext>
              </a:extLst>
            </p:cNvPr>
            <p:cNvSpPr txBox="1"/>
            <p:nvPr/>
          </p:nvSpPr>
          <p:spPr>
            <a:xfrm>
              <a:off x="8047975" y="45419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E2AF86E-A051-F648-B503-3234EFB10DD1}"/>
                </a:ext>
              </a:extLst>
            </p:cNvPr>
            <p:cNvSpPr/>
            <p:nvPr/>
          </p:nvSpPr>
          <p:spPr>
            <a:xfrm>
              <a:off x="7131054" y="238146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F119A13-C98D-414C-874A-E286B6018874}"/>
                </a:ext>
              </a:extLst>
            </p:cNvPr>
            <p:cNvCxnSpPr>
              <a:cxnSpLocks/>
              <a:stCxn id="267" idx="1"/>
              <a:endCxn id="292" idx="5"/>
            </p:cNvCxnSpPr>
            <p:nvPr/>
          </p:nvCxnSpPr>
          <p:spPr>
            <a:xfrm flipH="1" flipV="1">
              <a:off x="7374957" y="2620164"/>
              <a:ext cx="1012706" cy="460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74A1E63-EB30-1442-AEF9-B15C8D63548E}"/>
                </a:ext>
              </a:extLst>
            </p:cNvPr>
            <p:cNvSpPr txBox="1"/>
            <p:nvPr/>
          </p:nvSpPr>
          <p:spPr>
            <a:xfrm>
              <a:off x="7312586" y="323486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A7950EE-3BF5-6A49-9CED-105F448F487F}"/>
              </a:ext>
            </a:extLst>
          </p:cNvPr>
          <p:cNvGrpSpPr/>
          <p:nvPr/>
        </p:nvGrpSpPr>
        <p:grpSpPr>
          <a:xfrm>
            <a:off x="3801029" y="2637939"/>
            <a:ext cx="4129707" cy="3169801"/>
            <a:chOff x="6435390" y="2381469"/>
            <a:chExt cx="4129707" cy="3169801"/>
          </a:xfrm>
        </p:grpSpPr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6E4A2786-2AEF-084E-A79A-B35ED4E7184F}"/>
                </a:ext>
              </a:extLst>
            </p:cNvPr>
            <p:cNvSpPr/>
            <p:nvPr/>
          </p:nvSpPr>
          <p:spPr>
            <a:xfrm>
              <a:off x="6435390" y="409518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172D403-B143-304D-82C4-D86E8E3971A1}"/>
                </a:ext>
              </a:extLst>
            </p:cNvPr>
            <p:cNvSpPr/>
            <p:nvPr/>
          </p:nvSpPr>
          <p:spPr>
            <a:xfrm>
              <a:off x="8345816" y="3039831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F06CD54-E4D1-2146-BB4F-576153C548E1}"/>
                </a:ext>
              </a:extLst>
            </p:cNvPr>
            <p:cNvSpPr/>
            <p:nvPr/>
          </p:nvSpPr>
          <p:spPr>
            <a:xfrm>
              <a:off x="7738393" y="49997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390F7A4-3FED-414C-840A-0F1E6D108F0D}"/>
                </a:ext>
              </a:extLst>
            </p:cNvPr>
            <p:cNvSpPr/>
            <p:nvPr/>
          </p:nvSpPr>
          <p:spPr>
            <a:xfrm>
              <a:off x="9778136" y="4794700"/>
              <a:ext cx="388722" cy="38042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7237AABA-EC51-FE4E-9C85-2587A24F43AB}"/>
                </a:ext>
              </a:extLst>
            </p:cNvPr>
            <p:cNvSpPr/>
            <p:nvPr/>
          </p:nvSpPr>
          <p:spPr>
            <a:xfrm>
              <a:off x="10065621" y="32891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5DCC451-F887-104E-B3CB-4211D62EE640}"/>
                </a:ext>
              </a:extLst>
            </p:cNvPr>
            <p:cNvSpPr/>
            <p:nvPr/>
          </p:nvSpPr>
          <p:spPr>
            <a:xfrm>
              <a:off x="7847882" y="391485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C78DF84-810B-2F40-833B-7B152FF4E1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9293" y="3226790"/>
              <a:ext cx="1666523" cy="95648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CA8354A-6F60-A242-886D-2C5688F38CB4}"/>
                </a:ext>
              </a:extLst>
            </p:cNvPr>
            <p:cNvCxnSpPr>
              <a:stCxn id="296" idx="5"/>
              <a:endCxn id="298" idx="2"/>
            </p:cNvCxnSpPr>
            <p:nvPr/>
          </p:nvCxnSpPr>
          <p:spPr>
            <a:xfrm>
              <a:off x="6679293" y="4333884"/>
              <a:ext cx="1059100" cy="805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E5B0501-A541-F943-9FA3-A0195EF7D425}"/>
                </a:ext>
              </a:extLst>
            </p:cNvPr>
            <p:cNvCxnSpPr>
              <a:cxnSpLocks/>
              <a:stCxn id="298" idx="0"/>
              <a:endCxn id="301" idx="4"/>
            </p:cNvCxnSpPr>
            <p:nvPr/>
          </p:nvCxnSpPr>
          <p:spPr>
            <a:xfrm flipV="1">
              <a:off x="7881268" y="4194499"/>
              <a:ext cx="109489" cy="8052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8476AC77-79F1-2940-9BC0-C7B19A0CE374}"/>
                </a:ext>
              </a:extLst>
            </p:cNvPr>
            <p:cNvCxnSpPr>
              <a:stCxn id="301" idx="2"/>
              <a:endCxn id="296" idx="6"/>
            </p:cNvCxnSpPr>
            <p:nvPr/>
          </p:nvCxnSpPr>
          <p:spPr>
            <a:xfrm flipH="1">
              <a:off x="6721140" y="4054675"/>
              <a:ext cx="1126742" cy="1803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0B993ED-4F5F-4D42-9285-29332CFD1802}"/>
                </a:ext>
              </a:extLst>
            </p:cNvPr>
            <p:cNvCxnSpPr>
              <a:stCxn id="301" idx="7"/>
              <a:endCxn id="300" idx="2"/>
            </p:cNvCxnSpPr>
            <p:nvPr/>
          </p:nvCxnSpPr>
          <p:spPr>
            <a:xfrm flipV="1">
              <a:off x="8091785" y="3429000"/>
              <a:ext cx="1973836" cy="526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190F868-79BE-534E-B7BF-69498C6D43A1}"/>
                </a:ext>
              </a:extLst>
            </p:cNvPr>
            <p:cNvCxnSpPr>
              <a:stCxn id="300" idx="4"/>
              <a:endCxn id="299" idx="0"/>
            </p:cNvCxnSpPr>
            <p:nvPr/>
          </p:nvCxnSpPr>
          <p:spPr>
            <a:xfrm flipH="1">
              <a:off x="9972497" y="3568824"/>
              <a:ext cx="235999" cy="1225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D234775-8C4B-B84A-A8B5-50DA2A9F7ED1}"/>
                </a:ext>
              </a:extLst>
            </p:cNvPr>
            <p:cNvCxnSpPr>
              <a:stCxn id="299" idx="3"/>
              <a:endCxn id="298" idx="6"/>
            </p:cNvCxnSpPr>
            <p:nvPr/>
          </p:nvCxnSpPr>
          <p:spPr>
            <a:xfrm flipH="1">
              <a:off x="8024143" y="5119410"/>
              <a:ext cx="1810920" cy="20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B848C53-9E1D-FE44-B649-A77542D38139}"/>
                </a:ext>
              </a:extLst>
            </p:cNvPr>
            <p:cNvCxnSpPr>
              <a:cxnSpLocks/>
              <a:stCxn id="300" idx="2"/>
              <a:endCxn id="297" idx="6"/>
            </p:cNvCxnSpPr>
            <p:nvPr/>
          </p:nvCxnSpPr>
          <p:spPr>
            <a:xfrm flipH="1" flipV="1">
              <a:off x="8631566" y="3179656"/>
              <a:ext cx="1434055" cy="249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E5205B2-108A-E54E-8BF5-E6871F105FE7}"/>
                </a:ext>
              </a:extLst>
            </p:cNvPr>
            <p:cNvCxnSpPr>
              <a:stCxn id="300" idx="3"/>
              <a:endCxn id="298" idx="7"/>
            </p:cNvCxnSpPr>
            <p:nvPr/>
          </p:nvCxnSpPr>
          <p:spPr>
            <a:xfrm flipH="1">
              <a:off x="7982296" y="352787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EAA271E-4209-EF4F-9395-D3B931184A76}"/>
                </a:ext>
              </a:extLst>
            </p:cNvPr>
            <p:cNvCxnSpPr>
              <a:cxnSpLocks/>
              <a:stCxn id="297" idx="4"/>
              <a:endCxn id="299" idx="2"/>
            </p:cNvCxnSpPr>
            <p:nvPr/>
          </p:nvCxnSpPr>
          <p:spPr>
            <a:xfrm>
              <a:off x="8488691" y="3319480"/>
              <a:ext cx="1289445" cy="166543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6AFDA927-4B68-8148-A977-AEF7FE36B283}"/>
                </a:ext>
              </a:extLst>
            </p:cNvPr>
            <p:cNvSpPr txBox="1"/>
            <p:nvPr/>
          </p:nvSpPr>
          <p:spPr>
            <a:xfrm>
              <a:off x="7730031" y="241985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BEDA893-BF1C-0643-9F8D-96BFB6B97754}"/>
                </a:ext>
              </a:extLst>
            </p:cNvPr>
            <p:cNvSpPr txBox="1"/>
            <p:nvPr/>
          </p:nvSpPr>
          <p:spPr>
            <a:xfrm>
              <a:off x="8712943" y="280242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FAAA44BB-BAED-1D4D-A7C1-00CBD4E12BB4}"/>
                </a:ext>
              </a:extLst>
            </p:cNvPr>
            <p:cNvSpPr txBox="1"/>
            <p:nvPr/>
          </p:nvSpPr>
          <p:spPr>
            <a:xfrm>
              <a:off x="8573622" y="327747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F49E781-D81D-284F-A031-A63635F6341E}"/>
                </a:ext>
              </a:extLst>
            </p:cNvPr>
            <p:cNvSpPr txBox="1"/>
            <p:nvPr/>
          </p:nvSpPr>
          <p:spPr>
            <a:xfrm>
              <a:off x="7228091" y="38427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FCF5784-BE73-B942-AC78-15825D70B4D5}"/>
                </a:ext>
              </a:extLst>
            </p:cNvPr>
            <p:cNvSpPr txBox="1"/>
            <p:nvPr/>
          </p:nvSpPr>
          <p:spPr>
            <a:xfrm>
              <a:off x="6980982" y="473674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58753011-339E-084C-8BA4-F28ADB0C4FC2}"/>
                </a:ext>
              </a:extLst>
            </p:cNvPr>
            <p:cNvSpPr txBox="1"/>
            <p:nvPr/>
          </p:nvSpPr>
          <p:spPr>
            <a:xfrm>
              <a:off x="7667552" y="433828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18DB95DB-2CA4-8A4A-99CF-46D3F4AE6CDB}"/>
                </a:ext>
              </a:extLst>
            </p:cNvPr>
            <p:cNvSpPr txBox="1"/>
            <p:nvPr/>
          </p:nvSpPr>
          <p:spPr>
            <a:xfrm>
              <a:off x="8712943" y="5181603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712F13F8-5EDC-354E-AC3B-FFAA6EAA0482}"/>
                </a:ext>
              </a:extLst>
            </p:cNvPr>
            <p:cNvSpPr txBox="1"/>
            <p:nvPr/>
          </p:nvSpPr>
          <p:spPr>
            <a:xfrm>
              <a:off x="10247153" y="415354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D3D05F8A-3EB8-0B41-8811-C07312C49A91}"/>
                </a:ext>
              </a:extLst>
            </p:cNvPr>
            <p:cNvSpPr txBox="1"/>
            <p:nvPr/>
          </p:nvSpPr>
          <p:spPr>
            <a:xfrm>
              <a:off x="8199366" y="3866174"/>
              <a:ext cx="405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96D9E532-3710-A648-81D2-456769EA147E}"/>
                </a:ext>
              </a:extLst>
            </p:cNvPr>
            <p:cNvSpPr txBox="1"/>
            <p:nvPr/>
          </p:nvSpPr>
          <p:spPr>
            <a:xfrm>
              <a:off x="8047975" y="45419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47CB20B8-F635-8C4F-B85A-8976ABFE26C1}"/>
                </a:ext>
              </a:extLst>
            </p:cNvPr>
            <p:cNvSpPr/>
            <p:nvPr/>
          </p:nvSpPr>
          <p:spPr>
            <a:xfrm>
              <a:off x="7131054" y="238146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38E221-4C89-7648-9D92-F68EB311F14A}"/>
                </a:ext>
              </a:extLst>
            </p:cNvPr>
            <p:cNvCxnSpPr>
              <a:cxnSpLocks/>
              <a:stCxn id="297" idx="1"/>
              <a:endCxn id="322" idx="5"/>
            </p:cNvCxnSpPr>
            <p:nvPr/>
          </p:nvCxnSpPr>
          <p:spPr>
            <a:xfrm flipH="1" flipV="1">
              <a:off x="7374957" y="2620164"/>
              <a:ext cx="1012706" cy="460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4ABD6923-6F14-D142-AAED-5053991FF088}"/>
                </a:ext>
              </a:extLst>
            </p:cNvPr>
            <p:cNvSpPr txBox="1"/>
            <p:nvPr/>
          </p:nvSpPr>
          <p:spPr>
            <a:xfrm>
              <a:off x="7312586" y="323486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431D3CF-350B-194B-8CF9-1DE321FAEF68}"/>
              </a:ext>
            </a:extLst>
          </p:cNvPr>
          <p:cNvGrpSpPr/>
          <p:nvPr/>
        </p:nvGrpSpPr>
        <p:grpSpPr>
          <a:xfrm>
            <a:off x="3801029" y="2637939"/>
            <a:ext cx="4129707" cy="3169801"/>
            <a:chOff x="6435390" y="2381469"/>
            <a:chExt cx="4129707" cy="3169801"/>
          </a:xfrm>
        </p:grpSpPr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BC2B8DC2-ADD3-6349-BDE9-0489874B2FCA}"/>
                </a:ext>
              </a:extLst>
            </p:cNvPr>
            <p:cNvSpPr/>
            <p:nvPr/>
          </p:nvSpPr>
          <p:spPr>
            <a:xfrm>
              <a:off x="6435390" y="409518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97FD23F-5650-D54B-B717-2547E2475F5B}"/>
                </a:ext>
              </a:extLst>
            </p:cNvPr>
            <p:cNvSpPr/>
            <p:nvPr/>
          </p:nvSpPr>
          <p:spPr>
            <a:xfrm>
              <a:off x="8345816" y="3039831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F93793F0-E1E8-BD42-A9CC-BE1581F377FA}"/>
                </a:ext>
              </a:extLst>
            </p:cNvPr>
            <p:cNvSpPr/>
            <p:nvPr/>
          </p:nvSpPr>
          <p:spPr>
            <a:xfrm>
              <a:off x="7738393" y="49997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52009210-8D5D-F44B-9608-496BF017D62B}"/>
                </a:ext>
              </a:extLst>
            </p:cNvPr>
            <p:cNvSpPr/>
            <p:nvPr/>
          </p:nvSpPr>
          <p:spPr>
            <a:xfrm>
              <a:off x="9778136" y="4794700"/>
              <a:ext cx="388722" cy="38042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FF581F06-876B-2F45-B4E8-540101205CB2}"/>
                </a:ext>
              </a:extLst>
            </p:cNvPr>
            <p:cNvSpPr/>
            <p:nvPr/>
          </p:nvSpPr>
          <p:spPr>
            <a:xfrm>
              <a:off x="10065621" y="32891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6960FE8-5DDB-7848-8163-533378216441}"/>
                </a:ext>
              </a:extLst>
            </p:cNvPr>
            <p:cNvSpPr/>
            <p:nvPr/>
          </p:nvSpPr>
          <p:spPr>
            <a:xfrm>
              <a:off x="7847882" y="391485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C8D605C-7925-8F41-8A2F-840F2CAD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9293" y="3226790"/>
              <a:ext cx="1666523" cy="95648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A38450-A0B0-084B-84DD-F0F9FC7A8F8F}"/>
                </a:ext>
              </a:extLst>
            </p:cNvPr>
            <p:cNvCxnSpPr>
              <a:stCxn id="326" idx="5"/>
              <a:endCxn id="328" idx="2"/>
            </p:cNvCxnSpPr>
            <p:nvPr/>
          </p:nvCxnSpPr>
          <p:spPr>
            <a:xfrm>
              <a:off x="6679293" y="4333884"/>
              <a:ext cx="1059100" cy="805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18F6E6D-0104-8C4F-A90E-64EBA59108EC}"/>
                </a:ext>
              </a:extLst>
            </p:cNvPr>
            <p:cNvCxnSpPr>
              <a:cxnSpLocks/>
              <a:stCxn id="328" idx="0"/>
              <a:endCxn id="331" idx="4"/>
            </p:cNvCxnSpPr>
            <p:nvPr/>
          </p:nvCxnSpPr>
          <p:spPr>
            <a:xfrm flipV="1">
              <a:off x="7881268" y="4194499"/>
              <a:ext cx="109489" cy="8052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25E391FE-7B56-2749-8538-2D277348B57E}"/>
                </a:ext>
              </a:extLst>
            </p:cNvPr>
            <p:cNvCxnSpPr>
              <a:stCxn id="331" idx="2"/>
              <a:endCxn id="326" idx="6"/>
            </p:cNvCxnSpPr>
            <p:nvPr/>
          </p:nvCxnSpPr>
          <p:spPr>
            <a:xfrm flipH="1">
              <a:off x="6721140" y="4054675"/>
              <a:ext cx="1126742" cy="180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6D59DC2-01BA-B14C-B09D-9A6DA18765A1}"/>
                </a:ext>
              </a:extLst>
            </p:cNvPr>
            <p:cNvCxnSpPr>
              <a:stCxn id="331" idx="7"/>
              <a:endCxn id="330" idx="2"/>
            </p:cNvCxnSpPr>
            <p:nvPr/>
          </p:nvCxnSpPr>
          <p:spPr>
            <a:xfrm flipV="1">
              <a:off x="8091785" y="3429000"/>
              <a:ext cx="1973836" cy="526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9D59F48-E063-4C44-AEC0-F1348DEBAAE7}"/>
                </a:ext>
              </a:extLst>
            </p:cNvPr>
            <p:cNvCxnSpPr>
              <a:stCxn id="330" idx="4"/>
              <a:endCxn id="329" idx="0"/>
            </p:cNvCxnSpPr>
            <p:nvPr/>
          </p:nvCxnSpPr>
          <p:spPr>
            <a:xfrm flipH="1">
              <a:off x="9972497" y="3568824"/>
              <a:ext cx="235999" cy="1225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5DF220DA-6E18-A34A-8479-61EEE26532AC}"/>
                </a:ext>
              </a:extLst>
            </p:cNvPr>
            <p:cNvCxnSpPr>
              <a:stCxn id="329" idx="3"/>
              <a:endCxn id="328" idx="6"/>
            </p:cNvCxnSpPr>
            <p:nvPr/>
          </p:nvCxnSpPr>
          <p:spPr>
            <a:xfrm flipH="1">
              <a:off x="8024143" y="5119410"/>
              <a:ext cx="1810920" cy="20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568E714-7022-A544-B5D7-B6958EE32E93}"/>
                </a:ext>
              </a:extLst>
            </p:cNvPr>
            <p:cNvCxnSpPr>
              <a:cxnSpLocks/>
              <a:stCxn id="330" idx="2"/>
              <a:endCxn id="327" idx="6"/>
            </p:cNvCxnSpPr>
            <p:nvPr/>
          </p:nvCxnSpPr>
          <p:spPr>
            <a:xfrm flipH="1" flipV="1">
              <a:off x="8631566" y="3179656"/>
              <a:ext cx="1434055" cy="249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1B7A653-4C0D-2A49-A786-27AA4F03D88C}"/>
                </a:ext>
              </a:extLst>
            </p:cNvPr>
            <p:cNvCxnSpPr>
              <a:stCxn id="330" idx="3"/>
              <a:endCxn id="328" idx="7"/>
            </p:cNvCxnSpPr>
            <p:nvPr/>
          </p:nvCxnSpPr>
          <p:spPr>
            <a:xfrm flipH="1">
              <a:off x="7982296" y="352787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AE54548-E695-3B4E-BD12-DD9D27CBE2F1}"/>
                </a:ext>
              </a:extLst>
            </p:cNvPr>
            <p:cNvCxnSpPr>
              <a:cxnSpLocks/>
              <a:stCxn id="327" idx="4"/>
              <a:endCxn id="329" idx="2"/>
            </p:cNvCxnSpPr>
            <p:nvPr/>
          </p:nvCxnSpPr>
          <p:spPr>
            <a:xfrm>
              <a:off x="8488691" y="3319480"/>
              <a:ext cx="1289445" cy="166543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B87309A1-C9F5-6744-8B45-4A84FE205A07}"/>
                </a:ext>
              </a:extLst>
            </p:cNvPr>
            <p:cNvSpPr txBox="1"/>
            <p:nvPr/>
          </p:nvSpPr>
          <p:spPr>
            <a:xfrm>
              <a:off x="7730031" y="241985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B5E1CB0D-D6FF-7E4D-9AF9-190FBAB1DBDC}"/>
                </a:ext>
              </a:extLst>
            </p:cNvPr>
            <p:cNvSpPr txBox="1"/>
            <p:nvPr/>
          </p:nvSpPr>
          <p:spPr>
            <a:xfrm>
              <a:off x="8712943" y="280242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300EF52-0ECD-DE41-B58E-37BC8099DBD6}"/>
                </a:ext>
              </a:extLst>
            </p:cNvPr>
            <p:cNvSpPr txBox="1"/>
            <p:nvPr/>
          </p:nvSpPr>
          <p:spPr>
            <a:xfrm>
              <a:off x="8573622" y="327747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4E284F07-C7FE-0C4B-8C39-624658160C40}"/>
                </a:ext>
              </a:extLst>
            </p:cNvPr>
            <p:cNvSpPr txBox="1"/>
            <p:nvPr/>
          </p:nvSpPr>
          <p:spPr>
            <a:xfrm>
              <a:off x="7228091" y="38427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29B1A8-A050-7841-9757-0A7D1A4F24BA}"/>
                </a:ext>
              </a:extLst>
            </p:cNvPr>
            <p:cNvSpPr txBox="1"/>
            <p:nvPr/>
          </p:nvSpPr>
          <p:spPr>
            <a:xfrm>
              <a:off x="6980982" y="473674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1E83AD1A-3135-404C-A74C-9569BA9A7858}"/>
                </a:ext>
              </a:extLst>
            </p:cNvPr>
            <p:cNvSpPr txBox="1"/>
            <p:nvPr/>
          </p:nvSpPr>
          <p:spPr>
            <a:xfrm>
              <a:off x="7667552" y="433828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67D1EFF2-12D4-BB49-9A8F-23EDEFA8FB50}"/>
                </a:ext>
              </a:extLst>
            </p:cNvPr>
            <p:cNvSpPr txBox="1"/>
            <p:nvPr/>
          </p:nvSpPr>
          <p:spPr>
            <a:xfrm>
              <a:off x="8712943" y="5181603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F255FCCC-72EC-C74B-B1AA-39E3215ED9AE}"/>
                </a:ext>
              </a:extLst>
            </p:cNvPr>
            <p:cNvSpPr txBox="1"/>
            <p:nvPr/>
          </p:nvSpPr>
          <p:spPr>
            <a:xfrm>
              <a:off x="10247153" y="415354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B6C6141-61EB-334B-998A-520C0A94E1AA}"/>
                </a:ext>
              </a:extLst>
            </p:cNvPr>
            <p:cNvSpPr txBox="1"/>
            <p:nvPr/>
          </p:nvSpPr>
          <p:spPr>
            <a:xfrm>
              <a:off x="8199366" y="3866174"/>
              <a:ext cx="405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49CE2FEA-522E-2647-A3E1-EA9F520A8728}"/>
                </a:ext>
              </a:extLst>
            </p:cNvPr>
            <p:cNvSpPr txBox="1"/>
            <p:nvPr/>
          </p:nvSpPr>
          <p:spPr>
            <a:xfrm>
              <a:off x="8047975" y="45419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8D35B1F3-05E9-2841-9CE6-1235EDD3510D}"/>
                </a:ext>
              </a:extLst>
            </p:cNvPr>
            <p:cNvSpPr/>
            <p:nvPr/>
          </p:nvSpPr>
          <p:spPr>
            <a:xfrm>
              <a:off x="7131054" y="238146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B805111-7FCA-A643-BF6F-C836DA707324}"/>
                </a:ext>
              </a:extLst>
            </p:cNvPr>
            <p:cNvCxnSpPr>
              <a:cxnSpLocks/>
              <a:stCxn id="327" idx="1"/>
              <a:endCxn id="352" idx="5"/>
            </p:cNvCxnSpPr>
            <p:nvPr/>
          </p:nvCxnSpPr>
          <p:spPr>
            <a:xfrm flipH="1" flipV="1">
              <a:off x="7374957" y="2620164"/>
              <a:ext cx="1012706" cy="460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25115EC6-A8FE-EB49-826D-AD2DFAFE0107}"/>
                </a:ext>
              </a:extLst>
            </p:cNvPr>
            <p:cNvSpPr txBox="1"/>
            <p:nvPr/>
          </p:nvSpPr>
          <p:spPr>
            <a:xfrm>
              <a:off x="7312586" y="323486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2D137226-BF5B-144E-8132-963BEB9F9ADC}"/>
              </a:ext>
            </a:extLst>
          </p:cNvPr>
          <p:cNvGrpSpPr/>
          <p:nvPr/>
        </p:nvGrpSpPr>
        <p:grpSpPr>
          <a:xfrm>
            <a:off x="3801029" y="2637939"/>
            <a:ext cx="4129707" cy="3169801"/>
            <a:chOff x="6435390" y="2381469"/>
            <a:chExt cx="4129707" cy="3169801"/>
          </a:xfrm>
        </p:grpSpPr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35E306C1-E2FE-7341-9CFB-00F443DCD33E}"/>
                </a:ext>
              </a:extLst>
            </p:cNvPr>
            <p:cNvSpPr/>
            <p:nvPr/>
          </p:nvSpPr>
          <p:spPr>
            <a:xfrm>
              <a:off x="6435390" y="409518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7EB74FFB-8696-A646-AB71-886E0844D296}"/>
                </a:ext>
              </a:extLst>
            </p:cNvPr>
            <p:cNvSpPr/>
            <p:nvPr/>
          </p:nvSpPr>
          <p:spPr>
            <a:xfrm>
              <a:off x="8345816" y="3039831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DAF74435-6785-5C45-8F8A-7A605B16DB28}"/>
                </a:ext>
              </a:extLst>
            </p:cNvPr>
            <p:cNvSpPr/>
            <p:nvPr/>
          </p:nvSpPr>
          <p:spPr>
            <a:xfrm>
              <a:off x="7738393" y="49997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537A9C5-3BB3-594A-AB83-7CC88A3C57D8}"/>
                </a:ext>
              </a:extLst>
            </p:cNvPr>
            <p:cNvSpPr/>
            <p:nvPr/>
          </p:nvSpPr>
          <p:spPr>
            <a:xfrm>
              <a:off x="9778136" y="4794700"/>
              <a:ext cx="388722" cy="38042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C4F8EA5-CFE4-C643-8B01-E2554F1FBC97}"/>
                </a:ext>
              </a:extLst>
            </p:cNvPr>
            <p:cNvSpPr/>
            <p:nvPr/>
          </p:nvSpPr>
          <p:spPr>
            <a:xfrm>
              <a:off x="10065621" y="32891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6F61BD0-3A3D-214B-B962-F9D74A9EAE81}"/>
                </a:ext>
              </a:extLst>
            </p:cNvPr>
            <p:cNvSpPr/>
            <p:nvPr/>
          </p:nvSpPr>
          <p:spPr>
            <a:xfrm>
              <a:off x="7847882" y="391485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8C464D0-744E-404E-9E06-FCED82A757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9293" y="3226790"/>
              <a:ext cx="1666523" cy="95648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8DF70AB-E218-D14B-B99F-45F8D98D6526}"/>
                </a:ext>
              </a:extLst>
            </p:cNvPr>
            <p:cNvCxnSpPr>
              <a:stCxn id="356" idx="5"/>
              <a:endCxn id="358" idx="2"/>
            </p:cNvCxnSpPr>
            <p:nvPr/>
          </p:nvCxnSpPr>
          <p:spPr>
            <a:xfrm>
              <a:off x="6679293" y="4333884"/>
              <a:ext cx="1059100" cy="805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7BF984FC-07AB-294A-983A-BBCD5F905B6F}"/>
                </a:ext>
              </a:extLst>
            </p:cNvPr>
            <p:cNvCxnSpPr>
              <a:cxnSpLocks/>
              <a:stCxn id="358" idx="0"/>
              <a:endCxn id="361" idx="4"/>
            </p:cNvCxnSpPr>
            <p:nvPr/>
          </p:nvCxnSpPr>
          <p:spPr>
            <a:xfrm flipV="1">
              <a:off x="7881268" y="4194499"/>
              <a:ext cx="109489" cy="80527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D5854D60-F0CD-814F-9D0D-E236D49C2EAB}"/>
                </a:ext>
              </a:extLst>
            </p:cNvPr>
            <p:cNvCxnSpPr>
              <a:stCxn id="361" idx="2"/>
              <a:endCxn id="356" idx="6"/>
            </p:cNvCxnSpPr>
            <p:nvPr/>
          </p:nvCxnSpPr>
          <p:spPr>
            <a:xfrm flipH="1">
              <a:off x="6721140" y="4054675"/>
              <a:ext cx="1126742" cy="180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C61EE45-FB0E-574B-AFA7-97CE13F16966}"/>
                </a:ext>
              </a:extLst>
            </p:cNvPr>
            <p:cNvCxnSpPr>
              <a:stCxn id="361" idx="7"/>
              <a:endCxn id="360" idx="2"/>
            </p:cNvCxnSpPr>
            <p:nvPr/>
          </p:nvCxnSpPr>
          <p:spPr>
            <a:xfrm flipV="1">
              <a:off x="8091785" y="3429000"/>
              <a:ext cx="1973836" cy="5268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96FE382F-7340-4E4A-91CF-94C24E89CD20}"/>
                </a:ext>
              </a:extLst>
            </p:cNvPr>
            <p:cNvCxnSpPr>
              <a:stCxn id="360" idx="4"/>
              <a:endCxn id="359" idx="0"/>
            </p:cNvCxnSpPr>
            <p:nvPr/>
          </p:nvCxnSpPr>
          <p:spPr>
            <a:xfrm flipH="1">
              <a:off x="9972497" y="3568824"/>
              <a:ext cx="235999" cy="1225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84C1469F-AE89-9746-A6B2-0178282A4AFB}"/>
                </a:ext>
              </a:extLst>
            </p:cNvPr>
            <p:cNvCxnSpPr>
              <a:stCxn id="359" idx="3"/>
              <a:endCxn id="358" idx="6"/>
            </p:cNvCxnSpPr>
            <p:nvPr/>
          </p:nvCxnSpPr>
          <p:spPr>
            <a:xfrm flipH="1">
              <a:off x="8024143" y="5119410"/>
              <a:ext cx="1810920" cy="20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9ECE7EE-A158-9740-BB1B-32DED8489A84}"/>
                </a:ext>
              </a:extLst>
            </p:cNvPr>
            <p:cNvCxnSpPr>
              <a:cxnSpLocks/>
              <a:stCxn id="360" idx="2"/>
              <a:endCxn id="357" idx="6"/>
            </p:cNvCxnSpPr>
            <p:nvPr/>
          </p:nvCxnSpPr>
          <p:spPr>
            <a:xfrm flipH="1" flipV="1">
              <a:off x="8631566" y="3179656"/>
              <a:ext cx="1434055" cy="249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D81BD60-97E0-E44C-B1AD-1EF29AB521E1}"/>
                </a:ext>
              </a:extLst>
            </p:cNvPr>
            <p:cNvCxnSpPr>
              <a:stCxn id="360" idx="3"/>
              <a:endCxn id="358" idx="7"/>
            </p:cNvCxnSpPr>
            <p:nvPr/>
          </p:nvCxnSpPr>
          <p:spPr>
            <a:xfrm flipH="1">
              <a:off x="7982296" y="352787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B302CE1-E269-3F4E-8445-F3AD805D0161}"/>
                </a:ext>
              </a:extLst>
            </p:cNvPr>
            <p:cNvCxnSpPr>
              <a:cxnSpLocks/>
              <a:stCxn id="357" idx="4"/>
              <a:endCxn id="359" idx="2"/>
            </p:cNvCxnSpPr>
            <p:nvPr/>
          </p:nvCxnSpPr>
          <p:spPr>
            <a:xfrm>
              <a:off x="8488691" y="3319480"/>
              <a:ext cx="1289445" cy="166543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47247E8-8430-A04D-B2AE-A4F46F76C606}"/>
                </a:ext>
              </a:extLst>
            </p:cNvPr>
            <p:cNvSpPr txBox="1"/>
            <p:nvPr/>
          </p:nvSpPr>
          <p:spPr>
            <a:xfrm>
              <a:off x="7730031" y="241985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83AFCB95-616A-8943-A825-04901C9DC9C0}"/>
                </a:ext>
              </a:extLst>
            </p:cNvPr>
            <p:cNvSpPr txBox="1"/>
            <p:nvPr/>
          </p:nvSpPr>
          <p:spPr>
            <a:xfrm>
              <a:off x="8712943" y="280242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426BDA7D-2EA6-2141-AAAC-D0BB4155C20B}"/>
                </a:ext>
              </a:extLst>
            </p:cNvPr>
            <p:cNvSpPr txBox="1"/>
            <p:nvPr/>
          </p:nvSpPr>
          <p:spPr>
            <a:xfrm>
              <a:off x="8573622" y="327747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64668868-FE81-934E-8F3D-57657E067E92}"/>
                </a:ext>
              </a:extLst>
            </p:cNvPr>
            <p:cNvSpPr txBox="1"/>
            <p:nvPr/>
          </p:nvSpPr>
          <p:spPr>
            <a:xfrm>
              <a:off x="7228091" y="38427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620A343F-CD4A-EE41-95CC-188292C30C9B}"/>
                </a:ext>
              </a:extLst>
            </p:cNvPr>
            <p:cNvSpPr txBox="1"/>
            <p:nvPr/>
          </p:nvSpPr>
          <p:spPr>
            <a:xfrm>
              <a:off x="6980982" y="473674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98D3AFD0-39CA-1D43-8317-5F574716A995}"/>
                </a:ext>
              </a:extLst>
            </p:cNvPr>
            <p:cNvSpPr txBox="1"/>
            <p:nvPr/>
          </p:nvSpPr>
          <p:spPr>
            <a:xfrm>
              <a:off x="7667552" y="433828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F7C2945F-4E2D-A94C-B830-315114AAB238}"/>
                </a:ext>
              </a:extLst>
            </p:cNvPr>
            <p:cNvSpPr txBox="1"/>
            <p:nvPr/>
          </p:nvSpPr>
          <p:spPr>
            <a:xfrm>
              <a:off x="8712943" y="5181603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1D1EC2FD-2664-8442-9DAE-81F61F275659}"/>
                </a:ext>
              </a:extLst>
            </p:cNvPr>
            <p:cNvSpPr txBox="1"/>
            <p:nvPr/>
          </p:nvSpPr>
          <p:spPr>
            <a:xfrm>
              <a:off x="10247153" y="415354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A79D4307-C8A5-954C-B058-C5699E9238C4}"/>
                </a:ext>
              </a:extLst>
            </p:cNvPr>
            <p:cNvSpPr txBox="1"/>
            <p:nvPr/>
          </p:nvSpPr>
          <p:spPr>
            <a:xfrm>
              <a:off x="8199366" y="3866174"/>
              <a:ext cx="405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DC3D5988-B471-9345-8B47-481013E56A71}"/>
                </a:ext>
              </a:extLst>
            </p:cNvPr>
            <p:cNvSpPr txBox="1"/>
            <p:nvPr/>
          </p:nvSpPr>
          <p:spPr>
            <a:xfrm>
              <a:off x="8047975" y="45419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999C133-A5FA-DD40-99BD-0525656AEAC2}"/>
                </a:ext>
              </a:extLst>
            </p:cNvPr>
            <p:cNvSpPr/>
            <p:nvPr/>
          </p:nvSpPr>
          <p:spPr>
            <a:xfrm>
              <a:off x="7131054" y="238146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482A3F64-ACAE-934F-BFC9-E139D98FEB62}"/>
                </a:ext>
              </a:extLst>
            </p:cNvPr>
            <p:cNvCxnSpPr>
              <a:cxnSpLocks/>
              <a:stCxn id="357" idx="1"/>
              <a:endCxn id="382" idx="5"/>
            </p:cNvCxnSpPr>
            <p:nvPr/>
          </p:nvCxnSpPr>
          <p:spPr>
            <a:xfrm flipH="1" flipV="1">
              <a:off x="7374957" y="2620164"/>
              <a:ext cx="1012706" cy="4606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FD54817-71E2-954F-9118-5238F512E857}"/>
                </a:ext>
              </a:extLst>
            </p:cNvPr>
            <p:cNvSpPr txBox="1"/>
            <p:nvPr/>
          </p:nvSpPr>
          <p:spPr>
            <a:xfrm>
              <a:off x="7312586" y="323486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1BE84EBA-2599-BD43-9E8D-1E975BCA5EAF}"/>
              </a:ext>
            </a:extLst>
          </p:cNvPr>
          <p:cNvGrpSpPr/>
          <p:nvPr/>
        </p:nvGrpSpPr>
        <p:grpSpPr>
          <a:xfrm>
            <a:off x="3801029" y="2637939"/>
            <a:ext cx="4129707" cy="3169801"/>
            <a:chOff x="6435390" y="2381469"/>
            <a:chExt cx="4129707" cy="3169801"/>
          </a:xfrm>
        </p:grpSpPr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87524167-D3FD-DB46-8FD2-C987785FA4A9}"/>
                </a:ext>
              </a:extLst>
            </p:cNvPr>
            <p:cNvSpPr/>
            <p:nvPr/>
          </p:nvSpPr>
          <p:spPr>
            <a:xfrm>
              <a:off x="6435390" y="409518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B4B039F1-855F-2B4E-BD55-2BE64A8A78F8}"/>
                </a:ext>
              </a:extLst>
            </p:cNvPr>
            <p:cNvSpPr/>
            <p:nvPr/>
          </p:nvSpPr>
          <p:spPr>
            <a:xfrm>
              <a:off x="8345816" y="3039831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C50FD28-3DBA-464D-B657-DB9650A6EDB1}"/>
                </a:ext>
              </a:extLst>
            </p:cNvPr>
            <p:cNvSpPr/>
            <p:nvPr/>
          </p:nvSpPr>
          <p:spPr>
            <a:xfrm>
              <a:off x="7738393" y="49997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98ED48DD-9D79-9C4E-97A4-9F0227916F70}"/>
                </a:ext>
              </a:extLst>
            </p:cNvPr>
            <p:cNvSpPr/>
            <p:nvPr/>
          </p:nvSpPr>
          <p:spPr>
            <a:xfrm>
              <a:off x="9778136" y="4794700"/>
              <a:ext cx="388722" cy="38042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3C300757-6227-924C-8ECC-80921E788967}"/>
                </a:ext>
              </a:extLst>
            </p:cNvPr>
            <p:cNvSpPr/>
            <p:nvPr/>
          </p:nvSpPr>
          <p:spPr>
            <a:xfrm>
              <a:off x="10065621" y="3289175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8737DA2-6E76-D24A-898C-9C6B6F571542}"/>
                </a:ext>
              </a:extLst>
            </p:cNvPr>
            <p:cNvSpPr/>
            <p:nvPr/>
          </p:nvSpPr>
          <p:spPr>
            <a:xfrm>
              <a:off x="7847882" y="3914850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BA23DE70-0E2D-C84C-98B1-CF5C7C3D0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9293" y="3226790"/>
              <a:ext cx="1666523" cy="95648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838619A-1860-6745-AF8A-98E8BB70FA9F}"/>
                </a:ext>
              </a:extLst>
            </p:cNvPr>
            <p:cNvCxnSpPr>
              <a:stCxn id="386" idx="5"/>
              <a:endCxn id="388" idx="2"/>
            </p:cNvCxnSpPr>
            <p:nvPr/>
          </p:nvCxnSpPr>
          <p:spPr>
            <a:xfrm>
              <a:off x="6679293" y="4333884"/>
              <a:ext cx="1059100" cy="805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F49E837A-28FA-0347-8DC9-8DDBF465DCD9}"/>
                </a:ext>
              </a:extLst>
            </p:cNvPr>
            <p:cNvCxnSpPr>
              <a:cxnSpLocks/>
              <a:stCxn id="388" idx="0"/>
              <a:endCxn id="391" idx="4"/>
            </p:cNvCxnSpPr>
            <p:nvPr/>
          </p:nvCxnSpPr>
          <p:spPr>
            <a:xfrm flipV="1">
              <a:off x="7881268" y="4194499"/>
              <a:ext cx="109489" cy="80527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6AAE46AE-7944-8342-8E60-3FAF93CA9EDF}"/>
                </a:ext>
              </a:extLst>
            </p:cNvPr>
            <p:cNvCxnSpPr>
              <a:stCxn id="391" idx="2"/>
              <a:endCxn id="386" idx="6"/>
            </p:cNvCxnSpPr>
            <p:nvPr/>
          </p:nvCxnSpPr>
          <p:spPr>
            <a:xfrm flipH="1">
              <a:off x="6721140" y="4054675"/>
              <a:ext cx="1126742" cy="1803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DA21E47E-09C0-C046-B761-566606C662AF}"/>
                </a:ext>
              </a:extLst>
            </p:cNvPr>
            <p:cNvCxnSpPr>
              <a:stCxn id="391" idx="7"/>
              <a:endCxn id="390" idx="2"/>
            </p:cNvCxnSpPr>
            <p:nvPr/>
          </p:nvCxnSpPr>
          <p:spPr>
            <a:xfrm flipV="1">
              <a:off x="8091785" y="3429000"/>
              <a:ext cx="1973836" cy="52680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AA39758-AFFA-3144-8BEC-A0D1EC6B9D99}"/>
                </a:ext>
              </a:extLst>
            </p:cNvPr>
            <p:cNvCxnSpPr>
              <a:stCxn id="390" idx="4"/>
              <a:endCxn id="389" idx="0"/>
            </p:cNvCxnSpPr>
            <p:nvPr/>
          </p:nvCxnSpPr>
          <p:spPr>
            <a:xfrm flipH="1">
              <a:off x="9972497" y="3568824"/>
              <a:ext cx="235999" cy="1225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6D4C752-0ABC-764A-AF23-88F407295F60}"/>
                </a:ext>
              </a:extLst>
            </p:cNvPr>
            <p:cNvCxnSpPr>
              <a:stCxn id="389" idx="3"/>
              <a:endCxn id="388" idx="6"/>
            </p:cNvCxnSpPr>
            <p:nvPr/>
          </p:nvCxnSpPr>
          <p:spPr>
            <a:xfrm flipH="1">
              <a:off x="8024143" y="5119410"/>
              <a:ext cx="1810920" cy="201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2610259E-79D6-0440-8862-8E751B394F63}"/>
                </a:ext>
              </a:extLst>
            </p:cNvPr>
            <p:cNvCxnSpPr>
              <a:cxnSpLocks/>
              <a:stCxn id="390" idx="2"/>
              <a:endCxn id="387" idx="6"/>
            </p:cNvCxnSpPr>
            <p:nvPr/>
          </p:nvCxnSpPr>
          <p:spPr>
            <a:xfrm flipH="1" flipV="1">
              <a:off x="8631566" y="3179656"/>
              <a:ext cx="1434055" cy="249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819FBDB-86B5-E24C-AD6C-A5FD0980B95C}"/>
                </a:ext>
              </a:extLst>
            </p:cNvPr>
            <p:cNvCxnSpPr>
              <a:stCxn id="390" idx="3"/>
              <a:endCxn id="388" idx="7"/>
            </p:cNvCxnSpPr>
            <p:nvPr/>
          </p:nvCxnSpPr>
          <p:spPr>
            <a:xfrm flipH="1">
              <a:off x="7982296" y="3527870"/>
              <a:ext cx="2125172" cy="15128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6BF9ED-8FA2-8644-A83C-8595F0ECEA3F}"/>
                </a:ext>
              </a:extLst>
            </p:cNvPr>
            <p:cNvCxnSpPr>
              <a:cxnSpLocks/>
              <a:stCxn id="387" idx="4"/>
              <a:endCxn id="389" idx="2"/>
            </p:cNvCxnSpPr>
            <p:nvPr/>
          </p:nvCxnSpPr>
          <p:spPr>
            <a:xfrm>
              <a:off x="8488691" y="3319480"/>
              <a:ext cx="1289445" cy="166543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703E912B-73E4-3946-A651-E2C185EE4959}"/>
                </a:ext>
              </a:extLst>
            </p:cNvPr>
            <p:cNvSpPr txBox="1"/>
            <p:nvPr/>
          </p:nvSpPr>
          <p:spPr>
            <a:xfrm>
              <a:off x="7730031" y="241985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066280C8-D229-C749-80A3-98B80A72F9C9}"/>
                </a:ext>
              </a:extLst>
            </p:cNvPr>
            <p:cNvSpPr txBox="1"/>
            <p:nvPr/>
          </p:nvSpPr>
          <p:spPr>
            <a:xfrm>
              <a:off x="8712943" y="280242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B75AACC5-2C55-534C-BA29-E2304233636E}"/>
                </a:ext>
              </a:extLst>
            </p:cNvPr>
            <p:cNvSpPr txBox="1"/>
            <p:nvPr/>
          </p:nvSpPr>
          <p:spPr>
            <a:xfrm>
              <a:off x="8573622" y="3277477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C32108E4-CE91-2742-8C99-1B17C140CA59}"/>
                </a:ext>
              </a:extLst>
            </p:cNvPr>
            <p:cNvSpPr txBox="1"/>
            <p:nvPr/>
          </p:nvSpPr>
          <p:spPr>
            <a:xfrm>
              <a:off x="7228091" y="38427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2F279CC1-941B-FF4B-81CD-76EAA08657CC}"/>
                </a:ext>
              </a:extLst>
            </p:cNvPr>
            <p:cNvSpPr txBox="1"/>
            <p:nvPr/>
          </p:nvSpPr>
          <p:spPr>
            <a:xfrm>
              <a:off x="6980982" y="4736742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D9F35347-74A7-954B-9BBC-E141A6C8AE3D}"/>
                </a:ext>
              </a:extLst>
            </p:cNvPr>
            <p:cNvSpPr txBox="1"/>
            <p:nvPr/>
          </p:nvSpPr>
          <p:spPr>
            <a:xfrm>
              <a:off x="7667552" y="4338289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8F4AC367-5B6A-C64A-AC4B-E601A4D8B3EC}"/>
                </a:ext>
              </a:extLst>
            </p:cNvPr>
            <p:cNvSpPr txBox="1"/>
            <p:nvPr/>
          </p:nvSpPr>
          <p:spPr>
            <a:xfrm>
              <a:off x="8712943" y="5181603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FDF24120-0C3A-8E4C-B715-32BA40B7637E}"/>
                </a:ext>
              </a:extLst>
            </p:cNvPr>
            <p:cNvSpPr txBox="1"/>
            <p:nvPr/>
          </p:nvSpPr>
          <p:spPr>
            <a:xfrm>
              <a:off x="10247153" y="4153545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F1C8B363-32E3-294D-87AA-89C699D9F9EF}"/>
                </a:ext>
              </a:extLst>
            </p:cNvPr>
            <p:cNvSpPr txBox="1"/>
            <p:nvPr/>
          </p:nvSpPr>
          <p:spPr>
            <a:xfrm>
              <a:off x="8199366" y="3866174"/>
              <a:ext cx="405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8D18F47-6959-D641-B590-00A0B5FFE03B}"/>
                </a:ext>
              </a:extLst>
            </p:cNvPr>
            <p:cNvSpPr txBox="1"/>
            <p:nvPr/>
          </p:nvSpPr>
          <p:spPr>
            <a:xfrm>
              <a:off x="8047975" y="4541988"/>
              <a:ext cx="317944" cy="36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FC0224C-9047-604B-B615-8D724F87BB50}"/>
                </a:ext>
              </a:extLst>
            </p:cNvPr>
            <p:cNvSpPr/>
            <p:nvPr/>
          </p:nvSpPr>
          <p:spPr>
            <a:xfrm>
              <a:off x="7131054" y="2381469"/>
              <a:ext cx="285750" cy="27964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B31115-6672-8A4B-BD74-AB09D3729CF1}"/>
                </a:ext>
              </a:extLst>
            </p:cNvPr>
            <p:cNvCxnSpPr>
              <a:cxnSpLocks/>
              <a:stCxn id="387" idx="1"/>
              <a:endCxn id="412" idx="5"/>
            </p:cNvCxnSpPr>
            <p:nvPr/>
          </p:nvCxnSpPr>
          <p:spPr>
            <a:xfrm flipH="1" flipV="1">
              <a:off x="7374957" y="2620164"/>
              <a:ext cx="1012706" cy="4606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96E80DDE-5D16-B54E-9AD5-0055CCECD177}"/>
                </a:ext>
              </a:extLst>
            </p:cNvPr>
            <p:cNvSpPr txBox="1"/>
            <p:nvPr/>
          </p:nvSpPr>
          <p:spPr>
            <a:xfrm>
              <a:off x="7312586" y="3234865"/>
              <a:ext cx="53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6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MST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are two ideas for finding an MST: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Think vertex-by-vertex</a:t>
            </a:r>
          </a:p>
          <a:p>
            <a:pPr lvl="1"/>
            <a:r>
              <a:rPr lang="en-US" sz="2400" dirty="0" smtClean="0"/>
              <a:t>Maintain a tree over a set of vertices</a:t>
            </a:r>
            <a:endParaRPr lang="en-US" sz="2400" dirty="0" smtClean="0"/>
          </a:p>
          <a:p>
            <a:pPr lvl="1"/>
            <a:r>
              <a:rPr lang="en-US" sz="2400" dirty="0" smtClean="0"/>
              <a:t>Have each vertex remember the cheapest edge that could connect it to that set.</a:t>
            </a:r>
          </a:p>
          <a:p>
            <a:pPr lvl="1"/>
            <a:r>
              <a:rPr lang="en-US" sz="2400" dirty="0" smtClean="0"/>
              <a:t>At every step, connect the vertex that can be connected the cheapest.</a:t>
            </a:r>
            <a:endParaRPr lang="en-US" sz="2800" dirty="0"/>
          </a:p>
          <a:p>
            <a:r>
              <a:rPr lang="en-US" sz="2800" dirty="0" smtClean="0"/>
              <a:t>Think edge-by-edge</a:t>
            </a:r>
            <a:endParaRPr lang="en-US" sz="2800" dirty="0"/>
          </a:p>
          <a:p>
            <a:pPr lvl="1"/>
            <a:r>
              <a:rPr lang="en-US" sz="2400" dirty="0" smtClean="0"/>
              <a:t>Sort edges by weight. In increasing order:</a:t>
            </a:r>
          </a:p>
          <a:p>
            <a:pPr lvl="1"/>
            <a:r>
              <a:rPr lang="en-US" sz="2400" dirty="0" smtClean="0"/>
              <a:t>add </a:t>
            </a:r>
            <a:r>
              <a:rPr lang="en-US" sz="2400" dirty="0"/>
              <a:t>it if it connects new things to each other (don’t add it if it would create a cycle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Both ideas work!!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233A7-343E-4E8E-970D-19C5DDDD9210}"/>
              </a:ext>
            </a:extLst>
          </p:cNvPr>
          <p:cNvSpPr/>
          <p:nvPr/>
        </p:nvSpPr>
        <p:spPr>
          <a:xfrm>
            <a:off x="8426597" y="375821"/>
            <a:ext cx="3458453" cy="125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Which of these sounds like more likely to work?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start with the edge-by-edge version.</a:t>
            </a:r>
          </a:p>
          <a:p>
            <a:endParaRPr lang="en-US" dirty="0"/>
          </a:p>
          <a:p>
            <a:r>
              <a:rPr lang="en-US" dirty="0" smtClean="0"/>
              <a:t>We’ll need one more vocab word: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connected component </a:t>
            </a:r>
            <a:r>
              <a:rPr lang="en-US" dirty="0" smtClean="0"/>
              <a:t>(or just </a:t>
            </a:r>
            <a:r>
              <a:rPr lang="en-US" b="1" dirty="0" smtClean="0"/>
              <a:t>“component”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is a “piece” of an undirected graph.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12AD7B-7D51-416A-B4C2-4025989E54C5}"/>
                  </a:ext>
                </a:extLst>
              </p:cNvPr>
              <p:cNvSpPr/>
              <p:nvPr/>
            </p:nvSpPr>
            <p:spPr>
              <a:xfrm>
                <a:off x="405605" y="3305175"/>
                <a:ext cx="11300620" cy="3215851"/>
              </a:xfrm>
              <a:prstGeom prst="rect">
                <a:avLst/>
              </a:prstGeom>
              <a:solidFill>
                <a:srgbClr val="A48D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800" dirty="0" smtClean="0"/>
              </a:p>
              <a:p>
                <a:r>
                  <a:rPr lang="en-US" sz="2800" dirty="0" smtClean="0"/>
                  <a:t>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of vertices is a connected component (of an undirected graph) if: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 smtClean="0"/>
                  <a:t>It is connected, i.e. for all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: there is a walk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 smtClean="0"/>
                  <a:t>It is maximal:</a:t>
                </a:r>
              </a:p>
              <a:p>
                <a:pPr marL="914400" lvl="1" indent="-457200">
                  <a:buFontTx/>
                  <a:buChar char="-"/>
                </a:pPr>
                <a:r>
                  <a:rPr lang="en-US" sz="2800" dirty="0" smtClean="0"/>
                  <a:t>Either it’s the entire set of vertices, or</a:t>
                </a:r>
              </a:p>
              <a:p>
                <a:pPr marL="914400" lvl="1" indent="-457200">
                  <a:buFontTx/>
                  <a:buChar char="-"/>
                </a:pPr>
                <a:r>
                  <a:rPr lang="en-US" sz="2800" dirty="0" smtClean="0"/>
                  <a:t>For </a:t>
                </a:r>
                <a:r>
                  <a:rPr lang="en-US" sz="2800" b="1" dirty="0" smtClean="0"/>
                  <a:t>e</a:t>
                </a:r>
                <a:r>
                  <a:rPr lang="en-US" sz="2800" b="1" dirty="0" smtClean="0"/>
                  <a:t>very </a:t>
                </a:r>
                <a:r>
                  <a:rPr lang="en-US" sz="2800" dirty="0" smtClean="0"/>
                  <a:t>vertex u that’s not in 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/>
                  <a:t> is not connected.</a:t>
                </a:r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12AD7B-7D51-416A-B4C2-4025989E54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5" y="3305175"/>
                <a:ext cx="11300620" cy="3215851"/>
              </a:xfrm>
              <a:prstGeom prst="rect">
                <a:avLst/>
              </a:prstGeom>
              <a:blipFill>
                <a:blip r:embed="rId2"/>
                <a:stretch>
                  <a:fillRect l="-1349" r="-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A9946EA-805B-4D0E-9DDF-CD5DEE930681}"/>
              </a:ext>
            </a:extLst>
          </p:cNvPr>
          <p:cNvSpPr/>
          <p:nvPr/>
        </p:nvSpPr>
        <p:spPr>
          <a:xfrm>
            <a:off x="410889" y="3305174"/>
            <a:ext cx="11295335" cy="705713"/>
          </a:xfrm>
          <a:prstGeom prst="rect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Connected component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53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connected components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812409E-EC72-7C46-9010-FDFE3A960C0B}"/>
              </a:ext>
            </a:extLst>
          </p:cNvPr>
          <p:cNvGrpSpPr/>
          <p:nvPr/>
        </p:nvGrpSpPr>
        <p:grpSpPr>
          <a:xfrm>
            <a:off x="653386" y="2276759"/>
            <a:ext cx="3915981" cy="3085823"/>
            <a:chOff x="1673458" y="3887426"/>
            <a:chExt cx="3915981" cy="3085823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3652EEF-F7AE-C944-A39C-F9675EAEA74B}"/>
                </a:ext>
              </a:extLst>
            </p:cNvPr>
            <p:cNvSpPr/>
            <p:nvPr/>
          </p:nvSpPr>
          <p:spPr>
            <a:xfrm rot="7345421">
              <a:off x="2310414" y="4450076"/>
              <a:ext cx="2930016" cy="2116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92FFD8BE-5B8A-BA44-A5D8-E46D3BFB15E6}"/>
                </a:ext>
              </a:extLst>
            </p:cNvPr>
            <p:cNvGrpSpPr/>
            <p:nvPr/>
          </p:nvGrpSpPr>
          <p:grpSpPr>
            <a:xfrm>
              <a:off x="1673458" y="3887426"/>
              <a:ext cx="3915981" cy="2842986"/>
              <a:chOff x="7120962" y="2798078"/>
              <a:chExt cx="3915981" cy="2842986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8009726-1462-FC4B-98E3-337B8F6672A4}"/>
                  </a:ext>
                </a:extLst>
              </p:cNvPr>
              <p:cNvSpPr/>
              <p:nvPr/>
            </p:nvSpPr>
            <p:spPr>
              <a:xfrm>
                <a:off x="7120962" y="4456829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43B2CC4A-D731-D345-AF0A-4DB13B9D86FE}"/>
                  </a:ext>
                </a:extLst>
              </p:cNvPr>
              <p:cNvSpPr/>
              <p:nvPr/>
            </p:nvSpPr>
            <p:spPr>
              <a:xfrm>
                <a:off x="8819204" y="2798078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A59A514A-F5A1-CA4D-8DEF-8C25BE966F98}"/>
                  </a:ext>
                </a:extLst>
              </p:cNvPr>
              <p:cNvSpPr/>
              <p:nvPr/>
            </p:nvSpPr>
            <p:spPr>
              <a:xfrm>
                <a:off x="8423965" y="5361415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CA94639A-6B5F-384B-99E2-F64BD09A8155}"/>
                  </a:ext>
                </a:extLst>
              </p:cNvPr>
              <p:cNvSpPr/>
              <p:nvPr/>
            </p:nvSpPr>
            <p:spPr>
              <a:xfrm>
                <a:off x="10751193" y="3650815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C15D5CDA-E351-A644-9889-119BCCCC3F86}"/>
                  </a:ext>
                </a:extLst>
              </p:cNvPr>
              <p:cNvSpPr/>
              <p:nvPr/>
            </p:nvSpPr>
            <p:spPr>
              <a:xfrm>
                <a:off x="8533454" y="4276490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ED4CE1D-3CC4-4F4E-B444-BBF61F4EEADC}"/>
                  </a:ext>
                </a:extLst>
              </p:cNvPr>
              <p:cNvCxnSpPr>
                <a:stCxn id="240" idx="2"/>
              </p:cNvCxnSpPr>
              <p:nvPr/>
            </p:nvCxnSpPr>
            <p:spPr>
              <a:xfrm flipH="1" flipV="1">
                <a:off x="8709715" y="5501238"/>
                <a:ext cx="953532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96E51A68-663D-4D4A-BE62-A7A6B97251D8}"/>
                  </a:ext>
                </a:extLst>
              </p:cNvPr>
              <p:cNvCxnSpPr>
                <a:stCxn id="224" idx="2"/>
                <a:endCxn id="220" idx="6"/>
              </p:cNvCxnSpPr>
              <p:nvPr/>
            </p:nvCxnSpPr>
            <p:spPr>
              <a:xfrm flipH="1">
                <a:off x="7406712" y="4416315"/>
                <a:ext cx="1126742" cy="180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77EF9CC1-D550-5D48-90F6-F60139F8597C}"/>
                  </a:ext>
                </a:extLst>
              </p:cNvPr>
              <p:cNvCxnSpPr>
                <a:cxnSpLocks/>
                <a:stCxn id="221" idx="6"/>
                <a:endCxn id="223" idx="1"/>
              </p:cNvCxnSpPr>
              <p:nvPr/>
            </p:nvCxnSpPr>
            <p:spPr>
              <a:xfrm>
                <a:off x="9104954" y="2937903"/>
                <a:ext cx="1688086" cy="7538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1C8212B4-9142-EB4C-8CA6-A7D0FD4C8280}"/>
                  </a:ext>
                </a:extLst>
              </p:cNvPr>
              <p:cNvCxnSpPr>
                <a:stCxn id="221" idx="2"/>
                <a:endCxn id="220" idx="7"/>
              </p:cNvCxnSpPr>
              <p:nvPr/>
            </p:nvCxnSpPr>
            <p:spPr>
              <a:xfrm flipH="1">
                <a:off x="7364865" y="2937903"/>
                <a:ext cx="1454339" cy="1559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1C8212B4-9142-EB4C-8CA6-A7D0FD4C8280}"/>
              </a:ext>
            </a:extLst>
          </p:cNvPr>
          <p:cNvCxnSpPr>
            <a:stCxn id="223" idx="3"/>
            <a:endCxn id="224" idx="6"/>
          </p:cNvCxnSpPr>
          <p:nvPr/>
        </p:nvCxnSpPr>
        <p:spPr>
          <a:xfrm flipH="1">
            <a:off x="2351628" y="3368191"/>
            <a:ext cx="1973836" cy="526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A59A514A-F5A1-CA4D-8DEF-8C25BE966F98}"/>
              </a:ext>
            </a:extLst>
          </p:cNvPr>
          <p:cNvSpPr/>
          <p:nvPr/>
        </p:nvSpPr>
        <p:spPr>
          <a:xfrm>
            <a:off x="3195671" y="4840095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812409E-EC72-7C46-9010-FDFE3A960C0B}"/>
              </a:ext>
            </a:extLst>
          </p:cNvPr>
          <p:cNvGrpSpPr/>
          <p:nvPr/>
        </p:nvGrpSpPr>
        <p:grpSpPr>
          <a:xfrm>
            <a:off x="6673186" y="2093588"/>
            <a:ext cx="3915981" cy="3085823"/>
            <a:chOff x="1673458" y="3887426"/>
            <a:chExt cx="3915981" cy="3085823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3652EEF-F7AE-C944-A39C-F9675EAEA74B}"/>
                </a:ext>
              </a:extLst>
            </p:cNvPr>
            <p:cNvSpPr/>
            <p:nvPr/>
          </p:nvSpPr>
          <p:spPr>
            <a:xfrm rot="7345421">
              <a:off x="2310414" y="4450076"/>
              <a:ext cx="2930016" cy="2116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92FFD8BE-5B8A-BA44-A5D8-E46D3BFB15E6}"/>
                </a:ext>
              </a:extLst>
            </p:cNvPr>
            <p:cNvGrpSpPr/>
            <p:nvPr/>
          </p:nvGrpSpPr>
          <p:grpSpPr>
            <a:xfrm>
              <a:off x="1673458" y="3887426"/>
              <a:ext cx="3915981" cy="2842986"/>
              <a:chOff x="7120962" y="2798078"/>
              <a:chExt cx="3915981" cy="2842986"/>
            </a:xfrm>
          </p:grpSpPr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8009726-1462-FC4B-98E3-337B8F6672A4}"/>
                  </a:ext>
                </a:extLst>
              </p:cNvPr>
              <p:cNvSpPr/>
              <p:nvPr/>
            </p:nvSpPr>
            <p:spPr>
              <a:xfrm>
                <a:off x="7120962" y="4456829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43B2CC4A-D731-D345-AF0A-4DB13B9D86FE}"/>
                  </a:ext>
                </a:extLst>
              </p:cNvPr>
              <p:cNvSpPr/>
              <p:nvPr/>
            </p:nvSpPr>
            <p:spPr>
              <a:xfrm>
                <a:off x="8819204" y="2798078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59A514A-F5A1-CA4D-8DEF-8C25BE966F98}"/>
                  </a:ext>
                </a:extLst>
              </p:cNvPr>
              <p:cNvSpPr/>
              <p:nvPr/>
            </p:nvSpPr>
            <p:spPr>
              <a:xfrm>
                <a:off x="8423965" y="5361415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CA94639A-6B5F-384B-99E2-F64BD09A8155}"/>
                  </a:ext>
                </a:extLst>
              </p:cNvPr>
              <p:cNvSpPr/>
              <p:nvPr/>
            </p:nvSpPr>
            <p:spPr>
              <a:xfrm>
                <a:off x="10751193" y="3650815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C15D5CDA-E351-A644-9889-119BCCCC3F86}"/>
                  </a:ext>
                </a:extLst>
              </p:cNvPr>
              <p:cNvSpPr/>
              <p:nvPr/>
            </p:nvSpPr>
            <p:spPr>
              <a:xfrm>
                <a:off x="8533454" y="4276490"/>
                <a:ext cx="285750" cy="279649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E51A68-663D-4D4A-BE62-A7A6B97251D8}"/>
                  </a:ext>
                </a:extLst>
              </p:cNvPr>
              <p:cNvCxnSpPr>
                <a:stCxn id="250" idx="2"/>
                <a:endCxn id="246" idx="6"/>
              </p:cNvCxnSpPr>
              <p:nvPr/>
            </p:nvCxnSpPr>
            <p:spPr>
              <a:xfrm flipH="1">
                <a:off x="7406712" y="4416315"/>
                <a:ext cx="1126742" cy="18033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7EF9CC1-D550-5D48-90F6-F60139F8597C}"/>
                  </a:ext>
                </a:extLst>
              </p:cNvPr>
              <p:cNvCxnSpPr>
                <a:cxnSpLocks/>
                <a:stCxn id="247" idx="6"/>
                <a:endCxn id="249" idx="1"/>
              </p:cNvCxnSpPr>
              <p:nvPr/>
            </p:nvCxnSpPr>
            <p:spPr>
              <a:xfrm>
                <a:off x="9104954" y="2937903"/>
                <a:ext cx="1688086" cy="75386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1C8212B4-9142-EB4C-8CA6-A7D0FD4C8280}"/>
                  </a:ext>
                </a:extLst>
              </p:cNvPr>
              <p:cNvCxnSpPr>
                <a:stCxn id="247" idx="2"/>
                <a:endCxn id="246" idx="7"/>
              </p:cNvCxnSpPr>
              <p:nvPr/>
            </p:nvCxnSpPr>
            <p:spPr>
              <a:xfrm flipH="1">
                <a:off x="7364865" y="2937903"/>
                <a:ext cx="1454339" cy="1559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8" name="Straight Connector 257"/>
          <p:cNvCxnSpPr>
            <a:endCxn id="4" idx="1"/>
          </p:cNvCxnSpPr>
          <p:nvPr/>
        </p:nvCxnSpPr>
        <p:spPr>
          <a:xfrm>
            <a:off x="5715301" y="1677840"/>
            <a:ext cx="0" cy="49803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238" y="1604461"/>
            <a:ext cx="11187259" cy="362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KruskalMST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(Graph G) 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initialize each vertex to be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 own component</a:t>
            </a:r>
            <a:endParaRPr 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sort the edges by weight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foreach(edge (u, v) in sorted order){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if(u and v are in different components){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add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to the MST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Update u and v to be in the same component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6" name="Oval 5"/>
          <p:cNvSpPr/>
          <p:nvPr/>
        </p:nvSpPr>
        <p:spPr>
          <a:xfrm>
            <a:off x="7625716" y="1988165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9323958" y="329414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8928719" y="2892751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1059690" y="2825644"/>
            <a:ext cx="590240" cy="57763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1255947" y="1182151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9038208" y="1807826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7" idx="2"/>
            <a:endCxn id="6" idx="7"/>
          </p:cNvCxnSpPr>
          <p:nvPr/>
        </p:nvCxnSpPr>
        <p:spPr>
          <a:xfrm flipH="1">
            <a:off x="7996061" y="541725"/>
            <a:ext cx="1327897" cy="1508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8" idx="2"/>
          </p:cNvCxnSpPr>
          <p:nvPr/>
        </p:nvCxnSpPr>
        <p:spPr>
          <a:xfrm>
            <a:off x="7996061" y="2350603"/>
            <a:ext cx="932658" cy="754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11" idx="4"/>
          </p:cNvCxnSpPr>
          <p:nvPr/>
        </p:nvCxnSpPr>
        <p:spPr>
          <a:xfrm flipV="1">
            <a:off x="9145662" y="2232448"/>
            <a:ext cx="109489" cy="660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6" idx="6"/>
          </p:cNvCxnSpPr>
          <p:nvPr/>
        </p:nvCxnSpPr>
        <p:spPr>
          <a:xfrm flipH="1">
            <a:off x="8059602" y="2020137"/>
            <a:ext cx="978606" cy="180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7"/>
            <a:endCxn id="10" idx="2"/>
          </p:cNvCxnSpPr>
          <p:nvPr/>
        </p:nvCxnSpPr>
        <p:spPr>
          <a:xfrm flipV="1">
            <a:off x="9408553" y="1394462"/>
            <a:ext cx="1847394" cy="475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9" idx="0"/>
          </p:cNvCxnSpPr>
          <p:nvPr/>
        </p:nvCxnSpPr>
        <p:spPr>
          <a:xfrm flipH="1">
            <a:off x="11354810" y="1606773"/>
            <a:ext cx="118080" cy="1218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8" idx="6"/>
          </p:cNvCxnSpPr>
          <p:nvPr/>
        </p:nvCxnSpPr>
        <p:spPr>
          <a:xfrm flipH="1" flipV="1">
            <a:off x="9362605" y="3105062"/>
            <a:ext cx="1783524" cy="21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  <a:endCxn id="7" idx="6"/>
          </p:cNvCxnSpPr>
          <p:nvPr/>
        </p:nvCxnSpPr>
        <p:spPr>
          <a:xfrm flipH="1" flipV="1">
            <a:off x="9757844" y="541725"/>
            <a:ext cx="1388285" cy="2368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flipH="1">
            <a:off x="9299064" y="1544589"/>
            <a:ext cx="2020424" cy="1410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9" idx="2"/>
          </p:cNvCxnSpPr>
          <p:nvPr/>
        </p:nvCxnSpPr>
        <p:spPr>
          <a:xfrm>
            <a:off x="9408553" y="2170264"/>
            <a:ext cx="1651137" cy="944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07738" y="961188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51405" y="840373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5955" y="1330537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81984" y="1634535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19444" y="2774690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05743" y="2313586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51405" y="3219551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85615" y="2191493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76612" y="1945007"/>
            <a:ext cx="61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95471" y="2543695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9320" y="1329016"/>
            <a:ext cx="7155347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KruskalMST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(Graph G) 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initialize each vertex to be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 own component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sort the edges by weight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(edge (u, v) in sorted order){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if(u and v are in different components){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add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to the MST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Update u and v to be in the same component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1519295" y="4036208"/>
          <a:ext cx="47783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Include?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(C,E)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(A,D)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(C,D)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6600482" y="4013225"/>
          <a:ext cx="47783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Edge (cont.)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Inc</a:t>
                      </a:r>
                      <a:r>
                        <a:rPr lang="en-US" sz="2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(D,E)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(D,F)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(E,F)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(C,F)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8D78-5047-C24E-89FF-55762160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5FC6-F9E7-1C43-96AF-C877AEF0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solutions are on the exams section of the webpage.</a:t>
            </a:r>
          </a:p>
          <a:p>
            <a:endParaRPr lang="en-US" dirty="0" smtClean="0"/>
          </a:p>
          <a:p>
            <a:r>
              <a:rPr lang="en-US" dirty="0" smtClean="0"/>
              <a:t>Project 3 is due today</a:t>
            </a:r>
          </a:p>
          <a:p>
            <a:r>
              <a:rPr lang="en-US" dirty="0" err="1" smtClean="0"/>
              <a:t>Proejct</a:t>
            </a:r>
            <a:r>
              <a:rPr lang="en-US" dirty="0" smtClean="0"/>
              <a:t> 4 (the last project) out soon (probably sometime tomorrow)</a:t>
            </a:r>
          </a:p>
          <a:p>
            <a:pPr lvl="1"/>
            <a:r>
              <a:rPr lang="en-US" dirty="0" smtClean="0"/>
              <a:t>The last project!</a:t>
            </a:r>
          </a:p>
          <a:p>
            <a:pPr lvl="1"/>
            <a:r>
              <a:rPr lang="en-US" dirty="0" smtClean="0"/>
              <a:t>Due Monday the 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Exercise 4 due Friday.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4E4E0-7304-AF49-9BAE-A6DCB0BE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2150B-F981-E24F-B4CF-E1C57CC4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6" name="Oval 5"/>
          <p:cNvSpPr/>
          <p:nvPr/>
        </p:nvSpPr>
        <p:spPr>
          <a:xfrm>
            <a:off x="7625716" y="1988165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9323958" y="329414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8928719" y="2892751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11059690" y="2825644"/>
            <a:ext cx="590240" cy="577637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1255947" y="1182151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9038208" y="1807826"/>
            <a:ext cx="433886" cy="4246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" name="Straight Connector 11"/>
          <p:cNvCxnSpPr>
            <a:stCxn id="7" idx="2"/>
            <a:endCxn id="6" idx="7"/>
          </p:cNvCxnSpPr>
          <p:nvPr/>
        </p:nvCxnSpPr>
        <p:spPr>
          <a:xfrm flipH="1">
            <a:off x="7996061" y="541725"/>
            <a:ext cx="1327897" cy="1508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8" idx="2"/>
          </p:cNvCxnSpPr>
          <p:nvPr/>
        </p:nvCxnSpPr>
        <p:spPr>
          <a:xfrm>
            <a:off x="7996061" y="2350603"/>
            <a:ext cx="932658" cy="754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11" idx="4"/>
          </p:cNvCxnSpPr>
          <p:nvPr/>
        </p:nvCxnSpPr>
        <p:spPr>
          <a:xfrm flipV="1">
            <a:off x="9145662" y="2232448"/>
            <a:ext cx="109489" cy="660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6" idx="6"/>
          </p:cNvCxnSpPr>
          <p:nvPr/>
        </p:nvCxnSpPr>
        <p:spPr>
          <a:xfrm flipH="1">
            <a:off x="8059602" y="2020137"/>
            <a:ext cx="978606" cy="180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7"/>
            <a:endCxn id="10" idx="2"/>
          </p:cNvCxnSpPr>
          <p:nvPr/>
        </p:nvCxnSpPr>
        <p:spPr>
          <a:xfrm flipV="1">
            <a:off x="9408553" y="1394462"/>
            <a:ext cx="1847394" cy="475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9" idx="0"/>
          </p:cNvCxnSpPr>
          <p:nvPr/>
        </p:nvCxnSpPr>
        <p:spPr>
          <a:xfrm flipH="1">
            <a:off x="11354810" y="1606773"/>
            <a:ext cx="118080" cy="1218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8" idx="6"/>
          </p:cNvCxnSpPr>
          <p:nvPr/>
        </p:nvCxnSpPr>
        <p:spPr>
          <a:xfrm flipH="1" flipV="1">
            <a:off x="9362605" y="3105062"/>
            <a:ext cx="1783524" cy="2136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1"/>
            <a:endCxn id="7" idx="6"/>
          </p:cNvCxnSpPr>
          <p:nvPr/>
        </p:nvCxnSpPr>
        <p:spPr>
          <a:xfrm flipH="1" flipV="1">
            <a:off x="9757844" y="541725"/>
            <a:ext cx="1388285" cy="2368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flipH="1">
            <a:off x="9299064" y="1544589"/>
            <a:ext cx="2020424" cy="1410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9" idx="2"/>
          </p:cNvCxnSpPr>
          <p:nvPr/>
        </p:nvCxnSpPr>
        <p:spPr>
          <a:xfrm>
            <a:off x="9408553" y="2170264"/>
            <a:ext cx="1651137" cy="944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07738" y="961188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51405" y="840373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05955" y="1330537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81984" y="1634535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19444" y="2774690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05743" y="2313586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51405" y="3219551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585615" y="2191493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76612" y="1945007"/>
            <a:ext cx="61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95471" y="2543695"/>
            <a:ext cx="31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9039" y="1528614"/>
            <a:ext cx="7534656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KruskalMST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(Graph G) 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initialize each vertex to be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its own component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sort the edges by weight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(edge (u, v) in sorted order){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if(u and v are in different components){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add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to the MST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Update u and v to be in the same component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spcBef>
                <a:spcPts val="2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1519295" y="4036208"/>
          <a:ext cx="47783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Include?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(C,E)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(A,D)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(C,D)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Cycle A,C,D,A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6600482" y="4013225"/>
          <a:ext cx="47783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dirty="0"/>
                        <a:t>Edge (cont.)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Inc</a:t>
                      </a:r>
                      <a:r>
                        <a:rPr lang="en-US" sz="2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(D,E)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Cycle A,C,E,D,A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(D,F)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Cycle A,D,F,B,A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(E,F)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Cycle A,C,E,F,D,A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(C,F)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Cycle C,A,B,F,C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lines of code there were a little sketchy. </a:t>
            </a:r>
          </a:p>
          <a:p>
            <a:r>
              <a:rPr lang="en-US" dirty="0" smtClean="0"/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each vertex to be its own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Update u and v to be in the same component</a:t>
            </a:r>
          </a:p>
          <a:p>
            <a:endParaRPr lang="en-US" dirty="0"/>
          </a:p>
          <a:p>
            <a:r>
              <a:rPr lang="en-US" dirty="0" smtClean="0"/>
              <a:t>Last time we solved sketchy lines of code with a data structure.</a:t>
            </a:r>
          </a:p>
          <a:p>
            <a:r>
              <a:rPr lang="en-US" dirty="0" smtClean="0"/>
              <a:t>Can we use one of our data structures?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469718"/>
          </a:xfrm>
        </p:spPr>
        <p:txBody>
          <a:bodyPr/>
          <a:lstStyle/>
          <a:p>
            <a:r>
              <a:rPr lang="en-US" dirty="0" smtClean="0"/>
              <a:t>We need a new ADT!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FE5284-B527-1644-A6C2-7B5B091A9B49}"/>
              </a:ext>
            </a:extLst>
          </p:cNvPr>
          <p:cNvGrpSpPr/>
          <p:nvPr/>
        </p:nvGrpSpPr>
        <p:grpSpPr>
          <a:xfrm>
            <a:off x="3657600" y="991064"/>
            <a:ext cx="8185543" cy="5818119"/>
            <a:chOff x="908858" y="1530095"/>
            <a:chExt cx="2554778" cy="58181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726720-3BFE-F049-BD23-B5E69F144B7D}"/>
                </a:ext>
              </a:extLst>
            </p:cNvPr>
            <p:cNvSpPr/>
            <p:nvPr/>
          </p:nvSpPr>
          <p:spPr>
            <a:xfrm>
              <a:off x="908858" y="2061555"/>
              <a:ext cx="2554778" cy="5021151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39F997-9BD2-6844-B3FB-E2993E1EB5AE}"/>
                </a:ext>
              </a:extLst>
            </p:cNvPr>
            <p:cNvSpPr/>
            <p:nvPr/>
          </p:nvSpPr>
          <p:spPr>
            <a:xfrm>
              <a:off x="908858" y="1530095"/>
              <a:ext cx="2554778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Disjoint-Sets (aka Union-Find) </a:t>
              </a:r>
              <a:r>
                <a:rPr lang="en-US" sz="2000" dirty="0"/>
                <a:t>ADT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A89A91-745B-CE46-81C0-AACC67D44DE8}"/>
                </a:ext>
              </a:extLst>
            </p:cNvPr>
            <p:cNvSpPr txBox="1"/>
            <p:nvPr/>
          </p:nvSpPr>
          <p:spPr>
            <a:xfrm>
              <a:off x="1040692" y="4299549"/>
              <a:ext cx="22911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4C3282"/>
                  </a:solidFill>
                </a:rPr>
                <a:t>makeSet</a:t>
              </a:r>
              <a:r>
                <a:rPr lang="en-US" sz="2000" dirty="0">
                  <a:solidFill>
                    <a:srgbClr val="4C3282"/>
                  </a:solidFill>
                </a:rPr>
                <a:t>(value) </a:t>
              </a:r>
              <a:r>
                <a:rPr lang="en-US" sz="2000" dirty="0"/>
                <a:t>– creates a new set </a:t>
              </a:r>
              <a:r>
                <a:rPr lang="en-US" sz="2000" dirty="0" smtClean="0"/>
                <a:t>where </a:t>
              </a:r>
              <a:r>
                <a:rPr lang="en-US" sz="2000" dirty="0"/>
                <a:t>the only member is the value. Picks </a:t>
              </a:r>
              <a:r>
                <a:rPr lang="en-US" sz="2000" dirty="0" smtClean="0"/>
                <a:t>value as the representative</a:t>
              </a:r>
              <a:endParaRPr 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A980D-DB6B-7240-AF32-27FB657F7540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C9B21D-17A3-9F4C-86BB-6EDD9E8D160C}"/>
                </a:ext>
              </a:extLst>
            </p:cNvPr>
            <p:cNvSpPr txBox="1"/>
            <p:nvPr/>
          </p:nvSpPr>
          <p:spPr>
            <a:xfrm>
              <a:off x="928946" y="4008454"/>
              <a:ext cx="2035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8891FC-BEDA-9A4B-97BB-FDA9CD688909}"/>
                </a:ext>
              </a:extLst>
            </p:cNvPr>
            <p:cNvSpPr txBox="1"/>
            <p:nvPr/>
          </p:nvSpPr>
          <p:spPr>
            <a:xfrm>
              <a:off x="1055462" y="2371303"/>
              <a:ext cx="232193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Family of </a:t>
              </a:r>
              <a:r>
                <a:rPr lang="en-US" sz="2000" dirty="0"/>
                <a:t>Sets</a:t>
              </a:r>
            </a:p>
            <a:p>
              <a:pPr marL="285750" indent="-285750">
                <a:buFontTx/>
                <a:buChar char="-"/>
              </a:pPr>
              <a:r>
                <a:rPr lang="en-US" sz="2000" b="1" dirty="0" smtClean="0">
                  <a:solidFill>
                    <a:srgbClr val="4C3282"/>
                  </a:solidFill>
                </a:rPr>
                <a:t>sets </a:t>
              </a:r>
              <a:r>
                <a:rPr lang="en-US" sz="2000" b="1" dirty="0">
                  <a:solidFill>
                    <a:srgbClr val="4C3282"/>
                  </a:solidFill>
                </a:rPr>
                <a:t>are disjoint:</a:t>
              </a:r>
              <a:r>
                <a:rPr lang="en-US" sz="2000" dirty="0"/>
                <a:t> </a:t>
              </a:r>
              <a:r>
                <a:rPr lang="en-US" sz="2000" dirty="0" smtClean="0"/>
                <a:t>No element appears in more than one set</a:t>
              </a:r>
              <a:endParaRPr lang="en-US" sz="2000" dirty="0"/>
            </a:p>
            <a:p>
              <a:pPr marL="285750" indent="-285750">
                <a:buFontTx/>
                <a:buChar char="-"/>
              </a:pPr>
              <a:r>
                <a:rPr lang="en-US" sz="2000" dirty="0"/>
                <a:t>No required </a:t>
              </a:r>
              <a:r>
                <a:rPr lang="en-US" sz="2000" dirty="0" smtClean="0"/>
                <a:t>order (neither within sets, nor between sets)</a:t>
              </a:r>
              <a:endParaRPr lang="en-US" sz="2000" dirty="0"/>
            </a:p>
            <a:p>
              <a:pPr marL="285750" indent="-285750">
                <a:buFontTx/>
                <a:buChar char="-"/>
              </a:pPr>
              <a:r>
                <a:rPr lang="en-US" sz="2000" dirty="0"/>
                <a:t>Each set has </a:t>
              </a:r>
              <a:r>
                <a:rPr lang="en-US" sz="2000" dirty="0" smtClean="0"/>
                <a:t>a representative (use one of its members as a name)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656A8C-42ED-E840-A2D9-8F5A35DC9481}"/>
                </a:ext>
              </a:extLst>
            </p:cNvPr>
            <p:cNvSpPr txBox="1"/>
            <p:nvPr/>
          </p:nvSpPr>
          <p:spPr>
            <a:xfrm>
              <a:off x="1040692" y="4985370"/>
              <a:ext cx="22356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4C3282"/>
                  </a:solidFill>
                </a:rPr>
                <a:t>findSet</a:t>
              </a:r>
              <a:r>
                <a:rPr lang="en-US" sz="2000" dirty="0">
                  <a:solidFill>
                    <a:srgbClr val="4C3282"/>
                  </a:solidFill>
                </a:rPr>
                <a:t>(value) </a:t>
              </a:r>
              <a:r>
                <a:rPr lang="en-US" sz="2000" dirty="0"/>
                <a:t>– looks up the </a:t>
              </a:r>
              <a:r>
                <a:rPr lang="en-US" sz="2000" dirty="0" smtClean="0"/>
                <a:t>representative of the set containing value</a:t>
              </a:r>
              <a:r>
                <a:rPr lang="en-US" sz="2000" dirty="0"/>
                <a:t>, returns </a:t>
              </a:r>
              <a:r>
                <a:rPr lang="en-US" sz="2000" dirty="0" smtClean="0"/>
                <a:t>the representative </a:t>
              </a:r>
              <a:r>
                <a:rPr lang="en-US" sz="2000" dirty="0"/>
                <a:t>of that set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277177-2220-0346-B3C0-5A075DF00B14}"/>
                </a:ext>
              </a:extLst>
            </p:cNvPr>
            <p:cNvSpPr txBox="1"/>
            <p:nvPr/>
          </p:nvSpPr>
          <p:spPr>
            <a:xfrm>
              <a:off x="1040692" y="5716998"/>
              <a:ext cx="232193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C3282"/>
                  </a:solidFill>
                </a:rPr>
                <a:t>union(x, y) </a:t>
              </a:r>
              <a:r>
                <a:rPr lang="en-US" sz="2000" dirty="0"/>
                <a:t>– looks up set containing x and set containing y, combines two sets into one.  All of the values of one set are added to the other, and the now empty set goes away</a:t>
              </a:r>
              <a:r>
                <a:rPr lang="en-US" sz="2000" dirty="0" smtClean="0"/>
                <a:t>. Chooses a representative for combined set.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4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Disjoint sets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only one common implementation of the Disjoint sets/Union-find ADT.</a:t>
            </a:r>
          </a:p>
          <a:p>
            <a:r>
              <a:rPr lang="en-US" dirty="0" smtClean="0"/>
              <a:t>We’ll call it “forest of up-trees” or just “up-trees”</a:t>
            </a:r>
          </a:p>
          <a:p>
            <a:endParaRPr lang="en-US" dirty="0"/>
          </a:p>
          <a:p>
            <a:r>
              <a:rPr lang="en-US" dirty="0" smtClean="0"/>
              <a:t>It’s very common to conflate the ADT with the data structure</a:t>
            </a:r>
          </a:p>
          <a:p>
            <a:pPr lvl="1"/>
            <a:r>
              <a:rPr lang="en-US" dirty="0" smtClean="0"/>
              <a:t>Because the standard implementation is basically the “only one” </a:t>
            </a:r>
          </a:p>
          <a:p>
            <a:pPr lvl="1"/>
            <a:r>
              <a:rPr lang="en-US" dirty="0" smtClean="0"/>
              <a:t>Don’t conflate them!</a:t>
            </a:r>
          </a:p>
          <a:p>
            <a:endParaRPr lang="en-US" dirty="0" smtClean="0"/>
          </a:p>
          <a:p>
            <a:r>
              <a:rPr lang="en-US" dirty="0" smtClean="0"/>
              <a:t>We’re going to slowly design/optimize the implementation over the next lecture-plus.</a:t>
            </a:r>
          </a:p>
          <a:p>
            <a:r>
              <a:rPr lang="en-US" dirty="0" smtClean="0"/>
              <a:t>It’ll take us a while, but it’ll be a great review of some key ideas we’ve learned this quarter.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98FB-3C71-A446-AC4D-F743ED47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Union-Find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C4E8-18C8-D246-BDD0-3F2E2B55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B95A4-373A-5847-8C92-BA3AB7C0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7CA1-3242-7143-8A18-4A3280B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smtClean="0"/>
              <a:t>Disjoint-Sets </a:t>
            </a:r>
            <a:r>
              <a:rPr lang="en-US" dirty="0"/>
              <a:t>with Dictionaries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C4936-ADF0-1746-A889-1C4F290D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10243-8750-C540-95D5-A6889B7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A60CF-E57F-9D47-B064-4F399E455524}"/>
              </a:ext>
            </a:extLst>
          </p:cNvPr>
          <p:cNvSpPr txBox="1"/>
          <p:nvPr/>
        </p:nvSpPr>
        <p:spPr>
          <a:xfrm>
            <a:off x="575239" y="2481111"/>
            <a:ext cx="539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1: dictionary of value -&gt; set ID/representative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3FCBE-4AF4-8A4C-86C7-C1AFC8CC47C9}"/>
              </a:ext>
            </a:extLst>
          </p:cNvPr>
          <p:cNvSpPr txBox="1"/>
          <p:nvPr/>
        </p:nvSpPr>
        <p:spPr>
          <a:xfrm>
            <a:off x="6319001" y="2461159"/>
            <a:ext cx="4899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2: dictionary of ID/representative of set </a:t>
            </a:r>
          </a:p>
          <a:p>
            <a:r>
              <a:rPr lang="en-US" dirty="0"/>
              <a:t>-&gt; all the values in that 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8F167-2D01-AB48-BE32-9C1A11B3994F}"/>
              </a:ext>
            </a:extLst>
          </p:cNvPr>
          <p:cNvGrpSpPr/>
          <p:nvPr/>
        </p:nvGrpSpPr>
        <p:grpSpPr>
          <a:xfrm>
            <a:off x="813104" y="3081738"/>
            <a:ext cx="870857" cy="3460517"/>
            <a:chOff x="1012371" y="3034758"/>
            <a:chExt cx="870857" cy="346051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7987C1-842A-2F48-89FC-F86658BADE29}"/>
                </a:ext>
              </a:extLst>
            </p:cNvPr>
            <p:cNvSpPr/>
            <p:nvPr/>
          </p:nvSpPr>
          <p:spPr>
            <a:xfrm>
              <a:off x="1012372" y="3034758"/>
              <a:ext cx="849086" cy="3460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C7E237-B938-E04D-BED8-102BFA4E55DA}"/>
                </a:ext>
              </a:extLst>
            </p:cNvPr>
            <p:cNvCxnSpPr/>
            <p:nvPr/>
          </p:nvCxnSpPr>
          <p:spPr>
            <a:xfrm>
              <a:off x="1012371" y="3608614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1B2B3FE-0514-E846-B005-01F93C7FAAEA}"/>
                </a:ext>
              </a:extLst>
            </p:cNvPr>
            <p:cNvCxnSpPr/>
            <p:nvPr/>
          </p:nvCxnSpPr>
          <p:spPr>
            <a:xfrm>
              <a:off x="1034142" y="4250871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F586A8-2B31-D846-AE72-6BF1A94182F2}"/>
                </a:ext>
              </a:extLst>
            </p:cNvPr>
            <p:cNvCxnSpPr/>
            <p:nvPr/>
          </p:nvCxnSpPr>
          <p:spPr>
            <a:xfrm>
              <a:off x="1012371" y="4958442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B79F7E-619B-2E48-823D-9B981AE6ED17}"/>
                </a:ext>
              </a:extLst>
            </p:cNvPr>
            <p:cNvCxnSpPr/>
            <p:nvPr/>
          </p:nvCxnSpPr>
          <p:spPr>
            <a:xfrm>
              <a:off x="1012371" y="5698671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509F4F-9902-5946-BA5A-D06DE1A8F17D}"/>
              </a:ext>
            </a:extLst>
          </p:cNvPr>
          <p:cNvGrpSpPr/>
          <p:nvPr/>
        </p:nvGrpSpPr>
        <p:grpSpPr>
          <a:xfrm>
            <a:off x="6340771" y="3083575"/>
            <a:ext cx="870857" cy="3460517"/>
            <a:chOff x="1012371" y="3034758"/>
            <a:chExt cx="870857" cy="346051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C258A5F-657A-ED4C-8F8F-54621C2F2F5D}"/>
                </a:ext>
              </a:extLst>
            </p:cNvPr>
            <p:cNvSpPr/>
            <p:nvPr/>
          </p:nvSpPr>
          <p:spPr>
            <a:xfrm>
              <a:off x="1012372" y="3034758"/>
              <a:ext cx="849086" cy="3460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45AA56-82D8-5F4D-95EC-756962E90895}"/>
                </a:ext>
              </a:extLst>
            </p:cNvPr>
            <p:cNvCxnSpPr/>
            <p:nvPr/>
          </p:nvCxnSpPr>
          <p:spPr>
            <a:xfrm>
              <a:off x="1012371" y="3608614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1BE5DF-AFAC-AC4E-8880-3473AD01DF8A}"/>
                </a:ext>
              </a:extLst>
            </p:cNvPr>
            <p:cNvCxnSpPr/>
            <p:nvPr/>
          </p:nvCxnSpPr>
          <p:spPr>
            <a:xfrm>
              <a:off x="1034142" y="4250871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7AB1B2-2E4C-714A-90FC-9C6E8726A7DD}"/>
                </a:ext>
              </a:extLst>
            </p:cNvPr>
            <p:cNvCxnSpPr/>
            <p:nvPr/>
          </p:nvCxnSpPr>
          <p:spPr>
            <a:xfrm>
              <a:off x="1012371" y="4958442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3DFF2F-213A-574D-A2E7-21A9ADA1D6B7}"/>
                </a:ext>
              </a:extLst>
            </p:cNvPr>
            <p:cNvCxnSpPr/>
            <p:nvPr/>
          </p:nvCxnSpPr>
          <p:spPr>
            <a:xfrm>
              <a:off x="1012371" y="5698671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BDA2B2-8FAA-994B-9F3C-6A380AF9F061}"/>
              </a:ext>
            </a:extLst>
          </p:cNvPr>
          <p:cNvSpPr txBox="1"/>
          <p:nvPr/>
        </p:nvSpPr>
        <p:spPr>
          <a:xfrm>
            <a:off x="829846" y="319547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BDA7F0-D919-2943-871D-20433EA1DA94}"/>
              </a:ext>
            </a:extLst>
          </p:cNvPr>
          <p:cNvSpPr txBox="1"/>
          <p:nvPr/>
        </p:nvSpPr>
        <p:spPr>
          <a:xfrm>
            <a:off x="845205" y="38207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6850AC-7D89-FA48-8388-E8DC43ABF4E5}"/>
              </a:ext>
            </a:extLst>
          </p:cNvPr>
          <p:cNvSpPr txBox="1"/>
          <p:nvPr/>
        </p:nvSpPr>
        <p:spPr>
          <a:xfrm>
            <a:off x="762260" y="4457329"/>
            <a:ext cx="9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78E301-9083-C04B-BB2E-AD4C945EC323}"/>
              </a:ext>
            </a:extLst>
          </p:cNvPr>
          <p:cNvCxnSpPr>
            <a:stCxn id="35" idx="3"/>
          </p:cNvCxnSpPr>
          <p:nvPr/>
        </p:nvCxnSpPr>
        <p:spPr>
          <a:xfrm>
            <a:off x="1662190" y="3380139"/>
            <a:ext cx="305209" cy="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2143D1-4459-A045-BFF5-AC87FB8DE529}"/>
              </a:ext>
            </a:extLst>
          </p:cNvPr>
          <p:cNvCxnSpPr>
            <a:stCxn id="36" idx="3"/>
          </p:cNvCxnSpPr>
          <p:nvPr/>
        </p:nvCxnSpPr>
        <p:spPr>
          <a:xfrm>
            <a:off x="1683961" y="4005383"/>
            <a:ext cx="283438" cy="1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3B8AF0-BB10-E74E-8BA3-073F902DF43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600118" y="4637244"/>
            <a:ext cx="499204" cy="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D528C16-90B6-4E43-8D83-5A834C0F1884}"/>
              </a:ext>
            </a:extLst>
          </p:cNvPr>
          <p:cNvSpPr txBox="1"/>
          <p:nvPr/>
        </p:nvSpPr>
        <p:spPr>
          <a:xfrm>
            <a:off x="2127672" y="3223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1D25EA-5519-B74C-B396-FD272D06F6C9}"/>
              </a:ext>
            </a:extLst>
          </p:cNvPr>
          <p:cNvSpPr txBox="1"/>
          <p:nvPr/>
        </p:nvSpPr>
        <p:spPr>
          <a:xfrm>
            <a:off x="2186149" y="3835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EA763-AB6A-B84C-83D0-9F78E1F0F0B4}"/>
              </a:ext>
            </a:extLst>
          </p:cNvPr>
          <p:cNvSpPr txBox="1"/>
          <p:nvPr/>
        </p:nvSpPr>
        <p:spPr>
          <a:xfrm>
            <a:off x="2233904" y="4483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7D6D31-A787-5443-B4DA-8FCEDC361E63}"/>
              </a:ext>
            </a:extLst>
          </p:cNvPr>
          <p:cNvSpPr txBox="1"/>
          <p:nvPr/>
        </p:nvSpPr>
        <p:spPr>
          <a:xfrm>
            <a:off x="6645980" y="3209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FB2C8D-8EDA-A045-A9D8-E7356E6C397C}"/>
              </a:ext>
            </a:extLst>
          </p:cNvPr>
          <p:cNvSpPr txBox="1"/>
          <p:nvPr/>
        </p:nvSpPr>
        <p:spPr>
          <a:xfrm>
            <a:off x="6645980" y="3786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CFECCF-617D-DD4E-9E2E-E8545950C59A}"/>
              </a:ext>
            </a:extLst>
          </p:cNvPr>
          <p:cNvCxnSpPr/>
          <p:nvPr/>
        </p:nvCxnSpPr>
        <p:spPr>
          <a:xfrm>
            <a:off x="6966220" y="3360193"/>
            <a:ext cx="283438" cy="1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AB3F70-6E3D-A64D-B654-5B10E2FC4361}"/>
              </a:ext>
            </a:extLst>
          </p:cNvPr>
          <p:cNvCxnSpPr/>
          <p:nvPr/>
        </p:nvCxnSpPr>
        <p:spPr>
          <a:xfrm>
            <a:off x="7045721" y="4005278"/>
            <a:ext cx="283438" cy="1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0DCA560-62BD-064F-8F81-7F8981CA2C25}"/>
              </a:ext>
            </a:extLst>
          </p:cNvPr>
          <p:cNvSpPr txBox="1"/>
          <p:nvPr/>
        </p:nvSpPr>
        <p:spPr>
          <a:xfrm>
            <a:off x="7336088" y="3819371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Zach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B138C5-9C30-BE45-A397-FFF9FF16E329}"/>
              </a:ext>
            </a:extLst>
          </p:cNvPr>
          <p:cNvSpPr txBox="1"/>
          <p:nvPr/>
        </p:nvSpPr>
        <p:spPr>
          <a:xfrm>
            <a:off x="7306383" y="3182949"/>
            <a:ext cx="151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Velocity, Matt</a:t>
            </a:r>
            <a:endParaRPr lang="en-US" dirty="0"/>
          </a:p>
        </p:txBody>
      </p:sp>
      <p:sp>
        <p:nvSpPr>
          <p:cNvPr id="59" name="Equal 58">
            <a:extLst>
              <a:ext uri="{FF2B5EF4-FFF2-40B4-BE49-F238E27FC236}">
                <a16:creationId xmlns:a16="http://schemas.microsoft.com/office/drawing/2014/main" id="{F1729B39-2F43-E446-9030-4417CFEF1484}"/>
              </a:ext>
            </a:extLst>
          </p:cNvPr>
          <p:cNvSpPr/>
          <p:nvPr/>
        </p:nvSpPr>
        <p:spPr>
          <a:xfrm>
            <a:off x="3788229" y="4400550"/>
            <a:ext cx="1355271" cy="122464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700" y="1495425"/>
            <a:ext cx="10969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start with a not-great implementation to see why we really need a new data 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2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FA93-6CD7-F743-BC93-3E865ED7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(2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39BF2B-6372-DB46-A00C-FA9C27B3C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worst case Big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runtimes for each of the methods</a:t>
                </a:r>
                <a:r>
                  <a:rPr lang="en-US" dirty="0">
                    <a:sym typeface="Wingdings" pitchFamily="2" charset="2"/>
                  </a:rPr>
                  <a:t> (</a:t>
                </a:r>
                <a:r>
                  <a:rPr lang="en-US" dirty="0" err="1">
                    <a:sym typeface="Wingdings" pitchFamily="2" charset="2"/>
                  </a:rPr>
                  <a:t>makeSet</a:t>
                </a:r>
                <a:r>
                  <a:rPr lang="en-US" dirty="0">
                    <a:sym typeface="Wingdings" pitchFamily="2" charset="2"/>
                  </a:rPr>
                  <a:t>, </a:t>
                </a:r>
                <a:r>
                  <a:rPr lang="en-US" dirty="0" err="1">
                    <a:sym typeface="Wingdings" pitchFamily="2" charset="2"/>
                  </a:rPr>
                  <a:t>findSet</a:t>
                </a:r>
                <a:r>
                  <a:rPr lang="en-US" dirty="0">
                    <a:sym typeface="Wingdings" pitchFamily="2" charset="2"/>
                  </a:rPr>
                  <a:t>, union) for both approaches.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39BF2B-6372-DB46-A00C-FA9C27B3C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A4979-9770-AD40-B1BC-56B8B7E1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E29CC-D932-1245-BF65-8E7F6E9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BBC53-9B95-DA4B-B983-C65701F07C10}"/>
              </a:ext>
            </a:extLst>
          </p:cNvPr>
          <p:cNvSpPr txBox="1"/>
          <p:nvPr/>
        </p:nvSpPr>
        <p:spPr>
          <a:xfrm>
            <a:off x="575239" y="2422942"/>
            <a:ext cx="396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 1: dictionary of value -&gt; set ID/representative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DE85-AD84-E04B-8415-F924F27DD003}"/>
              </a:ext>
            </a:extLst>
          </p:cNvPr>
          <p:cNvSpPr txBox="1"/>
          <p:nvPr/>
        </p:nvSpPr>
        <p:spPr>
          <a:xfrm>
            <a:off x="4550215" y="2192608"/>
            <a:ext cx="360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 2: dictionary of ID/representative of set </a:t>
            </a:r>
          </a:p>
          <a:p>
            <a:r>
              <a:rPr lang="en-US" dirty="0"/>
              <a:t>-&gt; all the values in that set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D3B937-0E2A-B940-9CBE-7DDFB413DCDB}"/>
              </a:ext>
            </a:extLst>
          </p:cNvPr>
          <p:cNvGrpSpPr/>
          <p:nvPr/>
        </p:nvGrpSpPr>
        <p:grpSpPr>
          <a:xfrm>
            <a:off x="813104" y="3023569"/>
            <a:ext cx="640139" cy="3283955"/>
            <a:chOff x="1012371" y="3034758"/>
            <a:chExt cx="870857" cy="34605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DAC2D9-83CC-F94E-AC8B-F88F3AB0B01D}"/>
                </a:ext>
              </a:extLst>
            </p:cNvPr>
            <p:cNvSpPr/>
            <p:nvPr/>
          </p:nvSpPr>
          <p:spPr>
            <a:xfrm>
              <a:off x="1012372" y="3034758"/>
              <a:ext cx="849086" cy="3460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5851BA-23FA-4845-9D88-21D4F08A1DED}"/>
                </a:ext>
              </a:extLst>
            </p:cNvPr>
            <p:cNvCxnSpPr/>
            <p:nvPr/>
          </p:nvCxnSpPr>
          <p:spPr>
            <a:xfrm>
              <a:off x="1012371" y="3608614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702705-413D-EF41-BA75-401A5E7CD80B}"/>
                </a:ext>
              </a:extLst>
            </p:cNvPr>
            <p:cNvCxnSpPr/>
            <p:nvPr/>
          </p:nvCxnSpPr>
          <p:spPr>
            <a:xfrm>
              <a:off x="1034142" y="4250871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FD9854-719D-804D-8F73-F4C388599F34}"/>
                </a:ext>
              </a:extLst>
            </p:cNvPr>
            <p:cNvCxnSpPr/>
            <p:nvPr/>
          </p:nvCxnSpPr>
          <p:spPr>
            <a:xfrm>
              <a:off x="1012371" y="4958442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743E30-90CD-894F-A763-EC50733932F6}"/>
                </a:ext>
              </a:extLst>
            </p:cNvPr>
            <p:cNvCxnSpPr/>
            <p:nvPr/>
          </p:nvCxnSpPr>
          <p:spPr>
            <a:xfrm>
              <a:off x="1012371" y="5698671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347F82-9A2D-BB4D-B21E-EC7F9B151629}"/>
              </a:ext>
            </a:extLst>
          </p:cNvPr>
          <p:cNvGrpSpPr/>
          <p:nvPr/>
        </p:nvGrpSpPr>
        <p:grpSpPr>
          <a:xfrm>
            <a:off x="4618562" y="3069273"/>
            <a:ext cx="640139" cy="3283955"/>
            <a:chOff x="1012371" y="3034758"/>
            <a:chExt cx="870857" cy="34605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E4175D-3C72-C141-A184-1E7F9E05E425}"/>
                </a:ext>
              </a:extLst>
            </p:cNvPr>
            <p:cNvSpPr/>
            <p:nvPr/>
          </p:nvSpPr>
          <p:spPr>
            <a:xfrm>
              <a:off x="1012372" y="3034758"/>
              <a:ext cx="849086" cy="34605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1D8B6C-FBDD-044B-B71A-2AB4DF86D81D}"/>
                </a:ext>
              </a:extLst>
            </p:cNvPr>
            <p:cNvCxnSpPr/>
            <p:nvPr/>
          </p:nvCxnSpPr>
          <p:spPr>
            <a:xfrm>
              <a:off x="1012371" y="3608614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9B76F9-E3C6-2A49-B5BA-C0FF3A05D61A}"/>
                </a:ext>
              </a:extLst>
            </p:cNvPr>
            <p:cNvCxnSpPr/>
            <p:nvPr/>
          </p:nvCxnSpPr>
          <p:spPr>
            <a:xfrm>
              <a:off x="1034142" y="4250871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AE17CF-BD98-974B-A208-1A2A6BAB5DFC}"/>
                </a:ext>
              </a:extLst>
            </p:cNvPr>
            <p:cNvCxnSpPr/>
            <p:nvPr/>
          </p:nvCxnSpPr>
          <p:spPr>
            <a:xfrm>
              <a:off x="1012371" y="4958442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C30EA6-02C0-F04C-8633-FA9C2748EA01}"/>
                </a:ext>
              </a:extLst>
            </p:cNvPr>
            <p:cNvCxnSpPr/>
            <p:nvPr/>
          </p:nvCxnSpPr>
          <p:spPr>
            <a:xfrm>
              <a:off x="1012371" y="5698671"/>
              <a:ext cx="8490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7FBDF2-0E3B-F140-93A9-0B88B55B0467}"/>
              </a:ext>
            </a:extLst>
          </p:cNvPr>
          <p:cNvSpPr txBox="1"/>
          <p:nvPr/>
        </p:nvSpPr>
        <p:spPr>
          <a:xfrm>
            <a:off x="829846" y="3137304"/>
            <a:ext cx="611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Matt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2CD31-692A-804D-827A-F309921E42EB}"/>
              </a:ext>
            </a:extLst>
          </p:cNvPr>
          <p:cNvSpPr txBox="1"/>
          <p:nvPr/>
        </p:nvSpPr>
        <p:spPr>
          <a:xfrm>
            <a:off x="845205" y="3762548"/>
            <a:ext cx="61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Zach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0817A-97AD-954C-A8BD-A445FB8222C1}"/>
              </a:ext>
            </a:extLst>
          </p:cNvPr>
          <p:cNvSpPr txBox="1"/>
          <p:nvPr/>
        </p:nvSpPr>
        <p:spPr>
          <a:xfrm>
            <a:off x="810392" y="4410290"/>
            <a:ext cx="78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Velocity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56FAD8-BEA3-8D49-9695-4CF32BB6A46A}"/>
              </a:ext>
            </a:extLst>
          </p:cNvPr>
          <p:cNvCxnSpPr>
            <a:stCxn id="20" idx="3"/>
          </p:cNvCxnSpPr>
          <p:nvPr/>
        </p:nvCxnSpPr>
        <p:spPr>
          <a:xfrm>
            <a:off x="1441675" y="3275804"/>
            <a:ext cx="525724" cy="5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059D0D-8F8D-2A47-9F56-DC51C1EF3F51}"/>
              </a:ext>
            </a:extLst>
          </p:cNvPr>
          <p:cNvCxnSpPr>
            <a:stCxn id="21" idx="3"/>
          </p:cNvCxnSpPr>
          <p:nvPr/>
        </p:nvCxnSpPr>
        <p:spPr>
          <a:xfrm>
            <a:off x="1461748" y="3901048"/>
            <a:ext cx="505651" cy="6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725CF7-6A5E-9244-9663-D194368D701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675104" y="4535827"/>
            <a:ext cx="424218" cy="4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F98F34-92D8-A240-BB7B-C2E423E2F676}"/>
              </a:ext>
            </a:extLst>
          </p:cNvPr>
          <p:cNvSpPr txBox="1"/>
          <p:nvPr/>
        </p:nvSpPr>
        <p:spPr>
          <a:xfrm>
            <a:off x="2127672" y="3164879"/>
            <a:ext cx="2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C438BC-43EE-4944-A032-7AB1EECF2100}"/>
              </a:ext>
            </a:extLst>
          </p:cNvPr>
          <p:cNvSpPr txBox="1"/>
          <p:nvPr/>
        </p:nvSpPr>
        <p:spPr>
          <a:xfrm>
            <a:off x="2186149" y="3777393"/>
            <a:ext cx="2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D701A3-8F47-5E47-BF8D-C41FA187F987}"/>
              </a:ext>
            </a:extLst>
          </p:cNvPr>
          <p:cNvSpPr txBox="1"/>
          <p:nvPr/>
        </p:nvSpPr>
        <p:spPr>
          <a:xfrm>
            <a:off x="2233904" y="4425268"/>
            <a:ext cx="2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1F9B6-D65A-DB4A-A153-D03D34478B3D}"/>
              </a:ext>
            </a:extLst>
          </p:cNvPr>
          <p:cNvSpPr txBox="1"/>
          <p:nvPr/>
        </p:nvSpPr>
        <p:spPr>
          <a:xfrm>
            <a:off x="4923771" y="3194965"/>
            <a:ext cx="2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DDCC0-62FC-4A46-85C0-5DF7185483F4}"/>
              </a:ext>
            </a:extLst>
          </p:cNvPr>
          <p:cNvSpPr txBox="1"/>
          <p:nvPr/>
        </p:nvSpPr>
        <p:spPr>
          <a:xfrm>
            <a:off x="4923771" y="3771906"/>
            <a:ext cx="2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BEB18A-427B-1B49-A112-A49B2F7E66E2}"/>
              </a:ext>
            </a:extLst>
          </p:cNvPr>
          <p:cNvCxnSpPr>
            <a:cxnSpLocks/>
          </p:cNvCxnSpPr>
          <p:nvPr/>
        </p:nvCxnSpPr>
        <p:spPr>
          <a:xfrm>
            <a:off x="5244011" y="3345891"/>
            <a:ext cx="208346" cy="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A4B419-B7AC-7049-BE77-9BE6CFFA28AA}"/>
              </a:ext>
            </a:extLst>
          </p:cNvPr>
          <p:cNvCxnSpPr>
            <a:cxnSpLocks/>
          </p:cNvCxnSpPr>
          <p:nvPr/>
        </p:nvCxnSpPr>
        <p:spPr>
          <a:xfrm>
            <a:off x="5323512" y="3990976"/>
            <a:ext cx="208346" cy="1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08A07-D5B0-8941-A567-D955BD292ADF}"/>
              </a:ext>
            </a:extLst>
          </p:cNvPr>
          <p:cNvSpPr txBox="1"/>
          <p:nvPr/>
        </p:nvSpPr>
        <p:spPr>
          <a:xfrm>
            <a:off x="5613879" y="3805069"/>
            <a:ext cx="616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Zach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B76A7-4D87-D445-8480-3A3FBA981646}"/>
              </a:ext>
            </a:extLst>
          </p:cNvPr>
          <p:cNvSpPr txBox="1"/>
          <p:nvPr/>
        </p:nvSpPr>
        <p:spPr>
          <a:xfrm>
            <a:off x="5584174" y="3168647"/>
            <a:ext cx="107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Velocity, Matt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F8505AFF-1861-9543-970E-7E0755297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602147"/>
                  </p:ext>
                </p:extLst>
              </p:nvPr>
            </p:nvGraphicFramePr>
            <p:xfrm>
              <a:off x="7405597" y="2941907"/>
              <a:ext cx="4381408" cy="3018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4166">
                      <a:extLst>
                        <a:ext uri="{9D8B030D-6E8A-4147-A177-3AD203B41FA5}">
                          <a16:colId xmlns:a16="http://schemas.microsoft.com/office/drawing/2014/main" val="3828787023"/>
                        </a:ext>
                      </a:extLst>
                    </a:gridCol>
                    <a:gridCol w="1279508">
                      <a:extLst>
                        <a:ext uri="{9D8B030D-6E8A-4147-A177-3AD203B41FA5}">
                          <a16:colId xmlns:a16="http://schemas.microsoft.com/office/drawing/2014/main" val="482958947"/>
                        </a:ext>
                      </a:extLst>
                    </a:gridCol>
                    <a:gridCol w="1287734">
                      <a:extLst>
                        <a:ext uri="{9D8B030D-6E8A-4147-A177-3AD203B41FA5}">
                          <a16:colId xmlns:a16="http://schemas.microsoft.com/office/drawing/2014/main" val="3838617935"/>
                        </a:ext>
                      </a:extLst>
                    </a:gridCol>
                  </a:tblGrid>
                  <a:tr h="75450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approach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approach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827373"/>
                      </a:ext>
                    </a:extLst>
                  </a:tr>
                  <a:tr h="75450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makeSet</a:t>
                          </a:r>
                          <a:r>
                            <a:rPr lang="en-US" dirty="0"/>
                            <a:t>(value)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480907"/>
                      </a:ext>
                    </a:extLst>
                  </a:tr>
                  <a:tr h="75450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findSet</a:t>
                          </a:r>
                          <a:r>
                            <a:rPr lang="en-US" dirty="0"/>
                            <a:t>(value)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894081"/>
                      </a:ext>
                    </a:extLst>
                  </a:tr>
                  <a:tr h="7545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union(</a:t>
                          </a:r>
                          <a:r>
                            <a:rPr lang="en-US" dirty="0" err="1"/>
                            <a:t>valueA</a:t>
                          </a:r>
                          <a:r>
                            <a:rPr lang="en-US" dirty="0"/>
                            <a:t>, </a:t>
                          </a:r>
                        </a:p>
                        <a:p>
                          <a:r>
                            <a:rPr lang="en-US" dirty="0"/>
                            <a:t>            </a:t>
                          </a:r>
                          <a:r>
                            <a:rPr lang="en-US" dirty="0" err="1"/>
                            <a:t>valueB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027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F8505AFF-1861-9543-970E-7E07552978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602147"/>
                  </p:ext>
                </p:extLst>
              </p:nvPr>
            </p:nvGraphicFramePr>
            <p:xfrm>
              <a:off x="7405597" y="2941907"/>
              <a:ext cx="4381408" cy="30180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4166">
                      <a:extLst>
                        <a:ext uri="{9D8B030D-6E8A-4147-A177-3AD203B41FA5}">
                          <a16:colId xmlns:a16="http://schemas.microsoft.com/office/drawing/2014/main" val="3828787023"/>
                        </a:ext>
                      </a:extLst>
                    </a:gridCol>
                    <a:gridCol w="1279508">
                      <a:extLst>
                        <a:ext uri="{9D8B030D-6E8A-4147-A177-3AD203B41FA5}">
                          <a16:colId xmlns:a16="http://schemas.microsoft.com/office/drawing/2014/main" val="482958947"/>
                        </a:ext>
                      </a:extLst>
                    </a:gridCol>
                    <a:gridCol w="1287734">
                      <a:extLst>
                        <a:ext uri="{9D8B030D-6E8A-4147-A177-3AD203B41FA5}">
                          <a16:colId xmlns:a16="http://schemas.microsoft.com/office/drawing/2014/main" val="3838617935"/>
                        </a:ext>
                      </a:extLst>
                    </a:gridCol>
                  </a:tblGrid>
                  <a:tr h="75450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approach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approach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827373"/>
                      </a:ext>
                    </a:extLst>
                  </a:tr>
                  <a:tr h="75450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makeSet</a:t>
                          </a:r>
                          <a:r>
                            <a:rPr lang="en-US" dirty="0"/>
                            <a:t>(value)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381" t="-103226" r="-102857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0094" t="-103226" r="-1887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1480907"/>
                      </a:ext>
                    </a:extLst>
                  </a:tr>
                  <a:tr h="754505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findSet</a:t>
                          </a:r>
                          <a:r>
                            <a:rPr lang="en-US" dirty="0"/>
                            <a:t>(value)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381" t="-203226" r="-10285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0094" t="-203226" r="-1887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894081"/>
                      </a:ext>
                    </a:extLst>
                  </a:tr>
                  <a:tr h="7545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union(</a:t>
                          </a:r>
                          <a:r>
                            <a:rPr lang="en-US" dirty="0" err="1"/>
                            <a:t>valueA</a:t>
                          </a:r>
                          <a:r>
                            <a:rPr lang="en-US" dirty="0"/>
                            <a:t>, </a:t>
                          </a:r>
                        </a:p>
                        <a:p>
                          <a:r>
                            <a:rPr lang="en-US" dirty="0"/>
                            <a:t>            </a:t>
                          </a:r>
                          <a:r>
                            <a:rPr lang="en-US" dirty="0" err="1"/>
                            <a:t>valueB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381" t="-303226" r="-102857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0094" t="-303226" r="-1887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3027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54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a better idea:</a:t>
            </a:r>
          </a:p>
          <a:p>
            <a:endParaRPr lang="en-US" dirty="0"/>
          </a:p>
          <a:p>
            <a:r>
              <a:rPr lang="en-US" dirty="0" smtClean="0"/>
              <a:t>We need to be able to combine things easily. </a:t>
            </a:r>
          </a:p>
          <a:p>
            <a:pPr lvl="1"/>
            <a:r>
              <a:rPr lang="en-US" dirty="0" smtClean="0"/>
              <a:t>Pointer based data structures are better at that. </a:t>
            </a:r>
          </a:p>
          <a:p>
            <a:r>
              <a:rPr lang="en-US" dirty="0" smtClean="0"/>
              <a:t>But given a value, we need to be able to find the right set.</a:t>
            </a:r>
          </a:p>
          <a:p>
            <a:pPr lvl="1"/>
            <a:r>
              <a:rPr lang="en-US" dirty="0" smtClean="0"/>
              <a:t>Sounds like we need a dictionary somewhere</a:t>
            </a:r>
          </a:p>
          <a:p>
            <a:r>
              <a:rPr lang="en-US" dirty="0" smtClean="0"/>
              <a:t>And we need to be able to find a certain element (“the representative”) within a set quickly.</a:t>
            </a:r>
          </a:p>
          <a:p>
            <a:pPr lvl="1"/>
            <a:r>
              <a:rPr lang="en-US" dirty="0" smtClean="0"/>
              <a:t>Trees are good at that (better than linked lists at least)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4657189" y="1455063"/>
            <a:ext cx="2965140" cy="4484405"/>
            <a:chOff x="908858" y="1530095"/>
            <a:chExt cx="2965140" cy="44844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952945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UpTreeDisjointSet</a:t>
              </a:r>
              <a:r>
                <a:rPr lang="en-US" dirty="0" smtClean="0"/>
                <a:t>&lt;E</a:t>
              </a:r>
              <a:r>
                <a:rPr lang="en-US" dirty="0"/>
                <a:t>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117854" y="3546252"/>
              <a:ext cx="2552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makeSet</a:t>
              </a:r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-create a new tree of size 1 and add to our forest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28946" y="3133860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23754" y="2307768"/>
              <a:ext cx="2605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Collection&lt;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TreeSet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forest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084271" y="4280002"/>
              <a:ext cx="2789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findSet</a:t>
              </a:r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-locates node with x and moves up tree to find root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095986" y="5045004"/>
              <a:ext cx="269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union(x, y)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-append tree with y as a child of tree with x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658467" y="1471063"/>
            <a:ext cx="2908984" cy="4484404"/>
            <a:chOff x="908858" y="1530095"/>
            <a:chExt cx="2554778" cy="4019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8" y="2061555"/>
              <a:ext cx="2554778" cy="3487979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2554778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Disjoint-Set ADT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040049" y="3459388"/>
              <a:ext cx="2291110" cy="53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4C3282"/>
                  </a:solidFill>
                </a:rPr>
                <a:t>makeSet</a:t>
              </a:r>
              <a:r>
                <a:rPr lang="en-US" sz="1100" dirty="0">
                  <a:solidFill>
                    <a:srgbClr val="4C3282"/>
                  </a:solidFill>
                </a:rPr>
                <a:t>(x) </a:t>
              </a:r>
              <a:r>
                <a:rPr lang="en-US" sz="1100" dirty="0"/>
                <a:t>– creates a new set within the disjoint set where the only member is x. Picks representative for 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9632E-4053-4BBC-B052-B02057662CA9}"/>
                </a:ext>
              </a:extLst>
            </p:cNvPr>
            <p:cNvSpPr txBox="1"/>
            <p:nvPr/>
          </p:nvSpPr>
          <p:spPr>
            <a:xfrm>
              <a:off x="1010508" y="3026516"/>
              <a:ext cx="2035232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Count of Sets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24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3217283"/>
              <a:ext cx="2035232" cy="24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24636" y="2248488"/>
              <a:ext cx="2321936" cy="84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Set of Sets</a:t>
              </a:r>
            </a:p>
            <a:p>
              <a:pPr marL="285750" indent="-285750">
                <a:buFontTx/>
                <a:buChar char="-"/>
              </a:pPr>
              <a:r>
                <a:rPr lang="en-US" sz="1100" b="1" dirty="0">
                  <a:solidFill>
                    <a:srgbClr val="4C3282"/>
                  </a:solidFill>
                </a:rPr>
                <a:t>Disjoint:</a:t>
              </a:r>
              <a:r>
                <a:rPr lang="en-US" sz="1100" dirty="0"/>
                <a:t> Elements must be unique across sets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/>
                <a:t>No required order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/>
                <a:t>Each set has representative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24636" y="4080350"/>
              <a:ext cx="2235693" cy="53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4C3282"/>
                  </a:solidFill>
                </a:rPr>
                <a:t>findSet</a:t>
              </a:r>
              <a:r>
                <a:rPr lang="en-US" sz="1100" dirty="0">
                  <a:solidFill>
                    <a:srgbClr val="4C3282"/>
                  </a:solidFill>
                </a:rPr>
                <a:t>(x) </a:t>
              </a:r>
              <a:r>
                <a:rPr lang="en-US" sz="1100" dirty="0"/>
                <a:t>– looks up the set containing element x, returns representative of that set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009224" y="4720186"/>
              <a:ext cx="2321935" cy="689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C3282"/>
                  </a:solidFill>
                </a:rPr>
                <a:t>union(x, y) </a:t>
              </a:r>
              <a:r>
                <a:rPr lang="en-US" sz="1100" dirty="0"/>
                <a:t>– looks up set containing x and set containing y, combines two sets into one. Picks new representative for resulting set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68F3C8-8489-45F2-9149-44F48EDD0B95}"/>
              </a:ext>
            </a:extLst>
          </p:cNvPr>
          <p:cNvSpPr txBox="1"/>
          <p:nvPr/>
        </p:nvSpPr>
        <p:spPr>
          <a:xfrm>
            <a:off x="4878697" y="2479919"/>
            <a:ext cx="2539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NodeLocations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nodeInventory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8716956" y="1409828"/>
            <a:ext cx="2992717" cy="2195839"/>
            <a:chOff x="908858" y="1530095"/>
            <a:chExt cx="2992717" cy="36512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119824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TreeSet</a:t>
              </a:r>
              <a:r>
                <a:rPr lang="en-US" dirty="0"/>
                <a:t>&lt;E&gt;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091573" y="3190099"/>
              <a:ext cx="255203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TreeSet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08858" y="2824068"/>
              <a:ext cx="2035232" cy="511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09249" y="2431972"/>
              <a:ext cx="2356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SetNode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overallRoot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111848" y="3630195"/>
              <a:ext cx="278972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add(x)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089161" y="4043510"/>
              <a:ext cx="2694399" cy="107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remove(x, y)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getRep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()-returns data of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overallRoot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8716956" y="3753399"/>
            <a:ext cx="2970030" cy="2240120"/>
            <a:chOff x="908858" y="1530095"/>
            <a:chExt cx="2970030" cy="372491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193455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SetNode</a:t>
              </a:r>
              <a:r>
                <a:rPr lang="en-US" dirty="0"/>
                <a:t>&lt;E&gt;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111848" y="3772379"/>
              <a:ext cx="255203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SetNode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28946" y="3333674"/>
              <a:ext cx="2035232" cy="511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84852" y="2388160"/>
              <a:ext cx="2356996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089161" y="4211892"/>
              <a:ext cx="278972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addChild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103355" y="4672492"/>
              <a:ext cx="2694399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removeChild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y)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D68F3C8-8489-45F2-9149-44F48EDD0B95}"/>
              </a:ext>
            </a:extLst>
          </p:cNvPr>
          <p:cNvSpPr txBox="1"/>
          <p:nvPr/>
        </p:nvSpPr>
        <p:spPr>
          <a:xfrm>
            <a:off x="9017279" y="4496199"/>
            <a:ext cx="235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children</a:t>
            </a:r>
          </a:p>
        </p:txBody>
      </p:sp>
    </p:spTree>
    <p:extLst>
      <p:ext uri="{BB962C8B-B14F-4D97-AF65-F5344CB8AC3E}">
        <p14:creationId xmlns:p14="http://schemas.microsoft.com/office/powerpoint/2010/main" val="10297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makeSet</a:t>
            </a:r>
            <a:r>
              <a:rPr lang="en-US" dirty="0"/>
              <a:t>(x)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682" y="5217202"/>
                <a:ext cx="11187258" cy="13038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Worst case runtime? Just like with graphs, we’re going to assume we have control over the dictionary keys and just say we’ll always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 dictionary behavior.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1" dirty="0">
                    <a:solidFill>
                      <a:srgbClr val="4C328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82" y="5217202"/>
                <a:ext cx="11187258" cy="1303825"/>
              </a:xfrm>
              <a:blipFill>
                <a:blip r:embed="rId2"/>
                <a:stretch>
                  <a:fillRect l="-1144" t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85520" y="1357503"/>
            <a:ext cx="5929410" cy="781095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23" name="Oval 2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26" name="Oval 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30" name="Oval 2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609276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38" name="Oval 3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818429" y="1591521"/>
            <a:ext cx="255198" cy="261610"/>
            <a:chOff x="4033946" y="330026"/>
            <a:chExt cx="369435" cy="378718"/>
          </a:xfrm>
        </p:grpSpPr>
        <p:sp>
          <p:nvSpPr>
            <p:cNvPr id="42" name="Oval 4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8665342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016501" y="3382596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>
            <a:endCxn id="24" idx="2"/>
          </p:cNvCxnSpPr>
          <p:nvPr/>
        </p:nvCxnSpPr>
        <p:spPr>
          <a:xfrm flipV="1">
            <a:off x="3262974" y="1853131"/>
            <a:ext cx="514879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7" idx="2"/>
          </p:cNvCxnSpPr>
          <p:nvPr/>
        </p:nvCxnSpPr>
        <p:spPr>
          <a:xfrm flipV="1">
            <a:off x="3716454" y="1853131"/>
            <a:ext cx="1103437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1" idx="2"/>
          </p:cNvCxnSpPr>
          <p:nvPr/>
        </p:nvCxnSpPr>
        <p:spPr>
          <a:xfrm flipV="1">
            <a:off x="4175243" y="1853131"/>
            <a:ext cx="1686686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5" idx="2"/>
          </p:cNvCxnSpPr>
          <p:nvPr/>
        </p:nvCxnSpPr>
        <p:spPr>
          <a:xfrm flipV="1">
            <a:off x="4650654" y="1853131"/>
            <a:ext cx="2239308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9" idx="2"/>
          </p:cNvCxnSpPr>
          <p:nvPr/>
        </p:nvCxnSpPr>
        <p:spPr>
          <a:xfrm flipV="1">
            <a:off x="5115949" y="1853131"/>
            <a:ext cx="2802046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3" idx="2"/>
          </p:cNvCxnSpPr>
          <p:nvPr/>
        </p:nvCxnSpPr>
        <p:spPr>
          <a:xfrm flipV="1">
            <a:off x="5552739" y="1853131"/>
            <a:ext cx="3393289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66189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8" grpId="0" animBg="1"/>
      <p:bldP spid="32" grpId="0" animBg="1"/>
      <p:bldP spid="36" grpId="0" animBg="1"/>
      <p:bldP spid="40" grpId="0" animBg="1"/>
      <p:bldP spid="44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87A5-A1F6-534A-9EAD-F9B301DB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869E5-0A56-7643-9EC3-A8130EA4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5211F-E5A4-944E-A0E3-CED84FBC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9B035-37B6-264D-B2EB-BAA309F1AC98}"/>
              </a:ext>
            </a:extLst>
          </p:cNvPr>
          <p:cNvSpPr txBox="1"/>
          <p:nvPr/>
        </p:nvSpPr>
        <p:spPr>
          <a:xfrm>
            <a:off x="1412512" y="1237231"/>
            <a:ext cx="7021570" cy="562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Dijkstra(Graph G, Vertex source)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(Vertex v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G.getVertices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INFINITY; }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G.getVertex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(source).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initialize MPQ as a Min Priority Queue, add source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while(MPQ is not empty){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MPQ.removeMin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(Edge e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u.getEdges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(u)){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u.dist+weight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v.predecessor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u         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INFINITY)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MPQ.insert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(v) }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 {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MPQ.updatePriority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820035-524D-9842-8A3F-1E65C6409E67}"/>
              </a:ext>
            </a:extLst>
          </p:cNvPr>
          <p:cNvSpPr txBox="1"/>
          <p:nvPr/>
        </p:nvSpPr>
        <p:spPr>
          <a:xfrm>
            <a:off x="4261813" y="303323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</a:t>
            </a:r>
            <a:r>
              <a:rPr lang="en-US" b="1" dirty="0" err="1">
                <a:solidFill>
                  <a:srgbClr val="B6A479"/>
                </a:solidFill>
              </a:rPr>
              <a:t>logV</a:t>
            </a:r>
            <a:endParaRPr lang="en-US" b="1" dirty="0">
              <a:solidFill>
                <a:srgbClr val="B6A479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7A589F-0CC2-0949-8FC7-A22FE8E75ACA}"/>
              </a:ext>
            </a:extLst>
          </p:cNvPr>
          <p:cNvSpPr txBox="1"/>
          <p:nvPr/>
        </p:nvSpPr>
        <p:spPr>
          <a:xfrm>
            <a:off x="7134264" y="508887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</a:t>
            </a:r>
            <a:r>
              <a:rPr lang="en-US" b="1" dirty="0" err="1">
                <a:solidFill>
                  <a:srgbClr val="B6A479"/>
                </a:solidFill>
              </a:rPr>
              <a:t>logV</a:t>
            </a:r>
            <a:endParaRPr lang="en-US" b="1" dirty="0">
              <a:solidFill>
                <a:srgbClr val="B6A47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B6F6-49F4-6446-B653-9C6F05848620}"/>
                  </a:ext>
                </a:extLst>
              </p:cNvPr>
              <p:cNvSpPr txBox="1"/>
              <p:nvPr/>
            </p:nvSpPr>
            <p:spPr>
              <a:xfrm>
                <a:off x="8439905" y="3057548"/>
                <a:ext cx="3468967" cy="3139321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This actually doesn’t run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for every iteration of the outer loop. It actually will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times in total; if every vertex is only removed from the priority queue (processed) once, then we examine each edge once. Each line inside this foreach gets multiplied by a single E instead of E * V.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b="1" dirty="0" smtClean="0">
                    <a:solidFill>
                      <a:srgbClr val="4C3282"/>
                    </a:solidFill>
                  </a:rPr>
                  <a:t>-Bound </a:t>
                </a:r>
                <a:r>
                  <a:rPr lang="en-US" b="1" dirty="0">
                    <a:solidFill>
                      <a:srgbClr val="4C3282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b="1" dirty="0" smtClean="0">
                    <a:solidFill>
                      <a:srgbClr val="4C3282"/>
                    </a:solidFill>
                  </a:rPr>
                  <a:t>(</a:t>
                </a:r>
                <a:r>
                  <a:rPr lang="en-US" b="1" dirty="0">
                    <a:solidFill>
                      <a:srgbClr val="4C3282"/>
                    </a:solidFill>
                  </a:rPr>
                  <a:t>n log n + m log n)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B6F6-49F4-6446-B653-9C6F05848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05" y="3057548"/>
                <a:ext cx="3468967" cy="3139321"/>
              </a:xfrm>
              <a:prstGeom prst="rect">
                <a:avLst/>
              </a:prstGeom>
              <a:blipFill>
                <a:blip r:embed="rId2"/>
                <a:stretch>
                  <a:fillRect l="-1222" t="-772" r="-2792" b="-19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563916B4-FA1E-DC42-AC1E-7029D21C19BA}"/>
              </a:ext>
            </a:extLst>
          </p:cNvPr>
          <p:cNvSpPr/>
          <p:nvPr/>
        </p:nvSpPr>
        <p:spPr>
          <a:xfrm>
            <a:off x="2116739" y="3345486"/>
            <a:ext cx="3431654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9CE895F-C3C0-AC42-B903-7AAE4161C04A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rot="10800000">
            <a:off x="5548393" y="3530152"/>
            <a:ext cx="2891512" cy="123555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9BAD06-A81C-4E56-893C-999927FFE893}"/>
              </a:ext>
            </a:extLst>
          </p:cNvPr>
          <p:cNvSpPr txBox="1"/>
          <p:nvPr/>
        </p:nvSpPr>
        <p:spPr>
          <a:xfrm>
            <a:off x="8571160" y="170444"/>
            <a:ext cx="362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like when we analyzed BFS, don’t just work inside out; try to figure out how many times each line will be executed.</a:t>
            </a:r>
          </a:p>
        </p:txBody>
      </p:sp>
    </p:spTree>
    <p:extLst>
      <p:ext uri="{BB962C8B-B14F-4D97-AF65-F5344CB8AC3E}">
        <p14:creationId xmlns:p14="http://schemas.microsoft.com/office/powerpoint/2010/main" val="403994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02" y="7004577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818429" y="1591521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665342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2" name="Curved Connector 51"/>
          <p:cNvCxnSpPr>
            <a:stCxn id="30" idx="2"/>
            <a:endCxn id="22" idx="2"/>
          </p:cNvCxnSpPr>
          <p:nvPr/>
        </p:nvCxnSpPr>
        <p:spPr>
          <a:xfrm rot="5400000">
            <a:off x="7917995" y="825098"/>
            <a:ext cx="12700" cy="2056066"/>
          </a:xfrm>
          <a:prstGeom prst="curvedConnector3">
            <a:avLst>
              <a:gd name="adj1" fmla="val 3439598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4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61208" y="221201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888807" y="185313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18" idx="2"/>
          </p:cNvCxnSpPr>
          <p:nvPr/>
        </p:nvCxnSpPr>
        <p:spPr>
          <a:xfrm rot="16200000" flipH="1">
            <a:off x="5340910" y="1332112"/>
            <a:ext cx="12700" cy="1042038"/>
          </a:xfrm>
          <a:prstGeom prst="curvedConnector3">
            <a:avLst>
              <a:gd name="adj1" fmla="val 1800000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61208" y="221201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888807" y="185313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54" name="Straight Arrow Connector 53"/>
          <p:cNvCxnSpPr>
            <a:stCxn id="53" idx="0"/>
          </p:cNvCxnSpPr>
          <p:nvPr/>
        </p:nvCxnSpPr>
        <p:spPr>
          <a:xfrm flipV="1">
            <a:off x="5846411" y="1843107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2" idx="1"/>
            <a:endCxn id="18" idx="2"/>
          </p:cNvCxnSpPr>
          <p:nvPr/>
        </p:nvCxnSpPr>
        <p:spPr>
          <a:xfrm rot="10800000" flipV="1">
            <a:off x="5861929" y="1722325"/>
            <a:ext cx="900434" cy="130805"/>
          </a:xfrm>
          <a:prstGeom prst="curvedConnector4">
            <a:avLst>
              <a:gd name="adj1" fmla="val 42915"/>
              <a:gd name="adj2" fmla="val 274764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927661" y="1529522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948034" cy="1770634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155671" y="2201130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54516" y="2821621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282115" y="246274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54" name="Straight Arrow Connector 53"/>
          <p:cNvCxnSpPr>
            <a:stCxn id="53" idx="0"/>
            <a:endCxn id="18" idx="2"/>
          </p:cNvCxnSpPr>
          <p:nvPr/>
        </p:nvCxnSpPr>
        <p:spPr>
          <a:xfrm flipV="1">
            <a:off x="5846411" y="1791132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0"/>
            <a:endCxn id="18" idx="2"/>
          </p:cNvCxnSpPr>
          <p:nvPr/>
        </p:nvCxnSpPr>
        <p:spPr>
          <a:xfrm flipH="1" flipV="1">
            <a:off x="6055260" y="1791132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2"/>
          </p:cNvCxnSpPr>
          <p:nvPr/>
        </p:nvCxnSpPr>
        <p:spPr>
          <a:xfrm flipV="1">
            <a:off x="3607245" y="1853131"/>
            <a:ext cx="170608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2"/>
          </p:cNvCxnSpPr>
          <p:nvPr/>
        </p:nvCxnSpPr>
        <p:spPr>
          <a:xfrm flipV="1">
            <a:off x="4060725" y="2463598"/>
            <a:ext cx="1785686" cy="32091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8" idx="2"/>
          </p:cNvCxnSpPr>
          <p:nvPr/>
        </p:nvCxnSpPr>
        <p:spPr>
          <a:xfrm flipV="1">
            <a:off x="4519514" y="1791132"/>
            <a:ext cx="1535746" cy="38816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2"/>
          </p:cNvCxnSpPr>
          <p:nvPr/>
        </p:nvCxnSpPr>
        <p:spPr>
          <a:xfrm flipV="1">
            <a:off x="4994925" y="2462740"/>
            <a:ext cx="1288345" cy="32100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6" idx="2"/>
          </p:cNvCxnSpPr>
          <p:nvPr/>
        </p:nvCxnSpPr>
        <p:spPr>
          <a:xfrm flipV="1">
            <a:off x="5460220" y="1853131"/>
            <a:ext cx="2457775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0" idx="2"/>
          </p:cNvCxnSpPr>
          <p:nvPr/>
        </p:nvCxnSpPr>
        <p:spPr>
          <a:xfrm flipV="1">
            <a:off x="5897010" y="3083231"/>
            <a:ext cx="385105" cy="25895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findSet</a:t>
            </a:r>
            <a:r>
              <a:rPr lang="en-US" dirty="0"/>
              <a:t>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927661" y="1529522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581243" y="1407132"/>
            <a:ext cx="948034" cy="1770634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55671" y="2201130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0" name="Oval 1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4516" y="282162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stCxn id="25" idx="0"/>
            <a:endCxn id="18" idx="2"/>
          </p:cNvCxnSpPr>
          <p:nvPr/>
        </p:nvCxnSpPr>
        <p:spPr>
          <a:xfrm flipV="1">
            <a:off x="6282115" y="246274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30" name="Oval 2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2" name="Straight Arrow Connector 31"/>
          <p:cNvCxnSpPr>
            <a:stCxn id="31" idx="0"/>
            <a:endCxn id="14" idx="2"/>
          </p:cNvCxnSpPr>
          <p:nvPr/>
        </p:nvCxnSpPr>
        <p:spPr>
          <a:xfrm flipV="1">
            <a:off x="5846411" y="1791132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4" idx="2"/>
          </p:cNvCxnSpPr>
          <p:nvPr/>
        </p:nvCxnSpPr>
        <p:spPr>
          <a:xfrm flipH="1" flipV="1">
            <a:off x="6055260" y="1791132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2"/>
          </p:cNvCxnSpPr>
          <p:nvPr/>
        </p:nvCxnSpPr>
        <p:spPr>
          <a:xfrm flipV="1">
            <a:off x="3607245" y="1853131"/>
            <a:ext cx="170608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2"/>
          </p:cNvCxnSpPr>
          <p:nvPr/>
        </p:nvCxnSpPr>
        <p:spPr>
          <a:xfrm flipV="1">
            <a:off x="4060725" y="2463598"/>
            <a:ext cx="1785686" cy="32091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 flipV="1">
            <a:off x="4519514" y="1791132"/>
            <a:ext cx="1535746" cy="38816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2"/>
          </p:cNvCxnSpPr>
          <p:nvPr/>
        </p:nvCxnSpPr>
        <p:spPr>
          <a:xfrm flipV="1">
            <a:off x="4994925" y="2462740"/>
            <a:ext cx="1288345" cy="32100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2"/>
          </p:cNvCxnSpPr>
          <p:nvPr/>
        </p:nvCxnSpPr>
        <p:spPr>
          <a:xfrm flipV="1">
            <a:off x="5460220" y="1853131"/>
            <a:ext cx="2457775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2"/>
          </p:cNvCxnSpPr>
          <p:nvPr/>
        </p:nvCxnSpPr>
        <p:spPr>
          <a:xfrm flipV="1">
            <a:off x="5897010" y="3083231"/>
            <a:ext cx="385105" cy="25895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3605418" y="1861707"/>
            <a:ext cx="170608" cy="38196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986000" y="2490329"/>
            <a:ext cx="1288345" cy="3210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062704" y="1798590"/>
            <a:ext cx="228010" cy="4099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904995" y="3109962"/>
            <a:ext cx="385105" cy="2589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288173" y="2469340"/>
            <a:ext cx="1155" cy="358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/>
              <p:cNvSpPr txBox="1">
                <a:spLocks/>
              </p:cNvSpPr>
              <p:nvPr/>
            </p:nvSpPr>
            <p:spPr>
              <a:xfrm>
                <a:off x="135097" y="4925573"/>
                <a:ext cx="11187258" cy="120324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8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/>
                  <a:t>Worst case runtime of </a:t>
                </a:r>
                <a:r>
                  <a:rPr lang="en-US" sz="1800" dirty="0" err="1" smtClean="0"/>
                  <a:t>findSet</a:t>
                </a:r>
                <a:r>
                  <a:rPr lang="en-US" sz="1800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4C3282"/>
                    </a:solidFill>
                  </a:rPr>
                  <a:t> </a:t>
                </a:r>
              </a:p>
              <a:p>
                <a:r>
                  <a:rPr lang="en-US" sz="1800" dirty="0"/>
                  <a:t>Worst case runtime of union?</a:t>
                </a:r>
              </a:p>
              <a:p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4C3282"/>
                    </a:solidFill>
                  </a:rPr>
                  <a:t> </a:t>
                </a:r>
                <a:r>
                  <a:rPr lang="en-US" sz="1800" dirty="0" smtClean="0"/>
                  <a:t>– union has to call find!</a:t>
                </a:r>
                <a:endParaRPr lang="en-US" sz="1800" dirty="0"/>
              </a:p>
            </p:txBody>
          </p:sp>
        </mc:Choice>
        <mc:Fallback>
          <p:sp>
            <p:nvSpPr>
              <p:cNvPr id="5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7" y="4925573"/>
                <a:ext cx="11187258" cy="1203240"/>
              </a:xfrm>
              <a:prstGeom prst="rect">
                <a:avLst/>
              </a:prstGeom>
              <a:blipFill>
                <a:blip r:embed="rId2"/>
                <a:stretch>
                  <a:fillRect l="-872" t="-4569" b="-4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27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6A479"/>
                </a:solidFill>
              </a:rPr>
              <a:t>Problem: </a:t>
            </a:r>
            <a:r>
              <a:rPr lang="en-US" dirty="0"/>
              <a:t>Trees can be unbalanced</a:t>
            </a:r>
          </a:p>
          <a:p>
            <a:r>
              <a:rPr lang="en-US" dirty="0">
                <a:solidFill>
                  <a:srgbClr val="B6A479"/>
                </a:solidFill>
              </a:rPr>
              <a:t>Solution: Union-by-rank!</a:t>
            </a:r>
          </a:p>
          <a:p>
            <a:pPr lvl="1"/>
            <a:r>
              <a:rPr lang="en-US" dirty="0" smtClean="0"/>
              <a:t>rank is a lot like height (it’s not quite height, for reasons we’ll see tomorrow)</a:t>
            </a:r>
            <a:endParaRPr lang="en-US" dirty="0"/>
          </a:p>
          <a:p>
            <a:pPr lvl="1"/>
            <a:r>
              <a:rPr lang="en-US" dirty="0"/>
              <a:t>Keep track of rank of all </a:t>
            </a:r>
            <a:r>
              <a:rPr lang="en-US" dirty="0" smtClean="0"/>
              <a:t>trees</a:t>
            </a:r>
          </a:p>
          <a:p>
            <a:pPr lvl="1"/>
            <a:r>
              <a:rPr lang="en-US" dirty="0" err="1" smtClean="0"/>
              <a:t>makeSet</a:t>
            </a:r>
            <a:r>
              <a:rPr lang="en-US" dirty="0" smtClean="0"/>
              <a:t> creates a tree of rank 0.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dirty="0" err="1"/>
              <a:t>unioning</a:t>
            </a:r>
            <a:r>
              <a:rPr lang="en-US" dirty="0"/>
              <a:t> make the tree with larger rank the </a:t>
            </a:r>
            <a:r>
              <a:rPr lang="en-US" dirty="0" smtClean="0"/>
              <a:t>root. New rank is larger of two merged ranks.</a:t>
            </a:r>
            <a:endParaRPr lang="en-US" dirty="0"/>
          </a:p>
          <a:p>
            <a:pPr lvl="1"/>
            <a:r>
              <a:rPr lang="en-US" dirty="0"/>
              <a:t>If it’s a tie, pick one </a:t>
            </a:r>
            <a:r>
              <a:rPr lang="en-US" dirty="0" smtClean="0"/>
              <a:t>to be root arbitrarily </a:t>
            </a:r>
            <a:r>
              <a:rPr lang="en-US" dirty="0"/>
              <a:t>and increase rank by </a:t>
            </a:r>
            <a:r>
              <a:rPr lang="en-US" dirty="0" smtClean="0"/>
              <a:t>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47835" y="4385510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453488" y="4263120"/>
            <a:ext cx="1395963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75845" y="5057118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74690" y="5677609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3602289" y="5318728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38986" y="5057976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3166585" y="4647120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3375434" y="4647120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82190" y="4456157"/>
            <a:ext cx="255198" cy="261610"/>
            <a:chOff x="4033946" y="330026"/>
            <a:chExt cx="369435" cy="378718"/>
          </a:xfrm>
        </p:grpSpPr>
        <p:sp>
          <p:nvSpPr>
            <p:cNvPr id="23" name="Oval 2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829103" y="4271768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2278" y="39205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3958" y="390864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cxnSp>
        <p:nvCxnSpPr>
          <p:cNvPr id="32" name="Curved Connector 31"/>
          <p:cNvCxnSpPr>
            <a:stCxn id="24" idx="0"/>
            <a:endCxn id="8" idx="2"/>
          </p:cNvCxnSpPr>
          <p:nvPr/>
        </p:nvCxnSpPr>
        <p:spPr>
          <a:xfrm rot="16200000" flipH="1">
            <a:off x="2147129" y="3418816"/>
            <a:ext cx="190963" cy="2265645"/>
          </a:xfrm>
          <a:prstGeom prst="curvedConnector5">
            <a:avLst>
              <a:gd name="adj1" fmla="val -119709"/>
              <a:gd name="adj2" fmla="val 50000"/>
              <a:gd name="adj3" fmla="val 219709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39133" y="4447509"/>
            <a:ext cx="255198" cy="261610"/>
            <a:chOff x="4033946" y="330026"/>
            <a:chExt cx="369435" cy="378718"/>
          </a:xfrm>
        </p:grpSpPr>
        <p:sp>
          <p:nvSpPr>
            <p:cNvPr id="35" name="Oval 3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6186046" y="4263120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767144" y="4456157"/>
            <a:ext cx="255198" cy="261610"/>
            <a:chOff x="4033946" y="330026"/>
            <a:chExt cx="369435" cy="378718"/>
          </a:xfrm>
        </p:grpSpPr>
        <p:sp>
          <p:nvSpPr>
            <p:cNvPr id="39" name="Oval 3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614057" y="4271768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59221" y="38117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7232" y="38117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cxnSp>
        <p:nvCxnSpPr>
          <p:cNvPr id="45" name="Curved Connector 44"/>
          <p:cNvCxnSpPr>
            <a:stCxn id="36" idx="0"/>
            <a:endCxn id="40" idx="2"/>
          </p:cNvCxnSpPr>
          <p:nvPr/>
        </p:nvCxnSpPr>
        <p:spPr>
          <a:xfrm rot="16200000" flipH="1">
            <a:off x="7045608" y="3868633"/>
            <a:ext cx="270258" cy="1428011"/>
          </a:xfrm>
          <a:prstGeom prst="curvedConnector5">
            <a:avLst>
              <a:gd name="adj1" fmla="val -84586"/>
              <a:gd name="adj2" fmla="val 50000"/>
              <a:gd name="adj3" fmla="val 184586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87232" y="3819189"/>
            <a:ext cx="10150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</p:spTree>
    <p:extLst>
      <p:ext uri="{BB962C8B-B14F-4D97-AF65-F5344CB8AC3E}">
        <p14:creationId xmlns:p14="http://schemas.microsoft.com/office/powerpoint/2010/main" val="23408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6" grpId="0"/>
      <p:bldP spid="27" grpId="0"/>
      <p:bldP spid="37" grpId="0" animBg="1"/>
      <p:bldP spid="41" grpId="0" animBg="1"/>
      <p:bldP spid="42" grpId="0"/>
      <p:bldP spid="43" grpId="0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35796" y="2768343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12947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82631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5" y="3445813"/>
            <a:ext cx="452723" cy="261610"/>
            <a:chOff x="4025391" y="338512"/>
            <a:chExt cx="655380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65538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</p:spTree>
    <p:extLst>
      <p:ext uri="{BB962C8B-B14F-4D97-AF65-F5344CB8AC3E}">
        <p14:creationId xmlns:p14="http://schemas.microsoft.com/office/powerpoint/2010/main" val="28272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35796" y="2768343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12947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82631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5F245BB-D295-F54F-9AA5-381DD480D4E8}"/>
              </a:ext>
            </a:extLst>
          </p:cNvPr>
          <p:cNvCxnSpPr>
            <a:endCxn id="85" idx="2"/>
          </p:cNvCxnSpPr>
          <p:nvPr/>
        </p:nvCxnSpPr>
        <p:spPr>
          <a:xfrm>
            <a:off x="4786313" y="2768343"/>
            <a:ext cx="4780701" cy="261610"/>
          </a:xfrm>
          <a:prstGeom prst="curvedConnector4">
            <a:avLst>
              <a:gd name="adj1" fmla="val 48665"/>
              <a:gd name="adj2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6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673222" y="343995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74140-FFD9-F042-AFB1-183012C87A6A}"/>
              </a:ext>
            </a:extLst>
          </p:cNvPr>
          <p:cNvCxnSpPr>
            <a:cxnSpLocks/>
            <a:stCxn id="35" idx="0"/>
            <a:endCxn id="85" idx="2"/>
          </p:cNvCxnSpPr>
          <p:nvPr/>
        </p:nvCxnSpPr>
        <p:spPr>
          <a:xfrm flipH="1" flipV="1">
            <a:off x="9567014" y="3029953"/>
            <a:ext cx="233807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4020378-F708-BC44-96D7-1E6BBF4FC252}"/>
              </a:ext>
            </a:extLst>
          </p:cNvPr>
          <p:cNvCxnSpPr>
            <a:cxnSpLocks/>
            <a:stCxn id="8" idx="0"/>
            <a:endCxn id="60" idx="2"/>
          </p:cNvCxnSpPr>
          <p:nvPr/>
        </p:nvCxnSpPr>
        <p:spPr>
          <a:xfrm rot="16200000" flipH="1">
            <a:off x="4533858" y="442541"/>
            <a:ext cx="261610" cy="4913215"/>
          </a:xfrm>
          <a:prstGeom prst="curvedConnector5">
            <a:avLst>
              <a:gd name="adj1" fmla="val -87382"/>
              <a:gd name="adj2" fmla="val 50000"/>
              <a:gd name="adj3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39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349916-F315-7942-A52D-8F4088FF3DB7}"/>
              </a:ext>
            </a:extLst>
          </p:cNvPr>
          <p:cNvGrpSpPr/>
          <p:nvPr/>
        </p:nvGrpSpPr>
        <p:grpSpPr>
          <a:xfrm>
            <a:off x="5529816" y="3447409"/>
            <a:ext cx="1072544" cy="1553709"/>
            <a:chOff x="1644753" y="2768343"/>
            <a:chExt cx="1072544" cy="1553709"/>
          </a:xfrm>
        </p:grpSpPr>
        <p:grpSp>
          <p:nvGrpSpPr>
            <p:cNvPr id="6" name="Group 5"/>
            <p:cNvGrpSpPr/>
            <p:nvPr/>
          </p:nvGrpSpPr>
          <p:grpSpPr>
            <a:xfrm>
              <a:off x="2080457" y="2768343"/>
              <a:ext cx="255198" cy="261610"/>
              <a:chOff x="4033946" y="330026"/>
              <a:chExt cx="369435" cy="3787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081612" y="3439951"/>
              <a:ext cx="255198" cy="261610"/>
              <a:chOff x="4033946" y="330026"/>
              <a:chExt cx="369435" cy="37871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80457" y="4060442"/>
              <a:ext cx="255198" cy="261610"/>
              <a:chOff x="4033946" y="330026"/>
              <a:chExt cx="369435" cy="3787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</p:grpSp>
        <p:cxnSp>
          <p:nvCxnSpPr>
            <p:cNvPr id="16" name="Straight Arrow Connector 15"/>
            <p:cNvCxnSpPr>
              <a:stCxn id="15" idx="0"/>
              <a:endCxn id="12" idx="2"/>
            </p:cNvCxnSpPr>
            <p:nvPr/>
          </p:nvCxnSpPr>
          <p:spPr>
            <a:xfrm flipV="1">
              <a:off x="2208056" y="3701561"/>
              <a:ext cx="1155" cy="358881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644753" y="3440809"/>
              <a:ext cx="255198" cy="261610"/>
              <a:chOff x="4033946" y="330026"/>
              <a:chExt cx="369435" cy="37871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</p:grpSp>
        <p:cxnSp>
          <p:nvCxnSpPr>
            <p:cNvPr id="20" name="Straight Arrow Connector 19"/>
            <p:cNvCxnSpPr>
              <a:stCxn id="19" idx="0"/>
              <a:endCxn id="8" idx="2"/>
            </p:cNvCxnSpPr>
            <p:nvPr/>
          </p:nvCxnSpPr>
          <p:spPr>
            <a:xfrm flipV="1">
              <a:off x="1772352" y="3029953"/>
              <a:ext cx="435704" cy="410856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0"/>
              <a:endCxn id="8" idx="2"/>
            </p:cNvCxnSpPr>
            <p:nvPr/>
          </p:nvCxnSpPr>
          <p:spPr>
            <a:xfrm flipH="1" flipV="1">
              <a:off x="2208056" y="3029953"/>
              <a:ext cx="1155" cy="40999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462099" y="3439951"/>
              <a:ext cx="255198" cy="261610"/>
              <a:chOff x="4033946" y="330026"/>
              <a:chExt cx="369435" cy="37871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cxnSp>
          <p:nvCxnSpPr>
            <p:cNvPr id="26" name="Straight Arrow Connector 25"/>
            <p:cNvCxnSpPr>
              <a:stCxn id="25" idx="0"/>
              <a:endCxn id="8" idx="2"/>
            </p:cNvCxnSpPr>
            <p:nvPr/>
          </p:nvCxnSpPr>
          <p:spPr>
            <a:xfrm flipH="1" flipV="1">
              <a:off x="2208056" y="3029953"/>
              <a:ext cx="381642" cy="40999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654591" y="4060442"/>
              <a:ext cx="255198" cy="261610"/>
              <a:chOff x="4033946" y="330026"/>
              <a:chExt cx="369435" cy="37871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</p:grpSp>
        <p:cxnSp>
          <p:nvCxnSpPr>
            <p:cNvPr id="31" name="Straight Arrow Connector 30"/>
            <p:cNvCxnSpPr>
              <a:stCxn id="30" idx="0"/>
              <a:endCxn id="19" idx="2"/>
            </p:cNvCxnSpPr>
            <p:nvPr/>
          </p:nvCxnSpPr>
          <p:spPr>
            <a:xfrm flipH="1" flipV="1">
              <a:off x="1772352" y="3702419"/>
              <a:ext cx="9838" cy="358023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673222" y="343995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300663" y="2645953"/>
            <a:ext cx="2527768" cy="2854735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74140-FFD9-F042-AFB1-183012C87A6A}"/>
              </a:ext>
            </a:extLst>
          </p:cNvPr>
          <p:cNvCxnSpPr>
            <a:cxnSpLocks/>
            <a:stCxn id="35" idx="0"/>
            <a:endCxn id="85" idx="2"/>
          </p:cNvCxnSpPr>
          <p:nvPr/>
        </p:nvCxnSpPr>
        <p:spPr>
          <a:xfrm flipH="1" flipV="1">
            <a:off x="9567014" y="3029953"/>
            <a:ext cx="233807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93B09C-8616-E142-941A-A54C8E7803A4}"/>
              </a:ext>
            </a:extLst>
          </p:cNvPr>
          <p:cNvCxnSpPr>
            <a:stCxn id="8" idx="0"/>
            <a:endCxn id="60" idx="2"/>
          </p:cNvCxnSpPr>
          <p:nvPr/>
        </p:nvCxnSpPr>
        <p:spPr>
          <a:xfrm flipV="1">
            <a:off x="6093119" y="3029953"/>
            <a:ext cx="1028152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B76D2B8-485E-CB43-BE1C-5F918A4657F8}"/>
              </a:ext>
            </a:extLst>
          </p:cNvPr>
          <p:cNvCxnSpPr>
            <a:cxnSpLocks/>
            <a:stCxn id="85" idx="0"/>
            <a:endCxn id="60" idx="2"/>
          </p:cNvCxnSpPr>
          <p:nvPr/>
        </p:nvCxnSpPr>
        <p:spPr>
          <a:xfrm rot="16200000" flipH="1" flipV="1">
            <a:off x="8213338" y="1676276"/>
            <a:ext cx="261610" cy="2445743"/>
          </a:xfrm>
          <a:prstGeom prst="curvedConnector5">
            <a:avLst>
              <a:gd name="adj1" fmla="val -87382"/>
              <a:gd name="adj2" fmla="val 50000"/>
              <a:gd name="adj3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9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EC4F-867E-1844-957D-B7939863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Wrap-up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D67C9-8EBA-BA41-AFC6-5A96B87DD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details of the implementation depend on what data structures you have available.</a:t>
                </a:r>
              </a:p>
              <a:p>
                <a:r>
                  <a:rPr lang="en-US" dirty="0"/>
                  <a:t>Your implementation in the programming project will be different in a few spots.</a:t>
                </a:r>
              </a:p>
              <a:p>
                <a:endParaRPr lang="en-US" dirty="0"/>
              </a:p>
              <a:p>
                <a:r>
                  <a:rPr lang="en-US" dirty="0"/>
                  <a:t>Our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D67C9-8EBA-BA41-AFC6-5A96B87DD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EBC6-FBCD-984B-8B39-034B95B7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782F3-2ABF-444C-A28F-E8876801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40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260063" y="2645953"/>
            <a:ext cx="3730028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4"/>
            <a:ext cx="372764" cy="261610"/>
            <a:chOff x="4025392" y="338513"/>
            <a:chExt cx="539628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2" y="338513"/>
              <a:ext cx="539628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899462" y="3447402"/>
            <a:ext cx="255198" cy="261610"/>
            <a:chOff x="4033946" y="330026"/>
            <a:chExt cx="369435" cy="378718"/>
          </a:xfrm>
        </p:grpSpPr>
        <p:sp>
          <p:nvSpPr>
            <p:cNvPr id="81" name="Oval 8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00617" y="4119010"/>
            <a:ext cx="255198" cy="261610"/>
            <a:chOff x="4033946" y="330026"/>
            <a:chExt cx="369435" cy="378718"/>
          </a:xfrm>
        </p:grpSpPr>
        <p:sp>
          <p:nvSpPr>
            <p:cNvPr id="88" name="Oval 8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99462" y="4739501"/>
            <a:ext cx="255198" cy="261610"/>
            <a:chOff x="4033946" y="330026"/>
            <a:chExt cx="369435" cy="378718"/>
          </a:xfrm>
        </p:grpSpPr>
        <p:sp>
          <p:nvSpPr>
            <p:cNvPr id="91" name="Oval 9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93" name="Straight Arrow Connector 92"/>
          <p:cNvCxnSpPr>
            <a:stCxn id="92" idx="0"/>
            <a:endCxn id="89" idx="2"/>
          </p:cNvCxnSpPr>
          <p:nvPr/>
        </p:nvCxnSpPr>
        <p:spPr>
          <a:xfrm flipV="1">
            <a:off x="6027061" y="438062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463758" y="4119868"/>
            <a:ext cx="255198" cy="261610"/>
            <a:chOff x="4033946" y="330026"/>
            <a:chExt cx="369435" cy="378718"/>
          </a:xfrm>
        </p:grpSpPr>
        <p:sp>
          <p:nvSpPr>
            <p:cNvPr id="100" name="Oval 9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102" name="Straight Arrow Connector 101"/>
          <p:cNvCxnSpPr>
            <a:stCxn id="101" idx="0"/>
            <a:endCxn id="82" idx="2"/>
          </p:cNvCxnSpPr>
          <p:nvPr/>
        </p:nvCxnSpPr>
        <p:spPr>
          <a:xfrm flipV="1">
            <a:off x="5591357" y="3709012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9" idx="0"/>
            <a:endCxn id="82" idx="2"/>
          </p:cNvCxnSpPr>
          <p:nvPr/>
        </p:nvCxnSpPr>
        <p:spPr>
          <a:xfrm flipH="1" flipV="1">
            <a:off x="6027061" y="3709012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281104" y="4119010"/>
            <a:ext cx="255198" cy="261610"/>
            <a:chOff x="4033946" y="330026"/>
            <a:chExt cx="369435" cy="378718"/>
          </a:xfrm>
        </p:grpSpPr>
        <p:sp>
          <p:nvSpPr>
            <p:cNvPr id="105" name="Oval 10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107" name="Straight Arrow Connector 106"/>
          <p:cNvCxnSpPr>
            <a:stCxn id="106" idx="0"/>
            <a:endCxn id="82" idx="2"/>
          </p:cNvCxnSpPr>
          <p:nvPr/>
        </p:nvCxnSpPr>
        <p:spPr>
          <a:xfrm flipH="1" flipV="1">
            <a:off x="6027061" y="3709012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473596" y="4739501"/>
            <a:ext cx="255198" cy="261610"/>
            <a:chOff x="4033946" y="330026"/>
            <a:chExt cx="369435" cy="378718"/>
          </a:xfrm>
        </p:grpSpPr>
        <p:sp>
          <p:nvSpPr>
            <p:cNvPr id="109" name="Oval 10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111" name="Straight Arrow Connector 110"/>
          <p:cNvCxnSpPr>
            <a:stCxn id="110" idx="0"/>
            <a:endCxn id="101" idx="2"/>
          </p:cNvCxnSpPr>
          <p:nvPr/>
        </p:nvCxnSpPr>
        <p:spPr>
          <a:xfrm flipH="1" flipV="1">
            <a:off x="5591357" y="4381478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2" idx="0"/>
            <a:endCxn id="60" idx="2"/>
          </p:cNvCxnSpPr>
          <p:nvPr/>
        </p:nvCxnSpPr>
        <p:spPr>
          <a:xfrm flipV="1">
            <a:off x="6027061" y="3029953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8552611" y="4085319"/>
            <a:ext cx="255198" cy="261610"/>
            <a:chOff x="4033946" y="330026"/>
            <a:chExt cx="369435" cy="378718"/>
          </a:xfrm>
        </p:grpSpPr>
        <p:sp>
          <p:nvSpPr>
            <p:cNvPr id="126" name="Oval 1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250261" y="3406253"/>
            <a:ext cx="255198" cy="261610"/>
            <a:chOff x="4033946" y="330026"/>
            <a:chExt cx="369435" cy="378718"/>
          </a:xfrm>
        </p:grpSpPr>
        <p:sp>
          <p:nvSpPr>
            <p:cNvPr id="129" name="Oval 1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814558" y="4078719"/>
            <a:ext cx="348519" cy="261610"/>
            <a:chOff x="4033945" y="330026"/>
            <a:chExt cx="504530" cy="378718"/>
          </a:xfrm>
        </p:grpSpPr>
        <p:sp>
          <p:nvSpPr>
            <p:cNvPr id="132" name="Oval 13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134" name="Straight Arrow Connector 133"/>
          <p:cNvCxnSpPr>
            <a:stCxn id="133" idx="0"/>
            <a:endCxn id="130" idx="2"/>
          </p:cNvCxnSpPr>
          <p:nvPr/>
        </p:nvCxnSpPr>
        <p:spPr>
          <a:xfrm flipV="1">
            <a:off x="7988818" y="366786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7" idx="0"/>
            <a:endCxn id="130" idx="2"/>
          </p:cNvCxnSpPr>
          <p:nvPr/>
        </p:nvCxnSpPr>
        <p:spPr>
          <a:xfrm flipH="1" flipV="1">
            <a:off x="8377860" y="3667863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0"/>
            <a:endCxn id="60" idx="2"/>
          </p:cNvCxnSpPr>
          <p:nvPr/>
        </p:nvCxnSpPr>
        <p:spPr>
          <a:xfrm flipH="1" flipV="1">
            <a:off x="7121271" y="3029953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Content Placeholder 2"/>
              <p:cNvSpPr txBox="1">
                <a:spLocks/>
              </p:cNvSpPr>
              <p:nvPr/>
            </p:nvSpPr>
            <p:spPr>
              <a:xfrm>
                <a:off x="437811" y="5978673"/>
                <a:ext cx="11187258" cy="1147939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8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B6A479"/>
                  </a:buClr>
                  <a:buFont typeface="Segoe UI Semilight" panose="020B0402040204020203" pitchFamily="34" charset="0"/>
                  <a:buChar char="-"/>
                  <a:defRPr sz="1400" kern="1200">
                    <a:solidFill>
                      <a:schemeClr val="tx1"/>
                    </a:solidFill>
                    <a:latin typeface="Segoe UI Semilight" panose="020B0402040204020203" pitchFamily="34" charset="0"/>
                    <a:ea typeface="+mn-ea"/>
                    <a:cs typeface="Segoe UI Semilight" panose="020B0402040204020203" pitchFamily="34" charset="0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Does this improve the worst case runtimes?</a:t>
                </a:r>
              </a:p>
              <a:p>
                <a:r>
                  <a:rPr lang="en-US" sz="2000" dirty="0" err="1">
                    <a:solidFill>
                      <a:srgbClr val="4C3282"/>
                    </a:solidFill>
                  </a:rPr>
                  <a:t>findSet</a:t>
                </a:r>
                <a:r>
                  <a:rPr lang="en-US" sz="2000" dirty="0">
                    <a:solidFill>
                      <a:srgbClr val="4C32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rgbClr val="4C3282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4C3282"/>
                    </a:solidFill>
                  </a:rPr>
                  <a:t>now,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4C3282"/>
                    </a:solidFill>
                  </a:rPr>
                  <a:t>!</a:t>
                </a:r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1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11" y="5978673"/>
                <a:ext cx="11187258" cy="1147939"/>
              </a:xfrm>
              <a:prstGeom prst="rect">
                <a:avLst/>
              </a:prstGeom>
              <a:blipFill>
                <a:blip r:embed="rId2"/>
                <a:stretch>
                  <a:fillRect l="-163" t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findSet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6A479"/>
                </a:solidFill>
              </a:rPr>
              <a:t>Problem: </a:t>
            </a:r>
            <a:r>
              <a:rPr lang="en-US" dirty="0"/>
              <a:t>Every time we call </a:t>
            </a:r>
            <a:r>
              <a:rPr lang="en-US" dirty="0" err="1"/>
              <a:t>findSet</a:t>
            </a:r>
            <a:r>
              <a:rPr lang="en-US" dirty="0"/>
              <a:t>() you must traverse all the levels of the tree to find representative</a:t>
            </a:r>
          </a:p>
          <a:p>
            <a:r>
              <a:rPr lang="en-US" dirty="0">
                <a:solidFill>
                  <a:srgbClr val="B6A479"/>
                </a:solidFill>
              </a:rPr>
              <a:t>Solution: Path Compression</a:t>
            </a:r>
          </a:p>
          <a:p>
            <a:pPr lvl="1"/>
            <a:r>
              <a:rPr lang="en-US" dirty="0"/>
              <a:t>Collapse tree into fewer levels by updating parent pointer of each node you visit</a:t>
            </a:r>
          </a:p>
          <a:p>
            <a:pPr lvl="1"/>
            <a:r>
              <a:rPr lang="en-US" dirty="0"/>
              <a:t>Whenever you call </a:t>
            </a:r>
            <a:r>
              <a:rPr lang="en-US" dirty="0" err="1"/>
              <a:t>findSet</a:t>
            </a:r>
            <a:r>
              <a:rPr lang="en-US" dirty="0"/>
              <a:t>() update each node you touch’s parent pointer to point directly to </a:t>
            </a:r>
            <a:r>
              <a:rPr lang="en-US" dirty="0" err="1"/>
              <a:t>overallRoot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19192" y="3863812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11307" y="4525396"/>
            <a:ext cx="326307" cy="261611"/>
            <a:chOff x="4020857" y="315514"/>
            <a:chExt cx="472375" cy="378719"/>
          </a:xfrm>
        </p:grpSpPr>
        <p:sp>
          <p:nvSpPr>
            <p:cNvPr id="10" name="Oval 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960" y="5165625"/>
            <a:ext cx="331115" cy="261610"/>
            <a:chOff x="4033945" y="330026"/>
            <a:chExt cx="479336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15" name="Straight Arrow Connector 14"/>
          <p:cNvCxnSpPr>
            <a:stCxn id="14" idx="0"/>
            <a:endCxn id="22" idx="4"/>
          </p:cNvCxnSpPr>
          <p:nvPr/>
        </p:nvCxnSpPr>
        <p:spPr>
          <a:xfrm flipV="1">
            <a:off x="5726518" y="4787006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83488" y="4536278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19" name="Straight Arrow Connector 18"/>
          <p:cNvCxnSpPr>
            <a:stCxn id="18" idx="0"/>
            <a:endCxn id="8" idx="2"/>
          </p:cNvCxnSpPr>
          <p:nvPr/>
        </p:nvCxnSpPr>
        <p:spPr>
          <a:xfrm flipV="1">
            <a:off x="4911087" y="4125422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8" idx="2"/>
          </p:cNvCxnSpPr>
          <p:nvPr/>
        </p:nvCxnSpPr>
        <p:spPr>
          <a:xfrm flipH="1" flipV="1">
            <a:off x="5346791" y="4125422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594929" y="4541283"/>
            <a:ext cx="396939" cy="261610"/>
            <a:chOff x="4025391" y="338513"/>
            <a:chExt cx="574624" cy="378718"/>
          </a:xfrm>
        </p:grpSpPr>
        <p:sp>
          <p:nvSpPr>
            <p:cNvPr id="22" name="Oval 2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25391" y="338513"/>
              <a:ext cx="574624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24" name="Straight Arrow Connector 23"/>
          <p:cNvCxnSpPr>
            <a:stCxn id="22" idx="0"/>
            <a:endCxn id="8" idx="2"/>
          </p:cNvCxnSpPr>
          <p:nvPr/>
        </p:nvCxnSpPr>
        <p:spPr>
          <a:xfrm flipH="1" flipV="1">
            <a:off x="5346791" y="4125422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124982" y="4542871"/>
            <a:ext cx="255198" cy="261610"/>
            <a:chOff x="4033946" y="330026"/>
            <a:chExt cx="369435" cy="378718"/>
          </a:xfrm>
        </p:grpSpPr>
        <p:sp>
          <p:nvSpPr>
            <p:cNvPr id="26" name="Oval 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26137" y="5214479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24982" y="5834970"/>
            <a:ext cx="255198" cy="261610"/>
            <a:chOff x="4033946" y="330026"/>
            <a:chExt cx="369435" cy="378718"/>
          </a:xfrm>
        </p:grpSpPr>
        <p:sp>
          <p:nvSpPr>
            <p:cNvPr id="32" name="Oval 3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34" name="Straight Arrow Connector 33"/>
          <p:cNvCxnSpPr>
            <a:stCxn id="33" idx="0"/>
            <a:endCxn id="30" idx="2"/>
          </p:cNvCxnSpPr>
          <p:nvPr/>
        </p:nvCxnSpPr>
        <p:spPr>
          <a:xfrm flipV="1">
            <a:off x="4252581" y="5476089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0"/>
            <a:endCxn id="27" idx="2"/>
          </p:cNvCxnSpPr>
          <p:nvPr/>
        </p:nvCxnSpPr>
        <p:spPr>
          <a:xfrm flipH="1" flipV="1">
            <a:off x="4252581" y="4804481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506624" y="5214479"/>
            <a:ext cx="255198" cy="261610"/>
            <a:chOff x="4033946" y="330026"/>
            <a:chExt cx="369435" cy="378718"/>
          </a:xfrm>
        </p:grpSpPr>
        <p:sp>
          <p:nvSpPr>
            <p:cNvPr id="41" name="Oval 4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43" name="Straight Arrow Connector 42"/>
          <p:cNvCxnSpPr>
            <a:stCxn id="42" idx="0"/>
            <a:endCxn id="27" idx="2"/>
          </p:cNvCxnSpPr>
          <p:nvPr/>
        </p:nvCxnSpPr>
        <p:spPr>
          <a:xfrm flipH="1" flipV="1">
            <a:off x="4252581" y="4804481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0"/>
            <a:endCxn id="8" idx="2"/>
          </p:cNvCxnSpPr>
          <p:nvPr/>
        </p:nvCxnSpPr>
        <p:spPr>
          <a:xfrm flipV="1">
            <a:off x="4252581" y="4125422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778131" y="5180788"/>
            <a:ext cx="255198" cy="261610"/>
            <a:chOff x="4033946" y="330026"/>
            <a:chExt cx="369435" cy="378718"/>
          </a:xfrm>
        </p:grpSpPr>
        <p:sp>
          <p:nvSpPr>
            <p:cNvPr id="50" name="Oval 4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75781" y="4501722"/>
            <a:ext cx="255198" cy="261610"/>
            <a:chOff x="4033946" y="330026"/>
            <a:chExt cx="369435" cy="378718"/>
          </a:xfrm>
        </p:grpSpPr>
        <p:sp>
          <p:nvSpPr>
            <p:cNvPr id="53" name="Oval 5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40078" y="5174188"/>
            <a:ext cx="348519" cy="261610"/>
            <a:chOff x="4033945" y="330026"/>
            <a:chExt cx="504530" cy="378718"/>
          </a:xfrm>
        </p:grpSpPr>
        <p:sp>
          <p:nvSpPr>
            <p:cNvPr id="56" name="Oval 5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58" name="Straight Arrow Connector 57"/>
          <p:cNvCxnSpPr>
            <a:stCxn id="57" idx="0"/>
            <a:endCxn id="54" idx="2"/>
          </p:cNvCxnSpPr>
          <p:nvPr/>
        </p:nvCxnSpPr>
        <p:spPr>
          <a:xfrm flipV="1">
            <a:off x="6214338" y="4763332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0"/>
            <a:endCxn id="54" idx="2"/>
          </p:cNvCxnSpPr>
          <p:nvPr/>
        </p:nvCxnSpPr>
        <p:spPr>
          <a:xfrm flipH="1" flipV="1">
            <a:off x="6603380" y="4763332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0"/>
            <a:endCxn id="8" idx="2"/>
          </p:cNvCxnSpPr>
          <p:nvPr/>
        </p:nvCxnSpPr>
        <p:spPr>
          <a:xfrm flipH="1" flipV="1">
            <a:off x="5346791" y="4125422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481777" y="3808736"/>
            <a:ext cx="3730028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62221" y="339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38479" y="3828376"/>
            <a:ext cx="2295080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cxnSp>
        <p:nvCxnSpPr>
          <p:cNvPr id="65" name="Curved Connector 64"/>
          <p:cNvCxnSpPr>
            <a:stCxn id="33" idx="0"/>
            <a:endCxn id="8" idx="2"/>
          </p:cNvCxnSpPr>
          <p:nvPr/>
        </p:nvCxnSpPr>
        <p:spPr>
          <a:xfrm rot="5400000" flipH="1" flipV="1">
            <a:off x="3944912" y="4433091"/>
            <a:ext cx="1709548" cy="1094210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30" idx="0"/>
            <a:endCxn id="8" idx="2"/>
          </p:cNvCxnSpPr>
          <p:nvPr/>
        </p:nvCxnSpPr>
        <p:spPr>
          <a:xfrm rot="5400000" flipH="1" flipV="1">
            <a:off x="4255735" y="4123424"/>
            <a:ext cx="1089057" cy="109305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384924" y="3863812"/>
            <a:ext cx="255198" cy="261610"/>
            <a:chOff x="4033946" y="330026"/>
            <a:chExt cx="369435" cy="378718"/>
          </a:xfrm>
        </p:grpSpPr>
        <p:sp>
          <p:nvSpPr>
            <p:cNvPr id="71" name="Oval 7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12657" y="4599452"/>
            <a:ext cx="326307" cy="261611"/>
            <a:chOff x="4020857" y="315514"/>
            <a:chExt cx="472375" cy="378719"/>
          </a:xfrm>
        </p:grpSpPr>
        <p:sp>
          <p:nvSpPr>
            <p:cNvPr id="74" name="Oval 7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270587" y="5255149"/>
            <a:ext cx="331115" cy="261610"/>
            <a:chOff x="4033945" y="330026"/>
            <a:chExt cx="479336" cy="378718"/>
          </a:xfrm>
        </p:grpSpPr>
        <p:sp>
          <p:nvSpPr>
            <p:cNvPr id="77" name="Oval 7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79" name="Straight Arrow Connector 78"/>
          <p:cNvCxnSpPr>
            <a:stCxn id="78" idx="0"/>
            <a:endCxn id="86" idx="4"/>
          </p:cNvCxnSpPr>
          <p:nvPr/>
        </p:nvCxnSpPr>
        <p:spPr>
          <a:xfrm flipV="1">
            <a:off x="10436145" y="4845175"/>
            <a:ext cx="6298" cy="40997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9321125" y="4599452"/>
            <a:ext cx="255198" cy="261610"/>
            <a:chOff x="4033946" y="330026"/>
            <a:chExt cx="369435" cy="378718"/>
          </a:xfrm>
        </p:grpSpPr>
        <p:sp>
          <p:nvSpPr>
            <p:cNvPr id="81" name="Oval 8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83" name="Straight Arrow Connector 82"/>
          <p:cNvCxnSpPr>
            <a:stCxn id="82" idx="0"/>
            <a:endCxn id="72" idx="2"/>
          </p:cNvCxnSpPr>
          <p:nvPr/>
        </p:nvCxnSpPr>
        <p:spPr>
          <a:xfrm flipV="1">
            <a:off x="9448724" y="4125422"/>
            <a:ext cx="63799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0"/>
            <a:endCxn id="72" idx="2"/>
          </p:cNvCxnSpPr>
          <p:nvPr/>
        </p:nvCxnSpPr>
        <p:spPr>
          <a:xfrm flipH="1" flipV="1">
            <a:off x="9512523" y="4125422"/>
            <a:ext cx="341155" cy="49151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0304552" y="4599452"/>
            <a:ext cx="414831" cy="261610"/>
            <a:chOff x="4025391" y="338513"/>
            <a:chExt cx="600526" cy="378718"/>
          </a:xfrm>
        </p:grpSpPr>
        <p:sp>
          <p:nvSpPr>
            <p:cNvPr id="86" name="Oval 8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25391" y="338513"/>
              <a:ext cx="60052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88" name="Straight Arrow Connector 87"/>
          <p:cNvCxnSpPr>
            <a:stCxn id="86" idx="0"/>
            <a:endCxn id="72" idx="2"/>
          </p:cNvCxnSpPr>
          <p:nvPr/>
        </p:nvCxnSpPr>
        <p:spPr>
          <a:xfrm flipH="1" flipV="1">
            <a:off x="9512523" y="4125422"/>
            <a:ext cx="929920" cy="4756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843456" y="4599452"/>
            <a:ext cx="255198" cy="261610"/>
            <a:chOff x="4033946" y="330026"/>
            <a:chExt cx="369435" cy="378718"/>
          </a:xfrm>
        </p:grpSpPr>
        <p:sp>
          <p:nvSpPr>
            <p:cNvPr id="90" name="Oval 8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218731" y="4599452"/>
            <a:ext cx="255198" cy="261610"/>
            <a:chOff x="4033946" y="330026"/>
            <a:chExt cx="369435" cy="378718"/>
          </a:xfrm>
        </p:grpSpPr>
        <p:sp>
          <p:nvSpPr>
            <p:cNvPr id="93" name="Oval 9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728508" y="4599452"/>
            <a:ext cx="255198" cy="261610"/>
            <a:chOff x="4033946" y="330026"/>
            <a:chExt cx="369435" cy="378718"/>
          </a:xfrm>
        </p:grpSpPr>
        <p:sp>
          <p:nvSpPr>
            <p:cNvPr id="96" name="Oval 9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98" name="Straight Arrow Connector 97"/>
          <p:cNvCxnSpPr>
            <a:stCxn id="97" idx="0"/>
            <a:endCxn id="72" idx="2"/>
          </p:cNvCxnSpPr>
          <p:nvPr/>
        </p:nvCxnSpPr>
        <p:spPr>
          <a:xfrm flipV="1">
            <a:off x="7856107" y="4125422"/>
            <a:ext cx="1656416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0"/>
            <a:endCxn id="72" idx="2"/>
          </p:cNvCxnSpPr>
          <p:nvPr/>
        </p:nvCxnSpPr>
        <p:spPr>
          <a:xfrm flipV="1">
            <a:off x="8346330" y="4125422"/>
            <a:ext cx="1166193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9225098" y="5255149"/>
            <a:ext cx="255198" cy="261610"/>
            <a:chOff x="4033946" y="330026"/>
            <a:chExt cx="369435" cy="378718"/>
          </a:xfrm>
        </p:grpSpPr>
        <p:sp>
          <p:nvSpPr>
            <p:cNvPr id="105" name="Oval 10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107" name="Straight Arrow Connector 106"/>
          <p:cNvCxnSpPr>
            <a:stCxn id="106" idx="0"/>
            <a:endCxn id="91" idx="2"/>
          </p:cNvCxnSpPr>
          <p:nvPr/>
        </p:nvCxnSpPr>
        <p:spPr>
          <a:xfrm flipH="1" flipV="1">
            <a:off x="8971055" y="4861062"/>
            <a:ext cx="381642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1" idx="0"/>
            <a:endCxn id="72" idx="2"/>
          </p:cNvCxnSpPr>
          <p:nvPr/>
        </p:nvCxnSpPr>
        <p:spPr>
          <a:xfrm flipV="1">
            <a:off x="8971055" y="4125422"/>
            <a:ext cx="541468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1320255" y="5255149"/>
            <a:ext cx="255198" cy="261610"/>
            <a:chOff x="4033946" y="330026"/>
            <a:chExt cx="369435" cy="378718"/>
          </a:xfrm>
        </p:grpSpPr>
        <p:sp>
          <p:nvSpPr>
            <p:cNvPr id="114" name="Oval 1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1000211" y="4599452"/>
            <a:ext cx="255198" cy="261610"/>
            <a:chOff x="4033946" y="330026"/>
            <a:chExt cx="369435" cy="378718"/>
          </a:xfrm>
        </p:grpSpPr>
        <p:sp>
          <p:nvSpPr>
            <p:cNvPr id="117" name="Oval 1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719386" y="5255149"/>
            <a:ext cx="348519" cy="261610"/>
            <a:chOff x="4033945" y="330026"/>
            <a:chExt cx="504530" cy="378718"/>
          </a:xfrm>
        </p:grpSpPr>
        <p:sp>
          <p:nvSpPr>
            <p:cNvPr id="120" name="Oval 11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122" name="Straight Arrow Connector 121"/>
          <p:cNvCxnSpPr>
            <a:stCxn id="121" idx="0"/>
            <a:endCxn id="118" idx="2"/>
          </p:cNvCxnSpPr>
          <p:nvPr/>
        </p:nvCxnSpPr>
        <p:spPr>
          <a:xfrm flipV="1">
            <a:off x="10893646" y="4861062"/>
            <a:ext cx="234164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5" idx="0"/>
            <a:endCxn id="118" idx="2"/>
          </p:cNvCxnSpPr>
          <p:nvPr/>
        </p:nvCxnSpPr>
        <p:spPr>
          <a:xfrm flipH="1" flipV="1">
            <a:off x="11127810" y="4861062"/>
            <a:ext cx="320044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  <a:endCxn id="72" idx="2"/>
          </p:cNvCxnSpPr>
          <p:nvPr/>
        </p:nvCxnSpPr>
        <p:spPr>
          <a:xfrm flipH="1" flipV="1">
            <a:off x="9512523" y="4125422"/>
            <a:ext cx="1615287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7647509" y="3808736"/>
            <a:ext cx="4034161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27953" y="339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sp>
        <p:nvSpPr>
          <p:cNvPr id="133" name="Content Placeholder 2"/>
          <p:cNvSpPr txBox="1">
            <a:spLocks/>
          </p:cNvSpPr>
          <p:nvPr/>
        </p:nvSpPr>
        <p:spPr>
          <a:xfrm>
            <a:off x="342900" y="4931897"/>
            <a:ext cx="2815471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Does this improve the worst case runtimes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Not the worst-case, but…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union-by-rank and path-compression optimized implementations of disjoint-sets draw the resulting forest caused by these calls: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makeSet(a)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makeSet(b)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makeSet(d)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makeSet(h)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union(c, 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union(d, 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union(a, 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h)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union(b, 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union(b, 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260063" y="2645953"/>
            <a:ext cx="3730028" cy="1962261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8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369408" y="3445814"/>
            <a:ext cx="308226" cy="261610"/>
            <a:chOff x="4025392" y="338513"/>
            <a:chExt cx="446200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25392" y="338513"/>
              <a:ext cx="44620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</a:t>
              </a:r>
            </a:p>
          </p:txBody>
        </p:sp>
      </p:grpSp>
      <p:cxnSp>
        <p:nvCxnSpPr>
          <p:cNvPr id="26" name="Straight Arrow Connector 25"/>
          <p:cNvCxnSpPr>
            <a:stCxn id="24" idx="0"/>
            <a:endCxn id="8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899462" y="3447402"/>
            <a:ext cx="255198" cy="261610"/>
            <a:chOff x="4033946" y="330026"/>
            <a:chExt cx="369435" cy="378718"/>
          </a:xfrm>
        </p:grpSpPr>
        <p:sp>
          <p:nvSpPr>
            <p:cNvPr id="28" name="Oval 2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</a:t>
              </a:r>
            </a:p>
          </p:txBody>
        </p:sp>
      </p:grpSp>
      <p:cxnSp>
        <p:nvCxnSpPr>
          <p:cNvPr id="50" name="Straight Arrow Connector 49"/>
          <p:cNvCxnSpPr>
            <a:stCxn id="29" idx="0"/>
            <a:endCxn id="8" idx="2"/>
          </p:cNvCxnSpPr>
          <p:nvPr/>
        </p:nvCxnSpPr>
        <p:spPr>
          <a:xfrm flipV="1">
            <a:off x="6027061" y="3029953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552611" y="4085319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50261" y="3406253"/>
            <a:ext cx="255198" cy="261610"/>
            <a:chOff x="4033946" y="330026"/>
            <a:chExt cx="369435" cy="378718"/>
          </a:xfrm>
        </p:grpSpPr>
        <p:sp>
          <p:nvSpPr>
            <p:cNvPr id="55" name="Oval 5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814558" y="4078719"/>
            <a:ext cx="348519" cy="261610"/>
            <a:chOff x="4033945" y="330026"/>
            <a:chExt cx="504530" cy="378718"/>
          </a:xfrm>
        </p:grpSpPr>
        <p:sp>
          <p:nvSpPr>
            <p:cNvPr id="58" name="Oval 5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</a:t>
              </a:r>
            </a:p>
          </p:txBody>
        </p:sp>
      </p:grpSp>
      <p:cxnSp>
        <p:nvCxnSpPr>
          <p:cNvPr id="60" name="Straight Arrow Connector 59"/>
          <p:cNvCxnSpPr>
            <a:stCxn id="59" idx="0"/>
            <a:endCxn id="56" idx="2"/>
          </p:cNvCxnSpPr>
          <p:nvPr/>
        </p:nvCxnSpPr>
        <p:spPr>
          <a:xfrm flipV="1">
            <a:off x="7988818" y="366786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0"/>
            <a:endCxn id="56" idx="2"/>
          </p:cNvCxnSpPr>
          <p:nvPr/>
        </p:nvCxnSpPr>
        <p:spPr>
          <a:xfrm flipH="1" flipV="1">
            <a:off x="8377860" y="3667863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8" idx="2"/>
          </p:cNvCxnSpPr>
          <p:nvPr/>
        </p:nvCxnSpPr>
        <p:spPr>
          <a:xfrm flipH="1" flipV="1">
            <a:off x="7121271" y="3029953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2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005D-2570-4AAA-97FC-E9CF8766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</a:t>
            </a:r>
            <a:r>
              <a:rPr lang="en-US" dirty="0" smtClean="0"/>
              <a:t>Up-trees Runtimes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C942-39CA-433B-BB2F-4C1C577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EDF1C-3D83-4E0E-9FCE-777A8E8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8353931"/>
                  </p:ext>
                </p:extLst>
              </p:nvPr>
            </p:nvGraphicFramePr>
            <p:xfrm>
              <a:off x="575239" y="2034116"/>
              <a:ext cx="110415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0380">
                      <a:extLst>
                        <a:ext uri="{9D8B030D-6E8A-4147-A177-3AD203B41FA5}">
                          <a16:colId xmlns:a16="http://schemas.microsoft.com/office/drawing/2014/main" val="3817476169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1136604762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1361899218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3003959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makeSet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findSet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103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Worst-Case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02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Best-Case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655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In-Practice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55634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8353931"/>
                  </p:ext>
                </p:extLst>
              </p:nvPr>
            </p:nvGraphicFramePr>
            <p:xfrm>
              <a:off x="575239" y="2034116"/>
              <a:ext cx="110415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0380">
                      <a:extLst>
                        <a:ext uri="{9D8B030D-6E8A-4147-A177-3AD203B41FA5}">
                          <a16:colId xmlns:a16="http://schemas.microsoft.com/office/drawing/2014/main" val="3817476169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1136604762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1361899218"/>
                        </a:ext>
                      </a:extLst>
                    </a:gridCol>
                    <a:gridCol w="2760380">
                      <a:extLst>
                        <a:ext uri="{9D8B030D-6E8A-4147-A177-3AD203B41FA5}">
                          <a16:colId xmlns:a16="http://schemas.microsoft.com/office/drawing/2014/main" val="3003959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makeSet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findSet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103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Worst-Case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1" t="-104839" r="-20088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21" t="-104839" r="-100883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21" t="-104839" r="-883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102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Best-Case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1" t="-208197" r="-2008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21" t="-208197" r="-1008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21" t="-208197" r="-88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6558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In-Practice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1" t="-308197" r="-2008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21" t="-308197" r="-1008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21" t="-308197" r="-88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55634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5239" y="3971925"/>
                <a:ext cx="10902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Hey why are some of those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And…wait what’s that * above the log?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3971925"/>
                <a:ext cx="10902386" cy="646331"/>
              </a:xfrm>
              <a:prstGeom prst="rect">
                <a:avLst/>
              </a:prstGeom>
              <a:blipFill>
                <a:blip r:embed="rId3"/>
                <a:stretch>
                  <a:fillRect l="-447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7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“iterated logarithm”</a:t>
                </a:r>
              </a:p>
              <a:p>
                <a:r>
                  <a:rPr lang="en-US" dirty="0" smtClean="0"/>
                  <a:t>It answers the question “how many times do I have to take the log of this to get a number at most 1?”</a:t>
                </a:r>
              </a:p>
              <a:p>
                <a:endParaRPr lang="en-US" dirty="0"/>
              </a:p>
              <a:p>
                <a:r>
                  <a:rPr lang="en-US" sz="2400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(16)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      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grows ridiculously slowly.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=5.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en-US" sz="2400" dirty="0" smtClean="0"/>
                  <a:t> is the number of atoms in the observable universe. For </a:t>
                </a:r>
                <a:r>
                  <a:rPr lang="en-US" sz="2400" dirty="0"/>
                  <a:t>all practical purposes these operations are constant time.</a:t>
                </a:r>
                <a:endParaRPr lang="en-US" sz="2400" dirty="0"/>
              </a:p>
              <a:p>
                <a:r>
                  <a:rPr lang="en-US" dirty="0" smtClean="0"/>
                  <a:t>But they aren’t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36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Up-tree Runtimes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isn’t tight – that’s why those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bounds became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bounds. </a:t>
                </a:r>
              </a:p>
              <a:p>
                <a:r>
                  <a:rPr lang="en-US" dirty="0" smtClean="0"/>
                  <a:t>There is a tight bound. It’s a function that grows even slower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Google “inverse Ackerman function“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48785" cy="65210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" y="1277943"/>
            <a:ext cx="12118747" cy="439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EC4F-867E-1844-957D-B7939863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Wrap-up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D67C9-8EBA-BA41-AFC6-5A96B87DD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details of the implementation depend on what data structures you have available.</a:t>
                </a:r>
              </a:p>
              <a:p>
                <a:r>
                  <a:rPr lang="en-US" dirty="0"/>
                  <a:t>Your implementation in the programming project will be different in a few spots.</a:t>
                </a:r>
              </a:p>
              <a:p>
                <a:endParaRPr lang="en-US" dirty="0"/>
              </a:p>
              <a:p>
                <a:r>
                  <a:rPr lang="en-US" dirty="0"/>
                  <a:t>Our running 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you go to Wikipedia right now, they say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They’re using a Fibonacci heap instead of a binary heap.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right running time for this class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Shortest path summary:</a:t>
                </a:r>
              </a:p>
              <a:p>
                <a:pPr lvl="1"/>
                <a:r>
                  <a:rPr lang="en-US" dirty="0" smtClean="0"/>
                  <a:t>BFS works great (and fast --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time) if graph is unweighted.</a:t>
                </a:r>
              </a:p>
              <a:p>
                <a:pPr lvl="1"/>
                <a:r>
                  <a:rPr lang="en-US" dirty="0" err="1" smtClean="0"/>
                  <a:t>Dijkstra’s</a:t>
                </a:r>
                <a:r>
                  <a:rPr lang="en-US" dirty="0" smtClean="0"/>
                  <a:t> works for weighted graphs with no negative edges, but a bit slower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Reductions!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D67C9-8EBA-BA41-AFC6-5A96B87DD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9" t="-2138" b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9EBC6-FBCD-984B-8B39-034B95B7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782F3-2ABF-444C-A28F-E8876801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730703"/>
          </a:xfrm>
        </p:spPr>
        <p:txBody>
          <a:bodyPr>
            <a:noAutofit/>
          </a:bodyPr>
          <a:lstStyle/>
          <a:p>
            <a:r>
              <a:rPr lang="en-US" sz="2800" dirty="0"/>
              <a:t>It’s the 1920’s. Your friend at the electric company needs to choose where to build wires to connect all these cities to the plant. </a:t>
            </a:r>
          </a:p>
        </p:txBody>
      </p:sp>
      <p:sp>
        <p:nvSpPr>
          <p:cNvPr id="6" name="Oval 5"/>
          <p:cNvSpPr/>
          <p:nvPr/>
        </p:nvSpPr>
        <p:spPr>
          <a:xfrm>
            <a:off x="3208719" y="3943649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906961" y="2284898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511722" y="4848235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6696075" y="4833371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8950" y="3137635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4621211" y="3763310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0" name="Straight Connector 19"/>
          <p:cNvCxnSpPr>
            <a:stCxn id="7" idx="2"/>
            <a:endCxn id="6" idx="7"/>
          </p:cNvCxnSpPr>
          <p:nvPr/>
        </p:nvCxnSpPr>
        <p:spPr>
          <a:xfrm flipH="1">
            <a:off x="3452622" y="2424723"/>
            <a:ext cx="1454339" cy="1559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8" idx="2"/>
          </p:cNvCxnSpPr>
          <p:nvPr/>
        </p:nvCxnSpPr>
        <p:spPr>
          <a:xfrm>
            <a:off x="3452622" y="4182344"/>
            <a:ext cx="1059100" cy="805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11" idx="4"/>
          </p:cNvCxnSpPr>
          <p:nvPr/>
        </p:nvCxnSpPr>
        <p:spPr>
          <a:xfrm flipV="1">
            <a:off x="4654597" y="4042959"/>
            <a:ext cx="109489" cy="80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6" idx="6"/>
          </p:cNvCxnSpPr>
          <p:nvPr/>
        </p:nvCxnSpPr>
        <p:spPr>
          <a:xfrm flipH="1">
            <a:off x="3494469" y="3903135"/>
            <a:ext cx="1126742" cy="180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7"/>
            <a:endCxn id="10" idx="2"/>
          </p:cNvCxnSpPr>
          <p:nvPr/>
        </p:nvCxnSpPr>
        <p:spPr>
          <a:xfrm flipV="1">
            <a:off x="4865114" y="3277460"/>
            <a:ext cx="1973836" cy="526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4"/>
            <a:endCxn id="9" idx="0"/>
          </p:cNvCxnSpPr>
          <p:nvPr/>
        </p:nvCxnSpPr>
        <p:spPr>
          <a:xfrm flipH="1">
            <a:off x="6890436" y="3417284"/>
            <a:ext cx="91389" cy="1416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6"/>
          </p:cNvCxnSpPr>
          <p:nvPr/>
        </p:nvCxnSpPr>
        <p:spPr>
          <a:xfrm flipH="1" flipV="1">
            <a:off x="4797472" y="4988060"/>
            <a:ext cx="1955530" cy="17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7" idx="6"/>
          </p:cNvCxnSpPr>
          <p:nvPr/>
        </p:nvCxnSpPr>
        <p:spPr>
          <a:xfrm flipH="1" flipV="1">
            <a:off x="5192711" y="2424723"/>
            <a:ext cx="1560291" cy="2464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  <a:endCxn id="8" idx="7"/>
          </p:cNvCxnSpPr>
          <p:nvPr/>
        </p:nvCxnSpPr>
        <p:spPr>
          <a:xfrm flipH="1">
            <a:off x="4755625" y="3376330"/>
            <a:ext cx="2125172" cy="1512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5"/>
            <a:endCxn id="9" idx="2"/>
          </p:cNvCxnSpPr>
          <p:nvPr/>
        </p:nvCxnSpPr>
        <p:spPr>
          <a:xfrm>
            <a:off x="4865114" y="4002005"/>
            <a:ext cx="1830961" cy="1021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39896" y="2907792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6272" y="2650885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03048" y="3314400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01420" y="3644114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54311" y="4585202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0881" y="4186749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6272" y="5030063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20482" y="4002005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53496" y="3846890"/>
            <a:ext cx="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21304" y="4390448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5239" y="5312664"/>
            <a:ext cx="11187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She knows how much it would cost to lay electric wires between any pair of </a:t>
            </a:r>
            <a:r>
              <a:rPr lang="en-US" sz="2800" dirty="0" smtClean="0"/>
              <a:t>cities, </a:t>
            </a:r>
            <a:r>
              <a:rPr lang="en-US" sz="2800" dirty="0"/>
              <a:t>and wants the cheapest way to make sure electricity from the plant to every city.</a:t>
            </a:r>
          </a:p>
        </p:txBody>
      </p:sp>
      <p:pic>
        <p:nvPicPr>
          <p:cNvPr id="1026" name="Picture 2" descr="Factory on Microsoft Windows 10 April 2018 Upd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00" y="4894321"/>
            <a:ext cx="237871" cy="2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66" y="1470900"/>
            <a:ext cx="11267856" cy="85065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It’s the 1920’s. Your friend at the electric company needs to choose where to build wires to connect all these cities to the plant. </a:t>
            </a:r>
          </a:p>
        </p:txBody>
      </p:sp>
      <p:sp>
        <p:nvSpPr>
          <p:cNvPr id="6" name="Oval 5"/>
          <p:cNvSpPr/>
          <p:nvPr/>
        </p:nvSpPr>
        <p:spPr>
          <a:xfrm>
            <a:off x="3208719" y="3943649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906961" y="2284898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4511722" y="4848235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6696075" y="4833371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6838950" y="3137635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4621211" y="3763310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0" name="Straight Connector 19"/>
          <p:cNvCxnSpPr>
            <a:stCxn id="7" idx="2"/>
            <a:endCxn id="6" idx="7"/>
          </p:cNvCxnSpPr>
          <p:nvPr/>
        </p:nvCxnSpPr>
        <p:spPr>
          <a:xfrm flipH="1">
            <a:off x="3452622" y="2424723"/>
            <a:ext cx="1454339" cy="1559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8" idx="2"/>
          </p:cNvCxnSpPr>
          <p:nvPr/>
        </p:nvCxnSpPr>
        <p:spPr>
          <a:xfrm>
            <a:off x="3452622" y="4182344"/>
            <a:ext cx="1059100" cy="805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0"/>
            <a:endCxn id="11" idx="4"/>
          </p:cNvCxnSpPr>
          <p:nvPr/>
        </p:nvCxnSpPr>
        <p:spPr>
          <a:xfrm flipV="1">
            <a:off x="4654597" y="4042959"/>
            <a:ext cx="109489" cy="8052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6" idx="6"/>
          </p:cNvCxnSpPr>
          <p:nvPr/>
        </p:nvCxnSpPr>
        <p:spPr>
          <a:xfrm flipH="1">
            <a:off x="3494469" y="3903135"/>
            <a:ext cx="1126742" cy="180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7"/>
            <a:endCxn id="10" idx="2"/>
          </p:cNvCxnSpPr>
          <p:nvPr/>
        </p:nvCxnSpPr>
        <p:spPr>
          <a:xfrm flipV="1">
            <a:off x="4865114" y="3277460"/>
            <a:ext cx="1973836" cy="526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4"/>
            <a:endCxn id="9" idx="0"/>
          </p:cNvCxnSpPr>
          <p:nvPr/>
        </p:nvCxnSpPr>
        <p:spPr>
          <a:xfrm flipH="1">
            <a:off x="6890436" y="3417284"/>
            <a:ext cx="91389" cy="1416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6"/>
          </p:cNvCxnSpPr>
          <p:nvPr/>
        </p:nvCxnSpPr>
        <p:spPr>
          <a:xfrm flipH="1" flipV="1">
            <a:off x="4797472" y="4988060"/>
            <a:ext cx="1955530" cy="170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7" idx="6"/>
          </p:cNvCxnSpPr>
          <p:nvPr/>
        </p:nvCxnSpPr>
        <p:spPr>
          <a:xfrm flipH="1" flipV="1">
            <a:off x="5192711" y="2424723"/>
            <a:ext cx="1560291" cy="2464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3"/>
            <a:endCxn id="8" idx="7"/>
          </p:cNvCxnSpPr>
          <p:nvPr/>
        </p:nvCxnSpPr>
        <p:spPr>
          <a:xfrm flipH="1">
            <a:off x="4755625" y="3376330"/>
            <a:ext cx="2125172" cy="1512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5"/>
            <a:endCxn id="9" idx="2"/>
          </p:cNvCxnSpPr>
          <p:nvPr/>
        </p:nvCxnSpPr>
        <p:spPr>
          <a:xfrm>
            <a:off x="4865114" y="4002005"/>
            <a:ext cx="1830961" cy="1021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39896" y="2907792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86272" y="2650885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03048" y="3314400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01420" y="3644114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54311" y="4585202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440881" y="4186749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6272" y="5030063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020482" y="4002005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953496" y="3846890"/>
            <a:ext cx="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21304" y="4390448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5239" y="5312664"/>
            <a:ext cx="11187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She knows how much it would cost to lay electric wires between any pair of locations, and wants the cheapest way to make sure </a:t>
            </a:r>
            <a:endParaRPr lang="en-US" sz="2800" dirty="0" smtClean="0"/>
          </a:p>
          <a:p>
            <a:r>
              <a:rPr lang="en-US" sz="2800" dirty="0" smtClean="0"/>
              <a:t>electricity </a:t>
            </a:r>
            <a:r>
              <a:rPr lang="en-US" sz="2800" dirty="0"/>
              <a:t>from the plant to every city.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3784" y="1281001"/>
            <a:ext cx="11110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1950’s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80797" y="1832414"/>
            <a:ext cx="392402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hones to each other.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69885" y="5297869"/>
            <a:ext cx="11728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phone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6421" y="6163232"/>
            <a:ext cx="606965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Everyone can call everyone else.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29929" y="1327578"/>
            <a:ext cx="1002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boss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7430" y="1386231"/>
            <a:ext cx="123555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phone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17600</TotalTime>
  <Words>3913</Words>
  <Application>Microsoft Office PowerPoint</Application>
  <PresentationFormat>Widescreen</PresentationFormat>
  <Paragraphs>1112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</vt:lpstr>
      <vt:lpstr>Wingdings 3</vt:lpstr>
      <vt:lpstr>Integral</vt:lpstr>
      <vt:lpstr>Lecture 23: Minimum Spanning Trees</vt:lpstr>
      <vt:lpstr>Administriva</vt:lpstr>
      <vt:lpstr>Dijkstra’s Runtime</vt:lpstr>
      <vt:lpstr>Dijkstra’s Wrap-up</vt:lpstr>
      <vt:lpstr>PowerPoint Presentation</vt:lpstr>
      <vt:lpstr>Dijkstra’s Wrap-up</vt:lpstr>
      <vt:lpstr>Minimum Spanning Trees</vt:lpstr>
      <vt:lpstr>Minimum Spanning Trees</vt:lpstr>
      <vt:lpstr>Minimum Spanning Trees</vt:lpstr>
      <vt:lpstr>Minimum Spanning Trees</vt:lpstr>
      <vt:lpstr>Minimum Spanning Trees</vt:lpstr>
      <vt:lpstr>Aside: Trees  </vt:lpstr>
      <vt:lpstr>MST Problem</vt:lpstr>
      <vt:lpstr>Example</vt:lpstr>
      <vt:lpstr>Finding an MST </vt:lpstr>
      <vt:lpstr>Kruskal’s Algorithm</vt:lpstr>
      <vt:lpstr>Find the connected components</vt:lpstr>
      <vt:lpstr>Kruskal’s Algorithm</vt:lpstr>
      <vt:lpstr>Try It Out</vt:lpstr>
      <vt:lpstr>Try It Out</vt:lpstr>
      <vt:lpstr>Kruskal’s Implementation</vt:lpstr>
      <vt:lpstr>A new ADT</vt:lpstr>
      <vt:lpstr>Disjoint sets implementation</vt:lpstr>
      <vt:lpstr>Implementing Union-Find</vt:lpstr>
      <vt:lpstr>Implementing Disjoint-Sets with Dictionaries</vt:lpstr>
      <vt:lpstr>Exercise (2 mins)</vt:lpstr>
      <vt:lpstr>A better idea</vt:lpstr>
      <vt:lpstr>The Real Implementation</vt:lpstr>
      <vt:lpstr>Implement makeSet(x)</vt:lpstr>
      <vt:lpstr>Implement union(x, y)</vt:lpstr>
      <vt:lpstr>Implement union(x, y)</vt:lpstr>
      <vt:lpstr>Implement union(x, y)</vt:lpstr>
      <vt:lpstr>Implement union(x, y)</vt:lpstr>
      <vt:lpstr>Implement findSet(x)</vt:lpstr>
      <vt:lpstr>Improving union</vt:lpstr>
      <vt:lpstr>Practice</vt:lpstr>
      <vt:lpstr>Practice</vt:lpstr>
      <vt:lpstr>Practice</vt:lpstr>
      <vt:lpstr>Practice</vt:lpstr>
      <vt:lpstr>Practice</vt:lpstr>
      <vt:lpstr>Improving findSet()</vt:lpstr>
      <vt:lpstr>Example</vt:lpstr>
      <vt:lpstr>Optimized Up-trees Runtimes</vt:lpstr>
      <vt:lpstr>log^∗⁡(n)</vt:lpstr>
      <vt:lpstr>Optimized Up-tree Runtimes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Champion</dc:creator>
  <cp:lastModifiedBy>rtweber2</cp:lastModifiedBy>
  <cp:revision>115</cp:revision>
  <dcterms:created xsi:type="dcterms:W3CDTF">2018-03-22T00:41:11Z</dcterms:created>
  <dcterms:modified xsi:type="dcterms:W3CDTF">2019-08-07T18:40:54Z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kaseyc@microsoft.com</vt:lpwstr>
  </property>
  <property fmtid="{D5CDD505-2E9C-101B-9397-08002B2CF9AE}" pid="5" name="MSIP_Label_f42aa342-8706-4288-bd11-ebb85995028c_SetDate">
    <vt:lpwstr>2018-03-22T00:48:15.4212377Z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