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328" r:id="rId3"/>
    <p:sldId id="323" r:id="rId4"/>
    <p:sldId id="324" r:id="rId5"/>
    <p:sldId id="329" r:id="rId6"/>
    <p:sldId id="313" r:id="rId7"/>
    <p:sldId id="314" r:id="rId8"/>
    <p:sldId id="315" r:id="rId9"/>
    <p:sldId id="316" r:id="rId10"/>
    <p:sldId id="317" r:id="rId11"/>
    <p:sldId id="294" r:id="rId12"/>
    <p:sldId id="258" r:id="rId13"/>
    <p:sldId id="259" r:id="rId14"/>
    <p:sldId id="263" r:id="rId15"/>
    <p:sldId id="260" r:id="rId16"/>
    <p:sldId id="283" r:id="rId17"/>
    <p:sldId id="284" r:id="rId18"/>
    <p:sldId id="282" r:id="rId19"/>
    <p:sldId id="325" r:id="rId20"/>
    <p:sldId id="326" r:id="rId21"/>
    <p:sldId id="327" r:id="rId22"/>
    <p:sldId id="261" r:id="rId23"/>
    <p:sldId id="267" r:id="rId24"/>
    <p:sldId id="295" r:id="rId25"/>
    <p:sldId id="269" r:id="rId26"/>
    <p:sldId id="270" r:id="rId27"/>
    <p:sldId id="271" r:id="rId28"/>
    <p:sldId id="289" r:id="rId29"/>
    <p:sldId id="272" r:id="rId30"/>
    <p:sldId id="318" r:id="rId31"/>
    <p:sldId id="319" r:id="rId32"/>
    <p:sldId id="321" r:id="rId33"/>
    <p:sldId id="320" r:id="rId34"/>
    <p:sldId id="322" r:id="rId35"/>
    <p:sldId id="291" r:id="rId36"/>
    <p:sldId id="286" r:id="rId37"/>
    <p:sldId id="29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3282"/>
    <a:srgbClr val="B6A479"/>
    <a:srgbClr val="D8D8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13" autoAdjust="0"/>
    <p:restoredTop sz="94133" autoAdjust="0"/>
  </p:normalViewPr>
  <p:slideViewPr>
    <p:cSldViewPr snapToGrid="0">
      <p:cViewPr>
        <p:scale>
          <a:sx n="60" d="100"/>
          <a:sy n="60" d="100"/>
        </p:scale>
        <p:origin x="224" y="18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A2DB0-ED42-4BA9-97D4-3103DF415320}" type="datetimeFigureOut">
              <a:rPr lang="en-US" smtClean="0"/>
              <a:t>8/13/2019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B336D0-BB87-4158-9DDA-BA914A234D18}" type="slidenum">
              <a:rPr lang="en-US" smtClean="0"/>
              <a:t>‹#›</a:t>
            </a:fld>
            <a:endParaRPr lang="en-US"/>
          </a:p>
        </p:txBody>
      </p:sp>
    </p:spTree>
    <p:extLst>
      <p:ext uri="{BB962C8B-B14F-4D97-AF65-F5344CB8AC3E}">
        <p14:creationId xmlns:p14="http://schemas.microsoft.com/office/powerpoint/2010/main" val="593509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B336D0-BB87-4158-9DDA-BA914A234D18}" type="slidenum">
              <a:rPr lang="en-US" smtClean="0"/>
              <a:t>1</a:t>
            </a:fld>
            <a:endParaRPr lang="en-US"/>
          </a:p>
        </p:txBody>
      </p:sp>
    </p:spTree>
    <p:extLst>
      <p:ext uri="{BB962C8B-B14F-4D97-AF65-F5344CB8AC3E}">
        <p14:creationId xmlns:p14="http://schemas.microsoft.com/office/powerpoint/2010/main" val="3483375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the importance of returning visited and re-assigning it after each call</a:t>
            </a:r>
          </a:p>
        </p:txBody>
      </p:sp>
      <p:sp>
        <p:nvSpPr>
          <p:cNvPr id="4" name="Slide Number Placeholder 3"/>
          <p:cNvSpPr>
            <a:spLocks noGrp="1"/>
          </p:cNvSpPr>
          <p:nvPr>
            <p:ph type="sldNum" sz="quarter" idx="10"/>
          </p:nvPr>
        </p:nvSpPr>
        <p:spPr/>
        <p:txBody>
          <a:bodyPr/>
          <a:lstStyle/>
          <a:p>
            <a:fld id="{93B336D0-BB87-4158-9DDA-BA914A234D18}" type="slidenum">
              <a:rPr lang="en-US" smtClean="0"/>
              <a:t>9</a:t>
            </a:fld>
            <a:endParaRPr lang="en-US"/>
          </a:p>
        </p:txBody>
      </p:sp>
    </p:spTree>
    <p:extLst>
      <p:ext uri="{BB962C8B-B14F-4D97-AF65-F5344CB8AC3E}">
        <p14:creationId xmlns:p14="http://schemas.microsoft.com/office/powerpoint/2010/main" val="4029591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3:00</a:t>
            </a:r>
          </a:p>
        </p:txBody>
      </p:sp>
      <p:sp>
        <p:nvSpPr>
          <p:cNvPr id="4" name="Slide Number Placeholder 3"/>
          <p:cNvSpPr>
            <a:spLocks noGrp="1"/>
          </p:cNvSpPr>
          <p:nvPr>
            <p:ph type="sldNum" sz="quarter" idx="10"/>
          </p:nvPr>
        </p:nvSpPr>
        <p:spPr/>
        <p:txBody>
          <a:bodyPr/>
          <a:lstStyle/>
          <a:p>
            <a:fld id="{93B336D0-BB87-4158-9DDA-BA914A234D18}" type="slidenum">
              <a:rPr lang="en-US" smtClean="0"/>
              <a:t>15</a:t>
            </a:fld>
            <a:endParaRPr lang="en-US"/>
          </a:p>
        </p:txBody>
      </p:sp>
    </p:spTree>
    <p:extLst>
      <p:ext uri="{BB962C8B-B14F-4D97-AF65-F5344CB8AC3E}">
        <p14:creationId xmlns:p14="http://schemas.microsoft.com/office/powerpoint/2010/main" val="2458605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12:30</a:t>
            </a:r>
          </a:p>
        </p:txBody>
      </p:sp>
      <p:sp>
        <p:nvSpPr>
          <p:cNvPr id="4" name="Slide Number Placeholder 3"/>
          <p:cNvSpPr>
            <a:spLocks noGrp="1"/>
          </p:cNvSpPr>
          <p:nvPr>
            <p:ph type="sldNum" sz="quarter" idx="10"/>
          </p:nvPr>
        </p:nvSpPr>
        <p:spPr/>
        <p:txBody>
          <a:bodyPr/>
          <a:lstStyle/>
          <a:p>
            <a:fld id="{93B336D0-BB87-4158-9DDA-BA914A234D18}" type="slidenum">
              <a:rPr lang="en-US" smtClean="0"/>
              <a:t>18</a:t>
            </a:fld>
            <a:endParaRPr lang="en-US"/>
          </a:p>
        </p:txBody>
      </p:sp>
    </p:spTree>
    <p:extLst>
      <p:ext uri="{BB962C8B-B14F-4D97-AF65-F5344CB8AC3E}">
        <p14:creationId xmlns:p14="http://schemas.microsoft.com/office/powerpoint/2010/main" val="852237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B336D0-BB87-4158-9DDA-BA914A234D18}" type="slidenum">
              <a:rPr lang="en-US" smtClean="0"/>
              <a:t>29</a:t>
            </a:fld>
            <a:endParaRPr lang="en-US"/>
          </a:p>
        </p:txBody>
      </p:sp>
    </p:spTree>
    <p:extLst>
      <p:ext uri="{BB962C8B-B14F-4D97-AF65-F5344CB8AC3E}">
        <p14:creationId xmlns:p14="http://schemas.microsoft.com/office/powerpoint/2010/main" val="31792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B336D0-BB87-4158-9DDA-BA914A234D18}" type="slidenum">
              <a:rPr lang="en-US" smtClean="0"/>
              <a:t>35</a:t>
            </a:fld>
            <a:endParaRPr lang="en-US"/>
          </a:p>
        </p:txBody>
      </p:sp>
    </p:spTree>
    <p:extLst>
      <p:ext uri="{BB962C8B-B14F-4D97-AF65-F5344CB8AC3E}">
        <p14:creationId xmlns:p14="http://schemas.microsoft.com/office/powerpoint/2010/main" val="14536079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dirty="0"/>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dirty="0"/>
              <a:t>Click to edit Master subtitle style</a:t>
            </a:r>
          </a:p>
        </p:txBody>
      </p:sp>
      <p:sp>
        <p:nvSpPr>
          <p:cNvPr id="4" name="Date Placeholder 3"/>
          <p:cNvSpPr>
            <a:spLocks noGrp="1"/>
          </p:cNvSpPr>
          <p:nvPr>
            <p:ph type="dt" sz="half" idx="10"/>
          </p:nvPr>
        </p:nvSpPr>
        <p:spPr/>
        <p:txBody>
          <a:bodyPr/>
          <a:lstStyle>
            <a:lvl1pPr algn="l">
              <a:defRPr/>
            </a:lvl1pPr>
          </a:lstStyle>
          <a:p>
            <a:fld id="{B5EC2F33-17DA-436E-A851-E42A0D33E292}" type="datetime1">
              <a:rPr lang="en-US" smtClean="0"/>
              <a:t>8/13/2019</a:t>
            </a:fld>
            <a:endParaRPr lang="en-US"/>
          </a:p>
        </p:txBody>
      </p:sp>
      <p:sp>
        <p:nvSpPr>
          <p:cNvPr id="5" name="Footer Placeholder 4"/>
          <p:cNvSpPr>
            <a:spLocks noGrp="1"/>
          </p:cNvSpPr>
          <p:nvPr>
            <p:ph type="ftr" sz="quarter" idx="11"/>
          </p:nvPr>
        </p:nvSpPr>
        <p:spPr/>
        <p:txBody>
          <a:bodyPr/>
          <a:lstStyle/>
          <a:p>
            <a:r>
              <a:rPr lang="en-US"/>
              <a:t>CSE 373 SP 18 - Kasey Champion</a:t>
            </a:r>
          </a:p>
        </p:txBody>
      </p:sp>
      <p:sp>
        <p:nvSpPr>
          <p:cNvPr id="6" name="Slide Number Placeholder 5"/>
          <p:cNvSpPr>
            <a:spLocks noGrp="1"/>
          </p:cNvSpPr>
          <p:nvPr>
            <p:ph type="sldNum" sz="quarter" idx="12"/>
          </p:nvPr>
        </p:nvSpPr>
        <p:spPr/>
        <p:txBody>
          <a:bodyPr/>
          <a:lstStyle/>
          <a:p>
            <a:fld id="{659665DE-58FC-41F4-AC58-2C90A5E0052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pic>
        <p:nvPicPr>
          <p:cNvPr id="1028" name="Picture 4" descr="Cherry blossoms on Grant Lane">
            <a:extLst>
              <a:ext uri="{FF2B5EF4-FFF2-40B4-BE49-F238E27FC236}">
                <a16:creationId xmlns:a16="http://schemas.microsoft.com/office/drawing/2014/main" id="{E196A663-22E9-46AF-AE76-3031B2F2C7B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0034" b="13442"/>
          <a:stretch/>
        </p:blipFill>
        <p:spPr bwMode="auto">
          <a:xfrm>
            <a:off x="-3" y="-1"/>
            <a:ext cx="12192002" cy="4594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505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01CC624-0437-43EF-99D3-4B5E545BF210}"/>
              </a:ext>
            </a:extLst>
          </p:cNvPr>
          <p:cNvSpPr/>
          <p:nvPr userDrawn="1"/>
        </p:nvSpPr>
        <p:spPr>
          <a:xfrm>
            <a:off x="272955" y="0"/>
            <a:ext cx="423081" cy="1562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05FEBE18-A94F-4CF8-8975-BC720F0701B8}"/>
              </a:ext>
            </a:extLst>
          </p:cNvPr>
          <p:cNvSpPr>
            <a:spLocks noGrp="1"/>
          </p:cNvSpPr>
          <p:nvPr>
            <p:ph type="dt" sz="half" idx="10"/>
          </p:nvPr>
        </p:nvSpPr>
        <p:spPr/>
        <p:txBody>
          <a:bodyPr/>
          <a:lstStyle/>
          <a:p>
            <a:fld id="{20B1D116-9EEC-4608-812B-930500586DFA}" type="datetime1">
              <a:rPr lang="en-US" smtClean="0"/>
              <a:t>8/13/2019</a:t>
            </a:fld>
            <a:endParaRPr lang="en-US"/>
          </a:p>
        </p:txBody>
      </p:sp>
      <p:sp>
        <p:nvSpPr>
          <p:cNvPr id="4" name="Footer Placeholder 3">
            <a:extLst>
              <a:ext uri="{FF2B5EF4-FFF2-40B4-BE49-F238E27FC236}">
                <a16:creationId xmlns:a16="http://schemas.microsoft.com/office/drawing/2014/main" id="{79FEFF45-D87C-45A5-8A43-AA51E8326F0B}"/>
              </a:ext>
            </a:extLst>
          </p:cNvPr>
          <p:cNvSpPr>
            <a:spLocks noGrp="1"/>
          </p:cNvSpPr>
          <p:nvPr>
            <p:ph type="ftr" sz="quarter" idx="11"/>
          </p:nvPr>
        </p:nvSpPr>
        <p:spPr/>
        <p:txBody>
          <a:bodyPr/>
          <a:lstStyle/>
          <a:p>
            <a:r>
              <a:rPr lang="en-US"/>
              <a:t>CSE 373 SP 18 - Kasey Champion</a:t>
            </a:r>
            <a:endParaRPr lang="en-US" dirty="0"/>
          </a:p>
        </p:txBody>
      </p:sp>
      <p:sp>
        <p:nvSpPr>
          <p:cNvPr id="5" name="Slide Number Placeholder 4">
            <a:extLst>
              <a:ext uri="{FF2B5EF4-FFF2-40B4-BE49-F238E27FC236}">
                <a16:creationId xmlns:a16="http://schemas.microsoft.com/office/drawing/2014/main" id="{94B072C5-2DDD-45C4-966C-970A137A42B6}"/>
              </a:ext>
            </a:extLst>
          </p:cNvPr>
          <p:cNvSpPr>
            <a:spLocks noGrp="1"/>
          </p:cNvSpPr>
          <p:nvPr>
            <p:ph type="sldNum" sz="quarter" idx="12"/>
          </p:nvPr>
        </p:nvSpPr>
        <p:spPr/>
        <p:txBody>
          <a:bodyPr/>
          <a:lstStyle/>
          <a:p>
            <a:fld id="{659665DE-58FC-41F4-AC58-2C90A5E00527}" type="slidenum">
              <a:rPr lang="en-US" smtClean="0"/>
              <a:pPr/>
              <a:t>‹#›</a:t>
            </a:fld>
            <a:endParaRPr lang="en-US"/>
          </a:p>
        </p:txBody>
      </p:sp>
      <p:cxnSp>
        <p:nvCxnSpPr>
          <p:cNvPr id="16" name="Straight Connector 15">
            <a:extLst>
              <a:ext uri="{FF2B5EF4-FFF2-40B4-BE49-F238E27FC236}">
                <a16:creationId xmlns:a16="http://schemas.microsoft.com/office/drawing/2014/main" id="{537B5817-8D3A-4DD3-92FF-32BBC5F91560}"/>
              </a:ext>
            </a:extLst>
          </p:cNvPr>
          <p:cNvCxnSpPr/>
          <p:nvPr userDrawn="1"/>
        </p:nvCxnSpPr>
        <p:spPr>
          <a:xfrm>
            <a:off x="61415" y="753975"/>
            <a:ext cx="12008609" cy="0"/>
          </a:xfrm>
          <a:prstGeom prst="line">
            <a:avLst/>
          </a:prstGeom>
          <a:ln>
            <a:solidFill>
              <a:srgbClr val="D8D8D8"/>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2B1C59-33FF-4FB4-BDD7-F61C64008581}"/>
              </a:ext>
            </a:extLst>
          </p:cNvPr>
          <p:cNvSpPr>
            <a:spLocks noGrp="1"/>
          </p:cNvSpPr>
          <p:nvPr>
            <p:ph type="title"/>
          </p:nvPr>
        </p:nvSpPr>
        <p:spPr>
          <a:xfrm>
            <a:off x="1428134" y="263276"/>
            <a:ext cx="10334364" cy="1014667"/>
          </a:xfrm>
          <a:solidFill>
            <a:schemeClr val="bg1"/>
          </a:solidFill>
        </p:spPr>
        <p:txBody>
          <a:bodyPr/>
          <a:lstStyle/>
          <a:p>
            <a:r>
              <a:rPr lang="en-US" dirty="0"/>
              <a:t>Click to edit Master title style</a:t>
            </a:r>
          </a:p>
        </p:txBody>
      </p:sp>
      <p:grpSp>
        <p:nvGrpSpPr>
          <p:cNvPr id="13" name="Group 12">
            <a:extLst>
              <a:ext uri="{FF2B5EF4-FFF2-40B4-BE49-F238E27FC236}">
                <a16:creationId xmlns:a16="http://schemas.microsoft.com/office/drawing/2014/main" id="{FB754F48-B758-43EB-980F-1E2884C8E2A7}"/>
              </a:ext>
            </a:extLst>
          </p:cNvPr>
          <p:cNvGrpSpPr/>
          <p:nvPr userDrawn="1"/>
        </p:nvGrpSpPr>
        <p:grpSpPr>
          <a:xfrm>
            <a:off x="575239" y="475151"/>
            <a:ext cx="631298" cy="631298"/>
            <a:chOff x="1530939" y="2405329"/>
            <a:chExt cx="631298" cy="631298"/>
          </a:xfrm>
        </p:grpSpPr>
        <p:sp>
          <p:nvSpPr>
            <p:cNvPr id="7" name="Oval 6">
              <a:extLst>
                <a:ext uri="{FF2B5EF4-FFF2-40B4-BE49-F238E27FC236}">
                  <a16:creationId xmlns:a16="http://schemas.microsoft.com/office/drawing/2014/main" id="{99BADBD9-302C-40D9-A763-C65CCFE16FDE}"/>
                </a:ext>
              </a:extLst>
            </p:cNvPr>
            <p:cNvSpPr/>
            <p:nvPr userDrawn="1"/>
          </p:nvSpPr>
          <p:spPr>
            <a:xfrm>
              <a:off x="1530939" y="2405329"/>
              <a:ext cx="631298" cy="631298"/>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Shape 490">
              <a:extLst>
                <a:ext uri="{FF2B5EF4-FFF2-40B4-BE49-F238E27FC236}">
                  <a16:creationId xmlns:a16="http://schemas.microsoft.com/office/drawing/2014/main" id="{ABC713E7-D704-4682-B292-907313F269C9}"/>
                </a:ext>
              </a:extLst>
            </p:cNvPr>
            <p:cNvGrpSpPr/>
            <p:nvPr userDrawn="1"/>
          </p:nvGrpSpPr>
          <p:grpSpPr>
            <a:xfrm>
              <a:off x="1661835" y="2536225"/>
              <a:ext cx="369505" cy="369505"/>
              <a:chOff x="2594050" y="1631825"/>
              <a:chExt cx="439625" cy="439625"/>
            </a:xfrm>
          </p:grpSpPr>
          <p:sp>
            <p:nvSpPr>
              <p:cNvPr id="9" name="Shape 491">
                <a:extLst>
                  <a:ext uri="{FF2B5EF4-FFF2-40B4-BE49-F238E27FC236}">
                    <a16:creationId xmlns:a16="http://schemas.microsoft.com/office/drawing/2014/main" id="{5701E159-D011-460A-BF32-22B3BFF6328B}"/>
                  </a:ext>
                </a:extLst>
              </p:cNvPr>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492">
                <a:extLst>
                  <a:ext uri="{FF2B5EF4-FFF2-40B4-BE49-F238E27FC236}">
                    <a16:creationId xmlns:a16="http://schemas.microsoft.com/office/drawing/2014/main" id="{CA3D8659-8AB7-48FB-9131-98E6A18A0B20}"/>
                  </a:ext>
                </a:extLst>
              </p:cNvPr>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493">
                <a:extLst>
                  <a:ext uri="{FF2B5EF4-FFF2-40B4-BE49-F238E27FC236}">
                    <a16:creationId xmlns:a16="http://schemas.microsoft.com/office/drawing/2014/main" id="{A811AE90-64AA-41C3-9DE9-62A86028AA6C}"/>
                  </a:ext>
                </a:extLst>
              </p:cNvPr>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494">
                <a:extLst>
                  <a:ext uri="{FF2B5EF4-FFF2-40B4-BE49-F238E27FC236}">
                    <a16:creationId xmlns:a16="http://schemas.microsoft.com/office/drawing/2014/main" id="{0551D70B-4457-48F5-81B9-3A38F6B661D9}"/>
                  </a:ext>
                </a:extLst>
              </p:cNvPr>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7" name="Content Placeholder 2">
            <a:extLst>
              <a:ext uri="{FF2B5EF4-FFF2-40B4-BE49-F238E27FC236}">
                <a16:creationId xmlns:a16="http://schemas.microsoft.com/office/drawing/2014/main" id="{572BD7EC-0D21-433C-A8B8-B34982C0240B}"/>
              </a:ext>
            </a:extLst>
          </p:cNvPr>
          <p:cNvSpPr>
            <a:spLocks noGrp="1"/>
          </p:cNvSpPr>
          <p:nvPr>
            <p:ph idx="1"/>
          </p:nvPr>
        </p:nvSpPr>
        <p:spPr>
          <a:xfrm>
            <a:off x="1428134" y="1463857"/>
            <a:ext cx="10334364" cy="4845504"/>
          </a:xfrm>
        </p:spPr>
        <p:txBody>
          <a:bodyPr/>
          <a:lstStyle>
            <a:lvl1pPr marL="91440" indent="-91440">
              <a:buClr>
                <a:srgbClr val="4C3282"/>
              </a:buClr>
              <a:buFont typeface="Segoe UI Semilight" panose="020B0402040204020203" pitchFamily="34" charset="0"/>
              <a:buChar char="-"/>
              <a:defRPr/>
            </a:lvl1pPr>
            <a:lvl2pPr>
              <a:buClr>
                <a:srgbClr val="4C3282"/>
              </a:buClr>
              <a:defRPr/>
            </a:lvl2pPr>
            <a:lvl3pPr>
              <a:buClr>
                <a:srgbClr val="4C3282"/>
              </a:buClr>
              <a:defRPr/>
            </a:lvl3pPr>
            <a:lvl4pPr>
              <a:buClr>
                <a:srgbClr val="4C3282"/>
              </a:buClr>
              <a:defRPr/>
            </a:lvl4pPr>
            <a:lvl5pPr>
              <a:buClr>
                <a:srgbClr val="4C3282"/>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277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356FD08-8E43-4554-8ACC-11234BCBCF4E}"/>
              </a:ext>
            </a:extLst>
          </p:cNvPr>
          <p:cNvCxnSpPr/>
          <p:nvPr userDrawn="1"/>
        </p:nvCxnSpPr>
        <p:spPr>
          <a:xfrm>
            <a:off x="127669" y="3557888"/>
            <a:ext cx="11914495" cy="0"/>
          </a:xfrm>
          <a:prstGeom prst="line">
            <a:avLst/>
          </a:prstGeom>
          <a:ln w="19050">
            <a:solidFill>
              <a:srgbClr val="D8D8D8"/>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777F25E-8269-472E-9791-7EB74F793C8D}"/>
              </a:ext>
            </a:extLst>
          </p:cNvPr>
          <p:cNvSpPr>
            <a:spLocks noGrp="1"/>
          </p:cNvSpPr>
          <p:nvPr>
            <p:ph type="title"/>
          </p:nvPr>
        </p:nvSpPr>
        <p:spPr>
          <a:xfrm>
            <a:off x="1902775" y="3262680"/>
            <a:ext cx="6504161" cy="590415"/>
          </a:xfrm>
          <a:solidFill>
            <a:schemeClr val="bg1"/>
          </a:solidFill>
        </p:spPr>
        <p:txBody>
          <a:bodyPr>
            <a:noAutofit/>
          </a:bodyPr>
          <a:lstStyle>
            <a:lvl1pPr>
              <a:defRPr sz="3200">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2A7D8F82-27EF-4582-903A-FAC779261E7E}"/>
              </a:ext>
            </a:extLst>
          </p:cNvPr>
          <p:cNvSpPr>
            <a:spLocks noGrp="1"/>
          </p:cNvSpPr>
          <p:nvPr>
            <p:ph type="dt" sz="half" idx="10"/>
          </p:nvPr>
        </p:nvSpPr>
        <p:spPr/>
        <p:txBody>
          <a:bodyPr/>
          <a:lstStyle/>
          <a:p>
            <a:fld id="{20B1D116-9EEC-4608-812B-930500586DFA}" type="datetime1">
              <a:rPr lang="en-US" smtClean="0"/>
              <a:t>8/13/2019</a:t>
            </a:fld>
            <a:endParaRPr lang="en-US"/>
          </a:p>
        </p:txBody>
      </p:sp>
      <p:sp>
        <p:nvSpPr>
          <p:cNvPr id="4" name="Footer Placeholder 3">
            <a:extLst>
              <a:ext uri="{FF2B5EF4-FFF2-40B4-BE49-F238E27FC236}">
                <a16:creationId xmlns:a16="http://schemas.microsoft.com/office/drawing/2014/main" id="{E706C1EE-E506-47FA-A188-0DF16D497E4D}"/>
              </a:ext>
            </a:extLst>
          </p:cNvPr>
          <p:cNvSpPr>
            <a:spLocks noGrp="1"/>
          </p:cNvSpPr>
          <p:nvPr>
            <p:ph type="ftr" sz="quarter" idx="11"/>
          </p:nvPr>
        </p:nvSpPr>
        <p:spPr/>
        <p:txBody>
          <a:bodyPr/>
          <a:lstStyle/>
          <a:p>
            <a:r>
              <a:rPr lang="en-US"/>
              <a:t>CSE 373 SP 18 - Kasey Champion</a:t>
            </a:r>
            <a:endParaRPr lang="en-US" dirty="0"/>
          </a:p>
        </p:txBody>
      </p:sp>
      <p:sp>
        <p:nvSpPr>
          <p:cNvPr id="5" name="Slide Number Placeholder 4">
            <a:extLst>
              <a:ext uri="{FF2B5EF4-FFF2-40B4-BE49-F238E27FC236}">
                <a16:creationId xmlns:a16="http://schemas.microsoft.com/office/drawing/2014/main" id="{D980F48F-87DE-4815-AD70-D0F2CA558E7D}"/>
              </a:ext>
            </a:extLst>
          </p:cNvPr>
          <p:cNvSpPr>
            <a:spLocks noGrp="1"/>
          </p:cNvSpPr>
          <p:nvPr>
            <p:ph type="sldNum" sz="quarter" idx="12"/>
          </p:nvPr>
        </p:nvSpPr>
        <p:spPr/>
        <p:txBody>
          <a:bodyPr/>
          <a:lstStyle/>
          <a:p>
            <a:fld id="{659665DE-58FC-41F4-AC58-2C90A5E00527}" type="slidenum">
              <a:rPr lang="en-US" smtClean="0"/>
              <a:pPr/>
              <a:t>‹#›</a:t>
            </a:fld>
            <a:endParaRPr lang="en-US"/>
          </a:p>
        </p:txBody>
      </p:sp>
      <p:sp>
        <p:nvSpPr>
          <p:cNvPr id="7" name="Oval 6">
            <a:extLst>
              <a:ext uri="{FF2B5EF4-FFF2-40B4-BE49-F238E27FC236}">
                <a16:creationId xmlns:a16="http://schemas.microsoft.com/office/drawing/2014/main" id="{886714E5-EBF9-4569-A5F7-79EC8ADBC566}"/>
              </a:ext>
            </a:extLst>
          </p:cNvPr>
          <p:cNvSpPr/>
          <p:nvPr userDrawn="1"/>
        </p:nvSpPr>
        <p:spPr>
          <a:xfrm>
            <a:off x="743453" y="3050554"/>
            <a:ext cx="897775" cy="897775"/>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48A67AF-FC3C-498E-9019-5526D4E35E56}"/>
              </a:ext>
            </a:extLst>
          </p:cNvPr>
          <p:cNvSpPr/>
          <p:nvPr userDrawn="1"/>
        </p:nvSpPr>
        <p:spPr>
          <a:xfrm>
            <a:off x="321425" y="60960"/>
            <a:ext cx="171797" cy="1474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Shape 496">
            <a:extLst>
              <a:ext uri="{FF2B5EF4-FFF2-40B4-BE49-F238E27FC236}">
                <a16:creationId xmlns:a16="http://schemas.microsoft.com/office/drawing/2014/main" id="{A9D83950-EFA8-45B6-9842-F0E75D62D1E4}"/>
              </a:ext>
            </a:extLst>
          </p:cNvPr>
          <p:cNvGrpSpPr/>
          <p:nvPr userDrawn="1"/>
        </p:nvGrpSpPr>
        <p:grpSpPr>
          <a:xfrm>
            <a:off x="1042384" y="3287057"/>
            <a:ext cx="299911" cy="424768"/>
            <a:chOff x="3979850" y="1598950"/>
            <a:chExt cx="356825" cy="505375"/>
          </a:xfrm>
        </p:grpSpPr>
        <p:sp>
          <p:nvSpPr>
            <p:cNvPr id="11" name="Shape 497">
              <a:extLst>
                <a:ext uri="{FF2B5EF4-FFF2-40B4-BE49-F238E27FC236}">
                  <a16:creationId xmlns:a16="http://schemas.microsoft.com/office/drawing/2014/main" id="{5AC1FC31-D74E-4136-9F49-9396640AE6A7}"/>
                </a:ext>
              </a:extLst>
            </p:cNvPr>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498">
              <a:extLst>
                <a:ext uri="{FF2B5EF4-FFF2-40B4-BE49-F238E27FC236}">
                  <a16:creationId xmlns:a16="http://schemas.microsoft.com/office/drawing/2014/main" id="{55224696-5DAC-453B-AD17-A914F23CD917}"/>
                </a:ext>
              </a:extLst>
            </p:cNvPr>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Text Placeholder 2">
            <a:extLst>
              <a:ext uri="{FF2B5EF4-FFF2-40B4-BE49-F238E27FC236}">
                <a16:creationId xmlns:a16="http://schemas.microsoft.com/office/drawing/2014/main" id="{75FA472A-7AFD-46BC-8C3E-7439952E8F2E}"/>
              </a:ext>
            </a:extLst>
          </p:cNvPr>
          <p:cNvSpPr>
            <a:spLocks noGrp="1"/>
          </p:cNvSpPr>
          <p:nvPr>
            <p:ph type="body" idx="1"/>
          </p:nvPr>
        </p:nvSpPr>
        <p:spPr>
          <a:xfrm>
            <a:off x="1902775" y="3931493"/>
            <a:ext cx="6504161" cy="506283"/>
          </a:xfrm>
        </p:spPr>
        <p:txBody>
          <a:bodyPr lIns="91440" rIns="91440" anchor="t">
            <a:normAutofit/>
          </a:bodyPr>
          <a:lstStyle>
            <a:lvl1pPr marL="0" indent="0">
              <a:lnSpc>
                <a:spcPct val="100000"/>
              </a:lnSpc>
              <a:spcBef>
                <a:spcPts val="0"/>
              </a:spcBef>
              <a:buNone/>
              <a:defRPr sz="1800">
                <a:solidFill>
                  <a:schemeClr val="tx1">
                    <a:lumMod val="95000"/>
                    <a:lumOff val="5000"/>
                  </a:schemeClr>
                </a:solidFill>
                <a:latin typeface="Segoe UI Light" panose="020B0502040204020203" pitchFamily="34" charset="0"/>
                <a:cs typeface="Segoe UI Light"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97050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C2204-D29B-4470-B3F3-74BB4720C8BD}" type="datetime1">
              <a:rPr lang="en-US" smtClean="0"/>
              <a:t>8/13/2019</a:t>
            </a:fld>
            <a:endParaRPr lang="en-US"/>
          </a:p>
        </p:txBody>
      </p:sp>
      <p:sp>
        <p:nvSpPr>
          <p:cNvPr id="5" name="Footer Placeholder 4"/>
          <p:cNvSpPr>
            <a:spLocks noGrp="1"/>
          </p:cNvSpPr>
          <p:nvPr>
            <p:ph type="ftr" sz="quarter" idx="11"/>
          </p:nvPr>
        </p:nvSpPr>
        <p:spPr/>
        <p:txBody>
          <a:bodyPr/>
          <a:lstStyle/>
          <a:p>
            <a:r>
              <a:rPr lang="en-US"/>
              <a:t>CSE 373 SP 18 - Kasey Champion</a:t>
            </a:r>
          </a:p>
        </p:txBody>
      </p:sp>
      <p:sp>
        <p:nvSpPr>
          <p:cNvPr id="6" name="Slide Number Placeholder 5"/>
          <p:cNvSpPr>
            <a:spLocks noGrp="1"/>
          </p:cNvSpPr>
          <p:nvPr>
            <p:ph type="sldNum" sz="quarter" idx="12"/>
          </p:nvPr>
        </p:nvSpPr>
        <p:spPr/>
        <p:txBody>
          <a:bodyPr/>
          <a:lstStyle/>
          <a:p>
            <a:fld id="{659665DE-58FC-41F4-AC58-2C90A5E00527}" type="slidenum">
              <a:rPr lang="en-US" smtClean="0"/>
              <a:t>‹#›</a:t>
            </a:fld>
            <a:endParaRPr lang="en-US"/>
          </a:p>
        </p:txBody>
      </p:sp>
    </p:spTree>
    <p:extLst>
      <p:ext uri="{BB962C8B-B14F-4D97-AF65-F5344CB8AC3E}">
        <p14:creationId xmlns:p14="http://schemas.microsoft.com/office/powerpoint/2010/main" val="1650391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77A1C4-F49F-4502-B33D-B8ED0A36CCF4}" type="datetime1">
              <a:rPr lang="en-US" smtClean="0"/>
              <a:t>8/13/2019</a:t>
            </a:fld>
            <a:endParaRPr lang="en-US"/>
          </a:p>
        </p:txBody>
      </p:sp>
      <p:sp>
        <p:nvSpPr>
          <p:cNvPr id="5" name="Footer Placeholder 4"/>
          <p:cNvSpPr>
            <a:spLocks noGrp="1"/>
          </p:cNvSpPr>
          <p:nvPr>
            <p:ph type="ftr" sz="quarter" idx="11"/>
          </p:nvPr>
        </p:nvSpPr>
        <p:spPr/>
        <p:txBody>
          <a:bodyPr/>
          <a:lstStyle/>
          <a:p>
            <a:r>
              <a:rPr lang="en-US"/>
              <a:t>CSE 373 SP 18 - Kasey Champion</a:t>
            </a:r>
          </a:p>
        </p:txBody>
      </p:sp>
      <p:sp>
        <p:nvSpPr>
          <p:cNvPr id="6" name="Slide Number Placeholder 5"/>
          <p:cNvSpPr>
            <a:spLocks noGrp="1"/>
          </p:cNvSpPr>
          <p:nvPr>
            <p:ph type="sldNum" sz="quarter" idx="12"/>
          </p:nvPr>
        </p:nvSpPr>
        <p:spPr/>
        <p:txBody>
          <a:bodyPr/>
          <a:lstStyle/>
          <a:p>
            <a:fld id="{659665DE-58FC-41F4-AC58-2C90A5E0052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pic>
        <p:nvPicPr>
          <p:cNvPr id="2050" name="Picture 2" descr="UW building">
            <a:extLst>
              <a:ext uri="{FF2B5EF4-FFF2-40B4-BE49-F238E27FC236}">
                <a16:creationId xmlns:a16="http://schemas.microsoft.com/office/drawing/2014/main" id="{8DB080C4-5F0D-47C3-B99E-D2AD3B91FD79}"/>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8185" b="5565"/>
          <a:stretch/>
        </p:blipFill>
        <p:spPr bwMode="auto">
          <a:xfrm>
            <a:off x="3" y="0"/>
            <a:ext cx="12191997" cy="4572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57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4620" y="1512985"/>
            <a:ext cx="5397689" cy="4796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809" y="1512984"/>
            <a:ext cx="5397689" cy="4796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82562C-2DAC-44DC-8D70-6EE9220D4C24}" type="datetime1">
              <a:rPr lang="en-US" smtClean="0"/>
              <a:t>8/13/2019</a:t>
            </a:fld>
            <a:endParaRPr lang="en-US"/>
          </a:p>
        </p:txBody>
      </p:sp>
      <p:sp>
        <p:nvSpPr>
          <p:cNvPr id="6" name="Footer Placeholder 5"/>
          <p:cNvSpPr>
            <a:spLocks noGrp="1"/>
          </p:cNvSpPr>
          <p:nvPr>
            <p:ph type="ftr" sz="quarter" idx="11"/>
          </p:nvPr>
        </p:nvSpPr>
        <p:spPr/>
        <p:txBody>
          <a:bodyPr/>
          <a:lstStyle/>
          <a:p>
            <a:r>
              <a:rPr lang="en-US"/>
              <a:t>CSE 373 SP 18 - Kasey Champion</a:t>
            </a:r>
          </a:p>
        </p:txBody>
      </p:sp>
      <p:sp>
        <p:nvSpPr>
          <p:cNvPr id="7" name="Slide Number Placeholder 6"/>
          <p:cNvSpPr>
            <a:spLocks noGrp="1"/>
          </p:cNvSpPr>
          <p:nvPr>
            <p:ph type="sldNum" sz="quarter" idx="12"/>
          </p:nvPr>
        </p:nvSpPr>
        <p:spPr/>
        <p:txBody>
          <a:bodyPr/>
          <a:lstStyle/>
          <a:p>
            <a:fld id="{659665DE-58FC-41F4-AC58-2C90A5E00527}" type="slidenum">
              <a:rPr lang="en-US" smtClean="0"/>
              <a:t>‹#›</a:t>
            </a:fld>
            <a:endParaRPr lang="en-US"/>
          </a:p>
        </p:txBody>
      </p:sp>
      <p:sp>
        <p:nvSpPr>
          <p:cNvPr id="8" name="Title Placeholder 1">
            <a:extLst>
              <a:ext uri="{FF2B5EF4-FFF2-40B4-BE49-F238E27FC236}">
                <a16:creationId xmlns:a16="http://schemas.microsoft.com/office/drawing/2014/main" id="{F45E9297-2ED3-49ED-918C-68275E6EDE6A}"/>
              </a:ext>
            </a:extLst>
          </p:cNvPr>
          <p:cNvSpPr>
            <a:spLocks noGrp="1"/>
          </p:cNvSpPr>
          <p:nvPr>
            <p:ph type="title"/>
          </p:nvPr>
        </p:nvSpPr>
        <p:spPr>
          <a:xfrm>
            <a:off x="575239" y="263276"/>
            <a:ext cx="11187259" cy="1014667"/>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876663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75239" y="1531279"/>
            <a:ext cx="5397688" cy="447646"/>
          </a:xfrm>
        </p:spPr>
        <p:txBody>
          <a:bodyPr lIns="137160" rIns="137160" anchor="ctr">
            <a:normAutofit/>
          </a:bodyPr>
          <a:lstStyle>
            <a:lvl1pPr marL="0" indent="0">
              <a:spcBef>
                <a:spcPts val="0"/>
              </a:spcBef>
              <a:spcAft>
                <a:spcPts val="0"/>
              </a:spcAft>
              <a:buNone/>
              <a:defRPr lang="en-US" sz="1800" b="0" kern="1200" cap="all" baseline="0" dirty="0" smtClean="0">
                <a:solidFill>
                  <a:srgbClr val="4C3282"/>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0"/>
              </a:spcAft>
              <a:buClr>
                <a:schemeClr val="accent1"/>
              </a:buClr>
              <a:buSzPct val="100000"/>
              <a:buFont typeface="Tw Cen MT" panose="020B0602020104020603" pitchFamily="34" charset="0"/>
              <a:buNone/>
            </a:pPr>
            <a:r>
              <a:rPr lang="en-US" dirty="0"/>
              <a:t>Edit Master text styles</a:t>
            </a:r>
          </a:p>
        </p:txBody>
      </p:sp>
      <p:sp>
        <p:nvSpPr>
          <p:cNvPr id="7" name="Date Placeholder 6"/>
          <p:cNvSpPr>
            <a:spLocks noGrp="1"/>
          </p:cNvSpPr>
          <p:nvPr>
            <p:ph type="dt" sz="half" idx="10"/>
          </p:nvPr>
        </p:nvSpPr>
        <p:spPr/>
        <p:txBody>
          <a:bodyPr/>
          <a:lstStyle/>
          <a:p>
            <a:fld id="{A37AD04B-10FF-4801-A134-D6688E0221BA}" type="datetime1">
              <a:rPr lang="en-US" smtClean="0"/>
              <a:t>8/13/2019</a:t>
            </a:fld>
            <a:endParaRPr lang="en-US"/>
          </a:p>
        </p:txBody>
      </p:sp>
      <p:sp>
        <p:nvSpPr>
          <p:cNvPr id="8" name="Footer Placeholder 7"/>
          <p:cNvSpPr>
            <a:spLocks noGrp="1"/>
          </p:cNvSpPr>
          <p:nvPr>
            <p:ph type="ftr" sz="quarter" idx="11"/>
          </p:nvPr>
        </p:nvSpPr>
        <p:spPr/>
        <p:txBody>
          <a:bodyPr/>
          <a:lstStyle/>
          <a:p>
            <a:r>
              <a:rPr lang="en-US"/>
              <a:t>CSE 373 SP 18 - Kasey Champion</a:t>
            </a:r>
          </a:p>
        </p:txBody>
      </p:sp>
      <p:sp>
        <p:nvSpPr>
          <p:cNvPr id="9" name="Slide Number Placeholder 8"/>
          <p:cNvSpPr>
            <a:spLocks noGrp="1"/>
          </p:cNvSpPr>
          <p:nvPr>
            <p:ph type="sldNum" sz="quarter" idx="12"/>
          </p:nvPr>
        </p:nvSpPr>
        <p:spPr/>
        <p:txBody>
          <a:bodyPr/>
          <a:lstStyle/>
          <a:p>
            <a:fld id="{659665DE-58FC-41F4-AC58-2C90A5E00527}" type="slidenum">
              <a:rPr lang="en-US" smtClean="0"/>
              <a:t>‹#›</a:t>
            </a:fld>
            <a:endParaRPr lang="en-US"/>
          </a:p>
        </p:txBody>
      </p:sp>
      <p:sp>
        <p:nvSpPr>
          <p:cNvPr id="11" name="Content Placeholder 2">
            <a:extLst>
              <a:ext uri="{FF2B5EF4-FFF2-40B4-BE49-F238E27FC236}">
                <a16:creationId xmlns:a16="http://schemas.microsoft.com/office/drawing/2014/main" id="{57CD2F29-FDCB-4CD4-A706-8477E063ED40}"/>
              </a:ext>
            </a:extLst>
          </p:cNvPr>
          <p:cNvSpPr>
            <a:spLocks noGrp="1"/>
          </p:cNvSpPr>
          <p:nvPr>
            <p:ph sz="half" idx="13"/>
          </p:nvPr>
        </p:nvSpPr>
        <p:spPr>
          <a:xfrm>
            <a:off x="584218" y="2096446"/>
            <a:ext cx="5397689" cy="4330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a:extLst>
              <a:ext uri="{FF2B5EF4-FFF2-40B4-BE49-F238E27FC236}">
                <a16:creationId xmlns:a16="http://schemas.microsoft.com/office/drawing/2014/main" id="{F6C8EDAC-3655-4870-AA43-44830ED94DF0}"/>
              </a:ext>
            </a:extLst>
          </p:cNvPr>
          <p:cNvSpPr>
            <a:spLocks noGrp="1"/>
          </p:cNvSpPr>
          <p:nvPr>
            <p:ph type="body" idx="14"/>
          </p:nvPr>
        </p:nvSpPr>
        <p:spPr>
          <a:xfrm>
            <a:off x="6355830" y="1531279"/>
            <a:ext cx="5397688" cy="447646"/>
          </a:xfrm>
        </p:spPr>
        <p:txBody>
          <a:bodyPr lIns="137160" rIns="137160" anchor="ctr">
            <a:normAutofit/>
          </a:bodyPr>
          <a:lstStyle>
            <a:lvl1pPr marL="0" indent="0">
              <a:spcBef>
                <a:spcPts val="0"/>
              </a:spcBef>
              <a:spcAft>
                <a:spcPts val="0"/>
              </a:spcAft>
              <a:buNone/>
              <a:defRPr lang="en-US" sz="1800" b="0" kern="1200" cap="all" baseline="0" dirty="0" smtClean="0">
                <a:solidFill>
                  <a:srgbClr val="4C3282"/>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0"/>
              </a:spcAft>
              <a:buClr>
                <a:schemeClr val="accent1"/>
              </a:buClr>
              <a:buSzPct val="100000"/>
              <a:buFont typeface="Tw Cen MT" panose="020B0602020104020603" pitchFamily="34" charset="0"/>
              <a:buNone/>
            </a:pPr>
            <a:r>
              <a:rPr lang="en-US" dirty="0"/>
              <a:t>Edit Master text styles</a:t>
            </a:r>
          </a:p>
        </p:txBody>
      </p:sp>
      <p:sp>
        <p:nvSpPr>
          <p:cNvPr id="13" name="Content Placeholder 2">
            <a:extLst>
              <a:ext uri="{FF2B5EF4-FFF2-40B4-BE49-F238E27FC236}">
                <a16:creationId xmlns:a16="http://schemas.microsoft.com/office/drawing/2014/main" id="{C6DFFB8E-9225-4B12-B4C6-960DAE3BDB96}"/>
              </a:ext>
            </a:extLst>
          </p:cNvPr>
          <p:cNvSpPr>
            <a:spLocks noGrp="1"/>
          </p:cNvSpPr>
          <p:nvPr>
            <p:ph sz="half" idx="15"/>
          </p:nvPr>
        </p:nvSpPr>
        <p:spPr>
          <a:xfrm>
            <a:off x="6364809" y="2096446"/>
            <a:ext cx="5397689" cy="4330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0103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7EC20A-4AF7-4E30-ADB3-371D26C74958}" type="datetime1">
              <a:rPr lang="en-US" smtClean="0"/>
              <a:t>8/13/2019</a:t>
            </a:fld>
            <a:endParaRPr lang="en-US"/>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a:t>
            </a:fld>
            <a:endParaRPr lang="en-US"/>
          </a:p>
        </p:txBody>
      </p:sp>
    </p:spTree>
    <p:extLst>
      <p:ext uri="{BB962C8B-B14F-4D97-AF65-F5344CB8AC3E}">
        <p14:creationId xmlns:p14="http://schemas.microsoft.com/office/powerpoint/2010/main" val="87533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216E4-2A0B-4B27-A3A8-D1D355A92CC7}" type="datetime1">
              <a:rPr lang="en-US" smtClean="0"/>
              <a:t>8/13/2019</a:t>
            </a:fld>
            <a:endParaRPr lang="en-US"/>
          </a:p>
        </p:txBody>
      </p:sp>
      <p:sp>
        <p:nvSpPr>
          <p:cNvPr id="3" name="Footer Placeholder 2"/>
          <p:cNvSpPr>
            <a:spLocks noGrp="1"/>
          </p:cNvSpPr>
          <p:nvPr>
            <p:ph type="ftr" sz="quarter" idx="11"/>
          </p:nvPr>
        </p:nvSpPr>
        <p:spPr/>
        <p:txBody>
          <a:bodyPr/>
          <a:lstStyle/>
          <a:p>
            <a:r>
              <a:rPr lang="en-US"/>
              <a:t>CSE 373 SP 18 - Kasey Champion</a:t>
            </a:r>
          </a:p>
        </p:txBody>
      </p:sp>
      <p:sp>
        <p:nvSpPr>
          <p:cNvPr id="4" name="Slide Number Placeholder 3"/>
          <p:cNvSpPr>
            <a:spLocks noGrp="1"/>
          </p:cNvSpPr>
          <p:nvPr>
            <p:ph type="sldNum" sz="quarter" idx="12"/>
          </p:nvPr>
        </p:nvSpPr>
        <p:spPr/>
        <p:txBody>
          <a:bodyPr/>
          <a:lstStyle/>
          <a:p>
            <a:fld id="{659665DE-58FC-41F4-AC58-2C90A5E00527}" type="slidenum">
              <a:rPr lang="en-US" smtClean="0"/>
              <a:t>‹#›</a:t>
            </a:fld>
            <a:endParaRPr lang="en-US"/>
          </a:p>
        </p:txBody>
      </p:sp>
    </p:spTree>
    <p:extLst>
      <p:ext uri="{BB962C8B-B14F-4D97-AF65-F5344CB8AC3E}">
        <p14:creationId xmlns:p14="http://schemas.microsoft.com/office/powerpoint/2010/main" val="251561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FF2EE2-AF54-4C36-93AD-A5D9C8C4F0E5}" type="datetime1">
              <a:rPr lang="en-US" smtClean="0"/>
              <a:t>8/13/2019</a:t>
            </a:fld>
            <a:endParaRPr lang="en-US"/>
          </a:p>
        </p:txBody>
      </p:sp>
      <p:sp>
        <p:nvSpPr>
          <p:cNvPr id="6" name="Footer Placeholder 5"/>
          <p:cNvSpPr>
            <a:spLocks noGrp="1"/>
          </p:cNvSpPr>
          <p:nvPr>
            <p:ph type="ftr" sz="quarter" idx="11"/>
          </p:nvPr>
        </p:nvSpPr>
        <p:spPr/>
        <p:txBody>
          <a:bodyPr/>
          <a:lstStyle/>
          <a:p>
            <a:r>
              <a:rPr lang="en-US"/>
              <a:t>CSE 373 SP 18 - Kasey Champion</a:t>
            </a:r>
          </a:p>
        </p:txBody>
      </p:sp>
      <p:sp>
        <p:nvSpPr>
          <p:cNvPr id="7" name="Slide Number Placeholder 6"/>
          <p:cNvSpPr>
            <a:spLocks noGrp="1"/>
          </p:cNvSpPr>
          <p:nvPr>
            <p:ph type="sldNum" sz="quarter" idx="12"/>
          </p:nvPr>
        </p:nvSpPr>
        <p:spPr/>
        <p:txBody>
          <a:bodyPr/>
          <a:lstStyle/>
          <a:p>
            <a:fld id="{659665DE-58FC-41F4-AC58-2C90A5E0052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797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B2A4-11AD-445D-9449-ECE97BF7265C}"/>
              </a:ext>
            </a:extLst>
          </p:cNvPr>
          <p:cNvSpPr>
            <a:spLocks noGrp="1"/>
          </p:cNvSpPr>
          <p:nvPr>
            <p:ph type="title" hasCustomPrompt="1"/>
          </p:nvPr>
        </p:nvSpPr>
        <p:spPr>
          <a:xfrm>
            <a:off x="3315881" y="3446573"/>
            <a:ext cx="5590283" cy="1014667"/>
          </a:xfrm>
        </p:spPr>
        <p:txBody>
          <a:bodyPr/>
          <a:lstStyle>
            <a:lvl1pPr algn="ctr">
              <a:defRPr cap="none" baseline="0"/>
            </a:lvl1pPr>
          </a:lstStyle>
          <a:p>
            <a:r>
              <a:rPr lang="en-US" dirty="0"/>
              <a:t>Big Concept</a:t>
            </a:r>
          </a:p>
        </p:txBody>
      </p:sp>
      <p:sp>
        <p:nvSpPr>
          <p:cNvPr id="3" name="Date Placeholder 2">
            <a:extLst>
              <a:ext uri="{FF2B5EF4-FFF2-40B4-BE49-F238E27FC236}">
                <a16:creationId xmlns:a16="http://schemas.microsoft.com/office/drawing/2014/main" id="{E45E7B94-0CB0-48FD-9BA2-0BCEF75A76A1}"/>
              </a:ext>
            </a:extLst>
          </p:cNvPr>
          <p:cNvSpPr>
            <a:spLocks noGrp="1"/>
          </p:cNvSpPr>
          <p:nvPr>
            <p:ph type="dt" sz="half" idx="10"/>
          </p:nvPr>
        </p:nvSpPr>
        <p:spPr/>
        <p:txBody>
          <a:bodyPr/>
          <a:lstStyle/>
          <a:p>
            <a:fld id="{20B1D116-9EEC-4608-812B-930500586DFA}" type="datetime1">
              <a:rPr lang="en-US" smtClean="0"/>
              <a:t>8/13/2019</a:t>
            </a:fld>
            <a:endParaRPr lang="en-US"/>
          </a:p>
        </p:txBody>
      </p:sp>
      <p:sp>
        <p:nvSpPr>
          <p:cNvPr id="4" name="Footer Placeholder 3">
            <a:extLst>
              <a:ext uri="{FF2B5EF4-FFF2-40B4-BE49-F238E27FC236}">
                <a16:creationId xmlns:a16="http://schemas.microsoft.com/office/drawing/2014/main" id="{F7BA529F-BA16-4C50-8761-34379098BF40}"/>
              </a:ext>
            </a:extLst>
          </p:cNvPr>
          <p:cNvSpPr>
            <a:spLocks noGrp="1"/>
          </p:cNvSpPr>
          <p:nvPr>
            <p:ph type="ftr" sz="quarter" idx="11"/>
          </p:nvPr>
        </p:nvSpPr>
        <p:spPr/>
        <p:txBody>
          <a:bodyPr/>
          <a:lstStyle/>
          <a:p>
            <a:r>
              <a:rPr lang="en-US"/>
              <a:t>CSE 373 SP 18 - Kasey Champion</a:t>
            </a:r>
            <a:endParaRPr lang="en-US" dirty="0"/>
          </a:p>
        </p:txBody>
      </p:sp>
      <p:sp>
        <p:nvSpPr>
          <p:cNvPr id="5" name="Slide Number Placeholder 4">
            <a:extLst>
              <a:ext uri="{FF2B5EF4-FFF2-40B4-BE49-F238E27FC236}">
                <a16:creationId xmlns:a16="http://schemas.microsoft.com/office/drawing/2014/main" id="{8E838C27-C210-4D9C-AB83-9BF54E32912E}"/>
              </a:ext>
            </a:extLst>
          </p:cNvPr>
          <p:cNvSpPr>
            <a:spLocks noGrp="1"/>
          </p:cNvSpPr>
          <p:nvPr>
            <p:ph type="sldNum" sz="quarter" idx="12"/>
          </p:nvPr>
        </p:nvSpPr>
        <p:spPr/>
        <p:txBody>
          <a:bodyPr/>
          <a:lstStyle/>
          <a:p>
            <a:fld id="{659665DE-58FC-41F4-AC58-2C90A5E00527}" type="slidenum">
              <a:rPr lang="en-US" smtClean="0"/>
              <a:pPr/>
              <a:t>‹#›</a:t>
            </a:fld>
            <a:endParaRPr lang="en-US"/>
          </a:p>
        </p:txBody>
      </p:sp>
      <p:cxnSp>
        <p:nvCxnSpPr>
          <p:cNvPr id="21" name="Straight Connector 20">
            <a:extLst>
              <a:ext uri="{FF2B5EF4-FFF2-40B4-BE49-F238E27FC236}">
                <a16:creationId xmlns:a16="http://schemas.microsoft.com/office/drawing/2014/main" id="{C067791F-5EAB-433C-8512-E3D8B5FEA33C}"/>
              </a:ext>
            </a:extLst>
          </p:cNvPr>
          <p:cNvCxnSpPr/>
          <p:nvPr userDrawn="1"/>
        </p:nvCxnSpPr>
        <p:spPr>
          <a:xfrm>
            <a:off x="138752" y="1917510"/>
            <a:ext cx="11914495" cy="0"/>
          </a:xfrm>
          <a:prstGeom prst="line">
            <a:avLst/>
          </a:prstGeom>
          <a:ln w="19050">
            <a:solidFill>
              <a:srgbClr val="D8D8D8"/>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19FC5ADD-7CD5-4855-8137-142378EFA26D}"/>
              </a:ext>
            </a:extLst>
          </p:cNvPr>
          <p:cNvGrpSpPr/>
          <p:nvPr userDrawn="1"/>
        </p:nvGrpSpPr>
        <p:grpSpPr>
          <a:xfrm>
            <a:off x="4736398" y="555634"/>
            <a:ext cx="2723751" cy="2723751"/>
            <a:chOff x="4360460" y="449353"/>
            <a:chExt cx="3282287" cy="3282287"/>
          </a:xfrm>
        </p:grpSpPr>
        <p:sp>
          <p:nvSpPr>
            <p:cNvPr id="6" name="Oval 5">
              <a:extLst>
                <a:ext uri="{FF2B5EF4-FFF2-40B4-BE49-F238E27FC236}">
                  <a16:creationId xmlns:a16="http://schemas.microsoft.com/office/drawing/2014/main" id="{161030CC-581E-4D1E-9ACA-A92F5BB6C0CB}"/>
                </a:ext>
              </a:extLst>
            </p:cNvPr>
            <p:cNvSpPr/>
            <p:nvPr userDrawn="1"/>
          </p:nvSpPr>
          <p:spPr>
            <a:xfrm>
              <a:off x="4360460" y="449353"/>
              <a:ext cx="3282287" cy="3282287"/>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Shape 822">
              <a:extLst>
                <a:ext uri="{FF2B5EF4-FFF2-40B4-BE49-F238E27FC236}">
                  <a16:creationId xmlns:a16="http://schemas.microsoft.com/office/drawing/2014/main" id="{9662AC8F-8502-4CF6-87AC-2CB7EFEBC5CD}"/>
                </a:ext>
              </a:extLst>
            </p:cNvPr>
            <p:cNvGrpSpPr/>
            <p:nvPr userDrawn="1"/>
          </p:nvGrpSpPr>
          <p:grpSpPr>
            <a:xfrm>
              <a:off x="4868910" y="1003939"/>
              <a:ext cx="2265387" cy="2173113"/>
              <a:chOff x="5233525" y="4954450"/>
              <a:chExt cx="538275" cy="516350"/>
            </a:xfrm>
          </p:grpSpPr>
          <p:sp>
            <p:nvSpPr>
              <p:cNvPr id="8" name="Shape 823">
                <a:extLst>
                  <a:ext uri="{FF2B5EF4-FFF2-40B4-BE49-F238E27FC236}">
                    <a16:creationId xmlns:a16="http://schemas.microsoft.com/office/drawing/2014/main" id="{915C32CE-F54C-4A91-A795-5F6EE0E2C310}"/>
                  </a:ext>
                </a:extLst>
              </p:cNvPr>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Shape 824">
                <a:extLst>
                  <a:ext uri="{FF2B5EF4-FFF2-40B4-BE49-F238E27FC236}">
                    <a16:creationId xmlns:a16="http://schemas.microsoft.com/office/drawing/2014/main" id="{25663F7D-C889-439B-A68E-97D8B29147A8}"/>
                  </a:ext>
                </a:extLst>
              </p:cNvPr>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825">
                <a:extLst>
                  <a:ext uri="{FF2B5EF4-FFF2-40B4-BE49-F238E27FC236}">
                    <a16:creationId xmlns:a16="http://schemas.microsoft.com/office/drawing/2014/main" id="{5C225417-5386-4CF0-A050-D547324972FC}"/>
                  </a:ext>
                </a:extLst>
              </p:cNvPr>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826">
                <a:extLst>
                  <a:ext uri="{FF2B5EF4-FFF2-40B4-BE49-F238E27FC236}">
                    <a16:creationId xmlns:a16="http://schemas.microsoft.com/office/drawing/2014/main" id="{F2B2177A-3C1C-4737-A983-B5086B44BAC9}"/>
                  </a:ext>
                </a:extLst>
              </p:cNvPr>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827">
                <a:extLst>
                  <a:ext uri="{FF2B5EF4-FFF2-40B4-BE49-F238E27FC236}">
                    <a16:creationId xmlns:a16="http://schemas.microsoft.com/office/drawing/2014/main" id="{065E0883-FD56-4990-A3BA-7394FB6E3D9D}"/>
                  </a:ext>
                </a:extLst>
              </p:cNvPr>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828">
                <a:extLst>
                  <a:ext uri="{FF2B5EF4-FFF2-40B4-BE49-F238E27FC236}">
                    <a16:creationId xmlns:a16="http://schemas.microsoft.com/office/drawing/2014/main" id="{C497A5ED-CCEE-4F09-A7B4-7079C57F1DC1}"/>
                  </a:ext>
                </a:extLst>
              </p:cNvPr>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829">
                <a:extLst>
                  <a:ext uri="{FF2B5EF4-FFF2-40B4-BE49-F238E27FC236}">
                    <a16:creationId xmlns:a16="http://schemas.microsoft.com/office/drawing/2014/main" id="{D8CBE5C1-1916-4EF1-B9E9-DC5E58DE62C4}"/>
                  </a:ext>
                </a:extLst>
              </p:cNvPr>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830">
                <a:extLst>
                  <a:ext uri="{FF2B5EF4-FFF2-40B4-BE49-F238E27FC236}">
                    <a16:creationId xmlns:a16="http://schemas.microsoft.com/office/drawing/2014/main" id="{BB37530B-08B3-4205-8A08-E876EE3F9FBE}"/>
                  </a:ext>
                </a:extLst>
              </p:cNvPr>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831">
                <a:extLst>
                  <a:ext uri="{FF2B5EF4-FFF2-40B4-BE49-F238E27FC236}">
                    <a16:creationId xmlns:a16="http://schemas.microsoft.com/office/drawing/2014/main" id="{14DEB002-C856-4D51-9E3F-42951B8C7A10}"/>
                  </a:ext>
                </a:extLst>
              </p:cNvPr>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832">
                <a:extLst>
                  <a:ext uri="{FF2B5EF4-FFF2-40B4-BE49-F238E27FC236}">
                    <a16:creationId xmlns:a16="http://schemas.microsoft.com/office/drawing/2014/main" id="{5B5D5E96-C594-4AB6-9DF5-2ED8F56CCF52}"/>
                  </a:ext>
                </a:extLst>
              </p:cNvPr>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833">
                <a:extLst>
                  <a:ext uri="{FF2B5EF4-FFF2-40B4-BE49-F238E27FC236}">
                    <a16:creationId xmlns:a16="http://schemas.microsoft.com/office/drawing/2014/main" id="{3FC3F998-CA08-40F4-81A5-CEC994EBBF42}"/>
                  </a:ext>
                </a:extLst>
              </p:cNvPr>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3" name="Text Placeholder 2">
            <a:extLst>
              <a:ext uri="{FF2B5EF4-FFF2-40B4-BE49-F238E27FC236}">
                <a16:creationId xmlns:a16="http://schemas.microsoft.com/office/drawing/2014/main" id="{9C05CDBC-229D-45E2-B2F9-9037D7DF9793}"/>
              </a:ext>
            </a:extLst>
          </p:cNvPr>
          <p:cNvSpPr>
            <a:spLocks noGrp="1"/>
          </p:cNvSpPr>
          <p:nvPr>
            <p:ph type="body" idx="1"/>
          </p:nvPr>
        </p:nvSpPr>
        <p:spPr>
          <a:xfrm>
            <a:off x="3315880" y="4628428"/>
            <a:ext cx="5590283" cy="1463040"/>
          </a:xfrm>
        </p:spPr>
        <p:txBody>
          <a:bodyPr lIns="91440" rIns="91440" anchor="t">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24" name="Rectangle 23">
            <a:extLst>
              <a:ext uri="{FF2B5EF4-FFF2-40B4-BE49-F238E27FC236}">
                <a16:creationId xmlns:a16="http://schemas.microsoft.com/office/drawing/2014/main" id="{4D812236-1A32-4FE2-AB5A-F8F998D835F3}"/>
              </a:ext>
            </a:extLst>
          </p:cNvPr>
          <p:cNvSpPr/>
          <p:nvPr userDrawn="1"/>
        </p:nvSpPr>
        <p:spPr>
          <a:xfrm>
            <a:off x="272955" y="0"/>
            <a:ext cx="423081" cy="1562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DFB8EB76-3B7A-4486-95E5-0316680FFD7E}"/>
              </a:ext>
            </a:extLst>
          </p:cNvPr>
          <p:cNvCxnSpPr>
            <a:cxnSpLocks/>
          </p:cNvCxnSpPr>
          <p:nvPr userDrawn="1"/>
        </p:nvCxnSpPr>
        <p:spPr>
          <a:xfrm>
            <a:off x="3315880" y="4545974"/>
            <a:ext cx="5590283" cy="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533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5239" y="263276"/>
            <a:ext cx="11187259" cy="101466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75240" y="1463857"/>
            <a:ext cx="11187258" cy="4845504"/>
          </a:xfrm>
          <a:prstGeom prst="rect">
            <a:avLst/>
          </a:prstGeom>
        </p:spPr>
        <p:txBody>
          <a:bodyPr vert="horz" lIns="45720" tIns="45720" rIns="4572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75240" y="6544402"/>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Segoe UI Light" panose="020B0502040204020203" pitchFamily="34" charset="0"/>
                <a:cs typeface="Segoe UI Light" panose="020B0502040204020203" pitchFamily="34" charset="0"/>
              </a:defRPr>
            </a:lvl1pPr>
          </a:lstStyle>
          <a:p>
            <a:fld id="{20B1D116-9EEC-4608-812B-930500586DFA}" type="datetime1">
              <a:rPr lang="en-US" smtClean="0"/>
              <a:t>8/13/2019</a:t>
            </a:fld>
            <a:endParaRPr lang="en-US"/>
          </a:p>
        </p:txBody>
      </p:sp>
      <p:sp>
        <p:nvSpPr>
          <p:cNvPr id="5" name="Footer Placeholder 4"/>
          <p:cNvSpPr>
            <a:spLocks noGrp="1"/>
          </p:cNvSpPr>
          <p:nvPr>
            <p:ph type="ftr" sz="quarter" idx="3"/>
          </p:nvPr>
        </p:nvSpPr>
        <p:spPr>
          <a:xfrm>
            <a:off x="5715301" y="6521027"/>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Segoe UI Light" panose="020B0502040204020203" pitchFamily="34" charset="0"/>
                <a:cs typeface="Segoe UI Light" panose="020B0502040204020203" pitchFamily="34" charset="0"/>
              </a:defRPr>
            </a:lvl1pPr>
          </a:lstStyle>
          <a:p>
            <a:r>
              <a:rPr lang="en-US"/>
              <a:t>CSE 373 SP 18 - Kasey Champion</a:t>
            </a:r>
            <a:endParaRPr lang="en-US" dirty="0"/>
          </a:p>
        </p:txBody>
      </p:sp>
      <p:sp>
        <p:nvSpPr>
          <p:cNvPr id="6" name="Slide Number Placeholder 5"/>
          <p:cNvSpPr>
            <a:spLocks noGrp="1"/>
          </p:cNvSpPr>
          <p:nvPr>
            <p:ph type="sldNum" sz="quarter" idx="4"/>
          </p:nvPr>
        </p:nvSpPr>
        <p:spPr>
          <a:xfrm>
            <a:off x="11681670" y="6521027"/>
            <a:ext cx="421923" cy="274320"/>
          </a:xfrm>
          <a:prstGeom prst="rect">
            <a:avLst/>
          </a:prstGeom>
        </p:spPr>
        <p:txBody>
          <a:bodyPr vert="horz" lIns="91440" tIns="45720" rIns="91440" bIns="45720" rtlCol="0" anchor="ctr"/>
          <a:lstStyle>
            <a:lvl1pPr algn="r">
              <a:defRPr sz="1000">
                <a:solidFill>
                  <a:schemeClr val="tx1">
                    <a:lumMod val="95000"/>
                    <a:lumOff val="5000"/>
                  </a:schemeClr>
                </a:solidFill>
                <a:latin typeface="Segoe UI Light" panose="020B0502040204020203" pitchFamily="34" charset="0"/>
                <a:cs typeface="Segoe UI Light" panose="020B0502040204020203" pitchFamily="34" charset="0"/>
              </a:defRPr>
            </a:lvl1pPr>
          </a:lstStyle>
          <a:p>
            <a:fld id="{659665DE-58FC-41F4-AC58-2C90A5E00527}" type="slidenum">
              <a:rPr lang="en-US" smtClean="0"/>
              <a:pPr/>
              <a:t>‹#›</a:t>
            </a:fld>
            <a:endParaRPr lang="en-US"/>
          </a:p>
        </p:txBody>
      </p:sp>
      <p:cxnSp>
        <p:nvCxnSpPr>
          <p:cNvPr id="7" name="Straight Connector 6"/>
          <p:cNvCxnSpPr>
            <a:cxnSpLocks/>
          </p:cNvCxnSpPr>
          <p:nvPr/>
        </p:nvCxnSpPr>
        <p:spPr>
          <a:xfrm flipV="1">
            <a:off x="429491" y="172390"/>
            <a:ext cx="0" cy="1196439"/>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8814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0" r:id="rId9"/>
    <p:sldLayoutId id="2147483671" r:id="rId10"/>
    <p:sldLayoutId id="2147483672" r:id="rId11"/>
  </p:sldLayoutIdLst>
  <p:hf hdr="0" dt="0"/>
  <p:txStyles>
    <p:titleStyle>
      <a:lvl1pPr algn="l" defTabSz="914400" rtl="0" eaLnBrk="1" latinLnBrk="0" hangingPunct="1">
        <a:lnSpc>
          <a:spcPct val="80000"/>
        </a:lnSpc>
        <a:spcBef>
          <a:spcPct val="0"/>
        </a:spcBef>
        <a:buNone/>
        <a:defRPr sz="4400" kern="1200" cap="none" spc="100" baseline="0">
          <a:solidFill>
            <a:schemeClr val="tx1">
              <a:lumMod val="95000"/>
              <a:lumOff val="5000"/>
            </a:schemeClr>
          </a:solidFill>
          <a:latin typeface="Segoe UI" panose="020B0502040204020203" pitchFamily="34" charset="0"/>
          <a:ea typeface="+mj-ea"/>
          <a:cs typeface="Segoe UI" panose="020B0502040204020203"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jeffe.cs.illinois.edu/teaching/algorithms/notes/19-dfs.pdf" TargetMode="External"/><Relationship Id="rId2" Type="http://schemas.openxmlformats.org/officeDocument/2006/relationships/hyperlink" Target="https://en.wikipedia.org/wiki/Kosaraju's_algorith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B674C-AD1D-4C9D-88D4-76616DF5B22C}"/>
              </a:ext>
            </a:extLst>
          </p:cNvPr>
          <p:cNvSpPr>
            <a:spLocks noGrp="1"/>
          </p:cNvSpPr>
          <p:nvPr>
            <p:ph type="ctrTitle"/>
          </p:nvPr>
        </p:nvSpPr>
        <p:spPr/>
        <p:txBody>
          <a:bodyPr/>
          <a:lstStyle/>
          <a:p>
            <a:r>
              <a:rPr lang="en-US" dirty="0"/>
              <a:t>Lecture 21: More Graph Algorithms</a:t>
            </a:r>
          </a:p>
        </p:txBody>
      </p:sp>
      <p:sp>
        <p:nvSpPr>
          <p:cNvPr id="3" name="Subtitle 2">
            <a:extLst>
              <a:ext uri="{FF2B5EF4-FFF2-40B4-BE49-F238E27FC236}">
                <a16:creationId xmlns:a16="http://schemas.microsoft.com/office/drawing/2014/main" id="{FA5873D0-155C-4A49-BE31-7C26918C8D34}"/>
              </a:ext>
            </a:extLst>
          </p:cNvPr>
          <p:cNvSpPr>
            <a:spLocks noGrp="1"/>
          </p:cNvSpPr>
          <p:nvPr>
            <p:ph type="subTitle" idx="1"/>
          </p:nvPr>
        </p:nvSpPr>
        <p:spPr/>
        <p:txBody>
          <a:bodyPr/>
          <a:lstStyle/>
          <a:p>
            <a:r>
              <a:rPr lang="en-US" dirty="0"/>
              <a:t>Data Structures and Algorithms</a:t>
            </a:r>
          </a:p>
        </p:txBody>
      </p:sp>
      <p:sp>
        <p:nvSpPr>
          <p:cNvPr id="4" name="Footer Placeholder 3">
            <a:extLst>
              <a:ext uri="{FF2B5EF4-FFF2-40B4-BE49-F238E27FC236}">
                <a16:creationId xmlns:a16="http://schemas.microsoft.com/office/drawing/2014/main" id="{7C0660B4-D96C-4E54-B1D6-38FFCDBB589D}"/>
              </a:ext>
            </a:extLst>
          </p:cNvPr>
          <p:cNvSpPr>
            <a:spLocks noGrp="1"/>
          </p:cNvSpPr>
          <p:nvPr>
            <p:ph type="ftr" sz="quarter" idx="11"/>
          </p:nvPr>
        </p:nvSpPr>
        <p:spPr/>
        <p:txBody>
          <a:bodyPr/>
          <a:lstStyle/>
          <a:p>
            <a:r>
              <a:rPr lang="en-US" dirty="0"/>
              <a:t>CSE 373 19 SP - Kasey Champion</a:t>
            </a:r>
          </a:p>
        </p:txBody>
      </p:sp>
      <p:sp>
        <p:nvSpPr>
          <p:cNvPr id="5" name="Slide Number Placeholder 4">
            <a:extLst>
              <a:ext uri="{FF2B5EF4-FFF2-40B4-BE49-F238E27FC236}">
                <a16:creationId xmlns:a16="http://schemas.microsoft.com/office/drawing/2014/main" id="{87ADF771-CBF5-4810-A04A-36DE8C4CCBCE}"/>
              </a:ext>
            </a:extLst>
          </p:cNvPr>
          <p:cNvSpPr>
            <a:spLocks noGrp="1"/>
          </p:cNvSpPr>
          <p:nvPr>
            <p:ph type="sldNum" sz="quarter" idx="12"/>
          </p:nvPr>
        </p:nvSpPr>
        <p:spPr/>
        <p:txBody>
          <a:bodyPr/>
          <a:lstStyle/>
          <a:p>
            <a:fld id="{659665DE-58FC-41F4-AC58-2C90A5E00527}" type="slidenum">
              <a:rPr lang="en-US" smtClean="0"/>
              <a:t>1</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280973"/>
            <a:ext cx="457200" cy="296037"/>
          </a:xfrm>
          <a:prstGeom prst="rect">
            <a:avLst/>
          </a:prstGeom>
        </p:spPr>
      </p:pic>
    </p:spTree>
    <p:extLst>
      <p:ext uri="{BB962C8B-B14F-4D97-AF65-F5344CB8AC3E}">
        <p14:creationId xmlns:p14="http://schemas.microsoft.com/office/powerpoint/2010/main" val="24985274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BFS vs. DFS</a:t>
            </a:r>
          </a:p>
        </p:txBody>
      </p:sp>
      <p:sp>
        <p:nvSpPr>
          <p:cNvPr id="3" name="Content Placeholder 2"/>
          <p:cNvSpPr>
            <a:spLocks noGrp="1"/>
          </p:cNvSpPr>
          <p:nvPr>
            <p:ph idx="1"/>
          </p:nvPr>
        </p:nvSpPr>
        <p:spPr/>
        <p:txBody>
          <a:bodyPr/>
          <a:lstStyle/>
          <a:p>
            <a:r>
              <a:rPr lang="en-US" dirty="0"/>
              <a:t>So why have two different traversals?</a:t>
            </a:r>
          </a:p>
          <a:p>
            <a:r>
              <a:rPr lang="en-US" dirty="0"/>
              <a:t>For the same reason we had pre/post/in –order traversals for trees!</a:t>
            </a:r>
          </a:p>
          <a:p>
            <a:endParaRPr lang="en-US" dirty="0"/>
          </a:p>
          <a:p>
            <a:r>
              <a:rPr lang="en-US" dirty="0"/>
              <a:t>BFS and DFS will find vertices in a different order, so they can let you calculate different things. </a:t>
            </a:r>
          </a:p>
          <a:p>
            <a:r>
              <a:rPr lang="en-US" dirty="0"/>
              <a:t>Sometimes the order doesn’t matter </a:t>
            </a:r>
          </a:p>
          <a:p>
            <a:pPr lvl="1"/>
            <a:r>
              <a:rPr lang="en-US" dirty="0"/>
              <a:t>like if you want to find components in an undirected graph</a:t>
            </a:r>
          </a:p>
          <a:p>
            <a:r>
              <a:rPr lang="en-US" dirty="0"/>
              <a:t>We saw BFS is useful for shortest paths in unweighted graphs.</a:t>
            </a:r>
          </a:p>
          <a:p>
            <a:r>
              <a:rPr lang="en-US" dirty="0"/>
              <a:t>We’ll see </a:t>
            </a:r>
            <a:r>
              <a:rPr lang="en-US" dirty="0" smtClean="0"/>
              <a:t>an application </a:t>
            </a:r>
            <a:r>
              <a:rPr lang="en-US" dirty="0"/>
              <a:t>of DFS </a:t>
            </a:r>
            <a:r>
              <a:rPr lang="en-US" dirty="0" smtClean="0"/>
              <a:t>later today.</a:t>
            </a:r>
            <a:endParaRPr lang="en-US" dirty="0"/>
          </a:p>
        </p:txBody>
      </p:sp>
    </p:spTree>
    <p:extLst>
      <p:ext uri="{BB962C8B-B14F-4D97-AF65-F5344CB8AC3E}">
        <p14:creationId xmlns:p14="http://schemas.microsoft.com/office/powerpoint/2010/main" val="4031512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3B812-5136-104D-9C97-88109834731E}"/>
              </a:ext>
            </a:extLst>
          </p:cNvPr>
          <p:cNvSpPr>
            <a:spLocks noGrp="1"/>
          </p:cNvSpPr>
          <p:nvPr>
            <p:ph type="title"/>
          </p:nvPr>
        </p:nvSpPr>
        <p:spPr/>
        <p:txBody>
          <a:bodyPr/>
          <a:lstStyle/>
          <a:p>
            <a:r>
              <a:rPr lang="en-US" dirty="0"/>
              <a:t>Topological Sort</a:t>
            </a:r>
          </a:p>
        </p:txBody>
      </p:sp>
      <p:sp>
        <p:nvSpPr>
          <p:cNvPr id="3" name="Footer Placeholder 2">
            <a:extLst>
              <a:ext uri="{FF2B5EF4-FFF2-40B4-BE49-F238E27FC236}">
                <a16:creationId xmlns:a16="http://schemas.microsoft.com/office/drawing/2014/main" id="{A41A86EF-F5AF-FD41-A600-757CE10490E5}"/>
              </a:ext>
            </a:extLst>
          </p:cNvPr>
          <p:cNvSpPr>
            <a:spLocks noGrp="1"/>
          </p:cNvSpPr>
          <p:nvPr>
            <p:ph type="ftr" sz="quarter" idx="11"/>
          </p:nvPr>
        </p:nvSpPr>
        <p:spPr/>
        <p:txBody>
          <a:bodyPr/>
          <a:lstStyle/>
          <a:p>
            <a:r>
              <a:rPr lang="en-US"/>
              <a:t>CSE 373 SP 18 - Kasey Champion</a:t>
            </a:r>
            <a:endParaRPr lang="en-US" dirty="0"/>
          </a:p>
        </p:txBody>
      </p:sp>
      <p:sp>
        <p:nvSpPr>
          <p:cNvPr id="4" name="Slide Number Placeholder 3">
            <a:extLst>
              <a:ext uri="{FF2B5EF4-FFF2-40B4-BE49-F238E27FC236}">
                <a16:creationId xmlns:a16="http://schemas.microsoft.com/office/drawing/2014/main" id="{C4B5A81E-1742-2C49-9A7A-E4B68274D33E}"/>
              </a:ext>
            </a:extLst>
          </p:cNvPr>
          <p:cNvSpPr>
            <a:spLocks noGrp="1"/>
          </p:cNvSpPr>
          <p:nvPr>
            <p:ph type="sldNum" sz="quarter" idx="12"/>
          </p:nvPr>
        </p:nvSpPr>
        <p:spPr/>
        <p:txBody>
          <a:bodyPr/>
          <a:lstStyle/>
          <a:p>
            <a:fld id="{659665DE-58FC-41F4-AC58-2C90A5E00527}" type="slidenum">
              <a:rPr lang="en-US" smtClean="0"/>
              <a:pPr/>
              <a:t>11</a:t>
            </a:fld>
            <a:endParaRPr lang="en-US"/>
          </a:p>
        </p:txBody>
      </p:sp>
      <p:sp>
        <p:nvSpPr>
          <p:cNvPr id="5" name="Text Placeholder 4">
            <a:extLst>
              <a:ext uri="{FF2B5EF4-FFF2-40B4-BE49-F238E27FC236}">
                <a16:creationId xmlns:a16="http://schemas.microsoft.com/office/drawing/2014/main" id="{4B9790EA-E89E-7649-94E2-CA78EF6A578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59196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 Ordering Dependencies</a:t>
            </a:r>
          </a:p>
        </p:txBody>
      </p:sp>
      <p:sp>
        <p:nvSpPr>
          <p:cNvPr id="3" name="Content Placeholder 2"/>
          <p:cNvSpPr>
            <a:spLocks noGrp="1"/>
          </p:cNvSpPr>
          <p:nvPr>
            <p:ph idx="1"/>
          </p:nvPr>
        </p:nvSpPr>
        <p:spPr>
          <a:xfrm>
            <a:off x="575240" y="1463857"/>
            <a:ext cx="11187258" cy="794711"/>
          </a:xfrm>
        </p:spPr>
        <p:txBody>
          <a:bodyPr/>
          <a:lstStyle/>
          <a:p>
            <a:r>
              <a:rPr lang="en-US" dirty="0"/>
              <a:t>Today’s (first) problem: Given a bunch of courses with prerequisites, find an order to take the courses in.</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12</a:t>
            </a:fld>
            <a:endParaRPr lang="en-US"/>
          </a:p>
        </p:txBody>
      </p:sp>
      <p:sp>
        <p:nvSpPr>
          <p:cNvPr id="6" name="Rectangle 5"/>
          <p:cNvSpPr/>
          <p:nvPr/>
        </p:nvSpPr>
        <p:spPr>
          <a:xfrm>
            <a:off x="1793105" y="2956560"/>
            <a:ext cx="1389888" cy="4206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Math 126</a:t>
            </a:r>
          </a:p>
        </p:txBody>
      </p:sp>
      <p:sp>
        <p:nvSpPr>
          <p:cNvPr id="7" name="Rectangle 6"/>
          <p:cNvSpPr/>
          <p:nvPr/>
        </p:nvSpPr>
        <p:spPr>
          <a:xfrm>
            <a:off x="1793105" y="3791712"/>
            <a:ext cx="1389888" cy="4206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CSE 142</a:t>
            </a:r>
          </a:p>
        </p:txBody>
      </p:sp>
      <p:sp>
        <p:nvSpPr>
          <p:cNvPr id="8" name="Rectangle 7"/>
          <p:cNvSpPr/>
          <p:nvPr/>
        </p:nvSpPr>
        <p:spPr>
          <a:xfrm>
            <a:off x="3754203" y="3348981"/>
            <a:ext cx="1389888" cy="4206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CSE 143</a:t>
            </a:r>
          </a:p>
        </p:txBody>
      </p:sp>
      <p:sp>
        <p:nvSpPr>
          <p:cNvPr id="9" name="Rectangle 8"/>
          <p:cNvSpPr/>
          <p:nvPr/>
        </p:nvSpPr>
        <p:spPr>
          <a:xfrm>
            <a:off x="5845932" y="4029365"/>
            <a:ext cx="1389888" cy="4206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CSE 373</a:t>
            </a:r>
          </a:p>
        </p:txBody>
      </p:sp>
      <p:sp>
        <p:nvSpPr>
          <p:cNvPr id="10" name="Rectangle 9"/>
          <p:cNvSpPr/>
          <p:nvPr/>
        </p:nvSpPr>
        <p:spPr>
          <a:xfrm>
            <a:off x="5880554" y="2854066"/>
            <a:ext cx="1389888" cy="4206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CSE 374</a:t>
            </a:r>
          </a:p>
        </p:txBody>
      </p:sp>
      <p:sp>
        <p:nvSpPr>
          <p:cNvPr id="11" name="Rectangle 10"/>
          <p:cNvSpPr/>
          <p:nvPr/>
        </p:nvSpPr>
        <p:spPr>
          <a:xfrm>
            <a:off x="8180392" y="4539918"/>
            <a:ext cx="1389888" cy="4206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CSE 417</a:t>
            </a:r>
          </a:p>
        </p:txBody>
      </p:sp>
      <p:cxnSp>
        <p:nvCxnSpPr>
          <p:cNvPr id="13" name="Straight Arrow Connector 12"/>
          <p:cNvCxnSpPr>
            <a:stCxn id="6" idx="3"/>
            <a:endCxn id="8" idx="1"/>
          </p:cNvCxnSpPr>
          <p:nvPr/>
        </p:nvCxnSpPr>
        <p:spPr>
          <a:xfrm>
            <a:off x="3182993" y="3166872"/>
            <a:ext cx="571210" cy="39242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3"/>
            <a:endCxn id="8" idx="1"/>
          </p:cNvCxnSpPr>
          <p:nvPr/>
        </p:nvCxnSpPr>
        <p:spPr>
          <a:xfrm flipV="1">
            <a:off x="3182993" y="3559293"/>
            <a:ext cx="571210" cy="44273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3"/>
            <a:endCxn id="10" idx="1"/>
          </p:cNvCxnSpPr>
          <p:nvPr/>
        </p:nvCxnSpPr>
        <p:spPr>
          <a:xfrm flipV="1">
            <a:off x="5144091" y="3064378"/>
            <a:ext cx="736463" cy="49491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a:endCxn id="9" idx="1"/>
          </p:cNvCxnSpPr>
          <p:nvPr/>
        </p:nvCxnSpPr>
        <p:spPr>
          <a:xfrm>
            <a:off x="5144091" y="3559293"/>
            <a:ext cx="701841" cy="68038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3"/>
            <a:endCxn id="11" idx="1"/>
          </p:cNvCxnSpPr>
          <p:nvPr/>
        </p:nvCxnSpPr>
        <p:spPr>
          <a:xfrm>
            <a:off x="7235820" y="4239677"/>
            <a:ext cx="944572" cy="51055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99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54167E-6 -0.00578 L -0.11459 0.30602 " pathEditMode="relative" rAng="0" ptsTypes="AA">
                                      <p:cBhvr>
                                        <p:cTn id="6" dur="2000" fill="hold"/>
                                        <p:tgtEl>
                                          <p:spTgt spid="6"/>
                                        </p:tgtEl>
                                        <p:attrNameLst>
                                          <p:attrName>ppt_x</p:attrName>
                                          <p:attrName>ppt_y</p:attrName>
                                        </p:attrNameLst>
                                      </p:cBhvr>
                                      <p:rCtr x="-5729" y="15579"/>
                                    </p:animMotion>
                                  </p:childTnLst>
                                </p:cTn>
                              </p:par>
                              <p:par>
                                <p:cTn id="7" presetID="42" presetClass="path" presetSubtype="0" accel="50000" decel="50000" fill="hold" grpId="0" nodeType="withEffect">
                                  <p:stCondLst>
                                    <p:cond delay="0"/>
                                  </p:stCondLst>
                                  <p:childTnLst>
                                    <p:animMotion origin="layout" path="M -3.75E-6 -1.48148E-6 L 0.00065 0.25 " pathEditMode="relative" rAng="0" ptsTypes="AA">
                                      <p:cBhvr>
                                        <p:cTn id="8" dur="2000" fill="hold"/>
                                        <p:tgtEl>
                                          <p:spTgt spid="8"/>
                                        </p:tgtEl>
                                        <p:attrNameLst>
                                          <p:attrName>ppt_x</p:attrName>
                                          <p:attrName>ppt_y</p:attrName>
                                        </p:attrNameLst>
                                      </p:cBhvr>
                                      <p:rCtr x="26" y="12500"/>
                                    </p:animMotion>
                                  </p:childTnLst>
                                </p:cTn>
                              </p:par>
                              <p:par>
                                <p:cTn id="9" presetID="42" presetClass="path" presetSubtype="0" accel="50000" decel="50000" fill="hold" grpId="0" nodeType="withEffect">
                                  <p:stCondLst>
                                    <p:cond delay="0"/>
                                  </p:stCondLst>
                                  <p:childTnLst>
                                    <p:animMotion origin="layout" path="M 3.54167E-6 -3.33333E-6 L 0.02317 0.18565 " pathEditMode="relative" rAng="0" ptsTypes="AA">
                                      <p:cBhvr>
                                        <p:cTn id="10" dur="2000" fill="hold"/>
                                        <p:tgtEl>
                                          <p:spTgt spid="7"/>
                                        </p:tgtEl>
                                        <p:attrNameLst>
                                          <p:attrName>ppt_x</p:attrName>
                                          <p:attrName>ppt_y</p:attrName>
                                        </p:attrNameLst>
                                      </p:cBhvr>
                                      <p:rCtr x="1159" y="9282"/>
                                    </p:animMotion>
                                  </p:childTnLst>
                                </p:cTn>
                              </p:par>
                              <p:par>
                                <p:cTn id="11" presetID="42" presetClass="path" presetSubtype="0" accel="50000" decel="50000" fill="hold" grpId="0" nodeType="withEffect">
                                  <p:stCondLst>
                                    <p:cond delay="0"/>
                                  </p:stCondLst>
                                  <p:childTnLst>
                                    <p:animMotion origin="layout" path="M 1.66667E-6 4.44444E-6 L -0.03646 0.15092 " pathEditMode="relative" rAng="0" ptsTypes="AA">
                                      <p:cBhvr>
                                        <p:cTn id="12" dur="2000" fill="hold"/>
                                        <p:tgtEl>
                                          <p:spTgt spid="9"/>
                                        </p:tgtEl>
                                        <p:attrNameLst>
                                          <p:attrName>ppt_x</p:attrName>
                                          <p:attrName>ppt_y</p:attrName>
                                        </p:attrNameLst>
                                      </p:cBhvr>
                                      <p:rCtr x="-1823" y="7546"/>
                                    </p:animMotion>
                                  </p:childTnLst>
                                </p:cTn>
                              </p:par>
                              <p:par>
                                <p:cTn id="13" presetID="42" presetClass="path" presetSubtype="0" accel="50000" decel="50000" fill="hold" grpId="0" nodeType="withEffect">
                                  <p:stCondLst>
                                    <p:cond delay="0"/>
                                  </p:stCondLst>
                                  <p:childTnLst>
                                    <p:animMotion origin="layout" path="M -2.91667E-6 7.40741E-7 L 0.11459 0.32222 " pathEditMode="relative" rAng="0" ptsTypes="AA">
                                      <p:cBhvr>
                                        <p:cTn id="14" dur="2000" fill="hold"/>
                                        <p:tgtEl>
                                          <p:spTgt spid="10"/>
                                        </p:tgtEl>
                                        <p:attrNameLst>
                                          <p:attrName>ppt_x</p:attrName>
                                          <p:attrName>ppt_y</p:attrName>
                                        </p:attrNameLst>
                                      </p:cBhvr>
                                      <p:rCtr x="5729" y="16111"/>
                                    </p:animMotion>
                                  </p:childTnLst>
                                </p:cTn>
                              </p:par>
                              <p:par>
                                <p:cTn id="15" presetID="42" presetClass="path" presetSubtype="0" accel="50000" decel="50000" fill="hold" grpId="0" nodeType="withEffect">
                                  <p:stCondLst>
                                    <p:cond delay="0"/>
                                  </p:stCondLst>
                                  <p:childTnLst>
                                    <p:animMotion origin="layout" path="M -4.79167E-6 -2.59259E-6 L 0.07149 0.07894 " pathEditMode="relative" rAng="0" ptsTypes="AA">
                                      <p:cBhvr>
                                        <p:cTn id="16" dur="2000" fill="hold"/>
                                        <p:tgtEl>
                                          <p:spTgt spid="11"/>
                                        </p:tgtEl>
                                        <p:attrNameLst>
                                          <p:attrName>ppt_x</p:attrName>
                                          <p:attrName>ppt_y</p:attrName>
                                        </p:attrNameLst>
                                      </p:cBhvr>
                                      <p:rCtr x="3568" y="3935"/>
                                    </p:animMotion>
                                  </p:childTnLst>
                                </p:cTn>
                              </p:par>
                              <p:par>
                                <p:cTn id="17" presetID="1" presetClass="exit" presetSubtype="0" fill="hold" nodeType="with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9"/>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1: Ordering Dependencies	</a:t>
            </a:r>
          </a:p>
        </p:txBody>
      </p:sp>
      <p:sp>
        <p:nvSpPr>
          <p:cNvPr id="3" name="Content Placeholder 2"/>
          <p:cNvSpPr>
            <a:spLocks noGrp="1"/>
          </p:cNvSpPr>
          <p:nvPr>
            <p:ph idx="1"/>
          </p:nvPr>
        </p:nvSpPr>
        <p:spPr>
          <a:xfrm>
            <a:off x="575240" y="1463857"/>
            <a:ext cx="11187258" cy="1433133"/>
          </a:xfrm>
        </p:spPr>
        <p:txBody>
          <a:bodyPr/>
          <a:lstStyle/>
          <a:p>
            <a:r>
              <a:rPr lang="en-US" dirty="0"/>
              <a:t>Given a directed graph G, where we have an edge from u to v if u must happen before v.</a:t>
            </a:r>
          </a:p>
          <a:p>
            <a:r>
              <a:rPr lang="en-US" dirty="0"/>
              <a:t>We can only do things one at a time, can we find an order that </a:t>
            </a:r>
            <a:r>
              <a:rPr lang="en-US" b="1" dirty="0"/>
              <a:t>respects dependencies</a:t>
            </a:r>
            <a:r>
              <a:rPr lang="en-US" dirty="0"/>
              <a:t>?</a:t>
            </a:r>
          </a:p>
        </p:txBody>
      </p:sp>
      <p:sp>
        <p:nvSpPr>
          <p:cNvPr id="4" name="Footer Placeholder 3"/>
          <p:cNvSpPr>
            <a:spLocks noGrp="1"/>
          </p:cNvSpPr>
          <p:nvPr>
            <p:ph type="ftr" sz="quarter" idx="11"/>
          </p:nvPr>
        </p:nvSpPr>
        <p:spPr/>
        <p:txBody>
          <a:bodyPr/>
          <a:lstStyle/>
          <a:p>
            <a:r>
              <a:rPr lang="en-US" dirty="0"/>
              <a:t>CSE 373 19 SP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13</a:t>
            </a:fld>
            <a:endParaRPr lang="en-US"/>
          </a:p>
        </p:txBody>
      </p:sp>
      <p:sp>
        <p:nvSpPr>
          <p:cNvPr id="6" name="Rectangle 5"/>
          <p:cNvSpPr/>
          <p:nvPr/>
        </p:nvSpPr>
        <p:spPr>
          <a:xfrm>
            <a:off x="575239" y="2896990"/>
            <a:ext cx="8072372" cy="1485900"/>
          </a:xfrm>
          <a:prstGeom prst="rect">
            <a:avLst/>
          </a:prstGeom>
          <a:solidFill>
            <a:srgbClr val="A48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200" dirty="0"/>
          </a:p>
          <a:p>
            <a:r>
              <a:rPr lang="en-US" sz="2200" b="1" dirty="0"/>
              <a:t>Given: </a:t>
            </a:r>
            <a:r>
              <a:rPr lang="en-US" sz="2200" dirty="0"/>
              <a:t>a directed graph G</a:t>
            </a:r>
          </a:p>
          <a:p>
            <a:r>
              <a:rPr lang="en-US" sz="2200" b="1" dirty="0"/>
              <a:t>Find: </a:t>
            </a:r>
            <a:r>
              <a:rPr lang="en-US" sz="2200" dirty="0"/>
              <a:t>an ordering of the vertices so all edges go from left to right. </a:t>
            </a:r>
          </a:p>
        </p:txBody>
      </p:sp>
      <p:sp>
        <p:nvSpPr>
          <p:cNvPr id="7" name="Rectangle 6"/>
          <p:cNvSpPr/>
          <p:nvPr/>
        </p:nvSpPr>
        <p:spPr>
          <a:xfrm>
            <a:off x="575239" y="2896990"/>
            <a:ext cx="8072372" cy="476250"/>
          </a:xfrm>
          <a:prstGeom prst="rect">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t>Topological Sort (aka Topological Ordering)</a:t>
            </a:r>
          </a:p>
        </p:txBody>
      </p:sp>
      <p:sp>
        <p:nvSpPr>
          <p:cNvPr id="8" name="Rectangle 7"/>
          <p:cNvSpPr/>
          <p:nvPr/>
        </p:nvSpPr>
        <p:spPr>
          <a:xfrm>
            <a:off x="575238" y="4545893"/>
            <a:ext cx="11041521" cy="1107996"/>
          </a:xfrm>
          <a:prstGeom prst="rect">
            <a:avLst/>
          </a:prstGeom>
        </p:spPr>
        <p:txBody>
          <a:bodyPr wrap="square">
            <a:spAutoFit/>
          </a:bodyPr>
          <a:lstStyle/>
          <a:p>
            <a:r>
              <a:rPr lang="en-US" sz="2200" dirty="0"/>
              <a:t>Uses: </a:t>
            </a:r>
          </a:p>
          <a:p>
            <a:r>
              <a:rPr lang="en-US" sz="2200" dirty="0"/>
              <a:t>Compiling multiple files</a:t>
            </a:r>
          </a:p>
          <a:p>
            <a:r>
              <a:rPr lang="en-US" sz="2200" dirty="0"/>
              <a:t>Graduating</a:t>
            </a:r>
          </a:p>
        </p:txBody>
      </p:sp>
    </p:spTree>
    <p:extLst>
      <p:ext uri="{BB962C8B-B14F-4D97-AF65-F5344CB8AC3E}">
        <p14:creationId xmlns:p14="http://schemas.microsoft.com/office/powerpoint/2010/main" val="227841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Topological Ordering</a:t>
            </a:r>
          </a:p>
        </p:txBody>
      </p:sp>
      <p:sp>
        <p:nvSpPr>
          <p:cNvPr id="3" name="Content Placeholder 2"/>
          <p:cNvSpPr>
            <a:spLocks noGrp="1"/>
          </p:cNvSpPr>
          <p:nvPr>
            <p:ph idx="1"/>
          </p:nvPr>
        </p:nvSpPr>
        <p:spPr>
          <a:xfrm>
            <a:off x="575240" y="1463857"/>
            <a:ext cx="11187258" cy="879489"/>
          </a:xfrm>
        </p:spPr>
        <p:txBody>
          <a:bodyPr/>
          <a:lstStyle/>
          <a:p>
            <a:r>
              <a:rPr lang="en-US" dirty="0"/>
              <a:t>A course prerequisite chart and a possible topological ordering.</a:t>
            </a:r>
          </a:p>
          <a:p>
            <a:endParaRPr lang="en-US" dirty="0"/>
          </a:p>
        </p:txBody>
      </p:sp>
      <p:sp>
        <p:nvSpPr>
          <p:cNvPr id="4" name="Footer Placeholder 3"/>
          <p:cNvSpPr>
            <a:spLocks noGrp="1"/>
          </p:cNvSpPr>
          <p:nvPr>
            <p:ph type="ftr" sz="quarter" idx="11"/>
          </p:nvPr>
        </p:nvSpPr>
        <p:spPr/>
        <p:txBody>
          <a:bodyPr/>
          <a:lstStyle/>
          <a:p>
            <a:r>
              <a:rPr lang="en-US" dirty="0"/>
              <a:t>CSE 373 19 SP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14</a:t>
            </a:fld>
            <a:endParaRPr lang="en-US"/>
          </a:p>
        </p:txBody>
      </p:sp>
      <p:sp>
        <p:nvSpPr>
          <p:cNvPr id="6" name="Rectangle 5"/>
          <p:cNvSpPr/>
          <p:nvPr/>
        </p:nvSpPr>
        <p:spPr>
          <a:xfrm>
            <a:off x="1793105" y="2381795"/>
            <a:ext cx="1389888" cy="4206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Math 126</a:t>
            </a:r>
          </a:p>
        </p:txBody>
      </p:sp>
      <p:sp>
        <p:nvSpPr>
          <p:cNvPr id="7" name="Rectangle 6"/>
          <p:cNvSpPr/>
          <p:nvPr/>
        </p:nvSpPr>
        <p:spPr>
          <a:xfrm>
            <a:off x="1793105" y="3216947"/>
            <a:ext cx="1389888" cy="4206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CSE 142</a:t>
            </a:r>
          </a:p>
        </p:txBody>
      </p:sp>
      <p:sp>
        <p:nvSpPr>
          <p:cNvPr id="8" name="Rectangle 7"/>
          <p:cNvSpPr/>
          <p:nvPr/>
        </p:nvSpPr>
        <p:spPr>
          <a:xfrm>
            <a:off x="3754203" y="2774216"/>
            <a:ext cx="1389888" cy="4206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CSE 143</a:t>
            </a:r>
          </a:p>
        </p:txBody>
      </p:sp>
      <p:sp>
        <p:nvSpPr>
          <p:cNvPr id="9" name="Rectangle 8"/>
          <p:cNvSpPr/>
          <p:nvPr/>
        </p:nvSpPr>
        <p:spPr>
          <a:xfrm>
            <a:off x="5845932" y="3454600"/>
            <a:ext cx="1389888" cy="4206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CSE 373</a:t>
            </a:r>
          </a:p>
        </p:txBody>
      </p:sp>
      <p:sp>
        <p:nvSpPr>
          <p:cNvPr id="10" name="Rectangle 9"/>
          <p:cNvSpPr/>
          <p:nvPr/>
        </p:nvSpPr>
        <p:spPr>
          <a:xfrm>
            <a:off x="5880554" y="2279301"/>
            <a:ext cx="1389888" cy="4206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CSE 374</a:t>
            </a:r>
          </a:p>
        </p:txBody>
      </p:sp>
      <p:sp>
        <p:nvSpPr>
          <p:cNvPr id="11" name="Rectangle 10"/>
          <p:cNvSpPr/>
          <p:nvPr/>
        </p:nvSpPr>
        <p:spPr>
          <a:xfrm>
            <a:off x="8180392" y="3965153"/>
            <a:ext cx="1389888" cy="4206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CSE 417</a:t>
            </a:r>
          </a:p>
        </p:txBody>
      </p:sp>
      <p:cxnSp>
        <p:nvCxnSpPr>
          <p:cNvPr id="12" name="Straight Arrow Connector 11"/>
          <p:cNvCxnSpPr>
            <a:stCxn id="6" idx="3"/>
            <a:endCxn id="8" idx="1"/>
          </p:cNvCxnSpPr>
          <p:nvPr/>
        </p:nvCxnSpPr>
        <p:spPr>
          <a:xfrm>
            <a:off x="3182993" y="2592107"/>
            <a:ext cx="571210" cy="39242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a:endCxn id="8" idx="1"/>
          </p:cNvCxnSpPr>
          <p:nvPr/>
        </p:nvCxnSpPr>
        <p:spPr>
          <a:xfrm flipV="1">
            <a:off x="3182993" y="2984528"/>
            <a:ext cx="571210" cy="44273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3"/>
            <a:endCxn id="10" idx="1"/>
          </p:cNvCxnSpPr>
          <p:nvPr/>
        </p:nvCxnSpPr>
        <p:spPr>
          <a:xfrm flipV="1">
            <a:off x="5144091" y="2489613"/>
            <a:ext cx="736463" cy="49491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9" idx="1"/>
          </p:cNvCxnSpPr>
          <p:nvPr/>
        </p:nvCxnSpPr>
        <p:spPr>
          <a:xfrm>
            <a:off x="5144091" y="2984528"/>
            <a:ext cx="701841" cy="68038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1" idx="1"/>
          </p:cNvCxnSpPr>
          <p:nvPr/>
        </p:nvCxnSpPr>
        <p:spPr>
          <a:xfrm>
            <a:off x="7235820" y="3664912"/>
            <a:ext cx="944572" cy="51055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207455" y="5540401"/>
            <a:ext cx="1389888" cy="4206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Math 126</a:t>
            </a:r>
          </a:p>
        </p:txBody>
      </p:sp>
      <p:sp>
        <p:nvSpPr>
          <p:cNvPr id="18" name="Rectangle 17"/>
          <p:cNvSpPr/>
          <p:nvPr/>
        </p:nvSpPr>
        <p:spPr>
          <a:xfrm>
            <a:off x="2942640" y="5540401"/>
            <a:ext cx="1389888" cy="4206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CSE 142</a:t>
            </a:r>
          </a:p>
        </p:txBody>
      </p:sp>
      <p:sp>
        <p:nvSpPr>
          <p:cNvPr id="19" name="Rectangle 18"/>
          <p:cNvSpPr/>
          <p:nvPr/>
        </p:nvSpPr>
        <p:spPr>
          <a:xfrm>
            <a:off x="4766575" y="5540401"/>
            <a:ext cx="1389888" cy="4206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CSE 143</a:t>
            </a:r>
          </a:p>
        </p:txBody>
      </p:sp>
      <p:sp>
        <p:nvSpPr>
          <p:cNvPr id="20" name="Rectangle 19"/>
          <p:cNvSpPr/>
          <p:nvPr/>
        </p:nvSpPr>
        <p:spPr>
          <a:xfrm>
            <a:off x="6536620" y="5547508"/>
            <a:ext cx="1389888" cy="4206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CSE 373</a:t>
            </a:r>
          </a:p>
        </p:txBody>
      </p:sp>
      <p:sp>
        <p:nvSpPr>
          <p:cNvPr id="21" name="Rectangle 20"/>
          <p:cNvSpPr/>
          <p:nvPr/>
        </p:nvSpPr>
        <p:spPr>
          <a:xfrm>
            <a:off x="8364440" y="5552576"/>
            <a:ext cx="1389888" cy="4206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CSE 374</a:t>
            </a:r>
          </a:p>
        </p:txBody>
      </p:sp>
      <p:sp>
        <p:nvSpPr>
          <p:cNvPr id="22" name="Rectangle 21"/>
          <p:cNvSpPr/>
          <p:nvPr/>
        </p:nvSpPr>
        <p:spPr>
          <a:xfrm>
            <a:off x="10171661" y="5540401"/>
            <a:ext cx="1389888" cy="4206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CSE 417</a:t>
            </a:r>
          </a:p>
        </p:txBody>
      </p:sp>
      <p:cxnSp>
        <p:nvCxnSpPr>
          <p:cNvPr id="25" name="Curved Connector 24"/>
          <p:cNvCxnSpPr>
            <a:stCxn id="17" idx="2"/>
            <a:endCxn id="19" idx="2"/>
          </p:cNvCxnSpPr>
          <p:nvPr/>
        </p:nvCxnSpPr>
        <p:spPr>
          <a:xfrm rot="16200000" flipH="1">
            <a:off x="3681959" y="4181465"/>
            <a:ext cx="12700" cy="3559120"/>
          </a:xfrm>
          <a:prstGeom prst="curvedConnector3">
            <a:avLst>
              <a:gd name="adj1" fmla="val 1800000"/>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18" idx="0"/>
            <a:endCxn id="19" idx="0"/>
          </p:cNvCxnSpPr>
          <p:nvPr/>
        </p:nvCxnSpPr>
        <p:spPr>
          <a:xfrm rot="5400000" flipH="1" flipV="1">
            <a:off x="4549551" y="4628434"/>
            <a:ext cx="12700" cy="1823935"/>
          </a:xfrm>
          <a:prstGeom prst="curvedConnector3">
            <a:avLst>
              <a:gd name="adj1" fmla="val 1800000"/>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19" idx="0"/>
          </p:cNvCxnSpPr>
          <p:nvPr/>
        </p:nvCxnSpPr>
        <p:spPr>
          <a:xfrm rot="16200000" flipH="1">
            <a:off x="6310883" y="4691036"/>
            <a:ext cx="20991" cy="1719721"/>
          </a:xfrm>
          <a:prstGeom prst="curvedConnector4">
            <a:avLst>
              <a:gd name="adj1" fmla="val -1089038"/>
              <a:gd name="adj2" fmla="val 9679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Curved Connector 38"/>
          <p:cNvCxnSpPr>
            <a:stCxn id="19" idx="2"/>
          </p:cNvCxnSpPr>
          <p:nvPr/>
        </p:nvCxnSpPr>
        <p:spPr>
          <a:xfrm rot="5400000" flipH="1" flipV="1">
            <a:off x="7312892" y="4081153"/>
            <a:ext cx="28498" cy="3731245"/>
          </a:xfrm>
          <a:prstGeom prst="curvedConnector4">
            <a:avLst>
              <a:gd name="adj1" fmla="val -802162"/>
              <a:gd name="adj2" fmla="val 100273"/>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Curved Connector 47"/>
          <p:cNvCxnSpPr>
            <a:stCxn id="20" idx="0"/>
            <a:endCxn id="22" idx="0"/>
          </p:cNvCxnSpPr>
          <p:nvPr/>
        </p:nvCxnSpPr>
        <p:spPr>
          <a:xfrm rot="5400000" flipH="1" flipV="1">
            <a:off x="9045531" y="3726435"/>
            <a:ext cx="7107" cy="3635041"/>
          </a:xfrm>
          <a:prstGeom prst="curvedConnector3">
            <a:avLst>
              <a:gd name="adj1" fmla="val 533837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062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we always order a graph?</a:t>
            </a:r>
          </a:p>
        </p:txBody>
      </p:sp>
      <p:sp>
        <p:nvSpPr>
          <p:cNvPr id="4" name="Footer Placeholder 3"/>
          <p:cNvSpPr>
            <a:spLocks noGrp="1"/>
          </p:cNvSpPr>
          <p:nvPr>
            <p:ph type="ftr" sz="quarter" idx="11"/>
          </p:nvPr>
        </p:nvSpPr>
        <p:spPr/>
        <p:txBody>
          <a:bodyPr/>
          <a:lstStyle/>
          <a:p>
            <a:r>
              <a:rPr lang="en-US" dirty="0"/>
              <a:t>CSE 373 19 </a:t>
            </a:r>
            <a:r>
              <a:rPr lang="en-US" dirty="0" err="1"/>
              <a:t>wi</a:t>
            </a:r>
            <a:r>
              <a:rPr lang="en-US" dirty="0"/>
              <a:t>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15</a:t>
            </a:fld>
            <a:endParaRPr lang="en-US"/>
          </a:p>
        </p:txBody>
      </p:sp>
      <p:sp>
        <p:nvSpPr>
          <p:cNvPr id="6" name="TextBox 5"/>
          <p:cNvSpPr txBox="1"/>
          <p:nvPr/>
        </p:nvSpPr>
        <p:spPr>
          <a:xfrm>
            <a:off x="498764" y="5449099"/>
            <a:ext cx="11443854" cy="430887"/>
          </a:xfrm>
          <a:prstGeom prst="rect">
            <a:avLst/>
          </a:prstGeom>
          <a:noFill/>
        </p:spPr>
        <p:txBody>
          <a:bodyPr wrap="square" rtlCol="0">
            <a:spAutoFit/>
          </a:bodyPr>
          <a:lstStyle/>
          <a:p>
            <a:r>
              <a:rPr lang="en-US" sz="2200" dirty="0"/>
              <a:t>A graph has a topological ordering </a:t>
            </a:r>
            <a:r>
              <a:rPr lang="en-US" sz="2200" b="1" dirty="0"/>
              <a:t>if and only if</a:t>
            </a:r>
            <a:r>
              <a:rPr lang="en-US" sz="2200" dirty="0"/>
              <a:t> it is a DAG.</a:t>
            </a:r>
          </a:p>
        </p:txBody>
      </p:sp>
      <p:sp>
        <p:nvSpPr>
          <p:cNvPr id="7" name="Rectangle 6"/>
          <p:cNvSpPr/>
          <p:nvPr/>
        </p:nvSpPr>
        <p:spPr>
          <a:xfrm>
            <a:off x="498764" y="4255313"/>
            <a:ext cx="8072372" cy="904301"/>
          </a:xfrm>
          <a:prstGeom prst="rect">
            <a:avLst/>
          </a:prstGeom>
          <a:solidFill>
            <a:srgbClr val="A48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200" dirty="0"/>
          </a:p>
          <a:p>
            <a:r>
              <a:rPr lang="en-US" sz="2200" dirty="0"/>
              <a:t>A directed graph without any cycles.</a:t>
            </a:r>
          </a:p>
        </p:txBody>
      </p:sp>
      <p:sp>
        <p:nvSpPr>
          <p:cNvPr id="8" name="Rectangle 7"/>
          <p:cNvSpPr/>
          <p:nvPr/>
        </p:nvSpPr>
        <p:spPr>
          <a:xfrm>
            <a:off x="498764" y="4255313"/>
            <a:ext cx="8072372" cy="476250"/>
          </a:xfrm>
          <a:prstGeom prst="rect">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t>Directed Acyclic Graph (DAG)</a:t>
            </a:r>
          </a:p>
        </p:txBody>
      </p:sp>
      <p:sp>
        <p:nvSpPr>
          <p:cNvPr id="9" name="Oval 8"/>
          <p:cNvSpPr/>
          <p:nvPr/>
        </p:nvSpPr>
        <p:spPr>
          <a:xfrm>
            <a:off x="5006611" y="2294040"/>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0" name="Oval 9"/>
          <p:cNvSpPr/>
          <p:nvPr/>
        </p:nvSpPr>
        <p:spPr>
          <a:xfrm>
            <a:off x="4288524" y="3081168"/>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1" name="Oval 10"/>
          <p:cNvSpPr/>
          <p:nvPr/>
        </p:nvSpPr>
        <p:spPr>
          <a:xfrm>
            <a:off x="5651862" y="3081168"/>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3" name="Straight Arrow Connector 12"/>
          <p:cNvCxnSpPr>
            <a:stCxn id="10" idx="7"/>
            <a:endCxn id="9" idx="3"/>
          </p:cNvCxnSpPr>
          <p:nvPr/>
        </p:nvCxnSpPr>
        <p:spPr>
          <a:xfrm flipV="1">
            <a:off x="4709199" y="2705733"/>
            <a:ext cx="369588" cy="44607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5"/>
            <a:endCxn id="11" idx="0"/>
          </p:cNvCxnSpPr>
          <p:nvPr/>
        </p:nvCxnSpPr>
        <p:spPr>
          <a:xfrm>
            <a:off x="5427286" y="2705733"/>
            <a:ext cx="471002" cy="37543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1" idx="2"/>
            <a:endCxn id="10" idx="6"/>
          </p:cNvCxnSpPr>
          <p:nvPr/>
        </p:nvCxnSpPr>
        <p:spPr>
          <a:xfrm flipH="1">
            <a:off x="4781375" y="3322332"/>
            <a:ext cx="870487"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31520" y="1277943"/>
            <a:ext cx="10711543" cy="430887"/>
          </a:xfrm>
          <a:prstGeom prst="rect">
            <a:avLst/>
          </a:prstGeom>
          <a:noFill/>
        </p:spPr>
        <p:txBody>
          <a:bodyPr wrap="square" rtlCol="0">
            <a:spAutoFit/>
          </a:bodyPr>
          <a:lstStyle/>
          <a:p>
            <a:r>
              <a:rPr lang="en-US" sz="2200" dirty="0"/>
              <a:t>Can you topologically order this graph?</a:t>
            </a:r>
          </a:p>
        </p:txBody>
      </p:sp>
      <p:sp>
        <p:nvSpPr>
          <p:cNvPr id="3" name="TextBox 2">
            <a:extLst>
              <a:ext uri="{FF2B5EF4-FFF2-40B4-BE49-F238E27FC236}">
                <a16:creationId xmlns:a16="http://schemas.microsoft.com/office/drawing/2014/main" id="{8BA5FBDC-F60B-1443-A7C5-510E0B9A91FB}"/>
              </a:ext>
            </a:extLst>
          </p:cNvPr>
          <p:cNvSpPr txBox="1"/>
          <p:nvPr/>
        </p:nvSpPr>
        <p:spPr>
          <a:xfrm>
            <a:off x="2980136" y="2406588"/>
            <a:ext cx="1816138" cy="369332"/>
          </a:xfrm>
          <a:prstGeom prst="rect">
            <a:avLst/>
          </a:prstGeom>
          <a:noFill/>
        </p:spPr>
        <p:txBody>
          <a:bodyPr wrap="none" rtlCol="0">
            <a:spAutoFit/>
          </a:bodyPr>
          <a:lstStyle/>
          <a:p>
            <a:r>
              <a:rPr lang="en-US" dirty="0">
                <a:solidFill>
                  <a:srgbClr val="FF0000"/>
                </a:solidFill>
              </a:rPr>
              <a:t>Where do I start?</a:t>
            </a:r>
          </a:p>
        </p:txBody>
      </p:sp>
      <p:sp>
        <p:nvSpPr>
          <p:cNvPr id="19" name="TextBox 18">
            <a:extLst>
              <a:ext uri="{FF2B5EF4-FFF2-40B4-BE49-F238E27FC236}">
                <a16:creationId xmlns:a16="http://schemas.microsoft.com/office/drawing/2014/main" id="{9EC78C3A-E700-4943-95D6-88865C7A6A18}"/>
              </a:ext>
            </a:extLst>
          </p:cNvPr>
          <p:cNvSpPr txBox="1"/>
          <p:nvPr/>
        </p:nvSpPr>
        <p:spPr>
          <a:xfrm>
            <a:off x="5499462" y="1319735"/>
            <a:ext cx="455574" cy="369332"/>
          </a:xfrm>
          <a:prstGeom prst="rect">
            <a:avLst/>
          </a:prstGeom>
          <a:noFill/>
        </p:spPr>
        <p:txBody>
          <a:bodyPr wrap="none" rtlCol="0">
            <a:spAutoFit/>
          </a:bodyPr>
          <a:lstStyle/>
          <a:p>
            <a:r>
              <a:rPr lang="en-US" dirty="0">
                <a:solidFill>
                  <a:srgbClr val="FF0000"/>
                </a:solidFill>
              </a:rPr>
              <a:t>No</a:t>
            </a:r>
          </a:p>
        </p:txBody>
      </p:sp>
    </p:spTree>
    <p:extLst>
      <p:ext uri="{BB962C8B-B14F-4D97-AF65-F5344CB8AC3E}">
        <p14:creationId xmlns:p14="http://schemas.microsoft.com/office/powerpoint/2010/main" val="248212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3"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239" y="263276"/>
            <a:ext cx="11187259" cy="1014667"/>
          </a:xfrm>
        </p:spPr>
        <p:txBody>
          <a:bodyPr/>
          <a:lstStyle/>
          <a:p>
            <a:r>
              <a:rPr lang="en-US" dirty="0"/>
              <a:t>Ordering a DAG</a:t>
            </a:r>
          </a:p>
        </p:txBody>
      </p:sp>
      <p:sp>
        <p:nvSpPr>
          <p:cNvPr id="3" name="Content Placeholder 2"/>
          <p:cNvSpPr>
            <a:spLocks noGrp="1"/>
          </p:cNvSpPr>
          <p:nvPr>
            <p:ph idx="1"/>
          </p:nvPr>
        </p:nvSpPr>
        <p:spPr>
          <a:xfrm>
            <a:off x="575240" y="1463857"/>
            <a:ext cx="11187258" cy="508634"/>
          </a:xfrm>
        </p:spPr>
        <p:txBody>
          <a:bodyPr/>
          <a:lstStyle/>
          <a:p>
            <a:r>
              <a:rPr lang="en-US" dirty="0"/>
              <a:t>Does this graph have a topological ordering? If so find one.</a:t>
            </a:r>
          </a:p>
        </p:txBody>
      </p:sp>
      <p:sp>
        <p:nvSpPr>
          <p:cNvPr id="4" name="Footer Placeholder 3"/>
          <p:cNvSpPr>
            <a:spLocks noGrp="1"/>
          </p:cNvSpPr>
          <p:nvPr>
            <p:ph type="ftr" sz="quarter" idx="11"/>
          </p:nvPr>
        </p:nvSpPr>
        <p:spPr/>
        <p:txBody>
          <a:bodyPr/>
          <a:lstStyle/>
          <a:p>
            <a:r>
              <a:rPr lang="en-US" dirty="0"/>
              <a:t>CSE 373 19 </a:t>
            </a:r>
            <a:r>
              <a:rPr lang="en-US" dirty="0" err="1"/>
              <a:t>wi</a:t>
            </a:r>
            <a:r>
              <a:rPr lang="en-US" dirty="0"/>
              <a:t>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16</a:t>
            </a:fld>
            <a:endParaRPr lang="en-US"/>
          </a:p>
        </p:txBody>
      </p:sp>
      <p:sp>
        <p:nvSpPr>
          <p:cNvPr id="6" name="Oval 5"/>
          <p:cNvSpPr/>
          <p:nvPr/>
        </p:nvSpPr>
        <p:spPr>
          <a:xfrm>
            <a:off x="2825114" y="2294039"/>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7" name="Oval 6"/>
          <p:cNvSpPr/>
          <p:nvPr/>
        </p:nvSpPr>
        <p:spPr>
          <a:xfrm>
            <a:off x="4176710" y="3394571"/>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8" name="Oval 7"/>
          <p:cNvSpPr/>
          <p:nvPr/>
        </p:nvSpPr>
        <p:spPr>
          <a:xfrm>
            <a:off x="4153171" y="2298028"/>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9" name="Oval 8"/>
          <p:cNvSpPr/>
          <p:nvPr/>
        </p:nvSpPr>
        <p:spPr>
          <a:xfrm>
            <a:off x="5715301" y="3394571"/>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0" name="Oval 9"/>
          <p:cNvSpPr/>
          <p:nvPr/>
        </p:nvSpPr>
        <p:spPr>
          <a:xfrm>
            <a:off x="5676017" y="2288017"/>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cxnSp>
        <p:nvCxnSpPr>
          <p:cNvPr id="12" name="Straight Arrow Connector 11"/>
          <p:cNvCxnSpPr>
            <a:cxnSpLocks/>
            <a:stCxn id="6" idx="5"/>
            <a:endCxn id="7" idx="1"/>
          </p:cNvCxnSpPr>
          <p:nvPr/>
        </p:nvCxnSpPr>
        <p:spPr>
          <a:xfrm>
            <a:off x="3245789" y="2705732"/>
            <a:ext cx="1003097" cy="75947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a:stCxn id="6" idx="6"/>
            <a:endCxn id="8" idx="2"/>
          </p:cNvCxnSpPr>
          <p:nvPr/>
        </p:nvCxnSpPr>
        <p:spPr>
          <a:xfrm>
            <a:off x="3317965" y="2535203"/>
            <a:ext cx="835206" cy="398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8" idx="4"/>
            <a:endCxn id="7" idx="0"/>
          </p:cNvCxnSpPr>
          <p:nvPr/>
        </p:nvCxnSpPr>
        <p:spPr>
          <a:xfrm>
            <a:off x="4399597" y="2780356"/>
            <a:ext cx="23539" cy="61421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8" idx="6"/>
            <a:endCxn id="10" idx="2"/>
          </p:cNvCxnSpPr>
          <p:nvPr/>
        </p:nvCxnSpPr>
        <p:spPr>
          <a:xfrm flipV="1">
            <a:off x="4646022" y="2529181"/>
            <a:ext cx="1029995" cy="1001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a:stCxn id="8" idx="5"/>
            <a:endCxn id="9" idx="1"/>
          </p:cNvCxnSpPr>
          <p:nvPr/>
        </p:nvCxnSpPr>
        <p:spPr>
          <a:xfrm>
            <a:off x="4573846" y="2709721"/>
            <a:ext cx="1213631" cy="7554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73826" y="5359752"/>
            <a:ext cx="11790084" cy="769441"/>
          </a:xfrm>
          <a:prstGeom prst="rect">
            <a:avLst/>
          </a:prstGeom>
          <a:noFill/>
        </p:spPr>
        <p:txBody>
          <a:bodyPr wrap="square" rtlCol="0">
            <a:spAutoFit/>
          </a:bodyPr>
          <a:lstStyle/>
          <a:p>
            <a:r>
              <a:rPr lang="en-US" sz="2200" dirty="0"/>
              <a:t>If a vertex doesn’t have any edges going into it, we can add it to the ordering.</a:t>
            </a:r>
          </a:p>
          <a:p>
            <a:r>
              <a:rPr lang="en-US" sz="2200" dirty="0"/>
              <a:t>More generally, if the only incoming edges are from vertices already in the ordering, it’s safe to add. </a:t>
            </a:r>
          </a:p>
        </p:txBody>
      </p:sp>
      <p:sp>
        <p:nvSpPr>
          <p:cNvPr id="11" name="TextBox 10">
            <a:extLst>
              <a:ext uri="{FF2B5EF4-FFF2-40B4-BE49-F238E27FC236}">
                <a16:creationId xmlns:a16="http://schemas.microsoft.com/office/drawing/2014/main" id="{987DCA5C-EE34-834D-B7CA-8D31B5248A6B}"/>
              </a:ext>
            </a:extLst>
          </p:cNvPr>
          <p:cNvSpPr txBox="1"/>
          <p:nvPr/>
        </p:nvSpPr>
        <p:spPr>
          <a:xfrm>
            <a:off x="2917205" y="1986595"/>
            <a:ext cx="301686" cy="369332"/>
          </a:xfrm>
          <a:prstGeom prst="rect">
            <a:avLst/>
          </a:prstGeom>
          <a:noFill/>
        </p:spPr>
        <p:txBody>
          <a:bodyPr wrap="none" rtlCol="0">
            <a:spAutoFit/>
          </a:bodyPr>
          <a:lstStyle/>
          <a:p>
            <a:r>
              <a:rPr lang="en-US" dirty="0">
                <a:solidFill>
                  <a:srgbClr val="FF0000"/>
                </a:solidFill>
              </a:rPr>
              <a:t>0</a:t>
            </a:r>
          </a:p>
        </p:txBody>
      </p:sp>
      <p:sp>
        <p:nvSpPr>
          <p:cNvPr id="36" name="TextBox 35">
            <a:extLst>
              <a:ext uri="{FF2B5EF4-FFF2-40B4-BE49-F238E27FC236}">
                <a16:creationId xmlns:a16="http://schemas.microsoft.com/office/drawing/2014/main" id="{1C33D774-3427-D546-9166-14497F5DECFF}"/>
              </a:ext>
            </a:extLst>
          </p:cNvPr>
          <p:cNvSpPr txBox="1"/>
          <p:nvPr/>
        </p:nvSpPr>
        <p:spPr>
          <a:xfrm>
            <a:off x="4260523" y="1985194"/>
            <a:ext cx="301686" cy="369332"/>
          </a:xfrm>
          <a:prstGeom prst="rect">
            <a:avLst/>
          </a:prstGeom>
          <a:noFill/>
        </p:spPr>
        <p:txBody>
          <a:bodyPr wrap="none" rtlCol="0">
            <a:spAutoFit/>
          </a:bodyPr>
          <a:lstStyle/>
          <a:p>
            <a:r>
              <a:rPr lang="en-US" dirty="0">
                <a:solidFill>
                  <a:srgbClr val="FF0000"/>
                </a:solidFill>
              </a:rPr>
              <a:t>1</a:t>
            </a:r>
          </a:p>
        </p:txBody>
      </p:sp>
      <p:sp>
        <p:nvSpPr>
          <p:cNvPr id="37" name="TextBox 36">
            <a:extLst>
              <a:ext uri="{FF2B5EF4-FFF2-40B4-BE49-F238E27FC236}">
                <a16:creationId xmlns:a16="http://schemas.microsoft.com/office/drawing/2014/main" id="{E1E6A4BD-4518-EE48-8B44-C9810B0357B3}"/>
              </a:ext>
            </a:extLst>
          </p:cNvPr>
          <p:cNvSpPr txBox="1"/>
          <p:nvPr/>
        </p:nvSpPr>
        <p:spPr>
          <a:xfrm>
            <a:off x="4272292" y="3837379"/>
            <a:ext cx="301686" cy="369332"/>
          </a:xfrm>
          <a:prstGeom prst="rect">
            <a:avLst/>
          </a:prstGeom>
          <a:noFill/>
        </p:spPr>
        <p:txBody>
          <a:bodyPr wrap="none" rtlCol="0">
            <a:spAutoFit/>
          </a:bodyPr>
          <a:lstStyle/>
          <a:p>
            <a:r>
              <a:rPr lang="en-US" dirty="0">
                <a:solidFill>
                  <a:srgbClr val="FF0000"/>
                </a:solidFill>
              </a:rPr>
              <a:t>2</a:t>
            </a:r>
          </a:p>
        </p:txBody>
      </p:sp>
      <p:sp>
        <p:nvSpPr>
          <p:cNvPr id="38" name="TextBox 37">
            <a:extLst>
              <a:ext uri="{FF2B5EF4-FFF2-40B4-BE49-F238E27FC236}">
                <a16:creationId xmlns:a16="http://schemas.microsoft.com/office/drawing/2014/main" id="{85F3ACD1-9A85-9C40-8296-D61C8BE984EC}"/>
              </a:ext>
            </a:extLst>
          </p:cNvPr>
          <p:cNvSpPr txBox="1"/>
          <p:nvPr/>
        </p:nvSpPr>
        <p:spPr>
          <a:xfrm>
            <a:off x="5759830" y="1995792"/>
            <a:ext cx="301686" cy="369332"/>
          </a:xfrm>
          <a:prstGeom prst="rect">
            <a:avLst/>
          </a:prstGeom>
          <a:noFill/>
        </p:spPr>
        <p:txBody>
          <a:bodyPr wrap="none" rtlCol="0">
            <a:spAutoFit/>
          </a:bodyPr>
          <a:lstStyle/>
          <a:p>
            <a:r>
              <a:rPr lang="en-US" dirty="0">
                <a:solidFill>
                  <a:srgbClr val="FF0000"/>
                </a:solidFill>
              </a:rPr>
              <a:t>1</a:t>
            </a:r>
          </a:p>
        </p:txBody>
      </p:sp>
      <p:sp>
        <p:nvSpPr>
          <p:cNvPr id="39" name="TextBox 38">
            <a:extLst>
              <a:ext uri="{FF2B5EF4-FFF2-40B4-BE49-F238E27FC236}">
                <a16:creationId xmlns:a16="http://schemas.microsoft.com/office/drawing/2014/main" id="{EABACC65-2C23-E74B-8719-7036C0E2542E}"/>
              </a:ext>
            </a:extLst>
          </p:cNvPr>
          <p:cNvSpPr txBox="1"/>
          <p:nvPr/>
        </p:nvSpPr>
        <p:spPr>
          <a:xfrm>
            <a:off x="5787477" y="3823093"/>
            <a:ext cx="301686" cy="369332"/>
          </a:xfrm>
          <a:prstGeom prst="rect">
            <a:avLst/>
          </a:prstGeom>
          <a:noFill/>
        </p:spPr>
        <p:txBody>
          <a:bodyPr wrap="none" rtlCol="0">
            <a:spAutoFit/>
          </a:bodyPr>
          <a:lstStyle/>
          <a:p>
            <a:r>
              <a:rPr lang="en-US" dirty="0">
                <a:solidFill>
                  <a:srgbClr val="FF0000"/>
                </a:solidFill>
              </a:rPr>
              <a:t>1</a:t>
            </a:r>
          </a:p>
        </p:txBody>
      </p:sp>
      <p:sp>
        <p:nvSpPr>
          <p:cNvPr id="45" name="TextBox 44">
            <a:extLst>
              <a:ext uri="{FF2B5EF4-FFF2-40B4-BE49-F238E27FC236}">
                <a16:creationId xmlns:a16="http://schemas.microsoft.com/office/drawing/2014/main" id="{C71E714E-5F1F-4643-B26D-D836161448D9}"/>
              </a:ext>
            </a:extLst>
          </p:cNvPr>
          <p:cNvSpPr txBox="1"/>
          <p:nvPr/>
        </p:nvSpPr>
        <p:spPr>
          <a:xfrm>
            <a:off x="4153171" y="4692758"/>
            <a:ext cx="324128" cy="369332"/>
          </a:xfrm>
          <a:prstGeom prst="rect">
            <a:avLst/>
          </a:prstGeom>
          <a:noFill/>
        </p:spPr>
        <p:txBody>
          <a:bodyPr wrap="none" rtlCol="0">
            <a:spAutoFit/>
          </a:bodyPr>
          <a:lstStyle/>
          <a:p>
            <a:r>
              <a:rPr lang="en-US" b="1" dirty="0">
                <a:solidFill>
                  <a:srgbClr val="4C3282"/>
                </a:solidFill>
              </a:rPr>
              <a:t>A</a:t>
            </a:r>
          </a:p>
        </p:txBody>
      </p:sp>
      <p:sp>
        <p:nvSpPr>
          <p:cNvPr id="46" name="TextBox 45">
            <a:extLst>
              <a:ext uri="{FF2B5EF4-FFF2-40B4-BE49-F238E27FC236}">
                <a16:creationId xmlns:a16="http://schemas.microsoft.com/office/drawing/2014/main" id="{08E9BDB9-4512-7D40-AF78-A1AADEABC560}"/>
              </a:ext>
            </a:extLst>
          </p:cNvPr>
          <p:cNvSpPr txBox="1"/>
          <p:nvPr/>
        </p:nvSpPr>
        <p:spPr>
          <a:xfrm>
            <a:off x="4470887" y="4692758"/>
            <a:ext cx="317716" cy="369332"/>
          </a:xfrm>
          <a:prstGeom prst="rect">
            <a:avLst/>
          </a:prstGeom>
          <a:noFill/>
        </p:spPr>
        <p:txBody>
          <a:bodyPr wrap="none" rtlCol="0">
            <a:spAutoFit/>
          </a:bodyPr>
          <a:lstStyle/>
          <a:p>
            <a:r>
              <a:rPr lang="en-US" b="1" dirty="0">
                <a:solidFill>
                  <a:srgbClr val="4C3282"/>
                </a:solidFill>
              </a:rPr>
              <a:t>C</a:t>
            </a:r>
          </a:p>
        </p:txBody>
      </p:sp>
      <p:sp>
        <p:nvSpPr>
          <p:cNvPr id="47" name="TextBox 46">
            <a:extLst>
              <a:ext uri="{FF2B5EF4-FFF2-40B4-BE49-F238E27FC236}">
                <a16:creationId xmlns:a16="http://schemas.microsoft.com/office/drawing/2014/main" id="{4C6EAEAD-35F0-3440-86A9-A35637537459}"/>
              </a:ext>
            </a:extLst>
          </p:cNvPr>
          <p:cNvSpPr txBox="1"/>
          <p:nvPr/>
        </p:nvSpPr>
        <p:spPr>
          <a:xfrm>
            <a:off x="4807687" y="4692758"/>
            <a:ext cx="314510" cy="369332"/>
          </a:xfrm>
          <a:prstGeom prst="rect">
            <a:avLst/>
          </a:prstGeom>
          <a:noFill/>
        </p:spPr>
        <p:txBody>
          <a:bodyPr wrap="none" rtlCol="0">
            <a:spAutoFit/>
          </a:bodyPr>
          <a:lstStyle/>
          <a:p>
            <a:r>
              <a:rPr lang="en-US" b="1" dirty="0">
                <a:solidFill>
                  <a:srgbClr val="4C3282"/>
                </a:solidFill>
              </a:rPr>
              <a:t>B</a:t>
            </a:r>
          </a:p>
        </p:txBody>
      </p:sp>
      <p:sp>
        <p:nvSpPr>
          <p:cNvPr id="48" name="TextBox 47">
            <a:extLst>
              <a:ext uri="{FF2B5EF4-FFF2-40B4-BE49-F238E27FC236}">
                <a16:creationId xmlns:a16="http://schemas.microsoft.com/office/drawing/2014/main" id="{BAEC75D5-ECB7-574A-9D37-7C1C8C83A23B}"/>
              </a:ext>
            </a:extLst>
          </p:cNvPr>
          <p:cNvSpPr txBox="1"/>
          <p:nvPr/>
        </p:nvSpPr>
        <p:spPr>
          <a:xfrm>
            <a:off x="5144487" y="4692758"/>
            <a:ext cx="330540" cy="369332"/>
          </a:xfrm>
          <a:prstGeom prst="rect">
            <a:avLst/>
          </a:prstGeom>
          <a:noFill/>
        </p:spPr>
        <p:txBody>
          <a:bodyPr wrap="none" rtlCol="0">
            <a:spAutoFit/>
          </a:bodyPr>
          <a:lstStyle/>
          <a:p>
            <a:r>
              <a:rPr lang="en-US" b="1" dirty="0">
                <a:solidFill>
                  <a:srgbClr val="4C3282"/>
                </a:solidFill>
              </a:rPr>
              <a:t>D</a:t>
            </a:r>
          </a:p>
        </p:txBody>
      </p:sp>
      <p:sp>
        <p:nvSpPr>
          <p:cNvPr id="49" name="TextBox 48">
            <a:extLst>
              <a:ext uri="{FF2B5EF4-FFF2-40B4-BE49-F238E27FC236}">
                <a16:creationId xmlns:a16="http://schemas.microsoft.com/office/drawing/2014/main" id="{6B51AA33-9ECC-E141-9EE5-7D4E7E08FF13}"/>
              </a:ext>
            </a:extLst>
          </p:cNvPr>
          <p:cNvSpPr txBox="1"/>
          <p:nvPr/>
        </p:nvSpPr>
        <p:spPr>
          <a:xfrm>
            <a:off x="5462203" y="4692758"/>
            <a:ext cx="296876" cy="369332"/>
          </a:xfrm>
          <a:prstGeom prst="rect">
            <a:avLst/>
          </a:prstGeom>
          <a:noFill/>
        </p:spPr>
        <p:txBody>
          <a:bodyPr wrap="none" rtlCol="0">
            <a:spAutoFit/>
          </a:bodyPr>
          <a:lstStyle/>
          <a:p>
            <a:r>
              <a:rPr lang="en-US" b="1" dirty="0">
                <a:solidFill>
                  <a:srgbClr val="4C3282"/>
                </a:solidFill>
              </a:rPr>
              <a:t>E</a:t>
            </a:r>
          </a:p>
        </p:txBody>
      </p:sp>
      <p:sp>
        <p:nvSpPr>
          <p:cNvPr id="50" name="TextBox 49">
            <a:extLst>
              <a:ext uri="{FF2B5EF4-FFF2-40B4-BE49-F238E27FC236}">
                <a16:creationId xmlns:a16="http://schemas.microsoft.com/office/drawing/2014/main" id="{1D5AD17C-03F3-1E49-86C0-97053AFC2C47}"/>
              </a:ext>
            </a:extLst>
          </p:cNvPr>
          <p:cNvSpPr txBox="1"/>
          <p:nvPr/>
        </p:nvSpPr>
        <p:spPr>
          <a:xfrm>
            <a:off x="4248753" y="1905094"/>
            <a:ext cx="301686" cy="369332"/>
          </a:xfrm>
          <a:prstGeom prst="rect">
            <a:avLst/>
          </a:prstGeom>
          <a:solidFill>
            <a:schemeClr val="bg1"/>
          </a:solidFill>
        </p:spPr>
        <p:txBody>
          <a:bodyPr wrap="none" rtlCol="0">
            <a:spAutoFit/>
          </a:bodyPr>
          <a:lstStyle/>
          <a:p>
            <a:r>
              <a:rPr lang="en-US" dirty="0">
                <a:solidFill>
                  <a:srgbClr val="FF0000"/>
                </a:solidFill>
              </a:rPr>
              <a:t>0</a:t>
            </a:r>
          </a:p>
        </p:txBody>
      </p:sp>
      <p:sp>
        <p:nvSpPr>
          <p:cNvPr id="51" name="TextBox 50">
            <a:extLst>
              <a:ext uri="{FF2B5EF4-FFF2-40B4-BE49-F238E27FC236}">
                <a16:creationId xmlns:a16="http://schemas.microsoft.com/office/drawing/2014/main" id="{BCB5F003-0ADF-5343-8B65-C224A87ADF35}"/>
              </a:ext>
            </a:extLst>
          </p:cNvPr>
          <p:cNvSpPr txBox="1"/>
          <p:nvPr/>
        </p:nvSpPr>
        <p:spPr>
          <a:xfrm>
            <a:off x="4280706" y="3897799"/>
            <a:ext cx="301686" cy="369332"/>
          </a:xfrm>
          <a:prstGeom prst="rect">
            <a:avLst/>
          </a:prstGeom>
          <a:solidFill>
            <a:schemeClr val="bg1"/>
          </a:solidFill>
        </p:spPr>
        <p:txBody>
          <a:bodyPr wrap="none" rtlCol="0">
            <a:spAutoFit/>
          </a:bodyPr>
          <a:lstStyle/>
          <a:p>
            <a:r>
              <a:rPr lang="en-US" dirty="0">
                <a:solidFill>
                  <a:srgbClr val="FF0000"/>
                </a:solidFill>
              </a:rPr>
              <a:t>1</a:t>
            </a:r>
          </a:p>
        </p:txBody>
      </p:sp>
      <p:sp>
        <p:nvSpPr>
          <p:cNvPr id="52" name="TextBox 51">
            <a:extLst>
              <a:ext uri="{FF2B5EF4-FFF2-40B4-BE49-F238E27FC236}">
                <a16:creationId xmlns:a16="http://schemas.microsoft.com/office/drawing/2014/main" id="{1DEC774C-D040-0D4C-BAC8-52A0EB9CFD91}"/>
              </a:ext>
            </a:extLst>
          </p:cNvPr>
          <p:cNvSpPr txBox="1"/>
          <p:nvPr/>
        </p:nvSpPr>
        <p:spPr>
          <a:xfrm>
            <a:off x="4248753" y="3911858"/>
            <a:ext cx="301686" cy="369332"/>
          </a:xfrm>
          <a:prstGeom prst="rect">
            <a:avLst/>
          </a:prstGeom>
          <a:solidFill>
            <a:schemeClr val="bg1"/>
          </a:solidFill>
        </p:spPr>
        <p:txBody>
          <a:bodyPr wrap="none" rtlCol="0">
            <a:spAutoFit/>
          </a:bodyPr>
          <a:lstStyle/>
          <a:p>
            <a:r>
              <a:rPr lang="en-US" dirty="0">
                <a:solidFill>
                  <a:srgbClr val="FF0000"/>
                </a:solidFill>
              </a:rPr>
              <a:t>0</a:t>
            </a:r>
          </a:p>
        </p:txBody>
      </p:sp>
      <p:sp>
        <p:nvSpPr>
          <p:cNvPr id="53" name="TextBox 52">
            <a:extLst>
              <a:ext uri="{FF2B5EF4-FFF2-40B4-BE49-F238E27FC236}">
                <a16:creationId xmlns:a16="http://schemas.microsoft.com/office/drawing/2014/main" id="{77D744F2-BD6A-F942-A563-472D5D04E2BF}"/>
              </a:ext>
            </a:extLst>
          </p:cNvPr>
          <p:cNvSpPr txBox="1"/>
          <p:nvPr/>
        </p:nvSpPr>
        <p:spPr>
          <a:xfrm>
            <a:off x="5771599" y="1876324"/>
            <a:ext cx="301686" cy="369332"/>
          </a:xfrm>
          <a:prstGeom prst="rect">
            <a:avLst/>
          </a:prstGeom>
          <a:solidFill>
            <a:schemeClr val="bg1"/>
          </a:solidFill>
        </p:spPr>
        <p:txBody>
          <a:bodyPr wrap="none" rtlCol="0">
            <a:spAutoFit/>
          </a:bodyPr>
          <a:lstStyle/>
          <a:p>
            <a:r>
              <a:rPr lang="en-US" dirty="0">
                <a:solidFill>
                  <a:srgbClr val="FF0000"/>
                </a:solidFill>
              </a:rPr>
              <a:t>0</a:t>
            </a:r>
          </a:p>
        </p:txBody>
      </p:sp>
      <p:sp>
        <p:nvSpPr>
          <p:cNvPr id="54" name="TextBox 53">
            <a:extLst>
              <a:ext uri="{FF2B5EF4-FFF2-40B4-BE49-F238E27FC236}">
                <a16:creationId xmlns:a16="http://schemas.microsoft.com/office/drawing/2014/main" id="{0B096A3B-17EC-CE4D-9F4D-2107923159AC}"/>
              </a:ext>
            </a:extLst>
          </p:cNvPr>
          <p:cNvSpPr txBox="1"/>
          <p:nvPr/>
        </p:nvSpPr>
        <p:spPr>
          <a:xfrm>
            <a:off x="5810883" y="3883394"/>
            <a:ext cx="301686" cy="369332"/>
          </a:xfrm>
          <a:prstGeom prst="rect">
            <a:avLst/>
          </a:prstGeom>
          <a:solidFill>
            <a:schemeClr val="bg1"/>
          </a:solidFill>
        </p:spPr>
        <p:txBody>
          <a:bodyPr wrap="none" rtlCol="0">
            <a:spAutoFit/>
          </a:bodyPr>
          <a:lstStyle/>
          <a:p>
            <a:r>
              <a:rPr lang="en-US" dirty="0">
                <a:solidFill>
                  <a:srgbClr val="FF0000"/>
                </a:solidFill>
              </a:rPr>
              <a:t>0</a:t>
            </a:r>
          </a:p>
        </p:txBody>
      </p:sp>
    </p:spTree>
    <p:extLst>
      <p:ext uri="{BB962C8B-B14F-4D97-AF65-F5344CB8AC3E}">
        <p14:creationId xmlns:p14="http://schemas.microsoft.com/office/powerpoint/2010/main" val="188593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11"/>
                                        </p:tgtEl>
                                      </p:cBhvr>
                                    </p:animEffect>
                                    <p:set>
                                      <p:cBhvr>
                                        <p:cTn id="33" dur="1" fill="hold">
                                          <p:stCondLst>
                                            <p:cond delay="499"/>
                                          </p:stCondLst>
                                        </p:cTn>
                                        <p:tgtEl>
                                          <p:spTgt spid="11"/>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14"/>
                                        </p:tgtEl>
                                      </p:cBhvr>
                                    </p:animEffect>
                                    <p:set>
                                      <p:cBhvr>
                                        <p:cTn id="39" dur="1" fill="hold">
                                          <p:stCondLst>
                                            <p:cond delay="499"/>
                                          </p:stCondLst>
                                        </p:cTn>
                                        <p:tgtEl>
                                          <p:spTgt spid="14"/>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par>
                                <p:cTn id="43" presetID="10"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fade">
                                      <p:cBhvr>
                                        <p:cTn id="45" dur="500"/>
                                        <p:tgtEl>
                                          <p:spTgt spid="5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0" nodeType="clickEffect">
                                  <p:stCondLst>
                                    <p:cond delay="0"/>
                                  </p:stCondLst>
                                  <p:childTnLst>
                                    <p:animEffect transition="out" filter="fade">
                                      <p:cBhvr>
                                        <p:cTn id="57" dur="500"/>
                                        <p:tgtEl>
                                          <p:spTgt spid="8"/>
                                        </p:tgtEl>
                                      </p:cBhvr>
                                    </p:animEffect>
                                    <p:set>
                                      <p:cBhvr>
                                        <p:cTn id="58" dur="1" fill="hold">
                                          <p:stCondLst>
                                            <p:cond delay="499"/>
                                          </p:stCondLst>
                                        </p:cTn>
                                        <p:tgtEl>
                                          <p:spTgt spid="8"/>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36"/>
                                        </p:tgtEl>
                                      </p:cBhvr>
                                    </p:animEffect>
                                    <p:set>
                                      <p:cBhvr>
                                        <p:cTn id="61" dur="1" fill="hold">
                                          <p:stCondLst>
                                            <p:cond delay="499"/>
                                          </p:stCondLst>
                                        </p:cTn>
                                        <p:tgtEl>
                                          <p:spTgt spid="36"/>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50"/>
                                        </p:tgtEl>
                                      </p:cBhvr>
                                    </p:animEffect>
                                    <p:set>
                                      <p:cBhvr>
                                        <p:cTn id="64" dur="1" fill="hold">
                                          <p:stCondLst>
                                            <p:cond delay="499"/>
                                          </p:stCondLst>
                                        </p:cTn>
                                        <p:tgtEl>
                                          <p:spTgt spid="50"/>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19"/>
                                        </p:tgtEl>
                                      </p:cBhvr>
                                    </p:animEffect>
                                    <p:set>
                                      <p:cBhvr>
                                        <p:cTn id="67" dur="1" fill="hold">
                                          <p:stCondLst>
                                            <p:cond delay="499"/>
                                          </p:stCondLst>
                                        </p:cTn>
                                        <p:tgtEl>
                                          <p:spTgt spid="19"/>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23"/>
                                        </p:tgtEl>
                                      </p:cBhvr>
                                    </p:animEffect>
                                    <p:set>
                                      <p:cBhvr>
                                        <p:cTn id="70" dur="1" fill="hold">
                                          <p:stCondLst>
                                            <p:cond delay="499"/>
                                          </p:stCondLst>
                                        </p:cTn>
                                        <p:tgtEl>
                                          <p:spTgt spid="23"/>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17"/>
                                        </p:tgtEl>
                                      </p:cBhvr>
                                    </p:animEffect>
                                    <p:set>
                                      <p:cBhvr>
                                        <p:cTn id="73" dur="1" fill="hold">
                                          <p:stCondLst>
                                            <p:cond delay="499"/>
                                          </p:stCondLst>
                                        </p:cTn>
                                        <p:tgtEl>
                                          <p:spTgt spid="17"/>
                                        </p:tgtEl>
                                        <p:attrNameLst>
                                          <p:attrName>style.visibility</p:attrName>
                                        </p:attrNameLst>
                                      </p:cBhvr>
                                      <p:to>
                                        <p:strVal val="hidden"/>
                                      </p:to>
                                    </p:set>
                                  </p:childTnLst>
                                </p:cTn>
                              </p:par>
                              <p:par>
                                <p:cTn id="74" presetID="10" presetClass="entr" presetSubtype="0" fill="hold" grpId="0" nodeType="with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500"/>
                                        <p:tgtEl>
                                          <p:spTgt spid="5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animEffect transition="in" filter="fade">
                                      <p:cBhvr>
                                        <p:cTn id="79" dur="500"/>
                                        <p:tgtEl>
                                          <p:spTgt spid="5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4"/>
                                        </p:tgtEl>
                                        <p:attrNameLst>
                                          <p:attrName>style.visibility</p:attrName>
                                        </p:attrNameLst>
                                      </p:cBhvr>
                                      <p:to>
                                        <p:strVal val="visible"/>
                                      </p:to>
                                    </p:set>
                                    <p:animEffect transition="in" filter="fade">
                                      <p:cBhvr>
                                        <p:cTn id="82" dur="500"/>
                                        <p:tgtEl>
                                          <p:spTgt spid="5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7"/>
                                        </p:tgtEl>
                                        <p:attrNameLst>
                                          <p:attrName>style.visibility</p:attrName>
                                        </p:attrNameLst>
                                      </p:cBhvr>
                                      <p:to>
                                        <p:strVal val="visible"/>
                                      </p:to>
                                    </p:set>
                                    <p:animEffect transition="in" filter="fade">
                                      <p:cBhvr>
                                        <p:cTn id="87" dur="500"/>
                                        <p:tgtEl>
                                          <p:spTgt spid="4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0" nodeType="clickEffect">
                                  <p:stCondLst>
                                    <p:cond delay="0"/>
                                  </p:stCondLst>
                                  <p:childTnLst>
                                    <p:animEffect transition="out" filter="fade">
                                      <p:cBhvr>
                                        <p:cTn id="91" dur="500"/>
                                        <p:tgtEl>
                                          <p:spTgt spid="7"/>
                                        </p:tgtEl>
                                      </p:cBhvr>
                                    </p:animEffect>
                                    <p:set>
                                      <p:cBhvr>
                                        <p:cTn id="92" dur="1" fill="hold">
                                          <p:stCondLst>
                                            <p:cond delay="499"/>
                                          </p:stCondLst>
                                        </p:cTn>
                                        <p:tgtEl>
                                          <p:spTgt spid="7"/>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37"/>
                                        </p:tgtEl>
                                      </p:cBhvr>
                                    </p:animEffect>
                                    <p:set>
                                      <p:cBhvr>
                                        <p:cTn id="95" dur="1" fill="hold">
                                          <p:stCondLst>
                                            <p:cond delay="499"/>
                                          </p:stCondLst>
                                        </p:cTn>
                                        <p:tgtEl>
                                          <p:spTgt spid="37"/>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51"/>
                                        </p:tgtEl>
                                      </p:cBhvr>
                                    </p:animEffect>
                                    <p:set>
                                      <p:cBhvr>
                                        <p:cTn id="98" dur="1" fill="hold">
                                          <p:stCondLst>
                                            <p:cond delay="499"/>
                                          </p:stCondLst>
                                        </p:cTn>
                                        <p:tgtEl>
                                          <p:spTgt spid="51"/>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52"/>
                                        </p:tgtEl>
                                      </p:cBhvr>
                                    </p:animEffect>
                                    <p:set>
                                      <p:cBhvr>
                                        <p:cTn id="101" dur="1" fill="hold">
                                          <p:stCondLst>
                                            <p:cond delay="499"/>
                                          </p:stCondLst>
                                        </p:cTn>
                                        <p:tgtEl>
                                          <p:spTgt spid="52"/>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fade">
                                      <p:cBhvr>
                                        <p:cTn id="106" dur="500"/>
                                        <p:tgtEl>
                                          <p:spTgt spid="48"/>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grpId="0" nodeType="clickEffect">
                                  <p:stCondLst>
                                    <p:cond delay="0"/>
                                  </p:stCondLst>
                                  <p:childTnLst>
                                    <p:animEffect transition="out" filter="fade">
                                      <p:cBhvr>
                                        <p:cTn id="110" dur="500"/>
                                        <p:tgtEl>
                                          <p:spTgt spid="10"/>
                                        </p:tgtEl>
                                      </p:cBhvr>
                                    </p:animEffect>
                                    <p:set>
                                      <p:cBhvr>
                                        <p:cTn id="111" dur="1" fill="hold">
                                          <p:stCondLst>
                                            <p:cond delay="499"/>
                                          </p:stCondLst>
                                        </p:cTn>
                                        <p:tgtEl>
                                          <p:spTgt spid="10"/>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38"/>
                                        </p:tgtEl>
                                      </p:cBhvr>
                                    </p:animEffect>
                                    <p:set>
                                      <p:cBhvr>
                                        <p:cTn id="114" dur="1" fill="hold">
                                          <p:stCondLst>
                                            <p:cond delay="499"/>
                                          </p:stCondLst>
                                        </p:cTn>
                                        <p:tgtEl>
                                          <p:spTgt spid="38"/>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53"/>
                                        </p:tgtEl>
                                      </p:cBhvr>
                                    </p:animEffect>
                                    <p:set>
                                      <p:cBhvr>
                                        <p:cTn id="117" dur="1" fill="hold">
                                          <p:stCondLst>
                                            <p:cond delay="499"/>
                                          </p:stCondLst>
                                        </p:cTn>
                                        <p:tgtEl>
                                          <p:spTgt spid="53"/>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49"/>
                                        </p:tgtEl>
                                        <p:attrNameLst>
                                          <p:attrName>style.visibility</p:attrName>
                                        </p:attrNameLst>
                                      </p:cBhvr>
                                      <p:to>
                                        <p:strVal val="visible"/>
                                      </p:to>
                                    </p:set>
                                    <p:animEffect transition="in" filter="fade">
                                      <p:cBhvr>
                                        <p:cTn id="122" dur="500"/>
                                        <p:tgtEl>
                                          <p:spTgt spid="49"/>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grpId="0" nodeType="clickEffect">
                                  <p:stCondLst>
                                    <p:cond delay="0"/>
                                  </p:stCondLst>
                                  <p:childTnLst>
                                    <p:animEffect transition="out" filter="fade">
                                      <p:cBhvr>
                                        <p:cTn id="126" dur="500"/>
                                        <p:tgtEl>
                                          <p:spTgt spid="9"/>
                                        </p:tgtEl>
                                      </p:cBhvr>
                                    </p:animEffect>
                                    <p:set>
                                      <p:cBhvr>
                                        <p:cTn id="127" dur="1" fill="hold">
                                          <p:stCondLst>
                                            <p:cond delay="499"/>
                                          </p:stCondLst>
                                        </p:cTn>
                                        <p:tgtEl>
                                          <p:spTgt spid="9"/>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39"/>
                                        </p:tgtEl>
                                      </p:cBhvr>
                                    </p:animEffect>
                                    <p:set>
                                      <p:cBhvr>
                                        <p:cTn id="130" dur="1" fill="hold">
                                          <p:stCondLst>
                                            <p:cond delay="499"/>
                                          </p:stCondLst>
                                        </p:cTn>
                                        <p:tgtEl>
                                          <p:spTgt spid="39"/>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54"/>
                                        </p:tgtEl>
                                      </p:cBhvr>
                                    </p:animEffect>
                                    <p:set>
                                      <p:cBhvr>
                                        <p:cTn id="133" dur="1" fill="hold">
                                          <p:stCondLst>
                                            <p:cond delay="4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25" grpId="0"/>
      <p:bldP spid="11" grpId="0"/>
      <p:bldP spid="11" grpId="1"/>
      <p:bldP spid="36" grpId="0"/>
      <p:bldP spid="36" grpId="1"/>
      <p:bldP spid="37" grpId="0"/>
      <p:bldP spid="37" grpId="1"/>
      <p:bldP spid="38" grpId="0"/>
      <p:bldP spid="38" grpId="1"/>
      <p:bldP spid="39" grpId="0"/>
      <p:bldP spid="39" grpId="1"/>
      <p:bldP spid="45" grpId="0"/>
      <p:bldP spid="46" grpId="0"/>
      <p:bldP spid="47" grpId="0"/>
      <p:bldP spid="48" grpId="0"/>
      <p:bldP spid="49" grpId="0"/>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Find a Topological Ordering?</a:t>
            </a:r>
          </a:p>
        </p:txBody>
      </p:sp>
      <p:sp>
        <p:nvSpPr>
          <p:cNvPr id="4" name="Footer Placeholder 3"/>
          <p:cNvSpPr>
            <a:spLocks noGrp="1"/>
          </p:cNvSpPr>
          <p:nvPr>
            <p:ph type="ftr" sz="quarter" idx="11"/>
          </p:nvPr>
        </p:nvSpPr>
        <p:spPr/>
        <p:txBody>
          <a:bodyPr/>
          <a:lstStyle/>
          <a:p>
            <a:r>
              <a:rPr lang="en-US" dirty="0"/>
              <a:t>CSE 373 19 </a:t>
            </a:r>
            <a:r>
              <a:rPr lang="en-US" dirty="0" err="1"/>
              <a:t>wi</a:t>
            </a:r>
            <a:r>
              <a:rPr lang="en-US" dirty="0"/>
              <a:t>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17</a:t>
            </a:fld>
            <a:endParaRPr lang="en-US"/>
          </a:p>
        </p:txBody>
      </p:sp>
      <p:sp>
        <p:nvSpPr>
          <p:cNvPr id="6" name="TextBox 5"/>
          <p:cNvSpPr txBox="1"/>
          <p:nvPr/>
        </p:nvSpPr>
        <p:spPr>
          <a:xfrm>
            <a:off x="1874821" y="1467754"/>
            <a:ext cx="7680960" cy="5488682"/>
          </a:xfrm>
          <a:prstGeom prst="rect">
            <a:avLst/>
          </a:prstGeom>
          <a:noFill/>
        </p:spPr>
        <p:txBody>
          <a:bodyPr wrap="square" rtlCol="0">
            <a:spAutoFit/>
          </a:bodyPr>
          <a:lstStyle/>
          <a:p>
            <a:pPr>
              <a:spcBef>
                <a:spcPts val="200"/>
              </a:spcBef>
            </a:pPr>
            <a:r>
              <a:rPr lang="en-US" dirty="0" err="1">
                <a:latin typeface="Courier New" panose="02070309020205020404" pitchFamily="49" charset="0"/>
                <a:cs typeface="Courier New" panose="02070309020205020404" pitchFamily="49" charset="0"/>
              </a:rPr>
              <a:t>TopologicalSort</a:t>
            </a:r>
            <a:r>
              <a:rPr lang="en-US" dirty="0">
                <a:latin typeface="Courier New" panose="02070309020205020404" pitchFamily="49" charset="0"/>
                <a:cs typeface="Courier New" panose="02070309020205020404" pitchFamily="49" charset="0"/>
              </a:rPr>
              <a:t>(Graph G, Vertex source) </a:t>
            </a:r>
          </a:p>
          <a:p>
            <a:pPr>
              <a:spcBef>
                <a:spcPts val="200"/>
              </a:spcBef>
            </a:pPr>
            <a:r>
              <a:rPr lang="en-US" dirty="0">
                <a:latin typeface="Courier New" panose="02070309020205020404" pitchFamily="49" charset="0"/>
                <a:cs typeface="Courier New" panose="02070309020205020404" pitchFamily="49" charset="0"/>
              </a:rPr>
              <a:t>   count how many incoming edges each vertex has</a:t>
            </a:r>
          </a:p>
          <a:p>
            <a:pPr>
              <a:spcBef>
                <a:spcPts val="200"/>
              </a:spcBef>
            </a:pPr>
            <a:r>
              <a:rPr lang="en-US" dirty="0">
                <a:latin typeface="Courier New" panose="02070309020205020404" pitchFamily="49" charset="0"/>
                <a:cs typeface="Courier New" panose="02070309020205020404" pitchFamily="49" charset="0"/>
              </a:rPr>
              <a:t>	Collection </a:t>
            </a:r>
            <a:r>
              <a:rPr lang="en-US" dirty="0" err="1">
                <a:latin typeface="Courier New" panose="02070309020205020404" pitchFamily="49" charset="0"/>
                <a:cs typeface="Courier New" panose="02070309020205020404" pitchFamily="49" charset="0"/>
              </a:rPr>
              <a:t>toProcess</a:t>
            </a:r>
            <a:r>
              <a:rPr lang="en-US" dirty="0">
                <a:latin typeface="Courier New" panose="02070309020205020404" pitchFamily="49" charset="0"/>
                <a:cs typeface="Courier New" panose="02070309020205020404" pitchFamily="49" charset="0"/>
              </a:rPr>
              <a:t> = new Collection()</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(Vertex v in G){</a:t>
            </a:r>
          </a:p>
          <a:p>
            <a:pPr>
              <a:spcBef>
                <a:spcPts val="200"/>
              </a:spcBef>
            </a:pP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v.edgesRemaining</a:t>
            </a:r>
            <a:r>
              <a:rPr lang="en-US" dirty="0">
                <a:latin typeface="Courier New" panose="02070309020205020404" pitchFamily="49" charset="0"/>
                <a:cs typeface="Courier New" panose="02070309020205020404" pitchFamily="49" charset="0"/>
              </a:rPr>
              <a:t> == 0)</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toProcess.insert</a:t>
            </a:r>
            <a:r>
              <a:rPr lang="en-US" dirty="0">
                <a:latin typeface="Courier New" panose="02070309020205020404" pitchFamily="49" charset="0"/>
                <a:cs typeface="Courier New" panose="02070309020205020404" pitchFamily="49" charset="0"/>
              </a:rPr>
              <a:t>(v)</a:t>
            </a:r>
          </a:p>
          <a:p>
            <a:pPr>
              <a:spcBef>
                <a:spcPts val="200"/>
              </a:spcBef>
            </a:pPr>
            <a:r>
              <a:rPr lang="en-US" dirty="0">
                <a:latin typeface="Courier New" panose="02070309020205020404" pitchFamily="49" charset="0"/>
                <a:cs typeface="Courier New" panose="02070309020205020404" pitchFamily="49" charset="0"/>
              </a:rPr>
              <a:t>   }</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topOrder</a:t>
            </a:r>
            <a:r>
              <a:rPr lang="en-US" dirty="0">
                <a:latin typeface="Courier New" panose="02070309020205020404" pitchFamily="49" charset="0"/>
                <a:cs typeface="Courier New" panose="02070309020205020404" pitchFamily="49" charset="0"/>
              </a:rPr>
              <a:t> = new List() 	</a:t>
            </a:r>
          </a:p>
          <a:p>
            <a:pPr>
              <a:spcBef>
                <a:spcPts val="200"/>
              </a:spcBef>
            </a:pPr>
            <a:r>
              <a:rPr lang="en-US" dirty="0">
                <a:latin typeface="Courier New" panose="02070309020205020404" pitchFamily="49" charset="0"/>
                <a:cs typeface="Courier New" panose="02070309020205020404" pitchFamily="49" charset="0"/>
              </a:rPr>
              <a:t>	while(</a:t>
            </a:r>
            <a:r>
              <a:rPr lang="en-US" dirty="0" err="1">
                <a:latin typeface="Courier New" panose="02070309020205020404" pitchFamily="49" charset="0"/>
                <a:cs typeface="Courier New" panose="02070309020205020404" pitchFamily="49" charset="0"/>
              </a:rPr>
              <a:t>toProcess</a:t>
            </a:r>
            <a:r>
              <a:rPr lang="en-US" dirty="0">
                <a:latin typeface="Courier New" panose="02070309020205020404" pitchFamily="49" charset="0"/>
                <a:cs typeface="Courier New" panose="02070309020205020404" pitchFamily="49" charset="0"/>
              </a:rPr>
              <a:t> is not empty){</a:t>
            </a:r>
          </a:p>
          <a:p>
            <a:pPr>
              <a:spcBef>
                <a:spcPts val="200"/>
              </a:spcBef>
            </a:pPr>
            <a:r>
              <a:rPr lang="en-US" dirty="0">
                <a:latin typeface="Courier New" panose="02070309020205020404" pitchFamily="49" charset="0"/>
                <a:cs typeface="Courier New" panose="02070309020205020404" pitchFamily="49" charset="0"/>
              </a:rPr>
              <a:t>   		u = </a:t>
            </a:r>
            <a:r>
              <a:rPr lang="en-US" dirty="0" err="1">
                <a:latin typeface="Courier New" panose="02070309020205020404" pitchFamily="49" charset="0"/>
                <a:cs typeface="Courier New" panose="02070309020205020404" pitchFamily="49" charset="0"/>
              </a:rPr>
              <a:t>toProcess.remove</a:t>
            </a:r>
            <a:r>
              <a:rPr lang="en-US" dirty="0">
                <a:latin typeface="Courier New" panose="02070309020205020404" pitchFamily="49" charset="0"/>
                <a:cs typeface="Courier New" panose="02070309020205020404" pitchFamily="49" charset="0"/>
              </a:rPr>
              <a:t>()</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topOrder.insert</a:t>
            </a:r>
            <a:r>
              <a:rPr lang="en-US" dirty="0">
                <a:latin typeface="Courier New" panose="02070309020205020404" pitchFamily="49" charset="0"/>
                <a:cs typeface="Courier New" panose="02070309020205020404" pitchFamily="49" charset="0"/>
              </a:rPr>
              <a:t>(u)</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(edge (</a:t>
            </a:r>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 leaving u){</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v.edgesRemaining</a:t>
            </a:r>
            <a:r>
              <a:rPr lang="en-US" dirty="0">
                <a:latin typeface="Courier New" panose="02070309020205020404" pitchFamily="49" charset="0"/>
                <a:cs typeface="Courier New" panose="02070309020205020404" pitchFamily="49" charset="0"/>
              </a:rPr>
              <a:t>--</a:t>
            </a:r>
          </a:p>
          <a:p>
            <a:pPr>
              <a:spcBef>
                <a:spcPts val="200"/>
              </a:spcBef>
            </a:pP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v.edgesRemaining</a:t>
            </a:r>
            <a:r>
              <a:rPr lang="en-US" dirty="0">
                <a:latin typeface="Courier New" panose="02070309020205020404" pitchFamily="49" charset="0"/>
                <a:cs typeface="Courier New" panose="02070309020205020404" pitchFamily="49" charset="0"/>
              </a:rPr>
              <a:t> == 0)</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toProcess.insert</a:t>
            </a:r>
            <a:r>
              <a:rPr lang="en-US" dirty="0">
                <a:latin typeface="Courier New" panose="02070309020205020404" pitchFamily="49" charset="0"/>
                <a:cs typeface="Courier New" panose="02070309020205020404" pitchFamily="49" charset="0"/>
              </a:rPr>
              <a:t>(v)</a:t>
            </a:r>
          </a:p>
          <a:p>
            <a:pPr>
              <a:spcBef>
                <a:spcPts val="200"/>
              </a:spcBef>
            </a:pPr>
            <a:r>
              <a:rPr lang="en-US" dirty="0">
                <a:latin typeface="Courier New" panose="02070309020205020404" pitchFamily="49" charset="0"/>
                <a:cs typeface="Courier New" panose="02070309020205020404" pitchFamily="49" charset="0"/>
              </a:rPr>
              <a:t>		}</a:t>
            </a:r>
          </a:p>
          <a:p>
            <a:pPr>
              <a:spcBef>
                <a:spcPts val="200"/>
              </a:spcBef>
            </a:pPr>
            <a:r>
              <a:rPr lang="en-US" dirty="0">
                <a:latin typeface="Courier New" panose="02070309020205020404" pitchFamily="49" charset="0"/>
                <a:cs typeface="Courier New" panose="02070309020205020404" pitchFamily="49" charset="0"/>
              </a:rPr>
              <a:t>	}</a:t>
            </a:r>
            <a:endParaRPr lang="en-US" dirty="0"/>
          </a:p>
          <a:p>
            <a:endParaRPr lang="en-US" dirty="0"/>
          </a:p>
        </p:txBody>
      </p:sp>
      <p:sp>
        <p:nvSpPr>
          <p:cNvPr id="3" name="TextBox 2">
            <a:extLst>
              <a:ext uri="{FF2B5EF4-FFF2-40B4-BE49-F238E27FC236}">
                <a16:creationId xmlns:a16="http://schemas.microsoft.com/office/drawing/2014/main" id="{E6981F25-16FD-A349-A8D0-4D42D8A522AD}"/>
              </a:ext>
            </a:extLst>
          </p:cNvPr>
          <p:cNvSpPr txBox="1"/>
          <p:nvPr/>
        </p:nvSpPr>
        <p:spPr>
          <a:xfrm>
            <a:off x="9230075" y="1776600"/>
            <a:ext cx="1398140" cy="923330"/>
          </a:xfrm>
          <a:prstGeom prst="rect">
            <a:avLst/>
          </a:prstGeom>
          <a:noFill/>
        </p:spPr>
        <p:txBody>
          <a:bodyPr wrap="none" rtlCol="0">
            <a:spAutoFit/>
          </a:bodyPr>
          <a:lstStyle/>
          <a:p>
            <a:r>
              <a:rPr lang="en-US" dirty="0" smtClean="0">
                <a:solidFill>
                  <a:srgbClr val="4C3282"/>
                </a:solidFill>
              </a:rPr>
              <a:t>[B/D]FS</a:t>
            </a:r>
            <a:endParaRPr lang="en-US" dirty="0">
              <a:solidFill>
                <a:srgbClr val="4C3282"/>
              </a:solidFill>
            </a:endParaRPr>
          </a:p>
          <a:p>
            <a:r>
              <a:rPr lang="en-US" dirty="0">
                <a:solidFill>
                  <a:srgbClr val="4C3282"/>
                </a:solidFill>
              </a:rPr>
              <a:t>Graph linear</a:t>
            </a:r>
          </a:p>
          <a:p>
            <a:r>
              <a:rPr lang="en-US" dirty="0">
                <a:solidFill>
                  <a:srgbClr val="4C3282"/>
                </a:solidFill>
              </a:rPr>
              <a:t>+ V + E</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1430A73-5245-A34D-A59A-5EBB06311ECA}"/>
                  </a:ext>
                </a:extLst>
              </p:cNvPr>
              <p:cNvSpPr txBox="1"/>
              <p:nvPr/>
            </p:nvSpPr>
            <p:spPr>
              <a:xfrm>
                <a:off x="208507" y="2238265"/>
                <a:ext cx="2281715" cy="646331"/>
              </a:xfrm>
              <a:prstGeom prst="rect">
                <a:avLst/>
              </a:prstGeom>
              <a:noFill/>
            </p:spPr>
            <p:txBody>
              <a:bodyPr wrap="none" rtlCol="0">
                <a:spAutoFit/>
              </a:bodyPr>
              <a:lstStyle/>
              <a:p>
                <a:r>
                  <a:rPr lang="en-US" dirty="0">
                    <a:solidFill>
                      <a:srgbClr val="4C3282"/>
                    </a:solidFill>
                  </a:rPr>
                  <a:t>Pick something with</a:t>
                </a:r>
              </a:p>
              <a:p>
                <a14:m>
                  <m:oMath xmlns:m="http://schemas.openxmlformats.org/officeDocument/2006/math">
                    <m:r>
                      <a:rPr lang="en-US" i="1" dirty="0" smtClean="0">
                        <a:solidFill>
                          <a:srgbClr val="4C3282"/>
                        </a:solidFill>
                        <a:latin typeface="Cambria Math" panose="02040503050406030204" pitchFamily="18" charset="0"/>
                      </a:rPr>
                      <m:t>𝑂</m:t>
                    </m:r>
                    <m:r>
                      <a:rPr lang="en-US" i="1" dirty="0" smtClean="0">
                        <a:solidFill>
                          <a:srgbClr val="4C3282"/>
                        </a:solidFill>
                        <a:latin typeface="Cambria Math" panose="02040503050406030204" pitchFamily="18" charset="0"/>
                      </a:rPr>
                      <m:t>(1)</m:t>
                    </m:r>
                  </m:oMath>
                </a14:m>
                <a:r>
                  <a:rPr lang="en-US" dirty="0">
                    <a:solidFill>
                      <a:srgbClr val="4C3282"/>
                    </a:solidFill>
                  </a:rPr>
                  <a:t> insert / removal</a:t>
                </a:r>
              </a:p>
            </p:txBody>
          </p:sp>
        </mc:Choice>
        <mc:Fallback>
          <p:sp>
            <p:nvSpPr>
              <p:cNvPr id="7" name="TextBox 6">
                <a:extLst>
                  <a:ext uri="{FF2B5EF4-FFF2-40B4-BE49-F238E27FC236}">
                    <a16:creationId xmlns:a16="http://schemas.microsoft.com/office/drawing/2014/main" id="{41430A73-5245-A34D-A59A-5EBB06311ECA}"/>
                  </a:ext>
                </a:extLst>
              </p:cNvPr>
              <p:cNvSpPr txBox="1">
                <a:spLocks noRot="1" noChangeAspect="1" noMove="1" noResize="1" noEditPoints="1" noAdjustHandles="1" noChangeArrowheads="1" noChangeShapeType="1" noTextEdit="1"/>
              </p:cNvSpPr>
              <p:nvPr/>
            </p:nvSpPr>
            <p:spPr>
              <a:xfrm>
                <a:off x="208507" y="2238265"/>
                <a:ext cx="2281715" cy="646331"/>
              </a:xfrm>
              <a:prstGeom prst="rect">
                <a:avLst/>
              </a:prstGeom>
              <a:blipFill>
                <a:blip r:embed="rId2"/>
                <a:stretch>
                  <a:fillRect l="-2133" t="-3774" r="-1867" b="-150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09E9E87-8A6E-E343-AF50-EC3D6B0BA4A8}"/>
                  </a:ext>
                </a:extLst>
              </p:cNvPr>
              <p:cNvSpPr txBox="1"/>
              <p:nvPr/>
            </p:nvSpPr>
            <p:spPr>
              <a:xfrm>
                <a:off x="1659057" y="4901684"/>
                <a:ext cx="571888"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solidFill>
                            <a:srgbClr val="4C3282"/>
                          </a:solidFill>
                          <a:latin typeface="Cambria Math" panose="02040503050406030204" pitchFamily="18" charset="0"/>
                        </a:rPr>
                        <m:t>+</m:t>
                      </m:r>
                      <m:r>
                        <a:rPr lang="en-US" i="1" dirty="0" smtClean="0">
                          <a:solidFill>
                            <a:srgbClr val="4C3282"/>
                          </a:solidFill>
                          <a:latin typeface="Cambria Math" panose="02040503050406030204" pitchFamily="18" charset="0"/>
                        </a:rPr>
                        <m:t>𝑉</m:t>
                      </m:r>
                    </m:oMath>
                  </m:oMathPara>
                </a14:m>
                <a:endParaRPr lang="en-US" dirty="0">
                  <a:solidFill>
                    <a:srgbClr val="4C3282"/>
                  </a:solidFill>
                </a:endParaRPr>
              </a:p>
            </p:txBody>
          </p:sp>
        </mc:Choice>
        <mc:Fallback>
          <p:sp>
            <p:nvSpPr>
              <p:cNvPr id="8" name="TextBox 7">
                <a:extLst>
                  <a:ext uri="{FF2B5EF4-FFF2-40B4-BE49-F238E27FC236}">
                    <a16:creationId xmlns:a16="http://schemas.microsoft.com/office/drawing/2014/main" id="{B09E9E87-8A6E-E343-AF50-EC3D6B0BA4A8}"/>
                  </a:ext>
                </a:extLst>
              </p:cNvPr>
              <p:cNvSpPr txBox="1">
                <a:spLocks noRot="1" noChangeAspect="1" noMove="1" noResize="1" noEditPoints="1" noAdjustHandles="1" noChangeArrowheads="1" noChangeShapeType="1" noTextEdit="1"/>
              </p:cNvSpPr>
              <p:nvPr/>
            </p:nvSpPr>
            <p:spPr>
              <a:xfrm>
                <a:off x="1659057" y="4901684"/>
                <a:ext cx="571888"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6A45F32-E1A8-D84E-842A-1D5A24F4985A}"/>
                  </a:ext>
                </a:extLst>
              </p:cNvPr>
              <p:cNvSpPr txBox="1"/>
              <p:nvPr/>
            </p:nvSpPr>
            <p:spPr>
              <a:xfrm>
                <a:off x="7212475" y="5271016"/>
                <a:ext cx="2999539" cy="646331"/>
              </a:xfrm>
              <a:prstGeom prst="rect">
                <a:avLst/>
              </a:prstGeom>
              <a:noFill/>
            </p:spPr>
            <p:txBody>
              <a:bodyPr wrap="none" rtlCol="0">
                <a:spAutoFit/>
              </a:bodyPr>
              <a:lstStyle/>
              <a:p>
                <a:r>
                  <a:rPr lang="en-US" dirty="0">
                    <a:solidFill>
                      <a:srgbClr val="4C3282"/>
                    </a:solidFill>
                  </a:rPr>
                  <a:t>Runs as most once per edge</a:t>
                </a:r>
              </a:p>
              <a:p>
                <a14:m>
                  <m:oMathPara xmlns:m="http://schemas.openxmlformats.org/officeDocument/2006/math">
                    <m:oMathParaPr>
                      <m:jc m:val="centerGroup"/>
                    </m:oMathParaPr>
                    <m:oMath xmlns:m="http://schemas.openxmlformats.org/officeDocument/2006/math">
                      <m:r>
                        <a:rPr lang="en-US" i="1" dirty="0" smtClean="0">
                          <a:solidFill>
                            <a:srgbClr val="4C3282"/>
                          </a:solidFill>
                          <a:latin typeface="Cambria Math" panose="02040503050406030204" pitchFamily="18" charset="0"/>
                        </a:rPr>
                        <m:t>+</m:t>
                      </m:r>
                      <m:r>
                        <a:rPr lang="en-US" i="1" dirty="0" smtClean="0">
                          <a:solidFill>
                            <a:srgbClr val="4C3282"/>
                          </a:solidFill>
                          <a:latin typeface="Cambria Math" panose="02040503050406030204" pitchFamily="18" charset="0"/>
                        </a:rPr>
                        <m:t>𝐸</m:t>
                      </m:r>
                    </m:oMath>
                  </m:oMathPara>
                </a14:m>
                <a:endParaRPr lang="en-US" dirty="0">
                  <a:solidFill>
                    <a:srgbClr val="4C3282"/>
                  </a:solidFill>
                </a:endParaRPr>
              </a:p>
            </p:txBody>
          </p:sp>
        </mc:Choice>
        <mc:Fallback>
          <p:sp>
            <p:nvSpPr>
              <p:cNvPr id="9" name="TextBox 8">
                <a:extLst>
                  <a:ext uri="{FF2B5EF4-FFF2-40B4-BE49-F238E27FC236}">
                    <a16:creationId xmlns:a16="http://schemas.microsoft.com/office/drawing/2014/main" id="{76A45F32-E1A8-D84E-842A-1D5A24F4985A}"/>
                  </a:ext>
                </a:extLst>
              </p:cNvPr>
              <p:cNvSpPr txBox="1">
                <a:spLocks noRot="1" noChangeAspect="1" noMove="1" noResize="1" noEditPoints="1" noAdjustHandles="1" noChangeArrowheads="1" noChangeShapeType="1" noTextEdit="1"/>
              </p:cNvSpPr>
              <p:nvPr/>
            </p:nvSpPr>
            <p:spPr>
              <a:xfrm>
                <a:off x="7212475" y="5271016"/>
                <a:ext cx="2999539" cy="646331"/>
              </a:xfrm>
              <a:prstGeom prst="rect">
                <a:avLst/>
              </a:prstGeom>
              <a:blipFill>
                <a:blip r:embed="rId4"/>
                <a:stretch>
                  <a:fillRect l="-1626" t="-4717" r="-1423"/>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BCE13A63-99B9-9246-9598-1203C3D336AD}"/>
              </a:ext>
            </a:extLst>
          </p:cNvPr>
          <p:cNvSpPr/>
          <p:nvPr/>
        </p:nvSpPr>
        <p:spPr>
          <a:xfrm>
            <a:off x="2099682" y="3937000"/>
            <a:ext cx="292100" cy="2298700"/>
          </a:xfrm>
          <a:prstGeom prst="leftBrace">
            <a:avLst/>
          </a:prstGeom>
          <a:ln>
            <a:solidFill>
              <a:srgbClr val="B6A4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C5492D9D-7778-0849-8317-44B142D333FB}"/>
              </a:ext>
            </a:extLst>
          </p:cNvPr>
          <p:cNvSpPr/>
          <p:nvPr/>
        </p:nvSpPr>
        <p:spPr>
          <a:xfrm>
            <a:off x="6900282" y="4775200"/>
            <a:ext cx="322463" cy="1358900"/>
          </a:xfrm>
          <a:prstGeom prst="rightBrace">
            <a:avLst/>
          </a:prstGeom>
          <a:ln>
            <a:solidFill>
              <a:srgbClr val="B6A4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B3397DAE-CA56-0D41-AC14-F3EAF33BC827}"/>
              </a:ext>
            </a:extLst>
          </p:cNvPr>
          <p:cNvCxnSpPr/>
          <p:nvPr/>
        </p:nvCxnSpPr>
        <p:spPr>
          <a:xfrm flipH="1">
            <a:off x="8559800" y="1939128"/>
            <a:ext cx="677730" cy="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20F8DC9-4DE5-F14E-B0E9-556683063675}"/>
              </a:ext>
            </a:extLst>
          </p:cNvPr>
          <p:cNvCxnSpPr>
            <a:cxnSpLocks/>
          </p:cNvCxnSpPr>
          <p:nvPr/>
        </p:nvCxnSpPr>
        <p:spPr>
          <a:xfrm>
            <a:off x="1659057" y="2260307"/>
            <a:ext cx="732725" cy="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4A3A3CB7-1DA4-F346-AB28-ECD0D61C54F7}"/>
                  </a:ext>
                </a:extLst>
              </p:cNvPr>
              <p:cNvSpPr txBox="1"/>
              <p:nvPr/>
            </p:nvSpPr>
            <p:spPr>
              <a:xfrm>
                <a:off x="9155110" y="3567668"/>
                <a:ext cx="1287532" cy="369332"/>
              </a:xfrm>
              <a:prstGeom prst="rect">
                <a:avLst/>
              </a:prstGeom>
              <a:noFill/>
              <a:ln w="38100">
                <a:solidFill>
                  <a:srgbClr val="4C3282"/>
                </a:solidFill>
              </a:ln>
            </p:spPr>
            <p:txBody>
              <a:bodyPr wrap="none" rtlCol="0">
                <a:spAutoFit/>
              </a:bodyPr>
              <a:lstStyle/>
              <a:p>
                <a14:m>
                  <m:oMathPara xmlns:m="http://schemas.openxmlformats.org/officeDocument/2006/math">
                    <m:oMathParaPr>
                      <m:jc m:val="centerGroup"/>
                    </m:oMathParaPr>
                    <m:oMath xmlns:m="http://schemas.openxmlformats.org/officeDocument/2006/math">
                      <m:r>
                        <a:rPr lang="en-US" b="1" i="1" dirty="0" smtClean="0">
                          <a:solidFill>
                            <a:srgbClr val="4C3282"/>
                          </a:solidFill>
                          <a:latin typeface="Cambria Math" panose="02040503050406030204" pitchFamily="18" charset="0"/>
                        </a:rPr>
                        <m:t>𝑶</m:t>
                      </m:r>
                      <m:r>
                        <a:rPr lang="en-US" b="1" i="1" dirty="0" smtClean="0">
                          <a:solidFill>
                            <a:srgbClr val="4C3282"/>
                          </a:solidFill>
                          <a:latin typeface="Cambria Math" panose="02040503050406030204" pitchFamily="18" charset="0"/>
                        </a:rPr>
                        <m:t>(</m:t>
                      </m:r>
                      <m:r>
                        <a:rPr lang="en-US" b="1" i="1" dirty="0" smtClean="0">
                          <a:solidFill>
                            <a:srgbClr val="4C3282"/>
                          </a:solidFill>
                          <a:latin typeface="Cambria Math" panose="02040503050406030204" pitchFamily="18" charset="0"/>
                        </a:rPr>
                        <m:t>𝑽</m:t>
                      </m:r>
                      <m:r>
                        <a:rPr lang="en-US" b="1" i="1" dirty="0" smtClean="0">
                          <a:solidFill>
                            <a:srgbClr val="4C3282"/>
                          </a:solidFill>
                          <a:latin typeface="Cambria Math" panose="02040503050406030204" pitchFamily="18" charset="0"/>
                        </a:rPr>
                        <m:t> + </m:t>
                      </m:r>
                      <m:r>
                        <a:rPr lang="en-US" b="1" i="1" dirty="0" smtClean="0">
                          <a:solidFill>
                            <a:srgbClr val="4C3282"/>
                          </a:solidFill>
                          <a:latin typeface="Cambria Math" panose="02040503050406030204" pitchFamily="18" charset="0"/>
                        </a:rPr>
                        <m:t>𝑬</m:t>
                      </m:r>
                      <m:r>
                        <a:rPr lang="en-US" b="1" i="1" dirty="0" smtClean="0">
                          <a:solidFill>
                            <a:srgbClr val="4C3282"/>
                          </a:solidFill>
                          <a:latin typeface="Cambria Math" panose="02040503050406030204" pitchFamily="18" charset="0"/>
                        </a:rPr>
                        <m:t>)</m:t>
                      </m:r>
                    </m:oMath>
                  </m:oMathPara>
                </a14:m>
                <a:endParaRPr lang="en-US" b="1" dirty="0">
                  <a:solidFill>
                    <a:srgbClr val="4C3282"/>
                  </a:solidFill>
                </a:endParaRPr>
              </a:p>
            </p:txBody>
          </p:sp>
        </mc:Choice>
        <mc:Fallback>
          <p:sp>
            <p:nvSpPr>
              <p:cNvPr id="16" name="TextBox 15">
                <a:extLst>
                  <a:ext uri="{FF2B5EF4-FFF2-40B4-BE49-F238E27FC236}">
                    <a16:creationId xmlns:a16="http://schemas.microsoft.com/office/drawing/2014/main" id="{4A3A3CB7-1DA4-F346-AB28-ECD0D61C54F7}"/>
                  </a:ext>
                </a:extLst>
              </p:cNvPr>
              <p:cNvSpPr txBox="1">
                <a:spLocks noRot="1" noChangeAspect="1" noMove="1" noResize="1" noEditPoints="1" noAdjustHandles="1" noChangeArrowheads="1" noChangeShapeType="1" noTextEdit="1"/>
              </p:cNvSpPr>
              <p:nvPr/>
            </p:nvSpPr>
            <p:spPr>
              <a:xfrm>
                <a:off x="9155110" y="3567668"/>
                <a:ext cx="1287532" cy="369332"/>
              </a:xfrm>
              <a:prstGeom prst="rect">
                <a:avLst/>
              </a:prstGeom>
              <a:blipFill>
                <a:blip r:embed="rId5"/>
                <a:stretch>
                  <a:fillRect b="-10448"/>
                </a:stretch>
              </a:blipFill>
              <a:ln w="38100">
                <a:solidFill>
                  <a:srgbClr val="4C3282"/>
                </a:solidFill>
              </a:ln>
            </p:spPr>
            <p:txBody>
              <a:bodyPr/>
              <a:lstStyle/>
              <a:p>
                <a:r>
                  <a:rPr lang="en-US">
                    <a:noFill/>
                  </a:rPr>
                  <a:t> </a:t>
                </a:r>
              </a:p>
            </p:txBody>
          </p:sp>
        </mc:Fallback>
      </mc:AlternateContent>
    </p:spTree>
    <p:extLst>
      <p:ext uri="{BB962C8B-B14F-4D97-AF65-F5344CB8AC3E}">
        <p14:creationId xmlns:p14="http://schemas.microsoft.com/office/powerpoint/2010/main" val="314986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9">
                                            <p:txEl>
                                              <p:pRg st="0" end="0"/>
                                            </p:txEl>
                                          </p:spTgt>
                                        </p:tgtEl>
                                        <p:attrNameLst>
                                          <p:attrName>style.visibility</p:attrName>
                                        </p:attrNameLst>
                                      </p:cBhvr>
                                      <p:to>
                                        <p:strVal val="visible"/>
                                      </p:to>
                                    </p:set>
                                    <p:animEffect transition="in" filter="fade">
                                      <p:cBhvr>
                                        <p:cTn id="41" dur="500"/>
                                        <p:tgtEl>
                                          <p:spTgt spid="9">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9">
                                            <p:txEl>
                                              <p:pRg st="1" end="1"/>
                                            </p:txEl>
                                          </p:spTgt>
                                        </p:tgtEl>
                                        <p:attrNameLst>
                                          <p:attrName>style.visibility</p:attrName>
                                        </p:attrNameLst>
                                      </p:cBhvr>
                                      <p:to>
                                        <p:strVal val="visible"/>
                                      </p:to>
                                    </p:set>
                                    <p:animEffect transition="in" filter="fade">
                                      <p:cBhvr>
                                        <p:cTn id="49" dur="500"/>
                                        <p:tgtEl>
                                          <p:spTgt spid="9">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animBg="1"/>
      <p:bldP spid="11"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775" y="3262680"/>
            <a:ext cx="6692585" cy="590415"/>
          </a:xfrm>
        </p:spPr>
        <p:txBody>
          <a:bodyPr/>
          <a:lstStyle/>
          <a:p>
            <a:r>
              <a:rPr lang="en-US" dirty="0"/>
              <a:t>Strongly Connected Components</a:t>
            </a:r>
          </a:p>
        </p:txBody>
      </p:sp>
      <p:sp>
        <p:nvSpPr>
          <p:cNvPr id="3" name="Footer Placeholder 2"/>
          <p:cNvSpPr>
            <a:spLocks noGrp="1"/>
          </p:cNvSpPr>
          <p:nvPr>
            <p:ph type="ftr" sz="quarter" idx="11"/>
          </p:nvPr>
        </p:nvSpPr>
        <p:spPr/>
        <p:txBody>
          <a:bodyPr/>
          <a:lstStyle/>
          <a:p>
            <a:r>
              <a:rPr lang="en-US"/>
              <a:t>CSE 373 SP 18 - Kasey Champion</a:t>
            </a:r>
            <a:endParaRPr lang="en-US" dirty="0"/>
          </a:p>
        </p:txBody>
      </p:sp>
      <p:sp>
        <p:nvSpPr>
          <p:cNvPr id="4" name="Slide Number Placeholder 3"/>
          <p:cNvSpPr>
            <a:spLocks noGrp="1"/>
          </p:cNvSpPr>
          <p:nvPr>
            <p:ph type="sldNum" sz="quarter" idx="12"/>
          </p:nvPr>
        </p:nvSpPr>
        <p:spPr/>
        <p:txBody>
          <a:bodyPr/>
          <a:lstStyle/>
          <a:p>
            <a:fld id="{659665DE-58FC-41F4-AC58-2C90A5E00527}" type="slidenum">
              <a:rPr lang="en-US" smtClean="0"/>
              <a:pPr/>
              <a:t>18</a:t>
            </a:fld>
            <a:endParaRPr lang="en-US"/>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269860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Connected Components (undirected graphs)</a:t>
            </a:r>
            <a:endParaRPr lang="en-US" dirty="0"/>
          </a:p>
        </p:txBody>
      </p:sp>
      <p:sp>
        <p:nvSpPr>
          <p:cNvPr id="3" name="Content Placeholder 2"/>
          <p:cNvSpPr>
            <a:spLocks noGrp="1"/>
          </p:cNvSpPr>
          <p:nvPr>
            <p:ph idx="1"/>
          </p:nvPr>
        </p:nvSpPr>
        <p:spPr/>
        <p:txBody>
          <a:bodyPr/>
          <a:lstStyle/>
          <a:p>
            <a:r>
              <a:rPr lang="en-US" dirty="0" smtClean="0"/>
              <a:t>A </a:t>
            </a:r>
            <a:r>
              <a:rPr lang="en-US" b="1" dirty="0"/>
              <a:t>connected component </a:t>
            </a:r>
            <a:r>
              <a:rPr lang="en-US" dirty="0"/>
              <a:t>(or just </a:t>
            </a:r>
            <a:r>
              <a:rPr lang="en-US" b="1" dirty="0"/>
              <a:t>“component”</a:t>
            </a:r>
            <a:r>
              <a:rPr lang="en-US" dirty="0"/>
              <a:t>)</a:t>
            </a:r>
            <a:r>
              <a:rPr lang="en-US" b="1" dirty="0"/>
              <a:t> </a:t>
            </a:r>
            <a:r>
              <a:rPr lang="en-US" dirty="0"/>
              <a:t>is a “piece” of an undirected graph.</a:t>
            </a:r>
          </a:p>
          <a:p>
            <a:endParaRPr lang="en-US" dirty="0"/>
          </a:p>
        </p:txBody>
      </p:sp>
      <p:sp>
        <p:nvSpPr>
          <p:cNvPr id="4" name="Footer Placeholder 3"/>
          <p:cNvSpPr>
            <a:spLocks noGrp="1"/>
          </p:cNvSpPr>
          <p:nvPr>
            <p:ph type="ftr" sz="quarter" idx="11"/>
          </p:nvPr>
        </p:nvSpPr>
        <p:spPr/>
        <p:txBody>
          <a:bodyPr/>
          <a:lstStyle/>
          <a:p>
            <a:r>
              <a:rPr lang="es-ES"/>
              <a:t>CSE 373 Su 19 -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19</a:t>
            </a:fld>
            <a:endParaRPr lang="en-US"/>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0212AD7B-7D51-416A-B4C2-4025989E54C5}"/>
                  </a:ext>
                </a:extLst>
              </p:cNvPr>
              <p:cNvSpPr/>
              <p:nvPr/>
            </p:nvSpPr>
            <p:spPr>
              <a:xfrm>
                <a:off x="405605" y="3305175"/>
                <a:ext cx="11300620" cy="3215851"/>
              </a:xfrm>
              <a:prstGeom prst="rect">
                <a:avLst/>
              </a:prstGeom>
              <a:solidFill>
                <a:srgbClr val="A48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p>
              <a:p>
                <a:r>
                  <a:rPr lang="en-US" sz="2800" dirty="0"/>
                  <a:t>A set </a:t>
                </a:r>
                <a14:m>
                  <m:oMath xmlns:m="http://schemas.openxmlformats.org/officeDocument/2006/math">
                    <m:r>
                      <a:rPr lang="en-US" sz="2800" i="1" dirty="0" smtClean="0">
                        <a:latin typeface="Cambria Math" panose="02040503050406030204" pitchFamily="18" charset="0"/>
                      </a:rPr>
                      <m:t>𝑆</m:t>
                    </m:r>
                  </m:oMath>
                </a14:m>
                <a:r>
                  <a:rPr lang="en-US" sz="2800" dirty="0"/>
                  <a:t> of vertices is a connected component (of an undirected graph) if:</a:t>
                </a:r>
              </a:p>
              <a:p>
                <a:pPr marL="514350" indent="-514350">
                  <a:buAutoNum type="arabicPeriod"/>
                </a:pPr>
                <a:r>
                  <a:rPr lang="en-US" sz="2800" dirty="0"/>
                  <a:t>It is connected, i.e. for all vertices </a:t>
                </a:r>
                <a14:m>
                  <m:oMath xmlns:m="http://schemas.openxmlformats.org/officeDocument/2006/math">
                    <m:r>
                      <a:rPr lang="en-US" sz="2800" i="1" dirty="0" smtClean="0">
                        <a:latin typeface="Cambria Math" panose="02040503050406030204" pitchFamily="18" charset="0"/>
                      </a:rPr>
                      <m:t>𝑢</m:t>
                    </m:r>
                    <m:r>
                      <a:rPr lang="en-US" sz="2800" i="1" dirty="0" smtClean="0">
                        <a:latin typeface="Cambria Math" panose="02040503050406030204" pitchFamily="18" charset="0"/>
                      </a:rPr>
                      <m:t>,</m:t>
                    </m:r>
                    <m:r>
                      <a:rPr lang="en-US" sz="2800" i="1" dirty="0" smtClean="0">
                        <a:latin typeface="Cambria Math" panose="02040503050406030204" pitchFamily="18" charset="0"/>
                      </a:rPr>
                      <m:t>𝑣</m:t>
                    </m:r>
                  </m:oMath>
                </a14:m>
                <a:r>
                  <a:rPr lang="en-US" sz="2800" dirty="0"/>
                  <a:t> in </a:t>
                </a:r>
                <a14:m>
                  <m:oMath xmlns:m="http://schemas.openxmlformats.org/officeDocument/2006/math">
                    <m:r>
                      <a:rPr lang="en-US" sz="2800" i="1" dirty="0" smtClean="0">
                        <a:latin typeface="Cambria Math" panose="02040503050406030204" pitchFamily="18" charset="0"/>
                      </a:rPr>
                      <m:t>𝑆</m:t>
                    </m:r>
                  </m:oMath>
                </a14:m>
                <a:r>
                  <a:rPr lang="en-US" sz="2800" dirty="0"/>
                  <a:t>: there is a walk from </a:t>
                </a:r>
                <a14:m>
                  <m:oMath xmlns:m="http://schemas.openxmlformats.org/officeDocument/2006/math">
                    <m:r>
                      <a:rPr lang="en-US" sz="2800" i="1" dirty="0" smtClean="0">
                        <a:latin typeface="Cambria Math" panose="02040503050406030204" pitchFamily="18" charset="0"/>
                      </a:rPr>
                      <m:t>𝑢</m:t>
                    </m:r>
                  </m:oMath>
                </a14:m>
                <a:r>
                  <a:rPr lang="en-US" sz="2800" dirty="0"/>
                  <a:t> to </a:t>
                </a:r>
                <a14:m>
                  <m:oMath xmlns:m="http://schemas.openxmlformats.org/officeDocument/2006/math">
                    <m:r>
                      <a:rPr lang="en-US" sz="2800" i="1" dirty="0" smtClean="0">
                        <a:latin typeface="Cambria Math" panose="02040503050406030204" pitchFamily="18" charset="0"/>
                      </a:rPr>
                      <m:t>𝑣</m:t>
                    </m:r>
                  </m:oMath>
                </a14:m>
                <a:r>
                  <a:rPr lang="en-US" sz="2800" dirty="0"/>
                  <a:t> </a:t>
                </a:r>
              </a:p>
              <a:p>
                <a:pPr marL="514350" indent="-514350">
                  <a:buAutoNum type="arabicPeriod"/>
                </a:pPr>
                <a:r>
                  <a:rPr lang="en-US" sz="2800" dirty="0"/>
                  <a:t>It is maximal:</a:t>
                </a:r>
              </a:p>
              <a:p>
                <a:pPr marL="914400" lvl="1" indent="-457200">
                  <a:buFontTx/>
                  <a:buChar char="-"/>
                </a:pPr>
                <a:r>
                  <a:rPr lang="en-US" sz="2800" dirty="0"/>
                  <a:t>Either it’s the entire set of vertices, or</a:t>
                </a:r>
              </a:p>
              <a:p>
                <a:pPr marL="914400" lvl="1" indent="-457200">
                  <a:buFontTx/>
                  <a:buChar char="-"/>
                </a:pPr>
                <a:r>
                  <a:rPr lang="en-US" sz="2800" dirty="0"/>
                  <a:t>For </a:t>
                </a:r>
                <a:r>
                  <a:rPr lang="en-US" sz="2800" b="1" dirty="0"/>
                  <a:t>every </a:t>
                </a:r>
                <a:r>
                  <a:rPr lang="en-US" sz="2800" dirty="0"/>
                  <a:t>vertex u that’s not in S, </a:t>
                </a:r>
                <a14:m>
                  <m:oMath xmlns:m="http://schemas.openxmlformats.org/officeDocument/2006/math">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𝑢</m:t>
                    </m:r>
                    <m:r>
                      <a:rPr lang="en-US" sz="2800" b="0" i="1" smtClean="0">
                        <a:latin typeface="Cambria Math" panose="02040503050406030204" pitchFamily="18" charset="0"/>
                      </a:rPr>
                      <m:t>}</m:t>
                    </m:r>
                  </m:oMath>
                </a14:m>
                <a:r>
                  <a:rPr lang="en-US" sz="2800" dirty="0"/>
                  <a:t> is not connected.</a:t>
                </a:r>
              </a:p>
            </p:txBody>
          </p:sp>
        </mc:Choice>
        <mc:Fallback xmlns="">
          <p:sp>
            <p:nvSpPr>
              <p:cNvPr id="7" name="Rectangle 6">
                <a:extLst>
                  <a:ext uri="{FF2B5EF4-FFF2-40B4-BE49-F238E27FC236}">
                    <a16:creationId xmlns:a16="http://schemas.microsoft.com/office/drawing/2014/main" id="{0212AD7B-7D51-416A-B4C2-4025989E54C5}"/>
                  </a:ext>
                </a:extLst>
              </p:cNvPr>
              <p:cNvSpPr>
                <a:spLocks noRot="1" noChangeAspect="1" noMove="1" noResize="1" noEditPoints="1" noAdjustHandles="1" noChangeArrowheads="1" noChangeShapeType="1" noTextEdit="1"/>
              </p:cNvSpPr>
              <p:nvPr/>
            </p:nvSpPr>
            <p:spPr>
              <a:xfrm>
                <a:off x="405605" y="3305175"/>
                <a:ext cx="11300620" cy="3215851"/>
              </a:xfrm>
              <a:prstGeom prst="rect">
                <a:avLst/>
              </a:prstGeom>
              <a:blipFill>
                <a:blip r:embed="rId2"/>
                <a:stretch>
                  <a:fillRect l="-1349" r="-270"/>
                </a:stretch>
              </a:blipFill>
              <a:ln>
                <a:noFill/>
              </a:ln>
            </p:spPr>
            <p:txBody>
              <a:bodyPr/>
              <a:lstStyle/>
              <a:p>
                <a:r>
                  <a:rPr lang="en-US">
                    <a:noFill/>
                  </a:rPr>
                  <a:t> </a:t>
                </a:r>
              </a:p>
            </p:txBody>
          </p:sp>
        </mc:Fallback>
      </mc:AlternateContent>
      <p:sp>
        <p:nvSpPr>
          <p:cNvPr id="8" name="Rectangle 7">
            <a:extLst>
              <a:ext uri="{FF2B5EF4-FFF2-40B4-BE49-F238E27FC236}">
                <a16:creationId xmlns:a16="http://schemas.microsoft.com/office/drawing/2014/main" id="{8A9946EA-805B-4D0E-9DDF-CD5DEE930681}"/>
              </a:ext>
            </a:extLst>
          </p:cNvPr>
          <p:cNvSpPr/>
          <p:nvPr/>
        </p:nvSpPr>
        <p:spPr>
          <a:xfrm>
            <a:off x="410889" y="3305174"/>
            <a:ext cx="11295335" cy="705713"/>
          </a:xfrm>
          <a:prstGeom prst="rect">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t>Connected </a:t>
            </a:r>
            <a:r>
              <a:rPr lang="en-US" sz="2800" b="1" dirty="0" smtClean="0"/>
              <a:t>component [undirected graphs]</a:t>
            </a:r>
            <a:endParaRPr lang="en-US" sz="2800" b="1" dirty="0"/>
          </a:p>
        </p:txBody>
      </p:sp>
    </p:spTree>
    <p:extLst>
      <p:ext uri="{BB962C8B-B14F-4D97-AF65-F5344CB8AC3E}">
        <p14:creationId xmlns:p14="http://schemas.microsoft.com/office/powerpoint/2010/main" val="7151759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p:txBody>
          <a:bodyPr/>
          <a:lstStyle/>
          <a:p>
            <a:r>
              <a:rPr lang="en-US" dirty="0" smtClean="0"/>
              <a:t>We clarified Exercise 5 Problem [] to explicitly mention “worst-case”</a:t>
            </a:r>
            <a:endParaRPr lang="en-US" dirty="0"/>
          </a:p>
        </p:txBody>
      </p:sp>
      <p:sp>
        <p:nvSpPr>
          <p:cNvPr id="4" name="Footer Placeholder 3"/>
          <p:cNvSpPr>
            <a:spLocks noGrp="1"/>
          </p:cNvSpPr>
          <p:nvPr>
            <p:ph type="ftr" sz="quarter" idx="11"/>
          </p:nvPr>
        </p:nvSpPr>
        <p:spPr/>
        <p:txBody>
          <a:bodyPr/>
          <a:lstStyle/>
          <a:p>
            <a:r>
              <a:rPr lang="en-US" smtClean="0"/>
              <a:t>CSE 373 SP 18 - Kasey Champion</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2</a:t>
            </a:fld>
            <a:endParaRPr lang="en-US"/>
          </a:p>
        </p:txBody>
      </p:sp>
    </p:spTree>
    <p:extLst>
      <p:ext uri="{BB962C8B-B14F-4D97-AF65-F5344CB8AC3E}">
        <p14:creationId xmlns:p14="http://schemas.microsoft.com/office/powerpoint/2010/main" val="16491251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the connected components</a:t>
            </a:r>
          </a:p>
        </p:txBody>
      </p:sp>
      <p:sp>
        <p:nvSpPr>
          <p:cNvPr id="4" name="Footer Placeholder 3"/>
          <p:cNvSpPr>
            <a:spLocks noGrp="1"/>
          </p:cNvSpPr>
          <p:nvPr>
            <p:ph type="ftr" sz="quarter" idx="11"/>
          </p:nvPr>
        </p:nvSpPr>
        <p:spPr/>
        <p:txBody>
          <a:bodyPr/>
          <a:lstStyle/>
          <a:p>
            <a:r>
              <a:rPr lang="es-ES"/>
              <a:t>CSE 373 Su 19 -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20</a:t>
            </a:fld>
            <a:endParaRPr lang="en-US"/>
          </a:p>
        </p:txBody>
      </p:sp>
      <p:grpSp>
        <p:nvGrpSpPr>
          <p:cNvPr id="217" name="Group 216">
            <a:extLst>
              <a:ext uri="{FF2B5EF4-FFF2-40B4-BE49-F238E27FC236}">
                <a16:creationId xmlns:a16="http://schemas.microsoft.com/office/drawing/2014/main" id="{0812409E-EC72-7C46-9010-FDFE3A960C0B}"/>
              </a:ext>
            </a:extLst>
          </p:cNvPr>
          <p:cNvGrpSpPr/>
          <p:nvPr/>
        </p:nvGrpSpPr>
        <p:grpSpPr>
          <a:xfrm>
            <a:off x="653386" y="2276759"/>
            <a:ext cx="3915981" cy="3085823"/>
            <a:chOff x="1673458" y="3887426"/>
            <a:chExt cx="3915981" cy="3085823"/>
          </a:xfrm>
        </p:grpSpPr>
        <p:sp>
          <p:nvSpPr>
            <p:cNvPr id="218" name="Rectangle 217">
              <a:extLst>
                <a:ext uri="{FF2B5EF4-FFF2-40B4-BE49-F238E27FC236}">
                  <a16:creationId xmlns:a16="http://schemas.microsoft.com/office/drawing/2014/main" id="{93652EEF-F7AE-C944-A39C-F9675EAEA74B}"/>
                </a:ext>
              </a:extLst>
            </p:cNvPr>
            <p:cNvSpPr/>
            <p:nvPr/>
          </p:nvSpPr>
          <p:spPr>
            <a:xfrm rot="7345421">
              <a:off x="2310414" y="4450076"/>
              <a:ext cx="2930016" cy="2116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9" name="Group 218">
              <a:extLst>
                <a:ext uri="{FF2B5EF4-FFF2-40B4-BE49-F238E27FC236}">
                  <a16:creationId xmlns:a16="http://schemas.microsoft.com/office/drawing/2014/main" id="{92FFD8BE-5B8A-BA44-A5D8-E46D3BFB15E6}"/>
                </a:ext>
              </a:extLst>
            </p:cNvPr>
            <p:cNvGrpSpPr/>
            <p:nvPr/>
          </p:nvGrpSpPr>
          <p:grpSpPr>
            <a:xfrm>
              <a:off x="1673458" y="3887426"/>
              <a:ext cx="3915981" cy="2842986"/>
              <a:chOff x="7120962" y="2798078"/>
              <a:chExt cx="3915981" cy="2842986"/>
            </a:xfrm>
          </p:grpSpPr>
          <p:sp>
            <p:nvSpPr>
              <p:cNvPr id="220" name="Oval 219">
                <a:extLst>
                  <a:ext uri="{FF2B5EF4-FFF2-40B4-BE49-F238E27FC236}">
                    <a16:creationId xmlns:a16="http://schemas.microsoft.com/office/drawing/2014/main" id="{88009726-1462-FC4B-98E3-337B8F6672A4}"/>
                  </a:ext>
                </a:extLst>
              </p:cNvPr>
              <p:cNvSpPr/>
              <p:nvPr/>
            </p:nvSpPr>
            <p:spPr>
              <a:xfrm>
                <a:off x="7120962" y="4456829"/>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221" name="Oval 220">
                <a:extLst>
                  <a:ext uri="{FF2B5EF4-FFF2-40B4-BE49-F238E27FC236}">
                    <a16:creationId xmlns:a16="http://schemas.microsoft.com/office/drawing/2014/main" id="{43B2CC4A-D731-D345-AF0A-4DB13B9D86FE}"/>
                  </a:ext>
                </a:extLst>
              </p:cNvPr>
              <p:cNvSpPr/>
              <p:nvPr/>
            </p:nvSpPr>
            <p:spPr>
              <a:xfrm>
                <a:off x="8819204" y="279807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222" name="Oval 221">
                <a:extLst>
                  <a:ext uri="{FF2B5EF4-FFF2-40B4-BE49-F238E27FC236}">
                    <a16:creationId xmlns:a16="http://schemas.microsoft.com/office/drawing/2014/main" id="{A59A514A-F5A1-CA4D-8DEF-8C25BE966F98}"/>
                  </a:ext>
                </a:extLst>
              </p:cNvPr>
              <p:cNvSpPr/>
              <p:nvPr/>
            </p:nvSpPr>
            <p:spPr>
              <a:xfrm>
                <a:off x="8423965" y="536141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223" name="Oval 222">
                <a:extLst>
                  <a:ext uri="{FF2B5EF4-FFF2-40B4-BE49-F238E27FC236}">
                    <a16:creationId xmlns:a16="http://schemas.microsoft.com/office/drawing/2014/main" id="{CA94639A-6B5F-384B-99E2-F64BD09A8155}"/>
                  </a:ext>
                </a:extLst>
              </p:cNvPr>
              <p:cNvSpPr/>
              <p:nvPr/>
            </p:nvSpPr>
            <p:spPr>
              <a:xfrm>
                <a:off x="10751193" y="365081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224" name="Oval 223">
                <a:extLst>
                  <a:ext uri="{FF2B5EF4-FFF2-40B4-BE49-F238E27FC236}">
                    <a16:creationId xmlns:a16="http://schemas.microsoft.com/office/drawing/2014/main" id="{C15D5CDA-E351-A644-9889-119BCCCC3F86}"/>
                  </a:ext>
                </a:extLst>
              </p:cNvPr>
              <p:cNvSpPr/>
              <p:nvPr/>
            </p:nvSpPr>
            <p:spPr>
              <a:xfrm>
                <a:off x="8533454" y="4276490"/>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25" name="Straight Connector 224">
                <a:extLst>
                  <a:ext uri="{FF2B5EF4-FFF2-40B4-BE49-F238E27FC236}">
                    <a16:creationId xmlns:a16="http://schemas.microsoft.com/office/drawing/2014/main" id="{7ED4CE1D-3CC4-4F4E-B444-BBF61F4EEADC}"/>
                  </a:ext>
                </a:extLst>
              </p:cNvPr>
              <p:cNvCxnSpPr>
                <a:stCxn id="240" idx="2"/>
              </p:cNvCxnSpPr>
              <p:nvPr/>
            </p:nvCxnSpPr>
            <p:spPr>
              <a:xfrm flipH="1" flipV="1">
                <a:off x="8709715" y="5501238"/>
                <a:ext cx="953532"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6E51A68-663D-4D4A-BE62-A7A6B97251D8}"/>
                  </a:ext>
                </a:extLst>
              </p:cNvPr>
              <p:cNvCxnSpPr>
                <a:stCxn id="224" idx="2"/>
                <a:endCxn id="220" idx="6"/>
              </p:cNvCxnSpPr>
              <p:nvPr/>
            </p:nvCxnSpPr>
            <p:spPr>
              <a:xfrm flipH="1">
                <a:off x="7406712" y="4416315"/>
                <a:ext cx="1126742" cy="1803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77EF9CC1-D550-5D48-90F6-F60139F8597C}"/>
                  </a:ext>
                </a:extLst>
              </p:cNvPr>
              <p:cNvCxnSpPr>
                <a:cxnSpLocks/>
                <a:stCxn id="221" idx="6"/>
                <a:endCxn id="223" idx="1"/>
              </p:cNvCxnSpPr>
              <p:nvPr/>
            </p:nvCxnSpPr>
            <p:spPr>
              <a:xfrm>
                <a:off x="9104954" y="2937903"/>
                <a:ext cx="1688086" cy="7538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1C8212B4-9142-EB4C-8CA6-A7D0FD4C8280}"/>
                  </a:ext>
                </a:extLst>
              </p:cNvPr>
              <p:cNvCxnSpPr>
                <a:stCxn id="221" idx="2"/>
                <a:endCxn id="220" idx="7"/>
              </p:cNvCxnSpPr>
              <p:nvPr/>
            </p:nvCxnSpPr>
            <p:spPr>
              <a:xfrm flipH="1">
                <a:off x="7364865" y="2937903"/>
                <a:ext cx="1454339" cy="1559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37" name="Straight Connector 236">
            <a:extLst>
              <a:ext uri="{FF2B5EF4-FFF2-40B4-BE49-F238E27FC236}">
                <a16:creationId xmlns:a16="http://schemas.microsoft.com/office/drawing/2014/main" id="{1C8212B4-9142-EB4C-8CA6-A7D0FD4C8280}"/>
              </a:ext>
            </a:extLst>
          </p:cNvPr>
          <p:cNvCxnSpPr>
            <a:stCxn id="223" idx="3"/>
            <a:endCxn id="224" idx="6"/>
          </p:cNvCxnSpPr>
          <p:nvPr/>
        </p:nvCxnSpPr>
        <p:spPr>
          <a:xfrm flipH="1">
            <a:off x="2351628" y="3368191"/>
            <a:ext cx="1973836" cy="526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0" name="Oval 239">
            <a:extLst>
              <a:ext uri="{FF2B5EF4-FFF2-40B4-BE49-F238E27FC236}">
                <a16:creationId xmlns:a16="http://schemas.microsoft.com/office/drawing/2014/main" id="{A59A514A-F5A1-CA4D-8DEF-8C25BE966F98}"/>
              </a:ext>
            </a:extLst>
          </p:cNvPr>
          <p:cNvSpPr/>
          <p:nvPr/>
        </p:nvSpPr>
        <p:spPr>
          <a:xfrm>
            <a:off x="3195671" y="484009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grpSp>
        <p:nvGrpSpPr>
          <p:cNvPr id="243" name="Group 242">
            <a:extLst>
              <a:ext uri="{FF2B5EF4-FFF2-40B4-BE49-F238E27FC236}">
                <a16:creationId xmlns:a16="http://schemas.microsoft.com/office/drawing/2014/main" id="{0812409E-EC72-7C46-9010-FDFE3A960C0B}"/>
              </a:ext>
            </a:extLst>
          </p:cNvPr>
          <p:cNvGrpSpPr/>
          <p:nvPr/>
        </p:nvGrpSpPr>
        <p:grpSpPr>
          <a:xfrm>
            <a:off x="6673186" y="2093588"/>
            <a:ext cx="3915981" cy="3085823"/>
            <a:chOff x="1673458" y="3887426"/>
            <a:chExt cx="3915981" cy="3085823"/>
          </a:xfrm>
        </p:grpSpPr>
        <p:sp>
          <p:nvSpPr>
            <p:cNvPr id="244" name="Rectangle 243">
              <a:extLst>
                <a:ext uri="{FF2B5EF4-FFF2-40B4-BE49-F238E27FC236}">
                  <a16:creationId xmlns:a16="http://schemas.microsoft.com/office/drawing/2014/main" id="{93652EEF-F7AE-C944-A39C-F9675EAEA74B}"/>
                </a:ext>
              </a:extLst>
            </p:cNvPr>
            <p:cNvSpPr/>
            <p:nvPr/>
          </p:nvSpPr>
          <p:spPr>
            <a:xfrm rot="7345421">
              <a:off x="2310414" y="4450076"/>
              <a:ext cx="2930016" cy="2116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5" name="Group 244">
              <a:extLst>
                <a:ext uri="{FF2B5EF4-FFF2-40B4-BE49-F238E27FC236}">
                  <a16:creationId xmlns:a16="http://schemas.microsoft.com/office/drawing/2014/main" id="{92FFD8BE-5B8A-BA44-A5D8-E46D3BFB15E6}"/>
                </a:ext>
              </a:extLst>
            </p:cNvPr>
            <p:cNvGrpSpPr/>
            <p:nvPr/>
          </p:nvGrpSpPr>
          <p:grpSpPr>
            <a:xfrm>
              <a:off x="1673458" y="3887426"/>
              <a:ext cx="3915981" cy="2842986"/>
              <a:chOff x="7120962" y="2798078"/>
              <a:chExt cx="3915981" cy="2842986"/>
            </a:xfrm>
          </p:grpSpPr>
          <p:sp>
            <p:nvSpPr>
              <p:cNvPr id="246" name="Oval 245">
                <a:extLst>
                  <a:ext uri="{FF2B5EF4-FFF2-40B4-BE49-F238E27FC236}">
                    <a16:creationId xmlns:a16="http://schemas.microsoft.com/office/drawing/2014/main" id="{88009726-1462-FC4B-98E3-337B8F6672A4}"/>
                  </a:ext>
                </a:extLst>
              </p:cNvPr>
              <p:cNvSpPr/>
              <p:nvPr/>
            </p:nvSpPr>
            <p:spPr>
              <a:xfrm>
                <a:off x="7120962" y="4456829"/>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247" name="Oval 246">
                <a:extLst>
                  <a:ext uri="{FF2B5EF4-FFF2-40B4-BE49-F238E27FC236}">
                    <a16:creationId xmlns:a16="http://schemas.microsoft.com/office/drawing/2014/main" id="{43B2CC4A-D731-D345-AF0A-4DB13B9D86FE}"/>
                  </a:ext>
                </a:extLst>
              </p:cNvPr>
              <p:cNvSpPr/>
              <p:nvPr/>
            </p:nvSpPr>
            <p:spPr>
              <a:xfrm>
                <a:off x="8819204" y="279807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248" name="Oval 247">
                <a:extLst>
                  <a:ext uri="{FF2B5EF4-FFF2-40B4-BE49-F238E27FC236}">
                    <a16:creationId xmlns:a16="http://schemas.microsoft.com/office/drawing/2014/main" id="{A59A514A-F5A1-CA4D-8DEF-8C25BE966F98}"/>
                  </a:ext>
                </a:extLst>
              </p:cNvPr>
              <p:cNvSpPr/>
              <p:nvPr/>
            </p:nvSpPr>
            <p:spPr>
              <a:xfrm>
                <a:off x="8423965" y="536141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249" name="Oval 248">
                <a:extLst>
                  <a:ext uri="{FF2B5EF4-FFF2-40B4-BE49-F238E27FC236}">
                    <a16:creationId xmlns:a16="http://schemas.microsoft.com/office/drawing/2014/main" id="{CA94639A-6B5F-384B-99E2-F64BD09A8155}"/>
                  </a:ext>
                </a:extLst>
              </p:cNvPr>
              <p:cNvSpPr/>
              <p:nvPr/>
            </p:nvSpPr>
            <p:spPr>
              <a:xfrm>
                <a:off x="10751193" y="365081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250" name="Oval 249">
                <a:extLst>
                  <a:ext uri="{FF2B5EF4-FFF2-40B4-BE49-F238E27FC236}">
                    <a16:creationId xmlns:a16="http://schemas.microsoft.com/office/drawing/2014/main" id="{C15D5CDA-E351-A644-9889-119BCCCC3F86}"/>
                  </a:ext>
                </a:extLst>
              </p:cNvPr>
              <p:cNvSpPr/>
              <p:nvPr/>
            </p:nvSpPr>
            <p:spPr>
              <a:xfrm>
                <a:off x="8533454" y="4276490"/>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52" name="Straight Connector 251">
                <a:extLst>
                  <a:ext uri="{FF2B5EF4-FFF2-40B4-BE49-F238E27FC236}">
                    <a16:creationId xmlns:a16="http://schemas.microsoft.com/office/drawing/2014/main" id="{96E51A68-663D-4D4A-BE62-A7A6B97251D8}"/>
                  </a:ext>
                </a:extLst>
              </p:cNvPr>
              <p:cNvCxnSpPr>
                <a:stCxn id="250" idx="2"/>
                <a:endCxn id="246" idx="6"/>
              </p:cNvCxnSpPr>
              <p:nvPr/>
            </p:nvCxnSpPr>
            <p:spPr>
              <a:xfrm flipH="1">
                <a:off x="7406712" y="4416315"/>
                <a:ext cx="1126742" cy="1803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77EF9CC1-D550-5D48-90F6-F60139F8597C}"/>
                  </a:ext>
                </a:extLst>
              </p:cNvPr>
              <p:cNvCxnSpPr>
                <a:cxnSpLocks/>
                <a:stCxn id="247" idx="6"/>
                <a:endCxn id="249" idx="1"/>
              </p:cNvCxnSpPr>
              <p:nvPr/>
            </p:nvCxnSpPr>
            <p:spPr>
              <a:xfrm>
                <a:off x="9104954" y="2937903"/>
                <a:ext cx="1688086" cy="75386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1C8212B4-9142-EB4C-8CA6-A7D0FD4C8280}"/>
                  </a:ext>
                </a:extLst>
              </p:cNvPr>
              <p:cNvCxnSpPr>
                <a:stCxn id="247" idx="2"/>
                <a:endCxn id="246" idx="7"/>
              </p:cNvCxnSpPr>
              <p:nvPr/>
            </p:nvCxnSpPr>
            <p:spPr>
              <a:xfrm flipH="1">
                <a:off x="7364865" y="2937903"/>
                <a:ext cx="1454339" cy="15598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58" name="Straight Connector 257"/>
          <p:cNvCxnSpPr>
            <a:endCxn id="4" idx="1"/>
          </p:cNvCxnSpPr>
          <p:nvPr/>
        </p:nvCxnSpPr>
        <p:spPr>
          <a:xfrm>
            <a:off x="5715301" y="1677840"/>
            <a:ext cx="0" cy="4980347"/>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35935" y="5518388"/>
            <a:ext cx="4688958" cy="369332"/>
          </a:xfrm>
          <a:prstGeom prst="rect">
            <a:avLst/>
          </a:prstGeom>
          <a:noFill/>
        </p:spPr>
        <p:txBody>
          <a:bodyPr wrap="square" rtlCol="0">
            <a:spAutoFit/>
          </a:bodyPr>
          <a:lstStyle/>
          <a:p>
            <a:r>
              <a:rPr lang="en-US" dirty="0" smtClean="0"/>
              <a:t>{A,B,C,E}, {D,F} are the two components</a:t>
            </a:r>
            <a:endParaRPr lang="en-US" dirty="0"/>
          </a:p>
        </p:txBody>
      </p:sp>
      <p:sp>
        <p:nvSpPr>
          <p:cNvPr id="32" name="TextBox 31"/>
          <p:cNvSpPr txBox="1"/>
          <p:nvPr/>
        </p:nvSpPr>
        <p:spPr>
          <a:xfrm>
            <a:off x="6026949" y="5518388"/>
            <a:ext cx="4688958" cy="369332"/>
          </a:xfrm>
          <a:prstGeom prst="rect">
            <a:avLst/>
          </a:prstGeom>
          <a:noFill/>
        </p:spPr>
        <p:txBody>
          <a:bodyPr wrap="square" rtlCol="0">
            <a:spAutoFit/>
          </a:bodyPr>
          <a:lstStyle/>
          <a:p>
            <a:r>
              <a:rPr lang="en-US" dirty="0" smtClean="0"/>
              <a:t>{A,B,C,E}, {D} are the two components</a:t>
            </a:r>
            <a:endParaRPr lang="en-US" dirty="0"/>
          </a:p>
        </p:txBody>
      </p:sp>
    </p:spTree>
    <p:extLst>
      <p:ext uri="{BB962C8B-B14F-4D97-AF65-F5344CB8AC3E}">
        <p14:creationId xmlns:p14="http://schemas.microsoft.com/office/powerpoint/2010/main" val="16473587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a:t>
            </a:r>
            <a:endParaRPr lang="en-US" dirty="0"/>
          </a:p>
        </p:txBody>
      </p:sp>
      <p:sp>
        <p:nvSpPr>
          <p:cNvPr id="3" name="Content Placeholder 2"/>
          <p:cNvSpPr>
            <a:spLocks noGrp="1"/>
          </p:cNvSpPr>
          <p:nvPr>
            <p:ph idx="1"/>
          </p:nvPr>
        </p:nvSpPr>
        <p:spPr/>
        <p:txBody>
          <a:bodyPr/>
          <a:lstStyle/>
          <a:p>
            <a:r>
              <a:rPr lang="en-US" dirty="0" smtClean="0"/>
              <a:t>In directed graphs we have two different notions of “connected”</a:t>
            </a:r>
          </a:p>
          <a:p>
            <a:r>
              <a:rPr lang="en-US" dirty="0" smtClean="0"/>
              <a:t>One is “I can get there from here OR here from there”</a:t>
            </a:r>
            <a:br>
              <a:rPr lang="en-US" dirty="0" smtClean="0"/>
            </a:br>
            <a:r>
              <a:rPr lang="en-US" dirty="0" smtClean="0"/>
              <a:t>The other is “I can get there from here AND here from there”</a:t>
            </a:r>
          </a:p>
          <a:p>
            <a:endParaRPr lang="en-US" dirty="0"/>
          </a:p>
          <a:p>
            <a:r>
              <a:rPr lang="en-US" dirty="0" smtClean="0"/>
              <a:t>Weakly Connected/Weakly Connected Components:</a:t>
            </a:r>
          </a:p>
          <a:p>
            <a:pPr lvl="1"/>
            <a:r>
              <a:rPr lang="en-US" dirty="0" smtClean="0"/>
              <a:t>Pretend the graph is undirected (ignore the direction of the arrows)</a:t>
            </a:r>
          </a:p>
          <a:p>
            <a:pPr lvl="1"/>
            <a:r>
              <a:rPr lang="en-US" dirty="0" smtClean="0"/>
              <a:t>Find the components of the undirected graph.</a:t>
            </a:r>
          </a:p>
          <a:p>
            <a:pPr lvl="1"/>
            <a:endParaRPr lang="en-US" dirty="0"/>
          </a:p>
          <a:p>
            <a:r>
              <a:rPr lang="en-US" dirty="0" smtClean="0"/>
              <a:t>Strongly connected components</a:t>
            </a:r>
          </a:p>
          <a:p>
            <a:pPr lvl="1"/>
            <a:r>
              <a:rPr lang="en-US" dirty="0" smtClean="0"/>
              <a:t>Want to get both directions</a:t>
            </a:r>
            <a:endParaRPr lang="en-US" dirty="0"/>
          </a:p>
        </p:txBody>
      </p:sp>
      <p:sp>
        <p:nvSpPr>
          <p:cNvPr id="4" name="Footer Placeholder 3"/>
          <p:cNvSpPr>
            <a:spLocks noGrp="1"/>
          </p:cNvSpPr>
          <p:nvPr>
            <p:ph type="ftr" sz="quarter" idx="11"/>
          </p:nvPr>
        </p:nvSpPr>
        <p:spPr/>
        <p:txBody>
          <a:bodyPr/>
          <a:lstStyle/>
          <a:p>
            <a:r>
              <a:rPr lang="en-US" smtClean="0"/>
              <a:t>CSE 373 SP 18 - Kasey Champion</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21</a:t>
            </a:fld>
            <a:endParaRPr lang="en-US"/>
          </a:p>
        </p:txBody>
      </p:sp>
    </p:spTree>
    <p:extLst>
      <p:ext uri="{BB962C8B-B14F-4D97-AF65-F5344CB8AC3E}">
        <p14:creationId xmlns:p14="http://schemas.microsoft.com/office/powerpoint/2010/main" val="386401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Strongly Connected Components</a:t>
            </a:r>
          </a:p>
        </p:txBody>
      </p:sp>
      <p:sp>
        <p:nvSpPr>
          <p:cNvPr id="3" name="Content Placeholder 2"/>
          <p:cNvSpPr>
            <a:spLocks noGrp="1"/>
          </p:cNvSpPr>
          <p:nvPr>
            <p:ph idx="1"/>
          </p:nvPr>
        </p:nvSpPr>
        <p:spPr>
          <a:xfrm>
            <a:off x="575240" y="5775475"/>
            <a:ext cx="11187258" cy="745552"/>
          </a:xfrm>
        </p:spPr>
        <p:txBody>
          <a:bodyPr/>
          <a:lstStyle/>
          <a:p>
            <a:r>
              <a:rPr lang="en-US" dirty="0"/>
              <a:t>Note: the direction of the edges matters!</a:t>
            </a:r>
          </a:p>
          <a:p>
            <a:endParaRPr lang="en-US" dirty="0"/>
          </a:p>
        </p:txBody>
      </p:sp>
      <p:sp>
        <p:nvSpPr>
          <p:cNvPr id="4" name="Footer Placeholder 3"/>
          <p:cNvSpPr>
            <a:spLocks noGrp="1"/>
          </p:cNvSpPr>
          <p:nvPr>
            <p:ph type="ftr" sz="quarter" idx="11"/>
          </p:nvPr>
        </p:nvSpPr>
        <p:spPr/>
        <p:txBody>
          <a:bodyPr/>
          <a:lstStyle/>
          <a:p>
            <a:r>
              <a:rPr lang="en-US" dirty="0"/>
              <a:t>CSE 373 19 SP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22</a:t>
            </a:fld>
            <a:endParaRPr lang="en-US"/>
          </a:p>
        </p:txBody>
      </p:sp>
      <p:grpSp>
        <p:nvGrpSpPr>
          <p:cNvPr id="8" name="Group 7"/>
          <p:cNvGrpSpPr/>
          <p:nvPr/>
        </p:nvGrpSpPr>
        <p:grpSpPr>
          <a:xfrm>
            <a:off x="511827" y="1323813"/>
            <a:ext cx="8072372" cy="1642815"/>
            <a:chOff x="498764" y="4764762"/>
            <a:chExt cx="8072372" cy="1387844"/>
          </a:xfrm>
        </p:grpSpPr>
        <p:sp>
          <p:nvSpPr>
            <p:cNvPr id="6" name="Rectangle 5"/>
            <p:cNvSpPr/>
            <p:nvPr/>
          </p:nvSpPr>
          <p:spPr>
            <a:xfrm>
              <a:off x="498764" y="4764762"/>
              <a:ext cx="8072372" cy="1387844"/>
            </a:xfrm>
            <a:prstGeom prst="rect">
              <a:avLst/>
            </a:prstGeom>
            <a:solidFill>
              <a:srgbClr val="A48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200" dirty="0"/>
            </a:p>
            <a:p>
              <a:r>
                <a:rPr lang="en-US" sz="2200" dirty="0"/>
                <a:t>A subgraph C such that every pair of vertices in C is connected via some path </a:t>
              </a:r>
              <a:r>
                <a:rPr lang="en-US" sz="2200" b="1" dirty="0"/>
                <a:t>in both directions, </a:t>
              </a:r>
              <a:r>
                <a:rPr lang="en-US" sz="2200" dirty="0"/>
                <a:t>and there is no other vertex which is connected to every vertex of C in both directions.</a:t>
              </a:r>
            </a:p>
          </p:txBody>
        </p:sp>
        <p:sp>
          <p:nvSpPr>
            <p:cNvPr id="7" name="Rectangle 6"/>
            <p:cNvSpPr/>
            <p:nvPr/>
          </p:nvSpPr>
          <p:spPr>
            <a:xfrm>
              <a:off x="498764" y="4764762"/>
              <a:ext cx="8072372" cy="417278"/>
            </a:xfrm>
            <a:prstGeom prst="rect">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t>Strongly Connected Component</a:t>
              </a:r>
            </a:p>
          </p:txBody>
        </p:sp>
      </p:grpSp>
      <p:sp>
        <p:nvSpPr>
          <p:cNvPr id="10" name="Oval 9"/>
          <p:cNvSpPr/>
          <p:nvPr/>
        </p:nvSpPr>
        <p:spPr>
          <a:xfrm>
            <a:off x="5111114" y="3761834"/>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1" name="Oval 10"/>
          <p:cNvSpPr/>
          <p:nvPr/>
        </p:nvSpPr>
        <p:spPr>
          <a:xfrm>
            <a:off x="4393027" y="4548962"/>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2" name="Oval 11"/>
          <p:cNvSpPr/>
          <p:nvPr/>
        </p:nvSpPr>
        <p:spPr>
          <a:xfrm>
            <a:off x="5756365" y="4548962"/>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3" name="Straight Arrow Connector 12"/>
          <p:cNvCxnSpPr>
            <a:stCxn id="11" idx="7"/>
            <a:endCxn id="10" idx="3"/>
          </p:cNvCxnSpPr>
          <p:nvPr/>
        </p:nvCxnSpPr>
        <p:spPr>
          <a:xfrm flipV="1">
            <a:off x="4813702" y="4173527"/>
            <a:ext cx="369588" cy="44607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5"/>
            <a:endCxn id="12" idx="0"/>
          </p:cNvCxnSpPr>
          <p:nvPr/>
        </p:nvCxnSpPr>
        <p:spPr>
          <a:xfrm>
            <a:off x="5531789" y="4173527"/>
            <a:ext cx="471002" cy="37543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2"/>
            <a:endCxn id="11" idx="6"/>
          </p:cNvCxnSpPr>
          <p:nvPr/>
        </p:nvCxnSpPr>
        <p:spPr>
          <a:xfrm flipH="1">
            <a:off x="4885878" y="4790126"/>
            <a:ext cx="870487"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254944" y="3758319"/>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7" name="Oval 16"/>
          <p:cNvSpPr/>
          <p:nvPr/>
        </p:nvSpPr>
        <p:spPr>
          <a:xfrm>
            <a:off x="6654222" y="3765919"/>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cxnSp>
        <p:nvCxnSpPr>
          <p:cNvPr id="18" name="Straight Arrow Connector 17"/>
          <p:cNvCxnSpPr>
            <a:stCxn id="16" idx="6"/>
            <a:endCxn id="10" idx="2"/>
          </p:cNvCxnSpPr>
          <p:nvPr/>
        </p:nvCxnSpPr>
        <p:spPr>
          <a:xfrm>
            <a:off x="3747795" y="3999483"/>
            <a:ext cx="1363319" cy="351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2" idx="7"/>
            <a:endCxn id="17" idx="3"/>
          </p:cNvCxnSpPr>
          <p:nvPr/>
        </p:nvCxnSpPr>
        <p:spPr>
          <a:xfrm flipV="1">
            <a:off x="6177040" y="4177612"/>
            <a:ext cx="549358" cy="4419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7" idx="2"/>
            <a:endCxn id="10" idx="6"/>
          </p:cNvCxnSpPr>
          <p:nvPr/>
        </p:nvCxnSpPr>
        <p:spPr>
          <a:xfrm flipH="1" flipV="1">
            <a:off x="5603965" y="4002998"/>
            <a:ext cx="1050257" cy="40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9412D9-01EE-A741-A03C-16F0CC1EA9D3}"/>
              </a:ext>
            </a:extLst>
          </p:cNvPr>
          <p:cNvSpPr/>
          <p:nvPr/>
        </p:nvSpPr>
        <p:spPr>
          <a:xfrm>
            <a:off x="4312326" y="3536654"/>
            <a:ext cx="2909927" cy="1699012"/>
          </a:xfrm>
          <a:prstGeom prst="rect">
            <a:avLst/>
          </a:prstGeom>
          <a:noFill/>
          <a:ln w="28575">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CE0D374-A869-E344-B0EB-FEE126F5159C}"/>
              </a:ext>
            </a:extLst>
          </p:cNvPr>
          <p:cNvSpPr/>
          <p:nvPr/>
        </p:nvSpPr>
        <p:spPr>
          <a:xfrm>
            <a:off x="3087536" y="3536654"/>
            <a:ext cx="827665" cy="898137"/>
          </a:xfrm>
          <a:prstGeom prst="rect">
            <a:avLst/>
          </a:prstGeom>
          <a:noFill/>
          <a:ln w="28575">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452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Your turn: Find Strongly Connected Components</a:t>
            </a:r>
          </a:p>
        </p:txBody>
      </p:sp>
      <p:sp>
        <p:nvSpPr>
          <p:cNvPr id="4" name="Footer Placeholder 3"/>
          <p:cNvSpPr>
            <a:spLocks noGrp="1"/>
          </p:cNvSpPr>
          <p:nvPr>
            <p:ph type="ftr" sz="quarter" idx="11"/>
          </p:nvPr>
        </p:nvSpPr>
        <p:spPr/>
        <p:txBody>
          <a:bodyPr/>
          <a:lstStyle/>
          <a:p>
            <a:r>
              <a:rPr lang="en-US" dirty="0"/>
              <a:t>CSE 373 19 SP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23</a:t>
            </a:fld>
            <a:endParaRPr lang="en-US"/>
          </a:p>
        </p:txBody>
      </p:sp>
      <p:grpSp>
        <p:nvGrpSpPr>
          <p:cNvPr id="3" name="Group 2">
            <a:extLst>
              <a:ext uri="{FF2B5EF4-FFF2-40B4-BE49-F238E27FC236}">
                <a16:creationId xmlns:a16="http://schemas.microsoft.com/office/drawing/2014/main" id="{615E97BE-55FA-4EF1-958A-48484C14CA58}"/>
              </a:ext>
            </a:extLst>
          </p:cNvPr>
          <p:cNvGrpSpPr/>
          <p:nvPr/>
        </p:nvGrpSpPr>
        <p:grpSpPr>
          <a:xfrm>
            <a:off x="1406377" y="2502664"/>
            <a:ext cx="6510474" cy="1375698"/>
            <a:chOff x="1286456" y="3769632"/>
            <a:chExt cx="6510474" cy="1375698"/>
          </a:xfrm>
        </p:grpSpPr>
        <p:sp>
          <p:nvSpPr>
            <p:cNvPr id="10" name="Oval 9"/>
            <p:cNvSpPr/>
            <p:nvPr/>
          </p:nvSpPr>
          <p:spPr>
            <a:xfrm>
              <a:off x="4353468" y="3774897"/>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1" name="Oval 10"/>
            <p:cNvSpPr/>
            <p:nvPr/>
          </p:nvSpPr>
          <p:spPr>
            <a:xfrm>
              <a:off x="3635381" y="4562025"/>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2" name="Oval 11"/>
            <p:cNvSpPr/>
            <p:nvPr/>
          </p:nvSpPr>
          <p:spPr>
            <a:xfrm>
              <a:off x="4998719" y="4562025"/>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3" name="Straight Arrow Connector 12"/>
            <p:cNvCxnSpPr>
              <a:stCxn id="11" idx="7"/>
              <a:endCxn id="10" idx="3"/>
            </p:cNvCxnSpPr>
            <p:nvPr/>
          </p:nvCxnSpPr>
          <p:spPr>
            <a:xfrm flipV="1">
              <a:off x="4056056" y="4186590"/>
              <a:ext cx="369588" cy="44607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5"/>
              <a:endCxn id="12" idx="0"/>
            </p:cNvCxnSpPr>
            <p:nvPr/>
          </p:nvCxnSpPr>
          <p:spPr>
            <a:xfrm>
              <a:off x="4774143" y="4186590"/>
              <a:ext cx="471002" cy="37543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4"/>
              <a:endCxn id="11" idx="6"/>
            </p:cNvCxnSpPr>
            <p:nvPr/>
          </p:nvCxnSpPr>
          <p:spPr>
            <a:xfrm flipH="1">
              <a:off x="4128232" y="4257225"/>
              <a:ext cx="471662" cy="54596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759373" y="3771382"/>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7" name="Oval 16"/>
            <p:cNvSpPr/>
            <p:nvPr/>
          </p:nvSpPr>
          <p:spPr>
            <a:xfrm>
              <a:off x="5896576" y="3778982"/>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cxnSp>
          <p:nvCxnSpPr>
            <p:cNvPr id="18" name="Straight Arrow Connector 17"/>
            <p:cNvCxnSpPr>
              <a:stCxn id="16" idx="6"/>
              <a:endCxn id="10" idx="2"/>
            </p:cNvCxnSpPr>
            <p:nvPr/>
          </p:nvCxnSpPr>
          <p:spPr>
            <a:xfrm>
              <a:off x="3252224" y="4012546"/>
              <a:ext cx="1101244" cy="351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7"/>
              <a:endCxn id="17" idx="3"/>
            </p:cNvCxnSpPr>
            <p:nvPr/>
          </p:nvCxnSpPr>
          <p:spPr>
            <a:xfrm flipV="1">
              <a:off x="5419394" y="4190675"/>
              <a:ext cx="549358" cy="4419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2"/>
              <a:endCxn id="10" idx="6"/>
            </p:cNvCxnSpPr>
            <p:nvPr/>
          </p:nvCxnSpPr>
          <p:spPr>
            <a:xfrm flipH="1" flipV="1">
              <a:off x="4846319" y="4016061"/>
              <a:ext cx="1050257" cy="40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1286456" y="3771382"/>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cxnSp>
          <p:nvCxnSpPr>
            <p:cNvPr id="23" name="Straight Arrow Connector 22"/>
            <p:cNvCxnSpPr>
              <a:stCxn id="22" idx="6"/>
              <a:endCxn id="16" idx="2"/>
            </p:cNvCxnSpPr>
            <p:nvPr/>
          </p:nvCxnSpPr>
          <p:spPr>
            <a:xfrm>
              <a:off x="1779307" y="4012546"/>
              <a:ext cx="980066"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7304079" y="3769632"/>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cxnSp>
          <p:nvCxnSpPr>
            <p:cNvPr id="29" name="Straight Arrow Connector 28"/>
            <p:cNvCxnSpPr>
              <a:stCxn id="17" idx="6"/>
              <a:endCxn id="28" idx="2"/>
            </p:cNvCxnSpPr>
            <p:nvPr/>
          </p:nvCxnSpPr>
          <p:spPr>
            <a:xfrm flipV="1">
              <a:off x="6389427" y="4010796"/>
              <a:ext cx="914652" cy="935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6785275" y="4663002"/>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t>
              </a:r>
            </a:p>
          </p:txBody>
        </p:sp>
        <p:cxnSp>
          <p:nvCxnSpPr>
            <p:cNvPr id="33" name="Straight Arrow Connector 32"/>
            <p:cNvCxnSpPr>
              <a:stCxn id="12" idx="6"/>
              <a:endCxn id="32" idx="2"/>
            </p:cNvCxnSpPr>
            <p:nvPr/>
          </p:nvCxnSpPr>
          <p:spPr>
            <a:xfrm>
              <a:off x="5491570" y="4803189"/>
              <a:ext cx="1293705" cy="10097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8" idx="4"/>
              <a:endCxn id="32" idx="7"/>
            </p:cNvCxnSpPr>
            <p:nvPr/>
          </p:nvCxnSpPr>
          <p:spPr>
            <a:xfrm flipH="1">
              <a:off x="7205950" y="4251960"/>
              <a:ext cx="344555" cy="48167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2" idx="0"/>
              <a:endCxn id="28" idx="3"/>
            </p:cNvCxnSpPr>
            <p:nvPr/>
          </p:nvCxnSpPr>
          <p:spPr>
            <a:xfrm flipV="1">
              <a:off x="7031701" y="4181325"/>
              <a:ext cx="344554" cy="48167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1247797" y="4589432"/>
            <a:ext cx="9457509" cy="430887"/>
          </a:xfrm>
          <a:prstGeom prst="rect">
            <a:avLst/>
          </a:prstGeom>
          <a:noFill/>
        </p:spPr>
        <p:txBody>
          <a:bodyPr wrap="square" rtlCol="0">
            <a:spAutoFit/>
          </a:bodyPr>
          <a:lstStyle/>
          <a:p>
            <a:r>
              <a:rPr lang="en-US" sz="2200" dirty="0"/>
              <a:t>{A}, {B}, {C,D,E,F}, {J,K}</a:t>
            </a:r>
          </a:p>
        </p:txBody>
      </p:sp>
      <p:sp>
        <p:nvSpPr>
          <p:cNvPr id="9" name="Rectangle 8">
            <a:extLst>
              <a:ext uri="{FF2B5EF4-FFF2-40B4-BE49-F238E27FC236}">
                <a16:creationId xmlns:a16="http://schemas.microsoft.com/office/drawing/2014/main" id="{7477806C-71E4-7E43-A42E-0545F39548C3}"/>
              </a:ext>
            </a:extLst>
          </p:cNvPr>
          <p:cNvSpPr/>
          <p:nvPr/>
        </p:nvSpPr>
        <p:spPr>
          <a:xfrm>
            <a:off x="1247797" y="2294759"/>
            <a:ext cx="827665" cy="898137"/>
          </a:xfrm>
          <a:prstGeom prst="rect">
            <a:avLst/>
          </a:prstGeom>
          <a:noFill/>
          <a:ln w="28575">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933A70A-5ED8-A040-94B6-28D6FF0BC4B8}"/>
              </a:ext>
            </a:extLst>
          </p:cNvPr>
          <p:cNvSpPr/>
          <p:nvPr/>
        </p:nvSpPr>
        <p:spPr>
          <a:xfrm>
            <a:off x="2690217" y="2294759"/>
            <a:ext cx="827665" cy="898137"/>
          </a:xfrm>
          <a:prstGeom prst="rect">
            <a:avLst/>
          </a:prstGeom>
          <a:noFill/>
          <a:ln w="28575">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509088B-F78B-0342-9200-7E407691AB22}"/>
              </a:ext>
            </a:extLst>
          </p:cNvPr>
          <p:cNvSpPr/>
          <p:nvPr/>
        </p:nvSpPr>
        <p:spPr>
          <a:xfrm>
            <a:off x="3722890" y="2294759"/>
            <a:ext cx="2909927" cy="1699012"/>
          </a:xfrm>
          <a:prstGeom prst="rect">
            <a:avLst/>
          </a:prstGeom>
          <a:noFill/>
          <a:ln w="28575">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6E3DEF5-A267-EA4F-8843-334F00260714}"/>
              </a:ext>
            </a:extLst>
          </p:cNvPr>
          <p:cNvSpPr/>
          <p:nvPr/>
        </p:nvSpPr>
        <p:spPr>
          <a:xfrm>
            <a:off x="6800878" y="2294759"/>
            <a:ext cx="1293810" cy="1699012"/>
          </a:xfrm>
          <a:prstGeom prst="rect">
            <a:avLst/>
          </a:prstGeom>
          <a:noFill/>
          <a:ln w="28575">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3922767" y="4557662"/>
            <a:ext cx="8072372" cy="1642815"/>
            <a:chOff x="498764" y="4764762"/>
            <a:chExt cx="8072372" cy="1387844"/>
          </a:xfrm>
        </p:grpSpPr>
        <p:sp>
          <p:nvSpPr>
            <p:cNvPr id="37" name="Rectangle 36"/>
            <p:cNvSpPr/>
            <p:nvPr/>
          </p:nvSpPr>
          <p:spPr>
            <a:xfrm>
              <a:off x="498764" y="4764762"/>
              <a:ext cx="8072372" cy="1387844"/>
            </a:xfrm>
            <a:prstGeom prst="rect">
              <a:avLst/>
            </a:prstGeom>
            <a:solidFill>
              <a:srgbClr val="A48D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200" dirty="0"/>
            </a:p>
            <a:p>
              <a:r>
                <a:rPr lang="en-US" sz="2200" dirty="0"/>
                <a:t>A subgraph C such that every pair of vertices in C is connected via some path </a:t>
              </a:r>
              <a:r>
                <a:rPr lang="en-US" sz="2200" b="1" dirty="0"/>
                <a:t>in both directions, </a:t>
              </a:r>
              <a:r>
                <a:rPr lang="en-US" sz="2200" dirty="0"/>
                <a:t>and there is no other vertex which is connected to every vertex of C in both directions.</a:t>
              </a:r>
            </a:p>
          </p:txBody>
        </p:sp>
        <p:sp>
          <p:nvSpPr>
            <p:cNvPr id="38" name="Rectangle 37"/>
            <p:cNvSpPr/>
            <p:nvPr/>
          </p:nvSpPr>
          <p:spPr>
            <a:xfrm>
              <a:off x="498764" y="4764762"/>
              <a:ext cx="8072372" cy="417278"/>
            </a:xfrm>
            <a:prstGeom prst="rect">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t>Strongly Connected Component</a:t>
              </a:r>
            </a:p>
          </p:txBody>
        </p:sp>
      </p:grpSp>
    </p:spTree>
    <p:extLst>
      <p:ext uri="{BB962C8B-B14F-4D97-AF65-F5344CB8AC3E}">
        <p14:creationId xmlns:p14="http://schemas.microsoft.com/office/powerpoint/2010/main" val="252110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9" grpId="0" animBg="1"/>
      <p:bldP spid="30" grpId="0" animBg="1"/>
      <p:bldP spid="31" grpId="0" animBg="1"/>
      <p:bldP spid="3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Finding SCC Algorithm</a:t>
            </a:r>
          </a:p>
        </p:txBody>
      </p:sp>
      <p:sp>
        <p:nvSpPr>
          <p:cNvPr id="3" name="Content Placeholder 2"/>
          <p:cNvSpPr>
            <a:spLocks noGrp="1"/>
          </p:cNvSpPr>
          <p:nvPr>
            <p:ph idx="1"/>
          </p:nvPr>
        </p:nvSpPr>
        <p:spPr/>
        <p:txBody>
          <a:bodyPr>
            <a:normAutofit/>
          </a:bodyPr>
          <a:lstStyle/>
          <a:p>
            <a:r>
              <a:rPr lang="en-US" dirty="0"/>
              <a:t>Ok. How do we make a computer do this?</a:t>
            </a:r>
          </a:p>
          <a:p>
            <a:r>
              <a:rPr lang="en-US" dirty="0"/>
              <a:t>You could: </a:t>
            </a:r>
          </a:p>
          <a:p>
            <a:pPr lvl="1"/>
            <a:r>
              <a:rPr lang="en-US" dirty="0"/>
              <a:t>run a BFS from every vertex</a:t>
            </a:r>
          </a:p>
          <a:p>
            <a:pPr lvl="1"/>
            <a:r>
              <a:rPr lang="en-US" dirty="0"/>
              <a:t>For each vertex record what other vertices it can get to </a:t>
            </a:r>
          </a:p>
        </p:txBody>
      </p:sp>
      <p:sp>
        <p:nvSpPr>
          <p:cNvPr id="4" name="Footer Placeholder 3"/>
          <p:cNvSpPr>
            <a:spLocks noGrp="1"/>
          </p:cNvSpPr>
          <p:nvPr>
            <p:ph type="ftr" sz="quarter" idx="11"/>
          </p:nvPr>
        </p:nvSpPr>
        <p:spPr/>
        <p:txBody>
          <a:bodyPr/>
          <a:lstStyle/>
          <a:p>
            <a:r>
              <a:rPr lang="en-US" dirty="0"/>
              <a:t>CSE 373 19 SP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24</a:t>
            </a:fld>
            <a:endParaRPr lang="en-US"/>
          </a:p>
        </p:txBody>
      </p:sp>
      <p:grpSp>
        <p:nvGrpSpPr>
          <p:cNvPr id="6" name="Group 5">
            <a:extLst>
              <a:ext uri="{FF2B5EF4-FFF2-40B4-BE49-F238E27FC236}">
                <a16:creationId xmlns:a16="http://schemas.microsoft.com/office/drawing/2014/main" id="{D0BD117B-1C38-4C37-879F-33D43971637E}"/>
              </a:ext>
            </a:extLst>
          </p:cNvPr>
          <p:cNvGrpSpPr/>
          <p:nvPr/>
        </p:nvGrpSpPr>
        <p:grpSpPr>
          <a:xfrm>
            <a:off x="2152101" y="4074581"/>
            <a:ext cx="6510474" cy="1375698"/>
            <a:chOff x="1286456" y="3769632"/>
            <a:chExt cx="6510474" cy="1375698"/>
          </a:xfrm>
        </p:grpSpPr>
        <p:sp>
          <p:nvSpPr>
            <p:cNvPr id="7" name="Oval 6">
              <a:extLst>
                <a:ext uri="{FF2B5EF4-FFF2-40B4-BE49-F238E27FC236}">
                  <a16:creationId xmlns:a16="http://schemas.microsoft.com/office/drawing/2014/main" id="{44742636-97D2-4D78-A646-EF6A4A1E6AD1}"/>
                </a:ext>
              </a:extLst>
            </p:cNvPr>
            <p:cNvSpPr/>
            <p:nvPr/>
          </p:nvSpPr>
          <p:spPr>
            <a:xfrm>
              <a:off x="4353468" y="3774897"/>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8" name="Oval 7">
              <a:extLst>
                <a:ext uri="{FF2B5EF4-FFF2-40B4-BE49-F238E27FC236}">
                  <a16:creationId xmlns:a16="http://schemas.microsoft.com/office/drawing/2014/main" id="{93C6B4D3-B98F-4AE0-B21C-26C55A0D9115}"/>
                </a:ext>
              </a:extLst>
            </p:cNvPr>
            <p:cNvSpPr/>
            <p:nvPr/>
          </p:nvSpPr>
          <p:spPr>
            <a:xfrm>
              <a:off x="3635381" y="4562025"/>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9" name="Oval 8">
              <a:extLst>
                <a:ext uri="{FF2B5EF4-FFF2-40B4-BE49-F238E27FC236}">
                  <a16:creationId xmlns:a16="http://schemas.microsoft.com/office/drawing/2014/main" id="{022930D2-CDBD-41A6-B815-966DA6B2A74F}"/>
                </a:ext>
              </a:extLst>
            </p:cNvPr>
            <p:cNvSpPr/>
            <p:nvPr/>
          </p:nvSpPr>
          <p:spPr>
            <a:xfrm>
              <a:off x="4998719" y="4562025"/>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0" name="Straight Arrow Connector 9">
              <a:extLst>
                <a:ext uri="{FF2B5EF4-FFF2-40B4-BE49-F238E27FC236}">
                  <a16:creationId xmlns:a16="http://schemas.microsoft.com/office/drawing/2014/main" id="{6B63AFCC-717B-4717-BC7A-32F06BB3CA2A}"/>
                </a:ext>
              </a:extLst>
            </p:cNvPr>
            <p:cNvCxnSpPr>
              <a:cxnSpLocks/>
              <a:stCxn id="8" idx="7"/>
              <a:endCxn id="7" idx="3"/>
            </p:cNvCxnSpPr>
            <p:nvPr/>
          </p:nvCxnSpPr>
          <p:spPr>
            <a:xfrm flipV="1">
              <a:off x="4056056" y="4186590"/>
              <a:ext cx="369588" cy="44607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53B882-1DB7-4941-A42F-2F0E5637147E}"/>
                </a:ext>
              </a:extLst>
            </p:cNvPr>
            <p:cNvCxnSpPr>
              <a:cxnSpLocks/>
              <a:stCxn id="7" idx="5"/>
              <a:endCxn id="9" idx="0"/>
            </p:cNvCxnSpPr>
            <p:nvPr/>
          </p:nvCxnSpPr>
          <p:spPr>
            <a:xfrm>
              <a:off x="4774143" y="4186590"/>
              <a:ext cx="471002" cy="37543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84DC586-BF32-4737-912D-E88D86F96984}"/>
                </a:ext>
              </a:extLst>
            </p:cNvPr>
            <p:cNvCxnSpPr>
              <a:cxnSpLocks/>
              <a:stCxn id="7" idx="4"/>
              <a:endCxn id="8" idx="6"/>
            </p:cNvCxnSpPr>
            <p:nvPr/>
          </p:nvCxnSpPr>
          <p:spPr>
            <a:xfrm flipH="1">
              <a:off x="4128232" y="4257225"/>
              <a:ext cx="471662" cy="54596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8D82D8E6-8448-46C2-B169-CFFCD77D0608}"/>
                </a:ext>
              </a:extLst>
            </p:cNvPr>
            <p:cNvSpPr/>
            <p:nvPr/>
          </p:nvSpPr>
          <p:spPr>
            <a:xfrm>
              <a:off x="2759373" y="3771382"/>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4" name="Oval 13">
              <a:extLst>
                <a:ext uri="{FF2B5EF4-FFF2-40B4-BE49-F238E27FC236}">
                  <a16:creationId xmlns:a16="http://schemas.microsoft.com/office/drawing/2014/main" id="{5819949B-22AC-4C29-9A41-554D318F0C0D}"/>
                </a:ext>
              </a:extLst>
            </p:cNvPr>
            <p:cNvSpPr/>
            <p:nvPr/>
          </p:nvSpPr>
          <p:spPr>
            <a:xfrm>
              <a:off x="5896576" y="3778982"/>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cxnSp>
          <p:nvCxnSpPr>
            <p:cNvPr id="15" name="Straight Arrow Connector 14">
              <a:extLst>
                <a:ext uri="{FF2B5EF4-FFF2-40B4-BE49-F238E27FC236}">
                  <a16:creationId xmlns:a16="http://schemas.microsoft.com/office/drawing/2014/main" id="{54E004BC-EF7A-4B3D-80BE-FCE70D7A4476}"/>
                </a:ext>
              </a:extLst>
            </p:cNvPr>
            <p:cNvCxnSpPr>
              <a:cxnSpLocks/>
              <a:stCxn id="13" idx="6"/>
              <a:endCxn id="7" idx="2"/>
            </p:cNvCxnSpPr>
            <p:nvPr/>
          </p:nvCxnSpPr>
          <p:spPr>
            <a:xfrm>
              <a:off x="3252224" y="4012546"/>
              <a:ext cx="1101244" cy="351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E4351F3-8436-4FD7-B5A1-B83AD17FB474}"/>
                </a:ext>
              </a:extLst>
            </p:cNvPr>
            <p:cNvCxnSpPr>
              <a:cxnSpLocks/>
              <a:stCxn id="9" idx="7"/>
              <a:endCxn id="14" idx="3"/>
            </p:cNvCxnSpPr>
            <p:nvPr/>
          </p:nvCxnSpPr>
          <p:spPr>
            <a:xfrm flipV="1">
              <a:off x="5419394" y="4190675"/>
              <a:ext cx="549358" cy="4419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1A04ADC-E11C-494D-BCFE-65334DC2EE4E}"/>
                </a:ext>
              </a:extLst>
            </p:cNvPr>
            <p:cNvCxnSpPr>
              <a:cxnSpLocks/>
              <a:stCxn id="14" idx="2"/>
              <a:endCxn id="7" idx="6"/>
            </p:cNvCxnSpPr>
            <p:nvPr/>
          </p:nvCxnSpPr>
          <p:spPr>
            <a:xfrm flipH="1" flipV="1">
              <a:off x="4846319" y="4016061"/>
              <a:ext cx="1050257" cy="40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23CF9C3-A137-41B1-B842-D2D6FF6C1DFD}"/>
                </a:ext>
              </a:extLst>
            </p:cNvPr>
            <p:cNvSpPr/>
            <p:nvPr/>
          </p:nvSpPr>
          <p:spPr>
            <a:xfrm>
              <a:off x="1286456" y="3771382"/>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cxnSp>
          <p:nvCxnSpPr>
            <p:cNvPr id="19" name="Straight Arrow Connector 18">
              <a:extLst>
                <a:ext uri="{FF2B5EF4-FFF2-40B4-BE49-F238E27FC236}">
                  <a16:creationId xmlns:a16="http://schemas.microsoft.com/office/drawing/2014/main" id="{077C75AB-8493-4D00-8086-970CAB3F4D92}"/>
                </a:ext>
              </a:extLst>
            </p:cNvPr>
            <p:cNvCxnSpPr>
              <a:cxnSpLocks/>
              <a:stCxn id="18" idx="6"/>
              <a:endCxn id="13" idx="2"/>
            </p:cNvCxnSpPr>
            <p:nvPr/>
          </p:nvCxnSpPr>
          <p:spPr>
            <a:xfrm>
              <a:off x="1779307" y="4012546"/>
              <a:ext cx="980066" cy="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9EFDFF8B-9AC2-4AB8-962D-C1BF670D53C8}"/>
                </a:ext>
              </a:extLst>
            </p:cNvPr>
            <p:cNvSpPr/>
            <p:nvPr/>
          </p:nvSpPr>
          <p:spPr>
            <a:xfrm>
              <a:off x="7304079" y="3769632"/>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cxnSp>
          <p:nvCxnSpPr>
            <p:cNvPr id="21" name="Straight Arrow Connector 20">
              <a:extLst>
                <a:ext uri="{FF2B5EF4-FFF2-40B4-BE49-F238E27FC236}">
                  <a16:creationId xmlns:a16="http://schemas.microsoft.com/office/drawing/2014/main" id="{19F9AFE2-0A1F-40F3-9EFE-0D325C1F4E57}"/>
                </a:ext>
              </a:extLst>
            </p:cNvPr>
            <p:cNvCxnSpPr>
              <a:cxnSpLocks/>
              <a:stCxn id="14" idx="6"/>
              <a:endCxn id="20" idx="2"/>
            </p:cNvCxnSpPr>
            <p:nvPr/>
          </p:nvCxnSpPr>
          <p:spPr>
            <a:xfrm flipV="1">
              <a:off x="6389427" y="4010796"/>
              <a:ext cx="914652" cy="935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262D4E33-5307-482A-843F-CE2FA9C10237}"/>
                </a:ext>
              </a:extLst>
            </p:cNvPr>
            <p:cNvSpPr/>
            <p:nvPr/>
          </p:nvSpPr>
          <p:spPr>
            <a:xfrm>
              <a:off x="6785275" y="4663002"/>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t>
              </a:r>
            </a:p>
          </p:txBody>
        </p:sp>
        <p:cxnSp>
          <p:nvCxnSpPr>
            <p:cNvPr id="23" name="Straight Arrow Connector 22">
              <a:extLst>
                <a:ext uri="{FF2B5EF4-FFF2-40B4-BE49-F238E27FC236}">
                  <a16:creationId xmlns:a16="http://schemas.microsoft.com/office/drawing/2014/main" id="{A0DC4872-1C9D-4C93-8DF1-260BC7D885EE}"/>
                </a:ext>
              </a:extLst>
            </p:cNvPr>
            <p:cNvCxnSpPr>
              <a:cxnSpLocks/>
              <a:stCxn id="9" idx="6"/>
              <a:endCxn id="22" idx="2"/>
            </p:cNvCxnSpPr>
            <p:nvPr/>
          </p:nvCxnSpPr>
          <p:spPr>
            <a:xfrm>
              <a:off x="5491570" y="4803189"/>
              <a:ext cx="1293705" cy="10097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0C77D18-A9D5-473B-9DA4-053347430B97}"/>
                </a:ext>
              </a:extLst>
            </p:cNvPr>
            <p:cNvCxnSpPr>
              <a:cxnSpLocks/>
              <a:stCxn id="20" idx="4"/>
              <a:endCxn id="22" idx="7"/>
            </p:cNvCxnSpPr>
            <p:nvPr/>
          </p:nvCxnSpPr>
          <p:spPr>
            <a:xfrm flipH="1">
              <a:off x="7205950" y="4251960"/>
              <a:ext cx="344555" cy="48167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F57C687-4B66-4F75-B609-644E9B88C45F}"/>
                </a:ext>
              </a:extLst>
            </p:cNvPr>
            <p:cNvCxnSpPr>
              <a:cxnSpLocks/>
              <a:stCxn id="22" idx="0"/>
              <a:endCxn id="20" idx="3"/>
            </p:cNvCxnSpPr>
            <p:nvPr/>
          </p:nvCxnSpPr>
          <p:spPr>
            <a:xfrm flipV="1">
              <a:off x="7031701" y="4181325"/>
              <a:ext cx="344554" cy="48167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5C0C2DED-B01C-43B4-A241-0978C376E7DE}"/>
              </a:ext>
            </a:extLst>
          </p:cNvPr>
          <p:cNvSpPr/>
          <p:nvPr/>
        </p:nvSpPr>
        <p:spPr>
          <a:xfrm>
            <a:off x="1993521" y="3866676"/>
            <a:ext cx="827665" cy="898137"/>
          </a:xfrm>
          <a:prstGeom prst="rect">
            <a:avLst/>
          </a:prstGeom>
          <a:noFill/>
          <a:ln w="28575">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B457433-24EF-4935-8EBE-247A22C29FD8}"/>
              </a:ext>
            </a:extLst>
          </p:cNvPr>
          <p:cNvSpPr/>
          <p:nvPr/>
        </p:nvSpPr>
        <p:spPr>
          <a:xfrm>
            <a:off x="3435941" y="3866676"/>
            <a:ext cx="827665" cy="898137"/>
          </a:xfrm>
          <a:prstGeom prst="rect">
            <a:avLst/>
          </a:prstGeom>
          <a:noFill/>
          <a:ln w="28575">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06982F4-569C-434E-A736-7B85720AD578}"/>
              </a:ext>
            </a:extLst>
          </p:cNvPr>
          <p:cNvSpPr/>
          <p:nvPr/>
        </p:nvSpPr>
        <p:spPr>
          <a:xfrm>
            <a:off x="4468614" y="3866676"/>
            <a:ext cx="2909927" cy="1699012"/>
          </a:xfrm>
          <a:prstGeom prst="rect">
            <a:avLst/>
          </a:prstGeom>
          <a:noFill/>
          <a:ln w="28575">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712586-FE3C-4B4D-9FC7-D1ED3561D54E}"/>
              </a:ext>
            </a:extLst>
          </p:cNvPr>
          <p:cNvSpPr/>
          <p:nvPr/>
        </p:nvSpPr>
        <p:spPr>
          <a:xfrm>
            <a:off x="7546602" y="3866676"/>
            <a:ext cx="1293810" cy="1699012"/>
          </a:xfrm>
          <a:prstGeom prst="rect">
            <a:avLst/>
          </a:prstGeom>
          <a:noFill/>
          <a:ln w="28575">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29085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Finding SCC Algorithm</a:t>
            </a:r>
          </a:p>
        </p:txBody>
      </p:sp>
      <p:sp>
        <p:nvSpPr>
          <p:cNvPr id="3" name="Content Placeholder 2"/>
          <p:cNvSpPr>
            <a:spLocks noGrp="1"/>
          </p:cNvSpPr>
          <p:nvPr>
            <p:ph idx="1"/>
          </p:nvPr>
        </p:nvSpPr>
        <p:spPr>
          <a:xfrm>
            <a:off x="575240" y="1463856"/>
            <a:ext cx="11187258" cy="5130867"/>
          </a:xfrm>
        </p:spPr>
        <p:txBody>
          <a:bodyPr>
            <a:normAutofit/>
          </a:bodyPr>
          <a:lstStyle/>
          <a:p>
            <a:r>
              <a:rPr lang="en-US" dirty="0"/>
              <a:t>Ok. How do we make a computer do this?</a:t>
            </a:r>
          </a:p>
          <a:p>
            <a:r>
              <a:rPr lang="en-US" dirty="0"/>
              <a:t>You could: </a:t>
            </a:r>
          </a:p>
          <a:p>
            <a:pPr lvl="1"/>
            <a:r>
              <a:rPr lang="en-US" dirty="0"/>
              <a:t>run a BFS from every vertex</a:t>
            </a:r>
          </a:p>
          <a:p>
            <a:pPr lvl="1"/>
            <a:r>
              <a:rPr lang="en-US" dirty="0"/>
              <a:t>For each vertex record what other vertices it can get to </a:t>
            </a:r>
          </a:p>
          <a:p>
            <a:r>
              <a:rPr lang="en-US" dirty="0"/>
              <a:t>But you can do better!</a:t>
            </a:r>
          </a:p>
          <a:p>
            <a:r>
              <a:rPr lang="en-US" dirty="0"/>
              <a:t>We’re recomputing a bunch of information, going from back to front skips </a:t>
            </a:r>
            <a:r>
              <a:rPr lang="en-US" dirty="0" err="1"/>
              <a:t>recomputation</a:t>
            </a:r>
            <a:r>
              <a:rPr lang="en-US" dirty="0"/>
              <a:t>.</a:t>
            </a:r>
          </a:p>
          <a:p>
            <a:pPr lvl="1"/>
            <a:r>
              <a:rPr lang="en-US" dirty="0"/>
              <a:t>Run a DFS first to do initial processing</a:t>
            </a:r>
          </a:p>
          <a:p>
            <a:pPr lvl="1"/>
            <a:r>
              <a:rPr lang="en-US" dirty="0"/>
              <a:t>While running DFS, run a second DFS to find the components based on the ordering you pull from the stack</a:t>
            </a:r>
          </a:p>
          <a:p>
            <a:pPr lvl="1"/>
            <a:r>
              <a:rPr lang="en-US" dirty="0"/>
              <a:t>Just two DFSs!</a:t>
            </a:r>
          </a:p>
          <a:p>
            <a:pPr lvl="1"/>
            <a:r>
              <a:rPr lang="en-US" dirty="0"/>
              <a:t>(see appendix for more details)</a:t>
            </a:r>
          </a:p>
          <a:p>
            <a:r>
              <a:rPr lang="en-US" dirty="0"/>
              <a:t>Know two things about the algorithm: </a:t>
            </a:r>
          </a:p>
          <a:p>
            <a:pPr lvl="1"/>
            <a:r>
              <a:rPr lang="en-US" dirty="0"/>
              <a:t>It is an application of depth first search </a:t>
            </a:r>
          </a:p>
          <a:p>
            <a:pPr lvl="1"/>
            <a:r>
              <a:rPr lang="en-US" dirty="0"/>
              <a:t>It runs in linear time</a:t>
            </a:r>
          </a:p>
        </p:txBody>
      </p:sp>
      <p:sp>
        <p:nvSpPr>
          <p:cNvPr id="4" name="Footer Placeholder 3"/>
          <p:cNvSpPr>
            <a:spLocks noGrp="1"/>
          </p:cNvSpPr>
          <p:nvPr>
            <p:ph type="ftr" sz="quarter" idx="11"/>
          </p:nvPr>
        </p:nvSpPr>
        <p:spPr/>
        <p:txBody>
          <a:bodyPr/>
          <a:lstStyle/>
          <a:p>
            <a:r>
              <a:rPr lang="en-US" dirty="0"/>
              <a:t>CSE 373 19 SP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25</a:t>
            </a:fld>
            <a:endParaRPr lang="en-US"/>
          </a:p>
        </p:txBody>
      </p:sp>
    </p:spTree>
    <p:extLst>
      <p:ext uri="{BB962C8B-B14F-4D97-AF65-F5344CB8AC3E}">
        <p14:creationId xmlns:p14="http://schemas.microsoft.com/office/powerpoint/2010/main" val="55904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Find SCCs?</a:t>
            </a:r>
          </a:p>
        </p:txBody>
      </p:sp>
      <p:sp>
        <p:nvSpPr>
          <p:cNvPr id="3" name="Content Placeholder 2"/>
          <p:cNvSpPr>
            <a:spLocks noGrp="1"/>
          </p:cNvSpPr>
          <p:nvPr>
            <p:ph idx="1"/>
          </p:nvPr>
        </p:nvSpPr>
        <p:spPr>
          <a:xfrm>
            <a:off x="575240" y="1463857"/>
            <a:ext cx="11187258" cy="2129433"/>
          </a:xfrm>
        </p:spPr>
        <p:txBody>
          <a:bodyPr/>
          <a:lstStyle/>
          <a:p>
            <a:r>
              <a:rPr lang="en-US" dirty="0"/>
              <a:t>Graphs are useful because they encode relationships between arbitrary objects.</a:t>
            </a:r>
          </a:p>
          <a:p>
            <a:r>
              <a:rPr lang="en-US" dirty="0"/>
              <a:t>We’ve found the strongly connected components of G.</a:t>
            </a:r>
          </a:p>
          <a:p>
            <a:r>
              <a:rPr lang="en-US" dirty="0"/>
              <a:t>Let’s build a new graph out of them! Call it </a:t>
            </a:r>
            <a:r>
              <a:rPr lang="en-US" dirty="0">
                <a:solidFill>
                  <a:schemeClr val="accent1"/>
                </a:solidFill>
              </a:rPr>
              <a:t>H</a:t>
            </a:r>
          </a:p>
          <a:p>
            <a:pPr lvl="1"/>
            <a:r>
              <a:rPr lang="en-US" dirty="0"/>
              <a:t>Have a vertex for each of the strongly connected components</a:t>
            </a:r>
          </a:p>
          <a:p>
            <a:pPr lvl="1"/>
            <a:r>
              <a:rPr lang="en-US" dirty="0"/>
              <a:t>Add an edge from component 1 to component 2 if there is an edge from a vertex inside 1 to one inside 2.</a:t>
            </a:r>
          </a:p>
          <a:p>
            <a:endParaRPr lang="en-US" dirty="0"/>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26</a:t>
            </a:fld>
            <a:endParaRPr lang="en-US"/>
          </a:p>
        </p:txBody>
      </p:sp>
      <p:sp>
        <p:nvSpPr>
          <p:cNvPr id="53" name="Oval 52"/>
          <p:cNvSpPr/>
          <p:nvPr/>
        </p:nvSpPr>
        <p:spPr>
          <a:xfrm>
            <a:off x="5907947" y="4166781"/>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54" name="Oval 53"/>
          <p:cNvSpPr/>
          <p:nvPr/>
        </p:nvSpPr>
        <p:spPr>
          <a:xfrm>
            <a:off x="5491850" y="4966930"/>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55" name="Oval 54"/>
          <p:cNvSpPr/>
          <p:nvPr/>
        </p:nvSpPr>
        <p:spPr>
          <a:xfrm>
            <a:off x="6553198" y="4953909"/>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56" name="Straight Arrow Connector 55"/>
          <p:cNvCxnSpPr>
            <a:stCxn id="54" idx="7"/>
            <a:endCxn id="53" idx="3"/>
          </p:cNvCxnSpPr>
          <p:nvPr/>
        </p:nvCxnSpPr>
        <p:spPr>
          <a:xfrm flipV="1">
            <a:off x="5912525" y="4578474"/>
            <a:ext cx="67598" cy="45909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5"/>
            <a:endCxn id="55" idx="0"/>
          </p:cNvCxnSpPr>
          <p:nvPr/>
        </p:nvCxnSpPr>
        <p:spPr>
          <a:xfrm>
            <a:off x="6328622" y="4578474"/>
            <a:ext cx="471002" cy="37543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3" idx="4"/>
            <a:endCxn id="54" idx="6"/>
          </p:cNvCxnSpPr>
          <p:nvPr/>
        </p:nvCxnSpPr>
        <p:spPr>
          <a:xfrm flipH="1">
            <a:off x="5984701" y="4649109"/>
            <a:ext cx="169672" cy="5589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3283654" y="4170866"/>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60" name="Oval 59"/>
          <p:cNvSpPr/>
          <p:nvPr/>
        </p:nvSpPr>
        <p:spPr>
          <a:xfrm>
            <a:off x="7451055" y="4170866"/>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cxnSp>
        <p:nvCxnSpPr>
          <p:cNvPr id="61" name="Straight Arrow Connector 60"/>
          <p:cNvCxnSpPr>
            <a:stCxn id="59" idx="6"/>
            <a:endCxn id="53" idx="2"/>
          </p:cNvCxnSpPr>
          <p:nvPr/>
        </p:nvCxnSpPr>
        <p:spPr>
          <a:xfrm flipV="1">
            <a:off x="3776505" y="4407945"/>
            <a:ext cx="2131442" cy="40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5" idx="7"/>
            <a:endCxn id="60" idx="3"/>
          </p:cNvCxnSpPr>
          <p:nvPr/>
        </p:nvCxnSpPr>
        <p:spPr>
          <a:xfrm flipV="1">
            <a:off x="6973873" y="4582559"/>
            <a:ext cx="549358" cy="4419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60" idx="2"/>
            <a:endCxn id="53" idx="6"/>
          </p:cNvCxnSpPr>
          <p:nvPr/>
        </p:nvCxnSpPr>
        <p:spPr>
          <a:xfrm flipH="1" flipV="1">
            <a:off x="6400798" y="4407945"/>
            <a:ext cx="1050257" cy="40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1544256" y="4179817"/>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cxnSp>
        <p:nvCxnSpPr>
          <p:cNvPr id="65" name="Straight Arrow Connector 64"/>
          <p:cNvCxnSpPr>
            <a:stCxn id="64" idx="6"/>
            <a:endCxn id="59" idx="2"/>
          </p:cNvCxnSpPr>
          <p:nvPr/>
        </p:nvCxnSpPr>
        <p:spPr>
          <a:xfrm flipV="1">
            <a:off x="2037107" y="4412030"/>
            <a:ext cx="1246547" cy="895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9801890" y="4211351"/>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cxnSp>
        <p:nvCxnSpPr>
          <p:cNvPr id="67" name="Straight Arrow Connector 66"/>
          <p:cNvCxnSpPr>
            <a:stCxn id="60" idx="6"/>
            <a:endCxn id="66" idx="2"/>
          </p:cNvCxnSpPr>
          <p:nvPr/>
        </p:nvCxnSpPr>
        <p:spPr>
          <a:xfrm>
            <a:off x="7943906" y="4412030"/>
            <a:ext cx="1857984" cy="404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9309039" y="5037565"/>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t>
            </a:r>
          </a:p>
        </p:txBody>
      </p:sp>
      <p:cxnSp>
        <p:nvCxnSpPr>
          <p:cNvPr id="69" name="Straight Arrow Connector 68"/>
          <p:cNvCxnSpPr>
            <a:stCxn id="55" idx="6"/>
            <a:endCxn id="68" idx="2"/>
          </p:cNvCxnSpPr>
          <p:nvPr/>
        </p:nvCxnSpPr>
        <p:spPr>
          <a:xfrm>
            <a:off x="7046049" y="5195073"/>
            <a:ext cx="2262990" cy="83656"/>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6" idx="4"/>
            <a:endCxn id="68" idx="7"/>
          </p:cNvCxnSpPr>
          <p:nvPr/>
        </p:nvCxnSpPr>
        <p:spPr>
          <a:xfrm flipH="1">
            <a:off x="9729714" y="4693679"/>
            <a:ext cx="318602" cy="41452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8" idx="0"/>
            <a:endCxn id="66" idx="3"/>
          </p:cNvCxnSpPr>
          <p:nvPr/>
        </p:nvCxnSpPr>
        <p:spPr>
          <a:xfrm flipV="1">
            <a:off x="9555465" y="4623044"/>
            <a:ext cx="318601" cy="41452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2" name="Right Arrow 71"/>
          <p:cNvSpPr/>
          <p:nvPr/>
        </p:nvSpPr>
        <p:spPr>
          <a:xfrm>
            <a:off x="2302846" y="4084678"/>
            <a:ext cx="722027" cy="260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Arrow 72"/>
          <p:cNvSpPr/>
          <p:nvPr/>
        </p:nvSpPr>
        <p:spPr>
          <a:xfrm>
            <a:off x="4289324" y="4505565"/>
            <a:ext cx="1010449" cy="34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ight Arrow 73"/>
          <p:cNvSpPr/>
          <p:nvPr/>
        </p:nvSpPr>
        <p:spPr>
          <a:xfrm>
            <a:off x="8289540" y="4578474"/>
            <a:ext cx="722027" cy="388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1278517" y="4536043"/>
            <a:ext cx="290464" cy="430887"/>
          </a:xfrm>
          <a:prstGeom prst="rect">
            <a:avLst/>
          </a:prstGeom>
          <a:ln/>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2200" dirty="0"/>
              <a:t>1</a:t>
            </a:r>
          </a:p>
        </p:txBody>
      </p:sp>
      <p:sp>
        <p:nvSpPr>
          <p:cNvPr id="76" name="TextBox 75"/>
          <p:cNvSpPr txBox="1"/>
          <p:nvPr/>
        </p:nvSpPr>
        <p:spPr>
          <a:xfrm>
            <a:off x="7248552" y="5330445"/>
            <a:ext cx="333894" cy="430887"/>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200" dirty="0"/>
              <a:t>3</a:t>
            </a:r>
          </a:p>
        </p:txBody>
      </p:sp>
      <p:sp>
        <p:nvSpPr>
          <p:cNvPr id="77" name="TextBox 76"/>
          <p:cNvSpPr txBox="1"/>
          <p:nvPr/>
        </p:nvSpPr>
        <p:spPr>
          <a:xfrm>
            <a:off x="10174056" y="5270304"/>
            <a:ext cx="340158" cy="430887"/>
          </a:xfrm>
          <a:prstGeom prst="rect">
            <a:avLst/>
          </a:prstGeom>
          <a:ln/>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2200" dirty="0"/>
              <a:t>4</a:t>
            </a:r>
          </a:p>
        </p:txBody>
      </p:sp>
      <p:sp>
        <p:nvSpPr>
          <p:cNvPr id="78" name="TextBox 77"/>
          <p:cNvSpPr txBox="1"/>
          <p:nvPr/>
        </p:nvSpPr>
        <p:spPr>
          <a:xfrm>
            <a:off x="3013941" y="4669123"/>
            <a:ext cx="333746" cy="430887"/>
          </a:xfrm>
          <a:prstGeom prst="rect">
            <a:avLst/>
          </a:prstGeom>
          <a:ln/>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2200" dirty="0"/>
              <a:t>2</a:t>
            </a:r>
          </a:p>
        </p:txBody>
      </p:sp>
      <p:sp>
        <p:nvSpPr>
          <p:cNvPr id="79" name="Oval 78"/>
          <p:cNvSpPr/>
          <p:nvPr/>
        </p:nvSpPr>
        <p:spPr>
          <a:xfrm>
            <a:off x="1043195" y="3825216"/>
            <a:ext cx="1360698" cy="1360698"/>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2921291" y="3847396"/>
            <a:ext cx="1360698" cy="1360698"/>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299773" y="3860067"/>
            <a:ext cx="2980051" cy="2079105"/>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9065704" y="3983782"/>
            <a:ext cx="1789532" cy="1966296"/>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462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Find SCCs?	</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pPr marL="0" indent="0">
              <a:buNone/>
            </a:pPr>
            <a:endParaRPr lang="en-US" dirty="0"/>
          </a:p>
          <a:p>
            <a:pPr marL="0" indent="0">
              <a:buNone/>
            </a:pPr>
            <a:endParaRPr lang="en-US" dirty="0"/>
          </a:p>
          <a:p>
            <a:r>
              <a:rPr lang="en-US" dirty="0"/>
              <a:t>That’s awful meta. Why?</a:t>
            </a:r>
          </a:p>
          <a:p>
            <a:r>
              <a:rPr lang="en-US" dirty="0"/>
              <a:t>This new graph summarizes reachability information of the original graph. </a:t>
            </a:r>
          </a:p>
          <a:p>
            <a:pPr lvl="1"/>
            <a:r>
              <a:rPr lang="en-US" dirty="0"/>
              <a:t>I can get from A (of G) in </a:t>
            </a:r>
            <a:r>
              <a:rPr lang="en-US" dirty="0">
                <a:solidFill>
                  <a:schemeClr val="accent1"/>
                </a:solidFill>
              </a:rPr>
              <a:t>1</a:t>
            </a:r>
            <a:r>
              <a:rPr lang="en-US" dirty="0"/>
              <a:t> to F (of G) in </a:t>
            </a:r>
            <a:r>
              <a:rPr lang="en-US" dirty="0">
                <a:solidFill>
                  <a:schemeClr val="accent1"/>
                </a:solidFill>
              </a:rPr>
              <a:t>3</a:t>
            </a:r>
            <a:r>
              <a:rPr lang="en-US" dirty="0"/>
              <a:t> if and only if I can get from </a:t>
            </a:r>
            <a:r>
              <a:rPr lang="en-US" dirty="0">
                <a:solidFill>
                  <a:schemeClr val="accent1"/>
                </a:solidFill>
              </a:rPr>
              <a:t>1</a:t>
            </a:r>
            <a:r>
              <a:rPr lang="en-US" dirty="0"/>
              <a:t> to </a:t>
            </a:r>
            <a:r>
              <a:rPr lang="en-US" dirty="0">
                <a:solidFill>
                  <a:schemeClr val="accent1"/>
                </a:solidFill>
              </a:rPr>
              <a:t>3</a:t>
            </a:r>
            <a:r>
              <a:rPr lang="en-US" dirty="0"/>
              <a:t> in </a:t>
            </a:r>
            <a:r>
              <a:rPr lang="en-US" dirty="0">
                <a:solidFill>
                  <a:schemeClr val="accent1"/>
                </a:solidFill>
              </a:rPr>
              <a:t>H</a:t>
            </a:r>
            <a:r>
              <a:rPr lang="en-US" dirty="0"/>
              <a:t>. </a:t>
            </a:r>
          </a:p>
          <a:p>
            <a:endParaRPr lang="en-US" dirty="0"/>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27</a:t>
            </a:fld>
            <a:endParaRPr lang="en-US"/>
          </a:p>
        </p:txBody>
      </p:sp>
      <p:sp>
        <p:nvSpPr>
          <p:cNvPr id="62" name="Oval 61"/>
          <p:cNvSpPr/>
          <p:nvPr/>
        </p:nvSpPr>
        <p:spPr>
          <a:xfrm>
            <a:off x="5907947" y="2076716"/>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63" name="Oval 62"/>
          <p:cNvSpPr/>
          <p:nvPr/>
        </p:nvSpPr>
        <p:spPr>
          <a:xfrm>
            <a:off x="5491850" y="2876865"/>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64" name="Oval 63"/>
          <p:cNvSpPr/>
          <p:nvPr/>
        </p:nvSpPr>
        <p:spPr>
          <a:xfrm>
            <a:off x="6553198" y="2863844"/>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65" name="Straight Arrow Connector 64"/>
          <p:cNvCxnSpPr>
            <a:stCxn id="63" idx="7"/>
            <a:endCxn id="62" idx="3"/>
          </p:cNvCxnSpPr>
          <p:nvPr/>
        </p:nvCxnSpPr>
        <p:spPr>
          <a:xfrm flipV="1">
            <a:off x="5912525" y="2488409"/>
            <a:ext cx="67598" cy="45909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2" idx="5"/>
            <a:endCxn id="64" idx="0"/>
          </p:cNvCxnSpPr>
          <p:nvPr/>
        </p:nvCxnSpPr>
        <p:spPr>
          <a:xfrm>
            <a:off x="6328622" y="2488409"/>
            <a:ext cx="471002" cy="37543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2" idx="4"/>
            <a:endCxn id="63" idx="6"/>
          </p:cNvCxnSpPr>
          <p:nvPr/>
        </p:nvCxnSpPr>
        <p:spPr>
          <a:xfrm flipH="1">
            <a:off x="5984701" y="2559044"/>
            <a:ext cx="169672" cy="5589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3283654" y="2080801"/>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69" name="Oval 68"/>
          <p:cNvSpPr/>
          <p:nvPr/>
        </p:nvSpPr>
        <p:spPr>
          <a:xfrm>
            <a:off x="7451055" y="2080801"/>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cxnSp>
        <p:nvCxnSpPr>
          <p:cNvPr id="70" name="Straight Arrow Connector 69"/>
          <p:cNvCxnSpPr>
            <a:stCxn id="68" idx="6"/>
            <a:endCxn id="62" idx="2"/>
          </p:cNvCxnSpPr>
          <p:nvPr/>
        </p:nvCxnSpPr>
        <p:spPr>
          <a:xfrm flipV="1">
            <a:off x="3776505" y="2317880"/>
            <a:ext cx="2131442" cy="40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4" idx="7"/>
            <a:endCxn id="69" idx="3"/>
          </p:cNvCxnSpPr>
          <p:nvPr/>
        </p:nvCxnSpPr>
        <p:spPr>
          <a:xfrm flipV="1">
            <a:off x="6973873" y="2492494"/>
            <a:ext cx="549358" cy="4419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9" idx="2"/>
            <a:endCxn id="62" idx="6"/>
          </p:cNvCxnSpPr>
          <p:nvPr/>
        </p:nvCxnSpPr>
        <p:spPr>
          <a:xfrm flipH="1" flipV="1">
            <a:off x="6400798" y="2317880"/>
            <a:ext cx="1050257" cy="40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1544256" y="2089752"/>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cxnSp>
        <p:nvCxnSpPr>
          <p:cNvPr id="74" name="Straight Arrow Connector 73"/>
          <p:cNvCxnSpPr>
            <a:stCxn id="73" idx="6"/>
            <a:endCxn id="68" idx="2"/>
          </p:cNvCxnSpPr>
          <p:nvPr/>
        </p:nvCxnSpPr>
        <p:spPr>
          <a:xfrm flipV="1">
            <a:off x="2037107" y="2321965"/>
            <a:ext cx="1246547" cy="895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9801890" y="2121286"/>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p>
        </p:txBody>
      </p:sp>
      <p:cxnSp>
        <p:nvCxnSpPr>
          <p:cNvPr id="76" name="Straight Arrow Connector 75"/>
          <p:cNvCxnSpPr>
            <a:stCxn id="69" idx="6"/>
            <a:endCxn id="75" idx="2"/>
          </p:cNvCxnSpPr>
          <p:nvPr/>
        </p:nvCxnSpPr>
        <p:spPr>
          <a:xfrm>
            <a:off x="7943906" y="2321965"/>
            <a:ext cx="1857984" cy="4048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9309039" y="2947500"/>
            <a:ext cx="492851" cy="48232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t>
            </a:r>
          </a:p>
        </p:txBody>
      </p:sp>
      <p:cxnSp>
        <p:nvCxnSpPr>
          <p:cNvPr id="78" name="Straight Arrow Connector 77"/>
          <p:cNvCxnSpPr>
            <a:stCxn id="64" idx="6"/>
            <a:endCxn id="77" idx="2"/>
          </p:cNvCxnSpPr>
          <p:nvPr/>
        </p:nvCxnSpPr>
        <p:spPr>
          <a:xfrm>
            <a:off x="7046049" y="3105008"/>
            <a:ext cx="2262990" cy="83656"/>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5" idx="4"/>
            <a:endCxn id="77" idx="7"/>
          </p:cNvCxnSpPr>
          <p:nvPr/>
        </p:nvCxnSpPr>
        <p:spPr>
          <a:xfrm flipH="1">
            <a:off x="9729714" y="2603614"/>
            <a:ext cx="318602" cy="41452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7" idx="0"/>
            <a:endCxn id="75" idx="3"/>
          </p:cNvCxnSpPr>
          <p:nvPr/>
        </p:nvCxnSpPr>
        <p:spPr>
          <a:xfrm flipV="1">
            <a:off x="9555465" y="2532979"/>
            <a:ext cx="318601" cy="41452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1" name="Right Arrow 80"/>
          <p:cNvSpPr/>
          <p:nvPr/>
        </p:nvSpPr>
        <p:spPr>
          <a:xfrm>
            <a:off x="2302846" y="1994613"/>
            <a:ext cx="722027" cy="260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ight Arrow 81"/>
          <p:cNvSpPr/>
          <p:nvPr/>
        </p:nvSpPr>
        <p:spPr>
          <a:xfrm>
            <a:off x="4289324" y="2415500"/>
            <a:ext cx="1010449" cy="3407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ight Arrow 82"/>
          <p:cNvSpPr/>
          <p:nvPr/>
        </p:nvSpPr>
        <p:spPr>
          <a:xfrm>
            <a:off x="8289540" y="2488409"/>
            <a:ext cx="722027" cy="388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1278517" y="2445978"/>
            <a:ext cx="290464" cy="430887"/>
          </a:xfrm>
          <a:prstGeom prst="rect">
            <a:avLst/>
          </a:prstGeom>
          <a:ln/>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2200" dirty="0"/>
              <a:t>1</a:t>
            </a:r>
          </a:p>
        </p:txBody>
      </p:sp>
      <p:sp>
        <p:nvSpPr>
          <p:cNvPr id="85" name="TextBox 84"/>
          <p:cNvSpPr txBox="1"/>
          <p:nvPr/>
        </p:nvSpPr>
        <p:spPr>
          <a:xfrm>
            <a:off x="7248552" y="3240380"/>
            <a:ext cx="333894" cy="430887"/>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200" dirty="0"/>
              <a:t>3</a:t>
            </a:r>
          </a:p>
        </p:txBody>
      </p:sp>
      <p:sp>
        <p:nvSpPr>
          <p:cNvPr id="86" name="TextBox 85"/>
          <p:cNvSpPr txBox="1"/>
          <p:nvPr/>
        </p:nvSpPr>
        <p:spPr>
          <a:xfrm>
            <a:off x="10174056" y="3180239"/>
            <a:ext cx="340158" cy="430887"/>
          </a:xfrm>
          <a:prstGeom prst="rect">
            <a:avLst/>
          </a:prstGeom>
          <a:ln/>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2200" dirty="0"/>
              <a:t>4</a:t>
            </a:r>
          </a:p>
        </p:txBody>
      </p:sp>
      <p:sp>
        <p:nvSpPr>
          <p:cNvPr id="87" name="TextBox 86"/>
          <p:cNvSpPr txBox="1"/>
          <p:nvPr/>
        </p:nvSpPr>
        <p:spPr>
          <a:xfrm>
            <a:off x="3013941" y="2579058"/>
            <a:ext cx="333746" cy="430887"/>
          </a:xfrm>
          <a:prstGeom prst="rect">
            <a:avLst/>
          </a:prstGeom>
          <a:ln/>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sz="2200" dirty="0"/>
              <a:t>2</a:t>
            </a:r>
          </a:p>
        </p:txBody>
      </p:sp>
      <p:sp>
        <p:nvSpPr>
          <p:cNvPr id="88" name="Oval 87"/>
          <p:cNvSpPr/>
          <p:nvPr/>
        </p:nvSpPr>
        <p:spPr>
          <a:xfrm>
            <a:off x="1043195" y="1735151"/>
            <a:ext cx="1360698" cy="1360698"/>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2921291" y="1757331"/>
            <a:ext cx="1360698" cy="1360698"/>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5299773" y="1770002"/>
            <a:ext cx="2980051" cy="2079105"/>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9065704" y="1893717"/>
            <a:ext cx="1789532" cy="1966296"/>
          </a:xfrm>
          <a:prstGeom prst="ellipse">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351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Must </a:t>
            </a:r>
            <a:r>
              <a:rPr lang="en-US" dirty="0">
                <a:solidFill>
                  <a:srgbClr val="00B0F0"/>
                </a:solidFill>
              </a:rPr>
              <a:t>H</a:t>
            </a:r>
            <a:r>
              <a:rPr lang="en-US" dirty="0"/>
              <a:t> Be a DAG?</a:t>
            </a:r>
          </a:p>
        </p:txBody>
      </p:sp>
      <p:sp>
        <p:nvSpPr>
          <p:cNvPr id="3" name="Content Placeholder 2"/>
          <p:cNvSpPr>
            <a:spLocks noGrp="1"/>
          </p:cNvSpPr>
          <p:nvPr>
            <p:ph idx="1"/>
          </p:nvPr>
        </p:nvSpPr>
        <p:spPr/>
        <p:txBody>
          <a:bodyPr/>
          <a:lstStyle/>
          <a:p>
            <a:r>
              <a:rPr lang="en-US" dirty="0">
                <a:solidFill>
                  <a:schemeClr val="accent1"/>
                </a:solidFill>
              </a:rPr>
              <a:t>H</a:t>
            </a:r>
            <a:r>
              <a:rPr lang="en-US" dirty="0"/>
              <a:t> is always a DAG (do you see why?).</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28</a:t>
            </a:fld>
            <a:endParaRPr lang="en-US"/>
          </a:p>
        </p:txBody>
      </p:sp>
    </p:spTree>
    <p:extLst>
      <p:ext uri="{BB962C8B-B14F-4D97-AF65-F5344CB8AC3E}">
        <p14:creationId xmlns:p14="http://schemas.microsoft.com/office/powerpoint/2010/main" val="37128735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smtClean="0"/>
                  <a:t>Finding SCCs lets you </a:t>
                </a:r>
                <a:r>
                  <a:rPr lang="en-US" b="1" dirty="0"/>
                  <a:t>collapse </a:t>
                </a:r>
                <a:r>
                  <a:rPr lang="en-US" dirty="0"/>
                  <a:t>your graph to the meta-structure.</a:t>
                </a:r>
                <a:br>
                  <a:rPr lang="en-US" dirty="0"/>
                </a:br>
                <a:r>
                  <a:rPr lang="en-US" dirty="0"/>
                  <a:t>If (and only if) your graph is a DAG, you can find a topological sort of your graph.</a:t>
                </a:r>
              </a:p>
              <a:p>
                <a:endParaRPr lang="en-US" dirty="0"/>
              </a:p>
              <a:p>
                <a:r>
                  <a:rPr lang="en-US" dirty="0"/>
                  <a:t>Both of these algorithms run in </a:t>
                </a:r>
                <a14:m>
                  <m:oMath xmlns:m="http://schemas.openxmlformats.org/officeDocument/2006/math">
                    <m:r>
                      <a:rPr lang="en-US" b="0" i="1" dirty="0" smtClean="0">
                        <a:latin typeface="Cambria Math" panose="02040503050406030204" pitchFamily="18" charset="0"/>
                      </a:rPr>
                      <m:t>𝑂</m:t>
                    </m:r>
                    <m:r>
                      <a:rPr lang="en-US" b="0" i="1" dirty="0" smtClean="0">
                        <a:latin typeface="Cambria Math" panose="02040503050406030204" pitchFamily="18" charset="0"/>
                      </a:rPr>
                      <m:t>(</m:t>
                    </m:r>
                    <m:r>
                      <a:rPr lang="en-US" b="0" i="1" dirty="0" smtClean="0">
                        <a:latin typeface="Cambria Math" panose="02040503050406030204" pitchFamily="18" charset="0"/>
                      </a:rPr>
                      <m:t>𝑚</m:t>
                    </m:r>
                    <m:r>
                      <a:rPr lang="en-US" b="0" i="1" dirty="0" smtClean="0">
                        <a:latin typeface="Cambria Math" panose="02040503050406030204" pitchFamily="18" charset="0"/>
                      </a:rPr>
                      <m:t>+</m:t>
                    </m:r>
                    <m:r>
                      <a:rPr lang="en-US" b="0" i="1" dirty="0" smtClean="0">
                        <a:latin typeface="Cambria Math" panose="02040503050406030204" pitchFamily="18" charset="0"/>
                      </a:rPr>
                      <m:t>𝑛</m:t>
                    </m:r>
                    <m:r>
                      <a:rPr lang="en-US" b="0" i="1" dirty="0" smtClean="0">
                        <a:latin typeface="Cambria Math" panose="02040503050406030204" pitchFamily="18" charset="0"/>
                      </a:rPr>
                      <m:t>)</m:t>
                    </m:r>
                  </m:oMath>
                </a14:m>
                <a:r>
                  <a:rPr lang="en-US" dirty="0" smtClean="0"/>
                  <a:t> time.</a:t>
                </a:r>
                <a:endParaRPr lang="en-US" dirty="0"/>
              </a:p>
              <a:p>
                <a:r>
                  <a:rPr lang="en-US" dirty="0"/>
                  <a:t>Just about everything you could want to do with your graph will take at least as long.</a:t>
                </a:r>
              </a:p>
              <a:p>
                <a:r>
                  <a:rPr lang="en-US" dirty="0"/>
                  <a:t>You should think of these as </a:t>
                </a:r>
                <a:r>
                  <a:rPr lang="en-US" b="1" dirty="0"/>
                  <a:t>“almost free” preprocessing </a:t>
                </a:r>
                <a:r>
                  <a:rPr lang="en-US" dirty="0"/>
                  <a:t>of your graph. </a:t>
                </a:r>
              </a:p>
              <a:p>
                <a:pPr lvl="1"/>
                <a:r>
                  <a:rPr lang="en-US" dirty="0"/>
                  <a:t>Your other graph algorithms only need to work on </a:t>
                </a:r>
              </a:p>
              <a:p>
                <a:pPr lvl="2"/>
                <a:r>
                  <a:rPr lang="en-US" sz="1800" dirty="0"/>
                  <a:t>topologically sorted graphs and </a:t>
                </a:r>
              </a:p>
              <a:p>
                <a:pPr lvl="2"/>
                <a:r>
                  <a:rPr lang="en-US" sz="1800" dirty="0"/>
                  <a:t>strongly connected graphs. </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272" t="-150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29</a:t>
            </a:fld>
            <a:endParaRPr lang="en-US"/>
          </a:p>
        </p:txBody>
      </p:sp>
    </p:spTree>
    <p:extLst>
      <p:ext uri="{BB962C8B-B14F-4D97-AF65-F5344CB8AC3E}">
        <p14:creationId xmlns:p14="http://schemas.microsoft.com/office/powerpoint/2010/main" val="3674646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r>
              <a:rPr lang="en-US" dirty="0" smtClean="0"/>
              <a:t>: Final Information</a:t>
            </a:r>
            <a:endParaRPr lang="en-US" dirty="0"/>
          </a:p>
        </p:txBody>
      </p:sp>
      <p:sp>
        <p:nvSpPr>
          <p:cNvPr id="3" name="Content Placeholder 2"/>
          <p:cNvSpPr>
            <a:spLocks noGrp="1"/>
          </p:cNvSpPr>
          <p:nvPr>
            <p:ph idx="1"/>
          </p:nvPr>
        </p:nvSpPr>
        <p:spPr/>
        <p:txBody>
          <a:bodyPr/>
          <a:lstStyle/>
          <a:p>
            <a:r>
              <a:rPr lang="en-US" dirty="0" smtClean="0"/>
              <a:t>Remember the final happens in two parts:</a:t>
            </a:r>
          </a:p>
          <a:p>
            <a:r>
              <a:rPr lang="en-US" dirty="0" smtClean="0"/>
              <a:t>Logistics:</a:t>
            </a:r>
            <a:br>
              <a:rPr lang="en-US" dirty="0" smtClean="0"/>
            </a:br>
            <a:r>
              <a:rPr lang="en-US" dirty="0" smtClean="0"/>
              <a:t>Part 1 takes place in section next week.</a:t>
            </a:r>
          </a:p>
          <a:p>
            <a:pPr lvl="1"/>
            <a:r>
              <a:rPr lang="en-US" dirty="0" smtClean="0"/>
              <a:t>No note sheet</a:t>
            </a:r>
          </a:p>
          <a:p>
            <a:pPr lvl="1"/>
            <a:r>
              <a:rPr lang="en-US" dirty="0" smtClean="0"/>
              <a:t>Go to your officially registered section!</a:t>
            </a:r>
          </a:p>
          <a:p>
            <a:pPr marL="128016" lvl="1" indent="0">
              <a:buNone/>
            </a:pPr>
            <a:endParaRPr lang="en-US" dirty="0" smtClean="0"/>
          </a:p>
          <a:p>
            <a:r>
              <a:rPr lang="en-US" dirty="0" smtClean="0"/>
              <a:t>Part 2 in lecture next Friday</a:t>
            </a:r>
          </a:p>
          <a:p>
            <a:pPr lvl="1"/>
            <a:r>
              <a:rPr lang="en-US" dirty="0" smtClean="0"/>
              <a:t>Yes note sheet (8.5 x 11 inches, both sides)</a:t>
            </a:r>
          </a:p>
          <a:p>
            <a:pPr lvl="1"/>
            <a:r>
              <a:rPr lang="en-US" dirty="0" smtClean="0"/>
              <a:t>Like the midterm, we’ll mark off certain rows not to sit in</a:t>
            </a:r>
          </a:p>
          <a:p>
            <a:endParaRPr lang="en-US" dirty="0" smtClean="0"/>
          </a:p>
          <a:p>
            <a:r>
              <a:rPr lang="en-US" dirty="0" smtClean="0"/>
              <a:t>Logistically, these are two separate exams (can’t work on day 1 stuff on day 2 or vice versa).</a:t>
            </a:r>
            <a:endParaRPr lang="en-US" dirty="0"/>
          </a:p>
        </p:txBody>
      </p:sp>
      <p:sp>
        <p:nvSpPr>
          <p:cNvPr id="4" name="Footer Placeholder 3"/>
          <p:cNvSpPr>
            <a:spLocks noGrp="1"/>
          </p:cNvSpPr>
          <p:nvPr>
            <p:ph type="ftr" sz="quarter" idx="11"/>
          </p:nvPr>
        </p:nvSpPr>
        <p:spPr/>
        <p:txBody>
          <a:bodyPr/>
          <a:lstStyle/>
          <a:p>
            <a:r>
              <a:rPr lang="en-US" smtClean="0"/>
              <a:t>CSE 373 SP 18 - Kasey Champion</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3</a:t>
            </a:fld>
            <a:endParaRPr lang="en-US"/>
          </a:p>
        </p:txBody>
      </p:sp>
    </p:spTree>
    <p:extLst>
      <p:ext uri="{BB962C8B-B14F-4D97-AF65-F5344CB8AC3E}">
        <p14:creationId xmlns:p14="http://schemas.microsoft.com/office/powerpoint/2010/main" val="24528664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Graph Modeling Practice</a:t>
            </a:r>
            <a:endParaRPr lang="en-US" dirty="0"/>
          </a:p>
        </p:txBody>
      </p:sp>
      <p:sp>
        <p:nvSpPr>
          <p:cNvPr id="4" name="Footer Placeholder 3"/>
          <p:cNvSpPr>
            <a:spLocks noGrp="1"/>
          </p:cNvSpPr>
          <p:nvPr>
            <p:ph type="ftr" sz="quarter" idx="11"/>
          </p:nvPr>
        </p:nvSpPr>
        <p:spPr/>
        <p:txBody>
          <a:bodyPr/>
          <a:lstStyle/>
          <a:p>
            <a:r>
              <a:rPr lang="en-US" smtClean="0"/>
              <a:t>CSE 373 SP 18 - Kasey Champion</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30</a:t>
            </a:fld>
            <a:endParaRPr lang="en-US"/>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2967344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Graph Modeling Process</a:t>
            </a:r>
            <a:endParaRPr lang="en-US" dirty="0"/>
          </a:p>
        </p:txBody>
      </p:sp>
      <p:sp>
        <p:nvSpPr>
          <p:cNvPr id="9" name="Content Placeholder 8"/>
          <p:cNvSpPr>
            <a:spLocks noGrp="1"/>
          </p:cNvSpPr>
          <p:nvPr>
            <p:ph idx="1"/>
          </p:nvPr>
        </p:nvSpPr>
        <p:spPr/>
        <p:txBody>
          <a:bodyPr/>
          <a:lstStyle/>
          <a:p>
            <a:r>
              <a:rPr lang="en-US" dirty="0" smtClean="0"/>
              <a:t>1. What are your fundamental objects?</a:t>
            </a:r>
          </a:p>
          <a:p>
            <a:pPr lvl="1"/>
            <a:r>
              <a:rPr lang="en-US" dirty="0" smtClean="0"/>
              <a:t>Those will probably become your vertices.</a:t>
            </a:r>
          </a:p>
          <a:p>
            <a:r>
              <a:rPr lang="en-US" dirty="0" smtClean="0"/>
              <a:t>2. How are those objects related?</a:t>
            </a:r>
          </a:p>
          <a:p>
            <a:pPr lvl="1"/>
            <a:r>
              <a:rPr lang="en-US" dirty="0" smtClean="0"/>
              <a:t>Represent those relationships with edges.</a:t>
            </a:r>
          </a:p>
          <a:p>
            <a:r>
              <a:rPr lang="en-US" dirty="0" smtClean="0"/>
              <a:t>3. How is what I’m looking for encoded in the graph?</a:t>
            </a:r>
          </a:p>
          <a:p>
            <a:pPr lvl="1"/>
            <a:r>
              <a:rPr lang="en-US" dirty="0" smtClean="0"/>
              <a:t>Do I need a path from s to t? The shortest path from s to t? A minimum spanning tree? Something else?</a:t>
            </a:r>
          </a:p>
          <a:p>
            <a:r>
              <a:rPr lang="en-US" dirty="0" smtClean="0"/>
              <a:t>4. Do I know how to find what I’m looking for?</a:t>
            </a:r>
          </a:p>
          <a:p>
            <a:pPr lvl="1"/>
            <a:r>
              <a:rPr lang="en-US" dirty="0" smtClean="0"/>
              <a:t>Then run that algorithm/combination of algorithms</a:t>
            </a:r>
          </a:p>
          <a:p>
            <a:pPr lvl="1"/>
            <a:r>
              <a:rPr lang="en-US" dirty="0" smtClean="0"/>
              <a:t>Otherwise go back to step 1 and try again.</a:t>
            </a:r>
            <a:endParaRPr lang="en-US" dirty="0"/>
          </a:p>
        </p:txBody>
      </p:sp>
      <p:sp>
        <p:nvSpPr>
          <p:cNvPr id="3" name="Footer Placeholder 2"/>
          <p:cNvSpPr>
            <a:spLocks noGrp="1"/>
          </p:cNvSpPr>
          <p:nvPr>
            <p:ph type="ftr" sz="quarter" idx="11"/>
          </p:nvPr>
        </p:nvSpPr>
        <p:spPr/>
        <p:txBody>
          <a:bodyPr/>
          <a:lstStyle/>
          <a:p>
            <a:r>
              <a:rPr lang="en-US" smtClean="0"/>
              <a:t>CSE 373 SP 18 - Kasey Champion</a:t>
            </a:r>
            <a:endParaRPr lang="en-US" dirty="0"/>
          </a:p>
        </p:txBody>
      </p:sp>
      <p:sp>
        <p:nvSpPr>
          <p:cNvPr id="4" name="Slide Number Placeholder 3"/>
          <p:cNvSpPr>
            <a:spLocks noGrp="1"/>
          </p:cNvSpPr>
          <p:nvPr>
            <p:ph type="sldNum" sz="quarter" idx="12"/>
          </p:nvPr>
        </p:nvSpPr>
        <p:spPr/>
        <p:txBody>
          <a:bodyPr/>
          <a:lstStyle/>
          <a:p>
            <a:fld id="{659665DE-58FC-41F4-AC58-2C90A5E00527}" type="slidenum">
              <a:rPr lang="en-US" smtClean="0"/>
              <a:pPr/>
              <a:t>31</a:t>
            </a:fld>
            <a:endParaRPr lang="en-US"/>
          </a:p>
        </p:txBody>
      </p:sp>
    </p:spTree>
    <p:extLst>
      <p:ext uri="{BB962C8B-B14F-4D97-AF65-F5344CB8AC3E}">
        <p14:creationId xmlns:p14="http://schemas.microsoft.com/office/powerpoint/2010/main" val="19806501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E363727-313E-1941-8149-CB4F0876A0F4}"/>
              </a:ext>
            </a:extLst>
          </p:cNvPr>
          <p:cNvGrpSpPr/>
          <p:nvPr/>
        </p:nvGrpSpPr>
        <p:grpSpPr>
          <a:xfrm>
            <a:off x="5074873" y="704255"/>
            <a:ext cx="7028720" cy="5606846"/>
            <a:chOff x="1765004" y="980556"/>
            <a:chExt cx="7028720" cy="5606846"/>
          </a:xfrm>
        </p:grpSpPr>
        <p:grpSp>
          <p:nvGrpSpPr>
            <p:cNvPr id="7" name="Group 6">
              <a:extLst>
                <a:ext uri="{FF2B5EF4-FFF2-40B4-BE49-F238E27FC236}">
                  <a16:creationId xmlns:a16="http://schemas.microsoft.com/office/drawing/2014/main" id="{6D0AACF5-94E8-6444-BA21-B4216FD92DAA}"/>
                </a:ext>
              </a:extLst>
            </p:cNvPr>
            <p:cNvGrpSpPr/>
            <p:nvPr/>
          </p:nvGrpSpPr>
          <p:grpSpPr>
            <a:xfrm>
              <a:off x="5130244" y="3311583"/>
              <a:ext cx="838200" cy="838200"/>
              <a:chOff x="5115008" y="3216614"/>
              <a:chExt cx="838200" cy="838200"/>
            </a:xfrm>
          </p:grpSpPr>
          <p:sp>
            <p:nvSpPr>
              <p:cNvPr id="55" name="Oval 54">
                <a:extLst>
                  <a:ext uri="{FF2B5EF4-FFF2-40B4-BE49-F238E27FC236}">
                    <a16:creationId xmlns:a16="http://schemas.microsoft.com/office/drawing/2014/main" id="{3863D911-3B15-1A49-968B-40C873579C17}"/>
                  </a:ext>
                </a:extLst>
              </p:cNvPr>
              <p:cNvSpPr/>
              <p:nvPr/>
            </p:nvSpPr>
            <p:spPr>
              <a:xfrm>
                <a:off x="5115008" y="32166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BFED6DC1-AC38-2848-A99D-CE2922AC4F66}"/>
                  </a:ext>
                </a:extLst>
              </p:cNvPr>
              <p:cNvSpPr txBox="1"/>
              <p:nvPr/>
            </p:nvSpPr>
            <p:spPr>
              <a:xfrm>
                <a:off x="5181230" y="3465015"/>
                <a:ext cx="687304" cy="338554"/>
              </a:xfrm>
              <a:prstGeom prst="rect">
                <a:avLst/>
              </a:prstGeom>
              <a:noFill/>
            </p:spPr>
            <p:txBody>
              <a:bodyPr wrap="none" rtlCol="0">
                <a:spAutoFit/>
              </a:bodyPr>
              <a:lstStyle/>
              <a:p>
                <a:r>
                  <a:rPr lang="en-US" sz="1600" dirty="0"/>
                  <a:t>Castle</a:t>
                </a:r>
              </a:p>
            </p:txBody>
          </p:sp>
        </p:grpSp>
        <p:grpSp>
          <p:nvGrpSpPr>
            <p:cNvPr id="8" name="Group 7">
              <a:extLst>
                <a:ext uri="{FF2B5EF4-FFF2-40B4-BE49-F238E27FC236}">
                  <a16:creationId xmlns:a16="http://schemas.microsoft.com/office/drawing/2014/main" id="{12CC05DF-2170-6A47-9BA2-A82AF57165E4}"/>
                </a:ext>
              </a:extLst>
            </p:cNvPr>
            <p:cNvGrpSpPr/>
            <p:nvPr/>
          </p:nvGrpSpPr>
          <p:grpSpPr>
            <a:xfrm>
              <a:off x="5163235" y="5391478"/>
              <a:ext cx="838200" cy="838200"/>
              <a:chOff x="5135573" y="5342583"/>
              <a:chExt cx="838200" cy="838200"/>
            </a:xfrm>
          </p:grpSpPr>
          <p:sp>
            <p:nvSpPr>
              <p:cNvPr id="53" name="Oval 52">
                <a:extLst>
                  <a:ext uri="{FF2B5EF4-FFF2-40B4-BE49-F238E27FC236}">
                    <a16:creationId xmlns:a16="http://schemas.microsoft.com/office/drawing/2014/main" id="{A4FD93E9-2F3D-084C-BCEC-2F00142364A3}"/>
                  </a:ext>
                </a:extLst>
              </p:cNvPr>
              <p:cNvSpPr/>
              <p:nvPr/>
            </p:nvSpPr>
            <p:spPr>
              <a:xfrm>
                <a:off x="5135573" y="5342583"/>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E9A5A6DD-181F-F547-9FAF-0E2DB68547D1}"/>
                  </a:ext>
                </a:extLst>
              </p:cNvPr>
              <p:cNvSpPr txBox="1"/>
              <p:nvPr/>
            </p:nvSpPr>
            <p:spPr>
              <a:xfrm>
                <a:off x="5271582" y="5477631"/>
                <a:ext cx="566181" cy="584775"/>
              </a:xfrm>
              <a:prstGeom prst="rect">
                <a:avLst/>
              </a:prstGeom>
              <a:noFill/>
            </p:spPr>
            <p:txBody>
              <a:bodyPr wrap="none" rtlCol="0">
                <a:spAutoFit/>
              </a:bodyPr>
              <a:lstStyle/>
              <a:p>
                <a:pPr algn="ctr"/>
                <a:r>
                  <a:rPr lang="en-US" sz="1600" dirty="0"/>
                  <a:t>Flag </a:t>
                </a:r>
              </a:p>
              <a:p>
                <a:pPr algn="ctr"/>
                <a:r>
                  <a:rPr lang="en-US" sz="1600" dirty="0"/>
                  <a:t>Pole</a:t>
                </a:r>
              </a:p>
            </p:txBody>
          </p:sp>
        </p:grpSp>
        <p:grpSp>
          <p:nvGrpSpPr>
            <p:cNvPr id="9" name="Group 8">
              <a:extLst>
                <a:ext uri="{FF2B5EF4-FFF2-40B4-BE49-F238E27FC236}">
                  <a16:creationId xmlns:a16="http://schemas.microsoft.com/office/drawing/2014/main" id="{4B857DBC-75CC-AD41-83C4-DC8A008FB35D}"/>
                </a:ext>
              </a:extLst>
            </p:cNvPr>
            <p:cNvGrpSpPr/>
            <p:nvPr/>
          </p:nvGrpSpPr>
          <p:grpSpPr>
            <a:xfrm>
              <a:off x="4730935" y="1197207"/>
              <a:ext cx="838200" cy="838200"/>
              <a:chOff x="4730935" y="1197207"/>
              <a:chExt cx="838200" cy="838200"/>
            </a:xfrm>
          </p:grpSpPr>
          <p:sp>
            <p:nvSpPr>
              <p:cNvPr id="51" name="Oval 50">
                <a:extLst>
                  <a:ext uri="{FF2B5EF4-FFF2-40B4-BE49-F238E27FC236}">
                    <a16:creationId xmlns:a16="http://schemas.microsoft.com/office/drawing/2014/main" id="{5E878B05-54BE-FA48-B851-446C1BEBFF86}"/>
                  </a:ext>
                </a:extLst>
              </p:cNvPr>
              <p:cNvSpPr/>
              <p:nvPr/>
            </p:nvSpPr>
            <p:spPr>
              <a:xfrm>
                <a:off x="4730935" y="1197207"/>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CB414EB2-E31E-8641-B4E2-5510AE598933}"/>
                  </a:ext>
                </a:extLst>
              </p:cNvPr>
              <p:cNvSpPr txBox="1"/>
              <p:nvPr/>
            </p:nvSpPr>
            <p:spPr>
              <a:xfrm>
                <a:off x="4750727" y="1431321"/>
                <a:ext cx="798617" cy="338554"/>
              </a:xfrm>
              <a:prstGeom prst="rect">
                <a:avLst/>
              </a:prstGeom>
              <a:noFill/>
            </p:spPr>
            <p:txBody>
              <a:bodyPr wrap="none" rtlCol="0">
                <a:spAutoFit/>
              </a:bodyPr>
              <a:lstStyle/>
              <a:p>
                <a:r>
                  <a:rPr lang="en-US" sz="1600" dirty="0"/>
                  <a:t>Dumbo</a:t>
                </a:r>
              </a:p>
            </p:txBody>
          </p:sp>
        </p:grpSp>
        <p:grpSp>
          <p:nvGrpSpPr>
            <p:cNvPr id="10" name="Group 9">
              <a:extLst>
                <a:ext uri="{FF2B5EF4-FFF2-40B4-BE49-F238E27FC236}">
                  <a16:creationId xmlns:a16="http://schemas.microsoft.com/office/drawing/2014/main" id="{C573F4B4-E1BB-5E4A-AB23-66681C83FD67}"/>
                </a:ext>
              </a:extLst>
            </p:cNvPr>
            <p:cNvGrpSpPr/>
            <p:nvPr/>
          </p:nvGrpSpPr>
          <p:grpSpPr>
            <a:xfrm>
              <a:off x="6425942" y="980556"/>
              <a:ext cx="838200" cy="842059"/>
              <a:chOff x="6425942" y="980556"/>
              <a:chExt cx="838200" cy="842059"/>
            </a:xfrm>
          </p:grpSpPr>
          <p:sp>
            <p:nvSpPr>
              <p:cNvPr id="49" name="Oval 48">
                <a:extLst>
                  <a:ext uri="{FF2B5EF4-FFF2-40B4-BE49-F238E27FC236}">
                    <a16:creationId xmlns:a16="http://schemas.microsoft.com/office/drawing/2014/main" id="{55791A0A-754E-4840-9470-77969D500C6B}"/>
                  </a:ext>
                </a:extLst>
              </p:cNvPr>
              <p:cNvSpPr/>
              <p:nvPr/>
            </p:nvSpPr>
            <p:spPr>
              <a:xfrm>
                <a:off x="6425942" y="980556"/>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79265AE-666F-9746-893E-9A5FF63A74B4}"/>
                  </a:ext>
                </a:extLst>
              </p:cNvPr>
              <p:cNvSpPr txBox="1"/>
              <p:nvPr/>
            </p:nvSpPr>
            <p:spPr>
              <a:xfrm>
                <a:off x="6537804" y="991618"/>
                <a:ext cx="665567" cy="830997"/>
              </a:xfrm>
              <a:prstGeom prst="rect">
                <a:avLst/>
              </a:prstGeom>
              <a:noFill/>
            </p:spPr>
            <p:txBody>
              <a:bodyPr wrap="none" rtlCol="0">
                <a:spAutoFit/>
              </a:bodyPr>
              <a:lstStyle/>
              <a:p>
                <a:pPr algn="ctr"/>
                <a:r>
                  <a:rPr lang="en-US" sz="1600" dirty="0"/>
                  <a:t>It’s a </a:t>
                </a:r>
              </a:p>
              <a:p>
                <a:pPr algn="ctr"/>
                <a:r>
                  <a:rPr lang="en-US" sz="1600" dirty="0"/>
                  <a:t>small </a:t>
                </a:r>
              </a:p>
              <a:p>
                <a:pPr algn="ctr"/>
                <a:r>
                  <a:rPr lang="en-US" sz="1600" dirty="0"/>
                  <a:t>world</a:t>
                </a:r>
              </a:p>
            </p:txBody>
          </p:sp>
        </p:grpSp>
        <p:grpSp>
          <p:nvGrpSpPr>
            <p:cNvPr id="11" name="Group 10">
              <a:extLst>
                <a:ext uri="{FF2B5EF4-FFF2-40B4-BE49-F238E27FC236}">
                  <a16:creationId xmlns:a16="http://schemas.microsoft.com/office/drawing/2014/main" id="{974D6D86-D98D-7B48-BE1A-83AE2EE72D53}"/>
                </a:ext>
              </a:extLst>
            </p:cNvPr>
            <p:cNvGrpSpPr/>
            <p:nvPr/>
          </p:nvGrpSpPr>
          <p:grpSpPr>
            <a:xfrm>
              <a:off x="7026729" y="2643561"/>
              <a:ext cx="848635" cy="838200"/>
              <a:chOff x="7026729" y="2643561"/>
              <a:chExt cx="848635" cy="838200"/>
            </a:xfrm>
          </p:grpSpPr>
          <p:sp>
            <p:nvSpPr>
              <p:cNvPr id="47" name="Oval 46">
                <a:extLst>
                  <a:ext uri="{FF2B5EF4-FFF2-40B4-BE49-F238E27FC236}">
                    <a16:creationId xmlns:a16="http://schemas.microsoft.com/office/drawing/2014/main" id="{C5437DF4-969F-6E48-B8A4-40537B12BCA8}"/>
                  </a:ext>
                </a:extLst>
              </p:cNvPr>
              <p:cNvSpPr/>
              <p:nvPr/>
            </p:nvSpPr>
            <p:spPr>
              <a:xfrm>
                <a:off x="7026729" y="2643561"/>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0B062662-6FE8-7D4D-A9F1-42B96F4AF9C5}"/>
                  </a:ext>
                </a:extLst>
              </p:cNvPr>
              <p:cNvSpPr txBox="1"/>
              <p:nvPr/>
            </p:nvSpPr>
            <p:spPr>
              <a:xfrm>
                <a:off x="7056101" y="2795513"/>
                <a:ext cx="819263" cy="584775"/>
              </a:xfrm>
              <a:prstGeom prst="rect">
                <a:avLst/>
              </a:prstGeom>
              <a:noFill/>
            </p:spPr>
            <p:txBody>
              <a:bodyPr wrap="none" rtlCol="0">
                <a:spAutoFit/>
              </a:bodyPr>
              <a:lstStyle/>
              <a:p>
                <a:r>
                  <a:rPr lang="en-US" sz="1600" dirty="0"/>
                  <a:t>Matter-</a:t>
                </a:r>
              </a:p>
              <a:p>
                <a:r>
                  <a:rPr lang="en-US" sz="1600" dirty="0"/>
                  <a:t>horn</a:t>
                </a:r>
              </a:p>
            </p:txBody>
          </p:sp>
        </p:grpSp>
        <p:grpSp>
          <p:nvGrpSpPr>
            <p:cNvPr id="12" name="Group 11">
              <a:extLst>
                <a:ext uri="{FF2B5EF4-FFF2-40B4-BE49-F238E27FC236}">
                  <a16:creationId xmlns:a16="http://schemas.microsoft.com/office/drawing/2014/main" id="{C46B99BA-DB64-6A4D-ABAC-ED1082E70CF0}"/>
                </a:ext>
              </a:extLst>
            </p:cNvPr>
            <p:cNvGrpSpPr/>
            <p:nvPr/>
          </p:nvGrpSpPr>
          <p:grpSpPr>
            <a:xfrm>
              <a:off x="7955524" y="4692014"/>
              <a:ext cx="838200" cy="838200"/>
              <a:chOff x="7955524" y="4692014"/>
              <a:chExt cx="838200" cy="838200"/>
            </a:xfrm>
          </p:grpSpPr>
          <p:sp>
            <p:nvSpPr>
              <p:cNvPr id="45" name="Oval 44">
                <a:extLst>
                  <a:ext uri="{FF2B5EF4-FFF2-40B4-BE49-F238E27FC236}">
                    <a16:creationId xmlns:a16="http://schemas.microsoft.com/office/drawing/2014/main" id="{357511F1-D354-2C46-99D2-475811CBD5AF}"/>
                  </a:ext>
                </a:extLst>
              </p:cNvPr>
              <p:cNvSpPr/>
              <p:nvPr/>
            </p:nvSpPr>
            <p:spPr>
              <a:xfrm>
                <a:off x="7955524" y="46920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73AEAF8D-A965-1548-8AD7-11C5F053AADF}"/>
                  </a:ext>
                </a:extLst>
              </p:cNvPr>
              <p:cNvSpPr txBox="1"/>
              <p:nvPr/>
            </p:nvSpPr>
            <p:spPr>
              <a:xfrm>
                <a:off x="8014368" y="4819207"/>
                <a:ext cx="720069" cy="584775"/>
              </a:xfrm>
              <a:prstGeom prst="rect">
                <a:avLst/>
              </a:prstGeom>
              <a:noFill/>
            </p:spPr>
            <p:txBody>
              <a:bodyPr wrap="none" rtlCol="0">
                <a:spAutoFit/>
              </a:bodyPr>
              <a:lstStyle/>
              <a:p>
                <a:pPr algn="ctr"/>
                <a:r>
                  <a:rPr lang="en-US" sz="1600" dirty="0"/>
                  <a:t>Space </a:t>
                </a:r>
              </a:p>
              <a:p>
                <a:pPr algn="ctr"/>
                <a:r>
                  <a:rPr lang="en-US" sz="1600" dirty="0" err="1"/>
                  <a:t>Mtn</a:t>
                </a:r>
                <a:endParaRPr lang="en-US" sz="1600" dirty="0"/>
              </a:p>
            </p:txBody>
          </p:sp>
        </p:grpSp>
        <p:grpSp>
          <p:nvGrpSpPr>
            <p:cNvPr id="13" name="Group 12">
              <a:extLst>
                <a:ext uri="{FF2B5EF4-FFF2-40B4-BE49-F238E27FC236}">
                  <a16:creationId xmlns:a16="http://schemas.microsoft.com/office/drawing/2014/main" id="{5FA5551D-CCF6-494B-9F1F-C0FCE409DA4C}"/>
                </a:ext>
              </a:extLst>
            </p:cNvPr>
            <p:cNvGrpSpPr/>
            <p:nvPr/>
          </p:nvGrpSpPr>
          <p:grpSpPr>
            <a:xfrm>
              <a:off x="6578162" y="5255510"/>
              <a:ext cx="838200" cy="838200"/>
              <a:chOff x="6578162" y="5255510"/>
              <a:chExt cx="838200" cy="838200"/>
            </a:xfrm>
          </p:grpSpPr>
          <p:sp>
            <p:nvSpPr>
              <p:cNvPr id="43" name="Oval 42">
                <a:extLst>
                  <a:ext uri="{FF2B5EF4-FFF2-40B4-BE49-F238E27FC236}">
                    <a16:creationId xmlns:a16="http://schemas.microsoft.com/office/drawing/2014/main" id="{ACD047EF-924D-E346-840F-DB23475B04CE}"/>
                  </a:ext>
                </a:extLst>
              </p:cNvPr>
              <p:cNvSpPr/>
              <p:nvPr/>
            </p:nvSpPr>
            <p:spPr>
              <a:xfrm>
                <a:off x="6578162" y="5255510"/>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2CD86D0F-893E-CE4B-AF1E-3F05BCFA5A64}"/>
                  </a:ext>
                </a:extLst>
              </p:cNvPr>
              <p:cNvSpPr txBox="1"/>
              <p:nvPr/>
            </p:nvSpPr>
            <p:spPr>
              <a:xfrm>
                <a:off x="6676191" y="5384207"/>
                <a:ext cx="631006" cy="584775"/>
              </a:xfrm>
              <a:prstGeom prst="rect">
                <a:avLst/>
              </a:prstGeom>
              <a:noFill/>
            </p:spPr>
            <p:txBody>
              <a:bodyPr wrap="none" rtlCol="0">
                <a:spAutoFit/>
              </a:bodyPr>
              <a:lstStyle/>
              <a:p>
                <a:pPr algn="ctr"/>
                <a:r>
                  <a:rPr lang="en-US" sz="1600" dirty="0"/>
                  <a:t>Star</a:t>
                </a:r>
              </a:p>
              <a:p>
                <a:pPr algn="ctr"/>
                <a:r>
                  <a:rPr lang="en-US" sz="1600" dirty="0"/>
                  <a:t>Tours</a:t>
                </a:r>
              </a:p>
            </p:txBody>
          </p:sp>
        </p:grpSp>
        <p:grpSp>
          <p:nvGrpSpPr>
            <p:cNvPr id="14" name="Group 13">
              <a:extLst>
                <a:ext uri="{FF2B5EF4-FFF2-40B4-BE49-F238E27FC236}">
                  <a16:creationId xmlns:a16="http://schemas.microsoft.com/office/drawing/2014/main" id="{29904DE7-04CC-9C48-BEC6-413367A8AB89}"/>
                </a:ext>
              </a:extLst>
            </p:cNvPr>
            <p:cNvGrpSpPr/>
            <p:nvPr/>
          </p:nvGrpSpPr>
          <p:grpSpPr>
            <a:xfrm>
              <a:off x="3544031" y="5749202"/>
              <a:ext cx="838200" cy="838200"/>
              <a:chOff x="3544031" y="5749202"/>
              <a:chExt cx="838200" cy="838200"/>
            </a:xfrm>
          </p:grpSpPr>
          <p:sp>
            <p:nvSpPr>
              <p:cNvPr id="41" name="Oval 40">
                <a:extLst>
                  <a:ext uri="{FF2B5EF4-FFF2-40B4-BE49-F238E27FC236}">
                    <a16:creationId xmlns:a16="http://schemas.microsoft.com/office/drawing/2014/main" id="{36C8F6B2-A16E-5C45-876C-77DA8F00F086}"/>
                  </a:ext>
                </a:extLst>
              </p:cNvPr>
              <p:cNvSpPr/>
              <p:nvPr/>
            </p:nvSpPr>
            <p:spPr>
              <a:xfrm>
                <a:off x="3544031" y="574920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B08BAEA9-F514-2048-ADCC-4E2896B5BA72}"/>
                  </a:ext>
                </a:extLst>
              </p:cNvPr>
              <p:cNvSpPr txBox="1"/>
              <p:nvPr/>
            </p:nvSpPr>
            <p:spPr>
              <a:xfrm>
                <a:off x="3607905" y="5906602"/>
                <a:ext cx="710451" cy="584775"/>
              </a:xfrm>
              <a:prstGeom prst="rect">
                <a:avLst/>
              </a:prstGeom>
              <a:noFill/>
            </p:spPr>
            <p:txBody>
              <a:bodyPr wrap="none" rtlCol="0">
                <a:spAutoFit/>
              </a:bodyPr>
              <a:lstStyle/>
              <a:p>
                <a:pPr algn="ctr"/>
                <a:r>
                  <a:rPr lang="en-US" sz="1600" dirty="0"/>
                  <a:t>Jungle</a:t>
                </a:r>
              </a:p>
              <a:p>
                <a:pPr algn="ctr"/>
                <a:r>
                  <a:rPr lang="en-US" sz="1600" dirty="0"/>
                  <a:t>Cruise</a:t>
                </a:r>
              </a:p>
            </p:txBody>
          </p:sp>
        </p:grpSp>
        <p:grpSp>
          <p:nvGrpSpPr>
            <p:cNvPr id="15" name="Group 14">
              <a:extLst>
                <a:ext uri="{FF2B5EF4-FFF2-40B4-BE49-F238E27FC236}">
                  <a16:creationId xmlns:a16="http://schemas.microsoft.com/office/drawing/2014/main" id="{4A903D1F-8ED9-9949-8A39-EFF066925200}"/>
                </a:ext>
              </a:extLst>
            </p:cNvPr>
            <p:cNvGrpSpPr/>
            <p:nvPr/>
          </p:nvGrpSpPr>
          <p:grpSpPr>
            <a:xfrm>
              <a:off x="2455030" y="4790529"/>
              <a:ext cx="838200" cy="838200"/>
              <a:chOff x="2455030" y="4790529"/>
              <a:chExt cx="838200" cy="838200"/>
            </a:xfrm>
          </p:grpSpPr>
          <p:sp>
            <p:nvSpPr>
              <p:cNvPr id="40" name="TextBox 39">
                <a:extLst>
                  <a:ext uri="{FF2B5EF4-FFF2-40B4-BE49-F238E27FC236}">
                    <a16:creationId xmlns:a16="http://schemas.microsoft.com/office/drawing/2014/main" id="{1A25C948-7BCD-8B4D-BB3C-C2DBA93C3604}"/>
                  </a:ext>
                </a:extLst>
              </p:cNvPr>
              <p:cNvSpPr txBox="1"/>
              <p:nvPr/>
            </p:nvSpPr>
            <p:spPr>
              <a:xfrm>
                <a:off x="2473625" y="4931049"/>
                <a:ext cx="800219" cy="584775"/>
              </a:xfrm>
              <a:prstGeom prst="rect">
                <a:avLst/>
              </a:prstGeom>
              <a:noFill/>
            </p:spPr>
            <p:txBody>
              <a:bodyPr wrap="none" rtlCol="0">
                <a:spAutoFit/>
              </a:bodyPr>
              <a:lstStyle/>
              <a:p>
                <a:pPr algn="ctr"/>
                <a:r>
                  <a:rPr lang="en-US" sz="1600" dirty="0"/>
                  <a:t>Indiana</a:t>
                </a:r>
              </a:p>
              <a:p>
                <a:pPr algn="ctr"/>
                <a:r>
                  <a:rPr lang="en-US" sz="1600" dirty="0"/>
                  <a:t>Jones</a:t>
                </a:r>
              </a:p>
            </p:txBody>
          </p:sp>
          <p:sp>
            <p:nvSpPr>
              <p:cNvPr id="39" name="Oval 38">
                <a:extLst>
                  <a:ext uri="{FF2B5EF4-FFF2-40B4-BE49-F238E27FC236}">
                    <a16:creationId xmlns:a16="http://schemas.microsoft.com/office/drawing/2014/main" id="{B30306B3-15B7-4242-BEBA-C91964F8BED2}"/>
                  </a:ext>
                </a:extLst>
              </p:cNvPr>
              <p:cNvSpPr/>
              <p:nvPr/>
            </p:nvSpPr>
            <p:spPr>
              <a:xfrm>
                <a:off x="2455030" y="479052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4F87194D-A524-F847-96EA-2DDF58165C93}"/>
                </a:ext>
              </a:extLst>
            </p:cNvPr>
            <p:cNvGrpSpPr/>
            <p:nvPr/>
          </p:nvGrpSpPr>
          <p:grpSpPr>
            <a:xfrm>
              <a:off x="1765004" y="3363499"/>
              <a:ext cx="838200" cy="838200"/>
              <a:chOff x="1765004" y="3363499"/>
              <a:chExt cx="838200" cy="838200"/>
            </a:xfrm>
          </p:grpSpPr>
          <p:sp>
            <p:nvSpPr>
              <p:cNvPr id="37" name="Oval 36">
                <a:extLst>
                  <a:ext uri="{FF2B5EF4-FFF2-40B4-BE49-F238E27FC236}">
                    <a16:creationId xmlns:a16="http://schemas.microsoft.com/office/drawing/2014/main" id="{337107B7-7569-9940-9B37-9160D4CC5A69}"/>
                  </a:ext>
                </a:extLst>
              </p:cNvPr>
              <p:cNvSpPr/>
              <p:nvPr/>
            </p:nvSpPr>
            <p:spPr>
              <a:xfrm>
                <a:off x="1765004" y="336349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DFD72169-332E-4D4D-B977-C21882ED1B50}"/>
                  </a:ext>
                </a:extLst>
              </p:cNvPr>
              <p:cNvSpPr txBox="1"/>
              <p:nvPr/>
            </p:nvSpPr>
            <p:spPr>
              <a:xfrm>
                <a:off x="1822005" y="3478188"/>
                <a:ext cx="718466" cy="584775"/>
              </a:xfrm>
              <a:prstGeom prst="rect">
                <a:avLst/>
              </a:prstGeom>
              <a:noFill/>
            </p:spPr>
            <p:txBody>
              <a:bodyPr wrap="none" rtlCol="0">
                <a:spAutoFit/>
              </a:bodyPr>
              <a:lstStyle/>
              <a:p>
                <a:pPr algn="ctr"/>
                <a:r>
                  <a:rPr lang="en-US" sz="1600" dirty="0"/>
                  <a:t>Splash</a:t>
                </a:r>
              </a:p>
              <a:p>
                <a:pPr algn="ctr"/>
                <a:r>
                  <a:rPr lang="en-US" sz="1600" dirty="0" err="1"/>
                  <a:t>Mtn</a:t>
                </a:r>
                <a:endParaRPr lang="en-US" sz="1600" dirty="0"/>
              </a:p>
            </p:txBody>
          </p:sp>
        </p:grpSp>
        <p:grpSp>
          <p:nvGrpSpPr>
            <p:cNvPr id="17" name="Group 16">
              <a:extLst>
                <a:ext uri="{FF2B5EF4-FFF2-40B4-BE49-F238E27FC236}">
                  <a16:creationId xmlns:a16="http://schemas.microsoft.com/office/drawing/2014/main" id="{381604F1-78C5-C84E-9D08-CA394AC74F46}"/>
                </a:ext>
              </a:extLst>
            </p:cNvPr>
            <p:cNvGrpSpPr/>
            <p:nvPr/>
          </p:nvGrpSpPr>
          <p:grpSpPr>
            <a:xfrm>
              <a:off x="3454438" y="2842152"/>
              <a:ext cx="888385" cy="838200"/>
              <a:chOff x="3454438" y="2842152"/>
              <a:chExt cx="888385" cy="838200"/>
            </a:xfrm>
          </p:grpSpPr>
          <p:sp>
            <p:nvSpPr>
              <p:cNvPr id="35" name="Oval 34">
                <a:extLst>
                  <a:ext uri="{FF2B5EF4-FFF2-40B4-BE49-F238E27FC236}">
                    <a16:creationId xmlns:a16="http://schemas.microsoft.com/office/drawing/2014/main" id="{9AC1BBEC-42CB-1A4F-9FE8-DEB995D71213}"/>
                  </a:ext>
                </a:extLst>
              </p:cNvPr>
              <p:cNvSpPr/>
              <p:nvPr/>
            </p:nvSpPr>
            <p:spPr>
              <a:xfrm>
                <a:off x="3482901" y="284215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A2BAC156-1828-B34F-AF96-424F5629ADBF}"/>
                  </a:ext>
                </a:extLst>
              </p:cNvPr>
              <p:cNvSpPr txBox="1"/>
              <p:nvPr/>
            </p:nvSpPr>
            <p:spPr>
              <a:xfrm>
                <a:off x="3454438" y="2984854"/>
                <a:ext cx="888385" cy="584775"/>
              </a:xfrm>
              <a:prstGeom prst="rect">
                <a:avLst/>
              </a:prstGeom>
              <a:noFill/>
            </p:spPr>
            <p:txBody>
              <a:bodyPr wrap="none" rtlCol="0">
                <a:spAutoFit/>
              </a:bodyPr>
              <a:lstStyle/>
              <a:p>
                <a:pPr algn="ctr"/>
                <a:r>
                  <a:rPr lang="en-US" sz="1600" dirty="0"/>
                  <a:t>Thunder</a:t>
                </a:r>
              </a:p>
              <a:p>
                <a:pPr algn="ctr"/>
                <a:r>
                  <a:rPr lang="en-US" sz="1600" dirty="0" err="1"/>
                  <a:t>Mtn</a:t>
                </a:r>
                <a:endParaRPr lang="en-US" sz="1600" dirty="0"/>
              </a:p>
            </p:txBody>
          </p:sp>
        </p:grpSp>
        <p:cxnSp>
          <p:nvCxnSpPr>
            <p:cNvPr id="18" name="Straight Connector 17">
              <a:extLst>
                <a:ext uri="{FF2B5EF4-FFF2-40B4-BE49-F238E27FC236}">
                  <a16:creationId xmlns:a16="http://schemas.microsoft.com/office/drawing/2014/main" id="{3327CCAF-BB7A-4A4C-A604-6F82BBF0C574}"/>
                </a:ext>
              </a:extLst>
            </p:cNvPr>
            <p:cNvCxnSpPr>
              <a:stCxn id="55" idx="4"/>
              <a:endCxn id="53" idx="0"/>
            </p:cNvCxnSpPr>
            <p:nvPr/>
          </p:nvCxnSpPr>
          <p:spPr>
            <a:xfrm>
              <a:off x="5549344" y="4149783"/>
              <a:ext cx="32991" cy="12416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3627AF5-5590-F845-83E5-81ECE0B4FFDE}"/>
                </a:ext>
              </a:extLst>
            </p:cNvPr>
            <p:cNvCxnSpPr>
              <a:cxnSpLocks/>
              <a:stCxn id="39" idx="6"/>
              <a:endCxn id="53" idx="2"/>
            </p:cNvCxnSpPr>
            <p:nvPr/>
          </p:nvCxnSpPr>
          <p:spPr>
            <a:xfrm>
              <a:off x="3293230" y="5209629"/>
              <a:ext cx="1870005" cy="600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255462F-8712-4C4A-A05B-DE02E3F1A84A}"/>
                </a:ext>
              </a:extLst>
            </p:cNvPr>
            <p:cNvCxnSpPr>
              <a:cxnSpLocks/>
              <a:stCxn id="39" idx="5"/>
              <a:endCxn id="41" idx="1"/>
            </p:cNvCxnSpPr>
            <p:nvPr/>
          </p:nvCxnSpPr>
          <p:spPr>
            <a:xfrm>
              <a:off x="3170478" y="5505977"/>
              <a:ext cx="496305" cy="365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5D3D85-2625-1649-997D-F80B17F0309C}"/>
                </a:ext>
              </a:extLst>
            </p:cNvPr>
            <p:cNvCxnSpPr>
              <a:cxnSpLocks/>
              <a:stCxn id="53" idx="3"/>
              <a:endCxn id="41" idx="6"/>
            </p:cNvCxnSpPr>
            <p:nvPr/>
          </p:nvCxnSpPr>
          <p:spPr>
            <a:xfrm flipH="1">
              <a:off x="4382231" y="6106926"/>
              <a:ext cx="903756" cy="613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1888E2-0AC1-AF4B-9ABE-34F325F6B892}"/>
                </a:ext>
              </a:extLst>
            </p:cNvPr>
            <p:cNvCxnSpPr>
              <a:cxnSpLocks/>
              <a:stCxn id="37" idx="4"/>
              <a:endCxn id="39" idx="1"/>
            </p:cNvCxnSpPr>
            <p:nvPr/>
          </p:nvCxnSpPr>
          <p:spPr>
            <a:xfrm>
              <a:off x="2184104" y="4201699"/>
              <a:ext cx="393678" cy="711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BD079F-AE39-334B-A69C-136231D41FDC}"/>
                </a:ext>
              </a:extLst>
            </p:cNvPr>
            <p:cNvCxnSpPr>
              <a:cxnSpLocks/>
              <a:stCxn id="35" idx="3"/>
              <a:endCxn id="39" idx="7"/>
            </p:cNvCxnSpPr>
            <p:nvPr/>
          </p:nvCxnSpPr>
          <p:spPr>
            <a:xfrm flipH="1">
              <a:off x="3170478" y="3557600"/>
              <a:ext cx="435175" cy="1355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F399AB7-3FF8-804F-B9D1-DD679E07B6BD}"/>
                </a:ext>
              </a:extLst>
            </p:cNvPr>
            <p:cNvCxnSpPr>
              <a:cxnSpLocks/>
              <a:stCxn id="37" idx="7"/>
              <a:endCxn id="35" idx="2"/>
            </p:cNvCxnSpPr>
            <p:nvPr/>
          </p:nvCxnSpPr>
          <p:spPr>
            <a:xfrm flipV="1">
              <a:off x="2480452" y="3261252"/>
              <a:ext cx="1002449" cy="224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9A8F2B4-AD1B-1746-B82D-DA265AF311E3}"/>
                </a:ext>
              </a:extLst>
            </p:cNvPr>
            <p:cNvCxnSpPr>
              <a:cxnSpLocks/>
              <a:stCxn id="35" idx="7"/>
              <a:endCxn id="51" idx="3"/>
            </p:cNvCxnSpPr>
            <p:nvPr/>
          </p:nvCxnSpPr>
          <p:spPr>
            <a:xfrm flipV="1">
              <a:off x="4198349" y="1912655"/>
              <a:ext cx="655338" cy="10522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FE618DE-52F1-254D-BC29-3C4650989760}"/>
                </a:ext>
              </a:extLst>
            </p:cNvPr>
            <p:cNvCxnSpPr>
              <a:cxnSpLocks/>
              <a:stCxn id="51" idx="4"/>
              <a:endCxn id="55" idx="0"/>
            </p:cNvCxnSpPr>
            <p:nvPr/>
          </p:nvCxnSpPr>
          <p:spPr>
            <a:xfrm>
              <a:off x="5150035" y="2035407"/>
              <a:ext cx="399309" cy="12761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C9C64E1-5CF4-CB43-A924-2D497509F618}"/>
                </a:ext>
              </a:extLst>
            </p:cNvPr>
            <p:cNvCxnSpPr>
              <a:cxnSpLocks/>
              <a:stCxn id="51" idx="6"/>
              <a:endCxn id="49" idx="2"/>
            </p:cNvCxnSpPr>
            <p:nvPr/>
          </p:nvCxnSpPr>
          <p:spPr>
            <a:xfrm flipV="1">
              <a:off x="5569135" y="1399656"/>
              <a:ext cx="856807" cy="216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6989D6-F2F7-B14D-A67E-DB8B53B6A2AE}"/>
                </a:ext>
              </a:extLst>
            </p:cNvPr>
            <p:cNvCxnSpPr>
              <a:cxnSpLocks/>
              <a:stCxn id="55" idx="6"/>
              <a:endCxn id="47" idx="2"/>
            </p:cNvCxnSpPr>
            <p:nvPr/>
          </p:nvCxnSpPr>
          <p:spPr>
            <a:xfrm flipV="1">
              <a:off x="5968444" y="3062661"/>
              <a:ext cx="1058285" cy="6680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B99F259-B541-2746-93A7-AAE37DD834AA}"/>
                </a:ext>
              </a:extLst>
            </p:cNvPr>
            <p:cNvCxnSpPr>
              <a:cxnSpLocks/>
              <a:stCxn id="55" idx="5"/>
              <a:endCxn id="45" idx="1"/>
            </p:cNvCxnSpPr>
            <p:nvPr/>
          </p:nvCxnSpPr>
          <p:spPr>
            <a:xfrm>
              <a:off x="5845692" y="4027031"/>
              <a:ext cx="2232584" cy="7877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80A4DE0-2938-AE4E-82C6-C09A4E6684B0}"/>
                </a:ext>
              </a:extLst>
            </p:cNvPr>
            <p:cNvCxnSpPr>
              <a:cxnSpLocks/>
              <a:stCxn id="55" idx="2"/>
              <a:endCxn id="35" idx="5"/>
            </p:cNvCxnSpPr>
            <p:nvPr/>
          </p:nvCxnSpPr>
          <p:spPr>
            <a:xfrm flipH="1" flipV="1">
              <a:off x="4198349" y="3557600"/>
              <a:ext cx="931895" cy="1730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F4B38CB-8356-BA4D-9FC4-0DD98B14018D}"/>
                </a:ext>
              </a:extLst>
            </p:cNvPr>
            <p:cNvCxnSpPr>
              <a:cxnSpLocks/>
              <a:stCxn id="49" idx="3"/>
              <a:endCxn id="55" idx="7"/>
            </p:cNvCxnSpPr>
            <p:nvPr/>
          </p:nvCxnSpPr>
          <p:spPr>
            <a:xfrm flipH="1">
              <a:off x="5845692" y="1696004"/>
              <a:ext cx="703002" cy="17383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10EDA0-D720-0A49-8AB1-D93F91AF3495}"/>
                </a:ext>
              </a:extLst>
            </p:cNvPr>
            <p:cNvCxnSpPr>
              <a:cxnSpLocks/>
              <a:stCxn id="47" idx="5"/>
              <a:endCxn id="45" idx="0"/>
            </p:cNvCxnSpPr>
            <p:nvPr/>
          </p:nvCxnSpPr>
          <p:spPr>
            <a:xfrm>
              <a:off x="7742177" y="3359009"/>
              <a:ext cx="632447" cy="1333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ABD4FB-BC71-3747-9E9B-61C6FB0DEB60}"/>
                </a:ext>
              </a:extLst>
            </p:cNvPr>
            <p:cNvCxnSpPr>
              <a:cxnSpLocks/>
              <a:stCxn id="49" idx="5"/>
              <a:endCxn id="47" idx="0"/>
            </p:cNvCxnSpPr>
            <p:nvPr/>
          </p:nvCxnSpPr>
          <p:spPr>
            <a:xfrm>
              <a:off x="7141390" y="1696004"/>
              <a:ext cx="304439" cy="9475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9F91CC-EC76-FE4F-B92E-2F65E2867E36}"/>
                </a:ext>
              </a:extLst>
            </p:cNvPr>
            <p:cNvCxnSpPr>
              <a:cxnSpLocks/>
              <a:stCxn id="45" idx="3"/>
              <a:endCxn id="43" idx="6"/>
            </p:cNvCxnSpPr>
            <p:nvPr/>
          </p:nvCxnSpPr>
          <p:spPr>
            <a:xfrm flipH="1">
              <a:off x="7416362" y="5407462"/>
              <a:ext cx="661914" cy="2671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5" name="Group 164">
            <a:extLst>
              <a:ext uri="{FF2B5EF4-FFF2-40B4-BE49-F238E27FC236}">
                <a16:creationId xmlns:a16="http://schemas.microsoft.com/office/drawing/2014/main" id="{114E190B-937B-DB42-90F5-4F306C7CC45D}"/>
              </a:ext>
            </a:extLst>
          </p:cNvPr>
          <p:cNvGrpSpPr/>
          <p:nvPr/>
        </p:nvGrpSpPr>
        <p:grpSpPr>
          <a:xfrm>
            <a:off x="5070903" y="701784"/>
            <a:ext cx="7028720" cy="5606846"/>
            <a:chOff x="3154343" y="7317464"/>
            <a:chExt cx="7028720" cy="5606846"/>
          </a:xfrm>
        </p:grpSpPr>
        <p:grpSp>
          <p:nvGrpSpPr>
            <p:cNvPr id="86" name="Group 85">
              <a:extLst>
                <a:ext uri="{FF2B5EF4-FFF2-40B4-BE49-F238E27FC236}">
                  <a16:creationId xmlns:a16="http://schemas.microsoft.com/office/drawing/2014/main" id="{D33F4DBC-731F-BE40-B71E-6A1AB04A26D3}"/>
                </a:ext>
              </a:extLst>
            </p:cNvPr>
            <p:cNvGrpSpPr/>
            <p:nvPr/>
          </p:nvGrpSpPr>
          <p:grpSpPr>
            <a:xfrm>
              <a:off x="6519583" y="9648491"/>
              <a:ext cx="838200" cy="838200"/>
              <a:chOff x="5115008" y="3216614"/>
              <a:chExt cx="838200" cy="838200"/>
            </a:xfrm>
          </p:grpSpPr>
          <p:sp>
            <p:nvSpPr>
              <p:cNvPr id="134" name="Oval 133">
                <a:extLst>
                  <a:ext uri="{FF2B5EF4-FFF2-40B4-BE49-F238E27FC236}">
                    <a16:creationId xmlns:a16="http://schemas.microsoft.com/office/drawing/2014/main" id="{AE1D26CF-CF4C-FF4C-AADD-CEE41568EA65}"/>
                  </a:ext>
                </a:extLst>
              </p:cNvPr>
              <p:cNvSpPr/>
              <p:nvPr/>
            </p:nvSpPr>
            <p:spPr>
              <a:xfrm>
                <a:off x="5115008" y="32166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a:extLst>
                  <a:ext uri="{FF2B5EF4-FFF2-40B4-BE49-F238E27FC236}">
                    <a16:creationId xmlns:a16="http://schemas.microsoft.com/office/drawing/2014/main" id="{3D79E17B-7E22-6E45-9F6E-46FA825DCA6C}"/>
                  </a:ext>
                </a:extLst>
              </p:cNvPr>
              <p:cNvSpPr txBox="1"/>
              <p:nvPr/>
            </p:nvSpPr>
            <p:spPr>
              <a:xfrm>
                <a:off x="5181230" y="3465015"/>
                <a:ext cx="687304" cy="338554"/>
              </a:xfrm>
              <a:prstGeom prst="rect">
                <a:avLst/>
              </a:prstGeom>
              <a:noFill/>
            </p:spPr>
            <p:txBody>
              <a:bodyPr wrap="none" rtlCol="0">
                <a:spAutoFit/>
              </a:bodyPr>
              <a:lstStyle/>
              <a:p>
                <a:r>
                  <a:rPr lang="en-US" sz="1600" dirty="0"/>
                  <a:t>Castle</a:t>
                </a:r>
              </a:p>
            </p:txBody>
          </p:sp>
        </p:grpSp>
        <p:grpSp>
          <p:nvGrpSpPr>
            <p:cNvPr id="87" name="Group 86">
              <a:extLst>
                <a:ext uri="{FF2B5EF4-FFF2-40B4-BE49-F238E27FC236}">
                  <a16:creationId xmlns:a16="http://schemas.microsoft.com/office/drawing/2014/main" id="{B3FFA63C-E0D1-8240-B859-C029ECCB5EBE}"/>
                </a:ext>
              </a:extLst>
            </p:cNvPr>
            <p:cNvGrpSpPr/>
            <p:nvPr/>
          </p:nvGrpSpPr>
          <p:grpSpPr>
            <a:xfrm>
              <a:off x="6552574" y="11728386"/>
              <a:ext cx="838200" cy="838200"/>
              <a:chOff x="5135573" y="5342583"/>
              <a:chExt cx="838200" cy="838200"/>
            </a:xfrm>
          </p:grpSpPr>
          <p:sp>
            <p:nvSpPr>
              <p:cNvPr id="132" name="Oval 131">
                <a:extLst>
                  <a:ext uri="{FF2B5EF4-FFF2-40B4-BE49-F238E27FC236}">
                    <a16:creationId xmlns:a16="http://schemas.microsoft.com/office/drawing/2014/main" id="{81871D68-66B6-A044-BD9F-884BBD6521B8}"/>
                  </a:ext>
                </a:extLst>
              </p:cNvPr>
              <p:cNvSpPr/>
              <p:nvPr/>
            </p:nvSpPr>
            <p:spPr>
              <a:xfrm>
                <a:off x="5135573" y="5342583"/>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88347732-2F7A-E442-9D9E-DF9D384283FE}"/>
                  </a:ext>
                </a:extLst>
              </p:cNvPr>
              <p:cNvSpPr txBox="1"/>
              <p:nvPr/>
            </p:nvSpPr>
            <p:spPr>
              <a:xfrm>
                <a:off x="5271582" y="5477631"/>
                <a:ext cx="566181" cy="584775"/>
              </a:xfrm>
              <a:prstGeom prst="rect">
                <a:avLst/>
              </a:prstGeom>
              <a:noFill/>
            </p:spPr>
            <p:txBody>
              <a:bodyPr wrap="none" rtlCol="0">
                <a:spAutoFit/>
              </a:bodyPr>
              <a:lstStyle/>
              <a:p>
                <a:pPr algn="ctr"/>
                <a:r>
                  <a:rPr lang="en-US" sz="1600" dirty="0"/>
                  <a:t>Flag </a:t>
                </a:r>
              </a:p>
              <a:p>
                <a:pPr algn="ctr"/>
                <a:r>
                  <a:rPr lang="en-US" sz="1600" dirty="0"/>
                  <a:t>Pole</a:t>
                </a:r>
              </a:p>
            </p:txBody>
          </p:sp>
        </p:grpSp>
        <p:grpSp>
          <p:nvGrpSpPr>
            <p:cNvPr id="88" name="Group 87">
              <a:extLst>
                <a:ext uri="{FF2B5EF4-FFF2-40B4-BE49-F238E27FC236}">
                  <a16:creationId xmlns:a16="http://schemas.microsoft.com/office/drawing/2014/main" id="{7416DF78-500C-464C-AD69-2A8DD926C212}"/>
                </a:ext>
              </a:extLst>
            </p:cNvPr>
            <p:cNvGrpSpPr/>
            <p:nvPr/>
          </p:nvGrpSpPr>
          <p:grpSpPr>
            <a:xfrm>
              <a:off x="6120274" y="7534115"/>
              <a:ext cx="838200" cy="838200"/>
              <a:chOff x="4730935" y="1197207"/>
              <a:chExt cx="838200" cy="838200"/>
            </a:xfrm>
          </p:grpSpPr>
          <p:sp>
            <p:nvSpPr>
              <p:cNvPr id="130" name="Oval 129">
                <a:extLst>
                  <a:ext uri="{FF2B5EF4-FFF2-40B4-BE49-F238E27FC236}">
                    <a16:creationId xmlns:a16="http://schemas.microsoft.com/office/drawing/2014/main" id="{2D597968-F4EF-A642-9DFE-801DFBEC09B2}"/>
                  </a:ext>
                </a:extLst>
              </p:cNvPr>
              <p:cNvSpPr/>
              <p:nvPr/>
            </p:nvSpPr>
            <p:spPr>
              <a:xfrm>
                <a:off x="4730935" y="1197207"/>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a:extLst>
                  <a:ext uri="{FF2B5EF4-FFF2-40B4-BE49-F238E27FC236}">
                    <a16:creationId xmlns:a16="http://schemas.microsoft.com/office/drawing/2014/main" id="{4A94A1AE-37E5-6F41-9D22-2236C757B126}"/>
                  </a:ext>
                </a:extLst>
              </p:cNvPr>
              <p:cNvSpPr txBox="1"/>
              <p:nvPr/>
            </p:nvSpPr>
            <p:spPr>
              <a:xfrm>
                <a:off x="4750727" y="1431321"/>
                <a:ext cx="798617" cy="338554"/>
              </a:xfrm>
              <a:prstGeom prst="rect">
                <a:avLst/>
              </a:prstGeom>
              <a:noFill/>
            </p:spPr>
            <p:txBody>
              <a:bodyPr wrap="none" rtlCol="0">
                <a:spAutoFit/>
              </a:bodyPr>
              <a:lstStyle/>
              <a:p>
                <a:r>
                  <a:rPr lang="en-US" sz="1600" dirty="0"/>
                  <a:t>Dumbo</a:t>
                </a:r>
              </a:p>
            </p:txBody>
          </p:sp>
        </p:grpSp>
        <p:grpSp>
          <p:nvGrpSpPr>
            <p:cNvPr id="89" name="Group 88">
              <a:extLst>
                <a:ext uri="{FF2B5EF4-FFF2-40B4-BE49-F238E27FC236}">
                  <a16:creationId xmlns:a16="http://schemas.microsoft.com/office/drawing/2014/main" id="{2C5BFFD4-15A1-B742-BA6F-D231AA3EF87C}"/>
                </a:ext>
              </a:extLst>
            </p:cNvPr>
            <p:cNvGrpSpPr/>
            <p:nvPr/>
          </p:nvGrpSpPr>
          <p:grpSpPr>
            <a:xfrm>
              <a:off x="7815281" y="7317464"/>
              <a:ext cx="838200" cy="842059"/>
              <a:chOff x="6425942" y="980556"/>
              <a:chExt cx="838200" cy="842059"/>
            </a:xfrm>
          </p:grpSpPr>
          <p:sp>
            <p:nvSpPr>
              <p:cNvPr id="128" name="Oval 127">
                <a:extLst>
                  <a:ext uri="{FF2B5EF4-FFF2-40B4-BE49-F238E27FC236}">
                    <a16:creationId xmlns:a16="http://schemas.microsoft.com/office/drawing/2014/main" id="{0673DFCD-9BBE-5545-A352-8B32313913DB}"/>
                  </a:ext>
                </a:extLst>
              </p:cNvPr>
              <p:cNvSpPr/>
              <p:nvPr/>
            </p:nvSpPr>
            <p:spPr>
              <a:xfrm>
                <a:off x="6425942" y="980556"/>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9E1211E9-5614-A249-B0D3-8091E4A8217C}"/>
                  </a:ext>
                </a:extLst>
              </p:cNvPr>
              <p:cNvSpPr txBox="1"/>
              <p:nvPr/>
            </p:nvSpPr>
            <p:spPr>
              <a:xfrm>
                <a:off x="6537804" y="991618"/>
                <a:ext cx="665567" cy="830997"/>
              </a:xfrm>
              <a:prstGeom prst="rect">
                <a:avLst/>
              </a:prstGeom>
              <a:noFill/>
            </p:spPr>
            <p:txBody>
              <a:bodyPr wrap="none" rtlCol="0">
                <a:spAutoFit/>
              </a:bodyPr>
              <a:lstStyle/>
              <a:p>
                <a:pPr algn="ctr"/>
                <a:r>
                  <a:rPr lang="en-US" sz="1600" dirty="0"/>
                  <a:t>It’s a </a:t>
                </a:r>
              </a:p>
              <a:p>
                <a:pPr algn="ctr"/>
                <a:r>
                  <a:rPr lang="en-US" sz="1600" dirty="0"/>
                  <a:t>small </a:t>
                </a:r>
              </a:p>
              <a:p>
                <a:pPr algn="ctr"/>
                <a:r>
                  <a:rPr lang="en-US" sz="1600" dirty="0"/>
                  <a:t>world</a:t>
                </a:r>
              </a:p>
            </p:txBody>
          </p:sp>
        </p:grpSp>
        <p:grpSp>
          <p:nvGrpSpPr>
            <p:cNvPr id="90" name="Group 89">
              <a:extLst>
                <a:ext uri="{FF2B5EF4-FFF2-40B4-BE49-F238E27FC236}">
                  <a16:creationId xmlns:a16="http://schemas.microsoft.com/office/drawing/2014/main" id="{273B98CE-6C61-B64F-A7EE-77BC54C0A334}"/>
                </a:ext>
              </a:extLst>
            </p:cNvPr>
            <p:cNvGrpSpPr/>
            <p:nvPr/>
          </p:nvGrpSpPr>
          <p:grpSpPr>
            <a:xfrm>
              <a:off x="8416068" y="8980469"/>
              <a:ext cx="848635" cy="838200"/>
              <a:chOff x="7026729" y="2643561"/>
              <a:chExt cx="848635" cy="838200"/>
            </a:xfrm>
          </p:grpSpPr>
          <p:sp>
            <p:nvSpPr>
              <p:cNvPr id="126" name="Oval 125">
                <a:extLst>
                  <a:ext uri="{FF2B5EF4-FFF2-40B4-BE49-F238E27FC236}">
                    <a16:creationId xmlns:a16="http://schemas.microsoft.com/office/drawing/2014/main" id="{A6326DDD-6192-D940-87F1-D46DDF2E1C52}"/>
                  </a:ext>
                </a:extLst>
              </p:cNvPr>
              <p:cNvSpPr/>
              <p:nvPr/>
            </p:nvSpPr>
            <p:spPr>
              <a:xfrm>
                <a:off x="7026729" y="2643561"/>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34EC58FF-69A2-8A44-AABF-56B2B31D9C44}"/>
                  </a:ext>
                </a:extLst>
              </p:cNvPr>
              <p:cNvSpPr txBox="1"/>
              <p:nvPr/>
            </p:nvSpPr>
            <p:spPr>
              <a:xfrm>
                <a:off x="7056101" y="2795513"/>
                <a:ext cx="819263" cy="584775"/>
              </a:xfrm>
              <a:prstGeom prst="rect">
                <a:avLst/>
              </a:prstGeom>
              <a:noFill/>
            </p:spPr>
            <p:txBody>
              <a:bodyPr wrap="none" rtlCol="0">
                <a:spAutoFit/>
              </a:bodyPr>
              <a:lstStyle/>
              <a:p>
                <a:r>
                  <a:rPr lang="en-US" sz="1600" dirty="0"/>
                  <a:t>Matter-</a:t>
                </a:r>
              </a:p>
              <a:p>
                <a:r>
                  <a:rPr lang="en-US" sz="1600" dirty="0"/>
                  <a:t>horn</a:t>
                </a:r>
              </a:p>
            </p:txBody>
          </p:sp>
        </p:grpSp>
        <p:grpSp>
          <p:nvGrpSpPr>
            <p:cNvPr id="91" name="Group 90">
              <a:extLst>
                <a:ext uri="{FF2B5EF4-FFF2-40B4-BE49-F238E27FC236}">
                  <a16:creationId xmlns:a16="http://schemas.microsoft.com/office/drawing/2014/main" id="{B3E47E15-0D0A-7949-B712-F514A13BE0AA}"/>
                </a:ext>
              </a:extLst>
            </p:cNvPr>
            <p:cNvGrpSpPr/>
            <p:nvPr/>
          </p:nvGrpSpPr>
          <p:grpSpPr>
            <a:xfrm>
              <a:off x="9344863" y="11028922"/>
              <a:ext cx="838200" cy="838200"/>
              <a:chOff x="7955524" y="4692014"/>
              <a:chExt cx="838200" cy="838200"/>
            </a:xfrm>
          </p:grpSpPr>
          <p:sp>
            <p:nvSpPr>
              <p:cNvPr id="124" name="Oval 123">
                <a:extLst>
                  <a:ext uri="{FF2B5EF4-FFF2-40B4-BE49-F238E27FC236}">
                    <a16:creationId xmlns:a16="http://schemas.microsoft.com/office/drawing/2014/main" id="{F6414C6B-FAD5-3543-AEE1-A67D0228A6F9}"/>
                  </a:ext>
                </a:extLst>
              </p:cNvPr>
              <p:cNvSpPr/>
              <p:nvPr/>
            </p:nvSpPr>
            <p:spPr>
              <a:xfrm>
                <a:off x="7955524" y="46920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2DD913CD-8E2A-E24F-AD41-5E121429D59A}"/>
                  </a:ext>
                </a:extLst>
              </p:cNvPr>
              <p:cNvSpPr txBox="1"/>
              <p:nvPr/>
            </p:nvSpPr>
            <p:spPr>
              <a:xfrm>
                <a:off x="8014368" y="4819207"/>
                <a:ext cx="720069" cy="584775"/>
              </a:xfrm>
              <a:prstGeom prst="rect">
                <a:avLst/>
              </a:prstGeom>
              <a:noFill/>
            </p:spPr>
            <p:txBody>
              <a:bodyPr wrap="none" rtlCol="0">
                <a:spAutoFit/>
              </a:bodyPr>
              <a:lstStyle/>
              <a:p>
                <a:pPr algn="ctr"/>
                <a:r>
                  <a:rPr lang="en-US" sz="1600" dirty="0"/>
                  <a:t>Space </a:t>
                </a:r>
              </a:p>
              <a:p>
                <a:pPr algn="ctr"/>
                <a:r>
                  <a:rPr lang="en-US" sz="1600" dirty="0" err="1"/>
                  <a:t>Mtn</a:t>
                </a:r>
                <a:endParaRPr lang="en-US" sz="1600" dirty="0"/>
              </a:p>
            </p:txBody>
          </p:sp>
        </p:grpSp>
        <p:grpSp>
          <p:nvGrpSpPr>
            <p:cNvPr id="92" name="Group 91">
              <a:extLst>
                <a:ext uri="{FF2B5EF4-FFF2-40B4-BE49-F238E27FC236}">
                  <a16:creationId xmlns:a16="http://schemas.microsoft.com/office/drawing/2014/main" id="{D194AA31-A1E0-AB44-AE6F-96F702C3789B}"/>
                </a:ext>
              </a:extLst>
            </p:cNvPr>
            <p:cNvGrpSpPr/>
            <p:nvPr/>
          </p:nvGrpSpPr>
          <p:grpSpPr>
            <a:xfrm>
              <a:off x="7967501" y="11592418"/>
              <a:ext cx="838200" cy="838200"/>
              <a:chOff x="6578162" y="5255510"/>
              <a:chExt cx="838200" cy="838200"/>
            </a:xfrm>
          </p:grpSpPr>
          <p:sp>
            <p:nvSpPr>
              <p:cNvPr id="122" name="Oval 121">
                <a:extLst>
                  <a:ext uri="{FF2B5EF4-FFF2-40B4-BE49-F238E27FC236}">
                    <a16:creationId xmlns:a16="http://schemas.microsoft.com/office/drawing/2014/main" id="{E4979DF3-B4F7-E74C-AAB9-8EAADBD57D13}"/>
                  </a:ext>
                </a:extLst>
              </p:cNvPr>
              <p:cNvSpPr/>
              <p:nvPr/>
            </p:nvSpPr>
            <p:spPr>
              <a:xfrm>
                <a:off x="6578162" y="5255510"/>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a:extLst>
                  <a:ext uri="{FF2B5EF4-FFF2-40B4-BE49-F238E27FC236}">
                    <a16:creationId xmlns:a16="http://schemas.microsoft.com/office/drawing/2014/main" id="{1F42D4B2-AC52-BF49-9D61-FA89A79BDD16}"/>
                  </a:ext>
                </a:extLst>
              </p:cNvPr>
              <p:cNvSpPr txBox="1"/>
              <p:nvPr/>
            </p:nvSpPr>
            <p:spPr>
              <a:xfrm>
                <a:off x="6676191" y="5384207"/>
                <a:ext cx="631006" cy="584775"/>
              </a:xfrm>
              <a:prstGeom prst="rect">
                <a:avLst/>
              </a:prstGeom>
              <a:noFill/>
            </p:spPr>
            <p:txBody>
              <a:bodyPr wrap="none" rtlCol="0">
                <a:spAutoFit/>
              </a:bodyPr>
              <a:lstStyle/>
              <a:p>
                <a:pPr algn="ctr"/>
                <a:r>
                  <a:rPr lang="en-US" sz="1600" dirty="0"/>
                  <a:t>Star</a:t>
                </a:r>
              </a:p>
              <a:p>
                <a:pPr algn="ctr"/>
                <a:r>
                  <a:rPr lang="en-US" sz="1600" dirty="0"/>
                  <a:t>Tours</a:t>
                </a:r>
              </a:p>
            </p:txBody>
          </p:sp>
        </p:grpSp>
        <p:grpSp>
          <p:nvGrpSpPr>
            <p:cNvPr id="93" name="Group 92">
              <a:extLst>
                <a:ext uri="{FF2B5EF4-FFF2-40B4-BE49-F238E27FC236}">
                  <a16:creationId xmlns:a16="http://schemas.microsoft.com/office/drawing/2014/main" id="{2A4195F3-4C74-FB4C-8B1C-D44DCF5D911B}"/>
                </a:ext>
              </a:extLst>
            </p:cNvPr>
            <p:cNvGrpSpPr/>
            <p:nvPr/>
          </p:nvGrpSpPr>
          <p:grpSpPr>
            <a:xfrm>
              <a:off x="4933370" y="12086110"/>
              <a:ext cx="838200" cy="838200"/>
              <a:chOff x="3544031" y="5749202"/>
              <a:chExt cx="838200" cy="838200"/>
            </a:xfrm>
          </p:grpSpPr>
          <p:sp>
            <p:nvSpPr>
              <p:cNvPr id="120" name="Oval 119">
                <a:extLst>
                  <a:ext uri="{FF2B5EF4-FFF2-40B4-BE49-F238E27FC236}">
                    <a16:creationId xmlns:a16="http://schemas.microsoft.com/office/drawing/2014/main" id="{5602D3E2-5ED5-EE46-B508-6988257A0BC0}"/>
                  </a:ext>
                </a:extLst>
              </p:cNvPr>
              <p:cNvSpPr/>
              <p:nvPr/>
            </p:nvSpPr>
            <p:spPr>
              <a:xfrm>
                <a:off x="3544031" y="574920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CE156169-28FA-3849-85C7-8B13B4719642}"/>
                  </a:ext>
                </a:extLst>
              </p:cNvPr>
              <p:cNvSpPr txBox="1"/>
              <p:nvPr/>
            </p:nvSpPr>
            <p:spPr>
              <a:xfrm>
                <a:off x="3607905" y="5906602"/>
                <a:ext cx="710451" cy="584775"/>
              </a:xfrm>
              <a:prstGeom prst="rect">
                <a:avLst/>
              </a:prstGeom>
              <a:noFill/>
            </p:spPr>
            <p:txBody>
              <a:bodyPr wrap="none" rtlCol="0">
                <a:spAutoFit/>
              </a:bodyPr>
              <a:lstStyle/>
              <a:p>
                <a:pPr algn="ctr"/>
                <a:r>
                  <a:rPr lang="en-US" sz="1600" dirty="0"/>
                  <a:t>Jungle</a:t>
                </a:r>
              </a:p>
              <a:p>
                <a:pPr algn="ctr"/>
                <a:r>
                  <a:rPr lang="en-US" sz="1600" dirty="0"/>
                  <a:t>Cruise</a:t>
                </a:r>
              </a:p>
            </p:txBody>
          </p:sp>
        </p:grpSp>
        <p:grpSp>
          <p:nvGrpSpPr>
            <p:cNvPr id="94" name="Group 93">
              <a:extLst>
                <a:ext uri="{FF2B5EF4-FFF2-40B4-BE49-F238E27FC236}">
                  <a16:creationId xmlns:a16="http://schemas.microsoft.com/office/drawing/2014/main" id="{F56A9FC5-7177-BA45-B62D-DA269DF223E1}"/>
                </a:ext>
              </a:extLst>
            </p:cNvPr>
            <p:cNvGrpSpPr/>
            <p:nvPr/>
          </p:nvGrpSpPr>
          <p:grpSpPr>
            <a:xfrm>
              <a:off x="3844369" y="11127437"/>
              <a:ext cx="838200" cy="838200"/>
              <a:chOff x="2455030" y="4790529"/>
              <a:chExt cx="838200" cy="838200"/>
            </a:xfrm>
          </p:grpSpPr>
          <p:sp>
            <p:nvSpPr>
              <p:cNvPr id="118" name="Oval 117">
                <a:extLst>
                  <a:ext uri="{FF2B5EF4-FFF2-40B4-BE49-F238E27FC236}">
                    <a16:creationId xmlns:a16="http://schemas.microsoft.com/office/drawing/2014/main" id="{BFF622B2-90EA-3B42-BC81-FFDEF6152A0E}"/>
                  </a:ext>
                </a:extLst>
              </p:cNvPr>
              <p:cNvSpPr/>
              <p:nvPr/>
            </p:nvSpPr>
            <p:spPr>
              <a:xfrm>
                <a:off x="2455030" y="479052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a:extLst>
                  <a:ext uri="{FF2B5EF4-FFF2-40B4-BE49-F238E27FC236}">
                    <a16:creationId xmlns:a16="http://schemas.microsoft.com/office/drawing/2014/main" id="{580C1C14-85F3-EC42-B9A5-5B8334643DE5}"/>
                  </a:ext>
                </a:extLst>
              </p:cNvPr>
              <p:cNvSpPr txBox="1"/>
              <p:nvPr/>
            </p:nvSpPr>
            <p:spPr>
              <a:xfrm>
                <a:off x="2473625" y="4931049"/>
                <a:ext cx="800219" cy="584775"/>
              </a:xfrm>
              <a:prstGeom prst="rect">
                <a:avLst/>
              </a:prstGeom>
              <a:noFill/>
            </p:spPr>
            <p:txBody>
              <a:bodyPr wrap="none" rtlCol="0">
                <a:spAutoFit/>
              </a:bodyPr>
              <a:lstStyle/>
              <a:p>
                <a:pPr algn="ctr"/>
                <a:r>
                  <a:rPr lang="en-US" sz="1600" dirty="0"/>
                  <a:t>Indiana</a:t>
                </a:r>
              </a:p>
              <a:p>
                <a:pPr algn="ctr"/>
                <a:r>
                  <a:rPr lang="en-US" sz="1600" dirty="0"/>
                  <a:t>Jones</a:t>
                </a:r>
              </a:p>
            </p:txBody>
          </p:sp>
        </p:grpSp>
        <p:grpSp>
          <p:nvGrpSpPr>
            <p:cNvPr id="95" name="Group 94">
              <a:extLst>
                <a:ext uri="{FF2B5EF4-FFF2-40B4-BE49-F238E27FC236}">
                  <a16:creationId xmlns:a16="http://schemas.microsoft.com/office/drawing/2014/main" id="{29B834BB-7706-AD49-B664-B43FBE25317A}"/>
                </a:ext>
              </a:extLst>
            </p:cNvPr>
            <p:cNvGrpSpPr/>
            <p:nvPr/>
          </p:nvGrpSpPr>
          <p:grpSpPr>
            <a:xfrm>
              <a:off x="3154343" y="9700407"/>
              <a:ext cx="838200" cy="838200"/>
              <a:chOff x="1765004" y="3363499"/>
              <a:chExt cx="838200" cy="838200"/>
            </a:xfrm>
          </p:grpSpPr>
          <p:sp>
            <p:nvSpPr>
              <p:cNvPr id="116" name="Oval 115">
                <a:extLst>
                  <a:ext uri="{FF2B5EF4-FFF2-40B4-BE49-F238E27FC236}">
                    <a16:creationId xmlns:a16="http://schemas.microsoft.com/office/drawing/2014/main" id="{7A613A3E-4B61-784D-82F8-B797D869F58C}"/>
                  </a:ext>
                </a:extLst>
              </p:cNvPr>
              <p:cNvSpPr/>
              <p:nvPr/>
            </p:nvSpPr>
            <p:spPr>
              <a:xfrm>
                <a:off x="1765004" y="336349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362023C5-8877-3649-9620-B5A0B19E7FC7}"/>
                  </a:ext>
                </a:extLst>
              </p:cNvPr>
              <p:cNvSpPr txBox="1"/>
              <p:nvPr/>
            </p:nvSpPr>
            <p:spPr>
              <a:xfrm>
                <a:off x="1822005" y="3478188"/>
                <a:ext cx="718466" cy="584775"/>
              </a:xfrm>
              <a:prstGeom prst="rect">
                <a:avLst/>
              </a:prstGeom>
              <a:noFill/>
            </p:spPr>
            <p:txBody>
              <a:bodyPr wrap="none" rtlCol="0">
                <a:spAutoFit/>
              </a:bodyPr>
              <a:lstStyle/>
              <a:p>
                <a:pPr algn="ctr"/>
                <a:r>
                  <a:rPr lang="en-US" sz="1600" dirty="0"/>
                  <a:t>Splash</a:t>
                </a:r>
              </a:p>
              <a:p>
                <a:pPr algn="ctr"/>
                <a:r>
                  <a:rPr lang="en-US" sz="1600" dirty="0" err="1"/>
                  <a:t>Mtn</a:t>
                </a:r>
                <a:endParaRPr lang="en-US" sz="1600" dirty="0"/>
              </a:p>
            </p:txBody>
          </p:sp>
        </p:grpSp>
        <p:grpSp>
          <p:nvGrpSpPr>
            <p:cNvPr id="96" name="Group 95">
              <a:extLst>
                <a:ext uri="{FF2B5EF4-FFF2-40B4-BE49-F238E27FC236}">
                  <a16:creationId xmlns:a16="http://schemas.microsoft.com/office/drawing/2014/main" id="{415109B1-3B31-7F4C-BCE2-1F8FFD28A40E}"/>
                </a:ext>
              </a:extLst>
            </p:cNvPr>
            <p:cNvGrpSpPr/>
            <p:nvPr/>
          </p:nvGrpSpPr>
          <p:grpSpPr>
            <a:xfrm>
              <a:off x="4843777" y="9179060"/>
              <a:ext cx="888385" cy="838200"/>
              <a:chOff x="3454438" y="2842152"/>
              <a:chExt cx="888385" cy="838200"/>
            </a:xfrm>
          </p:grpSpPr>
          <p:sp>
            <p:nvSpPr>
              <p:cNvPr id="114" name="Oval 113">
                <a:extLst>
                  <a:ext uri="{FF2B5EF4-FFF2-40B4-BE49-F238E27FC236}">
                    <a16:creationId xmlns:a16="http://schemas.microsoft.com/office/drawing/2014/main" id="{02AC28C1-F47D-354E-B0C5-15B4D002A04B}"/>
                  </a:ext>
                </a:extLst>
              </p:cNvPr>
              <p:cNvSpPr/>
              <p:nvPr/>
            </p:nvSpPr>
            <p:spPr>
              <a:xfrm>
                <a:off x="3482901" y="284215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6661D9FE-2279-DB48-86B2-D55D3F84E7C5}"/>
                  </a:ext>
                </a:extLst>
              </p:cNvPr>
              <p:cNvSpPr txBox="1"/>
              <p:nvPr/>
            </p:nvSpPr>
            <p:spPr>
              <a:xfrm>
                <a:off x="3454438" y="2984854"/>
                <a:ext cx="888385" cy="584775"/>
              </a:xfrm>
              <a:prstGeom prst="rect">
                <a:avLst/>
              </a:prstGeom>
              <a:noFill/>
            </p:spPr>
            <p:txBody>
              <a:bodyPr wrap="none" rtlCol="0">
                <a:spAutoFit/>
              </a:bodyPr>
              <a:lstStyle/>
              <a:p>
                <a:pPr algn="ctr"/>
                <a:r>
                  <a:rPr lang="en-US" sz="1600" dirty="0"/>
                  <a:t>Thunder</a:t>
                </a:r>
              </a:p>
              <a:p>
                <a:pPr algn="ctr"/>
                <a:r>
                  <a:rPr lang="en-US" sz="1600" dirty="0" err="1"/>
                  <a:t>Mtn</a:t>
                </a:r>
                <a:endParaRPr lang="en-US" sz="1600" dirty="0"/>
              </a:p>
            </p:txBody>
          </p:sp>
        </p:grpSp>
        <p:cxnSp>
          <p:nvCxnSpPr>
            <p:cNvPr id="97" name="Straight Connector 96">
              <a:extLst>
                <a:ext uri="{FF2B5EF4-FFF2-40B4-BE49-F238E27FC236}">
                  <a16:creationId xmlns:a16="http://schemas.microsoft.com/office/drawing/2014/main" id="{83ADBABF-EEF6-DC4E-A92F-EC3BD7C1C1DE}"/>
                </a:ext>
              </a:extLst>
            </p:cNvPr>
            <p:cNvCxnSpPr>
              <a:stCxn id="134" idx="4"/>
              <a:endCxn id="132" idx="0"/>
            </p:cNvCxnSpPr>
            <p:nvPr/>
          </p:nvCxnSpPr>
          <p:spPr>
            <a:xfrm>
              <a:off x="6938683" y="10486691"/>
              <a:ext cx="32991" cy="12416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9A713CF-5C8D-5045-AE84-E6FE71F5A082}"/>
                </a:ext>
              </a:extLst>
            </p:cNvPr>
            <p:cNvCxnSpPr>
              <a:cxnSpLocks/>
              <a:stCxn id="118" idx="6"/>
              <a:endCxn id="132" idx="2"/>
            </p:cNvCxnSpPr>
            <p:nvPr/>
          </p:nvCxnSpPr>
          <p:spPr>
            <a:xfrm>
              <a:off x="4682569" y="11546537"/>
              <a:ext cx="1870005" cy="600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24BEC32-6CD0-EE41-A3BF-E307D0FA53E6}"/>
                </a:ext>
              </a:extLst>
            </p:cNvPr>
            <p:cNvCxnSpPr>
              <a:cxnSpLocks/>
              <a:stCxn id="118" idx="5"/>
              <a:endCxn id="120" idx="1"/>
            </p:cNvCxnSpPr>
            <p:nvPr/>
          </p:nvCxnSpPr>
          <p:spPr>
            <a:xfrm>
              <a:off x="4559817" y="11842885"/>
              <a:ext cx="496305" cy="3659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9BBE144-9A74-4945-B25D-7A87BA9C2A37}"/>
                </a:ext>
              </a:extLst>
            </p:cNvPr>
            <p:cNvCxnSpPr>
              <a:cxnSpLocks/>
              <a:stCxn id="132" idx="3"/>
              <a:endCxn id="120" idx="6"/>
            </p:cNvCxnSpPr>
            <p:nvPr/>
          </p:nvCxnSpPr>
          <p:spPr>
            <a:xfrm flipH="1">
              <a:off x="5771570" y="12443834"/>
              <a:ext cx="903756" cy="6137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E6EF6E7-815E-A54F-BD9F-900FA2D12F31}"/>
                </a:ext>
              </a:extLst>
            </p:cNvPr>
            <p:cNvCxnSpPr>
              <a:cxnSpLocks/>
              <a:stCxn id="116" idx="4"/>
              <a:endCxn id="118" idx="1"/>
            </p:cNvCxnSpPr>
            <p:nvPr/>
          </p:nvCxnSpPr>
          <p:spPr>
            <a:xfrm>
              <a:off x="3573443" y="10538607"/>
              <a:ext cx="393678" cy="711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6996FCD-A974-1C4F-B87D-BEA25142449C}"/>
                </a:ext>
              </a:extLst>
            </p:cNvPr>
            <p:cNvCxnSpPr>
              <a:cxnSpLocks/>
              <a:stCxn id="114" idx="3"/>
              <a:endCxn id="118" idx="7"/>
            </p:cNvCxnSpPr>
            <p:nvPr/>
          </p:nvCxnSpPr>
          <p:spPr>
            <a:xfrm flipH="1">
              <a:off x="4559817" y="9894508"/>
              <a:ext cx="435175" cy="13556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B506F74-DA48-3E45-9BFF-071D9E16E7BF}"/>
                </a:ext>
              </a:extLst>
            </p:cNvPr>
            <p:cNvCxnSpPr>
              <a:cxnSpLocks/>
              <a:stCxn id="116" idx="7"/>
              <a:endCxn id="114" idx="2"/>
            </p:cNvCxnSpPr>
            <p:nvPr/>
          </p:nvCxnSpPr>
          <p:spPr>
            <a:xfrm flipV="1">
              <a:off x="3869791" y="9598160"/>
              <a:ext cx="1002449" cy="22499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04CF6A2-314E-EE4A-AF78-955974E41BF1}"/>
                </a:ext>
              </a:extLst>
            </p:cNvPr>
            <p:cNvCxnSpPr>
              <a:cxnSpLocks/>
              <a:stCxn id="114" idx="7"/>
              <a:endCxn id="130" idx="3"/>
            </p:cNvCxnSpPr>
            <p:nvPr/>
          </p:nvCxnSpPr>
          <p:spPr>
            <a:xfrm flipV="1">
              <a:off x="5587688" y="8249563"/>
              <a:ext cx="655338" cy="10522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C781DF06-9065-8F4F-B708-876A8D3D3410}"/>
                </a:ext>
              </a:extLst>
            </p:cNvPr>
            <p:cNvCxnSpPr>
              <a:cxnSpLocks/>
              <a:stCxn id="130" idx="4"/>
              <a:endCxn id="134" idx="0"/>
            </p:cNvCxnSpPr>
            <p:nvPr/>
          </p:nvCxnSpPr>
          <p:spPr>
            <a:xfrm>
              <a:off x="6539374" y="8372315"/>
              <a:ext cx="399309" cy="127617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3FBDE65-D215-E645-BA19-79825DB82255}"/>
                </a:ext>
              </a:extLst>
            </p:cNvPr>
            <p:cNvCxnSpPr>
              <a:cxnSpLocks/>
              <a:stCxn id="130" idx="6"/>
              <a:endCxn id="128" idx="2"/>
            </p:cNvCxnSpPr>
            <p:nvPr/>
          </p:nvCxnSpPr>
          <p:spPr>
            <a:xfrm flipV="1">
              <a:off x="6958474" y="7736564"/>
              <a:ext cx="856807" cy="21665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ED22C79-3D96-EB4D-A39B-2FCBBDC3E89D}"/>
                </a:ext>
              </a:extLst>
            </p:cNvPr>
            <p:cNvCxnSpPr>
              <a:cxnSpLocks/>
              <a:stCxn id="134" idx="6"/>
              <a:endCxn id="126" idx="2"/>
            </p:cNvCxnSpPr>
            <p:nvPr/>
          </p:nvCxnSpPr>
          <p:spPr>
            <a:xfrm flipV="1">
              <a:off x="7357783" y="9399569"/>
              <a:ext cx="1058285" cy="6680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DF9B3FA-0F61-6240-8855-16D08C3AFE2D}"/>
                </a:ext>
              </a:extLst>
            </p:cNvPr>
            <p:cNvCxnSpPr>
              <a:cxnSpLocks/>
              <a:stCxn id="134" idx="5"/>
              <a:endCxn id="124" idx="1"/>
            </p:cNvCxnSpPr>
            <p:nvPr/>
          </p:nvCxnSpPr>
          <p:spPr>
            <a:xfrm>
              <a:off x="7235031" y="10363939"/>
              <a:ext cx="2232584" cy="7877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A393A39-667A-7148-B5E2-5CABD54B930B}"/>
                </a:ext>
              </a:extLst>
            </p:cNvPr>
            <p:cNvCxnSpPr>
              <a:cxnSpLocks/>
              <a:stCxn id="134" idx="2"/>
              <a:endCxn id="114" idx="5"/>
            </p:cNvCxnSpPr>
            <p:nvPr/>
          </p:nvCxnSpPr>
          <p:spPr>
            <a:xfrm flipH="1" flipV="1">
              <a:off x="5587688" y="9894508"/>
              <a:ext cx="931895" cy="17308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B15D225-F785-BC47-89B1-D1AA3C645276}"/>
                </a:ext>
              </a:extLst>
            </p:cNvPr>
            <p:cNvCxnSpPr>
              <a:cxnSpLocks/>
              <a:stCxn id="128" idx="3"/>
              <a:endCxn id="134" idx="7"/>
            </p:cNvCxnSpPr>
            <p:nvPr/>
          </p:nvCxnSpPr>
          <p:spPr>
            <a:xfrm flipH="1">
              <a:off x="7235031" y="8032912"/>
              <a:ext cx="703002" cy="17383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F97F54A-A868-AD4E-983C-2B403D70B609}"/>
                </a:ext>
              </a:extLst>
            </p:cNvPr>
            <p:cNvCxnSpPr>
              <a:cxnSpLocks/>
              <a:stCxn id="126" idx="5"/>
              <a:endCxn id="124" idx="0"/>
            </p:cNvCxnSpPr>
            <p:nvPr/>
          </p:nvCxnSpPr>
          <p:spPr>
            <a:xfrm>
              <a:off x="9131516" y="9695917"/>
              <a:ext cx="632447" cy="133300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ED4AB94-CD7D-4E4F-B08D-E99D1AA1A1AE}"/>
                </a:ext>
              </a:extLst>
            </p:cNvPr>
            <p:cNvCxnSpPr>
              <a:cxnSpLocks/>
              <a:stCxn id="128" idx="5"/>
              <a:endCxn id="126" idx="0"/>
            </p:cNvCxnSpPr>
            <p:nvPr/>
          </p:nvCxnSpPr>
          <p:spPr>
            <a:xfrm>
              <a:off x="8530729" y="8032912"/>
              <a:ext cx="304439" cy="94755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4969524-73E3-0047-BA45-56ED88B1D4B7}"/>
                </a:ext>
              </a:extLst>
            </p:cNvPr>
            <p:cNvCxnSpPr>
              <a:cxnSpLocks/>
              <a:stCxn id="124" idx="3"/>
              <a:endCxn id="122" idx="6"/>
            </p:cNvCxnSpPr>
            <p:nvPr/>
          </p:nvCxnSpPr>
          <p:spPr>
            <a:xfrm flipH="1">
              <a:off x="8805701" y="11744370"/>
              <a:ext cx="661914" cy="26714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5C0A60C9-0236-9C4C-92BE-58BE3D6DB16B}"/>
                </a:ext>
              </a:extLst>
            </p:cNvPr>
            <p:cNvSpPr txBox="1"/>
            <p:nvPr/>
          </p:nvSpPr>
          <p:spPr>
            <a:xfrm>
              <a:off x="6811925" y="11688503"/>
              <a:ext cx="288862" cy="338554"/>
            </a:xfrm>
            <a:prstGeom prst="rect">
              <a:avLst/>
            </a:prstGeom>
            <a:noFill/>
          </p:spPr>
          <p:txBody>
            <a:bodyPr wrap="none" rtlCol="0">
              <a:spAutoFit/>
            </a:bodyPr>
            <a:lstStyle/>
            <a:p>
              <a:r>
                <a:rPr lang="en-US" sz="1600" dirty="0">
                  <a:solidFill>
                    <a:srgbClr val="B6A479"/>
                  </a:solidFill>
                </a:rPr>
                <a:t>0</a:t>
              </a:r>
            </a:p>
          </p:txBody>
        </p:sp>
        <p:sp>
          <p:nvSpPr>
            <p:cNvPr id="137" name="TextBox 136">
              <a:extLst>
                <a:ext uri="{FF2B5EF4-FFF2-40B4-BE49-F238E27FC236}">
                  <a16:creationId xmlns:a16="http://schemas.microsoft.com/office/drawing/2014/main" id="{2195D549-9DD7-0C41-AB5D-0136961D2E8C}"/>
                </a:ext>
              </a:extLst>
            </p:cNvPr>
            <p:cNvSpPr txBox="1"/>
            <p:nvPr/>
          </p:nvSpPr>
          <p:spPr>
            <a:xfrm>
              <a:off x="6790447" y="9632782"/>
              <a:ext cx="288862" cy="338554"/>
            </a:xfrm>
            <a:prstGeom prst="rect">
              <a:avLst/>
            </a:prstGeom>
            <a:noFill/>
          </p:spPr>
          <p:txBody>
            <a:bodyPr wrap="none" rtlCol="0">
              <a:spAutoFit/>
            </a:bodyPr>
            <a:lstStyle/>
            <a:p>
              <a:r>
                <a:rPr lang="en-US" sz="1600" dirty="0">
                  <a:solidFill>
                    <a:srgbClr val="B6A479"/>
                  </a:solidFill>
                </a:rPr>
                <a:t>1</a:t>
              </a:r>
            </a:p>
          </p:txBody>
        </p:sp>
        <p:sp>
          <p:nvSpPr>
            <p:cNvPr id="138" name="TextBox 137">
              <a:extLst>
                <a:ext uri="{FF2B5EF4-FFF2-40B4-BE49-F238E27FC236}">
                  <a16:creationId xmlns:a16="http://schemas.microsoft.com/office/drawing/2014/main" id="{E8920C83-101B-A241-AA12-B5D0EE71C723}"/>
                </a:ext>
              </a:extLst>
            </p:cNvPr>
            <p:cNvSpPr txBox="1"/>
            <p:nvPr/>
          </p:nvSpPr>
          <p:spPr>
            <a:xfrm>
              <a:off x="5208038" y="12078174"/>
              <a:ext cx="288862" cy="338554"/>
            </a:xfrm>
            <a:prstGeom prst="rect">
              <a:avLst/>
            </a:prstGeom>
            <a:noFill/>
          </p:spPr>
          <p:txBody>
            <a:bodyPr wrap="none" rtlCol="0">
              <a:spAutoFit/>
            </a:bodyPr>
            <a:lstStyle/>
            <a:p>
              <a:r>
                <a:rPr lang="en-US" sz="1600" dirty="0">
                  <a:solidFill>
                    <a:srgbClr val="B6A479"/>
                  </a:solidFill>
                </a:rPr>
                <a:t>2</a:t>
              </a:r>
            </a:p>
          </p:txBody>
        </p:sp>
        <p:sp>
          <p:nvSpPr>
            <p:cNvPr id="139" name="TextBox 138">
              <a:extLst>
                <a:ext uri="{FF2B5EF4-FFF2-40B4-BE49-F238E27FC236}">
                  <a16:creationId xmlns:a16="http://schemas.microsoft.com/office/drawing/2014/main" id="{A55C160C-65A2-0B4B-AA93-979D30EE4B9D}"/>
                </a:ext>
              </a:extLst>
            </p:cNvPr>
            <p:cNvSpPr txBox="1"/>
            <p:nvPr/>
          </p:nvSpPr>
          <p:spPr>
            <a:xfrm>
              <a:off x="4123938" y="11091047"/>
              <a:ext cx="288862" cy="338554"/>
            </a:xfrm>
            <a:prstGeom prst="rect">
              <a:avLst/>
            </a:prstGeom>
            <a:noFill/>
          </p:spPr>
          <p:txBody>
            <a:bodyPr wrap="none" rtlCol="0">
              <a:spAutoFit/>
            </a:bodyPr>
            <a:lstStyle/>
            <a:p>
              <a:r>
                <a:rPr lang="en-US" sz="1600" dirty="0">
                  <a:solidFill>
                    <a:srgbClr val="B6A479"/>
                  </a:solidFill>
                </a:rPr>
                <a:t>3</a:t>
              </a:r>
            </a:p>
          </p:txBody>
        </p:sp>
        <p:sp>
          <p:nvSpPr>
            <p:cNvPr id="140" name="TextBox 139">
              <a:extLst>
                <a:ext uri="{FF2B5EF4-FFF2-40B4-BE49-F238E27FC236}">
                  <a16:creationId xmlns:a16="http://schemas.microsoft.com/office/drawing/2014/main" id="{55E6F5D5-2E05-1F4A-8507-8C74325DB400}"/>
                </a:ext>
              </a:extLst>
            </p:cNvPr>
            <p:cNvSpPr txBox="1"/>
            <p:nvPr/>
          </p:nvSpPr>
          <p:spPr>
            <a:xfrm>
              <a:off x="3424718" y="9673052"/>
              <a:ext cx="288862" cy="338554"/>
            </a:xfrm>
            <a:prstGeom prst="rect">
              <a:avLst/>
            </a:prstGeom>
            <a:noFill/>
          </p:spPr>
          <p:txBody>
            <a:bodyPr wrap="none" rtlCol="0">
              <a:spAutoFit/>
            </a:bodyPr>
            <a:lstStyle/>
            <a:p>
              <a:r>
                <a:rPr lang="en-US" sz="1600" dirty="0">
                  <a:solidFill>
                    <a:srgbClr val="B6A479"/>
                  </a:solidFill>
                </a:rPr>
                <a:t>4</a:t>
              </a:r>
            </a:p>
          </p:txBody>
        </p:sp>
        <p:sp>
          <p:nvSpPr>
            <p:cNvPr id="141" name="TextBox 140">
              <a:extLst>
                <a:ext uri="{FF2B5EF4-FFF2-40B4-BE49-F238E27FC236}">
                  <a16:creationId xmlns:a16="http://schemas.microsoft.com/office/drawing/2014/main" id="{21D929B9-6CF5-D343-AE66-FD1A18BAC644}"/>
                </a:ext>
              </a:extLst>
            </p:cNvPr>
            <p:cNvSpPr txBox="1"/>
            <p:nvPr/>
          </p:nvSpPr>
          <p:spPr>
            <a:xfrm>
              <a:off x="5142615" y="9152485"/>
              <a:ext cx="288862" cy="338554"/>
            </a:xfrm>
            <a:prstGeom prst="rect">
              <a:avLst/>
            </a:prstGeom>
            <a:noFill/>
          </p:spPr>
          <p:txBody>
            <a:bodyPr wrap="none" rtlCol="0">
              <a:spAutoFit/>
            </a:bodyPr>
            <a:lstStyle/>
            <a:p>
              <a:r>
                <a:rPr lang="en-US" sz="1600" dirty="0">
                  <a:solidFill>
                    <a:srgbClr val="B6A479"/>
                  </a:solidFill>
                </a:rPr>
                <a:t>5</a:t>
              </a:r>
            </a:p>
          </p:txBody>
        </p:sp>
        <p:sp>
          <p:nvSpPr>
            <p:cNvPr id="142" name="TextBox 141">
              <a:extLst>
                <a:ext uri="{FF2B5EF4-FFF2-40B4-BE49-F238E27FC236}">
                  <a16:creationId xmlns:a16="http://schemas.microsoft.com/office/drawing/2014/main" id="{57D042AC-2E2F-5B46-B616-5B5EF5DB63A6}"/>
                </a:ext>
              </a:extLst>
            </p:cNvPr>
            <p:cNvSpPr txBox="1"/>
            <p:nvPr/>
          </p:nvSpPr>
          <p:spPr>
            <a:xfrm>
              <a:off x="6397934" y="7531428"/>
              <a:ext cx="288862" cy="338554"/>
            </a:xfrm>
            <a:prstGeom prst="rect">
              <a:avLst/>
            </a:prstGeom>
            <a:noFill/>
          </p:spPr>
          <p:txBody>
            <a:bodyPr wrap="none" rtlCol="0">
              <a:spAutoFit/>
            </a:bodyPr>
            <a:lstStyle/>
            <a:p>
              <a:r>
                <a:rPr lang="en-US" sz="1600" dirty="0">
                  <a:solidFill>
                    <a:srgbClr val="B6A479"/>
                  </a:solidFill>
                </a:rPr>
                <a:t>6</a:t>
              </a:r>
            </a:p>
          </p:txBody>
        </p:sp>
        <p:sp>
          <p:nvSpPr>
            <p:cNvPr id="143" name="TextBox 142">
              <a:extLst>
                <a:ext uri="{FF2B5EF4-FFF2-40B4-BE49-F238E27FC236}">
                  <a16:creationId xmlns:a16="http://schemas.microsoft.com/office/drawing/2014/main" id="{77373A28-93C8-F242-8BFA-EE1F8468F436}"/>
                </a:ext>
              </a:extLst>
            </p:cNvPr>
            <p:cNvSpPr txBox="1"/>
            <p:nvPr/>
          </p:nvSpPr>
          <p:spPr>
            <a:xfrm>
              <a:off x="7798703" y="7575279"/>
              <a:ext cx="288862" cy="338554"/>
            </a:xfrm>
            <a:prstGeom prst="rect">
              <a:avLst/>
            </a:prstGeom>
            <a:noFill/>
          </p:spPr>
          <p:txBody>
            <a:bodyPr wrap="none" rtlCol="0">
              <a:spAutoFit/>
            </a:bodyPr>
            <a:lstStyle/>
            <a:p>
              <a:r>
                <a:rPr lang="en-US" sz="1600" dirty="0">
                  <a:solidFill>
                    <a:srgbClr val="B6A479"/>
                  </a:solidFill>
                </a:rPr>
                <a:t>7</a:t>
              </a:r>
            </a:p>
          </p:txBody>
        </p:sp>
        <p:sp>
          <p:nvSpPr>
            <p:cNvPr id="144" name="TextBox 143">
              <a:extLst>
                <a:ext uri="{FF2B5EF4-FFF2-40B4-BE49-F238E27FC236}">
                  <a16:creationId xmlns:a16="http://schemas.microsoft.com/office/drawing/2014/main" id="{33E52A8B-AD8C-BC4D-B662-EE7905D41509}"/>
                </a:ext>
              </a:extLst>
            </p:cNvPr>
            <p:cNvSpPr txBox="1"/>
            <p:nvPr/>
          </p:nvSpPr>
          <p:spPr>
            <a:xfrm>
              <a:off x="8703695" y="8965286"/>
              <a:ext cx="288862" cy="338554"/>
            </a:xfrm>
            <a:prstGeom prst="rect">
              <a:avLst/>
            </a:prstGeom>
            <a:noFill/>
          </p:spPr>
          <p:txBody>
            <a:bodyPr wrap="none" rtlCol="0">
              <a:spAutoFit/>
            </a:bodyPr>
            <a:lstStyle/>
            <a:p>
              <a:r>
                <a:rPr lang="en-US" sz="1600" dirty="0">
                  <a:solidFill>
                    <a:srgbClr val="B6A479"/>
                  </a:solidFill>
                </a:rPr>
                <a:t>8</a:t>
              </a:r>
            </a:p>
          </p:txBody>
        </p:sp>
        <p:sp>
          <p:nvSpPr>
            <p:cNvPr id="145" name="TextBox 144">
              <a:extLst>
                <a:ext uri="{FF2B5EF4-FFF2-40B4-BE49-F238E27FC236}">
                  <a16:creationId xmlns:a16="http://schemas.microsoft.com/office/drawing/2014/main" id="{0F6C624D-D518-8142-BD9E-9393178AD721}"/>
                </a:ext>
              </a:extLst>
            </p:cNvPr>
            <p:cNvSpPr txBox="1"/>
            <p:nvPr/>
          </p:nvSpPr>
          <p:spPr>
            <a:xfrm>
              <a:off x="9616709" y="11008147"/>
              <a:ext cx="288862" cy="338554"/>
            </a:xfrm>
            <a:prstGeom prst="rect">
              <a:avLst/>
            </a:prstGeom>
            <a:noFill/>
          </p:spPr>
          <p:txBody>
            <a:bodyPr wrap="none" rtlCol="0">
              <a:spAutoFit/>
            </a:bodyPr>
            <a:lstStyle/>
            <a:p>
              <a:r>
                <a:rPr lang="en-US" sz="1600" dirty="0">
                  <a:solidFill>
                    <a:srgbClr val="B6A479"/>
                  </a:solidFill>
                </a:rPr>
                <a:t>9</a:t>
              </a:r>
            </a:p>
          </p:txBody>
        </p:sp>
        <p:sp>
          <p:nvSpPr>
            <p:cNvPr id="146" name="TextBox 145">
              <a:extLst>
                <a:ext uri="{FF2B5EF4-FFF2-40B4-BE49-F238E27FC236}">
                  <a16:creationId xmlns:a16="http://schemas.microsoft.com/office/drawing/2014/main" id="{0B106897-D263-404F-ADD0-DCAA5B931678}"/>
                </a:ext>
              </a:extLst>
            </p:cNvPr>
            <p:cNvSpPr txBox="1"/>
            <p:nvPr/>
          </p:nvSpPr>
          <p:spPr>
            <a:xfrm>
              <a:off x="8191538" y="11555720"/>
              <a:ext cx="393056" cy="338554"/>
            </a:xfrm>
            <a:prstGeom prst="rect">
              <a:avLst/>
            </a:prstGeom>
            <a:noFill/>
          </p:spPr>
          <p:txBody>
            <a:bodyPr wrap="none" rtlCol="0">
              <a:spAutoFit/>
            </a:bodyPr>
            <a:lstStyle/>
            <a:p>
              <a:r>
                <a:rPr lang="en-US" sz="1600" dirty="0">
                  <a:solidFill>
                    <a:srgbClr val="B6A479"/>
                  </a:solidFill>
                </a:rPr>
                <a:t>10</a:t>
              </a:r>
            </a:p>
          </p:txBody>
        </p:sp>
        <p:sp>
          <p:nvSpPr>
            <p:cNvPr id="147" name="TextBox 146">
              <a:extLst>
                <a:ext uri="{FF2B5EF4-FFF2-40B4-BE49-F238E27FC236}">
                  <a16:creationId xmlns:a16="http://schemas.microsoft.com/office/drawing/2014/main" id="{6F709BF9-B5A6-8A44-9C83-9F2165D4AA63}"/>
                </a:ext>
              </a:extLst>
            </p:cNvPr>
            <p:cNvSpPr txBox="1"/>
            <p:nvPr/>
          </p:nvSpPr>
          <p:spPr>
            <a:xfrm>
              <a:off x="6617668" y="10918450"/>
              <a:ext cx="418704" cy="369332"/>
            </a:xfrm>
            <a:prstGeom prst="rect">
              <a:avLst/>
            </a:prstGeom>
            <a:noFill/>
          </p:spPr>
          <p:txBody>
            <a:bodyPr wrap="none" rtlCol="0">
              <a:spAutoFit/>
            </a:bodyPr>
            <a:lstStyle/>
            <a:p>
              <a:r>
                <a:rPr lang="en-US" dirty="0">
                  <a:solidFill>
                    <a:srgbClr val="4C3282"/>
                  </a:solidFill>
                </a:rPr>
                <a:t>11</a:t>
              </a:r>
            </a:p>
          </p:txBody>
        </p:sp>
        <p:sp>
          <p:nvSpPr>
            <p:cNvPr id="148" name="TextBox 147">
              <a:extLst>
                <a:ext uri="{FF2B5EF4-FFF2-40B4-BE49-F238E27FC236}">
                  <a16:creationId xmlns:a16="http://schemas.microsoft.com/office/drawing/2014/main" id="{BC847DD1-7B3E-9F4F-AE93-D258BA67BDFB}"/>
                </a:ext>
              </a:extLst>
            </p:cNvPr>
            <p:cNvSpPr txBox="1"/>
            <p:nvPr/>
          </p:nvSpPr>
          <p:spPr>
            <a:xfrm>
              <a:off x="5908511" y="9663465"/>
              <a:ext cx="301686" cy="369332"/>
            </a:xfrm>
            <a:prstGeom prst="rect">
              <a:avLst/>
            </a:prstGeom>
            <a:noFill/>
          </p:spPr>
          <p:txBody>
            <a:bodyPr wrap="none" rtlCol="0">
              <a:spAutoFit/>
            </a:bodyPr>
            <a:lstStyle/>
            <a:p>
              <a:r>
                <a:rPr lang="en-US" dirty="0">
                  <a:solidFill>
                    <a:srgbClr val="4C3282"/>
                  </a:solidFill>
                </a:rPr>
                <a:t>5</a:t>
              </a:r>
            </a:p>
          </p:txBody>
        </p:sp>
        <p:sp>
          <p:nvSpPr>
            <p:cNvPr id="149" name="TextBox 148">
              <a:extLst>
                <a:ext uri="{FF2B5EF4-FFF2-40B4-BE49-F238E27FC236}">
                  <a16:creationId xmlns:a16="http://schemas.microsoft.com/office/drawing/2014/main" id="{46EDFEB7-8E45-1547-84D3-22714C017897}"/>
                </a:ext>
              </a:extLst>
            </p:cNvPr>
            <p:cNvSpPr txBox="1"/>
            <p:nvPr/>
          </p:nvSpPr>
          <p:spPr>
            <a:xfrm>
              <a:off x="8035298" y="10699899"/>
              <a:ext cx="418704" cy="369332"/>
            </a:xfrm>
            <a:prstGeom prst="rect">
              <a:avLst/>
            </a:prstGeom>
            <a:noFill/>
          </p:spPr>
          <p:txBody>
            <a:bodyPr wrap="none" rtlCol="0">
              <a:spAutoFit/>
            </a:bodyPr>
            <a:lstStyle/>
            <a:p>
              <a:r>
                <a:rPr lang="en-US" dirty="0">
                  <a:solidFill>
                    <a:srgbClr val="4C3282"/>
                  </a:solidFill>
                </a:rPr>
                <a:t>17</a:t>
              </a:r>
            </a:p>
          </p:txBody>
        </p:sp>
        <p:sp>
          <p:nvSpPr>
            <p:cNvPr id="150" name="TextBox 149">
              <a:extLst>
                <a:ext uri="{FF2B5EF4-FFF2-40B4-BE49-F238E27FC236}">
                  <a16:creationId xmlns:a16="http://schemas.microsoft.com/office/drawing/2014/main" id="{935D5414-3203-C14E-B827-6F1E20B5B321}"/>
                </a:ext>
              </a:extLst>
            </p:cNvPr>
            <p:cNvSpPr txBox="1"/>
            <p:nvPr/>
          </p:nvSpPr>
          <p:spPr>
            <a:xfrm>
              <a:off x="7871205" y="9642274"/>
              <a:ext cx="418704" cy="369332"/>
            </a:xfrm>
            <a:prstGeom prst="rect">
              <a:avLst/>
            </a:prstGeom>
            <a:noFill/>
          </p:spPr>
          <p:txBody>
            <a:bodyPr wrap="none" rtlCol="0">
              <a:spAutoFit/>
            </a:bodyPr>
            <a:lstStyle/>
            <a:p>
              <a:r>
                <a:rPr lang="en-US" dirty="0">
                  <a:solidFill>
                    <a:srgbClr val="4C3282"/>
                  </a:solidFill>
                </a:rPr>
                <a:t>13</a:t>
              </a:r>
            </a:p>
          </p:txBody>
        </p:sp>
        <p:sp>
          <p:nvSpPr>
            <p:cNvPr id="151" name="TextBox 150">
              <a:extLst>
                <a:ext uri="{FF2B5EF4-FFF2-40B4-BE49-F238E27FC236}">
                  <a16:creationId xmlns:a16="http://schemas.microsoft.com/office/drawing/2014/main" id="{CBCFBD70-B015-BF4C-ABF4-16ED8179512A}"/>
                </a:ext>
              </a:extLst>
            </p:cNvPr>
            <p:cNvSpPr txBox="1"/>
            <p:nvPr/>
          </p:nvSpPr>
          <p:spPr>
            <a:xfrm>
              <a:off x="7621827" y="8642879"/>
              <a:ext cx="418704" cy="369332"/>
            </a:xfrm>
            <a:prstGeom prst="rect">
              <a:avLst/>
            </a:prstGeom>
            <a:noFill/>
          </p:spPr>
          <p:txBody>
            <a:bodyPr wrap="none" rtlCol="0">
              <a:spAutoFit/>
            </a:bodyPr>
            <a:lstStyle/>
            <a:p>
              <a:r>
                <a:rPr lang="en-US" dirty="0">
                  <a:solidFill>
                    <a:srgbClr val="4C3282"/>
                  </a:solidFill>
                </a:rPr>
                <a:t>12</a:t>
              </a:r>
            </a:p>
          </p:txBody>
        </p:sp>
        <p:sp>
          <p:nvSpPr>
            <p:cNvPr id="152" name="TextBox 151">
              <a:extLst>
                <a:ext uri="{FF2B5EF4-FFF2-40B4-BE49-F238E27FC236}">
                  <a16:creationId xmlns:a16="http://schemas.microsoft.com/office/drawing/2014/main" id="{48F76378-5351-E846-816D-3FF4043CA714}"/>
                </a:ext>
              </a:extLst>
            </p:cNvPr>
            <p:cNvSpPr txBox="1"/>
            <p:nvPr/>
          </p:nvSpPr>
          <p:spPr>
            <a:xfrm>
              <a:off x="6696019" y="8702447"/>
              <a:ext cx="418704" cy="369332"/>
            </a:xfrm>
            <a:prstGeom prst="rect">
              <a:avLst/>
            </a:prstGeom>
            <a:noFill/>
          </p:spPr>
          <p:txBody>
            <a:bodyPr wrap="none" rtlCol="0">
              <a:spAutoFit/>
            </a:bodyPr>
            <a:lstStyle/>
            <a:p>
              <a:r>
                <a:rPr lang="en-US" dirty="0">
                  <a:solidFill>
                    <a:srgbClr val="4C3282"/>
                  </a:solidFill>
                </a:rPr>
                <a:t>10</a:t>
              </a:r>
            </a:p>
          </p:txBody>
        </p:sp>
        <p:sp>
          <p:nvSpPr>
            <p:cNvPr id="153" name="TextBox 152">
              <a:extLst>
                <a:ext uri="{FF2B5EF4-FFF2-40B4-BE49-F238E27FC236}">
                  <a16:creationId xmlns:a16="http://schemas.microsoft.com/office/drawing/2014/main" id="{1D6BBF68-FC7A-A746-8D7D-355E3D56B065}"/>
                </a:ext>
              </a:extLst>
            </p:cNvPr>
            <p:cNvSpPr txBox="1"/>
            <p:nvPr/>
          </p:nvSpPr>
          <p:spPr>
            <a:xfrm>
              <a:off x="9069152" y="11798417"/>
              <a:ext cx="301686" cy="369332"/>
            </a:xfrm>
            <a:prstGeom prst="rect">
              <a:avLst/>
            </a:prstGeom>
            <a:noFill/>
          </p:spPr>
          <p:txBody>
            <a:bodyPr wrap="none" rtlCol="0">
              <a:spAutoFit/>
            </a:bodyPr>
            <a:lstStyle/>
            <a:p>
              <a:r>
                <a:rPr lang="en-US" dirty="0">
                  <a:solidFill>
                    <a:srgbClr val="4C3282"/>
                  </a:solidFill>
                </a:rPr>
                <a:t>1</a:t>
              </a:r>
            </a:p>
          </p:txBody>
        </p:sp>
        <p:sp>
          <p:nvSpPr>
            <p:cNvPr id="154" name="TextBox 153">
              <a:extLst>
                <a:ext uri="{FF2B5EF4-FFF2-40B4-BE49-F238E27FC236}">
                  <a16:creationId xmlns:a16="http://schemas.microsoft.com/office/drawing/2014/main" id="{49187DEA-02FE-A842-85B0-FDD241C9F65F}"/>
                </a:ext>
              </a:extLst>
            </p:cNvPr>
            <p:cNvSpPr txBox="1"/>
            <p:nvPr/>
          </p:nvSpPr>
          <p:spPr>
            <a:xfrm>
              <a:off x="9382674" y="10099783"/>
              <a:ext cx="301686" cy="369332"/>
            </a:xfrm>
            <a:prstGeom prst="rect">
              <a:avLst/>
            </a:prstGeom>
            <a:noFill/>
          </p:spPr>
          <p:txBody>
            <a:bodyPr wrap="none" rtlCol="0">
              <a:spAutoFit/>
            </a:bodyPr>
            <a:lstStyle/>
            <a:p>
              <a:r>
                <a:rPr lang="en-US" dirty="0">
                  <a:solidFill>
                    <a:srgbClr val="4C3282"/>
                  </a:solidFill>
                </a:rPr>
                <a:t>9</a:t>
              </a:r>
            </a:p>
          </p:txBody>
        </p:sp>
        <p:sp>
          <p:nvSpPr>
            <p:cNvPr id="155" name="TextBox 154">
              <a:extLst>
                <a:ext uri="{FF2B5EF4-FFF2-40B4-BE49-F238E27FC236}">
                  <a16:creationId xmlns:a16="http://schemas.microsoft.com/office/drawing/2014/main" id="{551C2C40-C781-CA4B-9402-45789C7508D5}"/>
                </a:ext>
              </a:extLst>
            </p:cNvPr>
            <p:cNvSpPr txBox="1"/>
            <p:nvPr/>
          </p:nvSpPr>
          <p:spPr>
            <a:xfrm>
              <a:off x="8654858" y="8249800"/>
              <a:ext cx="301686" cy="369332"/>
            </a:xfrm>
            <a:prstGeom prst="rect">
              <a:avLst/>
            </a:prstGeom>
            <a:noFill/>
          </p:spPr>
          <p:txBody>
            <a:bodyPr wrap="none" rtlCol="0">
              <a:spAutoFit/>
            </a:bodyPr>
            <a:lstStyle/>
            <a:p>
              <a:r>
                <a:rPr lang="en-US" dirty="0">
                  <a:solidFill>
                    <a:srgbClr val="4C3282"/>
                  </a:solidFill>
                </a:rPr>
                <a:t>6</a:t>
              </a:r>
            </a:p>
          </p:txBody>
        </p:sp>
        <p:sp>
          <p:nvSpPr>
            <p:cNvPr id="156" name="TextBox 155">
              <a:extLst>
                <a:ext uri="{FF2B5EF4-FFF2-40B4-BE49-F238E27FC236}">
                  <a16:creationId xmlns:a16="http://schemas.microsoft.com/office/drawing/2014/main" id="{01B99B7E-681A-0F43-A74A-FBA7706967E7}"/>
                </a:ext>
              </a:extLst>
            </p:cNvPr>
            <p:cNvSpPr txBox="1"/>
            <p:nvPr/>
          </p:nvSpPr>
          <p:spPr>
            <a:xfrm>
              <a:off x="7150961" y="7544044"/>
              <a:ext cx="301686" cy="369332"/>
            </a:xfrm>
            <a:prstGeom prst="rect">
              <a:avLst/>
            </a:prstGeom>
            <a:noFill/>
          </p:spPr>
          <p:txBody>
            <a:bodyPr wrap="none" rtlCol="0">
              <a:spAutoFit/>
            </a:bodyPr>
            <a:lstStyle/>
            <a:p>
              <a:r>
                <a:rPr lang="en-US" dirty="0">
                  <a:solidFill>
                    <a:srgbClr val="4C3282"/>
                  </a:solidFill>
                </a:rPr>
                <a:t>4</a:t>
              </a:r>
            </a:p>
          </p:txBody>
        </p:sp>
        <p:sp>
          <p:nvSpPr>
            <p:cNvPr id="157" name="TextBox 156">
              <a:extLst>
                <a:ext uri="{FF2B5EF4-FFF2-40B4-BE49-F238E27FC236}">
                  <a16:creationId xmlns:a16="http://schemas.microsoft.com/office/drawing/2014/main" id="{CAB6C988-ACC4-924C-A0AC-2B7EF6F33050}"/>
                </a:ext>
              </a:extLst>
            </p:cNvPr>
            <p:cNvSpPr txBox="1"/>
            <p:nvPr/>
          </p:nvSpPr>
          <p:spPr>
            <a:xfrm>
              <a:off x="5548724" y="8521372"/>
              <a:ext cx="418704" cy="369332"/>
            </a:xfrm>
            <a:prstGeom prst="rect">
              <a:avLst/>
            </a:prstGeom>
            <a:noFill/>
          </p:spPr>
          <p:txBody>
            <a:bodyPr wrap="none" rtlCol="0">
              <a:spAutoFit/>
            </a:bodyPr>
            <a:lstStyle/>
            <a:p>
              <a:r>
                <a:rPr lang="en-US" dirty="0">
                  <a:solidFill>
                    <a:srgbClr val="4C3282"/>
                  </a:solidFill>
                </a:rPr>
                <a:t>16</a:t>
              </a:r>
            </a:p>
          </p:txBody>
        </p:sp>
        <p:sp>
          <p:nvSpPr>
            <p:cNvPr id="158" name="TextBox 157">
              <a:extLst>
                <a:ext uri="{FF2B5EF4-FFF2-40B4-BE49-F238E27FC236}">
                  <a16:creationId xmlns:a16="http://schemas.microsoft.com/office/drawing/2014/main" id="{7F00381A-7033-CF40-8979-2FFCD0C8C0F3}"/>
                </a:ext>
              </a:extLst>
            </p:cNvPr>
            <p:cNvSpPr txBox="1"/>
            <p:nvPr/>
          </p:nvSpPr>
          <p:spPr>
            <a:xfrm>
              <a:off x="4748173" y="10349198"/>
              <a:ext cx="301686" cy="369332"/>
            </a:xfrm>
            <a:prstGeom prst="rect">
              <a:avLst/>
            </a:prstGeom>
            <a:noFill/>
          </p:spPr>
          <p:txBody>
            <a:bodyPr wrap="none" rtlCol="0">
              <a:spAutoFit/>
            </a:bodyPr>
            <a:lstStyle/>
            <a:p>
              <a:r>
                <a:rPr lang="en-US" dirty="0">
                  <a:solidFill>
                    <a:srgbClr val="4C3282"/>
                  </a:solidFill>
                </a:rPr>
                <a:t>7</a:t>
              </a:r>
            </a:p>
          </p:txBody>
        </p:sp>
        <p:sp>
          <p:nvSpPr>
            <p:cNvPr id="159" name="TextBox 158">
              <a:extLst>
                <a:ext uri="{FF2B5EF4-FFF2-40B4-BE49-F238E27FC236}">
                  <a16:creationId xmlns:a16="http://schemas.microsoft.com/office/drawing/2014/main" id="{A3845F71-4D5F-A847-A78A-15A6887AB3B9}"/>
                </a:ext>
              </a:extLst>
            </p:cNvPr>
            <p:cNvSpPr txBox="1"/>
            <p:nvPr/>
          </p:nvSpPr>
          <p:spPr>
            <a:xfrm>
              <a:off x="5512268" y="11492954"/>
              <a:ext cx="301686" cy="369332"/>
            </a:xfrm>
            <a:prstGeom prst="rect">
              <a:avLst/>
            </a:prstGeom>
            <a:noFill/>
          </p:spPr>
          <p:txBody>
            <a:bodyPr wrap="none" rtlCol="0">
              <a:spAutoFit/>
            </a:bodyPr>
            <a:lstStyle/>
            <a:p>
              <a:r>
                <a:rPr lang="en-US" dirty="0">
                  <a:solidFill>
                    <a:srgbClr val="4C3282"/>
                  </a:solidFill>
                </a:rPr>
                <a:t>8</a:t>
              </a:r>
            </a:p>
          </p:txBody>
        </p:sp>
        <p:sp>
          <p:nvSpPr>
            <p:cNvPr id="160" name="TextBox 159">
              <a:extLst>
                <a:ext uri="{FF2B5EF4-FFF2-40B4-BE49-F238E27FC236}">
                  <a16:creationId xmlns:a16="http://schemas.microsoft.com/office/drawing/2014/main" id="{E1EB8FD5-84C7-4E49-9483-652D5083017A}"/>
                </a:ext>
              </a:extLst>
            </p:cNvPr>
            <p:cNvSpPr txBox="1"/>
            <p:nvPr/>
          </p:nvSpPr>
          <p:spPr>
            <a:xfrm>
              <a:off x="6073627" y="12392742"/>
              <a:ext cx="301686" cy="369332"/>
            </a:xfrm>
            <a:prstGeom prst="rect">
              <a:avLst/>
            </a:prstGeom>
            <a:noFill/>
          </p:spPr>
          <p:txBody>
            <a:bodyPr wrap="none" rtlCol="0">
              <a:spAutoFit/>
            </a:bodyPr>
            <a:lstStyle/>
            <a:p>
              <a:r>
                <a:rPr lang="en-US" dirty="0">
                  <a:solidFill>
                    <a:srgbClr val="4C3282"/>
                  </a:solidFill>
                </a:rPr>
                <a:t>3</a:t>
              </a:r>
            </a:p>
          </p:txBody>
        </p:sp>
        <p:sp>
          <p:nvSpPr>
            <p:cNvPr id="161" name="TextBox 160">
              <a:extLst>
                <a:ext uri="{FF2B5EF4-FFF2-40B4-BE49-F238E27FC236}">
                  <a16:creationId xmlns:a16="http://schemas.microsoft.com/office/drawing/2014/main" id="{1C9DEDD0-3D09-A244-8210-E570620F80B5}"/>
                </a:ext>
              </a:extLst>
            </p:cNvPr>
            <p:cNvSpPr txBox="1"/>
            <p:nvPr/>
          </p:nvSpPr>
          <p:spPr>
            <a:xfrm>
              <a:off x="4559282" y="11929145"/>
              <a:ext cx="301686" cy="369332"/>
            </a:xfrm>
            <a:prstGeom prst="rect">
              <a:avLst/>
            </a:prstGeom>
            <a:noFill/>
          </p:spPr>
          <p:txBody>
            <a:bodyPr wrap="none" rtlCol="0">
              <a:spAutoFit/>
            </a:bodyPr>
            <a:lstStyle/>
            <a:p>
              <a:r>
                <a:rPr lang="en-US" dirty="0">
                  <a:solidFill>
                    <a:srgbClr val="4C3282"/>
                  </a:solidFill>
                </a:rPr>
                <a:t>2</a:t>
              </a:r>
            </a:p>
          </p:txBody>
        </p:sp>
        <p:sp>
          <p:nvSpPr>
            <p:cNvPr id="162" name="TextBox 161">
              <a:extLst>
                <a:ext uri="{FF2B5EF4-FFF2-40B4-BE49-F238E27FC236}">
                  <a16:creationId xmlns:a16="http://schemas.microsoft.com/office/drawing/2014/main" id="{EC4AEBD0-A0BE-444D-9252-0DB9AB67836F}"/>
                </a:ext>
              </a:extLst>
            </p:cNvPr>
            <p:cNvSpPr txBox="1"/>
            <p:nvPr/>
          </p:nvSpPr>
          <p:spPr>
            <a:xfrm>
              <a:off x="3416725" y="10740337"/>
              <a:ext cx="418704" cy="369332"/>
            </a:xfrm>
            <a:prstGeom prst="rect">
              <a:avLst/>
            </a:prstGeom>
            <a:noFill/>
          </p:spPr>
          <p:txBody>
            <a:bodyPr wrap="none" rtlCol="0">
              <a:spAutoFit/>
            </a:bodyPr>
            <a:lstStyle/>
            <a:p>
              <a:r>
                <a:rPr lang="en-US" dirty="0">
                  <a:solidFill>
                    <a:srgbClr val="4C3282"/>
                  </a:solidFill>
                </a:rPr>
                <a:t>15</a:t>
              </a:r>
            </a:p>
          </p:txBody>
        </p:sp>
        <p:sp>
          <p:nvSpPr>
            <p:cNvPr id="163" name="TextBox 162">
              <a:extLst>
                <a:ext uri="{FF2B5EF4-FFF2-40B4-BE49-F238E27FC236}">
                  <a16:creationId xmlns:a16="http://schemas.microsoft.com/office/drawing/2014/main" id="{031ACBC3-9D62-6E4F-9D8E-F0D2ED38BE1F}"/>
                </a:ext>
              </a:extLst>
            </p:cNvPr>
            <p:cNvSpPr txBox="1"/>
            <p:nvPr/>
          </p:nvSpPr>
          <p:spPr>
            <a:xfrm>
              <a:off x="4095614" y="9392470"/>
              <a:ext cx="418704" cy="369332"/>
            </a:xfrm>
            <a:prstGeom prst="rect">
              <a:avLst/>
            </a:prstGeom>
            <a:noFill/>
          </p:spPr>
          <p:txBody>
            <a:bodyPr wrap="none" rtlCol="0">
              <a:spAutoFit/>
            </a:bodyPr>
            <a:lstStyle/>
            <a:p>
              <a:r>
                <a:rPr lang="en-US" dirty="0">
                  <a:solidFill>
                    <a:srgbClr val="4C3282"/>
                  </a:solidFill>
                </a:rPr>
                <a:t>14</a:t>
              </a:r>
            </a:p>
          </p:txBody>
        </p:sp>
      </p:grpSp>
      <p:sp>
        <p:nvSpPr>
          <p:cNvPr id="2" name="Title 1">
            <a:extLst>
              <a:ext uri="{FF2B5EF4-FFF2-40B4-BE49-F238E27FC236}">
                <a16:creationId xmlns:a16="http://schemas.microsoft.com/office/drawing/2014/main" id="{29540278-E522-8B41-A0BF-318CB191856E}"/>
              </a:ext>
            </a:extLst>
          </p:cNvPr>
          <p:cNvSpPr>
            <a:spLocks noGrp="1"/>
          </p:cNvSpPr>
          <p:nvPr>
            <p:ph type="title"/>
          </p:nvPr>
        </p:nvSpPr>
        <p:spPr/>
        <p:txBody>
          <a:bodyPr/>
          <a:lstStyle/>
          <a:p>
            <a:r>
              <a:rPr lang="en-US" dirty="0"/>
              <a:t>Scenario </a:t>
            </a:r>
            <a:r>
              <a:rPr lang="en-US" dirty="0" smtClean="0"/>
              <a:t>#1</a:t>
            </a:r>
            <a:endParaRPr lang="en-US" dirty="0"/>
          </a:p>
        </p:txBody>
      </p:sp>
      <p:sp>
        <p:nvSpPr>
          <p:cNvPr id="3" name="Content Placeholder 2">
            <a:extLst>
              <a:ext uri="{FF2B5EF4-FFF2-40B4-BE49-F238E27FC236}">
                <a16:creationId xmlns:a16="http://schemas.microsoft.com/office/drawing/2014/main" id="{962802FD-77F5-544B-BCC5-4632BCF7C842}"/>
              </a:ext>
            </a:extLst>
          </p:cNvPr>
          <p:cNvSpPr>
            <a:spLocks noGrp="1"/>
          </p:cNvSpPr>
          <p:nvPr>
            <p:ph idx="1"/>
          </p:nvPr>
        </p:nvSpPr>
        <p:spPr>
          <a:xfrm>
            <a:off x="575240" y="1463857"/>
            <a:ext cx="5433674" cy="4845504"/>
          </a:xfrm>
        </p:spPr>
        <p:txBody>
          <a:bodyPr>
            <a:normAutofit/>
          </a:bodyPr>
          <a:lstStyle/>
          <a:p>
            <a:r>
              <a:rPr lang="en-US" dirty="0"/>
              <a:t>You are a Disneyland employee and you need to rope off as many miles of walkways as you can for the fireworks while </a:t>
            </a:r>
            <a:r>
              <a:rPr lang="en-US" dirty="0" smtClean="0"/>
              <a:t>still allowing guests to access </a:t>
            </a:r>
            <a:r>
              <a:rPr lang="en-US" dirty="0"/>
              <a:t>to all the rides.</a:t>
            </a:r>
          </a:p>
          <a:p>
            <a:r>
              <a:rPr lang="en-US" dirty="0" smtClean="0"/>
              <a:t>What </a:t>
            </a:r>
            <a:r>
              <a:rPr lang="en-US" dirty="0"/>
              <a:t>are the vertices? </a:t>
            </a:r>
          </a:p>
          <a:p>
            <a:pPr marL="128016" lvl="1" indent="0">
              <a:buNone/>
            </a:pPr>
            <a:r>
              <a:rPr lang="en-US" dirty="0">
                <a:solidFill>
                  <a:srgbClr val="4C3282"/>
                </a:solidFill>
              </a:rPr>
              <a:t>Rides</a:t>
            </a:r>
          </a:p>
          <a:p>
            <a:r>
              <a:rPr lang="en-US" dirty="0"/>
              <a:t>What are the edges? </a:t>
            </a:r>
          </a:p>
          <a:p>
            <a:pPr marL="128016" lvl="1" indent="0">
              <a:buNone/>
            </a:pPr>
            <a:r>
              <a:rPr lang="en-US" dirty="0">
                <a:solidFill>
                  <a:srgbClr val="4C3282"/>
                </a:solidFill>
              </a:rPr>
              <a:t>Walkways with distances</a:t>
            </a:r>
          </a:p>
          <a:p>
            <a:r>
              <a:rPr lang="en-US" dirty="0" smtClean="0"/>
              <a:t>What are we looking for?</a:t>
            </a:r>
          </a:p>
          <a:p>
            <a:pPr lvl="1"/>
            <a:r>
              <a:rPr lang="en-US" dirty="0" smtClean="0">
                <a:solidFill>
                  <a:srgbClr val="4C3282"/>
                </a:solidFill>
              </a:rPr>
              <a:t>We want to rope off everything except an MST.</a:t>
            </a:r>
          </a:p>
          <a:p>
            <a:r>
              <a:rPr lang="en-US" dirty="0" smtClean="0"/>
              <a:t>What do we run?</a:t>
            </a:r>
          </a:p>
          <a:p>
            <a:pPr lvl="1"/>
            <a:r>
              <a:rPr lang="en-US" dirty="0" err="1" smtClean="0">
                <a:solidFill>
                  <a:srgbClr val="4C3282"/>
                </a:solidFill>
              </a:rPr>
              <a:t>Kruskal’s</a:t>
            </a:r>
            <a:r>
              <a:rPr lang="en-US" dirty="0" smtClean="0">
                <a:solidFill>
                  <a:srgbClr val="4C3282"/>
                </a:solidFill>
              </a:rPr>
              <a:t> or Prim’s</a:t>
            </a:r>
            <a:endParaRPr lang="en-US" dirty="0">
              <a:solidFill>
                <a:srgbClr val="4C3282"/>
              </a:solidFill>
            </a:endParaRPr>
          </a:p>
        </p:txBody>
      </p:sp>
      <p:sp>
        <p:nvSpPr>
          <p:cNvPr id="4" name="Footer Placeholder 3">
            <a:extLst>
              <a:ext uri="{FF2B5EF4-FFF2-40B4-BE49-F238E27FC236}">
                <a16:creationId xmlns:a16="http://schemas.microsoft.com/office/drawing/2014/main" id="{F36BE5F3-8183-D143-9168-5A51770765E6}"/>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13E652C6-BA45-A94E-9E82-5EF561AAA19C}"/>
              </a:ext>
            </a:extLst>
          </p:cNvPr>
          <p:cNvSpPr>
            <a:spLocks noGrp="1"/>
          </p:cNvSpPr>
          <p:nvPr>
            <p:ph type="sldNum" sz="quarter" idx="12"/>
          </p:nvPr>
        </p:nvSpPr>
        <p:spPr/>
        <p:txBody>
          <a:bodyPr/>
          <a:lstStyle/>
          <a:p>
            <a:fld id="{659665DE-58FC-41F4-AC58-2C90A5E00527}" type="slidenum">
              <a:rPr lang="en-US" smtClean="0"/>
              <a:t>32</a:t>
            </a:fld>
            <a:endParaRPr lang="en-US"/>
          </a:p>
        </p:txBody>
      </p:sp>
      <p:grpSp>
        <p:nvGrpSpPr>
          <p:cNvPr id="85" name="Group 84"/>
          <p:cNvGrpSpPr/>
          <p:nvPr/>
        </p:nvGrpSpPr>
        <p:grpSpPr>
          <a:xfrm>
            <a:off x="5337255" y="909157"/>
            <a:ext cx="6488846" cy="5230646"/>
            <a:chOff x="5337255" y="909157"/>
            <a:chExt cx="6488846" cy="5230646"/>
          </a:xfrm>
        </p:grpSpPr>
        <p:sp>
          <p:nvSpPr>
            <p:cNvPr id="57" name="TextBox 56">
              <a:extLst>
                <a:ext uri="{FF2B5EF4-FFF2-40B4-BE49-F238E27FC236}">
                  <a16:creationId xmlns:a16="http://schemas.microsoft.com/office/drawing/2014/main" id="{43721F2B-4726-B14F-8EEF-E593B90A60F2}"/>
                </a:ext>
              </a:extLst>
            </p:cNvPr>
            <p:cNvSpPr txBox="1"/>
            <p:nvPr/>
          </p:nvSpPr>
          <p:spPr>
            <a:xfrm>
              <a:off x="8732455" y="5066232"/>
              <a:ext cx="288862" cy="338554"/>
            </a:xfrm>
            <a:prstGeom prst="rect">
              <a:avLst/>
            </a:prstGeom>
            <a:noFill/>
          </p:spPr>
          <p:txBody>
            <a:bodyPr wrap="none" rtlCol="0">
              <a:spAutoFit/>
            </a:bodyPr>
            <a:lstStyle/>
            <a:p>
              <a:r>
                <a:rPr lang="en-US" sz="1600" dirty="0">
                  <a:solidFill>
                    <a:srgbClr val="B6A479"/>
                  </a:solidFill>
                </a:rPr>
                <a:t>0</a:t>
              </a:r>
            </a:p>
          </p:txBody>
        </p:sp>
        <p:sp>
          <p:nvSpPr>
            <p:cNvPr id="58" name="TextBox 57">
              <a:extLst>
                <a:ext uri="{FF2B5EF4-FFF2-40B4-BE49-F238E27FC236}">
                  <a16:creationId xmlns:a16="http://schemas.microsoft.com/office/drawing/2014/main" id="{137B1D63-3680-3445-99C0-FCBC51B36ECE}"/>
                </a:ext>
              </a:extLst>
            </p:cNvPr>
            <p:cNvSpPr txBox="1"/>
            <p:nvPr/>
          </p:nvSpPr>
          <p:spPr>
            <a:xfrm>
              <a:off x="8710977" y="3010511"/>
              <a:ext cx="288862" cy="338554"/>
            </a:xfrm>
            <a:prstGeom prst="rect">
              <a:avLst/>
            </a:prstGeom>
            <a:noFill/>
          </p:spPr>
          <p:txBody>
            <a:bodyPr wrap="none" rtlCol="0">
              <a:spAutoFit/>
            </a:bodyPr>
            <a:lstStyle/>
            <a:p>
              <a:r>
                <a:rPr lang="en-US" sz="1600" dirty="0">
                  <a:solidFill>
                    <a:srgbClr val="B6A479"/>
                  </a:solidFill>
                </a:rPr>
                <a:t>1</a:t>
              </a:r>
            </a:p>
          </p:txBody>
        </p:sp>
        <p:sp>
          <p:nvSpPr>
            <p:cNvPr id="59" name="TextBox 58">
              <a:extLst>
                <a:ext uri="{FF2B5EF4-FFF2-40B4-BE49-F238E27FC236}">
                  <a16:creationId xmlns:a16="http://schemas.microsoft.com/office/drawing/2014/main" id="{53187642-07D6-654A-95D1-36531A49EED8}"/>
                </a:ext>
              </a:extLst>
            </p:cNvPr>
            <p:cNvSpPr txBox="1"/>
            <p:nvPr/>
          </p:nvSpPr>
          <p:spPr>
            <a:xfrm>
              <a:off x="7128568" y="5455903"/>
              <a:ext cx="288862" cy="338554"/>
            </a:xfrm>
            <a:prstGeom prst="rect">
              <a:avLst/>
            </a:prstGeom>
            <a:noFill/>
          </p:spPr>
          <p:txBody>
            <a:bodyPr wrap="none" rtlCol="0">
              <a:spAutoFit/>
            </a:bodyPr>
            <a:lstStyle/>
            <a:p>
              <a:r>
                <a:rPr lang="en-US" sz="1600" dirty="0">
                  <a:solidFill>
                    <a:srgbClr val="B6A479"/>
                  </a:solidFill>
                </a:rPr>
                <a:t>2</a:t>
              </a:r>
            </a:p>
          </p:txBody>
        </p:sp>
        <p:sp>
          <p:nvSpPr>
            <p:cNvPr id="60" name="TextBox 59">
              <a:extLst>
                <a:ext uri="{FF2B5EF4-FFF2-40B4-BE49-F238E27FC236}">
                  <a16:creationId xmlns:a16="http://schemas.microsoft.com/office/drawing/2014/main" id="{6AF547EC-C598-CA4A-BE23-E864AC0A6325}"/>
                </a:ext>
              </a:extLst>
            </p:cNvPr>
            <p:cNvSpPr txBox="1"/>
            <p:nvPr/>
          </p:nvSpPr>
          <p:spPr>
            <a:xfrm>
              <a:off x="6044468" y="4468776"/>
              <a:ext cx="288862" cy="338554"/>
            </a:xfrm>
            <a:prstGeom prst="rect">
              <a:avLst/>
            </a:prstGeom>
            <a:noFill/>
          </p:spPr>
          <p:txBody>
            <a:bodyPr wrap="none" rtlCol="0">
              <a:spAutoFit/>
            </a:bodyPr>
            <a:lstStyle/>
            <a:p>
              <a:r>
                <a:rPr lang="en-US" sz="1600" dirty="0">
                  <a:solidFill>
                    <a:srgbClr val="B6A479"/>
                  </a:solidFill>
                </a:rPr>
                <a:t>3</a:t>
              </a:r>
            </a:p>
          </p:txBody>
        </p:sp>
        <p:sp>
          <p:nvSpPr>
            <p:cNvPr id="61" name="TextBox 60">
              <a:extLst>
                <a:ext uri="{FF2B5EF4-FFF2-40B4-BE49-F238E27FC236}">
                  <a16:creationId xmlns:a16="http://schemas.microsoft.com/office/drawing/2014/main" id="{ED99D75F-42D3-214B-A389-EFC6396053AF}"/>
                </a:ext>
              </a:extLst>
            </p:cNvPr>
            <p:cNvSpPr txBox="1"/>
            <p:nvPr/>
          </p:nvSpPr>
          <p:spPr>
            <a:xfrm>
              <a:off x="5345248" y="3050781"/>
              <a:ext cx="288862" cy="338554"/>
            </a:xfrm>
            <a:prstGeom prst="rect">
              <a:avLst/>
            </a:prstGeom>
            <a:noFill/>
          </p:spPr>
          <p:txBody>
            <a:bodyPr wrap="none" rtlCol="0">
              <a:spAutoFit/>
            </a:bodyPr>
            <a:lstStyle/>
            <a:p>
              <a:r>
                <a:rPr lang="en-US" sz="1600" dirty="0">
                  <a:solidFill>
                    <a:srgbClr val="B6A479"/>
                  </a:solidFill>
                </a:rPr>
                <a:t>4</a:t>
              </a:r>
            </a:p>
          </p:txBody>
        </p:sp>
        <p:sp>
          <p:nvSpPr>
            <p:cNvPr id="62" name="TextBox 61">
              <a:extLst>
                <a:ext uri="{FF2B5EF4-FFF2-40B4-BE49-F238E27FC236}">
                  <a16:creationId xmlns:a16="http://schemas.microsoft.com/office/drawing/2014/main" id="{1567CE93-CBF8-2743-8B81-DC1C9DE51208}"/>
                </a:ext>
              </a:extLst>
            </p:cNvPr>
            <p:cNvSpPr txBox="1"/>
            <p:nvPr/>
          </p:nvSpPr>
          <p:spPr>
            <a:xfrm>
              <a:off x="7063145" y="2530214"/>
              <a:ext cx="288862" cy="338554"/>
            </a:xfrm>
            <a:prstGeom prst="rect">
              <a:avLst/>
            </a:prstGeom>
            <a:noFill/>
          </p:spPr>
          <p:txBody>
            <a:bodyPr wrap="none" rtlCol="0">
              <a:spAutoFit/>
            </a:bodyPr>
            <a:lstStyle/>
            <a:p>
              <a:r>
                <a:rPr lang="en-US" sz="1600" dirty="0">
                  <a:solidFill>
                    <a:srgbClr val="B6A479"/>
                  </a:solidFill>
                </a:rPr>
                <a:t>5</a:t>
              </a:r>
            </a:p>
          </p:txBody>
        </p:sp>
        <p:sp>
          <p:nvSpPr>
            <p:cNvPr id="63" name="TextBox 62">
              <a:extLst>
                <a:ext uri="{FF2B5EF4-FFF2-40B4-BE49-F238E27FC236}">
                  <a16:creationId xmlns:a16="http://schemas.microsoft.com/office/drawing/2014/main" id="{E3B732ED-D655-FA40-AA41-2781A96D7925}"/>
                </a:ext>
              </a:extLst>
            </p:cNvPr>
            <p:cNvSpPr txBox="1"/>
            <p:nvPr/>
          </p:nvSpPr>
          <p:spPr>
            <a:xfrm>
              <a:off x="8318464" y="909157"/>
              <a:ext cx="288862" cy="338554"/>
            </a:xfrm>
            <a:prstGeom prst="rect">
              <a:avLst/>
            </a:prstGeom>
            <a:noFill/>
          </p:spPr>
          <p:txBody>
            <a:bodyPr wrap="none" rtlCol="0">
              <a:spAutoFit/>
            </a:bodyPr>
            <a:lstStyle/>
            <a:p>
              <a:r>
                <a:rPr lang="en-US" sz="1600" dirty="0">
                  <a:solidFill>
                    <a:srgbClr val="B6A479"/>
                  </a:solidFill>
                </a:rPr>
                <a:t>6</a:t>
              </a:r>
            </a:p>
          </p:txBody>
        </p:sp>
        <p:sp>
          <p:nvSpPr>
            <p:cNvPr id="64" name="TextBox 63">
              <a:extLst>
                <a:ext uri="{FF2B5EF4-FFF2-40B4-BE49-F238E27FC236}">
                  <a16:creationId xmlns:a16="http://schemas.microsoft.com/office/drawing/2014/main" id="{A2927744-DC62-6C40-8EFF-FBE7A63ABEB9}"/>
                </a:ext>
              </a:extLst>
            </p:cNvPr>
            <p:cNvSpPr txBox="1"/>
            <p:nvPr/>
          </p:nvSpPr>
          <p:spPr>
            <a:xfrm>
              <a:off x="9719233" y="953008"/>
              <a:ext cx="288862" cy="338554"/>
            </a:xfrm>
            <a:prstGeom prst="rect">
              <a:avLst/>
            </a:prstGeom>
            <a:noFill/>
          </p:spPr>
          <p:txBody>
            <a:bodyPr wrap="none" rtlCol="0">
              <a:spAutoFit/>
            </a:bodyPr>
            <a:lstStyle/>
            <a:p>
              <a:r>
                <a:rPr lang="en-US" sz="1600" dirty="0">
                  <a:solidFill>
                    <a:srgbClr val="B6A479"/>
                  </a:solidFill>
                </a:rPr>
                <a:t>7</a:t>
              </a:r>
            </a:p>
          </p:txBody>
        </p:sp>
        <p:sp>
          <p:nvSpPr>
            <p:cNvPr id="65" name="TextBox 64">
              <a:extLst>
                <a:ext uri="{FF2B5EF4-FFF2-40B4-BE49-F238E27FC236}">
                  <a16:creationId xmlns:a16="http://schemas.microsoft.com/office/drawing/2014/main" id="{07F6A2ED-EE3A-FF48-9C31-D77965CE3BA3}"/>
                </a:ext>
              </a:extLst>
            </p:cNvPr>
            <p:cNvSpPr txBox="1"/>
            <p:nvPr/>
          </p:nvSpPr>
          <p:spPr>
            <a:xfrm>
              <a:off x="10624225" y="2343015"/>
              <a:ext cx="288862" cy="338554"/>
            </a:xfrm>
            <a:prstGeom prst="rect">
              <a:avLst/>
            </a:prstGeom>
            <a:noFill/>
          </p:spPr>
          <p:txBody>
            <a:bodyPr wrap="none" rtlCol="0">
              <a:spAutoFit/>
            </a:bodyPr>
            <a:lstStyle/>
            <a:p>
              <a:r>
                <a:rPr lang="en-US" sz="1600" dirty="0">
                  <a:solidFill>
                    <a:srgbClr val="B6A479"/>
                  </a:solidFill>
                </a:rPr>
                <a:t>8</a:t>
              </a:r>
            </a:p>
          </p:txBody>
        </p:sp>
        <p:sp>
          <p:nvSpPr>
            <p:cNvPr id="66" name="TextBox 65">
              <a:extLst>
                <a:ext uri="{FF2B5EF4-FFF2-40B4-BE49-F238E27FC236}">
                  <a16:creationId xmlns:a16="http://schemas.microsoft.com/office/drawing/2014/main" id="{13ACE1C5-DDC6-2043-8320-08B5720817B0}"/>
                </a:ext>
              </a:extLst>
            </p:cNvPr>
            <p:cNvSpPr txBox="1"/>
            <p:nvPr/>
          </p:nvSpPr>
          <p:spPr>
            <a:xfrm>
              <a:off x="11537239" y="4385876"/>
              <a:ext cx="288862" cy="338554"/>
            </a:xfrm>
            <a:prstGeom prst="rect">
              <a:avLst/>
            </a:prstGeom>
            <a:noFill/>
          </p:spPr>
          <p:txBody>
            <a:bodyPr wrap="none" rtlCol="0">
              <a:spAutoFit/>
            </a:bodyPr>
            <a:lstStyle/>
            <a:p>
              <a:r>
                <a:rPr lang="en-US" sz="1600" dirty="0">
                  <a:solidFill>
                    <a:srgbClr val="B6A479"/>
                  </a:solidFill>
                </a:rPr>
                <a:t>9</a:t>
              </a:r>
            </a:p>
          </p:txBody>
        </p:sp>
        <p:sp>
          <p:nvSpPr>
            <p:cNvPr id="67" name="TextBox 66">
              <a:extLst>
                <a:ext uri="{FF2B5EF4-FFF2-40B4-BE49-F238E27FC236}">
                  <a16:creationId xmlns:a16="http://schemas.microsoft.com/office/drawing/2014/main" id="{29039F01-BF30-CC48-8067-03497C6A4A92}"/>
                </a:ext>
              </a:extLst>
            </p:cNvPr>
            <p:cNvSpPr txBox="1"/>
            <p:nvPr/>
          </p:nvSpPr>
          <p:spPr>
            <a:xfrm>
              <a:off x="10112068" y="4933449"/>
              <a:ext cx="393056" cy="338554"/>
            </a:xfrm>
            <a:prstGeom prst="rect">
              <a:avLst/>
            </a:prstGeom>
            <a:noFill/>
          </p:spPr>
          <p:txBody>
            <a:bodyPr wrap="none" rtlCol="0">
              <a:spAutoFit/>
            </a:bodyPr>
            <a:lstStyle/>
            <a:p>
              <a:r>
                <a:rPr lang="en-US" sz="1600" dirty="0">
                  <a:solidFill>
                    <a:srgbClr val="B6A479"/>
                  </a:solidFill>
                </a:rPr>
                <a:t>10</a:t>
              </a:r>
            </a:p>
          </p:txBody>
        </p:sp>
        <p:sp>
          <p:nvSpPr>
            <p:cNvPr id="68" name="TextBox 67">
              <a:extLst>
                <a:ext uri="{FF2B5EF4-FFF2-40B4-BE49-F238E27FC236}">
                  <a16:creationId xmlns:a16="http://schemas.microsoft.com/office/drawing/2014/main" id="{33E02118-111C-3A4F-9218-122D9E2D34BC}"/>
                </a:ext>
              </a:extLst>
            </p:cNvPr>
            <p:cNvSpPr txBox="1"/>
            <p:nvPr/>
          </p:nvSpPr>
          <p:spPr>
            <a:xfrm>
              <a:off x="8538198" y="4296179"/>
              <a:ext cx="418704" cy="369332"/>
            </a:xfrm>
            <a:prstGeom prst="rect">
              <a:avLst/>
            </a:prstGeom>
            <a:noFill/>
          </p:spPr>
          <p:txBody>
            <a:bodyPr wrap="none" rtlCol="0">
              <a:spAutoFit/>
            </a:bodyPr>
            <a:lstStyle/>
            <a:p>
              <a:r>
                <a:rPr lang="en-US" dirty="0">
                  <a:solidFill>
                    <a:srgbClr val="4C3282"/>
                  </a:solidFill>
                </a:rPr>
                <a:t>11</a:t>
              </a:r>
            </a:p>
          </p:txBody>
        </p:sp>
        <p:sp>
          <p:nvSpPr>
            <p:cNvPr id="69" name="TextBox 68">
              <a:extLst>
                <a:ext uri="{FF2B5EF4-FFF2-40B4-BE49-F238E27FC236}">
                  <a16:creationId xmlns:a16="http://schemas.microsoft.com/office/drawing/2014/main" id="{1A820E3D-F901-7C4F-A344-2583606306EC}"/>
                </a:ext>
              </a:extLst>
            </p:cNvPr>
            <p:cNvSpPr txBox="1"/>
            <p:nvPr/>
          </p:nvSpPr>
          <p:spPr>
            <a:xfrm>
              <a:off x="7829041" y="3041194"/>
              <a:ext cx="301686" cy="369332"/>
            </a:xfrm>
            <a:prstGeom prst="rect">
              <a:avLst/>
            </a:prstGeom>
            <a:noFill/>
          </p:spPr>
          <p:txBody>
            <a:bodyPr wrap="none" rtlCol="0">
              <a:spAutoFit/>
            </a:bodyPr>
            <a:lstStyle/>
            <a:p>
              <a:r>
                <a:rPr lang="en-US" dirty="0">
                  <a:solidFill>
                    <a:srgbClr val="4C3282"/>
                  </a:solidFill>
                </a:rPr>
                <a:t>5</a:t>
              </a:r>
            </a:p>
          </p:txBody>
        </p:sp>
        <p:sp>
          <p:nvSpPr>
            <p:cNvPr id="70" name="TextBox 69">
              <a:extLst>
                <a:ext uri="{FF2B5EF4-FFF2-40B4-BE49-F238E27FC236}">
                  <a16:creationId xmlns:a16="http://schemas.microsoft.com/office/drawing/2014/main" id="{05A57B55-E397-7941-8DB4-E1AACE7002EC}"/>
                </a:ext>
              </a:extLst>
            </p:cNvPr>
            <p:cNvSpPr txBox="1"/>
            <p:nvPr/>
          </p:nvSpPr>
          <p:spPr>
            <a:xfrm>
              <a:off x="9955828" y="4077628"/>
              <a:ext cx="418704" cy="369332"/>
            </a:xfrm>
            <a:prstGeom prst="rect">
              <a:avLst/>
            </a:prstGeom>
            <a:noFill/>
          </p:spPr>
          <p:txBody>
            <a:bodyPr wrap="none" rtlCol="0">
              <a:spAutoFit/>
            </a:bodyPr>
            <a:lstStyle/>
            <a:p>
              <a:r>
                <a:rPr lang="en-US" dirty="0">
                  <a:solidFill>
                    <a:srgbClr val="4C3282"/>
                  </a:solidFill>
                </a:rPr>
                <a:t>17</a:t>
              </a:r>
            </a:p>
          </p:txBody>
        </p:sp>
        <p:sp>
          <p:nvSpPr>
            <p:cNvPr id="71" name="TextBox 70">
              <a:extLst>
                <a:ext uri="{FF2B5EF4-FFF2-40B4-BE49-F238E27FC236}">
                  <a16:creationId xmlns:a16="http://schemas.microsoft.com/office/drawing/2014/main" id="{5F06666A-17A6-9140-BDB3-2FB3E1D39859}"/>
                </a:ext>
              </a:extLst>
            </p:cNvPr>
            <p:cNvSpPr txBox="1"/>
            <p:nvPr/>
          </p:nvSpPr>
          <p:spPr>
            <a:xfrm>
              <a:off x="9791735" y="3020003"/>
              <a:ext cx="418704" cy="369332"/>
            </a:xfrm>
            <a:prstGeom prst="rect">
              <a:avLst/>
            </a:prstGeom>
            <a:noFill/>
          </p:spPr>
          <p:txBody>
            <a:bodyPr wrap="none" rtlCol="0">
              <a:spAutoFit/>
            </a:bodyPr>
            <a:lstStyle/>
            <a:p>
              <a:r>
                <a:rPr lang="en-US" dirty="0">
                  <a:solidFill>
                    <a:srgbClr val="4C3282"/>
                  </a:solidFill>
                </a:rPr>
                <a:t>13</a:t>
              </a:r>
            </a:p>
          </p:txBody>
        </p:sp>
        <p:sp>
          <p:nvSpPr>
            <p:cNvPr id="72" name="TextBox 71">
              <a:extLst>
                <a:ext uri="{FF2B5EF4-FFF2-40B4-BE49-F238E27FC236}">
                  <a16:creationId xmlns:a16="http://schemas.microsoft.com/office/drawing/2014/main" id="{3E7A0C07-5B07-7B40-897E-288D8F91439E}"/>
                </a:ext>
              </a:extLst>
            </p:cNvPr>
            <p:cNvSpPr txBox="1"/>
            <p:nvPr/>
          </p:nvSpPr>
          <p:spPr>
            <a:xfrm>
              <a:off x="9542357" y="2020608"/>
              <a:ext cx="418704" cy="369332"/>
            </a:xfrm>
            <a:prstGeom prst="rect">
              <a:avLst/>
            </a:prstGeom>
            <a:noFill/>
          </p:spPr>
          <p:txBody>
            <a:bodyPr wrap="none" rtlCol="0">
              <a:spAutoFit/>
            </a:bodyPr>
            <a:lstStyle/>
            <a:p>
              <a:r>
                <a:rPr lang="en-US" dirty="0">
                  <a:solidFill>
                    <a:srgbClr val="4C3282"/>
                  </a:solidFill>
                </a:rPr>
                <a:t>12</a:t>
              </a:r>
            </a:p>
          </p:txBody>
        </p:sp>
        <p:sp>
          <p:nvSpPr>
            <p:cNvPr id="73" name="TextBox 72">
              <a:extLst>
                <a:ext uri="{FF2B5EF4-FFF2-40B4-BE49-F238E27FC236}">
                  <a16:creationId xmlns:a16="http://schemas.microsoft.com/office/drawing/2014/main" id="{5337F8DB-3126-0E4C-AD58-4F27F9BA84A5}"/>
                </a:ext>
              </a:extLst>
            </p:cNvPr>
            <p:cNvSpPr txBox="1"/>
            <p:nvPr/>
          </p:nvSpPr>
          <p:spPr>
            <a:xfrm>
              <a:off x="8616549" y="2080176"/>
              <a:ext cx="418704" cy="369332"/>
            </a:xfrm>
            <a:prstGeom prst="rect">
              <a:avLst/>
            </a:prstGeom>
            <a:noFill/>
          </p:spPr>
          <p:txBody>
            <a:bodyPr wrap="none" rtlCol="0">
              <a:spAutoFit/>
            </a:bodyPr>
            <a:lstStyle/>
            <a:p>
              <a:r>
                <a:rPr lang="en-US" dirty="0">
                  <a:solidFill>
                    <a:srgbClr val="4C3282"/>
                  </a:solidFill>
                </a:rPr>
                <a:t>10</a:t>
              </a:r>
            </a:p>
          </p:txBody>
        </p:sp>
        <p:sp>
          <p:nvSpPr>
            <p:cNvPr id="74" name="TextBox 73">
              <a:extLst>
                <a:ext uri="{FF2B5EF4-FFF2-40B4-BE49-F238E27FC236}">
                  <a16:creationId xmlns:a16="http://schemas.microsoft.com/office/drawing/2014/main" id="{E7CF206B-F0DD-2B43-8A6E-329089009550}"/>
                </a:ext>
              </a:extLst>
            </p:cNvPr>
            <p:cNvSpPr txBox="1"/>
            <p:nvPr/>
          </p:nvSpPr>
          <p:spPr>
            <a:xfrm>
              <a:off x="10989682" y="5176146"/>
              <a:ext cx="301686" cy="369332"/>
            </a:xfrm>
            <a:prstGeom prst="rect">
              <a:avLst/>
            </a:prstGeom>
            <a:noFill/>
          </p:spPr>
          <p:txBody>
            <a:bodyPr wrap="none" rtlCol="0">
              <a:spAutoFit/>
            </a:bodyPr>
            <a:lstStyle/>
            <a:p>
              <a:r>
                <a:rPr lang="en-US" dirty="0">
                  <a:solidFill>
                    <a:srgbClr val="4C3282"/>
                  </a:solidFill>
                </a:rPr>
                <a:t>1</a:t>
              </a:r>
            </a:p>
          </p:txBody>
        </p:sp>
        <p:sp>
          <p:nvSpPr>
            <p:cNvPr id="75" name="TextBox 74">
              <a:extLst>
                <a:ext uri="{FF2B5EF4-FFF2-40B4-BE49-F238E27FC236}">
                  <a16:creationId xmlns:a16="http://schemas.microsoft.com/office/drawing/2014/main" id="{80BCFA89-F123-384F-A441-3DC19F863FF8}"/>
                </a:ext>
              </a:extLst>
            </p:cNvPr>
            <p:cNvSpPr txBox="1"/>
            <p:nvPr/>
          </p:nvSpPr>
          <p:spPr>
            <a:xfrm>
              <a:off x="11303204" y="3477512"/>
              <a:ext cx="301686" cy="369332"/>
            </a:xfrm>
            <a:prstGeom prst="rect">
              <a:avLst/>
            </a:prstGeom>
            <a:noFill/>
          </p:spPr>
          <p:txBody>
            <a:bodyPr wrap="none" rtlCol="0">
              <a:spAutoFit/>
            </a:bodyPr>
            <a:lstStyle/>
            <a:p>
              <a:r>
                <a:rPr lang="en-US" dirty="0">
                  <a:solidFill>
                    <a:srgbClr val="4C3282"/>
                  </a:solidFill>
                </a:rPr>
                <a:t>9</a:t>
              </a:r>
            </a:p>
          </p:txBody>
        </p:sp>
        <p:sp>
          <p:nvSpPr>
            <p:cNvPr id="76" name="TextBox 75">
              <a:extLst>
                <a:ext uri="{FF2B5EF4-FFF2-40B4-BE49-F238E27FC236}">
                  <a16:creationId xmlns:a16="http://schemas.microsoft.com/office/drawing/2014/main" id="{C87A2EB5-ECAD-0E4A-B435-879FF000B0FD}"/>
                </a:ext>
              </a:extLst>
            </p:cNvPr>
            <p:cNvSpPr txBox="1"/>
            <p:nvPr/>
          </p:nvSpPr>
          <p:spPr>
            <a:xfrm>
              <a:off x="10575388" y="1627529"/>
              <a:ext cx="301686" cy="369332"/>
            </a:xfrm>
            <a:prstGeom prst="rect">
              <a:avLst/>
            </a:prstGeom>
            <a:noFill/>
          </p:spPr>
          <p:txBody>
            <a:bodyPr wrap="none" rtlCol="0">
              <a:spAutoFit/>
            </a:bodyPr>
            <a:lstStyle/>
            <a:p>
              <a:r>
                <a:rPr lang="en-US" dirty="0">
                  <a:solidFill>
                    <a:srgbClr val="4C3282"/>
                  </a:solidFill>
                </a:rPr>
                <a:t>6</a:t>
              </a:r>
            </a:p>
          </p:txBody>
        </p:sp>
        <p:sp>
          <p:nvSpPr>
            <p:cNvPr id="77" name="TextBox 76">
              <a:extLst>
                <a:ext uri="{FF2B5EF4-FFF2-40B4-BE49-F238E27FC236}">
                  <a16:creationId xmlns:a16="http://schemas.microsoft.com/office/drawing/2014/main" id="{0F2726AA-2982-4D48-8392-6FC1106DCEB4}"/>
                </a:ext>
              </a:extLst>
            </p:cNvPr>
            <p:cNvSpPr txBox="1"/>
            <p:nvPr/>
          </p:nvSpPr>
          <p:spPr>
            <a:xfrm>
              <a:off x="9071491" y="921773"/>
              <a:ext cx="301686" cy="369332"/>
            </a:xfrm>
            <a:prstGeom prst="rect">
              <a:avLst/>
            </a:prstGeom>
            <a:noFill/>
          </p:spPr>
          <p:txBody>
            <a:bodyPr wrap="none" rtlCol="0">
              <a:spAutoFit/>
            </a:bodyPr>
            <a:lstStyle/>
            <a:p>
              <a:r>
                <a:rPr lang="en-US" dirty="0">
                  <a:solidFill>
                    <a:srgbClr val="4C3282"/>
                  </a:solidFill>
                </a:rPr>
                <a:t>4</a:t>
              </a:r>
            </a:p>
          </p:txBody>
        </p:sp>
        <p:sp>
          <p:nvSpPr>
            <p:cNvPr id="78" name="TextBox 77">
              <a:extLst>
                <a:ext uri="{FF2B5EF4-FFF2-40B4-BE49-F238E27FC236}">
                  <a16:creationId xmlns:a16="http://schemas.microsoft.com/office/drawing/2014/main" id="{8D6F64F2-4C69-AE4C-9925-668EA552AD1C}"/>
                </a:ext>
              </a:extLst>
            </p:cNvPr>
            <p:cNvSpPr txBox="1"/>
            <p:nvPr/>
          </p:nvSpPr>
          <p:spPr>
            <a:xfrm>
              <a:off x="7469254" y="1899101"/>
              <a:ext cx="418704" cy="369332"/>
            </a:xfrm>
            <a:prstGeom prst="rect">
              <a:avLst/>
            </a:prstGeom>
            <a:noFill/>
          </p:spPr>
          <p:txBody>
            <a:bodyPr wrap="none" rtlCol="0">
              <a:spAutoFit/>
            </a:bodyPr>
            <a:lstStyle/>
            <a:p>
              <a:r>
                <a:rPr lang="en-US" dirty="0">
                  <a:solidFill>
                    <a:srgbClr val="4C3282"/>
                  </a:solidFill>
                </a:rPr>
                <a:t>16</a:t>
              </a:r>
            </a:p>
          </p:txBody>
        </p:sp>
        <p:sp>
          <p:nvSpPr>
            <p:cNvPr id="79" name="TextBox 78">
              <a:extLst>
                <a:ext uri="{FF2B5EF4-FFF2-40B4-BE49-F238E27FC236}">
                  <a16:creationId xmlns:a16="http://schemas.microsoft.com/office/drawing/2014/main" id="{E20F7B95-3B56-4F41-9E84-B55A5D5EFF3D}"/>
                </a:ext>
              </a:extLst>
            </p:cNvPr>
            <p:cNvSpPr txBox="1"/>
            <p:nvPr/>
          </p:nvSpPr>
          <p:spPr>
            <a:xfrm>
              <a:off x="6668703" y="3726927"/>
              <a:ext cx="301686" cy="369332"/>
            </a:xfrm>
            <a:prstGeom prst="rect">
              <a:avLst/>
            </a:prstGeom>
            <a:noFill/>
          </p:spPr>
          <p:txBody>
            <a:bodyPr wrap="none" rtlCol="0">
              <a:spAutoFit/>
            </a:bodyPr>
            <a:lstStyle/>
            <a:p>
              <a:r>
                <a:rPr lang="en-US" dirty="0">
                  <a:solidFill>
                    <a:srgbClr val="4C3282"/>
                  </a:solidFill>
                </a:rPr>
                <a:t>7</a:t>
              </a:r>
            </a:p>
          </p:txBody>
        </p:sp>
        <p:sp>
          <p:nvSpPr>
            <p:cNvPr id="80" name="TextBox 79">
              <a:extLst>
                <a:ext uri="{FF2B5EF4-FFF2-40B4-BE49-F238E27FC236}">
                  <a16:creationId xmlns:a16="http://schemas.microsoft.com/office/drawing/2014/main" id="{78D3AFBF-95AE-8548-90B7-89C1DF899AE8}"/>
                </a:ext>
              </a:extLst>
            </p:cNvPr>
            <p:cNvSpPr txBox="1"/>
            <p:nvPr/>
          </p:nvSpPr>
          <p:spPr>
            <a:xfrm>
              <a:off x="7432798" y="4870683"/>
              <a:ext cx="301686" cy="369332"/>
            </a:xfrm>
            <a:prstGeom prst="rect">
              <a:avLst/>
            </a:prstGeom>
            <a:noFill/>
          </p:spPr>
          <p:txBody>
            <a:bodyPr wrap="none" rtlCol="0">
              <a:spAutoFit/>
            </a:bodyPr>
            <a:lstStyle/>
            <a:p>
              <a:r>
                <a:rPr lang="en-US" dirty="0">
                  <a:solidFill>
                    <a:srgbClr val="4C3282"/>
                  </a:solidFill>
                </a:rPr>
                <a:t>8</a:t>
              </a:r>
            </a:p>
          </p:txBody>
        </p:sp>
        <p:sp>
          <p:nvSpPr>
            <p:cNvPr id="81" name="TextBox 80">
              <a:extLst>
                <a:ext uri="{FF2B5EF4-FFF2-40B4-BE49-F238E27FC236}">
                  <a16:creationId xmlns:a16="http://schemas.microsoft.com/office/drawing/2014/main" id="{D4B9BBEE-6A33-3942-8504-15FF5B314758}"/>
                </a:ext>
              </a:extLst>
            </p:cNvPr>
            <p:cNvSpPr txBox="1"/>
            <p:nvPr/>
          </p:nvSpPr>
          <p:spPr>
            <a:xfrm>
              <a:off x="7994157" y="5770471"/>
              <a:ext cx="301686" cy="369332"/>
            </a:xfrm>
            <a:prstGeom prst="rect">
              <a:avLst/>
            </a:prstGeom>
            <a:noFill/>
          </p:spPr>
          <p:txBody>
            <a:bodyPr wrap="none" rtlCol="0">
              <a:spAutoFit/>
            </a:bodyPr>
            <a:lstStyle/>
            <a:p>
              <a:r>
                <a:rPr lang="en-US" dirty="0">
                  <a:solidFill>
                    <a:srgbClr val="4C3282"/>
                  </a:solidFill>
                </a:rPr>
                <a:t>3</a:t>
              </a:r>
            </a:p>
          </p:txBody>
        </p:sp>
        <p:sp>
          <p:nvSpPr>
            <p:cNvPr id="82" name="TextBox 81">
              <a:extLst>
                <a:ext uri="{FF2B5EF4-FFF2-40B4-BE49-F238E27FC236}">
                  <a16:creationId xmlns:a16="http://schemas.microsoft.com/office/drawing/2014/main" id="{90260696-5B6A-5B46-9429-86A7A63F8129}"/>
                </a:ext>
              </a:extLst>
            </p:cNvPr>
            <p:cNvSpPr txBox="1"/>
            <p:nvPr/>
          </p:nvSpPr>
          <p:spPr>
            <a:xfrm>
              <a:off x="6479812" y="5306874"/>
              <a:ext cx="301686" cy="369332"/>
            </a:xfrm>
            <a:prstGeom prst="rect">
              <a:avLst/>
            </a:prstGeom>
            <a:noFill/>
          </p:spPr>
          <p:txBody>
            <a:bodyPr wrap="none" rtlCol="0">
              <a:spAutoFit/>
            </a:bodyPr>
            <a:lstStyle/>
            <a:p>
              <a:r>
                <a:rPr lang="en-US" dirty="0">
                  <a:solidFill>
                    <a:srgbClr val="4C3282"/>
                  </a:solidFill>
                </a:rPr>
                <a:t>2</a:t>
              </a:r>
            </a:p>
          </p:txBody>
        </p:sp>
        <p:sp>
          <p:nvSpPr>
            <p:cNvPr id="83" name="TextBox 82">
              <a:extLst>
                <a:ext uri="{FF2B5EF4-FFF2-40B4-BE49-F238E27FC236}">
                  <a16:creationId xmlns:a16="http://schemas.microsoft.com/office/drawing/2014/main" id="{4F8573FB-8A30-4945-A62C-877F5B6E5FE3}"/>
                </a:ext>
              </a:extLst>
            </p:cNvPr>
            <p:cNvSpPr txBox="1"/>
            <p:nvPr/>
          </p:nvSpPr>
          <p:spPr>
            <a:xfrm>
              <a:off x="5337255" y="4118066"/>
              <a:ext cx="418704" cy="369332"/>
            </a:xfrm>
            <a:prstGeom prst="rect">
              <a:avLst/>
            </a:prstGeom>
            <a:noFill/>
          </p:spPr>
          <p:txBody>
            <a:bodyPr wrap="none" rtlCol="0">
              <a:spAutoFit/>
            </a:bodyPr>
            <a:lstStyle/>
            <a:p>
              <a:r>
                <a:rPr lang="en-US" dirty="0">
                  <a:solidFill>
                    <a:srgbClr val="4C3282"/>
                  </a:solidFill>
                </a:rPr>
                <a:t>15</a:t>
              </a:r>
            </a:p>
          </p:txBody>
        </p:sp>
        <p:sp>
          <p:nvSpPr>
            <p:cNvPr id="84" name="TextBox 83">
              <a:extLst>
                <a:ext uri="{FF2B5EF4-FFF2-40B4-BE49-F238E27FC236}">
                  <a16:creationId xmlns:a16="http://schemas.microsoft.com/office/drawing/2014/main" id="{52ABD77D-3BD7-6B4D-90D2-A0A78CB18C7C}"/>
                </a:ext>
              </a:extLst>
            </p:cNvPr>
            <p:cNvSpPr txBox="1"/>
            <p:nvPr/>
          </p:nvSpPr>
          <p:spPr>
            <a:xfrm>
              <a:off x="6016144" y="2770199"/>
              <a:ext cx="418704" cy="369332"/>
            </a:xfrm>
            <a:prstGeom prst="rect">
              <a:avLst/>
            </a:prstGeom>
            <a:noFill/>
          </p:spPr>
          <p:txBody>
            <a:bodyPr wrap="none" rtlCol="0">
              <a:spAutoFit/>
            </a:bodyPr>
            <a:lstStyle/>
            <a:p>
              <a:r>
                <a:rPr lang="en-US" dirty="0">
                  <a:solidFill>
                    <a:srgbClr val="4C3282"/>
                  </a:solidFill>
                </a:rPr>
                <a:t>14</a:t>
              </a:r>
            </a:p>
          </p:txBody>
        </p:sp>
      </p:grpSp>
    </p:spTree>
    <p:extLst>
      <p:ext uri="{BB962C8B-B14F-4D97-AF65-F5344CB8AC3E}">
        <p14:creationId xmlns:p14="http://schemas.microsoft.com/office/powerpoint/2010/main" val="402655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6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5"/>
                                        </p:tgtEl>
                                        <p:attrNameLst>
                                          <p:attrName>style.visibility</p:attrName>
                                        </p:attrNameLst>
                                      </p:cBhvr>
                                      <p:to>
                                        <p:strVal val="visible"/>
                                      </p:to>
                                    </p:set>
                                    <p:animEffect transition="in" filter="fade">
                                      <p:cBhvr>
                                        <p:cTn id="51"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Scenario #2</a:t>
            </a:r>
            <a:endParaRPr lang="en-US" dirty="0"/>
          </a:p>
        </p:txBody>
      </p:sp>
      <p:sp>
        <p:nvSpPr>
          <p:cNvPr id="3" name="Footer Placeholder 2"/>
          <p:cNvSpPr>
            <a:spLocks noGrp="1"/>
          </p:cNvSpPr>
          <p:nvPr>
            <p:ph type="ftr" sz="quarter" idx="11"/>
          </p:nvPr>
        </p:nvSpPr>
        <p:spPr/>
        <p:txBody>
          <a:bodyPr/>
          <a:lstStyle/>
          <a:p>
            <a:r>
              <a:rPr lang="en-US" smtClean="0"/>
              <a:t>CSE 373 SP 18 - Kasey Champion</a:t>
            </a:r>
            <a:endParaRPr lang="en-US" dirty="0"/>
          </a:p>
        </p:txBody>
      </p:sp>
      <p:sp>
        <p:nvSpPr>
          <p:cNvPr id="4" name="Slide Number Placeholder 3"/>
          <p:cNvSpPr>
            <a:spLocks noGrp="1"/>
          </p:cNvSpPr>
          <p:nvPr>
            <p:ph type="sldNum" sz="quarter" idx="12"/>
          </p:nvPr>
        </p:nvSpPr>
        <p:spPr/>
        <p:txBody>
          <a:bodyPr/>
          <a:lstStyle/>
          <a:p>
            <a:fld id="{659665DE-58FC-41F4-AC58-2C90A5E00527}" type="slidenum">
              <a:rPr lang="en-US" smtClean="0"/>
              <a:pPr/>
              <a:t>33</a:t>
            </a:fld>
            <a:endParaRPr lang="en-US"/>
          </a:p>
        </p:txBody>
      </p:sp>
      <p:sp>
        <p:nvSpPr>
          <p:cNvPr id="8" name="Content Placeholder 2">
            <a:extLst>
              <a:ext uri="{FF2B5EF4-FFF2-40B4-BE49-F238E27FC236}">
                <a16:creationId xmlns:a16="http://schemas.microsoft.com/office/drawing/2014/main" id="{962802FD-77F5-544B-BCC5-4632BCF7C842}"/>
              </a:ext>
            </a:extLst>
          </p:cNvPr>
          <p:cNvSpPr txBox="1">
            <a:spLocks/>
          </p:cNvSpPr>
          <p:nvPr/>
        </p:nvSpPr>
        <p:spPr>
          <a:xfrm>
            <a:off x="575238" y="1123354"/>
            <a:ext cx="6494925" cy="5506045"/>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smtClean="0"/>
              <a:t>You are at Splash Mountain. Your best friend is at Space Mountain. You have to tell each other about your experiences in person as soon as possible. Where do you meet and how quickly can you get there?</a:t>
            </a:r>
          </a:p>
          <a:p>
            <a:r>
              <a:rPr lang="en-US" dirty="0" smtClean="0"/>
              <a:t>What are the vertices? </a:t>
            </a:r>
          </a:p>
          <a:p>
            <a:pPr marL="128016" lvl="1" indent="0">
              <a:buFont typeface="Segoe UI Semilight" panose="020B0402040204020203" pitchFamily="34" charset="0"/>
              <a:buNone/>
            </a:pPr>
            <a:r>
              <a:rPr lang="en-US" dirty="0" smtClean="0">
                <a:solidFill>
                  <a:srgbClr val="4C3282"/>
                </a:solidFill>
              </a:rPr>
              <a:t>Rides</a:t>
            </a:r>
          </a:p>
          <a:p>
            <a:r>
              <a:rPr lang="en-US" dirty="0" smtClean="0"/>
              <a:t>What are the edges? </a:t>
            </a:r>
          </a:p>
          <a:p>
            <a:pPr marL="128016" lvl="1" indent="0">
              <a:buFont typeface="Segoe UI Semilight" panose="020B0402040204020203" pitchFamily="34" charset="0"/>
              <a:buNone/>
            </a:pPr>
            <a:r>
              <a:rPr lang="en-US" dirty="0" smtClean="0">
                <a:solidFill>
                  <a:srgbClr val="4C3282"/>
                </a:solidFill>
              </a:rPr>
              <a:t>Walkways with how long it would take to walk</a:t>
            </a:r>
          </a:p>
          <a:p>
            <a:r>
              <a:rPr lang="en-US" dirty="0" smtClean="0"/>
              <a:t>What are we looking for?</a:t>
            </a:r>
          </a:p>
          <a:p>
            <a:pPr lvl="1"/>
            <a:r>
              <a:rPr lang="en-US" dirty="0" smtClean="0">
                <a:solidFill>
                  <a:srgbClr val="4C3282"/>
                </a:solidFill>
              </a:rPr>
              <a:t>The “midpoint” </a:t>
            </a:r>
          </a:p>
          <a:p>
            <a:r>
              <a:rPr lang="en-US" dirty="0" smtClean="0"/>
              <a:t>What do we run?</a:t>
            </a:r>
          </a:p>
          <a:p>
            <a:pPr lvl="1"/>
            <a:r>
              <a:rPr lang="en-US" dirty="0" smtClean="0">
                <a:solidFill>
                  <a:srgbClr val="4C3282"/>
                </a:solidFill>
              </a:rPr>
              <a:t>Run </a:t>
            </a:r>
            <a:r>
              <a:rPr lang="en-US" dirty="0" err="1" smtClean="0">
                <a:solidFill>
                  <a:srgbClr val="4C3282"/>
                </a:solidFill>
              </a:rPr>
              <a:t>Dijkstra’s</a:t>
            </a:r>
            <a:r>
              <a:rPr lang="en-US" dirty="0" smtClean="0">
                <a:solidFill>
                  <a:srgbClr val="4C3282"/>
                </a:solidFill>
              </a:rPr>
              <a:t> from Splash Mountain, store distances</a:t>
            </a:r>
          </a:p>
          <a:p>
            <a:pPr lvl="1"/>
            <a:r>
              <a:rPr lang="en-US" dirty="0" smtClean="0">
                <a:solidFill>
                  <a:srgbClr val="4C3282"/>
                </a:solidFill>
              </a:rPr>
              <a:t>Run </a:t>
            </a:r>
            <a:r>
              <a:rPr lang="en-US" dirty="0" err="1" smtClean="0">
                <a:solidFill>
                  <a:srgbClr val="4C3282"/>
                </a:solidFill>
              </a:rPr>
              <a:t>Dijkstra’s</a:t>
            </a:r>
            <a:r>
              <a:rPr lang="en-US" dirty="0" smtClean="0">
                <a:solidFill>
                  <a:srgbClr val="4C3282"/>
                </a:solidFill>
              </a:rPr>
              <a:t> from Space Mountain, store distances</a:t>
            </a:r>
          </a:p>
          <a:p>
            <a:pPr lvl="1"/>
            <a:r>
              <a:rPr lang="en-US" dirty="0" smtClean="0">
                <a:solidFill>
                  <a:srgbClr val="4C3282"/>
                </a:solidFill>
              </a:rPr>
              <a:t>Iterate over vertices, for each vertex remember max of two</a:t>
            </a:r>
          </a:p>
          <a:p>
            <a:pPr lvl="1"/>
            <a:r>
              <a:rPr lang="en-US" dirty="0" smtClean="0">
                <a:solidFill>
                  <a:srgbClr val="4C3282"/>
                </a:solidFill>
              </a:rPr>
              <a:t>Iterate over vertices, find minimum of remembered numbers</a:t>
            </a:r>
            <a:endParaRPr lang="en-US" dirty="0">
              <a:solidFill>
                <a:srgbClr val="4C3282"/>
              </a:solidFill>
            </a:endParaRPr>
          </a:p>
        </p:txBody>
      </p:sp>
      <p:grpSp>
        <p:nvGrpSpPr>
          <p:cNvPr id="117" name="Group 116">
            <a:extLst>
              <a:ext uri="{FF2B5EF4-FFF2-40B4-BE49-F238E27FC236}">
                <a16:creationId xmlns:a16="http://schemas.microsoft.com/office/drawing/2014/main" id="{1E363727-313E-1941-8149-CB4F0876A0F4}"/>
              </a:ext>
            </a:extLst>
          </p:cNvPr>
          <p:cNvGrpSpPr/>
          <p:nvPr/>
        </p:nvGrpSpPr>
        <p:grpSpPr>
          <a:xfrm>
            <a:off x="5074873" y="704255"/>
            <a:ext cx="7028720" cy="5606846"/>
            <a:chOff x="1765004" y="980556"/>
            <a:chExt cx="7028720" cy="5606846"/>
          </a:xfrm>
        </p:grpSpPr>
        <p:grpSp>
          <p:nvGrpSpPr>
            <p:cNvPr id="118" name="Group 117">
              <a:extLst>
                <a:ext uri="{FF2B5EF4-FFF2-40B4-BE49-F238E27FC236}">
                  <a16:creationId xmlns:a16="http://schemas.microsoft.com/office/drawing/2014/main" id="{6D0AACF5-94E8-6444-BA21-B4216FD92DAA}"/>
                </a:ext>
              </a:extLst>
            </p:cNvPr>
            <p:cNvGrpSpPr/>
            <p:nvPr/>
          </p:nvGrpSpPr>
          <p:grpSpPr>
            <a:xfrm>
              <a:off x="5130244" y="3311583"/>
              <a:ext cx="838200" cy="838200"/>
              <a:chOff x="5115008" y="3216614"/>
              <a:chExt cx="838200" cy="838200"/>
            </a:xfrm>
          </p:grpSpPr>
          <p:sp>
            <p:nvSpPr>
              <p:cNvPr id="166" name="Oval 165">
                <a:extLst>
                  <a:ext uri="{FF2B5EF4-FFF2-40B4-BE49-F238E27FC236}">
                    <a16:creationId xmlns:a16="http://schemas.microsoft.com/office/drawing/2014/main" id="{3863D911-3B15-1A49-968B-40C873579C17}"/>
                  </a:ext>
                </a:extLst>
              </p:cNvPr>
              <p:cNvSpPr/>
              <p:nvPr/>
            </p:nvSpPr>
            <p:spPr>
              <a:xfrm>
                <a:off x="5115008" y="32166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TextBox 166">
                <a:extLst>
                  <a:ext uri="{FF2B5EF4-FFF2-40B4-BE49-F238E27FC236}">
                    <a16:creationId xmlns:a16="http://schemas.microsoft.com/office/drawing/2014/main" id="{BFED6DC1-AC38-2848-A99D-CE2922AC4F66}"/>
                  </a:ext>
                </a:extLst>
              </p:cNvPr>
              <p:cNvSpPr txBox="1"/>
              <p:nvPr/>
            </p:nvSpPr>
            <p:spPr>
              <a:xfrm>
                <a:off x="5181230" y="3465015"/>
                <a:ext cx="687304" cy="338554"/>
              </a:xfrm>
              <a:prstGeom prst="rect">
                <a:avLst/>
              </a:prstGeom>
              <a:noFill/>
            </p:spPr>
            <p:txBody>
              <a:bodyPr wrap="none" rtlCol="0">
                <a:spAutoFit/>
              </a:bodyPr>
              <a:lstStyle/>
              <a:p>
                <a:r>
                  <a:rPr lang="en-US" sz="1600" dirty="0"/>
                  <a:t>Castle</a:t>
                </a:r>
              </a:p>
            </p:txBody>
          </p:sp>
        </p:grpSp>
        <p:grpSp>
          <p:nvGrpSpPr>
            <p:cNvPr id="119" name="Group 118">
              <a:extLst>
                <a:ext uri="{FF2B5EF4-FFF2-40B4-BE49-F238E27FC236}">
                  <a16:creationId xmlns:a16="http://schemas.microsoft.com/office/drawing/2014/main" id="{12CC05DF-2170-6A47-9BA2-A82AF57165E4}"/>
                </a:ext>
              </a:extLst>
            </p:cNvPr>
            <p:cNvGrpSpPr/>
            <p:nvPr/>
          </p:nvGrpSpPr>
          <p:grpSpPr>
            <a:xfrm>
              <a:off x="5163235" y="5391478"/>
              <a:ext cx="838200" cy="838200"/>
              <a:chOff x="5135573" y="5342583"/>
              <a:chExt cx="838200" cy="838200"/>
            </a:xfrm>
          </p:grpSpPr>
          <p:sp>
            <p:nvSpPr>
              <p:cNvPr id="164" name="Oval 163">
                <a:extLst>
                  <a:ext uri="{FF2B5EF4-FFF2-40B4-BE49-F238E27FC236}">
                    <a16:creationId xmlns:a16="http://schemas.microsoft.com/office/drawing/2014/main" id="{A4FD93E9-2F3D-084C-BCEC-2F00142364A3}"/>
                  </a:ext>
                </a:extLst>
              </p:cNvPr>
              <p:cNvSpPr/>
              <p:nvPr/>
            </p:nvSpPr>
            <p:spPr>
              <a:xfrm>
                <a:off x="5135573" y="5342583"/>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TextBox 164">
                <a:extLst>
                  <a:ext uri="{FF2B5EF4-FFF2-40B4-BE49-F238E27FC236}">
                    <a16:creationId xmlns:a16="http://schemas.microsoft.com/office/drawing/2014/main" id="{E9A5A6DD-181F-F547-9FAF-0E2DB68547D1}"/>
                  </a:ext>
                </a:extLst>
              </p:cNvPr>
              <p:cNvSpPr txBox="1"/>
              <p:nvPr/>
            </p:nvSpPr>
            <p:spPr>
              <a:xfrm>
                <a:off x="5271582" y="5477631"/>
                <a:ext cx="566181" cy="584775"/>
              </a:xfrm>
              <a:prstGeom prst="rect">
                <a:avLst/>
              </a:prstGeom>
              <a:noFill/>
            </p:spPr>
            <p:txBody>
              <a:bodyPr wrap="none" rtlCol="0">
                <a:spAutoFit/>
              </a:bodyPr>
              <a:lstStyle/>
              <a:p>
                <a:pPr algn="ctr"/>
                <a:r>
                  <a:rPr lang="en-US" sz="1600" dirty="0"/>
                  <a:t>Flag </a:t>
                </a:r>
              </a:p>
              <a:p>
                <a:pPr algn="ctr"/>
                <a:r>
                  <a:rPr lang="en-US" sz="1600" dirty="0"/>
                  <a:t>Pole</a:t>
                </a:r>
              </a:p>
            </p:txBody>
          </p:sp>
        </p:grpSp>
        <p:grpSp>
          <p:nvGrpSpPr>
            <p:cNvPr id="120" name="Group 119">
              <a:extLst>
                <a:ext uri="{FF2B5EF4-FFF2-40B4-BE49-F238E27FC236}">
                  <a16:creationId xmlns:a16="http://schemas.microsoft.com/office/drawing/2014/main" id="{4B857DBC-75CC-AD41-83C4-DC8A008FB35D}"/>
                </a:ext>
              </a:extLst>
            </p:cNvPr>
            <p:cNvGrpSpPr/>
            <p:nvPr/>
          </p:nvGrpSpPr>
          <p:grpSpPr>
            <a:xfrm>
              <a:off x="4730935" y="1197207"/>
              <a:ext cx="838200" cy="838200"/>
              <a:chOff x="4730935" y="1197207"/>
              <a:chExt cx="838200" cy="838200"/>
            </a:xfrm>
          </p:grpSpPr>
          <p:sp>
            <p:nvSpPr>
              <p:cNvPr id="162" name="Oval 161">
                <a:extLst>
                  <a:ext uri="{FF2B5EF4-FFF2-40B4-BE49-F238E27FC236}">
                    <a16:creationId xmlns:a16="http://schemas.microsoft.com/office/drawing/2014/main" id="{5E878B05-54BE-FA48-B851-446C1BEBFF86}"/>
                  </a:ext>
                </a:extLst>
              </p:cNvPr>
              <p:cNvSpPr/>
              <p:nvPr/>
            </p:nvSpPr>
            <p:spPr>
              <a:xfrm>
                <a:off x="4730935" y="1197207"/>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TextBox 162">
                <a:extLst>
                  <a:ext uri="{FF2B5EF4-FFF2-40B4-BE49-F238E27FC236}">
                    <a16:creationId xmlns:a16="http://schemas.microsoft.com/office/drawing/2014/main" id="{CB414EB2-E31E-8641-B4E2-5510AE598933}"/>
                  </a:ext>
                </a:extLst>
              </p:cNvPr>
              <p:cNvSpPr txBox="1"/>
              <p:nvPr/>
            </p:nvSpPr>
            <p:spPr>
              <a:xfrm>
                <a:off x="4750727" y="1431321"/>
                <a:ext cx="798617" cy="338554"/>
              </a:xfrm>
              <a:prstGeom prst="rect">
                <a:avLst/>
              </a:prstGeom>
              <a:noFill/>
            </p:spPr>
            <p:txBody>
              <a:bodyPr wrap="none" rtlCol="0">
                <a:spAutoFit/>
              </a:bodyPr>
              <a:lstStyle/>
              <a:p>
                <a:r>
                  <a:rPr lang="en-US" sz="1600" dirty="0"/>
                  <a:t>Dumbo</a:t>
                </a:r>
              </a:p>
            </p:txBody>
          </p:sp>
        </p:grpSp>
        <p:grpSp>
          <p:nvGrpSpPr>
            <p:cNvPr id="121" name="Group 120">
              <a:extLst>
                <a:ext uri="{FF2B5EF4-FFF2-40B4-BE49-F238E27FC236}">
                  <a16:creationId xmlns:a16="http://schemas.microsoft.com/office/drawing/2014/main" id="{C573F4B4-E1BB-5E4A-AB23-66681C83FD67}"/>
                </a:ext>
              </a:extLst>
            </p:cNvPr>
            <p:cNvGrpSpPr/>
            <p:nvPr/>
          </p:nvGrpSpPr>
          <p:grpSpPr>
            <a:xfrm>
              <a:off x="6425942" y="980556"/>
              <a:ext cx="838200" cy="842059"/>
              <a:chOff x="6425942" y="980556"/>
              <a:chExt cx="838200" cy="842059"/>
            </a:xfrm>
          </p:grpSpPr>
          <p:sp>
            <p:nvSpPr>
              <p:cNvPr id="160" name="Oval 159">
                <a:extLst>
                  <a:ext uri="{FF2B5EF4-FFF2-40B4-BE49-F238E27FC236}">
                    <a16:creationId xmlns:a16="http://schemas.microsoft.com/office/drawing/2014/main" id="{55791A0A-754E-4840-9470-77969D500C6B}"/>
                  </a:ext>
                </a:extLst>
              </p:cNvPr>
              <p:cNvSpPr/>
              <p:nvPr/>
            </p:nvSpPr>
            <p:spPr>
              <a:xfrm>
                <a:off x="6425942" y="980556"/>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TextBox 160">
                <a:extLst>
                  <a:ext uri="{FF2B5EF4-FFF2-40B4-BE49-F238E27FC236}">
                    <a16:creationId xmlns:a16="http://schemas.microsoft.com/office/drawing/2014/main" id="{579265AE-666F-9746-893E-9A5FF63A74B4}"/>
                  </a:ext>
                </a:extLst>
              </p:cNvPr>
              <p:cNvSpPr txBox="1"/>
              <p:nvPr/>
            </p:nvSpPr>
            <p:spPr>
              <a:xfrm>
                <a:off x="6537804" y="991618"/>
                <a:ext cx="665567" cy="830997"/>
              </a:xfrm>
              <a:prstGeom prst="rect">
                <a:avLst/>
              </a:prstGeom>
              <a:noFill/>
            </p:spPr>
            <p:txBody>
              <a:bodyPr wrap="none" rtlCol="0">
                <a:spAutoFit/>
              </a:bodyPr>
              <a:lstStyle/>
              <a:p>
                <a:pPr algn="ctr"/>
                <a:r>
                  <a:rPr lang="en-US" sz="1600" dirty="0"/>
                  <a:t>It’s a </a:t>
                </a:r>
              </a:p>
              <a:p>
                <a:pPr algn="ctr"/>
                <a:r>
                  <a:rPr lang="en-US" sz="1600" dirty="0"/>
                  <a:t>small </a:t>
                </a:r>
              </a:p>
              <a:p>
                <a:pPr algn="ctr"/>
                <a:r>
                  <a:rPr lang="en-US" sz="1600" dirty="0"/>
                  <a:t>world</a:t>
                </a:r>
              </a:p>
            </p:txBody>
          </p:sp>
        </p:grpSp>
        <p:grpSp>
          <p:nvGrpSpPr>
            <p:cNvPr id="122" name="Group 121">
              <a:extLst>
                <a:ext uri="{FF2B5EF4-FFF2-40B4-BE49-F238E27FC236}">
                  <a16:creationId xmlns:a16="http://schemas.microsoft.com/office/drawing/2014/main" id="{974D6D86-D98D-7B48-BE1A-83AE2EE72D53}"/>
                </a:ext>
              </a:extLst>
            </p:cNvPr>
            <p:cNvGrpSpPr/>
            <p:nvPr/>
          </p:nvGrpSpPr>
          <p:grpSpPr>
            <a:xfrm>
              <a:off x="7026729" y="2643561"/>
              <a:ext cx="848635" cy="838200"/>
              <a:chOff x="7026729" y="2643561"/>
              <a:chExt cx="848635" cy="838200"/>
            </a:xfrm>
          </p:grpSpPr>
          <p:sp>
            <p:nvSpPr>
              <p:cNvPr id="158" name="Oval 157">
                <a:extLst>
                  <a:ext uri="{FF2B5EF4-FFF2-40B4-BE49-F238E27FC236}">
                    <a16:creationId xmlns:a16="http://schemas.microsoft.com/office/drawing/2014/main" id="{C5437DF4-969F-6E48-B8A4-40537B12BCA8}"/>
                  </a:ext>
                </a:extLst>
              </p:cNvPr>
              <p:cNvSpPr/>
              <p:nvPr/>
            </p:nvSpPr>
            <p:spPr>
              <a:xfrm>
                <a:off x="7026729" y="2643561"/>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TextBox 158">
                <a:extLst>
                  <a:ext uri="{FF2B5EF4-FFF2-40B4-BE49-F238E27FC236}">
                    <a16:creationId xmlns:a16="http://schemas.microsoft.com/office/drawing/2014/main" id="{0B062662-6FE8-7D4D-A9F1-42B96F4AF9C5}"/>
                  </a:ext>
                </a:extLst>
              </p:cNvPr>
              <p:cNvSpPr txBox="1"/>
              <p:nvPr/>
            </p:nvSpPr>
            <p:spPr>
              <a:xfrm>
                <a:off x="7056101" y="2795513"/>
                <a:ext cx="819263" cy="584775"/>
              </a:xfrm>
              <a:prstGeom prst="rect">
                <a:avLst/>
              </a:prstGeom>
              <a:noFill/>
            </p:spPr>
            <p:txBody>
              <a:bodyPr wrap="none" rtlCol="0">
                <a:spAutoFit/>
              </a:bodyPr>
              <a:lstStyle/>
              <a:p>
                <a:r>
                  <a:rPr lang="en-US" sz="1600" dirty="0"/>
                  <a:t>Matter-</a:t>
                </a:r>
              </a:p>
              <a:p>
                <a:r>
                  <a:rPr lang="en-US" sz="1600" dirty="0"/>
                  <a:t>horn</a:t>
                </a:r>
              </a:p>
            </p:txBody>
          </p:sp>
        </p:grpSp>
        <p:grpSp>
          <p:nvGrpSpPr>
            <p:cNvPr id="123" name="Group 122">
              <a:extLst>
                <a:ext uri="{FF2B5EF4-FFF2-40B4-BE49-F238E27FC236}">
                  <a16:creationId xmlns:a16="http://schemas.microsoft.com/office/drawing/2014/main" id="{C46B99BA-DB64-6A4D-ABAC-ED1082E70CF0}"/>
                </a:ext>
              </a:extLst>
            </p:cNvPr>
            <p:cNvGrpSpPr/>
            <p:nvPr/>
          </p:nvGrpSpPr>
          <p:grpSpPr>
            <a:xfrm>
              <a:off x="7955524" y="4692014"/>
              <a:ext cx="838200" cy="838200"/>
              <a:chOff x="7955524" y="4692014"/>
              <a:chExt cx="838200" cy="838200"/>
            </a:xfrm>
          </p:grpSpPr>
          <p:sp>
            <p:nvSpPr>
              <p:cNvPr id="156" name="Oval 155">
                <a:extLst>
                  <a:ext uri="{FF2B5EF4-FFF2-40B4-BE49-F238E27FC236}">
                    <a16:creationId xmlns:a16="http://schemas.microsoft.com/office/drawing/2014/main" id="{357511F1-D354-2C46-99D2-475811CBD5AF}"/>
                  </a:ext>
                </a:extLst>
              </p:cNvPr>
              <p:cNvSpPr/>
              <p:nvPr/>
            </p:nvSpPr>
            <p:spPr>
              <a:xfrm>
                <a:off x="7955524" y="4692014"/>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TextBox 156">
                <a:extLst>
                  <a:ext uri="{FF2B5EF4-FFF2-40B4-BE49-F238E27FC236}">
                    <a16:creationId xmlns:a16="http://schemas.microsoft.com/office/drawing/2014/main" id="{73AEAF8D-A965-1548-8AD7-11C5F053AADF}"/>
                  </a:ext>
                </a:extLst>
              </p:cNvPr>
              <p:cNvSpPr txBox="1"/>
              <p:nvPr/>
            </p:nvSpPr>
            <p:spPr>
              <a:xfrm>
                <a:off x="8014368" y="4819207"/>
                <a:ext cx="720069" cy="584775"/>
              </a:xfrm>
              <a:prstGeom prst="rect">
                <a:avLst/>
              </a:prstGeom>
              <a:noFill/>
            </p:spPr>
            <p:txBody>
              <a:bodyPr wrap="none" rtlCol="0">
                <a:spAutoFit/>
              </a:bodyPr>
              <a:lstStyle/>
              <a:p>
                <a:pPr algn="ctr"/>
                <a:r>
                  <a:rPr lang="en-US" sz="1600" dirty="0"/>
                  <a:t>Space </a:t>
                </a:r>
              </a:p>
              <a:p>
                <a:pPr algn="ctr"/>
                <a:r>
                  <a:rPr lang="en-US" sz="1600" dirty="0" err="1"/>
                  <a:t>Mtn</a:t>
                </a:r>
                <a:endParaRPr lang="en-US" sz="1600" dirty="0"/>
              </a:p>
            </p:txBody>
          </p:sp>
        </p:grpSp>
        <p:grpSp>
          <p:nvGrpSpPr>
            <p:cNvPr id="124" name="Group 123">
              <a:extLst>
                <a:ext uri="{FF2B5EF4-FFF2-40B4-BE49-F238E27FC236}">
                  <a16:creationId xmlns:a16="http://schemas.microsoft.com/office/drawing/2014/main" id="{5FA5551D-CCF6-494B-9F1F-C0FCE409DA4C}"/>
                </a:ext>
              </a:extLst>
            </p:cNvPr>
            <p:cNvGrpSpPr/>
            <p:nvPr/>
          </p:nvGrpSpPr>
          <p:grpSpPr>
            <a:xfrm>
              <a:off x="6578162" y="5255510"/>
              <a:ext cx="838200" cy="838200"/>
              <a:chOff x="6578162" y="5255510"/>
              <a:chExt cx="838200" cy="838200"/>
            </a:xfrm>
          </p:grpSpPr>
          <p:sp>
            <p:nvSpPr>
              <p:cNvPr id="154" name="Oval 153">
                <a:extLst>
                  <a:ext uri="{FF2B5EF4-FFF2-40B4-BE49-F238E27FC236}">
                    <a16:creationId xmlns:a16="http://schemas.microsoft.com/office/drawing/2014/main" id="{ACD047EF-924D-E346-840F-DB23475B04CE}"/>
                  </a:ext>
                </a:extLst>
              </p:cNvPr>
              <p:cNvSpPr/>
              <p:nvPr/>
            </p:nvSpPr>
            <p:spPr>
              <a:xfrm>
                <a:off x="6578162" y="5255510"/>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a:extLst>
                  <a:ext uri="{FF2B5EF4-FFF2-40B4-BE49-F238E27FC236}">
                    <a16:creationId xmlns:a16="http://schemas.microsoft.com/office/drawing/2014/main" id="{2CD86D0F-893E-CE4B-AF1E-3F05BCFA5A64}"/>
                  </a:ext>
                </a:extLst>
              </p:cNvPr>
              <p:cNvSpPr txBox="1"/>
              <p:nvPr/>
            </p:nvSpPr>
            <p:spPr>
              <a:xfrm>
                <a:off x="6676191" y="5384207"/>
                <a:ext cx="631006" cy="584775"/>
              </a:xfrm>
              <a:prstGeom prst="rect">
                <a:avLst/>
              </a:prstGeom>
              <a:noFill/>
            </p:spPr>
            <p:txBody>
              <a:bodyPr wrap="none" rtlCol="0">
                <a:spAutoFit/>
              </a:bodyPr>
              <a:lstStyle/>
              <a:p>
                <a:pPr algn="ctr"/>
                <a:r>
                  <a:rPr lang="en-US" sz="1600" dirty="0"/>
                  <a:t>Star</a:t>
                </a:r>
              </a:p>
              <a:p>
                <a:pPr algn="ctr"/>
                <a:r>
                  <a:rPr lang="en-US" sz="1600" dirty="0"/>
                  <a:t>Tours</a:t>
                </a:r>
              </a:p>
            </p:txBody>
          </p:sp>
        </p:grpSp>
        <p:grpSp>
          <p:nvGrpSpPr>
            <p:cNvPr id="125" name="Group 124">
              <a:extLst>
                <a:ext uri="{FF2B5EF4-FFF2-40B4-BE49-F238E27FC236}">
                  <a16:creationId xmlns:a16="http://schemas.microsoft.com/office/drawing/2014/main" id="{29904DE7-04CC-9C48-BEC6-413367A8AB89}"/>
                </a:ext>
              </a:extLst>
            </p:cNvPr>
            <p:cNvGrpSpPr/>
            <p:nvPr/>
          </p:nvGrpSpPr>
          <p:grpSpPr>
            <a:xfrm>
              <a:off x="3544031" y="5749202"/>
              <a:ext cx="838200" cy="838200"/>
              <a:chOff x="3544031" y="5749202"/>
              <a:chExt cx="838200" cy="838200"/>
            </a:xfrm>
          </p:grpSpPr>
          <p:sp>
            <p:nvSpPr>
              <p:cNvPr id="152" name="Oval 151">
                <a:extLst>
                  <a:ext uri="{FF2B5EF4-FFF2-40B4-BE49-F238E27FC236}">
                    <a16:creationId xmlns:a16="http://schemas.microsoft.com/office/drawing/2014/main" id="{36C8F6B2-A16E-5C45-876C-77DA8F00F086}"/>
                  </a:ext>
                </a:extLst>
              </p:cNvPr>
              <p:cNvSpPr/>
              <p:nvPr/>
            </p:nvSpPr>
            <p:spPr>
              <a:xfrm>
                <a:off x="3544031" y="574920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TextBox 152">
                <a:extLst>
                  <a:ext uri="{FF2B5EF4-FFF2-40B4-BE49-F238E27FC236}">
                    <a16:creationId xmlns:a16="http://schemas.microsoft.com/office/drawing/2014/main" id="{B08BAEA9-F514-2048-ADCC-4E2896B5BA72}"/>
                  </a:ext>
                </a:extLst>
              </p:cNvPr>
              <p:cNvSpPr txBox="1"/>
              <p:nvPr/>
            </p:nvSpPr>
            <p:spPr>
              <a:xfrm>
                <a:off x="3607905" y="5906602"/>
                <a:ext cx="710451" cy="584775"/>
              </a:xfrm>
              <a:prstGeom prst="rect">
                <a:avLst/>
              </a:prstGeom>
              <a:noFill/>
            </p:spPr>
            <p:txBody>
              <a:bodyPr wrap="none" rtlCol="0">
                <a:spAutoFit/>
              </a:bodyPr>
              <a:lstStyle/>
              <a:p>
                <a:pPr algn="ctr"/>
                <a:r>
                  <a:rPr lang="en-US" sz="1600" dirty="0"/>
                  <a:t>Jungle</a:t>
                </a:r>
              </a:p>
              <a:p>
                <a:pPr algn="ctr"/>
                <a:r>
                  <a:rPr lang="en-US" sz="1600" dirty="0"/>
                  <a:t>Cruise</a:t>
                </a:r>
              </a:p>
            </p:txBody>
          </p:sp>
        </p:grpSp>
        <p:grpSp>
          <p:nvGrpSpPr>
            <p:cNvPr id="126" name="Group 125">
              <a:extLst>
                <a:ext uri="{FF2B5EF4-FFF2-40B4-BE49-F238E27FC236}">
                  <a16:creationId xmlns:a16="http://schemas.microsoft.com/office/drawing/2014/main" id="{4A903D1F-8ED9-9949-8A39-EFF066925200}"/>
                </a:ext>
              </a:extLst>
            </p:cNvPr>
            <p:cNvGrpSpPr/>
            <p:nvPr/>
          </p:nvGrpSpPr>
          <p:grpSpPr>
            <a:xfrm>
              <a:off x="2455030" y="4790529"/>
              <a:ext cx="838200" cy="838200"/>
              <a:chOff x="2455030" y="4790529"/>
              <a:chExt cx="838200" cy="838200"/>
            </a:xfrm>
          </p:grpSpPr>
          <p:sp>
            <p:nvSpPr>
              <p:cNvPr id="150" name="TextBox 149">
                <a:extLst>
                  <a:ext uri="{FF2B5EF4-FFF2-40B4-BE49-F238E27FC236}">
                    <a16:creationId xmlns:a16="http://schemas.microsoft.com/office/drawing/2014/main" id="{1A25C948-7BCD-8B4D-BB3C-C2DBA93C3604}"/>
                  </a:ext>
                </a:extLst>
              </p:cNvPr>
              <p:cNvSpPr txBox="1"/>
              <p:nvPr/>
            </p:nvSpPr>
            <p:spPr>
              <a:xfrm>
                <a:off x="2473625" y="4931049"/>
                <a:ext cx="800219" cy="584775"/>
              </a:xfrm>
              <a:prstGeom prst="rect">
                <a:avLst/>
              </a:prstGeom>
              <a:noFill/>
            </p:spPr>
            <p:txBody>
              <a:bodyPr wrap="none" rtlCol="0">
                <a:spAutoFit/>
              </a:bodyPr>
              <a:lstStyle/>
              <a:p>
                <a:pPr algn="ctr"/>
                <a:r>
                  <a:rPr lang="en-US" sz="1600" dirty="0"/>
                  <a:t>Indiana</a:t>
                </a:r>
              </a:p>
              <a:p>
                <a:pPr algn="ctr"/>
                <a:r>
                  <a:rPr lang="en-US" sz="1600" dirty="0"/>
                  <a:t>Jones</a:t>
                </a:r>
              </a:p>
            </p:txBody>
          </p:sp>
          <p:sp>
            <p:nvSpPr>
              <p:cNvPr id="151" name="Oval 150">
                <a:extLst>
                  <a:ext uri="{FF2B5EF4-FFF2-40B4-BE49-F238E27FC236}">
                    <a16:creationId xmlns:a16="http://schemas.microsoft.com/office/drawing/2014/main" id="{B30306B3-15B7-4242-BEBA-C91964F8BED2}"/>
                  </a:ext>
                </a:extLst>
              </p:cNvPr>
              <p:cNvSpPr/>
              <p:nvPr/>
            </p:nvSpPr>
            <p:spPr>
              <a:xfrm>
                <a:off x="2455030" y="479052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26">
              <a:extLst>
                <a:ext uri="{FF2B5EF4-FFF2-40B4-BE49-F238E27FC236}">
                  <a16:creationId xmlns:a16="http://schemas.microsoft.com/office/drawing/2014/main" id="{4F87194D-A524-F847-96EA-2DDF58165C93}"/>
                </a:ext>
              </a:extLst>
            </p:cNvPr>
            <p:cNvGrpSpPr/>
            <p:nvPr/>
          </p:nvGrpSpPr>
          <p:grpSpPr>
            <a:xfrm>
              <a:off x="1765004" y="3363499"/>
              <a:ext cx="838200" cy="838200"/>
              <a:chOff x="1765004" y="3363499"/>
              <a:chExt cx="838200" cy="838200"/>
            </a:xfrm>
          </p:grpSpPr>
          <p:sp>
            <p:nvSpPr>
              <p:cNvPr id="148" name="Oval 147">
                <a:extLst>
                  <a:ext uri="{FF2B5EF4-FFF2-40B4-BE49-F238E27FC236}">
                    <a16:creationId xmlns:a16="http://schemas.microsoft.com/office/drawing/2014/main" id="{337107B7-7569-9940-9B37-9160D4CC5A69}"/>
                  </a:ext>
                </a:extLst>
              </p:cNvPr>
              <p:cNvSpPr/>
              <p:nvPr/>
            </p:nvSpPr>
            <p:spPr>
              <a:xfrm>
                <a:off x="1765004" y="3363499"/>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extBox 148">
                <a:extLst>
                  <a:ext uri="{FF2B5EF4-FFF2-40B4-BE49-F238E27FC236}">
                    <a16:creationId xmlns:a16="http://schemas.microsoft.com/office/drawing/2014/main" id="{DFD72169-332E-4D4D-B977-C21882ED1B50}"/>
                  </a:ext>
                </a:extLst>
              </p:cNvPr>
              <p:cNvSpPr txBox="1"/>
              <p:nvPr/>
            </p:nvSpPr>
            <p:spPr>
              <a:xfrm>
                <a:off x="1822005" y="3478188"/>
                <a:ext cx="718466" cy="584775"/>
              </a:xfrm>
              <a:prstGeom prst="rect">
                <a:avLst/>
              </a:prstGeom>
              <a:noFill/>
            </p:spPr>
            <p:txBody>
              <a:bodyPr wrap="none" rtlCol="0">
                <a:spAutoFit/>
              </a:bodyPr>
              <a:lstStyle/>
              <a:p>
                <a:pPr algn="ctr"/>
                <a:r>
                  <a:rPr lang="en-US" sz="1600" dirty="0"/>
                  <a:t>Splash</a:t>
                </a:r>
              </a:p>
              <a:p>
                <a:pPr algn="ctr"/>
                <a:r>
                  <a:rPr lang="en-US" sz="1600" dirty="0" err="1"/>
                  <a:t>Mtn</a:t>
                </a:r>
                <a:endParaRPr lang="en-US" sz="1600" dirty="0"/>
              </a:p>
            </p:txBody>
          </p:sp>
        </p:grpSp>
        <p:grpSp>
          <p:nvGrpSpPr>
            <p:cNvPr id="128" name="Group 127">
              <a:extLst>
                <a:ext uri="{FF2B5EF4-FFF2-40B4-BE49-F238E27FC236}">
                  <a16:creationId xmlns:a16="http://schemas.microsoft.com/office/drawing/2014/main" id="{381604F1-78C5-C84E-9D08-CA394AC74F46}"/>
                </a:ext>
              </a:extLst>
            </p:cNvPr>
            <p:cNvGrpSpPr/>
            <p:nvPr/>
          </p:nvGrpSpPr>
          <p:grpSpPr>
            <a:xfrm>
              <a:off x="3454438" y="2842152"/>
              <a:ext cx="888385" cy="838200"/>
              <a:chOff x="3454438" y="2842152"/>
              <a:chExt cx="888385" cy="838200"/>
            </a:xfrm>
          </p:grpSpPr>
          <p:sp>
            <p:nvSpPr>
              <p:cNvPr id="146" name="Oval 145">
                <a:extLst>
                  <a:ext uri="{FF2B5EF4-FFF2-40B4-BE49-F238E27FC236}">
                    <a16:creationId xmlns:a16="http://schemas.microsoft.com/office/drawing/2014/main" id="{9AC1BBEC-42CB-1A4F-9FE8-DEB995D71213}"/>
                  </a:ext>
                </a:extLst>
              </p:cNvPr>
              <p:cNvSpPr/>
              <p:nvPr/>
            </p:nvSpPr>
            <p:spPr>
              <a:xfrm>
                <a:off x="3482901" y="2842152"/>
                <a:ext cx="838200" cy="838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A2BAC156-1828-B34F-AF96-424F5629ADBF}"/>
                  </a:ext>
                </a:extLst>
              </p:cNvPr>
              <p:cNvSpPr txBox="1"/>
              <p:nvPr/>
            </p:nvSpPr>
            <p:spPr>
              <a:xfrm>
                <a:off x="3454438" y="2984854"/>
                <a:ext cx="888385" cy="584775"/>
              </a:xfrm>
              <a:prstGeom prst="rect">
                <a:avLst/>
              </a:prstGeom>
              <a:noFill/>
            </p:spPr>
            <p:txBody>
              <a:bodyPr wrap="none" rtlCol="0">
                <a:spAutoFit/>
              </a:bodyPr>
              <a:lstStyle/>
              <a:p>
                <a:pPr algn="ctr"/>
                <a:r>
                  <a:rPr lang="en-US" sz="1600" dirty="0"/>
                  <a:t>Thunder</a:t>
                </a:r>
              </a:p>
              <a:p>
                <a:pPr algn="ctr"/>
                <a:r>
                  <a:rPr lang="en-US" sz="1600" dirty="0" err="1"/>
                  <a:t>Mtn</a:t>
                </a:r>
                <a:endParaRPr lang="en-US" sz="1600" dirty="0"/>
              </a:p>
            </p:txBody>
          </p:sp>
        </p:grpSp>
        <p:cxnSp>
          <p:nvCxnSpPr>
            <p:cNvPr id="129" name="Straight Connector 128">
              <a:extLst>
                <a:ext uri="{FF2B5EF4-FFF2-40B4-BE49-F238E27FC236}">
                  <a16:creationId xmlns:a16="http://schemas.microsoft.com/office/drawing/2014/main" id="{3327CCAF-BB7A-4A4C-A604-6F82BBF0C574}"/>
                </a:ext>
              </a:extLst>
            </p:cNvPr>
            <p:cNvCxnSpPr>
              <a:stCxn id="166" idx="4"/>
              <a:endCxn id="164" idx="0"/>
            </p:cNvCxnSpPr>
            <p:nvPr/>
          </p:nvCxnSpPr>
          <p:spPr>
            <a:xfrm>
              <a:off x="5549344" y="4149783"/>
              <a:ext cx="32991" cy="12416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3627AF5-5590-F845-83E5-81ECE0B4FFDE}"/>
                </a:ext>
              </a:extLst>
            </p:cNvPr>
            <p:cNvCxnSpPr>
              <a:cxnSpLocks/>
              <a:stCxn id="151" idx="6"/>
              <a:endCxn id="164" idx="2"/>
            </p:cNvCxnSpPr>
            <p:nvPr/>
          </p:nvCxnSpPr>
          <p:spPr>
            <a:xfrm>
              <a:off x="3293230" y="5209629"/>
              <a:ext cx="1870005" cy="6009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2255462F-8712-4C4A-A05B-DE02E3F1A84A}"/>
                </a:ext>
              </a:extLst>
            </p:cNvPr>
            <p:cNvCxnSpPr>
              <a:cxnSpLocks/>
              <a:stCxn id="151" idx="5"/>
              <a:endCxn id="152" idx="1"/>
            </p:cNvCxnSpPr>
            <p:nvPr/>
          </p:nvCxnSpPr>
          <p:spPr>
            <a:xfrm>
              <a:off x="3170478" y="5505977"/>
              <a:ext cx="496305" cy="365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E5D3D85-2625-1649-997D-F80B17F0309C}"/>
                </a:ext>
              </a:extLst>
            </p:cNvPr>
            <p:cNvCxnSpPr>
              <a:cxnSpLocks/>
              <a:stCxn id="164" idx="3"/>
              <a:endCxn id="152" idx="6"/>
            </p:cNvCxnSpPr>
            <p:nvPr/>
          </p:nvCxnSpPr>
          <p:spPr>
            <a:xfrm flipH="1">
              <a:off x="4382231" y="6106926"/>
              <a:ext cx="903756" cy="613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21888E2-0AC1-AF4B-9ABE-34F325F6B892}"/>
                </a:ext>
              </a:extLst>
            </p:cNvPr>
            <p:cNvCxnSpPr>
              <a:cxnSpLocks/>
              <a:stCxn id="148" idx="4"/>
              <a:endCxn id="151" idx="1"/>
            </p:cNvCxnSpPr>
            <p:nvPr/>
          </p:nvCxnSpPr>
          <p:spPr>
            <a:xfrm>
              <a:off x="2184104" y="4201699"/>
              <a:ext cx="393678" cy="7115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3BD079F-AE39-334B-A69C-136231D41FDC}"/>
                </a:ext>
              </a:extLst>
            </p:cNvPr>
            <p:cNvCxnSpPr>
              <a:cxnSpLocks/>
              <a:stCxn id="146" idx="3"/>
              <a:endCxn id="151" idx="7"/>
            </p:cNvCxnSpPr>
            <p:nvPr/>
          </p:nvCxnSpPr>
          <p:spPr>
            <a:xfrm flipH="1">
              <a:off x="3170478" y="3557600"/>
              <a:ext cx="435175" cy="13556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F399AB7-3FF8-804F-B9D1-DD679E07B6BD}"/>
                </a:ext>
              </a:extLst>
            </p:cNvPr>
            <p:cNvCxnSpPr>
              <a:cxnSpLocks/>
              <a:stCxn id="148" idx="7"/>
              <a:endCxn id="146" idx="2"/>
            </p:cNvCxnSpPr>
            <p:nvPr/>
          </p:nvCxnSpPr>
          <p:spPr>
            <a:xfrm flipV="1">
              <a:off x="2480452" y="3261252"/>
              <a:ext cx="1002449" cy="224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9A8F2B4-AD1B-1746-B82D-DA265AF311E3}"/>
                </a:ext>
              </a:extLst>
            </p:cNvPr>
            <p:cNvCxnSpPr>
              <a:cxnSpLocks/>
              <a:stCxn id="146" idx="7"/>
              <a:endCxn id="162" idx="3"/>
            </p:cNvCxnSpPr>
            <p:nvPr/>
          </p:nvCxnSpPr>
          <p:spPr>
            <a:xfrm flipV="1">
              <a:off x="4198349" y="1912655"/>
              <a:ext cx="655338" cy="10522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FE618DE-52F1-254D-BC29-3C4650989760}"/>
                </a:ext>
              </a:extLst>
            </p:cNvPr>
            <p:cNvCxnSpPr>
              <a:cxnSpLocks/>
              <a:stCxn id="162" idx="4"/>
              <a:endCxn id="166" idx="0"/>
            </p:cNvCxnSpPr>
            <p:nvPr/>
          </p:nvCxnSpPr>
          <p:spPr>
            <a:xfrm>
              <a:off x="5150035" y="2035407"/>
              <a:ext cx="399309" cy="12761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C9C64E1-5CF4-CB43-A924-2D497509F618}"/>
                </a:ext>
              </a:extLst>
            </p:cNvPr>
            <p:cNvCxnSpPr>
              <a:cxnSpLocks/>
              <a:stCxn id="162" idx="6"/>
              <a:endCxn id="160" idx="2"/>
            </p:cNvCxnSpPr>
            <p:nvPr/>
          </p:nvCxnSpPr>
          <p:spPr>
            <a:xfrm flipV="1">
              <a:off x="5569135" y="1399656"/>
              <a:ext cx="856807" cy="216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96989D6-F2F7-B14D-A67E-DB8B53B6A2AE}"/>
                </a:ext>
              </a:extLst>
            </p:cNvPr>
            <p:cNvCxnSpPr>
              <a:cxnSpLocks/>
              <a:stCxn id="166" idx="6"/>
              <a:endCxn id="158" idx="2"/>
            </p:cNvCxnSpPr>
            <p:nvPr/>
          </p:nvCxnSpPr>
          <p:spPr>
            <a:xfrm flipV="1">
              <a:off x="5968444" y="3062661"/>
              <a:ext cx="1058285" cy="6680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B99F259-B541-2746-93A7-AAE37DD834AA}"/>
                </a:ext>
              </a:extLst>
            </p:cNvPr>
            <p:cNvCxnSpPr>
              <a:cxnSpLocks/>
              <a:stCxn id="166" idx="5"/>
              <a:endCxn id="156" idx="1"/>
            </p:cNvCxnSpPr>
            <p:nvPr/>
          </p:nvCxnSpPr>
          <p:spPr>
            <a:xfrm>
              <a:off x="5845692" y="4027031"/>
              <a:ext cx="2232584" cy="7877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C80A4DE0-2938-AE4E-82C6-C09A4E6684B0}"/>
                </a:ext>
              </a:extLst>
            </p:cNvPr>
            <p:cNvCxnSpPr>
              <a:cxnSpLocks/>
              <a:stCxn id="166" idx="2"/>
              <a:endCxn id="146" idx="5"/>
            </p:cNvCxnSpPr>
            <p:nvPr/>
          </p:nvCxnSpPr>
          <p:spPr>
            <a:xfrm flipH="1" flipV="1">
              <a:off x="4198349" y="3557600"/>
              <a:ext cx="931895" cy="1730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F4B38CB-8356-BA4D-9FC4-0DD98B14018D}"/>
                </a:ext>
              </a:extLst>
            </p:cNvPr>
            <p:cNvCxnSpPr>
              <a:cxnSpLocks/>
              <a:stCxn id="160" idx="3"/>
              <a:endCxn id="166" idx="7"/>
            </p:cNvCxnSpPr>
            <p:nvPr/>
          </p:nvCxnSpPr>
          <p:spPr>
            <a:xfrm flipH="1">
              <a:off x="5845692" y="1696004"/>
              <a:ext cx="703002" cy="17383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910EDA0-D720-0A49-8AB1-D93F91AF3495}"/>
                </a:ext>
              </a:extLst>
            </p:cNvPr>
            <p:cNvCxnSpPr>
              <a:cxnSpLocks/>
              <a:stCxn id="158" idx="5"/>
              <a:endCxn id="156" idx="0"/>
            </p:cNvCxnSpPr>
            <p:nvPr/>
          </p:nvCxnSpPr>
          <p:spPr>
            <a:xfrm>
              <a:off x="7742177" y="3359009"/>
              <a:ext cx="632447" cy="1333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CABD4FB-BC71-3747-9E9B-61C6FB0DEB60}"/>
                </a:ext>
              </a:extLst>
            </p:cNvPr>
            <p:cNvCxnSpPr>
              <a:cxnSpLocks/>
              <a:stCxn id="160" idx="5"/>
              <a:endCxn id="158" idx="0"/>
            </p:cNvCxnSpPr>
            <p:nvPr/>
          </p:nvCxnSpPr>
          <p:spPr>
            <a:xfrm>
              <a:off x="7141390" y="1696004"/>
              <a:ext cx="304439" cy="9475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0A9F91CC-EC76-FE4F-B92E-2F65E2867E36}"/>
                </a:ext>
              </a:extLst>
            </p:cNvPr>
            <p:cNvCxnSpPr>
              <a:cxnSpLocks/>
              <a:stCxn id="156" idx="3"/>
              <a:endCxn id="154" idx="6"/>
            </p:cNvCxnSpPr>
            <p:nvPr/>
          </p:nvCxnSpPr>
          <p:spPr>
            <a:xfrm flipH="1">
              <a:off x="7416362" y="5407462"/>
              <a:ext cx="661914" cy="2671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8" name="Group 167"/>
          <p:cNvGrpSpPr/>
          <p:nvPr/>
        </p:nvGrpSpPr>
        <p:grpSpPr>
          <a:xfrm>
            <a:off x="5337255" y="909157"/>
            <a:ext cx="6488846" cy="5230646"/>
            <a:chOff x="5337255" y="909157"/>
            <a:chExt cx="6488846" cy="5230646"/>
          </a:xfrm>
        </p:grpSpPr>
        <p:sp>
          <p:nvSpPr>
            <p:cNvPr id="169" name="TextBox 168">
              <a:extLst>
                <a:ext uri="{FF2B5EF4-FFF2-40B4-BE49-F238E27FC236}">
                  <a16:creationId xmlns:a16="http://schemas.microsoft.com/office/drawing/2014/main" id="{43721F2B-4726-B14F-8EEF-E593B90A60F2}"/>
                </a:ext>
              </a:extLst>
            </p:cNvPr>
            <p:cNvSpPr txBox="1"/>
            <p:nvPr/>
          </p:nvSpPr>
          <p:spPr>
            <a:xfrm>
              <a:off x="8732455" y="5066232"/>
              <a:ext cx="288862" cy="338554"/>
            </a:xfrm>
            <a:prstGeom prst="rect">
              <a:avLst/>
            </a:prstGeom>
            <a:noFill/>
          </p:spPr>
          <p:txBody>
            <a:bodyPr wrap="none" rtlCol="0">
              <a:spAutoFit/>
            </a:bodyPr>
            <a:lstStyle/>
            <a:p>
              <a:r>
                <a:rPr lang="en-US" sz="1600" dirty="0">
                  <a:solidFill>
                    <a:srgbClr val="B6A479"/>
                  </a:solidFill>
                </a:rPr>
                <a:t>0</a:t>
              </a:r>
            </a:p>
          </p:txBody>
        </p:sp>
        <p:sp>
          <p:nvSpPr>
            <p:cNvPr id="170" name="TextBox 169">
              <a:extLst>
                <a:ext uri="{FF2B5EF4-FFF2-40B4-BE49-F238E27FC236}">
                  <a16:creationId xmlns:a16="http://schemas.microsoft.com/office/drawing/2014/main" id="{137B1D63-3680-3445-99C0-FCBC51B36ECE}"/>
                </a:ext>
              </a:extLst>
            </p:cNvPr>
            <p:cNvSpPr txBox="1"/>
            <p:nvPr/>
          </p:nvSpPr>
          <p:spPr>
            <a:xfrm>
              <a:off x="8710977" y="3010511"/>
              <a:ext cx="288862" cy="338554"/>
            </a:xfrm>
            <a:prstGeom prst="rect">
              <a:avLst/>
            </a:prstGeom>
            <a:noFill/>
          </p:spPr>
          <p:txBody>
            <a:bodyPr wrap="none" rtlCol="0">
              <a:spAutoFit/>
            </a:bodyPr>
            <a:lstStyle/>
            <a:p>
              <a:r>
                <a:rPr lang="en-US" sz="1600" dirty="0">
                  <a:solidFill>
                    <a:srgbClr val="B6A479"/>
                  </a:solidFill>
                </a:rPr>
                <a:t>1</a:t>
              </a:r>
            </a:p>
          </p:txBody>
        </p:sp>
        <p:sp>
          <p:nvSpPr>
            <p:cNvPr id="171" name="TextBox 170">
              <a:extLst>
                <a:ext uri="{FF2B5EF4-FFF2-40B4-BE49-F238E27FC236}">
                  <a16:creationId xmlns:a16="http://schemas.microsoft.com/office/drawing/2014/main" id="{53187642-07D6-654A-95D1-36531A49EED8}"/>
                </a:ext>
              </a:extLst>
            </p:cNvPr>
            <p:cNvSpPr txBox="1"/>
            <p:nvPr/>
          </p:nvSpPr>
          <p:spPr>
            <a:xfrm>
              <a:off x="7128568" y="5455903"/>
              <a:ext cx="288862" cy="338554"/>
            </a:xfrm>
            <a:prstGeom prst="rect">
              <a:avLst/>
            </a:prstGeom>
            <a:noFill/>
          </p:spPr>
          <p:txBody>
            <a:bodyPr wrap="none" rtlCol="0">
              <a:spAutoFit/>
            </a:bodyPr>
            <a:lstStyle/>
            <a:p>
              <a:r>
                <a:rPr lang="en-US" sz="1600" dirty="0">
                  <a:solidFill>
                    <a:srgbClr val="B6A479"/>
                  </a:solidFill>
                </a:rPr>
                <a:t>2</a:t>
              </a:r>
            </a:p>
          </p:txBody>
        </p:sp>
        <p:sp>
          <p:nvSpPr>
            <p:cNvPr id="172" name="TextBox 171">
              <a:extLst>
                <a:ext uri="{FF2B5EF4-FFF2-40B4-BE49-F238E27FC236}">
                  <a16:creationId xmlns:a16="http://schemas.microsoft.com/office/drawing/2014/main" id="{6AF547EC-C598-CA4A-BE23-E864AC0A6325}"/>
                </a:ext>
              </a:extLst>
            </p:cNvPr>
            <p:cNvSpPr txBox="1"/>
            <p:nvPr/>
          </p:nvSpPr>
          <p:spPr>
            <a:xfrm>
              <a:off x="6044468" y="4468776"/>
              <a:ext cx="288862" cy="338554"/>
            </a:xfrm>
            <a:prstGeom prst="rect">
              <a:avLst/>
            </a:prstGeom>
            <a:noFill/>
          </p:spPr>
          <p:txBody>
            <a:bodyPr wrap="none" rtlCol="0">
              <a:spAutoFit/>
            </a:bodyPr>
            <a:lstStyle/>
            <a:p>
              <a:r>
                <a:rPr lang="en-US" sz="1600" dirty="0">
                  <a:solidFill>
                    <a:srgbClr val="B6A479"/>
                  </a:solidFill>
                </a:rPr>
                <a:t>3</a:t>
              </a:r>
            </a:p>
          </p:txBody>
        </p:sp>
        <p:sp>
          <p:nvSpPr>
            <p:cNvPr id="173" name="TextBox 172">
              <a:extLst>
                <a:ext uri="{FF2B5EF4-FFF2-40B4-BE49-F238E27FC236}">
                  <a16:creationId xmlns:a16="http://schemas.microsoft.com/office/drawing/2014/main" id="{ED99D75F-42D3-214B-A389-EFC6396053AF}"/>
                </a:ext>
              </a:extLst>
            </p:cNvPr>
            <p:cNvSpPr txBox="1"/>
            <p:nvPr/>
          </p:nvSpPr>
          <p:spPr>
            <a:xfrm>
              <a:off x="5345248" y="3050781"/>
              <a:ext cx="288862" cy="338554"/>
            </a:xfrm>
            <a:prstGeom prst="rect">
              <a:avLst/>
            </a:prstGeom>
            <a:noFill/>
          </p:spPr>
          <p:txBody>
            <a:bodyPr wrap="none" rtlCol="0">
              <a:spAutoFit/>
            </a:bodyPr>
            <a:lstStyle/>
            <a:p>
              <a:r>
                <a:rPr lang="en-US" sz="1600" dirty="0">
                  <a:solidFill>
                    <a:srgbClr val="B6A479"/>
                  </a:solidFill>
                </a:rPr>
                <a:t>4</a:t>
              </a:r>
            </a:p>
          </p:txBody>
        </p:sp>
        <p:sp>
          <p:nvSpPr>
            <p:cNvPr id="174" name="TextBox 173">
              <a:extLst>
                <a:ext uri="{FF2B5EF4-FFF2-40B4-BE49-F238E27FC236}">
                  <a16:creationId xmlns:a16="http://schemas.microsoft.com/office/drawing/2014/main" id="{1567CE93-CBF8-2743-8B81-DC1C9DE51208}"/>
                </a:ext>
              </a:extLst>
            </p:cNvPr>
            <p:cNvSpPr txBox="1"/>
            <p:nvPr/>
          </p:nvSpPr>
          <p:spPr>
            <a:xfrm>
              <a:off x="7063145" y="2530214"/>
              <a:ext cx="288862" cy="338554"/>
            </a:xfrm>
            <a:prstGeom prst="rect">
              <a:avLst/>
            </a:prstGeom>
            <a:noFill/>
          </p:spPr>
          <p:txBody>
            <a:bodyPr wrap="none" rtlCol="0">
              <a:spAutoFit/>
            </a:bodyPr>
            <a:lstStyle/>
            <a:p>
              <a:r>
                <a:rPr lang="en-US" sz="1600" dirty="0">
                  <a:solidFill>
                    <a:srgbClr val="B6A479"/>
                  </a:solidFill>
                </a:rPr>
                <a:t>5</a:t>
              </a:r>
            </a:p>
          </p:txBody>
        </p:sp>
        <p:sp>
          <p:nvSpPr>
            <p:cNvPr id="175" name="TextBox 174">
              <a:extLst>
                <a:ext uri="{FF2B5EF4-FFF2-40B4-BE49-F238E27FC236}">
                  <a16:creationId xmlns:a16="http://schemas.microsoft.com/office/drawing/2014/main" id="{E3B732ED-D655-FA40-AA41-2781A96D7925}"/>
                </a:ext>
              </a:extLst>
            </p:cNvPr>
            <p:cNvSpPr txBox="1"/>
            <p:nvPr/>
          </p:nvSpPr>
          <p:spPr>
            <a:xfrm>
              <a:off x="8318464" y="909157"/>
              <a:ext cx="288862" cy="338554"/>
            </a:xfrm>
            <a:prstGeom prst="rect">
              <a:avLst/>
            </a:prstGeom>
            <a:noFill/>
          </p:spPr>
          <p:txBody>
            <a:bodyPr wrap="none" rtlCol="0">
              <a:spAutoFit/>
            </a:bodyPr>
            <a:lstStyle/>
            <a:p>
              <a:r>
                <a:rPr lang="en-US" sz="1600" dirty="0">
                  <a:solidFill>
                    <a:srgbClr val="B6A479"/>
                  </a:solidFill>
                </a:rPr>
                <a:t>6</a:t>
              </a:r>
            </a:p>
          </p:txBody>
        </p:sp>
        <p:sp>
          <p:nvSpPr>
            <p:cNvPr id="176" name="TextBox 175">
              <a:extLst>
                <a:ext uri="{FF2B5EF4-FFF2-40B4-BE49-F238E27FC236}">
                  <a16:creationId xmlns:a16="http://schemas.microsoft.com/office/drawing/2014/main" id="{A2927744-DC62-6C40-8EFF-FBE7A63ABEB9}"/>
                </a:ext>
              </a:extLst>
            </p:cNvPr>
            <p:cNvSpPr txBox="1"/>
            <p:nvPr/>
          </p:nvSpPr>
          <p:spPr>
            <a:xfrm>
              <a:off x="9719233" y="953008"/>
              <a:ext cx="288862" cy="338554"/>
            </a:xfrm>
            <a:prstGeom prst="rect">
              <a:avLst/>
            </a:prstGeom>
            <a:noFill/>
          </p:spPr>
          <p:txBody>
            <a:bodyPr wrap="none" rtlCol="0">
              <a:spAutoFit/>
            </a:bodyPr>
            <a:lstStyle/>
            <a:p>
              <a:r>
                <a:rPr lang="en-US" sz="1600" dirty="0">
                  <a:solidFill>
                    <a:srgbClr val="B6A479"/>
                  </a:solidFill>
                </a:rPr>
                <a:t>7</a:t>
              </a:r>
            </a:p>
          </p:txBody>
        </p:sp>
        <p:sp>
          <p:nvSpPr>
            <p:cNvPr id="177" name="TextBox 176">
              <a:extLst>
                <a:ext uri="{FF2B5EF4-FFF2-40B4-BE49-F238E27FC236}">
                  <a16:creationId xmlns:a16="http://schemas.microsoft.com/office/drawing/2014/main" id="{07F6A2ED-EE3A-FF48-9C31-D77965CE3BA3}"/>
                </a:ext>
              </a:extLst>
            </p:cNvPr>
            <p:cNvSpPr txBox="1"/>
            <p:nvPr/>
          </p:nvSpPr>
          <p:spPr>
            <a:xfrm>
              <a:off x="10624225" y="2343015"/>
              <a:ext cx="288862" cy="338554"/>
            </a:xfrm>
            <a:prstGeom prst="rect">
              <a:avLst/>
            </a:prstGeom>
            <a:noFill/>
          </p:spPr>
          <p:txBody>
            <a:bodyPr wrap="none" rtlCol="0">
              <a:spAutoFit/>
            </a:bodyPr>
            <a:lstStyle/>
            <a:p>
              <a:r>
                <a:rPr lang="en-US" sz="1600" dirty="0">
                  <a:solidFill>
                    <a:srgbClr val="B6A479"/>
                  </a:solidFill>
                </a:rPr>
                <a:t>8</a:t>
              </a:r>
            </a:p>
          </p:txBody>
        </p:sp>
        <p:sp>
          <p:nvSpPr>
            <p:cNvPr id="178" name="TextBox 177">
              <a:extLst>
                <a:ext uri="{FF2B5EF4-FFF2-40B4-BE49-F238E27FC236}">
                  <a16:creationId xmlns:a16="http://schemas.microsoft.com/office/drawing/2014/main" id="{13ACE1C5-DDC6-2043-8320-08B5720817B0}"/>
                </a:ext>
              </a:extLst>
            </p:cNvPr>
            <p:cNvSpPr txBox="1"/>
            <p:nvPr/>
          </p:nvSpPr>
          <p:spPr>
            <a:xfrm>
              <a:off x="11537239" y="4385876"/>
              <a:ext cx="288862" cy="338554"/>
            </a:xfrm>
            <a:prstGeom prst="rect">
              <a:avLst/>
            </a:prstGeom>
            <a:noFill/>
          </p:spPr>
          <p:txBody>
            <a:bodyPr wrap="none" rtlCol="0">
              <a:spAutoFit/>
            </a:bodyPr>
            <a:lstStyle/>
            <a:p>
              <a:r>
                <a:rPr lang="en-US" sz="1600" dirty="0">
                  <a:solidFill>
                    <a:srgbClr val="B6A479"/>
                  </a:solidFill>
                </a:rPr>
                <a:t>9</a:t>
              </a:r>
            </a:p>
          </p:txBody>
        </p:sp>
        <p:sp>
          <p:nvSpPr>
            <p:cNvPr id="179" name="TextBox 178">
              <a:extLst>
                <a:ext uri="{FF2B5EF4-FFF2-40B4-BE49-F238E27FC236}">
                  <a16:creationId xmlns:a16="http://schemas.microsoft.com/office/drawing/2014/main" id="{29039F01-BF30-CC48-8067-03497C6A4A92}"/>
                </a:ext>
              </a:extLst>
            </p:cNvPr>
            <p:cNvSpPr txBox="1"/>
            <p:nvPr/>
          </p:nvSpPr>
          <p:spPr>
            <a:xfrm>
              <a:off x="10112068" y="4933449"/>
              <a:ext cx="393056" cy="338554"/>
            </a:xfrm>
            <a:prstGeom prst="rect">
              <a:avLst/>
            </a:prstGeom>
            <a:noFill/>
          </p:spPr>
          <p:txBody>
            <a:bodyPr wrap="none" rtlCol="0">
              <a:spAutoFit/>
            </a:bodyPr>
            <a:lstStyle/>
            <a:p>
              <a:r>
                <a:rPr lang="en-US" sz="1600" dirty="0">
                  <a:solidFill>
                    <a:srgbClr val="B6A479"/>
                  </a:solidFill>
                </a:rPr>
                <a:t>10</a:t>
              </a:r>
            </a:p>
          </p:txBody>
        </p:sp>
        <p:sp>
          <p:nvSpPr>
            <p:cNvPr id="180" name="TextBox 179">
              <a:extLst>
                <a:ext uri="{FF2B5EF4-FFF2-40B4-BE49-F238E27FC236}">
                  <a16:creationId xmlns:a16="http://schemas.microsoft.com/office/drawing/2014/main" id="{33E02118-111C-3A4F-9218-122D9E2D34BC}"/>
                </a:ext>
              </a:extLst>
            </p:cNvPr>
            <p:cNvSpPr txBox="1"/>
            <p:nvPr/>
          </p:nvSpPr>
          <p:spPr>
            <a:xfrm>
              <a:off x="8538198" y="4296179"/>
              <a:ext cx="418704" cy="369332"/>
            </a:xfrm>
            <a:prstGeom prst="rect">
              <a:avLst/>
            </a:prstGeom>
            <a:noFill/>
          </p:spPr>
          <p:txBody>
            <a:bodyPr wrap="none" rtlCol="0">
              <a:spAutoFit/>
            </a:bodyPr>
            <a:lstStyle/>
            <a:p>
              <a:r>
                <a:rPr lang="en-US" dirty="0">
                  <a:solidFill>
                    <a:srgbClr val="4C3282"/>
                  </a:solidFill>
                </a:rPr>
                <a:t>11</a:t>
              </a:r>
            </a:p>
          </p:txBody>
        </p:sp>
        <p:sp>
          <p:nvSpPr>
            <p:cNvPr id="181" name="TextBox 180">
              <a:extLst>
                <a:ext uri="{FF2B5EF4-FFF2-40B4-BE49-F238E27FC236}">
                  <a16:creationId xmlns:a16="http://schemas.microsoft.com/office/drawing/2014/main" id="{1A820E3D-F901-7C4F-A344-2583606306EC}"/>
                </a:ext>
              </a:extLst>
            </p:cNvPr>
            <p:cNvSpPr txBox="1"/>
            <p:nvPr/>
          </p:nvSpPr>
          <p:spPr>
            <a:xfrm>
              <a:off x="7829041" y="3041194"/>
              <a:ext cx="301686" cy="369332"/>
            </a:xfrm>
            <a:prstGeom prst="rect">
              <a:avLst/>
            </a:prstGeom>
            <a:noFill/>
          </p:spPr>
          <p:txBody>
            <a:bodyPr wrap="none" rtlCol="0">
              <a:spAutoFit/>
            </a:bodyPr>
            <a:lstStyle/>
            <a:p>
              <a:r>
                <a:rPr lang="en-US" dirty="0">
                  <a:solidFill>
                    <a:srgbClr val="4C3282"/>
                  </a:solidFill>
                </a:rPr>
                <a:t>5</a:t>
              </a:r>
            </a:p>
          </p:txBody>
        </p:sp>
        <p:sp>
          <p:nvSpPr>
            <p:cNvPr id="182" name="TextBox 181">
              <a:extLst>
                <a:ext uri="{FF2B5EF4-FFF2-40B4-BE49-F238E27FC236}">
                  <a16:creationId xmlns:a16="http://schemas.microsoft.com/office/drawing/2014/main" id="{05A57B55-E397-7941-8DB4-E1AACE7002EC}"/>
                </a:ext>
              </a:extLst>
            </p:cNvPr>
            <p:cNvSpPr txBox="1"/>
            <p:nvPr/>
          </p:nvSpPr>
          <p:spPr>
            <a:xfrm>
              <a:off x="9955828" y="4077628"/>
              <a:ext cx="418704" cy="369332"/>
            </a:xfrm>
            <a:prstGeom prst="rect">
              <a:avLst/>
            </a:prstGeom>
            <a:noFill/>
          </p:spPr>
          <p:txBody>
            <a:bodyPr wrap="none" rtlCol="0">
              <a:spAutoFit/>
            </a:bodyPr>
            <a:lstStyle/>
            <a:p>
              <a:r>
                <a:rPr lang="en-US" dirty="0">
                  <a:solidFill>
                    <a:srgbClr val="4C3282"/>
                  </a:solidFill>
                </a:rPr>
                <a:t>17</a:t>
              </a:r>
            </a:p>
          </p:txBody>
        </p:sp>
        <p:sp>
          <p:nvSpPr>
            <p:cNvPr id="183" name="TextBox 182">
              <a:extLst>
                <a:ext uri="{FF2B5EF4-FFF2-40B4-BE49-F238E27FC236}">
                  <a16:creationId xmlns:a16="http://schemas.microsoft.com/office/drawing/2014/main" id="{5F06666A-17A6-9140-BDB3-2FB3E1D39859}"/>
                </a:ext>
              </a:extLst>
            </p:cNvPr>
            <p:cNvSpPr txBox="1"/>
            <p:nvPr/>
          </p:nvSpPr>
          <p:spPr>
            <a:xfrm>
              <a:off x="9791735" y="3020003"/>
              <a:ext cx="418704" cy="369332"/>
            </a:xfrm>
            <a:prstGeom prst="rect">
              <a:avLst/>
            </a:prstGeom>
            <a:noFill/>
          </p:spPr>
          <p:txBody>
            <a:bodyPr wrap="none" rtlCol="0">
              <a:spAutoFit/>
            </a:bodyPr>
            <a:lstStyle/>
            <a:p>
              <a:r>
                <a:rPr lang="en-US" dirty="0">
                  <a:solidFill>
                    <a:srgbClr val="4C3282"/>
                  </a:solidFill>
                </a:rPr>
                <a:t>13</a:t>
              </a:r>
            </a:p>
          </p:txBody>
        </p:sp>
        <p:sp>
          <p:nvSpPr>
            <p:cNvPr id="184" name="TextBox 183">
              <a:extLst>
                <a:ext uri="{FF2B5EF4-FFF2-40B4-BE49-F238E27FC236}">
                  <a16:creationId xmlns:a16="http://schemas.microsoft.com/office/drawing/2014/main" id="{3E7A0C07-5B07-7B40-897E-288D8F91439E}"/>
                </a:ext>
              </a:extLst>
            </p:cNvPr>
            <p:cNvSpPr txBox="1"/>
            <p:nvPr/>
          </p:nvSpPr>
          <p:spPr>
            <a:xfrm>
              <a:off x="9542357" y="2020608"/>
              <a:ext cx="418704" cy="369332"/>
            </a:xfrm>
            <a:prstGeom prst="rect">
              <a:avLst/>
            </a:prstGeom>
            <a:noFill/>
          </p:spPr>
          <p:txBody>
            <a:bodyPr wrap="none" rtlCol="0">
              <a:spAutoFit/>
            </a:bodyPr>
            <a:lstStyle/>
            <a:p>
              <a:r>
                <a:rPr lang="en-US" dirty="0">
                  <a:solidFill>
                    <a:srgbClr val="4C3282"/>
                  </a:solidFill>
                </a:rPr>
                <a:t>12</a:t>
              </a:r>
            </a:p>
          </p:txBody>
        </p:sp>
        <p:sp>
          <p:nvSpPr>
            <p:cNvPr id="185" name="TextBox 184">
              <a:extLst>
                <a:ext uri="{FF2B5EF4-FFF2-40B4-BE49-F238E27FC236}">
                  <a16:creationId xmlns:a16="http://schemas.microsoft.com/office/drawing/2014/main" id="{5337F8DB-3126-0E4C-AD58-4F27F9BA84A5}"/>
                </a:ext>
              </a:extLst>
            </p:cNvPr>
            <p:cNvSpPr txBox="1"/>
            <p:nvPr/>
          </p:nvSpPr>
          <p:spPr>
            <a:xfrm>
              <a:off x="8616549" y="2080176"/>
              <a:ext cx="418704" cy="369332"/>
            </a:xfrm>
            <a:prstGeom prst="rect">
              <a:avLst/>
            </a:prstGeom>
            <a:noFill/>
          </p:spPr>
          <p:txBody>
            <a:bodyPr wrap="none" rtlCol="0">
              <a:spAutoFit/>
            </a:bodyPr>
            <a:lstStyle/>
            <a:p>
              <a:r>
                <a:rPr lang="en-US" dirty="0">
                  <a:solidFill>
                    <a:srgbClr val="4C3282"/>
                  </a:solidFill>
                </a:rPr>
                <a:t>10</a:t>
              </a:r>
            </a:p>
          </p:txBody>
        </p:sp>
        <p:sp>
          <p:nvSpPr>
            <p:cNvPr id="186" name="TextBox 185">
              <a:extLst>
                <a:ext uri="{FF2B5EF4-FFF2-40B4-BE49-F238E27FC236}">
                  <a16:creationId xmlns:a16="http://schemas.microsoft.com/office/drawing/2014/main" id="{E7CF206B-F0DD-2B43-8A6E-329089009550}"/>
                </a:ext>
              </a:extLst>
            </p:cNvPr>
            <p:cNvSpPr txBox="1"/>
            <p:nvPr/>
          </p:nvSpPr>
          <p:spPr>
            <a:xfrm>
              <a:off x="10989682" y="5176146"/>
              <a:ext cx="301686" cy="369332"/>
            </a:xfrm>
            <a:prstGeom prst="rect">
              <a:avLst/>
            </a:prstGeom>
            <a:noFill/>
          </p:spPr>
          <p:txBody>
            <a:bodyPr wrap="none" rtlCol="0">
              <a:spAutoFit/>
            </a:bodyPr>
            <a:lstStyle/>
            <a:p>
              <a:r>
                <a:rPr lang="en-US" dirty="0">
                  <a:solidFill>
                    <a:srgbClr val="4C3282"/>
                  </a:solidFill>
                </a:rPr>
                <a:t>1</a:t>
              </a:r>
            </a:p>
          </p:txBody>
        </p:sp>
        <p:sp>
          <p:nvSpPr>
            <p:cNvPr id="187" name="TextBox 186">
              <a:extLst>
                <a:ext uri="{FF2B5EF4-FFF2-40B4-BE49-F238E27FC236}">
                  <a16:creationId xmlns:a16="http://schemas.microsoft.com/office/drawing/2014/main" id="{80BCFA89-F123-384F-A441-3DC19F863FF8}"/>
                </a:ext>
              </a:extLst>
            </p:cNvPr>
            <p:cNvSpPr txBox="1"/>
            <p:nvPr/>
          </p:nvSpPr>
          <p:spPr>
            <a:xfrm>
              <a:off x="11303204" y="3477512"/>
              <a:ext cx="301686" cy="369332"/>
            </a:xfrm>
            <a:prstGeom prst="rect">
              <a:avLst/>
            </a:prstGeom>
            <a:noFill/>
          </p:spPr>
          <p:txBody>
            <a:bodyPr wrap="none" rtlCol="0">
              <a:spAutoFit/>
            </a:bodyPr>
            <a:lstStyle/>
            <a:p>
              <a:r>
                <a:rPr lang="en-US" dirty="0">
                  <a:solidFill>
                    <a:srgbClr val="4C3282"/>
                  </a:solidFill>
                </a:rPr>
                <a:t>9</a:t>
              </a:r>
            </a:p>
          </p:txBody>
        </p:sp>
        <p:sp>
          <p:nvSpPr>
            <p:cNvPr id="188" name="TextBox 187">
              <a:extLst>
                <a:ext uri="{FF2B5EF4-FFF2-40B4-BE49-F238E27FC236}">
                  <a16:creationId xmlns:a16="http://schemas.microsoft.com/office/drawing/2014/main" id="{C87A2EB5-ECAD-0E4A-B435-879FF000B0FD}"/>
                </a:ext>
              </a:extLst>
            </p:cNvPr>
            <p:cNvSpPr txBox="1"/>
            <p:nvPr/>
          </p:nvSpPr>
          <p:spPr>
            <a:xfrm>
              <a:off x="10575388" y="1627529"/>
              <a:ext cx="301686" cy="369332"/>
            </a:xfrm>
            <a:prstGeom prst="rect">
              <a:avLst/>
            </a:prstGeom>
            <a:noFill/>
          </p:spPr>
          <p:txBody>
            <a:bodyPr wrap="none" rtlCol="0">
              <a:spAutoFit/>
            </a:bodyPr>
            <a:lstStyle/>
            <a:p>
              <a:r>
                <a:rPr lang="en-US" dirty="0">
                  <a:solidFill>
                    <a:srgbClr val="4C3282"/>
                  </a:solidFill>
                </a:rPr>
                <a:t>6</a:t>
              </a:r>
            </a:p>
          </p:txBody>
        </p:sp>
        <p:sp>
          <p:nvSpPr>
            <p:cNvPr id="189" name="TextBox 188">
              <a:extLst>
                <a:ext uri="{FF2B5EF4-FFF2-40B4-BE49-F238E27FC236}">
                  <a16:creationId xmlns:a16="http://schemas.microsoft.com/office/drawing/2014/main" id="{0F2726AA-2982-4D48-8392-6FC1106DCEB4}"/>
                </a:ext>
              </a:extLst>
            </p:cNvPr>
            <p:cNvSpPr txBox="1"/>
            <p:nvPr/>
          </p:nvSpPr>
          <p:spPr>
            <a:xfrm>
              <a:off x="9071491" y="921773"/>
              <a:ext cx="301686" cy="369332"/>
            </a:xfrm>
            <a:prstGeom prst="rect">
              <a:avLst/>
            </a:prstGeom>
            <a:noFill/>
          </p:spPr>
          <p:txBody>
            <a:bodyPr wrap="none" rtlCol="0">
              <a:spAutoFit/>
            </a:bodyPr>
            <a:lstStyle/>
            <a:p>
              <a:r>
                <a:rPr lang="en-US" dirty="0">
                  <a:solidFill>
                    <a:srgbClr val="4C3282"/>
                  </a:solidFill>
                </a:rPr>
                <a:t>4</a:t>
              </a:r>
            </a:p>
          </p:txBody>
        </p:sp>
        <p:sp>
          <p:nvSpPr>
            <p:cNvPr id="190" name="TextBox 189">
              <a:extLst>
                <a:ext uri="{FF2B5EF4-FFF2-40B4-BE49-F238E27FC236}">
                  <a16:creationId xmlns:a16="http://schemas.microsoft.com/office/drawing/2014/main" id="{8D6F64F2-4C69-AE4C-9925-668EA552AD1C}"/>
                </a:ext>
              </a:extLst>
            </p:cNvPr>
            <p:cNvSpPr txBox="1"/>
            <p:nvPr/>
          </p:nvSpPr>
          <p:spPr>
            <a:xfrm>
              <a:off x="7469254" y="1899101"/>
              <a:ext cx="418704" cy="369332"/>
            </a:xfrm>
            <a:prstGeom prst="rect">
              <a:avLst/>
            </a:prstGeom>
            <a:noFill/>
          </p:spPr>
          <p:txBody>
            <a:bodyPr wrap="none" rtlCol="0">
              <a:spAutoFit/>
            </a:bodyPr>
            <a:lstStyle/>
            <a:p>
              <a:r>
                <a:rPr lang="en-US" dirty="0">
                  <a:solidFill>
                    <a:srgbClr val="4C3282"/>
                  </a:solidFill>
                </a:rPr>
                <a:t>16</a:t>
              </a:r>
            </a:p>
          </p:txBody>
        </p:sp>
        <p:sp>
          <p:nvSpPr>
            <p:cNvPr id="191" name="TextBox 190">
              <a:extLst>
                <a:ext uri="{FF2B5EF4-FFF2-40B4-BE49-F238E27FC236}">
                  <a16:creationId xmlns:a16="http://schemas.microsoft.com/office/drawing/2014/main" id="{E20F7B95-3B56-4F41-9E84-B55A5D5EFF3D}"/>
                </a:ext>
              </a:extLst>
            </p:cNvPr>
            <p:cNvSpPr txBox="1"/>
            <p:nvPr/>
          </p:nvSpPr>
          <p:spPr>
            <a:xfrm>
              <a:off x="6668703" y="3726927"/>
              <a:ext cx="301686" cy="369332"/>
            </a:xfrm>
            <a:prstGeom prst="rect">
              <a:avLst/>
            </a:prstGeom>
            <a:noFill/>
          </p:spPr>
          <p:txBody>
            <a:bodyPr wrap="none" rtlCol="0">
              <a:spAutoFit/>
            </a:bodyPr>
            <a:lstStyle/>
            <a:p>
              <a:r>
                <a:rPr lang="en-US" dirty="0">
                  <a:solidFill>
                    <a:srgbClr val="4C3282"/>
                  </a:solidFill>
                </a:rPr>
                <a:t>7</a:t>
              </a:r>
            </a:p>
          </p:txBody>
        </p:sp>
        <p:sp>
          <p:nvSpPr>
            <p:cNvPr id="192" name="TextBox 191">
              <a:extLst>
                <a:ext uri="{FF2B5EF4-FFF2-40B4-BE49-F238E27FC236}">
                  <a16:creationId xmlns:a16="http://schemas.microsoft.com/office/drawing/2014/main" id="{78D3AFBF-95AE-8548-90B7-89C1DF899AE8}"/>
                </a:ext>
              </a:extLst>
            </p:cNvPr>
            <p:cNvSpPr txBox="1"/>
            <p:nvPr/>
          </p:nvSpPr>
          <p:spPr>
            <a:xfrm>
              <a:off x="7432798" y="4870683"/>
              <a:ext cx="301686" cy="369332"/>
            </a:xfrm>
            <a:prstGeom prst="rect">
              <a:avLst/>
            </a:prstGeom>
            <a:noFill/>
          </p:spPr>
          <p:txBody>
            <a:bodyPr wrap="none" rtlCol="0">
              <a:spAutoFit/>
            </a:bodyPr>
            <a:lstStyle/>
            <a:p>
              <a:r>
                <a:rPr lang="en-US" dirty="0">
                  <a:solidFill>
                    <a:srgbClr val="4C3282"/>
                  </a:solidFill>
                </a:rPr>
                <a:t>8</a:t>
              </a:r>
            </a:p>
          </p:txBody>
        </p:sp>
        <p:sp>
          <p:nvSpPr>
            <p:cNvPr id="193" name="TextBox 192">
              <a:extLst>
                <a:ext uri="{FF2B5EF4-FFF2-40B4-BE49-F238E27FC236}">
                  <a16:creationId xmlns:a16="http://schemas.microsoft.com/office/drawing/2014/main" id="{D4B9BBEE-6A33-3942-8504-15FF5B314758}"/>
                </a:ext>
              </a:extLst>
            </p:cNvPr>
            <p:cNvSpPr txBox="1"/>
            <p:nvPr/>
          </p:nvSpPr>
          <p:spPr>
            <a:xfrm>
              <a:off x="7994157" y="5770471"/>
              <a:ext cx="301686" cy="369332"/>
            </a:xfrm>
            <a:prstGeom prst="rect">
              <a:avLst/>
            </a:prstGeom>
            <a:noFill/>
          </p:spPr>
          <p:txBody>
            <a:bodyPr wrap="none" rtlCol="0">
              <a:spAutoFit/>
            </a:bodyPr>
            <a:lstStyle/>
            <a:p>
              <a:r>
                <a:rPr lang="en-US" dirty="0">
                  <a:solidFill>
                    <a:srgbClr val="4C3282"/>
                  </a:solidFill>
                </a:rPr>
                <a:t>3</a:t>
              </a:r>
            </a:p>
          </p:txBody>
        </p:sp>
        <p:sp>
          <p:nvSpPr>
            <p:cNvPr id="194" name="TextBox 193">
              <a:extLst>
                <a:ext uri="{FF2B5EF4-FFF2-40B4-BE49-F238E27FC236}">
                  <a16:creationId xmlns:a16="http://schemas.microsoft.com/office/drawing/2014/main" id="{90260696-5B6A-5B46-9429-86A7A63F8129}"/>
                </a:ext>
              </a:extLst>
            </p:cNvPr>
            <p:cNvSpPr txBox="1"/>
            <p:nvPr/>
          </p:nvSpPr>
          <p:spPr>
            <a:xfrm>
              <a:off x="6479812" y="5306874"/>
              <a:ext cx="301686" cy="369332"/>
            </a:xfrm>
            <a:prstGeom prst="rect">
              <a:avLst/>
            </a:prstGeom>
            <a:noFill/>
          </p:spPr>
          <p:txBody>
            <a:bodyPr wrap="none" rtlCol="0">
              <a:spAutoFit/>
            </a:bodyPr>
            <a:lstStyle/>
            <a:p>
              <a:r>
                <a:rPr lang="en-US" dirty="0">
                  <a:solidFill>
                    <a:srgbClr val="4C3282"/>
                  </a:solidFill>
                </a:rPr>
                <a:t>2</a:t>
              </a:r>
            </a:p>
          </p:txBody>
        </p:sp>
        <p:sp>
          <p:nvSpPr>
            <p:cNvPr id="195" name="TextBox 194">
              <a:extLst>
                <a:ext uri="{FF2B5EF4-FFF2-40B4-BE49-F238E27FC236}">
                  <a16:creationId xmlns:a16="http://schemas.microsoft.com/office/drawing/2014/main" id="{4F8573FB-8A30-4945-A62C-877F5B6E5FE3}"/>
                </a:ext>
              </a:extLst>
            </p:cNvPr>
            <p:cNvSpPr txBox="1"/>
            <p:nvPr/>
          </p:nvSpPr>
          <p:spPr>
            <a:xfrm>
              <a:off x="5337255" y="4118066"/>
              <a:ext cx="418704" cy="369332"/>
            </a:xfrm>
            <a:prstGeom prst="rect">
              <a:avLst/>
            </a:prstGeom>
            <a:noFill/>
          </p:spPr>
          <p:txBody>
            <a:bodyPr wrap="none" rtlCol="0">
              <a:spAutoFit/>
            </a:bodyPr>
            <a:lstStyle/>
            <a:p>
              <a:r>
                <a:rPr lang="en-US" dirty="0">
                  <a:solidFill>
                    <a:srgbClr val="4C3282"/>
                  </a:solidFill>
                </a:rPr>
                <a:t>15</a:t>
              </a:r>
            </a:p>
          </p:txBody>
        </p:sp>
        <p:sp>
          <p:nvSpPr>
            <p:cNvPr id="196" name="TextBox 195">
              <a:extLst>
                <a:ext uri="{FF2B5EF4-FFF2-40B4-BE49-F238E27FC236}">
                  <a16:creationId xmlns:a16="http://schemas.microsoft.com/office/drawing/2014/main" id="{52ABD77D-3BD7-6B4D-90D2-A0A78CB18C7C}"/>
                </a:ext>
              </a:extLst>
            </p:cNvPr>
            <p:cNvSpPr txBox="1"/>
            <p:nvPr/>
          </p:nvSpPr>
          <p:spPr>
            <a:xfrm>
              <a:off x="6016144" y="2770199"/>
              <a:ext cx="418704" cy="369332"/>
            </a:xfrm>
            <a:prstGeom prst="rect">
              <a:avLst/>
            </a:prstGeom>
            <a:noFill/>
          </p:spPr>
          <p:txBody>
            <a:bodyPr wrap="none" rtlCol="0">
              <a:spAutoFit/>
            </a:bodyPr>
            <a:lstStyle/>
            <a:p>
              <a:r>
                <a:rPr lang="en-US" dirty="0">
                  <a:solidFill>
                    <a:srgbClr val="4C3282"/>
                  </a:solidFill>
                </a:rPr>
                <a:t>14</a:t>
              </a:r>
            </a:p>
          </p:txBody>
        </p:sp>
      </p:grpSp>
      <p:grpSp>
        <p:nvGrpSpPr>
          <p:cNvPr id="208" name="Group 207"/>
          <p:cNvGrpSpPr/>
          <p:nvPr/>
        </p:nvGrpSpPr>
        <p:grpSpPr>
          <a:xfrm>
            <a:off x="5697104" y="1149683"/>
            <a:ext cx="6439166" cy="5260399"/>
            <a:chOff x="5697104" y="1149683"/>
            <a:chExt cx="6439166" cy="5260399"/>
          </a:xfrm>
        </p:grpSpPr>
        <p:sp>
          <p:nvSpPr>
            <p:cNvPr id="197" name="TextBox 196"/>
            <p:cNvSpPr txBox="1"/>
            <p:nvPr/>
          </p:nvSpPr>
          <p:spPr>
            <a:xfrm>
              <a:off x="5697104" y="3750730"/>
              <a:ext cx="247335" cy="367336"/>
            </a:xfrm>
            <a:prstGeom prst="rect">
              <a:avLst/>
            </a:prstGeom>
            <a:noFill/>
          </p:spPr>
          <p:txBody>
            <a:bodyPr wrap="square" rtlCol="0">
              <a:spAutoFit/>
            </a:bodyPr>
            <a:lstStyle/>
            <a:p>
              <a:r>
                <a:rPr lang="en-US" dirty="0" smtClean="0">
                  <a:solidFill>
                    <a:srgbClr val="FF0000"/>
                  </a:solidFill>
                </a:rPr>
                <a:t>0</a:t>
              </a:r>
              <a:endParaRPr lang="en-US" dirty="0">
                <a:solidFill>
                  <a:srgbClr val="FF0000"/>
                </a:solidFill>
              </a:endParaRPr>
            </a:p>
          </p:txBody>
        </p:sp>
        <p:sp>
          <p:nvSpPr>
            <p:cNvPr id="198" name="TextBox 197"/>
            <p:cNvSpPr txBox="1"/>
            <p:nvPr/>
          </p:nvSpPr>
          <p:spPr>
            <a:xfrm>
              <a:off x="6540171" y="4986622"/>
              <a:ext cx="508883" cy="369332"/>
            </a:xfrm>
            <a:prstGeom prst="rect">
              <a:avLst/>
            </a:prstGeom>
            <a:noFill/>
          </p:spPr>
          <p:txBody>
            <a:bodyPr wrap="square" rtlCol="0">
              <a:spAutoFit/>
            </a:bodyPr>
            <a:lstStyle/>
            <a:p>
              <a:r>
                <a:rPr lang="en-US" dirty="0" smtClean="0">
                  <a:solidFill>
                    <a:srgbClr val="FF0000"/>
                  </a:solidFill>
                </a:rPr>
                <a:t>15</a:t>
              </a:r>
              <a:endParaRPr lang="en-US" dirty="0">
                <a:solidFill>
                  <a:srgbClr val="FF0000"/>
                </a:solidFill>
              </a:endParaRPr>
            </a:p>
          </p:txBody>
        </p:sp>
        <p:sp>
          <p:nvSpPr>
            <p:cNvPr id="199" name="TextBox 198"/>
            <p:cNvSpPr txBox="1"/>
            <p:nvPr/>
          </p:nvSpPr>
          <p:spPr>
            <a:xfrm>
              <a:off x="7571271" y="2831268"/>
              <a:ext cx="466812" cy="369332"/>
            </a:xfrm>
            <a:prstGeom prst="rect">
              <a:avLst/>
            </a:prstGeom>
            <a:noFill/>
          </p:spPr>
          <p:txBody>
            <a:bodyPr wrap="square" rtlCol="0">
              <a:spAutoFit/>
            </a:bodyPr>
            <a:lstStyle/>
            <a:p>
              <a:r>
                <a:rPr lang="en-US" dirty="0" smtClean="0">
                  <a:solidFill>
                    <a:srgbClr val="FF0000"/>
                  </a:solidFill>
                </a:rPr>
                <a:t>14</a:t>
              </a:r>
              <a:endParaRPr lang="en-US" dirty="0">
                <a:solidFill>
                  <a:srgbClr val="FF0000"/>
                </a:solidFill>
              </a:endParaRPr>
            </a:p>
          </p:txBody>
        </p:sp>
        <p:sp>
          <p:nvSpPr>
            <p:cNvPr id="200" name="TextBox 199"/>
            <p:cNvSpPr txBox="1"/>
            <p:nvPr/>
          </p:nvSpPr>
          <p:spPr>
            <a:xfrm>
              <a:off x="8657495" y="1522124"/>
              <a:ext cx="489620" cy="369332"/>
            </a:xfrm>
            <a:prstGeom prst="rect">
              <a:avLst/>
            </a:prstGeom>
            <a:noFill/>
          </p:spPr>
          <p:txBody>
            <a:bodyPr wrap="square" rtlCol="0">
              <a:spAutoFit/>
            </a:bodyPr>
            <a:lstStyle/>
            <a:p>
              <a:r>
                <a:rPr lang="en-US" dirty="0" smtClean="0">
                  <a:solidFill>
                    <a:srgbClr val="FF0000"/>
                  </a:solidFill>
                </a:rPr>
                <a:t>29</a:t>
              </a:r>
              <a:endParaRPr lang="en-US" dirty="0">
                <a:solidFill>
                  <a:srgbClr val="FF0000"/>
                </a:solidFill>
              </a:endParaRPr>
            </a:p>
          </p:txBody>
        </p:sp>
        <p:sp>
          <p:nvSpPr>
            <p:cNvPr id="201" name="TextBox 200"/>
            <p:cNvSpPr txBox="1"/>
            <p:nvPr/>
          </p:nvSpPr>
          <p:spPr>
            <a:xfrm>
              <a:off x="10547920" y="1149683"/>
              <a:ext cx="455518" cy="369332"/>
            </a:xfrm>
            <a:prstGeom prst="rect">
              <a:avLst/>
            </a:prstGeom>
            <a:noFill/>
          </p:spPr>
          <p:txBody>
            <a:bodyPr wrap="square" rtlCol="0">
              <a:spAutoFit/>
            </a:bodyPr>
            <a:lstStyle/>
            <a:p>
              <a:r>
                <a:rPr lang="en-US" dirty="0" smtClean="0">
                  <a:solidFill>
                    <a:srgbClr val="FF0000"/>
                  </a:solidFill>
                </a:rPr>
                <a:t>33</a:t>
              </a:r>
              <a:endParaRPr lang="en-US" dirty="0">
                <a:solidFill>
                  <a:srgbClr val="FF0000"/>
                </a:solidFill>
              </a:endParaRPr>
            </a:p>
          </p:txBody>
        </p:sp>
        <p:sp>
          <p:nvSpPr>
            <p:cNvPr id="202" name="TextBox 201"/>
            <p:cNvSpPr txBox="1"/>
            <p:nvPr/>
          </p:nvSpPr>
          <p:spPr>
            <a:xfrm>
              <a:off x="11174798" y="2779267"/>
              <a:ext cx="628799" cy="369332"/>
            </a:xfrm>
            <a:prstGeom prst="rect">
              <a:avLst/>
            </a:prstGeom>
            <a:noFill/>
          </p:spPr>
          <p:txBody>
            <a:bodyPr wrap="square" rtlCol="0">
              <a:spAutoFit/>
            </a:bodyPr>
            <a:lstStyle/>
            <a:p>
              <a:r>
                <a:rPr lang="en-US" dirty="0" smtClean="0">
                  <a:solidFill>
                    <a:srgbClr val="FF0000"/>
                  </a:solidFill>
                </a:rPr>
                <a:t>32</a:t>
              </a:r>
              <a:endParaRPr lang="en-US" dirty="0">
                <a:solidFill>
                  <a:srgbClr val="FF0000"/>
                </a:solidFill>
              </a:endParaRPr>
            </a:p>
          </p:txBody>
        </p:sp>
        <p:sp>
          <p:nvSpPr>
            <p:cNvPr id="203" name="TextBox 202"/>
            <p:cNvSpPr txBox="1"/>
            <p:nvPr/>
          </p:nvSpPr>
          <p:spPr>
            <a:xfrm>
              <a:off x="9321129" y="3446318"/>
              <a:ext cx="470606" cy="369332"/>
            </a:xfrm>
            <a:prstGeom prst="rect">
              <a:avLst/>
            </a:prstGeom>
            <a:noFill/>
          </p:spPr>
          <p:txBody>
            <a:bodyPr wrap="square" rtlCol="0">
              <a:spAutoFit/>
            </a:bodyPr>
            <a:lstStyle/>
            <a:p>
              <a:r>
                <a:rPr lang="en-US" dirty="0" smtClean="0">
                  <a:solidFill>
                    <a:srgbClr val="FF0000"/>
                  </a:solidFill>
                </a:rPr>
                <a:t>19</a:t>
              </a:r>
              <a:endParaRPr lang="en-US" dirty="0">
                <a:solidFill>
                  <a:srgbClr val="FF0000"/>
                </a:solidFill>
              </a:endParaRPr>
            </a:p>
          </p:txBody>
        </p:sp>
        <p:sp>
          <p:nvSpPr>
            <p:cNvPr id="204" name="TextBox 203"/>
            <p:cNvSpPr txBox="1"/>
            <p:nvPr/>
          </p:nvSpPr>
          <p:spPr>
            <a:xfrm>
              <a:off x="7566274" y="6040750"/>
              <a:ext cx="400245" cy="369332"/>
            </a:xfrm>
            <a:prstGeom prst="rect">
              <a:avLst/>
            </a:prstGeom>
            <a:noFill/>
          </p:spPr>
          <p:txBody>
            <a:bodyPr wrap="square" rtlCol="0">
              <a:spAutoFit/>
            </a:bodyPr>
            <a:lstStyle/>
            <a:p>
              <a:r>
                <a:rPr lang="en-US" dirty="0" smtClean="0">
                  <a:solidFill>
                    <a:srgbClr val="FF0000"/>
                  </a:solidFill>
                </a:rPr>
                <a:t>17</a:t>
              </a:r>
              <a:endParaRPr lang="en-US" dirty="0">
                <a:solidFill>
                  <a:srgbClr val="FF0000"/>
                </a:solidFill>
              </a:endParaRPr>
            </a:p>
          </p:txBody>
        </p:sp>
        <p:sp>
          <p:nvSpPr>
            <p:cNvPr id="205" name="TextBox 204"/>
            <p:cNvSpPr txBox="1"/>
            <p:nvPr/>
          </p:nvSpPr>
          <p:spPr>
            <a:xfrm>
              <a:off x="9220292" y="5677041"/>
              <a:ext cx="431238" cy="369332"/>
            </a:xfrm>
            <a:prstGeom prst="rect">
              <a:avLst/>
            </a:prstGeom>
            <a:noFill/>
          </p:spPr>
          <p:txBody>
            <a:bodyPr wrap="square" rtlCol="0">
              <a:spAutoFit/>
            </a:bodyPr>
            <a:lstStyle/>
            <a:p>
              <a:r>
                <a:rPr lang="en-US" dirty="0" smtClean="0">
                  <a:solidFill>
                    <a:srgbClr val="FF0000"/>
                  </a:solidFill>
                </a:rPr>
                <a:t>20</a:t>
              </a:r>
              <a:endParaRPr lang="en-US" dirty="0">
                <a:solidFill>
                  <a:srgbClr val="FF0000"/>
                </a:solidFill>
              </a:endParaRPr>
            </a:p>
          </p:txBody>
        </p:sp>
        <p:sp>
          <p:nvSpPr>
            <p:cNvPr id="206" name="TextBox 205"/>
            <p:cNvSpPr txBox="1"/>
            <p:nvPr/>
          </p:nvSpPr>
          <p:spPr>
            <a:xfrm>
              <a:off x="10451259" y="5774958"/>
              <a:ext cx="425815" cy="369332"/>
            </a:xfrm>
            <a:prstGeom prst="rect">
              <a:avLst/>
            </a:prstGeom>
            <a:noFill/>
          </p:spPr>
          <p:txBody>
            <a:bodyPr wrap="square" rtlCol="0">
              <a:spAutoFit/>
            </a:bodyPr>
            <a:lstStyle/>
            <a:p>
              <a:r>
                <a:rPr lang="en-US" dirty="0" smtClean="0">
                  <a:solidFill>
                    <a:srgbClr val="FF0000"/>
                  </a:solidFill>
                </a:rPr>
                <a:t>37</a:t>
              </a:r>
              <a:endParaRPr lang="en-US" dirty="0">
                <a:solidFill>
                  <a:srgbClr val="FF0000"/>
                </a:solidFill>
              </a:endParaRPr>
            </a:p>
          </p:txBody>
        </p:sp>
        <p:sp>
          <p:nvSpPr>
            <p:cNvPr id="207" name="TextBox 206"/>
            <p:cNvSpPr txBox="1"/>
            <p:nvPr/>
          </p:nvSpPr>
          <p:spPr>
            <a:xfrm>
              <a:off x="11681670" y="5162488"/>
              <a:ext cx="454600" cy="369332"/>
            </a:xfrm>
            <a:prstGeom prst="rect">
              <a:avLst/>
            </a:prstGeom>
            <a:noFill/>
          </p:spPr>
          <p:txBody>
            <a:bodyPr wrap="square" rtlCol="0">
              <a:spAutoFit/>
            </a:bodyPr>
            <a:lstStyle/>
            <a:p>
              <a:r>
                <a:rPr lang="en-US" dirty="0" smtClean="0">
                  <a:solidFill>
                    <a:srgbClr val="FF0000"/>
                  </a:solidFill>
                </a:rPr>
                <a:t>36</a:t>
              </a:r>
              <a:endParaRPr lang="en-US" dirty="0">
                <a:solidFill>
                  <a:srgbClr val="FF0000"/>
                </a:solidFill>
              </a:endParaRPr>
            </a:p>
          </p:txBody>
        </p:sp>
      </p:grpSp>
      <p:sp>
        <p:nvSpPr>
          <p:cNvPr id="219" name="TextBox 218"/>
          <p:cNvSpPr txBox="1"/>
          <p:nvPr/>
        </p:nvSpPr>
        <p:spPr>
          <a:xfrm>
            <a:off x="10562607" y="4841532"/>
            <a:ext cx="425815" cy="369332"/>
          </a:xfrm>
          <a:prstGeom prst="rect">
            <a:avLst/>
          </a:prstGeom>
          <a:noFill/>
        </p:spPr>
        <p:txBody>
          <a:bodyPr wrap="square" rtlCol="0">
            <a:spAutoFit/>
          </a:bodyPr>
          <a:lstStyle/>
          <a:p>
            <a:r>
              <a:rPr lang="en-US" dirty="0">
                <a:solidFill>
                  <a:srgbClr val="00B0F0"/>
                </a:solidFill>
              </a:rPr>
              <a:t>1</a:t>
            </a:r>
          </a:p>
        </p:txBody>
      </p:sp>
      <p:grpSp>
        <p:nvGrpSpPr>
          <p:cNvPr id="221" name="Group 220"/>
          <p:cNvGrpSpPr/>
          <p:nvPr/>
        </p:nvGrpSpPr>
        <p:grpSpPr>
          <a:xfrm>
            <a:off x="5837241" y="739187"/>
            <a:ext cx="6353696" cy="5193451"/>
            <a:chOff x="5837241" y="739187"/>
            <a:chExt cx="6353696" cy="5193451"/>
          </a:xfrm>
        </p:grpSpPr>
        <p:sp>
          <p:nvSpPr>
            <p:cNvPr id="210" name="TextBox 209"/>
            <p:cNvSpPr txBox="1"/>
            <p:nvPr/>
          </p:nvSpPr>
          <p:spPr>
            <a:xfrm>
              <a:off x="5837241" y="3340234"/>
              <a:ext cx="477862" cy="369332"/>
            </a:xfrm>
            <a:prstGeom prst="rect">
              <a:avLst/>
            </a:prstGeom>
            <a:noFill/>
          </p:spPr>
          <p:txBody>
            <a:bodyPr wrap="square" rtlCol="0">
              <a:spAutoFit/>
            </a:bodyPr>
            <a:lstStyle/>
            <a:p>
              <a:r>
                <a:rPr lang="en-US" dirty="0" smtClean="0">
                  <a:solidFill>
                    <a:srgbClr val="00B0F0"/>
                  </a:solidFill>
                </a:rPr>
                <a:t>36</a:t>
              </a:r>
              <a:endParaRPr lang="en-US" dirty="0">
                <a:solidFill>
                  <a:srgbClr val="00B0F0"/>
                </a:solidFill>
              </a:endParaRPr>
            </a:p>
          </p:txBody>
        </p:sp>
        <p:sp>
          <p:nvSpPr>
            <p:cNvPr id="211" name="TextBox 210"/>
            <p:cNvSpPr txBox="1"/>
            <p:nvPr/>
          </p:nvSpPr>
          <p:spPr>
            <a:xfrm>
              <a:off x="6680308" y="4576126"/>
              <a:ext cx="508883" cy="369332"/>
            </a:xfrm>
            <a:prstGeom prst="rect">
              <a:avLst/>
            </a:prstGeom>
            <a:noFill/>
          </p:spPr>
          <p:txBody>
            <a:bodyPr wrap="square" rtlCol="0">
              <a:spAutoFit/>
            </a:bodyPr>
            <a:lstStyle/>
            <a:p>
              <a:r>
                <a:rPr lang="en-US" dirty="0" smtClean="0">
                  <a:solidFill>
                    <a:srgbClr val="00B0F0"/>
                  </a:solidFill>
                </a:rPr>
                <a:t>29</a:t>
              </a:r>
              <a:endParaRPr lang="en-US" dirty="0">
                <a:solidFill>
                  <a:srgbClr val="00B0F0"/>
                </a:solidFill>
              </a:endParaRPr>
            </a:p>
          </p:txBody>
        </p:sp>
        <p:sp>
          <p:nvSpPr>
            <p:cNvPr id="212" name="TextBox 211"/>
            <p:cNvSpPr txBox="1"/>
            <p:nvPr/>
          </p:nvSpPr>
          <p:spPr>
            <a:xfrm>
              <a:off x="7711408" y="2420772"/>
              <a:ext cx="466812" cy="369332"/>
            </a:xfrm>
            <a:prstGeom prst="rect">
              <a:avLst/>
            </a:prstGeom>
            <a:noFill/>
          </p:spPr>
          <p:txBody>
            <a:bodyPr wrap="square" rtlCol="0">
              <a:spAutoFit/>
            </a:bodyPr>
            <a:lstStyle/>
            <a:p>
              <a:r>
                <a:rPr lang="en-US" dirty="0" smtClean="0">
                  <a:solidFill>
                    <a:srgbClr val="00B0F0"/>
                  </a:solidFill>
                </a:rPr>
                <a:t>22</a:t>
              </a:r>
              <a:endParaRPr lang="en-US" dirty="0">
                <a:solidFill>
                  <a:srgbClr val="00B0F0"/>
                </a:solidFill>
              </a:endParaRPr>
            </a:p>
          </p:txBody>
        </p:sp>
        <p:sp>
          <p:nvSpPr>
            <p:cNvPr id="213" name="TextBox 212"/>
            <p:cNvSpPr txBox="1"/>
            <p:nvPr/>
          </p:nvSpPr>
          <p:spPr>
            <a:xfrm>
              <a:off x="8627268" y="761216"/>
              <a:ext cx="489620" cy="369332"/>
            </a:xfrm>
            <a:prstGeom prst="rect">
              <a:avLst/>
            </a:prstGeom>
            <a:noFill/>
          </p:spPr>
          <p:txBody>
            <a:bodyPr wrap="square" rtlCol="0">
              <a:spAutoFit/>
            </a:bodyPr>
            <a:lstStyle/>
            <a:p>
              <a:r>
                <a:rPr lang="en-US" dirty="0">
                  <a:solidFill>
                    <a:srgbClr val="00B0F0"/>
                  </a:solidFill>
                </a:rPr>
                <a:t>1</a:t>
              </a:r>
              <a:r>
                <a:rPr lang="en-US" dirty="0" smtClean="0">
                  <a:solidFill>
                    <a:srgbClr val="00B0F0"/>
                  </a:solidFill>
                </a:rPr>
                <a:t>9</a:t>
              </a:r>
              <a:endParaRPr lang="en-US" dirty="0">
                <a:solidFill>
                  <a:srgbClr val="00B0F0"/>
                </a:solidFill>
              </a:endParaRPr>
            </a:p>
          </p:txBody>
        </p:sp>
        <p:sp>
          <p:nvSpPr>
            <p:cNvPr id="214" name="TextBox 213"/>
            <p:cNvSpPr txBox="1"/>
            <p:nvPr/>
          </p:nvSpPr>
          <p:spPr>
            <a:xfrm>
              <a:off x="10688057" y="739187"/>
              <a:ext cx="455518" cy="369332"/>
            </a:xfrm>
            <a:prstGeom prst="rect">
              <a:avLst/>
            </a:prstGeom>
            <a:noFill/>
          </p:spPr>
          <p:txBody>
            <a:bodyPr wrap="square" rtlCol="0">
              <a:spAutoFit/>
            </a:bodyPr>
            <a:lstStyle/>
            <a:p>
              <a:r>
                <a:rPr lang="en-US" dirty="0" smtClean="0">
                  <a:solidFill>
                    <a:srgbClr val="00B0F0"/>
                  </a:solidFill>
                </a:rPr>
                <a:t>15</a:t>
              </a:r>
              <a:endParaRPr lang="en-US" dirty="0">
                <a:solidFill>
                  <a:srgbClr val="00B0F0"/>
                </a:solidFill>
              </a:endParaRPr>
            </a:p>
          </p:txBody>
        </p:sp>
        <p:sp>
          <p:nvSpPr>
            <p:cNvPr id="215" name="TextBox 214"/>
            <p:cNvSpPr txBox="1"/>
            <p:nvPr/>
          </p:nvSpPr>
          <p:spPr>
            <a:xfrm>
              <a:off x="10985494" y="2262766"/>
              <a:ext cx="628799" cy="369332"/>
            </a:xfrm>
            <a:prstGeom prst="rect">
              <a:avLst/>
            </a:prstGeom>
            <a:noFill/>
          </p:spPr>
          <p:txBody>
            <a:bodyPr wrap="square" rtlCol="0">
              <a:spAutoFit/>
            </a:bodyPr>
            <a:lstStyle/>
            <a:p>
              <a:r>
                <a:rPr lang="en-US" dirty="0">
                  <a:solidFill>
                    <a:srgbClr val="00B0F0"/>
                  </a:solidFill>
                </a:rPr>
                <a:t>9</a:t>
              </a:r>
            </a:p>
          </p:txBody>
        </p:sp>
        <p:sp>
          <p:nvSpPr>
            <p:cNvPr id="216" name="TextBox 215"/>
            <p:cNvSpPr txBox="1"/>
            <p:nvPr/>
          </p:nvSpPr>
          <p:spPr>
            <a:xfrm>
              <a:off x="9234750" y="3005574"/>
              <a:ext cx="697122" cy="369332"/>
            </a:xfrm>
            <a:prstGeom prst="rect">
              <a:avLst/>
            </a:prstGeom>
            <a:noFill/>
          </p:spPr>
          <p:txBody>
            <a:bodyPr wrap="square" rtlCol="0">
              <a:spAutoFit/>
            </a:bodyPr>
            <a:lstStyle/>
            <a:p>
              <a:r>
                <a:rPr lang="en-US" dirty="0" smtClean="0">
                  <a:solidFill>
                    <a:srgbClr val="00B0F0"/>
                  </a:solidFill>
                </a:rPr>
                <a:t>17</a:t>
              </a:r>
              <a:endParaRPr lang="en-US" dirty="0">
                <a:solidFill>
                  <a:srgbClr val="00B0F0"/>
                </a:solidFill>
              </a:endParaRPr>
            </a:p>
          </p:txBody>
        </p:sp>
        <p:sp>
          <p:nvSpPr>
            <p:cNvPr id="217" name="TextBox 216"/>
            <p:cNvSpPr txBox="1"/>
            <p:nvPr/>
          </p:nvSpPr>
          <p:spPr>
            <a:xfrm>
              <a:off x="7651044" y="5563306"/>
              <a:ext cx="400245" cy="369332"/>
            </a:xfrm>
            <a:prstGeom prst="rect">
              <a:avLst/>
            </a:prstGeom>
            <a:noFill/>
          </p:spPr>
          <p:txBody>
            <a:bodyPr wrap="square" rtlCol="0">
              <a:spAutoFit/>
            </a:bodyPr>
            <a:lstStyle/>
            <a:p>
              <a:r>
                <a:rPr lang="en-US" dirty="0" smtClean="0">
                  <a:solidFill>
                    <a:srgbClr val="00B0F0"/>
                  </a:solidFill>
                </a:rPr>
                <a:t>31</a:t>
              </a:r>
              <a:endParaRPr lang="en-US" dirty="0">
                <a:solidFill>
                  <a:srgbClr val="00B0F0"/>
                </a:solidFill>
              </a:endParaRPr>
            </a:p>
          </p:txBody>
        </p:sp>
        <p:sp>
          <p:nvSpPr>
            <p:cNvPr id="218" name="TextBox 217"/>
            <p:cNvSpPr txBox="1"/>
            <p:nvPr/>
          </p:nvSpPr>
          <p:spPr>
            <a:xfrm>
              <a:off x="9234171" y="5171288"/>
              <a:ext cx="431238" cy="369332"/>
            </a:xfrm>
            <a:prstGeom prst="rect">
              <a:avLst/>
            </a:prstGeom>
            <a:noFill/>
          </p:spPr>
          <p:txBody>
            <a:bodyPr wrap="square" rtlCol="0">
              <a:spAutoFit/>
            </a:bodyPr>
            <a:lstStyle/>
            <a:p>
              <a:r>
                <a:rPr lang="en-US" dirty="0" smtClean="0">
                  <a:solidFill>
                    <a:srgbClr val="00B0F0"/>
                  </a:solidFill>
                </a:rPr>
                <a:t>28</a:t>
              </a:r>
              <a:endParaRPr lang="en-US" dirty="0">
                <a:solidFill>
                  <a:srgbClr val="00B0F0"/>
                </a:solidFill>
              </a:endParaRPr>
            </a:p>
          </p:txBody>
        </p:sp>
        <p:sp>
          <p:nvSpPr>
            <p:cNvPr id="220" name="TextBox 219"/>
            <p:cNvSpPr txBox="1"/>
            <p:nvPr/>
          </p:nvSpPr>
          <p:spPr>
            <a:xfrm>
              <a:off x="11736337" y="4115087"/>
              <a:ext cx="454600" cy="369332"/>
            </a:xfrm>
            <a:prstGeom prst="rect">
              <a:avLst/>
            </a:prstGeom>
            <a:noFill/>
          </p:spPr>
          <p:txBody>
            <a:bodyPr wrap="square" rtlCol="0">
              <a:spAutoFit/>
            </a:bodyPr>
            <a:lstStyle/>
            <a:p>
              <a:r>
                <a:rPr lang="en-US" dirty="0">
                  <a:solidFill>
                    <a:srgbClr val="00B0F0"/>
                  </a:solidFill>
                </a:rPr>
                <a:t>0</a:t>
              </a:r>
            </a:p>
          </p:txBody>
        </p:sp>
      </p:grpSp>
    </p:spTree>
    <p:extLst>
      <p:ext uri="{BB962C8B-B14F-4D97-AF65-F5344CB8AC3E}">
        <p14:creationId xmlns:p14="http://schemas.microsoft.com/office/powerpoint/2010/main" val="254730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fade">
                                      <p:cBhvr>
                                        <p:cTn id="10" dur="500"/>
                                        <p:tgtEl>
                                          <p:spTgt spid="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animEffect transition="in" filter="fade">
                                      <p:cBhvr>
                                        <p:cTn id="13" dur="500"/>
                                        <p:tgtEl>
                                          <p:spTgt spid="8">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7" end="7"/>
                                            </p:txEl>
                                          </p:spTgt>
                                        </p:tgtEl>
                                        <p:attrNameLst>
                                          <p:attrName>style.visibility</p:attrName>
                                        </p:attrNameLst>
                                      </p:cBhvr>
                                      <p:to>
                                        <p:strVal val="visible"/>
                                      </p:to>
                                    </p:set>
                                    <p:animEffect transition="in" filter="fade">
                                      <p:cBhvr>
                                        <p:cTn id="16" dur="500"/>
                                        <p:tgtEl>
                                          <p:spTgt spid="8">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500"/>
                                        <p:tgtEl>
                                          <p:spTgt spid="8">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Effect transition="in" filter="fade">
                                      <p:cBhvr>
                                        <p:cTn id="26" dur="500"/>
                                        <p:tgtEl>
                                          <p:spTgt spid="8">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xEl>
                                              <p:pRg st="8" end="8"/>
                                            </p:txEl>
                                          </p:spTgt>
                                        </p:tgtEl>
                                        <p:attrNameLst>
                                          <p:attrName>style.visibility</p:attrName>
                                        </p:attrNameLst>
                                      </p:cBhvr>
                                      <p:to>
                                        <p:strVal val="visible"/>
                                      </p:to>
                                    </p:set>
                                    <p:animEffect transition="in" filter="fade">
                                      <p:cBhvr>
                                        <p:cTn id="42" dur="500"/>
                                        <p:tgtEl>
                                          <p:spTgt spid="8">
                                            <p:txEl>
                                              <p:pRg st="8" end="8"/>
                                            </p:txEl>
                                          </p:spTgt>
                                        </p:tgtEl>
                                      </p:cBhvr>
                                    </p:animEffect>
                                  </p:childTnLst>
                                </p:cTn>
                              </p:par>
                              <p:par>
                                <p:cTn id="43" presetID="1" presetClass="entr" presetSubtype="0" fill="hold" nodeType="withEffect">
                                  <p:stCondLst>
                                    <p:cond delay="0"/>
                                  </p:stCondLst>
                                  <p:childTnLst>
                                    <p:set>
                                      <p:cBhvr>
                                        <p:cTn id="44" dur="1" fill="hold">
                                          <p:stCondLst>
                                            <p:cond delay="0"/>
                                          </p:stCondLst>
                                        </p:cTn>
                                        <p:tgtEl>
                                          <p:spTgt spid="20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8">
                                            <p:txEl>
                                              <p:pRg st="9" end="9"/>
                                            </p:txEl>
                                          </p:spTgt>
                                        </p:tgtEl>
                                        <p:attrNameLst>
                                          <p:attrName>style.visibility</p:attrName>
                                        </p:attrNameLst>
                                      </p:cBhvr>
                                      <p:to>
                                        <p:strVal val="visible"/>
                                      </p:to>
                                    </p:set>
                                    <p:animEffect transition="in" filter="fade">
                                      <p:cBhvr>
                                        <p:cTn id="49" dur="500"/>
                                        <p:tgtEl>
                                          <p:spTgt spid="8">
                                            <p:txEl>
                                              <p:pRg st="9" end="9"/>
                                            </p:txEl>
                                          </p:spTgt>
                                        </p:tgtEl>
                                      </p:cBhvr>
                                    </p:animEffect>
                                  </p:childTnLst>
                                </p:cTn>
                              </p:par>
                              <p:par>
                                <p:cTn id="50" presetID="1" presetClass="entr" presetSubtype="0" fill="hold" nodeType="withEffect">
                                  <p:stCondLst>
                                    <p:cond delay="0"/>
                                  </p:stCondLst>
                                  <p:childTnLst>
                                    <p:set>
                                      <p:cBhvr>
                                        <p:cTn id="51" dur="1" fill="hold">
                                          <p:stCondLst>
                                            <p:cond delay="0"/>
                                          </p:stCondLst>
                                        </p:cTn>
                                        <p:tgtEl>
                                          <p:spTgt spid="22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8">
                                            <p:txEl>
                                              <p:pRg st="10" end="10"/>
                                            </p:txEl>
                                          </p:spTgt>
                                        </p:tgtEl>
                                        <p:attrNameLst>
                                          <p:attrName>style.visibility</p:attrName>
                                        </p:attrNameLst>
                                      </p:cBhvr>
                                      <p:to>
                                        <p:strVal val="visible"/>
                                      </p:to>
                                    </p:set>
                                    <p:animEffect transition="in" filter="fade">
                                      <p:cBhvr>
                                        <p:cTn id="56" dur="500"/>
                                        <p:tgtEl>
                                          <p:spTgt spid="8">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8">
                                            <p:txEl>
                                              <p:pRg st="11" end="11"/>
                                            </p:txEl>
                                          </p:spTgt>
                                        </p:tgtEl>
                                        <p:attrNameLst>
                                          <p:attrName>style.visibility</p:attrName>
                                        </p:attrNameLst>
                                      </p:cBhvr>
                                      <p:to>
                                        <p:strVal val="visible"/>
                                      </p:to>
                                    </p:set>
                                    <p:animEffect transition="in" filter="fade">
                                      <p:cBhvr>
                                        <p:cTn id="61"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239" y="318977"/>
            <a:ext cx="11187259" cy="803518"/>
          </a:xfrm>
        </p:spPr>
        <p:txBody>
          <a:bodyPr/>
          <a:lstStyle/>
          <a:p>
            <a:r>
              <a:rPr lang="en-US" dirty="0" smtClean="0"/>
              <a:t>Scenario #3</a:t>
            </a:r>
            <a:endParaRPr lang="en-US" dirty="0"/>
          </a:p>
        </p:txBody>
      </p:sp>
      <p:sp>
        <p:nvSpPr>
          <p:cNvPr id="4" name="Footer Placeholder 3"/>
          <p:cNvSpPr>
            <a:spLocks noGrp="1"/>
          </p:cNvSpPr>
          <p:nvPr>
            <p:ph type="ftr" sz="quarter" idx="11"/>
          </p:nvPr>
        </p:nvSpPr>
        <p:spPr/>
        <p:txBody>
          <a:bodyPr/>
          <a:lstStyle/>
          <a:p>
            <a:r>
              <a:rPr lang="en-US" smtClean="0"/>
              <a:t>CSE 373 SP 18 - Kasey Champion</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34</a:t>
            </a:fld>
            <a:endParaRPr lang="en-US"/>
          </a:p>
        </p:txBody>
      </p:sp>
      <p:sp>
        <p:nvSpPr>
          <p:cNvPr id="6" name="Content Placeholder 2">
            <a:extLst>
              <a:ext uri="{FF2B5EF4-FFF2-40B4-BE49-F238E27FC236}">
                <a16:creationId xmlns:a16="http://schemas.microsoft.com/office/drawing/2014/main" id="{962802FD-77F5-544B-BCC5-4632BCF7C842}"/>
              </a:ext>
            </a:extLst>
          </p:cNvPr>
          <p:cNvSpPr txBox="1">
            <a:spLocks/>
          </p:cNvSpPr>
          <p:nvPr/>
        </p:nvSpPr>
        <p:spPr>
          <a:xfrm>
            <a:off x="575238" y="1123354"/>
            <a:ext cx="11041522" cy="5506045"/>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smtClean="0"/>
              <a:t>You’re a Disneyland employee, working the front of the Splash Mountain line. Suddenly, the crowd-control gates fall over and the line degrades into an unordered mass of people.</a:t>
            </a:r>
          </a:p>
          <a:p>
            <a:r>
              <a:rPr lang="en-US" dirty="0" smtClean="0"/>
              <a:t>Sometimes you can tell who was in line before who; for other groups you aren’t quite sure. </a:t>
            </a:r>
            <a:br>
              <a:rPr lang="en-US" dirty="0" smtClean="0"/>
            </a:br>
            <a:r>
              <a:rPr lang="en-US" dirty="0" smtClean="0"/>
              <a:t>You need to restore the line, while ensuring if you </a:t>
            </a:r>
            <a:r>
              <a:rPr lang="en-US" b="1" dirty="0" smtClean="0"/>
              <a:t>knew </a:t>
            </a:r>
            <a:r>
              <a:rPr lang="en-US" dirty="0" smtClean="0"/>
              <a:t>A came before B before the incident, they will still be in the right order afterward.</a:t>
            </a:r>
            <a:br>
              <a:rPr lang="en-US" dirty="0" smtClean="0"/>
            </a:br>
            <a:r>
              <a:rPr lang="en-US" dirty="0" smtClean="0"/>
              <a:t/>
            </a:r>
            <a:br>
              <a:rPr lang="en-US" dirty="0" smtClean="0"/>
            </a:br>
            <a:r>
              <a:rPr lang="en-US" dirty="0" smtClean="0"/>
              <a:t>What are the vertices? </a:t>
            </a:r>
          </a:p>
          <a:p>
            <a:pPr marL="128016" lvl="1" indent="0">
              <a:buFont typeface="Segoe UI Semilight" panose="020B0402040204020203" pitchFamily="34" charset="0"/>
              <a:buNone/>
            </a:pPr>
            <a:r>
              <a:rPr lang="en-US" dirty="0" smtClean="0">
                <a:solidFill>
                  <a:srgbClr val="4C3282"/>
                </a:solidFill>
              </a:rPr>
              <a:t>People</a:t>
            </a:r>
          </a:p>
          <a:p>
            <a:r>
              <a:rPr lang="en-US" dirty="0" smtClean="0"/>
              <a:t>What are the edges? </a:t>
            </a:r>
          </a:p>
          <a:p>
            <a:pPr marL="128016" lvl="1" indent="0">
              <a:buFont typeface="Segoe UI Semilight" panose="020B0402040204020203" pitchFamily="34" charset="0"/>
              <a:buNone/>
            </a:pPr>
            <a:r>
              <a:rPr lang="en-US" dirty="0" smtClean="0">
                <a:solidFill>
                  <a:srgbClr val="4C3282"/>
                </a:solidFill>
              </a:rPr>
              <a:t>Edges are directed, have an edge from X to Y if you know X came before Y.</a:t>
            </a:r>
          </a:p>
          <a:p>
            <a:r>
              <a:rPr lang="en-US" dirty="0" smtClean="0"/>
              <a:t>What are we looking for?</a:t>
            </a:r>
          </a:p>
          <a:p>
            <a:pPr lvl="1"/>
            <a:r>
              <a:rPr lang="en-US" dirty="0" smtClean="0">
                <a:solidFill>
                  <a:srgbClr val="4C3282"/>
                </a:solidFill>
              </a:rPr>
              <a:t>A total ordering consistent with all the ordering we do know.</a:t>
            </a:r>
          </a:p>
          <a:p>
            <a:r>
              <a:rPr lang="en-US" dirty="0" smtClean="0"/>
              <a:t>What do we run?</a:t>
            </a:r>
          </a:p>
          <a:p>
            <a:pPr lvl="1"/>
            <a:r>
              <a:rPr lang="en-US" dirty="0" smtClean="0">
                <a:solidFill>
                  <a:srgbClr val="4C3282"/>
                </a:solidFill>
              </a:rPr>
              <a:t>Topological Sort!</a:t>
            </a:r>
            <a:endParaRPr lang="en-US" dirty="0">
              <a:solidFill>
                <a:srgbClr val="4C3282"/>
              </a:solidFill>
            </a:endParaRPr>
          </a:p>
        </p:txBody>
      </p:sp>
    </p:spTree>
    <p:extLst>
      <p:ext uri="{BB962C8B-B14F-4D97-AF65-F5344CB8AC3E}">
        <p14:creationId xmlns:p14="http://schemas.microsoft.com/office/powerpoint/2010/main" val="290798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fade">
                                      <p:cBhvr>
                                        <p:cTn id="16" dur="500"/>
                                        <p:tgtEl>
                                          <p:spTgt spid="6">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Effect transition="in" filter="fade">
                                      <p:cBhvr>
                                        <p:cTn id="19" dur="500"/>
                                        <p:tgtEl>
                                          <p:spTgt spid="6">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fade">
                                      <p:cBhvr>
                                        <p:cTn id="29" dur="500"/>
                                        <p:tgtEl>
                                          <p:spTgt spid="6">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fade">
                                      <p:cBhvr>
                                        <p:cTn id="3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2142" y="3262680"/>
            <a:ext cx="7857914" cy="590415"/>
          </a:xfrm>
        </p:spPr>
        <p:txBody>
          <a:bodyPr/>
          <a:lstStyle/>
          <a:p>
            <a:r>
              <a:rPr lang="en-US" dirty="0" smtClean="0"/>
              <a:t>Optional Content: </a:t>
            </a:r>
            <a:r>
              <a:rPr lang="en-US" dirty="0"/>
              <a:t>Strongly Connected Components </a:t>
            </a:r>
            <a:r>
              <a:rPr lang="en-US" dirty="0" smtClean="0"/>
              <a:t>Algorithm Details</a:t>
            </a:r>
            <a:endParaRPr lang="en-US" dirty="0"/>
          </a:p>
        </p:txBody>
      </p:sp>
      <p:sp>
        <p:nvSpPr>
          <p:cNvPr id="3" name="Footer Placeholder 2"/>
          <p:cNvSpPr>
            <a:spLocks noGrp="1"/>
          </p:cNvSpPr>
          <p:nvPr>
            <p:ph type="ftr" sz="quarter" idx="11"/>
          </p:nvPr>
        </p:nvSpPr>
        <p:spPr/>
        <p:txBody>
          <a:bodyPr/>
          <a:lstStyle/>
          <a:p>
            <a:r>
              <a:rPr lang="en-US"/>
              <a:t>CSE 373 SP 18 - Kasey Champion</a:t>
            </a:r>
            <a:endParaRPr lang="en-US" dirty="0"/>
          </a:p>
        </p:txBody>
      </p:sp>
      <p:sp>
        <p:nvSpPr>
          <p:cNvPr id="4" name="Slide Number Placeholder 3"/>
          <p:cNvSpPr>
            <a:spLocks noGrp="1"/>
          </p:cNvSpPr>
          <p:nvPr>
            <p:ph type="sldNum" sz="quarter" idx="12"/>
          </p:nvPr>
        </p:nvSpPr>
        <p:spPr/>
        <p:txBody>
          <a:bodyPr/>
          <a:lstStyle/>
          <a:p>
            <a:fld id="{659665DE-58FC-41F4-AC58-2C90A5E00527}" type="slidenum">
              <a:rPr lang="en-US" smtClean="0"/>
              <a:pPr/>
              <a:t>35</a:t>
            </a:fld>
            <a:endParaRPr lang="en-US"/>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02833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Efficient SCC</a:t>
            </a:r>
          </a:p>
        </p:txBody>
      </p:sp>
      <p:sp>
        <p:nvSpPr>
          <p:cNvPr id="3" name="Content Placeholder 2"/>
          <p:cNvSpPr>
            <a:spLocks noGrp="1"/>
          </p:cNvSpPr>
          <p:nvPr>
            <p:ph idx="1"/>
          </p:nvPr>
        </p:nvSpPr>
        <p:spPr/>
        <p:txBody>
          <a:bodyPr/>
          <a:lstStyle/>
          <a:p>
            <a:r>
              <a:rPr lang="en-US" dirty="0"/>
              <a:t>We’d like to find all the vertices in our strongly connected component in time corresponding to the size of the component, not for the whole graph.</a:t>
            </a:r>
          </a:p>
          <a:p>
            <a:r>
              <a:rPr lang="en-US" dirty="0"/>
              <a:t>We can do that with a DFS (or BFS) as long as we don’t leave our connected component.</a:t>
            </a:r>
          </a:p>
          <a:p>
            <a:r>
              <a:rPr lang="en-US" dirty="0"/>
              <a:t>If we’re a “sink” component, that’s guaranteed. I.e. a component whose vertex in the meta-graph has no outgoing edges. </a:t>
            </a:r>
          </a:p>
          <a:p>
            <a:r>
              <a:rPr lang="en-US" dirty="0"/>
              <a:t>How do we find a sink component? We don’t have a meta-graph yet (we need to find the components first)</a:t>
            </a:r>
          </a:p>
          <a:p>
            <a:r>
              <a:rPr lang="en-US" dirty="0"/>
              <a:t>DFS can find a vertex in a source component, i.e. a component whose vertex in the meta-graph has no incoming edges. </a:t>
            </a:r>
          </a:p>
          <a:p>
            <a:pPr lvl="1"/>
            <a:r>
              <a:rPr lang="en-US" dirty="0"/>
              <a:t>That vertex is the last one to be popped off the stack.</a:t>
            </a:r>
          </a:p>
          <a:p>
            <a:r>
              <a:rPr lang="en-US" dirty="0"/>
              <a:t>So if we run DFS in the </a:t>
            </a:r>
            <a:r>
              <a:rPr lang="en-US" i="1" dirty="0"/>
              <a:t>reversed </a:t>
            </a:r>
            <a:r>
              <a:rPr lang="en-US" dirty="0"/>
              <a:t>graph (where each edge points the opposite direction) we can find a sink component.  </a:t>
            </a:r>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36</a:t>
            </a:fld>
            <a:endParaRPr lang="en-US"/>
          </a:p>
        </p:txBody>
      </p:sp>
    </p:spTree>
    <p:extLst>
      <p:ext uri="{BB962C8B-B14F-4D97-AF65-F5344CB8AC3E}">
        <p14:creationId xmlns:p14="http://schemas.microsoft.com/office/powerpoint/2010/main" val="18012444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E866B-448C-4582-A4A5-6EA7D4EB8EF5}"/>
              </a:ext>
            </a:extLst>
          </p:cNvPr>
          <p:cNvSpPr>
            <a:spLocks noGrp="1"/>
          </p:cNvSpPr>
          <p:nvPr>
            <p:ph type="title"/>
          </p:nvPr>
        </p:nvSpPr>
        <p:spPr/>
        <p:txBody>
          <a:bodyPr/>
          <a:lstStyle/>
          <a:p>
            <a:r>
              <a:rPr lang="en-US" dirty="0"/>
              <a:t>Efficient SCC</a:t>
            </a:r>
          </a:p>
        </p:txBody>
      </p:sp>
      <p:sp>
        <p:nvSpPr>
          <p:cNvPr id="3" name="Content Placeholder 2">
            <a:extLst>
              <a:ext uri="{FF2B5EF4-FFF2-40B4-BE49-F238E27FC236}">
                <a16:creationId xmlns:a16="http://schemas.microsoft.com/office/drawing/2014/main" id="{DF429715-AC10-4D5B-9B74-A2AB52564D6E}"/>
              </a:ext>
            </a:extLst>
          </p:cNvPr>
          <p:cNvSpPr>
            <a:spLocks noGrp="1"/>
          </p:cNvSpPr>
          <p:nvPr>
            <p:ph idx="1"/>
          </p:nvPr>
        </p:nvSpPr>
        <p:spPr/>
        <p:txBody>
          <a:bodyPr>
            <a:normAutofit lnSpcReduction="10000"/>
          </a:bodyPr>
          <a:lstStyle/>
          <a:p>
            <a:r>
              <a:rPr lang="en-US" dirty="0"/>
              <a:t>So from a DFS in the reversed graph, we can use the order vertices are popped off the stack to find a sink component (in the original graph).</a:t>
            </a:r>
          </a:p>
          <a:p>
            <a:r>
              <a:rPr lang="en-US" dirty="0"/>
              <a:t>Run a DFS from that vertex to find the vertices in that component </a:t>
            </a:r>
            <a:r>
              <a:rPr lang="en-US" i="1" dirty="0"/>
              <a:t>in size of that component time.</a:t>
            </a:r>
            <a:endParaRPr lang="en-US" dirty="0"/>
          </a:p>
          <a:p>
            <a:r>
              <a:rPr lang="en-US" dirty="0"/>
              <a:t>Now we can delete the edges coming into that component.</a:t>
            </a:r>
          </a:p>
          <a:p>
            <a:r>
              <a:rPr lang="en-US" dirty="0"/>
              <a:t>The last remaining vertex popped off the stack is a sink of the remaining graph, and now a DFS from them won’t leave the component. </a:t>
            </a:r>
          </a:p>
          <a:p>
            <a:r>
              <a:rPr lang="en-US" dirty="0"/>
              <a:t>Iterate this process (grab a sink, start DFS, delete edges entering the component).</a:t>
            </a:r>
          </a:p>
          <a:p>
            <a:r>
              <a:rPr lang="en-US" dirty="0"/>
              <a:t>In total we’ve run two DFSs. (since we never leave our component in the second DFS).</a:t>
            </a:r>
          </a:p>
          <a:p>
            <a:r>
              <a:rPr lang="en-US" dirty="0"/>
              <a:t>More information, and pseudocode:</a:t>
            </a:r>
          </a:p>
          <a:p>
            <a:r>
              <a:rPr lang="en-US" dirty="0">
                <a:hlinkClick r:id="rId2"/>
              </a:rPr>
              <a:t>https://en.wikipedia.org/wiki/Kosaraju%27s_algorithm</a:t>
            </a:r>
            <a:endParaRPr lang="en-US" dirty="0"/>
          </a:p>
          <a:p>
            <a:r>
              <a:rPr lang="en-US" dirty="0">
                <a:hlinkClick r:id="rId3"/>
              </a:rPr>
              <a:t>http://jeffe.cs.illinois.edu/teaching/algorithms/notes/19-dfs.pdf</a:t>
            </a:r>
            <a:r>
              <a:rPr lang="en-US" dirty="0"/>
              <a:t> (</a:t>
            </a:r>
            <a:r>
              <a:rPr lang="en-US" dirty="0" err="1"/>
              <a:t>mathier</a:t>
            </a:r>
            <a:r>
              <a:rPr lang="en-US" dirty="0"/>
              <a:t>)</a:t>
            </a:r>
          </a:p>
        </p:txBody>
      </p:sp>
      <p:sp>
        <p:nvSpPr>
          <p:cNvPr id="4" name="Footer Placeholder 3">
            <a:extLst>
              <a:ext uri="{FF2B5EF4-FFF2-40B4-BE49-F238E27FC236}">
                <a16:creationId xmlns:a16="http://schemas.microsoft.com/office/drawing/2014/main" id="{B215925C-926A-4E49-B021-142EC39C0C03}"/>
              </a:ext>
            </a:extLst>
          </p:cNvPr>
          <p:cNvSpPr>
            <a:spLocks noGrp="1"/>
          </p:cNvSpPr>
          <p:nvPr>
            <p:ph type="ftr" sz="quarter" idx="11"/>
          </p:nvPr>
        </p:nvSpPr>
        <p:spPr/>
        <p:txBody>
          <a:bodyPr/>
          <a:lstStyle/>
          <a:p>
            <a:r>
              <a:rPr lang="en-US"/>
              <a:t>CSE 373 SP 18 - Kasey Champion</a:t>
            </a:r>
          </a:p>
        </p:txBody>
      </p:sp>
      <p:sp>
        <p:nvSpPr>
          <p:cNvPr id="5" name="Slide Number Placeholder 4">
            <a:extLst>
              <a:ext uri="{FF2B5EF4-FFF2-40B4-BE49-F238E27FC236}">
                <a16:creationId xmlns:a16="http://schemas.microsoft.com/office/drawing/2014/main" id="{FE5C5845-A5B8-4A1B-B774-19C35ECEB230}"/>
              </a:ext>
            </a:extLst>
          </p:cNvPr>
          <p:cNvSpPr>
            <a:spLocks noGrp="1"/>
          </p:cNvSpPr>
          <p:nvPr>
            <p:ph type="sldNum" sz="quarter" idx="12"/>
          </p:nvPr>
        </p:nvSpPr>
        <p:spPr/>
        <p:txBody>
          <a:bodyPr/>
          <a:lstStyle/>
          <a:p>
            <a:fld id="{659665DE-58FC-41F4-AC58-2C90A5E00527}" type="slidenum">
              <a:rPr lang="en-US" smtClean="0"/>
              <a:t>37</a:t>
            </a:fld>
            <a:endParaRPr lang="en-US"/>
          </a:p>
        </p:txBody>
      </p:sp>
    </p:spTree>
    <p:extLst>
      <p:ext uri="{BB962C8B-B14F-4D97-AF65-F5344CB8AC3E}">
        <p14:creationId xmlns:p14="http://schemas.microsoft.com/office/powerpoint/2010/main" val="906452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Adminsitrivia</a:t>
            </a:r>
            <a:endParaRPr lang="en-US" dirty="0"/>
          </a:p>
        </p:txBody>
      </p:sp>
      <p:sp>
        <p:nvSpPr>
          <p:cNvPr id="3" name="Content Placeholder 2"/>
          <p:cNvSpPr>
            <a:spLocks noGrp="1"/>
          </p:cNvSpPr>
          <p:nvPr>
            <p:ph idx="1"/>
          </p:nvPr>
        </p:nvSpPr>
        <p:spPr/>
        <p:txBody>
          <a:bodyPr/>
          <a:lstStyle/>
          <a:p>
            <a:r>
              <a:rPr lang="en-US" dirty="0" smtClean="0"/>
              <a:t>Exams tab on webpage has topics list</a:t>
            </a:r>
          </a:p>
          <a:p>
            <a:pPr lvl="1"/>
            <a:r>
              <a:rPr lang="en-US" dirty="0" smtClean="0"/>
              <a:t>Divided into “day 1,” “day 2,” “both days”</a:t>
            </a:r>
          </a:p>
          <a:p>
            <a:r>
              <a:rPr lang="en-US" dirty="0" smtClean="0"/>
              <a:t>Focus of exam will be on applying the concepts you’ve learned.</a:t>
            </a:r>
          </a:p>
          <a:p>
            <a:pPr lvl="1"/>
            <a:r>
              <a:rPr lang="en-US" dirty="0" smtClean="0"/>
              <a:t>Design decisions</a:t>
            </a:r>
          </a:p>
          <a:p>
            <a:pPr lvl="1"/>
            <a:r>
              <a:rPr lang="en-US" dirty="0" smtClean="0"/>
              <a:t>Graph modeling</a:t>
            </a:r>
          </a:p>
          <a:p>
            <a:pPr lvl="1"/>
            <a:r>
              <a:rPr lang="en-US" dirty="0" smtClean="0"/>
              <a:t>Code modeling</a:t>
            </a:r>
          </a:p>
          <a:p>
            <a:pPr lvl="1"/>
            <a:endParaRPr lang="en-US" dirty="0"/>
          </a:p>
          <a:p>
            <a:endParaRPr lang="en-US" dirty="0"/>
          </a:p>
        </p:txBody>
      </p:sp>
      <p:sp>
        <p:nvSpPr>
          <p:cNvPr id="4" name="Footer Placeholder 3"/>
          <p:cNvSpPr>
            <a:spLocks noGrp="1"/>
          </p:cNvSpPr>
          <p:nvPr>
            <p:ph type="ftr" sz="quarter" idx="11"/>
          </p:nvPr>
        </p:nvSpPr>
        <p:spPr/>
        <p:txBody>
          <a:bodyPr/>
          <a:lstStyle/>
          <a:p>
            <a:r>
              <a:rPr lang="en-US" smtClean="0"/>
              <a:t>CSE 373 SP 18 - Kasey Champion</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4</a:t>
            </a:fld>
            <a:endParaRPr lang="en-US"/>
          </a:p>
        </p:txBody>
      </p:sp>
    </p:spTree>
    <p:extLst>
      <p:ext uri="{BB962C8B-B14F-4D97-AF65-F5344CB8AC3E}">
        <p14:creationId xmlns:p14="http://schemas.microsoft.com/office/powerpoint/2010/main" val="3088588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 up of MSTs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We didn’t explicitly calculate the big-</a:t>
                </a:r>
                <a14:m>
                  <m:oMath xmlns:m="http://schemas.openxmlformats.org/officeDocument/2006/math">
                    <m:r>
                      <m:rPr>
                        <m:sty m:val="p"/>
                      </m:rPr>
                      <a:rPr lang="en-US" b="0" i="0" smtClean="0">
                        <a:latin typeface="Cambria Math" panose="02040503050406030204" pitchFamily="18" charset="0"/>
                      </a:rPr>
                      <m:t>Θ</m:t>
                    </m:r>
                  </m:oMath>
                </a14:m>
                <a:r>
                  <a:rPr lang="en-US" dirty="0" smtClean="0"/>
                  <a:t> for Prim’s.</a:t>
                </a:r>
              </a:p>
              <a:p>
                <a:r>
                  <a:rPr lang="en-US" dirty="0" smtClean="0"/>
                  <a:t>The worst-case is the same as </a:t>
                </a:r>
                <a:r>
                  <a:rPr lang="en-US" dirty="0" err="1" smtClean="0"/>
                  <a:t>Dijkstra’s</a:t>
                </a:r>
                <a:r>
                  <a:rPr lang="en-US" dirty="0" smtClean="0"/>
                  <a:t> </a:t>
                </a:r>
              </a:p>
              <a:p>
                <a:pPr lvl="1"/>
                <a:r>
                  <a:rPr lang="en-US" dirty="0" smtClean="0"/>
                  <a:t>The code is virtually identical, other than switching some constant time operations for other.</a:t>
                </a:r>
              </a:p>
              <a:p>
                <a:r>
                  <a:rPr lang="en-US" dirty="0" smtClean="0"/>
                  <a:t>That gives </a:t>
                </a:r>
                <a14:m>
                  <m:oMath xmlns:m="http://schemas.openxmlformats.org/officeDocument/2006/math">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𝑚</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r>
                              <a:rPr lang="en-US" b="0" i="1" smtClean="0">
                                <a:latin typeface="Cambria Math" panose="02040503050406030204" pitchFamily="18" charset="0"/>
                              </a:rPr>
                              <m:t>)</m:t>
                            </m:r>
                          </m:e>
                        </m:func>
                      </m:e>
                    </m:func>
                  </m:oMath>
                </a14:m>
                <a:endParaRPr lang="en-US" dirty="0" smtClean="0"/>
              </a:p>
              <a:p>
                <a:r>
                  <a:rPr lang="en-US" dirty="0" smtClean="0"/>
                  <a:t>If we assume </a:t>
                </a:r>
                <a14:m>
                  <m:oMath xmlns:m="http://schemas.openxmlformats.org/officeDocument/2006/math">
                    <m:r>
                      <a:rPr lang="en-US" b="0" i="1" smtClean="0">
                        <a:latin typeface="Cambria Math" panose="02040503050406030204" pitchFamily="18" charset="0"/>
                      </a:rPr>
                      <m:t>𝑚</m:t>
                    </m:r>
                  </m:oMath>
                </a14:m>
                <a:r>
                  <a:rPr lang="en-US" dirty="0" smtClean="0"/>
                  <a:t> dominates </a:t>
                </a:r>
                <a14:m>
                  <m:oMath xmlns:m="http://schemas.openxmlformats.org/officeDocument/2006/math">
                    <m:r>
                      <a:rPr lang="en-US" b="0" i="1" smtClean="0">
                        <a:latin typeface="Cambria Math" panose="02040503050406030204" pitchFamily="18" charset="0"/>
                      </a:rPr>
                      <m:t>𝑛</m:t>
                    </m:r>
                  </m:oMath>
                </a14:m>
                <a:r>
                  <a:rPr lang="en-US" dirty="0" smtClean="0"/>
                  <a:t> (like we did for </a:t>
                </a:r>
                <a:r>
                  <a:rPr lang="en-US" dirty="0" err="1" smtClean="0"/>
                  <a:t>Kruskal’s</a:t>
                </a:r>
                <a:r>
                  <a:rPr lang="en-US" dirty="0" smtClean="0"/>
                  <a:t>), we can simplify:</a:t>
                </a:r>
              </a:p>
              <a:p>
                <a14:m>
                  <m:oMath xmlns:m="http://schemas.openxmlformats.org/officeDocument/2006/math">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𝑚</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r>
                      <a:rPr lang="en-US" b="0" i="1" smtClean="0">
                        <a:latin typeface="Cambria Math" panose="02040503050406030204" pitchFamily="18" charset="0"/>
                      </a:rPr>
                      <m:t>)</m:t>
                    </m:r>
                  </m:oMath>
                </a14:m>
                <a:r>
                  <a:rPr lang="en-US" dirty="0" smtClean="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89" t="-150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CSE 373 SP 18 - Kasey Champion</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5</a:t>
            </a:fld>
            <a:endParaRPr lang="en-US"/>
          </a:p>
        </p:txBody>
      </p:sp>
    </p:spTree>
    <p:extLst>
      <p:ext uri="{BB962C8B-B14F-4D97-AF65-F5344CB8AC3E}">
        <p14:creationId xmlns:p14="http://schemas.microsoft.com/office/powerpoint/2010/main" val="325934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520A-577D-4965-AD0C-12E92AD386D5}"/>
              </a:ext>
            </a:extLst>
          </p:cNvPr>
          <p:cNvSpPr>
            <a:spLocks noGrp="1"/>
          </p:cNvSpPr>
          <p:nvPr>
            <p:ph type="title"/>
          </p:nvPr>
        </p:nvSpPr>
        <p:spPr/>
        <p:txBody>
          <a:bodyPr/>
          <a:lstStyle/>
          <a:p>
            <a:r>
              <a:rPr lang="en-US" dirty="0"/>
              <a:t>Depth First Search</a:t>
            </a:r>
          </a:p>
        </p:txBody>
      </p:sp>
      <p:sp>
        <p:nvSpPr>
          <p:cNvPr id="3" name="Text Placeholder 2">
            <a:extLst>
              <a:ext uri="{FF2B5EF4-FFF2-40B4-BE49-F238E27FC236}">
                <a16:creationId xmlns:a16="http://schemas.microsoft.com/office/drawing/2014/main" id="{7A48E627-FCA6-4B16-8995-C2DA3EEB04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17412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 (DFS)</a:t>
            </a:r>
          </a:p>
        </p:txBody>
      </p:sp>
      <p:sp>
        <p:nvSpPr>
          <p:cNvPr id="3" name="Content Placeholder 2"/>
          <p:cNvSpPr>
            <a:spLocks noGrp="1"/>
          </p:cNvSpPr>
          <p:nvPr>
            <p:ph idx="1"/>
          </p:nvPr>
        </p:nvSpPr>
        <p:spPr>
          <a:xfrm>
            <a:off x="575239" y="1061521"/>
            <a:ext cx="11187258" cy="4845504"/>
          </a:xfrm>
        </p:spPr>
        <p:txBody>
          <a:bodyPr>
            <a:normAutofit/>
          </a:bodyPr>
          <a:lstStyle/>
          <a:p>
            <a:r>
              <a:rPr lang="en-US" sz="2800" dirty="0"/>
              <a:t>BFS uses a queue to order which vertex we move to next</a:t>
            </a:r>
          </a:p>
          <a:p>
            <a:r>
              <a:rPr lang="en-US" sz="2800" dirty="0"/>
              <a:t>Gives us a growing “frontier” movement across graph</a:t>
            </a:r>
          </a:p>
          <a:p>
            <a:r>
              <a:rPr lang="en-US" sz="2800" dirty="0"/>
              <a:t>Can you move in a different pattern? What if you used a stack instead?</a:t>
            </a:r>
          </a:p>
        </p:txBody>
      </p:sp>
      <p:sp>
        <p:nvSpPr>
          <p:cNvPr id="6" name="TextBox 5"/>
          <p:cNvSpPr txBox="1"/>
          <p:nvPr/>
        </p:nvSpPr>
        <p:spPr>
          <a:xfrm>
            <a:off x="0" y="2939862"/>
            <a:ext cx="6636753" cy="4154984"/>
          </a:xfrm>
          <a:prstGeom prst="rect">
            <a:avLst/>
          </a:prstGeom>
          <a:noFill/>
        </p:spPr>
        <p:txBody>
          <a:bodyPr wrap="none" rtlCol="0">
            <a:spAutoFit/>
          </a:bodyPr>
          <a:lstStyle/>
          <a:p>
            <a:r>
              <a:rPr lang="en-US" sz="2400" dirty="0" err="1">
                <a:latin typeface="Courier New" panose="02070309020205020404" pitchFamily="49" charset="0"/>
                <a:cs typeface="Courier New" panose="02070309020205020404" pitchFamily="49" charset="0"/>
              </a:rPr>
              <a:t>bfs</a:t>
            </a:r>
            <a:r>
              <a:rPr lang="en-US" sz="2400" dirty="0">
                <a:latin typeface="Courier New" panose="02070309020205020404" pitchFamily="49" charset="0"/>
                <a:cs typeface="Courier New" panose="02070309020205020404" pitchFamily="49" charset="0"/>
              </a:rPr>
              <a:t>(graph) </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toVisit.enqueue</a:t>
            </a:r>
            <a:r>
              <a:rPr lang="en-US" sz="2400" dirty="0">
                <a:latin typeface="Courier New" panose="02070309020205020404" pitchFamily="49" charset="0"/>
                <a:cs typeface="Courier New" panose="02070309020205020404" pitchFamily="49" charset="0"/>
              </a:rPr>
              <a:t>(first vertex)</a:t>
            </a:r>
          </a:p>
          <a:p>
            <a:r>
              <a:rPr lang="en-US" sz="2400" dirty="0">
                <a:latin typeface="Courier New" panose="02070309020205020404" pitchFamily="49" charset="0"/>
                <a:cs typeface="Courier New" panose="02070309020205020404" pitchFamily="49" charset="0"/>
              </a:rPr>
              <a:t>	mark first vertex as seen</a:t>
            </a:r>
          </a:p>
          <a:p>
            <a:r>
              <a:rPr lang="en-US" sz="2400" dirty="0">
                <a:latin typeface="Courier New" panose="02070309020205020404" pitchFamily="49" charset="0"/>
                <a:cs typeface="Courier New" panose="02070309020205020404" pitchFamily="49" charset="0"/>
              </a:rPr>
              <a:t>   while(</a:t>
            </a:r>
            <a:r>
              <a:rPr lang="en-US" sz="2400" dirty="0" err="1">
                <a:latin typeface="Courier New" panose="02070309020205020404" pitchFamily="49" charset="0"/>
                <a:cs typeface="Courier New" panose="02070309020205020404" pitchFamily="49" charset="0"/>
              </a:rPr>
              <a:t>toVisit</a:t>
            </a:r>
            <a:r>
              <a:rPr lang="en-US" sz="2400" dirty="0">
                <a:latin typeface="Courier New" panose="02070309020205020404" pitchFamily="49" charset="0"/>
                <a:cs typeface="Courier New" panose="02070309020205020404" pitchFamily="49" charset="0"/>
              </a:rPr>
              <a:t> is not empty) </a:t>
            </a:r>
          </a:p>
          <a:p>
            <a:r>
              <a:rPr lang="en-US" sz="2400" dirty="0">
                <a:latin typeface="Courier New" panose="02070309020205020404" pitchFamily="49" charset="0"/>
                <a:cs typeface="Courier New" panose="02070309020205020404" pitchFamily="49" charset="0"/>
              </a:rPr>
              <a:t>      current = </a:t>
            </a:r>
            <a:r>
              <a:rPr lang="en-US" sz="2400" dirty="0" err="1">
                <a:latin typeface="Courier New" panose="02070309020205020404" pitchFamily="49" charset="0"/>
                <a:cs typeface="Courier New" panose="02070309020205020404" pitchFamily="49" charset="0"/>
              </a:rPr>
              <a:t>toVisit.dequeue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for (v : </a:t>
            </a:r>
            <a:r>
              <a:rPr lang="en-US" sz="2400" dirty="0" err="1">
                <a:latin typeface="Courier New" panose="02070309020205020404" pitchFamily="49" charset="0"/>
                <a:cs typeface="Courier New" panose="02070309020205020404" pitchFamily="49" charset="0"/>
              </a:rPr>
              <a:t>current.neighbors</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if (v is not seen)</a:t>
            </a:r>
          </a:p>
          <a:p>
            <a:r>
              <a:rPr lang="en-US" sz="2400" dirty="0">
                <a:latin typeface="Courier New" panose="02070309020205020404" pitchFamily="49" charset="0"/>
                <a:cs typeface="Courier New" panose="02070309020205020404" pitchFamily="49" charset="0"/>
              </a:rPr>
              <a:t>		  mark v as seen </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toVisit.enqueue</a:t>
            </a:r>
            <a:r>
              <a:rPr lang="en-US" sz="2400" dirty="0">
                <a:latin typeface="Courier New" panose="02070309020205020404" pitchFamily="49" charset="0"/>
                <a:cs typeface="Courier New" panose="02070309020205020404" pitchFamily="49" charset="0"/>
              </a:rPr>
              <a:t>(v)	</a:t>
            </a:r>
          </a:p>
          <a:p>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p:txBody>
      </p:sp>
      <p:sp>
        <p:nvSpPr>
          <p:cNvPr id="7" name="TextBox 6"/>
          <p:cNvSpPr txBox="1"/>
          <p:nvPr/>
        </p:nvSpPr>
        <p:spPr>
          <a:xfrm>
            <a:off x="5719483" y="3020547"/>
            <a:ext cx="6636753" cy="4154984"/>
          </a:xfrm>
          <a:prstGeom prst="rect">
            <a:avLst/>
          </a:prstGeom>
          <a:noFill/>
        </p:spPr>
        <p:txBody>
          <a:bodyPr wrap="none" rtlCol="0">
            <a:spAutoFit/>
          </a:bodyPr>
          <a:lstStyle/>
          <a:p>
            <a:r>
              <a:rPr lang="en-US" sz="2400" dirty="0" err="1">
                <a:latin typeface="Courier New" panose="02070309020205020404" pitchFamily="49" charset="0"/>
                <a:cs typeface="Courier New" panose="02070309020205020404" pitchFamily="49" charset="0"/>
              </a:rPr>
              <a:t>dfs</a:t>
            </a:r>
            <a:r>
              <a:rPr lang="en-US" sz="2400" dirty="0">
                <a:latin typeface="Courier New" panose="02070309020205020404" pitchFamily="49" charset="0"/>
                <a:cs typeface="Courier New" panose="02070309020205020404" pitchFamily="49" charset="0"/>
              </a:rPr>
              <a:t>(graph) </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toVisit.</a:t>
            </a:r>
            <a:r>
              <a:rPr lang="en-US" sz="2400" b="1" dirty="0" err="1">
                <a:latin typeface="Courier New" panose="02070309020205020404" pitchFamily="49" charset="0"/>
                <a:cs typeface="Courier New" panose="02070309020205020404" pitchFamily="49" charset="0"/>
              </a:rPr>
              <a:t>push</a:t>
            </a:r>
            <a:r>
              <a:rPr lang="en-US" sz="2400" dirty="0">
                <a:latin typeface="Courier New" panose="02070309020205020404" pitchFamily="49" charset="0"/>
                <a:cs typeface="Courier New" panose="02070309020205020404" pitchFamily="49" charset="0"/>
              </a:rPr>
              <a:t>(first vertex)</a:t>
            </a:r>
          </a:p>
          <a:p>
            <a:r>
              <a:rPr lang="en-US" sz="2400" dirty="0">
                <a:latin typeface="Courier New" panose="02070309020205020404" pitchFamily="49" charset="0"/>
                <a:cs typeface="Courier New" panose="02070309020205020404" pitchFamily="49" charset="0"/>
              </a:rPr>
              <a:t>	mark first vertex as seen</a:t>
            </a:r>
          </a:p>
          <a:p>
            <a:r>
              <a:rPr lang="en-US" sz="2400" dirty="0">
                <a:latin typeface="Courier New" panose="02070309020205020404" pitchFamily="49" charset="0"/>
                <a:cs typeface="Courier New" panose="02070309020205020404" pitchFamily="49" charset="0"/>
              </a:rPr>
              <a:t>   while(</a:t>
            </a:r>
            <a:r>
              <a:rPr lang="en-US" sz="2400" dirty="0" err="1">
                <a:latin typeface="Courier New" panose="02070309020205020404" pitchFamily="49" charset="0"/>
                <a:cs typeface="Courier New" panose="02070309020205020404" pitchFamily="49" charset="0"/>
              </a:rPr>
              <a:t>toVisit</a:t>
            </a:r>
            <a:r>
              <a:rPr lang="en-US" sz="2400" dirty="0">
                <a:latin typeface="Courier New" panose="02070309020205020404" pitchFamily="49" charset="0"/>
                <a:cs typeface="Courier New" panose="02070309020205020404" pitchFamily="49" charset="0"/>
              </a:rPr>
              <a:t> is not empty) </a:t>
            </a:r>
          </a:p>
          <a:p>
            <a:r>
              <a:rPr lang="en-US" sz="2400" dirty="0">
                <a:latin typeface="Courier New" panose="02070309020205020404" pitchFamily="49" charset="0"/>
                <a:cs typeface="Courier New" panose="02070309020205020404" pitchFamily="49" charset="0"/>
              </a:rPr>
              <a:t>      current = </a:t>
            </a:r>
            <a:r>
              <a:rPr lang="en-US" sz="2400" dirty="0" err="1">
                <a:latin typeface="Courier New" panose="02070309020205020404" pitchFamily="49" charset="0"/>
                <a:cs typeface="Courier New" panose="02070309020205020404" pitchFamily="49" charset="0"/>
              </a:rPr>
              <a:t>toVisit.</a:t>
            </a:r>
            <a:r>
              <a:rPr lang="en-US" sz="2400" b="1" dirty="0" err="1">
                <a:latin typeface="Courier New" panose="02070309020205020404" pitchFamily="49" charset="0"/>
                <a:cs typeface="Courier New" panose="02070309020205020404" pitchFamily="49" charset="0"/>
              </a:rPr>
              <a:t>pop</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for (v : </a:t>
            </a:r>
            <a:r>
              <a:rPr lang="en-US" sz="2400" dirty="0" err="1">
                <a:latin typeface="Courier New" panose="02070309020205020404" pitchFamily="49" charset="0"/>
                <a:cs typeface="Courier New" panose="02070309020205020404" pitchFamily="49" charset="0"/>
              </a:rPr>
              <a:t>current.neighbors</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if (v is not seen)</a:t>
            </a:r>
          </a:p>
          <a:p>
            <a:r>
              <a:rPr lang="en-US" sz="2400" dirty="0">
                <a:latin typeface="Courier New" panose="02070309020205020404" pitchFamily="49" charset="0"/>
                <a:cs typeface="Courier New" panose="02070309020205020404" pitchFamily="49" charset="0"/>
              </a:rPr>
              <a:t>		  mark v as seen </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toVisit.</a:t>
            </a:r>
            <a:r>
              <a:rPr lang="en-US" sz="2400" b="1" dirty="0" err="1">
                <a:latin typeface="Courier New" panose="02070309020205020404" pitchFamily="49" charset="0"/>
                <a:cs typeface="Courier New" panose="02070309020205020404" pitchFamily="49" charset="0"/>
              </a:rPr>
              <a:t>push</a:t>
            </a:r>
            <a:r>
              <a:rPr lang="en-US" sz="2400" dirty="0">
                <a:latin typeface="Courier New" panose="02070309020205020404" pitchFamily="49" charset="0"/>
                <a:cs typeface="Courier New" panose="02070309020205020404" pitchFamily="49" charset="0"/>
              </a:rPr>
              <a:t>(v)	</a:t>
            </a:r>
          </a:p>
          <a:p>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58618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Search</a:t>
            </a:r>
          </a:p>
        </p:txBody>
      </p:sp>
      <p:grpSp>
        <p:nvGrpSpPr>
          <p:cNvPr id="6" name="Group 5"/>
          <p:cNvGrpSpPr/>
          <p:nvPr/>
        </p:nvGrpSpPr>
        <p:grpSpPr>
          <a:xfrm>
            <a:off x="7755361" y="1814177"/>
            <a:ext cx="377723" cy="377723"/>
            <a:chOff x="3099278" y="6175971"/>
            <a:chExt cx="377723" cy="377723"/>
          </a:xfrm>
        </p:grpSpPr>
        <p:sp>
          <p:nvSpPr>
            <p:cNvPr id="7" name="Oval 6">
              <a:extLst>
                <a:ext uri="{FF2B5EF4-FFF2-40B4-BE49-F238E27FC236}">
                  <a16:creationId xmlns:a16="http://schemas.microsoft.com/office/drawing/2014/main" id="{EEFC130C-82B3-4768-95CF-51BB047A2B91}"/>
                </a:ext>
              </a:extLst>
            </p:cNvPr>
            <p:cNvSpPr/>
            <p:nvPr/>
          </p:nvSpPr>
          <p:spPr>
            <a:xfrm>
              <a:off x="3099278" y="6175971"/>
              <a:ext cx="377723" cy="37772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59980D3-EBED-4A96-85AF-943792602410}"/>
                </a:ext>
              </a:extLst>
            </p:cNvPr>
            <p:cNvSpPr txBox="1"/>
            <p:nvPr/>
          </p:nvSpPr>
          <p:spPr>
            <a:xfrm>
              <a:off x="3146914" y="6226333"/>
              <a:ext cx="258404" cy="276999"/>
            </a:xfrm>
            <a:prstGeom prst="rect">
              <a:avLst/>
            </a:prstGeom>
            <a:noFill/>
          </p:spPr>
          <p:txBody>
            <a:bodyPr wrap="none" rtlCol="0">
              <a:spAutoFit/>
            </a:bodyPr>
            <a:lstStyle/>
            <a:p>
              <a:r>
                <a:rPr lang="en-US" sz="1200" dirty="0"/>
                <a:t>F</a:t>
              </a:r>
            </a:p>
          </p:txBody>
        </p:sp>
      </p:grpSp>
      <p:grpSp>
        <p:nvGrpSpPr>
          <p:cNvPr id="9" name="Group 8"/>
          <p:cNvGrpSpPr/>
          <p:nvPr/>
        </p:nvGrpSpPr>
        <p:grpSpPr>
          <a:xfrm>
            <a:off x="9806746" y="3744675"/>
            <a:ext cx="377723" cy="377723"/>
            <a:chOff x="3099278" y="6175971"/>
            <a:chExt cx="377723" cy="377723"/>
          </a:xfrm>
        </p:grpSpPr>
        <p:sp>
          <p:nvSpPr>
            <p:cNvPr id="10" name="Oval 9">
              <a:extLst>
                <a:ext uri="{FF2B5EF4-FFF2-40B4-BE49-F238E27FC236}">
                  <a16:creationId xmlns:a16="http://schemas.microsoft.com/office/drawing/2014/main" id="{EEFC130C-82B3-4768-95CF-51BB047A2B91}"/>
                </a:ext>
              </a:extLst>
            </p:cNvPr>
            <p:cNvSpPr/>
            <p:nvPr/>
          </p:nvSpPr>
          <p:spPr>
            <a:xfrm>
              <a:off x="3099278" y="6175971"/>
              <a:ext cx="377723" cy="37772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59980D3-EBED-4A96-85AF-943792602410}"/>
                </a:ext>
              </a:extLst>
            </p:cNvPr>
            <p:cNvSpPr txBox="1"/>
            <p:nvPr/>
          </p:nvSpPr>
          <p:spPr>
            <a:xfrm>
              <a:off x="3146914" y="6226333"/>
              <a:ext cx="271228" cy="276999"/>
            </a:xfrm>
            <a:prstGeom prst="rect">
              <a:avLst/>
            </a:prstGeom>
            <a:noFill/>
          </p:spPr>
          <p:txBody>
            <a:bodyPr wrap="none" rtlCol="0">
              <a:spAutoFit/>
            </a:bodyPr>
            <a:lstStyle/>
            <a:p>
              <a:r>
                <a:rPr lang="en-US" sz="1200" dirty="0"/>
                <a:t>B</a:t>
              </a:r>
            </a:p>
          </p:txBody>
        </p:sp>
      </p:grpSp>
      <p:grpSp>
        <p:nvGrpSpPr>
          <p:cNvPr id="12" name="Group 11"/>
          <p:cNvGrpSpPr/>
          <p:nvPr/>
        </p:nvGrpSpPr>
        <p:grpSpPr>
          <a:xfrm>
            <a:off x="8940781" y="4315029"/>
            <a:ext cx="377723" cy="377723"/>
            <a:chOff x="3099278" y="6175971"/>
            <a:chExt cx="377723" cy="377723"/>
          </a:xfrm>
        </p:grpSpPr>
        <p:sp>
          <p:nvSpPr>
            <p:cNvPr id="13" name="Oval 12">
              <a:extLst>
                <a:ext uri="{FF2B5EF4-FFF2-40B4-BE49-F238E27FC236}">
                  <a16:creationId xmlns:a16="http://schemas.microsoft.com/office/drawing/2014/main" id="{EEFC130C-82B3-4768-95CF-51BB047A2B91}"/>
                </a:ext>
              </a:extLst>
            </p:cNvPr>
            <p:cNvSpPr/>
            <p:nvPr/>
          </p:nvSpPr>
          <p:spPr>
            <a:xfrm>
              <a:off x="3099278" y="6175971"/>
              <a:ext cx="377723" cy="37772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59980D3-EBED-4A96-85AF-943792602410}"/>
                </a:ext>
              </a:extLst>
            </p:cNvPr>
            <p:cNvSpPr txBox="1"/>
            <p:nvPr/>
          </p:nvSpPr>
          <p:spPr>
            <a:xfrm>
              <a:off x="3146914" y="6226333"/>
              <a:ext cx="282450" cy="276999"/>
            </a:xfrm>
            <a:prstGeom prst="rect">
              <a:avLst/>
            </a:prstGeom>
            <a:noFill/>
          </p:spPr>
          <p:txBody>
            <a:bodyPr wrap="none" rtlCol="0">
              <a:spAutoFit/>
            </a:bodyPr>
            <a:lstStyle/>
            <a:p>
              <a:r>
                <a:rPr lang="en-US" sz="1200" dirty="0"/>
                <a:t>C</a:t>
              </a:r>
            </a:p>
          </p:txBody>
        </p:sp>
      </p:grpSp>
      <p:grpSp>
        <p:nvGrpSpPr>
          <p:cNvPr id="15" name="Group 14"/>
          <p:cNvGrpSpPr/>
          <p:nvPr/>
        </p:nvGrpSpPr>
        <p:grpSpPr>
          <a:xfrm>
            <a:off x="8751919" y="2543049"/>
            <a:ext cx="377723" cy="377723"/>
            <a:chOff x="3099278" y="6175971"/>
            <a:chExt cx="377723" cy="377723"/>
          </a:xfrm>
        </p:grpSpPr>
        <p:sp>
          <p:nvSpPr>
            <p:cNvPr id="16" name="Oval 15">
              <a:extLst>
                <a:ext uri="{FF2B5EF4-FFF2-40B4-BE49-F238E27FC236}">
                  <a16:creationId xmlns:a16="http://schemas.microsoft.com/office/drawing/2014/main" id="{EEFC130C-82B3-4768-95CF-51BB047A2B91}"/>
                </a:ext>
              </a:extLst>
            </p:cNvPr>
            <p:cNvSpPr/>
            <p:nvPr/>
          </p:nvSpPr>
          <p:spPr>
            <a:xfrm>
              <a:off x="3099278" y="6175971"/>
              <a:ext cx="377723" cy="37772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59980D3-EBED-4A96-85AF-943792602410}"/>
                </a:ext>
              </a:extLst>
            </p:cNvPr>
            <p:cNvSpPr txBox="1"/>
            <p:nvPr/>
          </p:nvSpPr>
          <p:spPr>
            <a:xfrm>
              <a:off x="3146914" y="6226333"/>
              <a:ext cx="290464" cy="276999"/>
            </a:xfrm>
            <a:prstGeom prst="rect">
              <a:avLst/>
            </a:prstGeom>
            <a:noFill/>
          </p:spPr>
          <p:txBody>
            <a:bodyPr wrap="none" rtlCol="0">
              <a:spAutoFit/>
            </a:bodyPr>
            <a:lstStyle/>
            <a:p>
              <a:r>
                <a:rPr lang="en-US" sz="1200" dirty="0"/>
                <a:t>D</a:t>
              </a:r>
            </a:p>
          </p:txBody>
        </p:sp>
      </p:grpSp>
      <p:grpSp>
        <p:nvGrpSpPr>
          <p:cNvPr id="18" name="Group 17"/>
          <p:cNvGrpSpPr/>
          <p:nvPr/>
        </p:nvGrpSpPr>
        <p:grpSpPr>
          <a:xfrm>
            <a:off x="10184469" y="2729227"/>
            <a:ext cx="377723" cy="377723"/>
            <a:chOff x="3099278" y="6175971"/>
            <a:chExt cx="377723" cy="377723"/>
          </a:xfrm>
        </p:grpSpPr>
        <p:sp>
          <p:nvSpPr>
            <p:cNvPr id="19" name="Oval 18">
              <a:extLst>
                <a:ext uri="{FF2B5EF4-FFF2-40B4-BE49-F238E27FC236}">
                  <a16:creationId xmlns:a16="http://schemas.microsoft.com/office/drawing/2014/main" id="{EEFC130C-82B3-4768-95CF-51BB047A2B91}"/>
                </a:ext>
              </a:extLst>
            </p:cNvPr>
            <p:cNvSpPr/>
            <p:nvPr/>
          </p:nvSpPr>
          <p:spPr>
            <a:xfrm>
              <a:off x="3099278" y="6175971"/>
              <a:ext cx="377723" cy="37772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59980D3-EBED-4A96-85AF-943792602410}"/>
                </a:ext>
              </a:extLst>
            </p:cNvPr>
            <p:cNvSpPr txBox="1"/>
            <p:nvPr/>
          </p:nvSpPr>
          <p:spPr>
            <a:xfrm>
              <a:off x="3146914" y="6226333"/>
              <a:ext cx="282450" cy="276999"/>
            </a:xfrm>
            <a:prstGeom prst="rect">
              <a:avLst/>
            </a:prstGeom>
            <a:noFill/>
          </p:spPr>
          <p:txBody>
            <a:bodyPr wrap="none" rtlCol="0">
              <a:spAutoFit/>
            </a:bodyPr>
            <a:lstStyle/>
            <a:p>
              <a:r>
                <a:rPr lang="en-US" sz="1200" dirty="0"/>
                <a:t>A</a:t>
              </a:r>
            </a:p>
          </p:txBody>
        </p:sp>
      </p:grpSp>
      <p:grpSp>
        <p:nvGrpSpPr>
          <p:cNvPr id="21" name="Group 20"/>
          <p:cNvGrpSpPr/>
          <p:nvPr/>
        </p:nvGrpSpPr>
        <p:grpSpPr>
          <a:xfrm>
            <a:off x="8327525" y="3555813"/>
            <a:ext cx="377723" cy="377723"/>
            <a:chOff x="3099278" y="6175971"/>
            <a:chExt cx="377723" cy="377723"/>
          </a:xfrm>
        </p:grpSpPr>
        <p:sp>
          <p:nvSpPr>
            <p:cNvPr id="22" name="Oval 21">
              <a:extLst>
                <a:ext uri="{FF2B5EF4-FFF2-40B4-BE49-F238E27FC236}">
                  <a16:creationId xmlns:a16="http://schemas.microsoft.com/office/drawing/2014/main" id="{EEFC130C-82B3-4768-95CF-51BB047A2B91}"/>
                </a:ext>
              </a:extLst>
            </p:cNvPr>
            <p:cNvSpPr/>
            <p:nvPr/>
          </p:nvSpPr>
          <p:spPr>
            <a:xfrm>
              <a:off x="3099278" y="6175971"/>
              <a:ext cx="377723" cy="37772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959980D3-EBED-4A96-85AF-943792602410}"/>
                </a:ext>
              </a:extLst>
            </p:cNvPr>
            <p:cNvSpPr txBox="1"/>
            <p:nvPr/>
          </p:nvSpPr>
          <p:spPr>
            <a:xfrm>
              <a:off x="3146914" y="6226333"/>
              <a:ext cx="261610" cy="276999"/>
            </a:xfrm>
            <a:prstGeom prst="rect">
              <a:avLst/>
            </a:prstGeom>
            <a:noFill/>
          </p:spPr>
          <p:txBody>
            <a:bodyPr wrap="none" rtlCol="0">
              <a:spAutoFit/>
            </a:bodyPr>
            <a:lstStyle/>
            <a:p>
              <a:r>
                <a:rPr lang="en-US" sz="1200" dirty="0"/>
                <a:t>E</a:t>
              </a:r>
            </a:p>
          </p:txBody>
        </p:sp>
      </p:grpSp>
      <p:grpSp>
        <p:nvGrpSpPr>
          <p:cNvPr id="24" name="Group 23"/>
          <p:cNvGrpSpPr/>
          <p:nvPr/>
        </p:nvGrpSpPr>
        <p:grpSpPr>
          <a:xfrm>
            <a:off x="7009932" y="2492687"/>
            <a:ext cx="377723" cy="377723"/>
            <a:chOff x="3099278" y="6175971"/>
            <a:chExt cx="377723" cy="377723"/>
          </a:xfrm>
        </p:grpSpPr>
        <p:sp>
          <p:nvSpPr>
            <p:cNvPr id="25" name="Oval 24">
              <a:extLst>
                <a:ext uri="{FF2B5EF4-FFF2-40B4-BE49-F238E27FC236}">
                  <a16:creationId xmlns:a16="http://schemas.microsoft.com/office/drawing/2014/main" id="{EEFC130C-82B3-4768-95CF-51BB047A2B91}"/>
                </a:ext>
              </a:extLst>
            </p:cNvPr>
            <p:cNvSpPr/>
            <p:nvPr/>
          </p:nvSpPr>
          <p:spPr>
            <a:xfrm>
              <a:off x="3099278" y="6175971"/>
              <a:ext cx="377723" cy="37772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59980D3-EBED-4A96-85AF-943792602410}"/>
                </a:ext>
              </a:extLst>
            </p:cNvPr>
            <p:cNvSpPr txBox="1"/>
            <p:nvPr/>
          </p:nvSpPr>
          <p:spPr>
            <a:xfrm>
              <a:off x="3146914" y="6226333"/>
              <a:ext cx="288862" cy="276999"/>
            </a:xfrm>
            <a:prstGeom prst="rect">
              <a:avLst/>
            </a:prstGeom>
            <a:noFill/>
          </p:spPr>
          <p:txBody>
            <a:bodyPr wrap="none" rtlCol="0">
              <a:spAutoFit/>
            </a:bodyPr>
            <a:lstStyle/>
            <a:p>
              <a:r>
                <a:rPr lang="en-US" sz="1200" dirty="0"/>
                <a:t>G</a:t>
              </a:r>
            </a:p>
          </p:txBody>
        </p:sp>
      </p:grpSp>
      <p:grpSp>
        <p:nvGrpSpPr>
          <p:cNvPr id="27" name="Group 26"/>
          <p:cNvGrpSpPr/>
          <p:nvPr/>
        </p:nvGrpSpPr>
        <p:grpSpPr>
          <a:xfrm>
            <a:off x="6868706" y="3431261"/>
            <a:ext cx="377723" cy="377723"/>
            <a:chOff x="3099278" y="6175971"/>
            <a:chExt cx="377723" cy="377723"/>
          </a:xfrm>
        </p:grpSpPr>
        <p:sp>
          <p:nvSpPr>
            <p:cNvPr id="28" name="Oval 27">
              <a:extLst>
                <a:ext uri="{FF2B5EF4-FFF2-40B4-BE49-F238E27FC236}">
                  <a16:creationId xmlns:a16="http://schemas.microsoft.com/office/drawing/2014/main" id="{EEFC130C-82B3-4768-95CF-51BB047A2B91}"/>
                </a:ext>
              </a:extLst>
            </p:cNvPr>
            <p:cNvSpPr/>
            <p:nvPr/>
          </p:nvSpPr>
          <p:spPr>
            <a:xfrm>
              <a:off x="3099278" y="6175971"/>
              <a:ext cx="377723" cy="37772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59980D3-EBED-4A96-85AF-943792602410}"/>
                </a:ext>
              </a:extLst>
            </p:cNvPr>
            <p:cNvSpPr txBox="1"/>
            <p:nvPr/>
          </p:nvSpPr>
          <p:spPr>
            <a:xfrm>
              <a:off x="3146914" y="6226333"/>
              <a:ext cx="292068" cy="276999"/>
            </a:xfrm>
            <a:prstGeom prst="rect">
              <a:avLst/>
            </a:prstGeom>
            <a:noFill/>
          </p:spPr>
          <p:txBody>
            <a:bodyPr wrap="none" rtlCol="0">
              <a:spAutoFit/>
            </a:bodyPr>
            <a:lstStyle/>
            <a:p>
              <a:r>
                <a:rPr lang="en-US" sz="1200" dirty="0"/>
                <a:t>H</a:t>
              </a:r>
            </a:p>
          </p:txBody>
        </p:sp>
      </p:grpSp>
      <p:grpSp>
        <p:nvGrpSpPr>
          <p:cNvPr id="30" name="Group 29"/>
          <p:cNvGrpSpPr/>
          <p:nvPr/>
        </p:nvGrpSpPr>
        <p:grpSpPr>
          <a:xfrm>
            <a:off x="6063195" y="2918088"/>
            <a:ext cx="377723" cy="377723"/>
            <a:chOff x="3099278" y="6175971"/>
            <a:chExt cx="377723" cy="377723"/>
          </a:xfrm>
        </p:grpSpPr>
        <p:sp>
          <p:nvSpPr>
            <p:cNvPr id="31" name="Oval 30">
              <a:extLst>
                <a:ext uri="{FF2B5EF4-FFF2-40B4-BE49-F238E27FC236}">
                  <a16:creationId xmlns:a16="http://schemas.microsoft.com/office/drawing/2014/main" id="{EEFC130C-82B3-4768-95CF-51BB047A2B91}"/>
                </a:ext>
              </a:extLst>
            </p:cNvPr>
            <p:cNvSpPr/>
            <p:nvPr/>
          </p:nvSpPr>
          <p:spPr>
            <a:xfrm>
              <a:off x="3099278" y="6175971"/>
              <a:ext cx="377723" cy="37772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959980D3-EBED-4A96-85AF-943792602410}"/>
                </a:ext>
              </a:extLst>
            </p:cNvPr>
            <p:cNvSpPr txBox="1"/>
            <p:nvPr/>
          </p:nvSpPr>
          <p:spPr>
            <a:xfrm>
              <a:off x="3181701" y="6247297"/>
              <a:ext cx="223138" cy="276999"/>
            </a:xfrm>
            <a:prstGeom prst="rect">
              <a:avLst/>
            </a:prstGeom>
            <a:noFill/>
          </p:spPr>
          <p:txBody>
            <a:bodyPr wrap="none" rtlCol="0">
              <a:spAutoFit/>
            </a:bodyPr>
            <a:lstStyle/>
            <a:p>
              <a:r>
                <a:rPr lang="en-US" sz="1200" dirty="0"/>
                <a:t>I</a:t>
              </a:r>
            </a:p>
          </p:txBody>
        </p:sp>
      </p:grpSp>
      <p:grpSp>
        <p:nvGrpSpPr>
          <p:cNvPr id="33" name="Group 32"/>
          <p:cNvGrpSpPr/>
          <p:nvPr/>
        </p:nvGrpSpPr>
        <p:grpSpPr>
          <a:xfrm>
            <a:off x="11062920" y="2191900"/>
            <a:ext cx="377723" cy="377723"/>
            <a:chOff x="3099278" y="6175971"/>
            <a:chExt cx="377723" cy="377723"/>
          </a:xfrm>
        </p:grpSpPr>
        <p:sp>
          <p:nvSpPr>
            <p:cNvPr id="34" name="Oval 33">
              <a:extLst>
                <a:ext uri="{FF2B5EF4-FFF2-40B4-BE49-F238E27FC236}">
                  <a16:creationId xmlns:a16="http://schemas.microsoft.com/office/drawing/2014/main" id="{EEFC130C-82B3-4768-95CF-51BB047A2B91}"/>
                </a:ext>
              </a:extLst>
            </p:cNvPr>
            <p:cNvSpPr/>
            <p:nvPr/>
          </p:nvSpPr>
          <p:spPr>
            <a:xfrm>
              <a:off x="3099278" y="6175971"/>
              <a:ext cx="377723" cy="377723"/>
            </a:xfrm>
            <a:prstGeom prst="ellipse">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59980D3-EBED-4A96-85AF-943792602410}"/>
                </a:ext>
              </a:extLst>
            </p:cNvPr>
            <p:cNvSpPr txBox="1"/>
            <p:nvPr/>
          </p:nvSpPr>
          <p:spPr>
            <a:xfrm>
              <a:off x="3169356" y="6226332"/>
              <a:ext cx="237566" cy="276999"/>
            </a:xfrm>
            <a:prstGeom prst="rect">
              <a:avLst/>
            </a:prstGeom>
            <a:noFill/>
          </p:spPr>
          <p:txBody>
            <a:bodyPr wrap="none" rtlCol="0">
              <a:spAutoFit/>
            </a:bodyPr>
            <a:lstStyle/>
            <a:p>
              <a:pPr algn="ctr"/>
              <a:r>
                <a:rPr lang="en-US" sz="1200" dirty="0"/>
                <a:t>J</a:t>
              </a:r>
            </a:p>
          </p:txBody>
        </p:sp>
      </p:grpSp>
      <p:cxnSp>
        <p:nvCxnSpPr>
          <p:cNvPr id="36" name="Straight Connector 35">
            <a:extLst>
              <a:ext uri="{FF2B5EF4-FFF2-40B4-BE49-F238E27FC236}">
                <a16:creationId xmlns:a16="http://schemas.microsoft.com/office/drawing/2014/main" id="{5968D3FF-247D-4C9B-A358-154B4727934A}"/>
              </a:ext>
            </a:extLst>
          </p:cNvPr>
          <p:cNvCxnSpPr>
            <a:cxnSpLocks/>
            <a:stCxn id="19" idx="4"/>
            <a:endCxn id="10" idx="7"/>
          </p:cNvCxnSpPr>
          <p:nvPr/>
        </p:nvCxnSpPr>
        <p:spPr>
          <a:xfrm flipH="1">
            <a:off x="10129153" y="3106950"/>
            <a:ext cx="244178" cy="693041"/>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968D3FF-247D-4C9B-A358-154B4727934A}"/>
              </a:ext>
            </a:extLst>
          </p:cNvPr>
          <p:cNvCxnSpPr>
            <a:cxnSpLocks/>
            <a:stCxn id="10" idx="3"/>
            <a:endCxn id="13" idx="6"/>
          </p:cNvCxnSpPr>
          <p:nvPr/>
        </p:nvCxnSpPr>
        <p:spPr>
          <a:xfrm flipH="1">
            <a:off x="9318504" y="4067082"/>
            <a:ext cx="543558" cy="436809"/>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968D3FF-247D-4C9B-A358-154B4727934A}"/>
              </a:ext>
            </a:extLst>
          </p:cNvPr>
          <p:cNvCxnSpPr>
            <a:cxnSpLocks/>
            <a:stCxn id="22" idx="5"/>
            <a:endCxn id="13" idx="1"/>
          </p:cNvCxnSpPr>
          <p:nvPr/>
        </p:nvCxnSpPr>
        <p:spPr>
          <a:xfrm>
            <a:off x="8649932" y="3878220"/>
            <a:ext cx="346165" cy="492125"/>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968D3FF-247D-4C9B-A358-154B4727934A}"/>
              </a:ext>
            </a:extLst>
          </p:cNvPr>
          <p:cNvCxnSpPr>
            <a:cxnSpLocks/>
            <a:stCxn id="10" idx="2"/>
            <a:endCxn id="22" idx="6"/>
          </p:cNvCxnSpPr>
          <p:nvPr/>
        </p:nvCxnSpPr>
        <p:spPr>
          <a:xfrm flipH="1" flipV="1">
            <a:off x="8705248" y="3744675"/>
            <a:ext cx="1101498" cy="188862"/>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968D3FF-247D-4C9B-A358-154B4727934A}"/>
              </a:ext>
            </a:extLst>
          </p:cNvPr>
          <p:cNvCxnSpPr>
            <a:cxnSpLocks/>
            <a:stCxn id="16" idx="4"/>
            <a:endCxn id="22" idx="0"/>
          </p:cNvCxnSpPr>
          <p:nvPr/>
        </p:nvCxnSpPr>
        <p:spPr>
          <a:xfrm flipH="1">
            <a:off x="8516387" y="2920772"/>
            <a:ext cx="424394" cy="635041"/>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68D3FF-247D-4C9B-A358-154B4727934A}"/>
              </a:ext>
            </a:extLst>
          </p:cNvPr>
          <p:cNvCxnSpPr>
            <a:cxnSpLocks/>
            <a:stCxn id="19" idx="2"/>
            <a:endCxn id="16" idx="6"/>
          </p:cNvCxnSpPr>
          <p:nvPr/>
        </p:nvCxnSpPr>
        <p:spPr>
          <a:xfrm flipH="1" flipV="1">
            <a:off x="9129642" y="2731911"/>
            <a:ext cx="1054827" cy="186178"/>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968D3FF-247D-4C9B-A358-154B4727934A}"/>
              </a:ext>
            </a:extLst>
          </p:cNvPr>
          <p:cNvCxnSpPr>
            <a:cxnSpLocks/>
            <a:stCxn id="7" idx="6"/>
            <a:endCxn id="16" idx="1"/>
          </p:cNvCxnSpPr>
          <p:nvPr/>
        </p:nvCxnSpPr>
        <p:spPr>
          <a:xfrm>
            <a:off x="8133084" y="2003039"/>
            <a:ext cx="674151" cy="595326"/>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968D3FF-247D-4C9B-A358-154B4727934A}"/>
              </a:ext>
            </a:extLst>
          </p:cNvPr>
          <p:cNvCxnSpPr>
            <a:cxnSpLocks/>
            <a:stCxn id="16" idx="2"/>
            <a:endCxn id="25" idx="6"/>
          </p:cNvCxnSpPr>
          <p:nvPr/>
        </p:nvCxnSpPr>
        <p:spPr>
          <a:xfrm flipH="1" flipV="1">
            <a:off x="7387655" y="2681549"/>
            <a:ext cx="1364264" cy="50362"/>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968D3FF-247D-4C9B-A358-154B4727934A}"/>
              </a:ext>
            </a:extLst>
          </p:cNvPr>
          <p:cNvCxnSpPr>
            <a:cxnSpLocks/>
            <a:stCxn id="7" idx="3"/>
            <a:endCxn id="25" idx="7"/>
          </p:cNvCxnSpPr>
          <p:nvPr/>
        </p:nvCxnSpPr>
        <p:spPr>
          <a:xfrm flipH="1">
            <a:off x="7332339" y="2136584"/>
            <a:ext cx="478338" cy="411419"/>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968D3FF-247D-4C9B-A358-154B4727934A}"/>
              </a:ext>
            </a:extLst>
          </p:cNvPr>
          <p:cNvCxnSpPr>
            <a:cxnSpLocks/>
            <a:stCxn id="25" idx="4"/>
            <a:endCxn id="28" idx="0"/>
          </p:cNvCxnSpPr>
          <p:nvPr/>
        </p:nvCxnSpPr>
        <p:spPr>
          <a:xfrm flipH="1">
            <a:off x="7057568" y="2870410"/>
            <a:ext cx="141226" cy="560851"/>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68D3FF-247D-4C9B-A358-154B4727934A}"/>
              </a:ext>
            </a:extLst>
          </p:cNvPr>
          <p:cNvCxnSpPr>
            <a:cxnSpLocks/>
            <a:stCxn id="22" idx="2"/>
            <a:endCxn id="28" idx="6"/>
          </p:cNvCxnSpPr>
          <p:nvPr/>
        </p:nvCxnSpPr>
        <p:spPr>
          <a:xfrm flipH="1" flipV="1">
            <a:off x="7246429" y="3620123"/>
            <a:ext cx="1081096" cy="124552"/>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968D3FF-247D-4C9B-A358-154B4727934A}"/>
              </a:ext>
            </a:extLst>
          </p:cNvPr>
          <p:cNvCxnSpPr>
            <a:cxnSpLocks/>
            <a:stCxn id="25" idx="2"/>
            <a:endCxn id="31" idx="7"/>
          </p:cNvCxnSpPr>
          <p:nvPr/>
        </p:nvCxnSpPr>
        <p:spPr>
          <a:xfrm flipH="1">
            <a:off x="6385602" y="2681549"/>
            <a:ext cx="624330" cy="291855"/>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968D3FF-247D-4C9B-A358-154B4727934A}"/>
              </a:ext>
            </a:extLst>
          </p:cNvPr>
          <p:cNvCxnSpPr>
            <a:cxnSpLocks/>
            <a:stCxn id="31" idx="5"/>
            <a:endCxn id="28" idx="2"/>
          </p:cNvCxnSpPr>
          <p:nvPr/>
        </p:nvCxnSpPr>
        <p:spPr>
          <a:xfrm>
            <a:off x="6385602" y="3240495"/>
            <a:ext cx="483104" cy="379628"/>
          </a:xfrm>
          <a:prstGeom prst="line">
            <a:avLst/>
          </a:prstGeom>
          <a:ln w="28575">
            <a:solidFill>
              <a:srgbClr val="B6A479"/>
            </a:solidFill>
          </a:ln>
        </p:spPr>
        <p:style>
          <a:lnRef idx="1">
            <a:schemeClr val="accent1"/>
          </a:lnRef>
          <a:fillRef idx="0">
            <a:schemeClr val="accent1"/>
          </a:fillRef>
          <a:effectRef idx="0">
            <a:schemeClr val="accent1"/>
          </a:effectRef>
          <a:fontRef idx="minor">
            <a:schemeClr val="tx1"/>
          </a:fontRef>
        </p:style>
      </p:cxnSp>
      <p:sp>
        <p:nvSpPr>
          <p:cNvPr id="67" name="Content Placeholder 2"/>
          <p:cNvSpPr>
            <a:spLocks noGrp="1"/>
          </p:cNvSpPr>
          <p:nvPr>
            <p:ph idx="1"/>
          </p:nvPr>
        </p:nvSpPr>
        <p:spPr>
          <a:xfrm>
            <a:off x="453788" y="5130226"/>
            <a:ext cx="1839654" cy="1406553"/>
          </a:xfrm>
        </p:spPr>
        <p:txBody>
          <a:bodyPr>
            <a:normAutofit fontScale="77500" lnSpcReduction="20000"/>
          </a:bodyPr>
          <a:lstStyle/>
          <a:p>
            <a:r>
              <a:rPr lang="en-US" sz="2800" dirty="0"/>
              <a:t>Current node:</a:t>
            </a:r>
          </a:p>
          <a:p>
            <a:r>
              <a:rPr lang="en-US" sz="2800" dirty="0"/>
              <a:t>Stack:</a:t>
            </a:r>
          </a:p>
          <a:p>
            <a:r>
              <a:rPr lang="en-US" sz="2800" dirty="0"/>
              <a:t>Finished:</a:t>
            </a:r>
          </a:p>
        </p:txBody>
      </p:sp>
      <p:sp>
        <p:nvSpPr>
          <p:cNvPr id="68" name="TextBox 67"/>
          <p:cNvSpPr txBox="1"/>
          <p:nvPr/>
        </p:nvSpPr>
        <p:spPr>
          <a:xfrm>
            <a:off x="1874455" y="5939844"/>
            <a:ext cx="344089" cy="523220"/>
          </a:xfrm>
          <a:prstGeom prst="rect">
            <a:avLst/>
          </a:prstGeom>
          <a:noFill/>
        </p:spPr>
        <p:txBody>
          <a:bodyPr wrap="square" rtlCol="0">
            <a:spAutoFit/>
          </a:bodyPr>
          <a:lstStyle/>
          <a:p>
            <a:r>
              <a:rPr lang="en-US" sz="2800" dirty="0"/>
              <a:t>A</a:t>
            </a:r>
          </a:p>
        </p:txBody>
      </p:sp>
      <p:sp>
        <p:nvSpPr>
          <p:cNvPr id="70" name="TextBox 69"/>
          <p:cNvSpPr txBox="1"/>
          <p:nvPr/>
        </p:nvSpPr>
        <p:spPr>
          <a:xfrm>
            <a:off x="2215105" y="5939844"/>
            <a:ext cx="385042" cy="523220"/>
          </a:xfrm>
          <a:prstGeom prst="rect">
            <a:avLst/>
          </a:prstGeom>
          <a:noFill/>
        </p:spPr>
        <p:txBody>
          <a:bodyPr wrap="none" rtlCol="0">
            <a:spAutoFit/>
          </a:bodyPr>
          <a:lstStyle/>
          <a:p>
            <a:r>
              <a:rPr lang="en-US" sz="2800" dirty="0"/>
              <a:t>B</a:t>
            </a:r>
          </a:p>
        </p:txBody>
      </p:sp>
      <p:sp>
        <p:nvSpPr>
          <p:cNvPr id="71" name="TextBox 70"/>
          <p:cNvSpPr txBox="1"/>
          <p:nvPr/>
        </p:nvSpPr>
        <p:spPr>
          <a:xfrm>
            <a:off x="2620099" y="5008215"/>
            <a:ext cx="413896" cy="523220"/>
          </a:xfrm>
          <a:prstGeom prst="rect">
            <a:avLst/>
          </a:prstGeom>
          <a:noFill/>
        </p:spPr>
        <p:txBody>
          <a:bodyPr wrap="none" rtlCol="0">
            <a:spAutoFit/>
          </a:bodyPr>
          <a:lstStyle/>
          <a:p>
            <a:r>
              <a:rPr lang="en-US" sz="2800" dirty="0"/>
              <a:t>A</a:t>
            </a:r>
          </a:p>
        </p:txBody>
      </p:sp>
      <p:sp>
        <p:nvSpPr>
          <p:cNvPr id="73" name="TextBox 72"/>
          <p:cNvSpPr txBox="1"/>
          <p:nvPr/>
        </p:nvSpPr>
        <p:spPr>
          <a:xfrm>
            <a:off x="2046500" y="5489888"/>
            <a:ext cx="385042" cy="523220"/>
          </a:xfrm>
          <a:prstGeom prst="rect">
            <a:avLst/>
          </a:prstGeom>
          <a:solidFill>
            <a:schemeClr val="bg1"/>
          </a:solidFill>
        </p:spPr>
        <p:txBody>
          <a:bodyPr wrap="none" rtlCol="0">
            <a:spAutoFit/>
          </a:bodyPr>
          <a:lstStyle/>
          <a:p>
            <a:r>
              <a:rPr lang="en-US" sz="2800" dirty="0"/>
              <a:t>B</a:t>
            </a:r>
          </a:p>
        </p:txBody>
      </p:sp>
      <p:sp>
        <p:nvSpPr>
          <p:cNvPr id="74" name="TextBox 73"/>
          <p:cNvSpPr txBox="1"/>
          <p:nvPr/>
        </p:nvSpPr>
        <p:spPr>
          <a:xfrm>
            <a:off x="2303414" y="5489888"/>
            <a:ext cx="304800" cy="523220"/>
          </a:xfrm>
          <a:prstGeom prst="rect">
            <a:avLst/>
          </a:prstGeom>
          <a:noFill/>
        </p:spPr>
        <p:txBody>
          <a:bodyPr wrap="square" rtlCol="0">
            <a:spAutoFit/>
          </a:bodyPr>
          <a:lstStyle/>
          <a:p>
            <a:r>
              <a:rPr lang="en-US" sz="2800" dirty="0"/>
              <a:t>E</a:t>
            </a:r>
          </a:p>
        </p:txBody>
      </p:sp>
      <p:sp>
        <p:nvSpPr>
          <p:cNvPr id="75" name="TextBox 74"/>
          <p:cNvSpPr txBox="1"/>
          <p:nvPr/>
        </p:nvSpPr>
        <p:spPr>
          <a:xfrm>
            <a:off x="2027852" y="5489888"/>
            <a:ext cx="304800" cy="523220"/>
          </a:xfrm>
          <a:prstGeom prst="rect">
            <a:avLst/>
          </a:prstGeom>
          <a:noFill/>
        </p:spPr>
        <p:txBody>
          <a:bodyPr wrap="square" rtlCol="0">
            <a:spAutoFit/>
          </a:bodyPr>
          <a:lstStyle/>
          <a:p>
            <a:r>
              <a:rPr lang="en-US" sz="2800" dirty="0"/>
              <a:t>C</a:t>
            </a:r>
          </a:p>
        </p:txBody>
      </p:sp>
      <p:sp>
        <p:nvSpPr>
          <p:cNvPr id="76" name="TextBox 75"/>
          <p:cNvSpPr txBox="1"/>
          <p:nvPr/>
        </p:nvSpPr>
        <p:spPr>
          <a:xfrm>
            <a:off x="4316668" y="5939844"/>
            <a:ext cx="431528" cy="523220"/>
          </a:xfrm>
          <a:prstGeom prst="rect">
            <a:avLst/>
          </a:prstGeom>
          <a:noFill/>
        </p:spPr>
        <p:txBody>
          <a:bodyPr wrap="none" rtlCol="0">
            <a:spAutoFit/>
          </a:bodyPr>
          <a:lstStyle/>
          <a:p>
            <a:r>
              <a:rPr lang="en-US" sz="2800" dirty="0"/>
              <a:t>D</a:t>
            </a:r>
          </a:p>
        </p:txBody>
      </p:sp>
      <p:sp>
        <p:nvSpPr>
          <p:cNvPr id="77" name="TextBox 76"/>
          <p:cNvSpPr txBox="1"/>
          <p:nvPr/>
        </p:nvSpPr>
        <p:spPr>
          <a:xfrm>
            <a:off x="1703136" y="5489888"/>
            <a:ext cx="431528" cy="523220"/>
          </a:xfrm>
          <a:prstGeom prst="rect">
            <a:avLst/>
          </a:prstGeom>
          <a:solidFill>
            <a:schemeClr val="bg1"/>
          </a:solidFill>
        </p:spPr>
        <p:txBody>
          <a:bodyPr wrap="none" rtlCol="0">
            <a:spAutoFit/>
          </a:bodyPr>
          <a:lstStyle/>
          <a:p>
            <a:r>
              <a:rPr lang="en-US" sz="2800" dirty="0"/>
              <a:t>D</a:t>
            </a:r>
          </a:p>
        </p:txBody>
      </p:sp>
      <p:sp>
        <p:nvSpPr>
          <p:cNvPr id="78" name="TextBox 77"/>
          <p:cNvSpPr txBox="1"/>
          <p:nvPr/>
        </p:nvSpPr>
        <p:spPr>
          <a:xfrm>
            <a:off x="2732477" y="5489888"/>
            <a:ext cx="304800" cy="523220"/>
          </a:xfrm>
          <a:prstGeom prst="rect">
            <a:avLst/>
          </a:prstGeom>
          <a:noFill/>
        </p:spPr>
        <p:txBody>
          <a:bodyPr wrap="square" rtlCol="0">
            <a:spAutoFit/>
          </a:bodyPr>
          <a:lstStyle/>
          <a:p>
            <a:r>
              <a:rPr lang="en-US" sz="2800" dirty="0"/>
              <a:t>F</a:t>
            </a:r>
          </a:p>
        </p:txBody>
      </p:sp>
      <p:sp>
        <p:nvSpPr>
          <p:cNvPr id="79" name="TextBox 78"/>
          <p:cNvSpPr txBox="1"/>
          <p:nvPr/>
        </p:nvSpPr>
        <p:spPr>
          <a:xfrm>
            <a:off x="2685939" y="5489888"/>
            <a:ext cx="304800" cy="523220"/>
          </a:xfrm>
          <a:prstGeom prst="rect">
            <a:avLst/>
          </a:prstGeom>
          <a:noFill/>
        </p:spPr>
        <p:txBody>
          <a:bodyPr wrap="square" rtlCol="0">
            <a:spAutoFit/>
          </a:bodyPr>
          <a:lstStyle/>
          <a:p>
            <a:r>
              <a:rPr lang="en-US" sz="2800" dirty="0"/>
              <a:t>G</a:t>
            </a:r>
          </a:p>
        </p:txBody>
      </p:sp>
      <p:sp>
        <p:nvSpPr>
          <p:cNvPr id="80" name="TextBox 79"/>
          <p:cNvSpPr txBox="1"/>
          <p:nvPr/>
        </p:nvSpPr>
        <p:spPr>
          <a:xfrm>
            <a:off x="2644284" y="5008215"/>
            <a:ext cx="385042" cy="523220"/>
          </a:xfrm>
          <a:prstGeom prst="rect">
            <a:avLst/>
          </a:prstGeom>
          <a:solidFill>
            <a:schemeClr val="bg1"/>
          </a:solidFill>
        </p:spPr>
        <p:txBody>
          <a:bodyPr wrap="none" rtlCol="0">
            <a:spAutoFit/>
          </a:bodyPr>
          <a:lstStyle/>
          <a:p>
            <a:r>
              <a:rPr lang="en-US" sz="2800" dirty="0"/>
              <a:t>B</a:t>
            </a:r>
          </a:p>
        </p:txBody>
      </p:sp>
      <p:sp>
        <p:nvSpPr>
          <p:cNvPr id="84" name="TextBox 83"/>
          <p:cNvSpPr txBox="1"/>
          <p:nvPr/>
        </p:nvSpPr>
        <p:spPr>
          <a:xfrm>
            <a:off x="2659815" y="5028223"/>
            <a:ext cx="304800" cy="523220"/>
          </a:xfrm>
          <a:prstGeom prst="rect">
            <a:avLst/>
          </a:prstGeom>
          <a:solidFill>
            <a:schemeClr val="bg1"/>
          </a:solidFill>
        </p:spPr>
        <p:txBody>
          <a:bodyPr wrap="square" rtlCol="0">
            <a:spAutoFit/>
          </a:bodyPr>
          <a:lstStyle/>
          <a:p>
            <a:r>
              <a:rPr lang="en-US" sz="2800" dirty="0"/>
              <a:t>E</a:t>
            </a:r>
          </a:p>
        </p:txBody>
      </p:sp>
      <p:sp>
        <p:nvSpPr>
          <p:cNvPr id="85" name="TextBox 84"/>
          <p:cNvSpPr txBox="1"/>
          <p:nvPr/>
        </p:nvSpPr>
        <p:spPr>
          <a:xfrm>
            <a:off x="2568678" y="5489888"/>
            <a:ext cx="304800" cy="523220"/>
          </a:xfrm>
          <a:prstGeom prst="rect">
            <a:avLst/>
          </a:prstGeom>
          <a:noFill/>
        </p:spPr>
        <p:txBody>
          <a:bodyPr wrap="square" rtlCol="0">
            <a:spAutoFit/>
          </a:bodyPr>
          <a:lstStyle/>
          <a:p>
            <a:r>
              <a:rPr lang="en-US" sz="2800" dirty="0"/>
              <a:t>H</a:t>
            </a:r>
          </a:p>
        </p:txBody>
      </p:sp>
      <p:sp>
        <p:nvSpPr>
          <p:cNvPr id="86" name="TextBox 85"/>
          <p:cNvSpPr txBox="1"/>
          <p:nvPr/>
        </p:nvSpPr>
        <p:spPr>
          <a:xfrm>
            <a:off x="2524572" y="5939844"/>
            <a:ext cx="304800" cy="523220"/>
          </a:xfrm>
          <a:prstGeom prst="rect">
            <a:avLst/>
          </a:prstGeom>
          <a:solidFill>
            <a:schemeClr val="bg1"/>
          </a:solidFill>
        </p:spPr>
        <p:txBody>
          <a:bodyPr wrap="square" rtlCol="0">
            <a:spAutoFit/>
          </a:bodyPr>
          <a:lstStyle/>
          <a:p>
            <a:r>
              <a:rPr lang="en-US" sz="2800" dirty="0"/>
              <a:t>E</a:t>
            </a:r>
          </a:p>
        </p:txBody>
      </p:sp>
      <p:sp>
        <p:nvSpPr>
          <p:cNvPr id="88" name="TextBox 87"/>
          <p:cNvSpPr txBox="1"/>
          <p:nvPr/>
        </p:nvSpPr>
        <p:spPr>
          <a:xfrm>
            <a:off x="4015307" y="5939844"/>
            <a:ext cx="304800" cy="523220"/>
          </a:xfrm>
          <a:prstGeom prst="rect">
            <a:avLst/>
          </a:prstGeom>
          <a:solidFill>
            <a:schemeClr val="bg1"/>
          </a:solidFill>
        </p:spPr>
        <p:txBody>
          <a:bodyPr wrap="square" rtlCol="0">
            <a:spAutoFit/>
          </a:bodyPr>
          <a:lstStyle/>
          <a:p>
            <a:r>
              <a:rPr lang="en-US" sz="2800" dirty="0"/>
              <a:t>C</a:t>
            </a:r>
          </a:p>
        </p:txBody>
      </p:sp>
      <p:sp>
        <p:nvSpPr>
          <p:cNvPr id="90" name="TextBox 89"/>
          <p:cNvSpPr txBox="1"/>
          <p:nvPr/>
        </p:nvSpPr>
        <p:spPr>
          <a:xfrm>
            <a:off x="3412587" y="5939844"/>
            <a:ext cx="304800" cy="523220"/>
          </a:xfrm>
          <a:prstGeom prst="rect">
            <a:avLst/>
          </a:prstGeom>
          <a:solidFill>
            <a:schemeClr val="bg1"/>
          </a:solidFill>
        </p:spPr>
        <p:txBody>
          <a:bodyPr wrap="square" rtlCol="0">
            <a:spAutoFit/>
          </a:bodyPr>
          <a:lstStyle/>
          <a:p>
            <a:r>
              <a:rPr lang="en-US" sz="2800" dirty="0"/>
              <a:t>F</a:t>
            </a:r>
          </a:p>
        </p:txBody>
      </p:sp>
      <p:sp>
        <p:nvSpPr>
          <p:cNvPr id="92" name="TextBox 91"/>
          <p:cNvSpPr txBox="1"/>
          <p:nvPr/>
        </p:nvSpPr>
        <p:spPr>
          <a:xfrm>
            <a:off x="3111227" y="5939844"/>
            <a:ext cx="304800" cy="523220"/>
          </a:xfrm>
          <a:prstGeom prst="rect">
            <a:avLst/>
          </a:prstGeom>
          <a:solidFill>
            <a:schemeClr val="bg1"/>
          </a:solidFill>
        </p:spPr>
        <p:txBody>
          <a:bodyPr wrap="square" rtlCol="0">
            <a:spAutoFit/>
          </a:bodyPr>
          <a:lstStyle/>
          <a:p>
            <a:r>
              <a:rPr lang="en-US" sz="2800" dirty="0"/>
              <a:t>G</a:t>
            </a:r>
          </a:p>
        </p:txBody>
      </p:sp>
      <p:sp>
        <p:nvSpPr>
          <p:cNvPr id="93" name="TextBox 92"/>
          <p:cNvSpPr txBox="1"/>
          <p:nvPr/>
        </p:nvSpPr>
        <p:spPr>
          <a:xfrm>
            <a:off x="2423134" y="5489888"/>
            <a:ext cx="304800" cy="523220"/>
          </a:xfrm>
          <a:prstGeom prst="rect">
            <a:avLst/>
          </a:prstGeom>
          <a:noFill/>
        </p:spPr>
        <p:txBody>
          <a:bodyPr wrap="square" rtlCol="0">
            <a:spAutoFit/>
          </a:bodyPr>
          <a:lstStyle/>
          <a:p>
            <a:r>
              <a:rPr lang="en-US" sz="2800" dirty="0"/>
              <a:t>I</a:t>
            </a:r>
          </a:p>
        </p:txBody>
      </p:sp>
      <p:sp>
        <p:nvSpPr>
          <p:cNvPr id="96" name="TextBox 95"/>
          <p:cNvSpPr txBox="1"/>
          <p:nvPr/>
        </p:nvSpPr>
        <p:spPr>
          <a:xfrm>
            <a:off x="2825933" y="5939844"/>
            <a:ext cx="288734" cy="523220"/>
          </a:xfrm>
          <a:prstGeom prst="rect">
            <a:avLst/>
          </a:prstGeom>
          <a:solidFill>
            <a:schemeClr val="bg1"/>
          </a:solidFill>
        </p:spPr>
        <p:txBody>
          <a:bodyPr wrap="square" rtlCol="0">
            <a:spAutoFit/>
          </a:bodyPr>
          <a:lstStyle/>
          <a:p>
            <a:r>
              <a:rPr lang="en-US" sz="2800" dirty="0"/>
              <a:t>H</a:t>
            </a:r>
          </a:p>
        </p:txBody>
      </p:sp>
      <p:sp>
        <p:nvSpPr>
          <p:cNvPr id="97" name="TextBox 96"/>
          <p:cNvSpPr txBox="1"/>
          <p:nvPr/>
        </p:nvSpPr>
        <p:spPr>
          <a:xfrm>
            <a:off x="2635638" y="5016474"/>
            <a:ext cx="304800" cy="523220"/>
          </a:xfrm>
          <a:prstGeom prst="rect">
            <a:avLst/>
          </a:prstGeom>
          <a:solidFill>
            <a:schemeClr val="bg1"/>
          </a:solidFill>
        </p:spPr>
        <p:txBody>
          <a:bodyPr wrap="square" rtlCol="0">
            <a:spAutoFit/>
          </a:bodyPr>
          <a:lstStyle/>
          <a:p>
            <a:r>
              <a:rPr lang="en-US" sz="2800" dirty="0"/>
              <a:t>H</a:t>
            </a:r>
          </a:p>
        </p:txBody>
      </p:sp>
      <p:sp>
        <p:nvSpPr>
          <p:cNvPr id="99" name="TextBox 98"/>
          <p:cNvSpPr txBox="1"/>
          <p:nvPr/>
        </p:nvSpPr>
        <p:spPr>
          <a:xfrm>
            <a:off x="3713947" y="5939844"/>
            <a:ext cx="304800" cy="523220"/>
          </a:xfrm>
          <a:prstGeom prst="rect">
            <a:avLst/>
          </a:prstGeom>
          <a:solidFill>
            <a:schemeClr val="bg1"/>
          </a:solidFill>
        </p:spPr>
        <p:txBody>
          <a:bodyPr wrap="square" rtlCol="0">
            <a:spAutoFit/>
          </a:bodyPr>
          <a:lstStyle/>
          <a:p>
            <a:r>
              <a:rPr lang="en-US" sz="2800" dirty="0"/>
              <a:t>I</a:t>
            </a:r>
          </a:p>
        </p:txBody>
      </p:sp>
      <p:sp>
        <p:nvSpPr>
          <p:cNvPr id="100" name="Oval 99">
            <a:extLst>
              <a:ext uri="{FF2B5EF4-FFF2-40B4-BE49-F238E27FC236}">
                <a16:creationId xmlns:a16="http://schemas.microsoft.com/office/drawing/2014/main" id="{EEFC130C-82B3-4768-95CF-51BB047A2B91}"/>
              </a:ext>
            </a:extLst>
          </p:cNvPr>
          <p:cNvSpPr/>
          <p:nvPr/>
        </p:nvSpPr>
        <p:spPr>
          <a:xfrm>
            <a:off x="10184468" y="2735373"/>
            <a:ext cx="377723" cy="377723"/>
          </a:xfrm>
          <a:prstGeom prst="ellipse">
            <a:avLst/>
          </a:prstGeom>
          <a:solidFill>
            <a:srgbClr val="CC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EEFC130C-82B3-4768-95CF-51BB047A2B91}"/>
              </a:ext>
            </a:extLst>
          </p:cNvPr>
          <p:cNvSpPr/>
          <p:nvPr/>
        </p:nvSpPr>
        <p:spPr>
          <a:xfrm>
            <a:off x="10184468" y="2721881"/>
            <a:ext cx="377723" cy="37772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EEFC130C-82B3-4768-95CF-51BB047A2B91}"/>
              </a:ext>
            </a:extLst>
          </p:cNvPr>
          <p:cNvSpPr/>
          <p:nvPr/>
        </p:nvSpPr>
        <p:spPr>
          <a:xfrm>
            <a:off x="8759510" y="2558433"/>
            <a:ext cx="377723" cy="377723"/>
          </a:xfrm>
          <a:prstGeom prst="ellipse">
            <a:avLst/>
          </a:prstGeom>
          <a:solidFill>
            <a:srgbClr val="FF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EEFC130C-82B3-4768-95CF-51BB047A2B91}"/>
              </a:ext>
            </a:extLst>
          </p:cNvPr>
          <p:cNvSpPr/>
          <p:nvPr/>
        </p:nvSpPr>
        <p:spPr>
          <a:xfrm>
            <a:off x="9804975" y="3740564"/>
            <a:ext cx="377723" cy="377723"/>
          </a:xfrm>
          <a:prstGeom prst="ellipse">
            <a:avLst/>
          </a:prstGeom>
          <a:solidFill>
            <a:srgbClr val="FF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EEFC130C-82B3-4768-95CF-51BB047A2B91}"/>
              </a:ext>
            </a:extLst>
          </p:cNvPr>
          <p:cNvSpPr/>
          <p:nvPr/>
        </p:nvSpPr>
        <p:spPr>
          <a:xfrm>
            <a:off x="8324718" y="3561589"/>
            <a:ext cx="377723" cy="377723"/>
          </a:xfrm>
          <a:prstGeom prst="ellipse">
            <a:avLst/>
          </a:prstGeom>
          <a:solidFill>
            <a:srgbClr val="FF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EEFC130C-82B3-4768-95CF-51BB047A2B91}"/>
              </a:ext>
            </a:extLst>
          </p:cNvPr>
          <p:cNvSpPr/>
          <p:nvPr/>
        </p:nvSpPr>
        <p:spPr>
          <a:xfrm>
            <a:off x="8940781" y="4307276"/>
            <a:ext cx="377723" cy="377723"/>
          </a:xfrm>
          <a:prstGeom prst="ellipse">
            <a:avLst/>
          </a:prstGeom>
          <a:solidFill>
            <a:srgbClr val="FF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EEFC130C-82B3-4768-95CF-51BB047A2B91}"/>
              </a:ext>
            </a:extLst>
          </p:cNvPr>
          <p:cNvSpPr/>
          <p:nvPr/>
        </p:nvSpPr>
        <p:spPr>
          <a:xfrm>
            <a:off x="9801133" y="3739363"/>
            <a:ext cx="377723" cy="377723"/>
          </a:xfrm>
          <a:prstGeom prst="ellipse">
            <a:avLst/>
          </a:prstGeom>
          <a:solidFill>
            <a:srgbClr val="CC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EEFC130C-82B3-4768-95CF-51BB047A2B91}"/>
              </a:ext>
            </a:extLst>
          </p:cNvPr>
          <p:cNvSpPr/>
          <p:nvPr/>
        </p:nvSpPr>
        <p:spPr>
          <a:xfrm>
            <a:off x="9801134" y="3733218"/>
            <a:ext cx="377723" cy="37772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EEFC130C-82B3-4768-95CF-51BB047A2B91}"/>
              </a:ext>
            </a:extLst>
          </p:cNvPr>
          <p:cNvSpPr/>
          <p:nvPr/>
        </p:nvSpPr>
        <p:spPr>
          <a:xfrm>
            <a:off x="8323683" y="3537991"/>
            <a:ext cx="377723" cy="37772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EEFC130C-82B3-4768-95CF-51BB047A2B91}"/>
              </a:ext>
            </a:extLst>
          </p:cNvPr>
          <p:cNvSpPr/>
          <p:nvPr/>
        </p:nvSpPr>
        <p:spPr>
          <a:xfrm>
            <a:off x="6883548" y="3427065"/>
            <a:ext cx="377723" cy="377723"/>
          </a:xfrm>
          <a:prstGeom prst="ellipse">
            <a:avLst/>
          </a:prstGeom>
          <a:solidFill>
            <a:srgbClr val="FF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EFC130C-82B3-4768-95CF-51BB047A2B91}"/>
              </a:ext>
            </a:extLst>
          </p:cNvPr>
          <p:cNvSpPr/>
          <p:nvPr/>
        </p:nvSpPr>
        <p:spPr>
          <a:xfrm>
            <a:off x="7721907" y="1833610"/>
            <a:ext cx="377723" cy="377723"/>
          </a:xfrm>
          <a:prstGeom prst="ellipse">
            <a:avLst/>
          </a:prstGeom>
          <a:solidFill>
            <a:srgbClr val="FF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EEFC130C-82B3-4768-95CF-51BB047A2B91}"/>
              </a:ext>
            </a:extLst>
          </p:cNvPr>
          <p:cNvSpPr/>
          <p:nvPr/>
        </p:nvSpPr>
        <p:spPr>
          <a:xfrm>
            <a:off x="8329742" y="3560354"/>
            <a:ext cx="377723" cy="377723"/>
          </a:xfrm>
          <a:prstGeom prst="ellipse">
            <a:avLst/>
          </a:prstGeom>
          <a:solidFill>
            <a:srgbClr val="CC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EEFC130C-82B3-4768-95CF-51BB047A2B91}"/>
              </a:ext>
            </a:extLst>
          </p:cNvPr>
          <p:cNvSpPr/>
          <p:nvPr/>
        </p:nvSpPr>
        <p:spPr>
          <a:xfrm>
            <a:off x="6867597" y="3417313"/>
            <a:ext cx="377723" cy="37772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EEFC130C-82B3-4768-95CF-51BB047A2B91}"/>
              </a:ext>
            </a:extLst>
          </p:cNvPr>
          <p:cNvSpPr/>
          <p:nvPr/>
        </p:nvSpPr>
        <p:spPr>
          <a:xfrm>
            <a:off x="7025712" y="2511336"/>
            <a:ext cx="377723" cy="377723"/>
          </a:xfrm>
          <a:prstGeom prst="ellipse">
            <a:avLst/>
          </a:prstGeom>
          <a:solidFill>
            <a:srgbClr val="FF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EEFC130C-82B3-4768-95CF-51BB047A2B91}"/>
              </a:ext>
            </a:extLst>
          </p:cNvPr>
          <p:cNvSpPr/>
          <p:nvPr/>
        </p:nvSpPr>
        <p:spPr>
          <a:xfrm>
            <a:off x="6070616" y="2924234"/>
            <a:ext cx="377723" cy="377723"/>
          </a:xfrm>
          <a:prstGeom prst="ellipse">
            <a:avLst/>
          </a:prstGeom>
          <a:solidFill>
            <a:srgbClr val="FF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EEFC130C-82B3-4768-95CF-51BB047A2B91}"/>
              </a:ext>
            </a:extLst>
          </p:cNvPr>
          <p:cNvSpPr/>
          <p:nvPr/>
        </p:nvSpPr>
        <p:spPr>
          <a:xfrm>
            <a:off x="6883547" y="3453470"/>
            <a:ext cx="377723" cy="377723"/>
          </a:xfrm>
          <a:prstGeom prst="ellipse">
            <a:avLst/>
          </a:prstGeom>
          <a:solidFill>
            <a:srgbClr val="CC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EEFC130C-82B3-4768-95CF-51BB047A2B91}"/>
              </a:ext>
            </a:extLst>
          </p:cNvPr>
          <p:cNvSpPr/>
          <p:nvPr/>
        </p:nvSpPr>
        <p:spPr>
          <a:xfrm>
            <a:off x="7019548" y="2475092"/>
            <a:ext cx="377723" cy="37772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2633705" y="4996552"/>
            <a:ext cx="304800" cy="523220"/>
          </a:xfrm>
          <a:prstGeom prst="rect">
            <a:avLst/>
          </a:prstGeom>
          <a:solidFill>
            <a:schemeClr val="bg1"/>
          </a:solidFill>
        </p:spPr>
        <p:txBody>
          <a:bodyPr wrap="square" rtlCol="0">
            <a:spAutoFit/>
          </a:bodyPr>
          <a:lstStyle/>
          <a:p>
            <a:r>
              <a:rPr lang="en-US" sz="2800" dirty="0"/>
              <a:t>G</a:t>
            </a:r>
          </a:p>
        </p:txBody>
      </p:sp>
      <p:sp>
        <p:nvSpPr>
          <p:cNvPr id="119" name="Oval 118">
            <a:extLst>
              <a:ext uri="{FF2B5EF4-FFF2-40B4-BE49-F238E27FC236}">
                <a16:creationId xmlns:a16="http://schemas.microsoft.com/office/drawing/2014/main" id="{EEFC130C-82B3-4768-95CF-51BB047A2B91}"/>
              </a:ext>
            </a:extLst>
          </p:cNvPr>
          <p:cNvSpPr/>
          <p:nvPr/>
        </p:nvSpPr>
        <p:spPr>
          <a:xfrm>
            <a:off x="7024691" y="2492687"/>
            <a:ext cx="377723" cy="377723"/>
          </a:xfrm>
          <a:prstGeom prst="ellipse">
            <a:avLst/>
          </a:prstGeom>
          <a:solidFill>
            <a:srgbClr val="CC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EEFC130C-82B3-4768-95CF-51BB047A2B91}"/>
              </a:ext>
            </a:extLst>
          </p:cNvPr>
          <p:cNvSpPr/>
          <p:nvPr/>
        </p:nvSpPr>
        <p:spPr>
          <a:xfrm>
            <a:off x="7751658" y="1796429"/>
            <a:ext cx="377723" cy="37772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EEFC130C-82B3-4768-95CF-51BB047A2B91}"/>
              </a:ext>
            </a:extLst>
          </p:cNvPr>
          <p:cNvSpPr/>
          <p:nvPr/>
        </p:nvSpPr>
        <p:spPr>
          <a:xfrm>
            <a:off x="7781108" y="1805303"/>
            <a:ext cx="377723" cy="377723"/>
          </a:xfrm>
          <a:prstGeom prst="ellipse">
            <a:avLst/>
          </a:prstGeom>
          <a:solidFill>
            <a:srgbClr val="CC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p:cNvSpPr txBox="1"/>
          <p:nvPr/>
        </p:nvSpPr>
        <p:spPr>
          <a:xfrm>
            <a:off x="2596647" y="5022349"/>
            <a:ext cx="321486" cy="523220"/>
          </a:xfrm>
          <a:prstGeom prst="rect">
            <a:avLst/>
          </a:prstGeom>
          <a:solidFill>
            <a:schemeClr val="bg1"/>
          </a:solidFill>
        </p:spPr>
        <p:txBody>
          <a:bodyPr wrap="square" rtlCol="0">
            <a:spAutoFit/>
          </a:bodyPr>
          <a:lstStyle/>
          <a:p>
            <a:r>
              <a:rPr lang="en-US" sz="2800" dirty="0"/>
              <a:t>F</a:t>
            </a:r>
          </a:p>
        </p:txBody>
      </p:sp>
      <p:sp>
        <p:nvSpPr>
          <p:cNvPr id="122" name="Oval 121">
            <a:extLst>
              <a:ext uri="{FF2B5EF4-FFF2-40B4-BE49-F238E27FC236}">
                <a16:creationId xmlns:a16="http://schemas.microsoft.com/office/drawing/2014/main" id="{EEFC130C-82B3-4768-95CF-51BB047A2B91}"/>
              </a:ext>
            </a:extLst>
          </p:cNvPr>
          <p:cNvSpPr/>
          <p:nvPr/>
        </p:nvSpPr>
        <p:spPr>
          <a:xfrm>
            <a:off x="6054301" y="2924234"/>
            <a:ext cx="377723" cy="37772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2591074" y="5049577"/>
            <a:ext cx="304800" cy="523220"/>
          </a:xfrm>
          <a:prstGeom prst="rect">
            <a:avLst/>
          </a:prstGeom>
          <a:solidFill>
            <a:schemeClr val="bg1"/>
          </a:solidFill>
        </p:spPr>
        <p:txBody>
          <a:bodyPr wrap="square" rtlCol="0">
            <a:spAutoFit/>
          </a:bodyPr>
          <a:lstStyle/>
          <a:p>
            <a:r>
              <a:rPr lang="en-US" sz="2800" dirty="0"/>
              <a:t>I</a:t>
            </a:r>
          </a:p>
        </p:txBody>
      </p:sp>
      <p:sp>
        <p:nvSpPr>
          <p:cNvPr id="123" name="Oval 122">
            <a:extLst>
              <a:ext uri="{FF2B5EF4-FFF2-40B4-BE49-F238E27FC236}">
                <a16:creationId xmlns:a16="http://schemas.microsoft.com/office/drawing/2014/main" id="{EEFC130C-82B3-4768-95CF-51BB047A2B91}"/>
              </a:ext>
            </a:extLst>
          </p:cNvPr>
          <p:cNvSpPr/>
          <p:nvPr/>
        </p:nvSpPr>
        <p:spPr>
          <a:xfrm>
            <a:off x="6061722" y="2943626"/>
            <a:ext cx="377723" cy="377723"/>
          </a:xfrm>
          <a:prstGeom prst="ellipse">
            <a:avLst/>
          </a:prstGeom>
          <a:solidFill>
            <a:srgbClr val="CC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EEFC130C-82B3-4768-95CF-51BB047A2B91}"/>
              </a:ext>
            </a:extLst>
          </p:cNvPr>
          <p:cNvSpPr/>
          <p:nvPr/>
        </p:nvSpPr>
        <p:spPr>
          <a:xfrm>
            <a:off x="8948371" y="4307275"/>
            <a:ext cx="377723" cy="37772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p:cNvSpPr txBox="1"/>
          <p:nvPr/>
        </p:nvSpPr>
        <p:spPr>
          <a:xfrm>
            <a:off x="2572877" y="5044756"/>
            <a:ext cx="304800" cy="523220"/>
          </a:xfrm>
          <a:prstGeom prst="rect">
            <a:avLst/>
          </a:prstGeom>
          <a:solidFill>
            <a:schemeClr val="bg1"/>
          </a:solidFill>
        </p:spPr>
        <p:txBody>
          <a:bodyPr wrap="square" rtlCol="0">
            <a:spAutoFit/>
          </a:bodyPr>
          <a:lstStyle/>
          <a:p>
            <a:r>
              <a:rPr lang="en-US" sz="2800" dirty="0"/>
              <a:t>C</a:t>
            </a:r>
          </a:p>
        </p:txBody>
      </p:sp>
      <p:sp>
        <p:nvSpPr>
          <p:cNvPr id="126" name="Oval 125">
            <a:extLst>
              <a:ext uri="{FF2B5EF4-FFF2-40B4-BE49-F238E27FC236}">
                <a16:creationId xmlns:a16="http://schemas.microsoft.com/office/drawing/2014/main" id="{EEFC130C-82B3-4768-95CF-51BB047A2B91}"/>
              </a:ext>
            </a:extLst>
          </p:cNvPr>
          <p:cNvSpPr/>
          <p:nvPr/>
        </p:nvSpPr>
        <p:spPr>
          <a:xfrm>
            <a:off x="8961654" y="4355326"/>
            <a:ext cx="377723" cy="377723"/>
          </a:xfrm>
          <a:prstGeom prst="ellipse">
            <a:avLst/>
          </a:prstGeom>
          <a:solidFill>
            <a:srgbClr val="CC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2601895" y="5043054"/>
            <a:ext cx="304800" cy="523220"/>
          </a:xfrm>
          <a:prstGeom prst="rect">
            <a:avLst/>
          </a:prstGeom>
          <a:solidFill>
            <a:schemeClr val="bg1"/>
          </a:solidFill>
        </p:spPr>
        <p:txBody>
          <a:bodyPr wrap="square" rtlCol="0">
            <a:spAutoFit/>
          </a:bodyPr>
          <a:lstStyle/>
          <a:p>
            <a:r>
              <a:rPr lang="en-US" sz="2800" dirty="0"/>
              <a:t>D</a:t>
            </a:r>
          </a:p>
        </p:txBody>
      </p:sp>
      <p:sp>
        <p:nvSpPr>
          <p:cNvPr id="129" name="Oval 128">
            <a:extLst>
              <a:ext uri="{FF2B5EF4-FFF2-40B4-BE49-F238E27FC236}">
                <a16:creationId xmlns:a16="http://schemas.microsoft.com/office/drawing/2014/main" id="{EEFC130C-82B3-4768-95CF-51BB047A2B91}"/>
              </a:ext>
            </a:extLst>
          </p:cNvPr>
          <p:cNvSpPr/>
          <p:nvPr/>
        </p:nvSpPr>
        <p:spPr>
          <a:xfrm>
            <a:off x="8754348" y="2546925"/>
            <a:ext cx="377723" cy="37772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EEFC130C-82B3-4768-95CF-51BB047A2B91}"/>
              </a:ext>
            </a:extLst>
          </p:cNvPr>
          <p:cNvSpPr/>
          <p:nvPr/>
        </p:nvSpPr>
        <p:spPr>
          <a:xfrm>
            <a:off x="8774152" y="2556441"/>
            <a:ext cx="377723" cy="377723"/>
          </a:xfrm>
          <a:prstGeom prst="ellipse">
            <a:avLst/>
          </a:prstGeom>
          <a:solidFill>
            <a:srgbClr val="CCFFC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11237" y="1460499"/>
            <a:ext cx="6636753" cy="4154984"/>
          </a:xfrm>
          <a:prstGeom prst="rect">
            <a:avLst/>
          </a:prstGeom>
          <a:noFill/>
        </p:spPr>
        <p:txBody>
          <a:bodyPr wrap="none" rtlCol="0">
            <a:spAutoFit/>
          </a:bodyPr>
          <a:lstStyle/>
          <a:p>
            <a:r>
              <a:rPr lang="en-US" sz="2400" dirty="0" err="1">
                <a:latin typeface="Courier New" panose="02070309020205020404" pitchFamily="49" charset="0"/>
                <a:cs typeface="Courier New" panose="02070309020205020404" pitchFamily="49" charset="0"/>
              </a:rPr>
              <a:t>dfs</a:t>
            </a:r>
            <a:r>
              <a:rPr lang="en-US" sz="2400" dirty="0">
                <a:latin typeface="Courier New" panose="02070309020205020404" pitchFamily="49" charset="0"/>
                <a:cs typeface="Courier New" panose="02070309020205020404" pitchFamily="49" charset="0"/>
              </a:rPr>
              <a:t>(graph) </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toVisit.</a:t>
            </a:r>
            <a:r>
              <a:rPr lang="en-US" sz="2400" b="1" dirty="0" err="1">
                <a:latin typeface="Courier New" panose="02070309020205020404" pitchFamily="49" charset="0"/>
                <a:cs typeface="Courier New" panose="02070309020205020404" pitchFamily="49" charset="0"/>
              </a:rPr>
              <a:t>push</a:t>
            </a:r>
            <a:r>
              <a:rPr lang="en-US" sz="2400" dirty="0">
                <a:latin typeface="Courier New" panose="02070309020205020404" pitchFamily="49" charset="0"/>
                <a:cs typeface="Courier New" panose="02070309020205020404" pitchFamily="49" charset="0"/>
              </a:rPr>
              <a:t>(first vertex)</a:t>
            </a:r>
          </a:p>
          <a:p>
            <a:r>
              <a:rPr lang="en-US" sz="2400" dirty="0">
                <a:latin typeface="Courier New" panose="02070309020205020404" pitchFamily="49" charset="0"/>
                <a:cs typeface="Courier New" panose="02070309020205020404" pitchFamily="49" charset="0"/>
              </a:rPr>
              <a:t>	mark first vertex as seen</a:t>
            </a:r>
          </a:p>
          <a:p>
            <a:r>
              <a:rPr lang="en-US" sz="2400" dirty="0">
                <a:latin typeface="Courier New" panose="02070309020205020404" pitchFamily="49" charset="0"/>
                <a:cs typeface="Courier New" panose="02070309020205020404" pitchFamily="49" charset="0"/>
              </a:rPr>
              <a:t>   while(</a:t>
            </a:r>
            <a:r>
              <a:rPr lang="en-US" sz="2400" dirty="0" err="1">
                <a:latin typeface="Courier New" panose="02070309020205020404" pitchFamily="49" charset="0"/>
                <a:cs typeface="Courier New" panose="02070309020205020404" pitchFamily="49" charset="0"/>
              </a:rPr>
              <a:t>toVisit</a:t>
            </a:r>
            <a:r>
              <a:rPr lang="en-US" sz="2400" dirty="0">
                <a:latin typeface="Courier New" panose="02070309020205020404" pitchFamily="49" charset="0"/>
                <a:cs typeface="Courier New" panose="02070309020205020404" pitchFamily="49" charset="0"/>
              </a:rPr>
              <a:t> is not empty) </a:t>
            </a:r>
          </a:p>
          <a:p>
            <a:r>
              <a:rPr lang="en-US" sz="2400" dirty="0">
                <a:latin typeface="Courier New" panose="02070309020205020404" pitchFamily="49" charset="0"/>
                <a:cs typeface="Courier New" panose="02070309020205020404" pitchFamily="49" charset="0"/>
              </a:rPr>
              <a:t>      current = </a:t>
            </a:r>
            <a:r>
              <a:rPr lang="en-US" sz="2400" dirty="0" err="1">
                <a:latin typeface="Courier New" panose="02070309020205020404" pitchFamily="49" charset="0"/>
                <a:cs typeface="Courier New" panose="02070309020205020404" pitchFamily="49" charset="0"/>
              </a:rPr>
              <a:t>toVisit.</a:t>
            </a:r>
            <a:r>
              <a:rPr lang="en-US" sz="2400" b="1" dirty="0" err="1">
                <a:latin typeface="Courier New" panose="02070309020205020404" pitchFamily="49" charset="0"/>
                <a:cs typeface="Courier New" panose="02070309020205020404" pitchFamily="49" charset="0"/>
              </a:rPr>
              <a:t>pop</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for (v : </a:t>
            </a:r>
            <a:r>
              <a:rPr lang="en-US" sz="2400" dirty="0" err="1">
                <a:latin typeface="Courier New" panose="02070309020205020404" pitchFamily="49" charset="0"/>
                <a:cs typeface="Courier New" panose="02070309020205020404" pitchFamily="49" charset="0"/>
              </a:rPr>
              <a:t>current.neighbors</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if (v is not seen)</a:t>
            </a:r>
          </a:p>
          <a:p>
            <a:r>
              <a:rPr lang="en-US" sz="2400" dirty="0">
                <a:latin typeface="Courier New" panose="02070309020205020404" pitchFamily="49" charset="0"/>
                <a:cs typeface="Courier New" panose="02070309020205020404" pitchFamily="49" charset="0"/>
              </a:rPr>
              <a:t>		  mark v as seen </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toVisit.</a:t>
            </a:r>
            <a:r>
              <a:rPr lang="en-US" sz="2400" b="1" dirty="0" err="1">
                <a:latin typeface="Courier New" panose="02070309020205020404" pitchFamily="49" charset="0"/>
                <a:cs typeface="Courier New" panose="02070309020205020404" pitchFamily="49" charset="0"/>
              </a:rPr>
              <a:t>push</a:t>
            </a:r>
            <a:r>
              <a:rPr lang="en-US" sz="2400" dirty="0">
                <a:latin typeface="Courier New" panose="02070309020205020404" pitchFamily="49" charset="0"/>
                <a:cs typeface="Courier New" panose="02070309020205020404" pitchFamily="49" charset="0"/>
              </a:rPr>
              <a:t>(v)	</a:t>
            </a:r>
          </a:p>
          <a:p>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8621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500"/>
                                        <p:tgtEl>
                                          <p:spTgt spid="7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fade">
                                      <p:cBhvr>
                                        <p:cTn id="15" dur="500"/>
                                        <p:tgtEl>
                                          <p:spTgt spid="10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fade">
                                      <p:cBhvr>
                                        <p:cTn id="18" dur="500"/>
                                        <p:tgtEl>
                                          <p:spTgt spid="10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7"/>
                                        </p:tgtEl>
                                        <p:attrNameLst>
                                          <p:attrName>style.visibility</p:attrName>
                                        </p:attrNameLst>
                                      </p:cBhvr>
                                      <p:to>
                                        <p:strVal val="visible"/>
                                      </p:to>
                                    </p:set>
                                    <p:animEffect transition="in" filter="fade">
                                      <p:cBhvr>
                                        <p:cTn id="21" dur="500"/>
                                        <p:tgtEl>
                                          <p:spTgt spid="7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fade">
                                      <p:cBhvr>
                                        <p:cTn id="24" dur="500"/>
                                        <p:tgtEl>
                                          <p:spTgt spid="7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0"/>
                                        </p:tgtEl>
                                        <p:attrNameLst>
                                          <p:attrName>style.visibility</p:attrName>
                                        </p:attrNameLst>
                                      </p:cBhvr>
                                      <p:to>
                                        <p:strVal val="visible"/>
                                      </p:to>
                                    </p:set>
                                    <p:animEffect transition="in" filter="fade">
                                      <p:cBhvr>
                                        <p:cTn id="29" dur="500"/>
                                        <p:tgtEl>
                                          <p:spTgt spid="10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500"/>
                                        <p:tgtEl>
                                          <p:spTgt spid="104"/>
                                        </p:tgtEl>
                                      </p:cBhvr>
                                    </p:animEffect>
                                  </p:childTnLst>
                                </p:cTn>
                              </p:par>
                              <p:par>
                                <p:cTn id="38" presetID="10" presetClass="exit" presetSubtype="0" fill="hold" grpId="1" nodeType="withEffect">
                                  <p:stCondLst>
                                    <p:cond delay="0"/>
                                  </p:stCondLst>
                                  <p:childTnLst>
                                    <p:animEffect transition="out" filter="fade">
                                      <p:cBhvr>
                                        <p:cTn id="39" dur="500"/>
                                        <p:tgtEl>
                                          <p:spTgt spid="101"/>
                                        </p:tgtEl>
                                      </p:cBhvr>
                                    </p:animEffect>
                                    <p:set>
                                      <p:cBhvr>
                                        <p:cTn id="40" dur="1" fill="hold">
                                          <p:stCondLst>
                                            <p:cond delay="499"/>
                                          </p:stCondLst>
                                        </p:cTn>
                                        <p:tgtEl>
                                          <p:spTgt spid="101"/>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fade">
                                      <p:cBhvr>
                                        <p:cTn id="43" dur="500"/>
                                        <p:tgtEl>
                                          <p:spTgt spid="80"/>
                                        </p:tgtEl>
                                      </p:cBhvr>
                                    </p:animEffect>
                                  </p:childTnLst>
                                </p:cTn>
                              </p:par>
                              <p:par>
                                <p:cTn id="44" presetID="10" presetClass="exit" presetSubtype="0" fill="hold" grpId="1" nodeType="withEffect">
                                  <p:stCondLst>
                                    <p:cond delay="0"/>
                                  </p:stCondLst>
                                  <p:childTnLst>
                                    <p:animEffect transition="out" filter="fade">
                                      <p:cBhvr>
                                        <p:cTn id="45" dur="500"/>
                                        <p:tgtEl>
                                          <p:spTgt spid="73"/>
                                        </p:tgtEl>
                                      </p:cBhvr>
                                    </p:animEffect>
                                    <p:set>
                                      <p:cBhvr>
                                        <p:cTn id="46" dur="1" fill="hold">
                                          <p:stCondLst>
                                            <p:cond delay="499"/>
                                          </p:stCondLst>
                                        </p:cTn>
                                        <p:tgtEl>
                                          <p:spTgt spid="7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06"/>
                                        </p:tgtEl>
                                        <p:attrNameLst>
                                          <p:attrName>style.visibility</p:attrName>
                                        </p:attrNameLst>
                                      </p:cBhvr>
                                      <p:to>
                                        <p:strVal val="visible"/>
                                      </p:to>
                                    </p:set>
                                    <p:animEffect transition="in" filter="fade">
                                      <p:cBhvr>
                                        <p:cTn id="51" dur="500"/>
                                        <p:tgtEl>
                                          <p:spTgt spid="10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7"/>
                                        </p:tgtEl>
                                        <p:attrNameLst>
                                          <p:attrName>style.visibility</p:attrName>
                                        </p:attrNameLst>
                                      </p:cBhvr>
                                      <p:to>
                                        <p:strVal val="visible"/>
                                      </p:to>
                                    </p:set>
                                    <p:animEffect transition="in" filter="fade">
                                      <p:cBhvr>
                                        <p:cTn id="54" dur="500"/>
                                        <p:tgtEl>
                                          <p:spTgt spid="10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fade">
                                      <p:cBhvr>
                                        <p:cTn id="57" dur="500"/>
                                        <p:tgtEl>
                                          <p:spTgt spid="7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75"/>
                                        </p:tgtEl>
                                        <p:attrNameLst>
                                          <p:attrName>style.visibility</p:attrName>
                                        </p:attrNameLst>
                                      </p:cBhvr>
                                      <p:to>
                                        <p:strVal val="visible"/>
                                      </p:to>
                                    </p:set>
                                    <p:animEffect transition="in" filter="fade">
                                      <p:cBhvr>
                                        <p:cTn id="60" dur="500"/>
                                        <p:tgtEl>
                                          <p:spTgt spid="7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05"/>
                                        </p:tgtEl>
                                        <p:attrNameLst>
                                          <p:attrName>style.visibility</p:attrName>
                                        </p:attrNameLst>
                                      </p:cBhvr>
                                      <p:to>
                                        <p:strVal val="visible"/>
                                      </p:to>
                                    </p:set>
                                    <p:animEffect transition="in" filter="fade">
                                      <p:cBhvr>
                                        <p:cTn id="65" dur="500"/>
                                        <p:tgtEl>
                                          <p:spTgt spid="10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70"/>
                                        </p:tgtEl>
                                        <p:attrNameLst>
                                          <p:attrName>style.visibility</p:attrName>
                                        </p:attrNameLst>
                                      </p:cBhvr>
                                      <p:to>
                                        <p:strVal val="visible"/>
                                      </p:to>
                                    </p:set>
                                    <p:animEffect transition="in" filter="fade">
                                      <p:cBhvr>
                                        <p:cTn id="68" dur="500"/>
                                        <p:tgtEl>
                                          <p:spTgt spid="7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09"/>
                                        </p:tgtEl>
                                        <p:attrNameLst>
                                          <p:attrName>style.visibility</p:attrName>
                                        </p:attrNameLst>
                                      </p:cBhvr>
                                      <p:to>
                                        <p:strVal val="visible"/>
                                      </p:to>
                                    </p:set>
                                    <p:animEffect transition="in" filter="fade">
                                      <p:cBhvr>
                                        <p:cTn id="73" dur="500"/>
                                        <p:tgtEl>
                                          <p:spTgt spid="109"/>
                                        </p:tgtEl>
                                      </p:cBhvr>
                                    </p:animEffect>
                                  </p:childTnLst>
                                </p:cTn>
                              </p:par>
                              <p:par>
                                <p:cTn id="74" presetID="10" presetClass="exit" presetSubtype="0" fill="hold" grpId="1" nodeType="withEffect">
                                  <p:stCondLst>
                                    <p:cond delay="0"/>
                                  </p:stCondLst>
                                  <p:childTnLst>
                                    <p:animEffect transition="out" filter="fade">
                                      <p:cBhvr>
                                        <p:cTn id="75" dur="500"/>
                                        <p:tgtEl>
                                          <p:spTgt spid="104"/>
                                        </p:tgtEl>
                                      </p:cBhvr>
                                    </p:animEffect>
                                    <p:set>
                                      <p:cBhvr>
                                        <p:cTn id="76" dur="1" fill="hold">
                                          <p:stCondLst>
                                            <p:cond delay="499"/>
                                          </p:stCondLst>
                                        </p:cTn>
                                        <p:tgtEl>
                                          <p:spTgt spid="104"/>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74"/>
                                        </p:tgtEl>
                                      </p:cBhvr>
                                    </p:animEffect>
                                    <p:set>
                                      <p:cBhvr>
                                        <p:cTn id="79" dur="1" fill="hold">
                                          <p:stCondLst>
                                            <p:cond delay="499"/>
                                          </p:stCondLst>
                                        </p:cTn>
                                        <p:tgtEl>
                                          <p:spTgt spid="74"/>
                                        </p:tgtEl>
                                        <p:attrNameLst>
                                          <p:attrName>style.visibility</p:attrName>
                                        </p:attrNameLst>
                                      </p:cBhvr>
                                      <p:to>
                                        <p:strVal val="hidden"/>
                                      </p:to>
                                    </p:set>
                                  </p:childTnLst>
                                </p:cTn>
                              </p:par>
                              <p:par>
                                <p:cTn id="80" presetID="10" presetClass="entr" presetSubtype="0" fill="hold" grpId="0" nodeType="withEffect">
                                  <p:stCondLst>
                                    <p:cond delay="0"/>
                                  </p:stCondLst>
                                  <p:childTnLst>
                                    <p:set>
                                      <p:cBhvr>
                                        <p:cTn id="81" dur="1" fill="hold">
                                          <p:stCondLst>
                                            <p:cond delay="0"/>
                                          </p:stCondLst>
                                        </p:cTn>
                                        <p:tgtEl>
                                          <p:spTgt spid="84"/>
                                        </p:tgtEl>
                                        <p:attrNameLst>
                                          <p:attrName>style.visibility</p:attrName>
                                        </p:attrNameLst>
                                      </p:cBhvr>
                                      <p:to>
                                        <p:strVal val="visible"/>
                                      </p:to>
                                    </p:set>
                                    <p:animEffect transition="in" filter="fade">
                                      <p:cBhvr>
                                        <p:cTn id="82" dur="500"/>
                                        <p:tgtEl>
                                          <p:spTgt spid="8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10"/>
                                        </p:tgtEl>
                                        <p:attrNameLst>
                                          <p:attrName>style.visibility</p:attrName>
                                        </p:attrNameLst>
                                      </p:cBhvr>
                                      <p:to>
                                        <p:strVal val="visible"/>
                                      </p:to>
                                    </p:set>
                                    <p:animEffect transition="in" filter="fade">
                                      <p:cBhvr>
                                        <p:cTn id="87" dur="500"/>
                                        <p:tgtEl>
                                          <p:spTgt spid="11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85"/>
                                        </p:tgtEl>
                                        <p:attrNameLst>
                                          <p:attrName>style.visibility</p:attrName>
                                        </p:attrNameLst>
                                      </p:cBhvr>
                                      <p:to>
                                        <p:strVal val="visible"/>
                                      </p:to>
                                    </p:set>
                                    <p:animEffect transition="in" filter="fade">
                                      <p:cBhvr>
                                        <p:cTn id="90" dur="500"/>
                                        <p:tgtEl>
                                          <p:spTgt spid="85"/>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86"/>
                                        </p:tgtEl>
                                        <p:attrNameLst>
                                          <p:attrName>style.visibility</p:attrName>
                                        </p:attrNameLst>
                                      </p:cBhvr>
                                      <p:to>
                                        <p:strVal val="visible"/>
                                      </p:to>
                                    </p:set>
                                    <p:animEffect transition="in" filter="fade">
                                      <p:cBhvr>
                                        <p:cTn id="95" dur="500"/>
                                        <p:tgtEl>
                                          <p:spTgt spid="86"/>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12"/>
                                        </p:tgtEl>
                                        <p:attrNameLst>
                                          <p:attrName>style.visibility</p:attrName>
                                        </p:attrNameLst>
                                      </p:cBhvr>
                                      <p:to>
                                        <p:strVal val="visible"/>
                                      </p:to>
                                    </p:set>
                                    <p:animEffect transition="in" filter="fade">
                                      <p:cBhvr>
                                        <p:cTn id="98" dur="500"/>
                                        <p:tgtEl>
                                          <p:spTgt spid="112"/>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13"/>
                                        </p:tgtEl>
                                        <p:attrNameLst>
                                          <p:attrName>style.visibility</p:attrName>
                                        </p:attrNameLst>
                                      </p:cBhvr>
                                      <p:to>
                                        <p:strVal val="visible"/>
                                      </p:to>
                                    </p:set>
                                    <p:animEffect transition="in" filter="fade">
                                      <p:cBhvr>
                                        <p:cTn id="103" dur="500"/>
                                        <p:tgtEl>
                                          <p:spTgt spid="113"/>
                                        </p:tgtEl>
                                      </p:cBhvr>
                                    </p:animEffect>
                                  </p:childTnLst>
                                </p:cTn>
                              </p:par>
                              <p:par>
                                <p:cTn id="104" presetID="10" presetClass="exit" presetSubtype="0" fill="hold" grpId="1" nodeType="withEffect">
                                  <p:stCondLst>
                                    <p:cond delay="0"/>
                                  </p:stCondLst>
                                  <p:childTnLst>
                                    <p:animEffect transition="out" filter="fade">
                                      <p:cBhvr>
                                        <p:cTn id="105" dur="500"/>
                                        <p:tgtEl>
                                          <p:spTgt spid="109"/>
                                        </p:tgtEl>
                                      </p:cBhvr>
                                    </p:animEffect>
                                    <p:set>
                                      <p:cBhvr>
                                        <p:cTn id="106" dur="1" fill="hold">
                                          <p:stCondLst>
                                            <p:cond delay="499"/>
                                          </p:stCondLst>
                                        </p:cTn>
                                        <p:tgtEl>
                                          <p:spTgt spid="109"/>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85"/>
                                        </p:tgtEl>
                                      </p:cBhvr>
                                    </p:animEffect>
                                    <p:set>
                                      <p:cBhvr>
                                        <p:cTn id="109" dur="1" fill="hold">
                                          <p:stCondLst>
                                            <p:cond delay="499"/>
                                          </p:stCondLst>
                                        </p:cTn>
                                        <p:tgtEl>
                                          <p:spTgt spid="85"/>
                                        </p:tgtEl>
                                        <p:attrNameLst>
                                          <p:attrName>style.visibility</p:attrName>
                                        </p:attrNameLst>
                                      </p:cBhvr>
                                      <p:to>
                                        <p:strVal val="hidden"/>
                                      </p:to>
                                    </p:set>
                                  </p:childTnLst>
                                </p:cTn>
                              </p:par>
                              <p:par>
                                <p:cTn id="110" presetID="22" presetClass="entr" presetSubtype="4" fill="hold" grpId="0" nodeType="withEffect">
                                  <p:stCondLst>
                                    <p:cond delay="0"/>
                                  </p:stCondLst>
                                  <p:childTnLst>
                                    <p:set>
                                      <p:cBhvr>
                                        <p:cTn id="111" dur="1" fill="hold">
                                          <p:stCondLst>
                                            <p:cond delay="0"/>
                                          </p:stCondLst>
                                        </p:cTn>
                                        <p:tgtEl>
                                          <p:spTgt spid="97"/>
                                        </p:tgtEl>
                                        <p:attrNameLst>
                                          <p:attrName>style.visibility</p:attrName>
                                        </p:attrNameLst>
                                      </p:cBhvr>
                                      <p:to>
                                        <p:strVal val="visible"/>
                                      </p:to>
                                    </p:set>
                                    <p:animEffect transition="in" filter="wipe(down)">
                                      <p:cBhvr>
                                        <p:cTn id="112" dur="500"/>
                                        <p:tgtEl>
                                          <p:spTgt spid="97"/>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114"/>
                                        </p:tgtEl>
                                        <p:attrNameLst>
                                          <p:attrName>style.visibility</p:attrName>
                                        </p:attrNameLst>
                                      </p:cBhvr>
                                      <p:to>
                                        <p:strVal val="visible"/>
                                      </p:to>
                                    </p:set>
                                    <p:animEffect transition="in" filter="fade">
                                      <p:cBhvr>
                                        <p:cTn id="117" dur="500"/>
                                        <p:tgtEl>
                                          <p:spTgt spid="11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15"/>
                                        </p:tgtEl>
                                        <p:attrNameLst>
                                          <p:attrName>style.visibility</p:attrName>
                                        </p:attrNameLst>
                                      </p:cBhvr>
                                      <p:to>
                                        <p:strVal val="visible"/>
                                      </p:to>
                                    </p:set>
                                    <p:animEffect transition="in" filter="fade">
                                      <p:cBhvr>
                                        <p:cTn id="120" dur="500"/>
                                        <p:tgtEl>
                                          <p:spTgt spid="115"/>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93"/>
                                        </p:tgtEl>
                                        <p:attrNameLst>
                                          <p:attrName>style.visibility</p:attrName>
                                        </p:attrNameLst>
                                      </p:cBhvr>
                                      <p:to>
                                        <p:strVal val="visible"/>
                                      </p:to>
                                    </p:set>
                                    <p:animEffect transition="in" filter="fade">
                                      <p:cBhvr>
                                        <p:cTn id="123" dur="500"/>
                                        <p:tgtEl>
                                          <p:spTgt spid="93"/>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79"/>
                                        </p:tgtEl>
                                        <p:attrNameLst>
                                          <p:attrName>style.visibility</p:attrName>
                                        </p:attrNameLst>
                                      </p:cBhvr>
                                      <p:to>
                                        <p:strVal val="visible"/>
                                      </p:to>
                                    </p:set>
                                    <p:animEffect transition="in" filter="fade">
                                      <p:cBhvr>
                                        <p:cTn id="126" dur="500"/>
                                        <p:tgtEl>
                                          <p:spTgt spid="79"/>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116"/>
                                        </p:tgtEl>
                                        <p:attrNameLst>
                                          <p:attrName>style.visibility</p:attrName>
                                        </p:attrNameLst>
                                      </p:cBhvr>
                                      <p:to>
                                        <p:strVal val="visible"/>
                                      </p:to>
                                    </p:set>
                                    <p:animEffect transition="in" filter="fade">
                                      <p:cBhvr>
                                        <p:cTn id="131" dur="500"/>
                                        <p:tgtEl>
                                          <p:spTgt spid="116"/>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96"/>
                                        </p:tgtEl>
                                        <p:attrNameLst>
                                          <p:attrName>style.visibility</p:attrName>
                                        </p:attrNameLst>
                                      </p:cBhvr>
                                      <p:to>
                                        <p:strVal val="visible"/>
                                      </p:to>
                                    </p:set>
                                    <p:animEffect transition="in" filter="fade">
                                      <p:cBhvr>
                                        <p:cTn id="134" dur="500"/>
                                        <p:tgtEl>
                                          <p:spTgt spid="96"/>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118"/>
                                        </p:tgtEl>
                                        <p:attrNameLst>
                                          <p:attrName>style.visibility</p:attrName>
                                        </p:attrNameLst>
                                      </p:cBhvr>
                                      <p:to>
                                        <p:strVal val="visible"/>
                                      </p:to>
                                    </p:set>
                                    <p:animEffect transition="in" filter="fade">
                                      <p:cBhvr>
                                        <p:cTn id="139" dur="500"/>
                                        <p:tgtEl>
                                          <p:spTgt spid="118"/>
                                        </p:tgtEl>
                                      </p:cBhvr>
                                    </p:animEffect>
                                  </p:childTnLst>
                                </p:cTn>
                              </p:par>
                              <p:par>
                                <p:cTn id="140" presetID="10" presetClass="exit" presetSubtype="0" fill="hold" grpId="1" nodeType="withEffect">
                                  <p:stCondLst>
                                    <p:cond delay="0"/>
                                  </p:stCondLst>
                                  <p:childTnLst>
                                    <p:animEffect transition="out" filter="fade">
                                      <p:cBhvr>
                                        <p:cTn id="141" dur="500"/>
                                        <p:tgtEl>
                                          <p:spTgt spid="79"/>
                                        </p:tgtEl>
                                      </p:cBhvr>
                                    </p:animEffect>
                                    <p:set>
                                      <p:cBhvr>
                                        <p:cTn id="142" dur="1" fill="hold">
                                          <p:stCondLst>
                                            <p:cond delay="499"/>
                                          </p:stCondLst>
                                        </p:cTn>
                                        <p:tgtEl>
                                          <p:spTgt spid="79"/>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500"/>
                                        <p:tgtEl>
                                          <p:spTgt spid="113"/>
                                        </p:tgtEl>
                                      </p:cBhvr>
                                    </p:animEffect>
                                    <p:set>
                                      <p:cBhvr>
                                        <p:cTn id="145" dur="1" fill="hold">
                                          <p:stCondLst>
                                            <p:cond delay="499"/>
                                          </p:stCondLst>
                                        </p:cTn>
                                        <p:tgtEl>
                                          <p:spTgt spid="113"/>
                                        </p:tgtEl>
                                        <p:attrNameLst>
                                          <p:attrName>style.visibility</p:attrName>
                                        </p:attrNameLst>
                                      </p:cBhvr>
                                      <p:to>
                                        <p:strVal val="hidden"/>
                                      </p:to>
                                    </p:set>
                                  </p:childTnLst>
                                </p:cTn>
                              </p:par>
                              <p:par>
                                <p:cTn id="146" presetID="10" presetClass="entr" presetSubtype="0" fill="hold" grpId="0" nodeType="withEffect">
                                  <p:stCondLst>
                                    <p:cond delay="0"/>
                                  </p:stCondLst>
                                  <p:childTnLst>
                                    <p:set>
                                      <p:cBhvr>
                                        <p:cTn id="147" dur="1" fill="hold">
                                          <p:stCondLst>
                                            <p:cond delay="0"/>
                                          </p:stCondLst>
                                        </p:cTn>
                                        <p:tgtEl>
                                          <p:spTgt spid="94"/>
                                        </p:tgtEl>
                                        <p:attrNameLst>
                                          <p:attrName>style.visibility</p:attrName>
                                        </p:attrNameLst>
                                      </p:cBhvr>
                                      <p:to>
                                        <p:strVal val="visible"/>
                                      </p:to>
                                    </p:set>
                                    <p:animEffect transition="in" filter="fade">
                                      <p:cBhvr>
                                        <p:cTn id="148" dur="500"/>
                                        <p:tgtEl>
                                          <p:spTgt spid="94"/>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111"/>
                                        </p:tgtEl>
                                        <p:attrNameLst>
                                          <p:attrName>style.visibility</p:attrName>
                                        </p:attrNameLst>
                                      </p:cBhvr>
                                      <p:to>
                                        <p:strVal val="visible"/>
                                      </p:to>
                                    </p:set>
                                    <p:animEffect transition="in" filter="fade">
                                      <p:cBhvr>
                                        <p:cTn id="153" dur="500"/>
                                        <p:tgtEl>
                                          <p:spTgt spid="111"/>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78"/>
                                        </p:tgtEl>
                                        <p:attrNameLst>
                                          <p:attrName>style.visibility</p:attrName>
                                        </p:attrNameLst>
                                      </p:cBhvr>
                                      <p:to>
                                        <p:strVal val="visible"/>
                                      </p:to>
                                    </p:set>
                                    <p:animEffect transition="in" filter="fade">
                                      <p:cBhvr>
                                        <p:cTn id="156" dur="500"/>
                                        <p:tgtEl>
                                          <p:spTgt spid="78"/>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119"/>
                                        </p:tgtEl>
                                        <p:attrNameLst>
                                          <p:attrName>style.visibility</p:attrName>
                                        </p:attrNameLst>
                                      </p:cBhvr>
                                      <p:to>
                                        <p:strVal val="visible"/>
                                      </p:to>
                                    </p:set>
                                    <p:animEffect transition="in" filter="fade">
                                      <p:cBhvr>
                                        <p:cTn id="161" dur="500"/>
                                        <p:tgtEl>
                                          <p:spTgt spid="119"/>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92"/>
                                        </p:tgtEl>
                                        <p:attrNameLst>
                                          <p:attrName>style.visibility</p:attrName>
                                        </p:attrNameLst>
                                      </p:cBhvr>
                                      <p:to>
                                        <p:strVal val="visible"/>
                                      </p:to>
                                    </p:set>
                                    <p:animEffect transition="in" filter="fade">
                                      <p:cBhvr>
                                        <p:cTn id="164" dur="500"/>
                                        <p:tgtEl>
                                          <p:spTgt spid="92"/>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xit" presetSubtype="0" fill="hold" grpId="1" nodeType="clickEffect">
                                  <p:stCondLst>
                                    <p:cond delay="0"/>
                                  </p:stCondLst>
                                  <p:childTnLst>
                                    <p:animEffect transition="out" filter="fade">
                                      <p:cBhvr>
                                        <p:cTn id="168" dur="500"/>
                                        <p:tgtEl>
                                          <p:spTgt spid="78"/>
                                        </p:tgtEl>
                                      </p:cBhvr>
                                    </p:animEffect>
                                    <p:set>
                                      <p:cBhvr>
                                        <p:cTn id="169" dur="1" fill="hold">
                                          <p:stCondLst>
                                            <p:cond delay="499"/>
                                          </p:stCondLst>
                                        </p:cTn>
                                        <p:tgtEl>
                                          <p:spTgt spid="78"/>
                                        </p:tgtEl>
                                        <p:attrNameLst>
                                          <p:attrName>style.visibility</p:attrName>
                                        </p:attrNameLst>
                                      </p:cBhvr>
                                      <p:to>
                                        <p:strVal val="hidden"/>
                                      </p:to>
                                    </p:set>
                                  </p:childTnLst>
                                </p:cTn>
                              </p:par>
                              <p:par>
                                <p:cTn id="170" presetID="10" presetClass="exit" presetSubtype="0" fill="hold" grpId="1" nodeType="withEffect">
                                  <p:stCondLst>
                                    <p:cond delay="0"/>
                                  </p:stCondLst>
                                  <p:childTnLst>
                                    <p:animEffect transition="out" filter="fade">
                                      <p:cBhvr>
                                        <p:cTn id="171" dur="500"/>
                                        <p:tgtEl>
                                          <p:spTgt spid="118"/>
                                        </p:tgtEl>
                                      </p:cBhvr>
                                    </p:animEffect>
                                    <p:set>
                                      <p:cBhvr>
                                        <p:cTn id="172" dur="1" fill="hold">
                                          <p:stCondLst>
                                            <p:cond delay="499"/>
                                          </p:stCondLst>
                                        </p:cTn>
                                        <p:tgtEl>
                                          <p:spTgt spid="118"/>
                                        </p:tgtEl>
                                        <p:attrNameLst>
                                          <p:attrName>style.visibility</p:attrName>
                                        </p:attrNameLst>
                                      </p:cBhvr>
                                      <p:to>
                                        <p:strVal val="hidden"/>
                                      </p:to>
                                    </p:set>
                                  </p:childTnLst>
                                </p:cTn>
                              </p:par>
                              <p:par>
                                <p:cTn id="173" presetID="10" presetClass="entr" presetSubtype="0" fill="hold" grpId="0" nodeType="withEffect">
                                  <p:stCondLst>
                                    <p:cond delay="0"/>
                                  </p:stCondLst>
                                  <p:childTnLst>
                                    <p:set>
                                      <p:cBhvr>
                                        <p:cTn id="174" dur="1" fill="hold">
                                          <p:stCondLst>
                                            <p:cond delay="0"/>
                                          </p:stCondLst>
                                        </p:cTn>
                                        <p:tgtEl>
                                          <p:spTgt spid="120"/>
                                        </p:tgtEl>
                                        <p:attrNameLst>
                                          <p:attrName>style.visibility</p:attrName>
                                        </p:attrNameLst>
                                      </p:cBhvr>
                                      <p:to>
                                        <p:strVal val="visible"/>
                                      </p:to>
                                    </p:set>
                                    <p:animEffect transition="in" filter="fade">
                                      <p:cBhvr>
                                        <p:cTn id="175" dur="500"/>
                                        <p:tgtEl>
                                          <p:spTgt spid="120"/>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89"/>
                                        </p:tgtEl>
                                        <p:attrNameLst>
                                          <p:attrName>style.visibility</p:attrName>
                                        </p:attrNameLst>
                                      </p:cBhvr>
                                      <p:to>
                                        <p:strVal val="visible"/>
                                      </p:to>
                                    </p:set>
                                    <p:animEffect transition="in" filter="fade">
                                      <p:cBhvr>
                                        <p:cTn id="178" dur="500"/>
                                        <p:tgtEl>
                                          <p:spTgt spid="89"/>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grpId="0" nodeType="clickEffect">
                                  <p:stCondLst>
                                    <p:cond delay="0"/>
                                  </p:stCondLst>
                                  <p:childTnLst>
                                    <p:set>
                                      <p:cBhvr>
                                        <p:cTn id="182" dur="1" fill="hold">
                                          <p:stCondLst>
                                            <p:cond delay="0"/>
                                          </p:stCondLst>
                                        </p:cTn>
                                        <p:tgtEl>
                                          <p:spTgt spid="90"/>
                                        </p:tgtEl>
                                        <p:attrNameLst>
                                          <p:attrName>style.visibility</p:attrName>
                                        </p:attrNameLst>
                                      </p:cBhvr>
                                      <p:to>
                                        <p:strVal val="visible"/>
                                      </p:to>
                                    </p:set>
                                    <p:animEffect transition="in" filter="fade">
                                      <p:cBhvr>
                                        <p:cTn id="183" dur="500"/>
                                        <p:tgtEl>
                                          <p:spTgt spid="90"/>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121"/>
                                        </p:tgtEl>
                                        <p:attrNameLst>
                                          <p:attrName>style.visibility</p:attrName>
                                        </p:attrNameLst>
                                      </p:cBhvr>
                                      <p:to>
                                        <p:strVal val="visible"/>
                                      </p:to>
                                    </p:set>
                                    <p:animEffect transition="in" filter="fade">
                                      <p:cBhvr>
                                        <p:cTn id="186" dur="500"/>
                                        <p:tgtEl>
                                          <p:spTgt spid="121"/>
                                        </p:tgtEl>
                                      </p:cBhvr>
                                    </p:animEffect>
                                  </p:childTnLst>
                                </p:cTn>
                              </p:par>
                            </p:childTnLst>
                          </p:cTn>
                        </p:par>
                      </p:childTnLst>
                    </p:cTn>
                  </p:par>
                  <p:par>
                    <p:cTn id="187" fill="hold">
                      <p:stCondLst>
                        <p:cond delay="indefinite"/>
                      </p:stCondLst>
                      <p:childTnLst>
                        <p:par>
                          <p:cTn id="188" fill="hold">
                            <p:stCondLst>
                              <p:cond delay="0"/>
                            </p:stCondLst>
                            <p:childTnLst>
                              <p:par>
                                <p:cTn id="189" presetID="10" presetClass="exit" presetSubtype="0" fill="hold" grpId="1" nodeType="clickEffect">
                                  <p:stCondLst>
                                    <p:cond delay="0"/>
                                  </p:stCondLst>
                                  <p:childTnLst>
                                    <p:animEffect transition="out" filter="fade">
                                      <p:cBhvr>
                                        <p:cTn id="190" dur="500"/>
                                        <p:tgtEl>
                                          <p:spTgt spid="93"/>
                                        </p:tgtEl>
                                      </p:cBhvr>
                                    </p:animEffect>
                                    <p:set>
                                      <p:cBhvr>
                                        <p:cTn id="191" dur="1" fill="hold">
                                          <p:stCondLst>
                                            <p:cond delay="499"/>
                                          </p:stCondLst>
                                        </p:cTn>
                                        <p:tgtEl>
                                          <p:spTgt spid="93"/>
                                        </p:tgtEl>
                                        <p:attrNameLst>
                                          <p:attrName>style.visibility</p:attrName>
                                        </p:attrNameLst>
                                      </p:cBhvr>
                                      <p:to>
                                        <p:strVal val="hidden"/>
                                      </p:to>
                                    </p:set>
                                  </p:childTnLst>
                                </p:cTn>
                              </p:par>
                              <p:par>
                                <p:cTn id="192" presetID="10" presetClass="entr" presetSubtype="0" fill="hold" grpId="0" nodeType="withEffect">
                                  <p:stCondLst>
                                    <p:cond delay="0"/>
                                  </p:stCondLst>
                                  <p:childTnLst>
                                    <p:set>
                                      <p:cBhvr>
                                        <p:cTn id="193" dur="1" fill="hold">
                                          <p:stCondLst>
                                            <p:cond delay="0"/>
                                          </p:stCondLst>
                                        </p:cTn>
                                        <p:tgtEl>
                                          <p:spTgt spid="122"/>
                                        </p:tgtEl>
                                        <p:attrNameLst>
                                          <p:attrName>style.visibility</p:attrName>
                                        </p:attrNameLst>
                                      </p:cBhvr>
                                      <p:to>
                                        <p:strVal val="visible"/>
                                      </p:to>
                                    </p:set>
                                    <p:animEffect transition="in" filter="fade">
                                      <p:cBhvr>
                                        <p:cTn id="194" dur="500"/>
                                        <p:tgtEl>
                                          <p:spTgt spid="122"/>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98"/>
                                        </p:tgtEl>
                                        <p:attrNameLst>
                                          <p:attrName>style.visibility</p:attrName>
                                        </p:attrNameLst>
                                      </p:cBhvr>
                                      <p:to>
                                        <p:strVal val="visible"/>
                                      </p:to>
                                    </p:set>
                                    <p:animEffect transition="in" filter="fade">
                                      <p:cBhvr>
                                        <p:cTn id="197" dur="500"/>
                                        <p:tgtEl>
                                          <p:spTgt spid="98"/>
                                        </p:tgtEl>
                                      </p:cBhvr>
                                    </p:animEffect>
                                  </p:childTnLst>
                                </p:cTn>
                              </p:par>
                              <p:par>
                                <p:cTn id="198" presetID="10" presetClass="exit" presetSubtype="0" fill="hold" grpId="1" nodeType="withEffect">
                                  <p:stCondLst>
                                    <p:cond delay="0"/>
                                  </p:stCondLst>
                                  <p:childTnLst>
                                    <p:animEffect transition="out" filter="fade">
                                      <p:cBhvr>
                                        <p:cTn id="199" dur="500"/>
                                        <p:tgtEl>
                                          <p:spTgt spid="120"/>
                                        </p:tgtEl>
                                      </p:cBhvr>
                                    </p:animEffect>
                                    <p:set>
                                      <p:cBhvr>
                                        <p:cTn id="200" dur="1" fill="hold">
                                          <p:stCondLst>
                                            <p:cond delay="499"/>
                                          </p:stCondLst>
                                        </p:cTn>
                                        <p:tgtEl>
                                          <p:spTgt spid="120"/>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grpId="0" nodeType="clickEffect">
                                  <p:stCondLst>
                                    <p:cond delay="0"/>
                                  </p:stCondLst>
                                  <p:childTnLst>
                                    <p:set>
                                      <p:cBhvr>
                                        <p:cTn id="204" dur="1" fill="hold">
                                          <p:stCondLst>
                                            <p:cond delay="0"/>
                                          </p:stCondLst>
                                        </p:cTn>
                                        <p:tgtEl>
                                          <p:spTgt spid="123"/>
                                        </p:tgtEl>
                                        <p:attrNameLst>
                                          <p:attrName>style.visibility</p:attrName>
                                        </p:attrNameLst>
                                      </p:cBhvr>
                                      <p:to>
                                        <p:strVal val="visible"/>
                                      </p:to>
                                    </p:set>
                                    <p:animEffect transition="in" filter="fade">
                                      <p:cBhvr>
                                        <p:cTn id="205" dur="500"/>
                                        <p:tgtEl>
                                          <p:spTgt spid="123"/>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99"/>
                                        </p:tgtEl>
                                        <p:attrNameLst>
                                          <p:attrName>style.visibility</p:attrName>
                                        </p:attrNameLst>
                                      </p:cBhvr>
                                      <p:to>
                                        <p:strVal val="visible"/>
                                      </p:to>
                                    </p:set>
                                    <p:animEffect transition="in" filter="fade">
                                      <p:cBhvr>
                                        <p:cTn id="208" dur="500"/>
                                        <p:tgtEl>
                                          <p:spTgt spid="99"/>
                                        </p:tgtEl>
                                      </p:cBhvr>
                                    </p:animEffect>
                                  </p:childTnLst>
                                </p:cTn>
                              </p:par>
                            </p:childTnLst>
                          </p:cTn>
                        </p:par>
                      </p:childTnLst>
                    </p:cTn>
                  </p:par>
                  <p:par>
                    <p:cTn id="209" fill="hold">
                      <p:stCondLst>
                        <p:cond delay="indefinite"/>
                      </p:stCondLst>
                      <p:childTnLst>
                        <p:par>
                          <p:cTn id="210" fill="hold">
                            <p:stCondLst>
                              <p:cond delay="0"/>
                            </p:stCondLst>
                            <p:childTnLst>
                              <p:par>
                                <p:cTn id="211" presetID="10" presetClass="entr" presetSubtype="0" fill="hold" grpId="0" nodeType="clickEffect">
                                  <p:stCondLst>
                                    <p:cond delay="0"/>
                                  </p:stCondLst>
                                  <p:childTnLst>
                                    <p:set>
                                      <p:cBhvr>
                                        <p:cTn id="212" dur="1" fill="hold">
                                          <p:stCondLst>
                                            <p:cond delay="0"/>
                                          </p:stCondLst>
                                        </p:cTn>
                                        <p:tgtEl>
                                          <p:spTgt spid="125"/>
                                        </p:tgtEl>
                                        <p:attrNameLst>
                                          <p:attrName>style.visibility</p:attrName>
                                        </p:attrNameLst>
                                      </p:cBhvr>
                                      <p:to>
                                        <p:strVal val="visible"/>
                                      </p:to>
                                    </p:set>
                                    <p:animEffect transition="in" filter="fade">
                                      <p:cBhvr>
                                        <p:cTn id="213" dur="500"/>
                                        <p:tgtEl>
                                          <p:spTgt spid="125"/>
                                        </p:tgtEl>
                                      </p:cBhvr>
                                    </p:animEffect>
                                  </p:childTnLst>
                                </p:cTn>
                              </p:par>
                              <p:par>
                                <p:cTn id="214" presetID="10" presetClass="entr" presetSubtype="0" fill="hold" grpId="0" nodeType="withEffect">
                                  <p:stCondLst>
                                    <p:cond delay="0"/>
                                  </p:stCondLst>
                                  <p:childTnLst>
                                    <p:set>
                                      <p:cBhvr>
                                        <p:cTn id="215" dur="1" fill="hold">
                                          <p:stCondLst>
                                            <p:cond delay="0"/>
                                          </p:stCondLst>
                                        </p:cTn>
                                        <p:tgtEl>
                                          <p:spTgt spid="87"/>
                                        </p:tgtEl>
                                        <p:attrNameLst>
                                          <p:attrName>style.visibility</p:attrName>
                                        </p:attrNameLst>
                                      </p:cBhvr>
                                      <p:to>
                                        <p:strVal val="visible"/>
                                      </p:to>
                                    </p:set>
                                    <p:animEffect transition="in" filter="fade">
                                      <p:cBhvr>
                                        <p:cTn id="216" dur="500"/>
                                        <p:tgtEl>
                                          <p:spTgt spid="87"/>
                                        </p:tgtEl>
                                      </p:cBhvr>
                                    </p:animEffect>
                                  </p:childTnLst>
                                </p:cTn>
                              </p:par>
                              <p:par>
                                <p:cTn id="217" presetID="10" presetClass="exit" presetSubtype="0" fill="hold" grpId="1" nodeType="withEffect">
                                  <p:stCondLst>
                                    <p:cond delay="0"/>
                                  </p:stCondLst>
                                  <p:childTnLst>
                                    <p:animEffect transition="out" filter="fade">
                                      <p:cBhvr>
                                        <p:cTn id="218" dur="500"/>
                                        <p:tgtEl>
                                          <p:spTgt spid="122"/>
                                        </p:tgtEl>
                                      </p:cBhvr>
                                    </p:animEffect>
                                    <p:set>
                                      <p:cBhvr>
                                        <p:cTn id="219" dur="1" fill="hold">
                                          <p:stCondLst>
                                            <p:cond delay="499"/>
                                          </p:stCondLst>
                                        </p:cTn>
                                        <p:tgtEl>
                                          <p:spTgt spid="122"/>
                                        </p:tgtEl>
                                        <p:attrNameLst>
                                          <p:attrName>style.visibility</p:attrName>
                                        </p:attrNameLst>
                                      </p:cBhvr>
                                      <p:to>
                                        <p:strVal val="hidden"/>
                                      </p:to>
                                    </p:set>
                                  </p:childTnLst>
                                </p:cTn>
                              </p:par>
                              <p:par>
                                <p:cTn id="220" presetID="10" presetClass="exit" presetSubtype="0" fill="hold" grpId="1" nodeType="withEffect">
                                  <p:stCondLst>
                                    <p:cond delay="0"/>
                                  </p:stCondLst>
                                  <p:childTnLst>
                                    <p:animEffect transition="out" filter="fade">
                                      <p:cBhvr>
                                        <p:cTn id="221" dur="500"/>
                                        <p:tgtEl>
                                          <p:spTgt spid="75"/>
                                        </p:tgtEl>
                                      </p:cBhvr>
                                    </p:animEffect>
                                    <p:set>
                                      <p:cBhvr>
                                        <p:cTn id="222" dur="1" fill="hold">
                                          <p:stCondLst>
                                            <p:cond delay="499"/>
                                          </p:stCondLst>
                                        </p:cTn>
                                        <p:tgtEl>
                                          <p:spTgt spid="75"/>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10" presetClass="entr" presetSubtype="0" fill="hold" grpId="0" nodeType="clickEffect">
                                  <p:stCondLst>
                                    <p:cond delay="0"/>
                                  </p:stCondLst>
                                  <p:childTnLst>
                                    <p:set>
                                      <p:cBhvr>
                                        <p:cTn id="226" dur="1" fill="hold">
                                          <p:stCondLst>
                                            <p:cond delay="0"/>
                                          </p:stCondLst>
                                        </p:cTn>
                                        <p:tgtEl>
                                          <p:spTgt spid="88"/>
                                        </p:tgtEl>
                                        <p:attrNameLst>
                                          <p:attrName>style.visibility</p:attrName>
                                        </p:attrNameLst>
                                      </p:cBhvr>
                                      <p:to>
                                        <p:strVal val="visible"/>
                                      </p:to>
                                    </p:set>
                                    <p:animEffect transition="in" filter="fade">
                                      <p:cBhvr>
                                        <p:cTn id="227" dur="500"/>
                                        <p:tgtEl>
                                          <p:spTgt spid="88"/>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126"/>
                                        </p:tgtEl>
                                        <p:attrNameLst>
                                          <p:attrName>style.visibility</p:attrName>
                                        </p:attrNameLst>
                                      </p:cBhvr>
                                      <p:to>
                                        <p:strVal val="visible"/>
                                      </p:to>
                                    </p:set>
                                    <p:animEffect transition="in" filter="fade">
                                      <p:cBhvr>
                                        <p:cTn id="230" dur="500"/>
                                        <p:tgtEl>
                                          <p:spTgt spid="126"/>
                                        </p:tgtEl>
                                      </p:cBhvr>
                                    </p:animEffect>
                                  </p:childTnLst>
                                </p:cTn>
                              </p:par>
                            </p:childTnLst>
                          </p:cTn>
                        </p:par>
                      </p:childTnLst>
                    </p:cTn>
                  </p:par>
                  <p:par>
                    <p:cTn id="231" fill="hold">
                      <p:stCondLst>
                        <p:cond delay="indefinite"/>
                      </p:stCondLst>
                      <p:childTnLst>
                        <p:par>
                          <p:cTn id="232" fill="hold">
                            <p:stCondLst>
                              <p:cond delay="0"/>
                            </p:stCondLst>
                            <p:childTnLst>
                              <p:par>
                                <p:cTn id="233" presetID="10" presetClass="entr" presetSubtype="0" fill="hold" grpId="0" nodeType="clickEffect">
                                  <p:stCondLst>
                                    <p:cond delay="0"/>
                                  </p:stCondLst>
                                  <p:childTnLst>
                                    <p:set>
                                      <p:cBhvr>
                                        <p:cTn id="234" dur="1" fill="hold">
                                          <p:stCondLst>
                                            <p:cond delay="0"/>
                                          </p:stCondLst>
                                        </p:cTn>
                                        <p:tgtEl>
                                          <p:spTgt spid="83"/>
                                        </p:tgtEl>
                                        <p:attrNameLst>
                                          <p:attrName>style.visibility</p:attrName>
                                        </p:attrNameLst>
                                      </p:cBhvr>
                                      <p:to>
                                        <p:strVal val="visible"/>
                                      </p:to>
                                    </p:set>
                                    <p:animEffect transition="in" filter="fade">
                                      <p:cBhvr>
                                        <p:cTn id="235" dur="500"/>
                                        <p:tgtEl>
                                          <p:spTgt spid="83"/>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9"/>
                                        </p:tgtEl>
                                        <p:attrNameLst>
                                          <p:attrName>style.visibility</p:attrName>
                                        </p:attrNameLst>
                                      </p:cBhvr>
                                      <p:to>
                                        <p:strVal val="visible"/>
                                      </p:to>
                                    </p:set>
                                    <p:animEffect transition="in" filter="fade">
                                      <p:cBhvr>
                                        <p:cTn id="238" dur="500"/>
                                        <p:tgtEl>
                                          <p:spTgt spid="129"/>
                                        </p:tgtEl>
                                      </p:cBhvr>
                                    </p:animEffect>
                                  </p:childTnLst>
                                </p:cTn>
                              </p:par>
                              <p:par>
                                <p:cTn id="239" presetID="10" presetClass="exit" presetSubtype="0" fill="hold" grpId="1" nodeType="withEffect">
                                  <p:stCondLst>
                                    <p:cond delay="0"/>
                                  </p:stCondLst>
                                  <p:childTnLst>
                                    <p:animEffect transition="out" filter="fade">
                                      <p:cBhvr>
                                        <p:cTn id="240" dur="500"/>
                                        <p:tgtEl>
                                          <p:spTgt spid="77"/>
                                        </p:tgtEl>
                                      </p:cBhvr>
                                    </p:animEffect>
                                    <p:set>
                                      <p:cBhvr>
                                        <p:cTn id="241" dur="1" fill="hold">
                                          <p:stCondLst>
                                            <p:cond delay="499"/>
                                          </p:stCondLst>
                                        </p:cTn>
                                        <p:tgtEl>
                                          <p:spTgt spid="77"/>
                                        </p:tgtEl>
                                        <p:attrNameLst>
                                          <p:attrName>style.visibility</p:attrName>
                                        </p:attrNameLst>
                                      </p:cBhvr>
                                      <p:to>
                                        <p:strVal val="hidden"/>
                                      </p:to>
                                    </p:set>
                                  </p:childTnLst>
                                </p:cTn>
                              </p:par>
                              <p:par>
                                <p:cTn id="242" presetID="10" presetClass="exit" presetSubtype="0" fill="hold" grpId="1" nodeType="withEffect">
                                  <p:stCondLst>
                                    <p:cond delay="0"/>
                                  </p:stCondLst>
                                  <p:childTnLst>
                                    <p:animEffect transition="out" filter="fade">
                                      <p:cBhvr>
                                        <p:cTn id="243" dur="500"/>
                                        <p:tgtEl>
                                          <p:spTgt spid="125"/>
                                        </p:tgtEl>
                                      </p:cBhvr>
                                    </p:animEffect>
                                    <p:set>
                                      <p:cBhvr>
                                        <p:cTn id="244" dur="1" fill="hold">
                                          <p:stCondLst>
                                            <p:cond delay="499"/>
                                          </p:stCondLst>
                                        </p:cTn>
                                        <p:tgtEl>
                                          <p:spTgt spid="125"/>
                                        </p:tgtEl>
                                        <p:attrNameLst>
                                          <p:attrName>style.visibility</p:attrName>
                                        </p:attrNameLst>
                                      </p:cBhvr>
                                      <p:to>
                                        <p:strVal val="hidden"/>
                                      </p:to>
                                    </p:set>
                                  </p:childTnLst>
                                </p:cTn>
                              </p:par>
                            </p:childTnLst>
                          </p:cTn>
                        </p:par>
                      </p:childTnLst>
                    </p:cTn>
                  </p:par>
                  <p:par>
                    <p:cTn id="245" fill="hold">
                      <p:stCondLst>
                        <p:cond delay="indefinite"/>
                      </p:stCondLst>
                      <p:childTnLst>
                        <p:par>
                          <p:cTn id="246" fill="hold">
                            <p:stCondLst>
                              <p:cond delay="0"/>
                            </p:stCondLst>
                            <p:childTnLst>
                              <p:par>
                                <p:cTn id="247" presetID="10" presetClass="entr" presetSubtype="0" fill="hold" grpId="0" nodeType="clickEffect">
                                  <p:stCondLst>
                                    <p:cond delay="0"/>
                                  </p:stCondLst>
                                  <p:childTnLst>
                                    <p:set>
                                      <p:cBhvr>
                                        <p:cTn id="248" dur="1" fill="hold">
                                          <p:stCondLst>
                                            <p:cond delay="0"/>
                                          </p:stCondLst>
                                        </p:cTn>
                                        <p:tgtEl>
                                          <p:spTgt spid="76"/>
                                        </p:tgtEl>
                                        <p:attrNameLst>
                                          <p:attrName>style.visibility</p:attrName>
                                        </p:attrNameLst>
                                      </p:cBhvr>
                                      <p:to>
                                        <p:strVal val="visible"/>
                                      </p:to>
                                    </p:set>
                                    <p:animEffect transition="in" filter="fade">
                                      <p:cBhvr>
                                        <p:cTn id="249" dur="500"/>
                                        <p:tgtEl>
                                          <p:spTgt spid="76"/>
                                        </p:tgtEl>
                                      </p:cBhvr>
                                    </p:animEffect>
                                  </p:childTnLst>
                                </p:cTn>
                              </p:par>
                              <p:par>
                                <p:cTn id="250" presetID="10" presetClass="entr" presetSubtype="0" fill="hold" grpId="0" nodeType="withEffect">
                                  <p:stCondLst>
                                    <p:cond delay="0"/>
                                  </p:stCondLst>
                                  <p:childTnLst>
                                    <p:set>
                                      <p:cBhvr>
                                        <p:cTn id="251" dur="1" fill="hold">
                                          <p:stCondLst>
                                            <p:cond delay="0"/>
                                          </p:stCondLst>
                                        </p:cTn>
                                        <p:tgtEl>
                                          <p:spTgt spid="130"/>
                                        </p:tgtEl>
                                        <p:attrNameLst>
                                          <p:attrName>style.visibility</p:attrName>
                                        </p:attrNameLst>
                                      </p:cBhvr>
                                      <p:to>
                                        <p:strVal val="visible"/>
                                      </p:to>
                                    </p:set>
                                    <p:animEffect transition="in" filter="fade">
                                      <p:cBhvr>
                                        <p:cTn id="252"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70" grpId="0"/>
      <p:bldP spid="71" grpId="0"/>
      <p:bldP spid="73" grpId="0" animBg="1"/>
      <p:bldP spid="73" grpId="1" animBg="1"/>
      <p:bldP spid="74" grpId="0"/>
      <p:bldP spid="74" grpId="1"/>
      <p:bldP spid="75" grpId="0"/>
      <p:bldP spid="75" grpId="1"/>
      <p:bldP spid="76" grpId="0"/>
      <p:bldP spid="77" grpId="0" animBg="1"/>
      <p:bldP spid="77" grpId="1" animBg="1"/>
      <p:bldP spid="78" grpId="0"/>
      <p:bldP spid="78" grpId="1"/>
      <p:bldP spid="79" grpId="0"/>
      <p:bldP spid="79" grpId="1"/>
      <p:bldP spid="80" grpId="0" animBg="1"/>
      <p:bldP spid="84" grpId="0" animBg="1"/>
      <p:bldP spid="85" grpId="0"/>
      <p:bldP spid="85" grpId="1"/>
      <p:bldP spid="86" grpId="0" animBg="1"/>
      <p:bldP spid="88" grpId="0" animBg="1"/>
      <p:bldP spid="90" grpId="0" animBg="1"/>
      <p:bldP spid="92" grpId="0" animBg="1"/>
      <p:bldP spid="93" grpId="0"/>
      <p:bldP spid="93" grpId="1"/>
      <p:bldP spid="96" grpId="0" animBg="1"/>
      <p:bldP spid="97" grpId="0" animBg="1"/>
      <p:bldP spid="99" grpId="0" animBg="1"/>
      <p:bldP spid="100" grpId="0" animBg="1"/>
      <p:bldP spid="101" grpId="0" animBg="1"/>
      <p:bldP spid="101" grpId="1" animBg="1"/>
      <p:bldP spid="102" grpId="0" animBg="1"/>
      <p:bldP spid="103" grpId="0" animBg="1"/>
      <p:bldP spid="106" grpId="0" animBg="1"/>
      <p:bldP spid="107" grpId="0" animBg="1"/>
      <p:bldP spid="105" grpId="0" animBg="1"/>
      <p:bldP spid="104" grpId="0" animBg="1"/>
      <p:bldP spid="104" grpId="1" animBg="1"/>
      <p:bldP spid="109" grpId="0" animBg="1"/>
      <p:bldP spid="109" grpId="1" animBg="1"/>
      <p:bldP spid="110" grpId="0" animBg="1"/>
      <p:bldP spid="111" grpId="0" animBg="1"/>
      <p:bldP spid="112" grpId="0" animBg="1"/>
      <p:bldP spid="113" grpId="0" animBg="1"/>
      <p:bldP spid="113" grpId="1" animBg="1"/>
      <p:bldP spid="114" grpId="0" animBg="1"/>
      <p:bldP spid="115" grpId="0" animBg="1"/>
      <p:bldP spid="116" grpId="0" animBg="1"/>
      <p:bldP spid="118" grpId="0" animBg="1"/>
      <p:bldP spid="118" grpId="1" animBg="1"/>
      <p:bldP spid="94" grpId="0" animBg="1"/>
      <p:bldP spid="119" grpId="0" animBg="1"/>
      <p:bldP spid="120" grpId="0" animBg="1"/>
      <p:bldP spid="120" grpId="1" animBg="1"/>
      <p:bldP spid="121" grpId="0" animBg="1"/>
      <p:bldP spid="89" grpId="0" animBg="1"/>
      <p:bldP spid="122" grpId="0" animBg="1"/>
      <p:bldP spid="122" grpId="1" animBg="1"/>
      <p:bldP spid="98" grpId="0" animBg="1"/>
      <p:bldP spid="123" grpId="0" animBg="1"/>
      <p:bldP spid="125" grpId="0" animBg="1"/>
      <p:bldP spid="125" grpId="1" animBg="1"/>
      <p:bldP spid="87" grpId="0" animBg="1"/>
      <p:bldP spid="126" grpId="0" animBg="1"/>
      <p:bldP spid="83" grpId="0" animBg="1"/>
      <p:bldP spid="129" grpId="0" animBg="1"/>
      <p:bldP spid="1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E1889-62F8-438F-BB08-346553783B42}"/>
              </a:ext>
            </a:extLst>
          </p:cNvPr>
          <p:cNvSpPr>
            <a:spLocks noGrp="1"/>
          </p:cNvSpPr>
          <p:nvPr>
            <p:ph type="title"/>
          </p:nvPr>
        </p:nvSpPr>
        <p:spPr/>
        <p:txBody>
          <a:bodyPr/>
          <a:lstStyle/>
          <a:p>
            <a:r>
              <a:rPr lang="en-US" dirty="0"/>
              <a:t>DFS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2D260D-A0DA-45DF-9F25-A4CB9D5A371A}"/>
                  </a:ext>
                </a:extLst>
              </p:cNvPr>
              <p:cNvSpPr>
                <a:spLocks noGrp="1"/>
              </p:cNvSpPr>
              <p:nvPr>
                <p:ph idx="1"/>
              </p:nvPr>
            </p:nvSpPr>
            <p:spPr>
              <a:xfrm>
                <a:off x="575240" y="1463857"/>
                <a:ext cx="11187258" cy="4845504"/>
              </a:xfrm>
            </p:spPr>
            <p:txBody>
              <a:bodyPr>
                <a:noAutofit/>
              </a:bodyPr>
              <a:lstStyle/>
              <a:p>
                <a:r>
                  <a:rPr lang="en-US" sz="2800" dirty="0"/>
                  <a:t>Worst-case running time?</a:t>
                </a:r>
              </a:p>
              <a:p>
                <a:pPr lvl="1"/>
                <a:r>
                  <a:rPr lang="en-US" sz="2800" dirty="0"/>
                  <a:t>Same as BFS: </a:t>
                </a:r>
                <a14:m>
                  <m:oMath xmlns:m="http://schemas.openxmlformats.org/officeDocument/2006/math">
                    <m:r>
                      <a:rPr lang="en-US" sz="2800" b="0" i="1" smtClean="0">
                        <a:latin typeface="Cambria Math" panose="02040503050406030204" pitchFamily="18" charset="0"/>
                      </a:rPr>
                      <m:t>𝑂</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𝑉</m:t>
                        </m:r>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𝐸</m:t>
                        </m:r>
                      </m:e>
                    </m:d>
                    <m:r>
                      <a:rPr lang="en-US" sz="2800" b="0" i="1" smtClean="0">
                        <a:latin typeface="Cambria Math" panose="02040503050406030204" pitchFamily="18" charset="0"/>
                      </a:rPr>
                      <m:t>)</m:t>
                    </m:r>
                  </m:oMath>
                </a14:m>
                <a:endParaRPr lang="en-US" sz="2800" dirty="0"/>
              </a:p>
              <a:p>
                <a:endParaRPr lang="en-US" sz="2800" dirty="0"/>
              </a:p>
              <a:p>
                <a:r>
                  <a:rPr lang="en-US" sz="2800" dirty="0" err="1"/>
                  <a:t>Indicentally</a:t>
                </a:r>
                <a:r>
                  <a:rPr lang="en-US" sz="2800" dirty="0"/>
                  <a:t>, you can rewrite DFS to be a recursive method.</a:t>
                </a:r>
              </a:p>
              <a:p>
                <a:pPr lvl="1"/>
                <a:r>
                  <a:rPr lang="en-US" sz="2400" dirty="0"/>
                  <a:t>Use the call stack as your stack.</a:t>
                </a:r>
              </a:p>
              <a:p>
                <a:pPr lvl="1"/>
                <a:r>
                  <a:rPr lang="en-US" sz="2800" dirty="0"/>
                  <a:t>No easy trick to do the same with BFS.</a:t>
                </a:r>
              </a:p>
              <a:p>
                <a:endParaRPr lang="en-US" sz="2800" dirty="0"/>
              </a:p>
            </p:txBody>
          </p:sp>
        </mc:Choice>
        <mc:Fallback xmlns="">
          <p:sp>
            <p:nvSpPr>
              <p:cNvPr id="3" name="Content Placeholder 2">
                <a:extLst>
                  <a:ext uri="{FF2B5EF4-FFF2-40B4-BE49-F238E27FC236}">
                    <a16:creationId xmlns:a16="http://schemas.microsoft.com/office/drawing/2014/main" id="{FC2D260D-A0DA-45DF-9F25-A4CB9D5A371A}"/>
                  </a:ext>
                </a:extLst>
              </p:cNvPr>
              <p:cNvSpPr>
                <a:spLocks noGrp="1" noRot="1" noChangeAspect="1" noMove="1" noResize="1" noEditPoints="1" noAdjustHandles="1" noChangeArrowheads="1" noChangeShapeType="1" noTextEdit="1"/>
              </p:cNvSpPr>
              <p:nvPr>
                <p:ph idx="1"/>
              </p:nvPr>
            </p:nvSpPr>
            <p:spPr>
              <a:xfrm>
                <a:off x="575240" y="1463857"/>
                <a:ext cx="11187258" cy="4845504"/>
              </a:xfrm>
              <a:blipFill>
                <a:blip r:embed="rId3"/>
                <a:stretch>
                  <a:fillRect l="-654" t="-2138"/>
                </a:stretch>
              </a:blipFill>
            </p:spPr>
            <p:txBody>
              <a:bodyPr/>
              <a:lstStyle/>
              <a:p>
                <a:r>
                  <a:rPr lang="en-US">
                    <a:noFill/>
                  </a:rPr>
                  <a:t> </a:t>
                </a:r>
              </a:p>
            </p:txBody>
          </p:sp>
        </mc:Fallback>
      </mc:AlternateContent>
    </p:spTree>
    <p:extLst>
      <p:ext uri="{BB962C8B-B14F-4D97-AF65-F5344CB8AC3E}">
        <p14:creationId xmlns:p14="http://schemas.microsoft.com/office/powerpoint/2010/main" val="838162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Custom 1">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Kasey">
      <a:majorFont>
        <a:latin typeface="Georgia"/>
        <a:ea typeface=""/>
        <a:cs typeface=""/>
      </a:majorFont>
      <a:minorFont>
        <a:latin typeface="Segoe UI Semiligh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13752</TotalTime>
  <Words>2402</Words>
  <Application>Microsoft Office PowerPoint</Application>
  <PresentationFormat>Widescreen</PresentationFormat>
  <Paragraphs>655</Paragraphs>
  <Slides>37</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Calibri</vt:lpstr>
      <vt:lpstr>Cambria Math</vt:lpstr>
      <vt:lpstr>Courier New</vt:lpstr>
      <vt:lpstr>Segoe UI</vt:lpstr>
      <vt:lpstr>Segoe UI Light</vt:lpstr>
      <vt:lpstr>Segoe UI Semibold</vt:lpstr>
      <vt:lpstr>Segoe UI Semilight</vt:lpstr>
      <vt:lpstr>Tw Cen MT</vt:lpstr>
      <vt:lpstr>Wingdings 3</vt:lpstr>
      <vt:lpstr>Integral</vt:lpstr>
      <vt:lpstr>Lecture 21: More Graph Algorithms</vt:lpstr>
      <vt:lpstr>Administrivia</vt:lpstr>
      <vt:lpstr>Administrivia: Final Information</vt:lpstr>
      <vt:lpstr>Adminsitrivia</vt:lpstr>
      <vt:lpstr>Wrap up of MSTs</vt:lpstr>
      <vt:lpstr>Depth First Search</vt:lpstr>
      <vt:lpstr>Depth First Search (DFS)</vt:lpstr>
      <vt:lpstr>Depth First Search</vt:lpstr>
      <vt:lpstr>DFS</vt:lpstr>
      <vt:lpstr>BFS vs. DFS</vt:lpstr>
      <vt:lpstr>Topological Sort</vt:lpstr>
      <vt:lpstr>Problem 1: Ordering Dependencies</vt:lpstr>
      <vt:lpstr>Problem 1: Ordering Dependencies </vt:lpstr>
      <vt:lpstr>Topological Ordering</vt:lpstr>
      <vt:lpstr>Can we always order a graph?</vt:lpstr>
      <vt:lpstr>Ordering a DAG</vt:lpstr>
      <vt:lpstr>How Do We Find a Topological Ordering?</vt:lpstr>
      <vt:lpstr>Strongly Connected Components</vt:lpstr>
      <vt:lpstr>Connected Components (undirected graphs)</vt:lpstr>
      <vt:lpstr>Find the connected components</vt:lpstr>
      <vt:lpstr>Directed Graphs</vt:lpstr>
      <vt:lpstr>Strongly Connected Components</vt:lpstr>
      <vt:lpstr>Your turn: Find Strongly Connected Components</vt:lpstr>
      <vt:lpstr>Finding SCC Algorithm</vt:lpstr>
      <vt:lpstr>Finding SCC Algorithm</vt:lpstr>
      <vt:lpstr>Why Find SCCs?</vt:lpstr>
      <vt:lpstr>Why Find SCCs? </vt:lpstr>
      <vt:lpstr>Why Must H Be a DAG?</vt:lpstr>
      <vt:lpstr>Takeaways</vt:lpstr>
      <vt:lpstr>Graph Modeling Practice</vt:lpstr>
      <vt:lpstr>Graph Modeling Process</vt:lpstr>
      <vt:lpstr>Scenario #1</vt:lpstr>
      <vt:lpstr>Scenario #2</vt:lpstr>
      <vt:lpstr>Scenario #3</vt:lpstr>
      <vt:lpstr>Optional Content: Strongly Connected Components Algorithm Details</vt:lpstr>
      <vt:lpstr>Efficient SCC</vt:lpstr>
      <vt:lpstr>Efficient SCC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Kasey Champion</dc:creator>
  <cp:lastModifiedBy>rtweber2</cp:lastModifiedBy>
  <cp:revision>156</cp:revision>
  <dcterms:created xsi:type="dcterms:W3CDTF">2018-03-22T00:41:11Z</dcterms:created>
  <dcterms:modified xsi:type="dcterms:W3CDTF">2019-08-14T00:38:59Z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kaseyc@microsoft.com</vt:lpwstr>
  </property>
  <property fmtid="{D5CDD505-2E9C-101B-9397-08002B2CF9AE}" pid="5" name="MSIP_Label_f42aa342-8706-4288-bd11-ebb85995028c_SetDate">
    <vt:lpwstr>2018-03-22T00:48:15.4212377Z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