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61" r:id="rId3"/>
    <p:sldId id="269" r:id="rId4"/>
    <p:sldId id="270" r:id="rId5"/>
    <p:sldId id="271" r:id="rId6"/>
    <p:sldId id="296" r:id="rId7"/>
    <p:sldId id="272" r:id="rId8"/>
    <p:sldId id="273" r:id="rId9"/>
    <p:sldId id="264" r:id="rId10"/>
    <p:sldId id="265" r:id="rId11"/>
    <p:sldId id="266" r:id="rId12"/>
    <p:sldId id="321" r:id="rId13"/>
    <p:sldId id="297" r:id="rId14"/>
    <p:sldId id="268" r:id="rId15"/>
    <p:sldId id="298" r:id="rId16"/>
    <p:sldId id="299" r:id="rId17"/>
    <p:sldId id="300" r:id="rId18"/>
    <p:sldId id="301" r:id="rId19"/>
    <p:sldId id="302" r:id="rId20"/>
    <p:sldId id="274"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6" r:id="rId34"/>
    <p:sldId id="317" r:id="rId35"/>
    <p:sldId id="318" r:id="rId36"/>
    <p:sldId id="319" r:id="rId37"/>
    <p:sldId id="322" r:id="rId38"/>
    <p:sldId id="323" r:id="rId39"/>
    <p:sldId id="324" r:id="rId40"/>
    <p:sldId id="276" r:id="rId41"/>
    <p:sldId id="286" r:id="rId42"/>
    <p:sldId id="287" r:id="rId43"/>
    <p:sldId id="288" r:id="rId44"/>
    <p:sldId id="289"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7B7F5-B3D2-4B1B-9E44-1B6BBD92B119}"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64E27-13D8-44A4-9FA9-ADE45D283C47}" type="slidenum">
              <a:rPr lang="en-US" smtClean="0"/>
              <a:t>‹#›</a:t>
            </a:fld>
            <a:endParaRPr lang="en-US"/>
          </a:p>
        </p:txBody>
      </p:sp>
    </p:spTree>
    <p:extLst>
      <p:ext uri="{BB962C8B-B14F-4D97-AF65-F5344CB8AC3E}">
        <p14:creationId xmlns:p14="http://schemas.microsoft.com/office/powerpoint/2010/main" val="14876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B336D0-BB87-4158-9DDA-BA914A234D18}" type="slidenum">
              <a:rPr lang="en-US" smtClean="0"/>
              <a:t>7</a:t>
            </a:fld>
            <a:endParaRPr lang="en-US"/>
          </a:p>
        </p:txBody>
      </p:sp>
    </p:spTree>
    <p:extLst>
      <p:ext uri="{BB962C8B-B14F-4D97-AF65-F5344CB8AC3E}">
        <p14:creationId xmlns:p14="http://schemas.microsoft.com/office/powerpoint/2010/main" val="3179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24:00</a:t>
            </a:r>
          </a:p>
        </p:txBody>
      </p:sp>
      <p:sp>
        <p:nvSpPr>
          <p:cNvPr id="4" name="Slide Number Placeholder 3"/>
          <p:cNvSpPr>
            <a:spLocks noGrp="1"/>
          </p:cNvSpPr>
          <p:nvPr>
            <p:ph type="sldNum" sz="quarter" idx="10"/>
          </p:nvPr>
        </p:nvSpPr>
        <p:spPr/>
        <p:txBody>
          <a:bodyPr/>
          <a:lstStyle/>
          <a:p>
            <a:fld id="{93B336D0-BB87-4158-9DDA-BA914A234D18}" type="slidenum">
              <a:rPr lang="en-US" smtClean="0"/>
              <a:t>8</a:t>
            </a:fld>
            <a:endParaRPr lang="en-US"/>
          </a:p>
        </p:txBody>
      </p:sp>
    </p:spTree>
    <p:extLst>
      <p:ext uri="{BB962C8B-B14F-4D97-AF65-F5344CB8AC3E}">
        <p14:creationId xmlns:p14="http://schemas.microsoft.com/office/powerpoint/2010/main" val="76300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22</a:t>
            </a:fld>
            <a:endParaRPr lang="en-US"/>
          </a:p>
        </p:txBody>
      </p:sp>
    </p:spTree>
    <p:extLst>
      <p:ext uri="{BB962C8B-B14F-4D97-AF65-F5344CB8AC3E}">
        <p14:creationId xmlns:p14="http://schemas.microsoft.com/office/powerpoint/2010/main" val="155683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9:55</a:t>
            </a:r>
          </a:p>
        </p:txBody>
      </p:sp>
      <p:sp>
        <p:nvSpPr>
          <p:cNvPr id="4" name="Slide Number Placeholder 3"/>
          <p:cNvSpPr>
            <a:spLocks noGrp="1"/>
          </p:cNvSpPr>
          <p:nvPr>
            <p:ph type="sldNum" sz="quarter" idx="10"/>
          </p:nvPr>
        </p:nvSpPr>
        <p:spPr/>
        <p:txBody>
          <a:bodyPr/>
          <a:lstStyle/>
          <a:p>
            <a:fld id="{93B336D0-BB87-4158-9DDA-BA914A234D18}" type="slidenum">
              <a:rPr lang="en-US" smtClean="0"/>
              <a:t>24</a:t>
            </a:fld>
            <a:endParaRPr lang="en-US"/>
          </a:p>
        </p:txBody>
      </p:sp>
    </p:spTree>
    <p:extLst>
      <p:ext uri="{BB962C8B-B14F-4D97-AF65-F5344CB8AC3E}">
        <p14:creationId xmlns:p14="http://schemas.microsoft.com/office/powerpoint/2010/main" val="47436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40</a:t>
            </a:fld>
            <a:endParaRPr lang="en-US"/>
          </a:p>
        </p:txBody>
      </p:sp>
    </p:spTree>
    <p:extLst>
      <p:ext uri="{BB962C8B-B14F-4D97-AF65-F5344CB8AC3E}">
        <p14:creationId xmlns:p14="http://schemas.microsoft.com/office/powerpoint/2010/main" val="1556839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DA83DD9-A7B9-4BE1-A9F9-4D1767DCD966}" type="datetime1">
              <a:rPr lang="en-US" smtClean="0"/>
              <a:t>8/16/2019</a:t>
            </a:fld>
            <a:endParaRPr lang="en-US"/>
          </a:p>
        </p:txBody>
      </p:sp>
      <p:sp>
        <p:nvSpPr>
          <p:cNvPr id="5" name="Footer Placeholder 4"/>
          <p:cNvSpPr>
            <a:spLocks noGrp="1"/>
          </p:cNvSpPr>
          <p:nvPr>
            <p:ph type="ftr" sz="quarter" idx="11"/>
          </p:nvPr>
        </p:nvSpPr>
        <p:spPr/>
        <p:txBody>
          <a:bodyPr/>
          <a:lstStyle/>
          <a:p>
            <a:r>
              <a:rPr lang="es-ES"/>
              <a:t>CSE 373 19 Su - Robbie Weber</a:t>
            </a:r>
            <a:endParaRPr lang="en-US"/>
          </a:p>
        </p:txBody>
      </p:sp>
      <p:sp>
        <p:nvSpPr>
          <p:cNvPr id="6" name="Slide Number Placeholder 5"/>
          <p:cNvSpPr>
            <a:spLocks noGrp="1"/>
          </p:cNvSpPr>
          <p:nvPr>
            <p:ph type="sldNum" sz="quarter" idx="12"/>
          </p:nvPr>
        </p:nvSpPr>
        <p:spPr/>
        <p:txBody>
          <a:bodyPr/>
          <a:lstStyle/>
          <a:p>
            <a:fld id="{9CD4E4C7-2EB9-4BCE-8868-B01CC0653B4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77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042A2B2D-97FE-4A5A-A46A-4572AAE8DD15}" type="datetime1">
              <a:rPr lang="en-US" smtClean="0"/>
              <a:t>8/16/2019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9CD4E4C7-2EB9-4BCE-8868-B01CC0653B4D}" type="slidenum">
              <a:rPr lang="en-US" smtClean="0"/>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a:t>Click to edit Master title style</a:t>
            </a:r>
            <a:endParaRPr lang="en-US" dirty="0"/>
          </a:p>
        </p:txBody>
      </p:sp>
      <p:grpSp>
        <p:nvGrpSpPr>
          <p:cNvPr id="13" name="Group 12">
            <a:extLst>
              <a:ext uri="{FF2B5EF4-FFF2-40B4-BE49-F238E27FC236}">
                <a16:creationId xmlns:a16="http://schemas.microsoft.com/office/drawing/2014/main" id="{FB754F48-B758-43EB-980F-1E2884C8E2A7}"/>
              </a:ext>
            </a:extLst>
          </p:cNvPr>
          <p:cNvGrpSpPr/>
          <p:nvPr/>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57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C92AF4AA-68AC-4F30-9036-3B25C372BFA2}" type="datetime1">
              <a:rPr lang="en-US" smtClean="0"/>
              <a:t>8/16/2019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9CD4E4C7-2EB9-4BCE-8868-B01CC0653B4D}" type="slidenum">
              <a:rPr lang="en-US" smtClean="0"/>
              <a:t>‹#›</a:t>
            </a:fld>
            <a:endParaRPr lang="en-US"/>
          </a:p>
        </p:txBody>
      </p:sp>
      <p:sp>
        <p:nvSpPr>
          <p:cNvPr id="7" name="Oval 6">
            <a:extLst>
              <a:ext uri="{FF2B5EF4-FFF2-40B4-BE49-F238E27FC236}">
                <a16:creationId xmlns:a16="http://schemas.microsoft.com/office/drawing/2014/main" id="{886714E5-EBF9-4569-A5F7-79EC8ADBC566}"/>
              </a:ext>
            </a:extLst>
          </p:cNvPr>
          <p:cNvSpPr/>
          <p:nvPr/>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4276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4CC9F-11EE-425C-9CF0-FFC8ADE40628}" type="datetime1">
              <a:rPr lang="en-US" smtClean="0"/>
              <a:t>8/16/2019</a:t>
            </a:fld>
            <a:endParaRPr lang="en-US"/>
          </a:p>
        </p:txBody>
      </p:sp>
      <p:sp>
        <p:nvSpPr>
          <p:cNvPr id="5" name="Footer Placeholder 4"/>
          <p:cNvSpPr>
            <a:spLocks noGrp="1"/>
          </p:cNvSpPr>
          <p:nvPr>
            <p:ph type="ftr" sz="quarter" idx="11"/>
          </p:nvPr>
        </p:nvSpPr>
        <p:spPr/>
        <p:txBody>
          <a:bodyPr/>
          <a:lstStyle/>
          <a:p>
            <a:r>
              <a:rPr lang="es-ES"/>
              <a:t>CSE 373 19 Su - Robbie Weber</a:t>
            </a:r>
            <a:endParaRPr lang="en-US"/>
          </a:p>
        </p:txBody>
      </p:sp>
      <p:sp>
        <p:nvSpPr>
          <p:cNvPr id="6" name="Slide Number Placeholder 5"/>
          <p:cNvSpPr>
            <a:spLocks noGrp="1"/>
          </p:cNvSpPr>
          <p:nvPr>
            <p:ph type="sldNum" sz="quarter" idx="12"/>
          </p:nvPr>
        </p:nvSpPr>
        <p:spPr/>
        <p:txBody>
          <a:bodyPr/>
          <a:lstStyle/>
          <a:p>
            <a:fld id="{9CD4E4C7-2EB9-4BCE-8868-B01CC0653B4D}" type="slidenum">
              <a:rPr lang="en-US" smtClean="0"/>
              <a:t>‹#›</a:t>
            </a:fld>
            <a:endParaRPr lang="en-US"/>
          </a:p>
        </p:txBody>
      </p:sp>
    </p:spTree>
    <p:extLst>
      <p:ext uri="{BB962C8B-B14F-4D97-AF65-F5344CB8AC3E}">
        <p14:creationId xmlns:p14="http://schemas.microsoft.com/office/powerpoint/2010/main" val="159138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0BEB4-B0F4-45AB-BA81-095038952D2B}" type="datetime1">
              <a:rPr lang="en-US" smtClean="0"/>
              <a:t>8/16/2019</a:t>
            </a:fld>
            <a:endParaRPr lang="en-US"/>
          </a:p>
        </p:txBody>
      </p:sp>
      <p:sp>
        <p:nvSpPr>
          <p:cNvPr id="5" name="Footer Placeholder 4"/>
          <p:cNvSpPr>
            <a:spLocks noGrp="1"/>
          </p:cNvSpPr>
          <p:nvPr>
            <p:ph type="ftr" sz="quarter" idx="11"/>
          </p:nvPr>
        </p:nvSpPr>
        <p:spPr/>
        <p:txBody>
          <a:bodyPr/>
          <a:lstStyle/>
          <a:p>
            <a:r>
              <a:rPr lang="es-ES"/>
              <a:t>CSE 373 19 Su - Robbie Weber</a:t>
            </a:r>
            <a:endParaRPr lang="en-US"/>
          </a:p>
        </p:txBody>
      </p:sp>
      <p:sp>
        <p:nvSpPr>
          <p:cNvPr id="6" name="Slide Number Placeholder 5"/>
          <p:cNvSpPr>
            <a:spLocks noGrp="1"/>
          </p:cNvSpPr>
          <p:nvPr>
            <p:ph type="sldNum" sz="quarter" idx="12"/>
          </p:nvPr>
        </p:nvSpPr>
        <p:spPr/>
        <p:txBody>
          <a:bodyPr/>
          <a:lstStyle/>
          <a:p>
            <a:fld id="{9CD4E4C7-2EB9-4BCE-8868-B01CC0653B4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94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F7352-C520-4402-B038-05254A1FC003}" type="datetime1">
              <a:rPr lang="en-US" smtClean="0"/>
              <a:t>8/16/2019</a:t>
            </a:fld>
            <a:endParaRPr lang="en-US"/>
          </a:p>
        </p:txBody>
      </p:sp>
      <p:sp>
        <p:nvSpPr>
          <p:cNvPr id="6" name="Footer Placeholder 5"/>
          <p:cNvSpPr>
            <a:spLocks noGrp="1"/>
          </p:cNvSpPr>
          <p:nvPr>
            <p:ph type="ftr" sz="quarter" idx="11"/>
          </p:nvPr>
        </p:nvSpPr>
        <p:spPr/>
        <p:txBody>
          <a:bodyPr/>
          <a:lstStyle/>
          <a:p>
            <a:r>
              <a:rPr lang="es-ES"/>
              <a:t>CSE 373 19 Su - Robbie Weber</a:t>
            </a:r>
            <a:endParaRPr lang="en-US"/>
          </a:p>
        </p:txBody>
      </p:sp>
      <p:sp>
        <p:nvSpPr>
          <p:cNvPr id="7" name="Slide Number Placeholder 6"/>
          <p:cNvSpPr>
            <a:spLocks noGrp="1"/>
          </p:cNvSpPr>
          <p:nvPr>
            <p:ph type="sldNum" sz="quarter" idx="12"/>
          </p:nvPr>
        </p:nvSpPr>
        <p:spPr/>
        <p:txBody>
          <a:bodyPr/>
          <a:lstStyle/>
          <a:p>
            <a:fld id="{9CD4E4C7-2EB9-4BCE-8868-B01CC0653B4D}"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35893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7" name="Date Placeholder 6"/>
          <p:cNvSpPr>
            <a:spLocks noGrp="1"/>
          </p:cNvSpPr>
          <p:nvPr>
            <p:ph type="dt" sz="half" idx="10"/>
          </p:nvPr>
        </p:nvSpPr>
        <p:spPr/>
        <p:txBody>
          <a:bodyPr/>
          <a:lstStyle/>
          <a:p>
            <a:fld id="{037D8B45-8C2E-41FE-AD96-AB75E5561CFB}" type="datetime1">
              <a:rPr lang="en-US" smtClean="0"/>
              <a:t>8/16/2019</a:t>
            </a:fld>
            <a:endParaRPr lang="en-US"/>
          </a:p>
        </p:txBody>
      </p:sp>
      <p:sp>
        <p:nvSpPr>
          <p:cNvPr id="8" name="Footer Placeholder 7"/>
          <p:cNvSpPr>
            <a:spLocks noGrp="1"/>
          </p:cNvSpPr>
          <p:nvPr>
            <p:ph type="ftr" sz="quarter" idx="11"/>
          </p:nvPr>
        </p:nvSpPr>
        <p:spPr/>
        <p:txBody>
          <a:bodyPr/>
          <a:lstStyle/>
          <a:p>
            <a:r>
              <a:rPr lang="es-ES"/>
              <a:t>CSE 373 19 Su - Robbie Weber</a:t>
            </a:r>
            <a:endParaRPr lang="en-US"/>
          </a:p>
        </p:txBody>
      </p:sp>
      <p:sp>
        <p:nvSpPr>
          <p:cNvPr id="9" name="Slide Number Placeholder 8"/>
          <p:cNvSpPr>
            <a:spLocks noGrp="1"/>
          </p:cNvSpPr>
          <p:nvPr>
            <p:ph type="sldNum" sz="quarter" idx="12"/>
          </p:nvPr>
        </p:nvSpPr>
        <p:spPr/>
        <p:txBody>
          <a:bodyPr/>
          <a:lstStyle/>
          <a:p>
            <a:fld id="{9CD4E4C7-2EB9-4BCE-8868-B01CC0653B4D}"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05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2B208-670B-442D-93E9-3DA05E940A16}" type="datetime1">
              <a:rPr lang="en-US" smtClean="0"/>
              <a:t>8/16/2019</a:t>
            </a:fld>
            <a:endParaRPr lang="en-US"/>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9CD4E4C7-2EB9-4BCE-8868-B01CC0653B4D}" type="slidenum">
              <a:rPr lang="en-US" smtClean="0"/>
              <a:t>‹#›</a:t>
            </a:fld>
            <a:endParaRPr lang="en-US"/>
          </a:p>
        </p:txBody>
      </p:sp>
    </p:spTree>
    <p:extLst>
      <p:ext uri="{BB962C8B-B14F-4D97-AF65-F5344CB8AC3E}">
        <p14:creationId xmlns:p14="http://schemas.microsoft.com/office/powerpoint/2010/main" val="253316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0D726-061B-4968-9A23-3954C0120EEE}" type="datetime1">
              <a:rPr lang="en-US" smtClean="0"/>
              <a:t>8/16/2019</a:t>
            </a:fld>
            <a:endParaRPr lang="en-US"/>
          </a:p>
        </p:txBody>
      </p:sp>
      <p:sp>
        <p:nvSpPr>
          <p:cNvPr id="3" name="Footer Placeholder 2"/>
          <p:cNvSpPr>
            <a:spLocks noGrp="1"/>
          </p:cNvSpPr>
          <p:nvPr>
            <p:ph type="ftr" sz="quarter" idx="11"/>
          </p:nvPr>
        </p:nvSpPr>
        <p:spPr/>
        <p:txBody>
          <a:bodyPr/>
          <a:lstStyle/>
          <a:p>
            <a:r>
              <a:rPr lang="es-ES"/>
              <a:t>CSE 373 19 Su - Robbie Weber</a:t>
            </a:r>
            <a:endParaRPr lang="en-US"/>
          </a:p>
        </p:txBody>
      </p:sp>
      <p:sp>
        <p:nvSpPr>
          <p:cNvPr id="4" name="Slide Number Placeholder 3"/>
          <p:cNvSpPr>
            <a:spLocks noGrp="1"/>
          </p:cNvSpPr>
          <p:nvPr>
            <p:ph type="sldNum" sz="quarter" idx="12"/>
          </p:nvPr>
        </p:nvSpPr>
        <p:spPr/>
        <p:txBody>
          <a:bodyPr/>
          <a:lstStyle/>
          <a:p>
            <a:fld id="{9CD4E4C7-2EB9-4BCE-8868-B01CC0653B4D}" type="slidenum">
              <a:rPr lang="en-US" smtClean="0"/>
              <a:t>‹#›</a:t>
            </a:fld>
            <a:endParaRPr lang="en-US"/>
          </a:p>
        </p:txBody>
      </p:sp>
    </p:spTree>
    <p:extLst>
      <p:ext uri="{BB962C8B-B14F-4D97-AF65-F5344CB8AC3E}">
        <p14:creationId xmlns:p14="http://schemas.microsoft.com/office/powerpoint/2010/main" val="271522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3DA58A-CEF5-451B-8CBA-11D63F3E800B}" type="datetime1">
              <a:rPr lang="en-US" smtClean="0"/>
              <a:t>8/16/2019</a:t>
            </a:fld>
            <a:endParaRPr lang="en-US"/>
          </a:p>
        </p:txBody>
      </p:sp>
      <p:sp>
        <p:nvSpPr>
          <p:cNvPr id="6" name="Footer Placeholder 5"/>
          <p:cNvSpPr>
            <a:spLocks noGrp="1"/>
          </p:cNvSpPr>
          <p:nvPr>
            <p:ph type="ftr" sz="quarter" idx="11"/>
          </p:nvPr>
        </p:nvSpPr>
        <p:spPr/>
        <p:txBody>
          <a:bodyPr/>
          <a:lstStyle/>
          <a:p>
            <a:r>
              <a:rPr lang="es-ES"/>
              <a:t>CSE 373 19 Su - Robbie Weber</a:t>
            </a:r>
            <a:endParaRPr lang="en-US"/>
          </a:p>
        </p:txBody>
      </p:sp>
      <p:sp>
        <p:nvSpPr>
          <p:cNvPr id="7" name="Slide Number Placeholder 6"/>
          <p:cNvSpPr>
            <a:spLocks noGrp="1"/>
          </p:cNvSpPr>
          <p:nvPr>
            <p:ph type="sldNum" sz="quarter" idx="12"/>
          </p:nvPr>
        </p:nvSpPr>
        <p:spPr/>
        <p:txBody>
          <a:bodyPr/>
          <a:lstStyle/>
          <a:p>
            <a:fld id="{9CD4E4C7-2EB9-4BCE-8868-B01CC0653B4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5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8029F71-BBDE-4495-BC87-E69CC3F2CB3B}" type="datetime1">
              <a:rPr lang="en-US" smtClean="0"/>
              <a:t>8/16/2019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9CD4E4C7-2EB9-4BCE-8868-B01CC0653B4D}" type="slidenum">
              <a:rPr lang="en-US" smtClean="0"/>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4" name="Rectangle 23">
            <a:extLst>
              <a:ext uri="{FF2B5EF4-FFF2-40B4-BE49-F238E27FC236}">
                <a16:creationId xmlns:a16="http://schemas.microsoft.com/office/drawing/2014/main" id="{4D812236-1A32-4FE2-AB5A-F8F998D835F3}"/>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09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31C51951-2E40-460D-A5A3-F52A677857AF}" type="datetime1">
              <a:rPr lang="en-US" smtClean="0"/>
              <a:t>8/16/2019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s-ES"/>
              <a:t>CSE 373 19 Su - Robbie Weber</a:t>
            </a:r>
            <a:endParaRPr lang="en-US"/>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9CD4E4C7-2EB9-4BCE-8868-B01CC0653B4D}" type="slidenum">
              <a:rPr lang="en-US" smtClean="0"/>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63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0C4E-3E27-445E-BD7D-CACE9488B743}"/>
              </a:ext>
            </a:extLst>
          </p:cNvPr>
          <p:cNvSpPr>
            <a:spLocks noGrp="1"/>
          </p:cNvSpPr>
          <p:nvPr>
            <p:ph type="ctrTitle"/>
          </p:nvPr>
        </p:nvSpPr>
        <p:spPr/>
        <p:txBody>
          <a:bodyPr/>
          <a:lstStyle/>
          <a:p>
            <a:r>
              <a:rPr lang="en-US" dirty="0"/>
              <a:t>Lecture 22: SCCs and Reductions</a:t>
            </a:r>
          </a:p>
        </p:txBody>
      </p:sp>
      <p:sp>
        <p:nvSpPr>
          <p:cNvPr id="3" name="Subtitle 2">
            <a:extLst>
              <a:ext uri="{FF2B5EF4-FFF2-40B4-BE49-F238E27FC236}">
                <a16:creationId xmlns:a16="http://schemas.microsoft.com/office/drawing/2014/main" id="{197AC2F7-56AC-448F-AD8A-9D9294F4DAB2}"/>
              </a:ext>
            </a:extLst>
          </p:cNvPr>
          <p:cNvSpPr>
            <a:spLocks noGrp="1"/>
          </p:cNvSpPr>
          <p:nvPr>
            <p:ph type="subTitle" idx="1"/>
          </p:nvPr>
        </p:nvSpPr>
        <p:spPr/>
        <p:txBody>
          <a:bodyPr/>
          <a:lstStyle/>
          <a:p>
            <a:r>
              <a:rPr lang="en-US" dirty="0"/>
              <a:t>CSE 373 – Data Structures and Algorithms</a:t>
            </a:r>
          </a:p>
        </p:txBody>
      </p:sp>
      <p:sp>
        <p:nvSpPr>
          <p:cNvPr id="4" name="Footer Placeholder 3">
            <a:extLst>
              <a:ext uri="{FF2B5EF4-FFF2-40B4-BE49-F238E27FC236}">
                <a16:creationId xmlns:a16="http://schemas.microsoft.com/office/drawing/2014/main" id="{A587E7DD-48E2-4003-A5AA-89A28ADE5E23}"/>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E1578E74-78C6-4838-8DD7-C4D5BCD275D1}"/>
              </a:ext>
            </a:extLst>
          </p:cNvPr>
          <p:cNvSpPr>
            <a:spLocks noGrp="1"/>
          </p:cNvSpPr>
          <p:nvPr>
            <p:ph type="sldNum" sz="quarter" idx="12"/>
          </p:nvPr>
        </p:nvSpPr>
        <p:spPr/>
        <p:txBody>
          <a:bodyPr/>
          <a:lstStyle/>
          <a:p>
            <a:fld id="{9CD4E4C7-2EB9-4BCE-8868-B01CC0653B4D}" type="slidenum">
              <a:rPr lang="en-US" smtClean="0"/>
              <a:t>1</a:t>
            </a:fld>
            <a:endParaRPr lang="en-US"/>
          </a:p>
        </p:txBody>
      </p:sp>
    </p:spTree>
    <p:extLst>
      <p:ext uri="{BB962C8B-B14F-4D97-AF65-F5344CB8AC3E}">
        <p14:creationId xmlns:p14="http://schemas.microsoft.com/office/powerpoint/2010/main" val="41724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Creation: Take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have Q kinds of questions and S students.</a:t>
                </a:r>
              </a:p>
              <a:p>
                <a:r>
                  <a:rPr lang="en-US" dirty="0"/>
                  <a:t>What if we try every possible combination of questions.</a:t>
                </a:r>
              </a:p>
              <a:p>
                <a:r>
                  <a:rPr lang="en-US" dirty="0"/>
                  <a:t>How long does this take? 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𝑄</m:t>
                        </m:r>
                      </m:sup>
                    </m:sSup>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a:t>
                </a:r>
              </a:p>
              <a:p>
                <a:r>
                  <a:rPr lang="en-US" dirty="0"/>
                  <a:t>If we have a lot of questions, that’s </a:t>
                </a:r>
                <a:r>
                  <a:rPr lang="en-US" b="1" dirty="0"/>
                  <a:t>really</a:t>
                </a:r>
                <a:r>
                  <a:rPr lang="en-US" dirty="0"/>
                  <a:t> slow.</a:t>
                </a:r>
              </a:p>
              <a:p>
                <a:endParaRPr lang="en-US" dirty="0"/>
              </a:p>
              <a:p>
                <a:endParaRPr lang="en-US" dirty="0"/>
              </a:p>
              <a:p>
                <a:r>
                  <a:rPr lang="en-US" dirty="0"/>
                  <a:t>Instead we’re going to use a graph. </a:t>
                </a:r>
              </a:p>
              <a:p>
                <a:r>
                  <a:rPr lang="en-US" dirty="0"/>
                  <a:t>What should our vertices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2" t="-150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10</a:t>
            </a:fld>
            <a:endParaRPr lang="en-US"/>
          </a:p>
        </p:txBody>
      </p:sp>
    </p:spTree>
    <p:extLst>
      <p:ext uri="{BB962C8B-B14F-4D97-AF65-F5344CB8AC3E}">
        <p14:creationId xmlns:p14="http://schemas.microsoft.com/office/powerpoint/2010/main" val="302514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Creation: Take 2</a:t>
            </a:r>
          </a:p>
        </p:txBody>
      </p:sp>
      <p:sp>
        <p:nvSpPr>
          <p:cNvPr id="3" name="Content Placeholder 2"/>
          <p:cNvSpPr>
            <a:spLocks noGrp="1"/>
          </p:cNvSpPr>
          <p:nvPr>
            <p:ph idx="1"/>
          </p:nvPr>
        </p:nvSpPr>
        <p:spPr>
          <a:xfrm>
            <a:off x="575240" y="1177938"/>
            <a:ext cx="11187258" cy="1197285"/>
          </a:xfrm>
        </p:spPr>
        <p:txBody>
          <a:bodyPr/>
          <a:lstStyle/>
          <a:p>
            <a:pPr marL="0" indent="0">
              <a:buNone/>
            </a:pPr>
            <a:r>
              <a:rPr lang="en-US" dirty="0"/>
              <a:t> Each student introduces new relationships for data:</a:t>
            </a:r>
          </a:p>
          <a:p>
            <a:r>
              <a:rPr lang="en-US" dirty="0"/>
              <a:t>Let’s say your preferences are represented by this table:</a:t>
            </a:r>
            <a:br>
              <a:rPr lang="en-US" dirty="0"/>
            </a:br>
            <a:r>
              <a:rPr lang="en-US" dirty="0"/>
              <a:t>	</a:t>
            </a:r>
          </a:p>
        </p:txBody>
      </p:sp>
      <p:sp>
        <p:nvSpPr>
          <p:cNvPr id="4" name="Footer Placeholder 3"/>
          <p:cNvSpPr>
            <a:spLocks noGrp="1"/>
          </p:cNvSpPr>
          <p:nvPr>
            <p:ph type="ftr" sz="quarter" idx="11"/>
          </p:nvPr>
        </p:nvSpPr>
        <p:spPr>
          <a:xfrm>
            <a:off x="5628802" y="6532566"/>
            <a:ext cx="5901459" cy="274320"/>
          </a:xfrm>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11</a:t>
            </a:fld>
            <a:endParaRPr lang="en-US"/>
          </a:p>
        </p:txBody>
      </p:sp>
      <p:sp>
        <p:nvSpPr>
          <p:cNvPr id="6" name="TextBox 5"/>
          <p:cNvSpPr txBox="1"/>
          <p:nvPr/>
        </p:nvSpPr>
        <p:spPr>
          <a:xfrm>
            <a:off x="575239" y="5796467"/>
            <a:ext cx="10397561" cy="1107996"/>
          </a:xfrm>
          <a:prstGeom prst="rect">
            <a:avLst/>
          </a:prstGeom>
          <a:noFill/>
        </p:spPr>
        <p:txBody>
          <a:bodyPr wrap="square" rtlCol="0">
            <a:spAutoFit/>
          </a:bodyPr>
          <a:lstStyle/>
          <a:p>
            <a:r>
              <a:rPr lang="en-US" sz="2200" dirty="0"/>
              <a:t>If we don’t include a big-O proof, can you still be happy?</a:t>
            </a:r>
          </a:p>
          <a:p>
            <a:r>
              <a:rPr lang="en-US" sz="2200" dirty="0"/>
              <a:t>If we do include a recurrence can you still be happy?</a:t>
            </a:r>
          </a:p>
          <a:p>
            <a:endParaRPr lang="en-US" sz="2200" dirty="0"/>
          </a:p>
        </p:txBody>
      </p:sp>
      <p:sp>
        <p:nvSpPr>
          <p:cNvPr id="7" name="Oval 6"/>
          <p:cNvSpPr/>
          <p:nvPr/>
        </p:nvSpPr>
        <p:spPr>
          <a:xfrm>
            <a:off x="325266" y="2375223"/>
            <a:ext cx="1097280" cy="10972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Big-O</a:t>
            </a:r>
          </a:p>
        </p:txBody>
      </p:sp>
      <p:sp>
        <p:nvSpPr>
          <p:cNvPr id="8" name="Oval 7"/>
          <p:cNvSpPr/>
          <p:nvPr/>
        </p:nvSpPr>
        <p:spPr>
          <a:xfrm>
            <a:off x="2437225" y="4602065"/>
            <a:ext cx="1267097" cy="12670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sz="1200" dirty="0"/>
              <a:t>recurrence</a:t>
            </a:r>
          </a:p>
        </p:txBody>
      </p:sp>
      <p:sp>
        <p:nvSpPr>
          <p:cNvPr id="9" name="Oval 8"/>
          <p:cNvSpPr/>
          <p:nvPr/>
        </p:nvSpPr>
        <p:spPr>
          <a:xfrm>
            <a:off x="2452838" y="2369116"/>
            <a:ext cx="1270276" cy="127027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a:t>
            </a:r>
            <a:r>
              <a:rPr lang="en-US" sz="1200" dirty="0"/>
              <a:t>recurrence</a:t>
            </a:r>
          </a:p>
        </p:txBody>
      </p:sp>
      <p:sp>
        <p:nvSpPr>
          <p:cNvPr id="10" name="Oval 9"/>
          <p:cNvSpPr/>
          <p:nvPr/>
        </p:nvSpPr>
        <p:spPr>
          <a:xfrm>
            <a:off x="5063293" y="4526192"/>
            <a:ext cx="1270275" cy="12702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Graph</a:t>
            </a:r>
          </a:p>
        </p:txBody>
      </p:sp>
      <p:sp>
        <p:nvSpPr>
          <p:cNvPr id="11" name="Oval 10"/>
          <p:cNvSpPr/>
          <p:nvPr/>
        </p:nvSpPr>
        <p:spPr>
          <a:xfrm>
            <a:off x="325266" y="4699187"/>
            <a:ext cx="1097280" cy="10972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Big-O</a:t>
            </a:r>
          </a:p>
        </p:txBody>
      </p:sp>
      <p:sp>
        <p:nvSpPr>
          <p:cNvPr id="12" name="Oval 11"/>
          <p:cNvSpPr/>
          <p:nvPr/>
        </p:nvSpPr>
        <p:spPr>
          <a:xfrm>
            <a:off x="5063293" y="2375223"/>
            <a:ext cx="1270275" cy="1270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Graph</a:t>
            </a:r>
          </a:p>
        </p:txBody>
      </p:sp>
      <p:cxnSp>
        <p:nvCxnSpPr>
          <p:cNvPr id="14" name="Straight Arrow Connector 13"/>
          <p:cNvCxnSpPr>
            <a:stCxn id="11" idx="6"/>
            <a:endCxn id="8" idx="2"/>
          </p:cNvCxnSpPr>
          <p:nvPr/>
        </p:nvCxnSpPr>
        <p:spPr>
          <a:xfrm flipV="1">
            <a:off x="1422546" y="5235614"/>
            <a:ext cx="1014679" cy="12213"/>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7" idx="6"/>
          </p:cNvCxnSpPr>
          <p:nvPr/>
        </p:nvCxnSpPr>
        <p:spPr>
          <a:xfrm flipH="1" flipV="1">
            <a:off x="1422546" y="2923863"/>
            <a:ext cx="1030292" cy="80391"/>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346245" y="4532288"/>
            <a:ext cx="1270275" cy="12702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Heaps</a:t>
            </a:r>
          </a:p>
        </p:txBody>
      </p:sp>
      <p:sp>
        <p:nvSpPr>
          <p:cNvPr id="19" name="Oval 18"/>
          <p:cNvSpPr/>
          <p:nvPr/>
        </p:nvSpPr>
        <p:spPr>
          <a:xfrm>
            <a:off x="7346245" y="2381319"/>
            <a:ext cx="1270275" cy="1270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Heaps</a:t>
            </a:r>
          </a:p>
        </p:txBody>
      </p:sp>
      <p:graphicFrame>
        <p:nvGraphicFramePr>
          <p:cNvPr id="15" name="Table 14"/>
          <p:cNvGraphicFramePr>
            <a:graphicFrameLocks noGrp="1"/>
          </p:cNvGraphicFramePr>
          <p:nvPr/>
        </p:nvGraphicFramePr>
        <p:xfrm>
          <a:off x="8812699" y="1507167"/>
          <a:ext cx="2949799" cy="2069910"/>
        </p:xfrm>
        <a:graphic>
          <a:graphicData uri="http://schemas.openxmlformats.org/drawingml/2006/table">
            <a:tbl>
              <a:tblPr firstRow="1" bandRow="1">
                <a:tableStyleId>{5C22544A-7EE6-4342-B048-85BDC9FD1C3A}</a:tableStyleId>
              </a:tblPr>
              <a:tblGrid>
                <a:gridCol w="1586966">
                  <a:extLst>
                    <a:ext uri="{9D8B030D-6E8A-4147-A177-3AD203B41FA5}">
                      <a16:colId xmlns:a16="http://schemas.microsoft.com/office/drawing/2014/main" val="20000"/>
                    </a:ext>
                  </a:extLst>
                </a:gridCol>
                <a:gridCol w="676717">
                  <a:extLst>
                    <a:ext uri="{9D8B030D-6E8A-4147-A177-3AD203B41FA5}">
                      <a16:colId xmlns:a16="http://schemas.microsoft.com/office/drawing/2014/main" val="20001"/>
                    </a:ext>
                  </a:extLst>
                </a:gridCol>
                <a:gridCol w="686116">
                  <a:extLst>
                    <a:ext uri="{9D8B030D-6E8A-4147-A177-3AD203B41FA5}">
                      <a16:colId xmlns:a16="http://schemas.microsoft.com/office/drawing/2014/main" val="20002"/>
                    </a:ext>
                  </a:extLst>
                </a:gridCol>
              </a:tblGrid>
              <a:tr h="413982">
                <a:tc>
                  <a:txBody>
                    <a:bodyPr/>
                    <a:lstStyle/>
                    <a:p>
                      <a:r>
                        <a:rPr lang="en-US" dirty="0"/>
                        <a:t>Problem</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0000"/>
                  </a:ext>
                </a:extLst>
              </a:tr>
              <a:tr h="413982">
                <a:tc>
                  <a:txBody>
                    <a:bodyPr/>
                    <a:lstStyle/>
                    <a:p>
                      <a:r>
                        <a:rPr lang="en-US" dirty="0"/>
                        <a:t>Big-O</a:t>
                      </a:r>
                    </a:p>
                  </a:txBody>
                  <a:tcPr/>
                </a:tc>
                <a:tc>
                  <a:txBody>
                    <a:bodyPr/>
                    <a:lstStyle/>
                    <a:p>
                      <a:r>
                        <a:rPr lang="en-US" dirty="0"/>
                        <a:t>  X</a:t>
                      </a:r>
                    </a:p>
                  </a:txBody>
                  <a:tcPr/>
                </a:tc>
                <a:tc>
                  <a:txBody>
                    <a:bodyPr/>
                    <a:lstStyle/>
                    <a:p>
                      <a:endParaRPr lang="en-US" dirty="0"/>
                    </a:p>
                  </a:txBody>
                  <a:tcPr/>
                </a:tc>
                <a:extLst>
                  <a:ext uri="{0D108BD9-81ED-4DB2-BD59-A6C34878D82A}">
                    <a16:rowId xmlns:a16="http://schemas.microsoft.com/office/drawing/2014/main" val="10001"/>
                  </a:ext>
                </a:extLst>
              </a:tr>
              <a:tr h="413982">
                <a:tc>
                  <a:txBody>
                    <a:bodyPr/>
                    <a:lstStyle/>
                    <a:p>
                      <a:r>
                        <a:rPr lang="en-US" dirty="0"/>
                        <a:t>Recurrence</a:t>
                      </a:r>
                    </a:p>
                  </a:txBody>
                  <a:tcPr/>
                </a:tc>
                <a:tc>
                  <a:txBody>
                    <a:bodyPr/>
                    <a:lstStyle/>
                    <a:p>
                      <a:endParaRPr lang="en-US" dirty="0"/>
                    </a:p>
                  </a:txBody>
                  <a:tcPr/>
                </a:tc>
                <a:tc>
                  <a:txBody>
                    <a:bodyPr/>
                    <a:lstStyle/>
                    <a:p>
                      <a:r>
                        <a:rPr lang="en-US" dirty="0"/>
                        <a:t>   X </a:t>
                      </a:r>
                    </a:p>
                  </a:txBody>
                  <a:tcPr/>
                </a:tc>
                <a:extLst>
                  <a:ext uri="{0D108BD9-81ED-4DB2-BD59-A6C34878D82A}">
                    <a16:rowId xmlns:a16="http://schemas.microsoft.com/office/drawing/2014/main" val="10002"/>
                  </a:ext>
                </a:extLst>
              </a:tr>
              <a:tr h="413982">
                <a:tc>
                  <a:txBody>
                    <a:bodyPr/>
                    <a:lstStyle/>
                    <a:p>
                      <a:r>
                        <a:rPr lang="en-US" dirty="0"/>
                        <a:t>Graph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413982">
                <a:tc>
                  <a:txBody>
                    <a:bodyPr/>
                    <a:lstStyle/>
                    <a:p>
                      <a:r>
                        <a:rPr lang="en-US" dirty="0"/>
                        <a:t>Heaps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23" name="Table 22"/>
          <p:cNvGraphicFramePr>
            <a:graphicFrameLocks noGrp="1"/>
          </p:cNvGraphicFramePr>
          <p:nvPr/>
        </p:nvGraphicFramePr>
        <p:xfrm>
          <a:off x="8818795" y="3881559"/>
          <a:ext cx="2949799" cy="2069910"/>
        </p:xfrm>
        <a:graphic>
          <a:graphicData uri="http://schemas.openxmlformats.org/drawingml/2006/table">
            <a:tbl>
              <a:tblPr firstRow="1" bandRow="1">
                <a:tableStyleId>{5C22544A-7EE6-4342-B048-85BDC9FD1C3A}</a:tableStyleId>
              </a:tblPr>
              <a:tblGrid>
                <a:gridCol w="1586966">
                  <a:extLst>
                    <a:ext uri="{9D8B030D-6E8A-4147-A177-3AD203B41FA5}">
                      <a16:colId xmlns:a16="http://schemas.microsoft.com/office/drawing/2014/main" val="20000"/>
                    </a:ext>
                  </a:extLst>
                </a:gridCol>
                <a:gridCol w="676717">
                  <a:extLst>
                    <a:ext uri="{9D8B030D-6E8A-4147-A177-3AD203B41FA5}">
                      <a16:colId xmlns:a16="http://schemas.microsoft.com/office/drawing/2014/main" val="20001"/>
                    </a:ext>
                  </a:extLst>
                </a:gridCol>
                <a:gridCol w="686116">
                  <a:extLst>
                    <a:ext uri="{9D8B030D-6E8A-4147-A177-3AD203B41FA5}">
                      <a16:colId xmlns:a16="http://schemas.microsoft.com/office/drawing/2014/main" val="20002"/>
                    </a:ext>
                  </a:extLst>
                </a:gridCol>
              </a:tblGrid>
              <a:tr h="413982">
                <a:tc>
                  <a:txBody>
                    <a:bodyPr/>
                    <a:lstStyle/>
                    <a:p>
                      <a:r>
                        <a:rPr lang="en-US" dirty="0"/>
                        <a:t>Problem</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0000"/>
                  </a:ext>
                </a:extLst>
              </a:tr>
              <a:tr h="413982">
                <a:tc>
                  <a:txBody>
                    <a:bodyPr/>
                    <a:lstStyle/>
                    <a:p>
                      <a:r>
                        <a:rPr lang="en-US" dirty="0"/>
                        <a:t>Big-O</a:t>
                      </a:r>
                    </a:p>
                  </a:txBody>
                  <a:tcPr/>
                </a:tc>
                <a:tc>
                  <a:txBody>
                    <a:bodyPr/>
                    <a:lstStyle/>
                    <a:p>
                      <a:r>
                        <a:rPr lang="en-US" dirty="0"/>
                        <a:t>  </a:t>
                      </a:r>
                    </a:p>
                  </a:txBody>
                  <a:tcPr/>
                </a:tc>
                <a:tc>
                  <a:txBody>
                    <a:bodyPr/>
                    <a:lstStyle/>
                    <a:p>
                      <a:endParaRPr lang="en-US" dirty="0"/>
                    </a:p>
                  </a:txBody>
                  <a:tcPr/>
                </a:tc>
                <a:extLst>
                  <a:ext uri="{0D108BD9-81ED-4DB2-BD59-A6C34878D82A}">
                    <a16:rowId xmlns:a16="http://schemas.microsoft.com/office/drawing/2014/main" val="10001"/>
                  </a:ext>
                </a:extLst>
              </a:tr>
              <a:tr h="413982">
                <a:tc>
                  <a:txBody>
                    <a:bodyPr/>
                    <a:lstStyle/>
                    <a:p>
                      <a:r>
                        <a:rPr lang="en-US" dirty="0"/>
                        <a:t>Recurrence</a:t>
                      </a:r>
                    </a:p>
                  </a:txBody>
                  <a:tcPr/>
                </a:tc>
                <a:tc>
                  <a:txBody>
                    <a:bodyPr/>
                    <a:lstStyle/>
                    <a:p>
                      <a:r>
                        <a:rPr lang="en-US" dirty="0"/>
                        <a:t>  X</a:t>
                      </a:r>
                    </a:p>
                  </a:txBody>
                  <a:tcPr/>
                </a:tc>
                <a:tc>
                  <a:txBody>
                    <a:bodyPr/>
                    <a:lstStyle/>
                    <a:p>
                      <a:r>
                        <a:rPr lang="en-US" dirty="0"/>
                        <a:t>    </a:t>
                      </a:r>
                    </a:p>
                  </a:txBody>
                  <a:tcPr/>
                </a:tc>
                <a:extLst>
                  <a:ext uri="{0D108BD9-81ED-4DB2-BD59-A6C34878D82A}">
                    <a16:rowId xmlns:a16="http://schemas.microsoft.com/office/drawing/2014/main" val="10002"/>
                  </a:ext>
                </a:extLst>
              </a:tr>
              <a:tr h="413982">
                <a:tc>
                  <a:txBody>
                    <a:bodyPr/>
                    <a:lstStyle/>
                    <a:p>
                      <a:r>
                        <a:rPr lang="en-US" dirty="0"/>
                        <a:t>Graph</a:t>
                      </a:r>
                    </a:p>
                  </a:txBody>
                  <a:tcPr/>
                </a:tc>
                <a:tc>
                  <a:txBody>
                    <a:bodyPr/>
                    <a:lstStyle/>
                    <a:p>
                      <a:r>
                        <a:rPr lang="en-US" dirty="0"/>
                        <a:t>  X</a:t>
                      </a:r>
                    </a:p>
                  </a:txBody>
                  <a:tcPr/>
                </a:tc>
                <a:tc>
                  <a:txBody>
                    <a:bodyPr/>
                    <a:lstStyle/>
                    <a:p>
                      <a:endParaRPr lang="en-US" dirty="0"/>
                    </a:p>
                  </a:txBody>
                  <a:tcPr/>
                </a:tc>
                <a:extLst>
                  <a:ext uri="{0D108BD9-81ED-4DB2-BD59-A6C34878D82A}">
                    <a16:rowId xmlns:a16="http://schemas.microsoft.com/office/drawing/2014/main" val="10003"/>
                  </a:ext>
                </a:extLst>
              </a:tr>
              <a:tr h="413982">
                <a:tc>
                  <a:txBody>
                    <a:bodyPr/>
                    <a:lstStyle/>
                    <a:p>
                      <a:r>
                        <a:rPr lang="en-US" dirty="0"/>
                        <a:t>Heaps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13" name="Smiley Face 12"/>
          <p:cNvSpPr/>
          <p:nvPr/>
        </p:nvSpPr>
        <p:spPr>
          <a:xfrm>
            <a:off x="2192594" y="4395019"/>
            <a:ext cx="481780" cy="4817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1107318" y="4291397"/>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2113859" y="2192605"/>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1221700" y="2128225"/>
            <a:ext cx="481780" cy="4817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F795161-FE02-472C-857C-8E1267D2AB22}"/>
              </a:ext>
            </a:extLst>
          </p:cNvPr>
          <p:cNvSpPr txBox="1"/>
          <p:nvPr/>
        </p:nvSpPr>
        <p:spPr>
          <a:xfrm>
            <a:off x="8001000" y="263276"/>
            <a:ext cx="3680670" cy="1107996"/>
          </a:xfrm>
          <a:prstGeom prst="rect">
            <a:avLst/>
          </a:prstGeom>
          <a:noFill/>
        </p:spPr>
        <p:txBody>
          <a:bodyPr wrap="square" rtlCol="0">
            <a:spAutoFit/>
          </a:bodyPr>
          <a:lstStyle/>
          <a:p>
            <a:r>
              <a:rPr lang="en-US" sz="2200" dirty="0"/>
              <a:t>Pollev.com/cse373su19</a:t>
            </a:r>
          </a:p>
          <a:p>
            <a:r>
              <a:rPr lang="en-US" sz="2200" dirty="0"/>
              <a:t>What edges are added for the second set of preferences?</a:t>
            </a:r>
          </a:p>
        </p:txBody>
      </p:sp>
    </p:spTree>
    <p:extLst>
      <p:ext uri="{BB962C8B-B14F-4D97-AF65-F5344CB8AC3E}">
        <p14:creationId xmlns:p14="http://schemas.microsoft.com/office/powerpoint/2010/main" val="65578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P spid="25" grpId="0" animBg="1"/>
      <p:bldP spid="27"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Creation: Take 2</a:t>
            </a:r>
          </a:p>
        </p:txBody>
      </p:sp>
      <p:sp>
        <p:nvSpPr>
          <p:cNvPr id="3" name="Content Placeholder 2"/>
          <p:cNvSpPr>
            <a:spLocks noGrp="1"/>
          </p:cNvSpPr>
          <p:nvPr>
            <p:ph idx="1"/>
          </p:nvPr>
        </p:nvSpPr>
        <p:spPr>
          <a:xfrm>
            <a:off x="575240" y="1177938"/>
            <a:ext cx="11187258" cy="1197285"/>
          </a:xfrm>
        </p:spPr>
        <p:txBody>
          <a:bodyPr/>
          <a:lstStyle/>
          <a:p>
            <a:pPr marL="0" indent="0">
              <a:buNone/>
            </a:pPr>
            <a:r>
              <a:rPr lang="en-US" dirty="0"/>
              <a:t> Each student introduces new relationships for data:</a:t>
            </a:r>
          </a:p>
          <a:p>
            <a:r>
              <a:rPr lang="en-US" dirty="0"/>
              <a:t>Let’s say your preferences are represented by this table:</a:t>
            </a:r>
            <a:br>
              <a:rPr lang="en-US" dirty="0"/>
            </a:br>
            <a:r>
              <a:rPr lang="en-US" dirty="0"/>
              <a:t>	</a:t>
            </a:r>
          </a:p>
        </p:txBody>
      </p:sp>
      <p:sp>
        <p:nvSpPr>
          <p:cNvPr id="4" name="Footer Placeholder 3"/>
          <p:cNvSpPr>
            <a:spLocks noGrp="1"/>
          </p:cNvSpPr>
          <p:nvPr>
            <p:ph type="ftr" sz="quarter" idx="11"/>
          </p:nvPr>
        </p:nvSpPr>
        <p:spPr>
          <a:xfrm>
            <a:off x="5628802" y="6532566"/>
            <a:ext cx="5901459" cy="274320"/>
          </a:xfrm>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12</a:t>
            </a:fld>
            <a:endParaRPr lang="en-US"/>
          </a:p>
        </p:txBody>
      </p:sp>
      <p:sp>
        <p:nvSpPr>
          <p:cNvPr id="6" name="TextBox 5"/>
          <p:cNvSpPr txBox="1"/>
          <p:nvPr/>
        </p:nvSpPr>
        <p:spPr>
          <a:xfrm>
            <a:off x="575239" y="5796467"/>
            <a:ext cx="10397561" cy="1107996"/>
          </a:xfrm>
          <a:prstGeom prst="rect">
            <a:avLst/>
          </a:prstGeom>
          <a:noFill/>
        </p:spPr>
        <p:txBody>
          <a:bodyPr wrap="square" rtlCol="0">
            <a:spAutoFit/>
          </a:bodyPr>
          <a:lstStyle/>
          <a:p>
            <a:r>
              <a:rPr lang="en-US" sz="2200" dirty="0"/>
              <a:t>If we don’t include a big-O proof, can you still be happy?</a:t>
            </a:r>
          </a:p>
          <a:p>
            <a:r>
              <a:rPr lang="en-US" sz="2200" dirty="0"/>
              <a:t>If we do include a recurrence can you still be happy?</a:t>
            </a:r>
          </a:p>
          <a:p>
            <a:endParaRPr lang="en-US" sz="2200" dirty="0"/>
          </a:p>
        </p:txBody>
      </p:sp>
      <p:sp>
        <p:nvSpPr>
          <p:cNvPr id="7" name="Oval 6"/>
          <p:cNvSpPr/>
          <p:nvPr/>
        </p:nvSpPr>
        <p:spPr>
          <a:xfrm>
            <a:off x="325266" y="2375223"/>
            <a:ext cx="1097280" cy="10972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Big-O</a:t>
            </a:r>
          </a:p>
        </p:txBody>
      </p:sp>
      <p:sp>
        <p:nvSpPr>
          <p:cNvPr id="8" name="Oval 7"/>
          <p:cNvSpPr/>
          <p:nvPr/>
        </p:nvSpPr>
        <p:spPr>
          <a:xfrm>
            <a:off x="2437225" y="4602065"/>
            <a:ext cx="1267097" cy="12670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sz="1200" dirty="0"/>
              <a:t>recurrence</a:t>
            </a:r>
          </a:p>
        </p:txBody>
      </p:sp>
      <p:sp>
        <p:nvSpPr>
          <p:cNvPr id="9" name="Oval 8"/>
          <p:cNvSpPr/>
          <p:nvPr/>
        </p:nvSpPr>
        <p:spPr>
          <a:xfrm>
            <a:off x="2452838" y="2369116"/>
            <a:ext cx="1270276" cy="127027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a:t>
            </a:r>
            <a:r>
              <a:rPr lang="en-US" sz="1200" dirty="0"/>
              <a:t>recurrence</a:t>
            </a:r>
          </a:p>
        </p:txBody>
      </p:sp>
      <p:sp>
        <p:nvSpPr>
          <p:cNvPr id="10" name="Oval 9"/>
          <p:cNvSpPr/>
          <p:nvPr/>
        </p:nvSpPr>
        <p:spPr>
          <a:xfrm>
            <a:off x="5063293" y="4526192"/>
            <a:ext cx="1270275" cy="12702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Graph</a:t>
            </a:r>
          </a:p>
        </p:txBody>
      </p:sp>
      <p:sp>
        <p:nvSpPr>
          <p:cNvPr id="11" name="Oval 10"/>
          <p:cNvSpPr/>
          <p:nvPr/>
        </p:nvSpPr>
        <p:spPr>
          <a:xfrm>
            <a:off x="325266" y="4699187"/>
            <a:ext cx="1097280" cy="10972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Big-O</a:t>
            </a:r>
          </a:p>
        </p:txBody>
      </p:sp>
      <p:sp>
        <p:nvSpPr>
          <p:cNvPr id="12" name="Oval 11"/>
          <p:cNvSpPr/>
          <p:nvPr/>
        </p:nvSpPr>
        <p:spPr>
          <a:xfrm>
            <a:off x="5063293" y="2375223"/>
            <a:ext cx="1270275" cy="1270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Graph</a:t>
            </a:r>
          </a:p>
        </p:txBody>
      </p:sp>
      <p:cxnSp>
        <p:nvCxnSpPr>
          <p:cNvPr id="14" name="Straight Arrow Connector 13"/>
          <p:cNvCxnSpPr>
            <a:stCxn id="11" idx="6"/>
            <a:endCxn id="8" idx="2"/>
          </p:cNvCxnSpPr>
          <p:nvPr/>
        </p:nvCxnSpPr>
        <p:spPr>
          <a:xfrm flipV="1">
            <a:off x="1422546" y="5235614"/>
            <a:ext cx="1014679" cy="12213"/>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7" idx="6"/>
          </p:cNvCxnSpPr>
          <p:nvPr/>
        </p:nvCxnSpPr>
        <p:spPr>
          <a:xfrm flipH="1" flipV="1">
            <a:off x="1422546" y="2923863"/>
            <a:ext cx="1030292" cy="80391"/>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9" idx="5"/>
          </p:cNvCxnSpPr>
          <p:nvPr/>
        </p:nvCxnSpPr>
        <p:spPr>
          <a:xfrm flipH="1" flipV="1">
            <a:off x="3537086" y="3453364"/>
            <a:ext cx="1712234" cy="1258855"/>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7"/>
            <a:endCxn id="12" idx="3"/>
          </p:cNvCxnSpPr>
          <p:nvPr/>
        </p:nvCxnSpPr>
        <p:spPr>
          <a:xfrm flipV="1">
            <a:off x="3518760" y="3459471"/>
            <a:ext cx="1730560" cy="132815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346245" y="4532288"/>
            <a:ext cx="1270275" cy="12702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Heaps</a:t>
            </a:r>
          </a:p>
        </p:txBody>
      </p:sp>
      <p:sp>
        <p:nvSpPr>
          <p:cNvPr id="19" name="Oval 18"/>
          <p:cNvSpPr/>
          <p:nvPr/>
        </p:nvSpPr>
        <p:spPr>
          <a:xfrm>
            <a:off x="7346245" y="2381319"/>
            <a:ext cx="1270275" cy="1270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Heaps</a:t>
            </a:r>
          </a:p>
        </p:txBody>
      </p:sp>
      <p:graphicFrame>
        <p:nvGraphicFramePr>
          <p:cNvPr id="15" name="Table 14"/>
          <p:cNvGraphicFramePr>
            <a:graphicFrameLocks noGrp="1"/>
          </p:cNvGraphicFramePr>
          <p:nvPr/>
        </p:nvGraphicFramePr>
        <p:xfrm>
          <a:off x="8812699" y="1507167"/>
          <a:ext cx="2949799" cy="2069910"/>
        </p:xfrm>
        <a:graphic>
          <a:graphicData uri="http://schemas.openxmlformats.org/drawingml/2006/table">
            <a:tbl>
              <a:tblPr firstRow="1" bandRow="1">
                <a:tableStyleId>{5C22544A-7EE6-4342-B048-85BDC9FD1C3A}</a:tableStyleId>
              </a:tblPr>
              <a:tblGrid>
                <a:gridCol w="1586966">
                  <a:extLst>
                    <a:ext uri="{9D8B030D-6E8A-4147-A177-3AD203B41FA5}">
                      <a16:colId xmlns:a16="http://schemas.microsoft.com/office/drawing/2014/main" val="20000"/>
                    </a:ext>
                  </a:extLst>
                </a:gridCol>
                <a:gridCol w="676717">
                  <a:extLst>
                    <a:ext uri="{9D8B030D-6E8A-4147-A177-3AD203B41FA5}">
                      <a16:colId xmlns:a16="http://schemas.microsoft.com/office/drawing/2014/main" val="20001"/>
                    </a:ext>
                  </a:extLst>
                </a:gridCol>
                <a:gridCol w="686116">
                  <a:extLst>
                    <a:ext uri="{9D8B030D-6E8A-4147-A177-3AD203B41FA5}">
                      <a16:colId xmlns:a16="http://schemas.microsoft.com/office/drawing/2014/main" val="20002"/>
                    </a:ext>
                  </a:extLst>
                </a:gridCol>
              </a:tblGrid>
              <a:tr h="413982">
                <a:tc>
                  <a:txBody>
                    <a:bodyPr/>
                    <a:lstStyle/>
                    <a:p>
                      <a:r>
                        <a:rPr lang="en-US" dirty="0"/>
                        <a:t>Problem</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0000"/>
                  </a:ext>
                </a:extLst>
              </a:tr>
              <a:tr h="413982">
                <a:tc>
                  <a:txBody>
                    <a:bodyPr/>
                    <a:lstStyle/>
                    <a:p>
                      <a:r>
                        <a:rPr lang="en-US" dirty="0"/>
                        <a:t>Big-O</a:t>
                      </a:r>
                    </a:p>
                  </a:txBody>
                  <a:tcPr/>
                </a:tc>
                <a:tc>
                  <a:txBody>
                    <a:bodyPr/>
                    <a:lstStyle/>
                    <a:p>
                      <a:r>
                        <a:rPr lang="en-US" dirty="0"/>
                        <a:t>  X</a:t>
                      </a:r>
                    </a:p>
                  </a:txBody>
                  <a:tcPr/>
                </a:tc>
                <a:tc>
                  <a:txBody>
                    <a:bodyPr/>
                    <a:lstStyle/>
                    <a:p>
                      <a:endParaRPr lang="en-US" dirty="0"/>
                    </a:p>
                  </a:txBody>
                  <a:tcPr/>
                </a:tc>
                <a:extLst>
                  <a:ext uri="{0D108BD9-81ED-4DB2-BD59-A6C34878D82A}">
                    <a16:rowId xmlns:a16="http://schemas.microsoft.com/office/drawing/2014/main" val="10001"/>
                  </a:ext>
                </a:extLst>
              </a:tr>
              <a:tr h="413982">
                <a:tc>
                  <a:txBody>
                    <a:bodyPr/>
                    <a:lstStyle/>
                    <a:p>
                      <a:r>
                        <a:rPr lang="en-US" dirty="0"/>
                        <a:t>Recurrence</a:t>
                      </a:r>
                    </a:p>
                  </a:txBody>
                  <a:tcPr/>
                </a:tc>
                <a:tc>
                  <a:txBody>
                    <a:bodyPr/>
                    <a:lstStyle/>
                    <a:p>
                      <a:endParaRPr lang="en-US" dirty="0"/>
                    </a:p>
                  </a:txBody>
                  <a:tcPr/>
                </a:tc>
                <a:tc>
                  <a:txBody>
                    <a:bodyPr/>
                    <a:lstStyle/>
                    <a:p>
                      <a:r>
                        <a:rPr lang="en-US" dirty="0"/>
                        <a:t>   X </a:t>
                      </a:r>
                    </a:p>
                  </a:txBody>
                  <a:tcPr/>
                </a:tc>
                <a:extLst>
                  <a:ext uri="{0D108BD9-81ED-4DB2-BD59-A6C34878D82A}">
                    <a16:rowId xmlns:a16="http://schemas.microsoft.com/office/drawing/2014/main" val="10002"/>
                  </a:ext>
                </a:extLst>
              </a:tr>
              <a:tr h="413982">
                <a:tc>
                  <a:txBody>
                    <a:bodyPr/>
                    <a:lstStyle/>
                    <a:p>
                      <a:r>
                        <a:rPr lang="en-US" dirty="0"/>
                        <a:t>Graph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413982">
                <a:tc>
                  <a:txBody>
                    <a:bodyPr/>
                    <a:lstStyle/>
                    <a:p>
                      <a:r>
                        <a:rPr lang="en-US" dirty="0"/>
                        <a:t>Heaps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23" name="Table 22"/>
          <p:cNvGraphicFramePr>
            <a:graphicFrameLocks noGrp="1"/>
          </p:cNvGraphicFramePr>
          <p:nvPr/>
        </p:nvGraphicFramePr>
        <p:xfrm>
          <a:off x="8818795" y="3881559"/>
          <a:ext cx="2949799" cy="2069910"/>
        </p:xfrm>
        <a:graphic>
          <a:graphicData uri="http://schemas.openxmlformats.org/drawingml/2006/table">
            <a:tbl>
              <a:tblPr firstRow="1" bandRow="1">
                <a:tableStyleId>{5C22544A-7EE6-4342-B048-85BDC9FD1C3A}</a:tableStyleId>
              </a:tblPr>
              <a:tblGrid>
                <a:gridCol w="1586966">
                  <a:extLst>
                    <a:ext uri="{9D8B030D-6E8A-4147-A177-3AD203B41FA5}">
                      <a16:colId xmlns:a16="http://schemas.microsoft.com/office/drawing/2014/main" val="20000"/>
                    </a:ext>
                  </a:extLst>
                </a:gridCol>
                <a:gridCol w="676717">
                  <a:extLst>
                    <a:ext uri="{9D8B030D-6E8A-4147-A177-3AD203B41FA5}">
                      <a16:colId xmlns:a16="http://schemas.microsoft.com/office/drawing/2014/main" val="20001"/>
                    </a:ext>
                  </a:extLst>
                </a:gridCol>
                <a:gridCol w="686116">
                  <a:extLst>
                    <a:ext uri="{9D8B030D-6E8A-4147-A177-3AD203B41FA5}">
                      <a16:colId xmlns:a16="http://schemas.microsoft.com/office/drawing/2014/main" val="20002"/>
                    </a:ext>
                  </a:extLst>
                </a:gridCol>
              </a:tblGrid>
              <a:tr h="413982">
                <a:tc>
                  <a:txBody>
                    <a:bodyPr/>
                    <a:lstStyle/>
                    <a:p>
                      <a:r>
                        <a:rPr lang="en-US" dirty="0"/>
                        <a:t>Problem</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0000"/>
                  </a:ext>
                </a:extLst>
              </a:tr>
              <a:tr h="413982">
                <a:tc>
                  <a:txBody>
                    <a:bodyPr/>
                    <a:lstStyle/>
                    <a:p>
                      <a:r>
                        <a:rPr lang="en-US" dirty="0"/>
                        <a:t>Big-O</a:t>
                      </a:r>
                    </a:p>
                  </a:txBody>
                  <a:tcPr/>
                </a:tc>
                <a:tc>
                  <a:txBody>
                    <a:bodyPr/>
                    <a:lstStyle/>
                    <a:p>
                      <a:r>
                        <a:rPr lang="en-US" dirty="0"/>
                        <a:t>  </a:t>
                      </a:r>
                    </a:p>
                  </a:txBody>
                  <a:tcPr/>
                </a:tc>
                <a:tc>
                  <a:txBody>
                    <a:bodyPr/>
                    <a:lstStyle/>
                    <a:p>
                      <a:endParaRPr lang="en-US" dirty="0"/>
                    </a:p>
                  </a:txBody>
                  <a:tcPr/>
                </a:tc>
                <a:extLst>
                  <a:ext uri="{0D108BD9-81ED-4DB2-BD59-A6C34878D82A}">
                    <a16:rowId xmlns:a16="http://schemas.microsoft.com/office/drawing/2014/main" val="10001"/>
                  </a:ext>
                </a:extLst>
              </a:tr>
              <a:tr h="413982">
                <a:tc>
                  <a:txBody>
                    <a:bodyPr/>
                    <a:lstStyle/>
                    <a:p>
                      <a:r>
                        <a:rPr lang="en-US" dirty="0"/>
                        <a:t>Recurrence</a:t>
                      </a:r>
                    </a:p>
                  </a:txBody>
                  <a:tcPr/>
                </a:tc>
                <a:tc>
                  <a:txBody>
                    <a:bodyPr/>
                    <a:lstStyle/>
                    <a:p>
                      <a:r>
                        <a:rPr lang="en-US" dirty="0"/>
                        <a:t>  X</a:t>
                      </a:r>
                    </a:p>
                  </a:txBody>
                  <a:tcPr/>
                </a:tc>
                <a:tc>
                  <a:txBody>
                    <a:bodyPr/>
                    <a:lstStyle/>
                    <a:p>
                      <a:r>
                        <a:rPr lang="en-US" dirty="0"/>
                        <a:t>    </a:t>
                      </a:r>
                    </a:p>
                  </a:txBody>
                  <a:tcPr/>
                </a:tc>
                <a:extLst>
                  <a:ext uri="{0D108BD9-81ED-4DB2-BD59-A6C34878D82A}">
                    <a16:rowId xmlns:a16="http://schemas.microsoft.com/office/drawing/2014/main" val="10002"/>
                  </a:ext>
                </a:extLst>
              </a:tr>
              <a:tr h="413982">
                <a:tc>
                  <a:txBody>
                    <a:bodyPr/>
                    <a:lstStyle/>
                    <a:p>
                      <a:r>
                        <a:rPr lang="en-US" dirty="0"/>
                        <a:t>Graph</a:t>
                      </a:r>
                    </a:p>
                  </a:txBody>
                  <a:tcPr/>
                </a:tc>
                <a:tc>
                  <a:txBody>
                    <a:bodyPr/>
                    <a:lstStyle/>
                    <a:p>
                      <a:r>
                        <a:rPr lang="en-US" dirty="0"/>
                        <a:t>  X</a:t>
                      </a:r>
                    </a:p>
                  </a:txBody>
                  <a:tcPr/>
                </a:tc>
                <a:tc>
                  <a:txBody>
                    <a:bodyPr/>
                    <a:lstStyle/>
                    <a:p>
                      <a:endParaRPr lang="en-US" dirty="0"/>
                    </a:p>
                  </a:txBody>
                  <a:tcPr/>
                </a:tc>
                <a:extLst>
                  <a:ext uri="{0D108BD9-81ED-4DB2-BD59-A6C34878D82A}">
                    <a16:rowId xmlns:a16="http://schemas.microsoft.com/office/drawing/2014/main" val="10003"/>
                  </a:ext>
                </a:extLst>
              </a:tr>
              <a:tr h="413982">
                <a:tc>
                  <a:txBody>
                    <a:bodyPr/>
                    <a:lstStyle/>
                    <a:p>
                      <a:r>
                        <a:rPr lang="en-US" dirty="0"/>
                        <a:t>Heaps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13" name="Smiley Face 12"/>
          <p:cNvSpPr/>
          <p:nvPr/>
        </p:nvSpPr>
        <p:spPr>
          <a:xfrm>
            <a:off x="2192594" y="4395019"/>
            <a:ext cx="481780" cy="4817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1107318" y="4291397"/>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2113859" y="2192605"/>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1221700" y="2128225"/>
            <a:ext cx="481780" cy="4817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1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Creation: Take 2</a:t>
            </a:r>
          </a:p>
        </p:txBody>
      </p:sp>
      <p:sp>
        <p:nvSpPr>
          <p:cNvPr id="3" name="Content Placeholder 2"/>
          <p:cNvSpPr>
            <a:spLocks noGrp="1"/>
          </p:cNvSpPr>
          <p:nvPr>
            <p:ph idx="1"/>
          </p:nvPr>
        </p:nvSpPr>
        <p:spPr>
          <a:xfrm>
            <a:off x="575240" y="1463857"/>
            <a:ext cx="11187258" cy="5057170"/>
          </a:xfrm>
        </p:spPr>
        <p:txBody>
          <a:bodyPr>
            <a:normAutofit/>
          </a:bodyPr>
          <a:lstStyle/>
          <a:p>
            <a:r>
              <a:rPr lang="en-US" dirty="0"/>
              <a:t>Hey we made a graph!</a:t>
            </a:r>
          </a:p>
          <a:p>
            <a:r>
              <a:rPr lang="en-US" dirty="0"/>
              <a:t>What do the edges mean? </a:t>
            </a:r>
          </a:p>
          <a:p>
            <a:r>
              <a:rPr lang="en-US" dirty="0"/>
              <a:t>Each edge goes from something making someone unhappy, to the only thing that could make them happy.</a:t>
            </a:r>
          </a:p>
          <a:p>
            <a:pPr lvl="1"/>
            <a:r>
              <a:rPr lang="en-US" sz="2600" dirty="0"/>
              <a:t>We need to avoid an edge that goes TRUE THING </a:t>
            </a:r>
            <a:r>
              <a:rPr lang="en-US" sz="2600" dirty="0">
                <a:sym typeface="Wingdings" panose="05000000000000000000" pitchFamily="2" charset="2"/>
              </a:rPr>
              <a:t> FALSE THING</a:t>
            </a:r>
            <a:endParaRPr lang="en-US" sz="2600"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13</a:t>
            </a:fld>
            <a:endParaRPr lang="en-US"/>
          </a:p>
        </p:txBody>
      </p:sp>
      <p:sp>
        <p:nvSpPr>
          <p:cNvPr id="27" name="Oval 26"/>
          <p:cNvSpPr/>
          <p:nvPr/>
        </p:nvSpPr>
        <p:spPr>
          <a:xfrm>
            <a:off x="5976841" y="4149781"/>
            <a:ext cx="1267097" cy="12670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sz="1200" dirty="0"/>
              <a:t>recurrence</a:t>
            </a:r>
          </a:p>
        </p:txBody>
      </p:sp>
      <p:sp>
        <p:nvSpPr>
          <p:cNvPr id="28" name="Oval 27"/>
          <p:cNvSpPr/>
          <p:nvPr/>
        </p:nvSpPr>
        <p:spPr>
          <a:xfrm>
            <a:off x="3864882" y="4246903"/>
            <a:ext cx="1097280" cy="10972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Big-O</a:t>
            </a:r>
          </a:p>
        </p:txBody>
      </p:sp>
      <p:cxnSp>
        <p:nvCxnSpPr>
          <p:cNvPr id="29" name="Straight Arrow Connector 28"/>
          <p:cNvCxnSpPr>
            <a:stCxn id="28" idx="6"/>
            <a:endCxn id="27" idx="2"/>
          </p:cNvCxnSpPr>
          <p:nvPr/>
        </p:nvCxnSpPr>
        <p:spPr>
          <a:xfrm flipV="1">
            <a:off x="4962162" y="4783330"/>
            <a:ext cx="1014679" cy="12213"/>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Smiley Face 29"/>
          <p:cNvSpPr/>
          <p:nvPr/>
        </p:nvSpPr>
        <p:spPr>
          <a:xfrm>
            <a:off x="5732210" y="3942735"/>
            <a:ext cx="481780" cy="4817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4646934" y="3839113"/>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0211465">
            <a:off x="4125894" y="4976420"/>
            <a:ext cx="1127553"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True</a:t>
            </a:r>
            <a:endParaRPr lang="en-US" sz="4000" b="1" cap="none" spc="0" dirty="0">
              <a:ln w="12700" cmpd="sng">
                <a:solidFill>
                  <a:schemeClr val="accent4"/>
                </a:solidFill>
                <a:prstDash val="solid"/>
              </a:ln>
              <a:solidFill>
                <a:srgbClr val="4C3282"/>
              </a:solidFill>
              <a:effectLst/>
            </a:endParaRPr>
          </a:p>
        </p:txBody>
      </p:sp>
      <p:sp>
        <p:nvSpPr>
          <p:cNvPr id="32" name="Rectangle 31"/>
          <p:cNvSpPr/>
          <p:nvPr/>
        </p:nvSpPr>
        <p:spPr>
          <a:xfrm rot="20211465">
            <a:off x="6641755" y="4976421"/>
            <a:ext cx="1255665"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False</a:t>
            </a:r>
            <a:endParaRPr lang="en-US" sz="4000" b="1" cap="none" spc="0" dirty="0">
              <a:ln w="12700" cmpd="sng">
                <a:solidFill>
                  <a:schemeClr val="accent4"/>
                </a:solidFill>
                <a:prstDash val="solid"/>
              </a:ln>
              <a:solidFill>
                <a:srgbClr val="4C3282"/>
              </a:solidFill>
              <a:effectLst/>
            </a:endParaRPr>
          </a:p>
        </p:txBody>
      </p:sp>
      <p:sp>
        <p:nvSpPr>
          <p:cNvPr id="33" name="Smiley Face 32"/>
          <p:cNvSpPr/>
          <p:nvPr/>
        </p:nvSpPr>
        <p:spPr>
          <a:xfrm>
            <a:off x="6168868" y="5395617"/>
            <a:ext cx="481780" cy="481781"/>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3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p:bldP spid="32" grpId="0"/>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 lvl="1" indent="-91440">
              <a:spcBef>
                <a:spcPts val="1200"/>
              </a:spcBef>
              <a:spcAft>
                <a:spcPts val="200"/>
              </a:spcAft>
              <a:buClr>
                <a:schemeClr val="accent1"/>
              </a:buClr>
              <a:buSzPct val="100000"/>
              <a:buFont typeface="Tw Cen MT" panose="020B0602020104020603" pitchFamily="34" charset="0"/>
              <a:buChar char=" "/>
            </a:pPr>
            <a:r>
              <a:rPr lang="en-US" sz="2600" dirty="0"/>
              <a:t>We need to avoid an edge that goes TRUE THING </a:t>
            </a:r>
            <a:r>
              <a:rPr lang="en-US" sz="2600" dirty="0">
                <a:sym typeface="Wingdings" panose="05000000000000000000" pitchFamily="2" charset="2"/>
              </a:rPr>
              <a:t> FALSE THING</a:t>
            </a:r>
            <a:endParaRPr lang="en-US" sz="2600" dirty="0"/>
          </a:p>
          <a:p>
            <a:r>
              <a:rPr lang="en-US" dirty="0"/>
              <a:t>Let’s think about a single SCC of the graph. </a:t>
            </a:r>
          </a:p>
          <a:p>
            <a:endParaRPr lang="en-US" dirty="0"/>
          </a:p>
          <a:p>
            <a:endParaRPr lang="en-US" dirty="0"/>
          </a:p>
          <a:p>
            <a:endParaRPr lang="en-US" dirty="0"/>
          </a:p>
          <a:p>
            <a:endParaRPr lang="en-US" dirty="0"/>
          </a:p>
          <a:p>
            <a:endParaRPr lang="en-US" dirty="0"/>
          </a:p>
          <a:p>
            <a:endParaRPr lang="en-US" dirty="0"/>
          </a:p>
          <a:p>
            <a:r>
              <a:rPr lang="en-US" dirty="0"/>
              <a:t>Can we have a true and false statement in the same SCC?</a:t>
            </a:r>
          </a:p>
          <a:p>
            <a:r>
              <a:rPr lang="en-US" dirty="0"/>
              <a:t>What happens now that Yes B and NO B are in the same SCC?</a:t>
            </a:r>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14</a:t>
            </a:fld>
            <a:endParaRPr lang="en-US"/>
          </a:p>
        </p:txBody>
      </p:sp>
      <p:grpSp>
        <p:nvGrpSpPr>
          <p:cNvPr id="6" name="Group 5"/>
          <p:cNvGrpSpPr/>
          <p:nvPr/>
        </p:nvGrpSpPr>
        <p:grpSpPr>
          <a:xfrm>
            <a:off x="2902419" y="2859223"/>
            <a:ext cx="5081809" cy="2054772"/>
            <a:chOff x="2332148" y="3142843"/>
            <a:chExt cx="5081809" cy="2054772"/>
          </a:xfrm>
        </p:grpSpPr>
        <p:sp>
          <p:nvSpPr>
            <p:cNvPr id="7" name="Oval 6"/>
            <p:cNvSpPr/>
            <p:nvPr/>
          </p:nvSpPr>
          <p:spPr>
            <a:xfrm>
              <a:off x="3260757" y="3224309"/>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a:t>
              </a:r>
            </a:p>
          </p:txBody>
        </p:sp>
        <p:sp>
          <p:nvSpPr>
            <p:cNvPr id="8" name="Oval 7"/>
            <p:cNvSpPr/>
            <p:nvPr/>
          </p:nvSpPr>
          <p:spPr>
            <a:xfrm>
              <a:off x="4710879" y="443997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A</a:t>
              </a:r>
            </a:p>
          </p:txBody>
        </p:sp>
        <p:sp>
          <p:nvSpPr>
            <p:cNvPr id="9" name="Oval 8"/>
            <p:cNvSpPr/>
            <p:nvPr/>
          </p:nvSpPr>
          <p:spPr>
            <a:xfrm>
              <a:off x="6656312" y="4115616"/>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B</a:t>
              </a:r>
            </a:p>
          </p:txBody>
        </p:sp>
        <p:sp>
          <p:nvSpPr>
            <p:cNvPr id="10" name="Oval 9"/>
            <p:cNvSpPr/>
            <p:nvPr/>
          </p:nvSpPr>
          <p:spPr>
            <a:xfrm>
              <a:off x="2332148" y="4353782"/>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B</a:t>
              </a:r>
            </a:p>
          </p:txBody>
        </p:sp>
        <p:sp>
          <p:nvSpPr>
            <p:cNvPr id="11" name="Oval 10"/>
            <p:cNvSpPr/>
            <p:nvPr/>
          </p:nvSpPr>
          <p:spPr>
            <a:xfrm>
              <a:off x="4957656" y="3142843"/>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a:t>
              </a:r>
            </a:p>
          </p:txBody>
        </p:sp>
        <p:cxnSp>
          <p:nvCxnSpPr>
            <p:cNvPr id="12" name="Straight Arrow Connector 11"/>
            <p:cNvCxnSpPr>
              <a:stCxn id="11" idx="4"/>
            </p:cNvCxnSpPr>
            <p:nvPr/>
          </p:nvCxnSpPr>
          <p:spPr>
            <a:xfrm flipH="1">
              <a:off x="3029977" y="3900488"/>
              <a:ext cx="2306502" cy="72251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5"/>
            </p:cNvCxnSpPr>
            <p:nvPr/>
          </p:nvCxnSpPr>
          <p:spPr>
            <a:xfrm flipH="1" flipV="1">
              <a:off x="3907447" y="3870999"/>
              <a:ext cx="2796279" cy="467422"/>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4018402" y="3598846"/>
              <a:ext cx="939254" cy="428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5468524" y="4494439"/>
              <a:ext cx="1187788" cy="324354"/>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3089793" y="4732605"/>
              <a:ext cx="1621086" cy="8618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978838" y="3870999"/>
              <a:ext cx="392874" cy="59373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Creation: SCCs	</a:t>
            </a:r>
          </a:p>
        </p:txBody>
      </p:sp>
      <p:sp>
        <p:nvSpPr>
          <p:cNvPr id="3" name="Content Placeholder 2"/>
          <p:cNvSpPr>
            <a:spLocks noGrp="1"/>
          </p:cNvSpPr>
          <p:nvPr>
            <p:ph idx="1"/>
          </p:nvPr>
        </p:nvSpPr>
        <p:spPr>
          <a:xfrm>
            <a:off x="575240" y="1463857"/>
            <a:ext cx="11187258" cy="5057170"/>
          </a:xfrm>
        </p:spPr>
        <p:txBody>
          <a:bodyPr>
            <a:noAutofit/>
          </a:bodyPr>
          <a:lstStyle/>
          <a:p>
            <a:r>
              <a:rPr lang="en-US" sz="2800" dirty="0"/>
              <a:t>The vertices of a SCC must either be all true or all false.</a:t>
            </a:r>
          </a:p>
          <a:p>
            <a:r>
              <a:rPr lang="en-US" sz="2800" b="1" dirty="0"/>
              <a:t>Algorithm Step 1:</a:t>
            </a:r>
            <a:r>
              <a:rPr lang="en-US" sz="2800" dirty="0"/>
              <a:t> Run SCC on the graph. Check that each question-type-pair are in different SCC.</a:t>
            </a:r>
          </a:p>
          <a:p>
            <a:r>
              <a:rPr lang="en-US" sz="2800" dirty="0"/>
              <a:t>Now what? Every SCC gets the same value. </a:t>
            </a:r>
          </a:p>
          <a:p>
            <a:pPr lvl="1"/>
            <a:r>
              <a:rPr lang="en-US" sz="2800" dirty="0"/>
              <a:t>Treat it as a single object! </a:t>
            </a:r>
          </a:p>
          <a:p>
            <a:r>
              <a:rPr lang="en-US" sz="2800" dirty="0"/>
              <a:t>We want to avoid edges from true things to false things. </a:t>
            </a:r>
          </a:p>
          <a:p>
            <a:pPr lvl="1"/>
            <a:r>
              <a:rPr lang="en-US" sz="2800" dirty="0"/>
              <a:t>“Trues” seem more useful for us at the end. </a:t>
            </a:r>
          </a:p>
          <a:p>
            <a:r>
              <a:rPr lang="en-US" sz="2800" dirty="0">
                <a:sym typeface="Wingdings" panose="05000000000000000000" pitchFamily="2" charset="2"/>
              </a:rPr>
              <a:t>Is there some way to start from the end?</a:t>
            </a:r>
          </a:p>
          <a:p>
            <a:pPr marL="0" indent="0">
              <a:buNone/>
            </a:pPr>
            <a:r>
              <a:rPr lang="en-US" sz="2800" dirty="0">
                <a:sym typeface="Wingdings" panose="05000000000000000000" pitchFamily="2" charset="2"/>
              </a:rPr>
              <a:t>YES! Topological Sort </a:t>
            </a:r>
            <a:endParaRPr lang="en-US" sz="2800"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p:spTree>
    <p:extLst>
      <p:ext uri="{BB962C8B-B14F-4D97-AF65-F5344CB8AC3E}">
        <p14:creationId xmlns:p14="http://schemas.microsoft.com/office/powerpoint/2010/main" val="31492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16</a:t>
            </a:fld>
            <a:endParaRPr lang="en-US"/>
          </a:p>
        </p:txBody>
      </p:sp>
      <p:grpSp>
        <p:nvGrpSpPr>
          <p:cNvPr id="6" name="Group 5"/>
          <p:cNvGrpSpPr/>
          <p:nvPr/>
        </p:nvGrpSpPr>
        <p:grpSpPr>
          <a:xfrm>
            <a:off x="669751" y="3839721"/>
            <a:ext cx="5081809" cy="2054772"/>
            <a:chOff x="2332148" y="3142843"/>
            <a:chExt cx="5081809" cy="2054772"/>
          </a:xfrm>
        </p:grpSpPr>
        <p:sp>
          <p:nvSpPr>
            <p:cNvPr id="7" name="Oval 6"/>
            <p:cNvSpPr/>
            <p:nvPr/>
          </p:nvSpPr>
          <p:spPr>
            <a:xfrm>
              <a:off x="3260757" y="3224309"/>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a:t>
              </a:r>
            </a:p>
          </p:txBody>
        </p:sp>
        <p:sp>
          <p:nvSpPr>
            <p:cNvPr id="8" name="Oval 7"/>
            <p:cNvSpPr/>
            <p:nvPr/>
          </p:nvSpPr>
          <p:spPr>
            <a:xfrm>
              <a:off x="4710879" y="443997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A</a:t>
              </a:r>
            </a:p>
          </p:txBody>
        </p:sp>
        <p:sp>
          <p:nvSpPr>
            <p:cNvPr id="9" name="Oval 8"/>
            <p:cNvSpPr/>
            <p:nvPr/>
          </p:nvSpPr>
          <p:spPr>
            <a:xfrm>
              <a:off x="6656312" y="4115616"/>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D</a:t>
              </a:r>
            </a:p>
          </p:txBody>
        </p:sp>
        <p:sp>
          <p:nvSpPr>
            <p:cNvPr id="10" name="Oval 9"/>
            <p:cNvSpPr/>
            <p:nvPr/>
          </p:nvSpPr>
          <p:spPr>
            <a:xfrm>
              <a:off x="2332148" y="4353782"/>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B</a:t>
              </a:r>
            </a:p>
          </p:txBody>
        </p:sp>
        <p:sp>
          <p:nvSpPr>
            <p:cNvPr id="11" name="Oval 10"/>
            <p:cNvSpPr/>
            <p:nvPr/>
          </p:nvSpPr>
          <p:spPr>
            <a:xfrm>
              <a:off x="4957656" y="3142843"/>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a:t>
              </a:r>
            </a:p>
          </p:txBody>
        </p:sp>
        <p:cxnSp>
          <p:nvCxnSpPr>
            <p:cNvPr id="12" name="Straight Arrow Connector 11"/>
            <p:cNvCxnSpPr>
              <a:stCxn id="11" idx="4"/>
            </p:cNvCxnSpPr>
            <p:nvPr/>
          </p:nvCxnSpPr>
          <p:spPr>
            <a:xfrm flipH="1">
              <a:off x="3029977" y="3900488"/>
              <a:ext cx="2306502" cy="72251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5"/>
            </p:cNvCxnSpPr>
            <p:nvPr/>
          </p:nvCxnSpPr>
          <p:spPr>
            <a:xfrm flipH="1" flipV="1">
              <a:off x="3907447" y="3870999"/>
              <a:ext cx="2796279" cy="467422"/>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4018402" y="3598846"/>
              <a:ext cx="939254" cy="428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5468524" y="4494439"/>
              <a:ext cx="1187788" cy="324354"/>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3089793" y="4732605"/>
              <a:ext cx="1621086" cy="8618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978838" y="3870999"/>
              <a:ext cx="392874" cy="59373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58886" y="468341"/>
            <a:ext cx="5081809" cy="2054772"/>
            <a:chOff x="2332148" y="3142843"/>
            <a:chExt cx="5081809" cy="2054772"/>
          </a:xfrm>
        </p:grpSpPr>
        <p:sp>
          <p:nvSpPr>
            <p:cNvPr id="19" name="Oval 18"/>
            <p:cNvSpPr/>
            <p:nvPr/>
          </p:nvSpPr>
          <p:spPr>
            <a:xfrm>
              <a:off x="3260757" y="3224309"/>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YesC</a:t>
              </a:r>
              <a:endParaRPr lang="en-US" dirty="0"/>
            </a:p>
          </p:txBody>
        </p:sp>
        <p:sp>
          <p:nvSpPr>
            <p:cNvPr id="20" name="Oval 19"/>
            <p:cNvSpPr/>
            <p:nvPr/>
          </p:nvSpPr>
          <p:spPr>
            <a:xfrm>
              <a:off x="4710879" y="443997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a:t>
              </a:r>
            </a:p>
          </p:txBody>
        </p:sp>
        <p:sp>
          <p:nvSpPr>
            <p:cNvPr id="21" name="Oval 20"/>
            <p:cNvSpPr/>
            <p:nvPr/>
          </p:nvSpPr>
          <p:spPr>
            <a:xfrm>
              <a:off x="6656312" y="4115616"/>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D</a:t>
              </a:r>
            </a:p>
          </p:txBody>
        </p:sp>
        <p:sp>
          <p:nvSpPr>
            <p:cNvPr id="22" name="Oval 21"/>
            <p:cNvSpPr/>
            <p:nvPr/>
          </p:nvSpPr>
          <p:spPr>
            <a:xfrm>
              <a:off x="2332148" y="4353782"/>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NOB</a:t>
              </a:r>
            </a:p>
          </p:txBody>
        </p:sp>
        <p:sp>
          <p:nvSpPr>
            <p:cNvPr id="23" name="Oval 22"/>
            <p:cNvSpPr/>
            <p:nvPr/>
          </p:nvSpPr>
          <p:spPr>
            <a:xfrm>
              <a:off x="4957656" y="3142843"/>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YesE</a:t>
              </a:r>
              <a:endParaRPr lang="en-US" dirty="0"/>
            </a:p>
          </p:txBody>
        </p:sp>
        <p:cxnSp>
          <p:nvCxnSpPr>
            <p:cNvPr id="24" name="Straight Arrow Connector 23"/>
            <p:cNvCxnSpPr>
              <a:stCxn id="23" idx="4"/>
            </p:cNvCxnSpPr>
            <p:nvPr/>
          </p:nvCxnSpPr>
          <p:spPr>
            <a:xfrm flipH="1">
              <a:off x="3029977" y="3900488"/>
              <a:ext cx="2306502" cy="72251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5"/>
            </p:cNvCxnSpPr>
            <p:nvPr/>
          </p:nvCxnSpPr>
          <p:spPr>
            <a:xfrm flipH="1" flipV="1">
              <a:off x="3907447" y="3870999"/>
              <a:ext cx="2796279" cy="46742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p:cNvCxnSpPr>
            <p:nvPr/>
          </p:nvCxnSpPr>
          <p:spPr>
            <a:xfrm flipV="1">
              <a:off x="4018402" y="3598846"/>
              <a:ext cx="939254" cy="42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21" idx="2"/>
            </p:cNvCxnSpPr>
            <p:nvPr/>
          </p:nvCxnSpPr>
          <p:spPr>
            <a:xfrm flipV="1">
              <a:off x="5468524" y="4494439"/>
              <a:ext cx="1187788" cy="324354"/>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a:endCxn id="20" idx="2"/>
            </p:cNvCxnSpPr>
            <p:nvPr/>
          </p:nvCxnSpPr>
          <p:spPr>
            <a:xfrm>
              <a:off x="3089793" y="4732605"/>
              <a:ext cx="1621086" cy="8618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7"/>
              <a:endCxn id="19" idx="3"/>
            </p:cNvCxnSpPr>
            <p:nvPr/>
          </p:nvCxnSpPr>
          <p:spPr>
            <a:xfrm flipV="1">
              <a:off x="2978838" y="3870999"/>
              <a:ext cx="392874" cy="59373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6998073" y="1634875"/>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a:t>
            </a:r>
          </a:p>
        </p:txBody>
      </p:sp>
      <p:sp>
        <p:nvSpPr>
          <p:cNvPr id="31" name="Oval 30"/>
          <p:cNvSpPr/>
          <p:nvPr/>
        </p:nvSpPr>
        <p:spPr>
          <a:xfrm>
            <a:off x="7050371" y="482551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F</a:t>
            </a:r>
          </a:p>
        </p:txBody>
      </p:sp>
      <p:sp>
        <p:nvSpPr>
          <p:cNvPr id="32" name="Oval 31"/>
          <p:cNvSpPr/>
          <p:nvPr/>
        </p:nvSpPr>
        <p:spPr>
          <a:xfrm>
            <a:off x="9260746" y="226928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H</a:t>
            </a:r>
          </a:p>
        </p:txBody>
      </p:sp>
      <p:sp>
        <p:nvSpPr>
          <p:cNvPr id="33" name="Oval 32"/>
          <p:cNvSpPr/>
          <p:nvPr/>
        </p:nvSpPr>
        <p:spPr>
          <a:xfrm>
            <a:off x="9260746" y="5473345"/>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a:t>
            </a:r>
          </a:p>
        </p:txBody>
      </p:sp>
      <p:sp>
        <p:nvSpPr>
          <p:cNvPr id="34" name="Oval 33"/>
          <p:cNvSpPr/>
          <p:nvPr/>
        </p:nvSpPr>
        <p:spPr>
          <a:xfrm>
            <a:off x="9260746" y="3995417"/>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a:t>
            </a:r>
          </a:p>
        </p:txBody>
      </p:sp>
      <p:sp>
        <p:nvSpPr>
          <p:cNvPr id="35" name="Oval 34"/>
          <p:cNvSpPr/>
          <p:nvPr/>
        </p:nvSpPr>
        <p:spPr>
          <a:xfrm>
            <a:off x="9219453" y="89415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a:t>
            </a:r>
          </a:p>
        </p:txBody>
      </p:sp>
      <p:cxnSp>
        <p:nvCxnSpPr>
          <p:cNvPr id="36" name="Straight Arrow Connector 35"/>
          <p:cNvCxnSpPr>
            <a:stCxn id="21" idx="6"/>
          </p:cNvCxnSpPr>
          <p:nvPr/>
        </p:nvCxnSpPr>
        <p:spPr>
          <a:xfrm>
            <a:off x="5740695" y="1819937"/>
            <a:ext cx="1257378" cy="19235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1"/>
            <a:endCxn id="35" idx="3"/>
          </p:cNvCxnSpPr>
          <p:nvPr/>
        </p:nvCxnSpPr>
        <p:spPr>
          <a:xfrm flipH="1" flipV="1">
            <a:off x="9330408"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5"/>
            <a:endCxn id="32" idx="7"/>
          </p:cNvCxnSpPr>
          <p:nvPr/>
        </p:nvCxnSpPr>
        <p:spPr>
          <a:xfrm>
            <a:off x="9866143"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12455" y="4688352"/>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397723" y="4688351"/>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9" idx="6"/>
          </p:cNvCxnSpPr>
          <p:nvPr/>
        </p:nvCxnSpPr>
        <p:spPr>
          <a:xfrm flipH="1" flipV="1">
            <a:off x="5751560" y="5191317"/>
            <a:ext cx="1298811" cy="564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2" idx="2"/>
          </p:cNvCxnSpPr>
          <p:nvPr/>
        </p:nvCxnSpPr>
        <p:spPr>
          <a:xfrm>
            <a:off x="7777837" y="2058103"/>
            <a:ext cx="1482909" cy="59000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p:cNvCxnSpPr>
          <p:nvPr/>
        </p:nvCxnSpPr>
        <p:spPr>
          <a:xfrm flipH="1">
            <a:off x="7785235" y="4374240"/>
            <a:ext cx="1475511" cy="73548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7"/>
          </p:cNvCxnSpPr>
          <p:nvPr/>
        </p:nvCxnSpPr>
        <p:spPr>
          <a:xfrm flipV="1">
            <a:off x="3695172" y="2838926"/>
            <a:ext cx="5591351" cy="2408877"/>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0" idx="5"/>
          </p:cNvCxnSpPr>
          <p:nvPr/>
        </p:nvCxnSpPr>
        <p:spPr>
          <a:xfrm flipH="1" flipV="1">
            <a:off x="3684307" y="2412158"/>
            <a:ext cx="5687394" cy="1749149"/>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83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17</a:t>
            </a:fld>
            <a:endParaRPr lang="en-US"/>
          </a:p>
        </p:txBody>
      </p:sp>
      <p:grpSp>
        <p:nvGrpSpPr>
          <p:cNvPr id="6" name="Group 5"/>
          <p:cNvGrpSpPr/>
          <p:nvPr/>
        </p:nvGrpSpPr>
        <p:grpSpPr>
          <a:xfrm>
            <a:off x="669751" y="3839721"/>
            <a:ext cx="5081809" cy="2054772"/>
            <a:chOff x="2332148" y="3142843"/>
            <a:chExt cx="5081809" cy="2054772"/>
          </a:xfrm>
        </p:grpSpPr>
        <p:sp>
          <p:nvSpPr>
            <p:cNvPr id="7" name="Oval 6"/>
            <p:cNvSpPr/>
            <p:nvPr/>
          </p:nvSpPr>
          <p:spPr>
            <a:xfrm>
              <a:off x="3260757" y="3224309"/>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a:t>
              </a:r>
            </a:p>
          </p:txBody>
        </p:sp>
        <p:sp>
          <p:nvSpPr>
            <p:cNvPr id="8" name="Oval 7"/>
            <p:cNvSpPr/>
            <p:nvPr/>
          </p:nvSpPr>
          <p:spPr>
            <a:xfrm>
              <a:off x="4710879" y="443997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A</a:t>
              </a:r>
            </a:p>
          </p:txBody>
        </p:sp>
        <p:sp>
          <p:nvSpPr>
            <p:cNvPr id="9" name="Oval 8"/>
            <p:cNvSpPr/>
            <p:nvPr/>
          </p:nvSpPr>
          <p:spPr>
            <a:xfrm>
              <a:off x="6656312" y="4115616"/>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D</a:t>
              </a:r>
            </a:p>
          </p:txBody>
        </p:sp>
        <p:sp>
          <p:nvSpPr>
            <p:cNvPr id="10" name="Oval 9"/>
            <p:cNvSpPr/>
            <p:nvPr/>
          </p:nvSpPr>
          <p:spPr>
            <a:xfrm>
              <a:off x="2332148" y="4353782"/>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B</a:t>
              </a:r>
            </a:p>
          </p:txBody>
        </p:sp>
        <p:sp>
          <p:nvSpPr>
            <p:cNvPr id="11" name="Oval 10"/>
            <p:cNvSpPr/>
            <p:nvPr/>
          </p:nvSpPr>
          <p:spPr>
            <a:xfrm>
              <a:off x="4957656" y="3142843"/>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a:t>
              </a:r>
            </a:p>
          </p:txBody>
        </p:sp>
        <p:cxnSp>
          <p:nvCxnSpPr>
            <p:cNvPr id="12" name="Straight Arrow Connector 11"/>
            <p:cNvCxnSpPr>
              <a:stCxn id="11" idx="4"/>
            </p:cNvCxnSpPr>
            <p:nvPr/>
          </p:nvCxnSpPr>
          <p:spPr>
            <a:xfrm flipH="1">
              <a:off x="3029977" y="3900488"/>
              <a:ext cx="2306502" cy="72251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5"/>
            </p:cNvCxnSpPr>
            <p:nvPr/>
          </p:nvCxnSpPr>
          <p:spPr>
            <a:xfrm flipH="1" flipV="1">
              <a:off x="3907447" y="3870999"/>
              <a:ext cx="2796279" cy="467422"/>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4018402" y="3598846"/>
              <a:ext cx="939254" cy="428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5468524" y="4494439"/>
              <a:ext cx="1187788" cy="324354"/>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3089793" y="4732605"/>
              <a:ext cx="1621086" cy="8618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978838" y="3870999"/>
              <a:ext cx="392874" cy="59373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58886" y="468341"/>
            <a:ext cx="5081809" cy="2054772"/>
            <a:chOff x="2332148" y="3142843"/>
            <a:chExt cx="5081809" cy="2054772"/>
          </a:xfrm>
        </p:grpSpPr>
        <p:sp>
          <p:nvSpPr>
            <p:cNvPr id="19" name="Oval 18"/>
            <p:cNvSpPr/>
            <p:nvPr/>
          </p:nvSpPr>
          <p:spPr>
            <a:xfrm>
              <a:off x="3260757" y="3224309"/>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YesC</a:t>
              </a:r>
              <a:endParaRPr lang="en-US" dirty="0"/>
            </a:p>
          </p:txBody>
        </p:sp>
        <p:sp>
          <p:nvSpPr>
            <p:cNvPr id="20" name="Oval 19"/>
            <p:cNvSpPr/>
            <p:nvPr/>
          </p:nvSpPr>
          <p:spPr>
            <a:xfrm>
              <a:off x="4710879" y="443997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a:t>
              </a:r>
            </a:p>
          </p:txBody>
        </p:sp>
        <p:sp>
          <p:nvSpPr>
            <p:cNvPr id="21" name="Oval 20"/>
            <p:cNvSpPr/>
            <p:nvPr/>
          </p:nvSpPr>
          <p:spPr>
            <a:xfrm>
              <a:off x="6656312" y="4115616"/>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D</a:t>
              </a:r>
            </a:p>
          </p:txBody>
        </p:sp>
        <p:sp>
          <p:nvSpPr>
            <p:cNvPr id="22" name="Oval 21"/>
            <p:cNvSpPr/>
            <p:nvPr/>
          </p:nvSpPr>
          <p:spPr>
            <a:xfrm>
              <a:off x="2332148" y="4353782"/>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NOB</a:t>
              </a:r>
            </a:p>
          </p:txBody>
        </p:sp>
        <p:sp>
          <p:nvSpPr>
            <p:cNvPr id="23" name="Oval 22"/>
            <p:cNvSpPr/>
            <p:nvPr/>
          </p:nvSpPr>
          <p:spPr>
            <a:xfrm>
              <a:off x="4957656" y="3142843"/>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YesE</a:t>
              </a:r>
              <a:endParaRPr lang="en-US" dirty="0"/>
            </a:p>
          </p:txBody>
        </p:sp>
        <p:cxnSp>
          <p:nvCxnSpPr>
            <p:cNvPr id="24" name="Straight Arrow Connector 23"/>
            <p:cNvCxnSpPr>
              <a:stCxn id="23" idx="4"/>
            </p:cNvCxnSpPr>
            <p:nvPr/>
          </p:nvCxnSpPr>
          <p:spPr>
            <a:xfrm flipH="1">
              <a:off x="3029977" y="3900488"/>
              <a:ext cx="2306502" cy="72251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5"/>
            </p:cNvCxnSpPr>
            <p:nvPr/>
          </p:nvCxnSpPr>
          <p:spPr>
            <a:xfrm flipH="1" flipV="1">
              <a:off x="3907447" y="3870999"/>
              <a:ext cx="2796279" cy="46742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p:cNvCxnSpPr>
            <p:nvPr/>
          </p:nvCxnSpPr>
          <p:spPr>
            <a:xfrm flipV="1">
              <a:off x="4018402" y="3598846"/>
              <a:ext cx="939254" cy="42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21" idx="2"/>
            </p:cNvCxnSpPr>
            <p:nvPr/>
          </p:nvCxnSpPr>
          <p:spPr>
            <a:xfrm flipV="1">
              <a:off x="5468524" y="4494439"/>
              <a:ext cx="1187788" cy="324354"/>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a:endCxn id="20" idx="2"/>
            </p:cNvCxnSpPr>
            <p:nvPr/>
          </p:nvCxnSpPr>
          <p:spPr>
            <a:xfrm>
              <a:off x="3089793" y="4732605"/>
              <a:ext cx="1621086" cy="8618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7"/>
              <a:endCxn id="19" idx="3"/>
            </p:cNvCxnSpPr>
            <p:nvPr/>
          </p:nvCxnSpPr>
          <p:spPr>
            <a:xfrm flipV="1">
              <a:off x="2978838" y="3870999"/>
              <a:ext cx="392874" cy="59373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6998073" y="1634875"/>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a:t>
            </a:r>
          </a:p>
        </p:txBody>
      </p:sp>
      <p:sp>
        <p:nvSpPr>
          <p:cNvPr id="31" name="Oval 30"/>
          <p:cNvSpPr/>
          <p:nvPr/>
        </p:nvSpPr>
        <p:spPr>
          <a:xfrm>
            <a:off x="7050371" y="482551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F</a:t>
            </a:r>
          </a:p>
        </p:txBody>
      </p:sp>
      <p:sp>
        <p:nvSpPr>
          <p:cNvPr id="32" name="Oval 31"/>
          <p:cNvSpPr/>
          <p:nvPr/>
        </p:nvSpPr>
        <p:spPr>
          <a:xfrm>
            <a:off x="9260746" y="226928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H</a:t>
            </a:r>
          </a:p>
        </p:txBody>
      </p:sp>
      <p:sp>
        <p:nvSpPr>
          <p:cNvPr id="33" name="Oval 32"/>
          <p:cNvSpPr/>
          <p:nvPr/>
        </p:nvSpPr>
        <p:spPr>
          <a:xfrm>
            <a:off x="9260746" y="5473345"/>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a:t>
            </a:r>
          </a:p>
        </p:txBody>
      </p:sp>
      <p:sp>
        <p:nvSpPr>
          <p:cNvPr id="34" name="Oval 33"/>
          <p:cNvSpPr/>
          <p:nvPr/>
        </p:nvSpPr>
        <p:spPr>
          <a:xfrm>
            <a:off x="9260746" y="3995417"/>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a:t>
            </a:r>
          </a:p>
        </p:txBody>
      </p:sp>
      <p:sp>
        <p:nvSpPr>
          <p:cNvPr id="35" name="Oval 34"/>
          <p:cNvSpPr/>
          <p:nvPr/>
        </p:nvSpPr>
        <p:spPr>
          <a:xfrm>
            <a:off x="9219453" y="89415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a:t>
            </a:r>
          </a:p>
        </p:txBody>
      </p:sp>
      <p:cxnSp>
        <p:nvCxnSpPr>
          <p:cNvPr id="36" name="Straight Arrow Connector 35"/>
          <p:cNvCxnSpPr>
            <a:stCxn id="21" idx="6"/>
          </p:cNvCxnSpPr>
          <p:nvPr/>
        </p:nvCxnSpPr>
        <p:spPr>
          <a:xfrm>
            <a:off x="5740695" y="1819937"/>
            <a:ext cx="1257378" cy="19235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1"/>
            <a:endCxn id="35" idx="3"/>
          </p:cNvCxnSpPr>
          <p:nvPr/>
        </p:nvCxnSpPr>
        <p:spPr>
          <a:xfrm flipH="1" flipV="1">
            <a:off x="9330408"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5"/>
            <a:endCxn id="32" idx="7"/>
          </p:cNvCxnSpPr>
          <p:nvPr/>
        </p:nvCxnSpPr>
        <p:spPr>
          <a:xfrm>
            <a:off x="9866143"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12455" y="4688352"/>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397723" y="4688351"/>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9" idx="6"/>
          </p:cNvCxnSpPr>
          <p:nvPr/>
        </p:nvCxnSpPr>
        <p:spPr>
          <a:xfrm flipH="1" flipV="1">
            <a:off x="5751560" y="5191317"/>
            <a:ext cx="1298811" cy="564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2" idx="2"/>
          </p:cNvCxnSpPr>
          <p:nvPr/>
        </p:nvCxnSpPr>
        <p:spPr>
          <a:xfrm>
            <a:off x="7777837" y="2058103"/>
            <a:ext cx="1482909" cy="59000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p:cNvCxnSpPr>
          <p:nvPr/>
        </p:nvCxnSpPr>
        <p:spPr>
          <a:xfrm flipH="1">
            <a:off x="7785235" y="4374240"/>
            <a:ext cx="1475511" cy="73548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7"/>
          </p:cNvCxnSpPr>
          <p:nvPr/>
        </p:nvCxnSpPr>
        <p:spPr>
          <a:xfrm flipV="1">
            <a:off x="3695172" y="2838926"/>
            <a:ext cx="5591351" cy="2408877"/>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0" idx="5"/>
          </p:cNvCxnSpPr>
          <p:nvPr/>
        </p:nvCxnSpPr>
        <p:spPr>
          <a:xfrm flipH="1" flipV="1">
            <a:off x="3684307" y="2412158"/>
            <a:ext cx="5687394" cy="1749149"/>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917926" y="662609"/>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002928" y="3711263"/>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39291" y="4618002"/>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833752" y="1484788"/>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12035" y="265043"/>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22288" y="3557874"/>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rot="12226791">
            <a:off x="7955242" y="213189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12226791">
            <a:off x="5950757" y="1803934"/>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20107108">
            <a:off x="7961147" y="463121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5825571" y="502925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1097187">
            <a:off x="4925588" y="3102603"/>
            <a:ext cx="4170523"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9460749">
            <a:off x="5533728" y="3165090"/>
            <a:ext cx="3697044"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03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18</a:t>
            </a:fld>
            <a:endParaRPr lang="en-US"/>
          </a:p>
        </p:txBody>
      </p:sp>
      <p:grpSp>
        <p:nvGrpSpPr>
          <p:cNvPr id="6" name="Group 5"/>
          <p:cNvGrpSpPr/>
          <p:nvPr/>
        </p:nvGrpSpPr>
        <p:grpSpPr>
          <a:xfrm>
            <a:off x="669751" y="3839721"/>
            <a:ext cx="5081809" cy="2054772"/>
            <a:chOff x="2332148" y="3142843"/>
            <a:chExt cx="5081809" cy="2054772"/>
          </a:xfrm>
        </p:grpSpPr>
        <p:sp>
          <p:nvSpPr>
            <p:cNvPr id="7" name="Oval 6"/>
            <p:cNvSpPr/>
            <p:nvPr/>
          </p:nvSpPr>
          <p:spPr>
            <a:xfrm>
              <a:off x="3260757" y="3224309"/>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a:t>
              </a:r>
            </a:p>
          </p:txBody>
        </p:sp>
        <p:sp>
          <p:nvSpPr>
            <p:cNvPr id="8" name="Oval 7"/>
            <p:cNvSpPr/>
            <p:nvPr/>
          </p:nvSpPr>
          <p:spPr>
            <a:xfrm>
              <a:off x="4710879" y="443997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A</a:t>
              </a:r>
            </a:p>
          </p:txBody>
        </p:sp>
        <p:sp>
          <p:nvSpPr>
            <p:cNvPr id="9" name="Oval 8"/>
            <p:cNvSpPr/>
            <p:nvPr/>
          </p:nvSpPr>
          <p:spPr>
            <a:xfrm>
              <a:off x="6656312" y="4115616"/>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D</a:t>
              </a:r>
            </a:p>
          </p:txBody>
        </p:sp>
        <p:sp>
          <p:nvSpPr>
            <p:cNvPr id="10" name="Oval 9"/>
            <p:cNvSpPr/>
            <p:nvPr/>
          </p:nvSpPr>
          <p:spPr>
            <a:xfrm>
              <a:off x="2332148" y="4353782"/>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B</a:t>
              </a:r>
            </a:p>
          </p:txBody>
        </p:sp>
        <p:sp>
          <p:nvSpPr>
            <p:cNvPr id="11" name="Oval 10"/>
            <p:cNvSpPr/>
            <p:nvPr/>
          </p:nvSpPr>
          <p:spPr>
            <a:xfrm>
              <a:off x="4957656" y="3142843"/>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a:t>
              </a:r>
            </a:p>
          </p:txBody>
        </p:sp>
        <p:cxnSp>
          <p:nvCxnSpPr>
            <p:cNvPr id="12" name="Straight Arrow Connector 11"/>
            <p:cNvCxnSpPr>
              <a:stCxn id="11" idx="4"/>
            </p:cNvCxnSpPr>
            <p:nvPr/>
          </p:nvCxnSpPr>
          <p:spPr>
            <a:xfrm flipH="1">
              <a:off x="3029977" y="3900488"/>
              <a:ext cx="2306502" cy="72251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5"/>
            </p:cNvCxnSpPr>
            <p:nvPr/>
          </p:nvCxnSpPr>
          <p:spPr>
            <a:xfrm flipH="1" flipV="1">
              <a:off x="3907447" y="3870999"/>
              <a:ext cx="2796279" cy="467422"/>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4018402" y="3598846"/>
              <a:ext cx="939254" cy="428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5468524" y="4494439"/>
              <a:ext cx="1187788" cy="324354"/>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3089793" y="4732605"/>
              <a:ext cx="1621086" cy="8618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978838" y="3870999"/>
              <a:ext cx="392874" cy="59373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58886" y="468341"/>
            <a:ext cx="5081809" cy="2054772"/>
            <a:chOff x="2332148" y="3142843"/>
            <a:chExt cx="5081809" cy="2054772"/>
          </a:xfrm>
        </p:grpSpPr>
        <p:sp>
          <p:nvSpPr>
            <p:cNvPr id="19" name="Oval 18"/>
            <p:cNvSpPr/>
            <p:nvPr/>
          </p:nvSpPr>
          <p:spPr>
            <a:xfrm>
              <a:off x="3260757" y="3224309"/>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YesC</a:t>
              </a:r>
              <a:endParaRPr lang="en-US" dirty="0"/>
            </a:p>
          </p:txBody>
        </p:sp>
        <p:sp>
          <p:nvSpPr>
            <p:cNvPr id="20" name="Oval 19"/>
            <p:cNvSpPr/>
            <p:nvPr/>
          </p:nvSpPr>
          <p:spPr>
            <a:xfrm>
              <a:off x="4710879" y="443997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a:t>
              </a:r>
            </a:p>
          </p:txBody>
        </p:sp>
        <p:sp>
          <p:nvSpPr>
            <p:cNvPr id="21" name="Oval 20"/>
            <p:cNvSpPr/>
            <p:nvPr/>
          </p:nvSpPr>
          <p:spPr>
            <a:xfrm>
              <a:off x="6656312" y="4115616"/>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D</a:t>
              </a:r>
            </a:p>
          </p:txBody>
        </p:sp>
        <p:sp>
          <p:nvSpPr>
            <p:cNvPr id="22" name="Oval 21"/>
            <p:cNvSpPr/>
            <p:nvPr/>
          </p:nvSpPr>
          <p:spPr>
            <a:xfrm>
              <a:off x="2332148" y="4353782"/>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NOB</a:t>
              </a:r>
            </a:p>
          </p:txBody>
        </p:sp>
        <p:sp>
          <p:nvSpPr>
            <p:cNvPr id="23" name="Oval 22"/>
            <p:cNvSpPr/>
            <p:nvPr/>
          </p:nvSpPr>
          <p:spPr>
            <a:xfrm>
              <a:off x="4957656" y="3142843"/>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YesE</a:t>
              </a:r>
              <a:endParaRPr lang="en-US" dirty="0"/>
            </a:p>
          </p:txBody>
        </p:sp>
        <p:cxnSp>
          <p:nvCxnSpPr>
            <p:cNvPr id="24" name="Straight Arrow Connector 23"/>
            <p:cNvCxnSpPr>
              <a:stCxn id="23" idx="4"/>
            </p:cNvCxnSpPr>
            <p:nvPr/>
          </p:nvCxnSpPr>
          <p:spPr>
            <a:xfrm flipH="1">
              <a:off x="3029977" y="3900488"/>
              <a:ext cx="2306502" cy="72251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5"/>
            </p:cNvCxnSpPr>
            <p:nvPr/>
          </p:nvCxnSpPr>
          <p:spPr>
            <a:xfrm flipH="1" flipV="1">
              <a:off x="3907447" y="3870999"/>
              <a:ext cx="2796279" cy="46742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p:cNvCxnSpPr>
            <p:nvPr/>
          </p:nvCxnSpPr>
          <p:spPr>
            <a:xfrm flipV="1">
              <a:off x="4018402" y="3598846"/>
              <a:ext cx="939254" cy="42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21" idx="2"/>
            </p:cNvCxnSpPr>
            <p:nvPr/>
          </p:nvCxnSpPr>
          <p:spPr>
            <a:xfrm flipV="1">
              <a:off x="5468524" y="4494439"/>
              <a:ext cx="1187788" cy="324354"/>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a:endCxn id="20" idx="2"/>
            </p:cNvCxnSpPr>
            <p:nvPr/>
          </p:nvCxnSpPr>
          <p:spPr>
            <a:xfrm>
              <a:off x="3089793" y="4732605"/>
              <a:ext cx="1621086" cy="8618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7"/>
              <a:endCxn id="19" idx="3"/>
            </p:cNvCxnSpPr>
            <p:nvPr/>
          </p:nvCxnSpPr>
          <p:spPr>
            <a:xfrm flipV="1">
              <a:off x="2978838" y="3870999"/>
              <a:ext cx="392874" cy="59373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6998073" y="1634875"/>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a:t>
            </a:r>
          </a:p>
        </p:txBody>
      </p:sp>
      <p:sp>
        <p:nvSpPr>
          <p:cNvPr id="31" name="Oval 30"/>
          <p:cNvSpPr/>
          <p:nvPr/>
        </p:nvSpPr>
        <p:spPr>
          <a:xfrm>
            <a:off x="7050371" y="482551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F</a:t>
            </a:r>
          </a:p>
        </p:txBody>
      </p:sp>
      <p:sp>
        <p:nvSpPr>
          <p:cNvPr id="32" name="Oval 31"/>
          <p:cNvSpPr/>
          <p:nvPr/>
        </p:nvSpPr>
        <p:spPr>
          <a:xfrm>
            <a:off x="9260746" y="226928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H</a:t>
            </a:r>
          </a:p>
        </p:txBody>
      </p:sp>
      <p:sp>
        <p:nvSpPr>
          <p:cNvPr id="33" name="Oval 32"/>
          <p:cNvSpPr/>
          <p:nvPr/>
        </p:nvSpPr>
        <p:spPr>
          <a:xfrm>
            <a:off x="9260746" y="5473345"/>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a:t>
            </a:r>
          </a:p>
        </p:txBody>
      </p:sp>
      <p:sp>
        <p:nvSpPr>
          <p:cNvPr id="34" name="Oval 33"/>
          <p:cNvSpPr/>
          <p:nvPr/>
        </p:nvSpPr>
        <p:spPr>
          <a:xfrm>
            <a:off x="9260746" y="3995417"/>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a:t>
            </a:r>
          </a:p>
        </p:txBody>
      </p:sp>
      <p:sp>
        <p:nvSpPr>
          <p:cNvPr id="35" name="Oval 34"/>
          <p:cNvSpPr/>
          <p:nvPr/>
        </p:nvSpPr>
        <p:spPr>
          <a:xfrm>
            <a:off x="9219453" y="89415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a:t>
            </a:r>
          </a:p>
        </p:txBody>
      </p:sp>
      <p:cxnSp>
        <p:nvCxnSpPr>
          <p:cNvPr id="36" name="Straight Arrow Connector 35"/>
          <p:cNvCxnSpPr>
            <a:stCxn id="21" idx="6"/>
          </p:cNvCxnSpPr>
          <p:nvPr/>
        </p:nvCxnSpPr>
        <p:spPr>
          <a:xfrm>
            <a:off x="5740695" y="1819937"/>
            <a:ext cx="1257378" cy="19235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1"/>
            <a:endCxn id="35" idx="3"/>
          </p:cNvCxnSpPr>
          <p:nvPr/>
        </p:nvCxnSpPr>
        <p:spPr>
          <a:xfrm flipH="1" flipV="1">
            <a:off x="9330408"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5"/>
            <a:endCxn id="32" idx="7"/>
          </p:cNvCxnSpPr>
          <p:nvPr/>
        </p:nvCxnSpPr>
        <p:spPr>
          <a:xfrm>
            <a:off x="9866143"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12455" y="4688352"/>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397723" y="4688351"/>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9" idx="6"/>
          </p:cNvCxnSpPr>
          <p:nvPr/>
        </p:nvCxnSpPr>
        <p:spPr>
          <a:xfrm flipH="1" flipV="1">
            <a:off x="5751560" y="5191317"/>
            <a:ext cx="1298811" cy="564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2" idx="2"/>
          </p:cNvCxnSpPr>
          <p:nvPr/>
        </p:nvCxnSpPr>
        <p:spPr>
          <a:xfrm>
            <a:off x="7777837" y="2058103"/>
            <a:ext cx="1482909" cy="59000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p:cNvCxnSpPr>
          <p:nvPr/>
        </p:nvCxnSpPr>
        <p:spPr>
          <a:xfrm flipH="1">
            <a:off x="7785235" y="4374240"/>
            <a:ext cx="1475511" cy="73548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7"/>
          </p:cNvCxnSpPr>
          <p:nvPr/>
        </p:nvCxnSpPr>
        <p:spPr>
          <a:xfrm flipV="1">
            <a:off x="3695172" y="2838926"/>
            <a:ext cx="5591351" cy="2408877"/>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0" idx="5"/>
          </p:cNvCxnSpPr>
          <p:nvPr/>
        </p:nvCxnSpPr>
        <p:spPr>
          <a:xfrm flipH="1" flipV="1">
            <a:off x="3684307" y="2412158"/>
            <a:ext cx="5687394" cy="1749149"/>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917926" y="662609"/>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002928" y="3711263"/>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39291" y="4618002"/>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833752" y="1484788"/>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12035" y="265043"/>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22288" y="3557874"/>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rot="12226791">
            <a:off x="7955242" y="213189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12226791">
            <a:off x="5950757" y="1803934"/>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20107108">
            <a:off x="7961147" y="463121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5825571" y="502925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1097187">
            <a:off x="4925588" y="3102603"/>
            <a:ext cx="4170523"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9460749">
            <a:off x="5533728" y="3165090"/>
            <a:ext cx="3697044"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307625" y="1017588"/>
            <a:ext cx="733933" cy="646331"/>
          </a:xfrm>
          <a:prstGeom prst="rect">
            <a:avLst/>
          </a:prstGeom>
          <a:noFill/>
        </p:spPr>
        <p:txBody>
          <a:bodyPr wrap="square" rtlCol="0">
            <a:spAutoFit/>
          </a:bodyPr>
          <a:lstStyle/>
          <a:p>
            <a:r>
              <a:rPr lang="en-US" sz="3600" dirty="0"/>
              <a:t>1</a:t>
            </a:r>
          </a:p>
        </p:txBody>
      </p:sp>
      <p:sp>
        <p:nvSpPr>
          <p:cNvPr id="58" name="TextBox 57"/>
          <p:cNvSpPr txBox="1"/>
          <p:nvPr/>
        </p:nvSpPr>
        <p:spPr>
          <a:xfrm>
            <a:off x="10601015" y="5106316"/>
            <a:ext cx="733933" cy="646331"/>
          </a:xfrm>
          <a:prstGeom prst="rect">
            <a:avLst/>
          </a:prstGeom>
          <a:noFill/>
        </p:spPr>
        <p:txBody>
          <a:bodyPr wrap="square" rtlCol="0">
            <a:spAutoFit/>
          </a:bodyPr>
          <a:lstStyle/>
          <a:p>
            <a:r>
              <a:rPr lang="en-US" sz="3600" dirty="0"/>
              <a:t>6</a:t>
            </a:r>
          </a:p>
        </p:txBody>
      </p:sp>
      <p:sp>
        <p:nvSpPr>
          <p:cNvPr id="59" name="TextBox 58"/>
          <p:cNvSpPr txBox="1"/>
          <p:nvPr/>
        </p:nvSpPr>
        <p:spPr>
          <a:xfrm>
            <a:off x="7217549" y="5779076"/>
            <a:ext cx="733933" cy="646331"/>
          </a:xfrm>
          <a:prstGeom prst="rect">
            <a:avLst/>
          </a:prstGeom>
          <a:noFill/>
        </p:spPr>
        <p:txBody>
          <a:bodyPr wrap="square" rtlCol="0">
            <a:spAutoFit/>
          </a:bodyPr>
          <a:lstStyle/>
          <a:p>
            <a:r>
              <a:rPr lang="en-US" sz="3600" dirty="0"/>
              <a:t>5</a:t>
            </a:r>
          </a:p>
        </p:txBody>
      </p:sp>
      <p:sp>
        <p:nvSpPr>
          <p:cNvPr id="67" name="TextBox 66"/>
          <p:cNvSpPr txBox="1"/>
          <p:nvPr/>
        </p:nvSpPr>
        <p:spPr>
          <a:xfrm>
            <a:off x="7186840" y="801949"/>
            <a:ext cx="733933" cy="646331"/>
          </a:xfrm>
          <a:prstGeom prst="rect">
            <a:avLst/>
          </a:prstGeom>
          <a:noFill/>
        </p:spPr>
        <p:txBody>
          <a:bodyPr wrap="square" rtlCol="0">
            <a:spAutoFit/>
          </a:bodyPr>
          <a:lstStyle/>
          <a:p>
            <a:r>
              <a:rPr lang="en-US" sz="3600" dirty="0"/>
              <a:t>2</a:t>
            </a:r>
          </a:p>
        </p:txBody>
      </p:sp>
      <p:sp>
        <p:nvSpPr>
          <p:cNvPr id="68" name="TextBox 67"/>
          <p:cNvSpPr txBox="1"/>
          <p:nvPr/>
        </p:nvSpPr>
        <p:spPr>
          <a:xfrm>
            <a:off x="5566646" y="377462"/>
            <a:ext cx="733933" cy="646331"/>
          </a:xfrm>
          <a:prstGeom prst="rect">
            <a:avLst/>
          </a:prstGeom>
          <a:noFill/>
        </p:spPr>
        <p:txBody>
          <a:bodyPr wrap="square" rtlCol="0">
            <a:spAutoFit/>
          </a:bodyPr>
          <a:lstStyle/>
          <a:p>
            <a:r>
              <a:rPr lang="en-US" sz="3600" dirty="0"/>
              <a:t>3</a:t>
            </a:r>
          </a:p>
        </p:txBody>
      </p:sp>
      <p:sp>
        <p:nvSpPr>
          <p:cNvPr id="69" name="TextBox 68"/>
          <p:cNvSpPr txBox="1"/>
          <p:nvPr/>
        </p:nvSpPr>
        <p:spPr>
          <a:xfrm>
            <a:off x="5384593" y="5865858"/>
            <a:ext cx="733933" cy="646331"/>
          </a:xfrm>
          <a:prstGeom prst="rect">
            <a:avLst/>
          </a:prstGeom>
          <a:noFill/>
        </p:spPr>
        <p:txBody>
          <a:bodyPr wrap="square" rtlCol="0">
            <a:spAutoFit/>
          </a:bodyPr>
          <a:lstStyle/>
          <a:p>
            <a:r>
              <a:rPr lang="en-US" sz="3600" dirty="0"/>
              <a:t>4</a:t>
            </a:r>
          </a:p>
        </p:txBody>
      </p:sp>
    </p:spTree>
    <p:extLst>
      <p:ext uri="{BB962C8B-B14F-4D97-AF65-F5344CB8AC3E}">
        <p14:creationId xmlns:p14="http://schemas.microsoft.com/office/powerpoint/2010/main" val="132801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19</a:t>
            </a:fld>
            <a:endParaRPr lang="en-US"/>
          </a:p>
        </p:txBody>
      </p:sp>
      <p:grpSp>
        <p:nvGrpSpPr>
          <p:cNvPr id="6" name="Group 5"/>
          <p:cNvGrpSpPr/>
          <p:nvPr/>
        </p:nvGrpSpPr>
        <p:grpSpPr>
          <a:xfrm>
            <a:off x="669751" y="3839721"/>
            <a:ext cx="5081809" cy="2054772"/>
            <a:chOff x="2332148" y="3142843"/>
            <a:chExt cx="5081809" cy="2054772"/>
          </a:xfrm>
        </p:grpSpPr>
        <p:sp>
          <p:nvSpPr>
            <p:cNvPr id="7" name="Oval 6"/>
            <p:cNvSpPr/>
            <p:nvPr/>
          </p:nvSpPr>
          <p:spPr>
            <a:xfrm>
              <a:off x="3260757" y="3224309"/>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a:t>
              </a:r>
            </a:p>
          </p:txBody>
        </p:sp>
        <p:sp>
          <p:nvSpPr>
            <p:cNvPr id="8" name="Oval 7"/>
            <p:cNvSpPr/>
            <p:nvPr/>
          </p:nvSpPr>
          <p:spPr>
            <a:xfrm>
              <a:off x="4710879" y="443997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A</a:t>
              </a:r>
            </a:p>
          </p:txBody>
        </p:sp>
        <p:sp>
          <p:nvSpPr>
            <p:cNvPr id="9" name="Oval 8"/>
            <p:cNvSpPr/>
            <p:nvPr/>
          </p:nvSpPr>
          <p:spPr>
            <a:xfrm>
              <a:off x="6656312" y="4115616"/>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D</a:t>
              </a:r>
            </a:p>
          </p:txBody>
        </p:sp>
        <p:sp>
          <p:nvSpPr>
            <p:cNvPr id="10" name="Oval 9"/>
            <p:cNvSpPr/>
            <p:nvPr/>
          </p:nvSpPr>
          <p:spPr>
            <a:xfrm>
              <a:off x="2332148" y="4353782"/>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B</a:t>
              </a:r>
            </a:p>
          </p:txBody>
        </p:sp>
        <p:sp>
          <p:nvSpPr>
            <p:cNvPr id="11" name="Oval 10"/>
            <p:cNvSpPr/>
            <p:nvPr/>
          </p:nvSpPr>
          <p:spPr>
            <a:xfrm>
              <a:off x="4957656" y="3142843"/>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a:t>
              </a:r>
            </a:p>
          </p:txBody>
        </p:sp>
        <p:cxnSp>
          <p:nvCxnSpPr>
            <p:cNvPr id="12" name="Straight Arrow Connector 11"/>
            <p:cNvCxnSpPr>
              <a:stCxn id="11" idx="4"/>
            </p:cNvCxnSpPr>
            <p:nvPr/>
          </p:nvCxnSpPr>
          <p:spPr>
            <a:xfrm flipH="1">
              <a:off x="3029977" y="3900488"/>
              <a:ext cx="2306502" cy="72251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5"/>
            </p:cNvCxnSpPr>
            <p:nvPr/>
          </p:nvCxnSpPr>
          <p:spPr>
            <a:xfrm flipH="1" flipV="1">
              <a:off x="3907447" y="3870999"/>
              <a:ext cx="2796279" cy="467422"/>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4018402" y="3598846"/>
              <a:ext cx="939254" cy="4286"/>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5468524" y="4494439"/>
              <a:ext cx="1187788" cy="324354"/>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3089793" y="4732605"/>
              <a:ext cx="1621086" cy="8618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978838" y="3870999"/>
              <a:ext cx="392874" cy="593738"/>
            </a:xfrm>
            <a:prstGeom prst="straightConnector1">
              <a:avLst/>
            </a:prstGeom>
            <a:ln w="412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58886" y="468341"/>
            <a:ext cx="5081809" cy="2054772"/>
            <a:chOff x="2332148" y="3142843"/>
            <a:chExt cx="5081809" cy="2054772"/>
          </a:xfrm>
        </p:grpSpPr>
        <p:sp>
          <p:nvSpPr>
            <p:cNvPr id="19" name="Oval 18"/>
            <p:cNvSpPr/>
            <p:nvPr/>
          </p:nvSpPr>
          <p:spPr>
            <a:xfrm>
              <a:off x="3260757" y="3224309"/>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YesC</a:t>
              </a:r>
              <a:endParaRPr lang="en-US" dirty="0"/>
            </a:p>
          </p:txBody>
        </p:sp>
        <p:sp>
          <p:nvSpPr>
            <p:cNvPr id="20" name="Oval 19"/>
            <p:cNvSpPr/>
            <p:nvPr/>
          </p:nvSpPr>
          <p:spPr>
            <a:xfrm>
              <a:off x="4710879" y="443997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a:t>
              </a:r>
            </a:p>
          </p:txBody>
        </p:sp>
        <p:sp>
          <p:nvSpPr>
            <p:cNvPr id="21" name="Oval 20"/>
            <p:cNvSpPr/>
            <p:nvPr/>
          </p:nvSpPr>
          <p:spPr>
            <a:xfrm>
              <a:off x="6656312" y="4115616"/>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D</a:t>
              </a:r>
            </a:p>
          </p:txBody>
        </p:sp>
        <p:sp>
          <p:nvSpPr>
            <p:cNvPr id="22" name="Oval 21"/>
            <p:cNvSpPr/>
            <p:nvPr/>
          </p:nvSpPr>
          <p:spPr>
            <a:xfrm>
              <a:off x="2332148" y="4353782"/>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NOB</a:t>
              </a:r>
            </a:p>
          </p:txBody>
        </p:sp>
        <p:sp>
          <p:nvSpPr>
            <p:cNvPr id="23" name="Oval 22"/>
            <p:cNvSpPr/>
            <p:nvPr/>
          </p:nvSpPr>
          <p:spPr>
            <a:xfrm>
              <a:off x="4957656" y="3142843"/>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YesE</a:t>
              </a:r>
              <a:endParaRPr lang="en-US" dirty="0"/>
            </a:p>
          </p:txBody>
        </p:sp>
        <p:cxnSp>
          <p:nvCxnSpPr>
            <p:cNvPr id="24" name="Straight Arrow Connector 23"/>
            <p:cNvCxnSpPr>
              <a:stCxn id="23" idx="4"/>
            </p:cNvCxnSpPr>
            <p:nvPr/>
          </p:nvCxnSpPr>
          <p:spPr>
            <a:xfrm flipH="1">
              <a:off x="3029977" y="3900488"/>
              <a:ext cx="2306502" cy="72251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5"/>
            </p:cNvCxnSpPr>
            <p:nvPr/>
          </p:nvCxnSpPr>
          <p:spPr>
            <a:xfrm flipH="1" flipV="1">
              <a:off x="3907447" y="3870999"/>
              <a:ext cx="2796279" cy="46742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p:cNvCxnSpPr>
            <p:nvPr/>
          </p:nvCxnSpPr>
          <p:spPr>
            <a:xfrm flipV="1">
              <a:off x="4018402" y="3598846"/>
              <a:ext cx="939254" cy="42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21" idx="2"/>
            </p:cNvCxnSpPr>
            <p:nvPr/>
          </p:nvCxnSpPr>
          <p:spPr>
            <a:xfrm flipV="1">
              <a:off x="5468524" y="4494439"/>
              <a:ext cx="1187788" cy="324354"/>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a:endCxn id="20" idx="2"/>
            </p:cNvCxnSpPr>
            <p:nvPr/>
          </p:nvCxnSpPr>
          <p:spPr>
            <a:xfrm>
              <a:off x="3089793" y="4732605"/>
              <a:ext cx="1621086" cy="8618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7"/>
              <a:endCxn id="19" idx="3"/>
            </p:cNvCxnSpPr>
            <p:nvPr/>
          </p:nvCxnSpPr>
          <p:spPr>
            <a:xfrm flipV="1">
              <a:off x="2978838" y="3870999"/>
              <a:ext cx="392874" cy="593738"/>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6998073" y="1634875"/>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a:t>
            </a:r>
          </a:p>
        </p:txBody>
      </p:sp>
      <p:sp>
        <p:nvSpPr>
          <p:cNvPr id="31" name="Oval 30"/>
          <p:cNvSpPr/>
          <p:nvPr/>
        </p:nvSpPr>
        <p:spPr>
          <a:xfrm>
            <a:off x="7050371" y="482551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F</a:t>
            </a:r>
          </a:p>
        </p:txBody>
      </p:sp>
      <p:sp>
        <p:nvSpPr>
          <p:cNvPr id="32" name="Oval 31"/>
          <p:cNvSpPr/>
          <p:nvPr/>
        </p:nvSpPr>
        <p:spPr>
          <a:xfrm>
            <a:off x="9260746" y="2269280"/>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H</a:t>
            </a:r>
          </a:p>
        </p:txBody>
      </p:sp>
      <p:sp>
        <p:nvSpPr>
          <p:cNvPr id="33" name="Oval 32"/>
          <p:cNvSpPr/>
          <p:nvPr/>
        </p:nvSpPr>
        <p:spPr>
          <a:xfrm>
            <a:off x="9260746" y="5473345"/>
            <a:ext cx="757645" cy="7576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br>
              <a:rPr lang="en-US" dirty="0"/>
            </a:br>
            <a:r>
              <a:rPr lang="en-US" dirty="0"/>
              <a:t>G</a:t>
            </a:r>
          </a:p>
        </p:txBody>
      </p:sp>
      <p:sp>
        <p:nvSpPr>
          <p:cNvPr id="34" name="Oval 33"/>
          <p:cNvSpPr/>
          <p:nvPr/>
        </p:nvSpPr>
        <p:spPr>
          <a:xfrm>
            <a:off x="9260746" y="3995417"/>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H</a:t>
            </a:r>
          </a:p>
        </p:txBody>
      </p:sp>
      <p:sp>
        <p:nvSpPr>
          <p:cNvPr id="35" name="Oval 34"/>
          <p:cNvSpPr/>
          <p:nvPr/>
        </p:nvSpPr>
        <p:spPr>
          <a:xfrm>
            <a:off x="9219453" y="89415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a:t>
            </a:r>
          </a:p>
        </p:txBody>
      </p:sp>
      <p:cxnSp>
        <p:nvCxnSpPr>
          <p:cNvPr id="36" name="Straight Arrow Connector 35"/>
          <p:cNvCxnSpPr>
            <a:stCxn id="21" idx="6"/>
          </p:cNvCxnSpPr>
          <p:nvPr/>
        </p:nvCxnSpPr>
        <p:spPr>
          <a:xfrm>
            <a:off x="5740695" y="1819937"/>
            <a:ext cx="1257378" cy="19235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1"/>
            <a:endCxn id="35" idx="3"/>
          </p:cNvCxnSpPr>
          <p:nvPr/>
        </p:nvCxnSpPr>
        <p:spPr>
          <a:xfrm flipH="1" flipV="1">
            <a:off x="9330408"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5"/>
            <a:endCxn id="32" idx="7"/>
          </p:cNvCxnSpPr>
          <p:nvPr/>
        </p:nvCxnSpPr>
        <p:spPr>
          <a:xfrm>
            <a:off x="9866143" y="1540844"/>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12455" y="4688352"/>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397723" y="4688351"/>
            <a:ext cx="41293" cy="839391"/>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9" idx="6"/>
          </p:cNvCxnSpPr>
          <p:nvPr/>
        </p:nvCxnSpPr>
        <p:spPr>
          <a:xfrm flipH="1" flipV="1">
            <a:off x="5751560" y="5191317"/>
            <a:ext cx="1298811" cy="56486"/>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2" idx="2"/>
          </p:cNvCxnSpPr>
          <p:nvPr/>
        </p:nvCxnSpPr>
        <p:spPr>
          <a:xfrm>
            <a:off x="7777837" y="2058103"/>
            <a:ext cx="1482909" cy="59000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p:cNvCxnSpPr>
          <p:nvPr/>
        </p:nvCxnSpPr>
        <p:spPr>
          <a:xfrm flipH="1">
            <a:off x="7785235" y="4374240"/>
            <a:ext cx="1475511" cy="735482"/>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7"/>
          </p:cNvCxnSpPr>
          <p:nvPr/>
        </p:nvCxnSpPr>
        <p:spPr>
          <a:xfrm flipV="1">
            <a:off x="3695172" y="2838926"/>
            <a:ext cx="5591351" cy="2408877"/>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0" idx="5"/>
          </p:cNvCxnSpPr>
          <p:nvPr/>
        </p:nvCxnSpPr>
        <p:spPr>
          <a:xfrm flipH="1" flipV="1">
            <a:off x="3684307" y="2412158"/>
            <a:ext cx="5687394" cy="1749149"/>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917926" y="662609"/>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002928" y="3711263"/>
            <a:ext cx="1360698" cy="2691994"/>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39291" y="4618002"/>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833752" y="1484788"/>
            <a:ext cx="1169256" cy="1146630"/>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12035" y="265043"/>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22288" y="3557874"/>
            <a:ext cx="5787017" cy="283953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rot="12226791">
            <a:off x="7955242" y="213189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12226791">
            <a:off x="5950757" y="1803934"/>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20107108">
            <a:off x="7961147" y="463121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5825571" y="502925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1097187">
            <a:off x="4925588" y="3102603"/>
            <a:ext cx="4170523"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9460749">
            <a:off x="5533728" y="3165090"/>
            <a:ext cx="3697044" cy="64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307625" y="1017588"/>
            <a:ext cx="733933" cy="646331"/>
          </a:xfrm>
          <a:prstGeom prst="rect">
            <a:avLst/>
          </a:prstGeom>
          <a:noFill/>
        </p:spPr>
        <p:txBody>
          <a:bodyPr wrap="square" rtlCol="0">
            <a:spAutoFit/>
          </a:bodyPr>
          <a:lstStyle/>
          <a:p>
            <a:r>
              <a:rPr lang="en-US" sz="3600" dirty="0"/>
              <a:t>1</a:t>
            </a:r>
          </a:p>
        </p:txBody>
      </p:sp>
      <p:sp>
        <p:nvSpPr>
          <p:cNvPr id="58" name="TextBox 57"/>
          <p:cNvSpPr txBox="1"/>
          <p:nvPr/>
        </p:nvSpPr>
        <p:spPr>
          <a:xfrm>
            <a:off x="10601015" y="5106316"/>
            <a:ext cx="733933" cy="646331"/>
          </a:xfrm>
          <a:prstGeom prst="rect">
            <a:avLst/>
          </a:prstGeom>
          <a:noFill/>
        </p:spPr>
        <p:txBody>
          <a:bodyPr wrap="square" rtlCol="0">
            <a:spAutoFit/>
          </a:bodyPr>
          <a:lstStyle/>
          <a:p>
            <a:r>
              <a:rPr lang="en-US" sz="3600" dirty="0"/>
              <a:t>6</a:t>
            </a:r>
          </a:p>
        </p:txBody>
      </p:sp>
      <p:sp>
        <p:nvSpPr>
          <p:cNvPr id="59" name="TextBox 58"/>
          <p:cNvSpPr txBox="1"/>
          <p:nvPr/>
        </p:nvSpPr>
        <p:spPr>
          <a:xfrm>
            <a:off x="7217549" y="5779076"/>
            <a:ext cx="733933" cy="646331"/>
          </a:xfrm>
          <a:prstGeom prst="rect">
            <a:avLst/>
          </a:prstGeom>
          <a:noFill/>
        </p:spPr>
        <p:txBody>
          <a:bodyPr wrap="square" rtlCol="0">
            <a:spAutoFit/>
          </a:bodyPr>
          <a:lstStyle/>
          <a:p>
            <a:r>
              <a:rPr lang="en-US" sz="3600" dirty="0"/>
              <a:t>5</a:t>
            </a:r>
          </a:p>
        </p:txBody>
      </p:sp>
      <p:sp>
        <p:nvSpPr>
          <p:cNvPr id="67" name="TextBox 66"/>
          <p:cNvSpPr txBox="1"/>
          <p:nvPr/>
        </p:nvSpPr>
        <p:spPr>
          <a:xfrm>
            <a:off x="7186840" y="801949"/>
            <a:ext cx="733933" cy="646331"/>
          </a:xfrm>
          <a:prstGeom prst="rect">
            <a:avLst/>
          </a:prstGeom>
          <a:noFill/>
        </p:spPr>
        <p:txBody>
          <a:bodyPr wrap="square" rtlCol="0">
            <a:spAutoFit/>
          </a:bodyPr>
          <a:lstStyle/>
          <a:p>
            <a:r>
              <a:rPr lang="en-US" sz="3600" dirty="0"/>
              <a:t>2</a:t>
            </a:r>
          </a:p>
        </p:txBody>
      </p:sp>
      <p:sp>
        <p:nvSpPr>
          <p:cNvPr id="68" name="TextBox 67"/>
          <p:cNvSpPr txBox="1"/>
          <p:nvPr/>
        </p:nvSpPr>
        <p:spPr>
          <a:xfrm>
            <a:off x="5566646" y="377462"/>
            <a:ext cx="733933" cy="646331"/>
          </a:xfrm>
          <a:prstGeom prst="rect">
            <a:avLst/>
          </a:prstGeom>
          <a:noFill/>
        </p:spPr>
        <p:txBody>
          <a:bodyPr wrap="square" rtlCol="0">
            <a:spAutoFit/>
          </a:bodyPr>
          <a:lstStyle/>
          <a:p>
            <a:r>
              <a:rPr lang="en-US" sz="3600" dirty="0"/>
              <a:t>3</a:t>
            </a:r>
          </a:p>
        </p:txBody>
      </p:sp>
      <p:sp>
        <p:nvSpPr>
          <p:cNvPr id="69" name="TextBox 68"/>
          <p:cNvSpPr txBox="1"/>
          <p:nvPr/>
        </p:nvSpPr>
        <p:spPr>
          <a:xfrm>
            <a:off x="5384593" y="5865858"/>
            <a:ext cx="733933" cy="646331"/>
          </a:xfrm>
          <a:prstGeom prst="rect">
            <a:avLst/>
          </a:prstGeom>
          <a:noFill/>
        </p:spPr>
        <p:txBody>
          <a:bodyPr wrap="square" rtlCol="0">
            <a:spAutoFit/>
          </a:bodyPr>
          <a:lstStyle/>
          <a:p>
            <a:r>
              <a:rPr lang="en-US" sz="3600" dirty="0"/>
              <a:t>4</a:t>
            </a:r>
          </a:p>
        </p:txBody>
      </p:sp>
      <p:sp>
        <p:nvSpPr>
          <p:cNvPr id="70" name="Rectangle 69"/>
          <p:cNvSpPr/>
          <p:nvPr/>
        </p:nvSpPr>
        <p:spPr>
          <a:xfrm rot="20211465">
            <a:off x="9932080" y="5622573"/>
            <a:ext cx="1127553"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True</a:t>
            </a:r>
            <a:endParaRPr lang="en-US" sz="4000" b="1" cap="none" spc="0" dirty="0">
              <a:ln w="12700" cmpd="sng">
                <a:solidFill>
                  <a:schemeClr val="accent4"/>
                </a:solidFill>
                <a:prstDash val="solid"/>
              </a:ln>
              <a:solidFill>
                <a:srgbClr val="4C3282"/>
              </a:solidFill>
              <a:effectLst/>
            </a:endParaRPr>
          </a:p>
        </p:txBody>
      </p:sp>
      <p:sp>
        <p:nvSpPr>
          <p:cNvPr id="71" name="Rectangle 70"/>
          <p:cNvSpPr/>
          <p:nvPr/>
        </p:nvSpPr>
        <p:spPr>
          <a:xfrm rot="20211465">
            <a:off x="9849334" y="2564347"/>
            <a:ext cx="1255665"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False</a:t>
            </a:r>
            <a:endParaRPr lang="en-US" sz="4000" b="1" cap="none" spc="0" dirty="0">
              <a:ln w="12700" cmpd="sng">
                <a:solidFill>
                  <a:schemeClr val="accent4"/>
                </a:solidFill>
                <a:prstDash val="solid"/>
              </a:ln>
              <a:solidFill>
                <a:srgbClr val="4C3282"/>
              </a:solidFill>
              <a:effectLst/>
            </a:endParaRPr>
          </a:p>
        </p:txBody>
      </p:sp>
      <p:sp>
        <p:nvSpPr>
          <p:cNvPr id="72" name="Rectangle 71"/>
          <p:cNvSpPr/>
          <p:nvPr/>
        </p:nvSpPr>
        <p:spPr>
          <a:xfrm rot="20211465">
            <a:off x="7476099" y="5496434"/>
            <a:ext cx="1127553"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True</a:t>
            </a:r>
            <a:endParaRPr lang="en-US" sz="4000" b="1" cap="none" spc="0" dirty="0">
              <a:ln w="12700" cmpd="sng">
                <a:solidFill>
                  <a:schemeClr val="accent4"/>
                </a:solidFill>
                <a:prstDash val="solid"/>
              </a:ln>
              <a:solidFill>
                <a:srgbClr val="4C3282"/>
              </a:solidFill>
              <a:effectLst/>
            </a:endParaRPr>
          </a:p>
        </p:txBody>
      </p:sp>
      <p:sp>
        <p:nvSpPr>
          <p:cNvPr id="74" name="Rectangle 73"/>
          <p:cNvSpPr/>
          <p:nvPr/>
        </p:nvSpPr>
        <p:spPr>
          <a:xfrm rot="20211465">
            <a:off x="7046200" y="2305148"/>
            <a:ext cx="1255665"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False</a:t>
            </a:r>
            <a:endParaRPr lang="en-US" sz="4000" b="1" cap="none" spc="0" dirty="0">
              <a:ln w="12700" cmpd="sng">
                <a:solidFill>
                  <a:schemeClr val="accent4"/>
                </a:solidFill>
                <a:prstDash val="solid"/>
              </a:ln>
              <a:solidFill>
                <a:srgbClr val="4C3282"/>
              </a:solidFill>
              <a:effectLst/>
            </a:endParaRPr>
          </a:p>
        </p:txBody>
      </p:sp>
      <p:sp>
        <p:nvSpPr>
          <p:cNvPr id="75" name="Rectangle 74"/>
          <p:cNvSpPr/>
          <p:nvPr/>
        </p:nvSpPr>
        <p:spPr>
          <a:xfrm rot="20211465">
            <a:off x="4168094" y="5820402"/>
            <a:ext cx="1127553"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True</a:t>
            </a:r>
            <a:endParaRPr lang="en-US" sz="4000" b="1" cap="none" spc="0" dirty="0">
              <a:ln w="12700" cmpd="sng">
                <a:solidFill>
                  <a:schemeClr val="accent4"/>
                </a:solidFill>
                <a:prstDash val="solid"/>
              </a:ln>
              <a:solidFill>
                <a:srgbClr val="4C3282"/>
              </a:solidFill>
              <a:effectLst/>
            </a:endParaRPr>
          </a:p>
        </p:txBody>
      </p:sp>
      <p:sp>
        <p:nvSpPr>
          <p:cNvPr id="76" name="Rectangle 75"/>
          <p:cNvSpPr/>
          <p:nvPr/>
        </p:nvSpPr>
        <p:spPr>
          <a:xfrm rot="20211465">
            <a:off x="5133953" y="2059157"/>
            <a:ext cx="1255665" cy="707886"/>
          </a:xfrm>
          <a:prstGeom prst="rect">
            <a:avLst/>
          </a:prstGeom>
          <a:noFill/>
        </p:spPr>
        <p:txBody>
          <a:bodyPr wrap="none" lIns="91440" tIns="45720" rIns="91440" bIns="45720">
            <a:spAutoFit/>
          </a:bodyPr>
          <a:lstStyle/>
          <a:p>
            <a:pPr algn="ctr"/>
            <a:r>
              <a:rPr lang="en-US" sz="4000" b="1" dirty="0">
                <a:ln w="12700" cmpd="sng">
                  <a:solidFill>
                    <a:schemeClr val="accent4"/>
                  </a:solidFill>
                  <a:prstDash val="solid"/>
                </a:ln>
                <a:solidFill>
                  <a:srgbClr val="4C3282"/>
                </a:solidFill>
              </a:rPr>
              <a:t>False</a:t>
            </a:r>
            <a:endParaRPr lang="en-US" sz="4000" b="1" cap="none" spc="0" dirty="0">
              <a:ln w="12700" cmpd="sng">
                <a:solidFill>
                  <a:schemeClr val="accent4"/>
                </a:solidFill>
                <a:prstDash val="solid"/>
              </a:ln>
              <a:solidFill>
                <a:srgbClr val="4C3282"/>
              </a:solidFill>
              <a:effectLst/>
            </a:endParaRPr>
          </a:p>
        </p:txBody>
      </p:sp>
    </p:spTree>
    <p:extLst>
      <p:ext uri="{BB962C8B-B14F-4D97-AF65-F5344CB8AC3E}">
        <p14:creationId xmlns:p14="http://schemas.microsoft.com/office/powerpoint/2010/main" val="52368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4" grpId="0"/>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Strongly Connected Components</a:t>
            </a:r>
          </a:p>
        </p:txBody>
      </p:sp>
      <p:sp>
        <p:nvSpPr>
          <p:cNvPr id="3" name="Content Placeholder 2"/>
          <p:cNvSpPr>
            <a:spLocks noGrp="1"/>
          </p:cNvSpPr>
          <p:nvPr>
            <p:ph idx="1"/>
          </p:nvPr>
        </p:nvSpPr>
        <p:spPr>
          <a:xfrm>
            <a:off x="575240" y="5775475"/>
            <a:ext cx="11187258" cy="745552"/>
          </a:xfrm>
        </p:spPr>
        <p:txBody>
          <a:bodyPr/>
          <a:lstStyle/>
          <a:p>
            <a:r>
              <a:rPr lang="en-US" dirty="0"/>
              <a:t>Note: the direction of the edges matters!</a:t>
            </a:r>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2</a:t>
            </a:fld>
            <a:endParaRPr lang="en-US"/>
          </a:p>
        </p:txBody>
      </p:sp>
      <p:grpSp>
        <p:nvGrpSpPr>
          <p:cNvPr id="8" name="Group 7"/>
          <p:cNvGrpSpPr/>
          <p:nvPr/>
        </p:nvGrpSpPr>
        <p:grpSpPr>
          <a:xfrm>
            <a:off x="511827" y="1323813"/>
            <a:ext cx="8072372" cy="1642815"/>
            <a:chOff x="498764" y="4764762"/>
            <a:chExt cx="8072372" cy="1387844"/>
          </a:xfrm>
        </p:grpSpPr>
        <p:sp>
          <p:nvSpPr>
            <p:cNvPr id="6" name="Rectangle 5"/>
            <p:cNvSpPr/>
            <p:nvPr/>
          </p:nvSpPr>
          <p:spPr>
            <a:xfrm>
              <a:off x="498764" y="4764762"/>
              <a:ext cx="8072372" cy="1387844"/>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 subgraph C such that every pair of vertices in C is connected via some path </a:t>
              </a:r>
              <a:r>
                <a:rPr lang="en-US" sz="2200" b="1" dirty="0"/>
                <a:t>in both directions, </a:t>
              </a:r>
              <a:r>
                <a:rPr lang="en-US" sz="2200" dirty="0"/>
                <a:t>and there is no other vertex which is connected to every vertex of C in both directions.</a:t>
              </a:r>
            </a:p>
          </p:txBody>
        </p:sp>
        <p:sp>
          <p:nvSpPr>
            <p:cNvPr id="7" name="Rectangle 6"/>
            <p:cNvSpPr/>
            <p:nvPr/>
          </p:nvSpPr>
          <p:spPr>
            <a:xfrm>
              <a:off x="498764" y="4764762"/>
              <a:ext cx="8072372" cy="417278"/>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Strongly Connected Component</a:t>
              </a:r>
            </a:p>
          </p:txBody>
        </p:sp>
      </p:grpSp>
      <p:sp>
        <p:nvSpPr>
          <p:cNvPr id="10" name="Oval 9"/>
          <p:cNvSpPr/>
          <p:nvPr/>
        </p:nvSpPr>
        <p:spPr>
          <a:xfrm>
            <a:off x="5111114" y="3761834"/>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p:cNvSpPr/>
          <p:nvPr/>
        </p:nvSpPr>
        <p:spPr>
          <a:xfrm>
            <a:off x="4393027"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Oval 11"/>
          <p:cNvSpPr/>
          <p:nvPr/>
        </p:nvSpPr>
        <p:spPr>
          <a:xfrm>
            <a:off x="5756365"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Arrow Connector 12"/>
          <p:cNvCxnSpPr>
            <a:stCxn id="11" idx="7"/>
            <a:endCxn id="10" idx="3"/>
          </p:cNvCxnSpPr>
          <p:nvPr/>
        </p:nvCxnSpPr>
        <p:spPr>
          <a:xfrm flipV="1">
            <a:off x="4813702" y="4173527"/>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5"/>
            <a:endCxn id="12" idx="0"/>
          </p:cNvCxnSpPr>
          <p:nvPr/>
        </p:nvCxnSpPr>
        <p:spPr>
          <a:xfrm>
            <a:off x="5531789" y="4173527"/>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6"/>
          </p:cNvCxnSpPr>
          <p:nvPr/>
        </p:nvCxnSpPr>
        <p:spPr>
          <a:xfrm flipH="1">
            <a:off x="4885878" y="4790126"/>
            <a:ext cx="870487"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254944" y="37583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7" name="Oval 16"/>
          <p:cNvSpPr/>
          <p:nvPr/>
        </p:nvSpPr>
        <p:spPr>
          <a:xfrm>
            <a:off x="6654222" y="37659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18" name="Straight Arrow Connector 17"/>
          <p:cNvCxnSpPr>
            <a:stCxn id="16" idx="6"/>
            <a:endCxn id="10" idx="2"/>
          </p:cNvCxnSpPr>
          <p:nvPr/>
        </p:nvCxnSpPr>
        <p:spPr>
          <a:xfrm>
            <a:off x="3747795" y="3999483"/>
            <a:ext cx="1363319" cy="35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7"/>
            <a:endCxn id="17" idx="3"/>
          </p:cNvCxnSpPr>
          <p:nvPr/>
        </p:nvCxnSpPr>
        <p:spPr>
          <a:xfrm flipV="1">
            <a:off x="6177040" y="4177612"/>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2"/>
            <a:endCxn id="10" idx="6"/>
          </p:cNvCxnSpPr>
          <p:nvPr/>
        </p:nvCxnSpPr>
        <p:spPr>
          <a:xfrm flipH="1" flipV="1">
            <a:off x="5603965" y="4002998"/>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9412D9-01EE-A741-A03C-16F0CC1EA9D3}"/>
              </a:ext>
            </a:extLst>
          </p:cNvPr>
          <p:cNvSpPr/>
          <p:nvPr/>
        </p:nvSpPr>
        <p:spPr>
          <a:xfrm>
            <a:off x="4312326" y="3536654"/>
            <a:ext cx="2909927"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E0D374-A869-E344-B0EB-FEE126F5159C}"/>
              </a:ext>
            </a:extLst>
          </p:cNvPr>
          <p:cNvSpPr/>
          <p:nvPr/>
        </p:nvSpPr>
        <p:spPr>
          <a:xfrm>
            <a:off x="3087536" y="3536654"/>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5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the Final</a:t>
            </a:r>
          </a:p>
        </p:txBody>
      </p:sp>
      <p:sp>
        <p:nvSpPr>
          <p:cNvPr id="3" name="Content Placeholder 2"/>
          <p:cNvSpPr>
            <a:spLocks noGrp="1"/>
          </p:cNvSpPr>
          <p:nvPr>
            <p:ph idx="1"/>
          </p:nvPr>
        </p:nvSpPr>
        <p:spPr/>
        <p:txBody>
          <a:bodyPr>
            <a:normAutofit/>
          </a:bodyPr>
          <a:lstStyle/>
          <a:p>
            <a:r>
              <a:rPr lang="en-US" b="1" dirty="0"/>
              <a:t>Algorithm</a:t>
            </a:r>
            <a:r>
              <a:rPr lang="en-US" dirty="0"/>
              <a:t>:</a:t>
            </a:r>
            <a:br>
              <a:rPr lang="en-US" dirty="0"/>
            </a:br>
            <a:r>
              <a:rPr lang="en-US" dirty="0"/>
              <a:t>Make the requirements graph.</a:t>
            </a:r>
          </a:p>
          <a:p>
            <a:r>
              <a:rPr lang="en-US" dirty="0"/>
              <a:t>Find the SCCs.</a:t>
            </a:r>
          </a:p>
          <a:p>
            <a:r>
              <a:rPr lang="en-US" dirty="0"/>
              <a:t>If any SCC has including and not including a problem, we can’t make the final.</a:t>
            </a:r>
          </a:p>
          <a:p>
            <a:r>
              <a:rPr lang="en-US" dirty="0"/>
              <a:t>Run topological sort on the graph of SCC. </a:t>
            </a:r>
          </a:p>
          <a:p>
            <a:r>
              <a:rPr lang="en-US" dirty="0"/>
              <a:t>Starting from the end:</a:t>
            </a:r>
          </a:p>
          <a:p>
            <a:pPr lvl="1"/>
            <a:r>
              <a:rPr lang="en-US" dirty="0"/>
              <a:t> if everything in a component is unassigned, set them to true, and set their opposites to false.</a:t>
            </a:r>
          </a:p>
          <a:p>
            <a:r>
              <a:rPr lang="en-US" dirty="0"/>
              <a:t>This works!!</a:t>
            </a:r>
          </a:p>
          <a:p>
            <a:r>
              <a:rPr lang="en-US" dirty="0"/>
              <a:t>How fast is it? </a:t>
            </a:r>
          </a:p>
          <a:p>
            <a:r>
              <a:rPr lang="en-US" dirty="0"/>
              <a:t>O(Q + S). That’s a HUGE improvement.</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20</a:t>
            </a:fld>
            <a:endParaRPr lang="en-US"/>
          </a:p>
        </p:txBody>
      </p:sp>
    </p:spTree>
    <p:extLst>
      <p:ext uri="{BB962C8B-B14F-4D97-AF65-F5344CB8AC3E}">
        <p14:creationId xmlns:p14="http://schemas.microsoft.com/office/powerpoint/2010/main" val="91150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Context</a:t>
            </a:r>
          </a:p>
        </p:txBody>
      </p:sp>
      <p:sp>
        <p:nvSpPr>
          <p:cNvPr id="3" name="Content Placeholder 2"/>
          <p:cNvSpPr>
            <a:spLocks noGrp="1"/>
          </p:cNvSpPr>
          <p:nvPr>
            <p:ph idx="1"/>
          </p:nvPr>
        </p:nvSpPr>
        <p:spPr/>
        <p:txBody>
          <a:bodyPr/>
          <a:lstStyle/>
          <a:p>
            <a:r>
              <a:rPr lang="en-US" dirty="0"/>
              <a:t>The Final Making Problem was a type of “Satisfiability” problem.</a:t>
            </a:r>
          </a:p>
          <a:p>
            <a:r>
              <a:rPr lang="en-US" dirty="0"/>
              <a:t>We had a bunch of variables (include/exclude this question), and needed to satisfy everything in a list of requirements. </a:t>
            </a:r>
          </a:p>
          <a:p>
            <a:endParaRPr lang="en-US" dirty="0"/>
          </a:p>
          <a:p>
            <a:endParaRPr lang="en-US" dirty="0"/>
          </a:p>
          <a:p>
            <a:endParaRPr lang="en-US" dirty="0"/>
          </a:p>
          <a:p>
            <a:endParaRPr lang="en-US" dirty="0"/>
          </a:p>
          <a:p>
            <a:endParaRPr lang="en-US" dirty="0"/>
          </a:p>
          <a:p>
            <a:endParaRPr lang="en-US" dirty="0"/>
          </a:p>
          <a:p>
            <a:r>
              <a:rPr lang="en-US" dirty="0"/>
              <a:t>The algorithm we just made for Final Creation works for any 2-SAT problem. </a:t>
            </a:r>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21</a:t>
            </a:fld>
            <a:endParaRPr lang="en-US"/>
          </a:p>
        </p:txBody>
      </p:sp>
      <p:grpSp>
        <p:nvGrpSpPr>
          <p:cNvPr id="6" name="Group 5"/>
          <p:cNvGrpSpPr/>
          <p:nvPr/>
        </p:nvGrpSpPr>
        <p:grpSpPr>
          <a:xfrm>
            <a:off x="593658" y="2842761"/>
            <a:ext cx="9534316" cy="2295769"/>
            <a:chOff x="498764" y="4764761"/>
            <a:chExt cx="8072372" cy="2295769"/>
          </a:xfrm>
        </p:grpSpPr>
        <p:sp>
          <p:nvSpPr>
            <p:cNvPr id="7" name="Rectangle 6"/>
            <p:cNvSpPr/>
            <p:nvPr/>
          </p:nvSpPr>
          <p:spPr>
            <a:xfrm>
              <a:off x="498764" y="4764761"/>
              <a:ext cx="8072372" cy="2295769"/>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b="1" dirty="0"/>
                <a:t>Given</a:t>
              </a:r>
              <a:r>
                <a:rPr lang="en-US" sz="2200" dirty="0"/>
                <a:t>: A set of Boolean variables, and a list of requirements, each of the form: </a:t>
              </a:r>
            </a:p>
            <a:p>
              <a:pPr algn="ctr"/>
              <a:r>
                <a:rPr lang="en-US" sz="2200" dirty="0">
                  <a:latin typeface="Courier New" panose="02070309020205020404" pitchFamily="49" charset="0"/>
                  <a:cs typeface="Courier New" panose="02070309020205020404" pitchFamily="49" charset="0"/>
                </a:rPr>
                <a:t>variable1==[True/False] || variable2==[True/False]</a:t>
              </a:r>
            </a:p>
            <a:p>
              <a:r>
                <a:rPr lang="en-US" sz="2200" b="1" dirty="0"/>
                <a:t>Find</a:t>
              </a:r>
              <a:r>
                <a:rPr lang="en-US" sz="2200" dirty="0"/>
                <a:t>: A setting of variables to “true” and “false” so that </a:t>
              </a:r>
              <a:r>
                <a:rPr lang="en-US" sz="2200" b="1" dirty="0"/>
                <a:t>all</a:t>
              </a:r>
              <a:r>
                <a:rPr lang="en-US" sz="2200" dirty="0"/>
                <a:t> of the requirements evaluate to “true”</a:t>
              </a:r>
            </a:p>
          </p:txBody>
        </p:sp>
        <p:sp>
          <p:nvSpPr>
            <p:cNvPr id="8" name="Rectangle 7"/>
            <p:cNvSpPr/>
            <p:nvPr/>
          </p:nvSpPr>
          <p:spPr>
            <a:xfrm>
              <a:off x="498764" y="4764762"/>
              <a:ext cx="8072372"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2-Satisfiability (“2-SAT”)</a:t>
              </a:r>
            </a:p>
          </p:txBody>
        </p:sp>
      </p:grpSp>
    </p:spTree>
    <p:extLst>
      <p:ext uri="{BB962C8B-B14F-4D97-AF65-F5344CB8AC3E}">
        <p14:creationId xmlns:p14="http://schemas.microsoft.com/office/powerpoint/2010/main" val="269517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775" y="3262680"/>
            <a:ext cx="6692585" cy="590415"/>
          </a:xfrm>
        </p:spPr>
        <p:txBody>
          <a:bodyPr/>
          <a:lstStyle/>
          <a:p>
            <a:r>
              <a:rPr lang="en-US" dirty="0"/>
              <a:t>Reductions, P vs. NP</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22</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0234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we doing?</a:t>
            </a:r>
          </a:p>
        </p:txBody>
      </p:sp>
      <p:sp>
        <p:nvSpPr>
          <p:cNvPr id="7" name="Content Placeholder 6"/>
          <p:cNvSpPr>
            <a:spLocks noGrp="1"/>
          </p:cNvSpPr>
          <p:nvPr>
            <p:ph idx="1"/>
          </p:nvPr>
        </p:nvSpPr>
        <p:spPr/>
        <p:txBody>
          <a:bodyPr/>
          <a:lstStyle/>
          <a:p>
            <a:r>
              <a:rPr lang="en-US" dirty="0"/>
              <a:t>To wrap up the course we want to take a big step back. </a:t>
            </a:r>
          </a:p>
          <a:p>
            <a:r>
              <a:rPr lang="en-US" dirty="0"/>
              <a:t>This whole quarter we’ve been taking problems and solving them faster. </a:t>
            </a:r>
          </a:p>
          <a:p>
            <a:r>
              <a:rPr lang="en-US" dirty="0"/>
              <a:t>We want to spend the last few lectures going over more ideas on how to solve problems faster, and why we don’t expect to solve everything extremely quickly.</a:t>
            </a:r>
          </a:p>
          <a:p>
            <a:endParaRPr lang="en-US" dirty="0"/>
          </a:p>
          <a:p>
            <a:r>
              <a:rPr lang="en-US" dirty="0"/>
              <a:t>We’re going to</a:t>
            </a:r>
          </a:p>
          <a:p>
            <a:pPr lvl="1"/>
            <a:r>
              <a:rPr lang="en-US" sz="2200" dirty="0"/>
              <a:t>Recall reductions – Robbie’s favorite idea in algorithm design.</a:t>
            </a:r>
          </a:p>
          <a:p>
            <a:pPr lvl="1"/>
            <a:r>
              <a:rPr lang="en-US" sz="2200" dirty="0"/>
              <a:t>Classify problems into those we can solve in a reasonable amount of time, and those we can’t.</a:t>
            </a:r>
          </a:p>
          <a:p>
            <a:pPr lvl="1"/>
            <a:r>
              <a:rPr lang="en-US" sz="2200" dirty="0"/>
              <a:t>Explain the biggest open problem in Computer Science</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23</a:t>
            </a:fld>
            <a:endParaRPr lang="en-US"/>
          </a:p>
        </p:txBody>
      </p:sp>
    </p:spTree>
    <p:extLst>
      <p:ext uri="{BB962C8B-B14F-4D97-AF65-F5344CB8AC3E}">
        <p14:creationId xmlns:p14="http://schemas.microsoft.com/office/powerpoint/2010/main" val="638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Reductions: Take 2</a:t>
            </a:r>
          </a:p>
        </p:txBody>
      </p:sp>
      <p:sp>
        <p:nvSpPr>
          <p:cNvPr id="3" name="Content Placeholder 2"/>
          <p:cNvSpPr>
            <a:spLocks noGrp="1"/>
          </p:cNvSpPr>
          <p:nvPr>
            <p:ph idx="1"/>
          </p:nvPr>
        </p:nvSpPr>
        <p:spPr>
          <a:xfrm>
            <a:off x="575239" y="2724539"/>
            <a:ext cx="11187258" cy="3796488"/>
          </a:xfrm>
        </p:spPr>
        <p:txBody>
          <a:bodyPr>
            <a:noAutofit/>
          </a:bodyPr>
          <a:lstStyle/>
          <a:p>
            <a:r>
              <a:rPr lang="en-US" sz="2800" dirty="0"/>
              <a:t>We reduced weighted shortest paths to unweighted shortest paths</a:t>
            </a:r>
          </a:p>
        </p:txBody>
      </p:sp>
      <p:sp>
        <p:nvSpPr>
          <p:cNvPr id="6" name="Rectangle 5"/>
          <p:cNvSpPr/>
          <p:nvPr/>
        </p:nvSpPr>
        <p:spPr>
          <a:xfrm>
            <a:off x="575239" y="1551516"/>
            <a:ext cx="8559430" cy="1005072"/>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Using an algorithm for Problem B to solve Problem A.</a:t>
            </a:r>
          </a:p>
        </p:txBody>
      </p:sp>
      <p:sp>
        <p:nvSpPr>
          <p:cNvPr id="7" name="Rectangle 6"/>
          <p:cNvSpPr/>
          <p:nvPr/>
        </p:nvSpPr>
        <p:spPr>
          <a:xfrm>
            <a:off x="575239" y="1551516"/>
            <a:ext cx="8559430"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Reduction (informally)</a:t>
            </a:r>
          </a:p>
        </p:txBody>
      </p:sp>
      <p:sp>
        <p:nvSpPr>
          <p:cNvPr id="4" name="Footer Placeholder 3">
            <a:extLst>
              <a:ext uri="{FF2B5EF4-FFF2-40B4-BE49-F238E27FC236}">
                <a16:creationId xmlns:a16="http://schemas.microsoft.com/office/drawing/2014/main" id="{068F08A2-43FD-4DE0-922F-49E2E02DE827}"/>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77B51800-5F90-400A-AFD1-D531487CC212}"/>
              </a:ext>
            </a:extLst>
          </p:cNvPr>
          <p:cNvSpPr>
            <a:spLocks noGrp="1"/>
          </p:cNvSpPr>
          <p:nvPr>
            <p:ph type="sldNum" sz="quarter" idx="12"/>
          </p:nvPr>
        </p:nvSpPr>
        <p:spPr/>
        <p:txBody>
          <a:bodyPr/>
          <a:lstStyle/>
          <a:p>
            <a:fld id="{9CD4E4C7-2EB9-4BCE-8868-B01CC0653B4D}" type="slidenum">
              <a:rPr lang="en-US" smtClean="0"/>
              <a:t>24</a:t>
            </a:fld>
            <a:endParaRPr lang="en-US"/>
          </a:p>
        </p:txBody>
      </p:sp>
    </p:spTree>
    <p:extLst>
      <p:ext uri="{BB962C8B-B14F-4D97-AF65-F5344CB8AC3E}">
        <p14:creationId xmlns:p14="http://schemas.microsoft.com/office/powerpoint/2010/main" val="3259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Graphs: A Reduction</a:t>
            </a:r>
          </a:p>
        </p:txBody>
      </p:sp>
      <p:grpSp>
        <p:nvGrpSpPr>
          <p:cNvPr id="140" name="Group 139"/>
          <p:cNvGrpSpPr/>
          <p:nvPr/>
        </p:nvGrpSpPr>
        <p:grpSpPr>
          <a:xfrm>
            <a:off x="387175" y="2303351"/>
            <a:ext cx="3244286" cy="1553495"/>
            <a:chOff x="1571625" y="2325233"/>
            <a:chExt cx="2247900" cy="1233998"/>
          </a:xfrm>
        </p:grpSpPr>
        <p:sp>
          <p:nvSpPr>
            <p:cNvPr id="6" name="Oval 5"/>
            <p:cNvSpPr/>
            <p:nvPr/>
          </p:nvSpPr>
          <p:spPr>
            <a:xfrm>
              <a:off x="1571625" y="281463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7" name="Oval 6"/>
            <p:cNvSpPr/>
            <p:nvPr/>
          </p:nvSpPr>
          <p:spPr>
            <a:xfrm>
              <a:off x="2480876" y="234025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8" name="Oval 7"/>
            <p:cNvSpPr/>
            <p:nvPr/>
          </p:nvSpPr>
          <p:spPr>
            <a:xfrm>
              <a:off x="2447922" y="3150283"/>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9" name="Oval 8"/>
            <p:cNvSpPr/>
            <p:nvPr/>
          </p:nvSpPr>
          <p:spPr>
            <a:xfrm>
              <a:off x="3505200" y="281463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10" name="Straight Arrow Connector 9"/>
            <p:cNvCxnSpPr>
              <a:stCxn id="7" idx="6"/>
              <a:endCxn id="9" idx="1"/>
            </p:cNvCxnSpPr>
            <p:nvPr/>
          </p:nvCxnSpPr>
          <p:spPr>
            <a:xfrm>
              <a:off x="2795201" y="2497415"/>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8" idx="2"/>
            </p:cNvCxnSpPr>
            <p:nvPr/>
          </p:nvCxnSpPr>
          <p:spPr>
            <a:xfrm>
              <a:off x="1839918" y="3082930"/>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a:endCxn id="9" idx="2"/>
            </p:cNvCxnSpPr>
            <p:nvPr/>
          </p:nvCxnSpPr>
          <p:spPr>
            <a:xfrm>
              <a:off x="1885950" y="2971800"/>
              <a:ext cx="161925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6"/>
              <a:endCxn id="9" idx="3"/>
            </p:cNvCxnSpPr>
            <p:nvPr/>
          </p:nvCxnSpPr>
          <p:spPr>
            <a:xfrm flipV="1">
              <a:off x="2762247" y="3082930"/>
              <a:ext cx="788985"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0"/>
              <a:endCxn id="7" idx="2"/>
            </p:cNvCxnSpPr>
            <p:nvPr/>
          </p:nvCxnSpPr>
          <p:spPr>
            <a:xfrm flipV="1">
              <a:off x="1728788" y="2497415"/>
              <a:ext cx="752088" cy="31722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78021" y="2658034"/>
              <a:ext cx="534259" cy="369332"/>
            </a:xfrm>
            <a:prstGeom prst="rect">
              <a:avLst/>
            </a:prstGeom>
            <a:noFill/>
          </p:spPr>
          <p:txBody>
            <a:bodyPr wrap="square" rtlCol="0">
              <a:spAutoFit/>
            </a:bodyPr>
            <a:lstStyle/>
            <a:p>
              <a:r>
                <a:rPr lang="en-US" sz="2800" dirty="0"/>
                <a:t>2</a:t>
              </a:r>
            </a:p>
          </p:txBody>
        </p:sp>
        <p:sp>
          <p:nvSpPr>
            <p:cNvPr id="30" name="TextBox 29"/>
            <p:cNvSpPr txBox="1"/>
            <p:nvPr/>
          </p:nvSpPr>
          <p:spPr>
            <a:xfrm>
              <a:off x="1850954" y="2325233"/>
              <a:ext cx="534259" cy="369332"/>
            </a:xfrm>
            <a:prstGeom prst="rect">
              <a:avLst/>
            </a:prstGeom>
            <a:noFill/>
          </p:spPr>
          <p:txBody>
            <a:bodyPr wrap="square" rtlCol="0">
              <a:spAutoFit/>
            </a:bodyPr>
            <a:lstStyle/>
            <a:p>
              <a:r>
                <a:rPr lang="en-US" sz="2800" dirty="0"/>
                <a:t>2</a:t>
              </a:r>
            </a:p>
          </p:txBody>
        </p:sp>
        <p:sp>
          <p:nvSpPr>
            <p:cNvPr id="31" name="TextBox 30"/>
            <p:cNvSpPr txBox="1"/>
            <p:nvPr/>
          </p:nvSpPr>
          <p:spPr>
            <a:xfrm>
              <a:off x="2985225" y="3189899"/>
              <a:ext cx="534259" cy="369332"/>
            </a:xfrm>
            <a:prstGeom prst="rect">
              <a:avLst/>
            </a:prstGeom>
            <a:noFill/>
          </p:spPr>
          <p:txBody>
            <a:bodyPr wrap="square" rtlCol="0">
              <a:spAutoFit/>
            </a:bodyPr>
            <a:lstStyle/>
            <a:p>
              <a:r>
                <a:rPr lang="en-US" sz="2800" dirty="0"/>
                <a:t>2</a:t>
              </a:r>
            </a:p>
          </p:txBody>
        </p:sp>
        <p:sp>
          <p:nvSpPr>
            <p:cNvPr id="32" name="TextBox 31"/>
            <p:cNvSpPr txBox="1"/>
            <p:nvPr/>
          </p:nvSpPr>
          <p:spPr>
            <a:xfrm>
              <a:off x="3020946" y="2338937"/>
              <a:ext cx="534259" cy="369332"/>
            </a:xfrm>
            <a:prstGeom prst="rect">
              <a:avLst/>
            </a:prstGeom>
            <a:noFill/>
          </p:spPr>
          <p:txBody>
            <a:bodyPr wrap="square" rtlCol="0">
              <a:spAutoFit/>
            </a:bodyPr>
            <a:lstStyle/>
            <a:p>
              <a:r>
                <a:rPr lang="en-US" sz="2800" dirty="0"/>
                <a:t>1</a:t>
              </a:r>
            </a:p>
          </p:txBody>
        </p:sp>
        <p:sp>
          <p:nvSpPr>
            <p:cNvPr id="33" name="TextBox 32"/>
            <p:cNvSpPr txBox="1"/>
            <p:nvPr/>
          </p:nvSpPr>
          <p:spPr>
            <a:xfrm>
              <a:off x="1881915" y="3170553"/>
              <a:ext cx="534259" cy="369332"/>
            </a:xfrm>
            <a:prstGeom prst="rect">
              <a:avLst/>
            </a:prstGeom>
            <a:noFill/>
          </p:spPr>
          <p:txBody>
            <a:bodyPr wrap="square" rtlCol="0">
              <a:spAutoFit/>
            </a:bodyPr>
            <a:lstStyle/>
            <a:p>
              <a:r>
                <a:rPr lang="en-US" sz="2800" dirty="0"/>
                <a:t>1</a:t>
              </a:r>
            </a:p>
          </p:txBody>
        </p:sp>
      </p:grpSp>
      <p:grpSp>
        <p:nvGrpSpPr>
          <p:cNvPr id="141" name="Group 140"/>
          <p:cNvGrpSpPr/>
          <p:nvPr/>
        </p:nvGrpSpPr>
        <p:grpSpPr>
          <a:xfrm>
            <a:off x="3810601" y="2055299"/>
            <a:ext cx="3704744" cy="1636920"/>
            <a:chOff x="8696325" y="2321202"/>
            <a:chExt cx="2247900" cy="1124356"/>
          </a:xfrm>
        </p:grpSpPr>
        <p:sp>
          <p:nvSpPr>
            <p:cNvPr id="41" name="Oval 40"/>
            <p:cNvSpPr/>
            <p:nvPr/>
          </p:nvSpPr>
          <p:spPr>
            <a:xfrm>
              <a:off x="8696325" y="279558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42" name="Oval 41"/>
            <p:cNvSpPr/>
            <p:nvPr/>
          </p:nvSpPr>
          <p:spPr>
            <a:xfrm>
              <a:off x="9605576" y="232120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43" name="Oval 42"/>
            <p:cNvSpPr/>
            <p:nvPr/>
          </p:nvSpPr>
          <p:spPr>
            <a:xfrm>
              <a:off x="9572622" y="3131233"/>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44" name="Oval 43"/>
            <p:cNvSpPr/>
            <p:nvPr/>
          </p:nvSpPr>
          <p:spPr>
            <a:xfrm>
              <a:off x="10629900" y="279558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5" name="Straight Arrow Connector 44"/>
            <p:cNvCxnSpPr>
              <a:stCxn id="42" idx="6"/>
              <a:endCxn id="44" idx="1"/>
            </p:cNvCxnSpPr>
            <p:nvPr/>
          </p:nvCxnSpPr>
          <p:spPr>
            <a:xfrm>
              <a:off x="9919901" y="2478365"/>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5"/>
              <a:endCxn id="43" idx="2"/>
            </p:cNvCxnSpPr>
            <p:nvPr/>
          </p:nvCxnSpPr>
          <p:spPr>
            <a:xfrm>
              <a:off x="8964618" y="3063880"/>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6"/>
              <a:endCxn id="86" idx="2"/>
            </p:cNvCxnSpPr>
            <p:nvPr/>
          </p:nvCxnSpPr>
          <p:spPr>
            <a:xfrm flipV="1">
              <a:off x="9010650" y="2950889"/>
              <a:ext cx="700347" cy="186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6"/>
              <a:endCxn id="76" idx="2"/>
            </p:cNvCxnSpPr>
            <p:nvPr/>
          </p:nvCxnSpPr>
          <p:spPr>
            <a:xfrm flipV="1">
              <a:off x="9886947" y="3224696"/>
              <a:ext cx="328615" cy="63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5" idx="6"/>
              <a:endCxn id="42" idx="2"/>
            </p:cNvCxnSpPr>
            <p:nvPr/>
          </p:nvCxnSpPr>
          <p:spPr>
            <a:xfrm flipV="1">
              <a:off x="9337284" y="2478365"/>
              <a:ext cx="268292" cy="12008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172576" y="2516097"/>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7" name="Straight Arrow Connector 56"/>
            <p:cNvCxnSpPr>
              <a:stCxn id="41" idx="0"/>
              <a:endCxn id="55" idx="2"/>
            </p:cNvCxnSpPr>
            <p:nvPr/>
          </p:nvCxnSpPr>
          <p:spPr>
            <a:xfrm flipV="1">
              <a:off x="8853488" y="2598451"/>
              <a:ext cx="319088" cy="1971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0215562" y="3142342"/>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a:stCxn id="76" idx="7"/>
              <a:endCxn id="44" idx="3"/>
            </p:cNvCxnSpPr>
            <p:nvPr/>
          </p:nvCxnSpPr>
          <p:spPr>
            <a:xfrm flipV="1">
              <a:off x="10356149" y="3063880"/>
              <a:ext cx="319783" cy="10258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9710997" y="2868535"/>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8" name="Straight Arrow Connector 87"/>
            <p:cNvCxnSpPr>
              <a:stCxn id="86" idx="6"/>
              <a:endCxn id="44" idx="2"/>
            </p:cNvCxnSpPr>
            <p:nvPr/>
          </p:nvCxnSpPr>
          <p:spPr>
            <a:xfrm>
              <a:off x="9875705" y="2950889"/>
              <a:ext cx="754195" cy="186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8316156" y="3443968"/>
            <a:ext cx="3882622" cy="1370080"/>
            <a:chOff x="8666030" y="5165757"/>
            <a:chExt cx="2633528" cy="1124356"/>
          </a:xfrm>
        </p:grpSpPr>
        <p:sp>
          <p:nvSpPr>
            <p:cNvPr id="93" name="Oval 92"/>
            <p:cNvSpPr/>
            <p:nvPr/>
          </p:nvSpPr>
          <p:spPr>
            <a:xfrm>
              <a:off x="8666030" y="564014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94" name="Oval 93"/>
            <p:cNvSpPr/>
            <p:nvPr/>
          </p:nvSpPr>
          <p:spPr>
            <a:xfrm>
              <a:off x="9575281" y="5165757"/>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95" name="Oval 94"/>
            <p:cNvSpPr/>
            <p:nvPr/>
          </p:nvSpPr>
          <p:spPr>
            <a:xfrm>
              <a:off x="9542327" y="5975788"/>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96" name="Oval 95"/>
            <p:cNvSpPr/>
            <p:nvPr/>
          </p:nvSpPr>
          <p:spPr>
            <a:xfrm>
              <a:off x="10599605" y="5640142"/>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97" name="Straight Arrow Connector 96"/>
            <p:cNvCxnSpPr>
              <a:stCxn id="94" idx="6"/>
              <a:endCxn id="96" idx="1"/>
            </p:cNvCxnSpPr>
            <p:nvPr/>
          </p:nvCxnSpPr>
          <p:spPr>
            <a:xfrm>
              <a:off x="9889606" y="5322920"/>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3" idx="5"/>
              <a:endCxn id="95" idx="2"/>
            </p:cNvCxnSpPr>
            <p:nvPr/>
          </p:nvCxnSpPr>
          <p:spPr>
            <a:xfrm>
              <a:off x="8934323" y="5908435"/>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8980355" y="5804969"/>
              <a:ext cx="700347" cy="186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6"/>
              <a:endCxn id="104" idx="2"/>
            </p:cNvCxnSpPr>
            <p:nvPr/>
          </p:nvCxnSpPr>
          <p:spPr>
            <a:xfrm flipV="1">
              <a:off x="9856652" y="6069251"/>
              <a:ext cx="328615" cy="63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02" idx="6"/>
              <a:endCxn id="94" idx="2"/>
            </p:cNvCxnSpPr>
            <p:nvPr/>
          </p:nvCxnSpPr>
          <p:spPr>
            <a:xfrm flipV="1">
              <a:off x="9306989" y="5322920"/>
              <a:ext cx="268292" cy="12008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9142281" y="5360652"/>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3" name="Straight Arrow Connector 102"/>
            <p:cNvCxnSpPr>
              <a:stCxn id="93" idx="0"/>
              <a:endCxn id="102" idx="2"/>
            </p:cNvCxnSpPr>
            <p:nvPr/>
          </p:nvCxnSpPr>
          <p:spPr>
            <a:xfrm flipV="1">
              <a:off x="8823193" y="5443006"/>
              <a:ext cx="319088" cy="1971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10185267" y="5986897"/>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5" name="Straight Arrow Connector 104"/>
            <p:cNvCxnSpPr>
              <a:stCxn id="104" idx="7"/>
              <a:endCxn id="96" idx="3"/>
            </p:cNvCxnSpPr>
            <p:nvPr/>
          </p:nvCxnSpPr>
          <p:spPr>
            <a:xfrm flipV="1">
              <a:off x="10325854" y="5908435"/>
              <a:ext cx="319783" cy="10258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80702" y="5713090"/>
              <a:ext cx="164708" cy="164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07" name="Straight Arrow Connector 106"/>
            <p:cNvCxnSpPr/>
            <p:nvPr/>
          </p:nvCxnSpPr>
          <p:spPr>
            <a:xfrm>
              <a:off x="9845410" y="5804969"/>
              <a:ext cx="754195" cy="186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0888264" y="5591747"/>
              <a:ext cx="411294" cy="354893"/>
            </a:xfrm>
            <a:prstGeom prst="rect">
              <a:avLst/>
            </a:prstGeom>
            <a:noFill/>
          </p:spPr>
          <p:txBody>
            <a:bodyPr wrap="square" rtlCol="0">
              <a:spAutoFit/>
            </a:bodyPr>
            <a:lstStyle/>
            <a:p>
              <a:r>
                <a:rPr lang="en-US" sz="2800" dirty="0">
                  <a:solidFill>
                    <a:srgbClr val="4C3282"/>
                  </a:solidFill>
                </a:rPr>
                <a:t>2</a:t>
              </a:r>
            </a:p>
          </p:txBody>
        </p:sp>
      </p:grpSp>
      <p:grpSp>
        <p:nvGrpSpPr>
          <p:cNvPr id="143" name="Group 142"/>
          <p:cNvGrpSpPr/>
          <p:nvPr/>
        </p:nvGrpSpPr>
        <p:grpSpPr>
          <a:xfrm>
            <a:off x="4176919" y="5064868"/>
            <a:ext cx="3733457" cy="1500000"/>
            <a:chOff x="1546223" y="5087551"/>
            <a:chExt cx="2664553" cy="1238086"/>
          </a:xfrm>
        </p:grpSpPr>
        <p:sp>
          <p:nvSpPr>
            <p:cNvPr id="125" name="Oval 124"/>
            <p:cNvSpPr/>
            <p:nvPr/>
          </p:nvSpPr>
          <p:spPr>
            <a:xfrm>
              <a:off x="1546223" y="5576955"/>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
              </a:r>
            </a:p>
          </p:txBody>
        </p:sp>
        <p:sp>
          <p:nvSpPr>
            <p:cNvPr id="126" name="Oval 125"/>
            <p:cNvSpPr/>
            <p:nvPr/>
          </p:nvSpPr>
          <p:spPr>
            <a:xfrm>
              <a:off x="2455474" y="5102570"/>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a:t>
              </a:r>
            </a:p>
          </p:txBody>
        </p:sp>
        <p:sp>
          <p:nvSpPr>
            <p:cNvPr id="127" name="Oval 126"/>
            <p:cNvSpPr/>
            <p:nvPr/>
          </p:nvSpPr>
          <p:spPr>
            <a:xfrm>
              <a:off x="2422520" y="5912601"/>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a:t>
              </a:r>
            </a:p>
          </p:txBody>
        </p:sp>
        <p:sp>
          <p:nvSpPr>
            <p:cNvPr id="128" name="Oval 127"/>
            <p:cNvSpPr/>
            <p:nvPr/>
          </p:nvSpPr>
          <p:spPr>
            <a:xfrm>
              <a:off x="3479798" y="5576955"/>
              <a:ext cx="314325"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cxnSp>
          <p:nvCxnSpPr>
            <p:cNvPr id="129" name="Straight Arrow Connector 128"/>
            <p:cNvCxnSpPr>
              <a:stCxn id="126" idx="6"/>
              <a:endCxn id="128" idx="1"/>
            </p:cNvCxnSpPr>
            <p:nvPr/>
          </p:nvCxnSpPr>
          <p:spPr>
            <a:xfrm>
              <a:off x="2769799" y="5259733"/>
              <a:ext cx="756031" cy="36325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5" idx="5"/>
              <a:endCxn id="127" idx="2"/>
            </p:cNvCxnSpPr>
            <p:nvPr/>
          </p:nvCxnSpPr>
          <p:spPr>
            <a:xfrm>
              <a:off x="1814516" y="5845248"/>
              <a:ext cx="608004"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5" idx="6"/>
              <a:endCxn id="128" idx="2"/>
            </p:cNvCxnSpPr>
            <p:nvPr/>
          </p:nvCxnSpPr>
          <p:spPr>
            <a:xfrm>
              <a:off x="1860548" y="5734118"/>
              <a:ext cx="161925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7" idx="6"/>
              <a:endCxn id="128" idx="3"/>
            </p:cNvCxnSpPr>
            <p:nvPr/>
          </p:nvCxnSpPr>
          <p:spPr>
            <a:xfrm flipV="1">
              <a:off x="2736845" y="5845248"/>
              <a:ext cx="788985" cy="22451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5" idx="0"/>
              <a:endCxn id="126" idx="2"/>
            </p:cNvCxnSpPr>
            <p:nvPr/>
          </p:nvCxnSpPr>
          <p:spPr>
            <a:xfrm flipV="1">
              <a:off x="1703386" y="5259733"/>
              <a:ext cx="752088" cy="31722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452619" y="5420352"/>
              <a:ext cx="534259" cy="373420"/>
            </a:xfrm>
            <a:prstGeom prst="rect">
              <a:avLst/>
            </a:prstGeom>
            <a:noFill/>
          </p:spPr>
          <p:txBody>
            <a:bodyPr wrap="square" rtlCol="0">
              <a:spAutoFit/>
            </a:bodyPr>
            <a:lstStyle/>
            <a:p>
              <a:r>
                <a:rPr lang="en-US" sz="2800" dirty="0"/>
                <a:t>2</a:t>
              </a:r>
            </a:p>
          </p:txBody>
        </p:sp>
        <p:sp>
          <p:nvSpPr>
            <p:cNvPr id="135" name="TextBox 134"/>
            <p:cNvSpPr txBox="1"/>
            <p:nvPr/>
          </p:nvSpPr>
          <p:spPr>
            <a:xfrm>
              <a:off x="1825552" y="5087551"/>
              <a:ext cx="534259" cy="373420"/>
            </a:xfrm>
            <a:prstGeom prst="rect">
              <a:avLst/>
            </a:prstGeom>
            <a:noFill/>
          </p:spPr>
          <p:txBody>
            <a:bodyPr wrap="square" rtlCol="0">
              <a:spAutoFit/>
            </a:bodyPr>
            <a:lstStyle/>
            <a:p>
              <a:r>
                <a:rPr lang="en-US" sz="2800" dirty="0"/>
                <a:t>2</a:t>
              </a:r>
            </a:p>
          </p:txBody>
        </p:sp>
        <p:sp>
          <p:nvSpPr>
            <p:cNvPr id="136" name="TextBox 135"/>
            <p:cNvSpPr txBox="1"/>
            <p:nvPr/>
          </p:nvSpPr>
          <p:spPr>
            <a:xfrm>
              <a:off x="2959823" y="5952217"/>
              <a:ext cx="534259" cy="373420"/>
            </a:xfrm>
            <a:prstGeom prst="rect">
              <a:avLst/>
            </a:prstGeom>
            <a:noFill/>
          </p:spPr>
          <p:txBody>
            <a:bodyPr wrap="square" rtlCol="0">
              <a:spAutoFit/>
            </a:bodyPr>
            <a:lstStyle/>
            <a:p>
              <a:r>
                <a:rPr lang="en-US" sz="2800" dirty="0"/>
                <a:t>2</a:t>
              </a:r>
            </a:p>
          </p:txBody>
        </p:sp>
        <p:sp>
          <p:nvSpPr>
            <p:cNvPr id="137" name="TextBox 136"/>
            <p:cNvSpPr txBox="1"/>
            <p:nvPr/>
          </p:nvSpPr>
          <p:spPr>
            <a:xfrm>
              <a:off x="2995544" y="5101255"/>
              <a:ext cx="534259" cy="373420"/>
            </a:xfrm>
            <a:prstGeom prst="rect">
              <a:avLst/>
            </a:prstGeom>
            <a:noFill/>
          </p:spPr>
          <p:txBody>
            <a:bodyPr wrap="square" rtlCol="0">
              <a:spAutoFit/>
            </a:bodyPr>
            <a:lstStyle/>
            <a:p>
              <a:r>
                <a:rPr lang="en-US" sz="2800" dirty="0"/>
                <a:t>1</a:t>
              </a:r>
            </a:p>
          </p:txBody>
        </p:sp>
        <p:sp>
          <p:nvSpPr>
            <p:cNvPr id="138" name="TextBox 137"/>
            <p:cNvSpPr txBox="1"/>
            <p:nvPr/>
          </p:nvSpPr>
          <p:spPr>
            <a:xfrm>
              <a:off x="1856513" y="5932871"/>
              <a:ext cx="534259" cy="373420"/>
            </a:xfrm>
            <a:prstGeom prst="rect">
              <a:avLst/>
            </a:prstGeom>
            <a:noFill/>
          </p:spPr>
          <p:txBody>
            <a:bodyPr wrap="square" rtlCol="0">
              <a:spAutoFit/>
            </a:bodyPr>
            <a:lstStyle/>
            <a:p>
              <a:r>
                <a:rPr lang="en-US" sz="2800" dirty="0"/>
                <a:t>1</a:t>
              </a:r>
            </a:p>
          </p:txBody>
        </p:sp>
        <p:sp>
          <p:nvSpPr>
            <p:cNvPr id="139" name="TextBox 138"/>
            <p:cNvSpPr txBox="1"/>
            <p:nvPr/>
          </p:nvSpPr>
          <p:spPr>
            <a:xfrm>
              <a:off x="3799482" y="5543269"/>
              <a:ext cx="411294" cy="373420"/>
            </a:xfrm>
            <a:prstGeom prst="rect">
              <a:avLst/>
            </a:prstGeom>
            <a:noFill/>
          </p:spPr>
          <p:txBody>
            <a:bodyPr wrap="square" rtlCol="0">
              <a:spAutoFit/>
            </a:bodyPr>
            <a:lstStyle/>
            <a:p>
              <a:r>
                <a:rPr lang="en-US" sz="2800" dirty="0">
                  <a:solidFill>
                    <a:srgbClr val="4C3282"/>
                  </a:solidFill>
                </a:rPr>
                <a:t>2</a:t>
              </a:r>
            </a:p>
          </p:txBody>
        </p:sp>
      </p:grpSp>
      <p:sp>
        <p:nvSpPr>
          <p:cNvPr id="34" name="Rectangle 33"/>
          <p:cNvSpPr/>
          <p:nvPr/>
        </p:nvSpPr>
        <p:spPr>
          <a:xfrm>
            <a:off x="3775074" y="2030082"/>
            <a:ext cx="3790615" cy="180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Input</a:t>
            </a:r>
          </a:p>
        </p:txBody>
      </p:sp>
      <p:sp>
        <p:nvSpPr>
          <p:cNvPr id="36" name="Rectangle 35"/>
          <p:cNvSpPr/>
          <p:nvPr/>
        </p:nvSpPr>
        <p:spPr>
          <a:xfrm>
            <a:off x="8142336" y="3285892"/>
            <a:ext cx="4049663" cy="1760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Unweighted Shortest Paths</a:t>
            </a:r>
          </a:p>
        </p:txBody>
      </p:sp>
      <p:sp>
        <p:nvSpPr>
          <p:cNvPr id="73" name="Rectangle 72"/>
          <p:cNvSpPr/>
          <p:nvPr/>
        </p:nvSpPr>
        <p:spPr>
          <a:xfrm>
            <a:off x="3946849" y="4906214"/>
            <a:ext cx="3789692" cy="16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Output</a:t>
            </a:r>
          </a:p>
        </p:txBody>
      </p:sp>
      <p:sp>
        <p:nvSpPr>
          <p:cNvPr id="71" name="Footer Placeholder 2"/>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72" name="Slide Number Placeholder 3"/>
          <p:cNvSpPr>
            <a:spLocks noGrp="1"/>
          </p:cNvSpPr>
          <p:nvPr>
            <p:ph type="sldNum" sz="quarter" idx="12"/>
          </p:nvPr>
        </p:nvSpPr>
        <p:spPr>
          <a:xfrm>
            <a:off x="11681670" y="6521027"/>
            <a:ext cx="421923" cy="274320"/>
          </a:xfrm>
        </p:spPr>
        <p:txBody>
          <a:bodyPr/>
          <a:lstStyle/>
          <a:p>
            <a:r>
              <a:rPr lang="en-US" dirty="0"/>
              <a:t>14</a:t>
            </a:r>
          </a:p>
        </p:txBody>
      </p:sp>
    </p:spTree>
    <p:extLst>
      <p:ext uri="{BB962C8B-B14F-4D97-AF65-F5344CB8AC3E}">
        <p14:creationId xmlns:p14="http://schemas.microsoft.com/office/powerpoint/2010/main" val="7802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4.07407E-6 L 0.29961 -0.03009 " pathEditMode="relative" rAng="0" ptsTypes="AA">
                                      <p:cBhvr>
                                        <p:cTn id="6" dur="2000" fill="hold"/>
                                        <p:tgtEl>
                                          <p:spTgt spid="140"/>
                                        </p:tgtEl>
                                        <p:attrNameLst>
                                          <p:attrName>ppt_x</p:attrName>
                                          <p:attrName>ppt_y</p:attrName>
                                        </p:attrNameLst>
                                      </p:cBhvr>
                                      <p:rCtr x="14245" y="-926"/>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3.125E-6 -1.48148E-6 L 0.36966 -0.1 " pathEditMode="relative" rAng="0" ptsTypes="AA">
                                      <p:cBhvr>
                                        <p:cTn id="9" dur="2000" fill="hold"/>
                                        <p:tgtEl>
                                          <p:spTgt spid="141"/>
                                        </p:tgtEl>
                                        <p:attrNameLst>
                                          <p:attrName>ppt_x</p:attrName>
                                          <p:attrName>ppt_y</p:attrName>
                                        </p:attrNameLst>
                                      </p:cBhvr>
                                      <p:rCtr x="18477" y="-5000"/>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36966 -0.1 L 0.37683 0.18287 " pathEditMode="relative" rAng="0" ptsTypes="AA">
                                      <p:cBhvr>
                                        <p:cTn id="13" dur="2000" fill="hold"/>
                                        <p:tgtEl>
                                          <p:spTgt spid="141"/>
                                        </p:tgtEl>
                                        <p:attrNameLst>
                                          <p:attrName>ppt_x</p:attrName>
                                          <p:attrName>ppt_y</p:attrName>
                                        </p:attrNameLst>
                                      </p:cBhvr>
                                      <p:rCtr x="91" y="13032"/>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3.95833E-6 -1.85185E-6 L 0.00143 0.26203 " pathEditMode="relative" rAng="0" ptsTypes="AA">
                                      <p:cBhvr>
                                        <p:cTn id="16" dur="2000" fill="hold"/>
                                        <p:tgtEl>
                                          <p:spTgt spid="144"/>
                                        </p:tgtEl>
                                        <p:attrNameLst>
                                          <p:attrName>ppt_x</p:attrName>
                                          <p:attrName>ppt_y</p:attrName>
                                        </p:attrNameLst>
                                      </p:cBhvr>
                                      <p:rCtr x="156" y="13056"/>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00143 0.26204 L -0.34558 0.24583 " pathEditMode="relative" rAng="0" ptsTypes="AA">
                                      <p:cBhvr>
                                        <p:cTn id="20" dur="2000" fill="hold"/>
                                        <p:tgtEl>
                                          <p:spTgt spid="144"/>
                                        </p:tgtEl>
                                        <p:attrNameLst>
                                          <p:attrName>ppt_x</p:attrName>
                                          <p:attrName>ppt_y</p:attrName>
                                        </p:attrNameLst>
                                      </p:cBhvr>
                                      <p:rCtr x="-17982" y="-1157"/>
                                    </p:animMotion>
                                  </p:childTnLst>
                                </p:cTn>
                              </p:par>
                            </p:childTnLst>
                          </p:cTn>
                        </p:par>
                        <p:par>
                          <p:cTn id="21" fill="hold">
                            <p:stCondLst>
                              <p:cond delay="2000"/>
                            </p:stCondLst>
                            <p:childTnLst>
                              <p:par>
                                <p:cTn id="22" presetID="42" presetClass="path" presetSubtype="0" accel="50000" decel="50000" fill="hold" nodeType="afterEffect">
                                  <p:stCondLst>
                                    <p:cond delay="0"/>
                                  </p:stCondLst>
                                  <p:childTnLst>
                                    <p:animMotion origin="layout" path="M -3.125E-6 4.81481E-6 L -0.32304 -0.01598 " pathEditMode="relative" rAng="0" ptsTypes="AA">
                                      <p:cBhvr>
                                        <p:cTn id="23" dur="2000" fill="hold"/>
                                        <p:tgtEl>
                                          <p:spTgt spid="143"/>
                                        </p:tgtEl>
                                        <p:attrNameLst>
                                          <p:attrName>ppt_x</p:attrName>
                                          <p:attrName>ppt_y</p:attrName>
                                        </p:attrNameLst>
                                      </p:cBhvr>
                                      <p:rCtr x="-16159" y="-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Reductions</a:t>
            </a:r>
          </a:p>
        </p:txBody>
      </p:sp>
      <p:sp>
        <p:nvSpPr>
          <p:cNvPr id="3" name="Content Placeholder 2"/>
          <p:cNvSpPr>
            <a:spLocks noGrp="1"/>
          </p:cNvSpPr>
          <p:nvPr>
            <p:ph idx="1"/>
          </p:nvPr>
        </p:nvSpPr>
        <p:spPr/>
        <p:txBody>
          <a:bodyPr>
            <a:normAutofit/>
          </a:bodyPr>
          <a:lstStyle/>
          <a:p>
            <a:r>
              <a:rPr lang="en-US" sz="2800" dirty="0"/>
              <a:t>It might not be too surprising that we can solve one shortest path problem with the algorithm for another shortest path problem.</a:t>
            </a:r>
          </a:p>
          <a:p>
            <a:r>
              <a:rPr lang="en-US" sz="2800" dirty="0"/>
              <a:t>The real power of reductions is that you can sometimes reduce a problem to another one that looks very </a:t>
            </a:r>
            <a:r>
              <a:rPr lang="en-US" sz="2800" dirty="0" err="1"/>
              <a:t>very</a:t>
            </a:r>
            <a:r>
              <a:rPr lang="en-US" sz="2800" dirty="0"/>
              <a:t> different.</a:t>
            </a:r>
          </a:p>
          <a:p>
            <a:r>
              <a:rPr lang="en-US" sz="2800" dirty="0"/>
              <a:t>We’re going to reduce a graph problem to 2-SAT. </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26</a:t>
            </a:fld>
            <a:endParaRPr lang="en-US"/>
          </a:p>
        </p:txBody>
      </p:sp>
      <mc:AlternateContent xmlns:mc="http://schemas.openxmlformats.org/markup-compatibility/2006" xmlns:a14="http://schemas.microsoft.com/office/drawing/2010/main">
        <mc:Choice Requires="a14">
          <p:sp>
            <p:nvSpPr>
              <p:cNvPr id="6" name="Rectangle 5"/>
              <p:cNvSpPr/>
              <p:nvPr/>
            </p:nvSpPr>
            <p:spPr>
              <a:xfrm>
                <a:off x="575238" y="4159546"/>
                <a:ext cx="10031801" cy="2145841"/>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Given an undirected, unweighted graph </a:t>
                </a:r>
                <a14:m>
                  <m:oMath xmlns:m="http://schemas.openxmlformats.org/officeDocument/2006/math">
                    <m:r>
                      <a:rPr lang="en-US" sz="2800" b="0" i="1" smtClean="0">
                        <a:latin typeface="Cambria Math" panose="02040503050406030204" pitchFamily="18" charset="0"/>
                      </a:rPr>
                      <m:t>𝐺</m:t>
                    </m:r>
                  </m:oMath>
                </a14:m>
                <a:r>
                  <a:rPr lang="en-US" sz="2800" dirty="0"/>
                  <a:t>, color each vertex “red” or “blue” such that the endpoints of every edge are different colors (or report no such coloring exists).</a:t>
                </a:r>
              </a:p>
            </p:txBody>
          </p:sp>
        </mc:Choice>
        <mc:Fallback xmlns="">
          <p:sp>
            <p:nvSpPr>
              <p:cNvPr id="6" name="Rectangle 5"/>
              <p:cNvSpPr>
                <a:spLocks noRot="1" noChangeAspect="1" noMove="1" noResize="1" noEditPoints="1" noAdjustHandles="1" noChangeArrowheads="1" noChangeShapeType="1" noTextEdit="1"/>
              </p:cNvSpPr>
              <p:nvPr/>
            </p:nvSpPr>
            <p:spPr>
              <a:xfrm>
                <a:off x="575238" y="4159546"/>
                <a:ext cx="10031801" cy="2145841"/>
              </a:xfrm>
              <a:prstGeom prst="rect">
                <a:avLst/>
              </a:prstGeom>
              <a:blipFill>
                <a:blip r:embed="rId2"/>
                <a:stretch>
                  <a:fillRect l="-1215"/>
                </a:stretch>
              </a:blipFill>
              <a:ln>
                <a:noFill/>
              </a:ln>
            </p:spPr>
            <p:txBody>
              <a:bodyPr/>
              <a:lstStyle/>
              <a:p>
                <a:r>
                  <a:rPr lang="en-US">
                    <a:noFill/>
                  </a:rPr>
                  <a:t> </a:t>
                </a:r>
              </a:p>
            </p:txBody>
          </p:sp>
        </mc:Fallback>
      </mc:AlternateContent>
      <p:sp>
        <p:nvSpPr>
          <p:cNvPr id="7" name="Rectangle 6"/>
          <p:cNvSpPr/>
          <p:nvPr/>
        </p:nvSpPr>
        <p:spPr>
          <a:xfrm>
            <a:off x="575239" y="4159546"/>
            <a:ext cx="10031800" cy="619187"/>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2-Coloring</a:t>
            </a:r>
          </a:p>
        </p:txBody>
      </p:sp>
    </p:spTree>
    <p:extLst>
      <p:ext uri="{BB962C8B-B14F-4D97-AF65-F5344CB8AC3E}">
        <p14:creationId xmlns:p14="http://schemas.microsoft.com/office/powerpoint/2010/main" val="423410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2-Coloring</a:t>
            </a:r>
          </a:p>
        </p:txBody>
      </p:sp>
      <p:sp>
        <p:nvSpPr>
          <p:cNvPr id="3" name="Content Placeholder 2"/>
          <p:cNvSpPr>
            <a:spLocks noGrp="1"/>
          </p:cNvSpPr>
          <p:nvPr>
            <p:ph idx="1"/>
          </p:nvPr>
        </p:nvSpPr>
        <p:spPr>
          <a:xfrm>
            <a:off x="575240" y="1463857"/>
            <a:ext cx="11187258" cy="876220"/>
          </a:xfrm>
        </p:spPr>
        <p:txBody>
          <a:bodyPr>
            <a:normAutofit/>
          </a:bodyPr>
          <a:lstStyle/>
          <a:p>
            <a:r>
              <a:rPr lang="en-US" sz="2800" dirty="0"/>
              <a:t>Can these graphs be 2-colored? If so find a 2-coloring. If not try to explain why one doesn’t exist.</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27</a:t>
            </a:fld>
            <a:endParaRPr lang="en-US"/>
          </a:p>
        </p:txBody>
      </p:sp>
      <p:grpSp>
        <p:nvGrpSpPr>
          <p:cNvPr id="18" name="Group 17"/>
          <p:cNvGrpSpPr/>
          <p:nvPr/>
        </p:nvGrpSpPr>
        <p:grpSpPr>
          <a:xfrm>
            <a:off x="291745" y="2525991"/>
            <a:ext cx="5081809" cy="2054772"/>
            <a:chOff x="291745" y="2525991"/>
            <a:chExt cx="5081809" cy="2054772"/>
          </a:xfrm>
        </p:grpSpPr>
        <p:sp>
          <p:nvSpPr>
            <p:cNvPr id="7" name="Oval 6"/>
            <p:cNvSpPr/>
            <p:nvPr/>
          </p:nvSpPr>
          <p:spPr>
            <a:xfrm>
              <a:off x="1220354" y="2607457"/>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8" name="Oval 7"/>
            <p:cNvSpPr/>
            <p:nvPr/>
          </p:nvSpPr>
          <p:spPr>
            <a:xfrm>
              <a:off x="2670476" y="3823118"/>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615909" y="3498764"/>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0" name="Oval 9"/>
            <p:cNvSpPr/>
            <p:nvPr/>
          </p:nvSpPr>
          <p:spPr>
            <a:xfrm>
              <a:off x="291745" y="3736930"/>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 name="Oval 10"/>
            <p:cNvSpPr/>
            <p:nvPr/>
          </p:nvSpPr>
          <p:spPr>
            <a:xfrm>
              <a:off x="2917253" y="2525991"/>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Arrow Connector 12"/>
            <p:cNvCxnSpPr>
              <a:endCxn id="7" idx="5"/>
            </p:cNvCxnSpPr>
            <p:nvPr/>
          </p:nvCxnSpPr>
          <p:spPr>
            <a:xfrm flipH="1" flipV="1">
              <a:off x="1867044" y="3254147"/>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1977999" y="2981994"/>
              <a:ext cx="939254" cy="4286"/>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3428121" y="3877587"/>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1049390" y="4115753"/>
              <a:ext cx="1621086" cy="8618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938435" y="3254147"/>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7045858" y="2552844"/>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1" name="Oval 20"/>
          <p:cNvSpPr/>
          <p:nvPr/>
        </p:nvSpPr>
        <p:spPr>
          <a:xfrm>
            <a:off x="8495980" y="3768505"/>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10441413" y="3444151"/>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23" name="Oval 22"/>
          <p:cNvSpPr/>
          <p:nvPr/>
        </p:nvSpPr>
        <p:spPr>
          <a:xfrm>
            <a:off x="6117249" y="3682317"/>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4" name="Oval 23"/>
          <p:cNvSpPr/>
          <p:nvPr/>
        </p:nvSpPr>
        <p:spPr>
          <a:xfrm>
            <a:off x="8742757" y="2471378"/>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25" name="Straight Arrow Connector 24"/>
          <p:cNvCxnSpPr>
            <a:endCxn id="20" idx="5"/>
          </p:cNvCxnSpPr>
          <p:nvPr/>
        </p:nvCxnSpPr>
        <p:spPr>
          <a:xfrm flipH="1" flipV="1">
            <a:off x="7692548" y="3199534"/>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6"/>
          </p:cNvCxnSpPr>
          <p:nvPr/>
        </p:nvCxnSpPr>
        <p:spPr>
          <a:xfrm flipV="1">
            <a:off x="6874894" y="2927381"/>
            <a:ext cx="1867863" cy="1133759"/>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6"/>
            <a:endCxn id="22" idx="2"/>
          </p:cNvCxnSpPr>
          <p:nvPr/>
        </p:nvCxnSpPr>
        <p:spPr>
          <a:xfrm flipV="1">
            <a:off x="9253625" y="3822974"/>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4"/>
            <a:endCxn id="21" idx="0"/>
          </p:cNvCxnSpPr>
          <p:nvPr/>
        </p:nvCxnSpPr>
        <p:spPr>
          <a:xfrm flipH="1">
            <a:off x="8874803" y="3229023"/>
            <a:ext cx="246777" cy="53948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7"/>
            <a:endCxn id="20" idx="3"/>
          </p:cNvCxnSpPr>
          <p:nvPr/>
        </p:nvCxnSpPr>
        <p:spPr>
          <a:xfrm flipV="1">
            <a:off x="6763939" y="3199534"/>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87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2-Coloring</a:t>
            </a:r>
          </a:p>
        </p:txBody>
      </p:sp>
      <p:sp>
        <p:nvSpPr>
          <p:cNvPr id="3" name="Content Placeholder 2"/>
          <p:cNvSpPr>
            <a:spLocks noGrp="1"/>
          </p:cNvSpPr>
          <p:nvPr>
            <p:ph idx="1"/>
          </p:nvPr>
        </p:nvSpPr>
        <p:spPr>
          <a:xfrm>
            <a:off x="575240" y="1463857"/>
            <a:ext cx="11187258" cy="876220"/>
          </a:xfrm>
        </p:spPr>
        <p:txBody>
          <a:bodyPr>
            <a:normAutofit/>
          </a:bodyPr>
          <a:lstStyle/>
          <a:p>
            <a:r>
              <a:rPr lang="en-US" sz="2800" dirty="0"/>
              <a:t>Can these graphs be 2-colored? If so find a 2-coloring. If not try to explain why one doesn’t exist.</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28</a:t>
            </a:fld>
            <a:endParaRPr lang="en-US"/>
          </a:p>
        </p:txBody>
      </p:sp>
      <p:grpSp>
        <p:nvGrpSpPr>
          <p:cNvPr id="18" name="Group 17"/>
          <p:cNvGrpSpPr/>
          <p:nvPr/>
        </p:nvGrpSpPr>
        <p:grpSpPr>
          <a:xfrm>
            <a:off x="291745" y="2525991"/>
            <a:ext cx="5081809" cy="2054772"/>
            <a:chOff x="291745" y="2525991"/>
            <a:chExt cx="5081809" cy="2054772"/>
          </a:xfrm>
        </p:grpSpPr>
        <p:sp>
          <p:nvSpPr>
            <p:cNvPr id="7" name="Oval 6"/>
            <p:cNvSpPr/>
            <p:nvPr/>
          </p:nvSpPr>
          <p:spPr>
            <a:xfrm>
              <a:off x="1220354" y="2607457"/>
              <a:ext cx="757645" cy="7576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t>
              </a:r>
            </a:p>
          </p:txBody>
        </p:sp>
        <p:sp>
          <p:nvSpPr>
            <p:cNvPr id="8" name="Oval 7"/>
            <p:cNvSpPr/>
            <p:nvPr/>
          </p:nvSpPr>
          <p:spPr>
            <a:xfrm>
              <a:off x="2670476" y="3823118"/>
              <a:ext cx="757645" cy="7576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
              </a:r>
            </a:p>
          </p:txBody>
        </p:sp>
        <p:sp>
          <p:nvSpPr>
            <p:cNvPr id="9" name="Oval 8"/>
            <p:cNvSpPr/>
            <p:nvPr/>
          </p:nvSpPr>
          <p:spPr>
            <a:xfrm>
              <a:off x="4615909" y="349876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a:t>
              </a:r>
            </a:p>
          </p:txBody>
        </p:sp>
        <p:sp>
          <p:nvSpPr>
            <p:cNvPr id="10" name="Oval 9"/>
            <p:cNvSpPr/>
            <p:nvPr/>
          </p:nvSpPr>
          <p:spPr>
            <a:xfrm>
              <a:off x="291745" y="373693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a:t>
              </a:r>
            </a:p>
          </p:txBody>
        </p:sp>
        <p:sp>
          <p:nvSpPr>
            <p:cNvPr id="11" name="Oval 10"/>
            <p:cNvSpPr/>
            <p:nvPr/>
          </p:nvSpPr>
          <p:spPr>
            <a:xfrm>
              <a:off x="2917253" y="2525991"/>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t>
              </a:r>
            </a:p>
          </p:txBody>
        </p:sp>
        <p:cxnSp>
          <p:nvCxnSpPr>
            <p:cNvPr id="13" name="Straight Arrow Connector 12"/>
            <p:cNvCxnSpPr>
              <a:endCxn id="7" idx="5"/>
            </p:cNvCxnSpPr>
            <p:nvPr/>
          </p:nvCxnSpPr>
          <p:spPr>
            <a:xfrm flipH="1" flipV="1">
              <a:off x="1867044" y="3254147"/>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p:cNvCxnSpPr>
            <p:nvPr/>
          </p:nvCxnSpPr>
          <p:spPr>
            <a:xfrm flipV="1">
              <a:off x="1977999" y="2981994"/>
              <a:ext cx="939254" cy="4286"/>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3428121" y="3877587"/>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8" idx="2"/>
            </p:cNvCxnSpPr>
            <p:nvPr/>
          </p:nvCxnSpPr>
          <p:spPr>
            <a:xfrm>
              <a:off x="1049390" y="4115753"/>
              <a:ext cx="1621086" cy="8618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938435" y="3254147"/>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7045858" y="2552844"/>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1" name="Oval 20"/>
          <p:cNvSpPr/>
          <p:nvPr/>
        </p:nvSpPr>
        <p:spPr>
          <a:xfrm>
            <a:off x="8495980" y="3768505"/>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10441413" y="3444151"/>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23" name="Oval 22"/>
          <p:cNvSpPr/>
          <p:nvPr/>
        </p:nvSpPr>
        <p:spPr>
          <a:xfrm>
            <a:off x="6117249" y="3682317"/>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4" name="Oval 23"/>
          <p:cNvSpPr/>
          <p:nvPr/>
        </p:nvSpPr>
        <p:spPr>
          <a:xfrm>
            <a:off x="8742757" y="2471378"/>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25" name="Straight Arrow Connector 24"/>
          <p:cNvCxnSpPr>
            <a:endCxn id="20" idx="5"/>
          </p:cNvCxnSpPr>
          <p:nvPr/>
        </p:nvCxnSpPr>
        <p:spPr>
          <a:xfrm flipH="1" flipV="1">
            <a:off x="7692548" y="3199534"/>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6"/>
          </p:cNvCxnSpPr>
          <p:nvPr/>
        </p:nvCxnSpPr>
        <p:spPr>
          <a:xfrm flipV="1">
            <a:off x="6874894" y="2927381"/>
            <a:ext cx="1867863" cy="1133759"/>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6"/>
            <a:endCxn id="22" idx="2"/>
          </p:cNvCxnSpPr>
          <p:nvPr/>
        </p:nvCxnSpPr>
        <p:spPr>
          <a:xfrm flipV="1">
            <a:off x="9253625" y="3822974"/>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4"/>
            <a:endCxn id="21" idx="0"/>
          </p:cNvCxnSpPr>
          <p:nvPr/>
        </p:nvCxnSpPr>
        <p:spPr>
          <a:xfrm flipH="1">
            <a:off x="8874803" y="3229023"/>
            <a:ext cx="246777" cy="53948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7"/>
            <a:endCxn id="20" idx="3"/>
          </p:cNvCxnSpPr>
          <p:nvPr/>
        </p:nvCxnSpPr>
        <p:spPr>
          <a:xfrm flipV="1">
            <a:off x="6763939" y="3199534"/>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 name="Smiley Face 5"/>
          <p:cNvSpPr/>
          <p:nvPr/>
        </p:nvSpPr>
        <p:spPr>
          <a:xfrm>
            <a:off x="9130457" y="3199534"/>
            <a:ext cx="692477" cy="717755"/>
          </a:xfrm>
          <a:prstGeom prst="smileyFace">
            <a:avLst>
              <a:gd name="adj" fmla="val -465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33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
                                        </p:tgtEl>
                                        <p:attrNameLst>
                                          <p:attrName>fillcolor</p:attrName>
                                        </p:attrNameLst>
                                      </p:cBhvr>
                                      <p:to>
                                        <a:srgbClr val="2683C6"/>
                                      </p:to>
                                    </p:animClr>
                                    <p:set>
                                      <p:cBhvr>
                                        <p:cTn id="7" dur="2000" fill="hold"/>
                                        <p:tgtEl>
                                          <p:spTgt spid="20"/>
                                        </p:tgtEl>
                                        <p:attrNameLst>
                                          <p:attrName>fill.type</p:attrName>
                                        </p:attrNameLst>
                                      </p:cBhvr>
                                      <p:to>
                                        <p:strVal val="solid"/>
                                      </p:to>
                                    </p:set>
                                    <p:set>
                                      <p:cBhvr>
                                        <p:cTn id="8" dur="2000" fill="hold"/>
                                        <p:tgtEl>
                                          <p:spTgt spid="2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22"/>
                                        </p:tgtEl>
                                        <p:attrNameLst>
                                          <p:attrName>fillcolor</p:attrName>
                                        </p:attrNameLst>
                                      </p:cBhvr>
                                      <p:to>
                                        <a:srgbClr val="FF0000"/>
                                      </p:to>
                                    </p:animClr>
                                    <p:set>
                                      <p:cBhvr>
                                        <p:cTn id="13" dur="2000" fill="hold"/>
                                        <p:tgtEl>
                                          <p:spTgt spid="22"/>
                                        </p:tgtEl>
                                        <p:attrNameLst>
                                          <p:attrName>fill.type</p:attrName>
                                        </p:attrNameLst>
                                      </p:cBhvr>
                                      <p:to>
                                        <p:strVal val="solid"/>
                                      </p:to>
                                    </p:set>
                                    <p:set>
                                      <p:cBhvr>
                                        <p:cTn id="14" dur="2000" fill="hold"/>
                                        <p:tgtEl>
                                          <p:spTgt spid="22"/>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2000" fill="hold"/>
                                        <p:tgtEl>
                                          <p:spTgt spid="23"/>
                                        </p:tgtEl>
                                        <p:attrNameLst>
                                          <p:attrName>fillcolor</p:attrName>
                                        </p:attrNameLst>
                                      </p:cBhvr>
                                      <p:to>
                                        <a:srgbClr val="FF0000"/>
                                      </p:to>
                                    </p:animClr>
                                    <p:set>
                                      <p:cBhvr>
                                        <p:cTn id="17" dur="2000" fill="hold"/>
                                        <p:tgtEl>
                                          <p:spTgt spid="23"/>
                                        </p:tgtEl>
                                        <p:attrNameLst>
                                          <p:attrName>fill.type</p:attrName>
                                        </p:attrNameLst>
                                      </p:cBhvr>
                                      <p:to>
                                        <p:strVal val="solid"/>
                                      </p:to>
                                    </p:set>
                                    <p:set>
                                      <p:cBhvr>
                                        <p:cTn id="18" dur="2000" fill="hold"/>
                                        <p:tgtEl>
                                          <p:spTgt spid="2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1"/>
                                        </p:tgtEl>
                                        <p:attrNameLst>
                                          <p:attrName>fillcolor</p:attrName>
                                        </p:attrNameLst>
                                      </p:cBhvr>
                                      <p:to>
                                        <a:schemeClr val="accent2"/>
                                      </p:to>
                                    </p:animClr>
                                    <p:set>
                                      <p:cBhvr>
                                        <p:cTn id="23" dur="2000" fill="hold"/>
                                        <p:tgtEl>
                                          <p:spTgt spid="21"/>
                                        </p:tgtEl>
                                        <p:attrNameLst>
                                          <p:attrName>fill.type</p:attrName>
                                        </p:attrNameLst>
                                      </p:cBhvr>
                                      <p:to>
                                        <p:strVal val="solid"/>
                                      </p:to>
                                    </p:set>
                                    <p:set>
                                      <p:cBhvr>
                                        <p:cTn id="24" dur="2000" fill="hold"/>
                                        <p:tgtEl>
                                          <p:spTgt spid="21"/>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24"/>
                                        </p:tgtEl>
                                        <p:attrNameLst>
                                          <p:attrName>fillcolor</p:attrName>
                                        </p:attrNameLst>
                                      </p:cBhvr>
                                      <p:to>
                                        <a:srgbClr val="2683C6"/>
                                      </p:to>
                                    </p:animClr>
                                    <p:set>
                                      <p:cBhvr>
                                        <p:cTn id="27" dur="2000" fill="hold"/>
                                        <p:tgtEl>
                                          <p:spTgt spid="24"/>
                                        </p:tgtEl>
                                        <p:attrNameLst>
                                          <p:attrName>fill.type</p:attrName>
                                        </p:attrNameLst>
                                      </p:cBhvr>
                                      <p:to>
                                        <p:strVal val="solid"/>
                                      </p:to>
                                    </p:set>
                                    <p:set>
                                      <p:cBhvr>
                                        <p:cTn id="28" dur="2000" fill="hold"/>
                                        <p:tgtEl>
                                          <p:spTgt spid="2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2-Coloring</a:t>
            </a:r>
          </a:p>
        </p:txBody>
      </p:sp>
      <p:sp>
        <p:nvSpPr>
          <p:cNvPr id="3" name="Content Placeholder 2"/>
          <p:cNvSpPr>
            <a:spLocks noGrp="1"/>
          </p:cNvSpPr>
          <p:nvPr>
            <p:ph idx="1"/>
          </p:nvPr>
        </p:nvSpPr>
        <p:spPr/>
        <p:txBody>
          <a:bodyPr>
            <a:noAutofit/>
          </a:bodyPr>
          <a:lstStyle/>
          <a:p>
            <a:r>
              <a:rPr lang="en-US" sz="2800" dirty="0"/>
              <a:t>Why would we want to 2-color a graph?</a:t>
            </a:r>
          </a:p>
          <a:p>
            <a:pPr lvl="1"/>
            <a:r>
              <a:rPr lang="en-US" sz="2800" dirty="0"/>
              <a:t>We need to divide the vertices into two sets, and edges represent vertices that </a:t>
            </a:r>
            <a:r>
              <a:rPr lang="en-US" sz="2800" b="1" dirty="0"/>
              <a:t>can’t </a:t>
            </a:r>
            <a:r>
              <a:rPr lang="en-US" sz="2800" dirty="0"/>
              <a:t>be together.</a:t>
            </a:r>
          </a:p>
          <a:p>
            <a:r>
              <a:rPr lang="en-US" sz="2800" dirty="0"/>
              <a:t>You can modify [B/D]FS to come up with a 2-coloring (or determine none exists)</a:t>
            </a:r>
          </a:p>
          <a:p>
            <a:pPr lvl="1"/>
            <a:r>
              <a:rPr lang="en-US" sz="2800" dirty="0"/>
              <a:t>This is a good exercise!</a:t>
            </a:r>
          </a:p>
          <a:p>
            <a:r>
              <a:rPr lang="en-US" sz="2800" dirty="0"/>
              <a:t>But coming up with a whole new idea sounds like </a:t>
            </a:r>
            <a:r>
              <a:rPr lang="en-US" sz="2800" b="1" dirty="0"/>
              <a:t>work.</a:t>
            </a:r>
          </a:p>
          <a:p>
            <a:r>
              <a:rPr lang="en-US" sz="2800" dirty="0"/>
              <a:t>And we already came up with that cool 2-SAT algorithm. </a:t>
            </a:r>
          </a:p>
          <a:p>
            <a:pPr lvl="1"/>
            <a:r>
              <a:rPr lang="en-US" sz="2800" dirty="0"/>
              <a:t>Maybe we can be lazy and just use that!</a:t>
            </a:r>
          </a:p>
          <a:p>
            <a:pPr lvl="1"/>
            <a:r>
              <a:rPr lang="en-US" sz="2800" dirty="0"/>
              <a:t>Let’s </a:t>
            </a:r>
            <a:r>
              <a:rPr lang="en-US" sz="2800" b="1" dirty="0"/>
              <a:t>reduce </a:t>
            </a:r>
            <a:r>
              <a:rPr lang="en-US" sz="2800" dirty="0"/>
              <a:t>2-Coloring to 2-SAT!</a:t>
            </a:r>
            <a:endParaRPr lang="en-US" sz="2800" b="1"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29</a:t>
            </a:fld>
            <a:endParaRPr lang="en-US"/>
          </a:p>
        </p:txBody>
      </p:sp>
      <p:sp>
        <p:nvSpPr>
          <p:cNvPr id="8" name="Rectangle 7"/>
          <p:cNvSpPr/>
          <p:nvPr/>
        </p:nvSpPr>
        <p:spPr>
          <a:xfrm>
            <a:off x="6037007" y="5748023"/>
            <a:ext cx="5438186" cy="74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our 2-SAT algorithm </a:t>
            </a:r>
          </a:p>
          <a:p>
            <a:pPr algn="ctr"/>
            <a:r>
              <a:rPr lang="en-US" sz="2800" dirty="0"/>
              <a:t>to solve 2-Coloring</a:t>
            </a:r>
          </a:p>
        </p:txBody>
      </p:sp>
    </p:spTree>
    <p:extLst>
      <p:ext uri="{BB962C8B-B14F-4D97-AF65-F5344CB8AC3E}">
        <p14:creationId xmlns:p14="http://schemas.microsoft.com/office/powerpoint/2010/main" val="166044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SCC Algorithm</a:t>
            </a:r>
          </a:p>
        </p:txBody>
      </p:sp>
      <p:sp>
        <p:nvSpPr>
          <p:cNvPr id="3" name="Content Placeholder 2"/>
          <p:cNvSpPr>
            <a:spLocks noGrp="1"/>
          </p:cNvSpPr>
          <p:nvPr>
            <p:ph idx="1"/>
          </p:nvPr>
        </p:nvSpPr>
        <p:spPr>
          <a:xfrm>
            <a:off x="575240" y="1463856"/>
            <a:ext cx="11187258" cy="5130867"/>
          </a:xfrm>
        </p:spPr>
        <p:txBody>
          <a:bodyPr>
            <a:normAutofit/>
          </a:bodyPr>
          <a:lstStyle/>
          <a:p>
            <a:r>
              <a:rPr lang="en-US" dirty="0"/>
              <a:t>Ok. How do we make a computer do this?</a:t>
            </a:r>
          </a:p>
          <a:p>
            <a:r>
              <a:rPr lang="en-US" dirty="0"/>
              <a:t>You could: </a:t>
            </a:r>
          </a:p>
          <a:p>
            <a:pPr lvl="1"/>
            <a:r>
              <a:rPr lang="en-US" dirty="0"/>
              <a:t>run a BFS from every vertex</a:t>
            </a:r>
          </a:p>
          <a:p>
            <a:pPr lvl="1"/>
            <a:r>
              <a:rPr lang="en-US" dirty="0"/>
              <a:t>For each vertex record what other vertices it can get to </a:t>
            </a:r>
          </a:p>
          <a:p>
            <a:r>
              <a:rPr lang="en-US" dirty="0"/>
              <a:t>But you can do better!</a:t>
            </a:r>
          </a:p>
          <a:p>
            <a:r>
              <a:rPr lang="en-US" dirty="0"/>
              <a:t>We’re recomputing a bunch of information, going from back to front skips </a:t>
            </a:r>
            <a:r>
              <a:rPr lang="en-US" dirty="0" err="1"/>
              <a:t>recomputation</a:t>
            </a:r>
            <a:r>
              <a:rPr lang="en-US" dirty="0"/>
              <a:t>.</a:t>
            </a:r>
          </a:p>
          <a:p>
            <a:pPr lvl="1"/>
            <a:r>
              <a:rPr lang="en-US" dirty="0"/>
              <a:t>Run a DFS first to do initial processing</a:t>
            </a:r>
          </a:p>
          <a:p>
            <a:pPr lvl="1"/>
            <a:r>
              <a:rPr lang="en-US" dirty="0"/>
              <a:t>While running DFS, run a second DFS to find the components based on the ordering you pull from the stack</a:t>
            </a:r>
          </a:p>
          <a:p>
            <a:pPr lvl="1"/>
            <a:r>
              <a:rPr lang="en-US" dirty="0"/>
              <a:t>Just two DFSs!</a:t>
            </a:r>
          </a:p>
          <a:p>
            <a:pPr lvl="1"/>
            <a:r>
              <a:rPr lang="en-US" dirty="0"/>
              <a:t>(see appendix for more details)</a:t>
            </a:r>
          </a:p>
          <a:p>
            <a:r>
              <a:rPr lang="en-US" dirty="0"/>
              <a:t>Know two things about the algorithm: </a:t>
            </a:r>
          </a:p>
          <a:p>
            <a:pPr lvl="1"/>
            <a:r>
              <a:rPr lang="en-US" dirty="0"/>
              <a:t>It is an application of depth first search </a:t>
            </a:r>
          </a:p>
          <a:p>
            <a:pPr lvl="1"/>
            <a:r>
              <a:rPr lang="en-US" dirty="0"/>
              <a:t>It runs in linear time</a:t>
            </a:r>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spTree>
    <p:extLst>
      <p:ext uri="{BB962C8B-B14F-4D97-AF65-F5344CB8AC3E}">
        <p14:creationId xmlns:p14="http://schemas.microsoft.com/office/powerpoint/2010/main" val="55904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Reduction</a:t>
            </a:r>
          </a:p>
        </p:txBody>
      </p:sp>
      <p:sp>
        <p:nvSpPr>
          <p:cNvPr id="3" name="Content Placeholder 2"/>
          <p:cNvSpPr>
            <a:spLocks noGrp="1"/>
          </p:cNvSpPr>
          <p:nvPr>
            <p:ph idx="1"/>
          </p:nvPr>
        </p:nvSpPr>
        <p:spPr/>
        <p:txBody>
          <a:bodyPr>
            <a:noAutofit/>
          </a:bodyPr>
          <a:lstStyle/>
          <a:p>
            <a:r>
              <a:rPr lang="en-US" sz="2600" dirty="0"/>
              <a:t>We need to describe 2 steps</a:t>
            </a:r>
          </a:p>
          <a:p>
            <a:r>
              <a:rPr lang="en-US" sz="2600" dirty="0"/>
              <a:t>1. How to turn a graph for a 2-color problem into an input to 2-SAT</a:t>
            </a:r>
          </a:p>
          <a:p>
            <a:r>
              <a:rPr lang="en-US" sz="2600" dirty="0"/>
              <a:t>2. How to turn the ANSWER for that 2-SAT input into the answer for the original 2-coloring problem.</a:t>
            </a:r>
          </a:p>
          <a:p>
            <a:r>
              <a:rPr lang="en-US" sz="2600" dirty="0"/>
              <a:t>How can I describe a two coloring of my graph? </a:t>
            </a:r>
          </a:p>
          <a:p>
            <a:pPr lvl="1"/>
            <a:r>
              <a:rPr lang="en-US" sz="2600" dirty="0"/>
              <a:t>Have a variable for each vertex – is it red?</a:t>
            </a:r>
          </a:p>
          <a:p>
            <a:r>
              <a:rPr lang="en-US" sz="2600" dirty="0"/>
              <a:t>How do I make sure every edge has different colors? I need one red endpoint and one blue one, so this better be true to have an edge from v1 to v2:</a:t>
            </a:r>
          </a:p>
          <a:p>
            <a:r>
              <a:rPr lang="en-US" sz="2600" dirty="0"/>
              <a:t>	(</a:t>
            </a:r>
            <a:r>
              <a:rPr lang="en-US" sz="2600" dirty="0">
                <a:latin typeface="Courier New" panose="02070309020205020404" pitchFamily="49" charset="0"/>
                <a:cs typeface="Courier New" panose="02070309020205020404" pitchFamily="49" charset="0"/>
              </a:rPr>
              <a:t>v1IsRed || v2isRed) &amp;&amp; (!v1IsRed || !v2IsRed)</a:t>
            </a:r>
            <a:endParaRPr lang="en-US" sz="2600"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30</a:t>
            </a:fld>
            <a:endParaRPr lang="en-US"/>
          </a:p>
        </p:txBody>
      </p:sp>
    </p:spTree>
    <p:extLst>
      <p:ext uri="{BB962C8B-B14F-4D97-AF65-F5344CB8AC3E}">
        <p14:creationId xmlns:p14="http://schemas.microsoft.com/office/powerpoint/2010/main" val="397409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169753" y="2928668"/>
            <a:ext cx="2275943" cy="1477328"/>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AisRed</a:t>
            </a:r>
            <a:r>
              <a:rPr lang="en-US" dirty="0">
                <a:latin typeface="Courier New" panose="02070309020205020404" pitchFamily="49" charset="0"/>
                <a:cs typeface="Courier New" panose="02070309020205020404" pitchFamily="49" charset="0"/>
              </a:rPr>
              <a:t> = True</a:t>
            </a:r>
          </a:p>
          <a:p>
            <a:r>
              <a:rPr lang="en-US" dirty="0" err="1">
                <a:latin typeface="Courier New" panose="02070309020205020404" pitchFamily="49" charset="0"/>
                <a:cs typeface="Courier New" panose="02070309020205020404" pitchFamily="49" charset="0"/>
              </a:rPr>
              <a:t>BisRed</a:t>
            </a:r>
            <a:r>
              <a:rPr lang="en-US" dirty="0">
                <a:latin typeface="Courier New" panose="02070309020205020404" pitchFamily="49" charset="0"/>
                <a:cs typeface="Courier New" panose="02070309020205020404" pitchFamily="49" charset="0"/>
              </a:rPr>
              <a:t> = False</a:t>
            </a:r>
          </a:p>
          <a:p>
            <a:r>
              <a:rPr lang="en-US" dirty="0" err="1">
                <a:latin typeface="Courier New" panose="02070309020205020404" pitchFamily="49" charset="0"/>
                <a:cs typeface="Courier New" panose="02070309020205020404" pitchFamily="49" charset="0"/>
              </a:rPr>
              <a:t>CisRed</a:t>
            </a:r>
            <a:r>
              <a:rPr lang="en-US" dirty="0">
                <a:latin typeface="Courier New" panose="02070309020205020404" pitchFamily="49" charset="0"/>
                <a:cs typeface="Courier New" panose="02070309020205020404" pitchFamily="49" charset="0"/>
              </a:rPr>
              <a:t> = True</a:t>
            </a:r>
          </a:p>
          <a:p>
            <a:r>
              <a:rPr lang="en-US" dirty="0" err="1">
                <a:latin typeface="Courier New" panose="02070309020205020404" pitchFamily="49" charset="0"/>
                <a:cs typeface="Courier New" panose="02070309020205020404" pitchFamily="49" charset="0"/>
              </a:rPr>
              <a:t>DisRed</a:t>
            </a:r>
            <a:r>
              <a:rPr lang="en-US" dirty="0">
                <a:latin typeface="Courier New" panose="02070309020205020404" pitchFamily="49" charset="0"/>
                <a:cs typeface="Courier New" panose="02070309020205020404" pitchFamily="49" charset="0"/>
              </a:rPr>
              <a:t> = False</a:t>
            </a:r>
          </a:p>
          <a:p>
            <a:r>
              <a:rPr lang="en-US" dirty="0" err="1">
                <a:latin typeface="Courier New" panose="02070309020205020404" pitchFamily="49" charset="0"/>
                <a:cs typeface="Courier New" panose="02070309020205020404" pitchFamily="49" charset="0"/>
              </a:rPr>
              <a:t>EisRed</a:t>
            </a:r>
            <a:r>
              <a:rPr lang="en-US" dirty="0">
                <a:latin typeface="Courier New" panose="02070309020205020404" pitchFamily="49" charset="0"/>
                <a:cs typeface="Courier New" panose="02070309020205020404" pitchFamily="49" charset="0"/>
              </a:rPr>
              <a:t> = True</a:t>
            </a:r>
          </a:p>
        </p:txBody>
      </p:sp>
      <p:grpSp>
        <p:nvGrpSpPr>
          <p:cNvPr id="20" name="Group 19"/>
          <p:cNvGrpSpPr/>
          <p:nvPr/>
        </p:nvGrpSpPr>
        <p:grpSpPr>
          <a:xfrm>
            <a:off x="4233014" y="5009622"/>
            <a:ext cx="3217361" cy="1300904"/>
            <a:chOff x="291745" y="2525991"/>
            <a:chExt cx="5081809" cy="2054772"/>
          </a:xfrm>
        </p:grpSpPr>
        <p:sp>
          <p:nvSpPr>
            <p:cNvPr id="21" name="Oval 20"/>
            <p:cNvSpPr/>
            <p:nvPr/>
          </p:nvSpPr>
          <p:spPr>
            <a:xfrm>
              <a:off x="1220354" y="2607457"/>
              <a:ext cx="757645" cy="7576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t>
              </a:r>
            </a:p>
          </p:txBody>
        </p:sp>
        <p:sp>
          <p:nvSpPr>
            <p:cNvPr id="22" name="Oval 21"/>
            <p:cNvSpPr/>
            <p:nvPr/>
          </p:nvSpPr>
          <p:spPr>
            <a:xfrm>
              <a:off x="2670476" y="3823118"/>
              <a:ext cx="757645" cy="7576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
              </a:r>
            </a:p>
          </p:txBody>
        </p:sp>
        <p:sp>
          <p:nvSpPr>
            <p:cNvPr id="23" name="Oval 22"/>
            <p:cNvSpPr/>
            <p:nvPr/>
          </p:nvSpPr>
          <p:spPr>
            <a:xfrm>
              <a:off x="4615909" y="3498764"/>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a:t>
              </a:r>
            </a:p>
          </p:txBody>
        </p:sp>
        <p:sp>
          <p:nvSpPr>
            <p:cNvPr id="24" name="Oval 23"/>
            <p:cNvSpPr/>
            <p:nvPr/>
          </p:nvSpPr>
          <p:spPr>
            <a:xfrm>
              <a:off x="291745" y="3736930"/>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a:t>
              </a:r>
            </a:p>
          </p:txBody>
        </p:sp>
        <p:sp>
          <p:nvSpPr>
            <p:cNvPr id="25" name="Oval 24"/>
            <p:cNvSpPr/>
            <p:nvPr/>
          </p:nvSpPr>
          <p:spPr>
            <a:xfrm>
              <a:off x="2917253" y="2525991"/>
              <a:ext cx="757645" cy="757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t>
              </a:r>
            </a:p>
          </p:txBody>
        </p:sp>
        <p:cxnSp>
          <p:nvCxnSpPr>
            <p:cNvPr id="26" name="Straight Arrow Connector 25"/>
            <p:cNvCxnSpPr>
              <a:endCxn id="21" idx="5"/>
            </p:cNvCxnSpPr>
            <p:nvPr/>
          </p:nvCxnSpPr>
          <p:spPr>
            <a:xfrm flipH="1" flipV="1">
              <a:off x="1867044" y="3254147"/>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6"/>
            </p:cNvCxnSpPr>
            <p:nvPr/>
          </p:nvCxnSpPr>
          <p:spPr>
            <a:xfrm flipV="1">
              <a:off x="1977999" y="2981994"/>
              <a:ext cx="939254" cy="4286"/>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6"/>
              <a:endCxn id="23" idx="2"/>
            </p:cNvCxnSpPr>
            <p:nvPr/>
          </p:nvCxnSpPr>
          <p:spPr>
            <a:xfrm flipV="1">
              <a:off x="3428121" y="3877587"/>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6"/>
              <a:endCxn id="22" idx="2"/>
            </p:cNvCxnSpPr>
            <p:nvPr/>
          </p:nvCxnSpPr>
          <p:spPr>
            <a:xfrm>
              <a:off x="1049390" y="4115753"/>
              <a:ext cx="1621086" cy="8618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7"/>
              <a:endCxn id="21" idx="3"/>
            </p:cNvCxnSpPr>
            <p:nvPr/>
          </p:nvCxnSpPr>
          <p:spPr>
            <a:xfrm flipV="1">
              <a:off x="938435" y="3254147"/>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32415" y="1057792"/>
            <a:ext cx="3041836" cy="1229932"/>
            <a:chOff x="291745" y="2525991"/>
            <a:chExt cx="5081809" cy="2054772"/>
          </a:xfrm>
        </p:grpSpPr>
        <p:sp>
          <p:nvSpPr>
            <p:cNvPr id="10" name="Oval 9"/>
            <p:cNvSpPr/>
            <p:nvPr/>
          </p:nvSpPr>
          <p:spPr>
            <a:xfrm>
              <a:off x="1220354" y="2607457"/>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11" name="Oval 10"/>
            <p:cNvSpPr/>
            <p:nvPr/>
          </p:nvSpPr>
          <p:spPr>
            <a:xfrm>
              <a:off x="2670476" y="3823118"/>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 name="Oval 11"/>
            <p:cNvSpPr/>
            <p:nvPr/>
          </p:nvSpPr>
          <p:spPr>
            <a:xfrm>
              <a:off x="4615909" y="3498764"/>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3" name="Oval 12"/>
            <p:cNvSpPr/>
            <p:nvPr/>
          </p:nvSpPr>
          <p:spPr>
            <a:xfrm>
              <a:off x="291745" y="3736930"/>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4" name="Oval 13"/>
            <p:cNvSpPr/>
            <p:nvPr/>
          </p:nvSpPr>
          <p:spPr>
            <a:xfrm>
              <a:off x="2917253" y="2525991"/>
              <a:ext cx="757645" cy="7576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5" name="Straight Arrow Connector 14"/>
            <p:cNvCxnSpPr>
              <a:endCxn id="10" idx="5"/>
            </p:cNvCxnSpPr>
            <p:nvPr/>
          </p:nvCxnSpPr>
          <p:spPr>
            <a:xfrm flipH="1" flipV="1">
              <a:off x="1867044" y="3254147"/>
              <a:ext cx="2796279" cy="467422"/>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p:cNvCxnSpPr>
            <p:nvPr/>
          </p:nvCxnSpPr>
          <p:spPr>
            <a:xfrm flipV="1">
              <a:off x="1977999" y="2981994"/>
              <a:ext cx="939254" cy="4286"/>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12" idx="2"/>
            </p:cNvCxnSpPr>
            <p:nvPr/>
          </p:nvCxnSpPr>
          <p:spPr>
            <a:xfrm flipV="1">
              <a:off x="3428121" y="3877587"/>
              <a:ext cx="1187788" cy="324354"/>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6"/>
              <a:endCxn id="11" idx="2"/>
            </p:cNvCxnSpPr>
            <p:nvPr/>
          </p:nvCxnSpPr>
          <p:spPr>
            <a:xfrm>
              <a:off x="1049390" y="4115753"/>
              <a:ext cx="1621086" cy="8618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7"/>
              <a:endCxn id="10" idx="3"/>
            </p:cNvCxnSpPr>
            <p:nvPr/>
          </p:nvCxnSpPr>
          <p:spPr>
            <a:xfrm flipV="1">
              <a:off x="938435" y="3254147"/>
              <a:ext cx="392874" cy="593738"/>
            </a:xfrm>
            <a:prstGeom prst="straightConnector1">
              <a:avLst/>
            </a:prstGeom>
            <a:ln w="412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860104" y="946324"/>
            <a:ext cx="4374128" cy="1708160"/>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AisRed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)&amp;&amp;(!</a:t>
            </a:r>
            <a:r>
              <a:rPr lang="en-US" sz="1500" dirty="0" err="1">
                <a:latin typeface="Courier New" panose="02070309020205020404" pitchFamily="49" charset="0"/>
                <a:cs typeface="Courier New" panose="02070309020205020404" pitchFamily="49" charset="0"/>
              </a:rPr>
              <a:t>AisRed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AisRed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DisRed</a:t>
            </a:r>
            <a:r>
              <a:rPr lang="en-US" sz="1500" dirty="0">
                <a:latin typeface="Courier New" panose="02070309020205020404" pitchFamily="49" charset="0"/>
                <a:cs typeface="Courier New" panose="02070309020205020404" pitchFamily="49" charset="0"/>
              </a:rPr>
              <a:t>)&amp;&amp;(!</a:t>
            </a:r>
            <a:r>
              <a:rPr lang="en-US" sz="1500" dirty="0" err="1">
                <a:latin typeface="Courier New" panose="02070309020205020404" pitchFamily="49" charset="0"/>
                <a:cs typeface="Courier New" panose="02070309020205020404" pitchFamily="49" charset="0"/>
              </a:rPr>
              <a:t>AisRed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DisRed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CisRed</a:t>
            </a:r>
            <a:r>
              <a:rPr lang="en-US" sz="1500" dirty="0">
                <a:latin typeface="Courier New" panose="02070309020205020404" pitchFamily="49" charset="0"/>
                <a:cs typeface="Courier New" panose="02070309020205020404" pitchFamily="49" charset="0"/>
              </a:rPr>
              <a:t>)&amp;&amp;(!</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CisRed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EisRed</a:t>
            </a:r>
            <a:r>
              <a:rPr lang="en-US" sz="1500" dirty="0">
                <a:latin typeface="Courier New" panose="02070309020205020404" pitchFamily="49" charset="0"/>
                <a:cs typeface="Courier New" panose="02070309020205020404" pitchFamily="49" charset="0"/>
              </a:rPr>
              <a:t>)&amp;&amp;(!</a:t>
            </a:r>
            <a:r>
              <a:rPr lang="en-US" sz="1500" dirty="0" err="1">
                <a:latin typeface="Courier New" panose="02070309020205020404" pitchFamily="49" charset="0"/>
                <a:cs typeface="Courier New" panose="02070309020205020404" pitchFamily="49" charset="0"/>
              </a:rPr>
              <a:t>BisRed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EisRed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EisRed</a:t>
            </a:r>
            <a:r>
              <a:rPr lang="en-US" sz="1500" dirty="0">
                <a:latin typeface="Courier New" panose="02070309020205020404" pitchFamily="49" charset="0"/>
                <a:cs typeface="Courier New" panose="02070309020205020404" pitchFamily="49" charset="0"/>
              </a:rPr>
              <a:t>)&amp;&amp;(!</a:t>
            </a:r>
            <a:r>
              <a:rPr lang="en-US" sz="1500" dirty="0" err="1">
                <a:latin typeface="Courier New" panose="02070309020205020404" pitchFamily="49" charset="0"/>
                <a:cs typeface="Courier New" panose="02070309020205020404" pitchFamily="49" charset="0"/>
              </a:rPr>
              <a:t>DisRed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EisRed</a:t>
            </a:r>
            <a:r>
              <a:rPr lang="en-US" sz="1500"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31</a:t>
            </a:fld>
            <a:endParaRPr lang="en-US"/>
          </a:p>
        </p:txBody>
      </p:sp>
      <p:sp>
        <p:nvSpPr>
          <p:cNvPr id="6" name="Rectangle 5"/>
          <p:cNvSpPr/>
          <p:nvPr/>
        </p:nvSpPr>
        <p:spPr>
          <a:xfrm>
            <a:off x="3946849" y="771553"/>
            <a:ext cx="4107081" cy="180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Input</a:t>
            </a:r>
          </a:p>
        </p:txBody>
      </p:sp>
      <p:sp>
        <p:nvSpPr>
          <p:cNvPr id="7" name="Rectangle 6"/>
          <p:cNvSpPr/>
          <p:nvPr/>
        </p:nvSpPr>
        <p:spPr>
          <a:xfrm>
            <a:off x="8053930" y="2787170"/>
            <a:ext cx="4049663" cy="1760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2-SAT Algorithm</a:t>
            </a:r>
          </a:p>
        </p:txBody>
      </p:sp>
      <p:sp>
        <p:nvSpPr>
          <p:cNvPr id="8" name="Rectangle 7"/>
          <p:cNvSpPr/>
          <p:nvPr/>
        </p:nvSpPr>
        <p:spPr>
          <a:xfrm>
            <a:off x="3946849" y="4906214"/>
            <a:ext cx="3789692" cy="16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 Output</a:t>
            </a:r>
          </a:p>
        </p:txBody>
      </p:sp>
    </p:spTree>
    <p:extLst>
      <p:ext uri="{BB962C8B-B14F-4D97-AF65-F5344CB8AC3E}">
        <p14:creationId xmlns:p14="http://schemas.microsoft.com/office/powerpoint/2010/main" val="123673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0 L 0.32604 -0.01667 " pathEditMode="relative" rAng="0" ptsTypes="AA">
                                      <p:cBhvr>
                                        <p:cTn id="6" dur="2000" fill="hold"/>
                                        <p:tgtEl>
                                          <p:spTgt spid="9"/>
                                        </p:tgtEl>
                                        <p:attrNameLst>
                                          <p:attrName>ppt_x</p:attrName>
                                          <p:attrName>ppt_y</p:attrName>
                                        </p:attrNameLst>
                                      </p:cBhvr>
                                      <p:rCtr x="16302" y="-833"/>
                                    </p:animMotion>
                                  </p:childTnLst>
                                </p:cTn>
                              </p:par>
                            </p:childTnLst>
                          </p:cTn>
                        </p:par>
                        <p:par>
                          <p:cTn id="7" fill="hold">
                            <p:stCondLst>
                              <p:cond delay="2000"/>
                            </p:stCondLst>
                            <p:childTnLst>
                              <p:par>
                                <p:cTn id="8" presetID="63" presetClass="path" presetSubtype="0" accel="50000" decel="50000" fill="hold" grpId="1" nodeType="afterEffect">
                                  <p:stCondLst>
                                    <p:cond delay="0"/>
                                  </p:stCondLst>
                                  <p:childTnLst>
                                    <p:animMotion origin="layout" path="M -3.54167E-6 0 L 0.33464 -0.00255 " pathEditMode="relative" rAng="0" ptsTypes="AA">
                                      <p:cBhvr>
                                        <p:cTn id="9" dur="2000" fill="hold"/>
                                        <p:tgtEl>
                                          <p:spTgt spid="31"/>
                                        </p:tgtEl>
                                        <p:attrNameLst>
                                          <p:attrName>ppt_x</p:attrName>
                                          <p:attrName>ppt_y</p:attrName>
                                        </p:attrNameLst>
                                      </p:cBhvr>
                                      <p:rCtr x="16771" y="-208"/>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33464 -0.00255 L 0.3323 0.28519 " pathEditMode="relative" rAng="0" ptsTypes="AA">
                                      <p:cBhvr>
                                        <p:cTn id="13" dur="2000" fill="hold"/>
                                        <p:tgtEl>
                                          <p:spTgt spid="31"/>
                                        </p:tgtEl>
                                        <p:attrNameLst>
                                          <p:attrName>ppt_x</p:attrName>
                                          <p:attrName>ppt_y</p:attrName>
                                        </p:attrNameLst>
                                      </p:cBhvr>
                                      <p:rCtr x="-117" y="14375"/>
                                    </p:animMotion>
                                  </p:childTnLst>
                                </p:cTn>
                              </p:par>
                            </p:childTnLst>
                          </p:cTn>
                        </p:par>
                        <p:par>
                          <p:cTn id="14" fill="hold">
                            <p:stCondLst>
                              <p:cond delay="2000"/>
                            </p:stCondLst>
                            <p:childTnLst>
                              <p:par>
                                <p:cTn id="15" presetID="42" presetClass="path" presetSubtype="0" accel="50000" decel="50000" fill="hold" grpId="0" nodeType="afterEffect">
                                  <p:stCondLst>
                                    <p:cond delay="0"/>
                                  </p:stCondLst>
                                  <p:childTnLst>
                                    <p:animMotion origin="layout" path="M -2.70833E-6 -2.22222E-6 L 0.00209 0.29792 " pathEditMode="relative" rAng="0" ptsTypes="AA">
                                      <p:cBhvr>
                                        <p:cTn id="16" dur="2000" fill="hold"/>
                                        <p:tgtEl>
                                          <p:spTgt spid="32"/>
                                        </p:tgtEl>
                                        <p:attrNameLst>
                                          <p:attrName>ppt_x</p:attrName>
                                          <p:attrName>ppt_y</p:attrName>
                                        </p:attrNameLst>
                                      </p:cBhvr>
                                      <p:rCtr x="104" y="14884"/>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1" nodeType="clickEffect">
                                  <p:stCondLst>
                                    <p:cond delay="0"/>
                                  </p:stCondLst>
                                  <p:childTnLst>
                                    <p:animMotion origin="layout" path="M 0.00209 0.29792 L -0.35351 0.29792 " pathEditMode="relative" rAng="0" ptsTypes="AA">
                                      <p:cBhvr>
                                        <p:cTn id="20" dur="2000" fill="hold"/>
                                        <p:tgtEl>
                                          <p:spTgt spid="32"/>
                                        </p:tgtEl>
                                        <p:attrNameLst>
                                          <p:attrName>ppt_x</p:attrName>
                                          <p:attrName>ppt_y</p:attrName>
                                        </p:attrNameLst>
                                      </p:cBhvr>
                                      <p:rCtr x="-17786" y="0"/>
                                    </p:animMotion>
                                  </p:childTnLst>
                                </p:cTn>
                              </p:par>
                            </p:childTnLst>
                          </p:cTn>
                        </p:par>
                        <p:par>
                          <p:cTn id="21" fill="hold">
                            <p:stCondLst>
                              <p:cond delay="2000"/>
                            </p:stCondLst>
                            <p:childTnLst>
                              <p:par>
                                <p:cTn id="22" presetID="35" presetClass="path" presetSubtype="0" accel="50000" decel="50000" fill="hold" nodeType="afterEffect">
                                  <p:stCondLst>
                                    <p:cond delay="0"/>
                                  </p:stCondLst>
                                  <p:childTnLst>
                                    <p:animMotion origin="layout" path="M 3.54167E-6 -1.48148E-6 L -0.30651 0.00023 " pathEditMode="relative" rAng="0" ptsTypes="AA">
                                      <p:cBhvr>
                                        <p:cTn id="23" dur="2000" fill="hold"/>
                                        <p:tgtEl>
                                          <p:spTgt spid="20"/>
                                        </p:tgtEl>
                                        <p:attrNameLst>
                                          <p:attrName>ppt_x</p:attrName>
                                          <p:attrName>ppt_y</p:attrName>
                                        </p:attrNameLst>
                                      </p:cBhvr>
                                      <p:rCtr x="-15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1" grpId="0"/>
      <p:bldP spid="31"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Modeling Practice</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32</a:t>
            </a:fld>
            <a:endParaRPr lang="en-US"/>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7637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Graph Modeling Process</a:t>
            </a:r>
          </a:p>
        </p:txBody>
      </p:sp>
      <p:sp>
        <p:nvSpPr>
          <p:cNvPr id="9" name="Content Placeholder 8"/>
          <p:cNvSpPr>
            <a:spLocks noGrp="1"/>
          </p:cNvSpPr>
          <p:nvPr>
            <p:ph idx="1"/>
          </p:nvPr>
        </p:nvSpPr>
        <p:spPr/>
        <p:txBody>
          <a:bodyPr/>
          <a:lstStyle/>
          <a:p>
            <a:r>
              <a:rPr lang="en-US" dirty="0"/>
              <a:t>1. What are your fundamental objects?</a:t>
            </a:r>
          </a:p>
          <a:p>
            <a:pPr lvl="1"/>
            <a:r>
              <a:rPr lang="en-US" dirty="0"/>
              <a:t>Those will probably become your vertices.</a:t>
            </a:r>
          </a:p>
          <a:p>
            <a:r>
              <a:rPr lang="en-US" dirty="0"/>
              <a:t>2. How are those objects related?</a:t>
            </a:r>
          </a:p>
          <a:p>
            <a:pPr lvl="1"/>
            <a:r>
              <a:rPr lang="en-US" dirty="0"/>
              <a:t>Represent those relationships with edges.</a:t>
            </a:r>
          </a:p>
          <a:p>
            <a:r>
              <a:rPr lang="en-US" dirty="0"/>
              <a:t>3. How is what I’m looking for encoded in the graph?</a:t>
            </a:r>
          </a:p>
          <a:p>
            <a:pPr lvl="1"/>
            <a:r>
              <a:rPr lang="en-US" dirty="0"/>
              <a:t>Do I need a path from s to t? The shortest path from s to t? A minimum spanning tree? Something else?</a:t>
            </a:r>
          </a:p>
          <a:p>
            <a:r>
              <a:rPr lang="en-US" dirty="0"/>
              <a:t>4. Do I know how to find what I’m looking for?</a:t>
            </a:r>
          </a:p>
          <a:p>
            <a:pPr lvl="1"/>
            <a:r>
              <a:rPr lang="en-US" dirty="0"/>
              <a:t>Then run that algorithm/combination of algorithms</a:t>
            </a:r>
          </a:p>
          <a:p>
            <a:pPr lvl="1"/>
            <a:r>
              <a:rPr lang="en-US" dirty="0"/>
              <a:t>Otherwise go back to step 1 and try again.</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33</a:t>
            </a:fld>
            <a:endParaRPr lang="en-US"/>
          </a:p>
        </p:txBody>
      </p:sp>
    </p:spTree>
    <p:extLst>
      <p:ext uri="{BB962C8B-B14F-4D97-AF65-F5344CB8AC3E}">
        <p14:creationId xmlns:p14="http://schemas.microsoft.com/office/powerpoint/2010/main" val="2647804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0278-E522-8B41-A0BF-318CB191856E}"/>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962802FD-77F5-544B-BCC5-4632BCF7C842}"/>
              </a:ext>
            </a:extLst>
          </p:cNvPr>
          <p:cNvSpPr>
            <a:spLocks noGrp="1"/>
          </p:cNvSpPr>
          <p:nvPr>
            <p:ph idx="1"/>
          </p:nvPr>
        </p:nvSpPr>
        <p:spPr>
          <a:xfrm>
            <a:off x="575240" y="1463857"/>
            <a:ext cx="5433674" cy="4845504"/>
          </a:xfrm>
        </p:spPr>
        <p:txBody>
          <a:bodyPr>
            <a:normAutofit/>
          </a:bodyPr>
          <a:lstStyle/>
          <a:p>
            <a:r>
              <a:rPr lang="en-US" dirty="0"/>
              <a:t>You are a Disneyland employee and you need to rope off as many miles of walkways as you can for the fireworks while still allowing guests to access to all the rides.</a:t>
            </a:r>
          </a:p>
          <a:p>
            <a:r>
              <a:rPr lang="en-US" dirty="0"/>
              <a:t>What are the vertices? </a:t>
            </a:r>
          </a:p>
          <a:p>
            <a:pPr marL="128016" lvl="1" indent="0">
              <a:buNone/>
            </a:pPr>
            <a:endParaRPr lang="en-US" dirty="0">
              <a:solidFill>
                <a:srgbClr val="4C3282"/>
              </a:solidFill>
            </a:endParaRPr>
          </a:p>
          <a:p>
            <a:r>
              <a:rPr lang="en-US" dirty="0"/>
              <a:t>What are the edges? </a:t>
            </a:r>
          </a:p>
          <a:p>
            <a:pPr marL="128016" lvl="1" indent="0">
              <a:buNone/>
            </a:pPr>
            <a:endParaRPr lang="en-US" dirty="0">
              <a:solidFill>
                <a:srgbClr val="4C3282"/>
              </a:solidFill>
            </a:endParaRPr>
          </a:p>
          <a:p>
            <a:r>
              <a:rPr lang="en-US" dirty="0"/>
              <a:t>What are we looking for?</a:t>
            </a:r>
          </a:p>
          <a:p>
            <a:pPr lvl="1"/>
            <a:endParaRPr lang="en-US" dirty="0">
              <a:solidFill>
                <a:srgbClr val="4C3282"/>
              </a:solidFill>
            </a:endParaRPr>
          </a:p>
          <a:p>
            <a:r>
              <a:rPr lang="en-US" dirty="0"/>
              <a:t>What do we run?</a:t>
            </a:r>
          </a:p>
        </p:txBody>
      </p:sp>
      <p:sp>
        <p:nvSpPr>
          <p:cNvPr id="4" name="Footer Placeholder 3">
            <a:extLst>
              <a:ext uri="{FF2B5EF4-FFF2-40B4-BE49-F238E27FC236}">
                <a16:creationId xmlns:a16="http://schemas.microsoft.com/office/drawing/2014/main" id="{F36BE5F3-8183-D143-9168-5A51770765E6}"/>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13E652C6-BA45-A94E-9E82-5EF561AAA19C}"/>
              </a:ext>
            </a:extLst>
          </p:cNvPr>
          <p:cNvSpPr>
            <a:spLocks noGrp="1"/>
          </p:cNvSpPr>
          <p:nvPr>
            <p:ph type="sldNum" sz="quarter" idx="12"/>
          </p:nvPr>
        </p:nvSpPr>
        <p:spPr/>
        <p:txBody>
          <a:bodyPr/>
          <a:lstStyle/>
          <a:p>
            <a:fld id="{659665DE-58FC-41F4-AC58-2C90A5E00527}" type="slidenum">
              <a:rPr lang="en-US" smtClean="0"/>
              <a:t>34</a:t>
            </a:fld>
            <a:endParaRPr lang="en-US"/>
          </a:p>
        </p:txBody>
      </p:sp>
    </p:spTree>
    <p:extLst>
      <p:ext uri="{BB962C8B-B14F-4D97-AF65-F5344CB8AC3E}">
        <p14:creationId xmlns:p14="http://schemas.microsoft.com/office/powerpoint/2010/main" val="4181963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363727-313E-1941-8149-CB4F0876A0F4}"/>
              </a:ext>
            </a:extLst>
          </p:cNvPr>
          <p:cNvGrpSpPr/>
          <p:nvPr/>
        </p:nvGrpSpPr>
        <p:grpSpPr>
          <a:xfrm>
            <a:off x="5074873" y="704255"/>
            <a:ext cx="7028720" cy="5606846"/>
            <a:chOff x="1765004" y="980556"/>
            <a:chExt cx="7028720" cy="5606846"/>
          </a:xfrm>
        </p:grpSpPr>
        <p:grpSp>
          <p:nvGrpSpPr>
            <p:cNvPr id="7" name="Group 6">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40" name="TextBox 3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sp>
            <p:nvSpPr>
              <p:cNvPr id="39" name="Oval 38">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3327CCAF-BB7A-4A4C-A604-6F82BBF0C574}"/>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627AF5-5590-F845-83E5-81ECE0B4FFDE}"/>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5462F-8712-4C4A-A05B-DE02E3F1A84A}"/>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D3D85-2625-1649-997D-F80B17F0309C}"/>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1888E2-0AC1-AF4B-9ABE-34F325F6B892}"/>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BD079F-AE39-334B-A69C-136231D41FDC}"/>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F399AB7-3FF8-804F-B9D1-DD679E07B6BD}"/>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8F2B4-AD1B-1746-B82D-DA265AF311E3}"/>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E618DE-52F1-254D-BC29-3C4650989760}"/>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9C64E1-5CF4-CB43-A924-2D497509F618}"/>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6989D6-F2F7-B14D-A67E-DB8B53B6A2AE}"/>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99F259-B541-2746-93A7-AAE37DD834AA}"/>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0A4DE0-2938-AE4E-82C6-C09A4E6684B0}"/>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4B38CB-8356-BA4D-9FC4-0DD98B14018D}"/>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0EDA0-D720-0A49-8AB1-D93F91AF3495}"/>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ABD4FB-BC71-3747-9E9B-61C6FB0DEB60}"/>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9F91CC-EC76-FE4F-B92E-2F65E2867E36}"/>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114E190B-937B-DB42-90F5-4F306C7CC45D}"/>
              </a:ext>
            </a:extLst>
          </p:cNvPr>
          <p:cNvGrpSpPr/>
          <p:nvPr/>
        </p:nvGrpSpPr>
        <p:grpSpPr>
          <a:xfrm>
            <a:off x="5070903" y="701784"/>
            <a:ext cx="7028720" cy="5606846"/>
            <a:chOff x="3154343" y="7317464"/>
            <a:chExt cx="7028720" cy="5606846"/>
          </a:xfrm>
        </p:grpSpPr>
        <p:grpSp>
          <p:nvGrpSpPr>
            <p:cNvPr id="86" name="Group 85">
              <a:extLst>
                <a:ext uri="{FF2B5EF4-FFF2-40B4-BE49-F238E27FC236}">
                  <a16:creationId xmlns:a16="http://schemas.microsoft.com/office/drawing/2014/main" id="{D33F4DBC-731F-BE40-B71E-6A1AB04A26D3}"/>
                </a:ext>
              </a:extLst>
            </p:cNvPr>
            <p:cNvGrpSpPr/>
            <p:nvPr/>
          </p:nvGrpSpPr>
          <p:grpSpPr>
            <a:xfrm>
              <a:off x="6519583" y="9648491"/>
              <a:ext cx="838200" cy="838200"/>
              <a:chOff x="5115008" y="3216614"/>
              <a:chExt cx="838200" cy="838200"/>
            </a:xfrm>
          </p:grpSpPr>
          <p:sp>
            <p:nvSpPr>
              <p:cNvPr id="134" name="Oval 133">
                <a:extLst>
                  <a:ext uri="{FF2B5EF4-FFF2-40B4-BE49-F238E27FC236}">
                    <a16:creationId xmlns:a16="http://schemas.microsoft.com/office/drawing/2014/main" id="{AE1D26CF-CF4C-FF4C-AADD-CEE41568EA65}"/>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3D79E17B-7E22-6E45-9F6E-46FA825DCA6C}"/>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7" name="Group 86">
              <a:extLst>
                <a:ext uri="{FF2B5EF4-FFF2-40B4-BE49-F238E27FC236}">
                  <a16:creationId xmlns:a16="http://schemas.microsoft.com/office/drawing/2014/main" id="{B3FFA63C-E0D1-8240-B859-C029ECCB5EBE}"/>
                </a:ext>
              </a:extLst>
            </p:cNvPr>
            <p:cNvGrpSpPr/>
            <p:nvPr/>
          </p:nvGrpSpPr>
          <p:grpSpPr>
            <a:xfrm>
              <a:off x="6552574" y="11728386"/>
              <a:ext cx="838200" cy="838200"/>
              <a:chOff x="5135573" y="5342583"/>
              <a:chExt cx="838200" cy="838200"/>
            </a:xfrm>
          </p:grpSpPr>
          <p:sp>
            <p:nvSpPr>
              <p:cNvPr id="132" name="Oval 131">
                <a:extLst>
                  <a:ext uri="{FF2B5EF4-FFF2-40B4-BE49-F238E27FC236}">
                    <a16:creationId xmlns:a16="http://schemas.microsoft.com/office/drawing/2014/main" id="{81871D68-66B6-A044-BD9F-884BBD6521B8}"/>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88347732-2F7A-E442-9D9E-DF9D384283FE}"/>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8" name="Group 87">
              <a:extLst>
                <a:ext uri="{FF2B5EF4-FFF2-40B4-BE49-F238E27FC236}">
                  <a16:creationId xmlns:a16="http://schemas.microsoft.com/office/drawing/2014/main" id="{7416DF78-500C-464C-AD69-2A8DD926C212}"/>
                </a:ext>
              </a:extLst>
            </p:cNvPr>
            <p:cNvGrpSpPr/>
            <p:nvPr/>
          </p:nvGrpSpPr>
          <p:grpSpPr>
            <a:xfrm>
              <a:off x="6120274" y="7534115"/>
              <a:ext cx="838200" cy="838200"/>
              <a:chOff x="4730935" y="1197207"/>
              <a:chExt cx="838200" cy="838200"/>
            </a:xfrm>
          </p:grpSpPr>
          <p:sp>
            <p:nvSpPr>
              <p:cNvPr id="130" name="Oval 129">
                <a:extLst>
                  <a:ext uri="{FF2B5EF4-FFF2-40B4-BE49-F238E27FC236}">
                    <a16:creationId xmlns:a16="http://schemas.microsoft.com/office/drawing/2014/main" id="{2D597968-F4EF-A642-9DFE-801DFBEC09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A94A1AE-37E5-6F41-9D22-2236C757B126}"/>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89" name="Group 88">
              <a:extLst>
                <a:ext uri="{FF2B5EF4-FFF2-40B4-BE49-F238E27FC236}">
                  <a16:creationId xmlns:a16="http://schemas.microsoft.com/office/drawing/2014/main" id="{2C5BFFD4-15A1-B742-BA6F-D231AA3EF87C}"/>
                </a:ext>
              </a:extLst>
            </p:cNvPr>
            <p:cNvGrpSpPr/>
            <p:nvPr/>
          </p:nvGrpSpPr>
          <p:grpSpPr>
            <a:xfrm>
              <a:off x="7815281" y="7317464"/>
              <a:ext cx="838200" cy="842059"/>
              <a:chOff x="6425942" y="980556"/>
              <a:chExt cx="838200" cy="842059"/>
            </a:xfrm>
          </p:grpSpPr>
          <p:sp>
            <p:nvSpPr>
              <p:cNvPr id="128" name="Oval 127">
                <a:extLst>
                  <a:ext uri="{FF2B5EF4-FFF2-40B4-BE49-F238E27FC236}">
                    <a16:creationId xmlns:a16="http://schemas.microsoft.com/office/drawing/2014/main" id="{0673DFCD-9BBE-5545-A352-8B32313913D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9E1211E9-5614-A249-B0D3-8091E4A8217C}"/>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0" name="Group 89">
              <a:extLst>
                <a:ext uri="{FF2B5EF4-FFF2-40B4-BE49-F238E27FC236}">
                  <a16:creationId xmlns:a16="http://schemas.microsoft.com/office/drawing/2014/main" id="{273B98CE-6C61-B64F-A7EE-77BC54C0A334}"/>
                </a:ext>
              </a:extLst>
            </p:cNvPr>
            <p:cNvGrpSpPr/>
            <p:nvPr/>
          </p:nvGrpSpPr>
          <p:grpSpPr>
            <a:xfrm>
              <a:off x="8416068" y="8980469"/>
              <a:ext cx="848635" cy="838200"/>
              <a:chOff x="7026729" y="2643561"/>
              <a:chExt cx="848635" cy="838200"/>
            </a:xfrm>
          </p:grpSpPr>
          <p:sp>
            <p:nvSpPr>
              <p:cNvPr id="126" name="Oval 125">
                <a:extLst>
                  <a:ext uri="{FF2B5EF4-FFF2-40B4-BE49-F238E27FC236}">
                    <a16:creationId xmlns:a16="http://schemas.microsoft.com/office/drawing/2014/main" id="{A6326DDD-6192-D940-87F1-D46DDF2E1C52}"/>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EC58FF-69A2-8A44-AABF-56B2B31D9C44}"/>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1" name="Group 90">
              <a:extLst>
                <a:ext uri="{FF2B5EF4-FFF2-40B4-BE49-F238E27FC236}">
                  <a16:creationId xmlns:a16="http://schemas.microsoft.com/office/drawing/2014/main" id="{B3E47E15-0D0A-7949-B712-F514A13BE0AA}"/>
                </a:ext>
              </a:extLst>
            </p:cNvPr>
            <p:cNvGrpSpPr/>
            <p:nvPr/>
          </p:nvGrpSpPr>
          <p:grpSpPr>
            <a:xfrm>
              <a:off x="9344863" y="11028922"/>
              <a:ext cx="838200" cy="838200"/>
              <a:chOff x="7955524" y="4692014"/>
              <a:chExt cx="838200" cy="838200"/>
            </a:xfrm>
          </p:grpSpPr>
          <p:sp>
            <p:nvSpPr>
              <p:cNvPr id="124" name="Oval 123">
                <a:extLst>
                  <a:ext uri="{FF2B5EF4-FFF2-40B4-BE49-F238E27FC236}">
                    <a16:creationId xmlns:a16="http://schemas.microsoft.com/office/drawing/2014/main" id="{F6414C6B-FAD5-3543-AEE1-A67D0228A6F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2DD913CD-8E2A-E24F-AD41-5E121429D59A}"/>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2" name="Group 91">
              <a:extLst>
                <a:ext uri="{FF2B5EF4-FFF2-40B4-BE49-F238E27FC236}">
                  <a16:creationId xmlns:a16="http://schemas.microsoft.com/office/drawing/2014/main" id="{D194AA31-A1E0-AB44-AE6F-96F702C3789B}"/>
                </a:ext>
              </a:extLst>
            </p:cNvPr>
            <p:cNvGrpSpPr/>
            <p:nvPr/>
          </p:nvGrpSpPr>
          <p:grpSpPr>
            <a:xfrm>
              <a:off x="7967501" y="11592418"/>
              <a:ext cx="838200" cy="838200"/>
              <a:chOff x="6578162" y="5255510"/>
              <a:chExt cx="838200" cy="838200"/>
            </a:xfrm>
          </p:grpSpPr>
          <p:sp>
            <p:nvSpPr>
              <p:cNvPr id="122" name="Oval 121">
                <a:extLst>
                  <a:ext uri="{FF2B5EF4-FFF2-40B4-BE49-F238E27FC236}">
                    <a16:creationId xmlns:a16="http://schemas.microsoft.com/office/drawing/2014/main" id="{E4979DF3-B4F7-E74C-AAB9-8EAADBD57D13}"/>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1F42D4B2-AC52-BF49-9D61-FA89A79BDD1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3" name="Group 92">
              <a:extLst>
                <a:ext uri="{FF2B5EF4-FFF2-40B4-BE49-F238E27FC236}">
                  <a16:creationId xmlns:a16="http://schemas.microsoft.com/office/drawing/2014/main" id="{2A4195F3-4C74-FB4C-8B1C-D44DCF5D911B}"/>
                </a:ext>
              </a:extLst>
            </p:cNvPr>
            <p:cNvGrpSpPr/>
            <p:nvPr/>
          </p:nvGrpSpPr>
          <p:grpSpPr>
            <a:xfrm>
              <a:off x="4933370" y="12086110"/>
              <a:ext cx="838200" cy="838200"/>
              <a:chOff x="3544031" y="5749202"/>
              <a:chExt cx="838200" cy="838200"/>
            </a:xfrm>
          </p:grpSpPr>
          <p:sp>
            <p:nvSpPr>
              <p:cNvPr id="120" name="Oval 119">
                <a:extLst>
                  <a:ext uri="{FF2B5EF4-FFF2-40B4-BE49-F238E27FC236}">
                    <a16:creationId xmlns:a16="http://schemas.microsoft.com/office/drawing/2014/main" id="{5602D3E2-5ED5-EE46-B508-6988257A0BC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CE156169-28FA-3849-85C7-8B13B471964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4" name="Group 93">
              <a:extLst>
                <a:ext uri="{FF2B5EF4-FFF2-40B4-BE49-F238E27FC236}">
                  <a16:creationId xmlns:a16="http://schemas.microsoft.com/office/drawing/2014/main" id="{F56A9FC5-7177-BA45-B62D-DA269DF223E1}"/>
                </a:ext>
              </a:extLst>
            </p:cNvPr>
            <p:cNvGrpSpPr/>
            <p:nvPr/>
          </p:nvGrpSpPr>
          <p:grpSpPr>
            <a:xfrm>
              <a:off x="3844369" y="11127437"/>
              <a:ext cx="838200" cy="838200"/>
              <a:chOff x="2455030" y="4790529"/>
              <a:chExt cx="838200" cy="838200"/>
            </a:xfrm>
          </p:grpSpPr>
          <p:sp>
            <p:nvSpPr>
              <p:cNvPr id="118" name="Oval 117">
                <a:extLst>
                  <a:ext uri="{FF2B5EF4-FFF2-40B4-BE49-F238E27FC236}">
                    <a16:creationId xmlns:a16="http://schemas.microsoft.com/office/drawing/2014/main" id="{BFF622B2-90EA-3B42-BC81-FFDEF6152A0E}"/>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580C1C14-85F3-EC42-B9A5-5B8334643DE5}"/>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5" name="Group 94">
              <a:extLst>
                <a:ext uri="{FF2B5EF4-FFF2-40B4-BE49-F238E27FC236}">
                  <a16:creationId xmlns:a16="http://schemas.microsoft.com/office/drawing/2014/main" id="{29B834BB-7706-AD49-B664-B43FBE25317A}"/>
                </a:ext>
              </a:extLst>
            </p:cNvPr>
            <p:cNvGrpSpPr/>
            <p:nvPr/>
          </p:nvGrpSpPr>
          <p:grpSpPr>
            <a:xfrm>
              <a:off x="3154343" y="9700407"/>
              <a:ext cx="838200" cy="838200"/>
              <a:chOff x="1765004" y="3363499"/>
              <a:chExt cx="838200" cy="838200"/>
            </a:xfrm>
          </p:grpSpPr>
          <p:sp>
            <p:nvSpPr>
              <p:cNvPr id="116" name="Oval 115">
                <a:extLst>
                  <a:ext uri="{FF2B5EF4-FFF2-40B4-BE49-F238E27FC236}">
                    <a16:creationId xmlns:a16="http://schemas.microsoft.com/office/drawing/2014/main" id="{7A613A3E-4B61-784D-82F8-B797D869F58C}"/>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362023C5-8877-3649-9620-B5A0B19E7FC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6" name="Group 95">
              <a:extLst>
                <a:ext uri="{FF2B5EF4-FFF2-40B4-BE49-F238E27FC236}">
                  <a16:creationId xmlns:a16="http://schemas.microsoft.com/office/drawing/2014/main" id="{415109B1-3B31-7F4C-BCE2-1F8FFD28A40E}"/>
                </a:ext>
              </a:extLst>
            </p:cNvPr>
            <p:cNvGrpSpPr/>
            <p:nvPr/>
          </p:nvGrpSpPr>
          <p:grpSpPr>
            <a:xfrm>
              <a:off x="4843777" y="9179060"/>
              <a:ext cx="888385" cy="838200"/>
              <a:chOff x="3454438" y="2842152"/>
              <a:chExt cx="888385" cy="838200"/>
            </a:xfrm>
          </p:grpSpPr>
          <p:sp>
            <p:nvSpPr>
              <p:cNvPr id="114" name="Oval 113">
                <a:extLst>
                  <a:ext uri="{FF2B5EF4-FFF2-40B4-BE49-F238E27FC236}">
                    <a16:creationId xmlns:a16="http://schemas.microsoft.com/office/drawing/2014/main" id="{02AC28C1-F47D-354E-B0C5-15B4D002A04B}"/>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6661D9FE-2279-DB48-86B2-D55D3F84E7C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7" name="Straight Connector 96">
              <a:extLst>
                <a:ext uri="{FF2B5EF4-FFF2-40B4-BE49-F238E27FC236}">
                  <a16:creationId xmlns:a16="http://schemas.microsoft.com/office/drawing/2014/main" id="{83ADBABF-EEF6-DC4E-A92F-EC3BD7C1C1DE}"/>
                </a:ext>
              </a:extLst>
            </p:cNvPr>
            <p:cNvCxnSpPr>
              <a:stCxn id="134" idx="4"/>
              <a:endCxn id="132" idx="0"/>
            </p:cNvCxnSpPr>
            <p:nvPr/>
          </p:nvCxnSpPr>
          <p:spPr>
            <a:xfrm>
              <a:off x="6938683" y="10486691"/>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9A713CF-5C8D-5045-AE84-E6FE71F5A082}"/>
                </a:ext>
              </a:extLst>
            </p:cNvPr>
            <p:cNvCxnSpPr>
              <a:cxnSpLocks/>
              <a:stCxn id="118" idx="6"/>
              <a:endCxn id="132" idx="2"/>
            </p:cNvCxnSpPr>
            <p:nvPr/>
          </p:nvCxnSpPr>
          <p:spPr>
            <a:xfrm>
              <a:off x="4682569" y="11546537"/>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4BEC32-6CD0-EE41-A3BF-E307D0FA53E6}"/>
                </a:ext>
              </a:extLst>
            </p:cNvPr>
            <p:cNvCxnSpPr>
              <a:cxnSpLocks/>
              <a:stCxn id="118" idx="5"/>
              <a:endCxn id="120" idx="1"/>
            </p:cNvCxnSpPr>
            <p:nvPr/>
          </p:nvCxnSpPr>
          <p:spPr>
            <a:xfrm>
              <a:off x="4559817" y="11842885"/>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BBE144-9A74-4945-B25D-7A87BA9C2A37}"/>
                </a:ext>
              </a:extLst>
            </p:cNvPr>
            <p:cNvCxnSpPr>
              <a:cxnSpLocks/>
              <a:stCxn id="132" idx="3"/>
              <a:endCxn id="120" idx="6"/>
            </p:cNvCxnSpPr>
            <p:nvPr/>
          </p:nvCxnSpPr>
          <p:spPr>
            <a:xfrm flipH="1">
              <a:off x="5771570" y="12443834"/>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E6EF6E7-815E-A54F-BD9F-900FA2D12F31}"/>
                </a:ext>
              </a:extLst>
            </p:cNvPr>
            <p:cNvCxnSpPr>
              <a:cxnSpLocks/>
              <a:stCxn id="116" idx="4"/>
              <a:endCxn id="118" idx="1"/>
            </p:cNvCxnSpPr>
            <p:nvPr/>
          </p:nvCxnSpPr>
          <p:spPr>
            <a:xfrm>
              <a:off x="3573443" y="10538607"/>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6996FCD-A974-1C4F-B87D-BEA25142449C}"/>
                </a:ext>
              </a:extLst>
            </p:cNvPr>
            <p:cNvCxnSpPr>
              <a:cxnSpLocks/>
              <a:stCxn id="114" idx="3"/>
              <a:endCxn id="118" idx="7"/>
            </p:cNvCxnSpPr>
            <p:nvPr/>
          </p:nvCxnSpPr>
          <p:spPr>
            <a:xfrm flipH="1">
              <a:off x="4559817" y="9894508"/>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B506F74-DA48-3E45-9BFF-071D9E16E7BF}"/>
                </a:ext>
              </a:extLst>
            </p:cNvPr>
            <p:cNvCxnSpPr>
              <a:cxnSpLocks/>
              <a:stCxn id="116" idx="7"/>
              <a:endCxn id="114" idx="2"/>
            </p:cNvCxnSpPr>
            <p:nvPr/>
          </p:nvCxnSpPr>
          <p:spPr>
            <a:xfrm flipV="1">
              <a:off x="3869791" y="9598160"/>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04CF6A2-314E-EE4A-AF78-955974E41BF1}"/>
                </a:ext>
              </a:extLst>
            </p:cNvPr>
            <p:cNvCxnSpPr>
              <a:cxnSpLocks/>
              <a:stCxn id="114" idx="7"/>
              <a:endCxn id="130" idx="3"/>
            </p:cNvCxnSpPr>
            <p:nvPr/>
          </p:nvCxnSpPr>
          <p:spPr>
            <a:xfrm flipV="1">
              <a:off x="5587688" y="8249563"/>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781DF06-9065-8F4F-B708-876A8D3D3410}"/>
                </a:ext>
              </a:extLst>
            </p:cNvPr>
            <p:cNvCxnSpPr>
              <a:cxnSpLocks/>
              <a:stCxn id="130" idx="4"/>
              <a:endCxn id="134" idx="0"/>
            </p:cNvCxnSpPr>
            <p:nvPr/>
          </p:nvCxnSpPr>
          <p:spPr>
            <a:xfrm>
              <a:off x="6539374" y="8372315"/>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FBDE65-D215-E645-BA19-79825DB82255}"/>
                </a:ext>
              </a:extLst>
            </p:cNvPr>
            <p:cNvCxnSpPr>
              <a:cxnSpLocks/>
              <a:stCxn id="130" idx="6"/>
              <a:endCxn id="128" idx="2"/>
            </p:cNvCxnSpPr>
            <p:nvPr/>
          </p:nvCxnSpPr>
          <p:spPr>
            <a:xfrm flipV="1">
              <a:off x="6958474" y="7736564"/>
              <a:ext cx="856807" cy="216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ED22C79-3D96-EB4D-A39B-2FCBBDC3E89D}"/>
                </a:ext>
              </a:extLst>
            </p:cNvPr>
            <p:cNvCxnSpPr>
              <a:cxnSpLocks/>
              <a:stCxn id="134" idx="6"/>
              <a:endCxn id="126" idx="2"/>
            </p:cNvCxnSpPr>
            <p:nvPr/>
          </p:nvCxnSpPr>
          <p:spPr>
            <a:xfrm flipV="1">
              <a:off x="7357783" y="9399569"/>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F9B3FA-0F61-6240-8855-16D08C3AFE2D}"/>
                </a:ext>
              </a:extLst>
            </p:cNvPr>
            <p:cNvCxnSpPr>
              <a:cxnSpLocks/>
              <a:stCxn id="134" idx="5"/>
              <a:endCxn id="124" idx="1"/>
            </p:cNvCxnSpPr>
            <p:nvPr/>
          </p:nvCxnSpPr>
          <p:spPr>
            <a:xfrm>
              <a:off x="7235031" y="10363939"/>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393A39-667A-7148-B5E2-5CABD54B930B}"/>
                </a:ext>
              </a:extLst>
            </p:cNvPr>
            <p:cNvCxnSpPr>
              <a:cxnSpLocks/>
              <a:stCxn id="134" idx="2"/>
              <a:endCxn id="114" idx="5"/>
            </p:cNvCxnSpPr>
            <p:nvPr/>
          </p:nvCxnSpPr>
          <p:spPr>
            <a:xfrm flipH="1" flipV="1">
              <a:off x="5587688" y="9894508"/>
              <a:ext cx="931895" cy="1730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15D225-F785-BC47-89B1-D1AA3C645276}"/>
                </a:ext>
              </a:extLst>
            </p:cNvPr>
            <p:cNvCxnSpPr>
              <a:cxnSpLocks/>
              <a:stCxn id="128" idx="3"/>
              <a:endCxn id="134" idx="7"/>
            </p:cNvCxnSpPr>
            <p:nvPr/>
          </p:nvCxnSpPr>
          <p:spPr>
            <a:xfrm flipH="1">
              <a:off x="7235031" y="8032912"/>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97F54A-A868-AD4E-983C-2B403D70B609}"/>
                </a:ext>
              </a:extLst>
            </p:cNvPr>
            <p:cNvCxnSpPr>
              <a:cxnSpLocks/>
              <a:stCxn id="126" idx="5"/>
              <a:endCxn id="124" idx="0"/>
            </p:cNvCxnSpPr>
            <p:nvPr/>
          </p:nvCxnSpPr>
          <p:spPr>
            <a:xfrm>
              <a:off x="9131516" y="9695917"/>
              <a:ext cx="632447" cy="1333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ED4AB94-CD7D-4E4F-B08D-E99D1AA1A1AE}"/>
                </a:ext>
              </a:extLst>
            </p:cNvPr>
            <p:cNvCxnSpPr>
              <a:cxnSpLocks/>
              <a:stCxn id="128" idx="5"/>
              <a:endCxn id="126" idx="0"/>
            </p:cNvCxnSpPr>
            <p:nvPr/>
          </p:nvCxnSpPr>
          <p:spPr>
            <a:xfrm>
              <a:off x="8530729" y="8032912"/>
              <a:ext cx="304439" cy="9475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69524-73E3-0047-BA45-56ED88B1D4B7}"/>
                </a:ext>
              </a:extLst>
            </p:cNvPr>
            <p:cNvCxnSpPr>
              <a:cxnSpLocks/>
              <a:stCxn id="124" idx="3"/>
              <a:endCxn id="122" idx="6"/>
            </p:cNvCxnSpPr>
            <p:nvPr/>
          </p:nvCxnSpPr>
          <p:spPr>
            <a:xfrm flipH="1">
              <a:off x="8805701" y="11744370"/>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C0A60C9-0236-9C4C-92BE-58BE3D6DB16B}"/>
                </a:ext>
              </a:extLst>
            </p:cNvPr>
            <p:cNvSpPr txBox="1"/>
            <p:nvPr/>
          </p:nvSpPr>
          <p:spPr>
            <a:xfrm>
              <a:off x="6811925" y="11688503"/>
              <a:ext cx="288862" cy="338554"/>
            </a:xfrm>
            <a:prstGeom prst="rect">
              <a:avLst/>
            </a:prstGeom>
            <a:noFill/>
          </p:spPr>
          <p:txBody>
            <a:bodyPr wrap="none" rtlCol="0">
              <a:spAutoFit/>
            </a:bodyPr>
            <a:lstStyle/>
            <a:p>
              <a:r>
                <a:rPr lang="en-US" sz="1600" dirty="0">
                  <a:solidFill>
                    <a:srgbClr val="B6A479"/>
                  </a:solidFill>
                </a:rPr>
                <a:t>0</a:t>
              </a:r>
            </a:p>
          </p:txBody>
        </p:sp>
        <p:sp>
          <p:nvSpPr>
            <p:cNvPr id="137" name="TextBox 136">
              <a:extLst>
                <a:ext uri="{FF2B5EF4-FFF2-40B4-BE49-F238E27FC236}">
                  <a16:creationId xmlns:a16="http://schemas.microsoft.com/office/drawing/2014/main" id="{2195D549-9DD7-0C41-AB5D-0136961D2E8C}"/>
                </a:ext>
              </a:extLst>
            </p:cNvPr>
            <p:cNvSpPr txBox="1"/>
            <p:nvPr/>
          </p:nvSpPr>
          <p:spPr>
            <a:xfrm>
              <a:off x="6790447" y="9632782"/>
              <a:ext cx="288862" cy="338554"/>
            </a:xfrm>
            <a:prstGeom prst="rect">
              <a:avLst/>
            </a:prstGeom>
            <a:noFill/>
          </p:spPr>
          <p:txBody>
            <a:bodyPr wrap="none" rtlCol="0">
              <a:spAutoFit/>
            </a:bodyPr>
            <a:lstStyle/>
            <a:p>
              <a:r>
                <a:rPr lang="en-US" sz="1600" dirty="0">
                  <a:solidFill>
                    <a:srgbClr val="B6A479"/>
                  </a:solidFill>
                </a:rPr>
                <a:t>1</a:t>
              </a:r>
            </a:p>
          </p:txBody>
        </p:sp>
        <p:sp>
          <p:nvSpPr>
            <p:cNvPr id="138" name="TextBox 137">
              <a:extLst>
                <a:ext uri="{FF2B5EF4-FFF2-40B4-BE49-F238E27FC236}">
                  <a16:creationId xmlns:a16="http://schemas.microsoft.com/office/drawing/2014/main" id="{E8920C83-101B-A241-AA12-B5D0EE71C723}"/>
                </a:ext>
              </a:extLst>
            </p:cNvPr>
            <p:cNvSpPr txBox="1"/>
            <p:nvPr/>
          </p:nvSpPr>
          <p:spPr>
            <a:xfrm>
              <a:off x="5208038" y="12078174"/>
              <a:ext cx="288862" cy="338554"/>
            </a:xfrm>
            <a:prstGeom prst="rect">
              <a:avLst/>
            </a:prstGeom>
            <a:noFill/>
          </p:spPr>
          <p:txBody>
            <a:bodyPr wrap="none" rtlCol="0">
              <a:spAutoFit/>
            </a:bodyPr>
            <a:lstStyle/>
            <a:p>
              <a:r>
                <a:rPr lang="en-US" sz="1600" dirty="0">
                  <a:solidFill>
                    <a:srgbClr val="B6A479"/>
                  </a:solidFill>
                </a:rPr>
                <a:t>2</a:t>
              </a:r>
            </a:p>
          </p:txBody>
        </p:sp>
        <p:sp>
          <p:nvSpPr>
            <p:cNvPr id="139" name="TextBox 138">
              <a:extLst>
                <a:ext uri="{FF2B5EF4-FFF2-40B4-BE49-F238E27FC236}">
                  <a16:creationId xmlns:a16="http://schemas.microsoft.com/office/drawing/2014/main" id="{A55C160C-65A2-0B4B-AA93-979D30EE4B9D}"/>
                </a:ext>
              </a:extLst>
            </p:cNvPr>
            <p:cNvSpPr txBox="1"/>
            <p:nvPr/>
          </p:nvSpPr>
          <p:spPr>
            <a:xfrm>
              <a:off x="4123938" y="11091047"/>
              <a:ext cx="288862" cy="338554"/>
            </a:xfrm>
            <a:prstGeom prst="rect">
              <a:avLst/>
            </a:prstGeom>
            <a:noFill/>
          </p:spPr>
          <p:txBody>
            <a:bodyPr wrap="none" rtlCol="0">
              <a:spAutoFit/>
            </a:bodyPr>
            <a:lstStyle/>
            <a:p>
              <a:r>
                <a:rPr lang="en-US" sz="1600" dirty="0">
                  <a:solidFill>
                    <a:srgbClr val="B6A479"/>
                  </a:solidFill>
                </a:rPr>
                <a:t>3</a:t>
              </a:r>
            </a:p>
          </p:txBody>
        </p:sp>
        <p:sp>
          <p:nvSpPr>
            <p:cNvPr id="140" name="TextBox 139">
              <a:extLst>
                <a:ext uri="{FF2B5EF4-FFF2-40B4-BE49-F238E27FC236}">
                  <a16:creationId xmlns:a16="http://schemas.microsoft.com/office/drawing/2014/main" id="{55E6F5D5-2E05-1F4A-8507-8C74325DB400}"/>
                </a:ext>
              </a:extLst>
            </p:cNvPr>
            <p:cNvSpPr txBox="1"/>
            <p:nvPr/>
          </p:nvSpPr>
          <p:spPr>
            <a:xfrm>
              <a:off x="3424718" y="9673052"/>
              <a:ext cx="288862" cy="338554"/>
            </a:xfrm>
            <a:prstGeom prst="rect">
              <a:avLst/>
            </a:prstGeom>
            <a:noFill/>
          </p:spPr>
          <p:txBody>
            <a:bodyPr wrap="none" rtlCol="0">
              <a:spAutoFit/>
            </a:bodyPr>
            <a:lstStyle/>
            <a:p>
              <a:r>
                <a:rPr lang="en-US" sz="1600" dirty="0">
                  <a:solidFill>
                    <a:srgbClr val="B6A479"/>
                  </a:solidFill>
                </a:rPr>
                <a:t>4</a:t>
              </a:r>
            </a:p>
          </p:txBody>
        </p:sp>
        <p:sp>
          <p:nvSpPr>
            <p:cNvPr id="141" name="TextBox 140">
              <a:extLst>
                <a:ext uri="{FF2B5EF4-FFF2-40B4-BE49-F238E27FC236}">
                  <a16:creationId xmlns:a16="http://schemas.microsoft.com/office/drawing/2014/main" id="{21D929B9-6CF5-D343-AE66-FD1A18BAC644}"/>
                </a:ext>
              </a:extLst>
            </p:cNvPr>
            <p:cNvSpPr txBox="1"/>
            <p:nvPr/>
          </p:nvSpPr>
          <p:spPr>
            <a:xfrm>
              <a:off x="5142615" y="9152485"/>
              <a:ext cx="288862" cy="338554"/>
            </a:xfrm>
            <a:prstGeom prst="rect">
              <a:avLst/>
            </a:prstGeom>
            <a:noFill/>
          </p:spPr>
          <p:txBody>
            <a:bodyPr wrap="none" rtlCol="0">
              <a:spAutoFit/>
            </a:bodyPr>
            <a:lstStyle/>
            <a:p>
              <a:r>
                <a:rPr lang="en-US" sz="1600" dirty="0">
                  <a:solidFill>
                    <a:srgbClr val="B6A479"/>
                  </a:solidFill>
                </a:rPr>
                <a:t>5</a:t>
              </a:r>
            </a:p>
          </p:txBody>
        </p:sp>
        <p:sp>
          <p:nvSpPr>
            <p:cNvPr id="142" name="TextBox 141">
              <a:extLst>
                <a:ext uri="{FF2B5EF4-FFF2-40B4-BE49-F238E27FC236}">
                  <a16:creationId xmlns:a16="http://schemas.microsoft.com/office/drawing/2014/main" id="{57D042AC-2E2F-5B46-B616-5B5EF5DB63A6}"/>
                </a:ext>
              </a:extLst>
            </p:cNvPr>
            <p:cNvSpPr txBox="1"/>
            <p:nvPr/>
          </p:nvSpPr>
          <p:spPr>
            <a:xfrm>
              <a:off x="6397934" y="7531428"/>
              <a:ext cx="288862" cy="338554"/>
            </a:xfrm>
            <a:prstGeom prst="rect">
              <a:avLst/>
            </a:prstGeom>
            <a:noFill/>
          </p:spPr>
          <p:txBody>
            <a:bodyPr wrap="none" rtlCol="0">
              <a:spAutoFit/>
            </a:bodyPr>
            <a:lstStyle/>
            <a:p>
              <a:r>
                <a:rPr lang="en-US" sz="1600" dirty="0">
                  <a:solidFill>
                    <a:srgbClr val="B6A479"/>
                  </a:solidFill>
                </a:rPr>
                <a:t>6</a:t>
              </a:r>
            </a:p>
          </p:txBody>
        </p:sp>
        <p:sp>
          <p:nvSpPr>
            <p:cNvPr id="143" name="TextBox 142">
              <a:extLst>
                <a:ext uri="{FF2B5EF4-FFF2-40B4-BE49-F238E27FC236}">
                  <a16:creationId xmlns:a16="http://schemas.microsoft.com/office/drawing/2014/main" id="{77373A28-93C8-F242-8BFA-EE1F8468F436}"/>
                </a:ext>
              </a:extLst>
            </p:cNvPr>
            <p:cNvSpPr txBox="1"/>
            <p:nvPr/>
          </p:nvSpPr>
          <p:spPr>
            <a:xfrm>
              <a:off x="7798703" y="7575279"/>
              <a:ext cx="288862" cy="338554"/>
            </a:xfrm>
            <a:prstGeom prst="rect">
              <a:avLst/>
            </a:prstGeom>
            <a:noFill/>
          </p:spPr>
          <p:txBody>
            <a:bodyPr wrap="none" rtlCol="0">
              <a:spAutoFit/>
            </a:bodyPr>
            <a:lstStyle/>
            <a:p>
              <a:r>
                <a:rPr lang="en-US" sz="1600" dirty="0">
                  <a:solidFill>
                    <a:srgbClr val="B6A479"/>
                  </a:solidFill>
                </a:rPr>
                <a:t>7</a:t>
              </a:r>
            </a:p>
          </p:txBody>
        </p:sp>
        <p:sp>
          <p:nvSpPr>
            <p:cNvPr id="144" name="TextBox 143">
              <a:extLst>
                <a:ext uri="{FF2B5EF4-FFF2-40B4-BE49-F238E27FC236}">
                  <a16:creationId xmlns:a16="http://schemas.microsoft.com/office/drawing/2014/main" id="{33E52A8B-AD8C-BC4D-B662-EE7905D41509}"/>
                </a:ext>
              </a:extLst>
            </p:cNvPr>
            <p:cNvSpPr txBox="1"/>
            <p:nvPr/>
          </p:nvSpPr>
          <p:spPr>
            <a:xfrm>
              <a:off x="8703695" y="8965286"/>
              <a:ext cx="288862" cy="338554"/>
            </a:xfrm>
            <a:prstGeom prst="rect">
              <a:avLst/>
            </a:prstGeom>
            <a:noFill/>
          </p:spPr>
          <p:txBody>
            <a:bodyPr wrap="none" rtlCol="0">
              <a:spAutoFit/>
            </a:bodyPr>
            <a:lstStyle/>
            <a:p>
              <a:r>
                <a:rPr lang="en-US" sz="1600" dirty="0">
                  <a:solidFill>
                    <a:srgbClr val="B6A479"/>
                  </a:solidFill>
                </a:rPr>
                <a:t>8</a:t>
              </a:r>
            </a:p>
          </p:txBody>
        </p:sp>
        <p:sp>
          <p:nvSpPr>
            <p:cNvPr id="145" name="TextBox 144">
              <a:extLst>
                <a:ext uri="{FF2B5EF4-FFF2-40B4-BE49-F238E27FC236}">
                  <a16:creationId xmlns:a16="http://schemas.microsoft.com/office/drawing/2014/main" id="{0F6C624D-D518-8142-BD9E-9393178AD721}"/>
                </a:ext>
              </a:extLst>
            </p:cNvPr>
            <p:cNvSpPr txBox="1"/>
            <p:nvPr/>
          </p:nvSpPr>
          <p:spPr>
            <a:xfrm>
              <a:off x="9616709" y="11008147"/>
              <a:ext cx="288862" cy="338554"/>
            </a:xfrm>
            <a:prstGeom prst="rect">
              <a:avLst/>
            </a:prstGeom>
            <a:noFill/>
          </p:spPr>
          <p:txBody>
            <a:bodyPr wrap="none" rtlCol="0">
              <a:spAutoFit/>
            </a:bodyPr>
            <a:lstStyle/>
            <a:p>
              <a:r>
                <a:rPr lang="en-US" sz="1600" dirty="0">
                  <a:solidFill>
                    <a:srgbClr val="B6A479"/>
                  </a:solidFill>
                </a:rPr>
                <a:t>9</a:t>
              </a:r>
            </a:p>
          </p:txBody>
        </p:sp>
        <p:sp>
          <p:nvSpPr>
            <p:cNvPr id="146" name="TextBox 145">
              <a:extLst>
                <a:ext uri="{FF2B5EF4-FFF2-40B4-BE49-F238E27FC236}">
                  <a16:creationId xmlns:a16="http://schemas.microsoft.com/office/drawing/2014/main" id="{0B106897-D263-404F-ADD0-DCAA5B931678}"/>
                </a:ext>
              </a:extLst>
            </p:cNvPr>
            <p:cNvSpPr txBox="1"/>
            <p:nvPr/>
          </p:nvSpPr>
          <p:spPr>
            <a:xfrm>
              <a:off x="8191538" y="11555720"/>
              <a:ext cx="393056" cy="338554"/>
            </a:xfrm>
            <a:prstGeom prst="rect">
              <a:avLst/>
            </a:prstGeom>
            <a:noFill/>
          </p:spPr>
          <p:txBody>
            <a:bodyPr wrap="none" rtlCol="0">
              <a:spAutoFit/>
            </a:bodyPr>
            <a:lstStyle/>
            <a:p>
              <a:r>
                <a:rPr lang="en-US" sz="1600" dirty="0">
                  <a:solidFill>
                    <a:srgbClr val="B6A479"/>
                  </a:solidFill>
                </a:rPr>
                <a:t>10</a:t>
              </a:r>
            </a:p>
          </p:txBody>
        </p:sp>
        <p:sp>
          <p:nvSpPr>
            <p:cNvPr id="147" name="TextBox 146">
              <a:extLst>
                <a:ext uri="{FF2B5EF4-FFF2-40B4-BE49-F238E27FC236}">
                  <a16:creationId xmlns:a16="http://schemas.microsoft.com/office/drawing/2014/main" id="{6F709BF9-B5A6-8A44-9C83-9F2165D4AA63}"/>
                </a:ext>
              </a:extLst>
            </p:cNvPr>
            <p:cNvSpPr txBox="1"/>
            <p:nvPr/>
          </p:nvSpPr>
          <p:spPr>
            <a:xfrm>
              <a:off x="6617668" y="10918450"/>
              <a:ext cx="418704" cy="369332"/>
            </a:xfrm>
            <a:prstGeom prst="rect">
              <a:avLst/>
            </a:prstGeom>
            <a:noFill/>
          </p:spPr>
          <p:txBody>
            <a:bodyPr wrap="none" rtlCol="0">
              <a:spAutoFit/>
            </a:bodyPr>
            <a:lstStyle/>
            <a:p>
              <a:r>
                <a:rPr lang="en-US" dirty="0">
                  <a:solidFill>
                    <a:srgbClr val="4C3282"/>
                  </a:solidFill>
                </a:rPr>
                <a:t>11</a:t>
              </a:r>
            </a:p>
          </p:txBody>
        </p:sp>
        <p:sp>
          <p:nvSpPr>
            <p:cNvPr id="148" name="TextBox 147">
              <a:extLst>
                <a:ext uri="{FF2B5EF4-FFF2-40B4-BE49-F238E27FC236}">
                  <a16:creationId xmlns:a16="http://schemas.microsoft.com/office/drawing/2014/main" id="{BC847DD1-7B3E-9F4F-AE93-D258BA67BDFB}"/>
                </a:ext>
              </a:extLst>
            </p:cNvPr>
            <p:cNvSpPr txBox="1"/>
            <p:nvPr/>
          </p:nvSpPr>
          <p:spPr>
            <a:xfrm>
              <a:off x="5908511" y="9663465"/>
              <a:ext cx="301686" cy="369332"/>
            </a:xfrm>
            <a:prstGeom prst="rect">
              <a:avLst/>
            </a:prstGeom>
            <a:noFill/>
          </p:spPr>
          <p:txBody>
            <a:bodyPr wrap="none" rtlCol="0">
              <a:spAutoFit/>
            </a:bodyPr>
            <a:lstStyle/>
            <a:p>
              <a:r>
                <a:rPr lang="en-US" dirty="0">
                  <a:solidFill>
                    <a:srgbClr val="4C3282"/>
                  </a:solidFill>
                </a:rPr>
                <a:t>5</a:t>
              </a:r>
            </a:p>
          </p:txBody>
        </p:sp>
        <p:sp>
          <p:nvSpPr>
            <p:cNvPr id="149" name="TextBox 148">
              <a:extLst>
                <a:ext uri="{FF2B5EF4-FFF2-40B4-BE49-F238E27FC236}">
                  <a16:creationId xmlns:a16="http://schemas.microsoft.com/office/drawing/2014/main" id="{46EDFEB7-8E45-1547-84D3-22714C017897}"/>
                </a:ext>
              </a:extLst>
            </p:cNvPr>
            <p:cNvSpPr txBox="1"/>
            <p:nvPr/>
          </p:nvSpPr>
          <p:spPr>
            <a:xfrm>
              <a:off x="8035298" y="10699899"/>
              <a:ext cx="418704" cy="369332"/>
            </a:xfrm>
            <a:prstGeom prst="rect">
              <a:avLst/>
            </a:prstGeom>
            <a:noFill/>
          </p:spPr>
          <p:txBody>
            <a:bodyPr wrap="none" rtlCol="0">
              <a:spAutoFit/>
            </a:bodyPr>
            <a:lstStyle/>
            <a:p>
              <a:r>
                <a:rPr lang="en-US" dirty="0">
                  <a:solidFill>
                    <a:srgbClr val="4C3282"/>
                  </a:solidFill>
                </a:rPr>
                <a:t>17</a:t>
              </a:r>
            </a:p>
          </p:txBody>
        </p:sp>
        <p:sp>
          <p:nvSpPr>
            <p:cNvPr id="150" name="TextBox 149">
              <a:extLst>
                <a:ext uri="{FF2B5EF4-FFF2-40B4-BE49-F238E27FC236}">
                  <a16:creationId xmlns:a16="http://schemas.microsoft.com/office/drawing/2014/main" id="{935D5414-3203-C14E-B827-6F1E20B5B321}"/>
                </a:ext>
              </a:extLst>
            </p:cNvPr>
            <p:cNvSpPr txBox="1"/>
            <p:nvPr/>
          </p:nvSpPr>
          <p:spPr>
            <a:xfrm>
              <a:off x="7871205" y="9642274"/>
              <a:ext cx="418704" cy="369332"/>
            </a:xfrm>
            <a:prstGeom prst="rect">
              <a:avLst/>
            </a:prstGeom>
            <a:noFill/>
          </p:spPr>
          <p:txBody>
            <a:bodyPr wrap="none" rtlCol="0">
              <a:spAutoFit/>
            </a:bodyPr>
            <a:lstStyle/>
            <a:p>
              <a:r>
                <a:rPr lang="en-US" dirty="0">
                  <a:solidFill>
                    <a:srgbClr val="4C3282"/>
                  </a:solidFill>
                </a:rPr>
                <a:t>13</a:t>
              </a:r>
            </a:p>
          </p:txBody>
        </p:sp>
        <p:sp>
          <p:nvSpPr>
            <p:cNvPr id="151" name="TextBox 150">
              <a:extLst>
                <a:ext uri="{FF2B5EF4-FFF2-40B4-BE49-F238E27FC236}">
                  <a16:creationId xmlns:a16="http://schemas.microsoft.com/office/drawing/2014/main" id="{CBCFBD70-B015-BF4C-ABF4-16ED8179512A}"/>
                </a:ext>
              </a:extLst>
            </p:cNvPr>
            <p:cNvSpPr txBox="1"/>
            <p:nvPr/>
          </p:nvSpPr>
          <p:spPr>
            <a:xfrm>
              <a:off x="7621827" y="8642879"/>
              <a:ext cx="418704" cy="369332"/>
            </a:xfrm>
            <a:prstGeom prst="rect">
              <a:avLst/>
            </a:prstGeom>
            <a:noFill/>
          </p:spPr>
          <p:txBody>
            <a:bodyPr wrap="none" rtlCol="0">
              <a:spAutoFit/>
            </a:bodyPr>
            <a:lstStyle/>
            <a:p>
              <a:r>
                <a:rPr lang="en-US" dirty="0">
                  <a:solidFill>
                    <a:srgbClr val="4C3282"/>
                  </a:solidFill>
                </a:rPr>
                <a:t>12</a:t>
              </a:r>
            </a:p>
          </p:txBody>
        </p:sp>
        <p:sp>
          <p:nvSpPr>
            <p:cNvPr id="152" name="TextBox 151">
              <a:extLst>
                <a:ext uri="{FF2B5EF4-FFF2-40B4-BE49-F238E27FC236}">
                  <a16:creationId xmlns:a16="http://schemas.microsoft.com/office/drawing/2014/main" id="{48F76378-5351-E846-816D-3FF4043CA714}"/>
                </a:ext>
              </a:extLst>
            </p:cNvPr>
            <p:cNvSpPr txBox="1"/>
            <p:nvPr/>
          </p:nvSpPr>
          <p:spPr>
            <a:xfrm>
              <a:off x="6696019" y="8702447"/>
              <a:ext cx="418704" cy="369332"/>
            </a:xfrm>
            <a:prstGeom prst="rect">
              <a:avLst/>
            </a:prstGeom>
            <a:noFill/>
          </p:spPr>
          <p:txBody>
            <a:bodyPr wrap="none" rtlCol="0">
              <a:spAutoFit/>
            </a:bodyPr>
            <a:lstStyle/>
            <a:p>
              <a:r>
                <a:rPr lang="en-US" dirty="0">
                  <a:solidFill>
                    <a:srgbClr val="4C3282"/>
                  </a:solidFill>
                </a:rPr>
                <a:t>10</a:t>
              </a:r>
            </a:p>
          </p:txBody>
        </p:sp>
        <p:sp>
          <p:nvSpPr>
            <p:cNvPr id="153" name="TextBox 152">
              <a:extLst>
                <a:ext uri="{FF2B5EF4-FFF2-40B4-BE49-F238E27FC236}">
                  <a16:creationId xmlns:a16="http://schemas.microsoft.com/office/drawing/2014/main" id="{1D6BBF68-FC7A-A746-8D7D-355E3D56B065}"/>
                </a:ext>
              </a:extLst>
            </p:cNvPr>
            <p:cNvSpPr txBox="1"/>
            <p:nvPr/>
          </p:nvSpPr>
          <p:spPr>
            <a:xfrm>
              <a:off x="9069152" y="11798417"/>
              <a:ext cx="301686" cy="369332"/>
            </a:xfrm>
            <a:prstGeom prst="rect">
              <a:avLst/>
            </a:prstGeom>
            <a:noFill/>
          </p:spPr>
          <p:txBody>
            <a:bodyPr wrap="none" rtlCol="0">
              <a:spAutoFit/>
            </a:bodyPr>
            <a:lstStyle/>
            <a:p>
              <a:r>
                <a:rPr lang="en-US" dirty="0">
                  <a:solidFill>
                    <a:srgbClr val="4C3282"/>
                  </a:solidFill>
                </a:rPr>
                <a:t>1</a:t>
              </a:r>
            </a:p>
          </p:txBody>
        </p:sp>
        <p:sp>
          <p:nvSpPr>
            <p:cNvPr id="154" name="TextBox 153">
              <a:extLst>
                <a:ext uri="{FF2B5EF4-FFF2-40B4-BE49-F238E27FC236}">
                  <a16:creationId xmlns:a16="http://schemas.microsoft.com/office/drawing/2014/main" id="{49187DEA-02FE-A842-85B0-FDD241C9F65F}"/>
                </a:ext>
              </a:extLst>
            </p:cNvPr>
            <p:cNvSpPr txBox="1"/>
            <p:nvPr/>
          </p:nvSpPr>
          <p:spPr>
            <a:xfrm>
              <a:off x="9382674" y="10099783"/>
              <a:ext cx="301686" cy="369332"/>
            </a:xfrm>
            <a:prstGeom prst="rect">
              <a:avLst/>
            </a:prstGeom>
            <a:noFill/>
          </p:spPr>
          <p:txBody>
            <a:bodyPr wrap="none" rtlCol="0">
              <a:spAutoFit/>
            </a:bodyPr>
            <a:lstStyle/>
            <a:p>
              <a:r>
                <a:rPr lang="en-US" dirty="0">
                  <a:solidFill>
                    <a:srgbClr val="4C3282"/>
                  </a:solidFill>
                </a:rPr>
                <a:t>9</a:t>
              </a:r>
            </a:p>
          </p:txBody>
        </p:sp>
        <p:sp>
          <p:nvSpPr>
            <p:cNvPr id="155" name="TextBox 154">
              <a:extLst>
                <a:ext uri="{FF2B5EF4-FFF2-40B4-BE49-F238E27FC236}">
                  <a16:creationId xmlns:a16="http://schemas.microsoft.com/office/drawing/2014/main" id="{551C2C40-C781-CA4B-9402-45789C7508D5}"/>
                </a:ext>
              </a:extLst>
            </p:cNvPr>
            <p:cNvSpPr txBox="1"/>
            <p:nvPr/>
          </p:nvSpPr>
          <p:spPr>
            <a:xfrm>
              <a:off x="8654858" y="8249800"/>
              <a:ext cx="301686" cy="369332"/>
            </a:xfrm>
            <a:prstGeom prst="rect">
              <a:avLst/>
            </a:prstGeom>
            <a:noFill/>
          </p:spPr>
          <p:txBody>
            <a:bodyPr wrap="none" rtlCol="0">
              <a:spAutoFit/>
            </a:bodyPr>
            <a:lstStyle/>
            <a:p>
              <a:r>
                <a:rPr lang="en-US" dirty="0">
                  <a:solidFill>
                    <a:srgbClr val="4C3282"/>
                  </a:solidFill>
                </a:rPr>
                <a:t>6</a:t>
              </a:r>
            </a:p>
          </p:txBody>
        </p:sp>
        <p:sp>
          <p:nvSpPr>
            <p:cNvPr id="156" name="TextBox 155">
              <a:extLst>
                <a:ext uri="{FF2B5EF4-FFF2-40B4-BE49-F238E27FC236}">
                  <a16:creationId xmlns:a16="http://schemas.microsoft.com/office/drawing/2014/main" id="{01B99B7E-681A-0F43-A74A-FBA7706967E7}"/>
                </a:ext>
              </a:extLst>
            </p:cNvPr>
            <p:cNvSpPr txBox="1"/>
            <p:nvPr/>
          </p:nvSpPr>
          <p:spPr>
            <a:xfrm>
              <a:off x="7150961" y="7544044"/>
              <a:ext cx="301686" cy="369332"/>
            </a:xfrm>
            <a:prstGeom prst="rect">
              <a:avLst/>
            </a:prstGeom>
            <a:noFill/>
          </p:spPr>
          <p:txBody>
            <a:bodyPr wrap="none" rtlCol="0">
              <a:spAutoFit/>
            </a:bodyPr>
            <a:lstStyle/>
            <a:p>
              <a:r>
                <a:rPr lang="en-US" dirty="0">
                  <a:solidFill>
                    <a:srgbClr val="4C3282"/>
                  </a:solidFill>
                </a:rPr>
                <a:t>4</a:t>
              </a:r>
            </a:p>
          </p:txBody>
        </p:sp>
        <p:sp>
          <p:nvSpPr>
            <p:cNvPr id="157" name="TextBox 156">
              <a:extLst>
                <a:ext uri="{FF2B5EF4-FFF2-40B4-BE49-F238E27FC236}">
                  <a16:creationId xmlns:a16="http://schemas.microsoft.com/office/drawing/2014/main" id="{CAB6C988-ACC4-924C-A0AC-2B7EF6F33050}"/>
                </a:ext>
              </a:extLst>
            </p:cNvPr>
            <p:cNvSpPr txBox="1"/>
            <p:nvPr/>
          </p:nvSpPr>
          <p:spPr>
            <a:xfrm>
              <a:off x="5548724" y="8521372"/>
              <a:ext cx="418704" cy="369332"/>
            </a:xfrm>
            <a:prstGeom prst="rect">
              <a:avLst/>
            </a:prstGeom>
            <a:noFill/>
          </p:spPr>
          <p:txBody>
            <a:bodyPr wrap="none" rtlCol="0">
              <a:spAutoFit/>
            </a:bodyPr>
            <a:lstStyle/>
            <a:p>
              <a:r>
                <a:rPr lang="en-US" dirty="0">
                  <a:solidFill>
                    <a:srgbClr val="4C3282"/>
                  </a:solidFill>
                </a:rPr>
                <a:t>16</a:t>
              </a:r>
            </a:p>
          </p:txBody>
        </p:sp>
        <p:sp>
          <p:nvSpPr>
            <p:cNvPr id="158" name="TextBox 157">
              <a:extLst>
                <a:ext uri="{FF2B5EF4-FFF2-40B4-BE49-F238E27FC236}">
                  <a16:creationId xmlns:a16="http://schemas.microsoft.com/office/drawing/2014/main" id="{7F00381A-7033-CF40-8979-2FFCD0C8C0F3}"/>
                </a:ext>
              </a:extLst>
            </p:cNvPr>
            <p:cNvSpPr txBox="1"/>
            <p:nvPr/>
          </p:nvSpPr>
          <p:spPr>
            <a:xfrm>
              <a:off x="4748173" y="10349198"/>
              <a:ext cx="301686" cy="369332"/>
            </a:xfrm>
            <a:prstGeom prst="rect">
              <a:avLst/>
            </a:prstGeom>
            <a:noFill/>
          </p:spPr>
          <p:txBody>
            <a:bodyPr wrap="none" rtlCol="0">
              <a:spAutoFit/>
            </a:bodyPr>
            <a:lstStyle/>
            <a:p>
              <a:r>
                <a:rPr lang="en-US" dirty="0">
                  <a:solidFill>
                    <a:srgbClr val="4C3282"/>
                  </a:solidFill>
                </a:rPr>
                <a:t>7</a:t>
              </a:r>
            </a:p>
          </p:txBody>
        </p:sp>
        <p:sp>
          <p:nvSpPr>
            <p:cNvPr id="159" name="TextBox 158">
              <a:extLst>
                <a:ext uri="{FF2B5EF4-FFF2-40B4-BE49-F238E27FC236}">
                  <a16:creationId xmlns:a16="http://schemas.microsoft.com/office/drawing/2014/main" id="{A3845F71-4D5F-A847-A78A-15A6887AB3B9}"/>
                </a:ext>
              </a:extLst>
            </p:cNvPr>
            <p:cNvSpPr txBox="1"/>
            <p:nvPr/>
          </p:nvSpPr>
          <p:spPr>
            <a:xfrm>
              <a:off x="5512268" y="11492954"/>
              <a:ext cx="301686" cy="369332"/>
            </a:xfrm>
            <a:prstGeom prst="rect">
              <a:avLst/>
            </a:prstGeom>
            <a:noFill/>
          </p:spPr>
          <p:txBody>
            <a:bodyPr wrap="none" rtlCol="0">
              <a:spAutoFit/>
            </a:bodyPr>
            <a:lstStyle/>
            <a:p>
              <a:r>
                <a:rPr lang="en-US" dirty="0">
                  <a:solidFill>
                    <a:srgbClr val="4C3282"/>
                  </a:solidFill>
                </a:rPr>
                <a:t>8</a:t>
              </a:r>
            </a:p>
          </p:txBody>
        </p:sp>
        <p:sp>
          <p:nvSpPr>
            <p:cNvPr id="160" name="TextBox 159">
              <a:extLst>
                <a:ext uri="{FF2B5EF4-FFF2-40B4-BE49-F238E27FC236}">
                  <a16:creationId xmlns:a16="http://schemas.microsoft.com/office/drawing/2014/main" id="{E1EB8FD5-84C7-4E49-9483-652D5083017A}"/>
                </a:ext>
              </a:extLst>
            </p:cNvPr>
            <p:cNvSpPr txBox="1"/>
            <p:nvPr/>
          </p:nvSpPr>
          <p:spPr>
            <a:xfrm>
              <a:off x="6073627" y="12392742"/>
              <a:ext cx="301686" cy="369332"/>
            </a:xfrm>
            <a:prstGeom prst="rect">
              <a:avLst/>
            </a:prstGeom>
            <a:noFill/>
          </p:spPr>
          <p:txBody>
            <a:bodyPr wrap="none" rtlCol="0">
              <a:spAutoFit/>
            </a:bodyPr>
            <a:lstStyle/>
            <a:p>
              <a:r>
                <a:rPr lang="en-US" dirty="0">
                  <a:solidFill>
                    <a:srgbClr val="4C3282"/>
                  </a:solidFill>
                </a:rPr>
                <a:t>3</a:t>
              </a:r>
            </a:p>
          </p:txBody>
        </p:sp>
        <p:sp>
          <p:nvSpPr>
            <p:cNvPr id="161" name="TextBox 160">
              <a:extLst>
                <a:ext uri="{FF2B5EF4-FFF2-40B4-BE49-F238E27FC236}">
                  <a16:creationId xmlns:a16="http://schemas.microsoft.com/office/drawing/2014/main" id="{1C9DEDD0-3D09-A244-8210-E570620F80B5}"/>
                </a:ext>
              </a:extLst>
            </p:cNvPr>
            <p:cNvSpPr txBox="1"/>
            <p:nvPr/>
          </p:nvSpPr>
          <p:spPr>
            <a:xfrm>
              <a:off x="4559282" y="11929145"/>
              <a:ext cx="301686" cy="369332"/>
            </a:xfrm>
            <a:prstGeom prst="rect">
              <a:avLst/>
            </a:prstGeom>
            <a:noFill/>
          </p:spPr>
          <p:txBody>
            <a:bodyPr wrap="none" rtlCol="0">
              <a:spAutoFit/>
            </a:bodyPr>
            <a:lstStyle/>
            <a:p>
              <a:r>
                <a:rPr lang="en-US" dirty="0">
                  <a:solidFill>
                    <a:srgbClr val="4C3282"/>
                  </a:solidFill>
                </a:rPr>
                <a:t>2</a:t>
              </a:r>
            </a:p>
          </p:txBody>
        </p:sp>
        <p:sp>
          <p:nvSpPr>
            <p:cNvPr id="162" name="TextBox 161">
              <a:extLst>
                <a:ext uri="{FF2B5EF4-FFF2-40B4-BE49-F238E27FC236}">
                  <a16:creationId xmlns:a16="http://schemas.microsoft.com/office/drawing/2014/main" id="{EC4AEBD0-A0BE-444D-9252-0DB9AB67836F}"/>
                </a:ext>
              </a:extLst>
            </p:cNvPr>
            <p:cNvSpPr txBox="1"/>
            <p:nvPr/>
          </p:nvSpPr>
          <p:spPr>
            <a:xfrm>
              <a:off x="3416725" y="10740337"/>
              <a:ext cx="418704" cy="369332"/>
            </a:xfrm>
            <a:prstGeom prst="rect">
              <a:avLst/>
            </a:prstGeom>
            <a:noFill/>
          </p:spPr>
          <p:txBody>
            <a:bodyPr wrap="none" rtlCol="0">
              <a:spAutoFit/>
            </a:bodyPr>
            <a:lstStyle/>
            <a:p>
              <a:r>
                <a:rPr lang="en-US" dirty="0">
                  <a:solidFill>
                    <a:srgbClr val="4C3282"/>
                  </a:solidFill>
                </a:rPr>
                <a:t>15</a:t>
              </a:r>
            </a:p>
          </p:txBody>
        </p:sp>
        <p:sp>
          <p:nvSpPr>
            <p:cNvPr id="163" name="TextBox 162">
              <a:extLst>
                <a:ext uri="{FF2B5EF4-FFF2-40B4-BE49-F238E27FC236}">
                  <a16:creationId xmlns:a16="http://schemas.microsoft.com/office/drawing/2014/main" id="{031ACBC3-9D62-6E4F-9D8E-F0D2ED38BE1F}"/>
                </a:ext>
              </a:extLst>
            </p:cNvPr>
            <p:cNvSpPr txBox="1"/>
            <p:nvPr/>
          </p:nvSpPr>
          <p:spPr>
            <a:xfrm>
              <a:off x="4095614" y="9392470"/>
              <a:ext cx="418704" cy="369332"/>
            </a:xfrm>
            <a:prstGeom prst="rect">
              <a:avLst/>
            </a:prstGeom>
            <a:noFill/>
          </p:spPr>
          <p:txBody>
            <a:bodyPr wrap="none" rtlCol="0">
              <a:spAutoFit/>
            </a:bodyPr>
            <a:lstStyle/>
            <a:p>
              <a:r>
                <a:rPr lang="en-US" dirty="0">
                  <a:solidFill>
                    <a:srgbClr val="4C3282"/>
                  </a:solidFill>
                </a:rPr>
                <a:t>14</a:t>
              </a:r>
            </a:p>
          </p:txBody>
        </p:sp>
      </p:grpSp>
      <p:sp>
        <p:nvSpPr>
          <p:cNvPr id="2" name="Title 1">
            <a:extLst>
              <a:ext uri="{FF2B5EF4-FFF2-40B4-BE49-F238E27FC236}">
                <a16:creationId xmlns:a16="http://schemas.microsoft.com/office/drawing/2014/main" id="{29540278-E522-8B41-A0BF-318CB191856E}"/>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962802FD-77F5-544B-BCC5-4632BCF7C842}"/>
              </a:ext>
            </a:extLst>
          </p:cNvPr>
          <p:cNvSpPr>
            <a:spLocks noGrp="1"/>
          </p:cNvSpPr>
          <p:nvPr>
            <p:ph idx="1"/>
          </p:nvPr>
        </p:nvSpPr>
        <p:spPr>
          <a:xfrm>
            <a:off x="575240" y="1463857"/>
            <a:ext cx="5433674" cy="4845504"/>
          </a:xfrm>
        </p:spPr>
        <p:txBody>
          <a:bodyPr>
            <a:normAutofit/>
          </a:bodyPr>
          <a:lstStyle/>
          <a:p>
            <a:r>
              <a:rPr lang="en-US" dirty="0"/>
              <a:t>You are a Disneyland employee and you need to rope off as many miles of walkways as you can for the fireworks while still allowing guests to access to all the rides.</a:t>
            </a:r>
          </a:p>
          <a:p>
            <a:r>
              <a:rPr lang="en-US" dirty="0"/>
              <a:t>What are the vertices? </a:t>
            </a:r>
          </a:p>
          <a:p>
            <a:pPr marL="128016" lvl="1" indent="0">
              <a:buNone/>
            </a:pPr>
            <a:r>
              <a:rPr lang="en-US" dirty="0">
                <a:solidFill>
                  <a:srgbClr val="4C3282"/>
                </a:solidFill>
              </a:rPr>
              <a:t>Rides</a:t>
            </a:r>
          </a:p>
          <a:p>
            <a:r>
              <a:rPr lang="en-US" dirty="0"/>
              <a:t>What are the edges? </a:t>
            </a:r>
          </a:p>
          <a:p>
            <a:pPr marL="128016" lvl="1" indent="0">
              <a:buNone/>
            </a:pPr>
            <a:r>
              <a:rPr lang="en-US" dirty="0">
                <a:solidFill>
                  <a:srgbClr val="4C3282"/>
                </a:solidFill>
              </a:rPr>
              <a:t>Walkways with distances</a:t>
            </a:r>
          </a:p>
          <a:p>
            <a:r>
              <a:rPr lang="en-US" dirty="0"/>
              <a:t>What are we looking for?</a:t>
            </a:r>
          </a:p>
          <a:p>
            <a:pPr lvl="1"/>
            <a:r>
              <a:rPr lang="en-US" dirty="0">
                <a:solidFill>
                  <a:srgbClr val="4C3282"/>
                </a:solidFill>
              </a:rPr>
              <a:t>We want to rope off everything except an MST.</a:t>
            </a:r>
          </a:p>
          <a:p>
            <a:r>
              <a:rPr lang="en-US" dirty="0"/>
              <a:t>What do we run?</a:t>
            </a:r>
          </a:p>
          <a:p>
            <a:pPr lvl="1"/>
            <a:r>
              <a:rPr lang="en-US" dirty="0" err="1">
                <a:solidFill>
                  <a:srgbClr val="4C3282"/>
                </a:solidFill>
              </a:rPr>
              <a:t>Kruskal’s</a:t>
            </a:r>
            <a:r>
              <a:rPr lang="en-US" dirty="0">
                <a:solidFill>
                  <a:srgbClr val="4C3282"/>
                </a:solidFill>
              </a:rPr>
              <a:t> or Prim’s</a:t>
            </a:r>
          </a:p>
        </p:txBody>
      </p:sp>
      <p:sp>
        <p:nvSpPr>
          <p:cNvPr id="4" name="Footer Placeholder 3">
            <a:extLst>
              <a:ext uri="{FF2B5EF4-FFF2-40B4-BE49-F238E27FC236}">
                <a16:creationId xmlns:a16="http://schemas.microsoft.com/office/drawing/2014/main" id="{F36BE5F3-8183-D143-9168-5A51770765E6}"/>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13E652C6-BA45-A94E-9E82-5EF561AAA19C}"/>
              </a:ext>
            </a:extLst>
          </p:cNvPr>
          <p:cNvSpPr>
            <a:spLocks noGrp="1"/>
          </p:cNvSpPr>
          <p:nvPr>
            <p:ph type="sldNum" sz="quarter" idx="12"/>
          </p:nvPr>
        </p:nvSpPr>
        <p:spPr/>
        <p:txBody>
          <a:bodyPr/>
          <a:lstStyle/>
          <a:p>
            <a:fld id="{659665DE-58FC-41F4-AC58-2C90A5E00527}" type="slidenum">
              <a:rPr lang="en-US" smtClean="0"/>
              <a:t>35</a:t>
            </a:fld>
            <a:endParaRPr lang="en-US"/>
          </a:p>
        </p:txBody>
      </p:sp>
      <p:grpSp>
        <p:nvGrpSpPr>
          <p:cNvPr id="85" name="Group 84"/>
          <p:cNvGrpSpPr/>
          <p:nvPr/>
        </p:nvGrpSpPr>
        <p:grpSpPr>
          <a:xfrm>
            <a:off x="5337255" y="909157"/>
            <a:ext cx="6488846" cy="5230646"/>
            <a:chOff x="5337255" y="909157"/>
            <a:chExt cx="6488846" cy="5230646"/>
          </a:xfrm>
        </p:grpSpPr>
        <p:sp>
          <p:nvSpPr>
            <p:cNvPr id="57" name="TextBox 56">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8" name="TextBox 57">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59" name="TextBox 58">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0" name="TextBox 59">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1" name="TextBox 60">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2" name="TextBox 61">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3" name="TextBox 62">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4" name="TextBox 63">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5" name="TextBox 64">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6" name="TextBox 65">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7" name="TextBox 66">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8" name="TextBox 67">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69" name="TextBox 68">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0" name="TextBox 69">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1" name="TextBox 70">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2" name="TextBox 71">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3" name="TextBox 72">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4" name="TextBox 73">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5" name="TextBox 74">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6" name="TextBox 75">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7" name="TextBox 76">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8" name="TextBox 77">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79" name="TextBox 78">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0" name="TextBox 79">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1" name="TextBox 80">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2" name="TextBox 81">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3" name="TextBox 82">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4" name="TextBox 83">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spTree>
    <p:extLst>
      <p:ext uri="{BB962C8B-B14F-4D97-AF65-F5344CB8AC3E}">
        <p14:creationId xmlns:p14="http://schemas.microsoft.com/office/powerpoint/2010/main" val="247566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fade">
                                      <p:cBhvr>
                                        <p:cTn id="51"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Scenario #2</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36</a:t>
            </a:fld>
            <a:endParaRPr lang="en-US"/>
          </a:p>
        </p:txBody>
      </p:sp>
      <p:sp>
        <p:nvSpPr>
          <p:cNvPr id="8"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6494925"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 are at Splash Mountain. Your best friend is at Space Mountain. You have to tell each other about your experiences in person as soon as possible. Where do you meet and how quickly can you get there?</a:t>
            </a:r>
          </a:p>
          <a:p>
            <a:r>
              <a:rPr lang="en-US" dirty="0"/>
              <a:t>What are the vertices? </a:t>
            </a:r>
          </a:p>
          <a:p>
            <a:pPr marL="128016" lvl="1" indent="0">
              <a:buFont typeface="Segoe UI Semilight" panose="020B0402040204020203" pitchFamily="34" charset="0"/>
              <a:buNone/>
            </a:pPr>
            <a:endParaRPr lang="en-US" dirty="0">
              <a:solidFill>
                <a:srgbClr val="4C3282"/>
              </a:solidFill>
            </a:endParaRPr>
          </a:p>
          <a:p>
            <a:r>
              <a:rPr lang="en-US" dirty="0"/>
              <a:t>What are the edges? </a:t>
            </a:r>
          </a:p>
          <a:p>
            <a:endParaRPr lang="en-US" dirty="0"/>
          </a:p>
          <a:p>
            <a:r>
              <a:rPr lang="en-US" dirty="0"/>
              <a:t>What are we looking for?</a:t>
            </a:r>
          </a:p>
          <a:p>
            <a:pPr lvl="1"/>
            <a:endParaRPr lang="en-US" dirty="0">
              <a:solidFill>
                <a:srgbClr val="4C3282"/>
              </a:solidFill>
            </a:endParaRPr>
          </a:p>
          <a:p>
            <a:r>
              <a:rPr lang="en-US" dirty="0"/>
              <a:t>What do we run?</a:t>
            </a:r>
          </a:p>
        </p:txBody>
      </p:sp>
      <p:sp>
        <p:nvSpPr>
          <p:cNvPr id="219" name="TextBox 218"/>
          <p:cNvSpPr txBox="1"/>
          <p:nvPr/>
        </p:nvSpPr>
        <p:spPr>
          <a:xfrm>
            <a:off x="10562607" y="4841532"/>
            <a:ext cx="425815" cy="369332"/>
          </a:xfrm>
          <a:prstGeom prst="rect">
            <a:avLst/>
          </a:prstGeom>
          <a:noFill/>
        </p:spPr>
        <p:txBody>
          <a:bodyPr wrap="square" rtlCol="0">
            <a:spAutoFit/>
          </a:bodyPr>
          <a:lstStyle/>
          <a:p>
            <a:r>
              <a:rPr lang="en-US" dirty="0">
                <a:solidFill>
                  <a:srgbClr val="00B0F0"/>
                </a:solidFill>
              </a:rPr>
              <a:t>1</a:t>
            </a:r>
          </a:p>
        </p:txBody>
      </p:sp>
    </p:spTree>
    <p:extLst>
      <p:ext uri="{BB962C8B-B14F-4D97-AF65-F5344CB8AC3E}">
        <p14:creationId xmlns:p14="http://schemas.microsoft.com/office/powerpoint/2010/main" val="3537671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Scenario #2</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37</a:t>
            </a:fld>
            <a:endParaRPr lang="en-US"/>
          </a:p>
        </p:txBody>
      </p:sp>
      <p:sp>
        <p:nvSpPr>
          <p:cNvPr id="8"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6494925" cy="5506045"/>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 are at Splash Mountain. Your best friend is at Space Mountain. You have to tell each other about your experiences in person as soon as possible. Where do you meet and how quickly can you get there?</a:t>
            </a:r>
          </a:p>
          <a:p>
            <a:r>
              <a:rPr lang="en-US" dirty="0"/>
              <a:t>What are the vertices? </a:t>
            </a:r>
          </a:p>
          <a:p>
            <a:pPr marL="128016" lvl="1" indent="0">
              <a:buFont typeface="Segoe UI Semilight" panose="020B0402040204020203" pitchFamily="34" charset="0"/>
              <a:buNone/>
            </a:pPr>
            <a:r>
              <a:rPr lang="en-US" dirty="0">
                <a:solidFill>
                  <a:srgbClr val="4C3282"/>
                </a:solidFill>
              </a:rPr>
              <a:t>Rides</a:t>
            </a:r>
          </a:p>
          <a:p>
            <a:r>
              <a:rPr lang="en-US" dirty="0"/>
              <a:t>What are the edges? </a:t>
            </a:r>
          </a:p>
          <a:p>
            <a:pPr marL="128016" lvl="1" indent="0">
              <a:buFont typeface="Segoe UI Semilight" panose="020B0402040204020203" pitchFamily="34" charset="0"/>
              <a:buNone/>
            </a:pPr>
            <a:r>
              <a:rPr lang="en-US" dirty="0">
                <a:solidFill>
                  <a:srgbClr val="4C3282"/>
                </a:solidFill>
              </a:rPr>
              <a:t>Walkways with how long it would take to walk</a:t>
            </a:r>
          </a:p>
          <a:p>
            <a:r>
              <a:rPr lang="en-US" dirty="0"/>
              <a:t>What are we looking for?</a:t>
            </a:r>
          </a:p>
          <a:p>
            <a:pPr lvl="1"/>
            <a:r>
              <a:rPr lang="en-US" dirty="0">
                <a:solidFill>
                  <a:srgbClr val="4C3282"/>
                </a:solidFill>
              </a:rPr>
              <a:t>The “midpoint” </a:t>
            </a:r>
          </a:p>
          <a:p>
            <a:r>
              <a:rPr lang="en-US" dirty="0"/>
              <a:t>What do we run?</a:t>
            </a:r>
          </a:p>
          <a:p>
            <a:pPr lvl="1"/>
            <a:r>
              <a:rPr lang="en-US" dirty="0">
                <a:solidFill>
                  <a:srgbClr val="4C3282"/>
                </a:solidFill>
              </a:rPr>
              <a:t>Run </a:t>
            </a:r>
            <a:r>
              <a:rPr lang="en-US" dirty="0" err="1">
                <a:solidFill>
                  <a:srgbClr val="4C3282"/>
                </a:solidFill>
              </a:rPr>
              <a:t>Dijkstra’s</a:t>
            </a:r>
            <a:r>
              <a:rPr lang="en-US" dirty="0">
                <a:solidFill>
                  <a:srgbClr val="4C3282"/>
                </a:solidFill>
              </a:rPr>
              <a:t> from Splash Mountain, store distances</a:t>
            </a:r>
          </a:p>
          <a:p>
            <a:pPr lvl="1"/>
            <a:r>
              <a:rPr lang="en-US" dirty="0">
                <a:solidFill>
                  <a:srgbClr val="4C3282"/>
                </a:solidFill>
              </a:rPr>
              <a:t>Run </a:t>
            </a:r>
            <a:r>
              <a:rPr lang="en-US" dirty="0" err="1">
                <a:solidFill>
                  <a:srgbClr val="4C3282"/>
                </a:solidFill>
              </a:rPr>
              <a:t>Dijkstra’s</a:t>
            </a:r>
            <a:r>
              <a:rPr lang="en-US" dirty="0">
                <a:solidFill>
                  <a:srgbClr val="4C3282"/>
                </a:solidFill>
              </a:rPr>
              <a:t> from Space Mountain, store distances</a:t>
            </a:r>
          </a:p>
          <a:p>
            <a:pPr lvl="1"/>
            <a:r>
              <a:rPr lang="en-US" dirty="0">
                <a:solidFill>
                  <a:srgbClr val="4C3282"/>
                </a:solidFill>
              </a:rPr>
              <a:t>Iterate over vertices, for each vertex remember max of two</a:t>
            </a:r>
          </a:p>
          <a:p>
            <a:pPr lvl="1"/>
            <a:r>
              <a:rPr lang="en-US" dirty="0">
                <a:solidFill>
                  <a:srgbClr val="4C3282"/>
                </a:solidFill>
              </a:rPr>
              <a:t>Iterate over vertices, find minimum of remembered numbers</a:t>
            </a:r>
          </a:p>
        </p:txBody>
      </p:sp>
      <p:grpSp>
        <p:nvGrpSpPr>
          <p:cNvPr id="117" name="Group 116">
            <a:extLst>
              <a:ext uri="{FF2B5EF4-FFF2-40B4-BE49-F238E27FC236}">
                <a16:creationId xmlns:a16="http://schemas.microsoft.com/office/drawing/2014/main" id="{1E363727-313E-1941-8149-CB4F0876A0F4}"/>
              </a:ext>
            </a:extLst>
          </p:cNvPr>
          <p:cNvGrpSpPr/>
          <p:nvPr/>
        </p:nvGrpSpPr>
        <p:grpSpPr>
          <a:xfrm>
            <a:off x="5074873" y="704255"/>
            <a:ext cx="7028720" cy="5606846"/>
            <a:chOff x="1765004" y="980556"/>
            <a:chExt cx="7028720" cy="5606846"/>
          </a:xfrm>
        </p:grpSpPr>
        <p:grpSp>
          <p:nvGrpSpPr>
            <p:cNvPr id="118" name="Group 117">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166" name="Oval 165">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119" name="Group 118">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164" name="Oval 163">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120" name="Group 119">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162" name="Oval 161">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21" name="Group 120">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160" name="Oval 159">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22" name="Group 121">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158" name="Oval 157">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3" name="Group 122">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156" name="Oval 155">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24" name="Group 123">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154" name="Oval 153">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25" name="Group 124">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152" name="Oval 151">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26" name="Group 125">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150" name="TextBox 14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sp>
            <p:nvSpPr>
              <p:cNvPr id="151" name="Oval 150">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148" name="Oval 147">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28" name="Group 127">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146" name="Oval 145">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29" name="Straight Connector 128">
              <a:extLst>
                <a:ext uri="{FF2B5EF4-FFF2-40B4-BE49-F238E27FC236}">
                  <a16:creationId xmlns:a16="http://schemas.microsoft.com/office/drawing/2014/main" id="{3327CCAF-BB7A-4A4C-A604-6F82BBF0C574}"/>
                </a:ext>
              </a:extLst>
            </p:cNvPr>
            <p:cNvCxnSpPr>
              <a:stCxn id="166" idx="4"/>
              <a:endCxn id="164"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627AF5-5590-F845-83E5-81ECE0B4FFDE}"/>
                </a:ext>
              </a:extLst>
            </p:cNvPr>
            <p:cNvCxnSpPr>
              <a:cxnSpLocks/>
              <a:stCxn id="151" idx="6"/>
              <a:endCxn id="164"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255462F-8712-4C4A-A05B-DE02E3F1A84A}"/>
                </a:ext>
              </a:extLst>
            </p:cNvPr>
            <p:cNvCxnSpPr>
              <a:cxnSpLocks/>
              <a:stCxn id="151" idx="5"/>
              <a:endCxn id="15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E5D3D85-2625-1649-997D-F80B17F0309C}"/>
                </a:ext>
              </a:extLst>
            </p:cNvPr>
            <p:cNvCxnSpPr>
              <a:cxnSpLocks/>
              <a:stCxn id="164" idx="3"/>
              <a:endCxn id="15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1888E2-0AC1-AF4B-9ABE-34F325F6B892}"/>
                </a:ext>
              </a:extLst>
            </p:cNvPr>
            <p:cNvCxnSpPr>
              <a:cxnSpLocks/>
              <a:stCxn id="148" idx="4"/>
              <a:endCxn id="151"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3BD079F-AE39-334B-A69C-136231D41FDC}"/>
                </a:ext>
              </a:extLst>
            </p:cNvPr>
            <p:cNvCxnSpPr>
              <a:cxnSpLocks/>
              <a:stCxn id="146" idx="3"/>
              <a:endCxn id="151"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F399AB7-3FF8-804F-B9D1-DD679E07B6BD}"/>
                </a:ext>
              </a:extLst>
            </p:cNvPr>
            <p:cNvCxnSpPr>
              <a:cxnSpLocks/>
              <a:stCxn id="148" idx="7"/>
              <a:endCxn id="14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9A8F2B4-AD1B-1746-B82D-DA265AF311E3}"/>
                </a:ext>
              </a:extLst>
            </p:cNvPr>
            <p:cNvCxnSpPr>
              <a:cxnSpLocks/>
              <a:stCxn id="146" idx="7"/>
              <a:endCxn id="162"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FE618DE-52F1-254D-BC29-3C4650989760}"/>
                </a:ext>
              </a:extLst>
            </p:cNvPr>
            <p:cNvCxnSpPr>
              <a:cxnSpLocks/>
              <a:stCxn id="162" idx="4"/>
              <a:endCxn id="16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9C64E1-5CF4-CB43-A924-2D497509F618}"/>
                </a:ext>
              </a:extLst>
            </p:cNvPr>
            <p:cNvCxnSpPr>
              <a:cxnSpLocks/>
              <a:stCxn id="162" idx="6"/>
              <a:endCxn id="160"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6989D6-F2F7-B14D-A67E-DB8B53B6A2AE}"/>
                </a:ext>
              </a:extLst>
            </p:cNvPr>
            <p:cNvCxnSpPr>
              <a:cxnSpLocks/>
              <a:stCxn id="166" idx="6"/>
              <a:endCxn id="158"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B99F259-B541-2746-93A7-AAE37DD834AA}"/>
                </a:ext>
              </a:extLst>
            </p:cNvPr>
            <p:cNvCxnSpPr>
              <a:cxnSpLocks/>
              <a:stCxn id="166" idx="5"/>
              <a:endCxn id="156"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80A4DE0-2938-AE4E-82C6-C09A4E6684B0}"/>
                </a:ext>
              </a:extLst>
            </p:cNvPr>
            <p:cNvCxnSpPr>
              <a:cxnSpLocks/>
              <a:stCxn id="166" idx="2"/>
              <a:endCxn id="14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F4B38CB-8356-BA4D-9FC4-0DD98B14018D}"/>
                </a:ext>
              </a:extLst>
            </p:cNvPr>
            <p:cNvCxnSpPr>
              <a:cxnSpLocks/>
              <a:stCxn id="160" idx="3"/>
              <a:endCxn id="16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910EDA0-D720-0A49-8AB1-D93F91AF3495}"/>
                </a:ext>
              </a:extLst>
            </p:cNvPr>
            <p:cNvCxnSpPr>
              <a:cxnSpLocks/>
              <a:stCxn id="158" idx="5"/>
              <a:endCxn id="156"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CABD4FB-BC71-3747-9E9B-61C6FB0DEB60}"/>
                </a:ext>
              </a:extLst>
            </p:cNvPr>
            <p:cNvCxnSpPr>
              <a:cxnSpLocks/>
              <a:stCxn id="160" idx="5"/>
              <a:endCxn id="158"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A9F91CC-EC76-FE4F-B92E-2F65E2867E36}"/>
                </a:ext>
              </a:extLst>
            </p:cNvPr>
            <p:cNvCxnSpPr>
              <a:cxnSpLocks/>
              <a:stCxn id="156" idx="3"/>
              <a:endCxn id="154"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5337255" y="909157"/>
            <a:ext cx="6488846" cy="5230646"/>
            <a:chOff x="5337255" y="909157"/>
            <a:chExt cx="6488846" cy="5230646"/>
          </a:xfrm>
        </p:grpSpPr>
        <p:sp>
          <p:nvSpPr>
            <p:cNvPr id="169" name="TextBox 168">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70" name="TextBox 169">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71" name="TextBox 170">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72" name="TextBox 171">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73" name="TextBox 172">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74" name="TextBox 173">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75" name="TextBox 174">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76" name="TextBox 175">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77" name="TextBox 176">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78" name="TextBox 177">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79" name="TextBox 178">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180" name="TextBox 179">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181" name="TextBox 180">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182" name="TextBox 181">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183" name="TextBox 182">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184" name="TextBox 183">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185" name="TextBox 184">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186" name="TextBox 185">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187" name="TextBox 186">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188" name="TextBox 187">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189" name="TextBox 188">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190" name="TextBox 189">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191" name="TextBox 190">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192" name="TextBox 191">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193" name="TextBox 192">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194" name="TextBox 193">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195" name="TextBox 194">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196" name="TextBox 195">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grpSp>
        <p:nvGrpSpPr>
          <p:cNvPr id="208" name="Group 207"/>
          <p:cNvGrpSpPr/>
          <p:nvPr/>
        </p:nvGrpSpPr>
        <p:grpSpPr>
          <a:xfrm>
            <a:off x="5697104" y="1149683"/>
            <a:ext cx="6439166" cy="5181316"/>
            <a:chOff x="5697104" y="1149683"/>
            <a:chExt cx="6439166" cy="5181316"/>
          </a:xfrm>
        </p:grpSpPr>
        <p:sp>
          <p:nvSpPr>
            <p:cNvPr id="197" name="TextBox 196"/>
            <p:cNvSpPr txBox="1"/>
            <p:nvPr/>
          </p:nvSpPr>
          <p:spPr>
            <a:xfrm>
              <a:off x="5697104" y="3750730"/>
              <a:ext cx="247335" cy="367336"/>
            </a:xfrm>
            <a:prstGeom prst="rect">
              <a:avLst/>
            </a:prstGeom>
            <a:noFill/>
          </p:spPr>
          <p:txBody>
            <a:bodyPr wrap="square" rtlCol="0">
              <a:spAutoFit/>
            </a:bodyPr>
            <a:lstStyle/>
            <a:p>
              <a:r>
                <a:rPr lang="en-US" dirty="0">
                  <a:solidFill>
                    <a:srgbClr val="FF0000"/>
                  </a:solidFill>
                </a:rPr>
                <a:t>0</a:t>
              </a:r>
            </a:p>
          </p:txBody>
        </p:sp>
        <p:sp>
          <p:nvSpPr>
            <p:cNvPr id="198" name="TextBox 197"/>
            <p:cNvSpPr txBox="1"/>
            <p:nvPr/>
          </p:nvSpPr>
          <p:spPr>
            <a:xfrm>
              <a:off x="6540171" y="4986622"/>
              <a:ext cx="508883" cy="369332"/>
            </a:xfrm>
            <a:prstGeom prst="rect">
              <a:avLst/>
            </a:prstGeom>
            <a:noFill/>
          </p:spPr>
          <p:txBody>
            <a:bodyPr wrap="square" rtlCol="0">
              <a:spAutoFit/>
            </a:bodyPr>
            <a:lstStyle/>
            <a:p>
              <a:r>
                <a:rPr lang="en-US" dirty="0">
                  <a:solidFill>
                    <a:srgbClr val="FF0000"/>
                  </a:solidFill>
                </a:rPr>
                <a:t>15</a:t>
              </a:r>
            </a:p>
          </p:txBody>
        </p:sp>
        <p:sp>
          <p:nvSpPr>
            <p:cNvPr id="199" name="TextBox 198"/>
            <p:cNvSpPr txBox="1"/>
            <p:nvPr/>
          </p:nvSpPr>
          <p:spPr>
            <a:xfrm>
              <a:off x="7571271" y="2831268"/>
              <a:ext cx="466812" cy="369332"/>
            </a:xfrm>
            <a:prstGeom prst="rect">
              <a:avLst/>
            </a:prstGeom>
            <a:noFill/>
          </p:spPr>
          <p:txBody>
            <a:bodyPr wrap="square" rtlCol="0">
              <a:spAutoFit/>
            </a:bodyPr>
            <a:lstStyle/>
            <a:p>
              <a:r>
                <a:rPr lang="en-US" dirty="0">
                  <a:solidFill>
                    <a:srgbClr val="FF0000"/>
                  </a:solidFill>
                </a:rPr>
                <a:t>14</a:t>
              </a:r>
            </a:p>
          </p:txBody>
        </p:sp>
        <p:sp>
          <p:nvSpPr>
            <p:cNvPr id="200" name="TextBox 199"/>
            <p:cNvSpPr txBox="1"/>
            <p:nvPr/>
          </p:nvSpPr>
          <p:spPr>
            <a:xfrm>
              <a:off x="8657495" y="1522124"/>
              <a:ext cx="489620" cy="369332"/>
            </a:xfrm>
            <a:prstGeom prst="rect">
              <a:avLst/>
            </a:prstGeom>
            <a:noFill/>
          </p:spPr>
          <p:txBody>
            <a:bodyPr wrap="square" rtlCol="0">
              <a:spAutoFit/>
            </a:bodyPr>
            <a:lstStyle/>
            <a:p>
              <a:r>
                <a:rPr lang="en-US" dirty="0">
                  <a:solidFill>
                    <a:srgbClr val="FF0000"/>
                  </a:solidFill>
                </a:rPr>
                <a:t>29</a:t>
              </a:r>
            </a:p>
          </p:txBody>
        </p:sp>
        <p:sp>
          <p:nvSpPr>
            <p:cNvPr id="201" name="TextBox 200"/>
            <p:cNvSpPr txBox="1"/>
            <p:nvPr/>
          </p:nvSpPr>
          <p:spPr>
            <a:xfrm>
              <a:off x="10547920" y="1149683"/>
              <a:ext cx="455518" cy="369332"/>
            </a:xfrm>
            <a:prstGeom prst="rect">
              <a:avLst/>
            </a:prstGeom>
            <a:noFill/>
          </p:spPr>
          <p:txBody>
            <a:bodyPr wrap="square" rtlCol="0">
              <a:spAutoFit/>
            </a:bodyPr>
            <a:lstStyle/>
            <a:p>
              <a:r>
                <a:rPr lang="en-US" dirty="0">
                  <a:solidFill>
                    <a:srgbClr val="FF0000"/>
                  </a:solidFill>
                </a:rPr>
                <a:t>33</a:t>
              </a:r>
            </a:p>
          </p:txBody>
        </p:sp>
        <p:sp>
          <p:nvSpPr>
            <p:cNvPr id="202" name="TextBox 201"/>
            <p:cNvSpPr txBox="1"/>
            <p:nvPr/>
          </p:nvSpPr>
          <p:spPr>
            <a:xfrm>
              <a:off x="11174798" y="2779267"/>
              <a:ext cx="628799" cy="369332"/>
            </a:xfrm>
            <a:prstGeom prst="rect">
              <a:avLst/>
            </a:prstGeom>
            <a:noFill/>
          </p:spPr>
          <p:txBody>
            <a:bodyPr wrap="square" rtlCol="0">
              <a:spAutoFit/>
            </a:bodyPr>
            <a:lstStyle/>
            <a:p>
              <a:r>
                <a:rPr lang="en-US" dirty="0">
                  <a:solidFill>
                    <a:srgbClr val="FF0000"/>
                  </a:solidFill>
                </a:rPr>
                <a:t>32</a:t>
              </a:r>
            </a:p>
          </p:txBody>
        </p:sp>
        <p:sp>
          <p:nvSpPr>
            <p:cNvPr id="203" name="TextBox 202"/>
            <p:cNvSpPr txBox="1"/>
            <p:nvPr/>
          </p:nvSpPr>
          <p:spPr>
            <a:xfrm>
              <a:off x="9321129" y="3446318"/>
              <a:ext cx="470606" cy="369332"/>
            </a:xfrm>
            <a:prstGeom prst="rect">
              <a:avLst/>
            </a:prstGeom>
            <a:noFill/>
          </p:spPr>
          <p:txBody>
            <a:bodyPr wrap="square" rtlCol="0">
              <a:spAutoFit/>
            </a:bodyPr>
            <a:lstStyle/>
            <a:p>
              <a:r>
                <a:rPr lang="en-US" dirty="0">
                  <a:solidFill>
                    <a:srgbClr val="FF0000"/>
                  </a:solidFill>
                </a:rPr>
                <a:t>19</a:t>
              </a:r>
            </a:p>
          </p:txBody>
        </p:sp>
        <p:sp>
          <p:nvSpPr>
            <p:cNvPr id="204" name="TextBox 203"/>
            <p:cNvSpPr txBox="1"/>
            <p:nvPr/>
          </p:nvSpPr>
          <p:spPr>
            <a:xfrm>
              <a:off x="7566274" y="5961667"/>
              <a:ext cx="564453" cy="369332"/>
            </a:xfrm>
            <a:prstGeom prst="rect">
              <a:avLst/>
            </a:prstGeom>
            <a:noFill/>
          </p:spPr>
          <p:txBody>
            <a:bodyPr wrap="square" rtlCol="0">
              <a:spAutoFit/>
            </a:bodyPr>
            <a:lstStyle/>
            <a:p>
              <a:r>
                <a:rPr lang="en-US" dirty="0">
                  <a:solidFill>
                    <a:srgbClr val="FF0000"/>
                  </a:solidFill>
                </a:rPr>
                <a:t>17</a:t>
              </a:r>
            </a:p>
          </p:txBody>
        </p:sp>
        <p:sp>
          <p:nvSpPr>
            <p:cNvPr id="205" name="TextBox 204"/>
            <p:cNvSpPr txBox="1"/>
            <p:nvPr/>
          </p:nvSpPr>
          <p:spPr>
            <a:xfrm>
              <a:off x="9220292" y="5677041"/>
              <a:ext cx="558574" cy="369332"/>
            </a:xfrm>
            <a:prstGeom prst="rect">
              <a:avLst/>
            </a:prstGeom>
            <a:noFill/>
          </p:spPr>
          <p:txBody>
            <a:bodyPr wrap="square" rtlCol="0">
              <a:spAutoFit/>
            </a:bodyPr>
            <a:lstStyle/>
            <a:p>
              <a:r>
                <a:rPr lang="en-US" dirty="0">
                  <a:solidFill>
                    <a:srgbClr val="FF0000"/>
                  </a:solidFill>
                </a:rPr>
                <a:t>20</a:t>
              </a:r>
            </a:p>
          </p:txBody>
        </p:sp>
        <p:sp>
          <p:nvSpPr>
            <p:cNvPr id="206" name="TextBox 205"/>
            <p:cNvSpPr txBox="1"/>
            <p:nvPr/>
          </p:nvSpPr>
          <p:spPr>
            <a:xfrm>
              <a:off x="10451259" y="5774958"/>
              <a:ext cx="692316" cy="369332"/>
            </a:xfrm>
            <a:prstGeom prst="rect">
              <a:avLst/>
            </a:prstGeom>
            <a:noFill/>
          </p:spPr>
          <p:txBody>
            <a:bodyPr wrap="square" rtlCol="0">
              <a:spAutoFit/>
            </a:bodyPr>
            <a:lstStyle/>
            <a:p>
              <a:r>
                <a:rPr lang="en-US" dirty="0">
                  <a:solidFill>
                    <a:srgbClr val="FF0000"/>
                  </a:solidFill>
                </a:rPr>
                <a:t>37</a:t>
              </a:r>
            </a:p>
          </p:txBody>
        </p:sp>
        <p:sp>
          <p:nvSpPr>
            <p:cNvPr id="207" name="TextBox 206"/>
            <p:cNvSpPr txBox="1"/>
            <p:nvPr/>
          </p:nvSpPr>
          <p:spPr>
            <a:xfrm>
              <a:off x="11681670" y="5162488"/>
              <a:ext cx="454600" cy="369332"/>
            </a:xfrm>
            <a:prstGeom prst="rect">
              <a:avLst/>
            </a:prstGeom>
            <a:noFill/>
          </p:spPr>
          <p:txBody>
            <a:bodyPr wrap="square" rtlCol="0">
              <a:spAutoFit/>
            </a:bodyPr>
            <a:lstStyle/>
            <a:p>
              <a:r>
                <a:rPr lang="en-US" dirty="0">
                  <a:solidFill>
                    <a:srgbClr val="FF0000"/>
                  </a:solidFill>
                </a:rPr>
                <a:t>36</a:t>
              </a:r>
            </a:p>
          </p:txBody>
        </p:sp>
      </p:grpSp>
      <p:sp>
        <p:nvSpPr>
          <p:cNvPr id="219" name="TextBox 218"/>
          <p:cNvSpPr txBox="1"/>
          <p:nvPr/>
        </p:nvSpPr>
        <p:spPr>
          <a:xfrm>
            <a:off x="10562607" y="4841532"/>
            <a:ext cx="425815" cy="369332"/>
          </a:xfrm>
          <a:prstGeom prst="rect">
            <a:avLst/>
          </a:prstGeom>
          <a:noFill/>
        </p:spPr>
        <p:txBody>
          <a:bodyPr wrap="square" rtlCol="0">
            <a:spAutoFit/>
          </a:bodyPr>
          <a:lstStyle/>
          <a:p>
            <a:r>
              <a:rPr lang="en-US" dirty="0">
                <a:solidFill>
                  <a:srgbClr val="00B0F0"/>
                </a:solidFill>
              </a:rPr>
              <a:t>1</a:t>
            </a:r>
          </a:p>
        </p:txBody>
      </p:sp>
      <p:grpSp>
        <p:nvGrpSpPr>
          <p:cNvPr id="221" name="Group 220"/>
          <p:cNvGrpSpPr/>
          <p:nvPr/>
        </p:nvGrpSpPr>
        <p:grpSpPr>
          <a:xfrm>
            <a:off x="5837241" y="739187"/>
            <a:ext cx="6353696" cy="5170765"/>
            <a:chOff x="5837241" y="739187"/>
            <a:chExt cx="6353696" cy="5170765"/>
          </a:xfrm>
        </p:grpSpPr>
        <p:sp>
          <p:nvSpPr>
            <p:cNvPr id="210" name="TextBox 209"/>
            <p:cNvSpPr txBox="1"/>
            <p:nvPr/>
          </p:nvSpPr>
          <p:spPr>
            <a:xfrm>
              <a:off x="5837241" y="3340234"/>
              <a:ext cx="477862" cy="369332"/>
            </a:xfrm>
            <a:prstGeom prst="rect">
              <a:avLst/>
            </a:prstGeom>
            <a:noFill/>
          </p:spPr>
          <p:txBody>
            <a:bodyPr wrap="square" rtlCol="0">
              <a:spAutoFit/>
            </a:bodyPr>
            <a:lstStyle/>
            <a:p>
              <a:r>
                <a:rPr lang="en-US" dirty="0">
                  <a:solidFill>
                    <a:srgbClr val="00B0F0"/>
                  </a:solidFill>
                </a:rPr>
                <a:t>36</a:t>
              </a:r>
            </a:p>
          </p:txBody>
        </p:sp>
        <p:sp>
          <p:nvSpPr>
            <p:cNvPr id="211" name="TextBox 210"/>
            <p:cNvSpPr txBox="1"/>
            <p:nvPr/>
          </p:nvSpPr>
          <p:spPr>
            <a:xfrm>
              <a:off x="6680308" y="4576126"/>
              <a:ext cx="508883" cy="369332"/>
            </a:xfrm>
            <a:prstGeom prst="rect">
              <a:avLst/>
            </a:prstGeom>
            <a:noFill/>
          </p:spPr>
          <p:txBody>
            <a:bodyPr wrap="square" rtlCol="0">
              <a:spAutoFit/>
            </a:bodyPr>
            <a:lstStyle/>
            <a:p>
              <a:r>
                <a:rPr lang="en-US" dirty="0">
                  <a:solidFill>
                    <a:srgbClr val="00B0F0"/>
                  </a:solidFill>
                </a:rPr>
                <a:t>29</a:t>
              </a:r>
            </a:p>
          </p:txBody>
        </p:sp>
        <p:sp>
          <p:nvSpPr>
            <p:cNvPr id="212" name="TextBox 211"/>
            <p:cNvSpPr txBox="1"/>
            <p:nvPr/>
          </p:nvSpPr>
          <p:spPr>
            <a:xfrm>
              <a:off x="7711408" y="2420772"/>
              <a:ext cx="466812" cy="369332"/>
            </a:xfrm>
            <a:prstGeom prst="rect">
              <a:avLst/>
            </a:prstGeom>
            <a:noFill/>
          </p:spPr>
          <p:txBody>
            <a:bodyPr wrap="square" rtlCol="0">
              <a:spAutoFit/>
            </a:bodyPr>
            <a:lstStyle/>
            <a:p>
              <a:r>
                <a:rPr lang="en-US" dirty="0">
                  <a:solidFill>
                    <a:srgbClr val="00B0F0"/>
                  </a:solidFill>
                </a:rPr>
                <a:t>22</a:t>
              </a:r>
            </a:p>
          </p:txBody>
        </p:sp>
        <p:sp>
          <p:nvSpPr>
            <p:cNvPr id="213" name="TextBox 212"/>
            <p:cNvSpPr txBox="1"/>
            <p:nvPr/>
          </p:nvSpPr>
          <p:spPr>
            <a:xfrm>
              <a:off x="8627268" y="761216"/>
              <a:ext cx="489620" cy="369332"/>
            </a:xfrm>
            <a:prstGeom prst="rect">
              <a:avLst/>
            </a:prstGeom>
            <a:noFill/>
          </p:spPr>
          <p:txBody>
            <a:bodyPr wrap="square" rtlCol="0">
              <a:spAutoFit/>
            </a:bodyPr>
            <a:lstStyle/>
            <a:p>
              <a:r>
                <a:rPr lang="en-US" dirty="0">
                  <a:solidFill>
                    <a:srgbClr val="00B0F0"/>
                  </a:solidFill>
                </a:rPr>
                <a:t>19</a:t>
              </a:r>
            </a:p>
          </p:txBody>
        </p:sp>
        <p:sp>
          <p:nvSpPr>
            <p:cNvPr id="214" name="TextBox 213"/>
            <p:cNvSpPr txBox="1"/>
            <p:nvPr/>
          </p:nvSpPr>
          <p:spPr>
            <a:xfrm>
              <a:off x="10688057" y="739187"/>
              <a:ext cx="455518" cy="369332"/>
            </a:xfrm>
            <a:prstGeom prst="rect">
              <a:avLst/>
            </a:prstGeom>
            <a:noFill/>
          </p:spPr>
          <p:txBody>
            <a:bodyPr wrap="square" rtlCol="0">
              <a:spAutoFit/>
            </a:bodyPr>
            <a:lstStyle/>
            <a:p>
              <a:r>
                <a:rPr lang="en-US" dirty="0">
                  <a:solidFill>
                    <a:srgbClr val="00B0F0"/>
                  </a:solidFill>
                </a:rPr>
                <a:t>15</a:t>
              </a:r>
            </a:p>
          </p:txBody>
        </p:sp>
        <p:sp>
          <p:nvSpPr>
            <p:cNvPr id="215" name="TextBox 214"/>
            <p:cNvSpPr txBox="1"/>
            <p:nvPr/>
          </p:nvSpPr>
          <p:spPr>
            <a:xfrm>
              <a:off x="10985494" y="2262766"/>
              <a:ext cx="628799" cy="369332"/>
            </a:xfrm>
            <a:prstGeom prst="rect">
              <a:avLst/>
            </a:prstGeom>
            <a:noFill/>
          </p:spPr>
          <p:txBody>
            <a:bodyPr wrap="square" rtlCol="0">
              <a:spAutoFit/>
            </a:bodyPr>
            <a:lstStyle/>
            <a:p>
              <a:r>
                <a:rPr lang="en-US" dirty="0">
                  <a:solidFill>
                    <a:srgbClr val="00B0F0"/>
                  </a:solidFill>
                </a:rPr>
                <a:t>9</a:t>
              </a:r>
            </a:p>
          </p:txBody>
        </p:sp>
        <p:sp>
          <p:nvSpPr>
            <p:cNvPr id="216" name="TextBox 215"/>
            <p:cNvSpPr txBox="1"/>
            <p:nvPr/>
          </p:nvSpPr>
          <p:spPr>
            <a:xfrm>
              <a:off x="9234750" y="3005574"/>
              <a:ext cx="697122" cy="369332"/>
            </a:xfrm>
            <a:prstGeom prst="rect">
              <a:avLst/>
            </a:prstGeom>
            <a:noFill/>
          </p:spPr>
          <p:txBody>
            <a:bodyPr wrap="square" rtlCol="0">
              <a:spAutoFit/>
            </a:bodyPr>
            <a:lstStyle/>
            <a:p>
              <a:r>
                <a:rPr lang="en-US" dirty="0">
                  <a:solidFill>
                    <a:srgbClr val="00B0F0"/>
                  </a:solidFill>
                </a:rPr>
                <a:t>17</a:t>
              </a:r>
            </a:p>
          </p:txBody>
        </p:sp>
        <p:sp>
          <p:nvSpPr>
            <p:cNvPr id="217" name="TextBox 216"/>
            <p:cNvSpPr txBox="1"/>
            <p:nvPr/>
          </p:nvSpPr>
          <p:spPr>
            <a:xfrm>
              <a:off x="7651044" y="5540620"/>
              <a:ext cx="564453" cy="369332"/>
            </a:xfrm>
            <a:prstGeom prst="rect">
              <a:avLst/>
            </a:prstGeom>
            <a:noFill/>
          </p:spPr>
          <p:txBody>
            <a:bodyPr wrap="square" rtlCol="0">
              <a:spAutoFit/>
            </a:bodyPr>
            <a:lstStyle/>
            <a:p>
              <a:r>
                <a:rPr lang="en-US" dirty="0">
                  <a:solidFill>
                    <a:srgbClr val="00B0F0"/>
                  </a:solidFill>
                </a:rPr>
                <a:t>31</a:t>
              </a:r>
            </a:p>
          </p:txBody>
        </p:sp>
        <p:sp>
          <p:nvSpPr>
            <p:cNvPr id="218" name="TextBox 217"/>
            <p:cNvSpPr txBox="1"/>
            <p:nvPr/>
          </p:nvSpPr>
          <p:spPr>
            <a:xfrm>
              <a:off x="9234171" y="5171288"/>
              <a:ext cx="566180" cy="369332"/>
            </a:xfrm>
            <a:prstGeom prst="rect">
              <a:avLst/>
            </a:prstGeom>
            <a:noFill/>
          </p:spPr>
          <p:txBody>
            <a:bodyPr wrap="square" rtlCol="0">
              <a:spAutoFit/>
            </a:bodyPr>
            <a:lstStyle/>
            <a:p>
              <a:r>
                <a:rPr lang="en-US" dirty="0">
                  <a:solidFill>
                    <a:srgbClr val="00B0F0"/>
                  </a:solidFill>
                </a:rPr>
                <a:t>28</a:t>
              </a:r>
            </a:p>
          </p:txBody>
        </p:sp>
        <p:sp>
          <p:nvSpPr>
            <p:cNvPr id="220" name="TextBox 219"/>
            <p:cNvSpPr txBox="1"/>
            <p:nvPr/>
          </p:nvSpPr>
          <p:spPr>
            <a:xfrm>
              <a:off x="11736337" y="4115087"/>
              <a:ext cx="454600" cy="369332"/>
            </a:xfrm>
            <a:prstGeom prst="rect">
              <a:avLst/>
            </a:prstGeom>
            <a:noFill/>
          </p:spPr>
          <p:txBody>
            <a:bodyPr wrap="square" rtlCol="0">
              <a:spAutoFit/>
            </a:bodyPr>
            <a:lstStyle/>
            <a:p>
              <a:r>
                <a:rPr lang="en-US" dirty="0">
                  <a:solidFill>
                    <a:srgbClr val="00B0F0"/>
                  </a:solidFill>
                </a:rPr>
                <a:t>0</a:t>
              </a:r>
            </a:p>
          </p:txBody>
        </p:sp>
      </p:grpSp>
    </p:spTree>
    <p:extLst>
      <p:ext uri="{BB962C8B-B14F-4D97-AF65-F5344CB8AC3E}">
        <p14:creationId xmlns:p14="http://schemas.microsoft.com/office/powerpoint/2010/main" val="16474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par>
                                <p:cTn id="43" presetID="1" presetClass="entr" presetSubtype="0" fill="hold" nodeType="withEffect">
                                  <p:stCondLst>
                                    <p:cond delay="0"/>
                                  </p:stCondLst>
                                  <p:childTnLst>
                                    <p:set>
                                      <p:cBhvr>
                                        <p:cTn id="44" dur="1" fill="hold">
                                          <p:stCondLst>
                                            <p:cond delay="0"/>
                                          </p:stCondLst>
                                        </p:cTn>
                                        <p:tgtEl>
                                          <p:spTgt spid="2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Effect transition="in" filter="fade">
                                      <p:cBhvr>
                                        <p:cTn id="49" dur="500"/>
                                        <p:tgtEl>
                                          <p:spTgt spid="8">
                                            <p:txEl>
                                              <p:pRg st="9" end="9"/>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2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
                                            <p:txEl>
                                              <p:pRg st="10" end="10"/>
                                            </p:txEl>
                                          </p:spTgt>
                                        </p:tgtEl>
                                        <p:attrNameLst>
                                          <p:attrName>style.visibility</p:attrName>
                                        </p:attrNameLst>
                                      </p:cBhvr>
                                      <p:to>
                                        <p:strVal val="visible"/>
                                      </p:to>
                                    </p:set>
                                    <p:animEffect transition="in" filter="fade">
                                      <p:cBhvr>
                                        <p:cTn id="56" dur="500"/>
                                        <p:tgtEl>
                                          <p:spTgt spid="8">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Effect transition="in" filter="fade">
                                      <p:cBhvr>
                                        <p:cTn id="6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318977"/>
            <a:ext cx="11187259" cy="803518"/>
          </a:xfrm>
        </p:spPr>
        <p:txBody>
          <a:bodyPr/>
          <a:lstStyle/>
          <a:p>
            <a:r>
              <a:rPr lang="en-US" dirty="0"/>
              <a:t>Scenario #3</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38</a:t>
            </a:fld>
            <a:endParaRPr lang="en-US"/>
          </a:p>
        </p:txBody>
      </p:sp>
      <p:sp>
        <p:nvSpPr>
          <p:cNvPr id="6"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11041522"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You’re a Disneyland employee, working the front of the Splash Mountain line. Suddenly, the crowd-control gates fall over and the line degrades into an unordered mass of people.</a:t>
            </a:r>
          </a:p>
          <a:p>
            <a:r>
              <a:rPr lang="en-US" dirty="0"/>
              <a:t>Sometimes you can tell who was in line before who; for other groups you aren’t quite sure. </a:t>
            </a:r>
            <a:br>
              <a:rPr lang="en-US" dirty="0"/>
            </a:br>
            <a:r>
              <a:rPr lang="en-US" dirty="0"/>
              <a:t>You need to restore the line, while ensuring if you </a:t>
            </a:r>
            <a:r>
              <a:rPr lang="en-US" b="1" dirty="0"/>
              <a:t>knew </a:t>
            </a:r>
            <a:r>
              <a:rPr lang="en-US" dirty="0"/>
              <a:t>A came before B before the incident, they will still be in the right order afterward.</a:t>
            </a:r>
            <a:br>
              <a:rPr lang="en-US" dirty="0"/>
            </a:br>
            <a:br>
              <a:rPr lang="en-US" dirty="0"/>
            </a:br>
            <a:r>
              <a:rPr lang="en-US" dirty="0"/>
              <a:t>What are the vertices? </a:t>
            </a:r>
          </a:p>
          <a:p>
            <a:endParaRPr lang="en-US" dirty="0"/>
          </a:p>
          <a:p>
            <a:r>
              <a:rPr lang="en-US" dirty="0"/>
              <a:t>What are the edges? </a:t>
            </a:r>
          </a:p>
          <a:p>
            <a:pPr marL="128016" lvl="1" indent="0">
              <a:buFont typeface="Segoe UI Semilight" panose="020B0402040204020203" pitchFamily="34" charset="0"/>
              <a:buNone/>
            </a:pPr>
            <a:r>
              <a:rPr lang="en-US" dirty="0">
                <a:solidFill>
                  <a:srgbClr val="4C3282"/>
                </a:solidFill>
              </a:rPr>
              <a:t> </a:t>
            </a:r>
          </a:p>
          <a:p>
            <a:r>
              <a:rPr lang="en-US" dirty="0"/>
              <a:t>What are we looking for?</a:t>
            </a:r>
          </a:p>
          <a:p>
            <a:pPr lvl="1"/>
            <a:endParaRPr lang="en-US" dirty="0">
              <a:solidFill>
                <a:srgbClr val="4C3282"/>
              </a:solidFill>
            </a:endParaRPr>
          </a:p>
          <a:p>
            <a:r>
              <a:rPr lang="en-US" dirty="0"/>
              <a:t>What do we run?</a:t>
            </a:r>
          </a:p>
          <a:p>
            <a:pPr lvl="1"/>
            <a:endParaRPr lang="en-US" dirty="0">
              <a:solidFill>
                <a:srgbClr val="4C3282"/>
              </a:solidFill>
            </a:endParaRPr>
          </a:p>
        </p:txBody>
      </p:sp>
    </p:spTree>
    <p:extLst>
      <p:ext uri="{BB962C8B-B14F-4D97-AF65-F5344CB8AC3E}">
        <p14:creationId xmlns:p14="http://schemas.microsoft.com/office/powerpoint/2010/main" val="3158569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318977"/>
            <a:ext cx="11187259" cy="803518"/>
          </a:xfrm>
        </p:spPr>
        <p:txBody>
          <a:bodyPr/>
          <a:lstStyle/>
          <a:p>
            <a:r>
              <a:rPr lang="en-US" dirty="0"/>
              <a:t>Scenario #3</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39</a:t>
            </a:fld>
            <a:endParaRPr lang="en-US"/>
          </a:p>
        </p:txBody>
      </p:sp>
      <p:sp>
        <p:nvSpPr>
          <p:cNvPr id="6"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11041522"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You’re a Disneyland employee, working the front of the Splash Mountain line. </a:t>
            </a:r>
            <a:r>
              <a:rPr lang="en-US"/>
              <a:t>Suddenly, </a:t>
            </a:r>
            <a:r>
              <a:rPr lang="en-US" dirty="0"/>
              <a:t>the crowd-control gates fall over and the line degrades into an unordered mass of people.</a:t>
            </a:r>
          </a:p>
          <a:p>
            <a:r>
              <a:rPr lang="en-US" dirty="0"/>
              <a:t>Sometimes you can tell who was in line before who; for other groups you aren’t quite sure. </a:t>
            </a:r>
            <a:br>
              <a:rPr lang="en-US" dirty="0"/>
            </a:br>
            <a:r>
              <a:rPr lang="en-US" dirty="0"/>
              <a:t>You need to restore the line, while ensuring if you </a:t>
            </a:r>
            <a:r>
              <a:rPr lang="en-US" b="1" dirty="0"/>
              <a:t>knew </a:t>
            </a:r>
            <a:r>
              <a:rPr lang="en-US" dirty="0"/>
              <a:t>A came before B before the incident, they will still be in the right order afterward.</a:t>
            </a:r>
            <a:br>
              <a:rPr lang="en-US" dirty="0"/>
            </a:br>
            <a:br>
              <a:rPr lang="en-US" dirty="0"/>
            </a:br>
            <a:r>
              <a:rPr lang="en-US" dirty="0"/>
              <a:t>What are the vertices? </a:t>
            </a:r>
          </a:p>
          <a:p>
            <a:pPr marL="128016" lvl="1" indent="0">
              <a:buFont typeface="Segoe UI Semilight" panose="020B0402040204020203" pitchFamily="34" charset="0"/>
              <a:buNone/>
            </a:pPr>
            <a:r>
              <a:rPr lang="en-US" dirty="0">
                <a:solidFill>
                  <a:srgbClr val="4C3282"/>
                </a:solidFill>
              </a:rPr>
              <a:t>People</a:t>
            </a:r>
          </a:p>
          <a:p>
            <a:r>
              <a:rPr lang="en-US" dirty="0"/>
              <a:t>What are the edges? </a:t>
            </a:r>
          </a:p>
          <a:p>
            <a:pPr marL="128016" lvl="1" indent="0">
              <a:buFont typeface="Segoe UI Semilight" panose="020B0402040204020203" pitchFamily="34" charset="0"/>
              <a:buNone/>
            </a:pPr>
            <a:r>
              <a:rPr lang="en-US" dirty="0">
                <a:solidFill>
                  <a:srgbClr val="4C3282"/>
                </a:solidFill>
              </a:rPr>
              <a:t>Edges are directed, have an edge from X to Y if you know X came before Y.</a:t>
            </a:r>
          </a:p>
          <a:p>
            <a:r>
              <a:rPr lang="en-US" dirty="0"/>
              <a:t>What are we looking for?</a:t>
            </a:r>
          </a:p>
          <a:p>
            <a:pPr lvl="1"/>
            <a:r>
              <a:rPr lang="en-US" dirty="0">
                <a:solidFill>
                  <a:srgbClr val="4C3282"/>
                </a:solidFill>
              </a:rPr>
              <a:t>A total ordering consistent with all the ordering we do know.</a:t>
            </a:r>
          </a:p>
          <a:p>
            <a:r>
              <a:rPr lang="en-US" dirty="0"/>
              <a:t>What do we run?</a:t>
            </a:r>
          </a:p>
          <a:p>
            <a:pPr lvl="1"/>
            <a:r>
              <a:rPr lang="en-US" dirty="0">
                <a:solidFill>
                  <a:srgbClr val="4C3282"/>
                </a:solidFill>
              </a:rPr>
              <a:t>Topological Sort!</a:t>
            </a:r>
          </a:p>
        </p:txBody>
      </p:sp>
    </p:spTree>
    <p:extLst>
      <p:ext uri="{BB962C8B-B14F-4D97-AF65-F5344CB8AC3E}">
        <p14:creationId xmlns:p14="http://schemas.microsoft.com/office/powerpoint/2010/main" val="160985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Find SCCs?</a:t>
            </a:r>
          </a:p>
        </p:txBody>
      </p:sp>
      <p:sp>
        <p:nvSpPr>
          <p:cNvPr id="3" name="Content Placeholder 2"/>
          <p:cNvSpPr>
            <a:spLocks noGrp="1"/>
          </p:cNvSpPr>
          <p:nvPr>
            <p:ph idx="1"/>
          </p:nvPr>
        </p:nvSpPr>
        <p:spPr>
          <a:xfrm>
            <a:off x="575240" y="1463857"/>
            <a:ext cx="11187258" cy="2129433"/>
          </a:xfrm>
        </p:spPr>
        <p:txBody>
          <a:bodyPr/>
          <a:lstStyle/>
          <a:p>
            <a:r>
              <a:rPr lang="en-US" dirty="0"/>
              <a:t>Graphs are useful because they encode relationships between arbitrary objects.</a:t>
            </a:r>
          </a:p>
          <a:p>
            <a:r>
              <a:rPr lang="en-US" dirty="0"/>
              <a:t>We’ve found the strongly connected components of G.</a:t>
            </a:r>
          </a:p>
          <a:p>
            <a:r>
              <a:rPr lang="en-US" dirty="0"/>
              <a:t>Let’s build a new graph out of them! Call it </a:t>
            </a:r>
            <a:r>
              <a:rPr lang="en-US" dirty="0">
                <a:solidFill>
                  <a:schemeClr val="accent1"/>
                </a:solidFill>
              </a:rPr>
              <a:t>H</a:t>
            </a:r>
          </a:p>
          <a:p>
            <a:pPr lvl="1"/>
            <a:r>
              <a:rPr lang="en-US" dirty="0"/>
              <a:t>Have a vertex for each of the strongly connected components</a:t>
            </a:r>
          </a:p>
          <a:p>
            <a:pPr lvl="1"/>
            <a:r>
              <a:rPr lang="en-US" dirty="0"/>
              <a:t>Add an edge from component 1 to component 2 if there is an edge from a vertex inside 1 to one inside 2.</a:t>
            </a:r>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4</a:t>
            </a:fld>
            <a:endParaRPr lang="en-US"/>
          </a:p>
        </p:txBody>
      </p:sp>
      <p:sp>
        <p:nvSpPr>
          <p:cNvPr id="53" name="Oval 52"/>
          <p:cNvSpPr/>
          <p:nvPr/>
        </p:nvSpPr>
        <p:spPr>
          <a:xfrm>
            <a:off x="5907947" y="416678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54" name="Oval 53"/>
          <p:cNvSpPr/>
          <p:nvPr/>
        </p:nvSpPr>
        <p:spPr>
          <a:xfrm>
            <a:off x="5491850" y="496693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5" name="Oval 54"/>
          <p:cNvSpPr/>
          <p:nvPr/>
        </p:nvSpPr>
        <p:spPr>
          <a:xfrm>
            <a:off x="6553198" y="495390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56" name="Straight Arrow Connector 55"/>
          <p:cNvCxnSpPr>
            <a:stCxn id="54" idx="7"/>
            <a:endCxn id="53" idx="3"/>
          </p:cNvCxnSpPr>
          <p:nvPr/>
        </p:nvCxnSpPr>
        <p:spPr>
          <a:xfrm flipV="1">
            <a:off x="5912525" y="4578474"/>
            <a:ext cx="67598" cy="4590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5"/>
            <a:endCxn id="55" idx="0"/>
          </p:cNvCxnSpPr>
          <p:nvPr/>
        </p:nvCxnSpPr>
        <p:spPr>
          <a:xfrm>
            <a:off x="6328622" y="4578474"/>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4" idx="6"/>
          </p:cNvCxnSpPr>
          <p:nvPr/>
        </p:nvCxnSpPr>
        <p:spPr>
          <a:xfrm flipH="1">
            <a:off x="5984701" y="4649109"/>
            <a:ext cx="169672" cy="558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283654"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0" name="Oval 59"/>
          <p:cNvSpPr/>
          <p:nvPr/>
        </p:nvSpPr>
        <p:spPr>
          <a:xfrm>
            <a:off x="7451055"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61" name="Straight Arrow Connector 60"/>
          <p:cNvCxnSpPr>
            <a:stCxn id="59" idx="6"/>
            <a:endCxn id="53" idx="2"/>
          </p:cNvCxnSpPr>
          <p:nvPr/>
        </p:nvCxnSpPr>
        <p:spPr>
          <a:xfrm flipV="1">
            <a:off x="3776505" y="4407945"/>
            <a:ext cx="2131442"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7"/>
            <a:endCxn id="60" idx="3"/>
          </p:cNvCxnSpPr>
          <p:nvPr/>
        </p:nvCxnSpPr>
        <p:spPr>
          <a:xfrm flipV="1">
            <a:off x="6973873" y="4582559"/>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0" idx="2"/>
            <a:endCxn id="53" idx="6"/>
          </p:cNvCxnSpPr>
          <p:nvPr/>
        </p:nvCxnSpPr>
        <p:spPr>
          <a:xfrm flipH="1" flipV="1">
            <a:off x="6400798" y="4407945"/>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544256" y="417981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65" name="Straight Arrow Connector 64"/>
          <p:cNvCxnSpPr>
            <a:stCxn id="64" idx="6"/>
            <a:endCxn id="59" idx="2"/>
          </p:cNvCxnSpPr>
          <p:nvPr/>
        </p:nvCxnSpPr>
        <p:spPr>
          <a:xfrm flipV="1">
            <a:off x="2037107" y="4412030"/>
            <a:ext cx="1246547" cy="89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9801890" y="421135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67" name="Straight Arrow Connector 66"/>
          <p:cNvCxnSpPr>
            <a:stCxn id="60" idx="6"/>
            <a:endCxn id="66" idx="2"/>
          </p:cNvCxnSpPr>
          <p:nvPr/>
        </p:nvCxnSpPr>
        <p:spPr>
          <a:xfrm>
            <a:off x="7943906" y="4412030"/>
            <a:ext cx="1857984" cy="40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9309039" y="503756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69" name="Straight Arrow Connector 68"/>
          <p:cNvCxnSpPr>
            <a:stCxn id="55" idx="6"/>
            <a:endCxn id="68" idx="2"/>
          </p:cNvCxnSpPr>
          <p:nvPr/>
        </p:nvCxnSpPr>
        <p:spPr>
          <a:xfrm>
            <a:off x="7046049" y="5195073"/>
            <a:ext cx="2262990" cy="8365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4"/>
            <a:endCxn id="68" idx="7"/>
          </p:cNvCxnSpPr>
          <p:nvPr/>
        </p:nvCxnSpPr>
        <p:spPr>
          <a:xfrm flipH="1">
            <a:off x="9729714" y="4693679"/>
            <a:ext cx="318602"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8" idx="0"/>
            <a:endCxn id="66" idx="3"/>
          </p:cNvCxnSpPr>
          <p:nvPr/>
        </p:nvCxnSpPr>
        <p:spPr>
          <a:xfrm flipV="1">
            <a:off x="9555465" y="4623044"/>
            <a:ext cx="318601"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a:off x="2302846" y="4084678"/>
            <a:ext cx="722027" cy="260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4289324" y="450556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8289540" y="4578474"/>
            <a:ext cx="722027" cy="388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278517" y="4536043"/>
            <a:ext cx="290464"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1</a:t>
            </a:r>
          </a:p>
        </p:txBody>
      </p:sp>
      <p:sp>
        <p:nvSpPr>
          <p:cNvPr id="76" name="TextBox 75"/>
          <p:cNvSpPr txBox="1"/>
          <p:nvPr/>
        </p:nvSpPr>
        <p:spPr>
          <a:xfrm>
            <a:off x="7248552" y="5330445"/>
            <a:ext cx="333894" cy="43088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200" dirty="0"/>
              <a:t>3</a:t>
            </a:r>
          </a:p>
        </p:txBody>
      </p:sp>
      <p:sp>
        <p:nvSpPr>
          <p:cNvPr id="77" name="TextBox 76"/>
          <p:cNvSpPr txBox="1"/>
          <p:nvPr/>
        </p:nvSpPr>
        <p:spPr>
          <a:xfrm>
            <a:off x="10174056" y="5270304"/>
            <a:ext cx="340158"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4</a:t>
            </a:r>
          </a:p>
        </p:txBody>
      </p:sp>
      <p:sp>
        <p:nvSpPr>
          <p:cNvPr id="78" name="TextBox 77"/>
          <p:cNvSpPr txBox="1"/>
          <p:nvPr/>
        </p:nvSpPr>
        <p:spPr>
          <a:xfrm>
            <a:off x="3013941" y="4669123"/>
            <a:ext cx="333746"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2</a:t>
            </a:r>
          </a:p>
        </p:txBody>
      </p:sp>
      <p:sp>
        <p:nvSpPr>
          <p:cNvPr id="79" name="Oval 78"/>
          <p:cNvSpPr/>
          <p:nvPr/>
        </p:nvSpPr>
        <p:spPr>
          <a:xfrm>
            <a:off x="1043195" y="382521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21291" y="384739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299773" y="3860067"/>
            <a:ext cx="2980051" cy="2079105"/>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065704" y="3983782"/>
            <a:ext cx="1789532" cy="1966296"/>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6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775" y="3262680"/>
            <a:ext cx="6692585" cy="590415"/>
          </a:xfrm>
        </p:spPr>
        <p:txBody>
          <a:bodyPr/>
          <a:lstStyle/>
          <a:p>
            <a:r>
              <a:rPr lang="en-US" dirty="0"/>
              <a:t>Reductions, P vs. NP</a:t>
            </a:r>
          </a:p>
        </p:txBody>
      </p:sp>
      <p:sp>
        <p:nvSpPr>
          <p:cNvPr id="3" name="Footer Placeholder 2"/>
          <p:cNvSpPr>
            <a:spLocks noGrp="1"/>
          </p:cNvSpPr>
          <p:nvPr>
            <p:ph type="ftr" sz="quarter" idx="11"/>
          </p:nvPr>
        </p:nvSpPr>
        <p:spPr/>
        <p:txBody>
          <a:bodyPr/>
          <a:lstStyle/>
          <a:p>
            <a:r>
              <a:rPr lang="es-ES"/>
              <a:t>CSE 373 19 Su - Robbie Weber</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40</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7297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800" dirty="0"/>
                  <a:t>We’ll consider a problem “efficiently solvable” if it has a polynomial time algorithm.</a:t>
                </a:r>
              </a:p>
              <a:p>
                <a:r>
                  <a:rPr lang="en-US" sz="2800" dirty="0"/>
                  <a:t>I.e. an algorithm that runs in time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𝑘</m:t>
                        </m:r>
                      </m:sup>
                    </m:sSup>
                    <m:r>
                      <a:rPr lang="en-US" sz="2800" b="0" i="1" smtClean="0">
                        <a:latin typeface="Cambria Math" panose="02040503050406030204" pitchFamily="18" charset="0"/>
                      </a:rPr>
                      <m:t>)</m:t>
                    </m:r>
                  </m:oMath>
                </a14:m>
                <a:r>
                  <a:rPr lang="en-US" sz="2800" dirty="0"/>
                  <a:t> where </a:t>
                </a:r>
                <a14:m>
                  <m:oMath xmlns:m="http://schemas.openxmlformats.org/officeDocument/2006/math">
                    <m:r>
                      <a:rPr lang="en-US" sz="2800" b="0" i="1" smtClean="0">
                        <a:latin typeface="Cambria Math" panose="02040503050406030204" pitchFamily="18" charset="0"/>
                      </a:rPr>
                      <m:t>𝑘</m:t>
                    </m:r>
                  </m:oMath>
                </a14:m>
                <a:r>
                  <a:rPr lang="en-US" sz="2800" dirty="0"/>
                  <a:t> is a constant.</a:t>
                </a:r>
              </a:p>
              <a:p>
                <a:r>
                  <a:rPr lang="en-US" sz="2800" dirty="0"/>
                  <a:t>Are these algorithms always actually efficient?</a:t>
                </a:r>
              </a:p>
              <a:p>
                <a:r>
                  <a:rPr lang="en-US" sz="2800" dirty="0"/>
                  <a:t>Well………no</a:t>
                </a:r>
              </a:p>
              <a:p>
                <a:r>
                  <a:rPr lang="en-US" sz="2800" dirty="0"/>
                  <a:t>Your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10000</m:t>
                        </m:r>
                      </m:sup>
                    </m:sSup>
                  </m:oMath>
                </a14:m>
                <a:r>
                  <a:rPr lang="en-US" sz="2800" dirty="0"/>
                  <a:t> algorithm or even your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sup>
                            </m:sSup>
                          </m:sup>
                        </m:sSup>
                      </m:sup>
                    </m:sSup>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3</m:t>
                        </m:r>
                      </m:sup>
                    </m:sSup>
                  </m:oMath>
                </a14:m>
                <a:r>
                  <a:rPr lang="en-US" sz="2800" dirty="0"/>
                  <a:t> algorithm probably aren’t going to finish anytime soon.</a:t>
                </a:r>
              </a:p>
              <a:p>
                <a:r>
                  <a:rPr lang="en-US" sz="2800" dirty="0"/>
                  <a:t>But these edge cases are rare, and polynomial time is good as a low bar</a:t>
                </a:r>
              </a:p>
              <a:p>
                <a:pPr lvl="1"/>
                <a:r>
                  <a:rPr lang="en-US" sz="2800" dirty="0"/>
                  <a:t>If we can’t even find an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10000</m:t>
                        </m:r>
                      </m:sup>
                    </m:sSup>
                  </m:oMath>
                </a14:m>
                <a:r>
                  <a:rPr lang="en-US" sz="2800" dirty="0"/>
                  <a:t> algorithm, we should probably rethink our strategy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8" t="-2138" r="-1471" b="-817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4B20650-8027-43D4-AFF5-7B5B1208C986}" type="slidenum">
              <a:rPr lang="en-US" smtClean="0"/>
              <a:t>41</a:t>
            </a:fld>
            <a:endParaRPr lang="en-US"/>
          </a:p>
        </p:txBody>
      </p:sp>
    </p:spTree>
    <p:extLst>
      <p:ext uri="{BB962C8B-B14F-4D97-AF65-F5344CB8AC3E}">
        <p14:creationId xmlns:p14="http://schemas.microsoft.com/office/powerpoint/2010/main" val="412894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t>Let’s go back to dividing problems into solvable/not solvable.</a:t>
                </a:r>
                <a:br>
                  <a:rPr lang="en-US" sz="2800" dirty="0"/>
                </a:br>
                <a:r>
                  <a:rPr lang="en-US" sz="2800" dirty="0"/>
                  <a:t>For today, we’re going to talk about </a:t>
                </a:r>
                <a:r>
                  <a:rPr lang="en-US" sz="2800" b="1" dirty="0"/>
                  <a:t>decision problems</a:t>
                </a:r>
                <a:r>
                  <a:rPr lang="en-US" sz="2800" dirty="0"/>
                  <a:t>.</a:t>
                </a:r>
              </a:p>
              <a:p>
                <a:r>
                  <a:rPr lang="en-US" sz="2800" dirty="0"/>
                  <a:t>Problems that have a “yes” or “no” answer.</a:t>
                </a:r>
              </a:p>
              <a:p>
                <a:r>
                  <a:rPr lang="en-US" sz="2800" dirty="0"/>
                  <a:t>Why?</a:t>
                </a:r>
              </a:p>
              <a:p>
                <a:r>
                  <a:rPr lang="en-US" sz="2800" dirty="0"/>
                  <a:t>Theory reasons (ask me later).</a:t>
                </a:r>
              </a:p>
              <a:p>
                <a:r>
                  <a:rPr lang="en-US" sz="2800" dirty="0"/>
                  <a:t>But it’s not too bad</a:t>
                </a:r>
              </a:p>
              <a:p>
                <a:pPr lvl="1"/>
                <a:r>
                  <a:rPr lang="en-US" sz="2400" dirty="0"/>
                  <a:t>most problems can be rephrased as very similar decision problems.</a:t>
                </a:r>
              </a:p>
              <a:p>
                <a:r>
                  <a:rPr lang="en-US" sz="2800" dirty="0"/>
                  <a:t>E.g. instead of “find the shortest path from s to t” ask</a:t>
                </a:r>
                <a:br>
                  <a:rPr lang="en-US" sz="2800" dirty="0"/>
                </a:br>
                <a:r>
                  <a:rPr lang="en-US" sz="2800" dirty="0"/>
                  <a:t>Is there a path from s to t of length at most </a:t>
                </a:r>
                <a14:m>
                  <m:oMath xmlns:m="http://schemas.openxmlformats.org/officeDocument/2006/math">
                    <m:r>
                      <a:rPr lang="en-US" sz="2800" b="0" i="1" smtClean="0">
                        <a:latin typeface="Cambria Math" panose="02040503050406030204" pitchFamily="18" charset="0"/>
                      </a:rPr>
                      <m:t>𝑘</m:t>
                    </m:r>
                  </m:oMath>
                </a14:m>
                <a:r>
                  <a:rPr lang="en-US"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8" t="-213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4B20650-8027-43D4-AFF5-7B5B1208C986}" type="slidenum">
              <a:rPr lang="en-US" smtClean="0"/>
              <a:t>42</a:t>
            </a:fld>
            <a:endParaRPr lang="en-US"/>
          </a:p>
        </p:txBody>
      </p:sp>
    </p:spTree>
    <p:extLst>
      <p:ext uri="{BB962C8B-B14F-4D97-AF65-F5344CB8AC3E}">
        <p14:creationId xmlns:p14="http://schemas.microsoft.com/office/powerpoint/2010/main" val="305029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p>
        </p:txBody>
      </p:sp>
      <p:sp>
        <p:nvSpPr>
          <p:cNvPr id="3" name="Content Placeholder 2"/>
          <p:cNvSpPr>
            <a:spLocks noGrp="1"/>
          </p:cNvSpPr>
          <p:nvPr>
            <p:ph idx="1"/>
          </p:nvPr>
        </p:nvSpPr>
        <p:spPr/>
        <p:txBody>
          <a:bodyPr>
            <a:normAutofit/>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575238" y="1372686"/>
                <a:ext cx="10168961" cy="1485900"/>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The set of all decision problems that have an algorithm that runs in time </a:t>
                </a:r>
                <a14:m>
                  <m:oMath xmlns:m="http://schemas.openxmlformats.org/officeDocument/2006/math">
                    <m:r>
                      <a:rPr lang="en-US" sz="2800" b="0" i="1" smtClean="0">
                        <a:latin typeface="Cambria Math" panose="02040503050406030204" pitchFamily="18" charset="0"/>
                      </a:rPr>
                      <m:t>𝑂</m:t>
                    </m:r>
                    <m:d>
                      <m:dPr>
                        <m:ctrlPr>
                          <a:rPr lang="en-US" sz="2800" i="1" smtClean="0">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𝑘</m:t>
                            </m:r>
                          </m:sup>
                        </m:sSup>
                      </m:e>
                    </m:d>
                  </m:oMath>
                </a14:m>
                <a:r>
                  <a:rPr lang="en-US" sz="2800" dirty="0"/>
                  <a:t> for some constant </a:t>
                </a:r>
                <a14:m>
                  <m:oMath xmlns:m="http://schemas.openxmlformats.org/officeDocument/2006/math">
                    <m:r>
                      <a:rPr lang="en-US" sz="2800" b="0" i="1" smtClean="0">
                        <a:latin typeface="Cambria Math" panose="02040503050406030204" pitchFamily="18" charset="0"/>
                      </a:rPr>
                      <m:t>𝑘</m:t>
                    </m:r>
                  </m:oMath>
                </a14:m>
                <a:r>
                  <a:rPr lang="en-US" sz="28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575238" y="1372686"/>
                <a:ext cx="10168961" cy="1485900"/>
              </a:xfrm>
              <a:prstGeom prst="rect">
                <a:avLst/>
              </a:prstGeom>
              <a:blipFill rotWithShape="0">
                <a:blip r:embed="rId2"/>
                <a:stretch>
                  <a:fillRect l="-1199" r="-420" b="-6967"/>
                </a:stretch>
              </a:blipFill>
              <a:ln>
                <a:noFill/>
              </a:ln>
            </p:spPr>
            <p:txBody>
              <a:bodyPr/>
              <a:lstStyle/>
              <a:p>
                <a:r>
                  <a:rPr lang="en-US">
                    <a:noFill/>
                  </a:rPr>
                  <a:t> </a:t>
                </a:r>
              </a:p>
            </p:txBody>
          </p:sp>
        </mc:Fallback>
      </mc:AlternateContent>
      <p:sp>
        <p:nvSpPr>
          <p:cNvPr id="5" name="Rectangle 4"/>
          <p:cNvSpPr/>
          <p:nvPr/>
        </p:nvSpPr>
        <p:spPr>
          <a:xfrm>
            <a:off x="575237" y="1379037"/>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P (stands for “Polynomial”)</a:t>
            </a:r>
          </a:p>
        </p:txBody>
      </p:sp>
      <p:sp>
        <p:nvSpPr>
          <p:cNvPr id="9" name="TextBox 8"/>
          <p:cNvSpPr txBox="1"/>
          <p:nvPr/>
        </p:nvSpPr>
        <p:spPr>
          <a:xfrm>
            <a:off x="575236" y="2858586"/>
            <a:ext cx="11097780" cy="2246769"/>
          </a:xfrm>
          <a:prstGeom prst="rect">
            <a:avLst/>
          </a:prstGeom>
          <a:noFill/>
        </p:spPr>
        <p:txBody>
          <a:bodyPr wrap="square" rtlCol="0">
            <a:spAutoFit/>
          </a:bodyPr>
          <a:lstStyle/>
          <a:p>
            <a:r>
              <a:rPr lang="en-US" sz="2800" dirty="0"/>
              <a:t>The decision version of all problems we’ve solved in this class are in P.</a:t>
            </a:r>
          </a:p>
          <a:p>
            <a:endParaRPr lang="en-US" sz="2800" dirty="0"/>
          </a:p>
          <a:p>
            <a:r>
              <a:rPr lang="en-US" sz="2800" dirty="0"/>
              <a:t>P is an example of a “complexity class”</a:t>
            </a:r>
          </a:p>
          <a:p>
            <a:r>
              <a:rPr lang="en-US" sz="2800" dirty="0"/>
              <a:t>A set of problems that can be solved under some limitations (e.g. with some amount of memory or in some amount of time).</a:t>
            </a:r>
          </a:p>
        </p:txBody>
      </p:sp>
      <p:sp>
        <p:nvSpPr>
          <p:cNvPr id="6" name="Footer Placeholder 5"/>
          <p:cNvSpPr>
            <a:spLocks noGrp="1"/>
          </p:cNvSpPr>
          <p:nvPr>
            <p:ph type="ftr" sz="quarter" idx="11"/>
          </p:nvPr>
        </p:nvSpPr>
        <p:spPr/>
        <p:txBody>
          <a:bodyPr/>
          <a:lstStyle/>
          <a:p>
            <a:r>
              <a:rPr lang="es-ES"/>
              <a:t>CSE 373 19 Su - Robbie Weber</a:t>
            </a:r>
            <a:endParaRPr lang="en-US"/>
          </a:p>
        </p:txBody>
      </p:sp>
      <p:sp>
        <p:nvSpPr>
          <p:cNvPr id="7" name="Slide Number Placeholder 6"/>
          <p:cNvSpPr>
            <a:spLocks noGrp="1"/>
          </p:cNvSpPr>
          <p:nvPr>
            <p:ph type="sldNum" sz="quarter" idx="12"/>
          </p:nvPr>
        </p:nvSpPr>
        <p:spPr/>
        <p:txBody>
          <a:bodyPr/>
          <a:lstStyle/>
          <a:p>
            <a:fld id="{64B20650-8027-43D4-AFF5-7B5B1208C986}" type="slidenum">
              <a:rPr lang="en-US" smtClean="0"/>
              <a:t>43</a:t>
            </a:fld>
            <a:endParaRPr lang="en-US"/>
          </a:p>
        </p:txBody>
      </p:sp>
    </p:spTree>
    <p:extLst>
      <p:ext uri="{BB962C8B-B14F-4D97-AF65-F5344CB8AC3E}">
        <p14:creationId xmlns:p14="http://schemas.microsoft.com/office/powerpoint/2010/main" val="28848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 know it when I see it.</a:t>
            </a:r>
          </a:p>
        </p:txBody>
      </p:sp>
      <p:sp>
        <p:nvSpPr>
          <p:cNvPr id="3" name="Content Placeholder 2"/>
          <p:cNvSpPr>
            <a:spLocks noGrp="1"/>
          </p:cNvSpPr>
          <p:nvPr>
            <p:ph idx="1"/>
          </p:nvPr>
        </p:nvSpPr>
        <p:spPr>
          <a:xfrm>
            <a:off x="575240" y="1463856"/>
            <a:ext cx="11187258" cy="5083699"/>
          </a:xfrm>
        </p:spPr>
        <p:txBody>
          <a:bodyPr>
            <a:normAutofit/>
          </a:bodyPr>
          <a:lstStyle/>
          <a:p>
            <a:r>
              <a:rPr lang="en-US" sz="2800" dirty="0"/>
              <a:t>Another class of problems we want to talk about.</a:t>
            </a:r>
          </a:p>
          <a:p>
            <a:r>
              <a:rPr lang="en-US" sz="2800" dirty="0"/>
              <a:t>“I’ll know it when I see it” Problems.</a:t>
            </a:r>
          </a:p>
          <a:p>
            <a:endParaRPr lang="en-US" sz="2800" dirty="0"/>
          </a:p>
          <a:p>
            <a:r>
              <a:rPr lang="en-US" sz="2800" dirty="0"/>
              <a:t>Decision Problems such that:</a:t>
            </a:r>
          </a:p>
          <a:p>
            <a:r>
              <a:rPr lang="en-US" sz="2800" dirty="0"/>
              <a:t>If the answer is YES, you can prove the answer is yes by </a:t>
            </a:r>
          </a:p>
          <a:p>
            <a:pPr lvl="1"/>
            <a:r>
              <a:rPr lang="en-US" sz="2400" dirty="0"/>
              <a:t>Being given a “proof” or a “certificate”</a:t>
            </a:r>
          </a:p>
          <a:p>
            <a:pPr lvl="1"/>
            <a:r>
              <a:rPr lang="en-US" sz="2400" dirty="0"/>
              <a:t>Verifying that certificate in polynomial time. </a:t>
            </a:r>
          </a:p>
          <a:p>
            <a:r>
              <a:rPr lang="en-US" sz="2800" dirty="0"/>
              <a:t>What certificate would be convenient for short paths? </a:t>
            </a:r>
          </a:p>
          <a:p>
            <a:pPr lvl="1"/>
            <a:r>
              <a:rPr lang="en-US" sz="2800" dirty="0"/>
              <a:t>The path itself. Easy to check the path is really in the graph and really short.</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4B20650-8027-43D4-AFF5-7B5B1208C986}" type="slidenum">
              <a:rPr lang="en-US" smtClean="0"/>
              <a:t>44</a:t>
            </a:fld>
            <a:endParaRPr lang="en-US"/>
          </a:p>
        </p:txBody>
      </p:sp>
    </p:spTree>
    <p:extLst>
      <p:ext uri="{BB962C8B-B14F-4D97-AF65-F5344CB8AC3E}">
        <p14:creationId xmlns:p14="http://schemas.microsoft.com/office/powerpoint/2010/main" val="2775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 know it when I see it.</a:t>
            </a:r>
          </a:p>
        </p:txBody>
      </p:sp>
      <p:sp>
        <p:nvSpPr>
          <p:cNvPr id="3" name="Content Placeholder 2"/>
          <p:cNvSpPr>
            <a:spLocks noGrp="1"/>
          </p:cNvSpPr>
          <p:nvPr>
            <p:ph idx="1"/>
          </p:nvPr>
        </p:nvSpPr>
        <p:spPr>
          <a:xfrm>
            <a:off x="575240" y="1277943"/>
            <a:ext cx="11187258" cy="5279843"/>
          </a:xfrm>
        </p:spPr>
        <p:txBody>
          <a:bodyPr>
            <a:normAutofit/>
          </a:bodyPr>
          <a:lstStyle/>
          <a:p>
            <a:r>
              <a:rPr lang="en-US" sz="2800" dirty="0"/>
              <a:t>More formally,</a:t>
            </a:r>
          </a:p>
          <a:p>
            <a:endParaRPr lang="en-US" dirty="0"/>
          </a:p>
          <a:p>
            <a:endParaRPr lang="en-US" dirty="0"/>
          </a:p>
          <a:p>
            <a:pPr marL="0" indent="0">
              <a:buNone/>
            </a:pPr>
            <a:endParaRPr lang="en-US" sz="2800" dirty="0"/>
          </a:p>
          <a:p>
            <a:r>
              <a:rPr lang="en-US" sz="2800" dirty="0"/>
              <a:t>It’s a common misconception that NP stands for “not polynomial”</a:t>
            </a:r>
            <a:br>
              <a:rPr lang="en-US" sz="2800" dirty="0"/>
            </a:br>
            <a:r>
              <a:rPr lang="en-US" sz="2800" dirty="0"/>
              <a:t>Please never ever </a:t>
            </a:r>
            <a:r>
              <a:rPr lang="en-US" sz="2800" dirty="0" err="1"/>
              <a:t>ever</a:t>
            </a:r>
            <a:r>
              <a:rPr lang="en-US" sz="2800" dirty="0"/>
              <a:t> </a:t>
            </a:r>
            <a:r>
              <a:rPr lang="en-US" sz="2800" dirty="0" err="1"/>
              <a:t>ever</a:t>
            </a:r>
            <a:r>
              <a:rPr lang="en-US" sz="2800" dirty="0"/>
              <a:t> say that.</a:t>
            </a:r>
          </a:p>
          <a:p>
            <a:r>
              <a:rPr lang="en-US" sz="2800" dirty="0"/>
              <a:t>Please.</a:t>
            </a:r>
          </a:p>
          <a:p>
            <a:r>
              <a:rPr lang="en-US" sz="2800" dirty="0"/>
              <a:t>Every time you do a theoretical computer scientist sheds a single tear. </a:t>
            </a:r>
          </a:p>
          <a:p>
            <a:r>
              <a:rPr lang="en-US" sz="2800" dirty="0"/>
              <a:t>(That theoretical computer scientist is me)</a:t>
            </a:r>
          </a:p>
        </p:txBody>
      </p:sp>
      <p:sp>
        <p:nvSpPr>
          <p:cNvPr id="4" name="Rectangle 3"/>
          <p:cNvSpPr/>
          <p:nvPr/>
        </p:nvSpPr>
        <p:spPr>
          <a:xfrm>
            <a:off x="575237" y="1741356"/>
            <a:ext cx="10168961" cy="160217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The set of all decision problems such that if the answer is YES, there is a proof of that which can be verified in polynomial time.</a:t>
            </a:r>
          </a:p>
        </p:txBody>
      </p:sp>
      <p:sp>
        <p:nvSpPr>
          <p:cNvPr id="5" name="Rectangle 4"/>
          <p:cNvSpPr/>
          <p:nvPr/>
        </p:nvSpPr>
        <p:spPr>
          <a:xfrm>
            <a:off x="575237" y="1741356"/>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NP (stands for “nondeterministic polynomial”)</a:t>
            </a:r>
          </a:p>
        </p:txBody>
      </p:sp>
      <p:sp>
        <p:nvSpPr>
          <p:cNvPr id="6" name="Footer Placeholder 5"/>
          <p:cNvSpPr>
            <a:spLocks noGrp="1"/>
          </p:cNvSpPr>
          <p:nvPr>
            <p:ph type="ftr" sz="quarter" idx="11"/>
          </p:nvPr>
        </p:nvSpPr>
        <p:spPr/>
        <p:txBody>
          <a:bodyPr/>
          <a:lstStyle/>
          <a:p>
            <a:r>
              <a:rPr lang="es-ES"/>
              <a:t>CSE 373 19 Su - Robbie Weber</a:t>
            </a:r>
            <a:endParaRPr lang="en-US"/>
          </a:p>
        </p:txBody>
      </p:sp>
      <p:sp>
        <p:nvSpPr>
          <p:cNvPr id="7" name="Slide Number Placeholder 6"/>
          <p:cNvSpPr>
            <a:spLocks noGrp="1"/>
          </p:cNvSpPr>
          <p:nvPr>
            <p:ph type="sldNum" sz="quarter" idx="12"/>
          </p:nvPr>
        </p:nvSpPr>
        <p:spPr/>
        <p:txBody>
          <a:bodyPr/>
          <a:lstStyle/>
          <a:p>
            <a:fld id="{64B20650-8027-43D4-AFF5-7B5B1208C986}" type="slidenum">
              <a:rPr lang="en-US" smtClean="0"/>
              <a:t>45</a:t>
            </a:fld>
            <a:endParaRPr lang="en-US"/>
          </a:p>
        </p:txBody>
      </p:sp>
    </p:spTree>
    <p:extLst>
      <p:ext uri="{BB962C8B-B14F-4D97-AF65-F5344CB8AC3E}">
        <p14:creationId xmlns:p14="http://schemas.microsoft.com/office/powerpoint/2010/main" val="10440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Find SCCs?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That’s awful meta. Why?</a:t>
            </a:r>
          </a:p>
          <a:p>
            <a:r>
              <a:rPr lang="en-US" dirty="0"/>
              <a:t>This new graph summarizes reachability information of the original graph. </a:t>
            </a:r>
          </a:p>
          <a:p>
            <a:pPr lvl="1"/>
            <a:r>
              <a:rPr lang="en-US" dirty="0"/>
              <a:t>I can get from A (of G) in </a:t>
            </a:r>
            <a:r>
              <a:rPr lang="en-US" dirty="0">
                <a:solidFill>
                  <a:schemeClr val="accent1"/>
                </a:solidFill>
              </a:rPr>
              <a:t>1</a:t>
            </a:r>
            <a:r>
              <a:rPr lang="en-US" dirty="0"/>
              <a:t> to F (of G) in </a:t>
            </a:r>
            <a:r>
              <a:rPr lang="en-US" dirty="0">
                <a:solidFill>
                  <a:schemeClr val="accent1"/>
                </a:solidFill>
              </a:rPr>
              <a:t>3</a:t>
            </a:r>
            <a:r>
              <a:rPr lang="en-US" dirty="0"/>
              <a:t> if and only if I can get from </a:t>
            </a:r>
            <a:r>
              <a:rPr lang="en-US" dirty="0">
                <a:solidFill>
                  <a:schemeClr val="accent1"/>
                </a:solidFill>
              </a:rPr>
              <a:t>1</a:t>
            </a:r>
            <a:r>
              <a:rPr lang="en-US" dirty="0"/>
              <a:t> to </a:t>
            </a:r>
            <a:r>
              <a:rPr lang="en-US" dirty="0">
                <a:solidFill>
                  <a:schemeClr val="accent1"/>
                </a:solidFill>
              </a:rPr>
              <a:t>3</a:t>
            </a:r>
            <a:r>
              <a:rPr lang="en-US" dirty="0"/>
              <a:t> in </a:t>
            </a:r>
            <a:r>
              <a:rPr lang="en-US" dirty="0">
                <a:solidFill>
                  <a:schemeClr val="accent1"/>
                </a:solidFill>
              </a:rPr>
              <a:t>H</a:t>
            </a:r>
            <a:r>
              <a:rPr lang="en-US" dirty="0"/>
              <a:t>. </a:t>
            </a:r>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5</a:t>
            </a:fld>
            <a:endParaRPr lang="en-US"/>
          </a:p>
        </p:txBody>
      </p:sp>
      <p:sp>
        <p:nvSpPr>
          <p:cNvPr id="62" name="Oval 61"/>
          <p:cNvSpPr/>
          <p:nvPr/>
        </p:nvSpPr>
        <p:spPr>
          <a:xfrm>
            <a:off x="5907947" y="207671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63" name="Oval 62"/>
          <p:cNvSpPr/>
          <p:nvPr/>
        </p:nvSpPr>
        <p:spPr>
          <a:xfrm>
            <a:off x="5491850" y="287686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4" name="Oval 63"/>
          <p:cNvSpPr/>
          <p:nvPr/>
        </p:nvSpPr>
        <p:spPr>
          <a:xfrm>
            <a:off x="6553198" y="2863844"/>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65" name="Straight Arrow Connector 64"/>
          <p:cNvCxnSpPr>
            <a:stCxn id="63" idx="7"/>
            <a:endCxn id="62" idx="3"/>
          </p:cNvCxnSpPr>
          <p:nvPr/>
        </p:nvCxnSpPr>
        <p:spPr>
          <a:xfrm flipV="1">
            <a:off x="5912525" y="2488409"/>
            <a:ext cx="67598" cy="4590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5"/>
            <a:endCxn id="64" idx="0"/>
          </p:cNvCxnSpPr>
          <p:nvPr/>
        </p:nvCxnSpPr>
        <p:spPr>
          <a:xfrm>
            <a:off x="6328622" y="2488409"/>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2" idx="4"/>
            <a:endCxn id="63" idx="6"/>
          </p:cNvCxnSpPr>
          <p:nvPr/>
        </p:nvCxnSpPr>
        <p:spPr>
          <a:xfrm flipH="1">
            <a:off x="5984701" y="2559044"/>
            <a:ext cx="169672" cy="558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3283654" y="208080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9" name="Oval 68"/>
          <p:cNvSpPr/>
          <p:nvPr/>
        </p:nvSpPr>
        <p:spPr>
          <a:xfrm>
            <a:off x="7451055" y="208080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70" name="Straight Arrow Connector 69"/>
          <p:cNvCxnSpPr>
            <a:stCxn id="68" idx="6"/>
            <a:endCxn id="62" idx="2"/>
          </p:cNvCxnSpPr>
          <p:nvPr/>
        </p:nvCxnSpPr>
        <p:spPr>
          <a:xfrm flipV="1">
            <a:off x="3776505" y="2317880"/>
            <a:ext cx="2131442"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7"/>
            <a:endCxn id="69" idx="3"/>
          </p:cNvCxnSpPr>
          <p:nvPr/>
        </p:nvCxnSpPr>
        <p:spPr>
          <a:xfrm flipV="1">
            <a:off x="6973873" y="2492494"/>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2"/>
            <a:endCxn id="62" idx="6"/>
          </p:cNvCxnSpPr>
          <p:nvPr/>
        </p:nvCxnSpPr>
        <p:spPr>
          <a:xfrm flipH="1" flipV="1">
            <a:off x="6400798" y="2317880"/>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544256" y="208975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74" name="Straight Arrow Connector 73"/>
          <p:cNvCxnSpPr>
            <a:stCxn id="73" idx="6"/>
            <a:endCxn id="68" idx="2"/>
          </p:cNvCxnSpPr>
          <p:nvPr/>
        </p:nvCxnSpPr>
        <p:spPr>
          <a:xfrm flipV="1">
            <a:off x="2037107" y="2321965"/>
            <a:ext cx="1246547" cy="89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801890" y="212128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76" name="Straight Arrow Connector 75"/>
          <p:cNvCxnSpPr>
            <a:stCxn id="69" idx="6"/>
            <a:endCxn id="75" idx="2"/>
          </p:cNvCxnSpPr>
          <p:nvPr/>
        </p:nvCxnSpPr>
        <p:spPr>
          <a:xfrm>
            <a:off x="7943906" y="2321965"/>
            <a:ext cx="1857984" cy="40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9309039" y="294750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78" name="Straight Arrow Connector 77"/>
          <p:cNvCxnSpPr>
            <a:stCxn id="64" idx="6"/>
            <a:endCxn id="77" idx="2"/>
          </p:cNvCxnSpPr>
          <p:nvPr/>
        </p:nvCxnSpPr>
        <p:spPr>
          <a:xfrm>
            <a:off x="7046049" y="3105008"/>
            <a:ext cx="2262990" cy="8365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5" idx="4"/>
            <a:endCxn id="77" idx="7"/>
          </p:cNvCxnSpPr>
          <p:nvPr/>
        </p:nvCxnSpPr>
        <p:spPr>
          <a:xfrm flipH="1">
            <a:off x="9729714" y="2603614"/>
            <a:ext cx="318602"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7" idx="0"/>
            <a:endCxn id="75" idx="3"/>
          </p:cNvCxnSpPr>
          <p:nvPr/>
        </p:nvCxnSpPr>
        <p:spPr>
          <a:xfrm flipV="1">
            <a:off x="9555465" y="2532979"/>
            <a:ext cx="318601"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a:off x="2302846" y="1994613"/>
            <a:ext cx="722027" cy="260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4289324" y="241550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p:cNvSpPr/>
          <p:nvPr/>
        </p:nvSpPr>
        <p:spPr>
          <a:xfrm>
            <a:off x="8289540" y="2488409"/>
            <a:ext cx="722027" cy="388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278517" y="2445978"/>
            <a:ext cx="290464"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1</a:t>
            </a:r>
          </a:p>
        </p:txBody>
      </p:sp>
      <p:sp>
        <p:nvSpPr>
          <p:cNvPr id="85" name="TextBox 84"/>
          <p:cNvSpPr txBox="1"/>
          <p:nvPr/>
        </p:nvSpPr>
        <p:spPr>
          <a:xfrm>
            <a:off x="7248552" y="3240380"/>
            <a:ext cx="333894" cy="43088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200" dirty="0"/>
              <a:t>3</a:t>
            </a:r>
          </a:p>
        </p:txBody>
      </p:sp>
      <p:sp>
        <p:nvSpPr>
          <p:cNvPr id="86" name="TextBox 85"/>
          <p:cNvSpPr txBox="1"/>
          <p:nvPr/>
        </p:nvSpPr>
        <p:spPr>
          <a:xfrm>
            <a:off x="10174056" y="3180239"/>
            <a:ext cx="340158"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4</a:t>
            </a:r>
          </a:p>
        </p:txBody>
      </p:sp>
      <p:sp>
        <p:nvSpPr>
          <p:cNvPr id="87" name="TextBox 86"/>
          <p:cNvSpPr txBox="1"/>
          <p:nvPr/>
        </p:nvSpPr>
        <p:spPr>
          <a:xfrm>
            <a:off x="3013941" y="2579058"/>
            <a:ext cx="333746"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2</a:t>
            </a:r>
          </a:p>
        </p:txBody>
      </p:sp>
      <p:sp>
        <p:nvSpPr>
          <p:cNvPr id="88" name="Oval 87"/>
          <p:cNvSpPr/>
          <p:nvPr/>
        </p:nvSpPr>
        <p:spPr>
          <a:xfrm>
            <a:off x="1043195" y="1735151"/>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291" y="1757331"/>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299773" y="1770002"/>
            <a:ext cx="2980051" cy="2079105"/>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065704" y="1893717"/>
            <a:ext cx="1789532" cy="1966296"/>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51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Must </a:t>
            </a:r>
            <a:r>
              <a:rPr lang="en-US" dirty="0">
                <a:solidFill>
                  <a:srgbClr val="00B0F0"/>
                </a:solidFill>
              </a:rPr>
              <a:t>H</a:t>
            </a:r>
            <a:r>
              <a:rPr lang="en-US" dirty="0"/>
              <a:t> Be a DAG?</a:t>
            </a:r>
          </a:p>
        </p:txBody>
      </p:sp>
      <p:sp>
        <p:nvSpPr>
          <p:cNvPr id="3" name="Content Placeholder 2"/>
          <p:cNvSpPr>
            <a:spLocks noGrp="1"/>
          </p:cNvSpPr>
          <p:nvPr>
            <p:ph idx="1"/>
          </p:nvPr>
        </p:nvSpPr>
        <p:spPr/>
        <p:txBody>
          <a:bodyPr/>
          <a:lstStyle/>
          <a:p>
            <a:r>
              <a:rPr lang="en-US" dirty="0">
                <a:solidFill>
                  <a:schemeClr val="accent1"/>
                </a:solidFill>
              </a:rPr>
              <a:t>H</a:t>
            </a:r>
            <a:r>
              <a:rPr lang="en-US" dirty="0"/>
              <a:t> is always a DAG (do you see why?).</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6</a:t>
            </a:fld>
            <a:endParaRPr lang="en-US"/>
          </a:p>
        </p:txBody>
      </p:sp>
    </p:spTree>
    <p:extLst>
      <p:ext uri="{BB962C8B-B14F-4D97-AF65-F5344CB8AC3E}">
        <p14:creationId xmlns:p14="http://schemas.microsoft.com/office/powerpoint/2010/main" val="371287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r>
              <a:rPr lang="en-US" dirty="0"/>
              <a:t>Finding SCCs lets you </a:t>
            </a:r>
            <a:r>
              <a:rPr lang="en-US" b="1" dirty="0"/>
              <a:t>collapse </a:t>
            </a:r>
            <a:r>
              <a:rPr lang="en-US" dirty="0"/>
              <a:t>your graph to the meta-structure.</a:t>
            </a:r>
            <a:br>
              <a:rPr lang="en-US" dirty="0"/>
            </a:br>
            <a:r>
              <a:rPr lang="en-US" dirty="0"/>
              <a:t>If (and only if) your graph is a DAG, you can find a topological sort of your graph.</a:t>
            </a:r>
          </a:p>
          <a:p>
            <a:endParaRPr lang="en-US" dirty="0"/>
          </a:p>
          <a:p>
            <a:r>
              <a:rPr lang="en-US" dirty="0"/>
              <a:t>Both of these algorithms run in linear time.</a:t>
            </a:r>
          </a:p>
          <a:p>
            <a:r>
              <a:rPr lang="en-US" dirty="0"/>
              <a:t>Just about everything you could want to do with your graph will take at least as long.</a:t>
            </a:r>
          </a:p>
          <a:p>
            <a:r>
              <a:rPr lang="en-US" dirty="0"/>
              <a:t>You should think of these as </a:t>
            </a:r>
            <a:r>
              <a:rPr lang="en-US" b="1" dirty="0"/>
              <a:t>“almost free” preprocessing </a:t>
            </a:r>
            <a:r>
              <a:rPr lang="en-US" dirty="0"/>
              <a:t>of your graph. </a:t>
            </a:r>
          </a:p>
          <a:p>
            <a:pPr lvl="1"/>
            <a:r>
              <a:rPr lang="en-US" dirty="0"/>
              <a:t>Your other graph algorithms only need to work on </a:t>
            </a:r>
          </a:p>
          <a:p>
            <a:pPr lvl="2"/>
            <a:r>
              <a:rPr lang="en-US" sz="1800" dirty="0"/>
              <a:t>topologically sorted graphs and </a:t>
            </a:r>
          </a:p>
          <a:p>
            <a:pPr lvl="2"/>
            <a:r>
              <a:rPr lang="en-US" sz="1800" dirty="0"/>
              <a:t>strongly connected graphs. </a:t>
            </a:r>
          </a:p>
          <a:p>
            <a:endParaRPr lang="en-US" dirty="0"/>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7</a:t>
            </a:fld>
            <a:endParaRPr lang="en-US"/>
          </a:p>
        </p:txBody>
      </p:sp>
    </p:spTree>
    <p:extLst>
      <p:ext uri="{BB962C8B-B14F-4D97-AF65-F5344CB8AC3E}">
        <p14:creationId xmlns:p14="http://schemas.microsoft.com/office/powerpoint/2010/main" val="367464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Longer Example	</a:t>
            </a:r>
          </a:p>
        </p:txBody>
      </p:sp>
      <p:sp>
        <p:nvSpPr>
          <p:cNvPr id="3" name="Content Placeholder 2"/>
          <p:cNvSpPr>
            <a:spLocks noGrp="1"/>
          </p:cNvSpPr>
          <p:nvPr>
            <p:ph idx="1"/>
          </p:nvPr>
        </p:nvSpPr>
        <p:spPr/>
        <p:txBody>
          <a:bodyPr/>
          <a:lstStyle/>
          <a:p>
            <a:r>
              <a:rPr lang="en-US" dirty="0"/>
              <a:t>The best way to really see why this is useful is to do a bunch of examples. </a:t>
            </a:r>
          </a:p>
          <a:p>
            <a:r>
              <a:rPr lang="en-US" dirty="0"/>
              <a:t>Take CSE 417 for that. The second best way is to see one example right now...</a:t>
            </a:r>
          </a:p>
          <a:p>
            <a:r>
              <a:rPr lang="en-US" dirty="0"/>
              <a:t>This problem doesn’t </a:t>
            </a:r>
            <a:r>
              <a:rPr lang="en-US" i="1" dirty="0"/>
              <a:t>look like </a:t>
            </a:r>
            <a:r>
              <a:rPr lang="en-US" dirty="0"/>
              <a:t>it has anything to do with graphs </a:t>
            </a:r>
          </a:p>
          <a:p>
            <a:pPr lvl="1"/>
            <a:r>
              <a:rPr lang="en-US" dirty="0"/>
              <a:t>no maps</a:t>
            </a:r>
          </a:p>
          <a:p>
            <a:pPr lvl="1"/>
            <a:r>
              <a:rPr lang="en-US" dirty="0"/>
              <a:t>no roads</a:t>
            </a:r>
          </a:p>
          <a:p>
            <a:pPr lvl="1"/>
            <a:r>
              <a:rPr lang="en-US" dirty="0"/>
              <a:t>no social media friendships</a:t>
            </a:r>
          </a:p>
          <a:p>
            <a:r>
              <a:rPr lang="en-US" dirty="0"/>
              <a:t>Nonetheless, a graph representation is the best one.</a:t>
            </a:r>
          </a:p>
          <a:p>
            <a:r>
              <a:rPr lang="en-US" dirty="0">
                <a:solidFill>
                  <a:srgbClr val="FF0000"/>
                </a:solidFill>
              </a:rPr>
              <a:t>I don’t expect you to remember the details of this algorithm.</a:t>
            </a:r>
          </a:p>
          <a:p>
            <a:r>
              <a:rPr lang="en-US" dirty="0"/>
              <a:t>I just want you to see </a:t>
            </a:r>
          </a:p>
          <a:p>
            <a:pPr lvl="1"/>
            <a:r>
              <a:rPr lang="en-US" dirty="0"/>
              <a:t>graphs can show up anywhere.</a:t>
            </a:r>
          </a:p>
          <a:p>
            <a:pPr lvl="1"/>
            <a:r>
              <a:rPr lang="en-US" dirty="0"/>
              <a:t>SCCs and Topological Sort are useful algorithms.</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8</a:t>
            </a:fld>
            <a:endParaRPr lang="en-US"/>
          </a:p>
        </p:txBody>
      </p:sp>
    </p:spTree>
    <p:extLst>
      <p:ext uri="{BB962C8B-B14F-4D97-AF65-F5344CB8AC3E}">
        <p14:creationId xmlns:p14="http://schemas.microsoft.com/office/powerpoint/2010/main" val="198082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 Final Review</a:t>
            </a:r>
          </a:p>
        </p:txBody>
      </p:sp>
      <p:sp>
        <p:nvSpPr>
          <p:cNvPr id="3" name="Content Placeholder 2"/>
          <p:cNvSpPr>
            <a:spLocks noGrp="1"/>
          </p:cNvSpPr>
          <p:nvPr>
            <p:ph idx="1"/>
          </p:nvPr>
        </p:nvSpPr>
        <p:spPr>
          <a:xfrm>
            <a:off x="575240" y="1463857"/>
            <a:ext cx="11187258" cy="3009820"/>
          </a:xfrm>
        </p:spPr>
        <p:txBody>
          <a:bodyPr>
            <a:normAutofit/>
          </a:bodyPr>
          <a:lstStyle/>
          <a:p>
            <a:r>
              <a:rPr lang="en-US" sz="2400" dirty="0"/>
              <a:t>We have a long list of types of problems we might want to review for the final. </a:t>
            </a:r>
          </a:p>
          <a:p>
            <a:pPr lvl="1"/>
            <a:r>
              <a:rPr lang="en-US" sz="2400" dirty="0"/>
              <a:t>Heap insertion problem, big-O problems, finding closed forms of recurrences, graph modeling…</a:t>
            </a:r>
          </a:p>
          <a:p>
            <a:pPr lvl="1"/>
            <a:r>
              <a:rPr lang="en-US" sz="2400" dirty="0"/>
              <a:t>What should the TAs cover in the final review – what if we asked you?</a:t>
            </a:r>
          </a:p>
          <a:p>
            <a:r>
              <a:rPr lang="en-US" sz="2400" dirty="0"/>
              <a:t>To try to make you all happy, we might ask for your preferences. Each of you gives us two preferences of the form “I [do/don’t] want a [] problem on the review” *</a:t>
            </a:r>
          </a:p>
          <a:p>
            <a:r>
              <a:rPr lang="en-US" sz="2400" dirty="0"/>
              <a:t>We’ll assume you’ll be happy if you get at least one of your two preferences.</a:t>
            </a:r>
          </a:p>
        </p:txBody>
      </p:sp>
      <p:sp>
        <p:nvSpPr>
          <p:cNvPr id="4" name="Footer Placeholder 3"/>
          <p:cNvSpPr>
            <a:spLocks noGrp="1"/>
          </p:cNvSpPr>
          <p:nvPr>
            <p:ph type="ftr" sz="quarter" idx="11"/>
          </p:nvPr>
        </p:nvSpPr>
        <p:spPr/>
        <p:txBody>
          <a:bodyPr/>
          <a:lstStyle/>
          <a:p>
            <a:r>
              <a:rPr lang="es-ES"/>
              <a:t>CSE 373 19 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9</a:t>
            </a:fld>
            <a:endParaRPr lang="en-US"/>
          </a:p>
        </p:txBody>
      </p:sp>
      <p:sp>
        <p:nvSpPr>
          <p:cNvPr id="6" name="TextBox 5"/>
          <p:cNvSpPr txBox="1"/>
          <p:nvPr/>
        </p:nvSpPr>
        <p:spPr>
          <a:xfrm>
            <a:off x="4983983" y="6151695"/>
            <a:ext cx="6778516" cy="369332"/>
          </a:xfrm>
          <a:prstGeom prst="rect">
            <a:avLst/>
          </a:prstGeom>
          <a:noFill/>
        </p:spPr>
        <p:txBody>
          <a:bodyPr wrap="square" rtlCol="0">
            <a:spAutoFit/>
          </a:bodyPr>
          <a:lstStyle/>
          <a:p>
            <a:r>
              <a:rPr lang="en-US" dirty="0"/>
              <a:t>*This is NOT how the TAs are making the final review.</a:t>
            </a:r>
          </a:p>
        </p:txBody>
      </p:sp>
      <p:grpSp>
        <p:nvGrpSpPr>
          <p:cNvPr id="7" name="Group 6"/>
          <p:cNvGrpSpPr/>
          <p:nvPr/>
        </p:nvGrpSpPr>
        <p:grpSpPr>
          <a:xfrm>
            <a:off x="575239" y="4540932"/>
            <a:ext cx="8072372" cy="1610763"/>
            <a:chOff x="498764" y="4764761"/>
            <a:chExt cx="8072372" cy="1610763"/>
          </a:xfrm>
        </p:grpSpPr>
        <p:sp>
          <p:nvSpPr>
            <p:cNvPr id="8" name="Rectangle 7"/>
            <p:cNvSpPr/>
            <p:nvPr/>
          </p:nvSpPr>
          <p:spPr>
            <a:xfrm>
              <a:off x="498764" y="4764761"/>
              <a:ext cx="8072372" cy="1610763"/>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b="1" dirty="0"/>
                <a:t>Given</a:t>
              </a:r>
              <a:r>
                <a:rPr lang="en-US" sz="2200" dirty="0"/>
                <a:t>: A list of 2 preferences per student.</a:t>
              </a:r>
            </a:p>
            <a:p>
              <a:r>
                <a:rPr lang="en-US" sz="2200" b="1" dirty="0"/>
                <a:t>Find</a:t>
              </a:r>
              <a:r>
                <a:rPr lang="en-US" sz="2200" dirty="0"/>
                <a:t>: A set of questions so every student gets at least one of their preferences (or accurately report no such question set exists).</a:t>
              </a:r>
            </a:p>
          </p:txBody>
        </p:sp>
        <p:sp>
          <p:nvSpPr>
            <p:cNvPr id="9" name="Rectangle 8"/>
            <p:cNvSpPr/>
            <p:nvPr/>
          </p:nvSpPr>
          <p:spPr>
            <a:xfrm>
              <a:off x="498764" y="4764762"/>
              <a:ext cx="8072372"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Review Creation Problem</a:t>
              </a:r>
            </a:p>
          </p:txBody>
        </p:sp>
      </p:grpSp>
    </p:spTree>
    <p:extLst>
      <p:ext uri="{BB962C8B-B14F-4D97-AF65-F5344CB8AC3E}">
        <p14:creationId xmlns:p14="http://schemas.microsoft.com/office/powerpoint/2010/main" val="5469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lecture04_Kasey</Template>
  <TotalTime>1014</TotalTime>
  <Words>3358</Words>
  <Application>Microsoft Office PowerPoint</Application>
  <PresentationFormat>Widescreen</PresentationFormat>
  <Paragraphs>828</Paragraphs>
  <Slides>45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22: SCCs and Reductions</vt:lpstr>
      <vt:lpstr>Strongly Connected Components</vt:lpstr>
      <vt:lpstr>Finding SCC Algorithm</vt:lpstr>
      <vt:lpstr>Why Find SCCs?</vt:lpstr>
      <vt:lpstr>Why Find SCCs? </vt:lpstr>
      <vt:lpstr>Why Must H Be a DAG?</vt:lpstr>
      <vt:lpstr>Takeaways</vt:lpstr>
      <vt:lpstr>A Longer Example </vt:lpstr>
      <vt:lpstr>Example Problem: Final Review</vt:lpstr>
      <vt:lpstr>Review Creation: Take 1</vt:lpstr>
      <vt:lpstr>Review Creation: Take 2</vt:lpstr>
      <vt:lpstr>Review Creation: Take 2</vt:lpstr>
      <vt:lpstr>Review Creation: Take 2</vt:lpstr>
      <vt:lpstr>PowerPoint Presentation</vt:lpstr>
      <vt:lpstr>Final Creation: SCCs </vt:lpstr>
      <vt:lpstr>PowerPoint Presentation</vt:lpstr>
      <vt:lpstr>PowerPoint Presentation</vt:lpstr>
      <vt:lpstr>PowerPoint Presentation</vt:lpstr>
      <vt:lpstr>PowerPoint Presentation</vt:lpstr>
      <vt:lpstr>Making the Final</vt:lpstr>
      <vt:lpstr>Some More Context</vt:lpstr>
      <vt:lpstr>Reductions, P vs. NP</vt:lpstr>
      <vt:lpstr>What are we doing?</vt:lpstr>
      <vt:lpstr>Reductions: Take 2</vt:lpstr>
      <vt:lpstr>Weighted Graphs: A Reduction</vt:lpstr>
      <vt:lpstr>Reductions</vt:lpstr>
      <vt:lpstr>2-Coloring</vt:lpstr>
      <vt:lpstr>2-Coloring</vt:lpstr>
      <vt:lpstr>2-Coloring</vt:lpstr>
      <vt:lpstr>A Reduction</vt:lpstr>
      <vt:lpstr>PowerPoint Presentation</vt:lpstr>
      <vt:lpstr>Graph Modeling Practice</vt:lpstr>
      <vt:lpstr>Graph Modeling Process</vt:lpstr>
      <vt:lpstr>Scenario #1</vt:lpstr>
      <vt:lpstr>Scenario #1</vt:lpstr>
      <vt:lpstr>Scenario #2</vt:lpstr>
      <vt:lpstr>Scenario #2</vt:lpstr>
      <vt:lpstr>Scenario #3</vt:lpstr>
      <vt:lpstr>Scenario #3</vt:lpstr>
      <vt:lpstr>Reductions, P vs. NP</vt:lpstr>
      <vt:lpstr>Efficient</vt:lpstr>
      <vt:lpstr>Decision Problems</vt:lpstr>
      <vt:lpstr>P</vt:lpstr>
      <vt:lpstr>I’ll know it when I see it.</vt:lpstr>
      <vt:lpstr>I’ll know it when I see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Weber</dc:creator>
  <cp:lastModifiedBy>Robert Weber</cp:lastModifiedBy>
  <cp:revision>17</cp:revision>
  <cp:lastPrinted>2019-08-16T00:43:36Z</cp:lastPrinted>
  <dcterms:created xsi:type="dcterms:W3CDTF">2019-08-12T18:31:35Z</dcterms:created>
  <dcterms:modified xsi:type="dcterms:W3CDTF">2019-08-16T18:38:25Z</dcterms:modified>
</cp:coreProperties>
</file>