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41" r:id="rId3"/>
    <p:sldId id="339" r:id="rId4"/>
    <p:sldId id="337" r:id="rId5"/>
    <p:sldId id="275" r:id="rId6"/>
    <p:sldId id="280" r:id="rId7"/>
    <p:sldId id="281" r:id="rId8"/>
    <p:sldId id="282" r:id="rId9"/>
    <p:sldId id="283" r:id="rId10"/>
    <p:sldId id="284" r:id="rId11"/>
    <p:sldId id="285" r:id="rId12"/>
    <p:sldId id="276" r:id="rId13"/>
    <p:sldId id="340" r:id="rId14"/>
    <p:sldId id="331" r:id="rId15"/>
    <p:sldId id="286" r:id="rId16"/>
    <p:sldId id="287" r:id="rId17"/>
    <p:sldId id="322" r:id="rId18"/>
    <p:sldId id="325" r:id="rId19"/>
    <p:sldId id="338" r:id="rId20"/>
    <p:sldId id="315" r:id="rId21"/>
    <p:sldId id="288" r:id="rId22"/>
    <p:sldId id="329" r:id="rId23"/>
    <p:sldId id="306" r:id="rId24"/>
    <p:sldId id="330" r:id="rId25"/>
    <p:sldId id="333" r:id="rId26"/>
    <p:sldId id="334" r:id="rId27"/>
    <p:sldId id="307" r:id="rId28"/>
    <p:sldId id="308" r:id="rId29"/>
    <p:sldId id="309" r:id="rId30"/>
    <p:sldId id="290" r:id="rId31"/>
    <p:sldId id="291" r:id="rId32"/>
    <p:sldId id="343" r:id="rId33"/>
    <p:sldId id="342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CD2C0-1583-4871-915C-ACA45CE3DC9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D5188-736F-48F5-BADB-78FBA63F8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BD5188-736F-48F5-BADB-78FBA63F8E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A63953-D7EF-4775-BA2D-35FB2BDA6A10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3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EEA6-E2AB-46E9-A9DE-0DDA1E40250D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544D-CBA0-41BC-9554-730CD0D224D9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9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FEA2-5AAA-4AFC-AFDB-5B5396428DA1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C58F-9D96-41AB-97FF-0831D9A8BCBB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F3F-EDCA-4E8E-8847-0EBEBCF5CF5C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EA1-9F85-4A03-AD27-AFC5AD77A7FF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96B3-81D3-44AA-9F60-F525730FB7F4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00B-3BD5-4353-91D0-281D04AF5C35}" type="datetime1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297C-B256-45C5-8F55-50D23C6F1618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7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3CD8-07F1-42C0-B19D-7F6CEF5A5DD3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6DAA9A7-AA16-4EEC-8C90-4F668D3044FA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4B20650-8027-43D4-AFF5-7B5B1208C9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5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arVRDPT5nubkbvYc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23: P vs. NP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1929"/>
            <a:ext cx="457200" cy="2960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We need to describe 2 steps</a:t>
            </a:r>
          </a:p>
          <a:p>
            <a:r>
              <a:rPr lang="en-US" sz="2600" dirty="0"/>
              <a:t>1. How to turn a graph for a 2-color problem into an input to 2-SAT</a:t>
            </a:r>
          </a:p>
          <a:p>
            <a:r>
              <a:rPr lang="en-US" sz="2600" dirty="0"/>
              <a:t>2. How to turn the ANSWER for that 2-SAT input into the answer for the original 2-coloring problem.</a:t>
            </a:r>
          </a:p>
          <a:p>
            <a:r>
              <a:rPr lang="en-US" sz="2600" dirty="0"/>
              <a:t>How can I describe a two coloring of my graph? </a:t>
            </a:r>
          </a:p>
          <a:p>
            <a:pPr lvl="1"/>
            <a:r>
              <a:rPr lang="en-US" sz="2600" dirty="0"/>
              <a:t>Have a variable for each vertex – is it red?</a:t>
            </a:r>
          </a:p>
          <a:p>
            <a:r>
              <a:rPr lang="en-US" sz="2600" dirty="0"/>
              <a:t>How do I make sure every edge has different colors? I need one red endpoint and one blue one, so this better be true to have an edge from v1 to v2:</a:t>
            </a:r>
          </a:p>
          <a:p>
            <a:r>
              <a:rPr lang="en-US" sz="2600" dirty="0"/>
              <a:t>	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v1IsRed || v2isRed) &amp;&amp; (!v1IsRed || !v2IsRed)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169753" y="2928668"/>
            <a:ext cx="2275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33014" y="5009622"/>
            <a:ext cx="3217361" cy="1300904"/>
            <a:chOff x="291745" y="2525991"/>
            <a:chExt cx="5081809" cy="2054772"/>
          </a:xfrm>
        </p:grpSpPr>
        <p:sp>
          <p:nvSpPr>
            <p:cNvPr id="21" name="Oval 20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26" name="Straight Arrow Connector 25"/>
            <p:cNvCxnSpPr>
              <a:endCxn id="21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6"/>
              <a:endCxn id="23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6"/>
              <a:endCxn id="22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7"/>
              <a:endCxn id="21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2415" y="1057792"/>
            <a:ext cx="3041836" cy="1229932"/>
            <a:chOff x="291745" y="2525991"/>
            <a:chExt cx="5081809" cy="2054772"/>
          </a:xfrm>
        </p:grpSpPr>
        <p:sp>
          <p:nvSpPr>
            <p:cNvPr id="10" name="Oval 9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" name="Straight Arrow Connector 14"/>
            <p:cNvCxnSpPr>
              <a:endCxn id="10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2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6"/>
              <a:endCxn id="11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7"/>
              <a:endCxn id="10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860104" y="946324"/>
            <a:ext cx="43741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)&amp;&amp;(!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||!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EisRed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46849" y="771553"/>
            <a:ext cx="4107081" cy="180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8053930" y="2787170"/>
            <a:ext cx="4049663" cy="1760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2-SAT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6849" y="4906214"/>
            <a:ext cx="3789692" cy="167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 Output</a:t>
            </a:r>
          </a:p>
        </p:txBody>
      </p:sp>
    </p:spTree>
    <p:extLst>
      <p:ext uri="{BB962C8B-B14F-4D97-AF65-F5344CB8AC3E}">
        <p14:creationId xmlns:p14="http://schemas.microsoft.com/office/powerpoint/2010/main" val="18453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32604 -0.0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33464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64 -0.00255 L 0.3323 0.285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209 0.29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29792 L -0.35351 0.297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30651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775" y="3262680"/>
            <a:ext cx="6692585" cy="590415"/>
          </a:xfrm>
        </p:spPr>
        <p:txBody>
          <a:bodyPr/>
          <a:lstStyle/>
          <a:p>
            <a:r>
              <a:rPr lang="en-US" dirty="0"/>
              <a:t>Efficiency, P vs. NP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5C0BAC-655F-402E-96F2-A504D975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step 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406DA4-0047-4188-9D71-31BF11CC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theme of this quarter has been doing things faster.</a:t>
            </a:r>
          </a:p>
          <a:p>
            <a:endParaRPr lang="en-US" dirty="0"/>
          </a:p>
          <a:p>
            <a:r>
              <a:rPr lang="en-US" dirty="0"/>
              <a:t>You might get the impression at this point that if you’re clever enough and use (or invent) the right data structures that you can do anything.</a:t>
            </a:r>
          </a:p>
          <a:p>
            <a:r>
              <a:rPr lang="en-US" dirty="0"/>
              <a:t>And you can do A LOT</a:t>
            </a:r>
            <a:br>
              <a:rPr lang="en-US" dirty="0"/>
            </a:br>
            <a:r>
              <a:rPr lang="en-US" dirty="0"/>
              <a:t>But you probably can’t do everything.</a:t>
            </a:r>
          </a:p>
          <a:p>
            <a:endParaRPr lang="en-US" dirty="0"/>
          </a:p>
          <a:p>
            <a:r>
              <a:rPr lang="en-US" dirty="0"/>
              <a:t>Our goal for today is to divide problems into those where a computer can find an answer in a reasonable amount of time and those where a computer probably can’t.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ECC1E-E4B2-42A4-9568-62DC2912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596E-A15F-49A4-94C2-5B8372FC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434" y="5093305"/>
                <a:ext cx="1191286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Table from Rosen’s Discrete Mathematics textbook</a:t>
                </a:r>
                <a:br>
                  <a:rPr lang="en-US" sz="2600" dirty="0"/>
                </a:br>
                <a:r>
                  <a:rPr lang="en-US" sz="2600" dirty="0"/>
                  <a:t>How big of a problem can we solve for an algorithm with the given running times?</a:t>
                </a:r>
              </a:p>
              <a:p>
                <a:r>
                  <a:rPr lang="en-US" sz="2600" dirty="0"/>
                  <a:t>“*” means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sz="2600" dirty="0"/>
                  <a:t> years.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4" y="5093305"/>
                <a:ext cx="11912867" cy="1292662"/>
              </a:xfrm>
              <a:prstGeom prst="rect">
                <a:avLst/>
              </a:prstGeom>
              <a:blipFill>
                <a:blip r:embed="rId2"/>
                <a:stretch>
                  <a:fillRect l="-921" t="-4245" r="-20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" y="1067481"/>
            <a:ext cx="11691913" cy="410282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We’ll consider a problem “efficiently solvable” if it has a polynomial time algorithm.</a:t>
                </a:r>
              </a:p>
              <a:p>
                <a:r>
                  <a:rPr lang="en-US" sz="2800" dirty="0"/>
                  <a:t>I.e. an algorithm that runs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is a constant.</a:t>
                </a:r>
              </a:p>
              <a:p>
                <a:r>
                  <a:rPr lang="en-US" sz="2800" dirty="0"/>
                  <a:t>Are these algorithms always actually efficient?</a:t>
                </a:r>
              </a:p>
              <a:p>
                <a:r>
                  <a:rPr lang="en-US" sz="2800" dirty="0"/>
                  <a:t>Well………no</a:t>
                </a:r>
              </a:p>
              <a:p>
                <a:r>
                  <a:rPr lang="en-US" sz="2800" dirty="0"/>
                  <a:t>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2800" dirty="0"/>
                  <a:t> algorithm or even your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algorithm probably aren’t going to finish anytime soon.</a:t>
                </a:r>
              </a:p>
              <a:p>
                <a:r>
                  <a:rPr lang="en-US" sz="2800" dirty="0"/>
                  <a:t>But these edge cases are rare, and polynomial time is good as a low bar</a:t>
                </a:r>
              </a:p>
              <a:p>
                <a:pPr lvl="1"/>
                <a:r>
                  <a:rPr lang="en-US" sz="2800" dirty="0"/>
                  <a:t>If we can’t even 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2800" dirty="0"/>
                  <a:t> algorithm, we should probably rethink our strategy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 r="-1471" b="-8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Our goal is to divide problems into solvable/not solvable.</a:t>
                </a:r>
                <a:br>
                  <a:rPr lang="en-US" sz="2800" dirty="0"/>
                </a:br>
                <a:r>
                  <a:rPr lang="en-US" sz="2800" dirty="0"/>
                  <a:t>For today, we’re going to talk about </a:t>
                </a:r>
                <a:r>
                  <a:rPr lang="en-US" sz="2800" b="1" dirty="0"/>
                  <a:t>decision problems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Problems that have a “yes” or “no” answer.</a:t>
                </a:r>
              </a:p>
              <a:p>
                <a:r>
                  <a:rPr lang="en-US" sz="2800" dirty="0"/>
                  <a:t>Why?</a:t>
                </a:r>
              </a:p>
              <a:p>
                <a:r>
                  <a:rPr lang="en-US" sz="2800" dirty="0"/>
                  <a:t>Theory reasons (ask me later).</a:t>
                </a:r>
              </a:p>
              <a:p>
                <a:r>
                  <a:rPr lang="en-US" sz="2800" dirty="0"/>
                  <a:t>But it’s not too bad</a:t>
                </a:r>
              </a:p>
              <a:p>
                <a:pPr lvl="1"/>
                <a:r>
                  <a:rPr lang="en-US" sz="2400" dirty="0"/>
                  <a:t>most problems can be rephrased as very similar decision problems.</a:t>
                </a:r>
              </a:p>
              <a:p>
                <a:r>
                  <a:rPr lang="en-US" sz="2800" dirty="0"/>
                  <a:t>E.g. instead of “find the shortest path from s to t” ask</a:t>
                </a:r>
                <a:br>
                  <a:rPr lang="en-US" sz="2800" dirty="0"/>
                </a:br>
                <a:r>
                  <a:rPr lang="en-US" sz="2800" dirty="0"/>
                  <a:t>Is there a path from s to t of length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(can be solved efficiently)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238" y="1372686"/>
                <a:ext cx="10168961" cy="1485900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The set of all decision problems that have an algorithm that runs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1372686"/>
                <a:ext cx="10168961" cy="1485900"/>
              </a:xfrm>
              <a:prstGeom prst="rect">
                <a:avLst/>
              </a:prstGeom>
              <a:blipFill rotWithShape="0">
                <a:blip r:embed="rId2"/>
                <a:stretch>
                  <a:fillRect l="-1199" r="-420" b="-69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5237" y="1379037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 (stands for “Polynomial”)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236" y="2858586"/>
            <a:ext cx="11097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decision version of all problems we’ve solved in this class are in P.</a:t>
            </a:r>
          </a:p>
          <a:p>
            <a:endParaRPr lang="en-US" sz="2800" dirty="0"/>
          </a:p>
          <a:p>
            <a:r>
              <a:rPr lang="en-US" sz="2800" dirty="0"/>
              <a:t>P is an example of a “complexity class”</a:t>
            </a:r>
          </a:p>
          <a:p>
            <a:r>
              <a:rPr lang="en-US" sz="2800" dirty="0"/>
              <a:t>A set of problems that can be solved under some limitations (e.g. with some amount of memory or in some amount of time).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F9FEE3-6925-47EA-A548-FD27120B8934}"/>
              </a:ext>
            </a:extLst>
          </p:cNvPr>
          <p:cNvGrpSpPr/>
          <p:nvPr/>
        </p:nvGrpSpPr>
        <p:grpSpPr>
          <a:xfrm>
            <a:off x="575238" y="2566314"/>
            <a:ext cx="9778437" cy="1536356"/>
            <a:chOff x="575238" y="1718589"/>
            <a:chExt cx="5140063" cy="15363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781696-D243-1148-8F65-F3A42C61482F}"/>
                </a:ext>
              </a:extLst>
            </p:cNvPr>
            <p:cNvSpPr/>
            <p:nvPr/>
          </p:nvSpPr>
          <p:spPr>
            <a:xfrm>
              <a:off x="575238" y="2018897"/>
              <a:ext cx="5140062" cy="1236048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The set of all decision problems such that if the answer is YES, there is a proof of that which can be verified in polynomial time.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49240B-44A3-434D-9114-19B508432F4F}"/>
                </a:ext>
              </a:extLst>
            </p:cNvPr>
            <p:cNvSpPr/>
            <p:nvPr/>
          </p:nvSpPr>
          <p:spPr>
            <a:xfrm>
              <a:off x="575239" y="1718589"/>
              <a:ext cx="5140062" cy="569202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/>
                <a:t>NP (stands for “nondeterministic polynomial”)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363AA-2C75-6F41-A02E-5058EFE7D7B5}"/>
              </a:ext>
            </a:extLst>
          </p:cNvPr>
          <p:cNvSpPr/>
          <p:nvPr/>
        </p:nvSpPr>
        <p:spPr>
          <a:xfrm>
            <a:off x="656066" y="4117691"/>
            <a:ext cx="11106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It’s a common misconception that NP stands for “not polynomial”</a:t>
            </a:r>
          </a:p>
          <a:p>
            <a:endParaRPr lang="en-US" sz="2400" dirty="0"/>
          </a:p>
          <a:p>
            <a:r>
              <a:rPr lang="en-US" sz="2400" dirty="0"/>
              <a:t>Never, ever, ever, ever say “NP” stands for “not polynomial” </a:t>
            </a:r>
          </a:p>
          <a:p>
            <a:r>
              <a:rPr lang="en-US" sz="2400" dirty="0"/>
              <a:t>Please</a:t>
            </a:r>
          </a:p>
          <a:p>
            <a:r>
              <a:rPr lang="en-US" sz="2400" dirty="0"/>
              <a:t>Every time someone says that, a theoretical computer scientist sheds a single tear</a:t>
            </a:r>
          </a:p>
          <a:p>
            <a:r>
              <a:rPr lang="en-US" sz="2400" dirty="0"/>
              <a:t>(That theoretical computer scientist is me)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022FD-13C4-4D42-9A32-D866ED5AD46D}"/>
              </a:ext>
            </a:extLst>
          </p:cNvPr>
          <p:cNvSpPr txBox="1"/>
          <p:nvPr/>
        </p:nvSpPr>
        <p:spPr>
          <a:xfrm>
            <a:off x="591156" y="1301997"/>
            <a:ext cx="11025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second set of problems have the property that “I’ll know it when I see it”</a:t>
            </a:r>
          </a:p>
          <a:p>
            <a:r>
              <a:rPr lang="en-US" sz="2400" dirty="0"/>
              <a:t>We’re looking for </a:t>
            </a:r>
            <a:r>
              <a:rPr lang="en-US" sz="2400" b="1" dirty="0"/>
              <a:t>something, </a:t>
            </a:r>
            <a:r>
              <a:rPr lang="en-US" sz="2400" dirty="0"/>
              <a:t>and if it’s there, we can recognize it quickly (it just might be hard to find)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5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2784" y="3960341"/>
            <a:ext cx="350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2-Coloring:</a:t>
            </a:r>
          </a:p>
          <a:p>
            <a:r>
              <a:rPr lang="en-US" dirty="0"/>
              <a:t>Can you color vertices of a graph red and blue so every edge has differently colored endpoints?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664" y="3938267"/>
                <a:ext cx="34266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Light Spanning Tree:</a:t>
                </a:r>
              </a:p>
              <a:p>
                <a:r>
                  <a:rPr lang="en-US" dirty="0"/>
                  <a:t>Is there a spanning tree of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of weight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4" y="3938267"/>
                <a:ext cx="3426690" cy="923330"/>
              </a:xfrm>
              <a:prstGeom prst="rect">
                <a:avLst/>
              </a:prstGeom>
              <a:blipFill>
                <a:blip r:embed="rId2"/>
                <a:stretch>
                  <a:fillRect l="-1107" t="-135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800422" y="3938267"/>
            <a:ext cx="3962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2-SAT:</a:t>
            </a:r>
          </a:p>
          <a:p>
            <a:r>
              <a:rPr lang="en-US" dirty="0"/>
              <a:t>Given a set of variables and a list of requirements:</a:t>
            </a:r>
          </a:p>
          <a:p>
            <a:r>
              <a:rPr lang="en-US" dirty="0"/>
              <a:t>(variable==[T/F] || variable==[T/F])</a:t>
            </a:r>
          </a:p>
          <a:p>
            <a:r>
              <a:rPr lang="en-US" dirty="0"/>
              <a:t>Find a setting of the variables to make every requirement true.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5664" y="5014431"/>
            <a:ext cx="365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spanning tree itself.</a:t>
            </a:r>
          </a:p>
          <a:p>
            <a:r>
              <a:rPr lang="en-US" dirty="0"/>
              <a:t>Verify by checking it really connects every vertex and its weight.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0422" y="5614595"/>
            <a:ext cx="389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assignment of variables.</a:t>
            </a:r>
            <a:br>
              <a:rPr lang="en-US" dirty="0"/>
            </a:br>
            <a:r>
              <a:rPr lang="en-US" dirty="0"/>
              <a:t>Verify by checking each requirement.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6638" y="5214824"/>
            <a:ext cx="345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coloring.</a:t>
            </a:r>
            <a:br>
              <a:rPr lang="en-US" dirty="0"/>
            </a:br>
            <a:r>
              <a:rPr lang="en-US" dirty="0"/>
              <a:t>Verify by checking each edge.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81696-D243-1148-8F65-F3A42C61482F}"/>
              </a:ext>
            </a:extLst>
          </p:cNvPr>
          <p:cNvSpPr/>
          <p:nvPr/>
        </p:nvSpPr>
        <p:spPr>
          <a:xfrm>
            <a:off x="575238" y="2018897"/>
            <a:ext cx="5140062" cy="123604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The set of all decision problems such that if the answer is YES, there is a proof of that which can be verified in polynomial time.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49240B-44A3-434D-9114-19B508432F4F}"/>
              </a:ext>
            </a:extLst>
          </p:cNvPr>
          <p:cNvSpPr/>
          <p:nvPr/>
        </p:nvSpPr>
        <p:spPr>
          <a:xfrm>
            <a:off x="575239" y="1718589"/>
            <a:ext cx="5140062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NP (stands for “nondeterministic polynomial”)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363AA-2C75-6F41-A02E-5058EFE7D7B5}"/>
              </a:ext>
            </a:extLst>
          </p:cNvPr>
          <p:cNvSpPr/>
          <p:nvPr/>
        </p:nvSpPr>
        <p:spPr>
          <a:xfrm>
            <a:off x="5748577" y="678864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Decision Problems such that:</a:t>
            </a:r>
          </a:p>
          <a:p>
            <a:r>
              <a:rPr lang="en-US" sz="2000" dirty="0"/>
              <a:t>If the answer is YES, you can prove the answer is yes by </a:t>
            </a:r>
          </a:p>
          <a:p>
            <a:pPr lvl="1"/>
            <a:r>
              <a:rPr lang="en-US" dirty="0"/>
              <a:t>Being given a “proof” or a “certificate”</a:t>
            </a:r>
          </a:p>
          <a:p>
            <a:pPr lvl="1"/>
            <a:r>
              <a:rPr lang="en-US" dirty="0"/>
              <a:t>Verifying that certificate in polynomial time. </a:t>
            </a:r>
          </a:p>
          <a:p>
            <a:r>
              <a:rPr lang="en-US" sz="2000" dirty="0"/>
              <a:t>What certificate would be convenient for short paths? </a:t>
            </a:r>
          </a:p>
          <a:p>
            <a:pPr lvl="1"/>
            <a:r>
              <a:rPr lang="en-US" sz="2000" dirty="0"/>
              <a:t>The path itself. Easy to check the path is really in the graph and really short.</a:t>
            </a:r>
          </a:p>
        </p:txBody>
      </p:sp>
    </p:spTree>
    <p:extLst>
      <p:ext uri="{BB962C8B-B14F-4D97-AF65-F5344CB8AC3E}">
        <p14:creationId xmlns:p14="http://schemas.microsoft.com/office/powerpoint/2010/main" val="1532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60C2-F930-4760-8AEE-902B8C95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4361-37B5-4D54-87FA-D52DF407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4 and Exercise 5 due tonight</a:t>
            </a:r>
          </a:p>
          <a:p>
            <a:endParaRPr lang="en-US" dirty="0"/>
          </a:p>
          <a:p>
            <a:r>
              <a:rPr lang="en-US" dirty="0"/>
              <a:t>Exercise 3 scores out tonight.</a:t>
            </a:r>
          </a:p>
          <a:p>
            <a:endParaRPr lang="en-US" dirty="0"/>
          </a:p>
          <a:p>
            <a:r>
              <a:rPr lang="en-US" dirty="0"/>
              <a:t>Final review session tomorrow </a:t>
            </a:r>
            <a:r>
              <a:rPr lang="en-US" dirty="0" err="1"/>
              <a:t>Sieg</a:t>
            </a:r>
            <a:r>
              <a:rPr lang="en-US" dirty="0"/>
              <a:t> 134 at 1:10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F0462-E9D5-43CF-AB50-0E7DAA42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7511D-F786-43FE-8854-5655F8C1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3367143"/>
            <a:ext cx="11187258" cy="2942217"/>
          </a:xfrm>
        </p:spPr>
        <p:txBody>
          <a:bodyPr>
            <a:normAutofit/>
          </a:bodyPr>
          <a:lstStyle/>
          <a:p>
            <a:r>
              <a:rPr lang="en-US" sz="2600" dirty="0"/>
              <a:t>No one knows the answer to this question. </a:t>
            </a:r>
          </a:p>
          <a:p>
            <a:r>
              <a:rPr lang="en-US" sz="2600" dirty="0"/>
              <a:t>In fact, it’s the biggest unsolved question in Computer Science.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238" y="1372686"/>
            <a:ext cx="10168961" cy="199445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b="1" dirty="0"/>
              <a:t>Are P and NP the same complexity class? </a:t>
            </a:r>
          </a:p>
          <a:p>
            <a:r>
              <a:rPr lang="en-US" sz="2800" b="1" dirty="0"/>
              <a:t>That is, can every problem that can be </a:t>
            </a:r>
            <a:r>
              <a:rPr lang="en-US" sz="2800" dirty="0"/>
              <a:t>verified </a:t>
            </a:r>
            <a:r>
              <a:rPr lang="en-US" sz="2800" b="1" dirty="0"/>
              <a:t>in polynomial time also be </a:t>
            </a:r>
            <a:r>
              <a:rPr lang="en-US" sz="2800" dirty="0"/>
              <a:t>solved </a:t>
            </a:r>
            <a:r>
              <a:rPr lang="en-US" sz="2800" b="1" dirty="0"/>
              <a:t>in polynomial time.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75237" y="1379037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 vs. NP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Let’s say we want to prove that every problem in NP can actually be solved efficiently.</a:t>
                </a:r>
              </a:p>
              <a:p>
                <a:r>
                  <a:rPr lang="en-US" sz="2800" dirty="0"/>
                  <a:t>We might want to start with a really hard problem in NP. </a:t>
                </a:r>
              </a:p>
              <a:p>
                <a:r>
                  <a:rPr lang="en-US" sz="2800" dirty="0"/>
                  <a:t>What is the hardest problem in NP?</a:t>
                </a:r>
              </a:p>
              <a:p>
                <a:r>
                  <a:rPr lang="en-US" sz="2800" dirty="0"/>
                  <a:t>What does it mean to be a hard problem?</a:t>
                </a:r>
              </a:p>
              <a:p>
                <a:r>
                  <a:rPr lang="en-US" sz="2800" dirty="0"/>
                  <a:t>Reductions are a good definition:</a:t>
                </a:r>
              </a:p>
              <a:p>
                <a:pPr lvl="1"/>
                <a:r>
                  <a:rPr lang="en-US" sz="2400" dirty="0"/>
                  <a:t>If A reduces to B then “A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B” (in terms of difficulty)</a:t>
                </a:r>
              </a:p>
              <a:p>
                <a:pPr lvl="2"/>
                <a:r>
                  <a:rPr lang="en-US" sz="2000" dirty="0"/>
                  <a:t>Once you have an algorithm for B, you have one for A automatically from the reduction!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3233859"/>
            <a:ext cx="11187258" cy="30755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An NP-complete problem is a “hardest” problem in NP.</a:t>
            </a:r>
          </a:p>
          <a:p>
            <a:r>
              <a:rPr lang="en-US" sz="2800" dirty="0"/>
              <a:t>If you have an algorithm to solve an NP-complete problem, you have an algorithm for </a:t>
            </a:r>
            <a:r>
              <a:rPr lang="en-US" sz="2800" b="1" dirty="0"/>
              <a:t>every </a:t>
            </a:r>
            <a:r>
              <a:rPr lang="en-US" sz="2800" dirty="0"/>
              <a:t>problem in NP. </a:t>
            </a:r>
          </a:p>
          <a:p>
            <a:r>
              <a:rPr lang="en-US" sz="2800" dirty="0"/>
              <a:t>An NP-complete problem is a </a:t>
            </a:r>
            <a:r>
              <a:rPr lang="en-US" sz="2800" b="1" dirty="0"/>
              <a:t>universal language </a:t>
            </a:r>
            <a:r>
              <a:rPr lang="en-US" sz="2800" dirty="0"/>
              <a:t>for encoding “I’ll know it when I see it” problems.</a:t>
            </a:r>
          </a:p>
          <a:p>
            <a:endParaRPr lang="en-US" sz="2800" dirty="0"/>
          </a:p>
          <a:p>
            <a:r>
              <a:rPr lang="en-US" sz="2800" dirty="0"/>
              <a:t>Does one of these exist?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5237" y="1454812"/>
            <a:ext cx="10168961" cy="160217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The problem B is NP-complete if B is in NP and </a:t>
            </a:r>
            <a:br>
              <a:rPr lang="en-US" sz="2800" dirty="0"/>
            </a:br>
            <a:r>
              <a:rPr lang="en-US" sz="2800" dirty="0"/>
              <a:t>for all problems A in NP, A reduces to B.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237" y="1454812"/>
            <a:ext cx="10168961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NP-complete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389195"/>
            <a:ext cx="11187258" cy="1921164"/>
          </a:xfrm>
        </p:spPr>
        <p:txBody>
          <a:bodyPr>
            <a:noAutofit/>
          </a:bodyPr>
          <a:lstStyle/>
          <a:p>
            <a:r>
              <a:rPr lang="en-US" sz="2800" dirty="0"/>
              <a:t>An NP-complete problem does exist!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239" y="2079146"/>
            <a:ext cx="6111311" cy="1013460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3-SAT is NP-complete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764" y="2079146"/>
            <a:ext cx="6101786" cy="476250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Cook-Levin Theorem (1971)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9" y="3410289"/>
            <a:ext cx="7472604" cy="15054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8145" y="5033818"/>
            <a:ext cx="9984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sentence (and the proof of it) won Cook the Turing Award.</a:t>
            </a:r>
          </a:p>
        </p:txBody>
      </p:sp>
    </p:spTree>
    <p:extLst>
      <p:ext uri="{BB962C8B-B14F-4D97-AF65-F5344CB8AC3E}">
        <p14:creationId xmlns:p14="http://schemas.microsoft.com/office/powerpoint/2010/main" val="41097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2-SAT vs. 3-SAT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5238" y="1556187"/>
            <a:ext cx="11385852" cy="2295769"/>
            <a:chOff x="498764" y="4764761"/>
            <a:chExt cx="9640003" cy="2295769"/>
          </a:xfrm>
        </p:grpSpPr>
        <p:sp>
          <p:nvSpPr>
            <p:cNvPr id="7" name="Rectangle 6"/>
            <p:cNvSpPr/>
            <p:nvPr/>
          </p:nvSpPr>
          <p:spPr>
            <a:xfrm>
              <a:off x="498764" y="4764761"/>
              <a:ext cx="9640003" cy="229576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 || variable2==[True/False]</a:t>
              </a:r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4" y="4764762"/>
              <a:ext cx="9640003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2-Satisfiability (“2-SAT”)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5237" y="4038607"/>
            <a:ext cx="11385853" cy="2574014"/>
            <a:chOff x="498764" y="4764761"/>
            <a:chExt cx="9471862" cy="2574014"/>
          </a:xfrm>
        </p:grpSpPr>
        <p:sp>
          <p:nvSpPr>
            <p:cNvPr id="10" name="Rectangle 9"/>
            <p:cNvSpPr/>
            <p:nvPr/>
          </p:nvSpPr>
          <p:spPr>
            <a:xfrm>
              <a:off x="498764" y="4764761"/>
              <a:ext cx="9471862" cy="2574014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variable1==[True/False]||variable2==[True/False]||variable3==[True/False]</a:t>
              </a:r>
            </a:p>
            <a:p>
              <a:endParaRPr lang="en-US" sz="1000" b="1" dirty="0"/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764" y="4764762"/>
              <a:ext cx="9471862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3-Satisfiability (“3-SAT”)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2-SAT vs. 3-SAT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5238" y="1556187"/>
            <a:ext cx="11385852" cy="2295769"/>
            <a:chOff x="498764" y="4764761"/>
            <a:chExt cx="9640003" cy="2295769"/>
          </a:xfrm>
        </p:grpSpPr>
        <p:sp>
          <p:nvSpPr>
            <p:cNvPr id="7" name="Rectangle 6"/>
            <p:cNvSpPr/>
            <p:nvPr/>
          </p:nvSpPr>
          <p:spPr>
            <a:xfrm>
              <a:off x="498764" y="4764761"/>
              <a:ext cx="9640003" cy="229576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r>
                <a:rPr lang="en-US" sz="2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 || variable2==[True/False]</a:t>
              </a:r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4" y="4764762"/>
              <a:ext cx="9640003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2-Satisfiability (“2-SAT”)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5238" y="3990109"/>
                <a:ext cx="11385852" cy="181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Our first try at 2-SAT (just try all variable settings) would have taken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800" dirty="0"/>
                  <a:t> time. </a:t>
                </a:r>
              </a:p>
              <a:p>
                <a:r>
                  <a:rPr lang="en-US" sz="2800" dirty="0"/>
                  <a:t>But we came up with a really clever graph that reduced the time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time.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3990109"/>
                <a:ext cx="11385852" cy="1817292"/>
              </a:xfrm>
              <a:prstGeom prst="rect">
                <a:avLst/>
              </a:prstGeom>
              <a:blipFill>
                <a:blip r:embed="rId2"/>
                <a:stretch>
                  <a:fillRect l="-1071" t="-3691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8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2-SAT vs. 3-SAT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5237" y="4038607"/>
            <a:ext cx="11385853" cy="2574014"/>
            <a:chOff x="498764" y="4764761"/>
            <a:chExt cx="9471862" cy="2574014"/>
          </a:xfrm>
        </p:grpSpPr>
        <p:sp>
          <p:nvSpPr>
            <p:cNvPr id="10" name="Rectangle 9"/>
            <p:cNvSpPr/>
            <p:nvPr/>
          </p:nvSpPr>
          <p:spPr>
            <a:xfrm>
              <a:off x="498764" y="4764761"/>
              <a:ext cx="9471862" cy="2574014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  <a:p>
              <a:r>
                <a:rPr lang="en-US" sz="2600" b="1" dirty="0"/>
                <a:t>Given</a:t>
              </a:r>
              <a:r>
                <a:rPr lang="en-US" sz="2600" dirty="0"/>
                <a:t>: A set of Boolean variables, and a list of requirements, each of the form: </a:t>
              </a:r>
            </a:p>
            <a:p>
              <a:pPr algn="ctr"/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variable1==[True/False]||variable2==[True/False]||variable3==[True/False]</a:t>
              </a:r>
            </a:p>
            <a:p>
              <a:endParaRPr lang="en-US" sz="1000" b="1" dirty="0"/>
            </a:p>
            <a:p>
              <a:r>
                <a:rPr lang="en-US" sz="2600" b="1" dirty="0"/>
                <a:t>Find</a:t>
              </a:r>
              <a:r>
                <a:rPr lang="en-US" sz="2600" dirty="0"/>
                <a:t>: A setting of variables to “true” and “false” so that </a:t>
              </a:r>
              <a:r>
                <a:rPr lang="en-US" sz="2600" b="1" dirty="0"/>
                <a:t>all</a:t>
              </a:r>
              <a:r>
                <a:rPr lang="en-US" sz="2600" dirty="0"/>
                <a:t> of the requirements evaluate to “true”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764" y="4764762"/>
              <a:ext cx="9471862" cy="56817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600" b="1" dirty="0"/>
                <a:t>3-Satisfiability (“3-SAT”)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237" y="1403927"/>
            <a:ext cx="113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do the same for 3-SAT?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3985" y="2652202"/>
                <a:ext cx="11528356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2-SAT we thought we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2800" dirty="0"/>
                  <a:t> options, but we realized that we didn’t have as many choices as we thought – once we made a few choices, our hand was forced and we didn’t have to check all possibilities.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5" y="2652202"/>
                <a:ext cx="11528356" cy="1386405"/>
              </a:xfrm>
              <a:prstGeom prst="rect">
                <a:avLst/>
              </a:prstGeom>
              <a:blipFill>
                <a:blip r:embed="rId2"/>
                <a:stretch>
                  <a:fillRect l="-1111" t="-4386" b="-10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6165473-0874-4E1C-9BE5-6776773967BB}"/>
              </a:ext>
            </a:extLst>
          </p:cNvPr>
          <p:cNvSpPr/>
          <p:nvPr/>
        </p:nvSpPr>
        <p:spPr>
          <a:xfrm>
            <a:off x="9009475" y="1096721"/>
            <a:ext cx="1267097" cy="12670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</a:t>
            </a:r>
            <a:r>
              <a:rPr lang="en-US" sz="1200" dirty="0"/>
              <a:t>recurrence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07A16E-AD1F-4D6B-8A29-5FB47A4CE460}"/>
              </a:ext>
            </a:extLst>
          </p:cNvPr>
          <p:cNvSpPr/>
          <p:nvPr/>
        </p:nvSpPr>
        <p:spPr>
          <a:xfrm>
            <a:off x="6897516" y="1193843"/>
            <a:ext cx="1097280" cy="1097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Big-O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78EF81-4513-4221-B9A7-0B0163C2685A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 flipV="1">
            <a:off x="7994796" y="1730270"/>
            <a:ext cx="1014679" cy="12213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miley Face 15">
            <a:extLst>
              <a:ext uri="{FF2B5EF4-FFF2-40B4-BE49-F238E27FC236}">
                <a16:creationId xmlns:a16="http://schemas.microsoft.com/office/drawing/2014/main" id="{E6F0002D-0E21-43F8-B0E7-FE31AD3D757D}"/>
              </a:ext>
            </a:extLst>
          </p:cNvPr>
          <p:cNvSpPr/>
          <p:nvPr/>
        </p:nvSpPr>
        <p:spPr>
          <a:xfrm>
            <a:off x="8764844" y="889675"/>
            <a:ext cx="481780" cy="4817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299BFAEE-D2D7-42CC-BDBE-8B9D88C02D7B}"/>
              </a:ext>
            </a:extLst>
          </p:cNvPr>
          <p:cNvSpPr/>
          <p:nvPr/>
        </p:nvSpPr>
        <p:spPr>
          <a:xfrm>
            <a:off x="7679568" y="786053"/>
            <a:ext cx="481780" cy="48178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60" y="1907517"/>
            <a:ext cx="5091215" cy="2039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517"/>
            <a:ext cx="3941179" cy="4959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79" y="1907517"/>
            <a:ext cx="3977311" cy="4959627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5240" y="1344169"/>
            <a:ext cx="11187258" cy="491552"/>
          </a:xfrm>
        </p:spPr>
        <p:txBody>
          <a:bodyPr>
            <a:noAutofit/>
          </a:bodyPr>
          <a:lstStyle/>
          <a:p>
            <a:r>
              <a:rPr lang="en-US" sz="2800" dirty="0"/>
              <a:t>But Wait! There’s more!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9301" y="4088891"/>
            <a:ext cx="4092293" cy="1953093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A lot of problems are NP-complete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9301" y="4088891"/>
            <a:ext cx="4085915" cy="575706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Karp’s Theorem (1972)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0390" y="1463857"/>
            <a:ext cx="6898511" cy="4845504"/>
          </a:xfrm>
        </p:spPr>
        <p:txBody>
          <a:bodyPr>
            <a:noAutofit/>
          </a:bodyPr>
          <a:lstStyle/>
          <a:p>
            <a:r>
              <a:rPr lang="en-US" sz="2800" dirty="0"/>
              <a:t>But Wait! There’s more!</a:t>
            </a:r>
          </a:p>
          <a:p>
            <a:pPr marL="0" indent="0">
              <a:buNone/>
            </a:pPr>
            <a:r>
              <a:rPr lang="en-US" sz="2800" dirty="0"/>
              <a:t> By 1979, at least 300 problems had been proven NP-complete.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Garey</a:t>
            </a:r>
            <a:r>
              <a:rPr lang="en-US" sz="2800" dirty="0"/>
              <a:t> and Johnson put a list of all the NP-complete problems they could find in this textbook.</a:t>
            </a:r>
          </a:p>
          <a:p>
            <a:pPr marL="0" indent="0">
              <a:buNone/>
            </a:pPr>
            <a:r>
              <a:rPr lang="en-US" sz="2800" dirty="0"/>
              <a:t>Took almost 100 pages to just list them all.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 one has made </a:t>
            </a:r>
            <a:r>
              <a:rPr lang="en-US" sz="2600" dirty="0"/>
              <a:t>a comprehensive list since.</a:t>
            </a:r>
            <a:endParaRPr lang="en-US" dirty="0"/>
          </a:p>
        </p:txBody>
      </p:sp>
      <p:pic>
        <p:nvPicPr>
          <p:cNvPr id="1026" name="Picture 2" descr="Image result for garey johnson computers and intractabil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b="7628"/>
          <a:stretch/>
        </p:blipFill>
        <p:spPr bwMode="auto">
          <a:xfrm>
            <a:off x="7268901" y="601884"/>
            <a:ext cx="4923100" cy="627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45" y="1463857"/>
            <a:ext cx="11187258" cy="4845504"/>
          </a:xfrm>
        </p:spPr>
        <p:txBody>
          <a:bodyPr>
            <a:normAutofit/>
          </a:bodyPr>
          <a:lstStyle/>
          <a:p>
            <a:r>
              <a:rPr lang="en-US" sz="2800" dirty="0"/>
              <a:t>But Wait! There’s more!</a:t>
            </a:r>
          </a:p>
          <a:p>
            <a:endParaRPr lang="en-US" sz="2800" dirty="0"/>
          </a:p>
          <a:p>
            <a:r>
              <a:rPr lang="en-US" sz="2800" dirty="0"/>
              <a:t>In December 2018, mathematicians and computer scientists put papers on the </a:t>
            </a:r>
            <a:r>
              <a:rPr lang="en-US" sz="2800" dirty="0" err="1"/>
              <a:t>arXiv</a:t>
            </a:r>
            <a:r>
              <a:rPr lang="en-US" sz="2800" dirty="0"/>
              <a:t> claiming to show (at least) 25 more problems are NP-complete.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There are literally thousands of NP-complete problems known.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49E4-84D7-4ADE-80D7-6F93632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6B98-8D5E-41A1-AD47-0234D134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Please fill out official UW course evaluations</a:t>
            </a:r>
          </a:p>
          <a:p>
            <a:pPr lvl="1"/>
            <a:r>
              <a:rPr lang="en-US" sz="2400" dirty="0"/>
              <a:t>I’m trying to make teaching my full-time job soon</a:t>
            </a:r>
          </a:p>
          <a:p>
            <a:pPr lvl="2"/>
            <a:r>
              <a:rPr lang="en-US" sz="2400" dirty="0"/>
              <a:t>Constructive criticism helps me get better.</a:t>
            </a:r>
          </a:p>
          <a:p>
            <a:pPr lvl="2"/>
            <a:r>
              <a:rPr lang="en-US" sz="2400" dirty="0"/>
              <a:t>High response rate will help on the job market</a:t>
            </a:r>
          </a:p>
          <a:p>
            <a:pPr lvl="1"/>
            <a:r>
              <a:rPr lang="en-US" sz="2400" dirty="0"/>
              <a:t>TAs appreciate your feedback on sections as well</a:t>
            </a:r>
          </a:p>
          <a:p>
            <a:br>
              <a:rPr lang="en-US" sz="2400" dirty="0"/>
            </a:br>
            <a:r>
              <a:rPr lang="en-US" sz="2400" dirty="0"/>
              <a:t>We also have a “content survey”</a:t>
            </a:r>
          </a:p>
          <a:p>
            <a:pPr lvl="1"/>
            <a:r>
              <a:rPr lang="en-US" sz="2400" dirty="0"/>
              <a:t>This course was redesigned a few years ago, and we’re still trying to make it better.</a:t>
            </a:r>
          </a:p>
          <a:p>
            <a:pPr lvl="1"/>
            <a:r>
              <a:rPr lang="en-US" sz="2400" dirty="0"/>
              <a:t>It helps a lot to know what you thought helped and where your pain points were</a:t>
            </a:r>
          </a:p>
          <a:p>
            <a:pPr lvl="1"/>
            <a:r>
              <a:rPr lang="en-US" sz="2400" dirty="0"/>
              <a:t>Google form:</a:t>
            </a:r>
          </a:p>
          <a:p>
            <a:pPr lvl="1"/>
            <a:r>
              <a:rPr lang="en-US" dirty="0">
                <a:hlinkClick r:id="rId2"/>
              </a:rPr>
              <a:t>https://forms.gle/arVRDPT5nubkbvYc9</a:t>
            </a:r>
            <a:endParaRPr lang="en-US" sz="2400" dirty="0"/>
          </a:p>
          <a:p>
            <a:pPr lvl="1"/>
            <a:r>
              <a:rPr lang="en-US" sz="2400" dirty="0"/>
              <a:t>We’ll award 2 lecture-attendances worth of extra credit for filling out the survey.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BC9C5-DE57-4B7C-BBC4-5BDDF48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E9F5-F25E-4D08-B411-75C91910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0524" y="3554715"/>
                <a:ext cx="4729930" cy="1841075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directed graph, report if there is a path from s to t of length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4" y="3554715"/>
                <a:ext cx="4729930" cy="1841075"/>
              </a:xfrm>
              <a:prstGeom prst="rect">
                <a:avLst/>
              </a:prstGeom>
              <a:blipFill rotWithShape="0">
                <a:blip r:embed="rId2"/>
                <a:stretch>
                  <a:fillRect l="-2577" b="-8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0524" y="3554716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Short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6378" y="3562948"/>
                <a:ext cx="4729930" cy="1841075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directed graph, report if there is a path from s to t of length at least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78" y="3562948"/>
                <a:ext cx="4729930" cy="1841075"/>
              </a:xfrm>
              <a:prstGeom prst="rect">
                <a:avLst/>
              </a:prstGeom>
              <a:blipFill rotWithShape="0">
                <a:blip r:embed="rId3"/>
                <a:stretch>
                  <a:fillRect l="-2577" b="-8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26378" y="3562949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Long Path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239" y="3040845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1068" y="3031495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NP-Complete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239" y="1433384"/>
            <a:ext cx="10446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literally thousands of NP-complete problems.</a:t>
            </a:r>
          </a:p>
          <a:p>
            <a:r>
              <a:rPr lang="en-US" sz="2800" dirty="0"/>
              <a:t>And some of them look weirdly similar to problems we do know efficient algorithms for.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5214" y="2110830"/>
                <a:ext cx="4729930" cy="2371412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weighted graph, find a spanning tree (a set of edges that connect all vertices) of weight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14" y="2110830"/>
                <a:ext cx="4729930" cy="2371412"/>
              </a:xfrm>
              <a:prstGeom prst="rect">
                <a:avLst/>
              </a:prstGeom>
              <a:blipFill rotWithShape="0">
                <a:blip r:embed="rId2"/>
                <a:stretch>
                  <a:fillRect l="-2706" r="-1418" b="-4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5214" y="2110831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Light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81068" y="2119063"/>
                <a:ext cx="4729930" cy="2363179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weighted graph, find a tour (a walk that visits every vertex and returns to its start) of weight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68" y="2119063"/>
                <a:ext cx="4729930" cy="2363179"/>
              </a:xfrm>
              <a:prstGeom prst="rect">
                <a:avLst/>
              </a:prstGeom>
              <a:blipFill rotWithShape="0">
                <a:blip r:embed="rId3"/>
                <a:stretch>
                  <a:fillRect l="-2706" r="-3479" b="-4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81068" y="2119064"/>
            <a:ext cx="4729930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Traveling Salesperson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825" y="4761533"/>
            <a:ext cx="10620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electric company just needs a greedy algorithm to lay its wires.</a:t>
            </a:r>
          </a:p>
          <a:p>
            <a:r>
              <a:rPr lang="en-US" sz="2800" dirty="0"/>
              <a:t>Amazon doesn’t know a way to optimally route its delivery trucks.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239" y="1468253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068" y="1458903"/>
            <a:ext cx="465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NP-Complete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D03E-096D-487F-B2D2-B0C72546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3109-5C0B-482C-A0DA-BF528256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times someone has wanted to find an efficient algorithm for a problem…</a:t>
            </a:r>
          </a:p>
          <a:p>
            <a:r>
              <a:rPr lang="en-US" dirty="0"/>
              <a:t>…only to realize that the problem was NP-complete.</a:t>
            </a:r>
          </a:p>
          <a:p>
            <a:endParaRPr lang="en-US" dirty="0"/>
          </a:p>
          <a:p>
            <a:r>
              <a:rPr lang="en-US" dirty="0"/>
              <a:t>Sooner or later it will happen to one of you.</a:t>
            </a:r>
          </a:p>
          <a:p>
            <a:r>
              <a:rPr lang="en-US" dirty="0"/>
              <a:t>What do you do if you think your problem is NP-complete?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F271F-8439-4675-87F2-17821F5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8BEC2-138C-4FBD-BACF-A0C9113E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D613-75AB-4358-B3B5-AD03548F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4CFF-615A-4C4E-8F89-DAC95CF7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4845504"/>
          </a:xfrm>
        </p:spPr>
        <p:txBody>
          <a:bodyPr>
            <a:normAutofit/>
          </a:bodyPr>
          <a:lstStyle/>
          <a:p>
            <a:r>
              <a:rPr lang="en-US" sz="2400" dirty="0"/>
              <a:t>You just started your new job at Amazon. Your boss asks you to look into the following problem</a:t>
            </a:r>
          </a:p>
          <a:p>
            <a:r>
              <a:rPr lang="en-US" sz="2400" dirty="0"/>
              <a:t>You have a graph, each vertex is where a specific truck has to do a delivery. </a:t>
            </a:r>
            <a:br>
              <a:rPr lang="en-US" sz="2400" dirty="0"/>
            </a:br>
            <a:r>
              <a:rPr lang="en-US" sz="2400" dirty="0"/>
              <a:t>Starting from the warehouse, how do you make all the deliveries and return to the warehouse using the minimum amount of gas.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br>
              <a:rPr lang="en-US" sz="2400" dirty="0"/>
            </a:br>
            <a:r>
              <a:rPr lang="en-US" sz="2400" dirty="0"/>
              <a:t>This problem is NP-complete. So you tell your boss, and they say…</a:t>
            </a:r>
          </a:p>
          <a:p>
            <a:pPr lvl="1"/>
            <a:r>
              <a:rPr lang="en-US" sz="2000" dirty="0"/>
              <a:t>That’s a cool theorem and all. But really we need to use less gas.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86756-06D7-4BA7-A507-7A857CC6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852E5-C317-455A-ACF5-03666875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BF559-B041-45EE-9476-AB62CC6A020E}"/>
                  </a:ext>
                </a:extLst>
              </p:cNvPr>
              <p:cNvSpPr/>
              <p:nvPr/>
            </p:nvSpPr>
            <p:spPr>
              <a:xfrm>
                <a:off x="586669" y="3502093"/>
                <a:ext cx="10335759" cy="1778567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 weighted graph, find a tour (a walk that visits every vertex and returns to its start) of weight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9BF559-B041-45EE-9476-AB62CC6A0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69" y="3502093"/>
                <a:ext cx="10335759" cy="1778567"/>
              </a:xfrm>
              <a:prstGeom prst="rect">
                <a:avLst/>
              </a:prstGeom>
              <a:blipFill>
                <a:blip r:embed="rId2"/>
                <a:stretch>
                  <a:fillRect l="-1179" r="-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806EDEC-A15B-41A0-AD46-5A91EA84C053}"/>
              </a:ext>
            </a:extLst>
          </p:cNvPr>
          <p:cNvSpPr/>
          <p:nvPr/>
        </p:nvSpPr>
        <p:spPr>
          <a:xfrm>
            <a:off x="586669" y="3502094"/>
            <a:ext cx="10335759" cy="589846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15768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Option 1: Maybe your problem isn’t really NP-complete; it’s a special case we understand</a:t>
            </a:r>
          </a:p>
          <a:p>
            <a:r>
              <a:rPr lang="en-US" sz="2800" dirty="0"/>
              <a:t>Maybe you don’t need to solve the general problem, just a special case</a:t>
            </a:r>
          </a:p>
          <a:p>
            <a:r>
              <a:rPr lang="en-US" sz="2800" b="1" dirty="0"/>
              <a:t>Option 2:  Maybe your problem isn’t really NP-complete; it’s a special case we </a:t>
            </a:r>
            <a:r>
              <a:rPr lang="en-US" sz="2800" b="1" i="1" dirty="0"/>
              <a:t>don’t </a:t>
            </a:r>
            <a:r>
              <a:rPr lang="en-US" sz="2800" b="1" dirty="0"/>
              <a:t>understand (yet)</a:t>
            </a:r>
          </a:p>
          <a:p>
            <a:r>
              <a:rPr lang="en-US" sz="2800" dirty="0"/>
              <a:t>There are algorithms that are known to run quickly on “nice” instances. Maybe your problem has one of those.</a:t>
            </a:r>
          </a:p>
          <a:p>
            <a:r>
              <a:rPr lang="en-US" sz="2800" dirty="0"/>
              <a:t>One approach: Turn your problem into a SAT instance, find a solver and cross your fingers.</a:t>
            </a:r>
          </a:p>
          <a:p>
            <a:r>
              <a:rPr lang="en-US" sz="2800" dirty="0"/>
              <a:t>Analogy: Insertion sort (great if your list is almost sorted. Really slow otherwise)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Option 3: Approximation Algorithms</a:t>
            </a:r>
          </a:p>
          <a:p>
            <a:r>
              <a:rPr lang="en-US" sz="2800" dirty="0"/>
              <a:t>You might not be able to get an exact answer, but you might be able to get close.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0332" y="2836694"/>
            <a:ext cx="10254983" cy="1550112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Given a weighted graph, find a tour (a walk that visits every vertex and returns to its start) of minimum weight.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0332" y="2836694"/>
            <a:ext cx="10254983" cy="569202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Optimization version of Traveling Salesperson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239" y="4386806"/>
            <a:ext cx="11187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Algorithm:</a:t>
            </a:r>
          </a:p>
          <a:p>
            <a:r>
              <a:rPr lang="en-US" sz="2800" dirty="0"/>
              <a:t>Find a minimum spanning tree.</a:t>
            </a:r>
          </a:p>
          <a:p>
            <a:r>
              <a:rPr lang="en-US" sz="2800" dirty="0"/>
              <a:t>Have the tour follow the visitation order of a DFS of the spanning tree.</a:t>
            </a:r>
          </a:p>
          <a:p>
            <a:r>
              <a:rPr lang="en-US" sz="2800" b="1" dirty="0"/>
              <a:t>Theorem: </a:t>
            </a:r>
            <a:r>
              <a:rPr lang="en-US" sz="2800" dirty="0"/>
              <a:t>This tour is at most twice as long as the best one.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about P vs.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Most computer scientists are convinced that 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NP.</a:t>
                </a:r>
              </a:p>
              <a:p>
                <a:pPr lvl="1"/>
                <a:r>
                  <a:rPr lang="en-US" sz="2400" dirty="0"/>
                  <a:t>A survey of experts (PhDs in CS) found 98% of them thought P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NP.</a:t>
                </a:r>
              </a:p>
              <a:p>
                <a:pPr lvl="1"/>
                <a:r>
                  <a:rPr lang="en-US" sz="2400" dirty="0"/>
                  <a:t>And the median guess was that we’re at least 50 years from getting the answer.</a:t>
                </a:r>
              </a:p>
              <a:p>
                <a:r>
                  <a:rPr lang="en-US" sz="2800" dirty="0"/>
                  <a:t>Why should you care about this problem?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It’s your chance for:</a:t>
                </a:r>
              </a:p>
              <a:p>
                <a:r>
                  <a:rPr lang="en-US" sz="2800" dirty="0"/>
                  <a:t>$1,000,000. The Clay Mathematics Institute will give $1,000,000 to whoever solves P vs. NP (or any of the 5 remaining mathematical conjectures they listed)</a:t>
                </a:r>
              </a:p>
              <a:p>
                <a:r>
                  <a:rPr lang="en-US" sz="2800" dirty="0"/>
                  <a:t>To get a Turing Award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2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about P vs.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Most computer scientists are convinced that P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NP.</a:t>
                </a:r>
              </a:p>
              <a:p>
                <a:pPr lvl="1"/>
                <a:r>
                  <a:rPr lang="en-US" sz="2400" dirty="0"/>
                  <a:t>A survey of experts (PhDs in CS) found 98% of them thought P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NP.</a:t>
                </a:r>
              </a:p>
              <a:p>
                <a:pPr lvl="1"/>
                <a:r>
                  <a:rPr lang="en-US" sz="2400" dirty="0"/>
                  <a:t>And the median guess was that we’re at least 50 years from getting the answer.</a:t>
                </a:r>
              </a:p>
              <a:p>
                <a:r>
                  <a:rPr lang="en-US" sz="2800" dirty="0"/>
                  <a:t>Why should you care about this problem?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It’s your chance for:</a:t>
                </a:r>
              </a:p>
              <a:p>
                <a:r>
                  <a:rPr lang="en-US" sz="2800" dirty="0"/>
                  <a:t>$1,000,000. The Clay Mathematics Institute will give $1,000,000 to whoever solves P vs. NP (or any of the 5 remaining mathematical conjectures they listed)</a:t>
                </a:r>
              </a:p>
              <a:p>
                <a:r>
                  <a:rPr lang="en-US" sz="2800" dirty="0"/>
                  <a:t>To get </a:t>
                </a:r>
                <a:r>
                  <a:rPr lang="en-US" sz="2800" strike="sngStrike" dirty="0"/>
                  <a:t>a Turing Award </a:t>
                </a:r>
                <a:r>
                  <a:rPr lang="en-US" sz="2800" dirty="0"/>
                  <a:t>the Turing Award renamed after you.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if P=NP?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5203161"/>
          </a:xfrm>
        </p:spPr>
        <p:txBody>
          <a:bodyPr>
            <a:normAutofit/>
          </a:bodyPr>
          <a:lstStyle/>
          <a:p>
            <a:r>
              <a:rPr lang="en-US" sz="2800" dirty="0"/>
              <a:t>Suppose P=NP. </a:t>
            </a:r>
          </a:p>
          <a:p>
            <a:r>
              <a:rPr lang="en-US" sz="2800" dirty="0"/>
              <a:t>Specifically that we found a genuinely in-practice efficient algorithm for an NP-complete problem. What would you do?</a:t>
            </a:r>
          </a:p>
          <a:p>
            <a:pPr lvl="1"/>
            <a:r>
              <a:rPr lang="en-US" sz="2800" dirty="0"/>
              <a:t>$1,000,000 from the Clay Math Institute obviously, but what’s next?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41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 if P=NP?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found a genuinely in-practice efficient algorithm for an NP-complete problem. What would you do?</a:t>
            </a:r>
          </a:p>
          <a:p>
            <a:pPr lvl="1"/>
            <a:r>
              <a:rPr lang="en-US" sz="2800" dirty="0"/>
              <a:t>Another $5,000,000 from the Clay Math Institute</a:t>
            </a:r>
          </a:p>
          <a:p>
            <a:pPr lvl="1"/>
            <a:r>
              <a:rPr lang="en-US" sz="2800" dirty="0"/>
              <a:t>Put mathematicians out of work.</a:t>
            </a:r>
          </a:p>
          <a:p>
            <a:pPr lvl="1"/>
            <a:r>
              <a:rPr lang="en-US" sz="2800" dirty="0"/>
              <a:t>Decrypt (essentially) all current internet communication. </a:t>
            </a:r>
          </a:p>
          <a:p>
            <a:pPr lvl="1"/>
            <a:r>
              <a:rPr lang="en-US" sz="2800" dirty="0"/>
              <a:t>No more secure online shopping or online banking or online messaging…or online </a:t>
            </a:r>
            <a:r>
              <a:rPr lang="en-US" sz="2800" i="1" dirty="0"/>
              <a:t>anything.</a:t>
            </a:r>
          </a:p>
          <a:p>
            <a:pPr marL="128016" lvl="1" indent="0">
              <a:buNone/>
            </a:pPr>
            <a:endParaRPr lang="en-US" sz="2800" dirty="0"/>
          </a:p>
          <a:p>
            <a:pPr marL="128016" lvl="1" indent="0">
              <a:buNone/>
            </a:pPr>
            <a:r>
              <a:rPr lang="en-US" sz="2800" dirty="0"/>
              <a:t>A world where P=NP is a very </a:t>
            </a:r>
            <a:r>
              <a:rPr lang="en-US" sz="2800" dirty="0" err="1"/>
              <a:t>very</a:t>
            </a:r>
            <a:r>
              <a:rPr lang="en-US" sz="2800" dirty="0"/>
              <a:t> different place from the world we live in now.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topic today is part of CS culture.</a:t>
            </a:r>
          </a:p>
          <a:p>
            <a:r>
              <a:rPr lang="en-US" dirty="0"/>
              <a:t>I want to give you enough cultural knowledge to “fit in” when people reference it.</a:t>
            </a:r>
          </a:p>
          <a:p>
            <a:r>
              <a:rPr lang="en-US" dirty="0"/>
              <a:t>And to give you enough practical understanding to have a fighting chance if it comes up in a real way at work.</a:t>
            </a:r>
          </a:p>
          <a:p>
            <a:endParaRPr lang="en-US" dirty="0"/>
          </a:p>
          <a:p>
            <a:r>
              <a:rPr lang="en-US" dirty="0"/>
              <a:t>It’s also REALLY cool</a:t>
            </a:r>
          </a:p>
          <a:p>
            <a:r>
              <a:rPr lang="en-US" dirty="0"/>
              <a:t>I’m going to try to give you a sense of why it’s the biggest unsolved question in CS.</a:t>
            </a:r>
          </a:p>
          <a:p>
            <a:r>
              <a:rPr lang="en-US" dirty="0"/>
              <a:t>CSE 417 covers this topic in more detail</a:t>
            </a:r>
          </a:p>
          <a:p>
            <a:pPr lvl="1"/>
            <a:r>
              <a:rPr lang="en-US" dirty="0"/>
              <a:t>take that course (or talk to me some other time) to learn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5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Should You Care if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NP?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We already expect 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NP. Why should you care when we finally prove it?</a:t>
                </a:r>
              </a:p>
              <a:p>
                <a:r>
                  <a:rPr lang="en-US" sz="2800" dirty="0"/>
                  <a:t>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 says something fundamental about the universe.</a:t>
                </a:r>
              </a:p>
              <a:p>
                <a:r>
                  <a:rPr lang="en-US" sz="2800" dirty="0"/>
                  <a:t>For some questions there is not a clever way to find the right answer</a:t>
                </a:r>
              </a:p>
              <a:p>
                <a:pPr lvl="1"/>
                <a:r>
                  <a:rPr lang="en-US" sz="2800" dirty="0"/>
                  <a:t>Even though you’ll know it when you see it.</a:t>
                </a:r>
              </a:p>
              <a:p>
                <a:r>
                  <a:rPr lang="en-US" sz="2800" dirty="0"/>
                  <a:t>There is actually a way to obscure information, so it cannot be found quickly no matter how clever you are.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8" t="-2138" r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Should You Care if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NP?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To prove P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/>
                  <a:t>NP we need to better understand the differences between problems. </a:t>
                </a:r>
              </a:p>
              <a:p>
                <a:pPr lvl="1"/>
                <a:r>
                  <a:rPr lang="en-US" sz="2800" dirty="0"/>
                  <a:t>Why do some problems allow easy solutions and others don’t?</a:t>
                </a:r>
              </a:p>
              <a:p>
                <a:pPr lvl="1"/>
                <a:r>
                  <a:rPr lang="en-US" sz="2800" dirty="0"/>
                  <a:t>What is the structure of these problems?</a:t>
                </a:r>
              </a:p>
              <a:p>
                <a:r>
                  <a:rPr lang="en-US" sz="2800" dirty="0"/>
                  <a:t>We don’t care about P vs NP just because it has a huge effect about what the world looks like.</a:t>
                </a:r>
              </a:p>
              <a:p>
                <a:r>
                  <a:rPr lang="en-US" sz="2800" dirty="0"/>
                  <a:t>We will learn a lot about computation along the way.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0650-8027-43D4-AFF5-7B5B1208C9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Review Making Problem was a type of “Satisfiability” problem.</a:t>
            </a:r>
          </a:p>
          <a:p>
            <a:r>
              <a:rPr lang="en-US" dirty="0"/>
              <a:t>We had a bunch of variables (include/exclude this question) and needed to satisfy everything in a list of requirements.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algorithm we just made for Final Creation works for any 2-SAT problem.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3658" y="2842761"/>
            <a:ext cx="9534316" cy="2295769"/>
            <a:chOff x="498764" y="4764761"/>
            <a:chExt cx="8072372" cy="2295769"/>
          </a:xfrm>
        </p:grpSpPr>
        <p:sp>
          <p:nvSpPr>
            <p:cNvPr id="7" name="Rectangle 6"/>
            <p:cNvSpPr/>
            <p:nvPr/>
          </p:nvSpPr>
          <p:spPr>
            <a:xfrm>
              <a:off x="498764" y="4764761"/>
              <a:ext cx="8072372" cy="229576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  <a:p>
              <a:r>
                <a:rPr lang="en-US" sz="2200" b="1" dirty="0"/>
                <a:t>Given</a:t>
              </a:r>
              <a:r>
                <a:rPr lang="en-US" sz="2200" dirty="0"/>
                <a:t>: A set of Boolean variables, and a list of requirements, each of the form: </a:t>
              </a:r>
            </a:p>
            <a:p>
              <a:pPr algn="ctr"/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variable1==[True/False] || variable2==[True/False]</a:t>
              </a:r>
            </a:p>
            <a:p>
              <a:r>
                <a:rPr lang="en-US" sz="2200" b="1" dirty="0"/>
                <a:t>Find</a:t>
              </a:r>
              <a:r>
                <a:rPr lang="en-US" sz="2200" dirty="0"/>
                <a:t>: A setting of variables to “true” and “false” so that </a:t>
              </a:r>
              <a:r>
                <a:rPr lang="en-US" sz="2200" b="1" dirty="0"/>
                <a:t>all</a:t>
              </a:r>
              <a:r>
                <a:rPr lang="en-US" sz="2200" dirty="0"/>
                <a:t> of the requirements evaluate to “true”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4" y="4764762"/>
              <a:ext cx="8072372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2-Satisfiability (“2-SAT”)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5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might not be too surprising that we can solve one shortest path problem with the algorithm for another shortest path problem.</a:t>
            </a:r>
          </a:p>
          <a:p>
            <a:r>
              <a:rPr lang="en-US" sz="2800" dirty="0"/>
              <a:t>The real power of reductions is that you can sometimes reduce a problem to another one that looks very </a:t>
            </a:r>
            <a:r>
              <a:rPr lang="en-US" sz="2800" dirty="0" err="1"/>
              <a:t>very</a:t>
            </a:r>
            <a:r>
              <a:rPr lang="en-US" sz="2800" dirty="0"/>
              <a:t> different.</a:t>
            </a:r>
          </a:p>
          <a:p>
            <a:r>
              <a:rPr lang="en-US" sz="2800" dirty="0"/>
              <a:t>We’re going to reduce a graph problem to 2-SAT.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5238" y="4159546"/>
                <a:ext cx="10031801" cy="2145841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/>
              </a:p>
              <a:p>
                <a:r>
                  <a:rPr lang="en-US" sz="2800" dirty="0"/>
                  <a:t>Given an undirected, unweighted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, color each vertex “red” or “blue” such that the endpoints of every edge are different colors (or report no such coloring exists).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8" y="4159546"/>
                <a:ext cx="10031801" cy="2145841"/>
              </a:xfrm>
              <a:prstGeom prst="rect">
                <a:avLst/>
              </a:prstGeom>
              <a:blipFill>
                <a:blip r:embed="rId2"/>
                <a:stretch>
                  <a:fillRect l="-1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5239" y="4159546"/>
            <a:ext cx="10031800" cy="619187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2-Coloring</a:t>
            </a:r>
          </a:p>
        </p:txBody>
      </p:sp>
    </p:spTree>
    <p:extLst>
      <p:ext uri="{BB962C8B-B14F-4D97-AF65-F5344CB8AC3E}">
        <p14:creationId xmlns:p14="http://schemas.microsoft.com/office/powerpoint/2010/main" val="5489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876220"/>
          </a:xfrm>
        </p:spPr>
        <p:txBody>
          <a:bodyPr>
            <a:normAutofit/>
          </a:bodyPr>
          <a:lstStyle/>
          <a:p>
            <a:r>
              <a:rPr lang="en-US" sz="2800" dirty="0"/>
              <a:t>Can these graphs be 2-colored? If so find a 2-coloring. If not try to explain why one doesn’t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1745" y="2525991"/>
            <a:ext cx="5081809" cy="2054772"/>
            <a:chOff x="291745" y="2525991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045858" y="2552844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8495980" y="3768505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10441413" y="3444151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6117249" y="3682317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8742757" y="2471378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" name="Straight Arrow Connector 24"/>
          <p:cNvCxnSpPr>
            <a:endCxn id="20" idx="5"/>
          </p:cNvCxnSpPr>
          <p:nvPr/>
        </p:nvCxnSpPr>
        <p:spPr>
          <a:xfrm flipH="1" flipV="1">
            <a:off x="7692548" y="3199534"/>
            <a:ext cx="2796279" cy="46742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</p:cNvCxnSpPr>
          <p:nvPr/>
        </p:nvCxnSpPr>
        <p:spPr>
          <a:xfrm flipV="1">
            <a:off x="6874894" y="2927381"/>
            <a:ext cx="1867863" cy="1133759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 flipV="1">
            <a:off x="9253625" y="3822974"/>
            <a:ext cx="1187788" cy="324354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1" idx="0"/>
          </p:cNvCxnSpPr>
          <p:nvPr/>
        </p:nvCxnSpPr>
        <p:spPr>
          <a:xfrm flipH="1">
            <a:off x="8874803" y="3229023"/>
            <a:ext cx="246777" cy="53948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7"/>
            <a:endCxn id="20" idx="3"/>
          </p:cNvCxnSpPr>
          <p:nvPr/>
        </p:nvCxnSpPr>
        <p:spPr>
          <a:xfrm flipV="1">
            <a:off x="6763939" y="3199534"/>
            <a:ext cx="392874" cy="593738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5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876220"/>
          </a:xfrm>
        </p:spPr>
        <p:txBody>
          <a:bodyPr>
            <a:normAutofit/>
          </a:bodyPr>
          <a:lstStyle/>
          <a:p>
            <a:r>
              <a:rPr lang="en-US" sz="2800" dirty="0"/>
              <a:t>Can these graphs be 2-colored? If so find a 2-coloring. If not try to explain why one doesn’t exist.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1745" y="2525991"/>
            <a:ext cx="5081809" cy="2054772"/>
            <a:chOff x="291745" y="2525991"/>
            <a:chExt cx="5081809" cy="2054772"/>
          </a:xfrm>
        </p:grpSpPr>
        <p:sp>
          <p:nvSpPr>
            <p:cNvPr id="7" name="Oval 6"/>
            <p:cNvSpPr/>
            <p:nvPr/>
          </p:nvSpPr>
          <p:spPr>
            <a:xfrm>
              <a:off x="1220354" y="2607457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70476" y="3823118"/>
              <a:ext cx="757645" cy="7576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615909" y="3498764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1745" y="3736930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917253" y="2525991"/>
              <a:ext cx="757645" cy="757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3" name="Straight Arrow Connector 12"/>
            <p:cNvCxnSpPr>
              <a:endCxn id="7" idx="5"/>
            </p:cNvCxnSpPr>
            <p:nvPr/>
          </p:nvCxnSpPr>
          <p:spPr>
            <a:xfrm flipH="1" flipV="1">
              <a:off x="1867044" y="3254147"/>
              <a:ext cx="2796279" cy="46742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</p:cNvCxnSpPr>
            <p:nvPr/>
          </p:nvCxnSpPr>
          <p:spPr>
            <a:xfrm flipV="1">
              <a:off x="1977999" y="2981994"/>
              <a:ext cx="939254" cy="42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 flipV="1">
              <a:off x="3428121" y="3877587"/>
              <a:ext cx="1187788" cy="3243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8" idx="2"/>
            </p:cNvCxnSpPr>
            <p:nvPr/>
          </p:nvCxnSpPr>
          <p:spPr>
            <a:xfrm>
              <a:off x="1049390" y="4115753"/>
              <a:ext cx="1621086" cy="8618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7" idx="3"/>
            </p:cNvCxnSpPr>
            <p:nvPr/>
          </p:nvCxnSpPr>
          <p:spPr>
            <a:xfrm flipV="1">
              <a:off x="938435" y="3254147"/>
              <a:ext cx="392874" cy="593738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7045858" y="2552844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8495980" y="3768505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10441413" y="3444151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" name="Oval 22"/>
          <p:cNvSpPr/>
          <p:nvPr/>
        </p:nvSpPr>
        <p:spPr>
          <a:xfrm>
            <a:off x="6117249" y="3682317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8742757" y="2471378"/>
            <a:ext cx="757645" cy="7576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" name="Straight Arrow Connector 24"/>
          <p:cNvCxnSpPr>
            <a:endCxn id="20" idx="5"/>
          </p:cNvCxnSpPr>
          <p:nvPr/>
        </p:nvCxnSpPr>
        <p:spPr>
          <a:xfrm flipH="1" flipV="1">
            <a:off x="7692548" y="3199534"/>
            <a:ext cx="2796279" cy="46742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</p:cNvCxnSpPr>
          <p:nvPr/>
        </p:nvCxnSpPr>
        <p:spPr>
          <a:xfrm flipV="1">
            <a:off x="6874894" y="2927381"/>
            <a:ext cx="1867863" cy="1133759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 flipV="1">
            <a:off x="9253625" y="3822974"/>
            <a:ext cx="1187788" cy="324354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4"/>
            <a:endCxn id="21" idx="0"/>
          </p:cNvCxnSpPr>
          <p:nvPr/>
        </p:nvCxnSpPr>
        <p:spPr>
          <a:xfrm flipH="1">
            <a:off x="8874803" y="3229023"/>
            <a:ext cx="246777" cy="539482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7"/>
            <a:endCxn id="20" idx="3"/>
          </p:cNvCxnSpPr>
          <p:nvPr/>
        </p:nvCxnSpPr>
        <p:spPr>
          <a:xfrm flipV="1">
            <a:off x="6763939" y="3199534"/>
            <a:ext cx="392874" cy="593738"/>
          </a:xfrm>
          <a:prstGeom prst="straightConnector1">
            <a:avLst/>
          </a:prstGeom>
          <a:ln w="412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9130457" y="3199534"/>
            <a:ext cx="692477" cy="717755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Why would we want to 2-color a graph?</a:t>
            </a:r>
          </a:p>
          <a:p>
            <a:pPr lvl="1"/>
            <a:r>
              <a:rPr lang="en-US" sz="2800" dirty="0"/>
              <a:t>We need to divide the vertices into two sets, and edges represent vertices that </a:t>
            </a:r>
            <a:r>
              <a:rPr lang="en-US" sz="2800" b="1" dirty="0"/>
              <a:t>can’t </a:t>
            </a:r>
            <a:r>
              <a:rPr lang="en-US" sz="2800" dirty="0"/>
              <a:t>be together.</a:t>
            </a:r>
          </a:p>
          <a:p>
            <a:r>
              <a:rPr lang="en-US" sz="2800" dirty="0"/>
              <a:t>You can modify [B/D]FS to come up with a 2-coloring (or determine none exists)</a:t>
            </a:r>
          </a:p>
          <a:p>
            <a:pPr lvl="1"/>
            <a:r>
              <a:rPr lang="en-US" sz="2800" dirty="0"/>
              <a:t>This is a good exercise!</a:t>
            </a:r>
          </a:p>
          <a:p>
            <a:r>
              <a:rPr lang="en-US" sz="2800" dirty="0"/>
              <a:t>But coming up with a whole new idea sounds like </a:t>
            </a:r>
            <a:r>
              <a:rPr lang="en-US" sz="2800" b="1" dirty="0"/>
              <a:t>work.</a:t>
            </a:r>
          </a:p>
          <a:p>
            <a:r>
              <a:rPr lang="en-US" sz="2800" dirty="0"/>
              <a:t>And we already came up with that cool 2-SAT algorithm. </a:t>
            </a:r>
          </a:p>
          <a:p>
            <a:pPr lvl="1"/>
            <a:r>
              <a:rPr lang="en-US" sz="2800" dirty="0"/>
              <a:t>Maybe we can be lazy and just use that!</a:t>
            </a:r>
          </a:p>
          <a:p>
            <a:pPr lvl="1"/>
            <a:r>
              <a:rPr lang="en-US" sz="2800" dirty="0"/>
              <a:t>Let’s </a:t>
            </a:r>
            <a:r>
              <a:rPr lang="en-US" sz="2800" b="1" dirty="0"/>
              <a:t>reduce </a:t>
            </a:r>
            <a:r>
              <a:rPr lang="en-US" sz="2800" dirty="0"/>
              <a:t>2-Coloring to 2-SAT!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37007" y="5748023"/>
            <a:ext cx="5438186" cy="74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 our 2-SAT algorithm </a:t>
            </a:r>
          </a:p>
          <a:p>
            <a:pPr algn="ctr"/>
            <a:r>
              <a:rPr lang="en-US" sz="2800" dirty="0"/>
              <a:t>to solve 2-Coloring</a:t>
            </a:r>
          </a:p>
        </p:txBody>
      </p:sp>
    </p:spTree>
    <p:extLst>
      <p:ext uri="{BB962C8B-B14F-4D97-AF65-F5344CB8AC3E}">
        <p14:creationId xmlns:p14="http://schemas.microsoft.com/office/powerpoint/2010/main" val="14074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5-14-Dijkstra</Template>
  <TotalTime>6606</TotalTime>
  <Words>3333</Words>
  <Application>Microsoft Office PowerPoint</Application>
  <PresentationFormat>Widescreen</PresentationFormat>
  <Paragraphs>454</Paragraphs>
  <Slides>41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Calibri</vt:lpstr>
      <vt:lpstr>Cambria Math</vt:lpstr>
      <vt:lpstr>Courier New</vt:lpstr>
      <vt:lpstr>Segoe UI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23: P vs. NP</vt:lpstr>
      <vt:lpstr>Administrivia</vt:lpstr>
      <vt:lpstr>Administrivia</vt:lpstr>
      <vt:lpstr>Goals for this lecture</vt:lpstr>
      <vt:lpstr>Last Lecture…</vt:lpstr>
      <vt:lpstr>Reductions</vt:lpstr>
      <vt:lpstr>2-Coloring</vt:lpstr>
      <vt:lpstr>2-Coloring</vt:lpstr>
      <vt:lpstr>2-Coloring</vt:lpstr>
      <vt:lpstr>A Reduction</vt:lpstr>
      <vt:lpstr>PowerPoint Presentation</vt:lpstr>
      <vt:lpstr>Efficiency, P vs. NP</vt:lpstr>
      <vt:lpstr>Taking a step back</vt:lpstr>
      <vt:lpstr>Running Times</vt:lpstr>
      <vt:lpstr>Efficient</vt:lpstr>
      <vt:lpstr>Decision Problems</vt:lpstr>
      <vt:lpstr>P (can be solved efficiently)</vt:lpstr>
      <vt:lpstr>NP</vt:lpstr>
      <vt:lpstr>NP</vt:lpstr>
      <vt:lpstr>P vs. NP</vt:lpstr>
      <vt:lpstr>Hard Problems</vt:lpstr>
      <vt:lpstr>NP-Completeness</vt:lpstr>
      <vt:lpstr>NP-Completeness</vt:lpstr>
      <vt:lpstr>2-SAT vs. 3-SAT</vt:lpstr>
      <vt:lpstr>2-SAT vs. 3-SAT</vt:lpstr>
      <vt:lpstr>2-SAT vs. 3-SAT</vt:lpstr>
      <vt:lpstr>NP-Complete Problems</vt:lpstr>
      <vt:lpstr>NP-Complete Problems</vt:lpstr>
      <vt:lpstr>NP-Complete Problems</vt:lpstr>
      <vt:lpstr>Examples</vt:lpstr>
      <vt:lpstr>Examples</vt:lpstr>
      <vt:lpstr>Dealing with NP-completeness</vt:lpstr>
      <vt:lpstr>Dealing with NP-completeness</vt:lpstr>
      <vt:lpstr>Dealing with NP-Completeness</vt:lpstr>
      <vt:lpstr>Dealing with NP-Completeness</vt:lpstr>
      <vt:lpstr>Why should you care about P vs. NP</vt:lpstr>
      <vt:lpstr>Why should you care about P vs. NP</vt:lpstr>
      <vt:lpstr>Why Should You Care if P=NP?</vt:lpstr>
      <vt:lpstr>Why Should You Care if P=NP?</vt:lpstr>
      <vt:lpstr>Why Should You Care if P≠NP?</vt:lpstr>
      <vt:lpstr>Why Should You Care if P≠NP?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Robert Weber</cp:lastModifiedBy>
  <cp:revision>58</cp:revision>
  <cp:lastPrinted>2019-06-07T01:45:18Z</cp:lastPrinted>
  <dcterms:created xsi:type="dcterms:W3CDTF">2018-12-03T17:30:12Z</dcterms:created>
  <dcterms:modified xsi:type="dcterms:W3CDTF">2019-08-21T19:05:45Z</dcterms:modified>
</cp:coreProperties>
</file>