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4" r:id="rId2"/>
    <p:sldId id="258" r:id="rId3"/>
    <p:sldId id="261" r:id="rId4"/>
    <p:sldId id="260" r:id="rId5"/>
    <p:sldId id="332" r:id="rId6"/>
    <p:sldId id="333" r:id="rId7"/>
    <p:sldId id="358" r:id="rId8"/>
    <p:sldId id="359" r:id="rId9"/>
    <p:sldId id="272" r:id="rId10"/>
    <p:sldId id="360" r:id="rId11"/>
    <p:sldId id="334" r:id="rId12"/>
    <p:sldId id="270" r:id="rId13"/>
    <p:sldId id="356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CC0099"/>
    <a:srgbClr val="333333"/>
    <a:srgbClr val="B66D31"/>
    <a:srgbClr val="006A96"/>
    <a:srgbClr val="2B64AC"/>
    <a:srgbClr val="FFCB9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2" autoAdjust="0"/>
    <p:restoredTop sz="90864" autoAdjust="0"/>
  </p:normalViewPr>
  <p:slideViewPr>
    <p:cSldViewPr>
      <p:cViewPr varScale="1">
        <p:scale>
          <a:sx n="66" d="100"/>
          <a:sy n="66" d="100"/>
        </p:scale>
        <p:origin x="-17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B9CE3-CF45-4DEF-B274-11841C994563}" type="doc">
      <dgm:prSet loTypeId="urn:microsoft.com/office/officeart/2005/8/layout/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9AF00D0-BDA4-4890-A9AE-69C148BC570F}">
      <dgm:prSet phldrT="[Text]"/>
      <dgm:spPr/>
      <dgm:t>
        <a:bodyPr/>
        <a:lstStyle/>
        <a:p>
          <a:r>
            <a:rPr lang="en-US" noProof="0" dirty="0" smtClean="0"/>
            <a:t>You send us a subset of your data</a:t>
          </a:r>
          <a:endParaRPr lang="en-US" noProof="0" dirty="0"/>
        </a:p>
      </dgm:t>
    </dgm:pt>
    <dgm:pt modelId="{2E71DF19-4572-484D-A8FD-4D37F83BF7BB}" type="parTrans" cxnId="{228CD773-1C48-44DB-9933-3ADF77238766}">
      <dgm:prSet/>
      <dgm:spPr/>
      <dgm:t>
        <a:bodyPr/>
        <a:lstStyle/>
        <a:p>
          <a:endParaRPr lang="en-US"/>
        </a:p>
      </dgm:t>
    </dgm:pt>
    <dgm:pt modelId="{76DA6217-87BF-4C35-86A9-ACC037C7A054}" type="sibTrans" cxnId="{228CD773-1C48-44DB-9933-3ADF77238766}">
      <dgm:prSet/>
      <dgm:spPr/>
      <dgm:t>
        <a:bodyPr/>
        <a:lstStyle/>
        <a:p>
          <a:endParaRPr lang="en-US" noProof="0" dirty="0"/>
        </a:p>
      </dgm:t>
    </dgm:pt>
    <dgm:pt modelId="{10B5519A-BB00-4C4F-8C2E-9D1A37D3E3FD}">
      <dgm:prSet phldrT="[Text]"/>
      <dgm:spPr/>
      <dgm:t>
        <a:bodyPr/>
        <a:lstStyle/>
        <a:p>
          <a:r>
            <a:rPr lang="en-US" noProof="0" dirty="0" smtClean="0"/>
            <a:t>We discover your data with you and define goals and metrics</a:t>
          </a:r>
          <a:endParaRPr lang="en-US" noProof="0" dirty="0"/>
        </a:p>
      </dgm:t>
    </dgm:pt>
    <dgm:pt modelId="{A3762A68-C206-480D-852C-F156C978CF45}" type="parTrans" cxnId="{FE1080E3-59C0-4F26-8493-B5CC3D0C9174}">
      <dgm:prSet/>
      <dgm:spPr/>
      <dgm:t>
        <a:bodyPr/>
        <a:lstStyle/>
        <a:p>
          <a:endParaRPr lang="en-US"/>
        </a:p>
      </dgm:t>
    </dgm:pt>
    <dgm:pt modelId="{F5627B8B-856D-42C7-B5DF-B44967E6F166}" type="sibTrans" cxnId="{FE1080E3-59C0-4F26-8493-B5CC3D0C9174}">
      <dgm:prSet/>
      <dgm:spPr/>
      <dgm:t>
        <a:bodyPr/>
        <a:lstStyle/>
        <a:p>
          <a:endParaRPr lang="en-US" noProof="0" dirty="0"/>
        </a:p>
      </dgm:t>
    </dgm:pt>
    <dgm:pt modelId="{6459A0BA-A97C-4E43-A110-BC87E4762188}">
      <dgm:prSet phldrT="[Text]"/>
      <dgm:spPr/>
      <dgm:t>
        <a:bodyPr/>
        <a:lstStyle/>
        <a:p>
          <a:r>
            <a:rPr lang="en-US" noProof="0" dirty="0" smtClean="0"/>
            <a:t>We work on your data and processes using our software</a:t>
          </a:r>
          <a:endParaRPr lang="en-US" noProof="0" dirty="0"/>
        </a:p>
      </dgm:t>
    </dgm:pt>
    <dgm:pt modelId="{1FC0C239-FD85-4867-87D0-44CE0022AFA7}" type="parTrans" cxnId="{8BC62FCA-0B80-49E8-968C-A0303092544D}">
      <dgm:prSet/>
      <dgm:spPr/>
      <dgm:t>
        <a:bodyPr/>
        <a:lstStyle/>
        <a:p>
          <a:endParaRPr lang="en-US"/>
        </a:p>
      </dgm:t>
    </dgm:pt>
    <dgm:pt modelId="{03891A45-560E-4D9C-BBBA-E2024E755F0E}" type="sibTrans" cxnId="{8BC62FCA-0B80-49E8-968C-A0303092544D}">
      <dgm:prSet/>
      <dgm:spPr/>
      <dgm:t>
        <a:bodyPr/>
        <a:lstStyle/>
        <a:p>
          <a:endParaRPr lang="en-US" noProof="0" dirty="0"/>
        </a:p>
      </dgm:t>
    </dgm:pt>
    <dgm:pt modelId="{C0B6A6A4-B188-497E-8E85-AF63337B382B}">
      <dgm:prSet phldrT="[Text]"/>
      <dgm:spPr/>
      <dgm:t>
        <a:bodyPr/>
        <a:lstStyle/>
        <a:p>
          <a:r>
            <a:rPr lang="en-US" noProof="0" dirty="0" smtClean="0"/>
            <a:t>We show you intermediary results and discuss findings</a:t>
          </a:r>
          <a:endParaRPr lang="en-US" noProof="0" dirty="0"/>
        </a:p>
      </dgm:t>
    </dgm:pt>
    <dgm:pt modelId="{8D07DCBD-F2BC-43FD-8406-45D0257CE7A9}" type="parTrans" cxnId="{3C126618-3990-48AF-B108-1689AE125574}">
      <dgm:prSet/>
      <dgm:spPr/>
      <dgm:t>
        <a:bodyPr/>
        <a:lstStyle/>
        <a:p>
          <a:endParaRPr lang="en-US"/>
        </a:p>
      </dgm:t>
    </dgm:pt>
    <dgm:pt modelId="{26555376-4D9E-4316-BE3A-60BCF519A350}" type="sibTrans" cxnId="{3C126618-3990-48AF-B108-1689AE125574}">
      <dgm:prSet/>
      <dgm:spPr/>
      <dgm:t>
        <a:bodyPr/>
        <a:lstStyle/>
        <a:p>
          <a:endParaRPr lang="en-US" noProof="0" dirty="0"/>
        </a:p>
      </dgm:t>
    </dgm:pt>
    <dgm:pt modelId="{030F8B7A-6595-4613-86B2-318FE30FC9C2}">
      <dgm:prSet phldrT="[Text]"/>
      <dgm:spPr/>
      <dgm:t>
        <a:bodyPr/>
        <a:lstStyle/>
        <a:p>
          <a:r>
            <a:rPr lang="en-US" noProof="0" dirty="0" smtClean="0"/>
            <a:t>We refine the final deliverables</a:t>
          </a:r>
          <a:endParaRPr lang="en-US" noProof="0" dirty="0"/>
        </a:p>
      </dgm:t>
    </dgm:pt>
    <dgm:pt modelId="{4DD84E4E-AEDA-45B4-9583-4011DAF00C3C}" type="parTrans" cxnId="{DF54709D-71AB-4071-8676-4D8D6B1BF2ED}">
      <dgm:prSet/>
      <dgm:spPr/>
      <dgm:t>
        <a:bodyPr/>
        <a:lstStyle/>
        <a:p>
          <a:endParaRPr lang="en-US"/>
        </a:p>
      </dgm:t>
    </dgm:pt>
    <dgm:pt modelId="{4904BE2B-2ADF-4684-9837-3A93A616C502}" type="sibTrans" cxnId="{DF54709D-71AB-4071-8676-4D8D6B1BF2ED}">
      <dgm:prSet/>
      <dgm:spPr/>
      <dgm:t>
        <a:bodyPr/>
        <a:lstStyle/>
        <a:p>
          <a:endParaRPr lang="en-US" noProof="0" dirty="0"/>
        </a:p>
      </dgm:t>
    </dgm:pt>
    <dgm:pt modelId="{65415255-0EB5-49F8-8DB8-AD9AE7212C57}">
      <dgm:prSet phldrT="[Text]"/>
      <dgm:spPr/>
      <dgm:t>
        <a:bodyPr/>
        <a:lstStyle/>
        <a:p>
          <a:r>
            <a:rPr lang="en-US" noProof="0" dirty="0" smtClean="0"/>
            <a:t>We demo the results to you and your team</a:t>
          </a:r>
          <a:endParaRPr lang="en-US" noProof="0" dirty="0"/>
        </a:p>
      </dgm:t>
    </dgm:pt>
    <dgm:pt modelId="{8192E3C2-63A6-4E8B-9133-4D22A53F618C}" type="parTrans" cxnId="{9A6820E5-E469-4E04-86A7-32A678C0C489}">
      <dgm:prSet/>
      <dgm:spPr/>
      <dgm:t>
        <a:bodyPr/>
        <a:lstStyle/>
        <a:p>
          <a:endParaRPr lang="en-US"/>
        </a:p>
      </dgm:t>
    </dgm:pt>
    <dgm:pt modelId="{E5CA57AF-F976-4957-827C-B302E547D153}" type="sibTrans" cxnId="{9A6820E5-E469-4E04-86A7-32A678C0C489}">
      <dgm:prSet/>
      <dgm:spPr/>
      <dgm:t>
        <a:bodyPr/>
        <a:lstStyle/>
        <a:p>
          <a:endParaRPr lang="en-US" noProof="0" dirty="0"/>
        </a:p>
      </dgm:t>
    </dgm:pt>
    <dgm:pt modelId="{ABEDC519-196D-455D-B84F-1DF7A0A4930E}">
      <dgm:prSet phldrT="[Text]"/>
      <dgm:spPr/>
      <dgm:t>
        <a:bodyPr/>
        <a:lstStyle/>
        <a:p>
          <a:r>
            <a:rPr lang="en-US" noProof="0" dirty="0" smtClean="0"/>
            <a:t>We give you access to the results and our software for 30 days</a:t>
          </a:r>
          <a:endParaRPr lang="en-US" noProof="0" dirty="0"/>
        </a:p>
      </dgm:t>
    </dgm:pt>
    <dgm:pt modelId="{A256D792-4D43-49B4-89EC-2771AE274E15}" type="parTrans" cxnId="{0177B992-A201-4A78-85D2-FFDFB6972290}">
      <dgm:prSet/>
      <dgm:spPr/>
      <dgm:t>
        <a:bodyPr/>
        <a:lstStyle/>
        <a:p>
          <a:endParaRPr lang="en-US"/>
        </a:p>
      </dgm:t>
    </dgm:pt>
    <dgm:pt modelId="{32023305-59CA-4596-9B09-55058D27E7EB}" type="sibTrans" cxnId="{0177B992-A201-4A78-85D2-FFDFB6972290}">
      <dgm:prSet/>
      <dgm:spPr/>
      <dgm:t>
        <a:bodyPr/>
        <a:lstStyle/>
        <a:p>
          <a:endParaRPr lang="en-US"/>
        </a:p>
      </dgm:t>
    </dgm:pt>
    <dgm:pt modelId="{07586636-834D-4788-BF1C-605C05362BB6}" type="pres">
      <dgm:prSet presAssocID="{ED8B9CE3-CF45-4DEF-B274-11841C99456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1F5CA9-0734-497D-891E-9B1396E6E50A}" type="pres">
      <dgm:prSet presAssocID="{79AF00D0-BDA4-4890-A9AE-69C148BC570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9485E-A03F-47E3-88E5-5DC17A62F775}" type="pres">
      <dgm:prSet presAssocID="{76DA6217-87BF-4C35-86A9-ACC037C7A05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E3D48B50-429B-4039-8216-11A751A6F8F7}" type="pres">
      <dgm:prSet presAssocID="{76DA6217-87BF-4C35-86A9-ACC037C7A05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A4FB149-2161-4715-A7D4-24AC2654B1E1}" type="pres">
      <dgm:prSet presAssocID="{10B5519A-BB00-4C4F-8C2E-9D1A37D3E3F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32561-5019-4035-9837-3213ED22065A}" type="pres">
      <dgm:prSet presAssocID="{F5627B8B-856D-42C7-B5DF-B44967E6F16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E4F10363-4FCB-4885-88C7-342DF19B6850}" type="pres">
      <dgm:prSet presAssocID="{F5627B8B-856D-42C7-B5DF-B44967E6F16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F3DD9A2-44EC-45B1-99AD-F6DB43EA346E}" type="pres">
      <dgm:prSet presAssocID="{6459A0BA-A97C-4E43-A110-BC87E476218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9DD7F-30E8-47C4-92BC-B948432EFB19}" type="pres">
      <dgm:prSet presAssocID="{03891A45-560E-4D9C-BBBA-E2024E755F0E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3B311BD-B847-40F5-9119-FADADDFFAFC1}" type="pres">
      <dgm:prSet presAssocID="{03891A45-560E-4D9C-BBBA-E2024E755F0E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5AFEAEE-576A-4A14-A41E-91004EE0C6D9}" type="pres">
      <dgm:prSet presAssocID="{C0B6A6A4-B188-497E-8E85-AF63337B382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FCA2E-91FD-49F5-B360-DAB3FD125D91}" type="pres">
      <dgm:prSet presAssocID="{26555376-4D9E-4316-BE3A-60BCF519A35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1263D5D-DEE1-4DEE-BA3B-7BC200B86199}" type="pres">
      <dgm:prSet presAssocID="{26555376-4D9E-4316-BE3A-60BCF519A35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758DCE0-A368-4060-A461-3F546A1646FE}" type="pres">
      <dgm:prSet presAssocID="{030F8B7A-6595-4613-86B2-318FE30FC9C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BFB06-E748-45F7-92C9-178351A56FCC}" type="pres">
      <dgm:prSet presAssocID="{4904BE2B-2ADF-4684-9837-3A93A616C502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26CFADB-D207-4428-9B84-1DE778F599FB}" type="pres">
      <dgm:prSet presAssocID="{4904BE2B-2ADF-4684-9837-3A93A616C502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F51FD3F9-A188-40DC-866C-01F85E8E7883}" type="pres">
      <dgm:prSet presAssocID="{65415255-0EB5-49F8-8DB8-AD9AE7212C5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3DAA4-003B-4671-9105-58E0B2453018}" type="pres">
      <dgm:prSet presAssocID="{E5CA57AF-F976-4957-827C-B302E547D15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5098AE-7CC4-4975-9E3E-1021FFE0B3C2}" type="pres">
      <dgm:prSet presAssocID="{E5CA57AF-F976-4957-827C-B302E547D15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7240EC3-66AA-49B5-B041-3BD35C8F3149}" type="pres">
      <dgm:prSet presAssocID="{ABEDC519-196D-455D-B84F-1DF7A0A4930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00DB6-4ABA-4482-95A8-1DDBA7F20DDF}" type="presOf" srcId="{ED8B9CE3-CF45-4DEF-B274-11841C994563}" destId="{07586636-834D-4788-BF1C-605C05362BB6}" srcOrd="0" destOrd="0" presId="urn:microsoft.com/office/officeart/2005/8/layout/process5"/>
    <dgm:cxn modelId="{719E5D11-0BF0-4FA6-A0AC-38ABF7FE0A13}" type="presOf" srcId="{26555376-4D9E-4316-BE3A-60BCF519A350}" destId="{21263D5D-DEE1-4DEE-BA3B-7BC200B86199}" srcOrd="1" destOrd="0" presId="urn:microsoft.com/office/officeart/2005/8/layout/process5"/>
    <dgm:cxn modelId="{8FBDDE9A-BF46-47A2-92AF-07DECF842CFB}" type="presOf" srcId="{26555376-4D9E-4316-BE3A-60BCF519A350}" destId="{8F7FCA2E-91FD-49F5-B360-DAB3FD125D91}" srcOrd="0" destOrd="0" presId="urn:microsoft.com/office/officeart/2005/8/layout/process5"/>
    <dgm:cxn modelId="{77CA26F2-917F-410B-8F75-0F1E3F9AC08E}" type="presOf" srcId="{E5CA57AF-F976-4957-827C-B302E547D153}" destId="{3A5098AE-7CC4-4975-9E3E-1021FFE0B3C2}" srcOrd="1" destOrd="0" presId="urn:microsoft.com/office/officeart/2005/8/layout/process5"/>
    <dgm:cxn modelId="{8FD7BFE5-066A-4D39-A73F-6322825DC8B7}" type="presOf" srcId="{6459A0BA-A97C-4E43-A110-BC87E4762188}" destId="{7F3DD9A2-44EC-45B1-99AD-F6DB43EA346E}" srcOrd="0" destOrd="0" presId="urn:microsoft.com/office/officeart/2005/8/layout/process5"/>
    <dgm:cxn modelId="{AEA876E8-54BB-4D50-BF98-808E9653AC39}" type="presOf" srcId="{03891A45-560E-4D9C-BBBA-E2024E755F0E}" destId="{F3B311BD-B847-40F5-9119-FADADDFFAFC1}" srcOrd="1" destOrd="0" presId="urn:microsoft.com/office/officeart/2005/8/layout/process5"/>
    <dgm:cxn modelId="{59082DE3-A0A8-4D36-9FF4-73E0294CE7A4}" type="presOf" srcId="{ABEDC519-196D-455D-B84F-1DF7A0A4930E}" destId="{67240EC3-66AA-49B5-B041-3BD35C8F3149}" srcOrd="0" destOrd="0" presId="urn:microsoft.com/office/officeart/2005/8/layout/process5"/>
    <dgm:cxn modelId="{228CD773-1C48-44DB-9933-3ADF77238766}" srcId="{ED8B9CE3-CF45-4DEF-B274-11841C994563}" destId="{79AF00D0-BDA4-4890-A9AE-69C148BC570F}" srcOrd="0" destOrd="0" parTransId="{2E71DF19-4572-484D-A8FD-4D37F83BF7BB}" sibTransId="{76DA6217-87BF-4C35-86A9-ACC037C7A054}"/>
    <dgm:cxn modelId="{9A6820E5-E469-4E04-86A7-32A678C0C489}" srcId="{ED8B9CE3-CF45-4DEF-B274-11841C994563}" destId="{65415255-0EB5-49F8-8DB8-AD9AE7212C57}" srcOrd="5" destOrd="0" parTransId="{8192E3C2-63A6-4E8B-9133-4D22A53F618C}" sibTransId="{E5CA57AF-F976-4957-827C-B302E547D153}"/>
    <dgm:cxn modelId="{8BC62FCA-0B80-49E8-968C-A0303092544D}" srcId="{ED8B9CE3-CF45-4DEF-B274-11841C994563}" destId="{6459A0BA-A97C-4E43-A110-BC87E4762188}" srcOrd="2" destOrd="0" parTransId="{1FC0C239-FD85-4867-87D0-44CE0022AFA7}" sibTransId="{03891A45-560E-4D9C-BBBA-E2024E755F0E}"/>
    <dgm:cxn modelId="{3ACBDF74-0B88-46BA-8C05-B5ECF7F3B2FC}" type="presOf" srcId="{76DA6217-87BF-4C35-86A9-ACC037C7A054}" destId="{C389485E-A03F-47E3-88E5-5DC17A62F775}" srcOrd="0" destOrd="0" presId="urn:microsoft.com/office/officeart/2005/8/layout/process5"/>
    <dgm:cxn modelId="{D00F7AA9-9111-42E1-AEFB-E0E735103BDC}" type="presOf" srcId="{C0B6A6A4-B188-497E-8E85-AF63337B382B}" destId="{75AFEAEE-576A-4A14-A41E-91004EE0C6D9}" srcOrd="0" destOrd="0" presId="urn:microsoft.com/office/officeart/2005/8/layout/process5"/>
    <dgm:cxn modelId="{EB96212D-4161-452D-8602-860C1ABFF76C}" type="presOf" srcId="{4904BE2B-2ADF-4684-9837-3A93A616C502}" destId="{6DFBFB06-E748-45F7-92C9-178351A56FCC}" srcOrd="0" destOrd="0" presId="urn:microsoft.com/office/officeart/2005/8/layout/process5"/>
    <dgm:cxn modelId="{0BEDEA2A-95A1-4FAF-9C92-CEC0E70F18A4}" type="presOf" srcId="{F5627B8B-856D-42C7-B5DF-B44967E6F166}" destId="{87C32561-5019-4035-9837-3213ED22065A}" srcOrd="0" destOrd="0" presId="urn:microsoft.com/office/officeart/2005/8/layout/process5"/>
    <dgm:cxn modelId="{D7CB2A4F-7A61-42E9-8D7E-35AC7CC39313}" type="presOf" srcId="{E5CA57AF-F976-4957-827C-B302E547D153}" destId="{1B83DAA4-003B-4671-9105-58E0B2453018}" srcOrd="0" destOrd="0" presId="urn:microsoft.com/office/officeart/2005/8/layout/process5"/>
    <dgm:cxn modelId="{FE1080E3-59C0-4F26-8493-B5CC3D0C9174}" srcId="{ED8B9CE3-CF45-4DEF-B274-11841C994563}" destId="{10B5519A-BB00-4C4F-8C2E-9D1A37D3E3FD}" srcOrd="1" destOrd="0" parTransId="{A3762A68-C206-480D-852C-F156C978CF45}" sibTransId="{F5627B8B-856D-42C7-B5DF-B44967E6F166}"/>
    <dgm:cxn modelId="{DF54709D-71AB-4071-8676-4D8D6B1BF2ED}" srcId="{ED8B9CE3-CF45-4DEF-B274-11841C994563}" destId="{030F8B7A-6595-4613-86B2-318FE30FC9C2}" srcOrd="4" destOrd="0" parTransId="{4DD84E4E-AEDA-45B4-9583-4011DAF00C3C}" sibTransId="{4904BE2B-2ADF-4684-9837-3A93A616C502}"/>
    <dgm:cxn modelId="{65E10C03-C723-4CDE-B857-E020342D1B3C}" type="presOf" srcId="{76DA6217-87BF-4C35-86A9-ACC037C7A054}" destId="{E3D48B50-429B-4039-8216-11A751A6F8F7}" srcOrd="1" destOrd="0" presId="urn:microsoft.com/office/officeart/2005/8/layout/process5"/>
    <dgm:cxn modelId="{CCEAA209-8A29-498E-88B0-326A455CF8CD}" type="presOf" srcId="{10B5519A-BB00-4C4F-8C2E-9D1A37D3E3FD}" destId="{6A4FB149-2161-4715-A7D4-24AC2654B1E1}" srcOrd="0" destOrd="0" presId="urn:microsoft.com/office/officeart/2005/8/layout/process5"/>
    <dgm:cxn modelId="{FE0B208F-97E5-4B33-9F4F-486A9C4F145E}" type="presOf" srcId="{79AF00D0-BDA4-4890-A9AE-69C148BC570F}" destId="{791F5CA9-0734-497D-891E-9B1396E6E50A}" srcOrd="0" destOrd="0" presId="urn:microsoft.com/office/officeart/2005/8/layout/process5"/>
    <dgm:cxn modelId="{20C5BDAC-B3B2-4623-8F4D-CF0F6C9A4E54}" type="presOf" srcId="{F5627B8B-856D-42C7-B5DF-B44967E6F166}" destId="{E4F10363-4FCB-4885-88C7-342DF19B6850}" srcOrd="1" destOrd="0" presId="urn:microsoft.com/office/officeart/2005/8/layout/process5"/>
    <dgm:cxn modelId="{0177B992-A201-4A78-85D2-FFDFB6972290}" srcId="{ED8B9CE3-CF45-4DEF-B274-11841C994563}" destId="{ABEDC519-196D-455D-B84F-1DF7A0A4930E}" srcOrd="6" destOrd="0" parTransId="{A256D792-4D43-49B4-89EC-2771AE274E15}" sibTransId="{32023305-59CA-4596-9B09-55058D27E7EB}"/>
    <dgm:cxn modelId="{A1211671-CB26-4DE3-8C08-2AE1515711AE}" type="presOf" srcId="{4904BE2B-2ADF-4684-9837-3A93A616C502}" destId="{226CFADB-D207-4428-9B84-1DE778F599FB}" srcOrd="1" destOrd="0" presId="urn:microsoft.com/office/officeart/2005/8/layout/process5"/>
    <dgm:cxn modelId="{3C126618-3990-48AF-B108-1689AE125574}" srcId="{ED8B9CE3-CF45-4DEF-B274-11841C994563}" destId="{C0B6A6A4-B188-497E-8E85-AF63337B382B}" srcOrd="3" destOrd="0" parTransId="{8D07DCBD-F2BC-43FD-8406-45D0257CE7A9}" sibTransId="{26555376-4D9E-4316-BE3A-60BCF519A350}"/>
    <dgm:cxn modelId="{722682C2-D05F-4A1D-94EC-792EA80EF4B8}" type="presOf" srcId="{03891A45-560E-4D9C-BBBA-E2024E755F0E}" destId="{B729DD7F-30E8-47C4-92BC-B948432EFB19}" srcOrd="0" destOrd="0" presId="urn:microsoft.com/office/officeart/2005/8/layout/process5"/>
    <dgm:cxn modelId="{F50DB2A8-02AD-4B80-A2E3-A92C2EBF2539}" type="presOf" srcId="{030F8B7A-6595-4613-86B2-318FE30FC9C2}" destId="{A758DCE0-A368-4060-A461-3F546A1646FE}" srcOrd="0" destOrd="0" presId="urn:microsoft.com/office/officeart/2005/8/layout/process5"/>
    <dgm:cxn modelId="{DAF12F64-98DE-4CC4-90D3-3AAC6B5EE740}" type="presOf" srcId="{65415255-0EB5-49F8-8DB8-AD9AE7212C57}" destId="{F51FD3F9-A188-40DC-866C-01F85E8E7883}" srcOrd="0" destOrd="0" presId="urn:microsoft.com/office/officeart/2005/8/layout/process5"/>
    <dgm:cxn modelId="{87636DCC-452A-4B83-A5ED-95679C8EA5B9}" type="presParOf" srcId="{07586636-834D-4788-BF1C-605C05362BB6}" destId="{791F5CA9-0734-497D-891E-9B1396E6E50A}" srcOrd="0" destOrd="0" presId="urn:microsoft.com/office/officeart/2005/8/layout/process5"/>
    <dgm:cxn modelId="{A7535ED4-DEEE-4E2F-88D2-AE4B585A09F2}" type="presParOf" srcId="{07586636-834D-4788-BF1C-605C05362BB6}" destId="{C389485E-A03F-47E3-88E5-5DC17A62F775}" srcOrd="1" destOrd="0" presId="urn:microsoft.com/office/officeart/2005/8/layout/process5"/>
    <dgm:cxn modelId="{21E622D0-36F1-4E34-AE69-EDC4477BAD1F}" type="presParOf" srcId="{C389485E-A03F-47E3-88E5-5DC17A62F775}" destId="{E3D48B50-429B-4039-8216-11A751A6F8F7}" srcOrd="0" destOrd="0" presId="urn:microsoft.com/office/officeart/2005/8/layout/process5"/>
    <dgm:cxn modelId="{F6231094-A787-4D33-9B6A-F08BC8C3DB24}" type="presParOf" srcId="{07586636-834D-4788-BF1C-605C05362BB6}" destId="{6A4FB149-2161-4715-A7D4-24AC2654B1E1}" srcOrd="2" destOrd="0" presId="urn:microsoft.com/office/officeart/2005/8/layout/process5"/>
    <dgm:cxn modelId="{E39D2C74-9BA3-46D7-A705-806D0AA42696}" type="presParOf" srcId="{07586636-834D-4788-BF1C-605C05362BB6}" destId="{87C32561-5019-4035-9837-3213ED22065A}" srcOrd="3" destOrd="0" presId="urn:microsoft.com/office/officeart/2005/8/layout/process5"/>
    <dgm:cxn modelId="{306C60A3-05B8-4509-866C-6EF9E8D48EBC}" type="presParOf" srcId="{87C32561-5019-4035-9837-3213ED22065A}" destId="{E4F10363-4FCB-4885-88C7-342DF19B6850}" srcOrd="0" destOrd="0" presId="urn:microsoft.com/office/officeart/2005/8/layout/process5"/>
    <dgm:cxn modelId="{5DE69B12-B467-4567-AD09-7D9601D35F66}" type="presParOf" srcId="{07586636-834D-4788-BF1C-605C05362BB6}" destId="{7F3DD9A2-44EC-45B1-99AD-F6DB43EA346E}" srcOrd="4" destOrd="0" presId="urn:microsoft.com/office/officeart/2005/8/layout/process5"/>
    <dgm:cxn modelId="{916A3368-93A7-444A-B6C9-391E16DBA08E}" type="presParOf" srcId="{07586636-834D-4788-BF1C-605C05362BB6}" destId="{B729DD7F-30E8-47C4-92BC-B948432EFB19}" srcOrd="5" destOrd="0" presId="urn:microsoft.com/office/officeart/2005/8/layout/process5"/>
    <dgm:cxn modelId="{E5B16A0D-6D6F-42F5-AF72-D88188CC0379}" type="presParOf" srcId="{B729DD7F-30E8-47C4-92BC-B948432EFB19}" destId="{F3B311BD-B847-40F5-9119-FADADDFFAFC1}" srcOrd="0" destOrd="0" presId="urn:microsoft.com/office/officeart/2005/8/layout/process5"/>
    <dgm:cxn modelId="{C6D34164-943C-4D4B-B962-5BAAC04E8FC0}" type="presParOf" srcId="{07586636-834D-4788-BF1C-605C05362BB6}" destId="{75AFEAEE-576A-4A14-A41E-91004EE0C6D9}" srcOrd="6" destOrd="0" presId="urn:microsoft.com/office/officeart/2005/8/layout/process5"/>
    <dgm:cxn modelId="{D683D847-5869-4EE9-B2F4-9802A1A86102}" type="presParOf" srcId="{07586636-834D-4788-BF1C-605C05362BB6}" destId="{8F7FCA2E-91FD-49F5-B360-DAB3FD125D91}" srcOrd="7" destOrd="0" presId="urn:microsoft.com/office/officeart/2005/8/layout/process5"/>
    <dgm:cxn modelId="{5DD4787E-9FF6-4C39-ADA6-D386CDF51D8D}" type="presParOf" srcId="{8F7FCA2E-91FD-49F5-B360-DAB3FD125D91}" destId="{21263D5D-DEE1-4DEE-BA3B-7BC200B86199}" srcOrd="0" destOrd="0" presId="urn:microsoft.com/office/officeart/2005/8/layout/process5"/>
    <dgm:cxn modelId="{2C424A72-B46B-4F0E-8FD1-D0C65034C3C7}" type="presParOf" srcId="{07586636-834D-4788-BF1C-605C05362BB6}" destId="{A758DCE0-A368-4060-A461-3F546A1646FE}" srcOrd="8" destOrd="0" presId="urn:microsoft.com/office/officeart/2005/8/layout/process5"/>
    <dgm:cxn modelId="{CD1A4E21-86D7-4920-87D4-F8D18A030DFD}" type="presParOf" srcId="{07586636-834D-4788-BF1C-605C05362BB6}" destId="{6DFBFB06-E748-45F7-92C9-178351A56FCC}" srcOrd="9" destOrd="0" presId="urn:microsoft.com/office/officeart/2005/8/layout/process5"/>
    <dgm:cxn modelId="{ADB88C2B-22B6-447B-96F5-906ABC59DA9C}" type="presParOf" srcId="{6DFBFB06-E748-45F7-92C9-178351A56FCC}" destId="{226CFADB-D207-4428-9B84-1DE778F599FB}" srcOrd="0" destOrd="0" presId="urn:microsoft.com/office/officeart/2005/8/layout/process5"/>
    <dgm:cxn modelId="{A2471931-4710-47E0-B80A-A29FE15B9760}" type="presParOf" srcId="{07586636-834D-4788-BF1C-605C05362BB6}" destId="{F51FD3F9-A188-40DC-866C-01F85E8E7883}" srcOrd="10" destOrd="0" presId="urn:microsoft.com/office/officeart/2005/8/layout/process5"/>
    <dgm:cxn modelId="{B28EF3B0-22F6-4399-95EC-C851500874A1}" type="presParOf" srcId="{07586636-834D-4788-BF1C-605C05362BB6}" destId="{1B83DAA4-003B-4671-9105-58E0B2453018}" srcOrd="11" destOrd="0" presId="urn:microsoft.com/office/officeart/2005/8/layout/process5"/>
    <dgm:cxn modelId="{271FCBFE-6DED-4062-B574-6B8D94617181}" type="presParOf" srcId="{1B83DAA4-003B-4671-9105-58E0B2453018}" destId="{3A5098AE-7CC4-4975-9E3E-1021FFE0B3C2}" srcOrd="0" destOrd="0" presId="urn:microsoft.com/office/officeart/2005/8/layout/process5"/>
    <dgm:cxn modelId="{1FD245AF-1E26-4BC2-829B-0697A68B2648}" type="presParOf" srcId="{07586636-834D-4788-BF1C-605C05362BB6}" destId="{67240EC3-66AA-49B5-B041-3BD35C8F3149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1F5CA9-0734-497D-891E-9B1396E6E50A}">
      <dsp:nvSpPr>
        <dsp:cNvPr id="0" name=""/>
        <dsp:cNvSpPr/>
      </dsp:nvSpPr>
      <dsp:spPr>
        <a:xfrm>
          <a:off x="208640" y="632"/>
          <a:ext cx="1633540" cy="9801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You send us a subset of your data</a:t>
          </a:r>
          <a:endParaRPr lang="en-US" sz="1400" kern="1200" noProof="0" dirty="0"/>
        </a:p>
      </dsp:txBody>
      <dsp:txXfrm>
        <a:off x="208640" y="632"/>
        <a:ext cx="1633540" cy="980124"/>
      </dsp:txXfrm>
    </dsp:sp>
    <dsp:sp modelId="{C389485E-A03F-47E3-88E5-5DC17A62F775}">
      <dsp:nvSpPr>
        <dsp:cNvPr id="0" name=""/>
        <dsp:cNvSpPr/>
      </dsp:nvSpPr>
      <dsp:spPr>
        <a:xfrm>
          <a:off x="1985932" y="288136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>
        <a:off x="1985932" y="288136"/>
        <a:ext cx="346310" cy="405118"/>
      </dsp:txXfrm>
    </dsp:sp>
    <dsp:sp modelId="{6A4FB149-2161-4715-A7D4-24AC2654B1E1}">
      <dsp:nvSpPr>
        <dsp:cNvPr id="0" name=""/>
        <dsp:cNvSpPr/>
      </dsp:nvSpPr>
      <dsp:spPr>
        <a:xfrm>
          <a:off x="2495597" y="632"/>
          <a:ext cx="1633540" cy="980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discover your data with you and define goals and metrics</a:t>
          </a:r>
          <a:endParaRPr lang="en-US" sz="1400" kern="1200" noProof="0" dirty="0"/>
        </a:p>
      </dsp:txBody>
      <dsp:txXfrm>
        <a:off x="2495597" y="632"/>
        <a:ext cx="1633540" cy="980124"/>
      </dsp:txXfrm>
    </dsp:sp>
    <dsp:sp modelId="{87C32561-5019-4035-9837-3213ED22065A}">
      <dsp:nvSpPr>
        <dsp:cNvPr id="0" name=""/>
        <dsp:cNvSpPr/>
      </dsp:nvSpPr>
      <dsp:spPr>
        <a:xfrm>
          <a:off x="4272890" y="288136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>
        <a:off x="4272890" y="288136"/>
        <a:ext cx="346310" cy="405118"/>
      </dsp:txXfrm>
    </dsp:sp>
    <dsp:sp modelId="{7F3DD9A2-44EC-45B1-99AD-F6DB43EA346E}">
      <dsp:nvSpPr>
        <dsp:cNvPr id="0" name=""/>
        <dsp:cNvSpPr/>
      </dsp:nvSpPr>
      <dsp:spPr>
        <a:xfrm>
          <a:off x="4782554" y="632"/>
          <a:ext cx="1633540" cy="9801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work on your data and processes using our software</a:t>
          </a:r>
          <a:endParaRPr lang="en-US" sz="1400" kern="1200" noProof="0" dirty="0"/>
        </a:p>
      </dsp:txBody>
      <dsp:txXfrm>
        <a:off x="4782554" y="632"/>
        <a:ext cx="1633540" cy="980124"/>
      </dsp:txXfrm>
    </dsp:sp>
    <dsp:sp modelId="{B729DD7F-30E8-47C4-92BC-B948432EFB19}">
      <dsp:nvSpPr>
        <dsp:cNvPr id="0" name=""/>
        <dsp:cNvSpPr/>
      </dsp:nvSpPr>
      <dsp:spPr>
        <a:xfrm rot="5400000">
          <a:off x="5426169" y="1095105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 rot="5400000">
        <a:off x="5426169" y="1095105"/>
        <a:ext cx="346310" cy="405118"/>
      </dsp:txXfrm>
    </dsp:sp>
    <dsp:sp modelId="{75AFEAEE-576A-4A14-A41E-91004EE0C6D9}">
      <dsp:nvSpPr>
        <dsp:cNvPr id="0" name=""/>
        <dsp:cNvSpPr/>
      </dsp:nvSpPr>
      <dsp:spPr>
        <a:xfrm>
          <a:off x="4782554" y="1634173"/>
          <a:ext cx="1633540" cy="980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show you intermediary results and discuss findings</a:t>
          </a:r>
          <a:endParaRPr lang="en-US" sz="1400" kern="1200" noProof="0" dirty="0"/>
        </a:p>
      </dsp:txBody>
      <dsp:txXfrm>
        <a:off x="4782554" y="1634173"/>
        <a:ext cx="1633540" cy="980124"/>
      </dsp:txXfrm>
    </dsp:sp>
    <dsp:sp modelId="{8F7FCA2E-91FD-49F5-B360-DAB3FD125D91}">
      <dsp:nvSpPr>
        <dsp:cNvPr id="0" name=""/>
        <dsp:cNvSpPr/>
      </dsp:nvSpPr>
      <dsp:spPr>
        <a:xfrm rot="10800000">
          <a:off x="4292492" y="1921676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 rot="10800000">
        <a:off x="4292492" y="1921676"/>
        <a:ext cx="346310" cy="405118"/>
      </dsp:txXfrm>
    </dsp:sp>
    <dsp:sp modelId="{A758DCE0-A368-4060-A461-3F546A1646FE}">
      <dsp:nvSpPr>
        <dsp:cNvPr id="0" name=""/>
        <dsp:cNvSpPr/>
      </dsp:nvSpPr>
      <dsp:spPr>
        <a:xfrm>
          <a:off x="2495597" y="1634173"/>
          <a:ext cx="1633540" cy="9801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refine the final deliverables</a:t>
          </a:r>
          <a:endParaRPr lang="en-US" sz="1400" kern="1200" noProof="0" dirty="0"/>
        </a:p>
      </dsp:txBody>
      <dsp:txXfrm>
        <a:off x="2495597" y="1634173"/>
        <a:ext cx="1633540" cy="980124"/>
      </dsp:txXfrm>
    </dsp:sp>
    <dsp:sp modelId="{6DFBFB06-E748-45F7-92C9-178351A56FCC}">
      <dsp:nvSpPr>
        <dsp:cNvPr id="0" name=""/>
        <dsp:cNvSpPr/>
      </dsp:nvSpPr>
      <dsp:spPr>
        <a:xfrm rot="10800000">
          <a:off x="2005535" y="1921676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 rot="10800000">
        <a:off x="2005535" y="1921676"/>
        <a:ext cx="346310" cy="405118"/>
      </dsp:txXfrm>
    </dsp:sp>
    <dsp:sp modelId="{F51FD3F9-A188-40DC-866C-01F85E8E7883}">
      <dsp:nvSpPr>
        <dsp:cNvPr id="0" name=""/>
        <dsp:cNvSpPr/>
      </dsp:nvSpPr>
      <dsp:spPr>
        <a:xfrm>
          <a:off x="208640" y="1634173"/>
          <a:ext cx="1633540" cy="9801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demo the results to you and your team</a:t>
          </a:r>
          <a:endParaRPr lang="en-US" sz="1400" kern="1200" noProof="0" dirty="0"/>
        </a:p>
      </dsp:txBody>
      <dsp:txXfrm>
        <a:off x="208640" y="1634173"/>
        <a:ext cx="1633540" cy="980124"/>
      </dsp:txXfrm>
    </dsp:sp>
    <dsp:sp modelId="{1B83DAA4-003B-4671-9105-58E0B2453018}">
      <dsp:nvSpPr>
        <dsp:cNvPr id="0" name=""/>
        <dsp:cNvSpPr/>
      </dsp:nvSpPr>
      <dsp:spPr>
        <a:xfrm rot="5400000">
          <a:off x="852255" y="2728646"/>
          <a:ext cx="346310" cy="405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noProof="0" dirty="0"/>
        </a:p>
      </dsp:txBody>
      <dsp:txXfrm rot="5400000">
        <a:off x="852255" y="2728646"/>
        <a:ext cx="346310" cy="405118"/>
      </dsp:txXfrm>
    </dsp:sp>
    <dsp:sp modelId="{67240EC3-66AA-49B5-B041-3BD35C8F3149}">
      <dsp:nvSpPr>
        <dsp:cNvPr id="0" name=""/>
        <dsp:cNvSpPr/>
      </dsp:nvSpPr>
      <dsp:spPr>
        <a:xfrm>
          <a:off x="208640" y="3267714"/>
          <a:ext cx="1633540" cy="980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We give you access to the results and our software for 30 days</a:t>
          </a:r>
          <a:endParaRPr lang="en-US" sz="1400" kern="1200" noProof="0" dirty="0"/>
        </a:p>
      </dsp:txBody>
      <dsp:txXfrm>
        <a:off x="208640" y="3267714"/>
        <a:ext cx="1633540" cy="9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A3167-B4A8-4480-B13C-0F9D9598B49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E05CD-BA94-44FC-BA74-4F773D8DB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569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A85-3A40-4D03-B0DE-B40FA50D58FD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AAE1-AB77-4B94-A577-084952B8C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169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53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22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53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37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35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666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917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00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1920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AAE1-AB77-4B94-A577-084952B8CB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74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pages/Semarchy/269370423076714" TargetMode="External"/><Relationship Id="rId3" Type="http://schemas.openxmlformats.org/officeDocument/2006/relationships/hyperlink" Target="http://www.semarchy.com/" TargetMode="External"/><Relationship Id="rId7" Type="http://schemas.openxmlformats.org/officeDocument/2006/relationships/hyperlink" Target="http://www.youtube.com/semarchy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semarchy" TargetMode="External"/><Relationship Id="rId5" Type="http://schemas.openxmlformats.org/officeDocument/2006/relationships/hyperlink" Target="https://plus.google.com/u/2/b/106173382418861270305/" TargetMode="External"/><Relationship Id="rId4" Type="http://schemas.openxmlformats.org/officeDocument/2006/relationships/hyperlink" Target="http://www.twitter.com/semarchy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2800"/>
            <a:ext cx="91440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429001"/>
            <a:ext cx="7772400" cy="769441"/>
          </a:xfrm>
        </p:spPr>
        <p:txBody>
          <a:bodyPr anchor="t">
            <a:spAutoFit/>
          </a:bodyPr>
          <a:lstStyle>
            <a:lvl1pPr algn="l">
              <a:defRPr b="1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64008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91" y="1752839"/>
            <a:ext cx="5180617" cy="12850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5587"/>
            <a:ext cx="9144000" cy="1362075"/>
          </a:xfr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720000" rIns="720000" anchor="t"/>
          <a:lstStyle>
            <a:lvl1pPr algn="l">
              <a:defRPr sz="4000" b="1" cap="all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1500187"/>
          </a:xfrm>
        </p:spPr>
        <p:txBody>
          <a:bodyPr lIns="720000" tIns="72000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48881"/>
            <a:ext cx="4040188" cy="3777282"/>
          </a:xfrm>
        </p:spPr>
        <p:txBody>
          <a:bodyPr/>
          <a:lstStyle>
            <a:lvl1pPr marL="268288" indent="-268288">
              <a:defRPr sz="2200"/>
            </a:lvl1pPr>
            <a:lvl2pPr marL="720725" indent="-263525">
              <a:defRPr sz="2000"/>
            </a:lvl2pPr>
            <a:lvl3pPr marL="1073150" indent="-158750">
              <a:defRPr sz="1800"/>
            </a:lvl3pPr>
            <a:lvl4pPr marL="1527175" indent="-155575"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4957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48881"/>
            <a:ext cx="4041775" cy="15841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 dirty="0"/>
            </a:lvl5pPr>
          </a:lstStyle>
          <a:p>
            <a:pPr marL="268288" lvl="0" indent="-268288"/>
            <a:r>
              <a:rPr lang="en-US" smtClean="0"/>
              <a:t>Click to edit Master text styles</a:t>
            </a:r>
          </a:p>
          <a:p>
            <a:pPr marL="720725" lvl="1" indent="-263525"/>
            <a:r>
              <a:rPr lang="en-US" smtClean="0"/>
              <a:t>Second level</a:t>
            </a:r>
          </a:p>
          <a:p>
            <a:pPr marL="1073150" lvl="2" indent="-158750"/>
            <a:r>
              <a:rPr lang="en-US" smtClean="0"/>
              <a:t>Third level</a:t>
            </a:r>
          </a:p>
          <a:p>
            <a:pPr marL="1527175" lvl="3" indent="-155575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0" y="997506"/>
            <a:ext cx="8229600" cy="703302"/>
          </a:xfrm>
        </p:spPr>
        <p:txBody>
          <a:bodyPr tIns="0" anchor="ctr">
            <a:normAutofit/>
          </a:bodyPr>
          <a:lstStyle>
            <a:lvl1pPr marL="0" indent="0">
              <a:buFontTx/>
              <a:buNone/>
              <a:defRPr sz="20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About the company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853134"/>
            <a:ext cx="4041775" cy="4957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4038540"/>
            <a:ext cx="4041775" cy="4957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541988"/>
            <a:ext cx="4041775" cy="15841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 dirty="0"/>
            </a:lvl5pPr>
          </a:lstStyle>
          <a:p>
            <a:pPr marL="268288" lvl="0" indent="-268288"/>
            <a:r>
              <a:rPr lang="en-US" dirty="0" smtClean="0"/>
              <a:t>Click to edit Master text styles</a:t>
            </a:r>
          </a:p>
          <a:p>
            <a:pPr marL="720725" lvl="1" indent="-263525"/>
            <a:r>
              <a:rPr lang="en-US" dirty="0" smtClean="0"/>
              <a:t>Second level</a:t>
            </a:r>
          </a:p>
          <a:p>
            <a:pPr marL="1073150" lvl="2" indent="-158750"/>
            <a:r>
              <a:rPr lang="en-US" dirty="0" smtClean="0"/>
              <a:t>Third level</a:t>
            </a:r>
          </a:p>
          <a:p>
            <a:pPr marL="1527175" lvl="3" indent="-155575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910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claimer Slid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2000" y="797511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This document is intended to outline our general direction, for information purposes only, and may not be incorporated into any contract. It is not a commitment to deliver any material, code, or functionality, and should not be relied upon in making purchasing decisions.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The development, release, and timing of any features or functionality described for Semarchy’s products remains at the sole discretion of Semarchy.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All materials, charts, diagrams, content of the current presentation remain the intellectual property of Semarchy and cannot be re-distributed without the written approval of Semarchy.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483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claimer Slid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2000" y="797511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</a:rPr>
              <a:t>Ce document présente les directions générales de l’offre Semarchy à titre strictement d’information. Les fonctions décrites ne peuvent être incluses dans aucun document contractuel. Il ne représente en aucun cas un engagement de livraison de programme, code ou fonctionnalité.</a:t>
            </a:r>
          </a:p>
          <a:p>
            <a:pPr algn="just"/>
            <a:endParaRPr lang="fr-F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</a:rPr>
              <a:t>Le développement, la livraison et les dates de mise à disposition de toute fonctionnalité décrite pour les produits Semarchy reste dans tous les cas à l’initiative de Semarchy.</a:t>
            </a:r>
          </a:p>
          <a:p>
            <a:pPr algn="just"/>
            <a:endParaRPr lang="fr-F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</a:rPr>
              <a:t>Tous les supports, schémas, diagrammes, et contenu de ce document demeurent la propriété intellectuelle de Semarchy et ne peuvent être redistribués sans l’accord écrit de Semarchy.</a:t>
            </a:r>
            <a:endParaRPr lang="fr-F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09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07" y="2205212"/>
            <a:ext cx="7697786" cy="1909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043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Tx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07" y="2205212"/>
            <a:ext cx="7697786" cy="1909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23106" y="4892967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Web: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www.semarchy.com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@Semarchy</a:t>
            </a:r>
            <a:endParaRPr lang="en-US" sz="18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Google+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LinkedIn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YouTube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 |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Facebook</a:t>
            </a:r>
            <a:endParaRPr lang="en-US" sz="18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71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342900" indent="-342900">
              <a:buClr>
                <a:srgbClr val="FFCC66"/>
              </a:buClr>
              <a:buSzPct val="100000"/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Clr>
                <a:srgbClr val="FF9900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1143000" indent="-2286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600200" indent="-228600">
              <a:buClr>
                <a:schemeClr val="accent5">
                  <a:lumMod val="50000"/>
                </a:schemeClr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</a:schemeClr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342900" indent="-342900">
              <a:buClr>
                <a:srgbClr val="FFCC66"/>
              </a:buClr>
              <a:buSzPct val="100000"/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Clr>
                <a:srgbClr val="FF9900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1143000" indent="-2286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600200" indent="-228600">
              <a:buClr>
                <a:schemeClr val="accent5">
                  <a:lumMod val="50000"/>
                </a:schemeClr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</a:schemeClr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 tIns="0" bIns="0" anchor="b">
            <a:normAutofit/>
          </a:bodyPr>
          <a:lstStyle>
            <a:lvl1pPr algn="l">
              <a:defRPr sz="4000"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0" y="990600"/>
            <a:ext cx="8229600" cy="457200"/>
          </a:xfrm>
        </p:spPr>
        <p:txBody>
          <a:bodyPr tIns="0"/>
          <a:lstStyle>
            <a:lvl1pPr marL="0" indent="0">
              <a:buFontTx/>
              <a:buNone/>
              <a:defRPr b="1">
                <a:solidFill>
                  <a:srgbClr val="FFC0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607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 tIns="0" bIns="0" anchor="b"/>
          <a:lstStyle>
            <a:lvl1pPr algn="l">
              <a:defRPr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316416" y="6356350"/>
            <a:ext cx="370384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0" y="990600"/>
            <a:ext cx="8229600" cy="457200"/>
          </a:xfrm>
        </p:spPr>
        <p:txBody>
          <a:bodyPr tIns="0"/>
          <a:lstStyle>
            <a:lvl1pPr marL="0" indent="0">
              <a:buFontTx/>
              <a:buNone/>
              <a:defRPr b="1">
                <a:solidFill>
                  <a:srgbClr val="FFC0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120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419055" cy="715962"/>
          </a:xfrm>
        </p:spPr>
        <p:txBody>
          <a:bodyPr tIns="0" bIns="0" anchor="b"/>
          <a:lstStyle>
            <a:lvl1pPr algn="l">
              <a:defRPr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Enter Customer Name here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1" y="990600"/>
            <a:ext cx="6419055" cy="457200"/>
          </a:xfrm>
        </p:spPr>
        <p:txBody>
          <a:bodyPr tIns="0" anchor="ctr"/>
          <a:lstStyle>
            <a:lvl1pPr marL="0" indent="0">
              <a:buFontTx/>
              <a:buNone/>
              <a:defRPr b="1" baseline="0">
                <a:solidFill>
                  <a:srgbClr val="FFC0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1591860"/>
            <a:ext cx="6408712" cy="5040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Short customer description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1" y="2145556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Challenge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1" y="3284984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en-US" sz="1400" dirty="0" smtClean="0">
                <a:solidFill>
                  <a:schemeClr val="tx1"/>
                </a:solidFill>
              </a:rPr>
              <a:t>Benefits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3573784"/>
            <a:ext cx="4032000" cy="1008000"/>
          </a:xfrm>
          <a:ln>
            <a:noFill/>
          </a:ln>
        </p:spPr>
        <p:txBody>
          <a:bodyPr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Benefit 1</a:t>
            </a:r>
          </a:p>
          <a:p>
            <a:pPr lvl="0"/>
            <a:r>
              <a:rPr lang="en-US" dirty="0" smtClean="0"/>
              <a:t>Benefit 2</a:t>
            </a:r>
          </a:p>
          <a:p>
            <a:pPr lvl="0"/>
            <a:r>
              <a:rPr lang="en-US" dirty="0" smtClean="0"/>
              <a:t>Benefit 3</a:t>
            </a:r>
          </a:p>
          <a:p>
            <a:pPr lvl="0"/>
            <a:r>
              <a:rPr lang="en-US" dirty="0" smtClean="0"/>
              <a:t>Benefit 4</a:t>
            </a:r>
          </a:p>
          <a:p>
            <a:pPr lvl="0"/>
            <a:r>
              <a:rPr lang="en-US" dirty="0" smtClean="0"/>
              <a:t>Benefit 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02609" y="2145556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en-US" sz="1400" dirty="0" smtClean="0">
                <a:solidFill>
                  <a:schemeClr val="tx1"/>
                </a:solidFill>
              </a:rPr>
              <a:t>Competition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5202609" y="2431069"/>
            <a:ext cx="3545681" cy="648072"/>
          </a:xfrm>
          <a:ln>
            <a:noFill/>
          </a:ln>
        </p:spPr>
        <p:txBody>
          <a:bodyPr numCol="1"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Competitor 1</a:t>
            </a:r>
          </a:p>
          <a:p>
            <a:pPr lvl="0"/>
            <a:r>
              <a:rPr lang="en-US" dirty="0" smtClean="0"/>
              <a:t>Competitor2</a:t>
            </a:r>
          </a:p>
          <a:p>
            <a:pPr lvl="0"/>
            <a:r>
              <a:rPr lang="en-US" dirty="0" smtClean="0"/>
              <a:t>Competitor 3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202609" y="5085069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en-US" sz="1400" dirty="0" smtClean="0">
                <a:solidFill>
                  <a:schemeClr val="tx1"/>
                </a:solidFill>
              </a:rPr>
              <a:t>System Integrators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1" y="4600178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en-US" sz="1400" dirty="0" smtClean="0">
                <a:solidFill>
                  <a:schemeClr val="tx1"/>
                </a:solidFill>
              </a:rPr>
              <a:t>Differentiators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4892661"/>
            <a:ext cx="4032000" cy="1064482"/>
          </a:xfrm>
          <a:ln>
            <a:noFill/>
          </a:ln>
        </p:spPr>
        <p:txBody>
          <a:bodyPr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Differentiator 1</a:t>
            </a:r>
          </a:p>
          <a:p>
            <a:pPr lvl="0"/>
            <a:r>
              <a:rPr lang="en-US" dirty="0" smtClean="0"/>
              <a:t>Differentiator 2</a:t>
            </a:r>
          </a:p>
          <a:p>
            <a:pPr lvl="0"/>
            <a:r>
              <a:rPr lang="en-US" dirty="0" smtClean="0"/>
              <a:t>Differentiator 3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5202609" y="3085586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en-US" sz="1400" dirty="0" smtClean="0">
                <a:solidFill>
                  <a:schemeClr val="tx1"/>
                </a:solidFill>
              </a:rPr>
              <a:t>Specifications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264314" y="3426525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baseline="0" dirty="0" smtClean="0">
                <a:solidFill>
                  <a:srgbClr val="5C5C5C"/>
                </a:solidFill>
              </a:rPr>
              <a:t>Domain: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264314" y="3633883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Timeframe</a:t>
            </a:r>
            <a:r>
              <a:rPr lang="en-US" sz="1000" b="0" baseline="0" dirty="0" smtClean="0">
                <a:solidFill>
                  <a:srgbClr val="5C5C5C"/>
                </a:solidFill>
              </a:rPr>
              <a:t>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4314" y="3841241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Applications: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264314" y="4048599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Volume: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264314" y="4255957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Data Integration: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5264314" y="4463315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Other</a:t>
            </a:r>
            <a:r>
              <a:rPr lang="en-US" sz="1000" b="0" baseline="0" dirty="0" smtClean="0">
                <a:solidFill>
                  <a:srgbClr val="5C5C5C"/>
                </a:solidFill>
              </a:rPr>
              <a:t> Products: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264314" y="4670673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Hub</a:t>
            </a:r>
            <a:r>
              <a:rPr lang="en-US" sz="1000" b="0" baseline="0" dirty="0" smtClean="0">
                <a:solidFill>
                  <a:srgbClr val="5C5C5C"/>
                </a:solidFill>
              </a:rPr>
              <a:t> Style: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264314" y="4878029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000" b="0" dirty="0" smtClean="0">
                <a:solidFill>
                  <a:srgbClr val="5C5C5C"/>
                </a:solidFill>
              </a:rPr>
              <a:t>Next Steps:</a:t>
            </a:r>
            <a:endParaRPr lang="en-US" sz="1000" b="0" dirty="0">
              <a:solidFill>
                <a:srgbClr val="5C5C5C"/>
              </a:solidFill>
            </a:endParaRP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18" y="3425613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MDM domain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300018" y="3632971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Feb 2012 67766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6300018" y="3840329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12 </a:t>
            </a:r>
            <a:r>
              <a:rPr lang="en-US" dirty="0" err="1" smtClean="0"/>
              <a:t>siloed</a:t>
            </a:r>
            <a:r>
              <a:rPr lang="en-US" dirty="0" smtClean="0"/>
              <a:t> apps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300018" y="4047687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10,000M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300018" y="4255045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ODI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6300018" y="4462403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err="1" smtClean="0"/>
              <a:t>Liferay</a:t>
            </a:r>
            <a:r>
              <a:rPr lang="en-US" dirty="0" smtClean="0"/>
              <a:t> Portal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300018" y="4669761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Consolidation 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6300018" y="4877117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Product MDM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416628" y="440864"/>
            <a:ext cx="1289891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b="1" spc="-80" baseline="0" dirty="0" smtClean="0">
                <a:latin typeface="+mj-lt"/>
              </a:rPr>
              <a:t>Success Story</a:t>
            </a:r>
            <a:endParaRPr lang="en-US" b="1" spc="-80" baseline="0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7019925" y="1087581"/>
            <a:ext cx="1724025" cy="10083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Customer Logo</a:t>
            </a:r>
            <a:endParaRPr lang="en-US" dirty="0"/>
          </a:p>
        </p:txBody>
      </p:sp>
      <p:sp>
        <p:nvSpPr>
          <p:cNvPr id="48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5202609" y="5373216"/>
            <a:ext cx="3539862" cy="583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SI Logos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457200" y="2431069"/>
            <a:ext cx="4032000" cy="841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753" y="2395949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456753" y="3548192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56753" y="4863386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202609" y="2395949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5202609" y="3345137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5202609" y="5348277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5"/>
          <p:cNvSpPr>
            <a:spLocks noGrp="1"/>
          </p:cNvSpPr>
          <p:nvPr>
            <p:ph sz="quarter" idx="32" hasCustomPrompt="1"/>
          </p:nvPr>
        </p:nvSpPr>
        <p:spPr>
          <a:xfrm>
            <a:off x="6978327" y="774576"/>
            <a:ext cx="1728192" cy="216024"/>
          </a:xfrm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Domain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0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Layout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419055" cy="715962"/>
          </a:xfrm>
        </p:spPr>
        <p:txBody>
          <a:bodyPr tIns="0" bIns="0" anchor="b"/>
          <a:lstStyle>
            <a:lvl1pPr algn="l">
              <a:defRPr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fr-FR" noProof="0" smtClean="0"/>
              <a:t>Nom Du Client</a:t>
            </a:r>
            <a:endParaRPr lang="fr-FR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1" y="990600"/>
            <a:ext cx="6419055" cy="457200"/>
          </a:xfrm>
        </p:spPr>
        <p:txBody>
          <a:bodyPr tIns="0" anchor="ctr"/>
          <a:lstStyle>
            <a:lvl1pPr marL="0" indent="0">
              <a:buFontTx/>
              <a:buNone/>
              <a:defRPr b="1" baseline="0">
                <a:solidFill>
                  <a:srgbClr val="FFC000"/>
                </a:solidFill>
                <a:latin typeface="+mn-lt"/>
              </a:defRPr>
            </a:lvl1pPr>
          </a:lstStyle>
          <a:p>
            <a:pPr lvl="0"/>
            <a:r>
              <a:rPr lang="fr-FR" noProof="0" smtClean="0"/>
              <a:t>Industrie</a:t>
            </a:r>
            <a:endParaRPr lang="fr-FR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1591860"/>
            <a:ext cx="6408712" cy="5040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 smtClean="0"/>
              <a:t>Short customer description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1" y="2145556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/>
          <a:p>
            <a:r>
              <a:rPr lang="fr-FR" sz="1400" b="1" noProof="0" smtClean="0">
                <a:solidFill>
                  <a:schemeClr val="tx1"/>
                </a:solidFill>
              </a:rPr>
              <a:t>Challenge</a:t>
            </a:r>
            <a:endParaRPr lang="fr-FR" sz="1400" b="1" noProof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1" y="3284984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fr-FR" sz="1400" noProof="0" smtClean="0">
                <a:solidFill>
                  <a:schemeClr val="tx1"/>
                </a:solidFill>
              </a:rPr>
              <a:t>Bénéfices</a:t>
            </a:r>
            <a:endParaRPr lang="fr-FR" sz="1400" noProof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3573784"/>
            <a:ext cx="4032000" cy="1008000"/>
          </a:xfrm>
          <a:ln>
            <a:noFill/>
          </a:ln>
        </p:spPr>
        <p:txBody>
          <a:bodyPr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Benefit 1</a:t>
            </a:r>
          </a:p>
          <a:p>
            <a:pPr lvl="0"/>
            <a:r>
              <a:rPr lang="fr-FR" noProof="0" smtClean="0"/>
              <a:t>Benefit 2</a:t>
            </a:r>
          </a:p>
          <a:p>
            <a:pPr lvl="0"/>
            <a:r>
              <a:rPr lang="fr-FR" noProof="0" smtClean="0"/>
              <a:t>Benefit 3</a:t>
            </a:r>
          </a:p>
          <a:p>
            <a:pPr lvl="0"/>
            <a:r>
              <a:rPr lang="fr-FR" noProof="0" smtClean="0"/>
              <a:t>Benefit 4</a:t>
            </a:r>
          </a:p>
          <a:p>
            <a:pPr lvl="0"/>
            <a:r>
              <a:rPr lang="fr-FR" noProof="0" smtClean="0"/>
              <a:t>Benefit 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02609" y="2145556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fr-FR" sz="1400" noProof="0" smtClean="0">
                <a:solidFill>
                  <a:schemeClr val="tx1"/>
                </a:solidFill>
              </a:rPr>
              <a:t>Compétition</a:t>
            </a:r>
            <a:endParaRPr lang="fr-FR" sz="1400" noProof="0">
              <a:solidFill>
                <a:schemeClr val="tx1"/>
              </a:solidFill>
            </a:endParaRP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5202609" y="2431069"/>
            <a:ext cx="3545681" cy="648072"/>
          </a:xfrm>
          <a:ln>
            <a:noFill/>
          </a:ln>
        </p:spPr>
        <p:txBody>
          <a:bodyPr numCol="1"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Competitor 1</a:t>
            </a:r>
          </a:p>
          <a:p>
            <a:pPr lvl="0"/>
            <a:r>
              <a:rPr lang="fr-FR" noProof="0" smtClean="0"/>
              <a:t>Competitor2</a:t>
            </a:r>
          </a:p>
          <a:p>
            <a:pPr lvl="0"/>
            <a:r>
              <a:rPr lang="fr-FR" noProof="0" smtClean="0"/>
              <a:t>Competitor 3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202609" y="5085069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fr-FR" sz="1400" noProof="0" smtClean="0">
                <a:solidFill>
                  <a:schemeClr val="tx1"/>
                </a:solidFill>
              </a:rPr>
              <a:t>Intégrateurs</a:t>
            </a:r>
            <a:endParaRPr lang="fr-FR" sz="1400" noProof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1" y="4600178"/>
            <a:ext cx="4032000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fr-FR" sz="1400" noProof="0" smtClean="0">
                <a:solidFill>
                  <a:schemeClr val="tx1"/>
                </a:solidFill>
              </a:rPr>
              <a:t>Différenciateurs</a:t>
            </a:r>
            <a:endParaRPr lang="fr-FR" sz="1400" noProof="0">
              <a:solidFill>
                <a:schemeClr val="tx1"/>
              </a:solidFill>
            </a:endParaRP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4892661"/>
            <a:ext cx="4032000" cy="1064482"/>
          </a:xfrm>
          <a:ln>
            <a:noFill/>
          </a:ln>
        </p:spPr>
        <p:txBody>
          <a:bodyPr>
            <a:no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Differentiator 1</a:t>
            </a:r>
          </a:p>
          <a:p>
            <a:pPr lvl="0"/>
            <a:r>
              <a:rPr lang="fr-FR" noProof="0" smtClean="0"/>
              <a:t>Differentiator 2</a:t>
            </a:r>
          </a:p>
          <a:p>
            <a:pPr lvl="0"/>
            <a:r>
              <a:rPr lang="fr-FR" noProof="0" smtClean="0"/>
              <a:t>Differentiator 3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5202609" y="3085586"/>
            <a:ext cx="3545855" cy="288147"/>
          </a:xfrm>
          <a:prstGeom prst="rect">
            <a:avLst/>
          </a:prstGeom>
          <a:noFill/>
        </p:spPr>
        <p:txBody>
          <a:bodyPr wrap="square" lIns="0" tIns="36000" rIns="90000" bIns="36000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/>
            <a:r>
              <a:rPr lang="fr-FR" sz="1400" noProof="0" smtClean="0">
                <a:solidFill>
                  <a:schemeClr val="tx1"/>
                </a:solidFill>
              </a:rPr>
              <a:t>Caractéristiques</a:t>
            </a:r>
            <a:endParaRPr lang="fr-FR" sz="1400" noProof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264314" y="3426525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baseline="0" noProof="0" smtClean="0">
                <a:solidFill>
                  <a:srgbClr val="5C5C5C"/>
                </a:solidFill>
              </a:rPr>
              <a:t>Domaine: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264314" y="3633883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Calendrier</a:t>
            </a:r>
            <a:r>
              <a:rPr lang="fr-FR" sz="1000" b="0" baseline="0" noProof="0" smtClean="0">
                <a:solidFill>
                  <a:srgbClr val="5C5C5C"/>
                </a:solidFill>
              </a:rPr>
              <a:t>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4314" y="3841241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Applications: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264314" y="4048599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Volume: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264314" y="4255957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Data Integration: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5264314" y="4463315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Autres Produits</a:t>
            </a:r>
            <a:r>
              <a:rPr lang="fr-FR" sz="1000" b="0" baseline="0" noProof="0" smtClean="0">
                <a:solidFill>
                  <a:srgbClr val="5C5C5C"/>
                </a:solidFill>
              </a:rPr>
              <a:t>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264314" y="4670673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baseline="0" noProof="0" smtClean="0">
                <a:solidFill>
                  <a:srgbClr val="5C5C5C"/>
                </a:solidFill>
              </a:rPr>
              <a:t>Style de Hub: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264314" y="4878029"/>
            <a:ext cx="1035878" cy="153888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fr-FR" sz="1000" b="0" noProof="0" smtClean="0">
                <a:solidFill>
                  <a:srgbClr val="5C5C5C"/>
                </a:solidFill>
              </a:rPr>
              <a:t>Etapes Suivantes:</a:t>
            </a:r>
            <a:endParaRPr lang="fr-FR" sz="1000" b="0" noProof="0">
              <a:solidFill>
                <a:srgbClr val="5C5C5C"/>
              </a:solidFill>
            </a:endParaRP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18" y="3425613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MDM domain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300018" y="3632971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Feb 2012 67766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6300018" y="3840329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12 siloed apps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300018" y="4047687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10,000M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300018" y="4255045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ODI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6300018" y="4462403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Liferay Portal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300018" y="4669761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Consolidation 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6300018" y="4877117"/>
            <a:ext cx="24120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0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 smtClean="0"/>
              <a:t>Product MDM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416628" y="440864"/>
            <a:ext cx="1289891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b="1" spc="-80" baseline="0" noProof="0" smtClean="0">
                <a:latin typeface="+mj-lt"/>
              </a:rPr>
              <a:t>Fiche Client</a:t>
            </a:r>
            <a:endParaRPr lang="fr-FR" b="1" spc="-80" baseline="0" noProof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7019925" y="1087581"/>
            <a:ext cx="1724025" cy="10083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noProof="0" smtClean="0"/>
              <a:t>Customer Logo</a:t>
            </a:r>
            <a:endParaRPr lang="fr-FR" noProof="0"/>
          </a:p>
        </p:txBody>
      </p:sp>
      <p:sp>
        <p:nvSpPr>
          <p:cNvPr id="48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5202609" y="5373216"/>
            <a:ext cx="3539862" cy="583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noProof="0" smtClean="0"/>
              <a:t>SI Logos</a:t>
            </a:r>
            <a:endParaRPr lang="fr-FR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457200" y="2431069"/>
            <a:ext cx="4032000" cy="841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753" y="2395949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456753" y="3548192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56753" y="4863386"/>
            <a:ext cx="4032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202609" y="2395949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5202609" y="3345137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5202609" y="5348277"/>
            <a:ext cx="35458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5"/>
          <p:cNvSpPr>
            <a:spLocks noGrp="1"/>
          </p:cNvSpPr>
          <p:nvPr>
            <p:ph sz="quarter" idx="32" hasCustomPrompt="1"/>
          </p:nvPr>
        </p:nvSpPr>
        <p:spPr>
          <a:xfrm>
            <a:off x="6978327" y="774576"/>
            <a:ext cx="1728192" cy="216024"/>
          </a:xfrm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noProof="0" smtClean="0"/>
              <a:t>Domaine</a:t>
            </a:r>
            <a:endParaRPr lang="fr-FR" noProof="0"/>
          </a:p>
        </p:txBody>
      </p:sp>
    </p:spTree>
    <p:extLst>
      <p:ext uri="{BB962C8B-B14F-4D97-AF65-F5344CB8AC3E}">
        <p14:creationId xmlns="" xmlns:p14="http://schemas.microsoft.com/office/powerpoint/2010/main" val="1554086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 Resul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419055" cy="715962"/>
          </a:xfrm>
        </p:spPr>
        <p:txBody>
          <a:bodyPr tIns="0" bIns="0" anchor="b"/>
          <a:lstStyle>
            <a:lvl1pPr algn="l">
              <a:defRPr b="1">
                <a:solidFill>
                  <a:schemeClr val="tx2">
                    <a:lumMod val="75000"/>
                  </a:schemeClr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POC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298376" cy="1689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7895806-F848-470C-B8A2-C3193C3DD8C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7201" y="990600"/>
            <a:ext cx="6419055" cy="457200"/>
          </a:xfrm>
        </p:spPr>
        <p:txBody>
          <a:bodyPr tIns="0" anchor="ctr"/>
          <a:lstStyle>
            <a:lvl1pPr marL="0" indent="0">
              <a:buFontTx/>
              <a:buNone/>
              <a:defRPr b="1" baseline="0">
                <a:solidFill>
                  <a:srgbClr val="FFC0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5202783" y="1842306"/>
            <a:ext cx="3545681" cy="2209800"/>
          </a:xfrm>
          <a:ln>
            <a:noFill/>
          </a:ln>
        </p:spPr>
        <p:txBody>
          <a:bodyPr numCol="1">
            <a:norm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Differentiator 1</a:t>
            </a:r>
          </a:p>
          <a:p>
            <a:pPr lvl="0"/>
            <a:r>
              <a:rPr lang="en-US" dirty="0" smtClean="0"/>
              <a:t>Differentiator 2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5202609" y="4388605"/>
            <a:ext cx="3545855" cy="695600"/>
          </a:xfrm>
          <a:ln>
            <a:noFill/>
          </a:ln>
        </p:spPr>
        <p:txBody>
          <a:bodyPr>
            <a:normAutofit/>
          </a:bodyPr>
          <a:lstStyle>
            <a:lvl1pPr marL="180975" indent="-180975">
              <a:lnSpc>
                <a:spcPct val="100000"/>
              </a:lnSpc>
              <a:spcAft>
                <a:spcPts val="0"/>
              </a:spcAft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Competitor 1 (xx days, </a:t>
            </a:r>
            <a:r>
              <a:rPr lang="en-US" dirty="0" err="1" smtClean="0"/>
              <a:t>xxhrs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Competitor2</a:t>
            </a:r>
          </a:p>
          <a:p>
            <a:pPr lvl="0"/>
            <a:r>
              <a:rPr lang="en-US" dirty="0" smtClean="0"/>
              <a:t>Competitor 3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24082" y="4901789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baseline="0" dirty="0" smtClean="0">
                <a:solidFill>
                  <a:srgbClr val="5C5C5C"/>
                </a:solidFill>
              </a:rPr>
              <a:t>Hardware: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24082" y="5266621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dirty="0" smtClean="0">
                <a:solidFill>
                  <a:srgbClr val="5C5C5C"/>
                </a:solidFill>
              </a:rPr>
              <a:t>OS</a:t>
            </a:r>
            <a:r>
              <a:rPr lang="en-US" sz="900" b="0" baseline="0" dirty="0" smtClean="0">
                <a:solidFill>
                  <a:srgbClr val="5C5C5C"/>
                </a:solidFill>
              </a:rPr>
              <a:t>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024082" y="5449037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dirty="0" smtClean="0">
                <a:solidFill>
                  <a:srgbClr val="5C5C5C"/>
                </a:solidFill>
              </a:rPr>
              <a:t>Database: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024082" y="5631453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dirty="0" smtClean="0">
                <a:solidFill>
                  <a:srgbClr val="5C5C5C"/>
                </a:solidFill>
              </a:rPr>
              <a:t>App Server: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024082" y="5813870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dirty="0" smtClean="0">
                <a:solidFill>
                  <a:srgbClr val="5C5C5C"/>
                </a:solidFill>
              </a:rPr>
              <a:t>Other Products: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2196000" y="4893183"/>
            <a:ext cx="2293200" cy="154800"/>
          </a:xfrm>
        </p:spPr>
        <p:txBody>
          <a:bodyPr vert="horz" lIns="36000" tIns="0" rIns="72000" bIns="0" numCol="1" rtlCol="0" anchor="ctr">
            <a:noAutofit/>
          </a:bodyPr>
          <a:lstStyle>
            <a:lvl1pPr marL="342900" indent="-342900">
              <a:buNone/>
              <a:defRPr lang="en-US" sz="900" baseline="0" dirty="0" smtClean="0"/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64 bit server 2x4 cores Intel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2196000" y="5258015"/>
            <a:ext cx="22932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9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OS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2196000" y="5440431"/>
            <a:ext cx="22932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9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Oracle </a:t>
            </a:r>
            <a:r>
              <a:rPr lang="en-US" dirty="0" err="1" smtClean="0"/>
              <a:t>xx.x</a:t>
            </a:r>
            <a:r>
              <a:rPr lang="en-US" dirty="0" smtClean="0"/>
              <a:t> 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2196000" y="5622847"/>
            <a:ext cx="22932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9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Apache Tomcat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2196000" y="5805264"/>
            <a:ext cx="2293200" cy="1548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9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Data integration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975536" y="440864"/>
            <a:ext cx="173098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b="1" spc="-80" baseline="0" dirty="0" smtClean="0">
                <a:latin typeface="+mj-lt"/>
              </a:rPr>
              <a:t>Proof Of  Concept</a:t>
            </a:r>
            <a:endParaRPr lang="en-US" b="1" spc="-80" baseline="0" dirty="0">
              <a:latin typeface="+mj-lt"/>
            </a:endParaRPr>
          </a:p>
        </p:txBody>
      </p:sp>
      <p:sp>
        <p:nvSpPr>
          <p:cNvPr id="48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5202609" y="5373216"/>
            <a:ext cx="3539862" cy="583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SI Logos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457200" y="1842306"/>
            <a:ext cx="4032000" cy="5536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6753" y="1556792"/>
            <a:ext cx="4032448" cy="288147"/>
            <a:chOff x="456753" y="2145556"/>
            <a:chExt cx="4032448" cy="288147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57201" y="2145556"/>
              <a:ext cx="4032000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Challenge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456753" y="2395949"/>
              <a:ext cx="40324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 userDrawn="1"/>
        </p:nvGrpSpPr>
        <p:grpSpPr>
          <a:xfrm>
            <a:off x="456753" y="2420888"/>
            <a:ext cx="4032448" cy="288147"/>
            <a:chOff x="456753" y="3284984"/>
            <a:chExt cx="4032448" cy="28814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457201" y="3284984"/>
              <a:ext cx="4032000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pPr lvl="0"/>
              <a:r>
                <a:rPr lang="en-US" sz="1400" dirty="0" smtClean="0">
                  <a:solidFill>
                    <a:schemeClr val="tx1"/>
                  </a:solidFill>
                </a:rPr>
                <a:t>Performance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 userDrawn="1"/>
          </p:nvCxnSpPr>
          <p:spPr>
            <a:xfrm>
              <a:off x="456753" y="3548192"/>
              <a:ext cx="40324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 userDrawn="1"/>
        </p:nvGrpSpPr>
        <p:grpSpPr>
          <a:xfrm>
            <a:off x="5202161" y="4096122"/>
            <a:ext cx="3546249" cy="288147"/>
            <a:chOff x="456753" y="4600178"/>
            <a:chExt cx="4032448" cy="288147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457201" y="4600178"/>
              <a:ext cx="4032000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pPr lvl="0"/>
              <a:r>
                <a:rPr lang="en-US" sz="1400" dirty="0" smtClean="0">
                  <a:solidFill>
                    <a:schemeClr val="tx1"/>
                  </a:solidFill>
                </a:rPr>
                <a:t>Competition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 userDrawn="1"/>
          </p:nvCxnSpPr>
          <p:spPr>
            <a:xfrm>
              <a:off x="456753" y="4863386"/>
              <a:ext cx="40324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>
          <a:xfrm>
            <a:off x="5202609" y="1556792"/>
            <a:ext cx="3545855" cy="288147"/>
            <a:chOff x="5202609" y="2145556"/>
            <a:chExt cx="3545855" cy="288147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202609" y="2145556"/>
              <a:ext cx="3545855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pPr lvl="0"/>
              <a:r>
                <a:rPr lang="en-US" sz="1400" dirty="0" smtClean="0">
                  <a:solidFill>
                    <a:schemeClr val="tx1"/>
                  </a:solidFill>
                </a:rPr>
                <a:t>Differentiators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 userDrawn="1"/>
          </p:nvCxnSpPr>
          <p:spPr>
            <a:xfrm>
              <a:off x="5202609" y="2395949"/>
              <a:ext cx="354585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456753" y="4553156"/>
            <a:ext cx="4032448" cy="288147"/>
            <a:chOff x="5202609" y="3085586"/>
            <a:chExt cx="3545855" cy="288147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5202609" y="3085586"/>
              <a:ext cx="3545855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pPr lvl="0"/>
              <a:r>
                <a:rPr lang="en-US" sz="1400" dirty="0" smtClean="0">
                  <a:solidFill>
                    <a:schemeClr val="tx1"/>
                  </a:solidFill>
                </a:rPr>
                <a:t>Technical Zone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/>
            <p:nvPr userDrawn="1"/>
          </p:nvCxnSpPr>
          <p:spPr>
            <a:xfrm>
              <a:off x="5202609" y="3345137"/>
              <a:ext cx="354585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5202609" y="5085069"/>
            <a:ext cx="3545855" cy="288147"/>
            <a:chOff x="5202609" y="5085069"/>
            <a:chExt cx="3545855" cy="28814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5202609" y="5085069"/>
              <a:ext cx="3545855" cy="288147"/>
            </a:xfrm>
            <a:prstGeom prst="rect">
              <a:avLst/>
            </a:prstGeom>
            <a:noFill/>
          </p:spPr>
          <p:txBody>
            <a:bodyPr wrap="square" lIns="0" tIns="36000" rIns="90000" bIns="36000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pPr lvl="0"/>
              <a:r>
                <a:rPr lang="en-US" sz="1400" dirty="0" smtClean="0">
                  <a:solidFill>
                    <a:schemeClr val="tx1"/>
                  </a:solidFill>
                </a:rPr>
                <a:t>System Integrators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 userDrawn="1"/>
          </p:nvCxnSpPr>
          <p:spPr>
            <a:xfrm>
              <a:off x="5202609" y="5348277"/>
              <a:ext cx="354585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5"/>
          <p:cNvSpPr>
            <a:spLocks noGrp="1"/>
          </p:cNvSpPr>
          <p:nvPr>
            <p:ph sz="quarter" idx="32" hasCustomPrompt="1"/>
          </p:nvPr>
        </p:nvSpPr>
        <p:spPr>
          <a:xfrm>
            <a:off x="6978327" y="774576"/>
            <a:ext cx="1728192" cy="216024"/>
          </a:xfrm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2196000" y="5075599"/>
            <a:ext cx="2293200" cy="154800"/>
          </a:xfrm>
        </p:spPr>
        <p:txBody>
          <a:bodyPr vert="horz" lIns="36000" tIns="0" rIns="72000" bIns="0" numCol="1" rtlCol="0" anchor="ctr">
            <a:noAutofit/>
          </a:bodyPr>
          <a:lstStyle>
            <a:lvl1pPr marL="342900" indent="-342900">
              <a:buNone/>
              <a:defRPr lang="en-US" sz="900" baseline="0" dirty="0" smtClean="0"/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XX GB RAM / XX GB Disk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1024082" y="5084205"/>
            <a:ext cx="1035878" cy="138499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900" b="0" baseline="0" dirty="0" smtClean="0">
                <a:solidFill>
                  <a:srgbClr val="5C5C5C"/>
                </a:solidFill>
              </a:rPr>
              <a:t>Memory / Disk:</a:t>
            </a:r>
            <a:endParaRPr lang="en-US" sz="900" b="0" dirty="0">
              <a:solidFill>
                <a:srgbClr val="5C5C5C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511960" y="2780928"/>
            <a:ext cx="1548000" cy="216000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baseline="0" dirty="0" smtClean="0">
                <a:solidFill>
                  <a:srgbClr val="5C5C5C"/>
                </a:solidFill>
              </a:rPr>
              <a:t>POC Duration: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511960" y="3458385"/>
            <a:ext cx="1548000" cy="216000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dirty="0" smtClean="0">
                <a:solidFill>
                  <a:srgbClr val="5C5C5C"/>
                </a:solidFill>
              </a:rPr>
              <a:t>Golden Records</a:t>
            </a:r>
            <a:r>
              <a:rPr lang="en-US" sz="1200" b="0" baseline="0" dirty="0" smtClean="0">
                <a:solidFill>
                  <a:srgbClr val="5C5C5C"/>
                </a:solidFill>
              </a:rPr>
              <a:t>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511960" y="3689427"/>
            <a:ext cx="1548000" cy="216000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dirty="0" smtClean="0">
                <a:solidFill>
                  <a:srgbClr val="5C5C5C"/>
                </a:solidFill>
              </a:rPr>
              <a:t>Golden With Dups: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511960" y="3922426"/>
            <a:ext cx="1548000" cy="216000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dirty="0" smtClean="0">
                <a:solidFill>
                  <a:srgbClr val="5C5C5C"/>
                </a:solidFill>
              </a:rPr>
              <a:t>Source Dups: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1960" y="4159343"/>
            <a:ext cx="1548000" cy="184666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dirty="0" smtClean="0">
                <a:solidFill>
                  <a:srgbClr val="5C5C5C"/>
                </a:solidFill>
              </a:rPr>
              <a:t>Certification Duration: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2195735" y="3458385"/>
            <a:ext cx="2293465" cy="2160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200" b="1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998,456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2195735" y="3689427"/>
            <a:ext cx="2293465" cy="2160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456,457</a:t>
            </a:r>
          </a:p>
        </p:txBody>
      </p:sp>
      <p:sp>
        <p:nvSpPr>
          <p:cNvPr id="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2195735" y="3922426"/>
            <a:ext cx="2293465" cy="2160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200" baseline="0"/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454,789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5" y="4143676"/>
            <a:ext cx="2293465" cy="216000"/>
          </a:xfrm>
        </p:spPr>
        <p:txBody>
          <a:bodyPr lIns="36000" tIns="0" rIns="72000" bIns="0" numCol="1" anchor="ctr">
            <a:noAutofit/>
          </a:bodyPr>
          <a:lstStyle>
            <a:lvl1pPr marL="0" indent="0">
              <a:spcAft>
                <a:spcPts val="0"/>
              </a:spcAft>
              <a:buNone/>
              <a:defRPr sz="1200" b="1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61950" indent="-180975">
              <a:spcAft>
                <a:spcPts val="0"/>
              </a:spcAft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01h 01min</a:t>
            </a:r>
          </a:p>
        </p:txBody>
      </p:sp>
      <p:sp>
        <p:nvSpPr>
          <p:cNvPr id="66" name="Text Placeholder 18"/>
          <p:cNvSpPr>
            <a:spLocks noGrp="1"/>
          </p:cNvSpPr>
          <p:nvPr>
            <p:ph type="body" sz="quarter" idx="39" hasCustomPrompt="1"/>
          </p:nvPr>
        </p:nvSpPr>
        <p:spPr>
          <a:xfrm>
            <a:off x="2195909" y="3227344"/>
            <a:ext cx="2293465" cy="216000"/>
          </a:xfrm>
        </p:spPr>
        <p:txBody>
          <a:bodyPr vert="horz" lIns="36000" tIns="0" rIns="72000" bIns="0" numCol="1" rtlCol="0" anchor="ctr">
            <a:noAutofit/>
          </a:bodyPr>
          <a:lstStyle>
            <a:lvl1pPr marL="342900" indent="-342900">
              <a:buFontTx/>
              <a:buNone/>
              <a:defRPr lang="en-US" sz="1200" b="1" baseline="0" dirty="0" smtClean="0"/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1,000,000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511960" y="3227344"/>
            <a:ext cx="1548000" cy="216000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baseline="0" dirty="0" smtClean="0">
                <a:solidFill>
                  <a:srgbClr val="5C5C5C"/>
                </a:solidFill>
              </a:rPr>
              <a:t>Source Records: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516156" y="3031553"/>
            <a:ext cx="1548000" cy="184666"/>
          </a:xfrm>
          <a:prstGeom prst="rect">
            <a:avLst/>
          </a:prstGeom>
          <a:noFill/>
        </p:spPr>
        <p:txBody>
          <a:bodyPr wrap="square" lIns="36000" tIns="0" rIns="72000" bIns="0" rtlCol="0" anchor="ctr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 lvl="0" algn="r"/>
            <a:r>
              <a:rPr lang="en-US" sz="1200" b="0" dirty="0" smtClean="0">
                <a:solidFill>
                  <a:srgbClr val="5C5C5C"/>
                </a:solidFill>
              </a:rPr>
              <a:t>Sources:</a:t>
            </a:r>
            <a:endParaRPr lang="en-US" sz="1200" b="0" dirty="0">
              <a:solidFill>
                <a:srgbClr val="5C5C5C"/>
              </a:solidFill>
            </a:endParaRPr>
          </a:p>
        </p:txBody>
      </p:sp>
      <p:sp>
        <p:nvSpPr>
          <p:cNvPr id="70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2195909" y="3015886"/>
            <a:ext cx="2293465" cy="216000"/>
          </a:xfrm>
        </p:spPr>
        <p:txBody>
          <a:bodyPr vert="horz" lIns="36000" tIns="0" rIns="72000" bIns="0" numCol="1" rtlCol="0" anchor="ctr">
            <a:noAutofit/>
          </a:bodyPr>
          <a:lstStyle>
            <a:lvl1pPr marL="171450" indent="-171450">
              <a:buFont typeface="Arial" pitchFamily="34" charset="0"/>
              <a:buNone/>
              <a:defRPr lang="en-US" sz="1200" b="0" baseline="0" dirty="0" smtClean="0"/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Xxx apps</a:t>
            </a:r>
          </a:p>
        </p:txBody>
      </p:sp>
      <p:sp>
        <p:nvSpPr>
          <p:cNvPr id="71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2195909" y="2780928"/>
            <a:ext cx="2293465" cy="216000"/>
          </a:xfrm>
        </p:spPr>
        <p:txBody>
          <a:bodyPr vert="horz" lIns="36000" tIns="0" rIns="72000" bIns="0" numCol="1" rtlCol="0" anchor="ctr">
            <a:noAutofit/>
          </a:bodyPr>
          <a:lstStyle>
            <a:lvl1pPr marL="171450" indent="-171450">
              <a:buFont typeface="Arial" pitchFamily="34" charset="0"/>
              <a:buNone/>
              <a:defRPr lang="en-US" sz="1200" b="1" baseline="0" dirty="0" smtClean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duration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353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6305693"/>
            <a:ext cx="1676399" cy="4157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26800" y="6553200"/>
            <a:ext cx="5760000" cy="18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en-US" dirty="0" smtClean="0"/>
              <a:t>Copyright </a:t>
            </a:r>
            <a:r>
              <a:rPr lang="en-US" smtClean="0"/>
              <a:t>© 2014, </a:t>
            </a:r>
            <a:r>
              <a:rPr lang="en-US" dirty="0" smtClean="0"/>
              <a:t>Semarchy and/or its affiliates. All rights Reserved </a:t>
            </a:r>
          </a:p>
          <a:p>
            <a:pPr lvl="0" algn="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6" y="270711"/>
            <a:ext cx="828000" cy="14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1" r:id="rId5"/>
    <p:sldLayoutId id="2147483662" r:id="rId6"/>
    <p:sldLayoutId id="2147483667" r:id="rId7"/>
    <p:sldLayoutId id="2147483669" r:id="rId8"/>
    <p:sldLayoutId id="2147483670" r:id="rId9"/>
    <p:sldLayoutId id="2147483651" r:id="rId10"/>
    <p:sldLayoutId id="2147483652" r:id="rId11"/>
    <p:sldLayoutId id="2147483653" r:id="rId12"/>
    <p:sldLayoutId id="2147483668" r:id="rId13"/>
    <p:sldLayoutId id="2147483654" r:id="rId14"/>
    <p:sldLayoutId id="2147483655" r:id="rId15"/>
    <p:sldLayoutId id="2147483663" r:id="rId16"/>
    <p:sldLayoutId id="214748366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75000"/>
            </a:schemeClr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rgbClr val="FFC000"/>
        </a:buClr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>
          <a:schemeClr val="accent6">
            <a:lumMod val="75000"/>
          </a:schemeClr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accent3">
            <a:lumMod val="75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5.jpeg"/><Relationship Id="rId21" Type="http://schemas.openxmlformats.org/officeDocument/2006/relationships/image" Target="../media/image43.jpeg"/><Relationship Id="rId7" Type="http://schemas.openxmlformats.org/officeDocument/2006/relationships/image" Target="../media/image29.png"/><Relationship Id="rId12" Type="http://schemas.openxmlformats.org/officeDocument/2006/relationships/image" Target="../media/image34.gif"/><Relationship Id="rId17" Type="http://schemas.openxmlformats.org/officeDocument/2006/relationships/image" Target="../media/image39.gif"/><Relationship Id="rId25" Type="http://schemas.openxmlformats.org/officeDocument/2006/relationships/image" Target="../media/image5.png"/><Relationship Id="rId2" Type="http://schemas.openxmlformats.org/officeDocument/2006/relationships/image" Target="../media/image24.jpeg"/><Relationship Id="rId16" Type="http://schemas.openxmlformats.org/officeDocument/2006/relationships/image" Target="../media/image38.png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gif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jpe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jpe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jpe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Alan.missroon@semarchy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429001"/>
            <a:ext cx="7772400" cy="707886"/>
          </a:xfrm>
        </p:spPr>
        <p:txBody>
          <a:bodyPr/>
          <a:lstStyle/>
          <a:p>
            <a:r>
              <a:rPr lang="en-US" dirty="0" smtClean="0"/>
              <a:t>Company and Product Overview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3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Semarchy</a:t>
            </a:r>
            <a:r>
              <a:rPr lang="en-US" dirty="0" smtClean="0"/>
              <a:t> Functional Areas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7275264"/>
              </p:ext>
            </p:extLst>
          </p:nvPr>
        </p:nvGraphicFramePr>
        <p:xfrm>
          <a:off x="755575" y="1713840"/>
          <a:ext cx="7344817" cy="38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836"/>
                <a:gridCol w="3105452"/>
                <a:gridCol w="803529"/>
              </a:tblGrid>
              <a:tr h="370840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Convergence for MDM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Multi-domain MDM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Data Modeling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Business Glossary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 Quality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 Enrichment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766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Match/Merge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Convergence Pulse</a:t>
                      </a:r>
                      <a:br>
                        <a:rPr lang="en-US" b="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(optional)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 Profiling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 Quality Dashboards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Convergence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Data Integration</a:t>
                      </a:r>
                      <a:br>
                        <a:rPr lang="en-US" b="0" baseline="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(optional)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Batch loading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Real-time/trickle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feed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524328" y="522920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Oval 8"/>
          <p:cNvSpPr/>
          <p:nvPr/>
        </p:nvSpPr>
        <p:spPr>
          <a:xfrm>
            <a:off x="7524328" y="174815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7524328" y="287840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7524328" y="325515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Oval 11"/>
          <p:cNvSpPr/>
          <p:nvPr/>
        </p:nvSpPr>
        <p:spPr>
          <a:xfrm>
            <a:off x="7524328" y="370056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Oval 12"/>
          <p:cNvSpPr/>
          <p:nvPr/>
        </p:nvSpPr>
        <p:spPr>
          <a:xfrm>
            <a:off x="7524328" y="407569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/>
        </p:nvSpPr>
        <p:spPr>
          <a:xfrm>
            <a:off x="7524328" y="445083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Oval 14"/>
          <p:cNvSpPr/>
          <p:nvPr/>
        </p:nvSpPr>
        <p:spPr>
          <a:xfrm>
            <a:off x="7524328" y="48259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Pie 15"/>
          <p:cNvSpPr/>
          <p:nvPr/>
        </p:nvSpPr>
        <p:spPr>
          <a:xfrm>
            <a:off x="7524328" y="2492896"/>
            <a:ext cx="288032" cy="288032"/>
          </a:xfrm>
          <a:prstGeom prst="pie">
            <a:avLst>
              <a:gd name="adj1" fmla="val 5265864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24328" y="213285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3982747680"/>
      </p:ext>
    </p:extLst>
  </p:cSld>
  <p:clrMapOvr>
    <a:masterClrMapping/>
  </p:clrMapOvr>
  <p:transition spd="slow" advTm="40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0" y="846138"/>
            <a:ext cx="9144000" cy="601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5927" y="2113484"/>
            <a:ext cx="1368000" cy="436794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/>
            <a:r>
              <a:rPr lang="en-US" sz="1200" b="1" cap="small" dirty="0" smtClean="0">
                <a:solidFill>
                  <a:schemeClr val="accent3">
                    <a:lumMod val="75000"/>
                  </a:schemeClr>
                </a:solidFill>
              </a:rPr>
              <a:t>Existing Applications</a:t>
            </a:r>
            <a:endParaRPr lang="en-US" sz="1600" b="1" cap="smal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927" y="1041284"/>
            <a:ext cx="8153231" cy="77555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265113"/>
            <a:r>
              <a:rPr lang="en-US" sz="1400" b="1" cap="small" dirty="0" smtClean="0">
                <a:latin typeface="+mj-lt"/>
              </a:rPr>
              <a:t>Evolutionary</a:t>
            </a:r>
          </a:p>
          <a:p>
            <a:pPr marL="265113"/>
            <a:r>
              <a:rPr lang="en-US" sz="1400" b="1" cap="small" dirty="0" smtClean="0">
                <a:latin typeface="+mj-lt"/>
              </a:rPr>
              <a:t>Governance</a:t>
            </a:r>
          </a:p>
          <a:p>
            <a:pPr marL="265113"/>
            <a:r>
              <a:rPr lang="en-US" sz="1400" b="1" cap="small" dirty="0" smtClean="0">
                <a:latin typeface="+mj-lt"/>
              </a:rPr>
              <a:t>Framework</a:t>
            </a:r>
            <a:endParaRPr lang="en-US" sz="1400" b="1" cap="small" dirty="0">
              <a:latin typeface="+mj-lt"/>
            </a:endParaRPr>
          </a:p>
        </p:txBody>
      </p:sp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sz="3200" cap="small" dirty="0" smtClean="0"/>
              <a:t>Semarchy Convergence</a:t>
            </a:r>
            <a:r>
              <a:rPr lang="fr-FR" sz="3200" dirty="0" smtClean="0"/>
              <a:t>™ </a:t>
            </a:r>
            <a:r>
              <a:rPr lang="fr-FR" sz="3200" cap="small" dirty="0"/>
              <a:t>Architecture</a:t>
            </a:r>
            <a:r>
              <a:rPr lang="fr-FR" sz="3200" dirty="0" smtClean="0"/>
              <a:t> 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399814"/>
            <a:ext cx="298376" cy="168994"/>
          </a:xfrm>
          <a:prstGeom prst="rect">
            <a:avLst/>
          </a:prstGeo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5782" y="2113484"/>
            <a:ext cx="3819194" cy="436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defTabSz="2416175"/>
            <a:r>
              <a:rPr lang="en-US" sz="1600" b="1" cap="small" dirty="0" smtClean="0">
                <a:latin typeface="+mj-lt"/>
              </a:rPr>
              <a:t>Convergence for Mdm</a:t>
            </a:r>
            <a:endParaRPr lang="en-US" sz="1600" b="1" cap="small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87187" y="5465953"/>
            <a:ext cx="3311669" cy="9000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Convergence Plug-ins</a:t>
            </a:r>
          </a:p>
        </p:txBody>
      </p:sp>
      <p:sp>
        <p:nvSpPr>
          <p:cNvPr id="40" name="Cloud 39"/>
          <p:cNvSpPr/>
          <p:nvPr/>
        </p:nvSpPr>
        <p:spPr>
          <a:xfrm>
            <a:off x="1099020" y="3738551"/>
            <a:ext cx="424499" cy="514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481618" y="2783422"/>
            <a:ext cx="509507" cy="43295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an 43"/>
          <p:cNvSpPr/>
          <p:nvPr/>
        </p:nvSpPr>
        <p:spPr>
          <a:xfrm>
            <a:off x="1142011" y="3040041"/>
            <a:ext cx="509507" cy="43295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466353" y="3495454"/>
            <a:ext cx="509507" cy="43295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1041995" y="4388861"/>
            <a:ext cx="509507" cy="43295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481617" y="4922897"/>
            <a:ext cx="509507" cy="43295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loud 47"/>
          <p:cNvSpPr/>
          <p:nvPr/>
        </p:nvSpPr>
        <p:spPr>
          <a:xfrm>
            <a:off x="1094189" y="5034424"/>
            <a:ext cx="424499" cy="514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451424" y="4146969"/>
            <a:ext cx="424499" cy="514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94" y="2168888"/>
            <a:ext cx="252000" cy="252000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65436" y="3700791"/>
            <a:ext cx="1946574" cy="1668917"/>
          </a:xfrm>
          <a:prstGeom prst="can">
            <a:avLst>
              <a:gd name="adj" fmla="val 13468"/>
            </a:avLst>
          </a:prstGeom>
          <a:solidFill>
            <a:schemeClr val="bg1">
              <a:alpha val="4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Convergence Hub</a:t>
            </a:r>
          </a:p>
          <a:p>
            <a:pPr algn="ctr"/>
            <a:r>
              <a:rPr lang="en-US" sz="8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(Oracle Database)</a:t>
            </a:r>
            <a:endParaRPr lang="en-US" sz="800" b="1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1644" y="5076387"/>
            <a:ext cx="1368000" cy="659152"/>
            <a:chOff x="1791644" y="5076387"/>
            <a:chExt cx="1368000" cy="659152"/>
          </a:xfrm>
        </p:grpSpPr>
        <p:sp>
          <p:nvSpPr>
            <p:cNvPr id="25" name="Rectangle 24"/>
            <p:cNvSpPr/>
            <p:nvPr/>
          </p:nvSpPr>
          <p:spPr>
            <a:xfrm>
              <a:off x="1791644" y="5076387"/>
              <a:ext cx="1368000" cy="65915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/>
              <a:r>
                <a:rPr lang="en-US" sz="1050" b="1" cap="small" dirty="0" smtClean="0">
                  <a:latin typeface="+mj-lt"/>
                </a:rPr>
                <a:t>Convergence for Address Verification and Geocoding</a:t>
              </a:r>
              <a:endParaRPr lang="en-US" sz="1050" b="1" cap="small" dirty="0">
                <a:latin typeface="+mj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26" y="5139376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" y="1124744"/>
            <a:ext cx="252000" cy="2520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372432" y="3109518"/>
            <a:ext cx="3626424" cy="462057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Application Server</a:t>
            </a:r>
          </a:p>
          <a:p>
            <a:r>
              <a:rPr lang="fr-FR" sz="8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en-US" sz="8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Any</a:t>
            </a:r>
            <a:r>
              <a:rPr lang="fr-FR" sz="8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JEE)</a:t>
            </a:r>
            <a:endParaRPr lang="en-US" sz="800" b="1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3221794" y="3809707"/>
            <a:ext cx="504000" cy="216000"/>
          </a:xfrm>
          <a:prstGeom prst="rect">
            <a:avLst/>
          </a:prstGeom>
          <a:solidFill>
            <a:schemeClr val="bg1">
              <a:alpha val="4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Soap</a:t>
            </a:r>
            <a:endParaRPr lang="en-US" sz="900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3221794" y="4409789"/>
            <a:ext cx="504000" cy="216000"/>
          </a:xfrm>
          <a:prstGeom prst="rect">
            <a:avLst/>
          </a:prstGeom>
          <a:solidFill>
            <a:schemeClr val="bg1">
              <a:alpha val="4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</a:t>
            </a:r>
            <a:endParaRPr lang="en-US" sz="900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3221794" y="5009871"/>
            <a:ext cx="504000" cy="216000"/>
          </a:xfrm>
          <a:prstGeom prst="rect">
            <a:avLst/>
          </a:prstGeom>
          <a:solidFill>
            <a:schemeClr val="bg1">
              <a:alpha val="4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SQL</a:t>
            </a:r>
            <a:endParaRPr lang="en-US" sz="900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0598" y="3665707"/>
            <a:ext cx="1263856" cy="1704001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Certification Process</a:t>
            </a:r>
            <a:endParaRPr lang="en-US" sz="900" b="1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8549" y="3909827"/>
            <a:ext cx="947955" cy="1382017"/>
            <a:chOff x="3848549" y="3909827"/>
            <a:chExt cx="947955" cy="1382017"/>
          </a:xfrm>
        </p:grpSpPr>
        <p:sp>
          <p:nvSpPr>
            <p:cNvPr id="68" name="Rectangle 67"/>
            <p:cNvSpPr/>
            <p:nvPr/>
          </p:nvSpPr>
          <p:spPr>
            <a:xfrm>
              <a:off x="3848549" y="5075844"/>
              <a:ext cx="947955" cy="216000"/>
            </a:xfrm>
            <a:prstGeom prst="rect">
              <a:avLst/>
            </a:prstGeom>
            <a:solidFill>
              <a:schemeClr val="accent5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Enrich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48549" y="4784339"/>
              <a:ext cx="947955" cy="216000"/>
            </a:xfrm>
            <a:prstGeom prst="rect">
              <a:avLst/>
            </a:prstGeom>
            <a:solidFill>
              <a:schemeClr val="accent4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Match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48549" y="4492835"/>
              <a:ext cx="947955" cy="216000"/>
            </a:xfrm>
            <a:prstGeom prst="rect">
              <a:avLst/>
            </a:prstGeom>
            <a:solidFill>
              <a:schemeClr val="accent6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Consolidate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48549" y="4201331"/>
              <a:ext cx="947955" cy="216000"/>
            </a:xfrm>
            <a:prstGeom prst="rect">
              <a:avLst/>
            </a:prstGeom>
            <a:solidFill>
              <a:schemeClr val="accent3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Validate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48549" y="3909827"/>
              <a:ext cx="947955" cy="216000"/>
            </a:xfrm>
            <a:prstGeom prst="rect">
              <a:avLst/>
            </a:prstGeom>
            <a:solidFill>
              <a:schemeClr val="accent1">
                <a:lumMod val="75000"/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Publish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 rot="16200000">
            <a:off x="3023794" y="5807953"/>
            <a:ext cx="900000" cy="216000"/>
          </a:xfrm>
          <a:prstGeom prst="rect">
            <a:avLst/>
          </a:prstGeom>
          <a:solidFill>
            <a:schemeClr val="bg1">
              <a:alpha val="4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Plug-in API</a:t>
            </a:r>
            <a:endParaRPr lang="en-US" sz="900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152956" y="2573807"/>
            <a:ext cx="720000" cy="451234"/>
            <a:chOff x="3152956" y="2573807"/>
            <a:chExt cx="720000" cy="451234"/>
          </a:xfrm>
        </p:grpSpPr>
        <p:sp>
          <p:nvSpPr>
            <p:cNvPr id="60" name="Rectangle 59"/>
            <p:cNvSpPr/>
            <p:nvPr/>
          </p:nvSpPr>
          <p:spPr>
            <a:xfrm>
              <a:off x="3152956" y="2763431"/>
              <a:ext cx="72000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Design</a:t>
              </a:r>
              <a:endParaRPr lang="en-US" sz="1050" dirty="0"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690" y="2573807"/>
              <a:ext cx="222532" cy="222532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873906" y="5734627"/>
            <a:ext cx="2999046" cy="512844"/>
            <a:chOff x="3873906" y="5734627"/>
            <a:chExt cx="2999046" cy="512844"/>
          </a:xfrm>
        </p:grpSpPr>
        <p:sp>
          <p:nvSpPr>
            <p:cNvPr id="74" name="Rectangle 73"/>
            <p:cNvSpPr/>
            <p:nvPr/>
          </p:nvSpPr>
          <p:spPr>
            <a:xfrm>
              <a:off x="3873906" y="5734627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73906" y="6031471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Email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00939" y="5734627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Transliterate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900939" y="6031471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Social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24997" y="5734627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Telephone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4997" y="6031471"/>
              <a:ext cx="947955" cy="216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solidFill>
                    <a:schemeClr val="bg1"/>
                  </a:solidFill>
                  <a:latin typeface="+mj-lt"/>
                </a:rPr>
                <a:t>Custom…</a:t>
              </a:r>
              <a:endParaRPr lang="en-US" sz="9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00824" y="5799238"/>
            <a:ext cx="1368000" cy="682186"/>
            <a:chOff x="1800824" y="5799238"/>
            <a:chExt cx="1368000" cy="682186"/>
          </a:xfrm>
        </p:grpSpPr>
        <p:sp>
          <p:nvSpPr>
            <p:cNvPr id="86" name="Rectangle 85"/>
            <p:cNvSpPr/>
            <p:nvPr/>
          </p:nvSpPr>
          <p:spPr>
            <a:xfrm>
              <a:off x="1800824" y="5799238"/>
              <a:ext cx="1368000" cy="6821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61950"/>
              <a:r>
                <a:rPr lang="fr-FR" sz="1050" cap="small" dirty="0" err="1" smtClean="0">
                  <a:latin typeface="+mj-lt"/>
                </a:rPr>
                <a:t>Other</a:t>
              </a:r>
              <a:r>
                <a:rPr lang="fr-FR" sz="1050" cap="small" dirty="0" smtClean="0">
                  <a:latin typeface="+mj-lt"/>
                </a:rPr>
                <a:t> sources</a:t>
              </a:r>
            </a:p>
            <a:p>
              <a:pPr marL="361950"/>
              <a:endParaRPr lang="fr-FR" sz="1050" cap="small" dirty="0" smtClean="0">
                <a:latin typeface="+mj-lt"/>
              </a:endParaRPr>
            </a:p>
            <a:p>
              <a:r>
                <a:rPr lang="fr-FR" sz="800" cap="small" dirty="0" smtClean="0">
                  <a:latin typeface="+mj-lt"/>
                </a:rPr>
                <a:t>(Duns, </a:t>
              </a:r>
              <a:r>
                <a:rPr lang="fr-FR" sz="800" cap="small" dirty="0" err="1" smtClean="0">
                  <a:latin typeface="+mj-lt"/>
                </a:rPr>
                <a:t>LexisNexis,Facebook</a:t>
              </a:r>
              <a:r>
                <a:rPr lang="fr-FR" sz="800" cap="small" dirty="0" smtClean="0">
                  <a:latin typeface="+mj-lt"/>
                </a:rPr>
                <a:t>, </a:t>
              </a:r>
              <a:r>
                <a:rPr lang="fr-FR" sz="800" cap="small" dirty="0" err="1" smtClean="0">
                  <a:latin typeface="+mj-lt"/>
                </a:rPr>
                <a:t>Linkedin</a:t>
              </a:r>
              <a:r>
                <a:rPr lang="fr-FR" sz="800" cap="small" dirty="0" smtClean="0">
                  <a:latin typeface="+mj-lt"/>
                </a:rPr>
                <a:t>, …)</a:t>
              </a:r>
              <a:endParaRPr lang="en-US" sz="800" cap="small" dirty="0">
                <a:latin typeface="+mj-lt"/>
              </a:endParaRPr>
            </a:p>
          </p:txBody>
        </p:sp>
        <p:sp>
          <p:nvSpPr>
            <p:cNvPr id="87" name="Cloud 86"/>
            <p:cNvSpPr/>
            <p:nvPr/>
          </p:nvSpPr>
          <p:spPr>
            <a:xfrm rot="3952707">
              <a:off x="1864905" y="5844711"/>
              <a:ext cx="252000" cy="286399"/>
            </a:xfrm>
            <a:prstGeom prst="cloud">
              <a:avLst/>
            </a:prstGeom>
            <a:solidFill>
              <a:schemeClr val="bg1">
                <a:alpha val="47000"/>
              </a:schemeClr>
            </a:solidFill>
            <a:ln w="12700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03245" y="2573807"/>
            <a:ext cx="3471446" cy="451234"/>
            <a:chOff x="3703245" y="2573807"/>
            <a:chExt cx="3471446" cy="451234"/>
          </a:xfrm>
        </p:grpSpPr>
        <p:grpSp>
          <p:nvGrpSpPr>
            <p:cNvPr id="206" name="Group 205"/>
            <p:cNvGrpSpPr/>
            <p:nvPr/>
          </p:nvGrpSpPr>
          <p:grpSpPr>
            <a:xfrm>
              <a:off x="5904401" y="2573807"/>
              <a:ext cx="720000" cy="451234"/>
              <a:chOff x="3703245" y="2573807"/>
              <a:chExt cx="720000" cy="45123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3245" y="2573807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3703245" y="2763431"/>
                <a:ext cx="720000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Search</a:t>
                </a:r>
                <a:endParaRPr lang="en-US" sz="1050" dirty="0">
                  <a:latin typeface="+mj-lt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3703245" y="2573807"/>
              <a:ext cx="720000" cy="451234"/>
              <a:chOff x="4253534" y="2573807"/>
              <a:chExt cx="720000" cy="45123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534" y="2573807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4253534" y="2763431"/>
                <a:ext cx="720000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Author</a:t>
                </a:r>
                <a:endParaRPr lang="en-US" sz="1050" dirty="0">
                  <a:latin typeface="+mj-lt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803823" y="2573807"/>
              <a:ext cx="720000" cy="443540"/>
              <a:chOff x="5354112" y="2573807"/>
              <a:chExt cx="720000" cy="44354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4112" y="2573807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5354112" y="2763431"/>
                <a:ext cx="720000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Validate</a:t>
                </a:r>
                <a:endParaRPr lang="en-US" sz="1050" dirty="0">
                  <a:latin typeface="+mj-lt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5354112" y="2573807"/>
              <a:ext cx="720000" cy="443540"/>
              <a:chOff x="5904401" y="2573807"/>
              <a:chExt cx="720000" cy="44354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632" y="2573807"/>
                <a:ext cx="221539" cy="180000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5904401" y="2763431"/>
                <a:ext cx="720000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Approve</a:t>
                </a:r>
                <a:endParaRPr lang="en-US" sz="1050" dirty="0">
                  <a:latin typeface="+mj-lt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253534" y="2573807"/>
              <a:ext cx="720000" cy="443540"/>
              <a:chOff x="4803823" y="2573807"/>
              <a:chExt cx="720000" cy="443540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823" y="2573807"/>
                <a:ext cx="180000" cy="180000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4803823" y="2763431"/>
                <a:ext cx="720000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fr-FR" sz="1050" dirty="0" err="1" smtClean="0">
                    <a:latin typeface="+mj-lt"/>
                  </a:rPr>
                  <a:t>Dedup</a:t>
                </a:r>
                <a:endParaRPr lang="en-US" sz="1050" dirty="0">
                  <a:latin typeface="+mj-lt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6454691" y="2573807"/>
              <a:ext cx="720000" cy="443540"/>
              <a:chOff x="6454691" y="2573807"/>
              <a:chExt cx="720000" cy="443540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265" y="2573807"/>
                <a:ext cx="188852" cy="180000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6454691" y="2763431"/>
                <a:ext cx="720000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fr-FR" sz="1050" dirty="0" err="1" smtClean="0">
                    <a:latin typeface="+mj-lt"/>
                  </a:rPr>
                  <a:t>Imp</a:t>
                </a:r>
                <a:r>
                  <a:rPr lang="fr-FR" sz="1050" dirty="0" smtClean="0">
                    <a:latin typeface="+mj-lt"/>
                  </a:rPr>
                  <a:t>/</a:t>
                </a:r>
                <a:r>
                  <a:rPr lang="fr-FR" sz="1050" dirty="0" err="1" smtClean="0">
                    <a:latin typeface="+mj-lt"/>
                  </a:rPr>
                  <a:t>Exp</a:t>
                </a:r>
                <a:endParaRPr lang="en-US" sz="1050" dirty="0">
                  <a:latin typeface="+mj-l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151158" y="2113485"/>
            <a:ext cx="1368000" cy="2282846"/>
            <a:chOff x="7151158" y="2113485"/>
            <a:chExt cx="1368000" cy="2282846"/>
          </a:xfrm>
        </p:grpSpPr>
        <p:sp>
          <p:nvSpPr>
            <p:cNvPr id="52" name="Rectangle 51"/>
            <p:cNvSpPr/>
            <p:nvPr/>
          </p:nvSpPr>
          <p:spPr>
            <a:xfrm>
              <a:off x="7151158" y="2113485"/>
              <a:ext cx="1368000" cy="228284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5113"/>
              <a:r>
                <a:rPr lang="en-US" sz="1200" b="1" cap="small" dirty="0"/>
                <a:t>Convergence Pulse Metrics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290" y="2168888"/>
              <a:ext cx="252000" cy="252000"/>
            </a:xfrm>
            <a:prstGeom prst="rect">
              <a:avLst/>
            </a:prstGeom>
          </p:spPr>
        </p:pic>
        <p:sp>
          <p:nvSpPr>
            <p:cNvPr id="53" name="Can 52"/>
            <p:cNvSpPr/>
            <p:nvPr/>
          </p:nvSpPr>
          <p:spPr>
            <a:xfrm>
              <a:off x="7523779" y="3696225"/>
              <a:ext cx="900000" cy="582616"/>
            </a:xfrm>
            <a:prstGeom prst="can">
              <a:avLst>
                <a:gd name="adj" fmla="val 19093"/>
              </a:avLst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Metrics Warehouse</a:t>
              </a:r>
              <a:endParaRPr lang="en-US" sz="1050" b="1" cap="small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53466" y="2763431"/>
              <a:ext cx="71474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Monitor</a:t>
              </a:r>
              <a:endParaRPr lang="en-US" sz="1050" dirty="0">
                <a:latin typeface="+mj-lt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535" y="2573807"/>
              <a:ext cx="178605" cy="180000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7775015" y="2763431"/>
              <a:ext cx="71474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Measure</a:t>
              </a:r>
              <a:endParaRPr lang="en-US" sz="1050" dirty="0">
                <a:latin typeface="+mj-lt"/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677" y="2573807"/>
              <a:ext cx="181418" cy="180000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7231029" y="3109518"/>
              <a:ext cx="576000" cy="462057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cap="small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Excel</a:t>
              </a:r>
              <a:endParaRPr lang="en-US" sz="700" b="1" cap="small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871451" y="3109518"/>
              <a:ext cx="576000" cy="462057"/>
            </a:xfrm>
            <a:prstGeom prst="rect">
              <a:avLst/>
            </a:prstGeom>
            <a:solidFill>
              <a:schemeClr val="bg1">
                <a:lumMod val="75000"/>
                <a:alpha val="53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small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3rd Party BI</a:t>
              </a:r>
              <a:endParaRPr lang="en-US" sz="700" cap="small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003" y="3789040"/>
              <a:ext cx="222532" cy="222532"/>
            </a:xfrm>
            <a:prstGeom prst="rect">
              <a:avLst/>
            </a:prstGeom>
          </p:spPr>
        </p:pic>
        <p:sp>
          <p:nvSpPr>
            <p:cNvPr id="116" name="Right Arrow 115"/>
            <p:cNvSpPr/>
            <p:nvPr/>
          </p:nvSpPr>
          <p:spPr>
            <a:xfrm>
              <a:off x="7221661" y="4070692"/>
              <a:ext cx="189301" cy="2081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3043" y="2113484"/>
            <a:ext cx="1368000" cy="1494308"/>
            <a:chOff x="1803043" y="2113484"/>
            <a:chExt cx="1368000" cy="1494308"/>
          </a:xfrm>
        </p:grpSpPr>
        <p:sp>
          <p:nvSpPr>
            <p:cNvPr id="4" name="Rectangle 3"/>
            <p:cNvSpPr/>
            <p:nvPr/>
          </p:nvSpPr>
          <p:spPr>
            <a:xfrm>
              <a:off x="1803043" y="2113484"/>
              <a:ext cx="1368000" cy="14943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65113"/>
              <a:r>
                <a:rPr lang="en-US" sz="1050" b="1" cap="small" dirty="0" smtClean="0"/>
                <a:t>Convergence Pulse Profiling</a:t>
              </a:r>
              <a:endParaRPr lang="en-US" sz="1200" b="1" cap="small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586" y="2168888"/>
              <a:ext cx="252000" cy="252000"/>
            </a:xfrm>
            <a:prstGeom prst="rect">
              <a:avLst/>
            </a:prstGeom>
          </p:spPr>
        </p:pic>
        <p:sp>
          <p:nvSpPr>
            <p:cNvPr id="54" name="Can 53"/>
            <p:cNvSpPr/>
            <p:nvPr/>
          </p:nvSpPr>
          <p:spPr>
            <a:xfrm>
              <a:off x="2221627" y="3071940"/>
              <a:ext cx="844864" cy="468000"/>
            </a:xfrm>
            <a:prstGeom prst="can">
              <a:avLst>
                <a:gd name="adj" fmla="val 22729"/>
              </a:avLst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cap="small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Profiling Warehouse</a:t>
              </a:r>
              <a:endParaRPr lang="en-US" sz="800" cap="small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29065" y="2596501"/>
              <a:ext cx="714743" cy="443540"/>
              <a:chOff x="8067736" y="2486388"/>
              <a:chExt cx="714743" cy="4435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8067736" y="2676012"/>
                <a:ext cx="714743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Discover</a:t>
                </a:r>
                <a:endParaRPr lang="en-US" sz="1050" dirty="0">
                  <a:latin typeface="+mj-lt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398" y="2486388"/>
                <a:ext cx="181418" cy="180000"/>
              </a:xfrm>
              <a:prstGeom prst="rect">
                <a:avLst/>
              </a:prstGeom>
            </p:spPr>
          </p:pic>
        </p:grpSp>
        <p:grpSp>
          <p:nvGrpSpPr>
            <p:cNvPr id="121" name="Group 120"/>
            <p:cNvGrpSpPr/>
            <p:nvPr/>
          </p:nvGrpSpPr>
          <p:grpSpPr>
            <a:xfrm>
              <a:off x="1867586" y="3064372"/>
              <a:ext cx="222532" cy="489801"/>
              <a:chOff x="7457709" y="3993431"/>
              <a:chExt cx="222532" cy="489801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7709" y="3993431"/>
                <a:ext cx="222532" cy="222532"/>
              </a:xfrm>
              <a:prstGeom prst="rect">
                <a:avLst/>
              </a:prstGeom>
            </p:spPr>
          </p:pic>
          <p:sp>
            <p:nvSpPr>
              <p:cNvPr id="123" name="Right Arrow 122"/>
              <p:cNvSpPr/>
              <p:nvPr/>
            </p:nvSpPr>
            <p:spPr>
              <a:xfrm>
                <a:off x="7480367" y="4275083"/>
                <a:ext cx="189301" cy="20814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00824" y="3671492"/>
            <a:ext cx="1368000" cy="669197"/>
            <a:chOff x="1800824" y="3671492"/>
            <a:chExt cx="1368000" cy="669197"/>
          </a:xfrm>
        </p:grpSpPr>
        <p:sp>
          <p:nvSpPr>
            <p:cNvPr id="23" name="Rectangle 22"/>
            <p:cNvSpPr/>
            <p:nvPr/>
          </p:nvSpPr>
          <p:spPr>
            <a:xfrm>
              <a:off x="1800824" y="3671492"/>
              <a:ext cx="1368000" cy="669197"/>
            </a:xfrm>
            <a:prstGeom prst="rect">
              <a:avLst/>
            </a:prstGeom>
            <a:ln>
              <a:solidFill>
                <a:srgbClr val="B66D3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61950"/>
              <a:r>
                <a:rPr lang="en-US" sz="1050" b="1" cap="small" dirty="0" smtClean="0">
                  <a:latin typeface="+mj-lt"/>
                </a:rPr>
                <a:t>Convergence for Data Integration</a:t>
              </a:r>
              <a:endParaRPr lang="en-US" sz="1050" b="1" cap="small" dirty="0">
                <a:latin typeface="+mj-lt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806" y="3751015"/>
              <a:ext cx="252000" cy="252000"/>
            </a:xfrm>
            <a:prstGeom prst="rect">
              <a:avLst/>
            </a:prstGeom>
          </p:spPr>
        </p:pic>
        <p:sp>
          <p:nvSpPr>
            <p:cNvPr id="124" name="Left-Right Arrow 123"/>
            <p:cNvSpPr/>
            <p:nvPr/>
          </p:nvSpPr>
          <p:spPr>
            <a:xfrm>
              <a:off x="1869806" y="4075768"/>
              <a:ext cx="288000" cy="208149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0824" y="4404389"/>
            <a:ext cx="1368000" cy="608298"/>
            <a:chOff x="1800824" y="4404389"/>
            <a:chExt cx="1368000" cy="608298"/>
          </a:xfrm>
        </p:grpSpPr>
        <p:sp>
          <p:nvSpPr>
            <p:cNvPr id="58" name="Rectangle 57"/>
            <p:cNvSpPr/>
            <p:nvPr/>
          </p:nvSpPr>
          <p:spPr>
            <a:xfrm>
              <a:off x="1800824" y="4404389"/>
              <a:ext cx="1368000" cy="6082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61950"/>
              <a:r>
                <a:rPr lang="en-US" sz="1050" cap="small" dirty="0" smtClean="0">
                  <a:latin typeface="+mj-lt"/>
                </a:rPr>
                <a:t>Third Party Middleware </a:t>
              </a:r>
              <a:r>
                <a:rPr lang="en-US" sz="800" cap="small" dirty="0" smtClean="0">
                  <a:latin typeface="+mj-lt"/>
                </a:rPr>
                <a:t>(ETL / ESB / SOA)</a:t>
              </a:r>
              <a:endParaRPr lang="en-US" sz="800" cap="small" dirty="0">
                <a:latin typeface="+mj-lt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806" y="4498487"/>
              <a:ext cx="252000" cy="252000"/>
            </a:xfrm>
            <a:prstGeom prst="rect">
              <a:avLst/>
            </a:prstGeom>
          </p:spPr>
        </p:pic>
        <p:sp>
          <p:nvSpPr>
            <p:cNvPr id="126" name="Left-Right Arrow 125"/>
            <p:cNvSpPr/>
            <p:nvPr/>
          </p:nvSpPr>
          <p:spPr>
            <a:xfrm>
              <a:off x="1869806" y="4782613"/>
              <a:ext cx="288000" cy="208149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76056" y="4396331"/>
            <a:ext cx="1822999" cy="938426"/>
            <a:chOff x="5076056" y="4396331"/>
            <a:chExt cx="1822999" cy="938426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055" y="4396331"/>
              <a:ext cx="180000" cy="180000"/>
            </a:xfrm>
            <a:prstGeom prst="rect">
              <a:avLst/>
            </a:prstGeom>
          </p:spPr>
        </p:pic>
        <p:sp>
          <p:nvSpPr>
            <p:cNvPr id="135" name="Rectangle 134"/>
            <p:cNvSpPr/>
            <p:nvPr/>
          </p:nvSpPr>
          <p:spPr>
            <a:xfrm>
              <a:off x="6179055" y="4588300"/>
              <a:ext cx="720000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fr-FR" sz="900" cap="small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Golden</a:t>
              </a:r>
              <a:endParaRPr lang="en-US" sz="900" cap="small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056" y="4617550"/>
              <a:ext cx="180000" cy="180000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5076056" y="4809519"/>
              <a:ext cx="720000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fr-FR" sz="900" cap="small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Landing</a:t>
              </a:r>
              <a:endParaRPr lang="en-US" sz="900" cap="small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979" y="4396331"/>
              <a:ext cx="180000" cy="180000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5600979" y="4588300"/>
              <a:ext cx="720000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fr-FR" sz="900" cap="small" dirty="0" err="1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XRef</a:t>
              </a:r>
              <a:endParaRPr lang="en-US" sz="900" cap="small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979" y="4911956"/>
              <a:ext cx="180000" cy="180000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5600979" y="5103925"/>
              <a:ext cx="720000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fr-FR" sz="900" cap="small" dirty="0" err="1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Reject</a:t>
              </a:r>
              <a:endParaRPr lang="en-US" sz="900" cap="small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055" y="4911956"/>
              <a:ext cx="180000" cy="180000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6179055" y="5103925"/>
              <a:ext cx="720000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algn="ctr"/>
              <a:r>
                <a:rPr lang="fr-FR" sz="900" cap="small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Master</a:t>
              </a:r>
              <a:endParaRPr lang="en-US" sz="900" cap="small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51" name="Cloud 150"/>
          <p:cNvSpPr/>
          <p:nvPr/>
        </p:nvSpPr>
        <p:spPr>
          <a:xfrm>
            <a:off x="485671" y="5585207"/>
            <a:ext cx="424499" cy="514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Cloud 151"/>
          <p:cNvSpPr/>
          <p:nvPr/>
        </p:nvSpPr>
        <p:spPr>
          <a:xfrm>
            <a:off x="1120526" y="5757924"/>
            <a:ext cx="424499" cy="514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evron 19"/>
          <p:cNvSpPr/>
          <p:nvPr/>
        </p:nvSpPr>
        <p:spPr>
          <a:xfrm>
            <a:off x="4978696" y="1684429"/>
            <a:ext cx="1383319" cy="343636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CONSOLIDATE &amp; AUTHOR</a:t>
            </a:r>
            <a:endParaRPr lang="en-US" sz="900" dirty="0">
              <a:latin typeface="+mj-lt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803043" y="1684429"/>
            <a:ext cx="1040765" cy="343636"/>
          </a:xfrm>
          <a:prstGeom prst="chevro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DISCOVER</a:t>
            </a:r>
            <a:endParaRPr lang="en-US" sz="900" dirty="0">
              <a:latin typeface="+mj-lt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733970" y="1684429"/>
            <a:ext cx="1112014" cy="343636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INTEGRATE</a:t>
            </a:r>
            <a:endParaRPr lang="en-US" sz="900" dirty="0">
              <a:latin typeface="+mj-lt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736146" y="1684429"/>
            <a:ext cx="1352388" cy="343636"/>
          </a:xfrm>
          <a:prstGeom prst="chevron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STANDARDIZE &amp; ENRICH</a:t>
            </a:r>
            <a:endParaRPr lang="en-US" sz="900" dirty="0">
              <a:latin typeface="+mj-lt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252177" y="1684429"/>
            <a:ext cx="1273592" cy="343636"/>
          </a:xfrm>
          <a:prstGeom prst="chevro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MEASURE &amp; MONITOR</a:t>
            </a:r>
            <a:endParaRPr lang="en-US" sz="900" dirty="0"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803043" y="1127987"/>
            <a:ext cx="1260000" cy="428150"/>
          </a:xfrm>
          <a:prstGeom prst="rect">
            <a:avLst/>
          </a:prstGeom>
          <a:solidFill>
            <a:schemeClr val="bg1">
              <a:alpha val="6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361950"/>
            <a:r>
              <a:rPr lang="en-US" sz="900" dirty="0" smtClean="0">
                <a:solidFill>
                  <a:srgbClr val="5C5C5C"/>
                </a:solidFill>
                <a:latin typeface="+mj-lt"/>
              </a:rPr>
              <a:t>Establish Goals</a:t>
            </a:r>
            <a:endParaRPr lang="en-US" sz="900" dirty="0">
              <a:solidFill>
                <a:srgbClr val="5C5C5C"/>
              </a:solidFill>
              <a:latin typeface="+mj-lt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892511" y="1189631"/>
            <a:ext cx="340487" cy="366506"/>
            <a:chOff x="1979712" y="1196752"/>
            <a:chExt cx="340487" cy="366506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  <p:sp>
        <p:nvSpPr>
          <p:cNvPr id="172" name="Rectangle 171"/>
          <p:cNvSpPr/>
          <p:nvPr/>
        </p:nvSpPr>
        <p:spPr>
          <a:xfrm>
            <a:off x="3143392" y="1127987"/>
            <a:ext cx="1260000" cy="428150"/>
          </a:xfrm>
          <a:prstGeom prst="rect">
            <a:avLst/>
          </a:prstGeom>
          <a:solidFill>
            <a:schemeClr val="bg1">
              <a:alpha val="6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361950"/>
            <a:r>
              <a:rPr lang="en-US" sz="900" dirty="0" smtClean="0">
                <a:solidFill>
                  <a:srgbClr val="5C5C5C"/>
                </a:solidFill>
                <a:latin typeface="+mj-lt"/>
              </a:rPr>
              <a:t>Engage Stakeholders</a:t>
            </a:r>
            <a:endParaRPr lang="en-US" sz="900" dirty="0">
              <a:solidFill>
                <a:srgbClr val="5C5C5C"/>
              </a:solidFill>
              <a:latin typeface="+mj-lt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3232860" y="1189631"/>
            <a:ext cx="340487" cy="366506"/>
            <a:chOff x="1979712" y="1196752"/>
            <a:chExt cx="340487" cy="366506"/>
          </a:xfrm>
        </p:grpSpPr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  <p:sp>
        <p:nvSpPr>
          <p:cNvPr id="178" name="Rectangle 177"/>
          <p:cNvSpPr/>
          <p:nvPr/>
        </p:nvSpPr>
        <p:spPr>
          <a:xfrm>
            <a:off x="4483741" y="1127987"/>
            <a:ext cx="1260000" cy="428150"/>
          </a:xfrm>
          <a:prstGeom prst="rect">
            <a:avLst/>
          </a:prstGeom>
          <a:solidFill>
            <a:schemeClr val="bg1">
              <a:alpha val="6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361950"/>
            <a:r>
              <a:rPr lang="en-US" sz="900" dirty="0" smtClean="0">
                <a:solidFill>
                  <a:srgbClr val="5C5C5C"/>
                </a:solidFill>
                <a:latin typeface="+mj-lt"/>
              </a:rPr>
              <a:t>Align Activities</a:t>
            </a:r>
            <a:endParaRPr lang="en-US" sz="900" dirty="0">
              <a:solidFill>
                <a:srgbClr val="5C5C5C"/>
              </a:solidFill>
              <a:latin typeface="+mj-lt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4573209" y="1189631"/>
            <a:ext cx="340487" cy="366506"/>
            <a:chOff x="1979712" y="1196752"/>
            <a:chExt cx="340487" cy="366506"/>
          </a:xfrm>
        </p:grpSpPr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  <p:sp>
        <p:nvSpPr>
          <p:cNvPr id="184" name="Rectangle 183"/>
          <p:cNvSpPr/>
          <p:nvPr/>
        </p:nvSpPr>
        <p:spPr>
          <a:xfrm>
            <a:off x="7164440" y="1127987"/>
            <a:ext cx="1260000" cy="428150"/>
          </a:xfrm>
          <a:prstGeom prst="rect">
            <a:avLst/>
          </a:prstGeom>
          <a:solidFill>
            <a:schemeClr val="bg1">
              <a:alpha val="6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361950"/>
            <a:r>
              <a:rPr lang="en-US" sz="900" dirty="0" smtClean="0">
                <a:solidFill>
                  <a:srgbClr val="5C5C5C"/>
                </a:solidFill>
                <a:latin typeface="+mj-lt"/>
              </a:rPr>
              <a:t>Exercise Governance</a:t>
            </a:r>
            <a:endParaRPr lang="en-US" sz="900" dirty="0">
              <a:solidFill>
                <a:srgbClr val="5C5C5C"/>
              </a:solidFill>
              <a:latin typeface="+mj-lt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7253908" y="1189631"/>
            <a:ext cx="340487" cy="366506"/>
            <a:chOff x="1979712" y="1196752"/>
            <a:chExt cx="340487" cy="366506"/>
          </a:xfrm>
        </p:grpSpPr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  <p:sp>
        <p:nvSpPr>
          <p:cNvPr id="190" name="Rectangle 189"/>
          <p:cNvSpPr/>
          <p:nvPr/>
        </p:nvSpPr>
        <p:spPr>
          <a:xfrm>
            <a:off x="5824090" y="1127987"/>
            <a:ext cx="1260000" cy="428150"/>
          </a:xfrm>
          <a:prstGeom prst="rect">
            <a:avLst/>
          </a:prstGeom>
          <a:solidFill>
            <a:schemeClr val="bg1">
              <a:alpha val="6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361950"/>
            <a:r>
              <a:rPr lang="en-US" sz="900" dirty="0" smtClean="0">
                <a:solidFill>
                  <a:srgbClr val="5C5C5C"/>
                </a:solidFill>
                <a:latin typeface="+mj-lt"/>
              </a:rPr>
              <a:t>Communicate Achievements</a:t>
            </a:r>
            <a:endParaRPr lang="en-US" sz="900" dirty="0">
              <a:solidFill>
                <a:srgbClr val="5C5C5C"/>
              </a:solidFill>
              <a:latin typeface="+mj-lt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913558" y="1189631"/>
            <a:ext cx="340487" cy="366506"/>
            <a:chOff x="1979712" y="1196752"/>
            <a:chExt cx="340487" cy="366506"/>
          </a:xfrm>
        </p:grpSpPr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054695" y="3168446"/>
            <a:ext cx="1872000" cy="327008"/>
            <a:chOff x="5054695" y="3168446"/>
            <a:chExt cx="1872000" cy="327008"/>
          </a:xfrm>
        </p:grpSpPr>
        <p:sp>
          <p:nvSpPr>
            <p:cNvPr id="146" name="Rectangle 145"/>
            <p:cNvSpPr/>
            <p:nvPr/>
          </p:nvSpPr>
          <p:spPr>
            <a:xfrm>
              <a:off x="5054695" y="3168446"/>
              <a:ext cx="1872000" cy="3270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bg1"/>
                  </a:solidFill>
                  <a:latin typeface="+mj-lt"/>
                </a:rPr>
                <a:t>MDM </a:t>
              </a:r>
              <a:r>
                <a:rPr lang="en-US" sz="1050" b="1" cap="small" dirty="0">
                  <a:solidFill>
                    <a:schemeClr val="bg1"/>
                  </a:solidFill>
                  <a:latin typeface="+mj-lt"/>
                </a:rPr>
                <a:t>Applications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5139634" y="3245655"/>
              <a:ext cx="214477" cy="214477"/>
              <a:chOff x="1979712" y="1196752"/>
              <a:chExt cx="340487" cy="366506"/>
            </a:xfrm>
          </p:grpSpPr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254042"/>
                <a:ext cx="164572" cy="180000"/>
              </a:xfrm>
              <a:prstGeom prst="rect">
                <a:avLst/>
              </a:prstGeom>
            </p:spPr>
          </p:pic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627" y="1196752"/>
                <a:ext cx="164572" cy="180000"/>
              </a:xfrm>
              <a:prstGeom prst="rect">
                <a:avLst/>
              </a:prstGeom>
            </p:spPr>
          </p:pic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60" y="1383258"/>
                <a:ext cx="164572" cy="180000"/>
              </a:xfrm>
              <a:prstGeom prst="rect">
                <a:avLst/>
              </a:prstGeom>
            </p:spPr>
          </p:pic>
        </p:grpSp>
      </p:grpSp>
      <p:sp>
        <p:nvSpPr>
          <p:cNvPr id="159" name="Chevron 158"/>
          <p:cNvSpPr/>
          <p:nvPr/>
        </p:nvSpPr>
        <p:spPr>
          <a:xfrm>
            <a:off x="7415930" y="1684429"/>
            <a:ext cx="1085580" cy="343636"/>
          </a:xfrm>
          <a:prstGeom prst="chevr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+mj-lt"/>
              </a:rPr>
              <a:t>SHARE</a:t>
            </a:r>
            <a:endParaRPr lang="en-US" sz="900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151159" y="4478444"/>
            <a:ext cx="1377920" cy="2002979"/>
            <a:chOff x="7151159" y="4478444"/>
            <a:chExt cx="1377920" cy="2002979"/>
          </a:xfrm>
        </p:grpSpPr>
        <p:sp>
          <p:nvSpPr>
            <p:cNvPr id="157" name="Rectangle 156"/>
            <p:cNvSpPr/>
            <p:nvPr/>
          </p:nvSpPr>
          <p:spPr>
            <a:xfrm>
              <a:off x="7151159" y="4478444"/>
              <a:ext cx="1377920" cy="2002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73050"/>
              <a:r>
                <a:rPr lang="en-US" sz="1200" b="1" cap="small" dirty="0" smtClean="0"/>
                <a:t>Get Value!</a:t>
              </a:r>
              <a:endParaRPr lang="en-US" sz="1200" b="1" cap="small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256052" y="4978196"/>
              <a:ext cx="1155754" cy="255524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360° View</a:t>
              </a:r>
              <a:endParaRPr lang="en-US" sz="1050" b="1" cap="small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56052" y="6018352"/>
              <a:ext cx="1155754" cy="24223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Compliance</a:t>
              </a:r>
              <a:endParaRPr lang="en-US" sz="1050" b="1" cap="small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7234082" y="4581128"/>
              <a:ext cx="194415" cy="209272"/>
              <a:chOff x="1979712" y="1196752"/>
              <a:chExt cx="340487" cy="366506"/>
            </a:xfrm>
          </p:grpSpPr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254042"/>
                <a:ext cx="164572" cy="180000"/>
              </a:xfrm>
              <a:prstGeom prst="rect">
                <a:avLst/>
              </a:prstGeom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627" y="1196752"/>
                <a:ext cx="164572" cy="180000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60" y="1383258"/>
                <a:ext cx="164572" cy="180000"/>
              </a:xfrm>
              <a:prstGeom prst="rect">
                <a:avLst/>
              </a:prstGeom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7256052" y="5333772"/>
              <a:ext cx="1155754" cy="24223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Consistency</a:t>
              </a:r>
              <a:endParaRPr lang="en-US" sz="1050" b="1" cap="small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56052" y="5676062"/>
              <a:ext cx="1155754" cy="24223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small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Completeness</a:t>
              </a:r>
              <a:endParaRPr lang="en-US" sz="1050" b="1" cap="small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28679" y="2202852"/>
            <a:ext cx="194415" cy="209272"/>
            <a:chOff x="1979712" y="1196752"/>
            <a:chExt cx="340487" cy="366506"/>
          </a:xfrm>
        </p:grpSpPr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254042"/>
              <a:ext cx="164572" cy="180000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27" y="1196752"/>
              <a:ext cx="164572" cy="180000"/>
            </a:xfrm>
            <a:prstGeom prst="rect">
              <a:avLst/>
            </a:prstGeom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1" cstate="print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60" y="1383258"/>
              <a:ext cx="164572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715417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true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true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true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true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true"/>
      <p:bldP spid="66" grpId="0" animBg="true"/>
      <p:bldP spid="67" grpId="0" animBg="true"/>
      <p:bldP spid="73" grpId="0" animBg="true"/>
      <p:bldP spid="20" grpId="0" animBg="true"/>
      <p:bldP spid="13" grpId="0" animBg="true"/>
      <p:bldP spid="18" grpId="0" animBg="true"/>
      <p:bldP spid="19" grpId="0" animBg="true"/>
      <p:bldP spid="21" grpId="0" animBg="true"/>
      <p:bldP spid="159" grpId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7078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54913639"/>
              </p:ext>
            </p:extLst>
          </p:nvPr>
        </p:nvGraphicFramePr>
        <p:xfrm>
          <a:off x="457200" y="1600200"/>
          <a:ext cx="8229600" cy="449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576"/>
                <a:gridCol w="3065512"/>
                <a:gridCol w="3065512"/>
              </a:tblGrid>
              <a:tr h="316632"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First Iteration</a:t>
                      </a:r>
                      <a:endParaRPr lang="en-US" cap="small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Second Iteration</a:t>
                      </a:r>
                      <a:endParaRPr lang="en-US" cap="small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033050"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Party</a:t>
                      </a:r>
                    </a:p>
                    <a:p>
                      <a:pPr algn="r"/>
                      <a:endParaRPr lang="en-US" sz="1200" cap="small" baseline="0" noProof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r"/>
                      <a:r>
                        <a:rPr lang="en-US" sz="1200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Customers, Suppliers, Resellers, Partners, etc.</a:t>
                      </a:r>
                      <a:endParaRPr lang="en-US" sz="1200" cap="small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3050"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Thing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small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ndara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small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ndara"/>
                        </a:rPr>
                        <a:t>Products, Services, Assets, etc.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050"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Location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small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ndara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small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ndara"/>
                        </a:rPr>
                        <a:t>Geographies, Stores, Addresses, Subsidiaries, etc.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3050">
                <a:tc>
                  <a:txBody>
                    <a:bodyPr/>
                    <a:lstStyle/>
                    <a:p>
                      <a:pPr algn="r"/>
                      <a:r>
                        <a:rPr lang="en-US" cap="small" baseline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Organization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small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ndara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small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ndara"/>
                        </a:rPr>
                        <a:t>Org Structure, Employees, BUs, Cost Centers,  etc.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cap="small" baseline="0" noProof="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Semarchy Success Stories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By Domain</a:t>
            </a:r>
            <a:endParaRPr lang="en-US" dirty="0"/>
          </a:p>
        </p:txBody>
      </p:sp>
      <p:pic>
        <p:nvPicPr>
          <p:cNvPr id="11" name="Picture 8" descr="araymond Customer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64" y="3226187"/>
            <a:ext cx="878273" cy="2107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eurovision Customer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59" y="2059320"/>
            <a:ext cx="374111" cy="281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nmf Custom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65" y="3141979"/>
            <a:ext cx="452280" cy="3648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28761" y="5231196"/>
            <a:ext cx="865945" cy="505767"/>
            <a:chOff x="6382705" y="4342055"/>
            <a:chExt cx="1915901" cy="104681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82705" y="4342055"/>
              <a:ext cx="1449264" cy="662298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6663977" y="4853552"/>
              <a:ext cx="1634629" cy="535313"/>
              <a:chOff x="6663977" y="4853552"/>
              <a:chExt cx="1634629" cy="53531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63977" y="5262291"/>
                <a:ext cx="685800" cy="10953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63977" y="4853552"/>
                <a:ext cx="614363" cy="14287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65193" y="4853552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65193" y="5040246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65193" y="5226940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63977" y="5050778"/>
                <a:ext cx="695325" cy="157163"/>
              </a:xfrm>
              <a:prstGeom prst="rect">
                <a:avLst/>
              </a:prstGeom>
            </p:spPr>
          </p:pic>
        </p:grpSp>
      </p:grpSp>
      <p:pic>
        <p:nvPicPr>
          <p:cNvPr id="23" name="Picture 24" descr="http://blog.santelog.com/wp-content/uploads/2013/02/logo-HU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99" y="5380567"/>
            <a:ext cx="804894" cy="220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 descr="http://www.timacagro.com/fileadmin/templates/images/logo.pn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59" y="3629768"/>
            <a:ext cx="1025263" cy="283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3026" y="2025500"/>
            <a:ext cx="574615" cy="3838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565" y="3115512"/>
            <a:ext cx="744685" cy="4028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462" y="3665552"/>
            <a:ext cx="911334" cy="38319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667124" y="2424567"/>
            <a:ext cx="838867" cy="381679"/>
            <a:chOff x="6876256" y="1052736"/>
            <a:chExt cx="2057400" cy="936104"/>
          </a:xfrm>
        </p:grpSpPr>
        <p:pic>
          <p:nvPicPr>
            <p:cNvPr id="29" name="Picture 24" descr="http://www.volkswagenag.com/content/vwcorp/config/default/mandant_config.img.html/logo/file/image.jpg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052736"/>
              <a:ext cx="2057400" cy="6858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http://i563.photobucket.com/albums/ss79/fade_to_black/All-logo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41" b="18168"/>
            <a:stretch/>
          </p:blipFill>
          <p:spPr bwMode="auto">
            <a:xfrm>
              <a:off x="7384234" y="1628840"/>
              <a:ext cx="683403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http://www.autoguide.com/gallery/gallery.php/d/41285-4/VW_LOGO_lockup+300dpi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105" t="17102" r="17640" b="35010"/>
            <a:stretch/>
          </p:blipFill>
          <p:spPr bwMode="auto">
            <a:xfrm>
              <a:off x="6914356" y="1581215"/>
              <a:ext cx="521868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8" descr="http://www.gmkfreelogos.com/logos/S/img/skoda_auto.gif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272" y="159074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http://www.astraballero.com/img/referencias/enRef14/seat-logo-(451%20x%20299)(1).jpg"/>
            <p:cNvPicPr>
              <a:picLocks noChangeAspect="1" noChangeArrowheads="1"/>
            </p:cNvPicPr>
            <p:nvPr/>
          </p:nvPicPr>
          <p:blipFill rotWithShape="1"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702" t="10702" r="9745" b="8364"/>
            <a:stretch/>
          </p:blipFill>
          <p:spPr bwMode="auto">
            <a:xfrm>
              <a:off x="8342707" y="1619315"/>
              <a:ext cx="540457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462" y="1999381"/>
            <a:ext cx="923219" cy="341769"/>
          </a:xfrm>
          <a:prstGeom prst="rect">
            <a:avLst/>
          </a:prstGeom>
        </p:spPr>
      </p:pic>
      <p:pic>
        <p:nvPicPr>
          <p:cNvPr id="35" name="LOGOH" descr="Logo_AG2R LA MONDIALE_CH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45" y="2527567"/>
            <a:ext cx="955405" cy="2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 descr="DS Smith Packaging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96" y="2568428"/>
            <a:ext cx="998225" cy="216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295365"/>
            <a:ext cx="911334" cy="383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8637" y="5231196"/>
            <a:ext cx="911334" cy="3831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7136" y="3108272"/>
            <a:ext cx="574615" cy="383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8102" y="2130526"/>
            <a:ext cx="744685" cy="40286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444570" y="3135379"/>
            <a:ext cx="838867" cy="381679"/>
            <a:chOff x="6876256" y="1052736"/>
            <a:chExt cx="2057400" cy="936104"/>
          </a:xfrm>
        </p:grpSpPr>
        <p:pic>
          <p:nvPicPr>
            <p:cNvPr id="42" name="Picture 24" descr="http://www.volkswagenag.com/content/vwcorp/config/default/mandant_config.img.html/logo/file/image.jpg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052736"/>
              <a:ext cx="2057400" cy="6858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 descr="http://i563.photobucket.com/albums/ss79/fade_to_black/All-logo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41" b="18168"/>
            <a:stretch/>
          </p:blipFill>
          <p:spPr bwMode="auto">
            <a:xfrm>
              <a:off x="7384234" y="1628840"/>
              <a:ext cx="683403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://www.autoguide.com/gallery/gallery.php/d/41285-4/VW_LOGO_lockup+300dpi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105" t="17102" r="17640" b="35010"/>
            <a:stretch/>
          </p:blipFill>
          <p:spPr bwMode="auto">
            <a:xfrm>
              <a:off x="6914356" y="1581215"/>
              <a:ext cx="521868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8" descr="http://www.gmkfreelogos.com/logos/S/img/skoda_auto.gif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272" y="159074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0" descr="http://www.astraballero.com/img/referencias/enRef14/seat-logo-(451%20x%20299)(1).jpg"/>
            <p:cNvPicPr>
              <a:picLocks noChangeAspect="1" noChangeArrowheads="1"/>
            </p:cNvPicPr>
            <p:nvPr/>
          </p:nvPicPr>
          <p:blipFill rotWithShape="1"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702" t="10702" r="9745" b="8364"/>
            <a:stretch/>
          </p:blipFill>
          <p:spPr bwMode="auto">
            <a:xfrm>
              <a:off x="8342707" y="1619315"/>
              <a:ext cx="540457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8" descr="araymond Customer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51" y="2635210"/>
            <a:ext cx="878273" cy="2107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6" descr="http://www.timacagro.com/fileadmin/templates/images/logo.pn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79" y="5207750"/>
            <a:ext cx="1025263" cy="283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7665" y="4255951"/>
            <a:ext cx="574615" cy="383825"/>
          </a:xfrm>
          <a:prstGeom prst="rect">
            <a:avLst/>
          </a:prstGeom>
        </p:spPr>
      </p:pic>
      <p:pic>
        <p:nvPicPr>
          <p:cNvPr id="50" name="Picture 26" descr="http://www.timacagro.com/fileadmin/templates/images/logo.pn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00" y="4228504"/>
            <a:ext cx="1025263" cy="283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7459197" y="2050462"/>
            <a:ext cx="865945" cy="505767"/>
            <a:chOff x="6382705" y="4342055"/>
            <a:chExt cx="1915901" cy="104681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82705" y="4342055"/>
              <a:ext cx="1449264" cy="662298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6663977" y="4853552"/>
              <a:ext cx="1634629" cy="535313"/>
              <a:chOff x="6663977" y="4853552"/>
              <a:chExt cx="1634629" cy="53531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63977" y="5262291"/>
                <a:ext cx="685800" cy="109538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63977" y="4853552"/>
                <a:ext cx="614363" cy="142875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65193" y="4853552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65193" y="5040246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65193" y="5226940"/>
                <a:ext cx="633413" cy="16192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63977" y="5050778"/>
                <a:ext cx="695325" cy="157163"/>
              </a:xfrm>
              <a:prstGeom prst="rect">
                <a:avLst/>
              </a:prstGeom>
            </p:spPr>
          </p:pic>
        </p:grpSp>
      </p:grpSp>
      <p:pic>
        <p:nvPicPr>
          <p:cNvPr id="60" name="Picture 4" descr="DS Smith Packaging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79" y="3701456"/>
            <a:ext cx="998225" cy="216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9607" y="4516437"/>
            <a:ext cx="923219" cy="341769"/>
          </a:xfrm>
          <a:prstGeom prst="rect">
            <a:avLst/>
          </a:prstGeom>
        </p:spPr>
      </p:pic>
      <p:pic>
        <p:nvPicPr>
          <p:cNvPr id="62" name="Picture 10" descr="eurovision Customer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51" y="4189598"/>
            <a:ext cx="374111" cy="281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4" descr="http://blog.santelog.com/wp-content/uploads/2013/02/logo-HUG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85" y="3665858"/>
            <a:ext cx="804894" cy="220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3621184" y="4255951"/>
            <a:ext cx="838867" cy="381679"/>
            <a:chOff x="6876256" y="1052736"/>
            <a:chExt cx="2057400" cy="936104"/>
          </a:xfrm>
        </p:grpSpPr>
        <p:pic>
          <p:nvPicPr>
            <p:cNvPr id="65" name="Picture 24" descr="http://www.volkswagenag.com/content/vwcorp/config/default/mandant_config.img.html/logo/file/image.jpg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052736"/>
              <a:ext cx="2057400" cy="6858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2" descr="http://i563.photobucket.com/albums/ss79/fade_to_black/All-logo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41" b="18168"/>
            <a:stretch/>
          </p:blipFill>
          <p:spPr bwMode="auto">
            <a:xfrm>
              <a:off x="7384234" y="1628840"/>
              <a:ext cx="683403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6" descr="http://www.autoguide.com/gallery/gallery.php/d/41285-4/VW_LOGO_lockup+300dpi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105" t="17102" r="17640" b="35010"/>
            <a:stretch/>
          </p:blipFill>
          <p:spPr bwMode="auto">
            <a:xfrm>
              <a:off x="6914356" y="1581215"/>
              <a:ext cx="521868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8" descr="http://www.gmkfreelogos.com/logos/S/img/skoda_auto.gif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272" y="159074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0" descr="http://www.astraballero.com/img/referencias/enRef14/seat-logo-(451%20x%20299)(1).jpg"/>
            <p:cNvPicPr>
              <a:picLocks noChangeAspect="1" noChangeArrowheads="1"/>
            </p:cNvPicPr>
            <p:nvPr/>
          </p:nvPicPr>
          <p:blipFill rotWithShape="1"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702" t="10702" r="9745" b="8364"/>
            <a:stretch/>
          </p:blipFill>
          <p:spPr bwMode="auto">
            <a:xfrm>
              <a:off x="8342707" y="1619315"/>
              <a:ext cx="540457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" y="2049573"/>
            <a:ext cx="288216" cy="31523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" y="4136790"/>
            <a:ext cx="288000" cy="288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" y="3115933"/>
            <a:ext cx="288000" cy="288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" y="513479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11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1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11760" y="1512920"/>
            <a:ext cx="4320480" cy="18610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complete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MDM application designed for you with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your data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in just a few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 weeks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! 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588" y="2783243"/>
            <a:ext cx="2965848" cy="2220188"/>
            <a:chOff x="335588" y="2783243"/>
            <a:chExt cx="2965848" cy="2220188"/>
          </a:xfrm>
        </p:grpSpPr>
        <p:sp>
          <p:nvSpPr>
            <p:cNvPr id="5" name="Oval 4"/>
            <p:cNvSpPr/>
            <p:nvPr/>
          </p:nvSpPr>
          <p:spPr>
            <a:xfrm>
              <a:off x="335588" y="2783243"/>
              <a:ext cx="2220188" cy="2220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Prove the value of your MDM initiative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195736" y="2949079"/>
              <a:ext cx="1105700" cy="734976"/>
            </a:xfrm>
            <a:prstGeom prst="arc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20"/>
          <p:cNvGrpSpPr/>
          <p:nvPr/>
        </p:nvGrpSpPr>
        <p:grpSpPr>
          <a:xfrm>
            <a:off x="5842564" y="2780928"/>
            <a:ext cx="2833892" cy="2220188"/>
            <a:chOff x="5842564" y="2780928"/>
            <a:chExt cx="2833892" cy="2220188"/>
          </a:xfrm>
        </p:grpSpPr>
        <p:sp>
          <p:nvSpPr>
            <p:cNvPr id="13" name="Oval 12"/>
            <p:cNvSpPr/>
            <p:nvPr/>
          </p:nvSpPr>
          <p:spPr>
            <a:xfrm>
              <a:off x="6456268" y="2780928"/>
              <a:ext cx="2220188" cy="22201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Minimize your risks with a pragmatic approach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flipH="1" flipV="1">
              <a:off x="5842564" y="2949079"/>
              <a:ext cx="1105700" cy="734976"/>
            </a:xfrm>
            <a:prstGeom prst="arc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2246404" y="3083381"/>
            <a:ext cx="2220188" cy="3357466"/>
            <a:chOff x="2246404" y="3083381"/>
            <a:chExt cx="2220188" cy="3357466"/>
          </a:xfrm>
        </p:grpSpPr>
        <p:sp>
          <p:nvSpPr>
            <p:cNvPr id="7" name="Oval 6"/>
            <p:cNvSpPr/>
            <p:nvPr/>
          </p:nvSpPr>
          <p:spPr>
            <a:xfrm>
              <a:off x="2246404" y="4220659"/>
              <a:ext cx="2220188" cy="222018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Justify your ROI on a subset of your data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5400000" flipH="1">
              <a:off x="3266908" y="3354735"/>
              <a:ext cx="1149814" cy="607106"/>
            </a:xfrm>
            <a:prstGeom prst="arc">
              <a:avLst>
                <a:gd name="adj1" fmla="val 11010447"/>
                <a:gd name="adj2" fmla="val 18857984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4517260" y="3083381"/>
            <a:ext cx="2220188" cy="3355582"/>
            <a:chOff x="4517260" y="3083381"/>
            <a:chExt cx="2220188" cy="3355582"/>
          </a:xfrm>
        </p:grpSpPr>
        <p:sp>
          <p:nvSpPr>
            <p:cNvPr id="6" name="Oval 5"/>
            <p:cNvSpPr/>
            <p:nvPr/>
          </p:nvSpPr>
          <p:spPr>
            <a:xfrm>
              <a:off x="4517260" y="4218775"/>
              <a:ext cx="2220188" cy="22201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Augment your chances of success through a first iteration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Arc 18"/>
            <p:cNvSpPr/>
            <p:nvPr/>
          </p:nvSpPr>
          <p:spPr>
            <a:xfrm rot="16200000">
              <a:off x="4582971" y="3354735"/>
              <a:ext cx="1149814" cy="607106"/>
            </a:xfrm>
            <a:prstGeom prst="arc">
              <a:avLst>
                <a:gd name="adj1" fmla="val 11010447"/>
                <a:gd name="adj2" fmla="val 18857984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494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0900329"/>
              </p:ext>
            </p:extLst>
          </p:nvPr>
        </p:nvGraphicFramePr>
        <p:xfrm>
          <a:off x="395536" y="1700808"/>
          <a:ext cx="6624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494949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62039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67762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7762" y="325209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62039" y="325209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949" y="325209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49" y="488038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http://www.efile411.com/Portals/0/images/happy_computer_man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40078"/>
            <a:ext cx="2384558" cy="2056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76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contact to understand the scope of your initiative</a:t>
            </a:r>
          </a:p>
          <a:p>
            <a:pPr lvl="1"/>
            <a:r>
              <a:rPr lang="en-US" dirty="0" smtClean="0"/>
              <a:t>Domain (products, parties, supplier, organization, etc.)</a:t>
            </a:r>
          </a:p>
          <a:p>
            <a:pPr lvl="1"/>
            <a:r>
              <a:rPr lang="en-US" dirty="0" smtClean="0"/>
              <a:t>Strategic Goals and Vision</a:t>
            </a:r>
          </a:p>
          <a:p>
            <a:pPr lvl="1"/>
            <a:r>
              <a:rPr lang="en-US" dirty="0" smtClean="0"/>
              <a:t>Agreement on a significant subset of data</a:t>
            </a:r>
          </a:p>
          <a:p>
            <a:r>
              <a:rPr lang="en-US" dirty="0" smtClean="0"/>
              <a:t>Execution of a Mutual Non-Disclosure Agreement</a:t>
            </a:r>
          </a:p>
          <a:p>
            <a:r>
              <a:rPr lang="en-US" dirty="0" smtClean="0"/>
              <a:t>Signature of the SEMARCHY POV Purchase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Engagement</a:t>
            </a:r>
            <a:endParaRPr lang="fr-FR" dirty="0"/>
          </a:p>
        </p:txBody>
      </p:sp>
      <p:grpSp>
        <p:nvGrpSpPr>
          <p:cNvPr id="4" name="Group 4"/>
          <p:cNvGrpSpPr/>
          <p:nvPr/>
        </p:nvGrpSpPr>
        <p:grpSpPr>
          <a:xfrm>
            <a:off x="638965" y="1746378"/>
            <a:ext cx="1633540" cy="980124"/>
            <a:chOff x="208640" y="632"/>
            <a:chExt cx="1633540" cy="980124"/>
          </a:xfrm>
        </p:grpSpPr>
        <p:sp>
          <p:nvSpPr>
            <p:cNvPr id="6" name="Rounded Rectangle 5"/>
            <p:cNvSpPr/>
            <p:nvPr/>
          </p:nvSpPr>
          <p:spPr>
            <a:xfrm>
              <a:off x="208640" y="632"/>
              <a:ext cx="1633540" cy="98012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37347" y="29339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 err="1" smtClean="0"/>
                <a:t>Understand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Your</a:t>
              </a:r>
              <a:r>
                <a:rPr lang="fr-FR" sz="1400" dirty="0" smtClean="0"/>
                <a:t> Project Goals &amp; Scope</a:t>
              </a:r>
              <a:endParaRPr lang="fr-FR" sz="1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494949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ttps://encrypted-tbn3.gstatic.com/images?q=tbn:ANd9GcQZDqmkDlDVjrohFYBb1YWIUXXLx8poNnWWP9SAa9UjejBRQtIDf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6" y="3573016"/>
            <a:ext cx="1742412" cy="1159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&amp; 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638965" y="1741354"/>
            <a:ext cx="1633540" cy="980124"/>
            <a:chOff x="2495597" y="632"/>
            <a:chExt cx="1633540" cy="980124"/>
          </a:xfrm>
        </p:grpSpPr>
        <p:sp>
          <p:nvSpPr>
            <p:cNvPr id="11" name="Rounded Rectangle 10"/>
            <p:cNvSpPr/>
            <p:nvPr/>
          </p:nvSpPr>
          <p:spPr>
            <a:xfrm>
              <a:off x="2495597" y="632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524304" y="29339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You send us a subset of your data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494949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upload a subset of your data to our secured file server</a:t>
            </a:r>
          </a:p>
          <a:p>
            <a:pPr lvl="1"/>
            <a:r>
              <a:rPr lang="en-US" dirty="0" smtClean="0"/>
              <a:t>CSV or Excel format</a:t>
            </a:r>
          </a:p>
          <a:p>
            <a:r>
              <a:rPr lang="en-US" dirty="0" smtClean="0"/>
              <a:t>You give us a short description of each of your data files (files and columns descriptions)</a:t>
            </a:r>
          </a:p>
          <a:p>
            <a:r>
              <a:rPr lang="en-US" dirty="0" smtClean="0"/>
              <a:t>You give us a short description of the original source applications from which the files originated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 to your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21" y="3130127"/>
            <a:ext cx="1584176" cy="1584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chemeClr val="accent3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87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605923" y="1729089"/>
            <a:ext cx="1633540" cy="980124"/>
            <a:chOff x="4782554" y="632"/>
            <a:chExt cx="1633540" cy="980124"/>
          </a:xfrm>
        </p:grpSpPr>
        <p:sp>
          <p:nvSpPr>
            <p:cNvPr id="17" name="Rounded Rectangle 16"/>
            <p:cNvSpPr/>
            <p:nvPr/>
          </p:nvSpPr>
          <p:spPr>
            <a:xfrm>
              <a:off x="4782554" y="632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811261" y="29339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discover your data with you and define goals and metrics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494949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3143341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profile your data with Convergence Pulse™ Profiling</a:t>
            </a:r>
          </a:p>
          <a:p>
            <a:r>
              <a:rPr lang="en-US" sz="2000" dirty="0" smtClean="0"/>
              <a:t>We understand your source data</a:t>
            </a:r>
          </a:p>
          <a:p>
            <a:r>
              <a:rPr lang="en-US" sz="2000" dirty="0" smtClean="0"/>
              <a:t>We share information on our initial findings with you</a:t>
            </a:r>
          </a:p>
          <a:p>
            <a:r>
              <a:rPr lang="en-US" sz="2000" dirty="0" smtClean="0"/>
              <a:t>We define the target data model</a:t>
            </a:r>
          </a:p>
          <a:p>
            <a:r>
              <a:rPr lang="en-US" sz="2000" dirty="0" smtClean="0"/>
              <a:t>We understand your business rules</a:t>
            </a:r>
          </a:p>
          <a:p>
            <a:r>
              <a:rPr lang="en-US" sz="2000" dirty="0" smtClean="0"/>
              <a:t>We understand your current processes and workflows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Data </a:t>
            </a:r>
            <a:r>
              <a:rPr lang="en-US" dirty="0" smtClean="0"/>
              <a:t>Discovery</a:t>
            </a:r>
            <a:endParaRPr lang="en-US" dirty="0"/>
          </a:p>
        </p:txBody>
      </p:sp>
      <p:grpSp>
        <p:nvGrpSpPr>
          <p:cNvPr id="5" name="Group 19"/>
          <p:cNvGrpSpPr/>
          <p:nvPr/>
        </p:nvGrpSpPr>
        <p:grpSpPr>
          <a:xfrm>
            <a:off x="755728" y="2875859"/>
            <a:ext cx="1368000" cy="1494308"/>
            <a:chOff x="1803043" y="2113484"/>
            <a:chExt cx="1368000" cy="1494308"/>
          </a:xfrm>
        </p:grpSpPr>
        <p:sp>
          <p:nvSpPr>
            <p:cNvPr id="21" name="Rectangle 20"/>
            <p:cNvSpPr/>
            <p:nvPr/>
          </p:nvSpPr>
          <p:spPr>
            <a:xfrm>
              <a:off x="1803043" y="2113484"/>
              <a:ext cx="1368000" cy="14943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65113"/>
              <a:r>
                <a:rPr lang="en-US" sz="1050" b="1" cap="small" dirty="0" smtClean="0"/>
                <a:t>Convergence Pulse Profiling</a:t>
              </a:r>
              <a:endParaRPr lang="en-US" sz="1200" b="1" cap="small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586" y="2168888"/>
              <a:ext cx="252000" cy="2520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2221627" y="3071940"/>
              <a:ext cx="844864" cy="468000"/>
            </a:xfrm>
            <a:prstGeom prst="can">
              <a:avLst>
                <a:gd name="adj" fmla="val 22729"/>
              </a:avLst>
            </a:prstGeom>
            <a:solidFill>
              <a:schemeClr val="bg1">
                <a:alpha val="4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cap="small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Profiling Warehouse</a:t>
              </a:r>
              <a:endParaRPr lang="en-US" sz="800" cap="small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2129065" y="2596501"/>
              <a:ext cx="714743" cy="443540"/>
              <a:chOff x="8067736" y="2486388"/>
              <a:chExt cx="714743" cy="4435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067736" y="2676012"/>
                <a:ext cx="714743" cy="253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Discover</a:t>
                </a:r>
                <a:endParaRPr lang="en-US" sz="1050" dirty="0">
                  <a:latin typeface="+mj-lt"/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398" y="2486388"/>
                <a:ext cx="181418" cy="180000"/>
              </a:xfrm>
              <a:prstGeom prst="rect">
                <a:avLst/>
              </a:prstGeom>
            </p:spPr>
          </p:pic>
        </p:grpSp>
        <p:grpSp>
          <p:nvGrpSpPr>
            <p:cNvPr id="7" name="Group 24"/>
            <p:cNvGrpSpPr/>
            <p:nvPr/>
          </p:nvGrpSpPr>
          <p:grpSpPr>
            <a:xfrm>
              <a:off x="1867586" y="3064372"/>
              <a:ext cx="222532" cy="489801"/>
              <a:chOff x="7457709" y="3993431"/>
              <a:chExt cx="222532" cy="489801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7709" y="3993431"/>
                <a:ext cx="222532" cy="222532"/>
              </a:xfrm>
              <a:prstGeom prst="rect">
                <a:avLst/>
              </a:prstGeom>
            </p:spPr>
          </p:pic>
          <p:sp>
            <p:nvSpPr>
              <p:cNvPr id="27" name="Right Arrow 26"/>
              <p:cNvSpPr/>
              <p:nvPr/>
            </p:nvSpPr>
            <p:spPr>
              <a:xfrm>
                <a:off x="7480367" y="4275083"/>
                <a:ext cx="189301" cy="20814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print"/>
          <a:srcRect r="47373" b="15558"/>
          <a:stretch/>
        </p:blipFill>
        <p:spPr>
          <a:xfrm>
            <a:off x="457200" y="4526295"/>
            <a:ext cx="1436537" cy="1284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895941"/>
            <a:ext cx="2491335" cy="1272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&amp; 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4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7493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/>
          <p:cNvSpPr/>
          <p:nvPr/>
        </p:nvSpPr>
        <p:spPr>
          <a:xfrm>
            <a:off x="614900" y="1801523"/>
            <a:ext cx="1576126" cy="922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kern="1200" noProof="0" dirty="0" smtClean="0"/>
              <a:t>Nous découvrons vos données avec vous et fixons les objectifs</a:t>
            </a:r>
            <a:endParaRPr lang="fr-FR" sz="1400" kern="1200" noProof="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4210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model your domain with Convergence for MDM™</a:t>
            </a:r>
          </a:p>
          <a:p>
            <a:pPr lvl="1"/>
            <a:r>
              <a:rPr lang="en-US" dirty="0" smtClean="0"/>
              <a:t>Entities, attributes, relationships</a:t>
            </a:r>
          </a:p>
          <a:p>
            <a:pPr lvl="1"/>
            <a:r>
              <a:rPr lang="en-US" dirty="0" smtClean="0"/>
              <a:t>Standardization rules</a:t>
            </a:r>
          </a:p>
          <a:p>
            <a:pPr lvl="1"/>
            <a:r>
              <a:rPr lang="en-US" dirty="0" smtClean="0"/>
              <a:t>Data quality rules</a:t>
            </a:r>
          </a:p>
          <a:p>
            <a:pPr lvl="1"/>
            <a:r>
              <a:rPr lang="en-US" dirty="0" smtClean="0"/>
              <a:t>Matching and consolidation rules</a:t>
            </a:r>
          </a:p>
          <a:p>
            <a:pPr lvl="1"/>
            <a:r>
              <a:rPr lang="en-US" dirty="0" smtClean="0"/>
              <a:t>Authoring and Navigation User Interface and hierarchies</a:t>
            </a:r>
          </a:p>
          <a:p>
            <a:pPr lvl="1"/>
            <a:r>
              <a:rPr lang="en-US" dirty="0" smtClean="0"/>
              <a:t>Collaborative Human Workflows</a:t>
            </a:r>
          </a:p>
          <a:p>
            <a:r>
              <a:rPr lang="en-US" dirty="0" smtClean="0"/>
              <a:t>We load and certify your data in Convergence for MDM™ </a:t>
            </a:r>
          </a:p>
          <a:p>
            <a:r>
              <a:rPr lang="en-US" dirty="0" smtClean="0"/>
              <a:t>We prepare the first reporting dashboards on your metrics using Convergence Pulse™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 – Initial Design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590477" y="1744535"/>
            <a:ext cx="1633540" cy="980124"/>
            <a:chOff x="4782554" y="1634173"/>
            <a:chExt cx="1633540" cy="980124"/>
          </a:xfrm>
        </p:grpSpPr>
        <p:sp>
          <p:nvSpPr>
            <p:cNvPr id="33" name="Rounded Rectangle 32"/>
            <p:cNvSpPr/>
            <p:nvPr/>
          </p:nvSpPr>
          <p:spPr>
            <a:xfrm>
              <a:off x="4782554" y="1634173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4811261" y="1662880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work on your data and processes using our software</a:t>
              </a:r>
            </a:p>
          </p:txBody>
        </p:sp>
      </p:grpSp>
      <p:sp>
        <p:nvSpPr>
          <p:cNvPr id="36" name="Oval 35"/>
          <p:cNvSpPr/>
          <p:nvPr/>
        </p:nvSpPr>
        <p:spPr>
          <a:xfrm>
            <a:off x="467544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4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135" y="2845027"/>
            <a:ext cx="1954625" cy="1304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30" r="11589"/>
          <a:stretch/>
        </p:blipFill>
        <p:spPr bwMode="auto">
          <a:xfrm>
            <a:off x="289562" y="3771259"/>
            <a:ext cx="2088232" cy="1651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53" t="25095" r="19832" b="27833"/>
          <a:stretch/>
        </p:blipFill>
        <p:spPr bwMode="auto">
          <a:xfrm>
            <a:off x="114840" y="5321709"/>
            <a:ext cx="2437676" cy="996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7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/>
          <p:cNvSpPr/>
          <p:nvPr/>
        </p:nvSpPr>
        <p:spPr>
          <a:xfrm>
            <a:off x="614900" y="1801523"/>
            <a:ext cx="1576126" cy="922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kern="1200" noProof="0" dirty="0" smtClean="0"/>
              <a:t>Nous découvrons vos données avec vous et fixons les objectifs</a:t>
            </a:r>
            <a:endParaRPr lang="fr-FR" sz="1400" kern="1200" noProof="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493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present the intermediate results to you using Convergence for MDM™</a:t>
            </a:r>
          </a:p>
          <a:p>
            <a:pPr lvl="1"/>
            <a:r>
              <a:rPr lang="en-US" dirty="0" smtClean="0"/>
              <a:t>De-duplicated records, consolidation results, enriched and standardized data</a:t>
            </a:r>
          </a:p>
          <a:p>
            <a:pPr lvl="1"/>
            <a:r>
              <a:rPr lang="en-US" dirty="0" smtClean="0"/>
              <a:t>Search and Navigation</a:t>
            </a:r>
          </a:p>
          <a:p>
            <a:pPr lvl="1"/>
            <a:r>
              <a:rPr lang="en-US" dirty="0" smtClean="0"/>
              <a:t>Authoring and validation workflows</a:t>
            </a:r>
          </a:p>
          <a:p>
            <a:r>
              <a:rPr lang="en-US" dirty="0" smtClean="0"/>
              <a:t>We challenge the results with you using Convergence Pulse™</a:t>
            </a:r>
          </a:p>
          <a:p>
            <a:pPr lvl="1"/>
            <a:r>
              <a:rPr lang="en-US" dirty="0" smtClean="0"/>
              <a:t>Duplicates analysis</a:t>
            </a:r>
          </a:p>
          <a:p>
            <a:pPr lvl="1"/>
            <a:r>
              <a:rPr lang="en-US" dirty="0" smtClean="0"/>
              <a:t>Rejected records analysis</a:t>
            </a:r>
          </a:p>
          <a:p>
            <a:pPr lvl="1"/>
            <a:r>
              <a:rPr lang="en-US" dirty="0" smtClean="0"/>
              <a:t>Conformity and Completeness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Intermediate Milestone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&amp; 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567897" y="1700808"/>
            <a:ext cx="1633540" cy="980124"/>
            <a:chOff x="2495597" y="1634173"/>
            <a:chExt cx="1633540" cy="980124"/>
          </a:xfrm>
        </p:grpSpPr>
        <p:sp>
          <p:nvSpPr>
            <p:cNvPr id="20" name="Rounded Rectangle 19"/>
            <p:cNvSpPr/>
            <p:nvPr/>
          </p:nvSpPr>
          <p:spPr>
            <a:xfrm>
              <a:off x="2495597" y="1634173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524304" y="1662880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show you intermediary results and discuss findings</a:t>
              </a:r>
            </a:p>
          </p:txBody>
        </p:sp>
      </p:grpSp>
      <p:sp>
        <p:nvSpPr>
          <p:cNvPr id="22" name="Oval 21"/>
          <p:cNvSpPr/>
          <p:nvPr/>
        </p:nvSpPr>
        <p:spPr>
          <a:xfrm>
            <a:off x="467544" y="16288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3" y="2996952"/>
            <a:ext cx="1881443" cy="1279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FX\Desktop\Pulse Kickoff (Chupacabra)\pulse_metrics_dashboard_in_tableau_softwar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61" t="20574" r="18041" b="11464"/>
          <a:stretch/>
        </p:blipFill>
        <p:spPr bwMode="auto">
          <a:xfrm>
            <a:off x="904352" y="3626508"/>
            <a:ext cx="1512168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FX\Desktop\Pulse Kickoff (Chupacabra)\pulse_metrics_workflow_performanc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07" t="35668" r="44786" b="7027"/>
          <a:stretch/>
        </p:blipFill>
        <p:spPr bwMode="auto">
          <a:xfrm>
            <a:off x="141933" y="4344895"/>
            <a:ext cx="1944216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FX\Desktop\Pulse Kickoff (Chupacabra)\pulse_metrics_data_quality_by_transaction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38" t="49691" r="54473" b="14688"/>
          <a:stretch/>
        </p:blipFill>
        <p:spPr bwMode="auto">
          <a:xfrm>
            <a:off x="978265" y="5307151"/>
            <a:ext cx="1440160" cy="936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8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/>
          <p:cNvSpPr/>
          <p:nvPr/>
        </p:nvSpPr>
        <p:spPr>
          <a:xfrm>
            <a:off x="614900" y="1801523"/>
            <a:ext cx="1576126" cy="922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kern="1200" noProof="0" dirty="0" smtClean="0"/>
              <a:t>Nous découvrons vos données avec vous et fixons les objectifs</a:t>
            </a:r>
            <a:endParaRPr lang="fr-FR" sz="1400" kern="1200" noProof="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493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apply the changes discussed in the data model</a:t>
            </a:r>
          </a:p>
          <a:p>
            <a:r>
              <a:rPr lang="en-US" dirty="0" smtClean="0"/>
              <a:t>We improve the user experience in the data stewardship and data access applications</a:t>
            </a:r>
          </a:p>
          <a:p>
            <a:r>
              <a:rPr lang="en-US" dirty="0" smtClean="0"/>
              <a:t>We refine the metrics</a:t>
            </a:r>
          </a:p>
          <a:p>
            <a:r>
              <a:rPr lang="en-US" dirty="0" smtClean="0"/>
              <a:t>We rerun a complete integration of your data sets using Convergence for Data Integration™ Convergence for MDM™ and Convergence Pulse™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– Refining the Results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557486" y="1716495"/>
            <a:ext cx="1633540" cy="980124"/>
            <a:chOff x="208640" y="1634173"/>
            <a:chExt cx="1633540" cy="980124"/>
          </a:xfrm>
        </p:grpSpPr>
        <p:sp>
          <p:nvSpPr>
            <p:cNvPr id="29" name="Rounded Rectangle 28"/>
            <p:cNvSpPr/>
            <p:nvPr/>
          </p:nvSpPr>
          <p:spPr>
            <a:xfrm>
              <a:off x="208640" y="1634173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37347" y="1662880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refine the final deliverables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456531" y="164764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http://upload.wikimedia.org/wikipedia/commons/2/25/Crystal_Project_Fil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7" y="2895459"/>
            <a:ext cx="1278210" cy="1278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211" r="50457" b="45757"/>
          <a:stretch/>
        </p:blipFill>
        <p:spPr bwMode="auto">
          <a:xfrm>
            <a:off x="364042" y="4207907"/>
            <a:ext cx="2020428" cy="1735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/>
          <p:cNvSpPr/>
          <p:nvPr/>
        </p:nvSpPr>
        <p:spPr>
          <a:xfrm>
            <a:off x="614900" y="1801523"/>
            <a:ext cx="1576126" cy="922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kern="1200" noProof="0" dirty="0" smtClean="0"/>
              <a:t>Nous découvrons vos données avec vous et fixons les objectifs</a:t>
            </a:r>
            <a:endParaRPr lang="fr-FR" sz="1400" kern="1200" noProof="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4930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On-site demo of the results to you and your team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Profiling in Convergence Pulse™</a:t>
            </a:r>
          </a:p>
          <a:p>
            <a:pPr lvl="1"/>
            <a:r>
              <a:rPr lang="en-US" dirty="0" smtClean="0"/>
              <a:t>Data Quality Metrics and Duplicates analysis dashboards in Convergence Pulse™ </a:t>
            </a:r>
          </a:p>
          <a:p>
            <a:pPr lvl="1"/>
            <a:r>
              <a:rPr lang="en-US" dirty="0" smtClean="0"/>
              <a:t>Data transformations and loading in Convergence for Data Integration™</a:t>
            </a:r>
          </a:p>
          <a:p>
            <a:pPr lvl="1"/>
            <a:r>
              <a:rPr lang="en-US" dirty="0" smtClean="0"/>
              <a:t>Data model and data certification rules in Convergence for MDM™</a:t>
            </a:r>
          </a:p>
          <a:p>
            <a:pPr lvl="1"/>
            <a:r>
              <a:rPr lang="en-US" dirty="0" smtClean="0"/>
              <a:t>Workflows and user interactions with your data</a:t>
            </a:r>
          </a:p>
          <a:p>
            <a:r>
              <a:rPr lang="en-US" dirty="0" smtClean="0"/>
              <a:t>Conclusions and Deliverables</a:t>
            </a:r>
          </a:p>
          <a:p>
            <a:pPr lvl="1"/>
            <a:r>
              <a:rPr lang="en-US" dirty="0" smtClean="0"/>
              <a:t>Strategic presentation of your challenges and ROI</a:t>
            </a:r>
          </a:p>
          <a:p>
            <a:pPr lvl="1"/>
            <a:r>
              <a:rPr lang="en-US" dirty="0" smtClean="0"/>
              <a:t>Dashboards and metrics reports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On-Site Demo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13"/>
          <p:cNvGrpSpPr/>
          <p:nvPr/>
        </p:nvGrpSpPr>
        <p:grpSpPr>
          <a:xfrm>
            <a:off x="557486" y="1772816"/>
            <a:ext cx="1633540" cy="980124"/>
            <a:chOff x="208640" y="3267714"/>
            <a:chExt cx="1633540" cy="980124"/>
          </a:xfrm>
        </p:grpSpPr>
        <p:sp>
          <p:nvSpPr>
            <p:cNvPr id="17" name="Rounded Rectangle 16"/>
            <p:cNvSpPr/>
            <p:nvPr/>
          </p:nvSpPr>
          <p:spPr>
            <a:xfrm>
              <a:off x="208640" y="3267714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37347" y="3296421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demo the results to you and your team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426152" y="170080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0" y="2983099"/>
            <a:ext cx="1881443" cy="1279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7972" y="2733745"/>
            <a:ext cx="1386189" cy="1228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4" descr="C:\Users\FX\Desktop\Pulse Kickoff (Chupacabra)\pulse_metrics_data_quality_by_transac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38" t="49691" r="63590" b="14688"/>
          <a:stretch/>
        </p:blipFill>
        <p:spPr bwMode="auto">
          <a:xfrm>
            <a:off x="1208020" y="4052096"/>
            <a:ext cx="1108510" cy="936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FX\Desktop\Pulse Kickoff (Chupacabra)\pulse_metrics_dashboard_in_tableau_software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61" t="20574" r="18041" b="11464"/>
          <a:stretch/>
        </p:blipFill>
        <p:spPr bwMode="auto">
          <a:xfrm>
            <a:off x="265477" y="4221394"/>
            <a:ext cx="1172940" cy="1172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FX\Desktop\Pulse Kickoff (Chupacabra)\pulse_metrics_workflow_performance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07" t="35668" r="44786" b="7027"/>
          <a:stretch/>
        </p:blipFill>
        <p:spPr bwMode="auto">
          <a:xfrm>
            <a:off x="764963" y="4780875"/>
            <a:ext cx="1451576" cy="1182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660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/>
          <p:nvPr/>
        </p:nvGrpSpPr>
        <p:grpSpPr>
          <a:xfrm>
            <a:off x="564148" y="1772816"/>
            <a:ext cx="1633540" cy="980124"/>
            <a:chOff x="2495597" y="3267714"/>
            <a:chExt cx="1633540" cy="980124"/>
          </a:xfrm>
        </p:grpSpPr>
        <p:sp>
          <p:nvSpPr>
            <p:cNvPr id="21" name="Rounded Rectangle 20"/>
            <p:cNvSpPr/>
            <p:nvPr/>
          </p:nvSpPr>
          <p:spPr>
            <a:xfrm>
              <a:off x="2495597" y="3267714"/>
              <a:ext cx="1633540" cy="9801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524304" y="3296421"/>
              <a:ext cx="1576126" cy="922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We give you access to the results and our software for 30 days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426152" y="170080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416520" y="1600200"/>
            <a:ext cx="6270279" cy="4493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grant you an unlimited access to Semarchy Convergence™ for 30 days</a:t>
            </a:r>
          </a:p>
          <a:p>
            <a:pPr lvl="1"/>
            <a:r>
              <a:rPr lang="en-US" dirty="0" smtClean="0"/>
              <a:t>Installed and configured on your machines </a:t>
            </a:r>
            <a:r>
              <a:rPr lang="en-US" b="1" dirty="0" smtClean="0"/>
              <a:t>OR</a:t>
            </a:r>
          </a:p>
          <a:p>
            <a:pPr lvl="1"/>
            <a:r>
              <a:rPr lang="en-US" dirty="0" smtClean="0"/>
              <a:t>Installed and configured on Amazon’s Cloud</a:t>
            </a:r>
          </a:p>
          <a:p>
            <a:r>
              <a:rPr lang="en-US" dirty="0" smtClean="0"/>
              <a:t>Support and assistance</a:t>
            </a:r>
          </a:p>
          <a:p>
            <a:pPr lvl="1"/>
            <a:r>
              <a:rPr lang="en-US" dirty="0" smtClean="0"/>
              <a:t>1 Semarchy expert dedicated to your deployment</a:t>
            </a:r>
          </a:p>
          <a:p>
            <a:pPr lvl="1"/>
            <a:r>
              <a:rPr lang="en-US" dirty="0" smtClean="0"/>
              <a:t>Unlimited access to Semarchy technical resources and documentation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30 day Unlimited Access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/>
          <a:srcRect l="36191" t="11396" r="19172" b="40078"/>
          <a:stretch/>
        </p:blipFill>
        <p:spPr>
          <a:xfrm>
            <a:off x="1249222" y="2882753"/>
            <a:ext cx="1057882" cy="76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641" y="4390606"/>
            <a:ext cx="2424622" cy="1650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7073138" y="1014888"/>
            <a:ext cx="1627800" cy="408623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&amp; 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http://www.stcservices.com/wp-content/uploads/workers-can-access-data-on-their-tablets-and-smartphones-with-the-he_16001010_41967_1_14079525_500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" y="2729122"/>
            <a:ext cx="1652055" cy="16520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33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9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pSp>
        <p:nvGrpSpPr>
          <p:cNvPr id="2" name="Group 26"/>
          <p:cNvGrpSpPr/>
          <p:nvPr/>
        </p:nvGrpSpPr>
        <p:grpSpPr>
          <a:xfrm>
            <a:off x="418975" y="1943222"/>
            <a:ext cx="3900633" cy="646331"/>
            <a:chOff x="418975" y="1943222"/>
            <a:chExt cx="3900633" cy="6463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975" y="2023500"/>
              <a:ext cx="495300" cy="48577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3608" y="1943222"/>
              <a:ext cx="3276000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Strategic PowerPoint presentation with results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442788" y="2738127"/>
            <a:ext cx="3850101" cy="923330"/>
            <a:chOff x="442788" y="2760947"/>
            <a:chExt cx="3850101" cy="92333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88" y="2974962"/>
              <a:ext cx="447675" cy="4953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16889" y="2760947"/>
              <a:ext cx="3276000" cy="9233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MDM Metrics dashboards from Convergence Pulse™ in MS Excel format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4572000" y="1943223"/>
            <a:ext cx="3950469" cy="1200329"/>
            <a:chOff x="4572000" y="1795952"/>
            <a:chExt cx="3950469" cy="12003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148465"/>
              <a:ext cx="628650" cy="4953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246469" y="1795952"/>
              <a:ext cx="3276000" cy="120032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HTML Documentation of your data model, rules and processes as generated by Convergence for MDM™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4619625" y="3412579"/>
            <a:ext cx="3902843" cy="1200329"/>
            <a:chOff x="4619625" y="3221903"/>
            <a:chExt cx="3902843" cy="12003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9625" y="3564892"/>
              <a:ext cx="533400" cy="5143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246468" y="3221903"/>
              <a:ext cx="3276000" cy="120032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Oracle database export of the development environment and results ready to be imported in your on-site environments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9"/>
          <p:cNvGrpSpPr/>
          <p:nvPr/>
        </p:nvGrpSpPr>
        <p:grpSpPr>
          <a:xfrm>
            <a:off x="4619625" y="4881935"/>
            <a:ext cx="3902843" cy="923330"/>
            <a:chOff x="4619625" y="4753541"/>
            <a:chExt cx="3902843" cy="92333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4958030"/>
              <a:ext cx="533400" cy="5143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246468" y="4753541"/>
              <a:ext cx="3276000" cy="92333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Zip export of ETL mappings and processes designed in Convergence for DI™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42788" y="3810031"/>
            <a:ext cx="3850101" cy="923330"/>
            <a:chOff x="442788" y="3816472"/>
            <a:chExt cx="3850101" cy="923330"/>
          </a:xfrm>
        </p:grpSpPr>
        <p:sp>
          <p:nvSpPr>
            <p:cNvPr id="15" name="Rectangle 14"/>
            <p:cNvSpPr/>
            <p:nvPr/>
          </p:nvSpPr>
          <p:spPr>
            <a:xfrm>
              <a:off x="1016889" y="3816472"/>
              <a:ext cx="3276000" cy="9233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Data Profiling reports from </a:t>
              </a:r>
              <a:r>
                <a:rPr lang="en-US" dirty="0">
                  <a:solidFill>
                    <a:schemeClr val="bg1"/>
                  </a:solidFill>
                </a:rPr>
                <a:t>Convergence Pulse™ in MS Excel format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88" y="4030487"/>
              <a:ext cx="447675" cy="495300"/>
            </a:xfrm>
            <a:prstGeom prst="rect">
              <a:avLst/>
            </a:prstGeom>
          </p:spPr>
        </p:pic>
      </p:grpSp>
      <p:grpSp>
        <p:nvGrpSpPr>
          <p:cNvPr id="25" name="Group 23"/>
          <p:cNvGrpSpPr/>
          <p:nvPr/>
        </p:nvGrpSpPr>
        <p:grpSpPr>
          <a:xfrm>
            <a:off x="442788" y="4881934"/>
            <a:ext cx="3850101" cy="923330"/>
            <a:chOff x="442788" y="4881934"/>
            <a:chExt cx="3850101" cy="923330"/>
          </a:xfrm>
        </p:grpSpPr>
        <p:sp>
          <p:nvSpPr>
            <p:cNvPr id="16" name="Rectangle 15"/>
            <p:cNvSpPr/>
            <p:nvPr/>
          </p:nvSpPr>
          <p:spPr>
            <a:xfrm>
              <a:off x="1016889" y="4881934"/>
              <a:ext cx="3276000" cy="9233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Evolutionary Governance Framework™ design </a:t>
              </a:r>
              <a:r>
                <a:rPr lang="en-US" dirty="0">
                  <a:solidFill>
                    <a:schemeClr val="bg1"/>
                  </a:solidFill>
                </a:rPr>
                <a:t>methodology in MS Excel </a:t>
              </a:r>
              <a:r>
                <a:rPr lang="en-US" dirty="0" smtClean="0">
                  <a:solidFill>
                    <a:schemeClr val="bg1"/>
                  </a:solidFill>
                </a:rPr>
                <a:t>format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88" y="5095949"/>
              <a:ext cx="447675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1622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4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Cosmetics (B2C)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360° Customer View – Target 35M Identities across 8 sources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408648" y="1556792"/>
            <a:ext cx="2688000" cy="2111477"/>
            <a:chOff x="408648" y="1556792"/>
            <a:chExt cx="2688000" cy="21114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48" y="1556792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672528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Strategic Presentation of Goals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3216373" y="1568571"/>
            <a:ext cx="2688000" cy="2099698"/>
            <a:chOff x="3216373" y="1568571"/>
            <a:chExt cx="2688000" cy="209969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6373" y="1568571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3497588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Opportunity Analysis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408648" y="3789040"/>
            <a:ext cx="2688000" cy="2153169"/>
            <a:chOff x="408648" y="3789040"/>
            <a:chExt cx="2688000" cy="21531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648" y="3789040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672528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Evolutionary MDM Roadmap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256880" y="3789040"/>
            <a:ext cx="2641656" cy="2153169"/>
            <a:chOff x="3256880" y="3789040"/>
            <a:chExt cx="2641656" cy="2153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/>
            <a:srcRect r="10802"/>
            <a:stretch/>
          </p:blipFill>
          <p:spPr>
            <a:xfrm>
              <a:off x="3256880" y="3789040"/>
              <a:ext cx="2641656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497588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Semarchy MDM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Aplication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6041433" y="1537938"/>
            <a:ext cx="2675014" cy="2130331"/>
            <a:chOff x="6041433" y="1537938"/>
            <a:chExt cx="2675014" cy="213033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1433" y="1537938"/>
              <a:ext cx="2675014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6298820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Duplicates Trend over Time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5"/>
          <p:cNvGrpSpPr/>
          <p:nvPr/>
        </p:nvGrpSpPr>
        <p:grpSpPr>
          <a:xfrm>
            <a:off x="6035951" y="3789040"/>
            <a:ext cx="2685979" cy="2153169"/>
            <a:chOff x="6035951" y="3789040"/>
            <a:chExt cx="2685979" cy="21531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951" y="3789040"/>
              <a:ext cx="2685979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6298820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Data Quality Analysis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8431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(B2C)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Product Centralization – Target 150K Products, 1.5K Users, 25 Countries</a:t>
            </a:r>
            <a:endParaRPr lang="en-US" dirty="0"/>
          </a:p>
        </p:txBody>
      </p:sp>
      <p:grpSp>
        <p:nvGrpSpPr>
          <p:cNvPr id="5" name="Group 24"/>
          <p:cNvGrpSpPr/>
          <p:nvPr/>
        </p:nvGrpSpPr>
        <p:grpSpPr>
          <a:xfrm>
            <a:off x="374715" y="1570448"/>
            <a:ext cx="2688000" cy="2097821"/>
            <a:chOff x="374715" y="1570448"/>
            <a:chExt cx="2688000" cy="20978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715" y="1570448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638595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Results Presentation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3206241" y="1570448"/>
            <a:ext cx="2675247" cy="2097821"/>
            <a:chOff x="3206241" y="1570448"/>
            <a:chExt cx="2675247" cy="20978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6241" y="1570448"/>
              <a:ext cx="2675247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463744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Sources Data Profiling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74715" y="3799251"/>
            <a:ext cx="2688000" cy="2142958"/>
            <a:chOff x="374715" y="3799251"/>
            <a:chExt cx="2688000" cy="214295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715" y="3799251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638595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Cross Silos Discrepancies Analysis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3204448" y="3799251"/>
            <a:ext cx="2678832" cy="2142958"/>
            <a:chOff x="3204448" y="3799251"/>
            <a:chExt cx="2678832" cy="214295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4448" y="3799251"/>
              <a:ext cx="2678832" cy="2016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463744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Complex Data Modeling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>
          <a:xfrm>
            <a:off x="6010505" y="1570448"/>
            <a:ext cx="2678832" cy="2097821"/>
            <a:chOff x="6010505" y="1570448"/>
            <a:chExt cx="2678832" cy="20978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0505" y="1570448"/>
              <a:ext cx="267883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269801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Workflows Orchestration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29"/>
          <p:cNvGrpSpPr/>
          <p:nvPr/>
        </p:nvGrpSpPr>
        <p:grpSpPr>
          <a:xfrm>
            <a:off x="6010505" y="3799251"/>
            <a:ext cx="2678832" cy="2142958"/>
            <a:chOff x="6010505" y="3799251"/>
            <a:chExt cx="2678832" cy="214295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0505" y="3799251"/>
              <a:ext cx="2678832" cy="2016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269801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Product Management Application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55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15+ years of successful track record in Data Integration</a:t>
            </a:r>
          </a:p>
          <a:p>
            <a:pPr lvl="1"/>
            <a:r>
              <a:rPr lang="en-US" sz="1800" dirty="0" smtClean="0"/>
              <a:t>From the founders of Sunopsis (ETL) acquired by Oracle in 2006</a:t>
            </a:r>
          </a:p>
          <a:p>
            <a:pPr lvl="1"/>
            <a:r>
              <a:rPr lang="en-US" sz="1800" dirty="0" smtClean="0"/>
              <a:t>Regrouping Industry Data Integration and MDM experts</a:t>
            </a:r>
          </a:p>
          <a:p>
            <a:r>
              <a:rPr lang="en-US" sz="2000" dirty="0" smtClean="0"/>
              <a:t>Lessons learned from traditional MDM and decade of pioneering in the domain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Innovative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348881"/>
            <a:ext cx="4247455" cy="1584175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Convergence for MDM</a:t>
            </a:r>
          </a:p>
          <a:p>
            <a:r>
              <a:rPr lang="fr-FR" sz="1600" dirty="0" smtClean="0"/>
              <a:t>Convergence Pulse</a:t>
            </a:r>
            <a:endParaRPr lang="en-US" sz="1600" dirty="0" smtClean="0"/>
          </a:p>
          <a:p>
            <a:r>
              <a:rPr lang="en-US" sz="1600" dirty="0" smtClean="0"/>
              <a:t>Convergence for Data Integration</a:t>
            </a:r>
          </a:p>
          <a:p>
            <a:r>
              <a:rPr lang="en-US" sz="1600" dirty="0" smtClean="0"/>
              <a:t>Convergence for Address Verification and Geocoding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Create, consolidate, enrich, certify and govern all your master data across all business domains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Innovative Company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Market Recognition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Innovative leader in the MDM market with introduction of  Evolutionary MDM</a:t>
            </a:r>
          </a:p>
          <a:p>
            <a:r>
              <a:rPr lang="en-US" dirty="0"/>
              <a:t>International </a:t>
            </a:r>
            <a:r>
              <a:rPr lang="en-US" dirty="0" smtClean="0"/>
              <a:t>customers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37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(B2B)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Products and Suppliers MDM – Target 2M Products, 500+ Users</a:t>
            </a:r>
            <a:endParaRPr lang="en-US" dirty="0"/>
          </a:p>
        </p:txBody>
      </p:sp>
      <p:grpSp>
        <p:nvGrpSpPr>
          <p:cNvPr id="7" name="Group 18"/>
          <p:cNvGrpSpPr/>
          <p:nvPr/>
        </p:nvGrpSpPr>
        <p:grpSpPr>
          <a:xfrm>
            <a:off x="344355" y="1522963"/>
            <a:ext cx="2695733" cy="2145306"/>
            <a:chOff x="344355" y="1522963"/>
            <a:chExt cx="2695733" cy="214530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355" y="1522963"/>
              <a:ext cx="2695733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612101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Data Discovery and Profiling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3192274" y="1522963"/>
            <a:ext cx="2678832" cy="2145306"/>
            <a:chOff x="3192274" y="1522963"/>
            <a:chExt cx="2678832" cy="21453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2274" y="1522963"/>
              <a:ext cx="267883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451570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Products Management in MDM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352805" y="3789249"/>
            <a:ext cx="2678832" cy="2152960"/>
            <a:chOff x="352805" y="3789249"/>
            <a:chExt cx="2678832" cy="21529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805" y="3789249"/>
              <a:ext cx="267883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612101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Complex Data Model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6"/>
          <p:cNvGrpSpPr/>
          <p:nvPr/>
        </p:nvGrpSpPr>
        <p:grpSpPr>
          <a:xfrm>
            <a:off x="3192274" y="3789249"/>
            <a:ext cx="2678832" cy="2152960"/>
            <a:chOff x="3192274" y="3789249"/>
            <a:chExt cx="2678832" cy="21529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2274" y="3789249"/>
              <a:ext cx="267883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3451570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15+ Management Workflows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5976536" y="1522963"/>
            <a:ext cx="2678832" cy="2145306"/>
            <a:chOff x="5976536" y="1522963"/>
            <a:chExt cx="2678832" cy="21453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6536" y="1522963"/>
              <a:ext cx="267883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235832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Workflows Orchestration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7"/>
          <p:cNvGrpSpPr/>
          <p:nvPr/>
        </p:nvGrpSpPr>
        <p:grpSpPr>
          <a:xfrm>
            <a:off x="5965776" y="3789249"/>
            <a:ext cx="2700353" cy="2152960"/>
            <a:chOff x="5965776" y="3789249"/>
            <a:chExt cx="2700353" cy="215296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5776" y="3789249"/>
              <a:ext cx="2700353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6235832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Workflows Performance Analysis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612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Security and Pensions (France)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360° Policy Holders Consolidation – Target 20M Identities</a:t>
            </a:r>
            <a:endParaRPr lang="en-US" dirty="0"/>
          </a:p>
        </p:txBody>
      </p:sp>
      <p:grpSp>
        <p:nvGrpSpPr>
          <p:cNvPr id="8" name="Group 17"/>
          <p:cNvGrpSpPr/>
          <p:nvPr/>
        </p:nvGrpSpPr>
        <p:grpSpPr>
          <a:xfrm>
            <a:off x="408648" y="1545688"/>
            <a:ext cx="2688000" cy="2122581"/>
            <a:chOff x="408648" y="1545688"/>
            <a:chExt cx="2688000" cy="21225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48" y="1545688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672528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Strategic presentation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20"/>
          <p:cNvGrpSpPr/>
          <p:nvPr/>
        </p:nvGrpSpPr>
        <p:grpSpPr>
          <a:xfrm>
            <a:off x="3253362" y="1545688"/>
            <a:ext cx="2664000" cy="2122581"/>
            <a:chOff x="3253362" y="1545688"/>
            <a:chExt cx="2664000" cy="21225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/>
            <a:srcRect r="21156" b="10990"/>
            <a:stretch/>
          </p:blipFill>
          <p:spPr>
            <a:xfrm>
              <a:off x="3253362" y="1545688"/>
              <a:ext cx="2664000" cy="20175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505242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Source Data profiling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408648" y="3791553"/>
            <a:ext cx="2688000" cy="2150656"/>
            <a:chOff x="408648" y="3791553"/>
            <a:chExt cx="2688000" cy="21506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648" y="3791553"/>
              <a:ext cx="2688000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672528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Target architecture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3"/>
          <p:cNvGrpSpPr/>
          <p:nvPr/>
        </p:nvGrpSpPr>
        <p:grpSpPr>
          <a:xfrm>
            <a:off x="3244636" y="3791553"/>
            <a:ext cx="2681452" cy="2150656"/>
            <a:chOff x="3244636" y="3791553"/>
            <a:chExt cx="2681452" cy="21506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 cstate="print"/>
            <a:srcRect r="17120" b="9894"/>
            <a:stretch/>
          </p:blipFill>
          <p:spPr>
            <a:xfrm>
              <a:off x="3244636" y="3791553"/>
              <a:ext cx="2681452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3505242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Duplicates by source (4 sources)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074076" y="1545688"/>
            <a:ext cx="2841397" cy="2122581"/>
            <a:chOff x="6074076" y="1545688"/>
            <a:chExt cx="2841397" cy="21225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print"/>
            <a:srcRect t="7379" b="6897"/>
            <a:stretch/>
          </p:blipFill>
          <p:spPr>
            <a:xfrm>
              <a:off x="6074076" y="1545688"/>
              <a:ext cx="2841397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414654" y="341435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Age ranges of consolidated IDs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6126990" y="3799251"/>
            <a:ext cx="2735568" cy="2142958"/>
            <a:chOff x="6126990" y="3799251"/>
            <a:chExt cx="2735568" cy="21429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/>
            <a:srcRect r="7134"/>
            <a:stretch/>
          </p:blipFill>
          <p:spPr>
            <a:xfrm>
              <a:off x="6126990" y="3799251"/>
              <a:ext cx="2735568" cy="201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6414654" y="5688293"/>
              <a:ext cx="2160240" cy="253916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SSN data quality issues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673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tru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4088" y="486916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Alan Missroon</a:t>
            </a:r>
          </a:p>
          <a:p>
            <a:pPr algn="r"/>
            <a:r>
              <a:rPr lang="en-US" dirty="0" smtClean="0">
                <a:hlinkClick r:id="rId2"/>
              </a:rPr>
              <a:t>alan.missroon@semarchy.com</a:t>
            </a:r>
            <a:endParaRPr lang="en-US" dirty="0" smtClean="0"/>
          </a:p>
          <a:p>
            <a:pPr algn="r"/>
            <a:r>
              <a:rPr lang="en-US" dirty="0" smtClean="0"/>
              <a:t>+1 770 329 8749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19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MDM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361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Evolutionary</a:t>
            </a:r>
            <a:r>
              <a:rPr lang="fr-FR" dirty="0" smtClean="0"/>
              <a:t> MDM – Domain </a:t>
            </a:r>
            <a:r>
              <a:rPr lang="fr-FR" dirty="0" err="1" smtClean="0"/>
              <a:t>Agnostic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MDM Styles - As </a:t>
            </a:r>
            <a:r>
              <a:rPr lang="en-US" dirty="0"/>
              <a:t>Presented by Gartner and Others...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1502368"/>
            <a:ext cx="4320480" cy="2237032"/>
            <a:chOff x="179512" y="1502368"/>
            <a:chExt cx="4320480" cy="2237032"/>
          </a:xfrm>
        </p:grpSpPr>
        <p:sp>
          <p:nvSpPr>
            <p:cNvPr id="132" name="TextBox 131"/>
            <p:cNvSpPr txBox="1"/>
            <p:nvPr/>
          </p:nvSpPr>
          <p:spPr>
            <a:xfrm>
              <a:off x="179512" y="1502368"/>
              <a:ext cx="4320000" cy="2216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rtlCol="0">
              <a:noAutofit/>
            </a:bodyPr>
            <a:lstStyle/>
            <a:p>
              <a:pPr marL="93663"/>
              <a:r>
                <a:rPr lang="en-US" sz="1400" b="1" cap="small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Helvetica" pitchFamily="34" charset="0"/>
                </a:rPr>
                <a:t>Registry Hub</a:t>
              </a:r>
              <a:endParaRPr lang="en-US" sz="1400" b="1" cap="small" dirty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9512" y="1797407"/>
              <a:ext cx="4320480" cy="194199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6" name="Can 125"/>
            <p:cNvSpPr/>
            <p:nvPr/>
          </p:nvSpPr>
          <p:spPr>
            <a:xfrm>
              <a:off x="2522654" y="2631260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Can 126"/>
            <p:cNvSpPr/>
            <p:nvPr/>
          </p:nvSpPr>
          <p:spPr>
            <a:xfrm>
              <a:off x="2522654" y="2981969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Can 127"/>
            <p:cNvSpPr/>
            <p:nvPr/>
          </p:nvSpPr>
          <p:spPr>
            <a:xfrm>
              <a:off x="2522654" y="3332678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Can 110"/>
            <p:cNvSpPr/>
            <p:nvPr/>
          </p:nvSpPr>
          <p:spPr>
            <a:xfrm>
              <a:off x="3203849" y="2906648"/>
              <a:ext cx="540000" cy="408930"/>
            </a:xfrm>
            <a:prstGeom prst="can">
              <a:avLst>
                <a:gd name="adj" fmla="val 24558"/>
              </a:avLst>
            </a:prstGeom>
            <a:solidFill>
              <a:schemeClr val="bg1">
                <a:alpha val="25000"/>
              </a:schemeClr>
            </a:solidFill>
            <a:ln>
              <a:prstDash val="sysDot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smtClean="0">
                  <a:solidFill>
                    <a:schemeClr val="bg1"/>
                  </a:solidFill>
                </a:rPr>
                <a:t>Index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2897154" y="2985113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an 122"/>
            <p:cNvSpPr/>
            <p:nvPr/>
          </p:nvSpPr>
          <p:spPr>
            <a:xfrm>
              <a:off x="4092025" y="2631260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Can 123"/>
            <p:cNvSpPr/>
            <p:nvPr/>
          </p:nvSpPr>
          <p:spPr>
            <a:xfrm>
              <a:off x="4092025" y="2981969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Can 124"/>
            <p:cNvSpPr/>
            <p:nvPr/>
          </p:nvSpPr>
          <p:spPr>
            <a:xfrm>
              <a:off x="4092025" y="3332678"/>
              <a:ext cx="288000" cy="275022"/>
            </a:xfrm>
            <a:prstGeom prst="can">
              <a:avLst>
                <a:gd name="adj" fmla="val 31785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3798574" y="2985113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/>
            <p:cNvSpPr/>
            <p:nvPr/>
          </p:nvSpPr>
          <p:spPr>
            <a:xfrm rot="16200000">
              <a:off x="3347849" y="2528928"/>
              <a:ext cx="252000" cy="252000"/>
            </a:xfrm>
            <a:prstGeom prst="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Arrow 117"/>
            <p:cNvSpPr/>
            <p:nvPr/>
          </p:nvSpPr>
          <p:spPr>
            <a:xfrm rot="16200000" flipH="1" flipV="1">
              <a:off x="2572386" y="2353360"/>
              <a:ext cx="288000" cy="252000"/>
            </a:xfrm>
            <a:prstGeom prst="rightArrow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3837" y="1899128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Cross-Reference index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3837" y="2196227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No data consolidation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3837" y="2493326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Read-access only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53837" y="2790425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Federated queries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3837" y="3087524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Non intrusive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53837" y="3384623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May not scale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1" name="Right Arrow 210"/>
            <p:cNvSpPr/>
            <p:nvPr/>
          </p:nvSpPr>
          <p:spPr>
            <a:xfrm rot="16200000" flipH="1" flipV="1">
              <a:off x="2540654" y="2341286"/>
              <a:ext cx="252000" cy="252000"/>
            </a:xfrm>
            <a:prstGeom prst="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402800" y="1907501"/>
              <a:ext cx="527709" cy="441379"/>
              <a:chOff x="2402800" y="1844824"/>
              <a:chExt cx="527709" cy="441379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2402800" y="2055371"/>
                <a:ext cx="5277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Author</a:t>
                </a:r>
              </a:p>
            </p:txBody>
          </p:sp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243" y="1844824"/>
                <a:ext cx="222823" cy="22641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56482" y="2095143"/>
              <a:ext cx="434734" cy="432633"/>
              <a:chOff x="3271624" y="1850416"/>
              <a:chExt cx="434734" cy="432633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271624" y="2052217"/>
                <a:ext cx="4347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Read</a:t>
                </a:r>
              </a:p>
            </p:txBody>
          </p:sp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580" y="1850416"/>
                <a:ext cx="222823" cy="226410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669134" y="1495803"/>
            <a:ext cx="4320480" cy="2237032"/>
            <a:chOff x="4669134" y="1495803"/>
            <a:chExt cx="4320480" cy="2237032"/>
          </a:xfrm>
        </p:grpSpPr>
        <p:sp>
          <p:nvSpPr>
            <p:cNvPr id="214" name="TextBox 213"/>
            <p:cNvSpPr txBox="1"/>
            <p:nvPr/>
          </p:nvSpPr>
          <p:spPr>
            <a:xfrm>
              <a:off x="4669134" y="1495803"/>
              <a:ext cx="4320000" cy="2216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rtlCol="0">
              <a:noAutofit/>
            </a:bodyPr>
            <a:lstStyle/>
            <a:p>
              <a:pPr marL="93663"/>
              <a:r>
                <a:rPr lang="en-US" sz="1400" b="1" cap="small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Helvetica" pitchFamily="34" charset="0"/>
                </a:rPr>
                <a:t>Consolidation Hub</a:t>
              </a:r>
              <a:endParaRPr lang="en-US" sz="1400" b="1" cap="small" dirty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669134" y="1790842"/>
              <a:ext cx="4320480" cy="194199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6" name="Can 215"/>
            <p:cNvSpPr/>
            <p:nvPr/>
          </p:nvSpPr>
          <p:spPr>
            <a:xfrm>
              <a:off x="7012276" y="2624695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7012276" y="2975404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8" name="Can 217"/>
            <p:cNvSpPr/>
            <p:nvPr/>
          </p:nvSpPr>
          <p:spPr>
            <a:xfrm>
              <a:off x="7012276" y="3326113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" name="Can 218"/>
            <p:cNvSpPr/>
            <p:nvPr/>
          </p:nvSpPr>
          <p:spPr>
            <a:xfrm>
              <a:off x="7693471" y="2900083"/>
              <a:ext cx="540000" cy="408930"/>
            </a:xfrm>
            <a:prstGeom prst="can">
              <a:avLst>
                <a:gd name="adj" fmla="val 24558"/>
              </a:avLst>
            </a:prstGeom>
            <a:solidFill>
              <a:schemeClr val="bg1">
                <a:alpha val="35000"/>
              </a:schemeClr>
            </a:solidFill>
            <a:ln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MDM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0" name="Right Arrow 219"/>
            <p:cNvSpPr/>
            <p:nvPr/>
          </p:nvSpPr>
          <p:spPr>
            <a:xfrm>
              <a:off x="7386776" y="2978548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an 220"/>
            <p:cNvSpPr/>
            <p:nvPr/>
          </p:nvSpPr>
          <p:spPr>
            <a:xfrm>
              <a:off x="8581647" y="2624695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Can 221"/>
            <p:cNvSpPr/>
            <p:nvPr/>
          </p:nvSpPr>
          <p:spPr>
            <a:xfrm>
              <a:off x="8581647" y="2975404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8581647" y="3326113"/>
              <a:ext cx="288000" cy="275022"/>
            </a:xfrm>
            <a:prstGeom prst="can">
              <a:avLst>
                <a:gd name="adj" fmla="val 31785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4" name="Right Arrow 223"/>
            <p:cNvSpPr/>
            <p:nvPr/>
          </p:nvSpPr>
          <p:spPr>
            <a:xfrm>
              <a:off x="8288196" y="2978548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Left-Right Arrow 224"/>
            <p:cNvSpPr/>
            <p:nvPr/>
          </p:nvSpPr>
          <p:spPr>
            <a:xfrm rot="16200000">
              <a:off x="7783471" y="2537605"/>
              <a:ext cx="360000" cy="252000"/>
            </a:xfrm>
            <a:prstGeom prst="left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ight Arrow 225"/>
            <p:cNvSpPr/>
            <p:nvPr/>
          </p:nvSpPr>
          <p:spPr>
            <a:xfrm rot="16200000" flipH="1" flipV="1">
              <a:off x="7062008" y="2346795"/>
              <a:ext cx="288000" cy="252000"/>
            </a:xfrm>
            <a:prstGeom prst="rightArrow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743459" y="1892563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Consume source data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743459" y="2189662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De-dup, Enrich &amp; Merge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743459" y="2486761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Stewardship Workflows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743459" y="2783860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Publish to consuming Apps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743459" y="3080959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Non intrusive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743459" y="3378058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Highly scalable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3" name="Right Arrow 232"/>
            <p:cNvSpPr/>
            <p:nvPr/>
          </p:nvSpPr>
          <p:spPr>
            <a:xfrm rot="16200000" flipH="1" flipV="1">
              <a:off x="7030276" y="2334721"/>
              <a:ext cx="252000" cy="252000"/>
            </a:xfrm>
            <a:prstGeom prst="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6892422" y="1900936"/>
              <a:ext cx="527709" cy="441379"/>
              <a:chOff x="2402800" y="1844824"/>
              <a:chExt cx="527709" cy="441379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2402800" y="2055371"/>
                <a:ext cx="5277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Author</a:t>
                </a:r>
              </a:p>
            </p:txBody>
          </p:sp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243" y="1844824"/>
                <a:ext cx="222823" cy="226410"/>
              </a:xfrm>
              <a:prstGeom prst="rect">
                <a:avLst/>
              </a:prstGeom>
            </p:spPr>
          </p:pic>
        </p:grpSp>
        <p:grpSp>
          <p:nvGrpSpPr>
            <p:cNvPr id="237" name="Group 236"/>
            <p:cNvGrpSpPr/>
            <p:nvPr/>
          </p:nvGrpSpPr>
          <p:grpSpPr>
            <a:xfrm>
              <a:off x="7565767" y="1916832"/>
              <a:ext cx="795411" cy="571133"/>
              <a:chOff x="3091287" y="1850416"/>
              <a:chExt cx="795411" cy="571133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3091287" y="2052217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Read &amp;</a:t>
                </a:r>
              </a:p>
              <a:p>
                <a:pPr algn="ctr"/>
                <a:r>
                  <a:rPr lang="fr-FR" sz="900" dirty="0" err="1" smtClean="0">
                    <a:solidFill>
                      <a:schemeClr val="bg1"/>
                    </a:solidFill>
                    <a:latin typeface="+mj-lt"/>
                  </a:rPr>
                  <a:t>Stewardship</a:t>
                </a:r>
                <a:endParaRPr lang="en-US" sz="9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580" y="1850416"/>
                <a:ext cx="222823" cy="22641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161774" y="3893275"/>
            <a:ext cx="4320480" cy="2237032"/>
            <a:chOff x="161774" y="3893275"/>
            <a:chExt cx="4320480" cy="2237032"/>
          </a:xfrm>
        </p:grpSpPr>
        <p:sp>
          <p:nvSpPr>
            <p:cNvPr id="240" name="TextBox 239"/>
            <p:cNvSpPr txBox="1"/>
            <p:nvPr/>
          </p:nvSpPr>
          <p:spPr>
            <a:xfrm>
              <a:off x="161774" y="3893275"/>
              <a:ext cx="4320000" cy="2216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rtlCol="0">
              <a:noAutofit/>
            </a:bodyPr>
            <a:lstStyle/>
            <a:p>
              <a:pPr marL="93663"/>
              <a:r>
                <a:rPr lang="en-US" sz="1400" b="1" cap="small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Helvetica" pitchFamily="34" charset="0"/>
                </a:rPr>
                <a:t>Co-Existence Hub</a:t>
              </a:r>
              <a:endParaRPr lang="en-US" sz="1400" b="1" cap="small" dirty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1774" y="4188314"/>
              <a:ext cx="4320480" cy="194199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2" name="Can 241"/>
            <p:cNvSpPr/>
            <p:nvPr/>
          </p:nvSpPr>
          <p:spPr>
            <a:xfrm>
              <a:off x="2504916" y="5022167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3" name="Can 242"/>
            <p:cNvSpPr/>
            <p:nvPr/>
          </p:nvSpPr>
          <p:spPr>
            <a:xfrm>
              <a:off x="2504916" y="5372876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" name="Can 243"/>
            <p:cNvSpPr/>
            <p:nvPr/>
          </p:nvSpPr>
          <p:spPr>
            <a:xfrm>
              <a:off x="2504916" y="5723585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" name="Can 244"/>
            <p:cNvSpPr/>
            <p:nvPr/>
          </p:nvSpPr>
          <p:spPr>
            <a:xfrm>
              <a:off x="3186111" y="5297555"/>
              <a:ext cx="540000" cy="408930"/>
            </a:xfrm>
            <a:prstGeom prst="can">
              <a:avLst>
                <a:gd name="adj" fmla="val 24558"/>
              </a:avLst>
            </a:prstGeom>
            <a:solidFill>
              <a:schemeClr val="bg1">
                <a:alpha val="35000"/>
              </a:schemeClr>
            </a:solidFill>
            <a:ln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MDM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6" name="Right Arrow 245"/>
            <p:cNvSpPr/>
            <p:nvPr/>
          </p:nvSpPr>
          <p:spPr>
            <a:xfrm>
              <a:off x="2879416" y="5376020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an 246"/>
            <p:cNvSpPr/>
            <p:nvPr/>
          </p:nvSpPr>
          <p:spPr>
            <a:xfrm>
              <a:off x="4074287" y="5022167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8" name="Can 247"/>
            <p:cNvSpPr/>
            <p:nvPr/>
          </p:nvSpPr>
          <p:spPr>
            <a:xfrm>
              <a:off x="4074287" y="5372876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" name="Can 248"/>
            <p:cNvSpPr/>
            <p:nvPr/>
          </p:nvSpPr>
          <p:spPr>
            <a:xfrm>
              <a:off x="4074287" y="5723585"/>
              <a:ext cx="288000" cy="275022"/>
            </a:xfrm>
            <a:prstGeom prst="can">
              <a:avLst>
                <a:gd name="adj" fmla="val 31785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" name="Right Arrow 249"/>
            <p:cNvSpPr/>
            <p:nvPr/>
          </p:nvSpPr>
          <p:spPr>
            <a:xfrm>
              <a:off x="3780836" y="5376020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Left-Right Arrow 250"/>
            <p:cNvSpPr/>
            <p:nvPr/>
          </p:nvSpPr>
          <p:spPr>
            <a:xfrm rot="16200000">
              <a:off x="3276111" y="4935077"/>
              <a:ext cx="360000" cy="252000"/>
            </a:xfrm>
            <a:prstGeom prst="left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/>
            <p:cNvSpPr/>
            <p:nvPr/>
          </p:nvSpPr>
          <p:spPr>
            <a:xfrm rot="16200000" flipH="1" flipV="1">
              <a:off x="2554648" y="4744267"/>
              <a:ext cx="288000" cy="252000"/>
            </a:xfrm>
            <a:prstGeom prst="rightArrow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36099" y="4290035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Consume source data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36099" y="4587134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De-dup, Enrich &amp; Merge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36099" y="4884233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Stewardship Workflows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36099" y="5181332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Publish to consuming Apps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36099" y="5478431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Closed-loop to source Apps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36099" y="5775530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More Intrusive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9" name="Right Arrow 258"/>
            <p:cNvSpPr/>
            <p:nvPr/>
          </p:nvSpPr>
          <p:spPr>
            <a:xfrm rot="16200000" flipH="1" flipV="1">
              <a:off x="2522916" y="4732193"/>
              <a:ext cx="252000" cy="252000"/>
            </a:xfrm>
            <a:prstGeom prst="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2385062" y="4298408"/>
              <a:ext cx="527709" cy="441379"/>
              <a:chOff x="2402800" y="1844824"/>
              <a:chExt cx="527709" cy="441379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2402800" y="2055371"/>
                <a:ext cx="5277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Author</a:t>
                </a: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243" y="1844824"/>
                <a:ext cx="222823" cy="226410"/>
              </a:xfrm>
              <a:prstGeom prst="rect">
                <a:avLst/>
              </a:prstGeom>
            </p:spPr>
          </p:pic>
        </p:grpSp>
        <p:grpSp>
          <p:nvGrpSpPr>
            <p:cNvPr id="263" name="Group 262"/>
            <p:cNvGrpSpPr/>
            <p:nvPr/>
          </p:nvGrpSpPr>
          <p:grpSpPr>
            <a:xfrm>
              <a:off x="3058407" y="4314304"/>
              <a:ext cx="795411" cy="571133"/>
              <a:chOff x="3091287" y="1850416"/>
              <a:chExt cx="795411" cy="571133"/>
            </a:xfrm>
          </p:grpSpPr>
          <p:sp>
            <p:nvSpPr>
              <p:cNvPr id="264" name="TextBox 263"/>
              <p:cNvSpPr txBox="1"/>
              <p:nvPr/>
            </p:nvSpPr>
            <p:spPr>
              <a:xfrm>
                <a:off x="3091287" y="2052217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Read &amp;</a:t>
                </a:r>
              </a:p>
              <a:p>
                <a:pPr algn="ctr"/>
                <a:r>
                  <a:rPr lang="fr-FR" sz="900" dirty="0" err="1" smtClean="0">
                    <a:solidFill>
                      <a:schemeClr val="bg1"/>
                    </a:solidFill>
                    <a:latin typeface="+mj-lt"/>
                  </a:rPr>
                  <a:t>Stewardship</a:t>
                </a:r>
                <a:endParaRPr lang="en-US" sz="9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580" y="1850416"/>
                <a:ext cx="222823" cy="226410"/>
              </a:xfrm>
              <a:prstGeom prst="rect">
                <a:avLst/>
              </a:prstGeom>
            </p:spPr>
          </p:pic>
        </p:grpSp>
        <p:sp>
          <p:nvSpPr>
            <p:cNvPr id="266" name="Bent-Up Arrow 265"/>
            <p:cNvSpPr/>
            <p:nvPr/>
          </p:nvSpPr>
          <p:spPr>
            <a:xfrm rot="5400000" flipV="1">
              <a:off x="3044708" y="5602305"/>
              <a:ext cx="299232" cy="622552"/>
            </a:xfrm>
            <a:prstGeom prst="bentUpArrow">
              <a:avLst>
                <a:gd name="adj1" fmla="val 40797"/>
                <a:gd name="adj2" fmla="val 43955"/>
                <a:gd name="adj3" fmla="val 42376"/>
              </a:avLst>
            </a:pr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2521" y="3893275"/>
            <a:ext cx="4320480" cy="2237032"/>
            <a:chOff x="4652521" y="3893275"/>
            <a:chExt cx="4320480" cy="2237032"/>
          </a:xfrm>
        </p:grpSpPr>
        <p:sp>
          <p:nvSpPr>
            <p:cNvPr id="267" name="TextBox 266"/>
            <p:cNvSpPr txBox="1"/>
            <p:nvPr/>
          </p:nvSpPr>
          <p:spPr>
            <a:xfrm>
              <a:off x="4652521" y="3893275"/>
              <a:ext cx="4320000" cy="2216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rtlCol="0">
              <a:noAutofit/>
            </a:bodyPr>
            <a:lstStyle/>
            <a:p>
              <a:pPr marL="93663"/>
              <a:r>
                <a:rPr lang="en-US" sz="1400" b="1" cap="small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Helvetica" pitchFamily="34" charset="0"/>
                </a:rPr>
                <a:t>Transactional Hub (Centralized)</a:t>
              </a:r>
              <a:endParaRPr lang="en-US" sz="1400" b="1" cap="small" dirty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652521" y="4188314"/>
              <a:ext cx="4320480" cy="194199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0" name="Can 269"/>
            <p:cNvSpPr/>
            <p:nvPr/>
          </p:nvSpPr>
          <p:spPr>
            <a:xfrm>
              <a:off x="6995663" y="5517232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1" name="Can 270"/>
            <p:cNvSpPr/>
            <p:nvPr/>
          </p:nvSpPr>
          <p:spPr>
            <a:xfrm>
              <a:off x="7524360" y="5782897"/>
              <a:ext cx="288000" cy="275022"/>
            </a:xfrm>
            <a:prstGeom prst="can">
              <a:avLst>
                <a:gd name="adj" fmla="val 38571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" name="Can 271"/>
            <p:cNvSpPr/>
            <p:nvPr/>
          </p:nvSpPr>
          <p:spPr>
            <a:xfrm>
              <a:off x="7532538" y="5180310"/>
              <a:ext cx="828640" cy="408930"/>
            </a:xfrm>
            <a:prstGeom prst="can">
              <a:avLst>
                <a:gd name="adj" fmla="val 24558"/>
              </a:avLst>
            </a:prstGeom>
            <a:solidFill>
              <a:schemeClr val="bg1">
                <a:alpha val="35000"/>
              </a:schemeClr>
            </a:solidFill>
            <a:ln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MDM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75" name="Can 274"/>
            <p:cNvSpPr/>
            <p:nvPr/>
          </p:nvSpPr>
          <p:spPr>
            <a:xfrm>
              <a:off x="8565034" y="5517232"/>
              <a:ext cx="288000" cy="275022"/>
            </a:xfrm>
            <a:prstGeom prst="can">
              <a:avLst>
                <a:gd name="adj" fmla="val 35178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" name="Can 275"/>
            <p:cNvSpPr/>
            <p:nvPr/>
          </p:nvSpPr>
          <p:spPr>
            <a:xfrm>
              <a:off x="8028384" y="5787413"/>
              <a:ext cx="288000" cy="275022"/>
            </a:xfrm>
            <a:prstGeom prst="can">
              <a:avLst>
                <a:gd name="adj" fmla="val 31785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" name="Right Arrow 276"/>
            <p:cNvSpPr/>
            <p:nvPr/>
          </p:nvSpPr>
          <p:spPr>
            <a:xfrm rot="8198270">
              <a:off x="7413909" y="5461450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Left-Right Arrow 277"/>
            <p:cNvSpPr/>
            <p:nvPr/>
          </p:nvSpPr>
          <p:spPr>
            <a:xfrm rot="16200000">
              <a:off x="8064841" y="4868957"/>
              <a:ext cx="360000" cy="252000"/>
            </a:xfrm>
            <a:prstGeom prst="left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ight Arrow 278"/>
            <p:cNvSpPr/>
            <p:nvPr/>
          </p:nvSpPr>
          <p:spPr>
            <a:xfrm rot="16200000" flipH="1" flipV="1">
              <a:off x="7045395" y="4744267"/>
              <a:ext cx="288000" cy="252000"/>
            </a:xfrm>
            <a:prstGeom prst="rightArrow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726846" y="4290035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Authoring in MDM (ONLY)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726846" y="4587134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Data </a:t>
              </a:r>
              <a:r>
                <a:rPr lang="fr-FR" sz="1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Authoring</a:t>
              </a:r>
              <a:r>
                <a:rPr lang="fr-FR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fr-FR" sz="1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Workflows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726846" y="4884233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Stewardship Workflows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726846" y="5181332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Publish to ALL Apps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726846" y="5478431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Single point of « </a:t>
              </a:r>
              <a:r>
                <a:rPr lang="fr-FR" sz="1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Truth</a:t>
              </a:r>
              <a:r>
                <a:rPr lang="fr-FR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 »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26846" y="5775530"/>
              <a:ext cx="2090131" cy="233608"/>
            </a:xfrm>
            <a:prstGeom prst="rect">
              <a:avLst/>
            </a:prstGeom>
            <a:solidFill>
              <a:schemeClr val="bg1">
                <a:alpha val="99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Most Intrusive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86" name="Right Arrow 285"/>
            <p:cNvSpPr/>
            <p:nvPr/>
          </p:nvSpPr>
          <p:spPr>
            <a:xfrm rot="16200000" flipH="1" flipV="1">
              <a:off x="7483600" y="4904957"/>
              <a:ext cx="288000" cy="252000"/>
            </a:xfrm>
            <a:prstGeom prst="rightArrow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7298824" y="4248184"/>
              <a:ext cx="657552" cy="579879"/>
              <a:chOff x="2337880" y="1844824"/>
              <a:chExt cx="657552" cy="579879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2337880" y="2055371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Author &amp; </a:t>
                </a:r>
              </a:p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Approve</a:t>
                </a:r>
              </a:p>
            </p:txBody>
          </p:sp>
          <p:pic>
            <p:nvPicPr>
              <p:cNvPr id="289" name="Picture 2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243" y="1844824"/>
                <a:ext cx="222823" cy="226410"/>
              </a:xfrm>
              <a:prstGeom prst="rect">
                <a:avLst/>
              </a:prstGeom>
            </p:spPr>
          </p:pic>
        </p:grpSp>
        <p:grpSp>
          <p:nvGrpSpPr>
            <p:cNvPr id="290" name="Group 289"/>
            <p:cNvGrpSpPr/>
            <p:nvPr/>
          </p:nvGrpSpPr>
          <p:grpSpPr>
            <a:xfrm>
              <a:off x="7847137" y="4248184"/>
              <a:ext cx="795411" cy="571133"/>
              <a:chOff x="3091287" y="1850416"/>
              <a:chExt cx="795411" cy="571133"/>
            </a:xfrm>
          </p:grpSpPr>
          <p:sp>
            <p:nvSpPr>
              <p:cNvPr id="291" name="TextBox 290"/>
              <p:cNvSpPr txBox="1"/>
              <p:nvPr/>
            </p:nvSpPr>
            <p:spPr>
              <a:xfrm>
                <a:off x="3091287" y="2052217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+mj-lt"/>
                  </a:rPr>
                  <a:t>Read &amp;</a:t>
                </a:r>
              </a:p>
              <a:p>
                <a:pPr algn="ctr"/>
                <a:r>
                  <a:rPr lang="fr-FR" sz="900" dirty="0" err="1" smtClean="0">
                    <a:solidFill>
                      <a:schemeClr val="bg1"/>
                    </a:solidFill>
                    <a:latin typeface="+mj-lt"/>
                  </a:rPr>
                  <a:t>Stewardship</a:t>
                </a:r>
                <a:endParaRPr lang="en-US" sz="9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292" name="Picture 2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7580" y="1850416"/>
                <a:ext cx="222823" cy="226410"/>
              </a:xfrm>
              <a:prstGeom prst="rect">
                <a:avLst/>
              </a:prstGeom>
            </p:spPr>
          </p:pic>
        </p:grpSp>
        <p:sp>
          <p:nvSpPr>
            <p:cNvPr id="294" name="Right Arrow 293"/>
            <p:cNvSpPr/>
            <p:nvPr/>
          </p:nvSpPr>
          <p:spPr>
            <a:xfrm rot="13401730" flipH="1">
              <a:off x="8175543" y="5461450"/>
              <a:ext cx="252000" cy="252000"/>
            </a:xfrm>
            <a:prstGeom prst="rightArrow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07707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Evolutionary</a:t>
            </a:r>
            <a:r>
              <a:rPr lang="fr-FR" dirty="0" smtClean="0"/>
              <a:t> MDM – Domain </a:t>
            </a:r>
            <a:r>
              <a:rPr lang="fr-FR" dirty="0" err="1" smtClean="0"/>
              <a:t>Agnostic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Proposed by Semarchy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22253" y="1575631"/>
            <a:ext cx="8163640" cy="4497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noAutofit/>
          </a:bodyPr>
          <a:lstStyle/>
          <a:p>
            <a:pPr marL="93663"/>
            <a:r>
              <a:rPr lang="en-US" sz="2000" b="1" cap="small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rPr>
              <a:t>Semarchy</a:t>
            </a:r>
            <a:r>
              <a:rPr lang="en-US" sz="2000" b="1" cap="small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Helvetica" pitchFamily="34" charset="0"/>
              </a:rPr>
              <a:t> Convergence for MDM</a:t>
            </a:r>
            <a:endParaRPr lang="en-US" sz="2000" b="1" cap="small" dirty="0">
              <a:solidFill>
                <a:schemeClr val="accent1">
                  <a:lumMod val="50000"/>
                </a:schemeClr>
              </a:solidFill>
              <a:latin typeface="+mj-lt"/>
              <a:cs typeface="Helvetica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2253" y="2027257"/>
            <a:ext cx="8164547" cy="408755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5" name="Can 114"/>
          <p:cNvSpPr/>
          <p:nvPr/>
        </p:nvSpPr>
        <p:spPr>
          <a:xfrm>
            <a:off x="4950162" y="3319906"/>
            <a:ext cx="468000" cy="504000"/>
          </a:xfrm>
          <a:prstGeom prst="can">
            <a:avLst>
              <a:gd name="adj" fmla="val 3517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an 115"/>
          <p:cNvSpPr/>
          <p:nvPr/>
        </p:nvSpPr>
        <p:spPr>
          <a:xfrm>
            <a:off x="4950162" y="4031533"/>
            <a:ext cx="468000" cy="504000"/>
          </a:xfrm>
          <a:prstGeom prst="can">
            <a:avLst>
              <a:gd name="adj" fmla="val 38571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50162" y="4743159"/>
            <a:ext cx="468000" cy="504000"/>
          </a:xfrm>
          <a:prstGeom prst="can">
            <a:avLst>
              <a:gd name="adj" fmla="val 38571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Can 119"/>
          <p:cNvSpPr/>
          <p:nvPr/>
        </p:nvSpPr>
        <p:spPr>
          <a:xfrm>
            <a:off x="8064440" y="3319906"/>
            <a:ext cx="468000" cy="504000"/>
          </a:xfrm>
          <a:prstGeom prst="can">
            <a:avLst>
              <a:gd name="adj" fmla="val 3857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Can 120"/>
          <p:cNvSpPr/>
          <p:nvPr/>
        </p:nvSpPr>
        <p:spPr>
          <a:xfrm>
            <a:off x="8064440" y="4031533"/>
            <a:ext cx="468000" cy="504000"/>
          </a:xfrm>
          <a:prstGeom prst="can">
            <a:avLst>
              <a:gd name="adj" fmla="val 3517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Can 121"/>
          <p:cNvSpPr/>
          <p:nvPr/>
        </p:nvSpPr>
        <p:spPr>
          <a:xfrm>
            <a:off x="8064440" y="4743159"/>
            <a:ext cx="468000" cy="504000"/>
          </a:xfrm>
          <a:prstGeom prst="can">
            <a:avLst>
              <a:gd name="adj" fmla="val 31785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 flipH="1" flipV="1">
            <a:off x="5024072" y="3319947"/>
            <a:ext cx="584383" cy="476212"/>
          </a:xfrm>
          <a:prstGeom prst="rightArrow">
            <a:avLst/>
          </a:prstGeom>
          <a:noFill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62707" y="2132856"/>
            <a:ext cx="3949786" cy="567724"/>
          </a:xfrm>
          <a:prstGeom prst="rect">
            <a:avLst/>
          </a:prstGeom>
          <a:solidFill>
            <a:schemeClr val="bg1">
              <a:alpha val="9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Support ALL implementation Styles (simultaneously)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707" y="2774236"/>
            <a:ext cx="3949786" cy="567724"/>
          </a:xfrm>
          <a:prstGeom prst="rect">
            <a:avLst/>
          </a:prstGeom>
          <a:solidFill>
            <a:schemeClr val="bg1">
              <a:alpha val="9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Consumes source data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2707" y="3415616"/>
            <a:ext cx="3949786" cy="567724"/>
          </a:xfrm>
          <a:prstGeom prst="rect">
            <a:avLst/>
          </a:prstGeom>
          <a:solidFill>
            <a:schemeClr val="bg1">
              <a:alpha val="9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Orchestrates authoring and de-duplication workflows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62707" y="4056996"/>
            <a:ext cx="3949786" cy="567724"/>
          </a:xfrm>
          <a:prstGeom prst="rect">
            <a:avLst/>
          </a:prstGeom>
          <a:solidFill>
            <a:schemeClr val="bg1">
              <a:alpha val="9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Certifies Golden Data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62707" y="4698376"/>
            <a:ext cx="3949786" cy="567724"/>
          </a:xfrm>
          <a:prstGeom prst="rect">
            <a:avLst/>
          </a:prstGeom>
          <a:solidFill>
            <a:schemeClr val="bg1">
              <a:alpha val="9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Distributes and shares certified data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62707" y="5394930"/>
            <a:ext cx="3949786" cy="47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Evolves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at the pace of the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business requirements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’ maturity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83300" y="2584331"/>
            <a:ext cx="652332" cy="306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j-lt"/>
              </a:rPr>
              <a:t>Author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849370" y="2584331"/>
            <a:ext cx="652332" cy="306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j-lt"/>
              </a:rPr>
              <a:t>Author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455748" y="2584331"/>
            <a:ext cx="579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j-lt"/>
              </a:rPr>
              <a:t>Manage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075079" y="258433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j-lt"/>
              </a:rPr>
              <a:t>Read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81073" y="258433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j-lt"/>
              </a:rPr>
              <a:t>Read</a:t>
            </a:r>
          </a:p>
        </p:txBody>
      </p:sp>
      <p:sp>
        <p:nvSpPr>
          <p:cNvPr id="152" name="Right Arrow 151"/>
          <p:cNvSpPr/>
          <p:nvPr/>
        </p:nvSpPr>
        <p:spPr>
          <a:xfrm rot="16200000" flipH="1" flipV="1">
            <a:off x="5004162" y="2905720"/>
            <a:ext cx="360000" cy="252000"/>
          </a:xfrm>
          <a:prstGeom prst="rightArrow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6200000" flipH="1" flipV="1">
            <a:off x="5995536" y="2905721"/>
            <a:ext cx="360000" cy="252000"/>
          </a:xfrm>
          <a:prstGeom prst="rightArrow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eft-Right Arrow 153"/>
          <p:cNvSpPr/>
          <p:nvPr/>
        </p:nvSpPr>
        <p:spPr>
          <a:xfrm rot="16200000">
            <a:off x="6565251" y="2905721"/>
            <a:ext cx="360000" cy="25200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5400000" flipH="1">
            <a:off x="7112446" y="2905721"/>
            <a:ext cx="360000" cy="252000"/>
          </a:xfrm>
          <a:prstGeom prst="right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5400000" flipH="1">
            <a:off x="8118440" y="2905721"/>
            <a:ext cx="360000" cy="252000"/>
          </a:xfrm>
          <a:prstGeom prst="right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9370" y="3265861"/>
            <a:ext cx="1818974" cy="19812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cap="small" dirty="0" smtClean="0">
                <a:latin typeface="+mj-lt"/>
              </a:rPr>
              <a:t>Semarchy Convergence</a:t>
            </a:r>
            <a:endParaRPr lang="en-US" sz="1200" b="1" cap="small" dirty="0">
              <a:latin typeface="+mj-lt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082208" y="3620742"/>
            <a:ext cx="468000" cy="2403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cap="small" dirty="0" err="1" smtClean="0">
                <a:latin typeface="+mj-lt"/>
              </a:rPr>
              <a:t>Metrics</a:t>
            </a:r>
            <a:endParaRPr lang="en-US" sz="900" cap="small" dirty="0">
              <a:latin typeface="+mj-lt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5513551" y="4149080"/>
            <a:ext cx="252000" cy="252000"/>
          </a:xfrm>
          <a:prstGeom prst="rightArrow">
            <a:avLst/>
          </a:prstGeom>
          <a:solidFill>
            <a:schemeClr val="accent6"/>
          </a:solidFill>
          <a:ln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7735650" y="4149080"/>
            <a:ext cx="252000" cy="252000"/>
          </a:xfrm>
          <a:prstGeom prst="rightArrow">
            <a:avLst/>
          </a:prstGeom>
          <a:solidFill>
            <a:schemeClr val="accent4"/>
          </a:solidFill>
          <a:ln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967544" y="3620742"/>
            <a:ext cx="468000" cy="2403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cap="small" dirty="0" smtClean="0">
                <a:latin typeface="+mj-lt"/>
              </a:rPr>
              <a:t>Profile</a:t>
            </a:r>
            <a:endParaRPr lang="en-US" sz="900" cap="small" dirty="0">
              <a:latin typeface="+mj-lt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5838516" y="4054308"/>
            <a:ext cx="720000" cy="47406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cap="small" dirty="0" smtClean="0">
                <a:latin typeface="+mj-lt"/>
              </a:rPr>
              <a:t>Data </a:t>
            </a:r>
            <a:r>
              <a:rPr lang="fr-FR" sz="900" cap="small" dirty="0" err="1" smtClean="0">
                <a:latin typeface="+mj-lt"/>
              </a:rPr>
              <a:t>Integration</a:t>
            </a:r>
            <a:endParaRPr lang="en-US" sz="900" cap="small" dirty="0">
              <a:latin typeface="+mj-lt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6292614" y="4140430"/>
            <a:ext cx="720000" cy="30181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cap="small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Certification </a:t>
            </a:r>
            <a:r>
              <a:rPr lang="fr-FR" sz="900" b="1" cap="small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US" sz="900" b="1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4" name="Can 163"/>
          <p:cNvSpPr/>
          <p:nvPr/>
        </p:nvSpPr>
        <p:spPr>
          <a:xfrm>
            <a:off x="6876221" y="3931339"/>
            <a:ext cx="720000" cy="720000"/>
          </a:xfrm>
          <a:prstGeom prst="can">
            <a:avLst>
              <a:gd name="adj" fmla="val 29316"/>
            </a:avLst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Convergence Hub</a:t>
            </a:r>
            <a:endParaRPr lang="en-US" sz="900" b="1" cap="smal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480264" y="3620742"/>
            <a:ext cx="554490" cy="2403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cap="small" dirty="0" smtClean="0">
                <a:latin typeface="+mj-lt"/>
              </a:rPr>
              <a:t>Apps</a:t>
            </a:r>
            <a:endParaRPr lang="en-US" sz="900" cap="small" dirty="0">
              <a:latin typeface="+mj-lt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61484" y="4729414"/>
            <a:ext cx="997901" cy="29051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small" dirty="0" err="1" smtClean="0">
                <a:latin typeface="+mj-lt"/>
              </a:rPr>
              <a:t>Enrichment</a:t>
            </a:r>
            <a:r>
              <a:rPr lang="fr-FR" sz="900" cap="small" dirty="0" smtClean="0">
                <a:latin typeface="+mj-lt"/>
              </a:rPr>
              <a:t> Plug-ins</a:t>
            </a:r>
            <a:endParaRPr lang="en-US" sz="900" cap="small" dirty="0">
              <a:latin typeface="+mj-lt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026691" y="4729414"/>
            <a:ext cx="541155" cy="29051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small" dirty="0" err="1" smtClean="0">
                <a:latin typeface="+mj-lt"/>
              </a:rPr>
              <a:t>Share</a:t>
            </a:r>
            <a:endParaRPr lang="en-US" sz="900" cap="small" dirty="0">
              <a:latin typeface="+mj-lt"/>
            </a:endParaRPr>
          </a:p>
        </p:txBody>
      </p:sp>
      <p:sp>
        <p:nvSpPr>
          <p:cNvPr id="168" name="U-Turn Arrow 167"/>
          <p:cNvSpPr/>
          <p:nvPr/>
        </p:nvSpPr>
        <p:spPr>
          <a:xfrm rot="10800000">
            <a:off x="5148063" y="5375629"/>
            <a:ext cx="2157085" cy="352516"/>
          </a:xfrm>
          <a:prstGeom prst="uturnArrow">
            <a:avLst>
              <a:gd name="adj1" fmla="val 35376"/>
              <a:gd name="adj2" fmla="val 25000"/>
              <a:gd name="adj3" fmla="val 24217"/>
              <a:gd name="adj4" fmla="val 0"/>
              <a:gd name="adj5" fmla="val 100000"/>
            </a:avLst>
          </a:prstGeom>
          <a:solidFill>
            <a:schemeClr val="accent4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81" y="2286992"/>
            <a:ext cx="288216" cy="31523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91" y="2286992"/>
            <a:ext cx="288216" cy="31523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34" y="2286992"/>
            <a:ext cx="288216" cy="31523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38" y="2286992"/>
            <a:ext cx="288216" cy="315236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47" y="2286992"/>
            <a:ext cx="288216" cy="315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1057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Solution = </a:t>
            </a:r>
            <a:r>
              <a:rPr lang="en-US" dirty="0" err="1" smtClean="0"/>
              <a:t>OnPremises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Same Price</a:t>
            </a:r>
          </a:p>
          <a:p>
            <a:r>
              <a:rPr lang="en-US" dirty="0" smtClean="0"/>
              <a:t>Same Skills</a:t>
            </a:r>
          </a:p>
          <a:p>
            <a:r>
              <a:rPr lang="en-US" dirty="0" smtClean="0"/>
              <a:t>Same Features</a:t>
            </a:r>
          </a:p>
          <a:p>
            <a:r>
              <a:rPr lang="en-US" dirty="0" smtClean="0"/>
              <a:t>Ultimate Flexibility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MDM – Platform Agnostic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model </a:t>
            </a:r>
            <a:r>
              <a:rPr lang="en-US" dirty="0" err="1" smtClean="0"/>
              <a:t>seemlessly</a:t>
            </a:r>
            <a:r>
              <a:rPr lang="en-US" dirty="0" smtClean="0"/>
              <a:t> generates Physical model</a:t>
            </a:r>
          </a:p>
          <a:p>
            <a:r>
              <a:rPr lang="en-US" dirty="0" smtClean="0"/>
              <a:t>Eliminates duplicate management efforts</a:t>
            </a:r>
          </a:p>
          <a:p>
            <a:r>
              <a:rPr lang="en-US" dirty="0" smtClean="0"/>
              <a:t>Creates highly agile data management environment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MDM – Metadata Driven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Semarchy Convergence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Evolutionary MDM Platform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895806-F848-470C-B8A2-C3193C3DD8C9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971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archy Template v2">
  <a:themeElements>
    <a:clrScheme name="Semarchy Color Theme">
      <a:dk1>
        <a:srgbClr val="17365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800080"/>
      </a:folHlink>
    </a:clrScheme>
    <a:fontScheme name="Semarchy Fonts Theme">
      <a:majorFont>
        <a:latin typeface="Candar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Semarchy Template v2</Template>
  <TotalTime>6134</TotalTime>
  <Words>1563</Words>
  <Application>Microsoft Office PowerPoint</Application>
  <PresentationFormat>On-screen Show (4:3)</PresentationFormat>
  <Paragraphs>409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Semarchy Template v2</vt:lpstr>
      <vt:lpstr>Company and Product Overview</vt:lpstr>
      <vt:lpstr>Slide 2</vt:lpstr>
      <vt:lpstr>About Us</vt:lpstr>
      <vt:lpstr>Evolutionary MDM</vt:lpstr>
      <vt:lpstr>Evolutionary MDM – Domain Agnostic</vt:lpstr>
      <vt:lpstr>Evolutionary MDM – Domain Agnostic</vt:lpstr>
      <vt:lpstr>Evolutionary MDM – Platform Agnostic</vt:lpstr>
      <vt:lpstr>Evolutionary MDM – Metadata Driven</vt:lpstr>
      <vt:lpstr>Semarchy Convergence</vt:lpstr>
      <vt:lpstr>Semarchy Functional Areas</vt:lpstr>
      <vt:lpstr>Semarchy Convergence™ Architecture </vt:lpstr>
      <vt:lpstr>SUCCESS STORIES</vt:lpstr>
      <vt:lpstr>Semarchy Success Stories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Proof Of Value</vt:lpstr>
      <vt:lpstr>Deliverables</vt:lpstr>
      <vt:lpstr>Proof Of Value</vt:lpstr>
      <vt:lpstr>POV Examples</vt:lpstr>
      <vt:lpstr>Cosmetics (B2C)</vt:lpstr>
      <vt:lpstr>Retail (B2C)</vt:lpstr>
      <vt:lpstr>Construction (B2B)</vt:lpstr>
      <vt:lpstr>Social Security and Pensions (France)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Kamel</dc:creator>
  <cp:lastModifiedBy>amissroon</cp:lastModifiedBy>
  <cp:revision>520</cp:revision>
  <dcterms:modified xsi:type="dcterms:W3CDTF">2014-12-10T13:51:26Z</dcterms:modified>
  <dcterms:created xsi:type="dcterms:W3CDTF">2012-08-17T13:50:12Z</dcterms:created>
</cp:coreProperties>
</file>