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35" r:id="rId2"/>
    <p:sldMasterId id="2147483717" r:id="rId3"/>
    <p:sldMasterId id="2147483750" r:id="rId4"/>
    <p:sldMasterId id="2147483689" r:id="rId5"/>
  </p:sldMasterIdLst>
  <p:notesMasterIdLst>
    <p:notesMasterId r:id="rId160"/>
  </p:notesMasterIdLst>
  <p:handoutMasterIdLst>
    <p:handoutMasterId r:id="rId161"/>
  </p:handoutMasterIdLst>
  <p:sldIdLst>
    <p:sldId id="479" r:id="rId6"/>
    <p:sldId id="1134" r:id="rId7"/>
    <p:sldId id="1178" r:id="rId8"/>
    <p:sldId id="1230" r:id="rId9"/>
    <p:sldId id="1237" r:id="rId10"/>
    <p:sldId id="1238" r:id="rId11"/>
    <p:sldId id="1243" r:id="rId12"/>
    <p:sldId id="1239" r:id="rId13"/>
    <p:sldId id="1240" r:id="rId14"/>
    <p:sldId id="1231" r:id="rId15"/>
    <p:sldId id="1236" r:id="rId16"/>
    <p:sldId id="1244" r:id="rId17"/>
    <p:sldId id="1245" r:id="rId18"/>
    <p:sldId id="1246" r:id="rId19"/>
    <p:sldId id="1247" r:id="rId20"/>
    <p:sldId id="1262" r:id="rId21"/>
    <p:sldId id="1261" r:id="rId22"/>
    <p:sldId id="1249" r:id="rId23"/>
    <p:sldId id="1248" r:id="rId24"/>
    <p:sldId id="1228" r:id="rId25"/>
    <p:sldId id="1229" r:id="rId26"/>
    <p:sldId id="1254" r:id="rId27"/>
    <p:sldId id="1250" r:id="rId28"/>
    <p:sldId id="1252" r:id="rId29"/>
    <p:sldId id="1256" r:id="rId30"/>
    <p:sldId id="1257" r:id="rId31"/>
    <p:sldId id="1263" r:id="rId32"/>
    <p:sldId id="1265" r:id="rId33"/>
    <p:sldId id="1266" r:id="rId34"/>
    <p:sldId id="1267" r:id="rId35"/>
    <p:sldId id="1268" r:id="rId36"/>
    <p:sldId id="1271" r:id="rId37"/>
    <p:sldId id="1269" r:id="rId38"/>
    <p:sldId id="1311" r:id="rId39"/>
    <p:sldId id="1272" r:id="rId40"/>
    <p:sldId id="1258" r:id="rId41"/>
    <p:sldId id="1259" r:id="rId42"/>
    <p:sldId id="1312" r:id="rId43"/>
    <p:sldId id="1264" r:id="rId44"/>
    <p:sldId id="1260" r:id="rId45"/>
    <p:sldId id="1273" r:id="rId46"/>
    <p:sldId id="1288" r:id="rId47"/>
    <p:sldId id="1275" r:id="rId48"/>
    <p:sldId id="1274" r:id="rId49"/>
    <p:sldId id="1278" r:id="rId50"/>
    <p:sldId id="1280" r:id="rId51"/>
    <p:sldId id="1289" r:id="rId52"/>
    <p:sldId id="1281" r:id="rId53"/>
    <p:sldId id="1282" r:id="rId54"/>
    <p:sldId id="1290" r:id="rId55"/>
    <p:sldId id="1283" r:id="rId56"/>
    <p:sldId id="1284" r:id="rId57"/>
    <p:sldId id="1286" r:id="rId58"/>
    <p:sldId id="1287" r:id="rId59"/>
    <p:sldId id="1291" r:id="rId60"/>
    <p:sldId id="1292" r:id="rId61"/>
    <p:sldId id="1293" r:id="rId62"/>
    <p:sldId id="1294" r:id="rId63"/>
    <p:sldId id="1295" r:id="rId64"/>
    <p:sldId id="1296" r:id="rId65"/>
    <p:sldId id="1297" r:id="rId66"/>
    <p:sldId id="1298" r:id="rId67"/>
    <p:sldId id="1299" r:id="rId68"/>
    <p:sldId id="1300" r:id="rId69"/>
    <p:sldId id="1197" r:id="rId70"/>
    <p:sldId id="1198" r:id="rId71"/>
    <p:sldId id="1199" r:id="rId72"/>
    <p:sldId id="1201" r:id="rId73"/>
    <p:sldId id="1203" r:id="rId74"/>
    <p:sldId id="1186" r:id="rId75"/>
    <p:sldId id="1204" r:id="rId76"/>
    <p:sldId id="1208" r:id="rId77"/>
    <p:sldId id="1205" r:id="rId78"/>
    <p:sldId id="1206" r:id="rId79"/>
    <p:sldId id="1212" r:id="rId80"/>
    <p:sldId id="1207" r:id="rId81"/>
    <p:sldId id="1209" r:id="rId82"/>
    <p:sldId id="1210" r:id="rId83"/>
    <p:sldId id="1211" r:id="rId84"/>
    <p:sldId id="1213" r:id="rId85"/>
    <p:sldId id="1214" r:id="rId86"/>
    <p:sldId id="1215" r:id="rId87"/>
    <p:sldId id="1217" r:id="rId88"/>
    <p:sldId id="1220" r:id="rId89"/>
    <p:sldId id="1218" r:id="rId90"/>
    <p:sldId id="1219" r:id="rId91"/>
    <p:sldId id="1224" r:id="rId92"/>
    <p:sldId id="1225" r:id="rId93"/>
    <p:sldId id="1226" r:id="rId94"/>
    <p:sldId id="1227" r:id="rId95"/>
    <p:sldId id="1196" r:id="rId96"/>
    <p:sldId id="1221" r:id="rId97"/>
    <p:sldId id="1222" r:id="rId98"/>
    <p:sldId id="1223" r:id="rId99"/>
    <p:sldId id="1187" r:id="rId100"/>
    <p:sldId id="1191" r:id="rId101"/>
    <p:sldId id="1188" r:id="rId102"/>
    <p:sldId id="1192" r:id="rId103"/>
    <p:sldId id="1193" r:id="rId104"/>
    <p:sldId id="1194" r:id="rId105"/>
    <p:sldId id="1195" r:id="rId106"/>
    <p:sldId id="1135" r:id="rId107"/>
    <p:sldId id="1136" r:id="rId108"/>
    <p:sldId id="1137" r:id="rId109"/>
    <p:sldId id="1138" r:id="rId110"/>
    <p:sldId id="1163" r:id="rId111"/>
    <p:sldId id="1139" r:id="rId112"/>
    <p:sldId id="1140" r:id="rId113"/>
    <p:sldId id="1164" r:id="rId114"/>
    <p:sldId id="1144" r:id="rId115"/>
    <p:sldId id="1165" r:id="rId116"/>
    <p:sldId id="1166" r:id="rId117"/>
    <p:sldId id="1151" r:id="rId118"/>
    <p:sldId id="1167" r:id="rId119"/>
    <p:sldId id="1168" r:id="rId120"/>
    <p:sldId id="1169" r:id="rId121"/>
    <p:sldId id="1152" r:id="rId122"/>
    <p:sldId id="1155" r:id="rId123"/>
    <p:sldId id="1156" r:id="rId124"/>
    <p:sldId id="1157" r:id="rId125"/>
    <p:sldId id="1158" r:id="rId126"/>
    <p:sldId id="1159" r:id="rId127"/>
    <p:sldId id="1160" r:id="rId128"/>
    <p:sldId id="1161" r:id="rId129"/>
    <p:sldId id="1170" r:id="rId130"/>
    <p:sldId id="1084" r:id="rId131"/>
    <p:sldId id="1085" r:id="rId132"/>
    <p:sldId id="1086" r:id="rId133"/>
    <p:sldId id="1087" r:id="rId134"/>
    <p:sldId id="1088" r:id="rId135"/>
    <p:sldId id="1089" r:id="rId136"/>
    <p:sldId id="1090" r:id="rId137"/>
    <p:sldId id="1091" r:id="rId138"/>
    <p:sldId id="1092" r:id="rId139"/>
    <p:sldId id="1093" r:id="rId140"/>
    <p:sldId id="1094" r:id="rId141"/>
    <p:sldId id="1095" r:id="rId142"/>
    <p:sldId id="1096" r:id="rId143"/>
    <p:sldId id="1097" r:id="rId144"/>
    <p:sldId id="1171" r:id="rId145"/>
    <p:sldId id="1101" r:id="rId146"/>
    <p:sldId id="1102" r:id="rId147"/>
    <p:sldId id="1172" r:id="rId148"/>
    <p:sldId id="1104" r:id="rId149"/>
    <p:sldId id="1105" r:id="rId150"/>
    <p:sldId id="1106" r:id="rId151"/>
    <p:sldId id="1107" r:id="rId152"/>
    <p:sldId id="1162" r:id="rId153"/>
    <p:sldId id="1173" r:id="rId154"/>
    <p:sldId id="1176" r:id="rId155"/>
    <p:sldId id="1103" r:id="rId156"/>
    <p:sldId id="1175" r:id="rId157"/>
    <p:sldId id="1174" r:id="rId158"/>
    <p:sldId id="1108" r:id="rId159"/>
  </p:sldIdLst>
  <p:sldSz cx="9144000" cy="5143500" type="screen16x9"/>
  <p:notesSz cx="6865938" cy="9998075"/>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04F"/>
    <a:srgbClr val="939A5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82" d="100"/>
          <a:sy n="82" d="100"/>
        </p:scale>
        <p:origin x="56" y="20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38" Type="http://schemas.openxmlformats.org/officeDocument/2006/relationships/slide" Target="slides/slide133.xml"/><Relationship Id="rId159" Type="http://schemas.openxmlformats.org/officeDocument/2006/relationships/slide" Target="slides/slide154.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53" Type="http://schemas.openxmlformats.org/officeDocument/2006/relationships/slide" Target="slides/slide48.xml"/><Relationship Id="rId74" Type="http://schemas.openxmlformats.org/officeDocument/2006/relationships/slide" Target="slides/slide69.xml"/><Relationship Id="rId128" Type="http://schemas.openxmlformats.org/officeDocument/2006/relationships/slide" Target="slides/slide123.xml"/><Relationship Id="rId149" Type="http://schemas.openxmlformats.org/officeDocument/2006/relationships/slide" Target="slides/slide144.xml"/><Relationship Id="rId5" Type="http://schemas.openxmlformats.org/officeDocument/2006/relationships/slideMaster" Target="slideMasters/slideMaster5.xml"/><Relationship Id="rId95" Type="http://schemas.openxmlformats.org/officeDocument/2006/relationships/slide" Target="slides/slide90.xml"/><Relationship Id="rId160" Type="http://schemas.openxmlformats.org/officeDocument/2006/relationships/notesMaster" Target="notesMasters/notesMaster1.xml"/><Relationship Id="rId22" Type="http://schemas.openxmlformats.org/officeDocument/2006/relationships/slide" Target="slides/slide17.xml"/><Relationship Id="rId43" Type="http://schemas.openxmlformats.org/officeDocument/2006/relationships/slide" Target="slides/slide38.xml"/><Relationship Id="rId64" Type="http://schemas.openxmlformats.org/officeDocument/2006/relationships/slide" Target="slides/slide59.xml"/><Relationship Id="rId118" Type="http://schemas.openxmlformats.org/officeDocument/2006/relationships/slide" Target="slides/slide113.xml"/><Relationship Id="rId139" Type="http://schemas.openxmlformats.org/officeDocument/2006/relationships/slide" Target="slides/slide134.xml"/><Relationship Id="rId85" Type="http://schemas.openxmlformats.org/officeDocument/2006/relationships/slide" Target="slides/slide80.xml"/><Relationship Id="rId150" Type="http://schemas.openxmlformats.org/officeDocument/2006/relationships/slide" Target="slides/slide145.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slide" Target="slides/slide130.xml"/><Relationship Id="rId151" Type="http://schemas.openxmlformats.org/officeDocument/2006/relationships/slide" Target="slides/slide146.xml"/><Relationship Id="rId156" Type="http://schemas.openxmlformats.org/officeDocument/2006/relationships/slide" Target="slides/slide151.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presProps" Target="presProps.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viewProps" Target="view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48" Type="http://schemas.openxmlformats.org/officeDocument/2006/relationships/slide" Target="slides/slide143.xml"/><Relationship Id="rId16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54" Type="http://schemas.openxmlformats.org/officeDocument/2006/relationships/slide" Target="slides/slide149.xml"/><Relationship Id="rId16" Type="http://schemas.openxmlformats.org/officeDocument/2006/relationships/slide" Target="slides/slide11.xml"/><Relationship Id="rId37" Type="http://schemas.openxmlformats.org/officeDocument/2006/relationships/slide" Target="slides/slide32.xml"/><Relationship Id="rId58" Type="http://schemas.openxmlformats.org/officeDocument/2006/relationships/slide" Target="slides/slide53.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44" Type="http://schemas.openxmlformats.org/officeDocument/2006/relationships/slide" Target="slides/slide139.xml"/><Relationship Id="rId90" Type="http://schemas.openxmlformats.org/officeDocument/2006/relationships/slide" Target="slides/slide85.xml"/><Relationship Id="rId165" Type="http://schemas.openxmlformats.org/officeDocument/2006/relationships/tableStyles" Target="tableStyles.xml"/><Relationship Id="rId27" Type="http://schemas.openxmlformats.org/officeDocument/2006/relationships/slide" Target="slides/slide22.xml"/><Relationship Id="rId48" Type="http://schemas.openxmlformats.org/officeDocument/2006/relationships/slide" Target="slides/slide43.xml"/><Relationship Id="rId69" Type="http://schemas.openxmlformats.org/officeDocument/2006/relationships/slide" Target="slides/slide64.xml"/><Relationship Id="rId113" Type="http://schemas.openxmlformats.org/officeDocument/2006/relationships/slide" Target="slides/slide108.xml"/><Relationship Id="rId134" Type="http://schemas.openxmlformats.org/officeDocument/2006/relationships/slide" Target="slides/slide129.xml"/><Relationship Id="rId80" Type="http://schemas.openxmlformats.org/officeDocument/2006/relationships/slide" Target="slides/slide75.xml"/><Relationship Id="rId155" Type="http://schemas.openxmlformats.org/officeDocument/2006/relationships/slide" Target="slides/slide150.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65.emf"/><Relationship Id="rId2" Type="http://schemas.openxmlformats.org/officeDocument/2006/relationships/image" Target="../media/image164.emf"/><Relationship Id="rId1" Type="http://schemas.openxmlformats.org/officeDocument/2006/relationships/image" Target="../media/image163.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5.emf"/><Relationship Id="rId2" Type="http://schemas.openxmlformats.org/officeDocument/2006/relationships/image" Target="../media/image164.emf"/><Relationship Id="rId1" Type="http://schemas.openxmlformats.org/officeDocument/2006/relationships/image" Target="../media/image16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5240" cy="499904"/>
          </a:xfrm>
          <a:prstGeom prst="rect">
            <a:avLst/>
          </a:prstGeom>
        </p:spPr>
        <p:txBody>
          <a:bodyPr vert="horz" lIns="96360" tIns="48181" rIns="96360" bIns="48181" rtlCol="0"/>
          <a:lstStyle>
            <a:lvl1pPr algn="l">
              <a:defRPr sz="1300"/>
            </a:lvl1pPr>
          </a:lstStyle>
          <a:p>
            <a:endParaRPr lang="sv-SE"/>
          </a:p>
        </p:txBody>
      </p:sp>
      <p:sp>
        <p:nvSpPr>
          <p:cNvPr id="3" name="Date Placeholder 2"/>
          <p:cNvSpPr>
            <a:spLocks noGrp="1"/>
          </p:cNvSpPr>
          <p:nvPr>
            <p:ph type="dt" sz="quarter" idx="1"/>
          </p:nvPr>
        </p:nvSpPr>
        <p:spPr>
          <a:xfrm>
            <a:off x="3889110" y="1"/>
            <a:ext cx="2975240" cy="499904"/>
          </a:xfrm>
          <a:prstGeom prst="rect">
            <a:avLst/>
          </a:prstGeom>
        </p:spPr>
        <p:txBody>
          <a:bodyPr vert="horz" lIns="96360" tIns="48181" rIns="96360" bIns="48181" rtlCol="0"/>
          <a:lstStyle>
            <a:lvl1pPr algn="r">
              <a:defRPr sz="1300"/>
            </a:lvl1pPr>
          </a:lstStyle>
          <a:p>
            <a:fld id="{47C84FDD-BB37-6B48-A9C5-1C3155F992C4}" type="datetimeFigureOut">
              <a:rPr lang="en-US" smtClean="0"/>
              <a:t>12/3/2018</a:t>
            </a:fld>
            <a:endParaRPr lang="sv-SE"/>
          </a:p>
        </p:txBody>
      </p:sp>
      <p:sp>
        <p:nvSpPr>
          <p:cNvPr id="4" name="Footer Placeholder 3"/>
          <p:cNvSpPr>
            <a:spLocks noGrp="1"/>
          </p:cNvSpPr>
          <p:nvPr>
            <p:ph type="ftr" sz="quarter" idx="2"/>
          </p:nvPr>
        </p:nvSpPr>
        <p:spPr>
          <a:xfrm>
            <a:off x="0" y="9496436"/>
            <a:ext cx="2975240" cy="499904"/>
          </a:xfrm>
          <a:prstGeom prst="rect">
            <a:avLst/>
          </a:prstGeom>
        </p:spPr>
        <p:txBody>
          <a:bodyPr vert="horz" lIns="96360" tIns="48181" rIns="96360" bIns="48181" rtlCol="0" anchor="b"/>
          <a:lstStyle>
            <a:lvl1pPr algn="l">
              <a:defRPr sz="1300"/>
            </a:lvl1pPr>
          </a:lstStyle>
          <a:p>
            <a:endParaRPr lang="sv-SE"/>
          </a:p>
        </p:txBody>
      </p:sp>
      <p:sp>
        <p:nvSpPr>
          <p:cNvPr id="5" name="Slide Number Placeholder 4"/>
          <p:cNvSpPr>
            <a:spLocks noGrp="1"/>
          </p:cNvSpPr>
          <p:nvPr>
            <p:ph type="sldNum" sz="quarter" idx="3"/>
          </p:nvPr>
        </p:nvSpPr>
        <p:spPr>
          <a:xfrm>
            <a:off x="3889110" y="9496436"/>
            <a:ext cx="2975240" cy="499904"/>
          </a:xfrm>
          <a:prstGeom prst="rect">
            <a:avLst/>
          </a:prstGeom>
        </p:spPr>
        <p:txBody>
          <a:bodyPr vert="horz" lIns="96360" tIns="48181" rIns="96360" bIns="48181" rtlCol="0" anchor="b"/>
          <a:lstStyle>
            <a:lvl1pPr algn="r">
              <a:defRPr sz="1300"/>
            </a:lvl1pPr>
          </a:lstStyle>
          <a:p>
            <a:fld id="{EA10884B-425D-4B4B-8C23-55A191888549}" type="slidenum">
              <a:rPr lang="sv-SE" smtClean="0"/>
              <a:t>‹#›</a:t>
            </a:fld>
            <a:endParaRPr lang="sv-SE"/>
          </a:p>
        </p:txBody>
      </p:sp>
    </p:spTree>
    <p:extLst>
      <p:ext uri="{BB962C8B-B14F-4D97-AF65-F5344CB8AC3E}">
        <p14:creationId xmlns:p14="http://schemas.microsoft.com/office/powerpoint/2010/main" val="31302309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1"/>
            <a:ext cx="2975240" cy="499904"/>
          </a:xfrm>
          <a:prstGeom prst="rect">
            <a:avLst/>
          </a:prstGeom>
        </p:spPr>
        <p:txBody>
          <a:bodyPr vert="horz" lIns="96360" tIns="48181" rIns="96360" bIns="48181" rtlCol="0"/>
          <a:lstStyle>
            <a:lvl1pPr algn="l">
              <a:defRPr sz="1300"/>
            </a:lvl1pPr>
          </a:lstStyle>
          <a:p>
            <a:endParaRPr lang="sv-SE"/>
          </a:p>
        </p:txBody>
      </p:sp>
      <p:sp>
        <p:nvSpPr>
          <p:cNvPr id="3" name="Platshållare för datum 2"/>
          <p:cNvSpPr>
            <a:spLocks noGrp="1"/>
          </p:cNvSpPr>
          <p:nvPr>
            <p:ph type="dt" idx="1"/>
          </p:nvPr>
        </p:nvSpPr>
        <p:spPr>
          <a:xfrm>
            <a:off x="3889110" y="1"/>
            <a:ext cx="2975240" cy="499904"/>
          </a:xfrm>
          <a:prstGeom prst="rect">
            <a:avLst/>
          </a:prstGeom>
        </p:spPr>
        <p:txBody>
          <a:bodyPr vert="horz" lIns="96360" tIns="48181" rIns="96360" bIns="48181" rtlCol="0"/>
          <a:lstStyle>
            <a:lvl1pPr algn="r">
              <a:defRPr sz="1300"/>
            </a:lvl1pPr>
          </a:lstStyle>
          <a:p>
            <a:fld id="{32100B7E-7A17-47E8-A5AB-33071C0C8AAA}" type="datetimeFigureOut">
              <a:rPr lang="sv-SE" smtClean="0"/>
              <a:pPr/>
              <a:t>2018-12-03</a:t>
            </a:fld>
            <a:endParaRPr lang="sv-SE"/>
          </a:p>
        </p:txBody>
      </p:sp>
      <p:sp>
        <p:nvSpPr>
          <p:cNvPr id="4" name="Platshållare för bildobjekt 3"/>
          <p:cNvSpPr>
            <a:spLocks noGrp="1" noRot="1" noChangeAspect="1"/>
          </p:cNvSpPr>
          <p:nvPr>
            <p:ph type="sldImg" idx="2"/>
          </p:nvPr>
        </p:nvSpPr>
        <p:spPr>
          <a:xfrm>
            <a:off x="101600" y="750888"/>
            <a:ext cx="6662738" cy="3748087"/>
          </a:xfrm>
          <a:prstGeom prst="rect">
            <a:avLst/>
          </a:prstGeom>
          <a:noFill/>
          <a:ln w="12700">
            <a:solidFill>
              <a:prstClr val="black"/>
            </a:solidFill>
          </a:ln>
        </p:spPr>
        <p:txBody>
          <a:bodyPr vert="horz" lIns="96360" tIns="48181" rIns="96360" bIns="48181" rtlCol="0" anchor="ctr"/>
          <a:lstStyle/>
          <a:p>
            <a:endParaRPr lang="sv-SE"/>
          </a:p>
        </p:txBody>
      </p:sp>
      <p:sp>
        <p:nvSpPr>
          <p:cNvPr id="5" name="Platshållare för anteckningar 4"/>
          <p:cNvSpPr>
            <a:spLocks noGrp="1"/>
          </p:cNvSpPr>
          <p:nvPr>
            <p:ph type="body" sz="quarter" idx="3"/>
          </p:nvPr>
        </p:nvSpPr>
        <p:spPr>
          <a:xfrm>
            <a:off x="686594" y="4749085"/>
            <a:ext cx="5492750" cy="4499134"/>
          </a:xfrm>
          <a:prstGeom prst="rect">
            <a:avLst/>
          </a:prstGeom>
        </p:spPr>
        <p:txBody>
          <a:bodyPr vert="horz" lIns="96360" tIns="48181" rIns="96360" bIns="48181"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Platshållare för sidfot 5"/>
          <p:cNvSpPr>
            <a:spLocks noGrp="1"/>
          </p:cNvSpPr>
          <p:nvPr>
            <p:ph type="ftr" sz="quarter" idx="4"/>
          </p:nvPr>
        </p:nvSpPr>
        <p:spPr>
          <a:xfrm>
            <a:off x="0" y="9496436"/>
            <a:ext cx="2975240" cy="499904"/>
          </a:xfrm>
          <a:prstGeom prst="rect">
            <a:avLst/>
          </a:prstGeom>
        </p:spPr>
        <p:txBody>
          <a:bodyPr vert="horz" lIns="96360" tIns="48181" rIns="96360" bIns="48181" rtlCol="0" anchor="b"/>
          <a:lstStyle>
            <a:lvl1pPr algn="l">
              <a:defRPr sz="1300"/>
            </a:lvl1pPr>
          </a:lstStyle>
          <a:p>
            <a:endParaRPr lang="sv-SE"/>
          </a:p>
        </p:txBody>
      </p:sp>
      <p:sp>
        <p:nvSpPr>
          <p:cNvPr id="7" name="Platshållare för bildnummer 6"/>
          <p:cNvSpPr>
            <a:spLocks noGrp="1"/>
          </p:cNvSpPr>
          <p:nvPr>
            <p:ph type="sldNum" sz="quarter" idx="5"/>
          </p:nvPr>
        </p:nvSpPr>
        <p:spPr>
          <a:xfrm>
            <a:off x="3889110" y="9496436"/>
            <a:ext cx="2975240" cy="499904"/>
          </a:xfrm>
          <a:prstGeom prst="rect">
            <a:avLst/>
          </a:prstGeom>
        </p:spPr>
        <p:txBody>
          <a:bodyPr vert="horz" lIns="96360" tIns="48181" rIns="96360" bIns="48181" rtlCol="0" anchor="b"/>
          <a:lstStyle>
            <a:lvl1pPr algn="r">
              <a:defRPr sz="1300"/>
            </a:lvl1pPr>
          </a:lstStyle>
          <a:p>
            <a:fld id="{A9264AB5-3208-46EB-A2CB-53BA67DEFF15}" type="slidenum">
              <a:rPr lang="sv-SE" smtClean="0"/>
              <a:pPr/>
              <a:t>‹#›</a:t>
            </a:fld>
            <a:endParaRPr lang="sv-SE"/>
          </a:p>
        </p:txBody>
      </p:sp>
    </p:spTree>
    <p:extLst>
      <p:ext uri="{BB962C8B-B14F-4D97-AF65-F5344CB8AC3E}">
        <p14:creationId xmlns:p14="http://schemas.microsoft.com/office/powerpoint/2010/main" val="422437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B705EAE-AA39-42B2-8FC6-45297A9DA525}" type="slidenum">
              <a:rPr lang="en-US"/>
              <a:pPr>
                <a:defRPr/>
              </a:pPr>
              <a:t>11</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endParaRPr lang="sv-SE" dirty="0" smtClean="0"/>
          </a:p>
        </p:txBody>
      </p:sp>
    </p:spTree>
    <p:extLst>
      <p:ext uri="{BB962C8B-B14F-4D97-AF65-F5344CB8AC3E}">
        <p14:creationId xmlns:p14="http://schemas.microsoft.com/office/powerpoint/2010/main" val="3241882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B705EAE-AA39-42B2-8FC6-45297A9DA525}" type="slidenum">
              <a:rPr lang="en-US"/>
              <a:pPr>
                <a:defRPr/>
              </a:pPr>
              <a:t>22</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endParaRPr lang="sv-SE" dirty="0" smtClean="0"/>
          </a:p>
        </p:txBody>
      </p:sp>
    </p:spTree>
    <p:extLst>
      <p:ext uri="{BB962C8B-B14F-4D97-AF65-F5344CB8AC3E}">
        <p14:creationId xmlns:p14="http://schemas.microsoft.com/office/powerpoint/2010/main" val="2754770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B705EAE-AA39-42B2-8FC6-45297A9DA525}" type="slidenum">
              <a:rPr lang="en-US"/>
              <a:pPr>
                <a:defRPr/>
              </a:pPr>
              <a:t>23</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endParaRPr lang="sv-SE" dirty="0" smtClean="0"/>
          </a:p>
        </p:txBody>
      </p:sp>
    </p:spTree>
    <p:extLst>
      <p:ext uri="{BB962C8B-B14F-4D97-AF65-F5344CB8AC3E}">
        <p14:creationId xmlns:p14="http://schemas.microsoft.com/office/powerpoint/2010/main" val="891272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B705EAE-AA39-42B2-8FC6-45297A9DA525}" type="slidenum">
              <a:rPr lang="en-US"/>
              <a:pPr>
                <a:defRPr/>
              </a:pPr>
              <a:t>24</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endParaRPr lang="sv-SE" dirty="0" smtClean="0"/>
          </a:p>
        </p:txBody>
      </p:sp>
    </p:spTree>
    <p:extLst>
      <p:ext uri="{BB962C8B-B14F-4D97-AF65-F5344CB8AC3E}">
        <p14:creationId xmlns:p14="http://schemas.microsoft.com/office/powerpoint/2010/main" val="1230069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B705EAE-AA39-42B2-8FC6-45297A9DA525}" type="slidenum">
              <a:rPr lang="en-US"/>
              <a:pPr>
                <a:defRPr/>
              </a:pPr>
              <a:t>25</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endParaRPr lang="sv-SE" dirty="0" smtClean="0"/>
          </a:p>
        </p:txBody>
      </p:sp>
    </p:spTree>
    <p:extLst>
      <p:ext uri="{BB962C8B-B14F-4D97-AF65-F5344CB8AC3E}">
        <p14:creationId xmlns:p14="http://schemas.microsoft.com/office/powerpoint/2010/main" val="3463702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B705EAE-AA39-42B2-8FC6-45297A9DA525}" type="slidenum">
              <a:rPr lang="en-US"/>
              <a:pPr>
                <a:defRPr/>
              </a:pPr>
              <a:t>26</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endParaRPr lang="sv-SE" dirty="0" smtClean="0"/>
          </a:p>
        </p:txBody>
      </p:sp>
    </p:spTree>
    <p:extLst>
      <p:ext uri="{BB962C8B-B14F-4D97-AF65-F5344CB8AC3E}">
        <p14:creationId xmlns:p14="http://schemas.microsoft.com/office/powerpoint/2010/main" val="318451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B705EAE-AA39-42B2-8FC6-45297A9DA525}" type="slidenum">
              <a:rPr lang="en-US"/>
              <a:pPr>
                <a:defRPr/>
              </a:pPr>
              <a:t>27</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endParaRPr lang="sv-SE" dirty="0" smtClean="0"/>
          </a:p>
        </p:txBody>
      </p:sp>
    </p:spTree>
    <p:extLst>
      <p:ext uri="{BB962C8B-B14F-4D97-AF65-F5344CB8AC3E}">
        <p14:creationId xmlns:p14="http://schemas.microsoft.com/office/powerpoint/2010/main" val="462804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B705EAE-AA39-42B2-8FC6-45297A9DA525}" type="slidenum">
              <a:rPr lang="en-US"/>
              <a:pPr>
                <a:defRPr/>
              </a:pPr>
              <a:t>36</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endParaRPr lang="sv-SE" dirty="0" smtClean="0"/>
          </a:p>
        </p:txBody>
      </p:sp>
    </p:spTree>
    <p:extLst>
      <p:ext uri="{BB962C8B-B14F-4D97-AF65-F5344CB8AC3E}">
        <p14:creationId xmlns:p14="http://schemas.microsoft.com/office/powerpoint/2010/main" val="2848321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B705EAE-AA39-42B2-8FC6-45297A9DA525}" type="slidenum">
              <a:rPr lang="en-US"/>
              <a:pPr>
                <a:defRPr/>
              </a:pPr>
              <a:t>37</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endParaRPr lang="sv-SE" dirty="0" smtClean="0"/>
          </a:p>
        </p:txBody>
      </p:sp>
    </p:spTree>
    <p:extLst>
      <p:ext uri="{BB962C8B-B14F-4D97-AF65-F5344CB8AC3E}">
        <p14:creationId xmlns:p14="http://schemas.microsoft.com/office/powerpoint/2010/main" val="2134809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B705EAE-AA39-42B2-8FC6-45297A9DA525}" type="slidenum">
              <a:rPr lang="en-US"/>
              <a:pPr>
                <a:defRPr/>
              </a:pPr>
              <a:t>39</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endParaRPr lang="sv-SE" dirty="0" smtClean="0"/>
          </a:p>
        </p:txBody>
      </p:sp>
    </p:spTree>
    <p:extLst>
      <p:ext uri="{BB962C8B-B14F-4D97-AF65-F5344CB8AC3E}">
        <p14:creationId xmlns:p14="http://schemas.microsoft.com/office/powerpoint/2010/main" val="3413106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B705EAE-AA39-42B2-8FC6-45297A9DA525}" type="slidenum">
              <a:rPr lang="en-US"/>
              <a:pPr>
                <a:defRPr/>
              </a:pPr>
              <a:t>40</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endParaRPr lang="sv-SE" dirty="0" smtClean="0"/>
          </a:p>
        </p:txBody>
      </p:sp>
    </p:spTree>
    <p:extLst>
      <p:ext uri="{BB962C8B-B14F-4D97-AF65-F5344CB8AC3E}">
        <p14:creationId xmlns:p14="http://schemas.microsoft.com/office/powerpoint/2010/main" val="3527134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B705EAE-AA39-42B2-8FC6-45297A9DA525}" type="slidenum">
              <a:rPr lang="en-US"/>
              <a:pPr>
                <a:defRPr/>
              </a:pPr>
              <a:t>12</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endParaRPr lang="sv-SE" dirty="0" smtClean="0"/>
          </a:p>
        </p:txBody>
      </p:sp>
    </p:spTree>
    <p:extLst>
      <p:ext uri="{BB962C8B-B14F-4D97-AF65-F5344CB8AC3E}">
        <p14:creationId xmlns:p14="http://schemas.microsoft.com/office/powerpoint/2010/main" val="2429273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pPr eaLnBrk="1" hangingPunct="1"/>
            <a:endParaRPr lang="sv-SE" dirty="0" smtClean="0"/>
          </a:p>
        </p:txBody>
      </p:sp>
      <p:sp>
        <p:nvSpPr>
          <p:cNvPr id="74756" name="Slide Number Placeholder 3"/>
          <p:cNvSpPr>
            <a:spLocks noGrp="1"/>
          </p:cNvSpPr>
          <p:nvPr>
            <p:ph type="sldNum" sz="quarter" idx="5"/>
          </p:nvPr>
        </p:nvSpPr>
        <p:spPr/>
        <p:txBody>
          <a:bodyPr/>
          <a:lstStyle/>
          <a:p>
            <a:pPr>
              <a:defRPr/>
            </a:pPr>
            <a:fld id="{15429F0F-5E07-4CFD-9855-398EA2AEEAF6}" type="slidenum">
              <a:rPr lang="en-US" smtClean="0"/>
              <a:pPr>
                <a:defRPr/>
              </a:pPr>
              <a:t>126</a:t>
            </a:fld>
            <a:endParaRPr lang="en-US" smtClean="0"/>
          </a:p>
        </p:txBody>
      </p:sp>
    </p:spTree>
    <p:extLst>
      <p:ext uri="{BB962C8B-B14F-4D97-AF65-F5344CB8AC3E}">
        <p14:creationId xmlns:p14="http://schemas.microsoft.com/office/powerpoint/2010/main" val="3513613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fld id="{CD12E0BF-C67F-4936-AEDC-8D1DE2EE0531}" type="slidenum">
              <a:rPr lang="sv-SE" smtClean="0"/>
              <a:pPr/>
              <a:t>128</a:t>
            </a:fld>
            <a:endParaRPr lang="sv-SE"/>
          </a:p>
        </p:txBody>
      </p:sp>
    </p:spTree>
    <p:extLst>
      <p:ext uri="{BB962C8B-B14F-4D97-AF65-F5344CB8AC3E}">
        <p14:creationId xmlns:p14="http://schemas.microsoft.com/office/powerpoint/2010/main" val="2448214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pPr eaLnBrk="1" hangingPunct="1"/>
            <a:endParaRPr lang="sv-SE" dirty="0" smtClean="0"/>
          </a:p>
        </p:txBody>
      </p:sp>
      <p:sp>
        <p:nvSpPr>
          <p:cNvPr id="74756" name="Slide Number Placeholder 3"/>
          <p:cNvSpPr>
            <a:spLocks noGrp="1"/>
          </p:cNvSpPr>
          <p:nvPr>
            <p:ph type="sldNum" sz="quarter" idx="5"/>
          </p:nvPr>
        </p:nvSpPr>
        <p:spPr/>
        <p:txBody>
          <a:bodyPr/>
          <a:lstStyle/>
          <a:p>
            <a:pPr>
              <a:defRPr/>
            </a:pPr>
            <a:fld id="{15429F0F-5E07-4CFD-9855-398EA2AEEAF6}" type="slidenum">
              <a:rPr lang="en-US" smtClean="0"/>
              <a:pPr>
                <a:defRPr/>
              </a:pPr>
              <a:t>129</a:t>
            </a:fld>
            <a:endParaRPr lang="en-US" smtClean="0"/>
          </a:p>
        </p:txBody>
      </p:sp>
    </p:spTree>
    <p:extLst>
      <p:ext uri="{BB962C8B-B14F-4D97-AF65-F5344CB8AC3E}">
        <p14:creationId xmlns:p14="http://schemas.microsoft.com/office/powerpoint/2010/main" val="3362464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B705EAE-AA39-42B2-8FC6-45297A9DA525}" type="slidenum">
              <a:rPr lang="en-US"/>
              <a:pPr>
                <a:defRPr/>
              </a:pPr>
              <a:t>13</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endParaRPr lang="sv-SE" dirty="0" smtClean="0"/>
          </a:p>
        </p:txBody>
      </p:sp>
    </p:spTree>
    <p:extLst>
      <p:ext uri="{BB962C8B-B14F-4D97-AF65-F5344CB8AC3E}">
        <p14:creationId xmlns:p14="http://schemas.microsoft.com/office/powerpoint/2010/main" val="4267770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B705EAE-AA39-42B2-8FC6-45297A9DA525}" type="slidenum">
              <a:rPr lang="en-US"/>
              <a:pPr>
                <a:defRPr/>
              </a:pPr>
              <a:t>14</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endParaRPr lang="sv-SE" dirty="0" smtClean="0"/>
          </a:p>
        </p:txBody>
      </p:sp>
    </p:spTree>
    <p:extLst>
      <p:ext uri="{BB962C8B-B14F-4D97-AF65-F5344CB8AC3E}">
        <p14:creationId xmlns:p14="http://schemas.microsoft.com/office/powerpoint/2010/main" val="3446988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B705EAE-AA39-42B2-8FC6-45297A9DA525}" type="slidenum">
              <a:rPr lang="en-US"/>
              <a:pPr>
                <a:defRPr/>
              </a:pPr>
              <a:t>15</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endParaRPr lang="sv-SE" dirty="0" smtClean="0"/>
          </a:p>
        </p:txBody>
      </p:sp>
    </p:spTree>
    <p:extLst>
      <p:ext uri="{BB962C8B-B14F-4D97-AF65-F5344CB8AC3E}">
        <p14:creationId xmlns:p14="http://schemas.microsoft.com/office/powerpoint/2010/main" val="3683759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B705EAE-AA39-42B2-8FC6-45297A9DA525}" type="slidenum">
              <a:rPr lang="en-US"/>
              <a:pPr>
                <a:defRPr/>
              </a:pPr>
              <a:t>18</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endParaRPr lang="sv-SE" dirty="0" smtClean="0"/>
          </a:p>
        </p:txBody>
      </p:sp>
    </p:spTree>
    <p:extLst>
      <p:ext uri="{BB962C8B-B14F-4D97-AF65-F5344CB8AC3E}">
        <p14:creationId xmlns:p14="http://schemas.microsoft.com/office/powerpoint/2010/main" val="4107611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B705EAE-AA39-42B2-8FC6-45297A9DA525}" type="slidenum">
              <a:rPr lang="en-US"/>
              <a:pPr>
                <a:defRPr/>
              </a:pPr>
              <a:t>19</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endParaRPr lang="sv-SE" dirty="0" smtClean="0"/>
          </a:p>
        </p:txBody>
      </p:sp>
    </p:spTree>
    <p:extLst>
      <p:ext uri="{BB962C8B-B14F-4D97-AF65-F5344CB8AC3E}">
        <p14:creationId xmlns:p14="http://schemas.microsoft.com/office/powerpoint/2010/main" val="163650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B705EAE-AA39-42B2-8FC6-45297A9DA525}" type="slidenum">
              <a:rPr lang="en-US"/>
              <a:pPr>
                <a:defRPr/>
              </a:pPr>
              <a:t>20</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endParaRPr lang="sv-SE" dirty="0" smtClean="0"/>
          </a:p>
        </p:txBody>
      </p:sp>
    </p:spTree>
    <p:extLst>
      <p:ext uri="{BB962C8B-B14F-4D97-AF65-F5344CB8AC3E}">
        <p14:creationId xmlns:p14="http://schemas.microsoft.com/office/powerpoint/2010/main" val="4201670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B705EAE-AA39-42B2-8FC6-45297A9DA525}" type="slidenum">
              <a:rPr lang="en-US"/>
              <a:pPr>
                <a:defRPr/>
              </a:pPr>
              <a:t>21</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endParaRPr lang="sv-SE" dirty="0" smtClean="0"/>
          </a:p>
        </p:txBody>
      </p:sp>
    </p:spTree>
    <p:extLst>
      <p:ext uri="{BB962C8B-B14F-4D97-AF65-F5344CB8AC3E}">
        <p14:creationId xmlns:p14="http://schemas.microsoft.com/office/powerpoint/2010/main" val="25694628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örstasida - Eld">
    <p:spTree>
      <p:nvGrpSpPr>
        <p:cNvPr id="1" name=""/>
        <p:cNvGrpSpPr/>
        <p:nvPr/>
      </p:nvGrpSpPr>
      <p:grpSpPr>
        <a:xfrm>
          <a:off x="0" y="0"/>
          <a:ext cx="0" cy="0"/>
          <a:chOff x="0" y="0"/>
          <a:chExt cx="0" cy="0"/>
        </a:xfrm>
      </p:grpSpPr>
      <p:pic>
        <p:nvPicPr>
          <p:cNvPr id="7" name="Picture 2" descr="SU_PPT_eld"/>
          <p:cNvPicPr>
            <a:picLocks noChangeAspect="1" noChangeArrowheads="1"/>
          </p:cNvPicPr>
          <p:nvPr userDrawn="1"/>
        </p:nvPicPr>
        <p:blipFill>
          <a:blip r:embed="rId2" cstate="print">
            <a:alphaModFix amt="55000"/>
          </a:blip>
          <a:srcRect l="4988" t="-362"/>
          <a:stretch>
            <a:fillRect/>
          </a:stretch>
        </p:blipFill>
        <p:spPr bwMode="auto">
          <a:xfrm>
            <a:off x="1" y="1225226"/>
            <a:ext cx="5408969" cy="3938812"/>
          </a:xfrm>
          <a:prstGeom prst="rect">
            <a:avLst/>
          </a:prstGeom>
          <a:noFill/>
          <a:effectLst/>
        </p:spPr>
      </p:pic>
      <p:sp>
        <p:nvSpPr>
          <p:cNvPr id="2" name="Rubrik 1"/>
          <p:cNvSpPr>
            <a:spLocks noGrp="1"/>
          </p:cNvSpPr>
          <p:nvPr>
            <p:ph type="ctrTitle" hasCustomPrompt="1"/>
          </p:nvPr>
        </p:nvSpPr>
        <p:spPr>
          <a:xfrm>
            <a:off x="1008000" y="1827900"/>
            <a:ext cx="6631200" cy="1069200"/>
          </a:xfrm>
        </p:spPr>
        <p:txBody>
          <a:bodyPr lIns="72000" tIns="36000" rIns="72000" bIns="36000" anchor="ctr" anchorCtr="0">
            <a:normAutofit/>
          </a:bodyPr>
          <a:lstStyle>
            <a:lvl1pPr algn="l">
              <a:defRPr sz="4400" b="0">
                <a:latin typeface="Verdana" pitchFamily="34" charset="0"/>
                <a:ea typeface="Verdana" pitchFamily="34" charset="0"/>
                <a:cs typeface="Verdana" pitchFamily="34" charset="0"/>
              </a:defRPr>
            </a:lvl1pPr>
          </a:lstStyle>
          <a:p>
            <a:r>
              <a:rPr lang="sv-SE" noProof="0" smtClean="0"/>
              <a:t>Avsnittsnamn</a:t>
            </a:r>
            <a:endParaRPr lang="sv-SE" noProof="0"/>
          </a:p>
        </p:txBody>
      </p:sp>
      <p:sp>
        <p:nvSpPr>
          <p:cNvPr id="3" name="Underrubrik 2"/>
          <p:cNvSpPr>
            <a:spLocks noGrp="1"/>
          </p:cNvSpPr>
          <p:nvPr>
            <p:ph type="subTitle" idx="1" hasCustomPrompt="1"/>
          </p:nvPr>
        </p:nvSpPr>
        <p:spPr>
          <a:xfrm>
            <a:off x="1008000" y="2894400"/>
            <a:ext cx="6631200" cy="1045502"/>
          </a:xfrm>
        </p:spPr>
        <p:txBody>
          <a:bodyPr>
            <a:noAutofit/>
          </a:bodyPr>
          <a:lstStyle>
            <a:lvl1pPr marL="0" marR="0" indent="0" algn="l" defTabSz="914400" rtl="0" eaLnBrk="1" fontAlgn="auto" latinLnBrk="0" hangingPunct="1">
              <a:lnSpc>
                <a:spcPts val="2900"/>
              </a:lnSpc>
              <a:spcBef>
                <a:spcPts val="480"/>
              </a:spcBef>
              <a:spcAft>
                <a:spcPts val="0"/>
              </a:spcAft>
              <a:buClrTx/>
              <a:buSzPct val="93000"/>
              <a:buFont typeface="Verdana" pitchFamily="34" charset="0"/>
              <a:buNone/>
              <a:tabLst/>
              <a:defRPr sz="2400">
                <a:solidFill>
                  <a:schemeClr val="tx2"/>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noProof="0" dirty="0" smtClean="0"/>
              <a:t>Talare eller underrubrik</a:t>
            </a:r>
          </a:p>
        </p:txBody>
      </p:sp>
      <p:sp>
        <p:nvSpPr>
          <p:cNvPr id="11" name="Content Placeholder 10"/>
          <p:cNvSpPr>
            <a:spLocks noGrp="1"/>
          </p:cNvSpPr>
          <p:nvPr>
            <p:ph sz="quarter" idx="10" hasCustomPrompt="1"/>
          </p:nvPr>
        </p:nvSpPr>
        <p:spPr>
          <a:xfrm>
            <a:off x="971600" y="627534"/>
            <a:ext cx="6625108" cy="1008112"/>
          </a:xfrm>
        </p:spPr>
        <p:txBody>
          <a:bodyPr/>
          <a:lstStyle>
            <a:lvl1pPr marL="0" indent="0">
              <a:buNone/>
              <a:defRPr/>
            </a:lvl1pPr>
          </a:lstStyle>
          <a:p>
            <a:pPr lvl="0"/>
            <a:r>
              <a:rPr lang="sv-SE" noProof="0" dirty="0" smtClean="0"/>
              <a:t>Kurs/Programserie</a:t>
            </a:r>
          </a:p>
        </p:txBody>
      </p:sp>
    </p:spTree>
    <p:extLst>
      <p:ext uri="{BB962C8B-B14F-4D97-AF65-F5344CB8AC3E}">
        <p14:creationId xmlns:p14="http://schemas.microsoft.com/office/powerpoint/2010/main" val="2726350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a:xfrm>
            <a:off x="792000" y="627534"/>
            <a:ext cx="6850800" cy="596700"/>
          </a:xfrm>
        </p:spPr>
        <p:txBody>
          <a:bodyPr anchor="t" anchorCtr="0">
            <a:normAutofit/>
          </a:bodyPr>
          <a:lstStyle>
            <a:lvl1pPr>
              <a:defRPr sz="2800"/>
            </a:lvl1pPr>
          </a:lstStyle>
          <a:p>
            <a:r>
              <a:rPr lang="en-US" smtClean="0"/>
              <a:t>Click to edit Master title style</a:t>
            </a:r>
            <a:endParaRPr lang="sv-SE" dirty="0"/>
          </a:p>
        </p:txBody>
      </p:sp>
      <p:sp>
        <p:nvSpPr>
          <p:cNvPr id="3" name="Platshållare för innehåll 2"/>
          <p:cNvSpPr>
            <a:spLocks noGrp="1"/>
          </p:cNvSpPr>
          <p:nvPr>
            <p:ph sz="half" idx="1"/>
          </p:nvPr>
        </p:nvSpPr>
        <p:spPr>
          <a:xfrm>
            <a:off x="792000" y="1275534"/>
            <a:ext cx="3348000" cy="3240432"/>
          </a:xfrm>
        </p:spPr>
        <p:txBody>
          <a:bodyPr/>
          <a:lstStyle>
            <a:lvl1pPr>
              <a:defRPr sz="24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
        <p:nvSpPr>
          <p:cNvPr id="4" name="Platshållare för innehåll 3"/>
          <p:cNvSpPr>
            <a:spLocks noGrp="1"/>
          </p:cNvSpPr>
          <p:nvPr>
            <p:ph sz="half" idx="2"/>
          </p:nvPr>
        </p:nvSpPr>
        <p:spPr>
          <a:xfrm>
            <a:off x="4291200" y="1275534"/>
            <a:ext cx="3348000" cy="3240432"/>
          </a:xfrm>
        </p:spPr>
        <p:txBody>
          <a:bodyPr/>
          <a:lstStyle>
            <a:lvl1pPr>
              <a:defRPr sz="24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Tree>
    <p:extLst>
      <p:ext uri="{BB962C8B-B14F-4D97-AF65-F5344CB8AC3E}">
        <p14:creationId xmlns:p14="http://schemas.microsoft.com/office/powerpoint/2010/main" val="414797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Rubrik och text">
    <p:spTree>
      <p:nvGrpSpPr>
        <p:cNvPr id="1" name=""/>
        <p:cNvGrpSpPr/>
        <p:nvPr/>
      </p:nvGrpSpPr>
      <p:grpSpPr>
        <a:xfrm>
          <a:off x="0" y="0"/>
          <a:ext cx="0" cy="0"/>
          <a:chOff x="0" y="0"/>
          <a:chExt cx="0" cy="0"/>
        </a:xfrm>
      </p:grpSpPr>
      <p:sp>
        <p:nvSpPr>
          <p:cNvPr id="2" name="Rubrik 1"/>
          <p:cNvSpPr>
            <a:spLocks noGrp="1"/>
          </p:cNvSpPr>
          <p:nvPr>
            <p:ph type="title"/>
          </p:nvPr>
        </p:nvSpPr>
        <p:spPr>
          <a:xfrm>
            <a:off x="792000" y="627534"/>
            <a:ext cx="6850800" cy="596700"/>
          </a:xfrm>
        </p:spPr>
        <p:txBody>
          <a:bodyPr anchor="t" anchorCtr="0">
            <a:normAutofit/>
          </a:bodyPr>
          <a:lstStyle>
            <a:lvl1pPr>
              <a:defRPr sz="2800"/>
            </a:lvl1pPr>
          </a:lstStyle>
          <a:p>
            <a:r>
              <a:rPr lang="en-US" noProof="0" smtClean="0"/>
              <a:t>Click to edit Master title style</a:t>
            </a:r>
            <a:endParaRPr lang="sv-SE" noProof="0"/>
          </a:p>
        </p:txBody>
      </p:sp>
      <p:sp>
        <p:nvSpPr>
          <p:cNvPr id="3" name="Platshållare för innehåll 2"/>
          <p:cNvSpPr>
            <a:spLocks noGrp="1"/>
          </p:cNvSpPr>
          <p:nvPr>
            <p:ph idx="1"/>
          </p:nvPr>
        </p:nvSpPr>
        <p:spPr>
          <a:xfrm>
            <a:off x="792000" y="1275534"/>
            <a:ext cx="6850800" cy="2411100"/>
          </a:xfrm>
        </p:spPr>
        <p:txBody>
          <a:bodyPr>
            <a:normAutofit/>
          </a:bodyPr>
          <a:lstStyle>
            <a:lvl1pPr marL="1588" indent="-1588">
              <a:lnSpc>
                <a:spcPts val="2600"/>
              </a:lnSpc>
              <a:buNone/>
              <a:defRPr sz="2400"/>
            </a:lvl1pPr>
            <a:lvl2pPr>
              <a:buNone/>
              <a:defRPr/>
            </a:lvl2pPr>
            <a:lvl3pPr>
              <a:buNone/>
              <a:defRPr/>
            </a:lvl3pPr>
            <a:lvl4pPr>
              <a:buNone/>
              <a:defRPr/>
            </a:lvl4pPr>
            <a:lvl5pPr>
              <a:buNone/>
              <a:defRPr/>
            </a:lvl5pPr>
          </a:lstStyle>
          <a:p>
            <a:pPr lvl="0"/>
            <a:r>
              <a:rPr lang="en-US" noProof="0" smtClean="0"/>
              <a:t>Click to edit Master text styles</a:t>
            </a:r>
          </a:p>
        </p:txBody>
      </p:sp>
    </p:spTree>
    <p:extLst>
      <p:ext uri="{BB962C8B-B14F-4D97-AF65-F5344CB8AC3E}">
        <p14:creationId xmlns:p14="http://schemas.microsoft.com/office/powerpoint/2010/main" val="655997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dast innehåll">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792000" y="595470"/>
            <a:ext cx="6850800" cy="3992504"/>
          </a:xfrm>
        </p:spPr>
        <p:txBody>
          <a:bodyPr>
            <a:normAutofit/>
          </a:bodyPr>
          <a:lstStyle>
            <a:lvl1pPr>
              <a:defRPr sz="2400"/>
            </a:lvl1pPr>
            <a:lvl2pPr>
              <a:defRPr sz="2400"/>
            </a:lvl2pPr>
            <a:lvl3pPr>
              <a:defRPr sz="2400"/>
            </a:lvl3pPr>
            <a:lvl4pPr>
              <a:defRPr sz="2400"/>
            </a:lvl4pPr>
            <a:lvl5pPr>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dirty="0"/>
          </a:p>
        </p:txBody>
      </p:sp>
    </p:spTree>
    <p:extLst>
      <p:ext uri="{BB962C8B-B14F-4D97-AF65-F5344CB8AC3E}">
        <p14:creationId xmlns:p14="http://schemas.microsoft.com/office/powerpoint/2010/main" val="4196804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8932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v-SE"/>
          </a:p>
        </p:txBody>
      </p:sp>
      <p:sp>
        <p:nvSpPr>
          <p:cNvPr id="3" name="Footer Placeholder 2"/>
          <p:cNvSpPr>
            <a:spLocks noGrp="1"/>
          </p:cNvSpPr>
          <p:nvPr>
            <p:ph type="ftr" sz="quarter" idx="10"/>
          </p:nvPr>
        </p:nvSpPr>
        <p:spPr/>
        <p:txBody>
          <a:bodyPr/>
          <a:lstStyle>
            <a:lvl1pPr>
              <a:defRPr/>
            </a:lvl1pPr>
          </a:lstStyle>
          <a:p>
            <a:endParaRPr lang="en-US" altLang="sv-SE"/>
          </a:p>
        </p:txBody>
      </p:sp>
      <p:sp>
        <p:nvSpPr>
          <p:cNvPr id="4" name="Slide Number Placeholder 3"/>
          <p:cNvSpPr>
            <a:spLocks noGrp="1"/>
          </p:cNvSpPr>
          <p:nvPr>
            <p:ph type="sldNum" sz="quarter" idx="11"/>
          </p:nvPr>
        </p:nvSpPr>
        <p:spPr/>
        <p:txBody>
          <a:bodyPr/>
          <a:lstStyle>
            <a:lvl1pPr>
              <a:defRPr/>
            </a:lvl1pPr>
          </a:lstStyle>
          <a:p>
            <a:fld id="{A4DAC8C4-0660-4725-A451-755F918EEDEE}" type="slidenum">
              <a:rPr lang="en-US" altLang="sv-SE"/>
              <a:pPr/>
              <a:t>‹#›</a:t>
            </a:fld>
            <a:endParaRPr lang="en-US" altLang="sv-SE"/>
          </a:p>
        </p:txBody>
      </p:sp>
      <p:sp>
        <p:nvSpPr>
          <p:cNvPr id="5" name="Date Placeholder 4"/>
          <p:cNvSpPr>
            <a:spLocks noGrp="1"/>
          </p:cNvSpPr>
          <p:nvPr>
            <p:ph type="dt" sz="half" idx="12"/>
          </p:nvPr>
        </p:nvSpPr>
        <p:spPr/>
        <p:txBody>
          <a:bodyPr/>
          <a:lstStyle>
            <a:lvl1pPr>
              <a:defRPr/>
            </a:lvl1pPr>
          </a:lstStyle>
          <a:p>
            <a:endParaRPr lang="en-US" altLang="sv-SE"/>
          </a:p>
        </p:txBody>
      </p:sp>
    </p:spTree>
    <p:extLst>
      <p:ext uri="{BB962C8B-B14F-4D97-AF65-F5344CB8AC3E}">
        <p14:creationId xmlns:p14="http://schemas.microsoft.com/office/powerpoint/2010/main" val="1737778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188364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rst page - Fire">
    <p:spTree>
      <p:nvGrpSpPr>
        <p:cNvPr id="1" name=""/>
        <p:cNvGrpSpPr/>
        <p:nvPr/>
      </p:nvGrpSpPr>
      <p:grpSpPr>
        <a:xfrm>
          <a:off x="0" y="0"/>
          <a:ext cx="0" cy="0"/>
          <a:chOff x="0" y="0"/>
          <a:chExt cx="0" cy="0"/>
        </a:xfrm>
      </p:grpSpPr>
      <p:pic>
        <p:nvPicPr>
          <p:cNvPr id="7" name="Picture 2" descr="SU_PPT_eld"/>
          <p:cNvPicPr>
            <a:picLocks noChangeAspect="1" noChangeArrowheads="1"/>
          </p:cNvPicPr>
          <p:nvPr userDrawn="1"/>
        </p:nvPicPr>
        <p:blipFill>
          <a:blip r:embed="rId2" cstate="print">
            <a:alphaModFix amt="55000"/>
          </a:blip>
          <a:srcRect l="4988" t="-362"/>
          <a:stretch>
            <a:fillRect/>
          </a:stretch>
        </p:blipFill>
        <p:spPr bwMode="auto">
          <a:xfrm>
            <a:off x="1" y="1225226"/>
            <a:ext cx="5408969" cy="3938812"/>
          </a:xfrm>
          <a:prstGeom prst="rect">
            <a:avLst/>
          </a:prstGeom>
          <a:noFill/>
          <a:effectLst/>
        </p:spPr>
      </p:pic>
      <p:sp>
        <p:nvSpPr>
          <p:cNvPr id="2" name="Rubrik 1"/>
          <p:cNvSpPr>
            <a:spLocks noGrp="1"/>
          </p:cNvSpPr>
          <p:nvPr>
            <p:ph type="ctrTitle" hasCustomPrompt="1"/>
          </p:nvPr>
        </p:nvSpPr>
        <p:spPr>
          <a:xfrm>
            <a:off x="1008000" y="1827900"/>
            <a:ext cx="6631200" cy="1069200"/>
          </a:xfrm>
        </p:spPr>
        <p:txBody>
          <a:bodyPr lIns="72000" tIns="36000" rIns="72000" bIns="36000" anchor="ctr" anchorCtr="0">
            <a:noAutofit/>
          </a:bodyPr>
          <a:lstStyle>
            <a:lvl1pPr algn="l">
              <a:defRPr sz="4400" b="0" baseline="0">
                <a:latin typeface="Verdana" pitchFamily="34" charset="0"/>
                <a:ea typeface="Verdana" pitchFamily="34" charset="0"/>
                <a:cs typeface="Verdana" pitchFamily="34" charset="0"/>
              </a:defRPr>
            </a:lvl1pPr>
          </a:lstStyle>
          <a:p>
            <a:r>
              <a:rPr lang="en-US" noProof="0" smtClean="0"/>
              <a:t>Episode name</a:t>
            </a:r>
            <a:endParaRPr lang="en-US" noProof="0"/>
          </a:p>
        </p:txBody>
      </p:sp>
      <p:sp>
        <p:nvSpPr>
          <p:cNvPr id="3" name="Underrubrik 2"/>
          <p:cNvSpPr>
            <a:spLocks noGrp="1"/>
          </p:cNvSpPr>
          <p:nvPr>
            <p:ph type="subTitle" idx="1" hasCustomPrompt="1"/>
          </p:nvPr>
        </p:nvSpPr>
        <p:spPr>
          <a:xfrm>
            <a:off x="1008000" y="2894400"/>
            <a:ext cx="6631200" cy="1405542"/>
          </a:xfrm>
        </p:spPr>
        <p:txBody>
          <a:bodyPr>
            <a:noAutofit/>
          </a:bodyPr>
          <a:lstStyle>
            <a:lvl1pPr marL="0" marR="0" indent="0" algn="l" defTabSz="914400" rtl="0" eaLnBrk="1" fontAlgn="auto" latinLnBrk="0" hangingPunct="1">
              <a:lnSpc>
                <a:spcPts val="2900"/>
              </a:lnSpc>
              <a:spcBef>
                <a:spcPts val="480"/>
              </a:spcBef>
              <a:spcAft>
                <a:spcPts val="0"/>
              </a:spcAft>
              <a:buClrTx/>
              <a:buSzPct val="93000"/>
              <a:buFont typeface="Verdana" pitchFamily="34" charset="0"/>
              <a:buNone/>
              <a:tabLst/>
              <a:defRPr sz="2400">
                <a:solidFill>
                  <a:schemeClr val="tx2"/>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Speaker or subtitle</a:t>
            </a:r>
          </a:p>
          <a:p>
            <a:pPr lvl="0"/>
            <a:endParaRPr lang="sv-SE" noProof="0" dirty="0" smtClean="0"/>
          </a:p>
        </p:txBody>
      </p:sp>
      <p:sp>
        <p:nvSpPr>
          <p:cNvPr id="11" name="Content Placeholder 10"/>
          <p:cNvSpPr>
            <a:spLocks noGrp="1"/>
          </p:cNvSpPr>
          <p:nvPr>
            <p:ph sz="quarter" idx="10" hasCustomPrompt="1"/>
          </p:nvPr>
        </p:nvSpPr>
        <p:spPr>
          <a:xfrm>
            <a:off x="971600" y="627534"/>
            <a:ext cx="6625108" cy="1008112"/>
          </a:xfrm>
        </p:spPr>
        <p:txBody>
          <a:bodyPr/>
          <a:lstStyle>
            <a:lvl1pPr marL="0" marR="0" indent="0" algn="l" defTabSz="914400" rtl="0" eaLnBrk="1" fontAlgn="auto" latinLnBrk="0" hangingPunct="1">
              <a:lnSpc>
                <a:spcPts val="2900"/>
              </a:lnSpc>
              <a:spcBef>
                <a:spcPct val="20000"/>
              </a:spcBef>
              <a:spcAft>
                <a:spcPts val="0"/>
              </a:spcAft>
              <a:buClrTx/>
              <a:buSzPct val="93000"/>
              <a:buFont typeface="Verdana" pitchFamily="34" charset="0"/>
              <a:buNone/>
              <a:tabLst/>
              <a:defRPr/>
            </a:lvl1pPr>
          </a:lstStyle>
          <a:p>
            <a:pPr lvl="0"/>
            <a:r>
              <a:rPr lang="en-US" noProof="0" dirty="0" smtClean="0"/>
              <a:t>Course/Serial</a:t>
            </a:r>
          </a:p>
        </p:txBody>
      </p:sp>
    </p:spTree>
    <p:extLst>
      <p:ext uri="{BB962C8B-B14F-4D97-AF65-F5344CB8AC3E}">
        <p14:creationId xmlns:p14="http://schemas.microsoft.com/office/powerpoint/2010/main" val="37359635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rst page - Olive branch">
    <p:spTree>
      <p:nvGrpSpPr>
        <p:cNvPr id="1" name=""/>
        <p:cNvGrpSpPr/>
        <p:nvPr/>
      </p:nvGrpSpPr>
      <p:grpSpPr>
        <a:xfrm>
          <a:off x="0" y="0"/>
          <a:ext cx="0" cy="0"/>
          <a:chOff x="0" y="0"/>
          <a:chExt cx="0" cy="0"/>
        </a:xfrm>
      </p:grpSpPr>
      <p:pic>
        <p:nvPicPr>
          <p:cNvPr id="5" name="Picture 9" descr="SU_PPT_olivkvist"/>
          <p:cNvPicPr>
            <a:picLocks noChangeAspect="1" noChangeArrowheads="1"/>
          </p:cNvPicPr>
          <p:nvPr userDrawn="1"/>
        </p:nvPicPr>
        <p:blipFill>
          <a:blip r:embed="rId2" cstate="print">
            <a:alphaModFix amt="55000"/>
          </a:blip>
          <a:srcRect l="1746"/>
          <a:stretch>
            <a:fillRect/>
          </a:stretch>
        </p:blipFill>
        <p:spPr bwMode="auto">
          <a:xfrm>
            <a:off x="1589" y="238124"/>
            <a:ext cx="5161507" cy="4905756"/>
          </a:xfrm>
          <a:prstGeom prst="rect">
            <a:avLst/>
          </a:prstGeom>
          <a:noFill/>
        </p:spPr>
      </p:pic>
      <p:sp>
        <p:nvSpPr>
          <p:cNvPr id="11" name="Content Placeholder 10"/>
          <p:cNvSpPr>
            <a:spLocks noGrp="1"/>
          </p:cNvSpPr>
          <p:nvPr>
            <p:ph sz="quarter" idx="10" hasCustomPrompt="1"/>
          </p:nvPr>
        </p:nvSpPr>
        <p:spPr>
          <a:xfrm>
            <a:off x="971600" y="627534"/>
            <a:ext cx="6625108" cy="1008112"/>
          </a:xfrm>
        </p:spPr>
        <p:txBody>
          <a:bodyPr/>
          <a:lstStyle>
            <a:lvl1pPr marL="0" marR="0" indent="0" algn="l" defTabSz="914400" rtl="0" eaLnBrk="1" fontAlgn="auto" latinLnBrk="0" hangingPunct="1">
              <a:lnSpc>
                <a:spcPts val="2900"/>
              </a:lnSpc>
              <a:spcBef>
                <a:spcPct val="20000"/>
              </a:spcBef>
              <a:spcAft>
                <a:spcPts val="0"/>
              </a:spcAft>
              <a:buClrTx/>
              <a:buSzPct val="93000"/>
              <a:buFont typeface="Verdana" pitchFamily="34" charset="0"/>
              <a:buNone/>
              <a:tabLst/>
              <a:defRPr/>
            </a:lvl1pPr>
          </a:lstStyle>
          <a:p>
            <a:pPr lvl="0"/>
            <a:r>
              <a:rPr lang="en-US" noProof="0" dirty="0" smtClean="0"/>
              <a:t>Course/Serial</a:t>
            </a:r>
          </a:p>
        </p:txBody>
      </p:sp>
      <p:sp>
        <p:nvSpPr>
          <p:cNvPr id="6" name="Rubrik 1"/>
          <p:cNvSpPr>
            <a:spLocks noGrp="1"/>
          </p:cNvSpPr>
          <p:nvPr>
            <p:ph type="ctrTitle" hasCustomPrompt="1"/>
          </p:nvPr>
        </p:nvSpPr>
        <p:spPr>
          <a:xfrm>
            <a:off x="1008000" y="1827900"/>
            <a:ext cx="6631200" cy="1069200"/>
          </a:xfrm>
        </p:spPr>
        <p:txBody>
          <a:bodyPr lIns="72000" tIns="36000" rIns="72000" bIns="36000" anchor="ctr" anchorCtr="0">
            <a:noAutofit/>
          </a:bodyPr>
          <a:lstStyle>
            <a:lvl1pPr algn="l">
              <a:defRPr sz="4400" b="0" baseline="0">
                <a:latin typeface="Verdana" pitchFamily="34" charset="0"/>
                <a:ea typeface="Verdana" pitchFamily="34" charset="0"/>
                <a:cs typeface="Verdana" pitchFamily="34" charset="0"/>
              </a:defRPr>
            </a:lvl1pPr>
          </a:lstStyle>
          <a:p>
            <a:r>
              <a:rPr lang="en-US" noProof="0" smtClean="0"/>
              <a:t>Episode name</a:t>
            </a:r>
            <a:endParaRPr lang="en-US" noProof="0"/>
          </a:p>
        </p:txBody>
      </p:sp>
      <p:sp>
        <p:nvSpPr>
          <p:cNvPr id="7" name="Underrubrik 2"/>
          <p:cNvSpPr>
            <a:spLocks noGrp="1"/>
          </p:cNvSpPr>
          <p:nvPr>
            <p:ph type="subTitle" idx="1" hasCustomPrompt="1"/>
          </p:nvPr>
        </p:nvSpPr>
        <p:spPr>
          <a:xfrm>
            <a:off x="1008000" y="2894400"/>
            <a:ext cx="6631200" cy="1405542"/>
          </a:xfrm>
        </p:spPr>
        <p:txBody>
          <a:bodyPr>
            <a:noAutofit/>
          </a:bodyPr>
          <a:lstStyle>
            <a:lvl1pPr marL="0" marR="0" indent="0" algn="l" defTabSz="914400" rtl="0" eaLnBrk="1" fontAlgn="auto" latinLnBrk="0" hangingPunct="1">
              <a:lnSpc>
                <a:spcPts val="2900"/>
              </a:lnSpc>
              <a:spcBef>
                <a:spcPts val="480"/>
              </a:spcBef>
              <a:spcAft>
                <a:spcPts val="0"/>
              </a:spcAft>
              <a:buClrTx/>
              <a:buSzPct val="93000"/>
              <a:buFont typeface="Verdana" pitchFamily="34" charset="0"/>
              <a:buNone/>
              <a:tabLst/>
              <a:defRPr sz="2400">
                <a:solidFill>
                  <a:schemeClr val="tx2"/>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Speaker or subtitle</a:t>
            </a:r>
          </a:p>
          <a:p>
            <a:pPr lvl="0"/>
            <a:endParaRPr lang="sv-SE" noProof="0" dirty="0" smtClean="0"/>
          </a:p>
        </p:txBody>
      </p:sp>
    </p:spTree>
    <p:extLst>
      <p:ext uri="{BB962C8B-B14F-4D97-AF65-F5344CB8AC3E}">
        <p14:creationId xmlns:p14="http://schemas.microsoft.com/office/powerpoint/2010/main" val="10237541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rst page - Crowns">
    <p:spTree>
      <p:nvGrpSpPr>
        <p:cNvPr id="1" name=""/>
        <p:cNvGrpSpPr/>
        <p:nvPr/>
      </p:nvGrpSpPr>
      <p:grpSpPr>
        <a:xfrm>
          <a:off x="0" y="0"/>
          <a:ext cx="0" cy="0"/>
          <a:chOff x="0" y="0"/>
          <a:chExt cx="0" cy="0"/>
        </a:xfrm>
      </p:grpSpPr>
      <p:pic>
        <p:nvPicPr>
          <p:cNvPr id="6" name="Picture 9" descr="SU_PPT_kronor"/>
          <p:cNvPicPr>
            <a:picLocks noChangeAspect="1" noChangeArrowheads="1"/>
          </p:cNvPicPr>
          <p:nvPr userDrawn="1"/>
        </p:nvPicPr>
        <p:blipFill>
          <a:blip r:embed="rId2" cstate="print">
            <a:alphaModFix amt="55000"/>
          </a:blip>
          <a:srcRect/>
          <a:stretch>
            <a:fillRect/>
          </a:stretch>
        </p:blipFill>
        <p:spPr bwMode="auto">
          <a:xfrm>
            <a:off x="0" y="1262062"/>
            <a:ext cx="4197096" cy="3881628"/>
          </a:xfrm>
          <a:prstGeom prst="rect">
            <a:avLst/>
          </a:prstGeom>
          <a:noFill/>
        </p:spPr>
      </p:pic>
      <p:sp>
        <p:nvSpPr>
          <p:cNvPr id="12" name="Content Placeholder 10"/>
          <p:cNvSpPr>
            <a:spLocks noGrp="1"/>
          </p:cNvSpPr>
          <p:nvPr>
            <p:ph sz="quarter" idx="10" hasCustomPrompt="1"/>
          </p:nvPr>
        </p:nvSpPr>
        <p:spPr>
          <a:xfrm>
            <a:off x="971600" y="627534"/>
            <a:ext cx="6625108" cy="1008112"/>
          </a:xfrm>
        </p:spPr>
        <p:txBody>
          <a:bodyPr/>
          <a:lstStyle>
            <a:lvl1pPr marL="0" marR="0" indent="0" algn="l" defTabSz="914400" rtl="0" eaLnBrk="1" fontAlgn="auto" latinLnBrk="0" hangingPunct="1">
              <a:lnSpc>
                <a:spcPts val="2900"/>
              </a:lnSpc>
              <a:spcBef>
                <a:spcPct val="20000"/>
              </a:spcBef>
              <a:spcAft>
                <a:spcPts val="0"/>
              </a:spcAft>
              <a:buClrTx/>
              <a:buSzPct val="93000"/>
              <a:buFont typeface="Verdana" pitchFamily="34" charset="0"/>
              <a:buNone/>
              <a:tabLst/>
              <a:defRPr/>
            </a:lvl1pPr>
          </a:lstStyle>
          <a:p>
            <a:pPr lvl="0"/>
            <a:r>
              <a:rPr lang="en-US" noProof="0" dirty="0" smtClean="0"/>
              <a:t>Course/Serial</a:t>
            </a:r>
          </a:p>
        </p:txBody>
      </p:sp>
      <p:sp>
        <p:nvSpPr>
          <p:cNvPr id="7" name="Rubrik 1"/>
          <p:cNvSpPr>
            <a:spLocks noGrp="1"/>
          </p:cNvSpPr>
          <p:nvPr>
            <p:ph type="ctrTitle" hasCustomPrompt="1"/>
          </p:nvPr>
        </p:nvSpPr>
        <p:spPr>
          <a:xfrm>
            <a:off x="1008000" y="1827900"/>
            <a:ext cx="6631200" cy="1069200"/>
          </a:xfrm>
        </p:spPr>
        <p:txBody>
          <a:bodyPr lIns="72000" tIns="36000" rIns="72000" bIns="36000" anchor="ctr" anchorCtr="0">
            <a:noAutofit/>
          </a:bodyPr>
          <a:lstStyle>
            <a:lvl1pPr algn="l">
              <a:defRPr sz="4400" b="0" baseline="0">
                <a:latin typeface="Verdana" pitchFamily="34" charset="0"/>
                <a:ea typeface="Verdana" pitchFamily="34" charset="0"/>
                <a:cs typeface="Verdana" pitchFamily="34" charset="0"/>
              </a:defRPr>
            </a:lvl1pPr>
          </a:lstStyle>
          <a:p>
            <a:r>
              <a:rPr lang="en-US" noProof="0" smtClean="0"/>
              <a:t>Episode name</a:t>
            </a:r>
            <a:endParaRPr lang="en-US" noProof="0"/>
          </a:p>
        </p:txBody>
      </p:sp>
      <p:sp>
        <p:nvSpPr>
          <p:cNvPr id="8" name="Underrubrik 2"/>
          <p:cNvSpPr>
            <a:spLocks noGrp="1"/>
          </p:cNvSpPr>
          <p:nvPr>
            <p:ph type="subTitle" idx="1" hasCustomPrompt="1"/>
          </p:nvPr>
        </p:nvSpPr>
        <p:spPr>
          <a:xfrm>
            <a:off x="1008000" y="2894400"/>
            <a:ext cx="6631200" cy="1405542"/>
          </a:xfrm>
        </p:spPr>
        <p:txBody>
          <a:bodyPr>
            <a:noAutofit/>
          </a:bodyPr>
          <a:lstStyle>
            <a:lvl1pPr marL="0" marR="0" indent="0" algn="l" defTabSz="914400" rtl="0" eaLnBrk="1" fontAlgn="auto" latinLnBrk="0" hangingPunct="1">
              <a:lnSpc>
                <a:spcPts val="2900"/>
              </a:lnSpc>
              <a:spcBef>
                <a:spcPts val="480"/>
              </a:spcBef>
              <a:spcAft>
                <a:spcPts val="0"/>
              </a:spcAft>
              <a:buClrTx/>
              <a:buSzPct val="93000"/>
              <a:buFont typeface="Verdana" pitchFamily="34" charset="0"/>
              <a:buNone/>
              <a:tabLst/>
              <a:defRPr sz="2400">
                <a:solidFill>
                  <a:schemeClr val="tx2"/>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Speaker or subtitle</a:t>
            </a:r>
          </a:p>
          <a:p>
            <a:pPr lvl="0"/>
            <a:endParaRPr lang="sv-SE" noProof="0" dirty="0" smtClean="0"/>
          </a:p>
        </p:txBody>
      </p:sp>
    </p:spTree>
    <p:extLst>
      <p:ext uri="{BB962C8B-B14F-4D97-AF65-F5344CB8AC3E}">
        <p14:creationId xmlns:p14="http://schemas.microsoft.com/office/powerpoint/2010/main" val="32425075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irst page">
    <p:spTree>
      <p:nvGrpSpPr>
        <p:cNvPr id="1" name=""/>
        <p:cNvGrpSpPr/>
        <p:nvPr/>
      </p:nvGrpSpPr>
      <p:grpSpPr>
        <a:xfrm>
          <a:off x="0" y="0"/>
          <a:ext cx="0" cy="0"/>
          <a:chOff x="0" y="0"/>
          <a:chExt cx="0" cy="0"/>
        </a:xfrm>
      </p:grpSpPr>
      <p:sp>
        <p:nvSpPr>
          <p:cNvPr id="10" name="Content Placeholder 10"/>
          <p:cNvSpPr>
            <a:spLocks noGrp="1"/>
          </p:cNvSpPr>
          <p:nvPr>
            <p:ph sz="quarter" idx="10" hasCustomPrompt="1"/>
          </p:nvPr>
        </p:nvSpPr>
        <p:spPr>
          <a:xfrm>
            <a:off x="971600" y="627534"/>
            <a:ext cx="6625108" cy="1008112"/>
          </a:xfrm>
        </p:spPr>
        <p:txBody>
          <a:bodyPr/>
          <a:lstStyle>
            <a:lvl1pPr marL="0" marR="0" indent="0" algn="l" defTabSz="914400" rtl="0" eaLnBrk="1" fontAlgn="auto" latinLnBrk="0" hangingPunct="1">
              <a:lnSpc>
                <a:spcPts val="2900"/>
              </a:lnSpc>
              <a:spcBef>
                <a:spcPct val="20000"/>
              </a:spcBef>
              <a:spcAft>
                <a:spcPts val="0"/>
              </a:spcAft>
              <a:buClrTx/>
              <a:buSzPct val="93000"/>
              <a:buFont typeface="Verdana" pitchFamily="34" charset="0"/>
              <a:buNone/>
              <a:tabLst/>
              <a:defRPr/>
            </a:lvl1pPr>
          </a:lstStyle>
          <a:p>
            <a:pPr lvl="0"/>
            <a:r>
              <a:rPr lang="en-US" noProof="0" dirty="0" smtClean="0"/>
              <a:t>Course/Serial</a:t>
            </a:r>
          </a:p>
        </p:txBody>
      </p:sp>
      <p:sp>
        <p:nvSpPr>
          <p:cNvPr id="5" name="Rubrik 1"/>
          <p:cNvSpPr>
            <a:spLocks noGrp="1"/>
          </p:cNvSpPr>
          <p:nvPr>
            <p:ph type="ctrTitle" hasCustomPrompt="1"/>
          </p:nvPr>
        </p:nvSpPr>
        <p:spPr>
          <a:xfrm>
            <a:off x="1008000" y="1827900"/>
            <a:ext cx="6631200" cy="1069200"/>
          </a:xfrm>
        </p:spPr>
        <p:txBody>
          <a:bodyPr lIns="72000" tIns="36000" rIns="72000" bIns="36000" anchor="ctr" anchorCtr="0">
            <a:noAutofit/>
          </a:bodyPr>
          <a:lstStyle>
            <a:lvl1pPr algn="l">
              <a:defRPr sz="4400" b="0" baseline="0">
                <a:latin typeface="Verdana" pitchFamily="34" charset="0"/>
                <a:ea typeface="Verdana" pitchFamily="34" charset="0"/>
                <a:cs typeface="Verdana" pitchFamily="34" charset="0"/>
              </a:defRPr>
            </a:lvl1pPr>
          </a:lstStyle>
          <a:p>
            <a:r>
              <a:rPr lang="en-US" noProof="0" smtClean="0"/>
              <a:t>Episode name</a:t>
            </a:r>
            <a:endParaRPr lang="en-US" noProof="0"/>
          </a:p>
        </p:txBody>
      </p:sp>
      <p:sp>
        <p:nvSpPr>
          <p:cNvPr id="6" name="Underrubrik 2"/>
          <p:cNvSpPr>
            <a:spLocks noGrp="1"/>
          </p:cNvSpPr>
          <p:nvPr>
            <p:ph type="subTitle" idx="1" hasCustomPrompt="1"/>
          </p:nvPr>
        </p:nvSpPr>
        <p:spPr>
          <a:xfrm>
            <a:off x="1008000" y="2894400"/>
            <a:ext cx="6631200" cy="1405542"/>
          </a:xfrm>
        </p:spPr>
        <p:txBody>
          <a:bodyPr>
            <a:noAutofit/>
          </a:bodyPr>
          <a:lstStyle>
            <a:lvl1pPr marL="0" marR="0" indent="0" algn="l" defTabSz="914400" rtl="0" eaLnBrk="1" fontAlgn="auto" latinLnBrk="0" hangingPunct="1">
              <a:lnSpc>
                <a:spcPts val="2900"/>
              </a:lnSpc>
              <a:spcBef>
                <a:spcPts val="480"/>
              </a:spcBef>
              <a:spcAft>
                <a:spcPts val="0"/>
              </a:spcAft>
              <a:buClrTx/>
              <a:buSzPct val="93000"/>
              <a:buFont typeface="Verdana" pitchFamily="34" charset="0"/>
              <a:buNone/>
              <a:tabLst/>
              <a:defRPr sz="2400">
                <a:solidFill>
                  <a:schemeClr val="tx2"/>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Speaker or subtitle</a:t>
            </a:r>
          </a:p>
          <a:p>
            <a:pPr lvl="0"/>
            <a:endParaRPr lang="sv-SE" noProof="0" dirty="0" smtClean="0"/>
          </a:p>
        </p:txBody>
      </p:sp>
    </p:spTree>
    <p:extLst>
      <p:ext uri="{BB962C8B-B14F-4D97-AF65-F5344CB8AC3E}">
        <p14:creationId xmlns:p14="http://schemas.microsoft.com/office/powerpoint/2010/main" val="3029145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örstasida - Kronor">
    <p:spTree>
      <p:nvGrpSpPr>
        <p:cNvPr id="1" name=""/>
        <p:cNvGrpSpPr/>
        <p:nvPr/>
      </p:nvGrpSpPr>
      <p:grpSpPr>
        <a:xfrm>
          <a:off x="0" y="0"/>
          <a:ext cx="0" cy="0"/>
          <a:chOff x="0" y="0"/>
          <a:chExt cx="0" cy="0"/>
        </a:xfrm>
      </p:grpSpPr>
      <p:pic>
        <p:nvPicPr>
          <p:cNvPr id="6" name="Picture 9" descr="SU_PPT_kronor"/>
          <p:cNvPicPr>
            <a:picLocks noChangeAspect="1" noChangeArrowheads="1"/>
          </p:cNvPicPr>
          <p:nvPr userDrawn="1"/>
        </p:nvPicPr>
        <p:blipFill>
          <a:blip r:embed="rId2" cstate="print">
            <a:alphaModFix amt="55000"/>
          </a:blip>
          <a:srcRect/>
          <a:stretch>
            <a:fillRect/>
          </a:stretch>
        </p:blipFill>
        <p:spPr bwMode="auto">
          <a:xfrm>
            <a:off x="0" y="1262062"/>
            <a:ext cx="4197096" cy="3881628"/>
          </a:xfrm>
          <a:prstGeom prst="rect">
            <a:avLst/>
          </a:prstGeom>
          <a:noFill/>
        </p:spPr>
      </p:pic>
      <p:sp>
        <p:nvSpPr>
          <p:cNvPr id="2" name="Rubrik 1"/>
          <p:cNvSpPr>
            <a:spLocks noGrp="1"/>
          </p:cNvSpPr>
          <p:nvPr>
            <p:ph type="ctrTitle" hasCustomPrompt="1"/>
          </p:nvPr>
        </p:nvSpPr>
        <p:spPr>
          <a:xfrm>
            <a:off x="1008000" y="1827900"/>
            <a:ext cx="6631200" cy="1069200"/>
          </a:xfrm>
        </p:spPr>
        <p:txBody>
          <a:bodyPr lIns="72000" tIns="36000" rIns="72000" bIns="36000" anchor="ctr" anchorCtr="0">
            <a:normAutofit/>
          </a:bodyPr>
          <a:lstStyle>
            <a:lvl1pPr algn="l">
              <a:defRPr sz="4400" b="0">
                <a:latin typeface="Verdana" pitchFamily="34" charset="0"/>
                <a:ea typeface="Verdana" pitchFamily="34" charset="0"/>
                <a:cs typeface="Verdana" pitchFamily="34" charset="0"/>
              </a:defRPr>
            </a:lvl1pPr>
          </a:lstStyle>
          <a:p>
            <a:r>
              <a:rPr lang="sv-SE" noProof="0" smtClean="0"/>
              <a:t>Avsnittsnamn</a:t>
            </a:r>
            <a:endParaRPr lang="sv-SE" noProof="0"/>
          </a:p>
        </p:txBody>
      </p:sp>
      <p:sp>
        <p:nvSpPr>
          <p:cNvPr id="11" name="Content Placeholder 10"/>
          <p:cNvSpPr>
            <a:spLocks noGrp="1"/>
          </p:cNvSpPr>
          <p:nvPr>
            <p:ph sz="quarter" idx="10" hasCustomPrompt="1"/>
          </p:nvPr>
        </p:nvSpPr>
        <p:spPr>
          <a:xfrm>
            <a:off x="971600" y="627534"/>
            <a:ext cx="6625108" cy="1008112"/>
          </a:xfrm>
        </p:spPr>
        <p:txBody>
          <a:bodyPr/>
          <a:lstStyle>
            <a:lvl1pPr marL="0" indent="0">
              <a:buNone/>
              <a:defRPr/>
            </a:lvl1pPr>
          </a:lstStyle>
          <a:p>
            <a:pPr lvl="0"/>
            <a:r>
              <a:rPr lang="sv-SE" noProof="0" dirty="0" smtClean="0"/>
              <a:t>Kurs/Programserie</a:t>
            </a:r>
            <a:endParaRPr lang="sv-SE" noProof="0" dirty="0"/>
          </a:p>
        </p:txBody>
      </p:sp>
      <p:sp>
        <p:nvSpPr>
          <p:cNvPr id="7" name="Underrubrik 2"/>
          <p:cNvSpPr>
            <a:spLocks noGrp="1"/>
          </p:cNvSpPr>
          <p:nvPr>
            <p:ph type="subTitle" idx="1" hasCustomPrompt="1"/>
          </p:nvPr>
        </p:nvSpPr>
        <p:spPr>
          <a:xfrm>
            <a:off x="1008000" y="2894400"/>
            <a:ext cx="6631200" cy="1045502"/>
          </a:xfrm>
        </p:spPr>
        <p:txBody>
          <a:bodyPr>
            <a:noAutofit/>
          </a:bodyPr>
          <a:lstStyle>
            <a:lvl1pPr marL="0" marR="0" indent="0" algn="l" defTabSz="914400" rtl="0" eaLnBrk="1" fontAlgn="auto" latinLnBrk="0" hangingPunct="1">
              <a:lnSpc>
                <a:spcPts val="2900"/>
              </a:lnSpc>
              <a:spcBef>
                <a:spcPts val="480"/>
              </a:spcBef>
              <a:spcAft>
                <a:spcPts val="0"/>
              </a:spcAft>
              <a:buClrTx/>
              <a:buSzPct val="93000"/>
              <a:buFont typeface="Verdana" pitchFamily="34" charset="0"/>
              <a:buNone/>
              <a:tabLst/>
              <a:defRPr sz="2400">
                <a:solidFill>
                  <a:schemeClr val="tx2"/>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noProof="0" dirty="0" smtClean="0"/>
              <a:t>Talare eller underrubrik</a:t>
            </a:r>
          </a:p>
        </p:txBody>
      </p:sp>
    </p:spTree>
    <p:extLst>
      <p:ext uri="{BB962C8B-B14F-4D97-AF65-F5344CB8AC3E}">
        <p14:creationId xmlns:p14="http://schemas.microsoft.com/office/powerpoint/2010/main" val="6582890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Heading and content">
    <p:spTree>
      <p:nvGrpSpPr>
        <p:cNvPr id="1" name=""/>
        <p:cNvGrpSpPr/>
        <p:nvPr/>
      </p:nvGrpSpPr>
      <p:grpSpPr>
        <a:xfrm>
          <a:off x="0" y="0"/>
          <a:ext cx="0" cy="0"/>
          <a:chOff x="0" y="0"/>
          <a:chExt cx="0" cy="0"/>
        </a:xfrm>
      </p:grpSpPr>
      <p:sp>
        <p:nvSpPr>
          <p:cNvPr id="2" name="Rubrik 1"/>
          <p:cNvSpPr>
            <a:spLocks noGrp="1"/>
          </p:cNvSpPr>
          <p:nvPr>
            <p:ph type="title"/>
          </p:nvPr>
        </p:nvSpPr>
        <p:spPr>
          <a:xfrm>
            <a:off x="792000" y="627534"/>
            <a:ext cx="6850800" cy="596700"/>
          </a:xfrm>
        </p:spPr>
        <p:txBody>
          <a:bodyPr anchor="t" anchorCtr="0">
            <a:noAutofit/>
          </a:bodyPr>
          <a:lstStyle>
            <a:lvl1pPr>
              <a:defRPr sz="2800"/>
            </a:lvl1pPr>
          </a:lstStyle>
          <a:p>
            <a:r>
              <a:rPr lang="sv-SE" noProof="0" smtClean="0"/>
              <a:t>Click to edit Master title style</a:t>
            </a:r>
            <a:endParaRPr lang="sv-SE" noProof="0"/>
          </a:p>
        </p:txBody>
      </p:sp>
      <p:sp>
        <p:nvSpPr>
          <p:cNvPr id="3" name="Platshållare för innehåll 2"/>
          <p:cNvSpPr>
            <a:spLocks noGrp="1"/>
          </p:cNvSpPr>
          <p:nvPr>
            <p:ph idx="1"/>
          </p:nvPr>
        </p:nvSpPr>
        <p:spPr>
          <a:xfrm>
            <a:off x="792000" y="1275534"/>
            <a:ext cx="6850800" cy="3240432"/>
          </a:xfrm>
        </p:spPr>
        <p:txBody>
          <a:bodyPr>
            <a:normAutofit/>
          </a:bodyPr>
          <a:lstStyle>
            <a:lvl1pPr>
              <a:defRPr sz="2400"/>
            </a:lvl1pPr>
            <a:lvl2pPr>
              <a:defRPr sz="2400"/>
            </a:lvl2pPr>
            <a:lvl3pPr>
              <a:defRPr sz="2400"/>
            </a:lvl3pPr>
            <a:lvl4pPr>
              <a:defRPr sz="2400"/>
            </a:lvl4pPr>
            <a:lvl5pPr>
              <a:defRPr sz="2400"/>
            </a:lvl5pPr>
          </a:lstStyle>
          <a:p>
            <a:pPr lvl="0"/>
            <a:r>
              <a:rPr lang="sv-SE" noProof="0" smtClean="0"/>
              <a:t>Click to edit Master text styles</a:t>
            </a:r>
          </a:p>
          <a:p>
            <a:pPr lvl="1"/>
            <a:r>
              <a:rPr lang="sv-SE" noProof="0" smtClean="0"/>
              <a:t>Second level</a:t>
            </a:r>
          </a:p>
          <a:p>
            <a:pPr lvl="2"/>
            <a:r>
              <a:rPr lang="sv-SE" noProof="0" smtClean="0"/>
              <a:t>Third level</a:t>
            </a:r>
          </a:p>
          <a:p>
            <a:pPr lvl="3"/>
            <a:r>
              <a:rPr lang="sv-SE" noProof="0" smtClean="0"/>
              <a:t>Fourth level</a:t>
            </a:r>
          </a:p>
          <a:p>
            <a:pPr lvl="4"/>
            <a:r>
              <a:rPr lang="sv-SE" noProof="0" smtClean="0"/>
              <a:t>Fifth level</a:t>
            </a:r>
            <a:endParaRPr lang="sv-SE" noProof="0"/>
          </a:p>
        </p:txBody>
      </p:sp>
    </p:spTree>
    <p:extLst>
      <p:ext uri="{BB962C8B-B14F-4D97-AF65-F5344CB8AC3E}">
        <p14:creationId xmlns:p14="http://schemas.microsoft.com/office/powerpoint/2010/main" val="6878076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hapter - Fire">
    <p:spTree>
      <p:nvGrpSpPr>
        <p:cNvPr id="1" name=""/>
        <p:cNvGrpSpPr/>
        <p:nvPr/>
      </p:nvGrpSpPr>
      <p:grpSpPr>
        <a:xfrm>
          <a:off x="0" y="0"/>
          <a:ext cx="0" cy="0"/>
          <a:chOff x="0" y="0"/>
          <a:chExt cx="0" cy="0"/>
        </a:xfrm>
      </p:grpSpPr>
      <p:pic>
        <p:nvPicPr>
          <p:cNvPr id="7" name="Picture 2" descr="SU_PPT_eld"/>
          <p:cNvPicPr>
            <a:picLocks noChangeAspect="1" noChangeArrowheads="1"/>
          </p:cNvPicPr>
          <p:nvPr userDrawn="1"/>
        </p:nvPicPr>
        <p:blipFill>
          <a:blip r:embed="rId2" cstate="print">
            <a:alphaModFix amt="55000"/>
          </a:blip>
          <a:srcRect l="4988" t="-362"/>
          <a:stretch>
            <a:fillRect/>
          </a:stretch>
        </p:blipFill>
        <p:spPr bwMode="auto">
          <a:xfrm>
            <a:off x="1" y="1225226"/>
            <a:ext cx="5408969" cy="3938812"/>
          </a:xfrm>
          <a:prstGeom prst="rect">
            <a:avLst/>
          </a:prstGeom>
          <a:noFill/>
          <a:effectLst/>
        </p:spPr>
      </p:pic>
      <p:sp>
        <p:nvSpPr>
          <p:cNvPr id="2" name="Rubrik 1"/>
          <p:cNvSpPr>
            <a:spLocks noGrp="1"/>
          </p:cNvSpPr>
          <p:nvPr>
            <p:ph type="ctrTitle"/>
          </p:nvPr>
        </p:nvSpPr>
        <p:spPr>
          <a:xfrm>
            <a:off x="1008000" y="1827900"/>
            <a:ext cx="6631200" cy="1069200"/>
          </a:xfrm>
        </p:spPr>
        <p:txBody>
          <a:bodyPr lIns="72000" tIns="36000" rIns="72000" bIns="36000" anchor="ctr" anchorCtr="0">
            <a:noAutofit/>
          </a:bodyPr>
          <a:lstStyle>
            <a:lvl1pPr algn="l">
              <a:defRPr sz="4400" b="0">
                <a:latin typeface="Verdana" pitchFamily="34" charset="0"/>
                <a:ea typeface="Verdana" pitchFamily="34" charset="0"/>
                <a:cs typeface="Verdana" pitchFamily="34" charset="0"/>
              </a:defRPr>
            </a:lvl1pPr>
          </a:lstStyle>
          <a:p>
            <a:r>
              <a:rPr lang="sv-SE" noProof="0" dirty="0" err="1" smtClean="0"/>
              <a:t>Click</a:t>
            </a:r>
            <a:r>
              <a:rPr lang="sv-SE" noProof="0" dirty="0" smtClean="0"/>
              <a:t> </a:t>
            </a:r>
            <a:r>
              <a:rPr lang="sv-SE" noProof="0" dirty="0" err="1" smtClean="0"/>
              <a:t>to</a:t>
            </a:r>
            <a:r>
              <a:rPr lang="sv-SE" noProof="0" dirty="0" smtClean="0"/>
              <a:t> </a:t>
            </a:r>
            <a:r>
              <a:rPr lang="sv-SE" noProof="0" dirty="0" err="1" smtClean="0"/>
              <a:t>edit</a:t>
            </a:r>
            <a:r>
              <a:rPr lang="sv-SE" noProof="0" dirty="0" smtClean="0"/>
              <a:t> Master </a:t>
            </a:r>
            <a:r>
              <a:rPr lang="sv-SE" noProof="0" dirty="0" err="1" smtClean="0"/>
              <a:t>title</a:t>
            </a:r>
            <a:r>
              <a:rPr lang="sv-SE" noProof="0" dirty="0" smtClean="0"/>
              <a:t> style</a:t>
            </a:r>
            <a:endParaRPr lang="sv-SE" noProof="0" dirty="0"/>
          </a:p>
        </p:txBody>
      </p:sp>
      <p:sp>
        <p:nvSpPr>
          <p:cNvPr id="3" name="Underrubrik 2"/>
          <p:cNvSpPr>
            <a:spLocks noGrp="1"/>
          </p:cNvSpPr>
          <p:nvPr>
            <p:ph type="subTitle" idx="1"/>
          </p:nvPr>
        </p:nvSpPr>
        <p:spPr>
          <a:xfrm>
            <a:off x="1008000" y="2894400"/>
            <a:ext cx="6631200" cy="1621566"/>
          </a:xfrm>
        </p:spPr>
        <p:txBody>
          <a:bodyPr>
            <a:noAutofit/>
          </a:bodyPr>
          <a:lstStyle>
            <a:lvl1pPr marL="0" indent="0" algn="l">
              <a:lnSpc>
                <a:spcPts val="2900"/>
              </a:lnSpc>
              <a:spcBef>
                <a:spcPts val="480"/>
              </a:spcBef>
              <a:buNone/>
              <a:defRPr sz="2000">
                <a:solidFill>
                  <a:schemeClr val="tx2"/>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noProof="0" smtClean="0"/>
              <a:t>Click to edit Master subtitle style</a:t>
            </a:r>
            <a:endParaRPr lang="sv-SE" noProof="0"/>
          </a:p>
        </p:txBody>
      </p:sp>
    </p:spTree>
    <p:extLst>
      <p:ext uri="{BB962C8B-B14F-4D97-AF65-F5344CB8AC3E}">
        <p14:creationId xmlns:p14="http://schemas.microsoft.com/office/powerpoint/2010/main" val="15983606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pter - Olive branch">
    <p:spTree>
      <p:nvGrpSpPr>
        <p:cNvPr id="1" name=""/>
        <p:cNvGrpSpPr/>
        <p:nvPr/>
      </p:nvGrpSpPr>
      <p:grpSpPr>
        <a:xfrm>
          <a:off x="0" y="0"/>
          <a:ext cx="0" cy="0"/>
          <a:chOff x="0" y="0"/>
          <a:chExt cx="0" cy="0"/>
        </a:xfrm>
      </p:grpSpPr>
      <p:pic>
        <p:nvPicPr>
          <p:cNvPr id="5" name="Picture 9" descr="SU_PPT_olivkvist"/>
          <p:cNvPicPr>
            <a:picLocks noChangeAspect="1" noChangeArrowheads="1"/>
          </p:cNvPicPr>
          <p:nvPr userDrawn="1"/>
        </p:nvPicPr>
        <p:blipFill>
          <a:blip r:embed="rId2" cstate="print">
            <a:alphaModFix amt="55000"/>
          </a:blip>
          <a:srcRect l="1746"/>
          <a:stretch>
            <a:fillRect/>
          </a:stretch>
        </p:blipFill>
        <p:spPr bwMode="auto">
          <a:xfrm>
            <a:off x="1589" y="238124"/>
            <a:ext cx="5161507" cy="4905756"/>
          </a:xfrm>
          <a:prstGeom prst="rect">
            <a:avLst/>
          </a:prstGeom>
          <a:noFill/>
        </p:spPr>
      </p:pic>
      <p:sp>
        <p:nvSpPr>
          <p:cNvPr id="8" name="Rubrik 1"/>
          <p:cNvSpPr>
            <a:spLocks noGrp="1"/>
          </p:cNvSpPr>
          <p:nvPr>
            <p:ph type="ctrTitle"/>
          </p:nvPr>
        </p:nvSpPr>
        <p:spPr>
          <a:xfrm>
            <a:off x="1008000" y="1827900"/>
            <a:ext cx="6631200" cy="1069200"/>
          </a:xfrm>
        </p:spPr>
        <p:txBody>
          <a:bodyPr lIns="72000" tIns="36000" rIns="72000" bIns="36000" anchor="ctr" anchorCtr="0">
            <a:noAutofit/>
          </a:bodyPr>
          <a:lstStyle>
            <a:lvl1pPr algn="l">
              <a:defRPr sz="4400" b="0">
                <a:latin typeface="Verdana" pitchFamily="34" charset="0"/>
                <a:ea typeface="Verdana" pitchFamily="34" charset="0"/>
                <a:cs typeface="Verdana" pitchFamily="34" charset="0"/>
              </a:defRPr>
            </a:lvl1pPr>
          </a:lstStyle>
          <a:p>
            <a:r>
              <a:rPr lang="sv-SE" noProof="0" dirty="0" err="1" smtClean="0"/>
              <a:t>Click</a:t>
            </a:r>
            <a:r>
              <a:rPr lang="sv-SE" noProof="0" dirty="0" smtClean="0"/>
              <a:t> </a:t>
            </a:r>
            <a:r>
              <a:rPr lang="sv-SE" noProof="0" dirty="0" err="1" smtClean="0"/>
              <a:t>to</a:t>
            </a:r>
            <a:r>
              <a:rPr lang="sv-SE" noProof="0" dirty="0" smtClean="0"/>
              <a:t> </a:t>
            </a:r>
            <a:r>
              <a:rPr lang="sv-SE" noProof="0" dirty="0" err="1" smtClean="0"/>
              <a:t>edit</a:t>
            </a:r>
            <a:r>
              <a:rPr lang="sv-SE" noProof="0" dirty="0" smtClean="0"/>
              <a:t> Master </a:t>
            </a:r>
            <a:r>
              <a:rPr lang="sv-SE" noProof="0" dirty="0" err="1" smtClean="0"/>
              <a:t>title</a:t>
            </a:r>
            <a:r>
              <a:rPr lang="sv-SE" noProof="0" dirty="0" smtClean="0"/>
              <a:t> style</a:t>
            </a:r>
            <a:endParaRPr lang="sv-SE" noProof="0" dirty="0"/>
          </a:p>
        </p:txBody>
      </p:sp>
      <p:sp>
        <p:nvSpPr>
          <p:cNvPr id="9" name="Underrubrik 2"/>
          <p:cNvSpPr>
            <a:spLocks noGrp="1"/>
          </p:cNvSpPr>
          <p:nvPr>
            <p:ph type="subTitle" idx="1"/>
          </p:nvPr>
        </p:nvSpPr>
        <p:spPr>
          <a:xfrm>
            <a:off x="1008000" y="2894400"/>
            <a:ext cx="6631200" cy="1621566"/>
          </a:xfrm>
        </p:spPr>
        <p:txBody>
          <a:bodyPr>
            <a:noAutofit/>
          </a:bodyPr>
          <a:lstStyle>
            <a:lvl1pPr marL="0" indent="0" algn="l">
              <a:lnSpc>
                <a:spcPts val="2900"/>
              </a:lnSpc>
              <a:spcBef>
                <a:spcPts val="480"/>
              </a:spcBef>
              <a:buNone/>
              <a:defRPr sz="2000">
                <a:solidFill>
                  <a:schemeClr val="tx2"/>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noProof="0" smtClean="0"/>
              <a:t>Click to edit Master subtitle style</a:t>
            </a:r>
            <a:endParaRPr lang="sv-SE" noProof="0"/>
          </a:p>
        </p:txBody>
      </p:sp>
    </p:spTree>
    <p:extLst>
      <p:ext uri="{BB962C8B-B14F-4D97-AF65-F5344CB8AC3E}">
        <p14:creationId xmlns:p14="http://schemas.microsoft.com/office/powerpoint/2010/main" val="26725743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pter - Crowns">
    <p:spTree>
      <p:nvGrpSpPr>
        <p:cNvPr id="1" name=""/>
        <p:cNvGrpSpPr/>
        <p:nvPr/>
      </p:nvGrpSpPr>
      <p:grpSpPr>
        <a:xfrm>
          <a:off x="0" y="0"/>
          <a:ext cx="0" cy="0"/>
          <a:chOff x="0" y="0"/>
          <a:chExt cx="0" cy="0"/>
        </a:xfrm>
      </p:grpSpPr>
      <p:pic>
        <p:nvPicPr>
          <p:cNvPr id="5" name="Picture 9" descr="SU_PPT_kronor"/>
          <p:cNvPicPr>
            <a:picLocks noChangeAspect="1" noChangeArrowheads="1"/>
          </p:cNvPicPr>
          <p:nvPr userDrawn="1"/>
        </p:nvPicPr>
        <p:blipFill>
          <a:blip r:embed="rId2" cstate="print">
            <a:alphaModFix amt="55000"/>
          </a:blip>
          <a:srcRect/>
          <a:stretch>
            <a:fillRect/>
          </a:stretch>
        </p:blipFill>
        <p:spPr bwMode="auto">
          <a:xfrm>
            <a:off x="0" y="1262062"/>
            <a:ext cx="4197096" cy="3881628"/>
          </a:xfrm>
          <a:prstGeom prst="rect">
            <a:avLst/>
          </a:prstGeom>
          <a:noFill/>
        </p:spPr>
      </p:pic>
      <p:sp>
        <p:nvSpPr>
          <p:cNvPr id="8" name="Rubrik 1"/>
          <p:cNvSpPr>
            <a:spLocks noGrp="1"/>
          </p:cNvSpPr>
          <p:nvPr>
            <p:ph type="ctrTitle"/>
          </p:nvPr>
        </p:nvSpPr>
        <p:spPr>
          <a:xfrm>
            <a:off x="1008000" y="1827900"/>
            <a:ext cx="6631200" cy="1069200"/>
          </a:xfrm>
        </p:spPr>
        <p:txBody>
          <a:bodyPr lIns="72000" tIns="36000" rIns="72000" bIns="36000" anchor="ctr" anchorCtr="0">
            <a:noAutofit/>
          </a:bodyPr>
          <a:lstStyle>
            <a:lvl1pPr algn="l">
              <a:defRPr sz="4400" b="0">
                <a:latin typeface="Verdana" pitchFamily="34" charset="0"/>
                <a:ea typeface="Verdana" pitchFamily="34" charset="0"/>
                <a:cs typeface="Verdana" pitchFamily="34" charset="0"/>
              </a:defRPr>
            </a:lvl1pPr>
          </a:lstStyle>
          <a:p>
            <a:r>
              <a:rPr lang="sv-SE" noProof="0" dirty="0" err="1" smtClean="0"/>
              <a:t>Click</a:t>
            </a:r>
            <a:r>
              <a:rPr lang="sv-SE" noProof="0" dirty="0" smtClean="0"/>
              <a:t> </a:t>
            </a:r>
            <a:r>
              <a:rPr lang="sv-SE" noProof="0" dirty="0" err="1" smtClean="0"/>
              <a:t>to</a:t>
            </a:r>
            <a:r>
              <a:rPr lang="sv-SE" noProof="0" dirty="0" smtClean="0"/>
              <a:t> </a:t>
            </a:r>
            <a:r>
              <a:rPr lang="sv-SE" noProof="0" dirty="0" err="1" smtClean="0"/>
              <a:t>edit</a:t>
            </a:r>
            <a:r>
              <a:rPr lang="sv-SE" noProof="0" dirty="0" smtClean="0"/>
              <a:t> Master </a:t>
            </a:r>
            <a:r>
              <a:rPr lang="sv-SE" noProof="0" dirty="0" err="1" smtClean="0"/>
              <a:t>title</a:t>
            </a:r>
            <a:r>
              <a:rPr lang="sv-SE" noProof="0" dirty="0" smtClean="0"/>
              <a:t> style</a:t>
            </a:r>
            <a:endParaRPr lang="sv-SE" noProof="0" dirty="0"/>
          </a:p>
        </p:txBody>
      </p:sp>
      <p:sp>
        <p:nvSpPr>
          <p:cNvPr id="9" name="Underrubrik 2"/>
          <p:cNvSpPr>
            <a:spLocks noGrp="1"/>
          </p:cNvSpPr>
          <p:nvPr>
            <p:ph type="subTitle" idx="1"/>
          </p:nvPr>
        </p:nvSpPr>
        <p:spPr>
          <a:xfrm>
            <a:off x="1008000" y="2894400"/>
            <a:ext cx="6631200" cy="1621566"/>
          </a:xfrm>
        </p:spPr>
        <p:txBody>
          <a:bodyPr>
            <a:noAutofit/>
          </a:bodyPr>
          <a:lstStyle>
            <a:lvl1pPr marL="0" indent="0" algn="l">
              <a:lnSpc>
                <a:spcPts val="2900"/>
              </a:lnSpc>
              <a:spcBef>
                <a:spcPts val="480"/>
              </a:spcBef>
              <a:buNone/>
              <a:defRPr sz="2000">
                <a:solidFill>
                  <a:schemeClr val="tx2"/>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noProof="0" smtClean="0"/>
              <a:t>Click to edit Master subtitle style</a:t>
            </a:r>
            <a:endParaRPr lang="sv-SE" noProof="0"/>
          </a:p>
        </p:txBody>
      </p:sp>
    </p:spTree>
    <p:extLst>
      <p:ext uri="{BB962C8B-B14F-4D97-AF65-F5344CB8AC3E}">
        <p14:creationId xmlns:p14="http://schemas.microsoft.com/office/powerpoint/2010/main" val="33307534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6" name="Rubrik 1"/>
          <p:cNvSpPr>
            <a:spLocks noGrp="1"/>
          </p:cNvSpPr>
          <p:nvPr>
            <p:ph type="ctrTitle"/>
          </p:nvPr>
        </p:nvSpPr>
        <p:spPr>
          <a:xfrm>
            <a:off x="1008000" y="1827900"/>
            <a:ext cx="6631200" cy="1069200"/>
          </a:xfrm>
        </p:spPr>
        <p:txBody>
          <a:bodyPr lIns="72000" tIns="36000" rIns="72000" bIns="36000" anchor="ctr" anchorCtr="0">
            <a:noAutofit/>
          </a:bodyPr>
          <a:lstStyle>
            <a:lvl1pPr algn="l">
              <a:defRPr sz="4400" b="0">
                <a:latin typeface="Verdana" pitchFamily="34" charset="0"/>
                <a:ea typeface="Verdana" pitchFamily="34" charset="0"/>
                <a:cs typeface="Verdana" pitchFamily="34" charset="0"/>
              </a:defRPr>
            </a:lvl1pPr>
          </a:lstStyle>
          <a:p>
            <a:r>
              <a:rPr lang="sv-SE" noProof="0" dirty="0" err="1" smtClean="0"/>
              <a:t>Click</a:t>
            </a:r>
            <a:r>
              <a:rPr lang="sv-SE" noProof="0" dirty="0" smtClean="0"/>
              <a:t> </a:t>
            </a:r>
            <a:r>
              <a:rPr lang="sv-SE" noProof="0" dirty="0" err="1" smtClean="0"/>
              <a:t>to</a:t>
            </a:r>
            <a:r>
              <a:rPr lang="sv-SE" noProof="0" dirty="0" smtClean="0"/>
              <a:t> </a:t>
            </a:r>
            <a:r>
              <a:rPr lang="sv-SE" noProof="0" dirty="0" err="1" smtClean="0"/>
              <a:t>edit</a:t>
            </a:r>
            <a:r>
              <a:rPr lang="sv-SE" noProof="0" dirty="0" smtClean="0"/>
              <a:t> Master </a:t>
            </a:r>
            <a:r>
              <a:rPr lang="sv-SE" noProof="0" dirty="0" err="1" smtClean="0"/>
              <a:t>title</a:t>
            </a:r>
            <a:r>
              <a:rPr lang="sv-SE" noProof="0" dirty="0" smtClean="0"/>
              <a:t> style</a:t>
            </a:r>
            <a:endParaRPr lang="sv-SE" noProof="0" dirty="0"/>
          </a:p>
        </p:txBody>
      </p:sp>
      <p:sp>
        <p:nvSpPr>
          <p:cNvPr id="7" name="Underrubrik 2"/>
          <p:cNvSpPr>
            <a:spLocks noGrp="1"/>
          </p:cNvSpPr>
          <p:nvPr>
            <p:ph type="subTitle" idx="1"/>
          </p:nvPr>
        </p:nvSpPr>
        <p:spPr>
          <a:xfrm>
            <a:off x="1008000" y="2894400"/>
            <a:ext cx="6631200" cy="1621566"/>
          </a:xfrm>
        </p:spPr>
        <p:txBody>
          <a:bodyPr>
            <a:noAutofit/>
          </a:bodyPr>
          <a:lstStyle>
            <a:lvl1pPr marL="0" indent="0" algn="l">
              <a:lnSpc>
                <a:spcPts val="2900"/>
              </a:lnSpc>
              <a:spcBef>
                <a:spcPts val="480"/>
              </a:spcBef>
              <a:buNone/>
              <a:defRPr sz="2000">
                <a:solidFill>
                  <a:schemeClr val="tx2"/>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noProof="0" smtClean="0"/>
              <a:t>Click to edit Master subtitle style</a:t>
            </a:r>
            <a:endParaRPr lang="sv-SE" noProof="0"/>
          </a:p>
        </p:txBody>
      </p:sp>
    </p:spTree>
    <p:extLst>
      <p:ext uri="{BB962C8B-B14F-4D97-AF65-F5344CB8AC3E}">
        <p14:creationId xmlns:p14="http://schemas.microsoft.com/office/powerpoint/2010/main" val="20330759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parts">
    <p:spTree>
      <p:nvGrpSpPr>
        <p:cNvPr id="1" name=""/>
        <p:cNvGrpSpPr/>
        <p:nvPr/>
      </p:nvGrpSpPr>
      <p:grpSpPr>
        <a:xfrm>
          <a:off x="0" y="0"/>
          <a:ext cx="0" cy="0"/>
          <a:chOff x="0" y="0"/>
          <a:chExt cx="0" cy="0"/>
        </a:xfrm>
      </p:grpSpPr>
      <p:sp>
        <p:nvSpPr>
          <p:cNvPr id="2" name="Rubrik 1"/>
          <p:cNvSpPr>
            <a:spLocks noGrp="1"/>
          </p:cNvSpPr>
          <p:nvPr>
            <p:ph type="title"/>
          </p:nvPr>
        </p:nvSpPr>
        <p:spPr>
          <a:xfrm>
            <a:off x="792000" y="627534"/>
            <a:ext cx="6850800" cy="596700"/>
          </a:xfrm>
        </p:spPr>
        <p:txBody>
          <a:bodyPr anchor="t" anchorCtr="0">
            <a:normAutofit/>
          </a:bodyPr>
          <a:lstStyle>
            <a:lvl1pPr>
              <a:defRPr sz="2800"/>
            </a:lvl1pPr>
          </a:lstStyle>
          <a:p>
            <a:r>
              <a:rPr lang="sv-SE" smtClean="0"/>
              <a:t>Click to edit Master title style</a:t>
            </a:r>
            <a:endParaRPr lang="sv-SE" dirty="0"/>
          </a:p>
        </p:txBody>
      </p:sp>
      <p:sp>
        <p:nvSpPr>
          <p:cNvPr id="3" name="Platshållare för innehåll 2"/>
          <p:cNvSpPr>
            <a:spLocks noGrp="1"/>
          </p:cNvSpPr>
          <p:nvPr>
            <p:ph sz="half" idx="1"/>
          </p:nvPr>
        </p:nvSpPr>
        <p:spPr>
          <a:xfrm>
            <a:off x="792000" y="1275534"/>
            <a:ext cx="3348000" cy="3240432"/>
          </a:xfrm>
        </p:spPr>
        <p:txBody>
          <a:bodyPr/>
          <a:lstStyle>
            <a:lvl1pPr>
              <a:defRPr sz="24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
        <p:nvSpPr>
          <p:cNvPr id="4" name="Platshållare för innehåll 3"/>
          <p:cNvSpPr>
            <a:spLocks noGrp="1"/>
          </p:cNvSpPr>
          <p:nvPr>
            <p:ph sz="half" idx="2"/>
          </p:nvPr>
        </p:nvSpPr>
        <p:spPr>
          <a:xfrm>
            <a:off x="4291200" y="1275534"/>
            <a:ext cx="3348000" cy="3240432"/>
          </a:xfrm>
        </p:spPr>
        <p:txBody>
          <a:bodyPr/>
          <a:lstStyle>
            <a:lvl1pPr>
              <a:defRPr sz="24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17505042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Heading and text">
    <p:spTree>
      <p:nvGrpSpPr>
        <p:cNvPr id="1" name=""/>
        <p:cNvGrpSpPr/>
        <p:nvPr/>
      </p:nvGrpSpPr>
      <p:grpSpPr>
        <a:xfrm>
          <a:off x="0" y="0"/>
          <a:ext cx="0" cy="0"/>
          <a:chOff x="0" y="0"/>
          <a:chExt cx="0" cy="0"/>
        </a:xfrm>
      </p:grpSpPr>
      <p:sp>
        <p:nvSpPr>
          <p:cNvPr id="2" name="Rubrik 1"/>
          <p:cNvSpPr>
            <a:spLocks noGrp="1"/>
          </p:cNvSpPr>
          <p:nvPr>
            <p:ph type="title"/>
          </p:nvPr>
        </p:nvSpPr>
        <p:spPr>
          <a:xfrm>
            <a:off x="792000" y="627534"/>
            <a:ext cx="6850800" cy="596700"/>
          </a:xfrm>
        </p:spPr>
        <p:txBody>
          <a:bodyPr anchor="t" anchorCtr="0">
            <a:normAutofit/>
          </a:bodyPr>
          <a:lstStyle>
            <a:lvl1pPr>
              <a:defRPr sz="2800"/>
            </a:lvl1pPr>
          </a:lstStyle>
          <a:p>
            <a:r>
              <a:rPr lang="sv-SE" noProof="0" smtClean="0"/>
              <a:t>Click to edit Master title style</a:t>
            </a:r>
            <a:endParaRPr lang="sv-SE" noProof="0"/>
          </a:p>
        </p:txBody>
      </p:sp>
      <p:sp>
        <p:nvSpPr>
          <p:cNvPr id="3" name="Platshållare för innehåll 2"/>
          <p:cNvSpPr>
            <a:spLocks noGrp="1"/>
          </p:cNvSpPr>
          <p:nvPr>
            <p:ph idx="1"/>
          </p:nvPr>
        </p:nvSpPr>
        <p:spPr>
          <a:xfrm>
            <a:off x="792000" y="1275534"/>
            <a:ext cx="6850800" cy="2411100"/>
          </a:xfrm>
        </p:spPr>
        <p:txBody>
          <a:bodyPr>
            <a:normAutofit/>
          </a:bodyPr>
          <a:lstStyle>
            <a:lvl1pPr marL="1588" indent="-1588">
              <a:lnSpc>
                <a:spcPts val="2600"/>
              </a:lnSpc>
              <a:buNone/>
              <a:defRPr sz="2400"/>
            </a:lvl1pPr>
            <a:lvl2pPr>
              <a:buNone/>
              <a:defRPr/>
            </a:lvl2pPr>
            <a:lvl3pPr>
              <a:buNone/>
              <a:defRPr/>
            </a:lvl3pPr>
            <a:lvl4pPr>
              <a:buNone/>
              <a:defRPr/>
            </a:lvl4pPr>
            <a:lvl5pPr>
              <a:buNone/>
              <a:defRPr/>
            </a:lvl5pPr>
          </a:lstStyle>
          <a:p>
            <a:pPr lvl="0"/>
            <a:r>
              <a:rPr lang="sv-SE" noProof="0" smtClean="0"/>
              <a:t>Click to edit Master text styles</a:t>
            </a:r>
          </a:p>
        </p:txBody>
      </p:sp>
    </p:spTree>
    <p:extLst>
      <p:ext uri="{BB962C8B-B14F-4D97-AF65-F5344CB8AC3E}">
        <p14:creationId xmlns:p14="http://schemas.microsoft.com/office/powerpoint/2010/main" val="19774956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Only content">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792000" y="595470"/>
            <a:ext cx="6850800" cy="3992504"/>
          </a:xfrm>
        </p:spPr>
        <p:txBody>
          <a:bodyPr>
            <a:normAutofit/>
          </a:bodyPr>
          <a:lstStyle>
            <a:lvl1pPr>
              <a:defRPr sz="2400"/>
            </a:lvl1pPr>
            <a:lvl2pPr>
              <a:defRPr sz="2400"/>
            </a:lvl2pPr>
            <a:lvl3pPr>
              <a:defRPr sz="2400"/>
            </a:lvl3pPr>
            <a:lvl4pPr>
              <a:defRPr sz="2400"/>
            </a:lvl4pPr>
            <a:lvl5pPr>
              <a:defRPr sz="2400"/>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17963257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7861761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örstasida - Eld">
    <p:bg>
      <p:bgPr>
        <a:solidFill>
          <a:schemeClr val="tx1"/>
        </a:solidFill>
        <a:effectLst/>
      </p:bgPr>
    </p:bg>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2">
            <a:alphaModFix amt="21000"/>
            <a:extLst>
              <a:ext uri="{28A0092B-C50C-407E-A947-70E740481C1C}">
                <a14:useLocalDpi xmlns:a14="http://schemas.microsoft.com/office/drawing/2010/main" val="0"/>
              </a:ext>
            </a:extLst>
          </a:blip>
          <a:stretch>
            <a:fillRect/>
          </a:stretch>
        </p:blipFill>
        <p:spPr bwMode="auto">
          <a:xfrm>
            <a:off x="-828600" y="1275606"/>
            <a:ext cx="6264696" cy="4271832"/>
          </a:xfrm>
          <a:prstGeom prst="rect">
            <a:avLst/>
          </a:prstGeom>
          <a:solidFill>
            <a:schemeClr val="tx1"/>
          </a:solidFill>
          <a:effectLst/>
        </p:spPr>
      </p:pic>
      <p:sp>
        <p:nvSpPr>
          <p:cNvPr id="7" name="Rubrik 1"/>
          <p:cNvSpPr>
            <a:spLocks noGrp="1"/>
          </p:cNvSpPr>
          <p:nvPr>
            <p:ph type="ctrTitle" hasCustomPrompt="1"/>
          </p:nvPr>
        </p:nvSpPr>
        <p:spPr>
          <a:xfrm>
            <a:off x="1008000" y="1827900"/>
            <a:ext cx="6631200" cy="1069200"/>
          </a:xfrm>
        </p:spPr>
        <p:txBody>
          <a:bodyPr lIns="72000" tIns="36000" rIns="72000" bIns="36000" anchor="ctr" anchorCtr="0">
            <a:noAutofit/>
          </a:bodyPr>
          <a:lstStyle>
            <a:lvl1pPr algn="l">
              <a:defRPr sz="4400" b="0">
                <a:latin typeface="Verdana" pitchFamily="34" charset="0"/>
                <a:ea typeface="Verdana" pitchFamily="34" charset="0"/>
                <a:cs typeface="Verdana" pitchFamily="34" charset="0"/>
              </a:defRPr>
            </a:lvl1pPr>
          </a:lstStyle>
          <a:p>
            <a:r>
              <a:rPr lang="sv-SE" noProof="0" smtClean="0"/>
              <a:t>Avsnittsnamn</a:t>
            </a:r>
            <a:endParaRPr lang="sv-SE" noProof="0"/>
          </a:p>
        </p:txBody>
      </p:sp>
      <p:sp>
        <p:nvSpPr>
          <p:cNvPr id="8" name="Underrubrik 2"/>
          <p:cNvSpPr>
            <a:spLocks noGrp="1"/>
          </p:cNvSpPr>
          <p:nvPr>
            <p:ph type="subTitle" idx="1" hasCustomPrompt="1"/>
          </p:nvPr>
        </p:nvSpPr>
        <p:spPr>
          <a:xfrm>
            <a:off x="1008000" y="2894400"/>
            <a:ext cx="6631200" cy="1045502"/>
          </a:xfrm>
        </p:spPr>
        <p:txBody>
          <a:bodyPr>
            <a:noAutofit/>
          </a:bodyPr>
          <a:lstStyle>
            <a:lvl1pPr marL="0" marR="0" indent="0" algn="l" defTabSz="914400" rtl="0" eaLnBrk="1" fontAlgn="auto" latinLnBrk="0" hangingPunct="1">
              <a:lnSpc>
                <a:spcPts val="2900"/>
              </a:lnSpc>
              <a:spcBef>
                <a:spcPts val="480"/>
              </a:spcBef>
              <a:spcAft>
                <a:spcPts val="0"/>
              </a:spcAft>
              <a:buClrTx/>
              <a:buSzPct val="93000"/>
              <a:buFont typeface="Verdana" pitchFamily="34" charset="0"/>
              <a:buNone/>
              <a:tabLst/>
              <a:defRPr sz="2400">
                <a:solidFill>
                  <a:schemeClr val="bg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noProof="0" dirty="0" smtClean="0"/>
              <a:t>Talare eller underrubrik</a:t>
            </a:r>
          </a:p>
        </p:txBody>
      </p:sp>
      <p:sp>
        <p:nvSpPr>
          <p:cNvPr id="9" name="Content Placeholder 10"/>
          <p:cNvSpPr>
            <a:spLocks noGrp="1"/>
          </p:cNvSpPr>
          <p:nvPr>
            <p:ph sz="quarter" idx="10" hasCustomPrompt="1"/>
          </p:nvPr>
        </p:nvSpPr>
        <p:spPr>
          <a:xfrm>
            <a:off x="971600" y="627534"/>
            <a:ext cx="6625108" cy="1008112"/>
          </a:xfrm>
        </p:spPr>
        <p:txBody>
          <a:bodyPr>
            <a:noAutofit/>
          </a:bodyPr>
          <a:lstStyle>
            <a:lvl1pPr marL="0" indent="0">
              <a:buNone/>
              <a:defRPr/>
            </a:lvl1pPr>
          </a:lstStyle>
          <a:p>
            <a:pPr lvl="0"/>
            <a:r>
              <a:rPr lang="sv-SE" noProof="0" dirty="0" smtClean="0"/>
              <a:t>Kurs/Programserie</a:t>
            </a:r>
          </a:p>
        </p:txBody>
      </p:sp>
    </p:spTree>
    <p:extLst>
      <p:ext uri="{BB962C8B-B14F-4D97-AF65-F5344CB8AC3E}">
        <p14:creationId xmlns:p14="http://schemas.microsoft.com/office/powerpoint/2010/main" val="170193489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örstasida - Olivkvist">
    <p:spTree>
      <p:nvGrpSpPr>
        <p:cNvPr id="1" name=""/>
        <p:cNvGrpSpPr/>
        <p:nvPr/>
      </p:nvGrpSpPr>
      <p:grpSpPr>
        <a:xfrm>
          <a:off x="0" y="0"/>
          <a:ext cx="0" cy="0"/>
          <a:chOff x="0" y="0"/>
          <a:chExt cx="0" cy="0"/>
        </a:xfrm>
      </p:grpSpPr>
      <p:pic>
        <p:nvPicPr>
          <p:cNvPr id="5" name="Picture 9" descr="SU_PPT_olivkvist"/>
          <p:cNvPicPr>
            <a:picLocks noChangeAspect="1" noChangeArrowheads="1"/>
          </p:cNvPicPr>
          <p:nvPr userDrawn="1"/>
        </p:nvPicPr>
        <p:blipFill>
          <a:blip r:embed="rId2" cstate="print">
            <a:alphaModFix amt="55000"/>
          </a:blip>
          <a:srcRect l="1746"/>
          <a:stretch>
            <a:fillRect/>
          </a:stretch>
        </p:blipFill>
        <p:spPr bwMode="auto">
          <a:xfrm>
            <a:off x="1589" y="238124"/>
            <a:ext cx="5161507" cy="4905756"/>
          </a:xfrm>
          <a:prstGeom prst="rect">
            <a:avLst/>
          </a:prstGeom>
          <a:noFill/>
        </p:spPr>
      </p:pic>
      <p:sp>
        <p:nvSpPr>
          <p:cNvPr id="6" name="Rubrik 1"/>
          <p:cNvSpPr>
            <a:spLocks noGrp="1"/>
          </p:cNvSpPr>
          <p:nvPr>
            <p:ph type="ctrTitle" hasCustomPrompt="1"/>
          </p:nvPr>
        </p:nvSpPr>
        <p:spPr>
          <a:xfrm>
            <a:off x="1008000" y="1827900"/>
            <a:ext cx="6631200" cy="1069200"/>
          </a:xfrm>
        </p:spPr>
        <p:txBody>
          <a:bodyPr lIns="72000" tIns="36000" rIns="72000" bIns="36000" anchor="ctr" anchorCtr="0">
            <a:normAutofit/>
          </a:bodyPr>
          <a:lstStyle>
            <a:lvl1pPr algn="l">
              <a:defRPr sz="4400" b="0">
                <a:latin typeface="Verdana" pitchFamily="34" charset="0"/>
                <a:ea typeface="Verdana" pitchFamily="34" charset="0"/>
                <a:cs typeface="Verdana" pitchFamily="34" charset="0"/>
              </a:defRPr>
            </a:lvl1pPr>
          </a:lstStyle>
          <a:p>
            <a:r>
              <a:rPr lang="sv-SE" noProof="0" smtClean="0"/>
              <a:t>Avsnittsnamn</a:t>
            </a:r>
            <a:endParaRPr lang="sv-SE" noProof="0"/>
          </a:p>
        </p:txBody>
      </p:sp>
      <p:sp>
        <p:nvSpPr>
          <p:cNvPr id="8" name="Content Placeholder 10"/>
          <p:cNvSpPr>
            <a:spLocks noGrp="1"/>
          </p:cNvSpPr>
          <p:nvPr>
            <p:ph sz="quarter" idx="10" hasCustomPrompt="1"/>
          </p:nvPr>
        </p:nvSpPr>
        <p:spPr>
          <a:xfrm>
            <a:off x="971600" y="627534"/>
            <a:ext cx="6625108" cy="1008112"/>
          </a:xfrm>
        </p:spPr>
        <p:txBody>
          <a:bodyPr/>
          <a:lstStyle>
            <a:lvl1pPr marL="0" indent="0">
              <a:buNone/>
              <a:defRPr/>
            </a:lvl1pPr>
          </a:lstStyle>
          <a:p>
            <a:pPr lvl="0"/>
            <a:r>
              <a:rPr lang="sv-SE" noProof="0" dirty="0" smtClean="0"/>
              <a:t>Kurs/Programserie</a:t>
            </a:r>
          </a:p>
        </p:txBody>
      </p:sp>
      <p:sp>
        <p:nvSpPr>
          <p:cNvPr id="9" name="Underrubrik 2"/>
          <p:cNvSpPr>
            <a:spLocks noGrp="1"/>
          </p:cNvSpPr>
          <p:nvPr>
            <p:ph type="subTitle" idx="1" hasCustomPrompt="1"/>
          </p:nvPr>
        </p:nvSpPr>
        <p:spPr>
          <a:xfrm>
            <a:off x="1008000" y="2894400"/>
            <a:ext cx="6631200" cy="1045502"/>
          </a:xfrm>
        </p:spPr>
        <p:txBody>
          <a:bodyPr>
            <a:noAutofit/>
          </a:bodyPr>
          <a:lstStyle>
            <a:lvl1pPr marL="0" marR="0" indent="0" algn="l" defTabSz="914400" rtl="0" eaLnBrk="1" fontAlgn="auto" latinLnBrk="0" hangingPunct="1">
              <a:lnSpc>
                <a:spcPts val="2900"/>
              </a:lnSpc>
              <a:spcBef>
                <a:spcPts val="480"/>
              </a:spcBef>
              <a:spcAft>
                <a:spcPts val="0"/>
              </a:spcAft>
              <a:buClrTx/>
              <a:buSzPct val="93000"/>
              <a:buFont typeface="Verdana" pitchFamily="34" charset="0"/>
              <a:buNone/>
              <a:tabLst/>
              <a:defRPr sz="2400">
                <a:solidFill>
                  <a:schemeClr val="tx2"/>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noProof="0" dirty="0" smtClean="0"/>
              <a:t>Talare eller underrubrik</a:t>
            </a:r>
          </a:p>
        </p:txBody>
      </p:sp>
    </p:spTree>
    <p:extLst>
      <p:ext uri="{BB962C8B-B14F-4D97-AF65-F5344CB8AC3E}">
        <p14:creationId xmlns:p14="http://schemas.microsoft.com/office/powerpoint/2010/main" val="32714047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örstasida - Olivkvist">
    <p:bg>
      <p:bgPr>
        <a:solidFill>
          <a:schemeClr val="tx1"/>
        </a:solidFill>
        <a:effectLst/>
      </p:bgPr>
    </p:bg>
    <p:spTree>
      <p:nvGrpSpPr>
        <p:cNvPr id="1" name=""/>
        <p:cNvGrpSpPr/>
        <p:nvPr/>
      </p:nvGrpSpPr>
      <p:grpSpPr>
        <a:xfrm>
          <a:off x="0" y="0"/>
          <a:ext cx="0" cy="0"/>
          <a:chOff x="0" y="0"/>
          <a:chExt cx="0" cy="0"/>
        </a:xfrm>
      </p:grpSpPr>
      <p:pic>
        <p:nvPicPr>
          <p:cNvPr id="4" name="Picture 3" descr="SU_olivkvist_neg.eps"/>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542523" y="267494"/>
            <a:ext cx="5762595" cy="5328592"/>
          </a:xfrm>
          <a:prstGeom prst="rect">
            <a:avLst/>
          </a:prstGeom>
        </p:spPr>
      </p:pic>
      <p:sp>
        <p:nvSpPr>
          <p:cNvPr id="9" name="Rubrik 1"/>
          <p:cNvSpPr>
            <a:spLocks noGrp="1"/>
          </p:cNvSpPr>
          <p:nvPr>
            <p:ph type="ctrTitle" hasCustomPrompt="1"/>
          </p:nvPr>
        </p:nvSpPr>
        <p:spPr>
          <a:xfrm>
            <a:off x="1008000" y="1827900"/>
            <a:ext cx="6631200" cy="1069200"/>
          </a:xfrm>
        </p:spPr>
        <p:txBody>
          <a:bodyPr lIns="72000" tIns="36000" rIns="72000" bIns="36000" anchor="ctr" anchorCtr="0">
            <a:noAutofit/>
          </a:bodyPr>
          <a:lstStyle>
            <a:lvl1pPr algn="l">
              <a:defRPr sz="4400" b="0">
                <a:latin typeface="Verdana" pitchFamily="34" charset="0"/>
                <a:ea typeface="Verdana" pitchFamily="34" charset="0"/>
                <a:cs typeface="Verdana" pitchFamily="34" charset="0"/>
              </a:defRPr>
            </a:lvl1pPr>
          </a:lstStyle>
          <a:p>
            <a:r>
              <a:rPr lang="sv-SE" noProof="0" smtClean="0"/>
              <a:t>Avsnittsnamn</a:t>
            </a:r>
            <a:endParaRPr lang="sv-SE" noProof="0"/>
          </a:p>
        </p:txBody>
      </p:sp>
      <p:sp>
        <p:nvSpPr>
          <p:cNvPr id="10" name="Underrubrik 2"/>
          <p:cNvSpPr>
            <a:spLocks noGrp="1"/>
          </p:cNvSpPr>
          <p:nvPr>
            <p:ph type="subTitle" idx="1" hasCustomPrompt="1"/>
          </p:nvPr>
        </p:nvSpPr>
        <p:spPr>
          <a:xfrm>
            <a:off x="1008000" y="2894400"/>
            <a:ext cx="6631200" cy="1045502"/>
          </a:xfrm>
        </p:spPr>
        <p:txBody>
          <a:bodyPr>
            <a:noAutofit/>
          </a:bodyPr>
          <a:lstStyle>
            <a:lvl1pPr marL="0" marR="0" indent="0" algn="l" defTabSz="914400" rtl="0" eaLnBrk="1" fontAlgn="auto" latinLnBrk="0" hangingPunct="1">
              <a:lnSpc>
                <a:spcPts val="2900"/>
              </a:lnSpc>
              <a:spcBef>
                <a:spcPts val="480"/>
              </a:spcBef>
              <a:spcAft>
                <a:spcPts val="0"/>
              </a:spcAft>
              <a:buClrTx/>
              <a:buSzPct val="93000"/>
              <a:buFont typeface="Verdana" pitchFamily="34" charset="0"/>
              <a:buNone/>
              <a:tabLst/>
              <a:defRPr sz="2400">
                <a:solidFill>
                  <a:schemeClr val="bg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noProof="0" dirty="0" smtClean="0"/>
              <a:t>Talare eller underrubrik</a:t>
            </a:r>
          </a:p>
        </p:txBody>
      </p:sp>
      <p:sp>
        <p:nvSpPr>
          <p:cNvPr id="11" name="Content Placeholder 10"/>
          <p:cNvSpPr>
            <a:spLocks noGrp="1"/>
          </p:cNvSpPr>
          <p:nvPr>
            <p:ph sz="quarter" idx="10" hasCustomPrompt="1"/>
          </p:nvPr>
        </p:nvSpPr>
        <p:spPr>
          <a:xfrm>
            <a:off x="971600" y="627534"/>
            <a:ext cx="6625108" cy="1008112"/>
          </a:xfrm>
        </p:spPr>
        <p:txBody>
          <a:bodyPr>
            <a:noAutofit/>
          </a:bodyPr>
          <a:lstStyle>
            <a:lvl1pPr marL="0" indent="0">
              <a:buNone/>
              <a:defRPr/>
            </a:lvl1pPr>
          </a:lstStyle>
          <a:p>
            <a:pPr lvl="0"/>
            <a:r>
              <a:rPr lang="sv-SE" noProof="0" dirty="0" smtClean="0"/>
              <a:t>Kurs/Programserie</a:t>
            </a:r>
          </a:p>
        </p:txBody>
      </p:sp>
    </p:spTree>
    <p:extLst>
      <p:ext uri="{BB962C8B-B14F-4D97-AF65-F5344CB8AC3E}">
        <p14:creationId xmlns:p14="http://schemas.microsoft.com/office/powerpoint/2010/main" val="7980154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örstasida - Kronor">
    <p:bg>
      <p:bgPr>
        <a:solidFill>
          <a:schemeClr val="tx1"/>
        </a:solidFill>
        <a:effectLst/>
      </p:bgPr>
    </p:bg>
    <p:spTree>
      <p:nvGrpSpPr>
        <p:cNvPr id="1" name=""/>
        <p:cNvGrpSpPr/>
        <p:nvPr/>
      </p:nvGrpSpPr>
      <p:grpSpPr>
        <a:xfrm>
          <a:off x="0" y="0"/>
          <a:ext cx="0" cy="0"/>
          <a:chOff x="0" y="0"/>
          <a:chExt cx="0" cy="0"/>
        </a:xfrm>
      </p:grpSpPr>
      <p:pic>
        <p:nvPicPr>
          <p:cNvPr id="7" name="Picture 9"/>
          <p:cNvPicPr>
            <a:picLocks noChangeAspect="1" noChangeArrowheads="1"/>
          </p:cNvPicPr>
          <p:nvPr userDrawn="1"/>
        </p:nvPicPr>
        <p:blipFill>
          <a:blip r:embed="rId2">
            <a:alphaModFix amt="20000"/>
            <a:extLst>
              <a:ext uri="{28A0092B-C50C-407E-A947-70E740481C1C}">
                <a14:useLocalDpi xmlns:a14="http://schemas.microsoft.com/office/drawing/2010/main" val="0"/>
              </a:ext>
            </a:extLst>
          </a:blip>
          <a:stretch>
            <a:fillRect/>
          </a:stretch>
        </p:blipFill>
        <p:spPr bwMode="auto">
          <a:xfrm>
            <a:off x="-1055431" y="1275606"/>
            <a:ext cx="5267391" cy="3867894"/>
          </a:xfrm>
          <a:prstGeom prst="rect">
            <a:avLst/>
          </a:prstGeom>
          <a:noFill/>
        </p:spPr>
      </p:pic>
      <p:sp>
        <p:nvSpPr>
          <p:cNvPr id="10" name="Rubrik 1"/>
          <p:cNvSpPr>
            <a:spLocks noGrp="1"/>
          </p:cNvSpPr>
          <p:nvPr>
            <p:ph type="ctrTitle" hasCustomPrompt="1"/>
          </p:nvPr>
        </p:nvSpPr>
        <p:spPr>
          <a:xfrm>
            <a:off x="1008000" y="1827900"/>
            <a:ext cx="6631200" cy="1069200"/>
          </a:xfrm>
        </p:spPr>
        <p:txBody>
          <a:bodyPr lIns="72000" tIns="36000" rIns="72000" bIns="36000" anchor="ctr" anchorCtr="0">
            <a:noAutofit/>
          </a:bodyPr>
          <a:lstStyle>
            <a:lvl1pPr algn="l">
              <a:defRPr sz="4400" b="0">
                <a:latin typeface="Verdana" pitchFamily="34" charset="0"/>
                <a:ea typeface="Verdana" pitchFamily="34" charset="0"/>
                <a:cs typeface="Verdana" pitchFamily="34" charset="0"/>
              </a:defRPr>
            </a:lvl1pPr>
          </a:lstStyle>
          <a:p>
            <a:r>
              <a:rPr lang="sv-SE" noProof="0" smtClean="0"/>
              <a:t>Avsnittsnamn</a:t>
            </a:r>
            <a:endParaRPr lang="sv-SE" noProof="0"/>
          </a:p>
        </p:txBody>
      </p:sp>
      <p:sp>
        <p:nvSpPr>
          <p:cNvPr id="11" name="Underrubrik 2"/>
          <p:cNvSpPr>
            <a:spLocks noGrp="1"/>
          </p:cNvSpPr>
          <p:nvPr>
            <p:ph type="subTitle" idx="1" hasCustomPrompt="1"/>
          </p:nvPr>
        </p:nvSpPr>
        <p:spPr>
          <a:xfrm>
            <a:off x="1008000" y="2894400"/>
            <a:ext cx="6631200" cy="1045502"/>
          </a:xfrm>
        </p:spPr>
        <p:txBody>
          <a:bodyPr>
            <a:noAutofit/>
          </a:bodyPr>
          <a:lstStyle>
            <a:lvl1pPr marL="0" marR="0" indent="0" algn="l" defTabSz="914400" rtl="0" eaLnBrk="1" fontAlgn="auto" latinLnBrk="0" hangingPunct="1">
              <a:lnSpc>
                <a:spcPts val="2900"/>
              </a:lnSpc>
              <a:spcBef>
                <a:spcPts val="480"/>
              </a:spcBef>
              <a:spcAft>
                <a:spcPts val="0"/>
              </a:spcAft>
              <a:buClrTx/>
              <a:buSzPct val="93000"/>
              <a:buFont typeface="Verdana" pitchFamily="34" charset="0"/>
              <a:buNone/>
              <a:tabLst/>
              <a:defRPr sz="2400">
                <a:solidFill>
                  <a:schemeClr val="bg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noProof="0" dirty="0" smtClean="0"/>
              <a:t>Talare eller underrubrik</a:t>
            </a:r>
          </a:p>
        </p:txBody>
      </p:sp>
      <p:sp>
        <p:nvSpPr>
          <p:cNvPr id="12" name="Content Placeholder 10"/>
          <p:cNvSpPr>
            <a:spLocks noGrp="1"/>
          </p:cNvSpPr>
          <p:nvPr>
            <p:ph sz="quarter" idx="10" hasCustomPrompt="1"/>
          </p:nvPr>
        </p:nvSpPr>
        <p:spPr>
          <a:xfrm>
            <a:off x="971600" y="627534"/>
            <a:ext cx="6625108" cy="1008112"/>
          </a:xfrm>
        </p:spPr>
        <p:txBody>
          <a:bodyPr>
            <a:noAutofit/>
          </a:bodyPr>
          <a:lstStyle>
            <a:lvl1pPr marL="0" indent="0">
              <a:buNone/>
              <a:defRPr/>
            </a:lvl1pPr>
          </a:lstStyle>
          <a:p>
            <a:pPr lvl="0"/>
            <a:r>
              <a:rPr lang="sv-SE" noProof="0" dirty="0" smtClean="0"/>
              <a:t>Kurs/Programserie</a:t>
            </a:r>
          </a:p>
        </p:txBody>
      </p:sp>
    </p:spTree>
    <p:extLst>
      <p:ext uri="{BB962C8B-B14F-4D97-AF65-F5344CB8AC3E}">
        <p14:creationId xmlns:p14="http://schemas.microsoft.com/office/powerpoint/2010/main" val="29683871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örstasida">
    <p:bg>
      <p:bgPr>
        <a:solidFill>
          <a:schemeClr val="tx1"/>
        </a:solidFill>
        <a:effectLst/>
      </p:bgPr>
    </p:bg>
    <p:spTree>
      <p:nvGrpSpPr>
        <p:cNvPr id="1" name=""/>
        <p:cNvGrpSpPr/>
        <p:nvPr/>
      </p:nvGrpSpPr>
      <p:grpSpPr>
        <a:xfrm>
          <a:off x="0" y="0"/>
          <a:ext cx="0" cy="0"/>
          <a:chOff x="0" y="0"/>
          <a:chExt cx="0" cy="0"/>
        </a:xfrm>
      </p:grpSpPr>
      <p:sp>
        <p:nvSpPr>
          <p:cNvPr id="8" name="Rubrik 1"/>
          <p:cNvSpPr>
            <a:spLocks noGrp="1"/>
          </p:cNvSpPr>
          <p:nvPr>
            <p:ph type="ctrTitle" hasCustomPrompt="1"/>
          </p:nvPr>
        </p:nvSpPr>
        <p:spPr>
          <a:xfrm>
            <a:off x="1008000" y="1827900"/>
            <a:ext cx="6631200" cy="1069200"/>
          </a:xfrm>
        </p:spPr>
        <p:txBody>
          <a:bodyPr lIns="72000" tIns="36000" rIns="72000" bIns="36000" anchor="ctr" anchorCtr="0">
            <a:noAutofit/>
          </a:bodyPr>
          <a:lstStyle>
            <a:lvl1pPr algn="l">
              <a:defRPr sz="4400" b="0">
                <a:latin typeface="Verdana" pitchFamily="34" charset="0"/>
                <a:ea typeface="Verdana" pitchFamily="34" charset="0"/>
                <a:cs typeface="Verdana" pitchFamily="34" charset="0"/>
              </a:defRPr>
            </a:lvl1pPr>
          </a:lstStyle>
          <a:p>
            <a:r>
              <a:rPr lang="sv-SE" noProof="0" smtClean="0"/>
              <a:t>Avsnittsnamn</a:t>
            </a:r>
            <a:endParaRPr lang="sv-SE" noProof="0"/>
          </a:p>
        </p:txBody>
      </p:sp>
      <p:sp>
        <p:nvSpPr>
          <p:cNvPr id="9" name="Underrubrik 2"/>
          <p:cNvSpPr>
            <a:spLocks noGrp="1"/>
          </p:cNvSpPr>
          <p:nvPr>
            <p:ph type="subTitle" idx="1" hasCustomPrompt="1"/>
          </p:nvPr>
        </p:nvSpPr>
        <p:spPr>
          <a:xfrm>
            <a:off x="1008000" y="2894400"/>
            <a:ext cx="6631200" cy="1045502"/>
          </a:xfrm>
        </p:spPr>
        <p:txBody>
          <a:bodyPr>
            <a:noAutofit/>
          </a:bodyPr>
          <a:lstStyle>
            <a:lvl1pPr marL="0" marR="0" indent="0" algn="l" defTabSz="914400" rtl="0" eaLnBrk="1" fontAlgn="auto" latinLnBrk="0" hangingPunct="1">
              <a:lnSpc>
                <a:spcPts val="2900"/>
              </a:lnSpc>
              <a:spcBef>
                <a:spcPts val="480"/>
              </a:spcBef>
              <a:spcAft>
                <a:spcPts val="0"/>
              </a:spcAft>
              <a:buClrTx/>
              <a:buSzPct val="93000"/>
              <a:buFont typeface="Verdana" pitchFamily="34" charset="0"/>
              <a:buNone/>
              <a:tabLst/>
              <a:defRPr sz="2400">
                <a:solidFill>
                  <a:schemeClr val="bg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noProof="0" dirty="0" smtClean="0"/>
              <a:t>Talare eller underrubrik</a:t>
            </a:r>
          </a:p>
        </p:txBody>
      </p:sp>
      <p:sp>
        <p:nvSpPr>
          <p:cNvPr id="10" name="Content Placeholder 10"/>
          <p:cNvSpPr>
            <a:spLocks noGrp="1"/>
          </p:cNvSpPr>
          <p:nvPr>
            <p:ph sz="quarter" idx="10" hasCustomPrompt="1"/>
          </p:nvPr>
        </p:nvSpPr>
        <p:spPr>
          <a:xfrm>
            <a:off x="971600" y="627534"/>
            <a:ext cx="6625108" cy="1008112"/>
          </a:xfrm>
        </p:spPr>
        <p:txBody>
          <a:bodyPr>
            <a:noAutofit/>
          </a:bodyPr>
          <a:lstStyle>
            <a:lvl1pPr marL="0" indent="0">
              <a:buNone/>
              <a:defRPr/>
            </a:lvl1pPr>
          </a:lstStyle>
          <a:p>
            <a:pPr lvl="0"/>
            <a:r>
              <a:rPr lang="sv-SE" noProof="0" dirty="0" smtClean="0"/>
              <a:t>Kurs/Programserie</a:t>
            </a:r>
          </a:p>
        </p:txBody>
      </p:sp>
    </p:spTree>
    <p:extLst>
      <p:ext uri="{BB962C8B-B14F-4D97-AF65-F5344CB8AC3E}">
        <p14:creationId xmlns:p14="http://schemas.microsoft.com/office/powerpoint/2010/main" val="42498292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Rubrik och innehåll">
    <p:bg>
      <p:bgPr>
        <a:solidFill>
          <a:schemeClr val="tx1"/>
        </a:solidFill>
        <a:effectLst/>
      </p:bgPr>
    </p:bg>
    <p:spTree>
      <p:nvGrpSpPr>
        <p:cNvPr id="1" name=""/>
        <p:cNvGrpSpPr/>
        <p:nvPr/>
      </p:nvGrpSpPr>
      <p:grpSpPr>
        <a:xfrm>
          <a:off x="0" y="0"/>
          <a:ext cx="0" cy="0"/>
          <a:chOff x="0" y="0"/>
          <a:chExt cx="0" cy="0"/>
        </a:xfrm>
      </p:grpSpPr>
      <p:sp>
        <p:nvSpPr>
          <p:cNvPr id="2" name="Rubrik 1"/>
          <p:cNvSpPr>
            <a:spLocks noGrp="1"/>
          </p:cNvSpPr>
          <p:nvPr>
            <p:ph type="title"/>
          </p:nvPr>
        </p:nvSpPr>
        <p:spPr>
          <a:xfrm>
            <a:off x="792000" y="627534"/>
            <a:ext cx="6850800" cy="596700"/>
          </a:xfrm>
        </p:spPr>
        <p:txBody>
          <a:bodyPr anchor="t" anchorCtr="0">
            <a:noAutofit/>
          </a:bodyPr>
          <a:lstStyle>
            <a:lvl1pPr>
              <a:defRPr sz="2800"/>
            </a:lvl1pPr>
          </a:lstStyle>
          <a:p>
            <a:r>
              <a:rPr lang="sv-SE" noProof="0" smtClean="0"/>
              <a:t>Click to edit Master title style</a:t>
            </a:r>
            <a:endParaRPr lang="sv-SE" noProof="0"/>
          </a:p>
        </p:txBody>
      </p:sp>
      <p:sp>
        <p:nvSpPr>
          <p:cNvPr id="3" name="Platshållare för innehåll 2"/>
          <p:cNvSpPr>
            <a:spLocks noGrp="1"/>
          </p:cNvSpPr>
          <p:nvPr>
            <p:ph idx="1"/>
          </p:nvPr>
        </p:nvSpPr>
        <p:spPr>
          <a:xfrm>
            <a:off x="792000" y="1275534"/>
            <a:ext cx="6850800" cy="3240432"/>
          </a:xfrm>
        </p:spPr>
        <p:txBody>
          <a:bodyPr>
            <a:normAutofit/>
          </a:bodyPr>
          <a:lstStyle>
            <a:lvl1pPr>
              <a:defRPr sz="2400"/>
            </a:lvl1pPr>
            <a:lvl2pPr>
              <a:defRPr sz="2400"/>
            </a:lvl2pPr>
            <a:lvl3pPr>
              <a:defRPr sz="2400"/>
            </a:lvl3pPr>
            <a:lvl4pPr>
              <a:defRPr sz="2400"/>
            </a:lvl4pPr>
            <a:lvl5pPr>
              <a:defRPr sz="2400"/>
            </a:lvl5pPr>
          </a:lstStyle>
          <a:p>
            <a:pPr lvl="0"/>
            <a:r>
              <a:rPr lang="sv-SE" noProof="0" smtClean="0"/>
              <a:t>Click to edit Master text styles</a:t>
            </a:r>
          </a:p>
          <a:p>
            <a:pPr lvl="1"/>
            <a:r>
              <a:rPr lang="sv-SE" noProof="0" smtClean="0"/>
              <a:t>Second level</a:t>
            </a:r>
          </a:p>
          <a:p>
            <a:pPr lvl="2"/>
            <a:r>
              <a:rPr lang="sv-SE" noProof="0" smtClean="0"/>
              <a:t>Third level</a:t>
            </a:r>
          </a:p>
          <a:p>
            <a:pPr lvl="3"/>
            <a:r>
              <a:rPr lang="sv-SE" noProof="0" smtClean="0"/>
              <a:t>Fourth level</a:t>
            </a:r>
          </a:p>
          <a:p>
            <a:pPr lvl="4"/>
            <a:r>
              <a:rPr lang="sv-SE" noProof="0" smtClean="0"/>
              <a:t>Fifth level</a:t>
            </a:r>
            <a:endParaRPr lang="sv-SE" noProof="0"/>
          </a:p>
        </p:txBody>
      </p:sp>
    </p:spTree>
    <p:extLst>
      <p:ext uri="{BB962C8B-B14F-4D97-AF65-F5344CB8AC3E}">
        <p14:creationId xmlns:p14="http://schemas.microsoft.com/office/powerpoint/2010/main" val="32505148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Kapitelsida - Eld">
    <p:bg>
      <p:bgPr>
        <a:solidFill>
          <a:schemeClr val="tx1"/>
        </a:solidFill>
        <a:effectLst/>
      </p:bgPr>
    </p:bg>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2">
            <a:alphaModFix amt="21000"/>
            <a:extLst>
              <a:ext uri="{28A0092B-C50C-407E-A947-70E740481C1C}">
                <a14:useLocalDpi xmlns:a14="http://schemas.microsoft.com/office/drawing/2010/main" val="0"/>
              </a:ext>
            </a:extLst>
          </a:blip>
          <a:stretch>
            <a:fillRect/>
          </a:stretch>
        </p:blipFill>
        <p:spPr bwMode="auto">
          <a:xfrm>
            <a:off x="-828600" y="1275606"/>
            <a:ext cx="6264696" cy="4271832"/>
          </a:xfrm>
          <a:prstGeom prst="rect">
            <a:avLst/>
          </a:prstGeom>
          <a:solidFill>
            <a:schemeClr val="tx1"/>
          </a:solidFill>
          <a:effectLst/>
        </p:spPr>
      </p:pic>
      <p:sp>
        <p:nvSpPr>
          <p:cNvPr id="5" name="Rubrik 1"/>
          <p:cNvSpPr>
            <a:spLocks noGrp="1"/>
          </p:cNvSpPr>
          <p:nvPr>
            <p:ph type="ctrTitle"/>
          </p:nvPr>
        </p:nvSpPr>
        <p:spPr>
          <a:xfrm>
            <a:off x="1008000" y="1827900"/>
            <a:ext cx="6631200" cy="1069200"/>
          </a:xfrm>
        </p:spPr>
        <p:txBody>
          <a:bodyPr lIns="72000" tIns="36000" rIns="72000" bIns="36000" anchor="ctr" anchorCtr="0">
            <a:noAutofit/>
          </a:bodyPr>
          <a:lstStyle>
            <a:lvl1pPr algn="l">
              <a:defRPr sz="4400" b="0">
                <a:latin typeface="Verdana" pitchFamily="34" charset="0"/>
                <a:ea typeface="Verdana" pitchFamily="34" charset="0"/>
                <a:cs typeface="Verdana" pitchFamily="34" charset="0"/>
              </a:defRPr>
            </a:lvl1pPr>
          </a:lstStyle>
          <a:p>
            <a:r>
              <a:rPr lang="sv-SE" noProof="0" dirty="0" err="1" smtClean="0"/>
              <a:t>Click</a:t>
            </a:r>
            <a:r>
              <a:rPr lang="sv-SE" noProof="0" dirty="0" smtClean="0"/>
              <a:t> </a:t>
            </a:r>
            <a:r>
              <a:rPr lang="sv-SE" noProof="0" dirty="0" err="1" smtClean="0"/>
              <a:t>to</a:t>
            </a:r>
            <a:r>
              <a:rPr lang="sv-SE" noProof="0" dirty="0" smtClean="0"/>
              <a:t> </a:t>
            </a:r>
            <a:r>
              <a:rPr lang="sv-SE" noProof="0" dirty="0" err="1" smtClean="0"/>
              <a:t>edit</a:t>
            </a:r>
            <a:r>
              <a:rPr lang="sv-SE" noProof="0" dirty="0" smtClean="0"/>
              <a:t> Master </a:t>
            </a:r>
            <a:r>
              <a:rPr lang="sv-SE" noProof="0" dirty="0" err="1" smtClean="0"/>
              <a:t>title</a:t>
            </a:r>
            <a:r>
              <a:rPr lang="sv-SE" noProof="0" dirty="0" smtClean="0"/>
              <a:t> style</a:t>
            </a:r>
            <a:endParaRPr lang="sv-SE" noProof="0" dirty="0"/>
          </a:p>
        </p:txBody>
      </p:sp>
      <p:sp>
        <p:nvSpPr>
          <p:cNvPr id="7" name="Underrubrik 2"/>
          <p:cNvSpPr>
            <a:spLocks noGrp="1"/>
          </p:cNvSpPr>
          <p:nvPr>
            <p:ph type="subTitle" idx="1"/>
          </p:nvPr>
        </p:nvSpPr>
        <p:spPr>
          <a:xfrm>
            <a:off x="1008000" y="2894400"/>
            <a:ext cx="6631200" cy="1621566"/>
          </a:xfrm>
        </p:spPr>
        <p:txBody>
          <a:bodyPr>
            <a:noAutofit/>
          </a:bodyPr>
          <a:lstStyle>
            <a:lvl1pPr marL="0" indent="0" algn="l">
              <a:lnSpc>
                <a:spcPts val="2900"/>
              </a:lnSpc>
              <a:spcBef>
                <a:spcPts val="480"/>
              </a:spcBef>
              <a:buNone/>
              <a:defRPr sz="2000">
                <a:solidFill>
                  <a:srgbClr val="FFFFFF"/>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noProof="0" dirty="0" err="1" smtClean="0"/>
              <a:t>Click</a:t>
            </a:r>
            <a:r>
              <a:rPr lang="sv-SE" noProof="0" dirty="0" smtClean="0"/>
              <a:t> </a:t>
            </a:r>
            <a:r>
              <a:rPr lang="sv-SE" noProof="0" dirty="0" err="1" smtClean="0"/>
              <a:t>to</a:t>
            </a:r>
            <a:r>
              <a:rPr lang="sv-SE" noProof="0" dirty="0" smtClean="0"/>
              <a:t> </a:t>
            </a:r>
            <a:r>
              <a:rPr lang="sv-SE" noProof="0" dirty="0" err="1" smtClean="0"/>
              <a:t>edit</a:t>
            </a:r>
            <a:r>
              <a:rPr lang="sv-SE" noProof="0" dirty="0" smtClean="0"/>
              <a:t> Master </a:t>
            </a:r>
            <a:r>
              <a:rPr lang="sv-SE" noProof="0" dirty="0" err="1" smtClean="0"/>
              <a:t>subtitle</a:t>
            </a:r>
            <a:r>
              <a:rPr lang="sv-SE" noProof="0" dirty="0" smtClean="0"/>
              <a:t> style</a:t>
            </a:r>
            <a:endParaRPr lang="sv-SE" noProof="0" dirty="0"/>
          </a:p>
        </p:txBody>
      </p:sp>
    </p:spTree>
    <p:extLst>
      <p:ext uri="{BB962C8B-B14F-4D97-AF65-F5344CB8AC3E}">
        <p14:creationId xmlns:p14="http://schemas.microsoft.com/office/powerpoint/2010/main" val="111691585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Kapitelsida - Olivkvist">
    <p:bg>
      <p:bgPr>
        <a:solidFill>
          <a:schemeClr val="tx1"/>
        </a:solidFill>
        <a:effectLst/>
      </p:bgPr>
    </p:bg>
    <p:spTree>
      <p:nvGrpSpPr>
        <p:cNvPr id="1" name=""/>
        <p:cNvGrpSpPr/>
        <p:nvPr/>
      </p:nvGrpSpPr>
      <p:grpSpPr>
        <a:xfrm>
          <a:off x="0" y="0"/>
          <a:ext cx="0" cy="0"/>
          <a:chOff x="0" y="0"/>
          <a:chExt cx="0" cy="0"/>
        </a:xfrm>
      </p:grpSpPr>
      <p:pic>
        <p:nvPicPr>
          <p:cNvPr id="6" name="Picture 5" descr="SU_olivkvist_neg.eps"/>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542523" y="267494"/>
            <a:ext cx="5762595" cy="5328592"/>
          </a:xfrm>
          <a:prstGeom prst="rect">
            <a:avLst/>
          </a:prstGeom>
        </p:spPr>
      </p:pic>
      <p:sp>
        <p:nvSpPr>
          <p:cNvPr id="8" name="Rubrik 1"/>
          <p:cNvSpPr>
            <a:spLocks noGrp="1"/>
          </p:cNvSpPr>
          <p:nvPr>
            <p:ph type="ctrTitle"/>
          </p:nvPr>
        </p:nvSpPr>
        <p:spPr>
          <a:xfrm>
            <a:off x="1008000" y="1827900"/>
            <a:ext cx="6631200" cy="1069200"/>
          </a:xfrm>
        </p:spPr>
        <p:txBody>
          <a:bodyPr lIns="72000" tIns="36000" rIns="72000" bIns="36000" anchor="ctr" anchorCtr="0">
            <a:noAutofit/>
          </a:bodyPr>
          <a:lstStyle>
            <a:lvl1pPr algn="l">
              <a:defRPr sz="4400" b="0">
                <a:latin typeface="Verdana" pitchFamily="34" charset="0"/>
                <a:ea typeface="Verdana" pitchFamily="34" charset="0"/>
                <a:cs typeface="Verdana" pitchFamily="34" charset="0"/>
              </a:defRPr>
            </a:lvl1pPr>
          </a:lstStyle>
          <a:p>
            <a:r>
              <a:rPr lang="sv-SE" noProof="0" dirty="0" err="1" smtClean="0"/>
              <a:t>Click</a:t>
            </a:r>
            <a:r>
              <a:rPr lang="sv-SE" noProof="0" dirty="0" smtClean="0"/>
              <a:t> </a:t>
            </a:r>
            <a:r>
              <a:rPr lang="sv-SE" noProof="0" dirty="0" err="1" smtClean="0"/>
              <a:t>to</a:t>
            </a:r>
            <a:r>
              <a:rPr lang="sv-SE" noProof="0" dirty="0" smtClean="0"/>
              <a:t> </a:t>
            </a:r>
            <a:r>
              <a:rPr lang="sv-SE" noProof="0" dirty="0" err="1" smtClean="0"/>
              <a:t>edit</a:t>
            </a:r>
            <a:r>
              <a:rPr lang="sv-SE" noProof="0" dirty="0" smtClean="0"/>
              <a:t> Master </a:t>
            </a:r>
            <a:r>
              <a:rPr lang="sv-SE" noProof="0" dirty="0" err="1" smtClean="0"/>
              <a:t>title</a:t>
            </a:r>
            <a:r>
              <a:rPr lang="sv-SE" noProof="0" dirty="0" smtClean="0"/>
              <a:t> style</a:t>
            </a:r>
            <a:endParaRPr lang="sv-SE" noProof="0" dirty="0"/>
          </a:p>
        </p:txBody>
      </p:sp>
      <p:sp>
        <p:nvSpPr>
          <p:cNvPr id="9" name="Underrubrik 2"/>
          <p:cNvSpPr>
            <a:spLocks noGrp="1"/>
          </p:cNvSpPr>
          <p:nvPr>
            <p:ph type="subTitle" idx="1"/>
          </p:nvPr>
        </p:nvSpPr>
        <p:spPr>
          <a:xfrm>
            <a:off x="1008000" y="2894400"/>
            <a:ext cx="6631200" cy="1621566"/>
          </a:xfrm>
        </p:spPr>
        <p:txBody>
          <a:bodyPr>
            <a:noAutofit/>
          </a:bodyPr>
          <a:lstStyle>
            <a:lvl1pPr marL="0" indent="0" algn="l">
              <a:lnSpc>
                <a:spcPts val="2900"/>
              </a:lnSpc>
              <a:spcBef>
                <a:spcPts val="480"/>
              </a:spcBef>
              <a:buNone/>
              <a:defRPr sz="2000">
                <a:solidFill>
                  <a:srgbClr val="FFFFFF"/>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noProof="0" dirty="0" err="1" smtClean="0"/>
              <a:t>Click</a:t>
            </a:r>
            <a:r>
              <a:rPr lang="sv-SE" noProof="0" dirty="0" smtClean="0"/>
              <a:t> </a:t>
            </a:r>
            <a:r>
              <a:rPr lang="sv-SE" noProof="0" dirty="0" err="1" smtClean="0"/>
              <a:t>to</a:t>
            </a:r>
            <a:r>
              <a:rPr lang="sv-SE" noProof="0" dirty="0" smtClean="0"/>
              <a:t> </a:t>
            </a:r>
            <a:r>
              <a:rPr lang="sv-SE" noProof="0" dirty="0" err="1" smtClean="0"/>
              <a:t>edit</a:t>
            </a:r>
            <a:r>
              <a:rPr lang="sv-SE" noProof="0" dirty="0" smtClean="0"/>
              <a:t> Master </a:t>
            </a:r>
            <a:r>
              <a:rPr lang="sv-SE" noProof="0" dirty="0" err="1" smtClean="0"/>
              <a:t>subtitle</a:t>
            </a:r>
            <a:r>
              <a:rPr lang="sv-SE" noProof="0" dirty="0" smtClean="0"/>
              <a:t> style</a:t>
            </a:r>
            <a:endParaRPr lang="sv-SE" noProof="0" dirty="0"/>
          </a:p>
        </p:txBody>
      </p:sp>
    </p:spTree>
    <p:extLst>
      <p:ext uri="{BB962C8B-B14F-4D97-AF65-F5344CB8AC3E}">
        <p14:creationId xmlns:p14="http://schemas.microsoft.com/office/powerpoint/2010/main" val="1259114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Kapitelsida - Kronor">
    <p:bg>
      <p:bgPr>
        <a:solidFill>
          <a:schemeClr val="tx1"/>
        </a:solidFill>
        <a:effectLst/>
      </p:bgPr>
    </p:bg>
    <p:spTree>
      <p:nvGrpSpPr>
        <p:cNvPr id="1" name=""/>
        <p:cNvGrpSpPr/>
        <p:nvPr/>
      </p:nvGrpSpPr>
      <p:grpSpPr>
        <a:xfrm>
          <a:off x="0" y="0"/>
          <a:ext cx="0" cy="0"/>
          <a:chOff x="0" y="0"/>
          <a:chExt cx="0" cy="0"/>
        </a:xfrm>
      </p:grpSpPr>
      <p:pic>
        <p:nvPicPr>
          <p:cNvPr id="6" name="Picture 9"/>
          <p:cNvPicPr>
            <a:picLocks noChangeAspect="1" noChangeArrowheads="1"/>
          </p:cNvPicPr>
          <p:nvPr userDrawn="1"/>
        </p:nvPicPr>
        <p:blipFill>
          <a:blip r:embed="rId2">
            <a:alphaModFix amt="20000"/>
            <a:extLst>
              <a:ext uri="{28A0092B-C50C-407E-A947-70E740481C1C}">
                <a14:useLocalDpi xmlns:a14="http://schemas.microsoft.com/office/drawing/2010/main" val="0"/>
              </a:ext>
            </a:extLst>
          </a:blip>
          <a:stretch>
            <a:fillRect/>
          </a:stretch>
        </p:blipFill>
        <p:spPr bwMode="auto">
          <a:xfrm>
            <a:off x="-1055431" y="1275606"/>
            <a:ext cx="5267391" cy="3867894"/>
          </a:xfrm>
          <a:prstGeom prst="rect">
            <a:avLst/>
          </a:prstGeom>
          <a:noFill/>
        </p:spPr>
      </p:pic>
      <p:sp>
        <p:nvSpPr>
          <p:cNvPr id="8" name="Rubrik 1"/>
          <p:cNvSpPr>
            <a:spLocks noGrp="1"/>
          </p:cNvSpPr>
          <p:nvPr>
            <p:ph type="ctrTitle"/>
          </p:nvPr>
        </p:nvSpPr>
        <p:spPr>
          <a:xfrm>
            <a:off x="1008000" y="1827900"/>
            <a:ext cx="6631200" cy="1069200"/>
          </a:xfrm>
        </p:spPr>
        <p:txBody>
          <a:bodyPr lIns="72000" tIns="36000" rIns="72000" bIns="36000" anchor="ctr" anchorCtr="0">
            <a:noAutofit/>
          </a:bodyPr>
          <a:lstStyle>
            <a:lvl1pPr algn="l">
              <a:defRPr sz="4400" b="0">
                <a:latin typeface="Verdana" pitchFamily="34" charset="0"/>
                <a:ea typeface="Verdana" pitchFamily="34" charset="0"/>
                <a:cs typeface="Verdana" pitchFamily="34" charset="0"/>
              </a:defRPr>
            </a:lvl1pPr>
          </a:lstStyle>
          <a:p>
            <a:r>
              <a:rPr lang="sv-SE" noProof="0" dirty="0" err="1" smtClean="0"/>
              <a:t>Click</a:t>
            </a:r>
            <a:r>
              <a:rPr lang="sv-SE" noProof="0" dirty="0" smtClean="0"/>
              <a:t> </a:t>
            </a:r>
            <a:r>
              <a:rPr lang="sv-SE" noProof="0" dirty="0" err="1" smtClean="0"/>
              <a:t>to</a:t>
            </a:r>
            <a:r>
              <a:rPr lang="sv-SE" noProof="0" dirty="0" smtClean="0"/>
              <a:t> </a:t>
            </a:r>
            <a:r>
              <a:rPr lang="sv-SE" noProof="0" dirty="0" err="1" smtClean="0"/>
              <a:t>edit</a:t>
            </a:r>
            <a:r>
              <a:rPr lang="sv-SE" noProof="0" dirty="0" smtClean="0"/>
              <a:t> Master </a:t>
            </a:r>
            <a:r>
              <a:rPr lang="sv-SE" noProof="0" dirty="0" err="1" smtClean="0"/>
              <a:t>title</a:t>
            </a:r>
            <a:r>
              <a:rPr lang="sv-SE" noProof="0" dirty="0" smtClean="0"/>
              <a:t> style</a:t>
            </a:r>
            <a:endParaRPr lang="sv-SE" noProof="0" dirty="0"/>
          </a:p>
        </p:txBody>
      </p:sp>
      <p:sp>
        <p:nvSpPr>
          <p:cNvPr id="9" name="Underrubrik 2"/>
          <p:cNvSpPr>
            <a:spLocks noGrp="1"/>
          </p:cNvSpPr>
          <p:nvPr>
            <p:ph type="subTitle" idx="1"/>
          </p:nvPr>
        </p:nvSpPr>
        <p:spPr>
          <a:xfrm>
            <a:off x="1008000" y="2894400"/>
            <a:ext cx="6631200" cy="1621566"/>
          </a:xfrm>
        </p:spPr>
        <p:txBody>
          <a:bodyPr>
            <a:noAutofit/>
          </a:bodyPr>
          <a:lstStyle>
            <a:lvl1pPr marL="0" indent="0" algn="l">
              <a:lnSpc>
                <a:spcPts val="2900"/>
              </a:lnSpc>
              <a:spcBef>
                <a:spcPts val="480"/>
              </a:spcBef>
              <a:buNone/>
              <a:defRPr sz="2000">
                <a:solidFill>
                  <a:srgbClr val="FFFFFF"/>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noProof="0" dirty="0" err="1" smtClean="0"/>
              <a:t>Click</a:t>
            </a:r>
            <a:r>
              <a:rPr lang="sv-SE" noProof="0" dirty="0" smtClean="0"/>
              <a:t> </a:t>
            </a:r>
            <a:r>
              <a:rPr lang="sv-SE" noProof="0" dirty="0" err="1" smtClean="0"/>
              <a:t>to</a:t>
            </a:r>
            <a:r>
              <a:rPr lang="sv-SE" noProof="0" dirty="0" smtClean="0"/>
              <a:t> </a:t>
            </a:r>
            <a:r>
              <a:rPr lang="sv-SE" noProof="0" dirty="0" err="1" smtClean="0"/>
              <a:t>edit</a:t>
            </a:r>
            <a:r>
              <a:rPr lang="sv-SE" noProof="0" dirty="0" smtClean="0"/>
              <a:t> Master </a:t>
            </a:r>
            <a:r>
              <a:rPr lang="sv-SE" noProof="0" dirty="0" err="1" smtClean="0"/>
              <a:t>subtitle</a:t>
            </a:r>
            <a:r>
              <a:rPr lang="sv-SE" noProof="0" dirty="0" smtClean="0"/>
              <a:t> style</a:t>
            </a:r>
            <a:endParaRPr lang="sv-SE" noProof="0" dirty="0"/>
          </a:p>
        </p:txBody>
      </p:sp>
    </p:spTree>
    <p:extLst>
      <p:ext uri="{BB962C8B-B14F-4D97-AF65-F5344CB8AC3E}">
        <p14:creationId xmlns:p14="http://schemas.microsoft.com/office/powerpoint/2010/main" val="127879824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Kapitelsida">
    <p:bg>
      <p:bgPr>
        <a:solidFill>
          <a:schemeClr val="tx1"/>
        </a:solidFill>
        <a:effectLst/>
      </p:bgPr>
    </p:bg>
    <p:spTree>
      <p:nvGrpSpPr>
        <p:cNvPr id="1" name=""/>
        <p:cNvGrpSpPr/>
        <p:nvPr/>
      </p:nvGrpSpPr>
      <p:grpSpPr>
        <a:xfrm>
          <a:off x="0" y="0"/>
          <a:ext cx="0" cy="0"/>
          <a:chOff x="0" y="0"/>
          <a:chExt cx="0" cy="0"/>
        </a:xfrm>
      </p:grpSpPr>
      <p:sp>
        <p:nvSpPr>
          <p:cNvPr id="6" name="Rubrik 1"/>
          <p:cNvSpPr>
            <a:spLocks noGrp="1"/>
          </p:cNvSpPr>
          <p:nvPr>
            <p:ph type="ctrTitle"/>
          </p:nvPr>
        </p:nvSpPr>
        <p:spPr>
          <a:xfrm>
            <a:off x="1008000" y="1827900"/>
            <a:ext cx="6631200" cy="1069200"/>
          </a:xfrm>
        </p:spPr>
        <p:txBody>
          <a:bodyPr lIns="72000" tIns="36000" rIns="72000" bIns="36000" anchor="ctr" anchorCtr="0">
            <a:noAutofit/>
          </a:bodyPr>
          <a:lstStyle>
            <a:lvl1pPr algn="l">
              <a:defRPr sz="4400" b="0">
                <a:latin typeface="Verdana" pitchFamily="34" charset="0"/>
                <a:ea typeface="Verdana" pitchFamily="34" charset="0"/>
                <a:cs typeface="Verdana" pitchFamily="34" charset="0"/>
              </a:defRPr>
            </a:lvl1pPr>
          </a:lstStyle>
          <a:p>
            <a:r>
              <a:rPr lang="sv-SE" noProof="0" dirty="0" err="1" smtClean="0"/>
              <a:t>Click</a:t>
            </a:r>
            <a:r>
              <a:rPr lang="sv-SE" noProof="0" dirty="0" smtClean="0"/>
              <a:t> </a:t>
            </a:r>
            <a:r>
              <a:rPr lang="sv-SE" noProof="0" dirty="0" err="1" smtClean="0"/>
              <a:t>to</a:t>
            </a:r>
            <a:r>
              <a:rPr lang="sv-SE" noProof="0" dirty="0" smtClean="0"/>
              <a:t> </a:t>
            </a:r>
            <a:r>
              <a:rPr lang="sv-SE" noProof="0" dirty="0" err="1" smtClean="0"/>
              <a:t>edit</a:t>
            </a:r>
            <a:r>
              <a:rPr lang="sv-SE" noProof="0" dirty="0" smtClean="0"/>
              <a:t> Master </a:t>
            </a:r>
            <a:r>
              <a:rPr lang="sv-SE" noProof="0" dirty="0" err="1" smtClean="0"/>
              <a:t>title</a:t>
            </a:r>
            <a:r>
              <a:rPr lang="sv-SE" noProof="0" dirty="0" smtClean="0"/>
              <a:t> style</a:t>
            </a:r>
            <a:endParaRPr lang="sv-SE" noProof="0" dirty="0"/>
          </a:p>
        </p:txBody>
      </p:sp>
      <p:sp>
        <p:nvSpPr>
          <p:cNvPr id="7" name="Underrubrik 2"/>
          <p:cNvSpPr>
            <a:spLocks noGrp="1"/>
          </p:cNvSpPr>
          <p:nvPr>
            <p:ph type="subTitle" idx="1"/>
          </p:nvPr>
        </p:nvSpPr>
        <p:spPr>
          <a:xfrm>
            <a:off x="1008000" y="2894400"/>
            <a:ext cx="6631200" cy="1621566"/>
          </a:xfrm>
        </p:spPr>
        <p:txBody>
          <a:bodyPr>
            <a:noAutofit/>
          </a:bodyPr>
          <a:lstStyle>
            <a:lvl1pPr marL="0" indent="0" algn="l">
              <a:lnSpc>
                <a:spcPts val="2900"/>
              </a:lnSpc>
              <a:spcBef>
                <a:spcPts val="480"/>
              </a:spcBef>
              <a:buNone/>
              <a:defRPr sz="2000">
                <a:solidFill>
                  <a:srgbClr val="FFFFFF"/>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noProof="0" dirty="0" err="1" smtClean="0"/>
              <a:t>Click</a:t>
            </a:r>
            <a:r>
              <a:rPr lang="sv-SE" noProof="0" dirty="0" smtClean="0"/>
              <a:t> </a:t>
            </a:r>
            <a:r>
              <a:rPr lang="sv-SE" noProof="0" dirty="0" err="1" smtClean="0"/>
              <a:t>to</a:t>
            </a:r>
            <a:r>
              <a:rPr lang="sv-SE" noProof="0" dirty="0" smtClean="0"/>
              <a:t> </a:t>
            </a:r>
            <a:r>
              <a:rPr lang="sv-SE" noProof="0" dirty="0" err="1" smtClean="0"/>
              <a:t>edit</a:t>
            </a:r>
            <a:r>
              <a:rPr lang="sv-SE" noProof="0" dirty="0" smtClean="0"/>
              <a:t> Master </a:t>
            </a:r>
            <a:r>
              <a:rPr lang="sv-SE" noProof="0" dirty="0" err="1" smtClean="0"/>
              <a:t>subtitle</a:t>
            </a:r>
            <a:r>
              <a:rPr lang="sv-SE" noProof="0" dirty="0" smtClean="0"/>
              <a:t> style</a:t>
            </a:r>
            <a:endParaRPr lang="sv-SE" noProof="0" dirty="0"/>
          </a:p>
        </p:txBody>
      </p:sp>
    </p:spTree>
    <p:extLst>
      <p:ext uri="{BB962C8B-B14F-4D97-AF65-F5344CB8AC3E}">
        <p14:creationId xmlns:p14="http://schemas.microsoft.com/office/powerpoint/2010/main" val="18978091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vå innehållsdelar">
    <p:bg>
      <p:bgPr>
        <a:solidFill>
          <a:schemeClr val="tx1"/>
        </a:solidFill>
        <a:effectLst/>
      </p:bgPr>
    </p:bg>
    <p:spTree>
      <p:nvGrpSpPr>
        <p:cNvPr id="1" name=""/>
        <p:cNvGrpSpPr/>
        <p:nvPr/>
      </p:nvGrpSpPr>
      <p:grpSpPr>
        <a:xfrm>
          <a:off x="0" y="0"/>
          <a:ext cx="0" cy="0"/>
          <a:chOff x="0" y="0"/>
          <a:chExt cx="0" cy="0"/>
        </a:xfrm>
      </p:grpSpPr>
      <p:sp>
        <p:nvSpPr>
          <p:cNvPr id="2" name="Rubrik 1"/>
          <p:cNvSpPr>
            <a:spLocks noGrp="1"/>
          </p:cNvSpPr>
          <p:nvPr>
            <p:ph type="title"/>
          </p:nvPr>
        </p:nvSpPr>
        <p:spPr>
          <a:xfrm>
            <a:off x="792000" y="627534"/>
            <a:ext cx="6850800" cy="596700"/>
          </a:xfrm>
        </p:spPr>
        <p:txBody>
          <a:bodyPr anchor="t" anchorCtr="0">
            <a:normAutofit/>
          </a:bodyPr>
          <a:lstStyle>
            <a:lvl1pPr>
              <a:defRPr sz="2800"/>
            </a:lvl1pPr>
          </a:lstStyle>
          <a:p>
            <a:r>
              <a:rPr lang="sv-SE" smtClean="0"/>
              <a:t>Click to edit Master title style</a:t>
            </a:r>
            <a:endParaRPr lang="sv-SE" dirty="0"/>
          </a:p>
        </p:txBody>
      </p:sp>
      <p:sp>
        <p:nvSpPr>
          <p:cNvPr id="3" name="Platshållare för innehåll 2"/>
          <p:cNvSpPr>
            <a:spLocks noGrp="1"/>
          </p:cNvSpPr>
          <p:nvPr>
            <p:ph sz="half" idx="1"/>
          </p:nvPr>
        </p:nvSpPr>
        <p:spPr>
          <a:xfrm>
            <a:off x="792000" y="1275534"/>
            <a:ext cx="3348000" cy="3240432"/>
          </a:xfrm>
        </p:spPr>
        <p:txBody>
          <a:bodyPr/>
          <a:lstStyle>
            <a:lvl1pPr>
              <a:defRPr sz="24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
        <p:nvSpPr>
          <p:cNvPr id="4" name="Platshållare för innehåll 3"/>
          <p:cNvSpPr>
            <a:spLocks noGrp="1"/>
          </p:cNvSpPr>
          <p:nvPr>
            <p:ph sz="half" idx="2"/>
          </p:nvPr>
        </p:nvSpPr>
        <p:spPr>
          <a:xfrm>
            <a:off x="4291200" y="1275534"/>
            <a:ext cx="3348000" cy="3240432"/>
          </a:xfrm>
        </p:spPr>
        <p:txBody>
          <a:bodyPr/>
          <a:lstStyle>
            <a:lvl1pPr>
              <a:defRPr sz="24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32089489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Rubrik och text">
    <p:bg>
      <p:bgPr>
        <a:solidFill>
          <a:schemeClr val="tx1"/>
        </a:solidFill>
        <a:effectLst/>
      </p:bgPr>
    </p:bg>
    <p:spTree>
      <p:nvGrpSpPr>
        <p:cNvPr id="1" name=""/>
        <p:cNvGrpSpPr/>
        <p:nvPr/>
      </p:nvGrpSpPr>
      <p:grpSpPr>
        <a:xfrm>
          <a:off x="0" y="0"/>
          <a:ext cx="0" cy="0"/>
          <a:chOff x="0" y="0"/>
          <a:chExt cx="0" cy="0"/>
        </a:xfrm>
      </p:grpSpPr>
      <p:sp>
        <p:nvSpPr>
          <p:cNvPr id="2" name="Rubrik 1"/>
          <p:cNvSpPr>
            <a:spLocks noGrp="1"/>
          </p:cNvSpPr>
          <p:nvPr>
            <p:ph type="title"/>
          </p:nvPr>
        </p:nvSpPr>
        <p:spPr>
          <a:xfrm>
            <a:off x="792000" y="627534"/>
            <a:ext cx="6850800" cy="596700"/>
          </a:xfrm>
        </p:spPr>
        <p:txBody>
          <a:bodyPr anchor="t" anchorCtr="0">
            <a:normAutofit/>
          </a:bodyPr>
          <a:lstStyle>
            <a:lvl1pPr>
              <a:defRPr sz="2800"/>
            </a:lvl1pPr>
          </a:lstStyle>
          <a:p>
            <a:r>
              <a:rPr lang="sv-SE" noProof="0" smtClean="0"/>
              <a:t>Click to edit Master title style</a:t>
            </a:r>
            <a:endParaRPr lang="sv-SE" noProof="0"/>
          </a:p>
        </p:txBody>
      </p:sp>
      <p:sp>
        <p:nvSpPr>
          <p:cNvPr id="3" name="Platshållare för innehåll 2"/>
          <p:cNvSpPr>
            <a:spLocks noGrp="1"/>
          </p:cNvSpPr>
          <p:nvPr>
            <p:ph idx="1"/>
          </p:nvPr>
        </p:nvSpPr>
        <p:spPr>
          <a:xfrm>
            <a:off x="792000" y="1275534"/>
            <a:ext cx="6850800" cy="2411100"/>
          </a:xfrm>
        </p:spPr>
        <p:txBody>
          <a:bodyPr>
            <a:normAutofit/>
          </a:bodyPr>
          <a:lstStyle>
            <a:lvl1pPr marL="1588" indent="-1588">
              <a:lnSpc>
                <a:spcPts val="2600"/>
              </a:lnSpc>
              <a:buNone/>
              <a:defRPr sz="2400"/>
            </a:lvl1pPr>
            <a:lvl2pPr>
              <a:buNone/>
              <a:defRPr/>
            </a:lvl2pPr>
            <a:lvl3pPr>
              <a:buNone/>
              <a:defRPr/>
            </a:lvl3pPr>
            <a:lvl4pPr>
              <a:buNone/>
              <a:defRPr/>
            </a:lvl4pPr>
            <a:lvl5pPr>
              <a:buNone/>
              <a:defRPr/>
            </a:lvl5pPr>
          </a:lstStyle>
          <a:p>
            <a:pPr lvl="0"/>
            <a:r>
              <a:rPr lang="sv-SE" noProof="0" smtClean="0"/>
              <a:t>Click to edit Master text styles</a:t>
            </a:r>
          </a:p>
        </p:txBody>
      </p:sp>
    </p:spTree>
    <p:extLst>
      <p:ext uri="{BB962C8B-B14F-4D97-AF65-F5344CB8AC3E}">
        <p14:creationId xmlns:p14="http://schemas.microsoft.com/office/powerpoint/2010/main" val="3716407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örstasida">
    <p:spTree>
      <p:nvGrpSpPr>
        <p:cNvPr id="1" name=""/>
        <p:cNvGrpSpPr/>
        <p:nvPr/>
      </p:nvGrpSpPr>
      <p:grpSpPr>
        <a:xfrm>
          <a:off x="0" y="0"/>
          <a:ext cx="0" cy="0"/>
          <a:chOff x="0" y="0"/>
          <a:chExt cx="0" cy="0"/>
        </a:xfrm>
      </p:grpSpPr>
      <p:sp>
        <p:nvSpPr>
          <p:cNvPr id="5" name="Rubrik 1"/>
          <p:cNvSpPr>
            <a:spLocks noGrp="1"/>
          </p:cNvSpPr>
          <p:nvPr>
            <p:ph type="ctrTitle" hasCustomPrompt="1"/>
          </p:nvPr>
        </p:nvSpPr>
        <p:spPr>
          <a:xfrm>
            <a:off x="1008000" y="1827900"/>
            <a:ext cx="6631200" cy="1069200"/>
          </a:xfrm>
        </p:spPr>
        <p:txBody>
          <a:bodyPr lIns="72000" tIns="36000" rIns="72000" bIns="36000" anchor="ctr" anchorCtr="0">
            <a:normAutofit/>
          </a:bodyPr>
          <a:lstStyle>
            <a:lvl1pPr algn="l">
              <a:defRPr sz="4400" b="0">
                <a:latin typeface="Verdana" pitchFamily="34" charset="0"/>
                <a:ea typeface="Verdana" pitchFamily="34" charset="0"/>
                <a:cs typeface="Verdana" pitchFamily="34" charset="0"/>
              </a:defRPr>
            </a:lvl1pPr>
          </a:lstStyle>
          <a:p>
            <a:r>
              <a:rPr lang="sv-SE" noProof="0" smtClean="0"/>
              <a:t>Avsnittsnamn</a:t>
            </a:r>
            <a:endParaRPr lang="sv-SE" noProof="0"/>
          </a:p>
        </p:txBody>
      </p:sp>
      <p:sp>
        <p:nvSpPr>
          <p:cNvPr id="7" name="Content Placeholder 10"/>
          <p:cNvSpPr>
            <a:spLocks noGrp="1"/>
          </p:cNvSpPr>
          <p:nvPr>
            <p:ph sz="quarter" idx="10" hasCustomPrompt="1"/>
          </p:nvPr>
        </p:nvSpPr>
        <p:spPr>
          <a:xfrm>
            <a:off x="971600" y="627534"/>
            <a:ext cx="6625108" cy="1008112"/>
          </a:xfrm>
        </p:spPr>
        <p:txBody>
          <a:bodyPr/>
          <a:lstStyle>
            <a:lvl1pPr marL="0" indent="0">
              <a:buNone/>
              <a:defRPr/>
            </a:lvl1pPr>
          </a:lstStyle>
          <a:p>
            <a:pPr lvl="0"/>
            <a:r>
              <a:rPr lang="sv-SE" noProof="0" dirty="0" smtClean="0"/>
              <a:t>Kurs/Programserie</a:t>
            </a:r>
          </a:p>
        </p:txBody>
      </p:sp>
      <p:sp>
        <p:nvSpPr>
          <p:cNvPr id="8" name="Underrubrik 2"/>
          <p:cNvSpPr>
            <a:spLocks noGrp="1"/>
          </p:cNvSpPr>
          <p:nvPr>
            <p:ph type="subTitle" idx="1" hasCustomPrompt="1"/>
          </p:nvPr>
        </p:nvSpPr>
        <p:spPr>
          <a:xfrm>
            <a:off x="1008000" y="2894400"/>
            <a:ext cx="6631200" cy="1045502"/>
          </a:xfrm>
        </p:spPr>
        <p:txBody>
          <a:bodyPr>
            <a:noAutofit/>
          </a:bodyPr>
          <a:lstStyle>
            <a:lvl1pPr marL="0" marR="0" indent="0" algn="l" defTabSz="914400" rtl="0" eaLnBrk="1" fontAlgn="auto" latinLnBrk="0" hangingPunct="1">
              <a:lnSpc>
                <a:spcPts val="2900"/>
              </a:lnSpc>
              <a:spcBef>
                <a:spcPts val="480"/>
              </a:spcBef>
              <a:spcAft>
                <a:spcPts val="0"/>
              </a:spcAft>
              <a:buClrTx/>
              <a:buSzPct val="93000"/>
              <a:buFont typeface="Verdana" pitchFamily="34" charset="0"/>
              <a:buNone/>
              <a:tabLst/>
              <a:defRPr sz="2400">
                <a:solidFill>
                  <a:schemeClr val="tx2"/>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noProof="0" dirty="0" smtClean="0"/>
              <a:t>Talare eller underrubrik</a:t>
            </a:r>
          </a:p>
        </p:txBody>
      </p:sp>
    </p:spTree>
    <p:extLst>
      <p:ext uri="{BB962C8B-B14F-4D97-AF65-F5344CB8AC3E}">
        <p14:creationId xmlns:p14="http://schemas.microsoft.com/office/powerpoint/2010/main" val="59284099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Endast innehåll">
    <p:bg>
      <p:bgPr>
        <a:solidFill>
          <a:schemeClr val="tx1"/>
        </a:solidFill>
        <a:effectLst/>
      </p:bgPr>
    </p:bg>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792000" y="595470"/>
            <a:ext cx="6850800" cy="3992504"/>
          </a:xfrm>
        </p:spPr>
        <p:txBody>
          <a:bodyPr>
            <a:normAutofit/>
          </a:bodyPr>
          <a:lstStyle>
            <a:lvl1pPr>
              <a:defRPr sz="2400"/>
            </a:lvl1pPr>
            <a:lvl2pPr>
              <a:defRPr sz="2400"/>
            </a:lvl2pPr>
            <a:lvl3pPr>
              <a:defRPr sz="2400"/>
            </a:lvl3pPr>
            <a:lvl4pPr>
              <a:defRPr sz="2400"/>
            </a:lvl4pPr>
            <a:lvl5pPr>
              <a:defRPr sz="2400"/>
            </a:lvl5pPr>
          </a:lstStyle>
          <a:p>
            <a:pPr lvl="0"/>
            <a:r>
              <a:rPr lang="sv-SE" dirty="0" err="1" smtClean="0"/>
              <a:t>Click</a:t>
            </a:r>
            <a:r>
              <a:rPr lang="sv-SE" dirty="0" smtClean="0"/>
              <a:t> </a:t>
            </a:r>
            <a:r>
              <a:rPr lang="sv-SE" dirty="0" err="1" smtClean="0"/>
              <a:t>to</a:t>
            </a:r>
            <a:r>
              <a:rPr lang="sv-SE" dirty="0" smtClean="0"/>
              <a:t> </a:t>
            </a:r>
            <a:r>
              <a:rPr lang="sv-SE" dirty="0" err="1" smtClean="0"/>
              <a:t>edit</a:t>
            </a:r>
            <a:r>
              <a:rPr lang="sv-SE" dirty="0" smtClean="0"/>
              <a:t> Master text </a:t>
            </a:r>
            <a:r>
              <a:rPr lang="sv-SE" dirty="0" err="1" smtClean="0"/>
              <a:t>styles</a:t>
            </a:r>
            <a:endParaRPr lang="sv-SE" dirty="0" smtClean="0"/>
          </a:p>
          <a:p>
            <a:pPr lvl="1"/>
            <a:r>
              <a:rPr lang="sv-SE" dirty="0" smtClean="0"/>
              <a:t>Second </a:t>
            </a:r>
            <a:r>
              <a:rPr lang="sv-SE" dirty="0" err="1" smtClean="0"/>
              <a:t>level</a:t>
            </a:r>
            <a:endParaRPr lang="sv-SE" dirty="0" smtClean="0"/>
          </a:p>
          <a:p>
            <a:pPr lvl="2"/>
            <a:r>
              <a:rPr lang="sv-SE" dirty="0" err="1" smtClean="0"/>
              <a:t>Third</a:t>
            </a:r>
            <a:r>
              <a:rPr lang="sv-SE" dirty="0" smtClean="0"/>
              <a:t> </a:t>
            </a:r>
            <a:r>
              <a:rPr lang="sv-SE" dirty="0" err="1" smtClean="0"/>
              <a:t>level</a:t>
            </a:r>
            <a:endParaRPr lang="sv-SE" dirty="0" smtClean="0"/>
          </a:p>
          <a:p>
            <a:pPr lvl="3"/>
            <a:r>
              <a:rPr lang="sv-SE" dirty="0" err="1" smtClean="0"/>
              <a:t>Fourth</a:t>
            </a:r>
            <a:r>
              <a:rPr lang="sv-SE" dirty="0" smtClean="0"/>
              <a:t> </a:t>
            </a:r>
            <a:r>
              <a:rPr lang="sv-SE" dirty="0" err="1" smtClean="0"/>
              <a:t>level</a:t>
            </a:r>
            <a:endParaRPr lang="sv-SE" dirty="0" smtClean="0"/>
          </a:p>
          <a:p>
            <a:pPr lvl="4"/>
            <a:r>
              <a:rPr lang="sv-SE" dirty="0" err="1" smtClean="0"/>
              <a:t>Fifth</a:t>
            </a:r>
            <a:r>
              <a:rPr lang="sv-SE" dirty="0" smtClean="0"/>
              <a:t> </a:t>
            </a:r>
            <a:r>
              <a:rPr lang="sv-SE" dirty="0" err="1" smtClean="0"/>
              <a:t>level</a:t>
            </a:r>
            <a:endParaRPr lang="sv-SE" dirty="0"/>
          </a:p>
        </p:txBody>
      </p:sp>
    </p:spTree>
    <p:extLst>
      <p:ext uri="{BB962C8B-B14F-4D97-AF65-F5344CB8AC3E}">
        <p14:creationId xmlns:p14="http://schemas.microsoft.com/office/powerpoint/2010/main" val="30376429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Tom">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12753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irst page - Fire">
    <p:bg>
      <p:bgPr>
        <a:solidFill>
          <a:schemeClr val="tx1"/>
        </a:solidFill>
        <a:effectLst/>
      </p:bgPr>
    </p:bg>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2">
            <a:alphaModFix amt="21000"/>
            <a:extLst>
              <a:ext uri="{28A0092B-C50C-407E-A947-70E740481C1C}">
                <a14:useLocalDpi xmlns:a14="http://schemas.microsoft.com/office/drawing/2010/main" val="0"/>
              </a:ext>
            </a:extLst>
          </a:blip>
          <a:stretch>
            <a:fillRect/>
          </a:stretch>
        </p:blipFill>
        <p:spPr bwMode="auto">
          <a:xfrm>
            <a:off x="-828600" y="1275606"/>
            <a:ext cx="6264696" cy="4271832"/>
          </a:xfrm>
          <a:prstGeom prst="rect">
            <a:avLst/>
          </a:prstGeom>
          <a:solidFill>
            <a:schemeClr val="tx1"/>
          </a:solidFill>
          <a:effectLst/>
        </p:spPr>
      </p:pic>
      <p:sp>
        <p:nvSpPr>
          <p:cNvPr id="10" name="Rubrik 1"/>
          <p:cNvSpPr>
            <a:spLocks noGrp="1"/>
          </p:cNvSpPr>
          <p:nvPr>
            <p:ph type="ctrTitle" hasCustomPrompt="1"/>
          </p:nvPr>
        </p:nvSpPr>
        <p:spPr>
          <a:xfrm>
            <a:off x="1008000" y="1827900"/>
            <a:ext cx="6631200" cy="1069200"/>
          </a:xfrm>
        </p:spPr>
        <p:txBody>
          <a:bodyPr lIns="72000" tIns="36000" rIns="72000" bIns="36000" anchor="ctr" anchorCtr="0">
            <a:noAutofit/>
          </a:bodyPr>
          <a:lstStyle>
            <a:lvl1pPr algn="l">
              <a:defRPr sz="4400" b="0" baseline="0">
                <a:latin typeface="Verdana" pitchFamily="34" charset="0"/>
                <a:ea typeface="Verdana" pitchFamily="34" charset="0"/>
                <a:cs typeface="Verdana" pitchFamily="34" charset="0"/>
              </a:defRPr>
            </a:lvl1pPr>
          </a:lstStyle>
          <a:p>
            <a:r>
              <a:rPr lang="en-US" noProof="0" smtClean="0"/>
              <a:t>Episode name</a:t>
            </a:r>
            <a:endParaRPr lang="en-US" noProof="0"/>
          </a:p>
        </p:txBody>
      </p:sp>
      <p:sp>
        <p:nvSpPr>
          <p:cNvPr id="11" name="Underrubrik 2"/>
          <p:cNvSpPr>
            <a:spLocks noGrp="1"/>
          </p:cNvSpPr>
          <p:nvPr>
            <p:ph type="subTitle" idx="1" hasCustomPrompt="1"/>
          </p:nvPr>
        </p:nvSpPr>
        <p:spPr>
          <a:xfrm>
            <a:off x="1008000" y="2894400"/>
            <a:ext cx="6631200" cy="1405542"/>
          </a:xfrm>
        </p:spPr>
        <p:txBody>
          <a:bodyPr>
            <a:noAutofit/>
          </a:bodyPr>
          <a:lstStyle>
            <a:lvl1pPr marL="0" marR="0" indent="0" algn="l" defTabSz="914400" rtl="0" eaLnBrk="1" fontAlgn="auto" latinLnBrk="0" hangingPunct="1">
              <a:lnSpc>
                <a:spcPts val="2900"/>
              </a:lnSpc>
              <a:spcBef>
                <a:spcPts val="480"/>
              </a:spcBef>
              <a:spcAft>
                <a:spcPts val="0"/>
              </a:spcAft>
              <a:buClrTx/>
              <a:buSzPct val="93000"/>
              <a:buFont typeface="Verdana" pitchFamily="34" charset="0"/>
              <a:buNone/>
              <a:tabLst/>
              <a:defRPr sz="2400">
                <a:solidFill>
                  <a:srgbClr val="FFFFFF"/>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Speaker or subtitle</a:t>
            </a:r>
          </a:p>
          <a:p>
            <a:pPr lvl="0"/>
            <a:endParaRPr lang="sv-SE" noProof="0" dirty="0" smtClean="0"/>
          </a:p>
        </p:txBody>
      </p:sp>
      <p:sp>
        <p:nvSpPr>
          <p:cNvPr id="12" name="Content Placeholder 10"/>
          <p:cNvSpPr>
            <a:spLocks noGrp="1"/>
          </p:cNvSpPr>
          <p:nvPr>
            <p:ph sz="quarter" idx="10" hasCustomPrompt="1"/>
          </p:nvPr>
        </p:nvSpPr>
        <p:spPr>
          <a:xfrm>
            <a:off x="971600" y="627534"/>
            <a:ext cx="6625108" cy="1008112"/>
          </a:xfrm>
        </p:spPr>
        <p:txBody>
          <a:bodyPr>
            <a:noAutofit/>
          </a:bodyPr>
          <a:lstStyle>
            <a:lvl1pPr marL="0" marR="0" indent="0" algn="l" defTabSz="914400" rtl="0" eaLnBrk="1" fontAlgn="auto" latinLnBrk="0" hangingPunct="1">
              <a:lnSpc>
                <a:spcPts val="2900"/>
              </a:lnSpc>
              <a:spcBef>
                <a:spcPct val="20000"/>
              </a:spcBef>
              <a:spcAft>
                <a:spcPts val="0"/>
              </a:spcAft>
              <a:buClrTx/>
              <a:buSzPct val="93000"/>
              <a:buFont typeface="Verdana" pitchFamily="34" charset="0"/>
              <a:buNone/>
              <a:tabLst/>
              <a:defRPr/>
            </a:lvl1pPr>
          </a:lstStyle>
          <a:p>
            <a:pPr lvl="0"/>
            <a:r>
              <a:rPr lang="en-US" noProof="0" dirty="0" smtClean="0"/>
              <a:t>Course/Serial</a:t>
            </a:r>
          </a:p>
        </p:txBody>
      </p:sp>
    </p:spTree>
    <p:extLst>
      <p:ext uri="{BB962C8B-B14F-4D97-AF65-F5344CB8AC3E}">
        <p14:creationId xmlns:p14="http://schemas.microsoft.com/office/powerpoint/2010/main" val="179916910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irst page - Olive branch">
    <p:bg>
      <p:bgPr>
        <a:solidFill>
          <a:schemeClr val="tx1"/>
        </a:solidFill>
        <a:effectLst/>
      </p:bgPr>
    </p:bg>
    <p:spTree>
      <p:nvGrpSpPr>
        <p:cNvPr id="1" name=""/>
        <p:cNvGrpSpPr/>
        <p:nvPr/>
      </p:nvGrpSpPr>
      <p:grpSpPr>
        <a:xfrm>
          <a:off x="0" y="0"/>
          <a:ext cx="0" cy="0"/>
          <a:chOff x="0" y="0"/>
          <a:chExt cx="0" cy="0"/>
        </a:xfrm>
      </p:grpSpPr>
      <p:pic>
        <p:nvPicPr>
          <p:cNvPr id="4" name="Picture 3" descr="SU_olivkvist_neg.eps"/>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542523" y="267494"/>
            <a:ext cx="5762595" cy="5328592"/>
          </a:xfrm>
          <a:prstGeom prst="rect">
            <a:avLst/>
          </a:prstGeom>
        </p:spPr>
      </p:pic>
      <p:sp>
        <p:nvSpPr>
          <p:cNvPr id="6" name="Rubrik 1"/>
          <p:cNvSpPr>
            <a:spLocks noGrp="1"/>
          </p:cNvSpPr>
          <p:nvPr>
            <p:ph type="ctrTitle" hasCustomPrompt="1"/>
          </p:nvPr>
        </p:nvSpPr>
        <p:spPr>
          <a:xfrm>
            <a:off x="1008000" y="1827900"/>
            <a:ext cx="6631200" cy="1069200"/>
          </a:xfrm>
        </p:spPr>
        <p:txBody>
          <a:bodyPr lIns="72000" tIns="36000" rIns="72000" bIns="36000" anchor="ctr" anchorCtr="0">
            <a:noAutofit/>
          </a:bodyPr>
          <a:lstStyle>
            <a:lvl1pPr algn="l">
              <a:defRPr sz="4400" b="0" baseline="0">
                <a:latin typeface="Verdana" pitchFamily="34" charset="0"/>
                <a:ea typeface="Verdana" pitchFamily="34" charset="0"/>
                <a:cs typeface="Verdana" pitchFamily="34" charset="0"/>
              </a:defRPr>
            </a:lvl1pPr>
          </a:lstStyle>
          <a:p>
            <a:r>
              <a:rPr lang="en-US" noProof="0" smtClean="0"/>
              <a:t>Episode name</a:t>
            </a:r>
            <a:endParaRPr lang="en-US" noProof="0"/>
          </a:p>
        </p:txBody>
      </p:sp>
      <p:sp>
        <p:nvSpPr>
          <p:cNvPr id="7" name="Underrubrik 2"/>
          <p:cNvSpPr>
            <a:spLocks noGrp="1"/>
          </p:cNvSpPr>
          <p:nvPr>
            <p:ph type="subTitle" idx="1" hasCustomPrompt="1"/>
          </p:nvPr>
        </p:nvSpPr>
        <p:spPr>
          <a:xfrm>
            <a:off x="1008000" y="2894400"/>
            <a:ext cx="6631200" cy="1405542"/>
          </a:xfrm>
        </p:spPr>
        <p:txBody>
          <a:bodyPr>
            <a:noAutofit/>
          </a:bodyPr>
          <a:lstStyle>
            <a:lvl1pPr marL="0" marR="0" indent="0" algn="l" defTabSz="914400" rtl="0" eaLnBrk="1" fontAlgn="auto" latinLnBrk="0" hangingPunct="1">
              <a:lnSpc>
                <a:spcPts val="2900"/>
              </a:lnSpc>
              <a:spcBef>
                <a:spcPts val="480"/>
              </a:spcBef>
              <a:spcAft>
                <a:spcPts val="0"/>
              </a:spcAft>
              <a:buClrTx/>
              <a:buSzPct val="93000"/>
              <a:buFont typeface="Verdana" pitchFamily="34" charset="0"/>
              <a:buNone/>
              <a:tabLst/>
              <a:defRPr sz="2400">
                <a:solidFill>
                  <a:srgbClr val="FFFFFF"/>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Speaker or subtitle</a:t>
            </a:r>
          </a:p>
          <a:p>
            <a:pPr lvl="0"/>
            <a:endParaRPr lang="sv-SE" noProof="0" dirty="0" smtClean="0"/>
          </a:p>
        </p:txBody>
      </p:sp>
      <p:sp>
        <p:nvSpPr>
          <p:cNvPr id="8" name="Content Placeholder 10"/>
          <p:cNvSpPr>
            <a:spLocks noGrp="1"/>
          </p:cNvSpPr>
          <p:nvPr>
            <p:ph sz="quarter" idx="10" hasCustomPrompt="1"/>
          </p:nvPr>
        </p:nvSpPr>
        <p:spPr>
          <a:xfrm>
            <a:off x="971600" y="627534"/>
            <a:ext cx="6625108" cy="1008112"/>
          </a:xfrm>
        </p:spPr>
        <p:txBody>
          <a:bodyPr>
            <a:noAutofit/>
          </a:bodyPr>
          <a:lstStyle>
            <a:lvl1pPr marL="0" marR="0" indent="0" algn="l" defTabSz="914400" rtl="0" eaLnBrk="1" fontAlgn="auto" latinLnBrk="0" hangingPunct="1">
              <a:lnSpc>
                <a:spcPts val="2900"/>
              </a:lnSpc>
              <a:spcBef>
                <a:spcPct val="20000"/>
              </a:spcBef>
              <a:spcAft>
                <a:spcPts val="0"/>
              </a:spcAft>
              <a:buClrTx/>
              <a:buSzPct val="93000"/>
              <a:buFont typeface="Verdana" pitchFamily="34" charset="0"/>
              <a:buNone/>
              <a:tabLst/>
              <a:defRPr/>
            </a:lvl1pPr>
          </a:lstStyle>
          <a:p>
            <a:pPr lvl="0"/>
            <a:r>
              <a:rPr lang="en-US" noProof="0" dirty="0" smtClean="0"/>
              <a:t>Course/Serial</a:t>
            </a:r>
          </a:p>
        </p:txBody>
      </p:sp>
    </p:spTree>
    <p:extLst>
      <p:ext uri="{BB962C8B-B14F-4D97-AF65-F5344CB8AC3E}">
        <p14:creationId xmlns:p14="http://schemas.microsoft.com/office/powerpoint/2010/main" val="185050959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irst page - Crowns">
    <p:bg>
      <p:bgPr>
        <a:solidFill>
          <a:schemeClr val="tx1"/>
        </a:solidFill>
        <a:effectLst/>
      </p:bgPr>
    </p:bg>
    <p:spTree>
      <p:nvGrpSpPr>
        <p:cNvPr id="1" name=""/>
        <p:cNvGrpSpPr/>
        <p:nvPr/>
      </p:nvGrpSpPr>
      <p:grpSpPr>
        <a:xfrm>
          <a:off x="0" y="0"/>
          <a:ext cx="0" cy="0"/>
          <a:chOff x="0" y="0"/>
          <a:chExt cx="0" cy="0"/>
        </a:xfrm>
      </p:grpSpPr>
      <p:pic>
        <p:nvPicPr>
          <p:cNvPr id="7" name="Picture 9"/>
          <p:cNvPicPr>
            <a:picLocks noChangeAspect="1" noChangeArrowheads="1"/>
          </p:cNvPicPr>
          <p:nvPr userDrawn="1"/>
        </p:nvPicPr>
        <p:blipFill>
          <a:blip r:embed="rId2">
            <a:alphaModFix amt="20000"/>
            <a:extLst>
              <a:ext uri="{28A0092B-C50C-407E-A947-70E740481C1C}">
                <a14:useLocalDpi xmlns:a14="http://schemas.microsoft.com/office/drawing/2010/main" val="0"/>
              </a:ext>
            </a:extLst>
          </a:blip>
          <a:stretch>
            <a:fillRect/>
          </a:stretch>
        </p:blipFill>
        <p:spPr bwMode="auto">
          <a:xfrm>
            <a:off x="-1055431" y="1275606"/>
            <a:ext cx="5267391" cy="3867894"/>
          </a:xfrm>
          <a:prstGeom prst="rect">
            <a:avLst/>
          </a:prstGeom>
          <a:noFill/>
        </p:spPr>
      </p:pic>
      <p:sp>
        <p:nvSpPr>
          <p:cNvPr id="6" name="Rubrik 1"/>
          <p:cNvSpPr>
            <a:spLocks noGrp="1"/>
          </p:cNvSpPr>
          <p:nvPr>
            <p:ph type="ctrTitle" hasCustomPrompt="1"/>
          </p:nvPr>
        </p:nvSpPr>
        <p:spPr>
          <a:xfrm>
            <a:off x="1008000" y="1827900"/>
            <a:ext cx="6631200" cy="1069200"/>
          </a:xfrm>
        </p:spPr>
        <p:txBody>
          <a:bodyPr lIns="72000" tIns="36000" rIns="72000" bIns="36000" anchor="ctr" anchorCtr="0">
            <a:noAutofit/>
          </a:bodyPr>
          <a:lstStyle>
            <a:lvl1pPr algn="l">
              <a:defRPr sz="4400" b="0" baseline="0">
                <a:latin typeface="Verdana" pitchFamily="34" charset="0"/>
                <a:ea typeface="Verdana" pitchFamily="34" charset="0"/>
                <a:cs typeface="Verdana" pitchFamily="34" charset="0"/>
              </a:defRPr>
            </a:lvl1pPr>
          </a:lstStyle>
          <a:p>
            <a:r>
              <a:rPr lang="en-US" noProof="0" smtClean="0"/>
              <a:t>Episode name</a:t>
            </a:r>
            <a:endParaRPr lang="en-US" noProof="0"/>
          </a:p>
        </p:txBody>
      </p:sp>
      <p:sp>
        <p:nvSpPr>
          <p:cNvPr id="8" name="Underrubrik 2"/>
          <p:cNvSpPr>
            <a:spLocks noGrp="1"/>
          </p:cNvSpPr>
          <p:nvPr>
            <p:ph type="subTitle" idx="1" hasCustomPrompt="1"/>
          </p:nvPr>
        </p:nvSpPr>
        <p:spPr>
          <a:xfrm>
            <a:off x="1008000" y="2894400"/>
            <a:ext cx="6631200" cy="1405542"/>
          </a:xfrm>
        </p:spPr>
        <p:txBody>
          <a:bodyPr>
            <a:noAutofit/>
          </a:bodyPr>
          <a:lstStyle>
            <a:lvl1pPr marL="0" marR="0" indent="0" algn="l" defTabSz="914400" rtl="0" eaLnBrk="1" fontAlgn="auto" latinLnBrk="0" hangingPunct="1">
              <a:lnSpc>
                <a:spcPts val="2900"/>
              </a:lnSpc>
              <a:spcBef>
                <a:spcPts val="480"/>
              </a:spcBef>
              <a:spcAft>
                <a:spcPts val="0"/>
              </a:spcAft>
              <a:buClrTx/>
              <a:buSzPct val="93000"/>
              <a:buFont typeface="Verdana" pitchFamily="34" charset="0"/>
              <a:buNone/>
              <a:tabLst/>
              <a:defRPr sz="2400">
                <a:solidFill>
                  <a:srgbClr val="FFFFFF"/>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Speaker or subtitle</a:t>
            </a:r>
          </a:p>
          <a:p>
            <a:pPr lvl="0"/>
            <a:endParaRPr lang="sv-SE" noProof="0" dirty="0" smtClean="0"/>
          </a:p>
        </p:txBody>
      </p:sp>
      <p:sp>
        <p:nvSpPr>
          <p:cNvPr id="9" name="Content Placeholder 10"/>
          <p:cNvSpPr>
            <a:spLocks noGrp="1"/>
          </p:cNvSpPr>
          <p:nvPr>
            <p:ph sz="quarter" idx="10" hasCustomPrompt="1"/>
          </p:nvPr>
        </p:nvSpPr>
        <p:spPr>
          <a:xfrm>
            <a:off x="971600" y="627534"/>
            <a:ext cx="6625108" cy="1008112"/>
          </a:xfrm>
        </p:spPr>
        <p:txBody>
          <a:bodyPr>
            <a:noAutofit/>
          </a:bodyPr>
          <a:lstStyle>
            <a:lvl1pPr marL="0" marR="0" indent="0" algn="l" defTabSz="914400" rtl="0" eaLnBrk="1" fontAlgn="auto" latinLnBrk="0" hangingPunct="1">
              <a:lnSpc>
                <a:spcPts val="2900"/>
              </a:lnSpc>
              <a:spcBef>
                <a:spcPct val="20000"/>
              </a:spcBef>
              <a:spcAft>
                <a:spcPts val="0"/>
              </a:spcAft>
              <a:buClrTx/>
              <a:buSzPct val="93000"/>
              <a:buFont typeface="Verdana" pitchFamily="34" charset="0"/>
              <a:buNone/>
              <a:tabLst/>
              <a:defRPr/>
            </a:lvl1pPr>
          </a:lstStyle>
          <a:p>
            <a:pPr lvl="0"/>
            <a:r>
              <a:rPr lang="en-US" noProof="0" dirty="0" smtClean="0"/>
              <a:t>Course/Serial</a:t>
            </a:r>
          </a:p>
        </p:txBody>
      </p:sp>
    </p:spTree>
    <p:extLst>
      <p:ext uri="{BB962C8B-B14F-4D97-AF65-F5344CB8AC3E}">
        <p14:creationId xmlns:p14="http://schemas.microsoft.com/office/powerpoint/2010/main" val="22847219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irst page">
    <p:bg>
      <p:bgPr>
        <a:solidFill>
          <a:schemeClr val="tx1"/>
        </a:solidFill>
        <a:effectLst/>
      </p:bgPr>
    </p:bg>
    <p:spTree>
      <p:nvGrpSpPr>
        <p:cNvPr id="1" name=""/>
        <p:cNvGrpSpPr/>
        <p:nvPr/>
      </p:nvGrpSpPr>
      <p:grpSpPr>
        <a:xfrm>
          <a:off x="0" y="0"/>
          <a:ext cx="0" cy="0"/>
          <a:chOff x="0" y="0"/>
          <a:chExt cx="0" cy="0"/>
        </a:xfrm>
      </p:grpSpPr>
      <p:sp>
        <p:nvSpPr>
          <p:cNvPr id="5" name="Rubrik 1"/>
          <p:cNvSpPr>
            <a:spLocks noGrp="1"/>
          </p:cNvSpPr>
          <p:nvPr>
            <p:ph type="ctrTitle" hasCustomPrompt="1"/>
          </p:nvPr>
        </p:nvSpPr>
        <p:spPr>
          <a:xfrm>
            <a:off x="1008000" y="1827900"/>
            <a:ext cx="6631200" cy="1069200"/>
          </a:xfrm>
        </p:spPr>
        <p:txBody>
          <a:bodyPr lIns="72000" tIns="36000" rIns="72000" bIns="36000" anchor="ctr" anchorCtr="0">
            <a:noAutofit/>
          </a:bodyPr>
          <a:lstStyle>
            <a:lvl1pPr algn="l">
              <a:defRPr sz="4400" b="0" baseline="0">
                <a:latin typeface="Verdana" pitchFamily="34" charset="0"/>
                <a:ea typeface="Verdana" pitchFamily="34" charset="0"/>
                <a:cs typeface="Verdana" pitchFamily="34" charset="0"/>
              </a:defRPr>
            </a:lvl1pPr>
          </a:lstStyle>
          <a:p>
            <a:r>
              <a:rPr lang="en-US" noProof="0" smtClean="0"/>
              <a:t>Episode name</a:t>
            </a:r>
            <a:endParaRPr lang="en-US" noProof="0"/>
          </a:p>
        </p:txBody>
      </p:sp>
      <p:sp>
        <p:nvSpPr>
          <p:cNvPr id="6" name="Underrubrik 2"/>
          <p:cNvSpPr>
            <a:spLocks noGrp="1"/>
          </p:cNvSpPr>
          <p:nvPr>
            <p:ph type="subTitle" idx="1" hasCustomPrompt="1"/>
          </p:nvPr>
        </p:nvSpPr>
        <p:spPr>
          <a:xfrm>
            <a:off x="1008000" y="2894400"/>
            <a:ext cx="6631200" cy="1405542"/>
          </a:xfrm>
        </p:spPr>
        <p:txBody>
          <a:bodyPr>
            <a:noAutofit/>
          </a:bodyPr>
          <a:lstStyle>
            <a:lvl1pPr marL="0" marR="0" indent="0" algn="l" defTabSz="914400" rtl="0" eaLnBrk="1" fontAlgn="auto" latinLnBrk="0" hangingPunct="1">
              <a:lnSpc>
                <a:spcPts val="2900"/>
              </a:lnSpc>
              <a:spcBef>
                <a:spcPts val="480"/>
              </a:spcBef>
              <a:spcAft>
                <a:spcPts val="0"/>
              </a:spcAft>
              <a:buClrTx/>
              <a:buSzPct val="93000"/>
              <a:buFont typeface="Verdana" pitchFamily="34" charset="0"/>
              <a:buNone/>
              <a:tabLst/>
              <a:defRPr sz="2400">
                <a:solidFill>
                  <a:srgbClr val="FFFFFF"/>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Speaker or subtitle</a:t>
            </a:r>
          </a:p>
          <a:p>
            <a:pPr lvl="0"/>
            <a:endParaRPr lang="sv-SE" noProof="0" dirty="0" smtClean="0"/>
          </a:p>
        </p:txBody>
      </p:sp>
      <p:sp>
        <p:nvSpPr>
          <p:cNvPr id="7" name="Content Placeholder 10"/>
          <p:cNvSpPr>
            <a:spLocks noGrp="1"/>
          </p:cNvSpPr>
          <p:nvPr>
            <p:ph sz="quarter" idx="10" hasCustomPrompt="1"/>
          </p:nvPr>
        </p:nvSpPr>
        <p:spPr>
          <a:xfrm>
            <a:off x="971600" y="627534"/>
            <a:ext cx="6625108" cy="1008112"/>
          </a:xfrm>
        </p:spPr>
        <p:txBody>
          <a:bodyPr>
            <a:noAutofit/>
          </a:bodyPr>
          <a:lstStyle>
            <a:lvl1pPr marL="0" marR="0" indent="0" algn="l" defTabSz="914400" rtl="0" eaLnBrk="1" fontAlgn="auto" latinLnBrk="0" hangingPunct="1">
              <a:lnSpc>
                <a:spcPts val="2900"/>
              </a:lnSpc>
              <a:spcBef>
                <a:spcPct val="20000"/>
              </a:spcBef>
              <a:spcAft>
                <a:spcPts val="0"/>
              </a:spcAft>
              <a:buClrTx/>
              <a:buSzPct val="93000"/>
              <a:buFont typeface="Verdana" pitchFamily="34" charset="0"/>
              <a:buNone/>
              <a:tabLst/>
              <a:defRPr/>
            </a:lvl1pPr>
          </a:lstStyle>
          <a:p>
            <a:pPr lvl="0"/>
            <a:r>
              <a:rPr lang="en-US" noProof="0" dirty="0" smtClean="0"/>
              <a:t>Course/Serial</a:t>
            </a:r>
          </a:p>
        </p:txBody>
      </p:sp>
    </p:spTree>
    <p:extLst>
      <p:ext uri="{BB962C8B-B14F-4D97-AF65-F5344CB8AC3E}">
        <p14:creationId xmlns:p14="http://schemas.microsoft.com/office/powerpoint/2010/main" val="4541948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Heading and content">
    <p:bg>
      <p:bgPr>
        <a:solidFill>
          <a:schemeClr val="tx1"/>
        </a:solidFill>
        <a:effectLst/>
      </p:bgPr>
    </p:bg>
    <p:spTree>
      <p:nvGrpSpPr>
        <p:cNvPr id="1" name=""/>
        <p:cNvGrpSpPr/>
        <p:nvPr/>
      </p:nvGrpSpPr>
      <p:grpSpPr>
        <a:xfrm>
          <a:off x="0" y="0"/>
          <a:ext cx="0" cy="0"/>
          <a:chOff x="0" y="0"/>
          <a:chExt cx="0" cy="0"/>
        </a:xfrm>
      </p:grpSpPr>
      <p:sp>
        <p:nvSpPr>
          <p:cNvPr id="2" name="Rubrik 1"/>
          <p:cNvSpPr>
            <a:spLocks noGrp="1"/>
          </p:cNvSpPr>
          <p:nvPr>
            <p:ph type="title"/>
          </p:nvPr>
        </p:nvSpPr>
        <p:spPr>
          <a:xfrm>
            <a:off x="792000" y="627534"/>
            <a:ext cx="6850800" cy="596700"/>
          </a:xfrm>
        </p:spPr>
        <p:txBody>
          <a:bodyPr anchor="t" anchorCtr="0">
            <a:noAutofit/>
          </a:bodyPr>
          <a:lstStyle>
            <a:lvl1pPr>
              <a:defRPr sz="2800"/>
            </a:lvl1pPr>
          </a:lstStyle>
          <a:p>
            <a:r>
              <a:rPr lang="sv-SE" noProof="0" smtClean="0"/>
              <a:t>Click to edit Master title style</a:t>
            </a:r>
            <a:endParaRPr lang="sv-SE" noProof="0"/>
          </a:p>
        </p:txBody>
      </p:sp>
      <p:sp>
        <p:nvSpPr>
          <p:cNvPr id="3" name="Platshållare för innehåll 2"/>
          <p:cNvSpPr>
            <a:spLocks noGrp="1"/>
          </p:cNvSpPr>
          <p:nvPr>
            <p:ph idx="1"/>
          </p:nvPr>
        </p:nvSpPr>
        <p:spPr>
          <a:xfrm>
            <a:off x="792000" y="1275534"/>
            <a:ext cx="6850800" cy="3240432"/>
          </a:xfrm>
        </p:spPr>
        <p:txBody>
          <a:bodyPr>
            <a:normAutofit/>
          </a:bodyPr>
          <a:lstStyle>
            <a:lvl1pPr>
              <a:defRPr sz="2400"/>
            </a:lvl1pPr>
            <a:lvl2pPr>
              <a:defRPr sz="2400"/>
            </a:lvl2pPr>
            <a:lvl3pPr>
              <a:defRPr sz="2400"/>
            </a:lvl3pPr>
            <a:lvl4pPr>
              <a:defRPr sz="2400"/>
            </a:lvl4pPr>
            <a:lvl5pPr>
              <a:defRPr sz="2400"/>
            </a:lvl5pPr>
          </a:lstStyle>
          <a:p>
            <a:pPr lvl="0"/>
            <a:r>
              <a:rPr lang="sv-SE" noProof="0" smtClean="0"/>
              <a:t>Click to edit Master text styles</a:t>
            </a:r>
          </a:p>
          <a:p>
            <a:pPr lvl="1"/>
            <a:r>
              <a:rPr lang="sv-SE" noProof="0" smtClean="0"/>
              <a:t>Second level</a:t>
            </a:r>
          </a:p>
          <a:p>
            <a:pPr lvl="2"/>
            <a:r>
              <a:rPr lang="sv-SE" noProof="0" smtClean="0"/>
              <a:t>Third level</a:t>
            </a:r>
          </a:p>
          <a:p>
            <a:pPr lvl="3"/>
            <a:r>
              <a:rPr lang="sv-SE" noProof="0" smtClean="0"/>
              <a:t>Fourth level</a:t>
            </a:r>
          </a:p>
          <a:p>
            <a:pPr lvl="4"/>
            <a:r>
              <a:rPr lang="sv-SE" noProof="0" smtClean="0"/>
              <a:t>Fifth level</a:t>
            </a:r>
            <a:endParaRPr lang="sv-SE" noProof="0"/>
          </a:p>
        </p:txBody>
      </p:sp>
    </p:spTree>
    <p:extLst>
      <p:ext uri="{BB962C8B-B14F-4D97-AF65-F5344CB8AC3E}">
        <p14:creationId xmlns:p14="http://schemas.microsoft.com/office/powerpoint/2010/main" val="6495333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hapter - Fire">
    <p:bg>
      <p:bgPr>
        <a:solidFill>
          <a:schemeClr val="tx1"/>
        </a:solidFill>
        <a:effectLst/>
      </p:bgPr>
    </p:bg>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2">
            <a:alphaModFix amt="21000"/>
            <a:extLst>
              <a:ext uri="{28A0092B-C50C-407E-A947-70E740481C1C}">
                <a14:useLocalDpi xmlns:a14="http://schemas.microsoft.com/office/drawing/2010/main" val="0"/>
              </a:ext>
            </a:extLst>
          </a:blip>
          <a:stretch>
            <a:fillRect/>
          </a:stretch>
        </p:blipFill>
        <p:spPr bwMode="auto">
          <a:xfrm>
            <a:off x="-828600" y="1275606"/>
            <a:ext cx="6264696" cy="4271832"/>
          </a:xfrm>
          <a:prstGeom prst="rect">
            <a:avLst/>
          </a:prstGeom>
          <a:solidFill>
            <a:schemeClr val="tx1"/>
          </a:solidFill>
          <a:effectLst/>
        </p:spPr>
      </p:pic>
      <p:sp>
        <p:nvSpPr>
          <p:cNvPr id="5" name="Rubrik 1"/>
          <p:cNvSpPr>
            <a:spLocks noGrp="1"/>
          </p:cNvSpPr>
          <p:nvPr>
            <p:ph type="ctrTitle"/>
          </p:nvPr>
        </p:nvSpPr>
        <p:spPr>
          <a:xfrm>
            <a:off x="1008000" y="1827900"/>
            <a:ext cx="6631200" cy="1069200"/>
          </a:xfrm>
        </p:spPr>
        <p:txBody>
          <a:bodyPr lIns="72000" tIns="36000" rIns="72000" bIns="36000" anchor="ctr" anchorCtr="0">
            <a:noAutofit/>
          </a:bodyPr>
          <a:lstStyle>
            <a:lvl1pPr algn="l">
              <a:defRPr sz="4400" b="0">
                <a:latin typeface="Verdana" pitchFamily="34" charset="0"/>
                <a:ea typeface="Verdana" pitchFamily="34" charset="0"/>
                <a:cs typeface="Verdana" pitchFamily="34" charset="0"/>
              </a:defRPr>
            </a:lvl1pPr>
          </a:lstStyle>
          <a:p>
            <a:r>
              <a:rPr lang="sv-SE" noProof="0" smtClean="0"/>
              <a:t>Click to edit Master title style</a:t>
            </a:r>
            <a:endParaRPr lang="sv-SE" noProof="0" dirty="0"/>
          </a:p>
        </p:txBody>
      </p:sp>
      <p:sp>
        <p:nvSpPr>
          <p:cNvPr id="7" name="Underrubrik 2"/>
          <p:cNvSpPr>
            <a:spLocks noGrp="1"/>
          </p:cNvSpPr>
          <p:nvPr>
            <p:ph type="subTitle" idx="1"/>
          </p:nvPr>
        </p:nvSpPr>
        <p:spPr>
          <a:xfrm>
            <a:off x="1008000" y="2894400"/>
            <a:ext cx="6631200" cy="1045502"/>
          </a:xfrm>
        </p:spPr>
        <p:txBody>
          <a:bodyPr>
            <a:noAutofit/>
          </a:bodyPr>
          <a:lstStyle>
            <a:lvl1pPr marL="0" indent="0" algn="l">
              <a:lnSpc>
                <a:spcPts val="2900"/>
              </a:lnSpc>
              <a:spcBef>
                <a:spcPts val="480"/>
              </a:spcBef>
              <a:buNone/>
              <a:defRPr sz="2000">
                <a:solidFill>
                  <a:srgbClr val="FFFFFF"/>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noProof="0" dirty="0" err="1" smtClean="0"/>
              <a:t>Click</a:t>
            </a:r>
            <a:r>
              <a:rPr lang="sv-SE" noProof="0" dirty="0" smtClean="0"/>
              <a:t> </a:t>
            </a:r>
            <a:r>
              <a:rPr lang="sv-SE" noProof="0" dirty="0" err="1" smtClean="0"/>
              <a:t>to</a:t>
            </a:r>
            <a:r>
              <a:rPr lang="sv-SE" noProof="0" dirty="0" smtClean="0"/>
              <a:t> </a:t>
            </a:r>
            <a:r>
              <a:rPr lang="sv-SE" noProof="0" dirty="0" err="1" smtClean="0"/>
              <a:t>edit</a:t>
            </a:r>
            <a:r>
              <a:rPr lang="sv-SE" noProof="0" dirty="0" smtClean="0"/>
              <a:t> Master </a:t>
            </a:r>
            <a:r>
              <a:rPr lang="sv-SE" noProof="0" dirty="0" err="1" smtClean="0"/>
              <a:t>subtitle</a:t>
            </a:r>
            <a:r>
              <a:rPr lang="sv-SE" noProof="0" dirty="0" smtClean="0"/>
              <a:t> style</a:t>
            </a:r>
            <a:endParaRPr lang="sv-SE" noProof="0" dirty="0"/>
          </a:p>
        </p:txBody>
      </p:sp>
    </p:spTree>
    <p:extLst>
      <p:ext uri="{BB962C8B-B14F-4D97-AF65-F5344CB8AC3E}">
        <p14:creationId xmlns:p14="http://schemas.microsoft.com/office/powerpoint/2010/main" val="364946115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hapter - Olive branch">
    <p:bg>
      <p:bgPr>
        <a:solidFill>
          <a:schemeClr val="tx1"/>
        </a:solidFill>
        <a:effectLst/>
      </p:bgPr>
    </p:bg>
    <p:spTree>
      <p:nvGrpSpPr>
        <p:cNvPr id="1" name=""/>
        <p:cNvGrpSpPr/>
        <p:nvPr/>
      </p:nvGrpSpPr>
      <p:grpSpPr>
        <a:xfrm>
          <a:off x="0" y="0"/>
          <a:ext cx="0" cy="0"/>
          <a:chOff x="0" y="0"/>
          <a:chExt cx="0" cy="0"/>
        </a:xfrm>
      </p:grpSpPr>
      <p:pic>
        <p:nvPicPr>
          <p:cNvPr id="6" name="Picture 5" descr="SU_olivkvist_neg.eps"/>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542523" y="267494"/>
            <a:ext cx="5762595" cy="5328592"/>
          </a:xfrm>
          <a:prstGeom prst="rect">
            <a:avLst/>
          </a:prstGeom>
        </p:spPr>
      </p:pic>
      <p:sp>
        <p:nvSpPr>
          <p:cNvPr id="8" name="Rubrik 1"/>
          <p:cNvSpPr>
            <a:spLocks noGrp="1"/>
          </p:cNvSpPr>
          <p:nvPr>
            <p:ph type="ctrTitle"/>
          </p:nvPr>
        </p:nvSpPr>
        <p:spPr>
          <a:xfrm>
            <a:off x="1008000" y="1827900"/>
            <a:ext cx="6631200" cy="1069200"/>
          </a:xfrm>
        </p:spPr>
        <p:txBody>
          <a:bodyPr lIns="72000" tIns="36000" rIns="72000" bIns="36000" anchor="ctr" anchorCtr="0">
            <a:noAutofit/>
          </a:bodyPr>
          <a:lstStyle>
            <a:lvl1pPr algn="l">
              <a:defRPr sz="4400" b="0">
                <a:latin typeface="Verdana" pitchFamily="34" charset="0"/>
                <a:ea typeface="Verdana" pitchFamily="34" charset="0"/>
                <a:cs typeface="Verdana" pitchFamily="34" charset="0"/>
              </a:defRPr>
            </a:lvl1pPr>
          </a:lstStyle>
          <a:p>
            <a:r>
              <a:rPr lang="sv-SE" noProof="0" smtClean="0"/>
              <a:t>Click to edit Master title style</a:t>
            </a:r>
            <a:endParaRPr lang="sv-SE" noProof="0" dirty="0"/>
          </a:p>
        </p:txBody>
      </p:sp>
      <p:sp>
        <p:nvSpPr>
          <p:cNvPr id="9" name="Underrubrik 2"/>
          <p:cNvSpPr>
            <a:spLocks noGrp="1"/>
          </p:cNvSpPr>
          <p:nvPr>
            <p:ph type="subTitle" idx="1"/>
          </p:nvPr>
        </p:nvSpPr>
        <p:spPr>
          <a:xfrm>
            <a:off x="1008000" y="2894400"/>
            <a:ext cx="6631200" cy="1045502"/>
          </a:xfrm>
        </p:spPr>
        <p:txBody>
          <a:bodyPr>
            <a:noAutofit/>
          </a:bodyPr>
          <a:lstStyle>
            <a:lvl1pPr marL="0" indent="0" algn="l">
              <a:lnSpc>
                <a:spcPts val="2900"/>
              </a:lnSpc>
              <a:spcBef>
                <a:spcPts val="480"/>
              </a:spcBef>
              <a:buNone/>
              <a:defRPr sz="2000">
                <a:solidFill>
                  <a:srgbClr val="FFFFFF"/>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noProof="0" dirty="0" err="1" smtClean="0"/>
              <a:t>Click</a:t>
            </a:r>
            <a:r>
              <a:rPr lang="sv-SE" noProof="0" dirty="0" smtClean="0"/>
              <a:t> </a:t>
            </a:r>
            <a:r>
              <a:rPr lang="sv-SE" noProof="0" dirty="0" err="1" smtClean="0"/>
              <a:t>to</a:t>
            </a:r>
            <a:r>
              <a:rPr lang="sv-SE" noProof="0" dirty="0" smtClean="0"/>
              <a:t> </a:t>
            </a:r>
            <a:r>
              <a:rPr lang="sv-SE" noProof="0" dirty="0" err="1" smtClean="0"/>
              <a:t>edit</a:t>
            </a:r>
            <a:r>
              <a:rPr lang="sv-SE" noProof="0" dirty="0" smtClean="0"/>
              <a:t> Master </a:t>
            </a:r>
            <a:r>
              <a:rPr lang="sv-SE" noProof="0" dirty="0" err="1" smtClean="0"/>
              <a:t>subtitle</a:t>
            </a:r>
            <a:r>
              <a:rPr lang="sv-SE" noProof="0" dirty="0" smtClean="0"/>
              <a:t> style</a:t>
            </a:r>
            <a:endParaRPr lang="sv-SE" noProof="0" dirty="0"/>
          </a:p>
        </p:txBody>
      </p:sp>
    </p:spTree>
    <p:extLst>
      <p:ext uri="{BB962C8B-B14F-4D97-AF65-F5344CB8AC3E}">
        <p14:creationId xmlns:p14="http://schemas.microsoft.com/office/powerpoint/2010/main" val="247177959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hapter - Crowns">
    <p:bg>
      <p:bgPr>
        <a:solidFill>
          <a:schemeClr val="tx1"/>
        </a:solidFill>
        <a:effectLst/>
      </p:bgPr>
    </p:bg>
    <p:spTree>
      <p:nvGrpSpPr>
        <p:cNvPr id="1" name=""/>
        <p:cNvGrpSpPr/>
        <p:nvPr/>
      </p:nvGrpSpPr>
      <p:grpSpPr>
        <a:xfrm>
          <a:off x="0" y="0"/>
          <a:ext cx="0" cy="0"/>
          <a:chOff x="0" y="0"/>
          <a:chExt cx="0" cy="0"/>
        </a:xfrm>
      </p:grpSpPr>
      <p:pic>
        <p:nvPicPr>
          <p:cNvPr id="6" name="Picture 9"/>
          <p:cNvPicPr>
            <a:picLocks noChangeAspect="1" noChangeArrowheads="1"/>
          </p:cNvPicPr>
          <p:nvPr userDrawn="1"/>
        </p:nvPicPr>
        <p:blipFill>
          <a:blip r:embed="rId2">
            <a:alphaModFix amt="20000"/>
            <a:extLst>
              <a:ext uri="{28A0092B-C50C-407E-A947-70E740481C1C}">
                <a14:useLocalDpi xmlns:a14="http://schemas.microsoft.com/office/drawing/2010/main" val="0"/>
              </a:ext>
            </a:extLst>
          </a:blip>
          <a:stretch>
            <a:fillRect/>
          </a:stretch>
        </p:blipFill>
        <p:spPr bwMode="auto">
          <a:xfrm>
            <a:off x="-1055431" y="1275606"/>
            <a:ext cx="5267391" cy="3867894"/>
          </a:xfrm>
          <a:prstGeom prst="rect">
            <a:avLst/>
          </a:prstGeom>
          <a:noFill/>
        </p:spPr>
      </p:pic>
      <p:sp>
        <p:nvSpPr>
          <p:cNvPr id="8" name="Rubrik 1"/>
          <p:cNvSpPr>
            <a:spLocks noGrp="1"/>
          </p:cNvSpPr>
          <p:nvPr>
            <p:ph type="ctrTitle"/>
          </p:nvPr>
        </p:nvSpPr>
        <p:spPr>
          <a:xfrm>
            <a:off x="1008000" y="1827900"/>
            <a:ext cx="6631200" cy="1069200"/>
          </a:xfrm>
        </p:spPr>
        <p:txBody>
          <a:bodyPr lIns="72000" tIns="36000" rIns="72000" bIns="36000" anchor="ctr" anchorCtr="0">
            <a:noAutofit/>
          </a:bodyPr>
          <a:lstStyle>
            <a:lvl1pPr algn="l">
              <a:defRPr sz="4400" b="0">
                <a:latin typeface="Verdana" pitchFamily="34" charset="0"/>
                <a:ea typeface="Verdana" pitchFamily="34" charset="0"/>
                <a:cs typeface="Verdana" pitchFamily="34" charset="0"/>
              </a:defRPr>
            </a:lvl1pPr>
          </a:lstStyle>
          <a:p>
            <a:r>
              <a:rPr lang="sv-SE" noProof="0" smtClean="0"/>
              <a:t>Click to edit Master title style</a:t>
            </a:r>
            <a:endParaRPr lang="sv-SE" noProof="0" dirty="0"/>
          </a:p>
        </p:txBody>
      </p:sp>
      <p:sp>
        <p:nvSpPr>
          <p:cNvPr id="9" name="Underrubrik 2"/>
          <p:cNvSpPr>
            <a:spLocks noGrp="1"/>
          </p:cNvSpPr>
          <p:nvPr>
            <p:ph type="subTitle" idx="1"/>
          </p:nvPr>
        </p:nvSpPr>
        <p:spPr>
          <a:xfrm>
            <a:off x="1008000" y="2894400"/>
            <a:ext cx="6631200" cy="1045502"/>
          </a:xfrm>
        </p:spPr>
        <p:txBody>
          <a:bodyPr>
            <a:noAutofit/>
          </a:bodyPr>
          <a:lstStyle>
            <a:lvl1pPr marL="0" indent="0" algn="l">
              <a:lnSpc>
                <a:spcPts val="2900"/>
              </a:lnSpc>
              <a:spcBef>
                <a:spcPts val="480"/>
              </a:spcBef>
              <a:buNone/>
              <a:defRPr sz="2000">
                <a:solidFill>
                  <a:srgbClr val="FFFFFF"/>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noProof="0" dirty="0" err="1" smtClean="0"/>
              <a:t>Click</a:t>
            </a:r>
            <a:r>
              <a:rPr lang="sv-SE" noProof="0" dirty="0" smtClean="0"/>
              <a:t> </a:t>
            </a:r>
            <a:r>
              <a:rPr lang="sv-SE" noProof="0" dirty="0" err="1" smtClean="0"/>
              <a:t>to</a:t>
            </a:r>
            <a:r>
              <a:rPr lang="sv-SE" noProof="0" dirty="0" smtClean="0"/>
              <a:t> </a:t>
            </a:r>
            <a:r>
              <a:rPr lang="sv-SE" noProof="0" dirty="0" err="1" smtClean="0"/>
              <a:t>edit</a:t>
            </a:r>
            <a:r>
              <a:rPr lang="sv-SE" noProof="0" dirty="0" smtClean="0"/>
              <a:t> Master </a:t>
            </a:r>
            <a:r>
              <a:rPr lang="sv-SE" noProof="0" dirty="0" err="1" smtClean="0"/>
              <a:t>subtitle</a:t>
            </a:r>
            <a:r>
              <a:rPr lang="sv-SE" noProof="0" dirty="0" smtClean="0"/>
              <a:t> style</a:t>
            </a:r>
            <a:endParaRPr lang="sv-SE" noProof="0" dirty="0"/>
          </a:p>
        </p:txBody>
      </p:sp>
    </p:spTree>
    <p:extLst>
      <p:ext uri="{BB962C8B-B14F-4D97-AF65-F5344CB8AC3E}">
        <p14:creationId xmlns:p14="http://schemas.microsoft.com/office/powerpoint/2010/main" val="715187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a:xfrm>
            <a:off x="792000" y="627534"/>
            <a:ext cx="6850800" cy="596700"/>
          </a:xfrm>
        </p:spPr>
        <p:txBody>
          <a:bodyPr anchor="t" anchorCtr="0">
            <a:noAutofit/>
          </a:bodyPr>
          <a:lstStyle>
            <a:lvl1pPr>
              <a:defRPr sz="2800"/>
            </a:lvl1pPr>
          </a:lstStyle>
          <a:p>
            <a:r>
              <a:rPr lang="en-US" noProof="0" smtClean="0"/>
              <a:t>Click to edit Master title style</a:t>
            </a:r>
            <a:endParaRPr lang="sv-SE" noProof="0"/>
          </a:p>
        </p:txBody>
      </p:sp>
      <p:sp>
        <p:nvSpPr>
          <p:cNvPr id="3" name="Platshållare för innehåll 2"/>
          <p:cNvSpPr>
            <a:spLocks noGrp="1"/>
          </p:cNvSpPr>
          <p:nvPr>
            <p:ph idx="1"/>
          </p:nvPr>
        </p:nvSpPr>
        <p:spPr>
          <a:xfrm>
            <a:off x="792000" y="1275534"/>
            <a:ext cx="6850800" cy="3240432"/>
          </a:xfrm>
        </p:spPr>
        <p:txBody>
          <a:bodyPr>
            <a:normAutofit/>
          </a:bodyPr>
          <a:lstStyle>
            <a:lvl1pPr>
              <a:defRPr sz="2400"/>
            </a:lvl1pPr>
            <a:lvl2pPr>
              <a:defRPr sz="2400"/>
            </a:lvl2pPr>
            <a:lvl3pPr>
              <a:defRPr sz="2400"/>
            </a:lvl3pPr>
            <a:lvl4pPr>
              <a:defRPr sz="2400"/>
            </a:lvl4pPr>
            <a:lvl5pPr>
              <a:defRPr sz="24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sv-SE" noProof="0"/>
          </a:p>
        </p:txBody>
      </p:sp>
    </p:spTree>
    <p:extLst>
      <p:ext uri="{BB962C8B-B14F-4D97-AF65-F5344CB8AC3E}">
        <p14:creationId xmlns:p14="http://schemas.microsoft.com/office/powerpoint/2010/main" val="125107383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hapter">
    <p:bg>
      <p:bgPr>
        <a:solidFill>
          <a:schemeClr val="tx1"/>
        </a:solidFill>
        <a:effectLst/>
      </p:bgPr>
    </p:bg>
    <p:spTree>
      <p:nvGrpSpPr>
        <p:cNvPr id="1" name=""/>
        <p:cNvGrpSpPr/>
        <p:nvPr/>
      </p:nvGrpSpPr>
      <p:grpSpPr>
        <a:xfrm>
          <a:off x="0" y="0"/>
          <a:ext cx="0" cy="0"/>
          <a:chOff x="0" y="0"/>
          <a:chExt cx="0" cy="0"/>
        </a:xfrm>
      </p:grpSpPr>
      <p:sp>
        <p:nvSpPr>
          <p:cNvPr id="6" name="Rubrik 1"/>
          <p:cNvSpPr>
            <a:spLocks noGrp="1"/>
          </p:cNvSpPr>
          <p:nvPr>
            <p:ph type="ctrTitle"/>
          </p:nvPr>
        </p:nvSpPr>
        <p:spPr>
          <a:xfrm>
            <a:off x="1008000" y="1827900"/>
            <a:ext cx="6631200" cy="1069200"/>
          </a:xfrm>
        </p:spPr>
        <p:txBody>
          <a:bodyPr lIns="72000" tIns="36000" rIns="72000" bIns="36000" anchor="ctr" anchorCtr="0">
            <a:noAutofit/>
          </a:bodyPr>
          <a:lstStyle>
            <a:lvl1pPr algn="l">
              <a:defRPr sz="4400" b="0">
                <a:latin typeface="Verdana" pitchFamily="34" charset="0"/>
                <a:ea typeface="Verdana" pitchFamily="34" charset="0"/>
                <a:cs typeface="Verdana" pitchFamily="34" charset="0"/>
              </a:defRPr>
            </a:lvl1pPr>
          </a:lstStyle>
          <a:p>
            <a:r>
              <a:rPr lang="sv-SE" noProof="0" smtClean="0"/>
              <a:t>Click to edit Master title style</a:t>
            </a:r>
            <a:endParaRPr lang="sv-SE" noProof="0" dirty="0"/>
          </a:p>
        </p:txBody>
      </p:sp>
      <p:sp>
        <p:nvSpPr>
          <p:cNvPr id="7" name="Underrubrik 2"/>
          <p:cNvSpPr>
            <a:spLocks noGrp="1"/>
          </p:cNvSpPr>
          <p:nvPr>
            <p:ph type="subTitle" idx="1"/>
          </p:nvPr>
        </p:nvSpPr>
        <p:spPr>
          <a:xfrm>
            <a:off x="1008000" y="2894400"/>
            <a:ext cx="6631200" cy="1045502"/>
          </a:xfrm>
        </p:spPr>
        <p:txBody>
          <a:bodyPr>
            <a:noAutofit/>
          </a:bodyPr>
          <a:lstStyle>
            <a:lvl1pPr marL="0" indent="0" algn="l">
              <a:lnSpc>
                <a:spcPts val="2900"/>
              </a:lnSpc>
              <a:spcBef>
                <a:spcPts val="480"/>
              </a:spcBef>
              <a:buNone/>
              <a:defRPr sz="2000">
                <a:solidFill>
                  <a:srgbClr val="FFFFFF"/>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noProof="0" dirty="0" err="1" smtClean="0"/>
              <a:t>Click</a:t>
            </a:r>
            <a:r>
              <a:rPr lang="sv-SE" noProof="0" dirty="0" smtClean="0"/>
              <a:t> </a:t>
            </a:r>
            <a:r>
              <a:rPr lang="sv-SE" noProof="0" dirty="0" err="1" smtClean="0"/>
              <a:t>to</a:t>
            </a:r>
            <a:r>
              <a:rPr lang="sv-SE" noProof="0" dirty="0" smtClean="0"/>
              <a:t> </a:t>
            </a:r>
            <a:r>
              <a:rPr lang="sv-SE" noProof="0" dirty="0" err="1" smtClean="0"/>
              <a:t>edit</a:t>
            </a:r>
            <a:r>
              <a:rPr lang="sv-SE" noProof="0" dirty="0" smtClean="0"/>
              <a:t> Master </a:t>
            </a:r>
            <a:r>
              <a:rPr lang="sv-SE" noProof="0" dirty="0" err="1" smtClean="0"/>
              <a:t>subtitle</a:t>
            </a:r>
            <a:r>
              <a:rPr lang="sv-SE" noProof="0" dirty="0" smtClean="0"/>
              <a:t> style</a:t>
            </a:r>
            <a:endParaRPr lang="sv-SE" noProof="0" dirty="0"/>
          </a:p>
        </p:txBody>
      </p:sp>
    </p:spTree>
    <p:extLst>
      <p:ext uri="{BB962C8B-B14F-4D97-AF65-F5344CB8AC3E}">
        <p14:creationId xmlns:p14="http://schemas.microsoft.com/office/powerpoint/2010/main" val="11934548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arts">
    <p:bg>
      <p:bgPr>
        <a:solidFill>
          <a:schemeClr val="tx1"/>
        </a:solidFill>
        <a:effectLst/>
      </p:bgPr>
    </p:bg>
    <p:spTree>
      <p:nvGrpSpPr>
        <p:cNvPr id="1" name=""/>
        <p:cNvGrpSpPr/>
        <p:nvPr/>
      </p:nvGrpSpPr>
      <p:grpSpPr>
        <a:xfrm>
          <a:off x="0" y="0"/>
          <a:ext cx="0" cy="0"/>
          <a:chOff x="0" y="0"/>
          <a:chExt cx="0" cy="0"/>
        </a:xfrm>
      </p:grpSpPr>
      <p:sp>
        <p:nvSpPr>
          <p:cNvPr id="2" name="Rubrik 1"/>
          <p:cNvSpPr>
            <a:spLocks noGrp="1"/>
          </p:cNvSpPr>
          <p:nvPr>
            <p:ph type="title"/>
          </p:nvPr>
        </p:nvSpPr>
        <p:spPr>
          <a:xfrm>
            <a:off x="792000" y="627534"/>
            <a:ext cx="6850800" cy="596700"/>
          </a:xfrm>
        </p:spPr>
        <p:txBody>
          <a:bodyPr anchor="t" anchorCtr="0">
            <a:normAutofit/>
          </a:bodyPr>
          <a:lstStyle>
            <a:lvl1pPr>
              <a:defRPr sz="2800"/>
            </a:lvl1pPr>
          </a:lstStyle>
          <a:p>
            <a:r>
              <a:rPr lang="sv-SE" smtClean="0"/>
              <a:t>Click to edit Master title style</a:t>
            </a:r>
            <a:endParaRPr lang="sv-SE" dirty="0"/>
          </a:p>
        </p:txBody>
      </p:sp>
      <p:sp>
        <p:nvSpPr>
          <p:cNvPr id="3" name="Platshållare för innehåll 2"/>
          <p:cNvSpPr>
            <a:spLocks noGrp="1"/>
          </p:cNvSpPr>
          <p:nvPr>
            <p:ph sz="half" idx="1"/>
          </p:nvPr>
        </p:nvSpPr>
        <p:spPr>
          <a:xfrm>
            <a:off x="792000" y="1275534"/>
            <a:ext cx="3348000" cy="3240432"/>
          </a:xfrm>
        </p:spPr>
        <p:txBody>
          <a:bodyPr/>
          <a:lstStyle>
            <a:lvl1pPr>
              <a:defRPr sz="24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
        <p:nvSpPr>
          <p:cNvPr id="4" name="Platshållare för innehåll 3"/>
          <p:cNvSpPr>
            <a:spLocks noGrp="1"/>
          </p:cNvSpPr>
          <p:nvPr>
            <p:ph sz="half" idx="2"/>
          </p:nvPr>
        </p:nvSpPr>
        <p:spPr>
          <a:xfrm>
            <a:off x="4291200" y="1275534"/>
            <a:ext cx="3348000" cy="3240432"/>
          </a:xfrm>
        </p:spPr>
        <p:txBody>
          <a:bodyPr/>
          <a:lstStyle>
            <a:lvl1pPr>
              <a:defRPr sz="24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57547049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Heading and text">
    <p:bg>
      <p:bgPr>
        <a:solidFill>
          <a:schemeClr val="tx1"/>
        </a:solidFill>
        <a:effectLst/>
      </p:bgPr>
    </p:bg>
    <p:spTree>
      <p:nvGrpSpPr>
        <p:cNvPr id="1" name=""/>
        <p:cNvGrpSpPr/>
        <p:nvPr/>
      </p:nvGrpSpPr>
      <p:grpSpPr>
        <a:xfrm>
          <a:off x="0" y="0"/>
          <a:ext cx="0" cy="0"/>
          <a:chOff x="0" y="0"/>
          <a:chExt cx="0" cy="0"/>
        </a:xfrm>
      </p:grpSpPr>
      <p:sp>
        <p:nvSpPr>
          <p:cNvPr id="2" name="Rubrik 1"/>
          <p:cNvSpPr>
            <a:spLocks noGrp="1"/>
          </p:cNvSpPr>
          <p:nvPr>
            <p:ph type="title"/>
          </p:nvPr>
        </p:nvSpPr>
        <p:spPr>
          <a:xfrm>
            <a:off x="792000" y="627534"/>
            <a:ext cx="6850800" cy="596700"/>
          </a:xfrm>
        </p:spPr>
        <p:txBody>
          <a:bodyPr anchor="t" anchorCtr="0">
            <a:normAutofit/>
          </a:bodyPr>
          <a:lstStyle>
            <a:lvl1pPr>
              <a:defRPr sz="2800"/>
            </a:lvl1pPr>
          </a:lstStyle>
          <a:p>
            <a:r>
              <a:rPr lang="sv-SE" noProof="0" smtClean="0"/>
              <a:t>Click to edit Master title style</a:t>
            </a:r>
            <a:endParaRPr lang="sv-SE" noProof="0"/>
          </a:p>
        </p:txBody>
      </p:sp>
      <p:sp>
        <p:nvSpPr>
          <p:cNvPr id="3" name="Platshållare för innehåll 2"/>
          <p:cNvSpPr>
            <a:spLocks noGrp="1"/>
          </p:cNvSpPr>
          <p:nvPr>
            <p:ph idx="1"/>
          </p:nvPr>
        </p:nvSpPr>
        <p:spPr>
          <a:xfrm>
            <a:off x="792000" y="1275534"/>
            <a:ext cx="6850800" cy="2411100"/>
          </a:xfrm>
        </p:spPr>
        <p:txBody>
          <a:bodyPr>
            <a:normAutofit/>
          </a:bodyPr>
          <a:lstStyle>
            <a:lvl1pPr marL="1588" indent="-1588">
              <a:lnSpc>
                <a:spcPts val="2600"/>
              </a:lnSpc>
              <a:buNone/>
              <a:defRPr sz="2400"/>
            </a:lvl1pPr>
            <a:lvl2pPr>
              <a:buNone/>
              <a:defRPr/>
            </a:lvl2pPr>
            <a:lvl3pPr>
              <a:buNone/>
              <a:defRPr/>
            </a:lvl3pPr>
            <a:lvl4pPr>
              <a:buNone/>
              <a:defRPr/>
            </a:lvl4pPr>
            <a:lvl5pPr>
              <a:buNone/>
              <a:defRPr/>
            </a:lvl5pPr>
          </a:lstStyle>
          <a:p>
            <a:pPr lvl="0"/>
            <a:r>
              <a:rPr lang="sv-SE" noProof="0" smtClean="0"/>
              <a:t>Click to edit Master text styles</a:t>
            </a:r>
          </a:p>
        </p:txBody>
      </p:sp>
    </p:spTree>
    <p:extLst>
      <p:ext uri="{BB962C8B-B14F-4D97-AF65-F5344CB8AC3E}">
        <p14:creationId xmlns:p14="http://schemas.microsoft.com/office/powerpoint/2010/main" val="251592689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Only content">
    <p:bg>
      <p:bgPr>
        <a:solidFill>
          <a:schemeClr val="tx1"/>
        </a:solidFill>
        <a:effectLst/>
      </p:bgPr>
    </p:bg>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792000" y="595470"/>
            <a:ext cx="6850800" cy="3992504"/>
          </a:xfrm>
        </p:spPr>
        <p:txBody>
          <a:bodyPr>
            <a:normAutofit/>
          </a:bodyPr>
          <a:lstStyle>
            <a:lvl1pPr>
              <a:defRPr sz="2400"/>
            </a:lvl1pPr>
            <a:lvl2pPr>
              <a:defRPr sz="2400"/>
            </a:lvl2pPr>
            <a:lvl3pPr>
              <a:defRPr sz="2400"/>
            </a:lvl3pPr>
            <a:lvl4pPr>
              <a:defRPr sz="2400"/>
            </a:lvl4pPr>
            <a:lvl5pPr>
              <a:defRPr sz="2400"/>
            </a:lvl5pPr>
          </a:lstStyle>
          <a:p>
            <a:pPr lvl="0"/>
            <a:r>
              <a:rPr lang="sv-SE" dirty="0" err="1" smtClean="0"/>
              <a:t>Click</a:t>
            </a:r>
            <a:r>
              <a:rPr lang="sv-SE" dirty="0" smtClean="0"/>
              <a:t> </a:t>
            </a:r>
            <a:r>
              <a:rPr lang="sv-SE" dirty="0" err="1" smtClean="0"/>
              <a:t>to</a:t>
            </a:r>
            <a:r>
              <a:rPr lang="sv-SE" dirty="0" smtClean="0"/>
              <a:t> </a:t>
            </a:r>
            <a:r>
              <a:rPr lang="sv-SE" dirty="0" err="1" smtClean="0"/>
              <a:t>edit</a:t>
            </a:r>
            <a:r>
              <a:rPr lang="sv-SE" dirty="0" smtClean="0"/>
              <a:t> Master text </a:t>
            </a:r>
            <a:r>
              <a:rPr lang="sv-SE" dirty="0" err="1" smtClean="0"/>
              <a:t>styles</a:t>
            </a:r>
            <a:endParaRPr lang="sv-SE" dirty="0" smtClean="0"/>
          </a:p>
          <a:p>
            <a:pPr lvl="1"/>
            <a:r>
              <a:rPr lang="sv-SE" dirty="0" smtClean="0"/>
              <a:t>Second </a:t>
            </a:r>
            <a:r>
              <a:rPr lang="sv-SE" dirty="0" err="1" smtClean="0"/>
              <a:t>level</a:t>
            </a:r>
            <a:endParaRPr lang="sv-SE" dirty="0" smtClean="0"/>
          </a:p>
          <a:p>
            <a:pPr lvl="2"/>
            <a:r>
              <a:rPr lang="sv-SE" dirty="0" err="1" smtClean="0"/>
              <a:t>Third</a:t>
            </a:r>
            <a:r>
              <a:rPr lang="sv-SE" dirty="0" smtClean="0"/>
              <a:t> </a:t>
            </a:r>
            <a:r>
              <a:rPr lang="sv-SE" dirty="0" err="1" smtClean="0"/>
              <a:t>level</a:t>
            </a:r>
            <a:endParaRPr lang="sv-SE" dirty="0" smtClean="0"/>
          </a:p>
          <a:p>
            <a:pPr lvl="3"/>
            <a:r>
              <a:rPr lang="sv-SE" dirty="0" err="1" smtClean="0"/>
              <a:t>Fourth</a:t>
            </a:r>
            <a:r>
              <a:rPr lang="sv-SE" dirty="0" smtClean="0"/>
              <a:t> </a:t>
            </a:r>
            <a:r>
              <a:rPr lang="sv-SE" dirty="0" err="1" smtClean="0"/>
              <a:t>level</a:t>
            </a:r>
            <a:endParaRPr lang="sv-SE" dirty="0" smtClean="0"/>
          </a:p>
          <a:p>
            <a:pPr lvl="4"/>
            <a:r>
              <a:rPr lang="sv-SE" dirty="0" err="1" smtClean="0"/>
              <a:t>Fifth</a:t>
            </a:r>
            <a:r>
              <a:rPr lang="sv-SE" dirty="0" smtClean="0"/>
              <a:t> </a:t>
            </a:r>
            <a:r>
              <a:rPr lang="sv-SE" dirty="0" err="1" smtClean="0"/>
              <a:t>level</a:t>
            </a:r>
            <a:endParaRPr lang="sv-SE" dirty="0"/>
          </a:p>
        </p:txBody>
      </p:sp>
    </p:spTree>
    <p:extLst>
      <p:ext uri="{BB962C8B-B14F-4D97-AF65-F5344CB8AC3E}">
        <p14:creationId xmlns:p14="http://schemas.microsoft.com/office/powerpoint/2010/main" val="414126706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Empty">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006211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Medverkande - Vit">
    <p:spTree>
      <p:nvGrpSpPr>
        <p:cNvPr id="1" name=""/>
        <p:cNvGrpSpPr/>
        <p:nvPr/>
      </p:nvGrpSpPr>
      <p:grpSpPr>
        <a:xfrm>
          <a:off x="0" y="0"/>
          <a:ext cx="0" cy="0"/>
          <a:chOff x="0" y="0"/>
          <a:chExt cx="0" cy="0"/>
        </a:xfrm>
      </p:grpSpPr>
      <p:pic>
        <p:nvPicPr>
          <p:cNvPr id="3" name="Bildobjekt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6296" y="3507854"/>
            <a:ext cx="1435366" cy="1195504"/>
          </a:xfrm>
          <a:prstGeom prst="rect">
            <a:avLst/>
          </a:prstGeom>
        </p:spPr>
      </p:pic>
      <p:sp>
        <p:nvSpPr>
          <p:cNvPr id="4" name="Platshållare för innehåll 2"/>
          <p:cNvSpPr>
            <a:spLocks noGrp="1"/>
          </p:cNvSpPr>
          <p:nvPr>
            <p:ph idx="1"/>
          </p:nvPr>
        </p:nvSpPr>
        <p:spPr>
          <a:xfrm>
            <a:off x="792000" y="1059582"/>
            <a:ext cx="6850800" cy="3168352"/>
          </a:xfrm>
        </p:spPr>
        <p:txBody>
          <a:bodyPr>
            <a:normAutofit/>
          </a:bodyPr>
          <a:lstStyle>
            <a:lvl1pPr marL="0" indent="0">
              <a:buFontTx/>
              <a:buNone/>
              <a:defRPr sz="2400">
                <a:solidFill>
                  <a:schemeClr val="tx1"/>
                </a:solidFill>
              </a:defRPr>
            </a:lvl1pPr>
            <a:lvl2pPr marL="457200" indent="0">
              <a:buFontTx/>
              <a:buNone/>
              <a:defRPr sz="2400">
                <a:solidFill>
                  <a:schemeClr val="tx1"/>
                </a:solidFill>
              </a:defRPr>
            </a:lvl2pPr>
            <a:lvl3pPr marL="914400" indent="0">
              <a:buFontTx/>
              <a:buNone/>
              <a:defRPr sz="2400">
                <a:solidFill>
                  <a:schemeClr val="tx1"/>
                </a:solidFill>
              </a:defRPr>
            </a:lvl3pPr>
            <a:lvl4pPr marL="1371600" indent="0">
              <a:buFontTx/>
              <a:buNone/>
              <a:defRPr sz="2400">
                <a:solidFill>
                  <a:schemeClr val="tx1"/>
                </a:solidFill>
              </a:defRPr>
            </a:lvl4pPr>
            <a:lvl5pPr marL="1828800" indent="0">
              <a:buFontTx/>
              <a:buNone/>
              <a:defRPr sz="2400">
                <a:solidFill>
                  <a:schemeClr val="tx1"/>
                </a:solidFill>
              </a:defRPr>
            </a:lvl5pPr>
          </a:lstStyle>
          <a:p>
            <a:pPr lvl="0"/>
            <a:r>
              <a:rPr lang="sv-SE" dirty="0" err="1" smtClean="0"/>
              <a:t>Click</a:t>
            </a:r>
            <a:r>
              <a:rPr lang="sv-SE" dirty="0" smtClean="0"/>
              <a:t> </a:t>
            </a:r>
            <a:r>
              <a:rPr lang="sv-SE" dirty="0" err="1" smtClean="0"/>
              <a:t>to</a:t>
            </a:r>
            <a:r>
              <a:rPr lang="sv-SE" dirty="0" smtClean="0"/>
              <a:t> </a:t>
            </a:r>
            <a:r>
              <a:rPr lang="sv-SE" dirty="0" err="1" smtClean="0"/>
              <a:t>edit</a:t>
            </a:r>
            <a:r>
              <a:rPr lang="sv-SE" dirty="0" smtClean="0"/>
              <a:t> Master text </a:t>
            </a:r>
            <a:r>
              <a:rPr lang="sv-SE" dirty="0" err="1" smtClean="0"/>
              <a:t>styles</a:t>
            </a:r>
            <a:endParaRPr lang="sv-SE" dirty="0" smtClean="0"/>
          </a:p>
          <a:p>
            <a:pPr lvl="1"/>
            <a:r>
              <a:rPr lang="sv-SE" dirty="0" smtClean="0"/>
              <a:t>Second </a:t>
            </a:r>
            <a:r>
              <a:rPr lang="sv-SE" dirty="0" err="1" smtClean="0"/>
              <a:t>level</a:t>
            </a:r>
            <a:endParaRPr lang="sv-SE" dirty="0" smtClean="0"/>
          </a:p>
          <a:p>
            <a:pPr lvl="2"/>
            <a:r>
              <a:rPr lang="sv-SE" dirty="0" err="1" smtClean="0"/>
              <a:t>Third</a:t>
            </a:r>
            <a:r>
              <a:rPr lang="sv-SE" dirty="0" smtClean="0"/>
              <a:t> </a:t>
            </a:r>
            <a:r>
              <a:rPr lang="sv-SE" dirty="0" err="1" smtClean="0"/>
              <a:t>level</a:t>
            </a:r>
            <a:endParaRPr lang="sv-SE" dirty="0" smtClean="0"/>
          </a:p>
          <a:p>
            <a:pPr lvl="3"/>
            <a:r>
              <a:rPr lang="sv-SE" dirty="0" err="1" smtClean="0"/>
              <a:t>Fourth</a:t>
            </a:r>
            <a:r>
              <a:rPr lang="sv-SE" dirty="0" smtClean="0"/>
              <a:t> </a:t>
            </a:r>
            <a:r>
              <a:rPr lang="sv-SE" dirty="0" err="1" smtClean="0"/>
              <a:t>level</a:t>
            </a:r>
            <a:endParaRPr lang="sv-SE" dirty="0" smtClean="0"/>
          </a:p>
          <a:p>
            <a:pPr lvl="4"/>
            <a:r>
              <a:rPr lang="sv-SE" dirty="0" err="1" smtClean="0"/>
              <a:t>Fifth</a:t>
            </a:r>
            <a:r>
              <a:rPr lang="sv-SE" dirty="0" smtClean="0"/>
              <a:t> </a:t>
            </a:r>
            <a:r>
              <a:rPr lang="sv-SE" dirty="0" err="1" smtClean="0"/>
              <a:t>level</a:t>
            </a:r>
            <a:endParaRPr lang="sv-SE" dirty="0"/>
          </a:p>
        </p:txBody>
      </p:sp>
      <p:sp>
        <p:nvSpPr>
          <p:cNvPr id="6" name="TextBox 5"/>
          <p:cNvSpPr txBox="1"/>
          <p:nvPr userDrawn="1"/>
        </p:nvSpPr>
        <p:spPr>
          <a:xfrm>
            <a:off x="792000" y="597917"/>
            <a:ext cx="2504261" cy="461665"/>
          </a:xfrm>
          <a:prstGeom prst="rect">
            <a:avLst/>
          </a:prstGeom>
          <a:noFill/>
        </p:spPr>
        <p:txBody>
          <a:bodyPr wrap="none" rtlCol="0">
            <a:spAutoFit/>
          </a:bodyPr>
          <a:lstStyle/>
          <a:p>
            <a:r>
              <a:rPr lang="sv-SE" sz="2400" b="1" dirty="0" smtClean="0">
                <a:solidFill>
                  <a:srgbClr val="002F5F"/>
                </a:solidFill>
                <a:latin typeface="Verdana"/>
                <a:cs typeface="Verdana"/>
              </a:rPr>
              <a:t>Medverkande</a:t>
            </a:r>
            <a:endParaRPr lang="sv-SE" sz="2400" b="1" dirty="0">
              <a:solidFill>
                <a:srgbClr val="002F5F"/>
              </a:solidFill>
              <a:latin typeface="Verdana"/>
              <a:cs typeface="Verdana"/>
            </a:endParaRPr>
          </a:p>
        </p:txBody>
      </p:sp>
      <p:sp>
        <p:nvSpPr>
          <p:cNvPr id="7" name="TextBox 6"/>
          <p:cNvSpPr txBox="1"/>
          <p:nvPr userDrawn="1"/>
        </p:nvSpPr>
        <p:spPr>
          <a:xfrm>
            <a:off x="792000" y="4227934"/>
            <a:ext cx="5354050" cy="584776"/>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600" noProof="0" dirty="0" smtClean="0">
                <a:solidFill>
                  <a:schemeClr val="tx1"/>
                </a:solidFill>
                <a:latin typeface="Verdana"/>
              </a:rPr>
              <a:t>Inspelat</a:t>
            </a:r>
            <a:r>
              <a:rPr lang="sv-SE" sz="1600" baseline="0" noProof="0" dirty="0" smtClean="0">
                <a:solidFill>
                  <a:schemeClr val="tx1"/>
                </a:solidFill>
                <a:latin typeface="Verdana"/>
              </a:rPr>
              <a:t> </a:t>
            </a:r>
            <a:fld id="{DEF0F593-7E64-D74F-96F6-B611C3DC3FC9}" type="datetime1">
              <a:rPr lang="sv-SE" sz="1600" baseline="0" noProof="0" smtClean="0">
                <a:solidFill>
                  <a:schemeClr val="tx1"/>
                </a:solidFill>
                <a:latin typeface="Verdana"/>
              </a:rPr>
              <a:t>2018-12-03</a:t>
            </a:fld>
            <a:endParaRPr lang="sv-SE" sz="1600" noProof="0" dirty="0" smtClean="0">
              <a:solidFill>
                <a:schemeClr val="tx1"/>
              </a:solidFill>
              <a:latin typeface="Verdana"/>
            </a:endParaRPr>
          </a:p>
          <a:p>
            <a:r>
              <a:rPr lang="sv-SE" sz="1600" noProof="0" dirty="0" smtClean="0">
                <a:solidFill>
                  <a:schemeClr val="tx1"/>
                </a:solidFill>
                <a:latin typeface="Verdana"/>
              </a:rPr>
              <a:t>Institutionen för data- och systemvetenskap, DSV </a:t>
            </a:r>
            <a:endParaRPr lang="sv-SE" sz="1600" noProof="0" dirty="0">
              <a:solidFill>
                <a:schemeClr val="tx1"/>
              </a:solidFill>
              <a:latin typeface="Verdana"/>
            </a:endParaRPr>
          </a:p>
        </p:txBody>
      </p:sp>
    </p:spTree>
    <p:extLst>
      <p:ext uri="{BB962C8B-B14F-4D97-AF65-F5344CB8AC3E}">
        <p14:creationId xmlns:p14="http://schemas.microsoft.com/office/powerpoint/2010/main" val="153210570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ntributors - White">
    <p:spTree>
      <p:nvGrpSpPr>
        <p:cNvPr id="1" name=""/>
        <p:cNvGrpSpPr/>
        <p:nvPr/>
      </p:nvGrpSpPr>
      <p:grpSpPr>
        <a:xfrm>
          <a:off x="0" y="0"/>
          <a:ext cx="0" cy="0"/>
          <a:chOff x="0" y="0"/>
          <a:chExt cx="0" cy="0"/>
        </a:xfrm>
      </p:grpSpPr>
      <p:sp>
        <p:nvSpPr>
          <p:cNvPr id="4" name="Platshållare för innehåll 2"/>
          <p:cNvSpPr>
            <a:spLocks noGrp="1"/>
          </p:cNvSpPr>
          <p:nvPr>
            <p:ph idx="1"/>
          </p:nvPr>
        </p:nvSpPr>
        <p:spPr>
          <a:xfrm>
            <a:off x="792000" y="1059582"/>
            <a:ext cx="6850800" cy="3168352"/>
          </a:xfrm>
        </p:spPr>
        <p:txBody>
          <a:bodyPr>
            <a:normAutofit/>
          </a:bodyPr>
          <a:lstStyle>
            <a:lvl1pPr marL="0" indent="0">
              <a:buFontTx/>
              <a:buNone/>
              <a:defRPr sz="2400">
                <a:solidFill>
                  <a:schemeClr val="tx1"/>
                </a:solidFill>
              </a:defRPr>
            </a:lvl1pPr>
            <a:lvl2pPr marL="457200" indent="0">
              <a:buFontTx/>
              <a:buNone/>
              <a:defRPr sz="2400">
                <a:solidFill>
                  <a:schemeClr val="tx1"/>
                </a:solidFill>
              </a:defRPr>
            </a:lvl2pPr>
            <a:lvl3pPr marL="914400" indent="0">
              <a:buFontTx/>
              <a:buNone/>
              <a:defRPr sz="2400">
                <a:solidFill>
                  <a:schemeClr val="tx1"/>
                </a:solidFill>
              </a:defRPr>
            </a:lvl3pPr>
            <a:lvl4pPr marL="1371600" indent="0">
              <a:buFontTx/>
              <a:buNone/>
              <a:defRPr sz="2400">
                <a:solidFill>
                  <a:schemeClr val="tx1"/>
                </a:solidFill>
              </a:defRPr>
            </a:lvl4pPr>
            <a:lvl5pPr marL="1828800" indent="0">
              <a:buFontTx/>
              <a:buNone/>
              <a:defRPr sz="24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TextBox 5"/>
          <p:cNvSpPr txBox="1"/>
          <p:nvPr userDrawn="1"/>
        </p:nvSpPr>
        <p:spPr>
          <a:xfrm>
            <a:off x="792000" y="597917"/>
            <a:ext cx="2357887" cy="461665"/>
          </a:xfrm>
          <a:prstGeom prst="rect">
            <a:avLst/>
          </a:prstGeom>
          <a:noFill/>
        </p:spPr>
        <p:txBody>
          <a:bodyPr wrap="none" rtlCol="0">
            <a:spAutoFit/>
          </a:bodyPr>
          <a:lstStyle/>
          <a:p>
            <a:r>
              <a:rPr lang="en-US" sz="2400" b="1" noProof="0" smtClean="0">
                <a:solidFill>
                  <a:srgbClr val="002F5F"/>
                </a:solidFill>
                <a:latin typeface="Verdana"/>
                <a:cs typeface="Verdana"/>
              </a:rPr>
              <a:t>Contributors</a:t>
            </a:r>
            <a:endParaRPr lang="en-US" sz="2400" b="1" noProof="0">
              <a:solidFill>
                <a:srgbClr val="002F5F"/>
              </a:solidFill>
              <a:latin typeface="Verdana"/>
              <a:cs typeface="Verdana"/>
            </a:endParaRPr>
          </a:p>
        </p:txBody>
      </p:sp>
      <p:sp>
        <p:nvSpPr>
          <p:cNvPr id="7" name="TextBox 6"/>
          <p:cNvSpPr txBox="1"/>
          <p:nvPr userDrawn="1"/>
        </p:nvSpPr>
        <p:spPr>
          <a:xfrm>
            <a:off x="792000" y="4227934"/>
            <a:ext cx="5724644" cy="584776"/>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noProof="0" dirty="0" smtClean="0">
                <a:solidFill>
                  <a:schemeClr val="tx1"/>
                </a:solidFill>
                <a:latin typeface="Verdana"/>
              </a:rPr>
              <a:t>Recorded </a:t>
            </a:r>
            <a:fld id="{DEF0F593-7E64-D74F-96F6-B611C3DC3FC9}" type="datetime1">
              <a:rPr lang="en-US" sz="1600" baseline="0" noProof="0" smtClean="0">
                <a:solidFill>
                  <a:schemeClr val="tx1"/>
                </a:solidFill>
                <a:latin typeface="Verdana"/>
              </a:rPr>
              <a:t>12/3/2018</a:t>
            </a:fld>
            <a:endParaRPr lang="en-US" sz="1600" noProof="0" dirty="0" smtClean="0">
              <a:solidFill>
                <a:schemeClr val="tx1"/>
              </a:solidFill>
              <a:latin typeface="Verdana"/>
            </a:endParaRPr>
          </a:p>
          <a:p>
            <a:r>
              <a:rPr lang="en-US" sz="1600" noProof="0" dirty="0" smtClean="0">
                <a:solidFill>
                  <a:schemeClr val="tx1"/>
                </a:solidFill>
                <a:latin typeface="Verdana"/>
              </a:rPr>
              <a:t>Department of Computer and Systems Sciences, DSV </a:t>
            </a:r>
            <a:endParaRPr lang="en-US" sz="1600" noProof="0" dirty="0">
              <a:solidFill>
                <a:schemeClr val="tx1"/>
              </a:solidFill>
              <a:latin typeface="Verdana"/>
            </a:endParaRPr>
          </a:p>
        </p:txBody>
      </p:sp>
      <p:pic>
        <p:nvPicPr>
          <p:cNvPr id="8" name="Bildobjekt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6296" y="3567618"/>
            <a:ext cx="1296144" cy="1236380"/>
          </a:xfrm>
          <a:prstGeom prst="rect">
            <a:avLst/>
          </a:prstGeom>
        </p:spPr>
      </p:pic>
    </p:spTree>
    <p:extLst>
      <p:ext uri="{BB962C8B-B14F-4D97-AF65-F5344CB8AC3E}">
        <p14:creationId xmlns:p14="http://schemas.microsoft.com/office/powerpoint/2010/main" val="366246122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Medverkande - Blå">
    <p:bg>
      <p:bgPr>
        <a:solidFill>
          <a:schemeClr val="tx1"/>
        </a:solidFill>
        <a:effectLst/>
      </p:bgPr>
    </p:bg>
    <p:spTree>
      <p:nvGrpSpPr>
        <p:cNvPr id="1" name=""/>
        <p:cNvGrpSpPr/>
        <p:nvPr/>
      </p:nvGrpSpPr>
      <p:grpSpPr>
        <a:xfrm>
          <a:off x="0" y="0"/>
          <a:ext cx="0" cy="0"/>
          <a:chOff x="0" y="0"/>
          <a:chExt cx="0" cy="0"/>
        </a:xfrm>
      </p:grpSpPr>
      <p:sp>
        <p:nvSpPr>
          <p:cNvPr id="4" name="Platshållare för innehåll 2"/>
          <p:cNvSpPr>
            <a:spLocks noGrp="1"/>
          </p:cNvSpPr>
          <p:nvPr>
            <p:ph idx="1"/>
          </p:nvPr>
        </p:nvSpPr>
        <p:spPr>
          <a:xfrm>
            <a:off x="792000" y="1059582"/>
            <a:ext cx="6850800" cy="3168352"/>
          </a:xfrm>
        </p:spPr>
        <p:txBody>
          <a:bodyPr>
            <a:noAutofit/>
          </a:bodyPr>
          <a:lstStyle>
            <a:lvl1pPr marL="0" indent="0">
              <a:buFontTx/>
              <a:buNone/>
              <a:defRPr sz="2400">
                <a:solidFill>
                  <a:srgbClr val="FFFFFF"/>
                </a:solidFill>
              </a:defRPr>
            </a:lvl1pPr>
            <a:lvl2pPr marL="457200" indent="0">
              <a:buFontTx/>
              <a:buNone/>
              <a:defRPr sz="2400">
                <a:solidFill>
                  <a:srgbClr val="FFFFFF"/>
                </a:solidFill>
              </a:defRPr>
            </a:lvl2pPr>
            <a:lvl3pPr marL="914400" indent="0">
              <a:buFontTx/>
              <a:buNone/>
              <a:defRPr sz="2400">
                <a:solidFill>
                  <a:srgbClr val="FFFFFF"/>
                </a:solidFill>
              </a:defRPr>
            </a:lvl3pPr>
            <a:lvl4pPr marL="1371600" indent="0">
              <a:buFontTx/>
              <a:buNone/>
              <a:defRPr sz="2400">
                <a:solidFill>
                  <a:srgbClr val="FFFFFF"/>
                </a:solidFill>
              </a:defRPr>
            </a:lvl4pPr>
            <a:lvl5pPr marL="1828800" indent="0">
              <a:buFontTx/>
              <a:buNone/>
              <a:defRPr sz="2400">
                <a:solidFill>
                  <a:srgbClr val="FFFFFF"/>
                </a:solidFill>
              </a:defRPr>
            </a:lvl5pPr>
          </a:lstStyle>
          <a:p>
            <a:pPr lvl="0"/>
            <a:r>
              <a:rPr lang="sv-SE" dirty="0" err="1" smtClean="0"/>
              <a:t>Click</a:t>
            </a:r>
            <a:r>
              <a:rPr lang="sv-SE" dirty="0" smtClean="0"/>
              <a:t> </a:t>
            </a:r>
            <a:r>
              <a:rPr lang="sv-SE" dirty="0" err="1" smtClean="0"/>
              <a:t>to</a:t>
            </a:r>
            <a:r>
              <a:rPr lang="sv-SE" dirty="0" smtClean="0"/>
              <a:t> </a:t>
            </a:r>
            <a:r>
              <a:rPr lang="sv-SE" dirty="0" err="1" smtClean="0"/>
              <a:t>edit</a:t>
            </a:r>
            <a:r>
              <a:rPr lang="sv-SE" dirty="0" smtClean="0"/>
              <a:t> Master text </a:t>
            </a:r>
            <a:r>
              <a:rPr lang="sv-SE" dirty="0" err="1" smtClean="0"/>
              <a:t>styles</a:t>
            </a:r>
            <a:endParaRPr lang="sv-SE" dirty="0" smtClean="0"/>
          </a:p>
          <a:p>
            <a:pPr lvl="1"/>
            <a:r>
              <a:rPr lang="sv-SE" dirty="0" smtClean="0"/>
              <a:t>Second </a:t>
            </a:r>
            <a:r>
              <a:rPr lang="sv-SE" dirty="0" err="1" smtClean="0"/>
              <a:t>level</a:t>
            </a:r>
            <a:endParaRPr lang="sv-SE" dirty="0" smtClean="0"/>
          </a:p>
          <a:p>
            <a:pPr lvl="2"/>
            <a:r>
              <a:rPr lang="sv-SE" dirty="0" err="1" smtClean="0"/>
              <a:t>Third</a:t>
            </a:r>
            <a:r>
              <a:rPr lang="sv-SE" dirty="0" smtClean="0"/>
              <a:t> </a:t>
            </a:r>
            <a:r>
              <a:rPr lang="sv-SE" dirty="0" err="1" smtClean="0"/>
              <a:t>level</a:t>
            </a:r>
            <a:endParaRPr lang="sv-SE" dirty="0" smtClean="0"/>
          </a:p>
          <a:p>
            <a:pPr lvl="3"/>
            <a:r>
              <a:rPr lang="sv-SE" dirty="0" err="1" smtClean="0"/>
              <a:t>Fourth</a:t>
            </a:r>
            <a:r>
              <a:rPr lang="sv-SE" dirty="0" smtClean="0"/>
              <a:t> </a:t>
            </a:r>
            <a:r>
              <a:rPr lang="sv-SE" dirty="0" err="1" smtClean="0"/>
              <a:t>level</a:t>
            </a:r>
            <a:endParaRPr lang="sv-SE" dirty="0" smtClean="0"/>
          </a:p>
          <a:p>
            <a:pPr lvl="4"/>
            <a:r>
              <a:rPr lang="sv-SE" dirty="0" err="1" smtClean="0"/>
              <a:t>Fifth</a:t>
            </a:r>
            <a:r>
              <a:rPr lang="sv-SE" dirty="0" smtClean="0"/>
              <a:t> </a:t>
            </a:r>
            <a:r>
              <a:rPr lang="sv-SE" dirty="0" err="1" smtClean="0"/>
              <a:t>level</a:t>
            </a:r>
            <a:endParaRPr lang="sv-SE" dirty="0"/>
          </a:p>
        </p:txBody>
      </p:sp>
      <p:sp>
        <p:nvSpPr>
          <p:cNvPr id="5" name="TextBox 4"/>
          <p:cNvSpPr txBox="1"/>
          <p:nvPr userDrawn="1"/>
        </p:nvSpPr>
        <p:spPr>
          <a:xfrm>
            <a:off x="792000" y="4227934"/>
            <a:ext cx="5354050" cy="584776"/>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600" noProof="0" dirty="0" smtClean="0">
                <a:solidFill>
                  <a:srgbClr val="FFFFFF"/>
                </a:solidFill>
                <a:latin typeface="Verdana"/>
              </a:rPr>
              <a:t>Inspelat</a:t>
            </a:r>
            <a:r>
              <a:rPr lang="sv-SE" sz="1600" baseline="0" noProof="0" dirty="0" smtClean="0">
                <a:solidFill>
                  <a:srgbClr val="FFFFFF"/>
                </a:solidFill>
                <a:latin typeface="Verdana"/>
              </a:rPr>
              <a:t> </a:t>
            </a:r>
            <a:fld id="{DEF0F593-7E64-D74F-96F6-B611C3DC3FC9}" type="datetime1">
              <a:rPr lang="sv-SE" sz="1600" baseline="0" noProof="0" smtClean="0">
                <a:solidFill>
                  <a:srgbClr val="FFFFFF"/>
                </a:solidFill>
                <a:latin typeface="Verdana"/>
              </a:rPr>
              <a:t>2018-12-03</a:t>
            </a:fld>
            <a:endParaRPr lang="sv-SE" sz="1600" noProof="0" dirty="0" smtClean="0">
              <a:solidFill>
                <a:srgbClr val="FFFFFF"/>
              </a:solidFill>
              <a:latin typeface="Verdana"/>
            </a:endParaRPr>
          </a:p>
          <a:p>
            <a:r>
              <a:rPr lang="sv-SE" sz="1600" noProof="0" dirty="0" smtClean="0">
                <a:solidFill>
                  <a:srgbClr val="FFFFFF"/>
                </a:solidFill>
                <a:latin typeface="Verdana"/>
              </a:rPr>
              <a:t>Institutionen för data- och systemvetenskap, DSV </a:t>
            </a:r>
            <a:endParaRPr lang="sv-SE" sz="1600" noProof="0" dirty="0">
              <a:solidFill>
                <a:srgbClr val="FFFFFF"/>
              </a:solidFill>
              <a:latin typeface="Verdana"/>
            </a:endParaRPr>
          </a:p>
        </p:txBody>
      </p:sp>
      <p:sp>
        <p:nvSpPr>
          <p:cNvPr id="6" name="TextBox 5"/>
          <p:cNvSpPr txBox="1"/>
          <p:nvPr userDrawn="1"/>
        </p:nvSpPr>
        <p:spPr>
          <a:xfrm>
            <a:off x="792000" y="597917"/>
            <a:ext cx="2504261" cy="461665"/>
          </a:xfrm>
          <a:prstGeom prst="rect">
            <a:avLst/>
          </a:prstGeom>
          <a:noFill/>
        </p:spPr>
        <p:txBody>
          <a:bodyPr wrap="none" rtlCol="0">
            <a:spAutoFit/>
          </a:bodyPr>
          <a:lstStyle/>
          <a:p>
            <a:r>
              <a:rPr lang="sv-SE" sz="2400" b="1" dirty="0" smtClean="0">
                <a:solidFill>
                  <a:srgbClr val="FFFFFF"/>
                </a:solidFill>
                <a:latin typeface="Verdana"/>
                <a:cs typeface="Verdana"/>
              </a:rPr>
              <a:t>Medverkande</a:t>
            </a:r>
            <a:endParaRPr lang="sv-SE" sz="2400" b="1" dirty="0">
              <a:solidFill>
                <a:srgbClr val="FFFFFF"/>
              </a:solidFill>
              <a:latin typeface="Verdana"/>
              <a:cs typeface="Verdana"/>
            </a:endParaRPr>
          </a:p>
        </p:txBody>
      </p:sp>
      <p:pic>
        <p:nvPicPr>
          <p:cNvPr id="7" name="Bildobjekt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6296" y="3542890"/>
            <a:ext cx="1435367" cy="1195504"/>
          </a:xfrm>
          <a:prstGeom prst="rect">
            <a:avLst/>
          </a:prstGeom>
        </p:spPr>
      </p:pic>
    </p:spTree>
    <p:extLst>
      <p:ext uri="{BB962C8B-B14F-4D97-AF65-F5344CB8AC3E}">
        <p14:creationId xmlns:p14="http://schemas.microsoft.com/office/powerpoint/2010/main" val="147884922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Medverkande - egen sidfot - Blå">
    <p:bg>
      <p:bgPr>
        <a:solidFill>
          <a:schemeClr val="tx1"/>
        </a:solidFill>
        <a:effectLst/>
      </p:bgPr>
    </p:bg>
    <p:spTree>
      <p:nvGrpSpPr>
        <p:cNvPr id="1" name=""/>
        <p:cNvGrpSpPr/>
        <p:nvPr/>
      </p:nvGrpSpPr>
      <p:grpSpPr>
        <a:xfrm>
          <a:off x="0" y="0"/>
          <a:ext cx="0" cy="0"/>
          <a:chOff x="0" y="0"/>
          <a:chExt cx="0" cy="0"/>
        </a:xfrm>
      </p:grpSpPr>
      <p:pic>
        <p:nvPicPr>
          <p:cNvPr id="3" name="Bildobjekt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6296" y="3542890"/>
            <a:ext cx="1435367" cy="1195504"/>
          </a:xfrm>
          <a:prstGeom prst="rect">
            <a:avLst/>
          </a:prstGeom>
        </p:spPr>
      </p:pic>
      <p:sp>
        <p:nvSpPr>
          <p:cNvPr id="4" name="Platshållare för innehåll 2"/>
          <p:cNvSpPr>
            <a:spLocks noGrp="1"/>
          </p:cNvSpPr>
          <p:nvPr>
            <p:ph idx="1"/>
          </p:nvPr>
        </p:nvSpPr>
        <p:spPr>
          <a:xfrm>
            <a:off x="792000" y="1059582"/>
            <a:ext cx="6850800" cy="3168352"/>
          </a:xfrm>
        </p:spPr>
        <p:txBody>
          <a:bodyPr>
            <a:noAutofit/>
          </a:bodyPr>
          <a:lstStyle>
            <a:lvl1pPr marL="0" indent="0">
              <a:buFontTx/>
              <a:buNone/>
              <a:defRPr sz="2400">
                <a:solidFill>
                  <a:srgbClr val="FFFFFF"/>
                </a:solidFill>
              </a:defRPr>
            </a:lvl1pPr>
            <a:lvl2pPr marL="457200" indent="0">
              <a:buFontTx/>
              <a:buNone/>
              <a:defRPr sz="2400">
                <a:solidFill>
                  <a:srgbClr val="FFFFFF"/>
                </a:solidFill>
              </a:defRPr>
            </a:lvl2pPr>
            <a:lvl3pPr marL="914400" indent="0">
              <a:buFontTx/>
              <a:buNone/>
              <a:defRPr sz="2400">
                <a:solidFill>
                  <a:srgbClr val="FFFFFF"/>
                </a:solidFill>
              </a:defRPr>
            </a:lvl3pPr>
            <a:lvl4pPr marL="1371600" indent="0">
              <a:buFontTx/>
              <a:buNone/>
              <a:defRPr sz="2400">
                <a:solidFill>
                  <a:srgbClr val="FFFFFF"/>
                </a:solidFill>
              </a:defRPr>
            </a:lvl4pPr>
            <a:lvl5pPr marL="1828800" indent="0">
              <a:buFontTx/>
              <a:buNone/>
              <a:defRPr sz="2400">
                <a:solidFill>
                  <a:srgbClr val="FFFFFF"/>
                </a:solidFill>
              </a:defRPr>
            </a:lvl5pPr>
          </a:lstStyle>
          <a:p>
            <a:pPr lvl="0"/>
            <a:r>
              <a:rPr lang="sv-SE" dirty="0" err="1" smtClean="0"/>
              <a:t>Click</a:t>
            </a:r>
            <a:r>
              <a:rPr lang="sv-SE" dirty="0" smtClean="0"/>
              <a:t> </a:t>
            </a:r>
            <a:r>
              <a:rPr lang="sv-SE" dirty="0" err="1" smtClean="0"/>
              <a:t>to</a:t>
            </a:r>
            <a:r>
              <a:rPr lang="sv-SE" dirty="0" smtClean="0"/>
              <a:t> </a:t>
            </a:r>
            <a:r>
              <a:rPr lang="sv-SE" dirty="0" err="1" smtClean="0"/>
              <a:t>edit</a:t>
            </a:r>
            <a:r>
              <a:rPr lang="sv-SE" dirty="0" smtClean="0"/>
              <a:t> Master text </a:t>
            </a:r>
            <a:r>
              <a:rPr lang="sv-SE" dirty="0" err="1" smtClean="0"/>
              <a:t>styles</a:t>
            </a:r>
            <a:endParaRPr lang="sv-SE" dirty="0" smtClean="0"/>
          </a:p>
          <a:p>
            <a:pPr lvl="1"/>
            <a:r>
              <a:rPr lang="sv-SE" dirty="0" smtClean="0"/>
              <a:t>Second </a:t>
            </a:r>
            <a:r>
              <a:rPr lang="sv-SE" dirty="0" err="1" smtClean="0"/>
              <a:t>level</a:t>
            </a:r>
            <a:endParaRPr lang="sv-SE" dirty="0" smtClean="0"/>
          </a:p>
          <a:p>
            <a:pPr lvl="2"/>
            <a:r>
              <a:rPr lang="sv-SE" dirty="0" err="1" smtClean="0"/>
              <a:t>Third</a:t>
            </a:r>
            <a:r>
              <a:rPr lang="sv-SE" dirty="0" smtClean="0"/>
              <a:t> </a:t>
            </a:r>
            <a:r>
              <a:rPr lang="sv-SE" dirty="0" err="1" smtClean="0"/>
              <a:t>level</a:t>
            </a:r>
            <a:endParaRPr lang="sv-SE" dirty="0" smtClean="0"/>
          </a:p>
          <a:p>
            <a:pPr lvl="3"/>
            <a:r>
              <a:rPr lang="sv-SE" dirty="0" err="1" smtClean="0"/>
              <a:t>Fourth</a:t>
            </a:r>
            <a:r>
              <a:rPr lang="sv-SE" dirty="0" smtClean="0"/>
              <a:t> </a:t>
            </a:r>
            <a:r>
              <a:rPr lang="sv-SE" dirty="0" err="1" smtClean="0"/>
              <a:t>level</a:t>
            </a:r>
            <a:endParaRPr lang="sv-SE" dirty="0" smtClean="0"/>
          </a:p>
          <a:p>
            <a:pPr lvl="4"/>
            <a:r>
              <a:rPr lang="sv-SE" dirty="0" err="1" smtClean="0"/>
              <a:t>Fifth</a:t>
            </a:r>
            <a:r>
              <a:rPr lang="sv-SE" dirty="0" smtClean="0"/>
              <a:t> </a:t>
            </a:r>
            <a:r>
              <a:rPr lang="sv-SE" dirty="0" err="1" smtClean="0"/>
              <a:t>level</a:t>
            </a:r>
            <a:endParaRPr lang="sv-SE" dirty="0"/>
          </a:p>
        </p:txBody>
      </p:sp>
      <p:sp>
        <p:nvSpPr>
          <p:cNvPr id="6" name="TextBox 5"/>
          <p:cNvSpPr txBox="1"/>
          <p:nvPr userDrawn="1"/>
        </p:nvSpPr>
        <p:spPr>
          <a:xfrm>
            <a:off x="792000" y="597917"/>
            <a:ext cx="2504261" cy="461665"/>
          </a:xfrm>
          <a:prstGeom prst="rect">
            <a:avLst/>
          </a:prstGeom>
          <a:noFill/>
        </p:spPr>
        <p:txBody>
          <a:bodyPr wrap="none" rtlCol="0">
            <a:spAutoFit/>
          </a:bodyPr>
          <a:lstStyle/>
          <a:p>
            <a:r>
              <a:rPr lang="sv-SE" sz="2400" b="1" dirty="0" smtClean="0">
                <a:solidFill>
                  <a:srgbClr val="FFFFFF"/>
                </a:solidFill>
                <a:latin typeface="Verdana"/>
                <a:cs typeface="Verdana"/>
              </a:rPr>
              <a:t>Medverkande</a:t>
            </a:r>
            <a:endParaRPr lang="sv-SE" sz="2400" b="1" dirty="0">
              <a:solidFill>
                <a:srgbClr val="FFFFFF"/>
              </a:solidFill>
              <a:latin typeface="Verdana"/>
              <a:cs typeface="Verdana"/>
            </a:endParaRPr>
          </a:p>
        </p:txBody>
      </p:sp>
      <p:sp>
        <p:nvSpPr>
          <p:cNvPr id="7" name="Text Placeholder 7"/>
          <p:cNvSpPr>
            <a:spLocks noGrp="1"/>
          </p:cNvSpPr>
          <p:nvPr>
            <p:ph type="body" sz="quarter" idx="11" hasCustomPrompt="1"/>
          </p:nvPr>
        </p:nvSpPr>
        <p:spPr>
          <a:xfrm>
            <a:off x="790772" y="4221654"/>
            <a:ext cx="6387308" cy="586827"/>
          </a:xfrm>
        </p:spPr>
        <p:txBody>
          <a:bodyPr anchor="b"/>
          <a:lstStyle>
            <a:lvl1pPr marL="0" marR="0" indent="0" algn="l" defTabSz="914400" rtl="0" eaLnBrk="1" fontAlgn="auto" latinLnBrk="0" hangingPunct="1">
              <a:lnSpc>
                <a:spcPct val="100000"/>
              </a:lnSpc>
              <a:spcBef>
                <a:spcPts val="0"/>
              </a:spcBef>
              <a:spcAft>
                <a:spcPts val="0"/>
              </a:spcAft>
              <a:buClrTx/>
              <a:buSzTx/>
              <a:buFontTx/>
              <a:buNone/>
              <a:tabLst/>
              <a:defRPr sz="1600" b="0" i="0" strike="noStrike" baseline="0">
                <a:solidFill>
                  <a:schemeClr val="bg1"/>
                </a:solidFill>
              </a:defRPr>
            </a:lvl1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noProof="0" dirty="0" smtClean="0">
                <a:solidFill>
                  <a:schemeClr val="bg1"/>
                </a:solidFill>
                <a:latin typeface="Verdana"/>
              </a:rPr>
              <a:t>Click to insert custom footer</a:t>
            </a:r>
            <a:endParaRPr lang="en-US" sz="1600" noProof="0" dirty="0">
              <a:solidFill>
                <a:schemeClr val="bg1"/>
              </a:solidFill>
              <a:latin typeface="Verdana"/>
            </a:endParaRPr>
          </a:p>
        </p:txBody>
      </p:sp>
    </p:spTree>
    <p:extLst>
      <p:ext uri="{BB962C8B-B14F-4D97-AF65-F5344CB8AC3E}">
        <p14:creationId xmlns:p14="http://schemas.microsoft.com/office/powerpoint/2010/main" val="296880401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ntributors - Blue">
    <p:bg>
      <p:bgPr>
        <a:solidFill>
          <a:schemeClr val="tx1"/>
        </a:solidFill>
        <a:effectLst/>
      </p:bgPr>
    </p:bg>
    <p:spTree>
      <p:nvGrpSpPr>
        <p:cNvPr id="1" name=""/>
        <p:cNvGrpSpPr/>
        <p:nvPr/>
      </p:nvGrpSpPr>
      <p:grpSpPr>
        <a:xfrm>
          <a:off x="0" y="0"/>
          <a:ext cx="0" cy="0"/>
          <a:chOff x="0" y="0"/>
          <a:chExt cx="0" cy="0"/>
        </a:xfrm>
      </p:grpSpPr>
      <p:sp>
        <p:nvSpPr>
          <p:cNvPr id="4" name="Platshållare för innehåll 2"/>
          <p:cNvSpPr>
            <a:spLocks noGrp="1"/>
          </p:cNvSpPr>
          <p:nvPr>
            <p:ph idx="1"/>
          </p:nvPr>
        </p:nvSpPr>
        <p:spPr>
          <a:xfrm>
            <a:off x="792000" y="1059582"/>
            <a:ext cx="6850800" cy="3168352"/>
          </a:xfrm>
        </p:spPr>
        <p:txBody>
          <a:bodyPr>
            <a:noAutofit/>
          </a:bodyPr>
          <a:lstStyle>
            <a:lvl1pPr marL="0" indent="0">
              <a:buFontTx/>
              <a:buNone/>
              <a:defRPr sz="2400">
                <a:solidFill>
                  <a:srgbClr val="FFFFFF"/>
                </a:solidFill>
              </a:defRPr>
            </a:lvl1pPr>
            <a:lvl2pPr marL="457200" indent="0">
              <a:buFontTx/>
              <a:buNone/>
              <a:defRPr sz="2400">
                <a:solidFill>
                  <a:srgbClr val="FFFFFF"/>
                </a:solidFill>
              </a:defRPr>
            </a:lvl2pPr>
            <a:lvl3pPr marL="914400" indent="0">
              <a:buFontTx/>
              <a:buNone/>
              <a:defRPr sz="2400">
                <a:solidFill>
                  <a:srgbClr val="FFFFFF"/>
                </a:solidFill>
              </a:defRPr>
            </a:lvl3pPr>
            <a:lvl4pPr marL="1371600" indent="0">
              <a:buFontTx/>
              <a:buNone/>
              <a:defRPr sz="2400">
                <a:solidFill>
                  <a:srgbClr val="FFFFFF"/>
                </a:solidFill>
              </a:defRPr>
            </a:lvl4pPr>
            <a:lvl5pPr marL="1828800" indent="0">
              <a:buFontTx/>
              <a:buNone/>
              <a:defRPr sz="2400">
                <a:solidFill>
                  <a:srgbClr val="FFFFFF"/>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Box 4"/>
          <p:cNvSpPr txBox="1"/>
          <p:nvPr userDrawn="1"/>
        </p:nvSpPr>
        <p:spPr>
          <a:xfrm>
            <a:off x="792000" y="4227934"/>
            <a:ext cx="5724644" cy="584776"/>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noProof="0" dirty="0" smtClean="0">
                <a:solidFill>
                  <a:schemeClr val="bg1"/>
                </a:solidFill>
                <a:latin typeface="Verdana"/>
              </a:rPr>
              <a:t>Recorded </a:t>
            </a:r>
            <a:fld id="{DEF0F593-7E64-D74F-96F6-B611C3DC3FC9}" type="datetime1">
              <a:rPr lang="en-US" sz="1600" baseline="0" noProof="0" smtClean="0">
                <a:solidFill>
                  <a:schemeClr val="bg1"/>
                </a:solidFill>
                <a:latin typeface="Verdana"/>
              </a:rPr>
              <a:pPr marL="0" marR="0" indent="0" algn="l" defTabSz="914400" rtl="0" eaLnBrk="1" fontAlgn="auto" latinLnBrk="0" hangingPunct="1">
                <a:lnSpc>
                  <a:spcPct val="100000"/>
                </a:lnSpc>
                <a:spcBef>
                  <a:spcPts val="0"/>
                </a:spcBef>
                <a:spcAft>
                  <a:spcPts val="0"/>
                </a:spcAft>
                <a:buClrTx/>
                <a:buSzTx/>
                <a:buFontTx/>
                <a:buNone/>
                <a:tabLst/>
                <a:defRPr/>
              </a:pPr>
              <a:t>12/3/2018</a:t>
            </a:fld>
            <a:endParaRPr lang="en-US" sz="1600" noProof="0" dirty="0" smtClean="0">
              <a:solidFill>
                <a:schemeClr val="bg1"/>
              </a:solidFill>
              <a:latin typeface="Verdana"/>
            </a:endParaRPr>
          </a:p>
          <a:p>
            <a:r>
              <a:rPr lang="en-US" sz="1600" noProof="0" dirty="0" smtClean="0">
                <a:solidFill>
                  <a:schemeClr val="bg1"/>
                </a:solidFill>
                <a:latin typeface="Verdana"/>
              </a:rPr>
              <a:t>Department of Computer and Systems Sciences, DSV </a:t>
            </a:r>
            <a:endParaRPr lang="en-US" sz="1600" noProof="0" dirty="0">
              <a:solidFill>
                <a:schemeClr val="bg1"/>
              </a:solidFill>
              <a:latin typeface="Verdana"/>
            </a:endParaRPr>
          </a:p>
        </p:txBody>
      </p:sp>
      <p:sp>
        <p:nvSpPr>
          <p:cNvPr id="6" name="TextBox 5"/>
          <p:cNvSpPr txBox="1"/>
          <p:nvPr userDrawn="1"/>
        </p:nvSpPr>
        <p:spPr>
          <a:xfrm>
            <a:off x="792000" y="597917"/>
            <a:ext cx="2357887" cy="461665"/>
          </a:xfrm>
          <a:prstGeom prst="rect">
            <a:avLst/>
          </a:prstGeom>
          <a:noFill/>
        </p:spPr>
        <p:txBody>
          <a:bodyPr wrap="none" rtlCol="0">
            <a:spAutoFit/>
          </a:bodyPr>
          <a:lstStyle/>
          <a:p>
            <a:r>
              <a:rPr lang="en-US" sz="2400" b="1" noProof="0" dirty="0" smtClean="0">
                <a:solidFill>
                  <a:srgbClr val="FFFFFF"/>
                </a:solidFill>
                <a:latin typeface="Verdana"/>
                <a:cs typeface="Verdana"/>
              </a:rPr>
              <a:t>Contributors</a:t>
            </a:r>
            <a:endParaRPr lang="en-US" sz="2400" b="1" noProof="0" dirty="0">
              <a:solidFill>
                <a:srgbClr val="FFFFFF"/>
              </a:solidFill>
              <a:latin typeface="Verdana"/>
              <a:cs typeface="Verdana"/>
            </a:endParaRPr>
          </a:p>
        </p:txBody>
      </p:sp>
      <p:pic>
        <p:nvPicPr>
          <p:cNvPr id="7" name="Bildobjekt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6296" y="3567618"/>
            <a:ext cx="1296144" cy="1236379"/>
          </a:xfrm>
          <a:prstGeom prst="rect">
            <a:avLst/>
          </a:prstGeom>
        </p:spPr>
      </p:pic>
    </p:spTree>
    <p:extLst>
      <p:ext uri="{BB962C8B-B14F-4D97-AF65-F5344CB8AC3E}">
        <p14:creationId xmlns:p14="http://schemas.microsoft.com/office/powerpoint/2010/main" val="3982215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Kapitelsida - Eld">
    <p:spTree>
      <p:nvGrpSpPr>
        <p:cNvPr id="1" name=""/>
        <p:cNvGrpSpPr/>
        <p:nvPr/>
      </p:nvGrpSpPr>
      <p:grpSpPr>
        <a:xfrm>
          <a:off x="0" y="0"/>
          <a:ext cx="0" cy="0"/>
          <a:chOff x="0" y="0"/>
          <a:chExt cx="0" cy="0"/>
        </a:xfrm>
      </p:grpSpPr>
      <p:pic>
        <p:nvPicPr>
          <p:cNvPr id="7" name="Picture 2" descr="SU_PPT_eld"/>
          <p:cNvPicPr>
            <a:picLocks noChangeAspect="1" noChangeArrowheads="1"/>
          </p:cNvPicPr>
          <p:nvPr userDrawn="1"/>
        </p:nvPicPr>
        <p:blipFill>
          <a:blip r:embed="rId2" cstate="print">
            <a:alphaModFix amt="55000"/>
          </a:blip>
          <a:srcRect l="4988" t="-362"/>
          <a:stretch>
            <a:fillRect/>
          </a:stretch>
        </p:blipFill>
        <p:spPr bwMode="auto">
          <a:xfrm>
            <a:off x="1" y="1225226"/>
            <a:ext cx="5408969" cy="3938812"/>
          </a:xfrm>
          <a:prstGeom prst="rect">
            <a:avLst/>
          </a:prstGeom>
          <a:noFill/>
          <a:effectLst/>
        </p:spPr>
      </p:pic>
      <p:sp>
        <p:nvSpPr>
          <p:cNvPr id="2" name="Rubrik 1"/>
          <p:cNvSpPr>
            <a:spLocks noGrp="1"/>
          </p:cNvSpPr>
          <p:nvPr>
            <p:ph type="ctrTitle"/>
          </p:nvPr>
        </p:nvSpPr>
        <p:spPr>
          <a:xfrm>
            <a:off x="1008000" y="1827900"/>
            <a:ext cx="6631200" cy="1069200"/>
          </a:xfrm>
        </p:spPr>
        <p:txBody>
          <a:bodyPr lIns="72000" tIns="36000" rIns="72000" bIns="36000" anchor="ctr" anchorCtr="0">
            <a:noAutofit/>
          </a:bodyPr>
          <a:lstStyle>
            <a:lvl1pPr algn="l">
              <a:defRPr sz="4400" b="0">
                <a:latin typeface="Verdana" pitchFamily="34" charset="0"/>
                <a:ea typeface="Verdana" pitchFamily="34" charset="0"/>
                <a:cs typeface="Verdana" pitchFamily="34" charset="0"/>
              </a:defRPr>
            </a:lvl1pPr>
          </a:lstStyle>
          <a:p>
            <a:r>
              <a:rPr lang="en-US" noProof="0" smtClean="0"/>
              <a:t>Click to edit Master title style</a:t>
            </a:r>
            <a:endParaRPr lang="sv-SE" noProof="0" dirty="0"/>
          </a:p>
        </p:txBody>
      </p:sp>
      <p:sp>
        <p:nvSpPr>
          <p:cNvPr id="3" name="Underrubrik 2"/>
          <p:cNvSpPr>
            <a:spLocks noGrp="1"/>
          </p:cNvSpPr>
          <p:nvPr>
            <p:ph type="subTitle" idx="1"/>
          </p:nvPr>
        </p:nvSpPr>
        <p:spPr>
          <a:xfrm>
            <a:off x="1008000" y="2894400"/>
            <a:ext cx="6631200" cy="874800"/>
          </a:xfrm>
        </p:spPr>
        <p:txBody>
          <a:bodyPr>
            <a:noAutofit/>
          </a:bodyPr>
          <a:lstStyle>
            <a:lvl1pPr marL="0" indent="0" algn="l">
              <a:lnSpc>
                <a:spcPts val="2900"/>
              </a:lnSpc>
              <a:spcBef>
                <a:spcPts val="480"/>
              </a:spcBef>
              <a:buNone/>
              <a:defRPr sz="2000">
                <a:solidFill>
                  <a:schemeClr val="tx2"/>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sv-SE" noProof="0"/>
          </a:p>
        </p:txBody>
      </p:sp>
    </p:spTree>
    <p:extLst>
      <p:ext uri="{BB962C8B-B14F-4D97-AF65-F5344CB8AC3E}">
        <p14:creationId xmlns:p14="http://schemas.microsoft.com/office/powerpoint/2010/main" val="193773087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ntributors - custom footer - Blue">
    <p:bg>
      <p:bgPr>
        <a:solidFill>
          <a:schemeClr val="tx1"/>
        </a:solidFill>
        <a:effectLst/>
      </p:bgPr>
    </p:bg>
    <p:spTree>
      <p:nvGrpSpPr>
        <p:cNvPr id="1" name=""/>
        <p:cNvGrpSpPr/>
        <p:nvPr/>
      </p:nvGrpSpPr>
      <p:grpSpPr>
        <a:xfrm>
          <a:off x="0" y="0"/>
          <a:ext cx="0" cy="0"/>
          <a:chOff x="0" y="0"/>
          <a:chExt cx="0" cy="0"/>
        </a:xfrm>
      </p:grpSpPr>
      <p:sp>
        <p:nvSpPr>
          <p:cNvPr id="4" name="Platshållare för innehåll 2"/>
          <p:cNvSpPr>
            <a:spLocks noGrp="1"/>
          </p:cNvSpPr>
          <p:nvPr>
            <p:ph idx="1"/>
          </p:nvPr>
        </p:nvSpPr>
        <p:spPr>
          <a:xfrm>
            <a:off x="792000" y="1059582"/>
            <a:ext cx="6850800" cy="3168352"/>
          </a:xfrm>
        </p:spPr>
        <p:txBody>
          <a:bodyPr>
            <a:noAutofit/>
          </a:bodyPr>
          <a:lstStyle>
            <a:lvl1pPr marL="0" indent="0">
              <a:buFontTx/>
              <a:buNone/>
              <a:defRPr sz="2400">
                <a:solidFill>
                  <a:srgbClr val="FFFFFF"/>
                </a:solidFill>
              </a:defRPr>
            </a:lvl1pPr>
            <a:lvl2pPr marL="457200" indent="0">
              <a:buFontTx/>
              <a:buNone/>
              <a:defRPr sz="2400">
                <a:solidFill>
                  <a:srgbClr val="FFFFFF"/>
                </a:solidFill>
              </a:defRPr>
            </a:lvl2pPr>
            <a:lvl3pPr marL="914400" indent="0">
              <a:buFontTx/>
              <a:buNone/>
              <a:defRPr sz="2400">
                <a:solidFill>
                  <a:srgbClr val="FFFFFF"/>
                </a:solidFill>
              </a:defRPr>
            </a:lvl3pPr>
            <a:lvl4pPr marL="1371600" indent="0">
              <a:buFontTx/>
              <a:buNone/>
              <a:defRPr sz="2400">
                <a:solidFill>
                  <a:srgbClr val="FFFFFF"/>
                </a:solidFill>
              </a:defRPr>
            </a:lvl4pPr>
            <a:lvl5pPr marL="1828800" indent="0">
              <a:buFontTx/>
              <a:buNone/>
              <a:defRPr sz="2400">
                <a:solidFill>
                  <a:srgbClr val="FFFFFF"/>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TextBox 5"/>
          <p:cNvSpPr txBox="1"/>
          <p:nvPr userDrawn="1"/>
        </p:nvSpPr>
        <p:spPr>
          <a:xfrm>
            <a:off x="792000" y="597917"/>
            <a:ext cx="2357887" cy="461665"/>
          </a:xfrm>
          <a:prstGeom prst="rect">
            <a:avLst/>
          </a:prstGeom>
          <a:noFill/>
        </p:spPr>
        <p:txBody>
          <a:bodyPr wrap="none" rtlCol="0">
            <a:spAutoFit/>
          </a:bodyPr>
          <a:lstStyle/>
          <a:p>
            <a:r>
              <a:rPr lang="en-US" sz="2400" b="1" noProof="0" dirty="0" smtClean="0">
                <a:solidFill>
                  <a:srgbClr val="FFFFFF"/>
                </a:solidFill>
                <a:latin typeface="Verdana"/>
                <a:cs typeface="Verdana"/>
              </a:rPr>
              <a:t>Contributors</a:t>
            </a:r>
            <a:endParaRPr lang="en-US" sz="2400" b="1" noProof="0" dirty="0">
              <a:solidFill>
                <a:srgbClr val="FFFFFF"/>
              </a:solidFill>
              <a:latin typeface="Verdana"/>
              <a:cs typeface="Verdana"/>
            </a:endParaRPr>
          </a:p>
        </p:txBody>
      </p:sp>
      <p:pic>
        <p:nvPicPr>
          <p:cNvPr id="7" name="Bildobjekt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6296" y="3567618"/>
            <a:ext cx="1296144" cy="1236379"/>
          </a:xfrm>
          <a:prstGeom prst="rect">
            <a:avLst/>
          </a:prstGeom>
        </p:spPr>
      </p:pic>
      <p:sp>
        <p:nvSpPr>
          <p:cNvPr id="9" name="Text Placeholder 7"/>
          <p:cNvSpPr>
            <a:spLocks noGrp="1"/>
          </p:cNvSpPr>
          <p:nvPr>
            <p:ph type="body" sz="quarter" idx="11" hasCustomPrompt="1"/>
          </p:nvPr>
        </p:nvSpPr>
        <p:spPr>
          <a:xfrm>
            <a:off x="790772" y="4221654"/>
            <a:ext cx="6387308" cy="586827"/>
          </a:xfrm>
        </p:spPr>
        <p:txBody>
          <a:bodyPr anchor="b"/>
          <a:lstStyle>
            <a:lvl1pPr marL="0" marR="0" indent="0" algn="l" defTabSz="914400" rtl="0" eaLnBrk="1" fontAlgn="auto" latinLnBrk="0" hangingPunct="1">
              <a:lnSpc>
                <a:spcPct val="100000"/>
              </a:lnSpc>
              <a:spcBef>
                <a:spcPts val="0"/>
              </a:spcBef>
              <a:spcAft>
                <a:spcPts val="0"/>
              </a:spcAft>
              <a:buClrTx/>
              <a:buSzTx/>
              <a:buFontTx/>
              <a:buNone/>
              <a:tabLst/>
              <a:defRPr sz="1600" b="0" i="0" strike="noStrike" baseline="0">
                <a:solidFill>
                  <a:schemeClr val="bg1"/>
                </a:solidFill>
              </a:defRPr>
            </a:lvl1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noProof="0" dirty="0" smtClean="0">
                <a:solidFill>
                  <a:schemeClr val="bg1"/>
                </a:solidFill>
                <a:latin typeface="Verdana"/>
              </a:rPr>
              <a:t>Click to insert custom footer</a:t>
            </a:r>
            <a:endParaRPr lang="en-US" sz="1600" noProof="0" dirty="0">
              <a:solidFill>
                <a:schemeClr val="bg1"/>
              </a:solidFill>
              <a:latin typeface="Verdana"/>
            </a:endParaRPr>
          </a:p>
        </p:txBody>
      </p:sp>
    </p:spTree>
    <p:extLst>
      <p:ext uri="{BB962C8B-B14F-4D97-AF65-F5344CB8AC3E}">
        <p14:creationId xmlns:p14="http://schemas.microsoft.com/office/powerpoint/2010/main" val="4174445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ara logo - Blå">
    <p:bg>
      <p:bgPr>
        <a:solidFill>
          <a:schemeClr val="tx1"/>
        </a:solidFill>
        <a:effectLst/>
      </p:bgPr>
    </p:bg>
    <p:spTree>
      <p:nvGrpSpPr>
        <p:cNvPr id="1" name=""/>
        <p:cNvGrpSpPr/>
        <p:nvPr/>
      </p:nvGrpSpPr>
      <p:grpSpPr>
        <a:xfrm>
          <a:off x="0" y="0"/>
          <a:ext cx="0" cy="0"/>
          <a:chOff x="0" y="0"/>
          <a:chExt cx="0" cy="0"/>
        </a:xfrm>
      </p:grpSpPr>
      <p:pic>
        <p:nvPicPr>
          <p:cNvPr id="3" name="Bildobjekt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6296" y="3507854"/>
            <a:ext cx="1435367" cy="1195504"/>
          </a:xfrm>
          <a:prstGeom prst="rect">
            <a:avLst/>
          </a:prstGeom>
        </p:spPr>
      </p:pic>
      <p:sp>
        <p:nvSpPr>
          <p:cNvPr id="5" name="TextBox 4"/>
          <p:cNvSpPr txBox="1"/>
          <p:nvPr userDrawn="1"/>
        </p:nvSpPr>
        <p:spPr>
          <a:xfrm>
            <a:off x="792000" y="4465444"/>
            <a:ext cx="5354050" cy="33855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sz="1600" noProof="0" dirty="0" smtClean="0">
                <a:solidFill>
                  <a:srgbClr val="FFFFFF"/>
                </a:solidFill>
                <a:latin typeface="Verdana"/>
              </a:rPr>
              <a:t>Institutionen för data- och systemvetenskap, DSV </a:t>
            </a:r>
            <a:endParaRPr lang="sv-SE" sz="1600" noProof="0" dirty="0">
              <a:solidFill>
                <a:srgbClr val="FFFFFF"/>
              </a:solidFill>
              <a:latin typeface="Verdana"/>
            </a:endParaRPr>
          </a:p>
        </p:txBody>
      </p:sp>
    </p:spTree>
    <p:extLst>
      <p:ext uri="{BB962C8B-B14F-4D97-AF65-F5344CB8AC3E}">
        <p14:creationId xmlns:p14="http://schemas.microsoft.com/office/powerpoint/2010/main" val="53342398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Just logo - Blue">
    <p:bg>
      <p:bgPr>
        <a:solidFill>
          <a:schemeClr val="tx1"/>
        </a:solidFill>
        <a:effectLst/>
      </p:bgPr>
    </p:bg>
    <p:spTree>
      <p:nvGrpSpPr>
        <p:cNvPr id="1" name=""/>
        <p:cNvGrpSpPr/>
        <p:nvPr/>
      </p:nvGrpSpPr>
      <p:grpSpPr>
        <a:xfrm>
          <a:off x="0" y="0"/>
          <a:ext cx="0" cy="0"/>
          <a:chOff x="0" y="0"/>
          <a:chExt cx="0" cy="0"/>
        </a:xfrm>
      </p:grpSpPr>
      <p:sp>
        <p:nvSpPr>
          <p:cNvPr id="5" name="TextBox 4"/>
          <p:cNvSpPr txBox="1"/>
          <p:nvPr userDrawn="1"/>
        </p:nvSpPr>
        <p:spPr>
          <a:xfrm>
            <a:off x="792000" y="4465444"/>
            <a:ext cx="5724644" cy="338554"/>
          </a:xfrm>
          <a:prstGeom prst="rect">
            <a:avLst/>
          </a:prstGeom>
          <a:noFill/>
        </p:spPr>
        <p:txBody>
          <a:bodyPr wrap="none" rtlCol="0">
            <a:spAutoFit/>
          </a:bodyPr>
          <a:lstStyle/>
          <a:p>
            <a:r>
              <a:rPr lang="en-US" sz="1600" noProof="0" dirty="0" smtClean="0">
                <a:solidFill>
                  <a:schemeClr val="bg1"/>
                </a:solidFill>
                <a:latin typeface="Verdana"/>
              </a:rPr>
              <a:t>Department of Computer and Systems Sciences, DSV </a:t>
            </a:r>
            <a:endParaRPr lang="en-US" sz="1600" noProof="0" dirty="0">
              <a:solidFill>
                <a:schemeClr val="bg1"/>
              </a:solidFill>
              <a:latin typeface="Verdana"/>
            </a:endParaRPr>
          </a:p>
        </p:txBody>
      </p:sp>
      <p:pic>
        <p:nvPicPr>
          <p:cNvPr id="7" name="Bildobjekt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6296" y="3567619"/>
            <a:ext cx="1296144" cy="1236379"/>
          </a:xfrm>
          <a:prstGeom prst="rect">
            <a:avLst/>
          </a:prstGeom>
        </p:spPr>
      </p:pic>
    </p:spTree>
    <p:extLst>
      <p:ext uri="{BB962C8B-B14F-4D97-AF65-F5344CB8AC3E}">
        <p14:creationId xmlns:p14="http://schemas.microsoft.com/office/powerpoint/2010/main" val="2853863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Tom vit/Empty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108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Tom svart/Empty black">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39523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Tom blå/Empty blue">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2765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apitelsida - Olivkvist">
    <p:spTree>
      <p:nvGrpSpPr>
        <p:cNvPr id="1" name=""/>
        <p:cNvGrpSpPr/>
        <p:nvPr/>
      </p:nvGrpSpPr>
      <p:grpSpPr>
        <a:xfrm>
          <a:off x="0" y="0"/>
          <a:ext cx="0" cy="0"/>
          <a:chOff x="0" y="0"/>
          <a:chExt cx="0" cy="0"/>
        </a:xfrm>
      </p:grpSpPr>
      <p:pic>
        <p:nvPicPr>
          <p:cNvPr id="5" name="Picture 9" descr="SU_PPT_olivkvist"/>
          <p:cNvPicPr>
            <a:picLocks noChangeAspect="1" noChangeArrowheads="1"/>
          </p:cNvPicPr>
          <p:nvPr userDrawn="1"/>
        </p:nvPicPr>
        <p:blipFill>
          <a:blip r:embed="rId2" cstate="print">
            <a:alphaModFix amt="55000"/>
          </a:blip>
          <a:srcRect l="1746"/>
          <a:stretch>
            <a:fillRect/>
          </a:stretch>
        </p:blipFill>
        <p:spPr bwMode="auto">
          <a:xfrm>
            <a:off x="1589" y="238124"/>
            <a:ext cx="5161507" cy="4905756"/>
          </a:xfrm>
          <a:prstGeom prst="rect">
            <a:avLst/>
          </a:prstGeom>
          <a:noFill/>
        </p:spPr>
      </p:pic>
      <p:sp>
        <p:nvSpPr>
          <p:cNvPr id="6" name="Rubrik 1"/>
          <p:cNvSpPr>
            <a:spLocks noGrp="1"/>
          </p:cNvSpPr>
          <p:nvPr>
            <p:ph type="ctrTitle"/>
          </p:nvPr>
        </p:nvSpPr>
        <p:spPr>
          <a:xfrm>
            <a:off x="1008000" y="1827900"/>
            <a:ext cx="6631200" cy="1069200"/>
          </a:xfrm>
        </p:spPr>
        <p:txBody>
          <a:bodyPr lIns="72000" tIns="36000" rIns="72000" bIns="36000" anchor="ctr" anchorCtr="0">
            <a:noAutofit/>
          </a:bodyPr>
          <a:lstStyle>
            <a:lvl1pPr algn="l">
              <a:defRPr sz="4400" b="0">
                <a:latin typeface="Verdana" pitchFamily="34" charset="0"/>
                <a:ea typeface="Verdana" pitchFamily="34" charset="0"/>
                <a:cs typeface="Verdana" pitchFamily="34" charset="0"/>
              </a:defRPr>
            </a:lvl1pPr>
          </a:lstStyle>
          <a:p>
            <a:r>
              <a:rPr lang="en-US" noProof="0" smtClean="0"/>
              <a:t>Click to edit Master title style</a:t>
            </a:r>
            <a:endParaRPr lang="sv-SE" noProof="0" dirty="0"/>
          </a:p>
        </p:txBody>
      </p:sp>
      <p:sp>
        <p:nvSpPr>
          <p:cNvPr id="7" name="Underrubrik 2"/>
          <p:cNvSpPr>
            <a:spLocks noGrp="1"/>
          </p:cNvSpPr>
          <p:nvPr>
            <p:ph type="subTitle" idx="1"/>
          </p:nvPr>
        </p:nvSpPr>
        <p:spPr>
          <a:xfrm>
            <a:off x="1008000" y="2894400"/>
            <a:ext cx="6631200" cy="874800"/>
          </a:xfrm>
        </p:spPr>
        <p:txBody>
          <a:bodyPr>
            <a:noAutofit/>
          </a:bodyPr>
          <a:lstStyle>
            <a:lvl1pPr marL="0" indent="0" algn="l">
              <a:lnSpc>
                <a:spcPts val="2900"/>
              </a:lnSpc>
              <a:spcBef>
                <a:spcPts val="480"/>
              </a:spcBef>
              <a:buNone/>
              <a:defRPr sz="2000">
                <a:solidFill>
                  <a:schemeClr val="tx2"/>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sv-SE" noProof="0"/>
          </a:p>
        </p:txBody>
      </p:sp>
    </p:spTree>
    <p:extLst>
      <p:ext uri="{BB962C8B-B14F-4D97-AF65-F5344CB8AC3E}">
        <p14:creationId xmlns:p14="http://schemas.microsoft.com/office/powerpoint/2010/main" val="1935300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apitelsida - Kronor">
    <p:spTree>
      <p:nvGrpSpPr>
        <p:cNvPr id="1" name=""/>
        <p:cNvGrpSpPr/>
        <p:nvPr/>
      </p:nvGrpSpPr>
      <p:grpSpPr>
        <a:xfrm>
          <a:off x="0" y="0"/>
          <a:ext cx="0" cy="0"/>
          <a:chOff x="0" y="0"/>
          <a:chExt cx="0" cy="0"/>
        </a:xfrm>
      </p:grpSpPr>
      <p:pic>
        <p:nvPicPr>
          <p:cNvPr id="5" name="Picture 9" descr="SU_PPT_kronor"/>
          <p:cNvPicPr>
            <a:picLocks noChangeAspect="1" noChangeArrowheads="1"/>
          </p:cNvPicPr>
          <p:nvPr userDrawn="1"/>
        </p:nvPicPr>
        <p:blipFill>
          <a:blip r:embed="rId2" cstate="print">
            <a:alphaModFix amt="55000"/>
          </a:blip>
          <a:srcRect/>
          <a:stretch>
            <a:fillRect/>
          </a:stretch>
        </p:blipFill>
        <p:spPr bwMode="auto">
          <a:xfrm>
            <a:off x="0" y="1262062"/>
            <a:ext cx="4197096" cy="3881628"/>
          </a:xfrm>
          <a:prstGeom prst="rect">
            <a:avLst/>
          </a:prstGeom>
          <a:noFill/>
        </p:spPr>
      </p:pic>
      <p:sp>
        <p:nvSpPr>
          <p:cNvPr id="6" name="Rubrik 1"/>
          <p:cNvSpPr>
            <a:spLocks noGrp="1"/>
          </p:cNvSpPr>
          <p:nvPr>
            <p:ph type="ctrTitle"/>
          </p:nvPr>
        </p:nvSpPr>
        <p:spPr>
          <a:xfrm>
            <a:off x="1008000" y="1827900"/>
            <a:ext cx="6631200" cy="1069200"/>
          </a:xfrm>
        </p:spPr>
        <p:txBody>
          <a:bodyPr lIns="72000" tIns="36000" rIns="72000" bIns="36000" anchor="ctr" anchorCtr="0">
            <a:noAutofit/>
          </a:bodyPr>
          <a:lstStyle>
            <a:lvl1pPr algn="l">
              <a:defRPr sz="4400" b="0">
                <a:latin typeface="Verdana" pitchFamily="34" charset="0"/>
                <a:ea typeface="Verdana" pitchFamily="34" charset="0"/>
                <a:cs typeface="Verdana" pitchFamily="34" charset="0"/>
              </a:defRPr>
            </a:lvl1pPr>
          </a:lstStyle>
          <a:p>
            <a:r>
              <a:rPr lang="en-US" noProof="0" smtClean="0"/>
              <a:t>Click to edit Master title style</a:t>
            </a:r>
            <a:endParaRPr lang="sv-SE" noProof="0" dirty="0"/>
          </a:p>
        </p:txBody>
      </p:sp>
      <p:sp>
        <p:nvSpPr>
          <p:cNvPr id="7" name="Underrubrik 2"/>
          <p:cNvSpPr>
            <a:spLocks noGrp="1"/>
          </p:cNvSpPr>
          <p:nvPr>
            <p:ph type="subTitle" idx="1"/>
          </p:nvPr>
        </p:nvSpPr>
        <p:spPr>
          <a:xfrm>
            <a:off x="1008000" y="2894400"/>
            <a:ext cx="6631200" cy="874800"/>
          </a:xfrm>
        </p:spPr>
        <p:txBody>
          <a:bodyPr>
            <a:noAutofit/>
          </a:bodyPr>
          <a:lstStyle>
            <a:lvl1pPr marL="0" indent="0" algn="l">
              <a:lnSpc>
                <a:spcPts val="2900"/>
              </a:lnSpc>
              <a:spcBef>
                <a:spcPts val="480"/>
              </a:spcBef>
              <a:buNone/>
              <a:defRPr sz="2000">
                <a:solidFill>
                  <a:schemeClr val="tx2"/>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sv-SE" noProof="0"/>
          </a:p>
        </p:txBody>
      </p:sp>
    </p:spTree>
    <p:extLst>
      <p:ext uri="{BB962C8B-B14F-4D97-AF65-F5344CB8AC3E}">
        <p14:creationId xmlns:p14="http://schemas.microsoft.com/office/powerpoint/2010/main" val="1935300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apitelsida">
    <p:spTree>
      <p:nvGrpSpPr>
        <p:cNvPr id="1" name=""/>
        <p:cNvGrpSpPr/>
        <p:nvPr/>
      </p:nvGrpSpPr>
      <p:grpSpPr>
        <a:xfrm>
          <a:off x="0" y="0"/>
          <a:ext cx="0" cy="0"/>
          <a:chOff x="0" y="0"/>
          <a:chExt cx="0" cy="0"/>
        </a:xfrm>
      </p:grpSpPr>
      <p:sp>
        <p:nvSpPr>
          <p:cNvPr id="4" name="Rubrik 1"/>
          <p:cNvSpPr>
            <a:spLocks noGrp="1"/>
          </p:cNvSpPr>
          <p:nvPr>
            <p:ph type="ctrTitle"/>
          </p:nvPr>
        </p:nvSpPr>
        <p:spPr>
          <a:xfrm>
            <a:off x="1008000" y="1827900"/>
            <a:ext cx="6631200" cy="1069200"/>
          </a:xfrm>
        </p:spPr>
        <p:txBody>
          <a:bodyPr lIns="72000" tIns="36000" rIns="72000" bIns="36000" anchor="ctr" anchorCtr="0">
            <a:noAutofit/>
          </a:bodyPr>
          <a:lstStyle>
            <a:lvl1pPr algn="l">
              <a:defRPr sz="4400" b="0">
                <a:latin typeface="Verdana" pitchFamily="34" charset="0"/>
                <a:ea typeface="Verdana" pitchFamily="34" charset="0"/>
                <a:cs typeface="Verdana" pitchFamily="34" charset="0"/>
              </a:defRPr>
            </a:lvl1pPr>
          </a:lstStyle>
          <a:p>
            <a:r>
              <a:rPr lang="en-US" noProof="0" smtClean="0"/>
              <a:t>Click to edit Master title style</a:t>
            </a:r>
            <a:endParaRPr lang="sv-SE" noProof="0" dirty="0"/>
          </a:p>
        </p:txBody>
      </p:sp>
      <p:sp>
        <p:nvSpPr>
          <p:cNvPr id="5" name="Underrubrik 2"/>
          <p:cNvSpPr>
            <a:spLocks noGrp="1"/>
          </p:cNvSpPr>
          <p:nvPr>
            <p:ph type="subTitle" idx="1"/>
          </p:nvPr>
        </p:nvSpPr>
        <p:spPr>
          <a:xfrm>
            <a:off x="1008000" y="2894400"/>
            <a:ext cx="6631200" cy="874800"/>
          </a:xfrm>
        </p:spPr>
        <p:txBody>
          <a:bodyPr>
            <a:noAutofit/>
          </a:bodyPr>
          <a:lstStyle>
            <a:lvl1pPr marL="0" indent="0" algn="l">
              <a:lnSpc>
                <a:spcPts val="2900"/>
              </a:lnSpc>
              <a:spcBef>
                <a:spcPts val="480"/>
              </a:spcBef>
              <a:buNone/>
              <a:defRPr sz="2000">
                <a:solidFill>
                  <a:schemeClr val="tx2"/>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sv-SE" noProof="0" dirty="0" smtClean="0"/>
          </a:p>
        </p:txBody>
      </p:sp>
    </p:spTree>
    <p:extLst>
      <p:ext uri="{BB962C8B-B14F-4D97-AF65-F5344CB8AC3E}">
        <p14:creationId xmlns:p14="http://schemas.microsoft.com/office/powerpoint/2010/main" val="3912549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image" Target="../media/image5.emf"/><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image" Target="../media/image6.emf"/><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image" Target="../media/image10.emf"/><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2.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theme" Target="../theme/theme5.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792000" y="627534"/>
            <a:ext cx="6850800" cy="596700"/>
          </a:xfrm>
          <a:prstGeom prst="rect">
            <a:avLst/>
          </a:prstGeom>
        </p:spPr>
        <p:txBody>
          <a:bodyPr vert="horz" lIns="91440" tIns="45720" rIns="91440" bIns="45720" rtlCol="0" anchor="t" anchorCtr="0">
            <a:normAutofit/>
          </a:bodyPr>
          <a:lstStyle/>
          <a:p>
            <a:r>
              <a:rPr lang="sv-SE" dirty="0" smtClean="0"/>
              <a:t>Klicka här för att ändra format</a:t>
            </a:r>
            <a:endParaRPr lang="sv-SE" dirty="0"/>
          </a:p>
        </p:txBody>
      </p:sp>
      <p:sp>
        <p:nvSpPr>
          <p:cNvPr id="3" name="Platshållare för text 2"/>
          <p:cNvSpPr>
            <a:spLocks noGrp="1"/>
          </p:cNvSpPr>
          <p:nvPr>
            <p:ph type="body" idx="1"/>
          </p:nvPr>
        </p:nvSpPr>
        <p:spPr>
          <a:xfrm>
            <a:off x="792000" y="1275534"/>
            <a:ext cx="6850800" cy="3240432"/>
          </a:xfrm>
          <a:prstGeom prst="rect">
            <a:avLst/>
          </a:prstGeom>
        </p:spPr>
        <p:txBody>
          <a:bodyPr vert="horz" lIns="91440" tIns="45720" rIns="91440" bIns="45720" rtlCol="0">
            <a:noAutofit/>
          </a:body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pic>
        <p:nvPicPr>
          <p:cNvPr id="7" name="Bildobjekt 6" descr="logo-org-svensk_rgb.png"/>
          <p:cNvPicPr>
            <a:picLocks noChangeAspect="1"/>
          </p:cNvPicPr>
          <p:nvPr/>
        </p:nvPicPr>
        <p:blipFill>
          <a:blip r:embed="rId17" cstate="print"/>
          <a:stretch>
            <a:fillRect/>
          </a:stretch>
        </p:blipFill>
        <p:spPr>
          <a:xfrm>
            <a:off x="7884368" y="216001"/>
            <a:ext cx="980375" cy="817853"/>
          </a:xfrm>
          <a:prstGeom prst="rect">
            <a:avLst/>
          </a:prstGeom>
        </p:spPr>
      </p:pic>
    </p:spTree>
    <p:extLst>
      <p:ext uri="{BB962C8B-B14F-4D97-AF65-F5344CB8AC3E}">
        <p14:creationId xmlns:p14="http://schemas.microsoft.com/office/powerpoint/2010/main" val="316779454"/>
      </p:ext>
    </p:extLst>
  </p:cSld>
  <p:clrMap bg1="lt1" tx1="dk1" bg2="lt2" tx2="dk2" accent1="accent1" accent2="accent2" accent3="accent3" accent4="accent4" accent5="accent5" accent6="accent6" hlink="hlink" folHlink="folHlink"/>
  <p:sldLayoutIdLst>
    <p:sldLayoutId id="2147483681" r:id="rId1"/>
    <p:sldLayoutId id="2147483709" r:id="rId2"/>
    <p:sldLayoutId id="2147483710" r:id="rId3"/>
    <p:sldLayoutId id="2147483713" r:id="rId4"/>
    <p:sldLayoutId id="2147483684" r:id="rId5"/>
    <p:sldLayoutId id="2147483683" r:id="rId6"/>
    <p:sldLayoutId id="2147483712" r:id="rId7"/>
    <p:sldLayoutId id="2147483711" r:id="rId8"/>
    <p:sldLayoutId id="2147483714" r:id="rId9"/>
    <p:sldLayoutId id="2147483685" r:id="rId10"/>
    <p:sldLayoutId id="2147483686" r:id="rId11"/>
    <p:sldLayoutId id="2147483687" r:id="rId12"/>
    <p:sldLayoutId id="2147483688" r:id="rId13"/>
    <p:sldLayoutId id="2147483771" r:id="rId14"/>
    <p:sldLayoutId id="2147483772" r:id="rId15"/>
  </p:sldLayoutIdLst>
  <p:timing>
    <p:tnLst>
      <p:par>
        <p:cTn id="1" dur="indefinite" restart="never" nodeType="tmRoot"/>
      </p:par>
    </p:tnLst>
  </p:timing>
  <p:hf sldNum="0" hdr="0" ftr="0" dt="0"/>
  <p:txStyles>
    <p:titleStyle>
      <a:lvl1pPr algn="l" defTabSz="914400" rtl="0" eaLnBrk="1" latinLnBrk="0" hangingPunct="1">
        <a:spcBef>
          <a:spcPct val="0"/>
        </a:spcBef>
        <a:buNone/>
        <a:defRPr sz="2800" b="1" kern="1200">
          <a:solidFill>
            <a:schemeClr val="tx1"/>
          </a:solidFill>
          <a:latin typeface="Verdana" pitchFamily="34" charset="0"/>
          <a:ea typeface="Verdana" pitchFamily="34" charset="0"/>
          <a:cs typeface="Verdana" pitchFamily="34" charset="0"/>
        </a:defRPr>
      </a:lvl1pPr>
    </p:titleStyle>
    <p:bodyStyle>
      <a:lvl1pPr marL="342900" indent="-342900" algn="l" defTabSz="914400" rtl="0" eaLnBrk="1" latinLnBrk="0" hangingPunct="1">
        <a:lnSpc>
          <a:spcPts val="2900"/>
        </a:lnSpc>
        <a:spcBef>
          <a:spcPct val="20000"/>
        </a:spcBef>
        <a:buSzPct val="93000"/>
        <a:buFont typeface="Verdana"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792000" y="627534"/>
            <a:ext cx="6850800" cy="596700"/>
          </a:xfrm>
          <a:prstGeom prst="rect">
            <a:avLst/>
          </a:prstGeom>
        </p:spPr>
        <p:txBody>
          <a:bodyPr vert="horz" lIns="91440" tIns="45720" rIns="91440" bIns="45720" rtlCol="0" anchor="t" anchorCtr="0">
            <a:normAutofit/>
          </a:bodyPr>
          <a:lstStyle/>
          <a:p>
            <a:r>
              <a:rPr lang="en-US" noProof="0" smtClean="0"/>
              <a:t>Klicka här för att ändra format</a:t>
            </a:r>
            <a:endParaRPr lang="en-US" noProof="0"/>
          </a:p>
        </p:txBody>
      </p:sp>
      <p:sp>
        <p:nvSpPr>
          <p:cNvPr id="3" name="Platshållare för text 2"/>
          <p:cNvSpPr>
            <a:spLocks noGrp="1"/>
          </p:cNvSpPr>
          <p:nvPr>
            <p:ph type="body" idx="1"/>
          </p:nvPr>
        </p:nvSpPr>
        <p:spPr>
          <a:xfrm>
            <a:off x="792000" y="1275534"/>
            <a:ext cx="6850800" cy="3240432"/>
          </a:xfrm>
          <a:prstGeom prst="rect">
            <a:avLst/>
          </a:prstGeom>
        </p:spPr>
        <p:txBody>
          <a:bodyPr vert="horz" lIns="91440" tIns="45720" rIns="91440" bIns="45720" rtlCol="0">
            <a:noAutofit/>
          </a:bodyPr>
          <a:lstStyle/>
          <a:p>
            <a:pPr lvl="0"/>
            <a:r>
              <a:rPr lang="en-US" noProof="0" smtClean="0"/>
              <a:t>Klicka här för att ändra format på bakgrundstexten</a:t>
            </a:r>
          </a:p>
          <a:p>
            <a:pPr lvl="1"/>
            <a:r>
              <a:rPr lang="en-US" noProof="0" smtClean="0"/>
              <a:t>Nivå två</a:t>
            </a:r>
          </a:p>
          <a:p>
            <a:pPr lvl="2"/>
            <a:r>
              <a:rPr lang="en-US" noProof="0" smtClean="0"/>
              <a:t>Nivå tre</a:t>
            </a:r>
          </a:p>
          <a:p>
            <a:pPr lvl="3"/>
            <a:r>
              <a:rPr lang="en-US" noProof="0" smtClean="0"/>
              <a:t>Nivå fyra</a:t>
            </a:r>
          </a:p>
          <a:p>
            <a:pPr lvl="4"/>
            <a:r>
              <a:rPr lang="en-US" noProof="0" smtClean="0"/>
              <a:t>Nivå fem</a:t>
            </a:r>
            <a:endParaRPr lang="en-US" noProof="0"/>
          </a:p>
        </p:txBody>
      </p:sp>
      <p:pic>
        <p:nvPicPr>
          <p:cNvPr id="5" name="Bildobjekt 6"/>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884368" y="216001"/>
            <a:ext cx="884358" cy="843581"/>
          </a:xfrm>
          <a:prstGeom prst="rect">
            <a:avLst/>
          </a:prstGeom>
        </p:spPr>
      </p:pic>
    </p:spTree>
    <p:extLst>
      <p:ext uri="{BB962C8B-B14F-4D97-AF65-F5344CB8AC3E}">
        <p14:creationId xmlns:p14="http://schemas.microsoft.com/office/powerpoint/2010/main" val="2072926581"/>
      </p:ext>
    </p:extLst>
  </p:cSld>
  <p:clrMap bg1="lt1" tx1="dk1" bg2="lt2" tx2="dk2" accent1="accent1" accent2="accent2" accent3="accent3" accent4="accent4" accent5="accent5" accent6="accent6" hlink="hlink" folHlink="folHlink"/>
  <p:sldLayoutIdLst>
    <p:sldLayoutId id="2147483736" r:id="rId1"/>
    <p:sldLayoutId id="2147483738" r:id="rId2"/>
    <p:sldLayoutId id="2147483737"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Lst>
  <p:timing>
    <p:tnLst>
      <p:par>
        <p:cTn id="1" dur="indefinite" restart="never" nodeType="tmRoot"/>
      </p:par>
    </p:tnLst>
  </p:timing>
  <p:hf sldNum="0" hdr="0" ftr="0" dt="0"/>
  <p:txStyles>
    <p:titleStyle>
      <a:lvl1pPr algn="l" defTabSz="914400" rtl="0" eaLnBrk="1" latinLnBrk="0" hangingPunct="1">
        <a:spcBef>
          <a:spcPct val="0"/>
        </a:spcBef>
        <a:buNone/>
        <a:defRPr sz="2800" b="1" kern="1200">
          <a:solidFill>
            <a:schemeClr val="tx1"/>
          </a:solidFill>
          <a:latin typeface="Verdana" pitchFamily="34" charset="0"/>
          <a:ea typeface="Verdana" pitchFamily="34" charset="0"/>
          <a:cs typeface="Verdana" pitchFamily="34" charset="0"/>
        </a:defRPr>
      </a:lvl1pPr>
    </p:titleStyle>
    <p:bodyStyle>
      <a:lvl1pPr marL="342900" indent="-342900" algn="l" defTabSz="914400" rtl="0" eaLnBrk="1" latinLnBrk="0" hangingPunct="1">
        <a:lnSpc>
          <a:spcPts val="2900"/>
        </a:lnSpc>
        <a:spcBef>
          <a:spcPct val="20000"/>
        </a:spcBef>
        <a:buSzPct val="93000"/>
        <a:buFont typeface="Verdana"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792000" y="627534"/>
            <a:ext cx="6850800" cy="596700"/>
          </a:xfrm>
          <a:prstGeom prst="rect">
            <a:avLst/>
          </a:prstGeom>
        </p:spPr>
        <p:txBody>
          <a:bodyPr vert="horz" lIns="91440" tIns="45720" rIns="91440" bIns="45720" rtlCol="0" anchor="t" anchorCtr="0">
            <a:normAutofit/>
          </a:bodyPr>
          <a:lstStyle/>
          <a:p>
            <a:r>
              <a:rPr lang="sv-SE" dirty="0" smtClean="0"/>
              <a:t>Klicka här för att ändra format</a:t>
            </a:r>
            <a:endParaRPr lang="sv-SE" dirty="0"/>
          </a:p>
        </p:txBody>
      </p:sp>
      <p:sp>
        <p:nvSpPr>
          <p:cNvPr id="3" name="Platshållare för text 2"/>
          <p:cNvSpPr>
            <a:spLocks noGrp="1"/>
          </p:cNvSpPr>
          <p:nvPr>
            <p:ph type="body" idx="1"/>
          </p:nvPr>
        </p:nvSpPr>
        <p:spPr>
          <a:xfrm>
            <a:off x="792000" y="1275534"/>
            <a:ext cx="6850800" cy="3240432"/>
          </a:xfrm>
          <a:prstGeom prst="rect">
            <a:avLst/>
          </a:prstGeom>
        </p:spPr>
        <p:txBody>
          <a:bodyPr vert="horz" lIns="91440" tIns="45720" rIns="91440" bIns="45720" rtlCol="0">
            <a:noAutofit/>
          </a:body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pic>
        <p:nvPicPr>
          <p:cNvPr id="7" name="Bildobjekt 6"/>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884368" y="216655"/>
            <a:ext cx="980375" cy="816545"/>
          </a:xfrm>
          <a:prstGeom prst="rect">
            <a:avLst/>
          </a:prstGeom>
        </p:spPr>
      </p:pic>
    </p:spTree>
    <p:extLst>
      <p:ext uri="{BB962C8B-B14F-4D97-AF65-F5344CB8AC3E}">
        <p14:creationId xmlns:p14="http://schemas.microsoft.com/office/powerpoint/2010/main" val="1765877018"/>
      </p:ext>
    </p:extLst>
  </p:cSld>
  <p:clrMap bg1="lt1" tx1="dk1" bg2="lt2" tx2="dk2" accent1="accent1" accent2="accent2" accent3="accent3" accent4="accent4" accent5="accent5" accent6="accent6" hlink="hlink" folHlink="folHlink"/>
  <p:sldLayoutIdLst>
    <p:sldLayoutId id="2147483718" r:id="rId1"/>
    <p:sldLayoutId id="2147483720" r:id="rId2"/>
    <p:sldLayoutId id="2147483719" r:id="rId3"/>
    <p:sldLayoutId id="2147483721" r:id="rId4"/>
    <p:sldLayoutId id="2147483722"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Lst>
  <p:hf sldNum="0" hdr="0" ftr="0" dt="0"/>
  <p:txStyles>
    <p:titleStyle>
      <a:lvl1pPr algn="l" defTabSz="914400" rtl="0" eaLnBrk="1" latinLnBrk="0" hangingPunct="1">
        <a:spcBef>
          <a:spcPct val="0"/>
        </a:spcBef>
        <a:buNone/>
        <a:defRPr sz="2800" b="1" kern="1200">
          <a:solidFill>
            <a:schemeClr val="bg1"/>
          </a:solidFill>
          <a:latin typeface="Verdana" pitchFamily="34" charset="0"/>
          <a:ea typeface="Verdana" pitchFamily="34" charset="0"/>
          <a:cs typeface="Verdana" pitchFamily="34" charset="0"/>
        </a:defRPr>
      </a:lvl1pPr>
    </p:titleStyle>
    <p:bodyStyle>
      <a:lvl1pPr marL="342900" indent="-342900" algn="l" defTabSz="914400" rtl="0" eaLnBrk="1" latinLnBrk="0" hangingPunct="1">
        <a:lnSpc>
          <a:spcPts val="2900"/>
        </a:lnSpc>
        <a:spcBef>
          <a:spcPct val="20000"/>
        </a:spcBef>
        <a:buSzPct val="93000"/>
        <a:buFont typeface="Verdana" pitchFamily="34" charset="0"/>
        <a:buChar char="●"/>
        <a:defRPr sz="2400" kern="1200">
          <a:solidFill>
            <a:srgbClr val="FFFFFF"/>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400" kern="1200">
          <a:solidFill>
            <a:srgbClr val="FFFFFF"/>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rgbClr val="FFFFFF"/>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2400" kern="1200">
          <a:solidFill>
            <a:srgbClr val="FFFFFF"/>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400" kern="1200">
          <a:solidFill>
            <a:srgbClr val="FFFFFF"/>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792000" y="627534"/>
            <a:ext cx="6850800" cy="596700"/>
          </a:xfrm>
          <a:prstGeom prst="rect">
            <a:avLst/>
          </a:prstGeom>
        </p:spPr>
        <p:txBody>
          <a:bodyPr vert="horz" lIns="91440" tIns="45720" rIns="91440" bIns="45720" rtlCol="0" anchor="t" anchorCtr="0">
            <a:normAutofit/>
          </a:bodyPr>
          <a:lstStyle/>
          <a:p>
            <a:r>
              <a:rPr lang="sv-SE" dirty="0" smtClean="0"/>
              <a:t>Klicka här för att ändra format</a:t>
            </a:r>
            <a:endParaRPr lang="sv-SE" dirty="0"/>
          </a:p>
        </p:txBody>
      </p:sp>
      <p:sp>
        <p:nvSpPr>
          <p:cNvPr id="3" name="Platshållare för text 2"/>
          <p:cNvSpPr>
            <a:spLocks noGrp="1"/>
          </p:cNvSpPr>
          <p:nvPr>
            <p:ph type="body" idx="1"/>
          </p:nvPr>
        </p:nvSpPr>
        <p:spPr>
          <a:xfrm>
            <a:off x="792000" y="1275534"/>
            <a:ext cx="6850800" cy="3240432"/>
          </a:xfrm>
          <a:prstGeom prst="rect">
            <a:avLst/>
          </a:prstGeom>
        </p:spPr>
        <p:txBody>
          <a:bodyPr vert="horz" lIns="91440" tIns="45720" rIns="91440" bIns="45720" rtlCol="0">
            <a:noAutofit/>
          </a:body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pic>
        <p:nvPicPr>
          <p:cNvPr id="4" name="Picture 3" descr="logo-neg-engelsk_rgb.eps"/>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874572" y="216023"/>
            <a:ext cx="884336" cy="843559"/>
          </a:xfrm>
          <a:prstGeom prst="rect">
            <a:avLst/>
          </a:prstGeom>
        </p:spPr>
      </p:pic>
    </p:spTree>
    <p:extLst>
      <p:ext uri="{BB962C8B-B14F-4D97-AF65-F5344CB8AC3E}">
        <p14:creationId xmlns:p14="http://schemas.microsoft.com/office/powerpoint/2010/main" val="3360172970"/>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hf sldNum="0" hdr="0" ftr="0" dt="0"/>
  <p:txStyles>
    <p:titleStyle>
      <a:lvl1pPr algn="l" defTabSz="914400" rtl="0" eaLnBrk="1" latinLnBrk="0" hangingPunct="1">
        <a:spcBef>
          <a:spcPct val="0"/>
        </a:spcBef>
        <a:buNone/>
        <a:defRPr sz="2800" b="1" kern="1200">
          <a:solidFill>
            <a:schemeClr val="bg1"/>
          </a:solidFill>
          <a:latin typeface="Verdana" pitchFamily="34" charset="0"/>
          <a:ea typeface="Verdana" pitchFamily="34" charset="0"/>
          <a:cs typeface="Verdana" pitchFamily="34" charset="0"/>
        </a:defRPr>
      </a:lvl1pPr>
    </p:titleStyle>
    <p:bodyStyle>
      <a:lvl1pPr marL="342900" indent="-342900" algn="l" defTabSz="914400" rtl="0" eaLnBrk="1" latinLnBrk="0" hangingPunct="1">
        <a:lnSpc>
          <a:spcPts val="2900"/>
        </a:lnSpc>
        <a:spcBef>
          <a:spcPct val="20000"/>
        </a:spcBef>
        <a:buSzPct val="93000"/>
        <a:buFont typeface="Verdana" pitchFamily="34" charset="0"/>
        <a:buChar char="●"/>
        <a:defRPr sz="2400" kern="1200">
          <a:solidFill>
            <a:srgbClr val="FFFFFF"/>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400" kern="1200">
          <a:solidFill>
            <a:srgbClr val="FFFFFF"/>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rgbClr val="FFFFFF"/>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2400" kern="1200">
          <a:solidFill>
            <a:srgbClr val="FFFFFF"/>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400" kern="1200">
          <a:solidFill>
            <a:srgbClr val="FFFFFF"/>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792000" y="627534"/>
            <a:ext cx="6850800" cy="596700"/>
          </a:xfrm>
          <a:prstGeom prst="rect">
            <a:avLst/>
          </a:prstGeom>
        </p:spPr>
        <p:txBody>
          <a:bodyPr vert="horz" lIns="91440" tIns="45720" rIns="91440" bIns="45720" rtlCol="0" anchor="t" anchorCtr="0">
            <a:normAutofit/>
          </a:bodyPr>
          <a:lstStyle/>
          <a:p>
            <a:r>
              <a:rPr lang="sv-SE" dirty="0" smtClean="0"/>
              <a:t>Klicka här för att ändra format</a:t>
            </a:r>
            <a:endParaRPr lang="sv-SE" dirty="0"/>
          </a:p>
        </p:txBody>
      </p:sp>
      <p:sp>
        <p:nvSpPr>
          <p:cNvPr id="3" name="Platshållare för text 2"/>
          <p:cNvSpPr>
            <a:spLocks noGrp="1"/>
          </p:cNvSpPr>
          <p:nvPr>
            <p:ph type="body" idx="1"/>
          </p:nvPr>
        </p:nvSpPr>
        <p:spPr>
          <a:xfrm>
            <a:off x="792000" y="1275534"/>
            <a:ext cx="6850800" cy="3240432"/>
          </a:xfrm>
          <a:prstGeom prst="rect">
            <a:avLst/>
          </a:prstGeom>
        </p:spPr>
        <p:txBody>
          <a:bodyPr vert="horz" lIns="91440" tIns="45720" rIns="91440" bIns="45720" rtlCol="0">
            <a:noAutofit/>
          </a:body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Tree>
    <p:extLst>
      <p:ext uri="{BB962C8B-B14F-4D97-AF65-F5344CB8AC3E}">
        <p14:creationId xmlns:p14="http://schemas.microsoft.com/office/powerpoint/2010/main" val="903434581"/>
      </p:ext>
    </p:extLst>
  </p:cSld>
  <p:clrMap bg1="lt1" tx1="dk1" bg2="lt2" tx2="dk2" accent1="accent1" accent2="accent2" accent3="accent3" accent4="accent4" accent5="accent5" accent6="accent6" hlink="hlink" folHlink="folHlink"/>
  <p:sldLayoutIdLst>
    <p:sldLayoutId id="2147483734" r:id="rId1"/>
    <p:sldLayoutId id="2147483765" r:id="rId2"/>
    <p:sldLayoutId id="2147483733" r:id="rId3"/>
    <p:sldLayoutId id="2147483769" r:id="rId4"/>
    <p:sldLayoutId id="2147483766" r:id="rId5"/>
    <p:sldLayoutId id="2147483770" r:id="rId6"/>
    <p:sldLayoutId id="2147483767" r:id="rId7"/>
    <p:sldLayoutId id="2147483768" r:id="rId8"/>
    <p:sldLayoutId id="2147483697" r:id="rId9"/>
    <p:sldLayoutId id="2147483715" r:id="rId10"/>
    <p:sldLayoutId id="2147483716" r:id="rId11"/>
  </p:sldLayoutIdLst>
  <p:hf sldNum="0" hdr="0" ftr="0" dt="0"/>
  <p:txStyles>
    <p:titleStyle>
      <a:lvl1pPr algn="l" defTabSz="914400" rtl="0" eaLnBrk="1" latinLnBrk="0" hangingPunct="1">
        <a:spcBef>
          <a:spcPct val="0"/>
        </a:spcBef>
        <a:buNone/>
        <a:defRPr sz="2800" b="1" kern="1200">
          <a:solidFill>
            <a:schemeClr val="tx1"/>
          </a:solidFill>
          <a:latin typeface="Verdana" pitchFamily="34" charset="0"/>
          <a:ea typeface="Verdana" pitchFamily="34" charset="0"/>
          <a:cs typeface="Verdana" pitchFamily="34" charset="0"/>
        </a:defRPr>
      </a:lvl1pPr>
    </p:titleStyle>
    <p:bodyStyle>
      <a:lvl1pPr marL="342900" indent="-342900" algn="l" defTabSz="914400" rtl="0" eaLnBrk="1" latinLnBrk="0" hangingPunct="1">
        <a:lnSpc>
          <a:spcPts val="2900"/>
        </a:lnSpc>
        <a:spcBef>
          <a:spcPct val="20000"/>
        </a:spcBef>
        <a:buSzPct val="93000"/>
        <a:buFont typeface="Verdana"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0.jpg"/><Relationship Id="rId2" Type="http://schemas.openxmlformats.org/officeDocument/2006/relationships/image" Target="../media/image66.jpg"/><Relationship Id="rId1" Type="http://schemas.openxmlformats.org/officeDocument/2006/relationships/slideLayout" Target="../slideLayouts/slideLayout5.xml"/><Relationship Id="rId6" Type="http://schemas.openxmlformats.org/officeDocument/2006/relationships/image" Target="../media/image72.jpg"/><Relationship Id="rId5" Type="http://schemas.openxmlformats.org/officeDocument/2006/relationships/image" Target="../media/image71.jpg"/><Relationship Id="rId4" Type="http://schemas.openxmlformats.org/officeDocument/2006/relationships/image" Target="../media/image69.jpg"/></Relationships>
</file>

<file path=ppt/slides/_rels/slide100.xml.rels><?xml version="1.0" encoding="UTF-8" standalone="yes"?>
<Relationships xmlns="http://schemas.openxmlformats.org/package/2006/relationships"><Relationship Id="rId8" Type="http://schemas.openxmlformats.org/officeDocument/2006/relationships/image" Target="../media/image152.png"/><Relationship Id="rId3" Type="http://schemas.openxmlformats.org/officeDocument/2006/relationships/image" Target="../media/image146.png"/><Relationship Id="rId7" Type="http://schemas.openxmlformats.org/officeDocument/2006/relationships/image" Target="../media/image145.png"/><Relationship Id="rId2" Type="http://schemas.openxmlformats.org/officeDocument/2006/relationships/image" Target="../media/image150.jpg"/><Relationship Id="rId1" Type="http://schemas.openxmlformats.org/officeDocument/2006/relationships/slideLayout" Target="../slideLayouts/slideLayout5.xml"/><Relationship Id="rId6" Type="http://schemas.openxmlformats.org/officeDocument/2006/relationships/image" Target="../media/image151.png"/><Relationship Id="rId5" Type="http://schemas.openxmlformats.org/officeDocument/2006/relationships/image" Target="../media/image143.png"/><Relationship Id="rId4" Type="http://schemas.openxmlformats.org/officeDocument/2006/relationships/image" Target="../media/image147.png"/><Relationship Id="rId9" Type="http://schemas.openxmlformats.org/officeDocument/2006/relationships/image" Target="../media/image153.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2" Type="http://schemas.openxmlformats.org/officeDocument/2006/relationships/image" Target="../media/image154.png"/><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2" Type="http://schemas.openxmlformats.org/officeDocument/2006/relationships/image" Target="../media/image155.png"/><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2" Type="http://schemas.openxmlformats.org/officeDocument/2006/relationships/image" Target="../media/image156.png"/><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image" Target="../media/image157.png"/><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0.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2" Type="http://schemas.openxmlformats.org/officeDocument/2006/relationships/hyperlink" Target="https://www.kdnuggets.com/2015/09/data-lake-vs-data-warehouse-key-differences.html" TargetMode="External"/><Relationship Id="rId1" Type="http://schemas.openxmlformats.org/officeDocument/2006/relationships/slideLayout" Target="../slideLayouts/slideLayout1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5.xml.rels><?xml version="1.0" encoding="UTF-8" standalone="yes"?>
<Relationships xmlns="http://schemas.openxmlformats.org/package/2006/relationships"><Relationship Id="rId2" Type="http://schemas.openxmlformats.org/officeDocument/2006/relationships/image" Target="../media/image158.png"/><Relationship Id="rId1" Type="http://schemas.openxmlformats.org/officeDocument/2006/relationships/slideLayout" Target="../slideLayouts/slideLayout1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7.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9.png"/><Relationship Id="rId1" Type="http://schemas.openxmlformats.org/officeDocument/2006/relationships/slideLayout" Target="../slideLayouts/slideLayout11.xml"/><Relationship Id="rId4" Type="http://schemas.openxmlformats.org/officeDocument/2006/relationships/image" Target="../media/image161.png"/></Relationships>
</file>

<file path=ppt/slides/_rels/slide118.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image" Target="../media/image162.jpeg"/><Relationship Id="rId1" Type="http://schemas.openxmlformats.org/officeDocument/2006/relationships/slideLayout" Target="../slideLayouts/slideLayout11.xml"/><Relationship Id="rId5" Type="http://schemas.openxmlformats.org/officeDocument/2006/relationships/image" Target="../media/image161.png"/><Relationship Id="rId4" Type="http://schemas.openxmlformats.org/officeDocument/2006/relationships/image" Target="../media/image160.png"/></Relationships>
</file>

<file path=ppt/slides/_rels/slide119.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image" Target="../media/image162.jpeg"/><Relationship Id="rId1" Type="http://schemas.openxmlformats.org/officeDocument/2006/relationships/slideLayout" Target="../slideLayouts/slideLayout11.xml"/><Relationship Id="rId5" Type="http://schemas.openxmlformats.org/officeDocument/2006/relationships/image" Target="../media/image161.png"/><Relationship Id="rId4" Type="http://schemas.openxmlformats.org/officeDocument/2006/relationships/image" Target="../media/image160.png"/></Relationships>
</file>

<file path=ppt/slides/_rels/slide12.xml.rels><?xml version="1.0" encoding="UTF-8" standalone="yes"?>
<Relationships xmlns="http://schemas.openxmlformats.org/package/2006/relationships"><Relationship Id="rId3" Type="http://schemas.openxmlformats.org/officeDocument/2006/relationships/image" Target="../media/image69.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image" Target="../media/image162.jpeg"/><Relationship Id="rId1" Type="http://schemas.openxmlformats.org/officeDocument/2006/relationships/slideLayout" Target="../slideLayouts/slideLayout11.xml"/><Relationship Id="rId5" Type="http://schemas.openxmlformats.org/officeDocument/2006/relationships/image" Target="../media/image161.png"/><Relationship Id="rId4" Type="http://schemas.openxmlformats.org/officeDocument/2006/relationships/image" Target="../media/image160.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0.xml"/><Relationship Id="rId7" Type="http://schemas.openxmlformats.org/officeDocument/2006/relationships/image" Target="../media/image164.emf"/><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67.png"/><Relationship Id="rId5" Type="http://schemas.openxmlformats.org/officeDocument/2006/relationships/image" Target="../media/image163.emf"/><Relationship Id="rId10" Type="http://schemas.openxmlformats.org/officeDocument/2006/relationships/image" Target="../media/image166.png"/><Relationship Id="rId4" Type="http://schemas.openxmlformats.org/officeDocument/2006/relationships/oleObject" Target="../embeddings/oleObject1.bin"/><Relationship Id="rId9" Type="http://schemas.openxmlformats.org/officeDocument/2006/relationships/image" Target="../media/image165.emf"/></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3" Type="http://schemas.openxmlformats.org/officeDocument/2006/relationships/image" Target="../media/image168.png"/><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169.png"/></Relationships>
</file>

<file path=ppt/slides/_rels/slide129.xml.rels><?xml version="1.0" encoding="UTF-8" standalone="yes"?>
<Relationships xmlns="http://schemas.openxmlformats.org/package/2006/relationships"><Relationship Id="rId8" Type="http://schemas.openxmlformats.org/officeDocument/2006/relationships/image" Target="../media/image164.emf"/><Relationship Id="rId3" Type="http://schemas.openxmlformats.org/officeDocument/2006/relationships/notesSlide" Target="../notesSlides/notesSlide22.xml"/><Relationship Id="rId7" Type="http://schemas.openxmlformats.org/officeDocument/2006/relationships/oleObject" Target="../embeddings/oleObject5.bin"/><Relationship Id="rId12" Type="http://schemas.openxmlformats.org/officeDocument/2006/relationships/image" Target="../media/image172.png"/><Relationship Id="rId2" Type="http://schemas.openxmlformats.org/officeDocument/2006/relationships/slideLayout" Target="../slideLayouts/slideLayout14.xml"/><Relationship Id="rId1" Type="http://schemas.openxmlformats.org/officeDocument/2006/relationships/vmlDrawing" Target="../drawings/vmlDrawing2.vml"/><Relationship Id="rId6" Type="http://schemas.openxmlformats.org/officeDocument/2006/relationships/image" Target="../media/image163.emf"/><Relationship Id="rId11" Type="http://schemas.openxmlformats.org/officeDocument/2006/relationships/image" Target="../media/image171.png"/><Relationship Id="rId5" Type="http://schemas.openxmlformats.org/officeDocument/2006/relationships/oleObject" Target="../embeddings/oleObject4.bin"/><Relationship Id="rId10" Type="http://schemas.openxmlformats.org/officeDocument/2006/relationships/image" Target="../media/image165.emf"/><Relationship Id="rId4" Type="http://schemas.openxmlformats.org/officeDocument/2006/relationships/image" Target="../media/image170.png"/><Relationship Id="rId9"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3" Type="http://schemas.openxmlformats.org/officeDocument/2006/relationships/image" Target="../media/image71.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66.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4.xml.rels><?xml version="1.0" encoding="UTF-8" standalone="yes"?>
<Relationships xmlns="http://schemas.openxmlformats.org/package/2006/relationships"><Relationship Id="rId3" Type="http://schemas.openxmlformats.org/officeDocument/2006/relationships/image" Target="../media/image174.png"/><Relationship Id="rId2" Type="http://schemas.openxmlformats.org/officeDocument/2006/relationships/image" Target="../media/image173.png"/><Relationship Id="rId1" Type="http://schemas.openxmlformats.org/officeDocument/2006/relationships/slideLayout" Target="../slideLayouts/slideLayout5.xml"/><Relationship Id="rId4" Type="http://schemas.openxmlformats.org/officeDocument/2006/relationships/image" Target="../media/image175.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7.xml.rels><?xml version="1.0" encoding="UTF-8" standalone="yes"?>
<Relationships xmlns="http://schemas.openxmlformats.org/package/2006/relationships"><Relationship Id="rId2" Type="http://schemas.openxmlformats.org/officeDocument/2006/relationships/image" Target="../media/image176.png"/><Relationship Id="rId1" Type="http://schemas.openxmlformats.org/officeDocument/2006/relationships/slideLayout" Target="../slideLayouts/slideLayout5.xml"/></Relationships>
</file>

<file path=ppt/slides/_rels/slide148.xml.rels><?xml version="1.0" encoding="UTF-8" standalone="yes"?>
<Relationships xmlns="http://schemas.openxmlformats.org/package/2006/relationships"><Relationship Id="rId2" Type="http://schemas.openxmlformats.org/officeDocument/2006/relationships/image" Target="../media/image176.png"/><Relationship Id="rId1" Type="http://schemas.openxmlformats.org/officeDocument/2006/relationships/slideLayout" Target="../slideLayouts/slideLayout5.xml"/></Relationships>
</file>

<file path=ppt/slides/_rels/slide149.xml.rels><?xml version="1.0" encoding="UTF-8" standalone="yes"?>
<Relationships xmlns="http://schemas.openxmlformats.org/package/2006/relationships"><Relationship Id="rId2" Type="http://schemas.openxmlformats.org/officeDocument/2006/relationships/image" Target="../media/image17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2.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0.xml.rels><?xml version="1.0" encoding="UTF-8" standalone="yes"?>
<Relationships xmlns="http://schemas.openxmlformats.org/package/2006/relationships"><Relationship Id="rId2" Type="http://schemas.openxmlformats.org/officeDocument/2006/relationships/image" Target="../media/image178.png"/><Relationship Id="rId1" Type="http://schemas.openxmlformats.org/officeDocument/2006/relationships/slideLayout" Target="../slideLayouts/slideLayout11.xml"/></Relationships>
</file>

<file path=ppt/slides/_rels/slide151.xml.rels><?xml version="1.0" encoding="UTF-8" standalone="yes"?>
<Relationships xmlns="http://schemas.openxmlformats.org/package/2006/relationships"><Relationship Id="rId2" Type="http://schemas.openxmlformats.org/officeDocument/2006/relationships/image" Target="../media/image179.png"/><Relationship Id="rId1" Type="http://schemas.openxmlformats.org/officeDocument/2006/relationships/slideLayout" Target="../slideLayouts/slideLayout11.xml"/></Relationships>
</file>

<file path=ppt/slides/_rels/slide152.xml.rels><?xml version="1.0" encoding="UTF-8" standalone="yes"?>
<Relationships xmlns="http://schemas.openxmlformats.org/package/2006/relationships"><Relationship Id="rId2" Type="http://schemas.openxmlformats.org/officeDocument/2006/relationships/image" Target="../media/image179.png"/><Relationship Id="rId1" Type="http://schemas.openxmlformats.org/officeDocument/2006/relationships/slideLayout" Target="../slideLayouts/slideLayout1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4.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3" Type="http://schemas.openxmlformats.org/officeDocument/2006/relationships/image" Target="../media/image23.png"/><Relationship Id="rId18" Type="http://schemas.openxmlformats.org/officeDocument/2006/relationships/image" Target="../media/image28.png"/><Relationship Id="rId26" Type="http://schemas.openxmlformats.org/officeDocument/2006/relationships/image" Target="../media/image36.png"/><Relationship Id="rId39" Type="http://schemas.openxmlformats.org/officeDocument/2006/relationships/image" Target="../media/image49.png"/><Relationship Id="rId21" Type="http://schemas.openxmlformats.org/officeDocument/2006/relationships/image" Target="../media/image31.png"/><Relationship Id="rId34" Type="http://schemas.openxmlformats.org/officeDocument/2006/relationships/image" Target="../media/image44.png"/><Relationship Id="rId42" Type="http://schemas.openxmlformats.org/officeDocument/2006/relationships/image" Target="../media/image52.png"/><Relationship Id="rId7" Type="http://schemas.openxmlformats.org/officeDocument/2006/relationships/image" Target="../media/image17.png"/><Relationship Id="rId2" Type="http://schemas.openxmlformats.org/officeDocument/2006/relationships/image" Target="../media/image12.png"/><Relationship Id="rId16" Type="http://schemas.openxmlformats.org/officeDocument/2006/relationships/image" Target="../media/image26.png"/><Relationship Id="rId29" Type="http://schemas.openxmlformats.org/officeDocument/2006/relationships/image" Target="../media/image39.png"/><Relationship Id="rId1" Type="http://schemas.openxmlformats.org/officeDocument/2006/relationships/slideLayout" Target="../slideLayouts/slideLayout15.xml"/><Relationship Id="rId6" Type="http://schemas.openxmlformats.org/officeDocument/2006/relationships/image" Target="../media/image16.png"/><Relationship Id="rId11" Type="http://schemas.openxmlformats.org/officeDocument/2006/relationships/image" Target="../media/image21.png"/><Relationship Id="rId24" Type="http://schemas.openxmlformats.org/officeDocument/2006/relationships/image" Target="../media/image34.png"/><Relationship Id="rId32" Type="http://schemas.openxmlformats.org/officeDocument/2006/relationships/image" Target="../media/image42.png"/><Relationship Id="rId37" Type="http://schemas.openxmlformats.org/officeDocument/2006/relationships/image" Target="../media/image47.png"/><Relationship Id="rId40" Type="http://schemas.openxmlformats.org/officeDocument/2006/relationships/image" Target="../media/image50.png"/><Relationship Id="rId45" Type="http://schemas.openxmlformats.org/officeDocument/2006/relationships/image" Target="../media/image55.png"/><Relationship Id="rId5" Type="http://schemas.openxmlformats.org/officeDocument/2006/relationships/image" Target="../media/image15.png"/><Relationship Id="rId15" Type="http://schemas.openxmlformats.org/officeDocument/2006/relationships/image" Target="../media/image25.png"/><Relationship Id="rId23" Type="http://schemas.openxmlformats.org/officeDocument/2006/relationships/image" Target="../media/image33.png"/><Relationship Id="rId28" Type="http://schemas.openxmlformats.org/officeDocument/2006/relationships/image" Target="../media/image38.png"/><Relationship Id="rId36" Type="http://schemas.openxmlformats.org/officeDocument/2006/relationships/image" Target="../media/image46.png"/><Relationship Id="rId10" Type="http://schemas.openxmlformats.org/officeDocument/2006/relationships/image" Target="../media/image20.png"/><Relationship Id="rId19" Type="http://schemas.openxmlformats.org/officeDocument/2006/relationships/image" Target="../media/image29.png"/><Relationship Id="rId31" Type="http://schemas.openxmlformats.org/officeDocument/2006/relationships/image" Target="../media/image41.png"/><Relationship Id="rId44" Type="http://schemas.openxmlformats.org/officeDocument/2006/relationships/image" Target="../media/image54.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 Id="rId22" Type="http://schemas.openxmlformats.org/officeDocument/2006/relationships/image" Target="../media/image32.png"/><Relationship Id="rId27" Type="http://schemas.openxmlformats.org/officeDocument/2006/relationships/image" Target="../media/image37.png"/><Relationship Id="rId30" Type="http://schemas.openxmlformats.org/officeDocument/2006/relationships/image" Target="../media/image40.png"/><Relationship Id="rId35" Type="http://schemas.openxmlformats.org/officeDocument/2006/relationships/image" Target="../media/image45.png"/><Relationship Id="rId43" Type="http://schemas.openxmlformats.org/officeDocument/2006/relationships/image" Target="../media/image53.png"/><Relationship Id="rId8" Type="http://schemas.openxmlformats.org/officeDocument/2006/relationships/image" Target="../media/image18.png"/><Relationship Id="rId3" Type="http://schemas.openxmlformats.org/officeDocument/2006/relationships/image" Target="../media/image13.png"/><Relationship Id="rId12" Type="http://schemas.openxmlformats.org/officeDocument/2006/relationships/image" Target="../media/image22.png"/><Relationship Id="rId17" Type="http://schemas.openxmlformats.org/officeDocument/2006/relationships/image" Target="../media/image27.png"/><Relationship Id="rId25" Type="http://schemas.openxmlformats.org/officeDocument/2006/relationships/image" Target="../media/image35.png"/><Relationship Id="rId33" Type="http://schemas.openxmlformats.org/officeDocument/2006/relationships/image" Target="../media/image43.png"/><Relationship Id="rId38" Type="http://schemas.openxmlformats.org/officeDocument/2006/relationships/image" Target="../media/image48.png"/><Relationship Id="rId20" Type="http://schemas.openxmlformats.org/officeDocument/2006/relationships/image" Target="../media/image30.png"/><Relationship Id="rId41" Type="http://schemas.openxmlformats.org/officeDocument/2006/relationships/image" Target="../media/image51.png"/></Relationships>
</file>

<file path=ppt/slides/_rels/slide3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78.jp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jpg"/><Relationship Id="rId1" Type="http://schemas.openxmlformats.org/officeDocument/2006/relationships/slideLayout" Target="../slideLayouts/slideLayout5.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jpg"/><Relationship Id="rId1" Type="http://schemas.openxmlformats.org/officeDocument/2006/relationships/slideLayout" Target="../slideLayouts/slideLayout5.xml"/><Relationship Id="rId4" Type="http://schemas.openxmlformats.org/officeDocument/2006/relationships/image" Target="../media/image6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80.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6.jpg"/><Relationship Id="rId2" Type="http://schemas.openxmlformats.org/officeDocument/2006/relationships/image" Target="../media/image63.jpg"/><Relationship Id="rId1" Type="http://schemas.openxmlformats.org/officeDocument/2006/relationships/slideLayout" Target="../slideLayouts/slideLayout5.xml"/><Relationship Id="rId4" Type="http://schemas.openxmlformats.org/officeDocument/2006/relationships/image" Target="../media/image67.png"/></Relationships>
</file>

<file path=ppt/slides/_rels/slide6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81.jp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81.jpg"/><Relationship Id="rId1" Type="http://schemas.openxmlformats.org/officeDocument/2006/relationships/slideLayout" Target="../slideLayouts/slideLayout5.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62.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81.jp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3" Type="http://schemas.openxmlformats.org/officeDocument/2006/relationships/image" Target="../media/image96.png"/><Relationship Id="rId18" Type="http://schemas.openxmlformats.org/officeDocument/2006/relationships/image" Target="../media/image101.png"/><Relationship Id="rId26" Type="http://schemas.openxmlformats.org/officeDocument/2006/relationships/image" Target="../media/image109.png"/><Relationship Id="rId3" Type="http://schemas.openxmlformats.org/officeDocument/2006/relationships/image" Target="../media/image86.png"/><Relationship Id="rId21" Type="http://schemas.openxmlformats.org/officeDocument/2006/relationships/image" Target="../media/image104.png"/><Relationship Id="rId34" Type="http://schemas.openxmlformats.org/officeDocument/2006/relationships/image" Target="../media/image117.png"/><Relationship Id="rId7" Type="http://schemas.openxmlformats.org/officeDocument/2006/relationships/image" Target="../media/image90.png"/><Relationship Id="rId12" Type="http://schemas.openxmlformats.org/officeDocument/2006/relationships/image" Target="../media/image95.png"/><Relationship Id="rId17" Type="http://schemas.openxmlformats.org/officeDocument/2006/relationships/image" Target="../media/image100.png"/><Relationship Id="rId25" Type="http://schemas.openxmlformats.org/officeDocument/2006/relationships/image" Target="../media/image108.png"/><Relationship Id="rId33" Type="http://schemas.openxmlformats.org/officeDocument/2006/relationships/image" Target="../media/image116.png"/><Relationship Id="rId2" Type="http://schemas.openxmlformats.org/officeDocument/2006/relationships/image" Target="../media/image85.png"/><Relationship Id="rId16" Type="http://schemas.openxmlformats.org/officeDocument/2006/relationships/image" Target="../media/image99.png"/><Relationship Id="rId20" Type="http://schemas.openxmlformats.org/officeDocument/2006/relationships/image" Target="../media/image103.png"/><Relationship Id="rId29" Type="http://schemas.openxmlformats.org/officeDocument/2006/relationships/image" Target="../media/image112.png"/><Relationship Id="rId1" Type="http://schemas.openxmlformats.org/officeDocument/2006/relationships/slideLayout" Target="../slideLayouts/slideLayout5.xml"/><Relationship Id="rId6" Type="http://schemas.openxmlformats.org/officeDocument/2006/relationships/image" Target="../media/image89.png"/><Relationship Id="rId11" Type="http://schemas.openxmlformats.org/officeDocument/2006/relationships/image" Target="../media/image94.png"/><Relationship Id="rId24" Type="http://schemas.openxmlformats.org/officeDocument/2006/relationships/image" Target="../media/image107.png"/><Relationship Id="rId32" Type="http://schemas.openxmlformats.org/officeDocument/2006/relationships/image" Target="../media/image115.png"/><Relationship Id="rId5" Type="http://schemas.openxmlformats.org/officeDocument/2006/relationships/image" Target="../media/image88.png"/><Relationship Id="rId15" Type="http://schemas.openxmlformats.org/officeDocument/2006/relationships/image" Target="../media/image98.png"/><Relationship Id="rId23" Type="http://schemas.openxmlformats.org/officeDocument/2006/relationships/image" Target="../media/image106.png"/><Relationship Id="rId28" Type="http://schemas.openxmlformats.org/officeDocument/2006/relationships/image" Target="../media/image111.png"/><Relationship Id="rId36" Type="http://schemas.openxmlformats.org/officeDocument/2006/relationships/image" Target="../media/image119.png"/><Relationship Id="rId10" Type="http://schemas.openxmlformats.org/officeDocument/2006/relationships/image" Target="../media/image93.png"/><Relationship Id="rId19" Type="http://schemas.openxmlformats.org/officeDocument/2006/relationships/image" Target="../media/image102.png"/><Relationship Id="rId31" Type="http://schemas.openxmlformats.org/officeDocument/2006/relationships/image" Target="../media/image114.png"/><Relationship Id="rId4" Type="http://schemas.openxmlformats.org/officeDocument/2006/relationships/image" Target="../media/image87.png"/><Relationship Id="rId9" Type="http://schemas.openxmlformats.org/officeDocument/2006/relationships/image" Target="../media/image92.png"/><Relationship Id="rId14" Type="http://schemas.openxmlformats.org/officeDocument/2006/relationships/image" Target="../media/image97.png"/><Relationship Id="rId22" Type="http://schemas.openxmlformats.org/officeDocument/2006/relationships/image" Target="../media/image105.png"/><Relationship Id="rId27" Type="http://schemas.openxmlformats.org/officeDocument/2006/relationships/image" Target="../media/image110.png"/><Relationship Id="rId30" Type="http://schemas.openxmlformats.org/officeDocument/2006/relationships/image" Target="../media/image113.png"/><Relationship Id="rId35" Type="http://schemas.openxmlformats.org/officeDocument/2006/relationships/image" Target="../media/image118.png"/><Relationship Id="rId8" Type="http://schemas.openxmlformats.org/officeDocument/2006/relationships/image" Target="../media/image91.png"/></Relationships>
</file>

<file path=ppt/slides/_rels/slide66.xml.rels><?xml version="1.0" encoding="UTF-8" standalone="yes"?>
<Relationships xmlns="http://schemas.openxmlformats.org/package/2006/relationships"><Relationship Id="rId2" Type="http://schemas.openxmlformats.org/officeDocument/2006/relationships/image" Target="../media/image120.jpg"/><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121.jpg"/><Relationship Id="rId2" Type="http://schemas.openxmlformats.org/officeDocument/2006/relationships/image" Target="../media/image81.jp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image" Target="../media/image122.jp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image" Target="../media/image123.jpg"/><Relationship Id="rId2" Type="http://schemas.openxmlformats.org/officeDocument/2006/relationships/image" Target="../media/image81.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9.jpg"/><Relationship Id="rId2" Type="http://schemas.openxmlformats.org/officeDocument/2006/relationships/image" Target="../media/image68.png"/><Relationship Id="rId1" Type="http://schemas.openxmlformats.org/officeDocument/2006/relationships/slideLayout" Target="../slideLayouts/slideLayout5.xml"/><Relationship Id="rId4" Type="http://schemas.openxmlformats.org/officeDocument/2006/relationships/image" Target="../media/image63.jpg"/></Relationships>
</file>

<file path=ppt/slides/_rels/slide70.xml.rels><?xml version="1.0" encoding="UTF-8" standalone="yes"?>
<Relationships xmlns="http://schemas.openxmlformats.org/package/2006/relationships"><Relationship Id="rId2" Type="http://schemas.openxmlformats.org/officeDocument/2006/relationships/image" Target="../media/image81.jp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3" Type="http://schemas.openxmlformats.org/officeDocument/2006/relationships/image" Target="../media/image124.jpg"/><Relationship Id="rId2" Type="http://schemas.openxmlformats.org/officeDocument/2006/relationships/image" Target="../media/image81.jpg"/><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image" Target="../media/image125.jp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jpg"/><Relationship Id="rId1" Type="http://schemas.openxmlformats.org/officeDocument/2006/relationships/slideLayout" Target="../slideLayouts/slideLayout5.xml"/><Relationship Id="rId4" Type="http://schemas.openxmlformats.org/officeDocument/2006/relationships/image" Target="../media/image68.png"/></Relationships>
</file>

<file path=ppt/slides/_rels/slide80.xml.rels><?xml version="1.0" encoding="UTF-8" standalone="yes"?>
<Relationships xmlns="http://schemas.openxmlformats.org/package/2006/relationships"><Relationship Id="rId8" Type="http://schemas.openxmlformats.org/officeDocument/2006/relationships/image" Target="../media/image132.png"/><Relationship Id="rId13" Type="http://schemas.openxmlformats.org/officeDocument/2006/relationships/image" Target="../media/image137.png"/><Relationship Id="rId3" Type="http://schemas.openxmlformats.org/officeDocument/2006/relationships/image" Target="../media/image127.png"/><Relationship Id="rId7" Type="http://schemas.openxmlformats.org/officeDocument/2006/relationships/image" Target="../media/image131.png"/><Relationship Id="rId12" Type="http://schemas.openxmlformats.org/officeDocument/2006/relationships/image" Target="../media/image136.png"/><Relationship Id="rId2" Type="http://schemas.openxmlformats.org/officeDocument/2006/relationships/image" Target="../media/image126.png"/><Relationship Id="rId16" Type="http://schemas.openxmlformats.org/officeDocument/2006/relationships/image" Target="../media/image140.png"/><Relationship Id="rId1" Type="http://schemas.openxmlformats.org/officeDocument/2006/relationships/slideLayout" Target="../slideLayouts/slideLayout5.xml"/><Relationship Id="rId6" Type="http://schemas.openxmlformats.org/officeDocument/2006/relationships/image" Target="../media/image130.png"/><Relationship Id="rId11" Type="http://schemas.openxmlformats.org/officeDocument/2006/relationships/image" Target="../media/image135.png"/><Relationship Id="rId5" Type="http://schemas.openxmlformats.org/officeDocument/2006/relationships/image" Target="../media/image129.png"/><Relationship Id="rId15" Type="http://schemas.openxmlformats.org/officeDocument/2006/relationships/image" Target="../media/image139.png"/><Relationship Id="rId10" Type="http://schemas.openxmlformats.org/officeDocument/2006/relationships/image" Target="../media/image134.png"/><Relationship Id="rId4" Type="http://schemas.openxmlformats.org/officeDocument/2006/relationships/image" Target="../media/image128.png"/><Relationship Id="rId9" Type="http://schemas.openxmlformats.org/officeDocument/2006/relationships/image" Target="../media/image133.png"/><Relationship Id="rId14" Type="http://schemas.openxmlformats.org/officeDocument/2006/relationships/image" Target="../media/image138.png"/></Relationships>
</file>

<file path=ppt/slides/_rels/slide81.xml.rels><?xml version="1.0" encoding="UTF-8" standalone="yes"?>
<Relationships xmlns="http://schemas.openxmlformats.org/package/2006/relationships"><Relationship Id="rId2" Type="http://schemas.openxmlformats.org/officeDocument/2006/relationships/image" Target="../media/image141.jpg"/><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image" Target="../media/image69.jpg"/><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image" Target="../media/image70.jpg"/><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image" Target="../media/image72.jpg"/><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image" Target="../media/image66.jpg"/><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image" Target="../media/image71.jpg"/><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image" Target="../media/image81.jpg"/><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image" Target="../media/image81.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0.jpg"/><Relationship Id="rId2" Type="http://schemas.openxmlformats.org/officeDocument/2006/relationships/image" Target="../media/image63.jpg"/><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42.png"/><Relationship Id="rId1" Type="http://schemas.openxmlformats.org/officeDocument/2006/relationships/slideLayout" Target="../slideLayouts/slideLayout5.xml"/><Relationship Id="rId5" Type="http://schemas.openxmlformats.org/officeDocument/2006/relationships/image" Target="../media/image145.png"/><Relationship Id="rId4" Type="http://schemas.openxmlformats.org/officeDocument/2006/relationships/image" Target="../media/image144.png"/></Relationships>
</file>

<file path=ppt/slides/_rels/slide96.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42.png"/><Relationship Id="rId1" Type="http://schemas.openxmlformats.org/officeDocument/2006/relationships/slideLayout" Target="../slideLayouts/slideLayout5.xml"/><Relationship Id="rId5" Type="http://schemas.openxmlformats.org/officeDocument/2006/relationships/image" Target="../media/image145.png"/><Relationship Id="rId4" Type="http://schemas.openxmlformats.org/officeDocument/2006/relationships/image" Target="../media/image144.png"/></Relationships>
</file>

<file path=ppt/slides/_rels/slide97.xml.rels><?xml version="1.0" encoding="UTF-8" standalone="yes"?>
<Relationships xmlns="http://schemas.openxmlformats.org/package/2006/relationships"><Relationship Id="rId2" Type="http://schemas.openxmlformats.org/officeDocument/2006/relationships/image" Target="../media/image81.jpg"/><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8" Type="http://schemas.openxmlformats.org/officeDocument/2006/relationships/image" Target="../media/image149.png"/><Relationship Id="rId3" Type="http://schemas.openxmlformats.org/officeDocument/2006/relationships/image" Target="../media/image147.png"/><Relationship Id="rId7" Type="http://schemas.openxmlformats.org/officeDocument/2006/relationships/image" Target="../media/image148.png"/><Relationship Id="rId2" Type="http://schemas.openxmlformats.org/officeDocument/2006/relationships/image" Target="../media/image146.png"/><Relationship Id="rId1" Type="http://schemas.openxmlformats.org/officeDocument/2006/relationships/slideLayout" Target="../slideLayouts/slideLayout5.xml"/><Relationship Id="rId6" Type="http://schemas.openxmlformats.org/officeDocument/2006/relationships/image" Target="../media/image145.png"/><Relationship Id="rId5" Type="http://schemas.openxmlformats.org/officeDocument/2006/relationships/image" Target="../media/image144.png"/><Relationship Id="rId4" Type="http://schemas.openxmlformats.org/officeDocument/2006/relationships/image" Target="../media/image143.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5662" y="1576724"/>
            <a:ext cx="7582327" cy="1102519"/>
          </a:xfrm>
        </p:spPr>
        <p:txBody>
          <a:bodyPr>
            <a:normAutofit fontScale="90000"/>
          </a:bodyPr>
          <a:lstStyle/>
          <a:p>
            <a:r>
              <a:rPr lang="sv-SE" sz="2250" dirty="0"/>
              <a:t/>
            </a:r>
            <a:br>
              <a:rPr lang="sv-SE" sz="2250" dirty="0"/>
            </a:br>
            <a:r>
              <a:rPr lang="sv-SE" sz="3300" b="1" i="1" dirty="0" smtClean="0"/>
              <a:t>Presentation: </a:t>
            </a:r>
            <a:br>
              <a:rPr lang="sv-SE" sz="3300" b="1" i="1" dirty="0" smtClean="0"/>
            </a:br>
            <a:r>
              <a:rPr lang="en-US" sz="3300" dirty="0" smtClean="0"/>
              <a:t>DW/BI Lifecycle Overview and ETL</a:t>
            </a:r>
            <a:endParaRPr lang="sv-SE" sz="3300" dirty="0"/>
          </a:p>
        </p:txBody>
      </p:sp>
      <p:sp>
        <p:nvSpPr>
          <p:cNvPr id="3" name="Subtitle 2"/>
          <p:cNvSpPr>
            <a:spLocks noGrp="1"/>
          </p:cNvSpPr>
          <p:nvPr>
            <p:ph type="subTitle" idx="1"/>
          </p:nvPr>
        </p:nvSpPr>
        <p:spPr>
          <a:xfrm>
            <a:off x="1212244" y="3299557"/>
            <a:ext cx="4800600" cy="1314450"/>
          </a:xfrm>
        </p:spPr>
        <p:txBody>
          <a:bodyPr>
            <a:normAutofit/>
          </a:bodyPr>
          <a:lstStyle/>
          <a:p>
            <a:r>
              <a:rPr lang="sv-SE" dirty="0"/>
              <a:t>Erik Perjons</a:t>
            </a:r>
          </a:p>
          <a:p>
            <a:r>
              <a:rPr lang="sv-SE" dirty="0"/>
              <a:t>DSV, Stockholm University</a:t>
            </a:r>
          </a:p>
        </p:txBody>
      </p:sp>
      <p:sp>
        <p:nvSpPr>
          <p:cNvPr id="4" name="Rectangle 3"/>
          <p:cNvSpPr/>
          <p:nvPr/>
        </p:nvSpPr>
        <p:spPr>
          <a:xfrm>
            <a:off x="7559505" y="111682"/>
            <a:ext cx="1500733" cy="1263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4202656406"/>
      </p:ext>
    </p:extLst>
  </p:cSld>
  <p:clrMapOvr>
    <a:masterClrMapping/>
  </p:clrMapOvr>
  <mc:AlternateContent xmlns:mc="http://schemas.openxmlformats.org/markup-compatibility/2006" xmlns:p14="http://schemas.microsoft.com/office/powerpoint/2010/main">
    <mc:Choice Requires="p14">
      <p:transition spd="slow" p14:dur="2000" advTm="7411"/>
    </mc:Choice>
    <mc:Fallback xmlns="">
      <p:transition spd="slow" advTm="741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Data </a:t>
            </a:r>
            <a:r>
              <a:rPr lang="sv-SE" dirty="0" err="1" smtClean="0"/>
              <a:t>staging</a:t>
            </a:r>
            <a:r>
              <a:rPr lang="sv-SE" dirty="0" smtClean="0"/>
              <a:t> </a:t>
            </a:r>
            <a:r>
              <a:rPr lang="sv-SE" dirty="0" err="1" smtClean="0"/>
              <a:t>pattern</a:t>
            </a:r>
            <a:endParaRPr lang="sv-SE" dirty="0"/>
          </a:p>
        </p:txBody>
      </p:sp>
      <p:sp>
        <p:nvSpPr>
          <p:cNvPr id="5" name="object 21"/>
          <p:cNvSpPr/>
          <p:nvPr/>
        </p:nvSpPr>
        <p:spPr>
          <a:xfrm>
            <a:off x="940705" y="4062410"/>
            <a:ext cx="2267986" cy="1019433"/>
          </a:xfrm>
          <a:prstGeom prst="rect">
            <a:avLst/>
          </a:prstGeom>
          <a:blipFill>
            <a:blip r:embed="rId2" cstate="print"/>
            <a:stretch>
              <a:fillRect/>
            </a:stretch>
          </a:blipFill>
        </p:spPr>
        <p:txBody>
          <a:bodyPr wrap="square" lIns="0" tIns="0" rIns="0" bIns="0" rtlCol="0"/>
          <a:lstStyle/>
          <a:p>
            <a:endParaRPr/>
          </a:p>
        </p:txBody>
      </p:sp>
      <p:sp>
        <p:nvSpPr>
          <p:cNvPr id="6" name="object 20"/>
          <p:cNvSpPr/>
          <p:nvPr/>
        </p:nvSpPr>
        <p:spPr>
          <a:xfrm>
            <a:off x="1083826" y="2443819"/>
            <a:ext cx="2258573" cy="1295951"/>
          </a:xfrm>
          <a:prstGeom prst="rect">
            <a:avLst/>
          </a:prstGeom>
          <a:blipFill>
            <a:blip r:embed="rId3" cstate="print"/>
            <a:stretch>
              <a:fillRect/>
            </a:stretch>
          </a:blipFill>
        </p:spPr>
        <p:txBody>
          <a:bodyPr wrap="square" lIns="0" tIns="0" rIns="0" bIns="0" rtlCol="0"/>
          <a:lstStyle/>
          <a:p>
            <a:endParaRPr/>
          </a:p>
        </p:txBody>
      </p:sp>
      <p:sp>
        <p:nvSpPr>
          <p:cNvPr id="7" name="object 11"/>
          <p:cNvSpPr/>
          <p:nvPr/>
        </p:nvSpPr>
        <p:spPr>
          <a:xfrm>
            <a:off x="3958992" y="2677787"/>
            <a:ext cx="1755339" cy="1165792"/>
          </a:xfrm>
          <a:prstGeom prst="rect">
            <a:avLst/>
          </a:prstGeom>
          <a:blipFill>
            <a:blip r:embed="rId4" cstate="print"/>
            <a:stretch>
              <a:fillRect/>
            </a:stretch>
          </a:blipFill>
        </p:spPr>
        <p:txBody>
          <a:bodyPr wrap="square" lIns="0" tIns="0" rIns="0" bIns="0" rtlCol="0"/>
          <a:lstStyle/>
          <a:p>
            <a:endParaRPr/>
          </a:p>
        </p:txBody>
      </p:sp>
      <p:sp>
        <p:nvSpPr>
          <p:cNvPr id="8" name="object 11"/>
          <p:cNvSpPr/>
          <p:nvPr/>
        </p:nvSpPr>
        <p:spPr>
          <a:xfrm>
            <a:off x="6036589" y="2494737"/>
            <a:ext cx="1960535" cy="1194114"/>
          </a:xfrm>
          <a:prstGeom prst="rect">
            <a:avLst/>
          </a:prstGeom>
          <a:blipFill>
            <a:blip r:embed="rId5" cstate="print"/>
            <a:stretch>
              <a:fillRect/>
            </a:stretch>
          </a:blipFill>
        </p:spPr>
        <p:txBody>
          <a:bodyPr wrap="square" lIns="0" tIns="0" rIns="0" bIns="0" rtlCol="0"/>
          <a:lstStyle/>
          <a:p>
            <a:endParaRPr/>
          </a:p>
        </p:txBody>
      </p:sp>
      <p:sp>
        <p:nvSpPr>
          <p:cNvPr id="17" name="Content Placeholder 2"/>
          <p:cNvSpPr>
            <a:spLocks noGrp="1"/>
          </p:cNvSpPr>
          <p:nvPr>
            <p:ph idx="1"/>
          </p:nvPr>
        </p:nvSpPr>
        <p:spPr>
          <a:xfrm>
            <a:off x="737689" y="1413507"/>
            <a:ext cx="7484161" cy="921080"/>
          </a:xfrm>
        </p:spPr>
        <p:txBody>
          <a:bodyPr>
            <a:normAutofit/>
          </a:bodyPr>
          <a:lstStyle/>
          <a:p>
            <a:r>
              <a:rPr lang="sv-SE" sz="1800" dirty="0" smtClean="0"/>
              <a:t>The different design decision </a:t>
            </a:r>
            <a:r>
              <a:rPr lang="sv-SE" sz="1800" dirty="0" err="1" smtClean="0"/>
              <a:t>can</a:t>
            </a:r>
            <a:r>
              <a:rPr lang="sv-SE" sz="1800" dirty="0" smtClean="0"/>
              <a:t> </a:t>
            </a:r>
            <a:r>
              <a:rPr lang="sv-SE" sz="1800" dirty="0" err="1" smtClean="0"/>
              <a:t>result</a:t>
            </a:r>
            <a:r>
              <a:rPr lang="sv-SE" sz="1800" dirty="0" smtClean="0"/>
              <a:t> in a </a:t>
            </a:r>
            <a:r>
              <a:rPr lang="sv-SE" sz="1800" dirty="0" err="1" smtClean="0"/>
              <a:t>number</a:t>
            </a:r>
            <a:r>
              <a:rPr lang="sv-SE" sz="1800" dirty="0" smtClean="0"/>
              <a:t> </a:t>
            </a:r>
            <a:r>
              <a:rPr lang="sv-SE" sz="1800" dirty="0" err="1" smtClean="0"/>
              <a:t>of</a:t>
            </a:r>
            <a:r>
              <a:rPr lang="sv-SE" sz="1800" dirty="0" smtClean="0"/>
              <a:t> </a:t>
            </a:r>
            <a:r>
              <a:rPr lang="sv-SE" sz="1800" dirty="0" err="1" smtClean="0"/>
              <a:t>well-known</a:t>
            </a:r>
            <a:r>
              <a:rPr lang="sv-SE" sz="1800" dirty="0" smtClean="0"/>
              <a:t> data </a:t>
            </a:r>
            <a:r>
              <a:rPr lang="sv-SE" sz="1800" dirty="0" err="1" smtClean="0"/>
              <a:t>staging</a:t>
            </a:r>
            <a:r>
              <a:rPr lang="sv-SE" sz="1800" dirty="0" smtClean="0"/>
              <a:t> </a:t>
            </a:r>
            <a:r>
              <a:rPr lang="sv-SE" sz="1800" dirty="0" err="1" smtClean="0"/>
              <a:t>pattern</a:t>
            </a:r>
            <a:endParaRPr lang="sv-SE" dirty="0"/>
          </a:p>
        </p:txBody>
      </p:sp>
      <p:sp>
        <p:nvSpPr>
          <p:cNvPr id="18" name="object 11"/>
          <p:cNvSpPr/>
          <p:nvPr/>
        </p:nvSpPr>
        <p:spPr>
          <a:xfrm>
            <a:off x="6111987" y="4004897"/>
            <a:ext cx="1588654" cy="906651"/>
          </a:xfrm>
          <a:prstGeom prst="rect">
            <a:avLst/>
          </a:prstGeom>
          <a:blipFill>
            <a:blip r:embed="rId6" cstate="print"/>
            <a:stretch>
              <a:fillRect/>
            </a:stretch>
          </a:blipFill>
        </p:spPr>
        <p:txBody>
          <a:bodyPr wrap="square" lIns="0" tIns="0" rIns="0" bIns="0" rtlCol="0"/>
          <a:lstStyle/>
          <a:p>
            <a:endParaRPr/>
          </a:p>
        </p:txBody>
      </p:sp>
      <p:sp>
        <p:nvSpPr>
          <p:cNvPr id="19" name="TextBox 18"/>
          <p:cNvSpPr txBox="1"/>
          <p:nvPr/>
        </p:nvSpPr>
        <p:spPr>
          <a:xfrm>
            <a:off x="1415341" y="2355009"/>
            <a:ext cx="1536126" cy="307777"/>
          </a:xfrm>
          <a:prstGeom prst="rect">
            <a:avLst/>
          </a:prstGeom>
          <a:noFill/>
        </p:spPr>
        <p:txBody>
          <a:bodyPr wrap="none" rtlCol="0">
            <a:spAutoFit/>
          </a:bodyPr>
          <a:lstStyle/>
          <a:p>
            <a:r>
              <a:rPr lang="sv-SE" sz="1400" b="1" dirty="0" err="1" smtClean="0"/>
              <a:t>Staggered</a:t>
            </a:r>
            <a:r>
              <a:rPr lang="sv-SE" sz="1400" b="1" dirty="0" smtClean="0"/>
              <a:t> </a:t>
            </a:r>
            <a:r>
              <a:rPr lang="sv-SE" sz="1400" b="1" dirty="0" err="1" smtClean="0"/>
              <a:t>staging</a:t>
            </a:r>
            <a:r>
              <a:rPr lang="sv-SE" sz="1400" b="1" dirty="0" smtClean="0"/>
              <a:t> </a:t>
            </a:r>
            <a:endParaRPr lang="sv-SE" sz="1400" b="1" dirty="0"/>
          </a:p>
        </p:txBody>
      </p:sp>
      <p:sp>
        <p:nvSpPr>
          <p:cNvPr id="20" name="TextBox 19"/>
          <p:cNvSpPr txBox="1"/>
          <p:nvPr/>
        </p:nvSpPr>
        <p:spPr>
          <a:xfrm>
            <a:off x="4043029" y="2370010"/>
            <a:ext cx="1534203" cy="307777"/>
          </a:xfrm>
          <a:prstGeom prst="rect">
            <a:avLst/>
          </a:prstGeom>
          <a:noFill/>
        </p:spPr>
        <p:txBody>
          <a:bodyPr wrap="none" rtlCol="0">
            <a:spAutoFit/>
          </a:bodyPr>
          <a:lstStyle/>
          <a:p>
            <a:r>
              <a:rPr lang="sv-SE" sz="1400" b="1" dirty="0" smtClean="0"/>
              <a:t>Persistent </a:t>
            </a:r>
            <a:r>
              <a:rPr lang="sv-SE" sz="1400" b="1" dirty="0" err="1" smtClean="0"/>
              <a:t>staging</a:t>
            </a:r>
            <a:r>
              <a:rPr lang="sv-SE" sz="1400" b="1" dirty="0" smtClean="0"/>
              <a:t> </a:t>
            </a:r>
            <a:endParaRPr lang="sv-SE" sz="1400" b="1" dirty="0"/>
          </a:p>
        </p:txBody>
      </p:sp>
      <p:sp>
        <p:nvSpPr>
          <p:cNvPr id="21" name="TextBox 20"/>
          <p:cNvSpPr txBox="1"/>
          <p:nvPr/>
        </p:nvSpPr>
        <p:spPr>
          <a:xfrm>
            <a:off x="6173688" y="2370010"/>
            <a:ext cx="1397627" cy="307777"/>
          </a:xfrm>
          <a:prstGeom prst="rect">
            <a:avLst/>
          </a:prstGeom>
          <a:noFill/>
        </p:spPr>
        <p:txBody>
          <a:bodyPr wrap="none" rtlCol="0">
            <a:spAutoFit/>
          </a:bodyPr>
          <a:lstStyle/>
          <a:p>
            <a:r>
              <a:rPr lang="sv-SE" sz="1400" b="1" dirty="0" smtClean="0"/>
              <a:t>Pipeline </a:t>
            </a:r>
            <a:r>
              <a:rPr lang="sv-SE" sz="1400" b="1" dirty="0" err="1" smtClean="0"/>
              <a:t>staging</a:t>
            </a:r>
            <a:r>
              <a:rPr lang="sv-SE" sz="1400" b="1" dirty="0" smtClean="0"/>
              <a:t> </a:t>
            </a:r>
            <a:endParaRPr lang="sv-SE" sz="1400" b="1" dirty="0"/>
          </a:p>
        </p:txBody>
      </p:sp>
      <p:sp>
        <p:nvSpPr>
          <p:cNvPr id="22" name="TextBox 21"/>
          <p:cNvSpPr txBox="1"/>
          <p:nvPr/>
        </p:nvSpPr>
        <p:spPr>
          <a:xfrm>
            <a:off x="1415341" y="3747518"/>
            <a:ext cx="2484719" cy="307777"/>
          </a:xfrm>
          <a:prstGeom prst="rect">
            <a:avLst/>
          </a:prstGeom>
          <a:noFill/>
        </p:spPr>
        <p:txBody>
          <a:bodyPr wrap="none" rtlCol="0">
            <a:spAutoFit/>
          </a:bodyPr>
          <a:lstStyle/>
          <a:p>
            <a:r>
              <a:rPr lang="sv-SE" sz="1400" b="1" dirty="0" err="1" smtClean="0"/>
              <a:t>Chuncked</a:t>
            </a:r>
            <a:r>
              <a:rPr lang="sv-SE" sz="1400" b="1" dirty="0" smtClean="0"/>
              <a:t> </a:t>
            </a:r>
            <a:r>
              <a:rPr lang="sv-SE" sz="1400" b="1" dirty="0" err="1" smtClean="0"/>
              <a:t>ackumulated</a:t>
            </a:r>
            <a:r>
              <a:rPr lang="sv-SE" sz="1400" b="1" dirty="0" smtClean="0"/>
              <a:t> </a:t>
            </a:r>
            <a:r>
              <a:rPr lang="sv-SE" sz="1400" b="1" dirty="0" err="1" smtClean="0"/>
              <a:t>staging</a:t>
            </a:r>
            <a:endParaRPr lang="sv-SE" sz="1400" b="1" dirty="0"/>
          </a:p>
        </p:txBody>
      </p:sp>
      <p:sp>
        <p:nvSpPr>
          <p:cNvPr id="23" name="TextBox 22"/>
          <p:cNvSpPr txBox="1"/>
          <p:nvPr/>
        </p:nvSpPr>
        <p:spPr>
          <a:xfrm>
            <a:off x="6036589" y="3728948"/>
            <a:ext cx="1739451" cy="307777"/>
          </a:xfrm>
          <a:prstGeom prst="rect">
            <a:avLst/>
          </a:prstGeom>
          <a:noFill/>
        </p:spPr>
        <p:txBody>
          <a:bodyPr wrap="none" rtlCol="0">
            <a:spAutoFit/>
          </a:bodyPr>
          <a:lstStyle/>
          <a:p>
            <a:r>
              <a:rPr lang="sv-SE" sz="1400" b="1" dirty="0" err="1"/>
              <a:t>A</a:t>
            </a:r>
            <a:r>
              <a:rPr lang="sv-SE" sz="1400" b="1" dirty="0" err="1" smtClean="0"/>
              <a:t>ckumulated</a:t>
            </a:r>
            <a:r>
              <a:rPr lang="sv-SE" sz="1400" b="1" dirty="0" smtClean="0"/>
              <a:t> </a:t>
            </a:r>
            <a:r>
              <a:rPr lang="sv-SE" sz="1400" b="1" dirty="0" err="1" smtClean="0"/>
              <a:t>staging</a:t>
            </a:r>
            <a:endParaRPr lang="sv-SE" sz="1400" b="1" dirty="0"/>
          </a:p>
        </p:txBody>
      </p:sp>
    </p:spTree>
    <p:extLst>
      <p:ext uri="{BB962C8B-B14F-4D97-AF65-F5344CB8AC3E}">
        <p14:creationId xmlns:p14="http://schemas.microsoft.com/office/powerpoint/2010/main" val="420158331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4" name="object 5"/>
          <p:cNvSpPr/>
          <p:nvPr/>
        </p:nvSpPr>
        <p:spPr>
          <a:xfrm>
            <a:off x="1491995" y="1405123"/>
            <a:ext cx="4572000" cy="287020"/>
          </a:xfrm>
          <a:custGeom>
            <a:avLst/>
            <a:gdLst/>
            <a:ahLst/>
            <a:cxnLst/>
            <a:rect l="l" t="t" r="r" b="b"/>
            <a:pathLst>
              <a:path w="4572000" h="287019">
                <a:moveTo>
                  <a:pt x="0" y="286511"/>
                </a:moveTo>
                <a:lnTo>
                  <a:pt x="4571999" y="286511"/>
                </a:lnTo>
                <a:lnTo>
                  <a:pt x="4571999" y="0"/>
                </a:lnTo>
                <a:lnTo>
                  <a:pt x="0" y="0"/>
                </a:lnTo>
                <a:lnTo>
                  <a:pt x="0" y="286511"/>
                </a:lnTo>
                <a:close/>
              </a:path>
            </a:pathLst>
          </a:custGeom>
          <a:solidFill>
            <a:srgbClr val="D9D9D9"/>
          </a:solidFill>
        </p:spPr>
        <p:txBody>
          <a:bodyPr wrap="square" lIns="0" tIns="0" rIns="0" bIns="0" rtlCol="0"/>
          <a:lstStyle/>
          <a:p>
            <a:endParaRPr/>
          </a:p>
        </p:txBody>
      </p:sp>
      <p:sp>
        <p:nvSpPr>
          <p:cNvPr id="5" name="object 6"/>
          <p:cNvSpPr/>
          <p:nvPr/>
        </p:nvSpPr>
        <p:spPr>
          <a:xfrm>
            <a:off x="1491995" y="1692397"/>
            <a:ext cx="4572000" cy="0"/>
          </a:xfrm>
          <a:custGeom>
            <a:avLst/>
            <a:gdLst/>
            <a:ahLst/>
            <a:cxnLst/>
            <a:rect l="l" t="t" r="r" b="b"/>
            <a:pathLst>
              <a:path w="4572000">
                <a:moveTo>
                  <a:pt x="0" y="0"/>
                </a:moveTo>
                <a:lnTo>
                  <a:pt x="4571999" y="0"/>
                </a:lnTo>
              </a:path>
            </a:pathLst>
          </a:custGeom>
          <a:ln w="7619">
            <a:solidFill>
              <a:srgbClr val="BF0000"/>
            </a:solidFill>
          </a:ln>
        </p:spPr>
        <p:txBody>
          <a:bodyPr wrap="square" lIns="0" tIns="0" rIns="0" bIns="0" rtlCol="0"/>
          <a:lstStyle/>
          <a:p>
            <a:endParaRPr/>
          </a:p>
        </p:txBody>
      </p:sp>
      <p:sp>
        <p:nvSpPr>
          <p:cNvPr id="6" name="object 7"/>
          <p:cNvSpPr txBox="1"/>
          <p:nvPr/>
        </p:nvSpPr>
        <p:spPr>
          <a:xfrm>
            <a:off x="1756663" y="1495047"/>
            <a:ext cx="119380" cy="107950"/>
          </a:xfrm>
          <a:prstGeom prst="rect">
            <a:avLst/>
          </a:prstGeom>
        </p:spPr>
        <p:txBody>
          <a:bodyPr vert="horz" wrap="square" lIns="0" tIns="0" rIns="0" bIns="0" rtlCol="0">
            <a:spAutoFit/>
          </a:bodyPr>
          <a:lstStyle/>
          <a:p>
            <a:pPr marL="12700">
              <a:lnSpc>
                <a:spcPct val="100000"/>
              </a:lnSpc>
            </a:pPr>
            <a:r>
              <a:rPr sz="600" spc="-20" dirty="0">
                <a:solidFill>
                  <a:srgbClr val="898989"/>
                </a:solidFill>
                <a:latin typeface="Arial"/>
                <a:cs typeface="Arial"/>
              </a:rPr>
              <a:t>I</a:t>
            </a:r>
            <a:r>
              <a:rPr sz="600" spc="-125" dirty="0">
                <a:solidFill>
                  <a:srgbClr val="898989"/>
                </a:solidFill>
                <a:latin typeface="Arial"/>
                <a:cs typeface="Arial"/>
              </a:rPr>
              <a:t>S</a:t>
            </a:r>
            <a:r>
              <a:rPr sz="600" spc="-30" dirty="0">
                <a:solidFill>
                  <a:srgbClr val="898989"/>
                </a:solidFill>
                <a:latin typeface="Arial"/>
                <a:cs typeface="Arial"/>
              </a:rPr>
              <a:t>5</a:t>
            </a:r>
            <a:endParaRPr sz="600">
              <a:latin typeface="Arial"/>
              <a:cs typeface="Arial"/>
            </a:endParaRPr>
          </a:p>
        </p:txBody>
      </p:sp>
      <p:sp>
        <p:nvSpPr>
          <p:cNvPr id="7" name="object 8"/>
          <p:cNvSpPr txBox="1"/>
          <p:nvPr/>
        </p:nvSpPr>
        <p:spPr>
          <a:xfrm>
            <a:off x="5219189" y="1499619"/>
            <a:ext cx="419734" cy="107950"/>
          </a:xfrm>
          <a:prstGeom prst="rect">
            <a:avLst/>
          </a:prstGeom>
        </p:spPr>
        <p:txBody>
          <a:bodyPr vert="horz" wrap="square" lIns="0" tIns="0" rIns="0" bIns="0" rtlCol="0">
            <a:spAutoFit/>
          </a:bodyPr>
          <a:lstStyle/>
          <a:p>
            <a:pPr marL="12700">
              <a:lnSpc>
                <a:spcPct val="100000"/>
              </a:lnSpc>
            </a:pPr>
            <a:r>
              <a:rPr sz="600" spc="-65" dirty="0">
                <a:solidFill>
                  <a:srgbClr val="898989"/>
                </a:solidFill>
                <a:latin typeface="Arial"/>
                <a:cs typeface="Arial"/>
              </a:rPr>
              <a:t>D</a:t>
            </a:r>
            <a:r>
              <a:rPr sz="600" spc="-50" dirty="0">
                <a:solidFill>
                  <a:srgbClr val="898989"/>
                </a:solidFill>
                <a:latin typeface="Arial"/>
                <a:cs typeface="Arial"/>
              </a:rPr>
              <a:t>a</a:t>
            </a:r>
            <a:r>
              <a:rPr sz="600" spc="20" dirty="0">
                <a:solidFill>
                  <a:srgbClr val="898989"/>
                </a:solidFill>
                <a:latin typeface="Arial"/>
                <a:cs typeface="Arial"/>
              </a:rPr>
              <a:t>t</a:t>
            </a:r>
            <a:r>
              <a:rPr sz="600" spc="-50" dirty="0">
                <a:solidFill>
                  <a:srgbClr val="898989"/>
                </a:solidFill>
                <a:latin typeface="Arial"/>
                <a:cs typeface="Arial"/>
              </a:rPr>
              <a:t>a</a:t>
            </a:r>
            <a:r>
              <a:rPr sz="600" spc="-20" dirty="0">
                <a:solidFill>
                  <a:srgbClr val="898989"/>
                </a:solidFill>
                <a:latin typeface="Times New Roman"/>
                <a:cs typeface="Times New Roman"/>
              </a:rPr>
              <a:t> </a:t>
            </a:r>
            <a:r>
              <a:rPr sz="600" spc="-15" dirty="0">
                <a:solidFill>
                  <a:srgbClr val="898989"/>
                </a:solidFill>
                <a:latin typeface="Arial"/>
                <a:cs typeface="Arial"/>
              </a:rPr>
              <a:t>w</a:t>
            </a:r>
            <a:r>
              <a:rPr sz="600" spc="-50" dirty="0">
                <a:solidFill>
                  <a:srgbClr val="898989"/>
                </a:solidFill>
                <a:latin typeface="Arial"/>
                <a:cs typeface="Arial"/>
              </a:rPr>
              <a:t>a</a:t>
            </a:r>
            <a:r>
              <a:rPr sz="600" spc="-15" dirty="0">
                <a:solidFill>
                  <a:srgbClr val="898989"/>
                </a:solidFill>
                <a:latin typeface="Arial"/>
                <a:cs typeface="Arial"/>
              </a:rPr>
              <a:t>r</a:t>
            </a:r>
            <a:r>
              <a:rPr sz="600" spc="-40" dirty="0">
                <a:solidFill>
                  <a:srgbClr val="898989"/>
                </a:solidFill>
                <a:latin typeface="Arial"/>
                <a:cs typeface="Arial"/>
              </a:rPr>
              <a:t>e</a:t>
            </a:r>
            <a:r>
              <a:rPr sz="600" spc="-25" dirty="0">
                <a:solidFill>
                  <a:srgbClr val="898989"/>
                </a:solidFill>
                <a:latin typeface="Arial"/>
                <a:cs typeface="Arial"/>
              </a:rPr>
              <a:t>h</a:t>
            </a:r>
            <a:r>
              <a:rPr sz="600" spc="-20" dirty="0">
                <a:solidFill>
                  <a:srgbClr val="898989"/>
                </a:solidFill>
                <a:latin typeface="Arial"/>
                <a:cs typeface="Arial"/>
              </a:rPr>
              <a:t>o</a:t>
            </a:r>
            <a:endParaRPr sz="600">
              <a:latin typeface="Arial"/>
              <a:cs typeface="Arial"/>
            </a:endParaRPr>
          </a:p>
        </p:txBody>
      </p:sp>
      <p:sp>
        <p:nvSpPr>
          <p:cNvPr id="8" name="object 9"/>
          <p:cNvSpPr txBox="1"/>
          <p:nvPr/>
        </p:nvSpPr>
        <p:spPr>
          <a:xfrm>
            <a:off x="5625081" y="1417314"/>
            <a:ext cx="407034" cy="375285"/>
          </a:xfrm>
          <a:prstGeom prst="rect">
            <a:avLst/>
          </a:prstGeom>
        </p:spPr>
        <p:txBody>
          <a:bodyPr vert="horz" wrap="square" lIns="0" tIns="1905" rIns="0" bIns="0" rtlCol="0">
            <a:spAutoFit/>
          </a:bodyPr>
          <a:lstStyle/>
          <a:p>
            <a:pPr>
              <a:lnSpc>
                <a:spcPct val="100000"/>
              </a:lnSpc>
              <a:spcBef>
                <a:spcPts val="15"/>
              </a:spcBef>
            </a:pPr>
            <a:endParaRPr sz="550">
              <a:latin typeface="Times New Roman"/>
              <a:cs typeface="Times New Roman"/>
            </a:endParaRPr>
          </a:p>
          <a:p>
            <a:pPr>
              <a:lnSpc>
                <a:spcPct val="100000"/>
              </a:lnSpc>
            </a:pPr>
            <a:r>
              <a:rPr sz="600" spc="-35" dirty="0">
                <a:solidFill>
                  <a:srgbClr val="898989"/>
                </a:solidFill>
                <a:latin typeface="Arial"/>
                <a:cs typeface="Arial"/>
              </a:rPr>
              <a:t>using</a:t>
            </a:r>
            <a:endParaRPr sz="600">
              <a:latin typeface="Arial"/>
              <a:cs typeface="Arial"/>
            </a:endParaRPr>
          </a:p>
        </p:txBody>
      </p:sp>
      <p:sp>
        <p:nvSpPr>
          <p:cNvPr id="9" name="object 10"/>
          <p:cNvSpPr/>
          <p:nvPr/>
        </p:nvSpPr>
        <p:spPr>
          <a:xfrm>
            <a:off x="5638800" y="1417314"/>
            <a:ext cx="393191" cy="374903"/>
          </a:xfrm>
          <a:prstGeom prst="rect">
            <a:avLst/>
          </a:prstGeom>
          <a:blipFill>
            <a:blip r:embed="rId2" cstate="print"/>
            <a:stretch>
              <a:fillRect/>
            </a:stretch>
          </a:blipFill>
        </p:spPr>
        <p:txBody>
          <a:bodyPr wrap="square" lIns="0" tIns="0" rIns="0" bIns="0" rtlCol="0"/>
          <a:lstStyle/>
          <a:p>
            <a:endParaRPr/>
          </a:p>
        </p:txBody>
      </p:sp>
      <p:sp>
        <p:nvSpPr>
          <p:cNvPr id="10" name="object 11"/>
          <p:cNvSpPr/>
          <p:nvPr/>
        </p:nvSpPr>
        <p:spPr>
          <a:xfrm>
            <a:off x="3049523" y="2202174"/>
            <a:ext cx="1577339" cy="2220468"/>
          </a:xfrm>
          <a:prstGeom prst="rect">
            <a:avLst/>
          </a:prstGeom>
          <a:blipFill>
            <a:blip r:embed="rId3" cstate="print"/>
            <a:stretch>
              <a:fillRect/>
            </a:stretch>
          </a:blipFill>
        </p:spPr>
        <p:txBody>
          <a:bodyPr wrap="square" lIns="0" tIns="0" rIns="0" bIns="0" rtlCol="0"/>
          <a:lstStyle/>
          <a:p>
            <a:endParaRPr/>
          </a:p>
        </p:txBody>
      </p:sp>
      <p:sp>
        <p:nvSpPr>
          <p:cNvPr id="11" name="object 12"/>
          <p:cNvSpPr/>
          <p:nvPr/>
        </p:nvSpPr>
        <p:spPr>
          <a:xfrm>
            <a:off x="1574291" y="2202174"/>
            <a:ext cx="1365504" cy="2220468"/>
          </a:xfrm>
          <a:prstGeom prst="rect">
            <a:avLst/>
          </a:prstGeom>
          <a:blipFill>
            <a:blip r:embed="rId4" cstate="print"/>
            <a:stretch>
              <a:fillRect/>
            </a:stretch>
          </a:blipFill>
        </p:spPr>
        <p:txBody>
          <a:bodyPr wrap="square" lIns="0" tIns="0" rIns="0" bIns="0" rtlCol="0"/>
          <a:lstStyle/>
          <a:p>
            <a:endParaRPr/>
          </a:p>
        </p:txBody>
      </p:sp>
      <p:sp>
        <p:nvSpPr>
          <p:cNvPr id="12" name="object 13"/>
          <p:cNvSpPr/>
          <p:nvPr/>
        </p:nvSpPr>
        <p:spPr>
          <a:xfrm>
            <a:off x="4721352" y="2202174"/>
            <a:ext cx="1197864" cy="2220468"/>
          </a:xfrm>
          <a:prstGeom prst="rect">
            <a:avLst/>
          </a:prstGeom>
          <a:blipFill>
            <a:blip r:embed="rId5" cstate="print"/>
            <a:stretch>
              <a:fillRect/>
            </a:stretch>
          </a:blipFill>
        </p:spPr>
        <p:txBody>
          <a:bodyPr wrap="square" lIns="0" tIns="0" rIns="0" bIns="0" rtlCol="0"/>
          <a:lstStyle/>
          <a:p>
            <a:endParaRPr/>
          </a:p>
        </p:txBody>
      </p:sp>
      <p:sp>
        <p:nvSpPr>
          <p:cNvPr id="13" name="object 14"/>
          <p:cNvSpPr/>
          <p:nvPr/>
        </p:nvSpPr>
        <p:spPr>
          <a:xfrm>
            <a:off x="2299716" y="2712715"/>
            <a:ext cx="52069" cy="497205"/>
          </a:xfrm>
          <a:custGeom>
            <a:avLst/>
            <a:gdLst/>
            <a:ahLst/>
            <a:cxnLst/>
            <a:rect l="l" t="t" r="r" b="b"/>
            <a:pathLst>
              <a:path w="52069" h="497205">
                <a:moveTo>
                  <a:pt x="0" y="0"/>
                </a:moveTo>
                <a:lnTo>
                  <a:pt x="0" y="496823"/>
                </a:lnTo>
                <a:lnTo>
                  <a:pt x="51815" y="425195"/>
                </a:lnTo>
                <a:lnTo>
                  <a:pt x="51815" y="16763"/>
                </a:lnTo>
                <a:lnTo>
                  <a:pt x="0" y="0"/>
                </a:lnTo>
                <a:close/>
              </a:path>
            </a:pathLst>
          </a:custGeom>
          <a:solidFill>
            <a:srgbClr val="000000"/>
          </a:solidFill>
        </p:spPr>
        <p:txBody>
          <a:bodyPr wrap="square" lIns="0" tIns="0" rIns="0" bIns="0" rtlCol="0"/>
          <a:lstStyle/>
          <a:p>
            <a:endParaRPr/>
          </a:p>
        </p:txBody>
      </p:sp>
      <p:sp>
        <p:nvSpPr>
          <p:cNvPr id="14" name="object 15"/>
          <p:cNvSpPr/>
          <p:nvPr/>
        </p:nvSpPr>
        <p:spPr>
          <a:xfrm>
            <a:off x="2286000" y="2729479"/>
            <a:ext cx="53340" cy="497205"/>
          </a:xfrm>
          <a:custGeom>
            <a:avLst/>
            <a:gdLst/>
            <a:ahLst/>
            <a:cxnLst/>
            <a:rect l="l" t="t" r="r" b="b"/>
            <a:pathLst>
              <a:path w="53339" h="497205">
                <a:moveTo>
                  <a:pt x="53339" y="0"/>
                </a:moveTo>
                <a:lnTo>
                  <a:pt x="0" y="71627"/>
                </a:lnTo>
                <a:lnTo>
                  <a:pt x="0" y="496823"/>
                </a:lnTo>
                <a:lnTo>
                  <a:pt x="53339" y="426719"/>
                </a:lnTo>
                <a:lnTo>
                  <a:pt x="53339" y="0"/>
                </a:lnTo>
                <a:close/>
              </a:path>
            </a:pathLst>
          </a:custGeom>
          <a:solidFill>
            <a:srgbClr val="000000"/>
          </a:solidFill>
        </p:spPr>
        <p:txBody>
          <a:bodyPr wrap="square" lIns="0" tIns="0" rIns="0" bIns="0" rtlCol="0"/>
          <a:lstStyle/>
          <a:p>
            <a:endParaRPr/>
          </a:p>
        </p:txBody>
      </p:sp>
      <p:sp>
        <p:nvSpPr>
          <p:cNvPr id="15" name="object 16"/>
          <p:cNvSpPr/>
          <p:nvPr/>
        </p:nvSpPr>
        <p:spPr>
          <a:xfrm>
            <a:off x="2078735" y="2712715"/>
            <a:ext cx="260985" cy="70485"/>
          </a:xfrm>
          <a:custGeom>
            <a:avLst/>
            <a:gdLst/>
            <a:ahLst/>
            <a:cxnLst/>
            <a:rect l="l" t="t" r="r" b="b"/>
            <a:pathLst>
              <a:path w="260985" h="70485">
                <a:moveTo>
                  <a:pt x="260603" y="0"/>
                </a:moveTo>
                <a:lnTo>
                  <a:pt x="51815" y="0"/>
                </a:lnTo>
                <a:lnTo>
                  <a:pt x="0" y="70103"/>
                </a:lnTo>
                <a:lnTo>
                  <a:pt x="207263" y="70103"/>
                </a:lnTo>
                <a:lnTo>
                  <a:pt x="260603" y="0"/>
                </a:lnTo>
                <a:close/>
              </a:path>
            </a:pathLst>
          </a:custGeom>
          <a:solidFill>
            <a:srgbClr val="BFBFBF"/>
          </a:solidFill>
        </p:spPr>
        <p:txBody>
          <a:bodyPr wrap="square" lIns="0" tIns="0" rIns="0" bIns="0" rtlCol="0"/>
          <a:lstStyle/>
          <a:p>
            <a:endParaRPr/>
          </a:p>
        </p:txBody>
      </p:sp>
      <p:sp>
        <p:nvSpPr>
          <p:cNvPr id="16" name="object 17"/>
          <p:cNvSpPr/>
          <p:nvPr/>
        </p:nvSpPr>
        <p:spPr>
          <a:xfrm>
            <a:off x="2286000" y="2712715"/>
            <a:ext cx="53340" cy="497205"/>
          </a:xfrm>
          <a:custGeom>
            <a:avLst/>
            <a:gdLst/>
            <a:ahLst/>
            <a:cxnLst/>
            <a:rect l="l" t="t" r="r" b="b"/>
            <a:pathLst>
              <a:path w="53339" h="497205">
                <a:moveTo>
                  <a:pt x="53339" y="0"/>
                </a:moveTo>
                <a:lnTo>
                  <a:pt x="0" y="70103"/>
                </a:lnTo>
                <a:lnTo>
                  <a:pt x="0" y="496823"/>
                </a:lnTo>
                <a:lnTo>
                  <a:pt x="53339" y="425195"/>
                </a:lnTo>
                <a:lnTo>
                  <a:pt x="53339" y="0"/>
                </a:lnTo>
                <a:close/>
              </a:path>
            </a:pathLst>
          </a:custGeom>
          <a:solidFill>
            <a:srgbClr val="7F7F7F"/>
          </a:solidFill>
        </p:spPr>
        <p:txBody>
          <a:bodyPr wrap="square" lIns="0" tIns="0" rIns="0" bIns="0" rtlCol="0"/>
          <a:lstStyle/>
          <a:p>
            <a:endParaRPr/>
          </a:p>
        </p:txBody>
      </p:sp>
      <p:sp>
        <p:nvSpPr>
          <p:cNvPr id="17" name="object 18"/>
          <p:cNvSpPr/>
          <p:nvPr/>
        </p:nvSpPr>
        <p:spPr>
          <a:xfrm>
            <a:off x="2221991" y="3155437"/>
            <a:ext cx="38100" cy="0"/>
          </a:xfrm>
          <a:custGeom>
            <a:avLst/>
            <a:gdLst/>
            <a:ahLst/>
            <a:cxnLst/>
            <a:rect l="l" t="t" r="r" b="b"/>
            <a:pathLst>
              <a:path w="38100">
                <a:moveTo>
                  <a:pt x="0" y="0"/>
                </a:moveTo>
                <a:lnTo>
                  <a:pt x="38099" y="0"/>
                </a:lnTo>
              </a:path>
            </a:pathLst>
          </a:custGeom>
          <a:ln w="35051">
            <a:solidFill>
              <a:srgbClr val="FF0000"/>
            </a:solidFill>
          </a:ln>
        </p:spPr>
        <p:txBody>
          <a:bodyPr wrap="square" lIns="0" tIns="0" rIns="0" bIns="0" rtlCol="0"/>
          <a:lstStyle/>
          <a:p>
            <a:endParaRPr/>
          </a:p>
        </p:txBody>
      </p:sp>
      <p:sp>
        <p:nvSpPr>
          <p:cNvPr id="18" name="object 19"/>
          <p:cNvSpPr/>
          <p:nvPr/>
        </p:nvSpPr>
        <p:spPr>
          <a:xfrm>
            <a:off x="2078735" y="2712715"/>
            <a:ext cx="260985" cy="70485"/>
          </a:xfrm>
          <a:custGeom>
            <a:avLst/>
            <a:gdLst/>
            <a:ahLst/>
            <a:cxnLst/>
            <a:rect l="l" t="t" r="r" b="b"/>
            <a:pathLst>
              <a:path w="260985" h="70485">
                <a:moveTo>
                  <a:pt x="260603" y="0"/>
                </a:moveTo>
                <a:lnTo>
                  <a:pt x="51815" y="0"/>
                </a:lnTo>
                <a:lnTo>
                  <a:pt x="0" y="70103"/>
                </a:lnTo>
                <a:lnTo>
                  <a:pt x="6095" y="70103"/>
                </a:lnTo>
                <a:lnTo>
                  <a:pt x="51815" y="9143"/>
                </a:lnTo>
                <a:lnTo>
                  <a:pt x="252983" y="9143"/>
                </a:lnTo>
                <a:lnTo>
                  <a:pt x="260603" y="0"/>
                </a:lnTo>
                <a:close/>
              </a:path>
            </a:pathLst>
          </a:custGeom>
          <a:solidFill>
            <a:srgbClr val="7F7F7F"/>
          </a:solidFill>
        </p:spPr>
        <p:txBody>
          <a:bodyPr wrap="square" lIns="0" tIns="0" rIns="0" bIns="0" rtlCol="0"/>
          <a:lstStyle/>
          <a:p>
            <a:endParaRPr/>
          </a:p>
        </p:txBody>
      </p:sp>
      <p:graphicFrame>
        <p:nvGraphicFramePr>
          <p:cNvPr id="19" name="object 20"/>
          <p:cNvGraphicFramePr>
            <a:graphicFrameLocks noGrp="1"/>
          </p:cNvGraphicFramePr>
          <p:nvPr/>
        </p:nvGraphicFramePr>
        <p:xfrm>
          <a:off x="2078735" y="2782819"/>
          <a:ext cx="204215" cy="430528"/>
        </p:xfrm>
        <a:graphic>
          <a:graphicData uri="http://schemas.openxmlformats.org/drawingml/2006/table">
            <a:tbl>
              <a:tblPr firstRow="1" bandRow="1">
                <a:tableStyleId>{2D5ABB26-0587-4C30-8999-92F81FD0307C}</a:tableStyleId>
              </a:tblPr>
              <a:tblGrid>
                <a:gridCol w="204215">
                  <a:extLst>
                    <a:ext uri="{9D8B030D-6E8A-4147-A177-3AD203B41FA5}">
                      <a16:colId xmlns:a16="http://schemas.microsoft.com/office/drawing/2014/main" val="20000"/>
                    </a:ext>
                  </a:extLst>
                </a:gridCol>
              </a:tblGrid>
              <a:tr h="120395">
                <a:tc>
                  <a:txBody>
                    <a:bodyPr/>
                    <a:lstStyle/>
                    <a:p>
                      <a:endParaRPr sz="600">
                        <a:latin typeface="Arial"/>
                        <a:cs typeface="Arial"/>
                      </a:endParaRPr>
                    </a:p>
                  </a:txBody>
                  <a:tcPr marL="0" marR="0" marT="0" marB="0">
                    <a:lnL w="6095">
                      <a:solidFill>
                        <a:srgbClr val="7F7F7F"/>
                      </a:solidFill>
                      <a:prstDash val="solid"/>
                    </a:lnL>
                    <a:lnT w="9143">
                      <a:solidFill>
                        <a:srgbClr val="FFFFFF"/>
                      </a:solidFill>
                      <a:prstDash val="solid"/>
                    </a:lnT>
                    <a:lnB w="18287">
                      <a:solidFill>
                        <a:srgbClr val="FFFFFF"/>
                      </a:solidFill>
                      <a:prstDash val="solid"/>
                    </a:lnB>
                    <a:solidFill>
                      <a:srgbClr val="BFBFBF"/>
                    </a:solidFill>
                  </a:tcPr>
                </a:tc>
                <a:extLst>
                  <a:ext uri="{0D108BD9-81ED-4DB2-BD59-A6C34878D82A}">
                    <a16:rowId xmlns:a16="http://schemas.microsoft.com/office/drawing/2014/main" val="10000"/>
                  </a:ext>
                </a:extLst>
              </a:tr>
              <a:tr h="123443">
                <a:tc>
                  <a:txBody>
                    <a:bodyPr/>
                    <a:lstStyle/>
                    <a:p>
                      <a:endParaRPr sz="600">
                        <a:latin typeface="Arial"/>
                        <a:cs typeface="Arial"/>
                      </a:endParaRPr>
                    </a:p>
                  </a:txBody>
                  <a:tcPr marL="0" marR="0" marT="0" marB="0">
                    <a:lnL w="6095">
                      <a:solidFill>
                        <a:srgbClr val="7F7F7F"/>
                      </a:solidFill>
                      <a:prstDash val="solid"/>
                    </a:lnL>
                    <a:lnT w="18287">
                      <a:solidFill>
                        <a:srgbClr val="FFFFFF"/>
                      </a:solidFill>
                      <a:prstDash val="solid"/>
                    </a:lnT>
                    <a:lnB w="18287">
                      <a:solidFill>
                        <a:srgbClr val="FFFFFF"/>
                      </a:solidFill>
                      <a:prstDash val="solid"/>
                    </a:lnB>
                    <a:solidFill>
                      <a:srgbClr val="BFBFBF"/>
                    </a:solidFill>
                  </a:tcPr>
                </a:tc>
                <a:extLst>
                  <a:ext uri="{0D108BD9-81ED-4DB2-BD59-A6C34878D82A}">
                    <a16:rowId xmlns:a16="http://schemas.microsoft.com/office/drawing/2014/main" val="10001"/>
                  </a:ext>
                </a:extLst>
              </a:tr>
              <a:tr h="186690">
                <a:tc>
                  <a:txBody>
                    <a:bodyPr/>
                    <a:lstStyle/>
                    <a:p>
                      <a:pPr>
                        <a:lnSpc>
                          <a:spcPct val="100000"/>
                        </a:lnSpc>
                        <a:spcBef>
                          <a:spcPts val="20"/>
                        </a:spcBef>
                      </a:pPr>
                      <a:endParaRPr sz="400">
                        <a:latin typeface="Times New Roman"/>
                        <a:cs typeface="Times New Roman"/>
                      </a:endParaRPr>
                    </a:p>
                    <a:p>
                      <a:pPr marL="37465">
                        <a:lnSpc>
                          <a:spcPct val="100000"/>
                        </a:lnSpc>
                      </a:pPr>
                      <a:r>
                        <a:rPr sz="250" spc="10" dirty="0">
                          <a:latin typeface="Arial"/>
                          <a:cs typeface="Arial"/>
                        </a:rPr>
                        <a:t>server5</a:t>
                      </a:r>
                      <a:endParaRPr sz="250">
                        <a:latin typeface="Arial"/>
                        <a:cs typeface="Arial"/>
                      </a:endParaRPr>
                    </a:p>
                  </a:txBody>
                  <a:tcPr marL="0" marR="0" marT="2540" marB="0">
                    <a:lnL w="6095">
                      <a:solidFill>
                        <a:srgbClr val="7F7F7F"/>
                      </a:solidFill>
                      <a:prstDash val="solid"/>
                    </a:lnL>
                    <a:lnT w="18287">
                      <a:solidFill>
                        <a:srgbClr val="FFFFFF"/>
                      </a:solidFill>
                      <a:prstDash val="solid"/>
                    </a:lnT>
                    <a:lnB w="16763">
                      <a:solidFill>
                        <a:srgbClr val="000000"/>
                      </a:solidFill>
                      <a:prstDash val="solid"/>
                    </a:lnB>
                    <a:solidFill>
                      <a:srgbClr val="BFBFBF"/>
                    </a:solidFill>
                  </a:tcPr>
                </a:tc>
                <a:extLst>
                  <a:ext uri="{0D108BD9-81ED-4DB2-BD59-A6C34878D82A}">
                    <a16:rowId xmlns:a16="http://schemas.microsoft.com/office/drawing/2014/main" val="10002"/>
                  </a:ext>
                </a:extLst>
              </a:tr>
            </a:tbl>
          </a:graphicData>
        </a:graphic>
      </p:graphicFrame>
      <p:sp>
        <p:nvSpPr>
          <p:cNvPr id="20" name="object 21"/>
          <p:cNvSpPr/>
          <p:nvPr/>
        </p:nvSpPr>
        <p:spPr>
          <a:xfrm>
            <a:off x="5329427" y="3138673"/>
            <a:ext cx="180340" cy="0"/>
          </a:xfrm>
          <a:custGeom>
            <a:avLst/>
            <a:gdLst/>
            <a:ahLst/>
            <a:cxnLst/>
            <a:rect l="l" t="t" r="r" b="b"/>
            <a:pathLst>
              <a:path w="180339">
                <a:moveTo>
                  <a:pt x="0" y="0"/>
                </a:moveTo>
                <a:lnTo>
                  <a:pt x="179831" y="0"/>
                </a:lnTo>
              </a:path>
            </a:pathLst>
          </a:custGeom>
          <a:ln w="41147">
            <a:solidFill>
              <a:srgbClr val="000000"/>
            </a:solidFill>
          </a:ln>
        </p:spPr>
        <p:txBody>
          <a:bodyPr wrap="square" lIns="0" tIns="0" rIns="0" bIns="0" rtlCol="0"/>
          <a:lstStyle/>
          <a:p>
            <a:endParaRPr/>
          </a:p>
        </p:txBody>
      </p:sp>
      <p:sp>
        <p:nvSpPr>
          <p:cNvPr id="21" name="object 22"/>
          <p:cNvSpPr/>
          <p:nvPr/>
        </p:nvSpPr>
        <p:spPr>
          <a:xfrm>
            <a:off x="5178551" y="3168391"/>
            <a:ext cx="481965" cy="152400"/>
          </a:xfrm>
          <a:custGeom>
            <a:avLst/>
            <a:gdLst/>
            <a:ahLst/>
            <a:cxnLst/>
            <a:rect l="l" t="t" r="r" b="b"/>
            <a:pathLst>
              <a:path w="481964" h="152400">
                <a:moveTo>
                  <a:pt x="0" y="152399"/>
                </a:moveTo>
                <a:lnTo>
                  <a:pt x="481583" y="152399"/>
                </a:lnTo>
                <a:lnTo>
                  <a:pt x="481583" y="0"/>
                </a:lnTo>
                <a:lnTo>
                  <a:pt x="0" y="0"/>
                </a:lnTo>
                <a:lnTo>
                  <a:pt x="0" y="152399"/>
                </a:lnTo>
                <a:close/>
              </a:path>
            </a:pathLst>
          </a:custGeom>
          <a:solidFill>
            <a:srgbClr val="000000"/>
          </a:solidFill>
        </p:spPr>
        <p:txBody>
          <a:bodyPr wrap="square" lIns="0" tIns="0" rIns="0" bIns="0" rtlCol="0"/>
          <a:lstStyle/>
          <a:p>
            <a:endParaRPr/>
          </a:p>
        </p:txBody>
      </p:sp>
      <p:sp>
        <p:nvSpPr>
          <p:cNvPr id="22" name="object 23"/>
          <p:cNvSpPr/>
          <p:nvPr/>
        </p:nvSpPr>
        <p:spPr>
          <a:xfrm>
            <a:off x="5207507" y="3119120"/>
            <a:ext cx="424180" cy="0"/>
          </a:xfrm>
          <a:custGeom>
            <a:avLst/>
            <a:gdLst/>
            <a:ahLst/>
            <a:cxnLst/>
            <a:rect l="l" t="t" r="r" b="b"/>
            <a:pathLst>
              <a:path w="424179">
                <a:moveTo>
                  <a:pt x="0" y="0"/>
                </a:moveTo>
                <a:lnTo>
                  <a:pt x="423671" y="0"/>
                </a:lnTo>
              </a:path>
            </a:pathLst>
          </a:custGeom>
          <a:ln w="15239">
            <a:solidFill>
              <a:srgbClr val="BFBFBF"/>
            </a:solidFill>
          </a:ln>
        </p:spPr>
        <p:txBody>
          <a:bodyPr wrap="square" lIns="0" tIns="0" rIns="0" bIns="0" rtlCol="0"/>
          <a:lstStyle/>
          <a:p>
            <a:endParaRPr/>
          </a:p>
        </p:txBody>
      </p:sp>
      <p:sp>
        <p:nvSpPr>
          <p:cNvPr id="23" name="object 24"/>
          <p:cNvSpPr/>
          <p:nvPr/>
        </p:nvSpPr>
        <p:spPr>
          <a:xfrm>
            <a:off x="5199888" y="2814201"/>
            <a:ext cx="438911" cy="315187"/>
          </a:xfrm>
          <a:prstGeom prst="rect">
            <a:avLst/>
          </a:prstGeom>
          <a:blipFill>
            <a:blip r:embed="rId6" cstate="print"/>
            <a:stretch>
              <a:fillRect/>
            </a:stretch>
          </a:blipFill>
        </p:spPr>
        <p:txBody>
          <a:bodyPr wrap="square" lIns="0" tIns="0" rIns="0" bIns="0" rtlCol="0"/>
          <a:lstStyle/>
          <a:p>
            <a:endParaRPr/>
          </a:p>
        </p:txBody>
      </p:sp>
      <p:sp>
        <p:nvSpPr>
          <p:cNvPr id="24" name="object 25"/>
          <p:cNvSpPr/>
          <p:nvPr/>
        </p:nvSpPr>
        <p:spPr>
          <a:xfrm>
            <a:off x="5199888" y="3191251"/>
            <a:ext cx="439420" cy="106680"/>
          </a:xfrm>
          <a:custGeom>
            <a:avLst/>
            <a:gdLst/>
            <a:ahLst/>
            <a:cxnLst/>
            <a:rect l="l" t="t" r="r" b="b"/>
            <a:pathLst>
              <a:path w="439420" h="106679">
                <a:moveTo>
                  <a:pt x="0" y="106679"/>
                </a:moveTo>
                <a:lnTo>
                  <a:pt x="438911" y="106679"/>
                </a:lnTo>
                <a:lnTo>
                  <a:pt x="438911" y="0"/>
                </a:lnTo>
                <a:lnTo>
                  <a:pt x="0" y="0"/>
                </a:lnTo>
                <a:lnTo>
                  <a:pt x="0" y="106679"/>
                </a:lnTo>
                <a:close/>
              </a:path>
            </a:pathLst>
          </a:custGeom>
          <a:solidFill>
            <a:srgbClr val="BFBFBF"/>
          </a:solidFill>
        </p:spPr>
        <p:txBody>
          <a:bodyPr wrap="square" lIns="0" tIns="0" rIns="0" bIns="0" rtlCol="0"/>
          <a:lstStyle/>
          <a:p>
            <a:endParaRPr/>
          </a:p>
        </p:txBody>
      </p:sp>
      <p:sp>
        <p:nvSpPr>
          <p:cNvPr id="25" name="object 26"/>
          <p:cNvSpPr/>
          <p:nvPr/>
        </p:nvSpPr>
        <p:spPr>
          <a:xfrm>
            <a:off x="5186171" y="3176011"/>
            <a:ext cx="466725" cy="137160"/>
          </a:xfrm>
          <a:custGeom>
            <a:avLst/>
            <a:gdLst/>
            <a:ahLst/>
            <a:cxnLst/>
            <a:rect l="l" t="t" r="r" b="b"/>
            <a:pathLst>
              <a:path w="466725" h="137160">
                <a:moveTo>
                  <a:pt x="466343" y="0"/>
                </a:moveTo>
                <a:lnTo>
                  <a:pt x="452627" y="15239"/>
                </a:lnTo>
                <a:lnTo>
                  <a:pt x="452627" y="121919"/>
                </a:lnTo>
                <a:lnTo>
                  <a:pt x="13715" y="121919"/>
                </a:lnTo>
                <a:lnTo>
                  <a:pt x="0" y="137159"/>
                </a:lnTo>
                <a:lnTo>
                  <a:pt x="466343" y="137159"/>
                </a:lnTo>
                <a:lnTo>
                  <a:pt x="466343" y="0"/>
                </a:lnTo>
                <a:close/>
              </a:path>
            </a:pathLst>
          </a:custGeom>
          <a:solidFill>
            <a:srgbClr val="999999"/>
          </a:solidFill>
        </p:spPr>
        <p:txBody>
          <a:bodyPr wrap="square" lIns="0" tIns="0" rIns="0" bIns="0" rtlCol="0"/>
          <a:lstStyle/>
          <a:p>
            <a:endParaRPr/>
          </a:p>
        </p:txBody>
      </p:sp>
      <p:sp>
        <p:nvSpPr>
          <p:cNvPr id="26" name="object 27"/>
          <p:cNvSpPr/>
          <p:nvPr/>
        </p:nvSpPr>
        <p:spPr>
          <a:xfrm>
            <a:off x="5186171" y="3176011"/>
            <a:ext cx="466725" cy="137160"/>
          </a:xfrm>
          <a:custGeom>
            <a:avLst/>
            <a:gdLst/>
            <a:ahLst/>
            <a:cxnLst/>
            <a:rect l="l" t="t" r="r" b="b"/>
            <a:pathLst>
              <a:path w="466725" h="137160">
                <a:moveTo>
                  <a:pt x="466343" y="0"/>
                </a:moveTo>
                <a:lnTo>
                  <a:pt x="0" y="0"/>
                </a:lnTo>
                <a:lnTo>
                  <a:pt x="0" y="137159"/>
                </a:lnTo>
                <a:lnTo>
                  <a:pt x="13715" y="121919"/>
                </a:lnTo>
                <a:lnTo>
                  <a:pt x="13715" y="15239"/>
                </a:lnTo>
                <a:lnTo>
                  <a:pt x="452627" y="15239"/>
                </a:lnTo>
                <a:lnTo>
                  <a:pt x="466343" y="0"/>
                </a:lnTo>
                <a:close/>
              </a:path>
            </a:pathLst>
          </a:custGeom>
          <a:solidFill>
            <a:srgbClr val="FFFFFF"/>
          </a:solidFill>
        </p:spPr>
        <p:txBody>
          <a:bodyPr wrap="square" lIns="0" tIns="0" rIns="0" bIns="0" rtlCol="0"/>
          <a:lstStyle/>
          <a:p>
            <a:endParaRPr/>
          </a:p>
        </p:txBody>
      </p:sp>
      <p:sp>
        <p:nvSpPr>
          <p:cNvPr id="27" name="object 28"/>
          <p:cNvSpPr/>
          <p:nvPr/>
        </p:nvSpPr>
        <p:spPr>
          <a:xfrm>
            <a:off x="5507735" y="3240781"/>
            <a:ext cx="86995" cy="0"/>
          </a:xfrm>
          <a:custGeom>
            <a:avLst/>
            <a:gdLst/>
            <a:ahLst/>
            <a:cxnLst/>
            <a:rect l="l" t="t" r="r" b="b"/>
            <a:pathLst>
              <a:path w="86995">
                <a:moveTo>
                  <a:pt x="0" y="0"/>
                </a:moveTo>
                <a:lnTo>
                  <a:pt x="86867" y="0"/>
                </a:lnTo>
              </a:path>
            </a:pathLst>
          </a:custGeom>
          <a:ln w="7619">
            <a:solidFill>
              <a:srgbClr val="000000"/>
            </a:solidFill>
          </a:ln>
        </p:spPr>
        <p:txBody>
          <a:bodyPr wrap="square" lIns="0" tIns="0" rIns="0" bIns="0" rtlCol="0"/>
          <a:lstStyle/>
          <a:p>
            <a:endParaRPr/>
          </a:p>
        </p:txBody>
      </p:sp>
      <p:sp>
        <p:nvSpPr>
          <p:cNvPr id="28" name="object 29"/>
          <p:cNvSpPr/>
          <p:nvPr/>
        </p:nvSpPr>
        <p:spPr>
          <a:xfrm>
            <a:off x="5477255" y="3229351"/>
            <a:ext cx="146685" cy="0"/>
          </a:xfrm>
          <a:custGeom>
            <a:avLst/>
            <a:gdLst/>
            <a:ahLst/>
            <a:cxnLst/>
            <a:rect l="l" t="t" r="r" b="b"/>
            <a:pathLst>
              <a:path w="146685">
                <a:moveTo>
                  <a:pt x="0" y="0"/>
                </a:moveTo>
                <a:lnTo>
                  <a:pt x="146303" y="0"/>
                </a:lnTo>
              </a:path>
            </a:pathLst>
          </a:custGeom>
          <a:ln w="15239">
            <a:solidFill>
              <a:srgbClr val="000000"/>
            </a:solidFill>
          </a:ln>
        </p:spPr>
        <p:txBody>
          <a:bodyPr wrap="square" lIns="0" tIns="0" rIns="0" bIns="0" rtlCol="0"/>
          <a:lstStyle/>
          <a:p>
            <a:endParaRPr/>
          </a:p>
        </p:txBody>
      </p:sp>
      <p:sp>
        <p:nvSpPr>
          <p:cNvPr id="29" name="object 30"/>
          <p:cNvSpPr/>
          <p:nvPr/>
        </p:nvSpPr>
        <p:spPr>
          <a:xfrm>
            <a:off x="5507735" y="3217921"/>
            <a:ext cx="86995" cy="0"/>
          </a:xfrm>
          <a:custGeom>
            <a:avLst/>
            <a:gdLst/>
            <a:ahLst/>
            <a:cxnLst/>
            <a:rect l="l" t="t" r="r" b="b"/>
            <a:pathLst>
              <a:path w="86995">
                <a:moveTo>
                  <a:pt x="0" y="0"/>
                </a:moveTo>
                <a:lnTo>
                  <a:pt x="86867" y="0"/>
                </a:lnTo>
              </a:path>
            </a:pathLst>
          </a:custGeom>
          <a:ln w="7619">
            <a:solidFill>
              <a:srgbClr val="000000"/>
            </a:solidFill>
          </a:ln>
        </p:spPr>
        <p:txBody>
          <a:bodyPr wrap="square" lIns="0" tIns="0" rIns="0" bIns="0" rtlCol="0"/>
          <a:lstStyle/>
          <a:p>
            <a:endParaRPr/>
          </a:p>
        </p:txBody>
      </p:sp>
      <p:sp>
        <p:nvSpPr>
          <p:cNvPr id="30" name="object 31"/>
          <p:cNvSpPr/>
          <p:nvPr/>
        </p:nvSpPr>
        <p:spPr>
          <a:xfrm>
            <a:off x="5215127" y="3217921"/>
            <a:ext cx="29209" cy="0"/>
          </a:xfrm>
          <a:custGeom>
            <a:avLst/>
            <a:gdLst/>
            <a:ahLst/>
            <a:cxnLst/>
            <a:rect l="l" t="t" r="r" b="b"/>
            <a:pathLst>
              <a:path w="29210">
                <a:moveTo>
                  <a:pt x="0" y="0"/>
                </a:moveTo>
                <a:lnTo>
                  <a:pt x="28955" y="0"/>
                </a:lnTo>
              </a:path>
            </a:pathLst>
          </a:custGeom>
          <a:ln w="22859">
            <a:solidFill>
              <a:srgbClr val="007F00"/>
            </a:solidFill>
          </a:ln>
        </p:spPr>
        <p:txBody>
          <a:bodyPr wrap="square" lIns="0" tIns="0" rIns="0" bIns="0" rtlCol="0"/>
          <a:lstStyle/>
          <a:p>
            <a:endParaRPr/>
          </a:p>
        </p:txBody>
      </p:sp>
      <p:sp>
        <p:nvSpPr>
          <p:cNvPr id="31" name="object 32"/>
          <p:cNvSpPr/>
          <p:nvPr/>
        </p:nvSpPr>
        <p:spPr>
          <a:xfrm>
            <a:off x="5215127" y="3211825"/>
            <a:ext cx="13970" cy="0"/>
          </a:xfrm>
          <a:custGeom>
            <a:avLst/>
            <a:gdLst/>
            <a:ahLst/>
            <a:cxnLst/>
            <a:rect l="l" t="t" r="r" b="b"/>
            <a:pathLst>
              <a:path w="13970">
                <a:moveTo>
                  <a:pt x="0" y="0"/>
                </a:moveTo>
                <a:lnTo>
                  <a:pt x="13715" y="0"/>
                </a:lnTo>
              </a:path>
            </a:pathLst>
          </a:custGeom>
          <a:ln w="10667">
            <a:solidFill>
              <a:srgbClr val="00FF00"/>
            </a:solidFill>
          </a:ln>
        </p:spPr>
        <p:txBody>
          <a:bodyPr wrap="square" lIns="0" tIns="0" rIns="0" bIns="0" rtlCol="0"/>
          <a:lstStyle/>
          <a:p>
            <a:endParaRPr/>
          </a:p>
        </p:txBody>
      </p:sp>
      <p:sp>
        <p:nvSpPr>
          <p:cNvPr id="32" name="object 33"/>
          <p:cNvSpPr/>
          <p:nvPr/>
        </p:nvSpPr>
        <p:spPr>
          <a:xfrm>
            <a:off x="5335523" y="3334506"/>
            <a:ext cx="170687" cy="100583"/>
          </a:xfrm>
          <a:prstGeom prst="rect">
            <a:avLst/>
          </a:prstGeom>
          <a:blipFill>
            <a:blip r:embed="rId7" cstate="print"/>
            <a:stretch>
              <a:fillRect/>
            </a:stretch>
          </a:blipFill>
        </p:spPr>
        <p:txBody>
          <a:bodyPr wrap="square" lIns="0" tIns="0" rIns="0" bIns="0" rtlCol="0"/>
          <a:lstStyle/>
          <a:p>
            <a:endParaRPr/>
          </a:p>
        </p:txBody>
      </p:sp>
      <p:sp>
        <p:nvSpPr>
          <p:cNvPr id="33" name="object 34"/>
          <p:cNvSpPr/>
          <p:nvPr/>
        </p:nvSpPr>
        <p:spPr>
          <a:xfrm>
            <a:off x="2068067" y="3570727"/>
            <a:ext cx="297179" cy="240791"/>
          </a:xfrm>
          <a:prstGeom prst="rect">
            <a:avLst/>
          </a:prstGeom>
          <a:blipFill>
            <a:blip r:embed="rId8" cstate="print"/>
            <a:stretch>
              <a:fillRect/>
            </a:stretch>
          </a:blipFill>
        </p:spPr>
        <p:txBody>
          <a:bodyPr wrap="square" lIns="0" tIns="0" rIns="0" bIns="0" rtlCol="0"/>
          <a:lstStyle/>
          <a:p>
            <a:endParaRPr/>
          </a:p>
        </p:txBody>
      </p:sp>
      <p:sp>
        <p:nvSpPr>
          <p:cNvPr id="34" name="object 35"/>
          <p:cNvSpPr/>
          <p:nvPr/>
        </p:nvSpPr>
        <p:spPr>
          <a:xfrm>
            <a:off x="2068067" y="3508243"/>
            <a:ext cx="297179" cy="124967"/>
          </a:xfrm>
          <a:prstGeom prst="rect">
            <a:avLst/>
          </a:prstGeom>
          <a:blipFill>
            <a:blip r:embed="rId9" cstate="print"/>
            <a:stretch>
              <a:fillRect/>
            </a:stretch>
          </a:blipFill>
        </p:spPr>
        <p:txBody>
          <a:bodyPr wrap="square" lIns="0" tIns="0" rIns="0" bIns="0" rtlCol="0"/>
          <a:lstStyle/>
          <a:p>
            <a:endParaRPr/>
          </a:p>
        </p:txBody>
      </p:sp>
      <p:sp>
        <p:nvSpPr>
          <p:cNvPr id="35" name="object 36"/>
          <p:cNvSpPr/>
          <p:nvPr/>
        </p:nvSpPr>
        <p:spPr>
          <a:xfrm>
            <a:off x="2066544" y="3503671"/>
            <a:ext cx="300355" cy="309880"/>
          </a:xfrm>
          <a:custGeom>
            <a:avLst/>
            <a:gdLst/>
            <a:ahLst/>
            <a:cxnLst/>
            <a:rect l="l" t="t" r="r" b="b"/>
            <a:pathLst>
              <a:path w="300355" h="309879">
                <a:moveTo>
                  <a:pt x="0" y="73151"/>
                </a:moveTo>
                <a:lnTo>
                  <a:pt x="0" y="251459"/>
                </a:lnTo>
                <a:lnTo>
                  <a:pt x="6095" y="263651"/>
                </a:lnTo>
                <a:lnTo>
                  <a:pt x="44195" y="291083"/>
                </a:lnTo>
                <a:lnTo>
                  <a:pt x="91439" y="304799"/>
                </a:lnTo>
                <a:lnTo>
                  <a:pt x="135635" y="309371"/>
                </a:lnTo>
                <a:lnTo>
                  <a:pt x="166115" y="309371"/>
                </a:lnTo>
                <a:lnTo>
                  <a:pt x="179831" y="307847"/>
                </a:lnTo>
                <a:lnTo>
                  <a:pt x="195071" y="306323"/>
                </a:lnTo>
                <a:lnTo>
                  <a:pt x="208787" y="304799"/>
                </a:lnTo>
                <a:lnTo>
                  <a:pt x="135635" y="304799"/>
                </a:lnTo>
                <a:lnTo>
                  <a:pt x="120395" y="303275"/>
                </a:lnTo>
                <a:lnTo>
                  <a:pt x="79247" y="297179"/>
                </a:lnTo>
                <a:lnTo>
                  <a:pt x="27431" y="277367"/>
                </a:lnTo>
                <a:lnTo>
                  <a:pt x="6095" y="254507"/>
                </a:lnTo>
                <a:lnTo>
                  <a:pt x="6857" y="254507"/>
                </a:lnTo>
                <a:lnTo>
                  <a:pt x="4571" y="249935"/>
                </a:lnTo>
                <a:lnTo>
                  <a:pt x="4571" y="83819"/>
                </a:lnTo>
                <a:lnTo>
                  <a:pt x="3047" y="80771"/>
                </a:lnTo>
                <a:lnTo>
                  <a:pt x="3047" y="79247"/>
                </a:lnTo>
                <a:lnTo>
                  <a:pt x="0" y="73151"/>
                </a:lnTo>
                <a:close/>
              </a:path>
              <a:path w="300355" h="309879">
                <a:moveTo>
                  <a:pt x="298703" y="254507"/>
                </a:moveTo>
                <a:lnTo>
                  <a:pt x="294131" y="254507"/>
                </a:lnTo>
                <a:lnTo>
                  <a:pt x="284987" y="266699"/>
                </a:lnTo>
                <a:lnTo>
                  <a:pt x="278891" y="272795"/>
                </a:lnTo>
                <a:lnTo>
                  <a:pt x="263651" y="281939"/>
                </a:lnTo>
                <a:lnTo>
                  <a:pt x="254507" y="286511"/>
                </a:lnTo>
                <a:lnTo>
                  <a:pt x="243839" y="291083"/>
                </a:lnTo>
                <a:lnTo>
                  <a:pt x="231647" y="294131"/>
                </a:lnTo>
                <a:lnTo>
                  <a:pt x="220979" y="297179"/>
                </a:lnTo>
                <a:lnTo>
                  <a:pt x="207263" y="300227"/>
                </a:lnTo>
                <a:lnTo>
                  <a:pt x="179831" y="303275"/>
                </a:lnTo>
                <a:lnTo>
                  <a:pt x="164591" y="304799"/>
                </a:lnTo>
                <a:lnTo>
                  <a:pt x="208787" y="304799"/>
                </a:lnTo>
                <a:lnTo>
                  <a:pt x="245363" y="295655"/>
                </a:lnTo>
                <a:lnTo>
                  <a:pt x="256031" y="291083"/>
                </a:lnTo>
                <a:lnTo>
                  <a:pt x="265175" y="286511"/>
                </a:lnTo>
                <a:lnTo>
                  <a:pt x="274319" y="280415"/>
                </a:lnTo>
                <a:lnTo>
                  <a:pt x="281939" y="275843"/>
                </a:lnTo>
                <a:lnTo>
                  <a:pt x="294131" y="263651"/>
                </a:lnTo>
                <a:lnTo>
                  <a:pt x="298703" y="254507"/>
                </a:lnTo>
                <a:close/>
              </a:path>
              <a:path w="300355" h="309879">
                <a:moveTo>
                  <a:pt x="6857" y="254507"/>
                </a:moveTo>
                <a:lnTo>
                  <a:pt x="6095" y="254507"/>
                </a:lnTo>
                <a:lnTo>
                  <a:pt x="7619" y="256031"/>
                </a:lnTo>
                <a:lnTo>
                  <a:pt x="6857" y="254507"/>
                </a:lnTo>
                <a:close/>
              </a:path>
              <a:path w="300355" h="309879">
                <a:moveTo>
                  <a:pt x="300227" y="73151"/>
                </a:moveTo>
                <a:lnTo>
                  <a:pt x="297179" y="79247"/>
                </a:lnTo>
                <a:lnTo>
                  <a:pt x="297179" y="80771"/>
                </a:lnTo>
                <a:lnTo>
                  <a:pt x="295655" y="83819"/>
                </a:lnTo>
                <a:lnTo>
                  <a:pt x="295655" y="249935"/>
                </a:lnTo>
                <a:lnTo>
                  <a:pt x="292607" y="256031"/>
                </a:lnTo>
                <a:lnTo>
                  <a:pt x="294131" y="254507"/>
                </a:lnTo>
                <a:lnTo>
                  <a:pt x="298703" y="254507"/>
                </a:lnTo>
                <a:lnTo>
                  <a:pt x="300227" y="251459"/>
                </a:lnTo>
                <a:lnTo>
                  <a:pt x="300227" y="73151"/>
                </a:lnTo>
                <a:close/>
              </a:path>
              <a:path w="300355" h="309879">
                <a:moveTo>
                  <a:pt x="166115" y="131063"/>
                </a:moveTo>
                <a:lnTo>
                  <a:pt x="135635" y="131063"/>
                </a:lnTo>
                <a:lnTo>
                  <a:pt x="149351" y="132587"/>
                </a:lnTo>
                <a:lnTo>
                  <a:pt x="166115" y="131063"/>
                </a:lnTo>
                <a:close/>
              </a:path>
              <a:path w="300355" h="309879">
                <a:moveTo>
                  <a:pt x="4571" y="71627"/>
                </a:moveTo>
                <a:lnTo>
                  <a:pt x="4571" y="83819"/>
                </a:lnTo>
                <a:lnTo>
                  <a:pt x="6095" y="86867"/>
                </a:lnTo>
                <a:lnTo>
                  <a:pt x="12191" y="92963"/>
                </a:lnTo>
                <a:lnTo>
                  <a:pt x="18287" y="97535"/>
                </a:lnTo>
                <a:lnTo>
                  <a:pt x="25907" y="103631"/>
                </a:lnTo>
                <a:lnTo>
                  <a:pt x="44195" y="112775"/>
                </a:lnTo>
                <a:lnTo>
                  <a:pt x="54863" y="117347"/>
                </a:lnTo>
                <a:lnTo>
                  <a:pt x="67055" y="120395"/>
                </a:lnTo>
                <a:lnTo>
                  <a:pt x="79247" y="124967"/>
                </a:lnTo>
                <a:lnTo>
                  <a:pt x="91439" y="126491"/>
                </a:lnTo>
                <a:lnTo>
                  <a:pt x="105155" y="129539"/>
                </a:lnTo>
                <a:lnTo>
                  <a:pt x="120395" y="131063"/>
                </a:lnTo>
                <a:lnTo>
                  <a:pt x="179831" y="131063"/>
                </a:lnTo>
                <a:lnTo>
                  <a:pt x="195071" y="129539"/>
                </a:lnTo>
                <a:lnTo>
                  <a:pt x="201929" y="128015"/>
                </a:lnTo>
                <a:lnTo>
                  <a:pt x="149351" y="128015"/>
                </a:lnTo>
                <a:lnTo>
                  <a:pt x="135635" y="126491"/>
                </a:lnTo>
                <a:lnTo>
                  <a:pt x="120395" y="126491"/>
                </a:lnTo>
                <a:lnTo>
                  <a:pt x="106679" y="124967"/>
                </a:lnTo>
                <a:lnTo>
                  <a:pt x="92963" y="121919"/>
                </a:lnTo>
                <a:lnTo>
                  <a:pt x="79247" y="120395"/>
                </a:lnTo>
                <a:lnTo>
                  <a:pt x="67055" y="115823"/>
                </a:lnTo>
                <a:lnTo>
                  <a:pt x="56387" y="112775"/>
                </a:lnTo>
                <a:lnTo>
                  <a:pt x="45719" y="108203"/>
                </a:lnTo>
                <a:lnTo>
                  <a:pt x="27431" y="99059"/>
                </a:lnTo>
                <a:lnTo>
                  <a:pt x="21335" y="94487"/>
                </a:lnTo>
                <a:lnTo>
                  <a:pt x="10667" y="83819"/>
                </a:lnTo>
                <a:lnTo>
                  <a:pt x="6095" y="77723"/>
                </a:lnTo>
                <a:lnTo>
                  <a:pt x="7619" y="77723"/>
                </a:lnTo>
                <a:lnTo>
                  <a:pt x="4571" y="71627"/>
                </a:lnTo>
                <a:close/>
              </a:path>
              <a:path w="300355" h="309879">
                <a:moveTo>
                  <a:pt x="295655" y="71627"/>
                </a:moveTo>
                <a:lnTo>
                  <a:pt x="292607" y="77723"/>
                </a:lnTo>
                <a:lnTo>
                  <a:pt x="294131" y="77723"/>
                </a:lnTo>
                <a:lnTo>
                  <a:pt x="284987" y="89915"/>
                </a:lnTo>
                <a:lnTo>
                  <a:pt x="278891" y="94487"/>
                </a:lnTo>
                <a:lnTo>
                  <a:pt x="271271" y="99059"/>
                </a:lnTo>
                <a:lnTo>
                  <a:pt x="263651" y="105155"/>
                </a:lnTo>
                <a:lnTo>
                  <a:pt x="254507" y="108203"/>
                </a:lnTo>
                <a:lnTo>
                  <a:pt x="243839" y="112775"/>
                </a:lnTo>
                <a:lnTo>
                  <a:pt x="231647" y="115823"/>
                </a:lnTo>
                <a:lnTo>
                  <a:pt x="220979" y="120395"/>
                </a:lnTo>
                <a:lnTo>
                  <a:pt x="207263" y="121919"/>
                </a:lnTo>
                <a:lnTo>
                  <a:pt x="193547" y="124967"/>
                </a:lnTo>
                <a:lnTo>
                  <a:pt x="179831" y="126491"/>
                </a:lnTo>
                <a:lnTo>
                  <a:pt x="164591" y="126491"/>
                </a:lnTo>
                <a:lnTo>
                  <a:pt x="149351" y="128015"/>
                </a:lnTo>
                <a:lnTo>
                  <a:pt x="201929" y="128015"/>
                </a:lnTo>
                <a:lnTo>
                  <a:pt x="208787" y="126491"/>
                </a:lnTo>
                <a:lnTo>
                  <a:pt x="220979" y="124967"/>
                </a:lnTo>
                <a:lnTo>
                  <a:pt x="233171" y="120395"/>
                </a:lnTo>
                <a:lnTo>
                  <a:pt x="245363" y="117347"/>
                </a:lnTo>
                <a:lnTo>
                  <a:pt x="256031" y="112775"/>
                </a:lnTo>
                <a:lnTo>
                  <a:pt x="274319" y="103631"/>
                </a:lnTo>
                <a:lnTo>
                  <a:pt x="281939" y="97535"/>
                </a:lnTo>
                <a:lnTo>
                  <a:pt x="288035" y="92963"/>
                </a:lnTo>
                <a:lnTo>
                  <a:pt x="294131" y="86867"/>
                </a:lnTo>
                <a:lnTo>
                  <a:pt x="295655" y="83819"/>
                </a:lnTo>
                <a:lnTo>
                  <a:pt x="295655" y="71627"/>
                </a:lnTo>
                <a:close/>
              </a:path>
              <a:path w="300355" h="309879">
                <a:moveTo>
                  <a:pt x="164591" y="0"/>
                </a:moveTo>
                <a:lnTo>
                  <a:pt x="134111" y="0"/>
                </a:lnTo>
                <a:lnTo>
                  <a:pt x="120395" y="1523"/>
                </a:lnTo>
                <a:lnTo>
                  <a:pt x="105155" y="3047"/>
                </a:lnTo>
                <a:lnTo>
                  <a:pt x="91439" y="4571"/>
                </a:lnTo>
                <a:lnTo>
                  <a:pt x="67055" y="10667"/>
                </a:lnTo>
                <a:lnTo>
                  <a:pt x="54863" y="15239"/>
                </a:lnTo>
                <a:lnTo>
                  <a:pt x="44195" y="18287"/>
                </a:lnTo>
                <a:lnTo>
                  <a:pt x="35051" y="22859"/>
                </a:lnTo>
                <a:lnTo>
                  <a:pt x="25907" y="28955"/>
                </a:lnTo>
                <a:lnTo>
                  <a:pt x="18287" y="33527"/>
                </a:lnTo>
                <a:lnTo>
                  <a:pt x="6095" y="45719"/>
                </a:lnTo>
                <a:lnTo>
                  <a:pt x="3047" y="51815"/>
                </a:lnTo>
                <a:lnTo>
                  <a:pt x="0" y="59435"/>
                </a:lnTo>
                <a:lnTo>
                  <a:pt x="0" y="73151"/>
                </a:lnTo>
                <a:lnTo>
                  <a:pt x="3047" y="79247"/>
                </a:lnTo>
                <a:lnTo>
                  <a:pt x="3047" y="80771"/>
                </a:lnTo>
                <a:lnTo>
                  <a:pt x="4571" y="83819"/>
                </a:lnTo>
                <a:lnTo>
                  <a:pt x="4571" y="59435"/>
                </a:lnTo>
                <a:lnTo>
                  <a:pt x="5181" y="59435"/>
                </a:lnTo>
                <a:lnTo>
                  <a:pt x="7010" y="54863"/>
                </a:lnTo>
                <a:lnTo>
                  <a:pt x="6095" y="54863"/>
                </a:lnTo>
                <a:lnTo>
                  <a:pt x="15239" y="42671"/>
                </a:lnTo>
                <a:lnTo>
                  <a:pt x="21335" y="38099"/>
                </a:lnTo>
                <a:lnTo>
                  <a:pt x="28955" y="32003"/>
                </a:lnTo>
                <a:lnTo>
                  <a:pt x="36575" y="27431"/>
                </a:lnTo>
                <a:lnTo>
                  <a:pt x="45719" y="22859"/>
                </a:lnTo>
                <a:lnTo>
                  <a:pt x="56387" y="19811"/>
                </a:lnTo>
                <a:lnTo>
                  <a:pt x="68579" y="15239"/>
                </a:lnTo>
                <a:lnTo>
                  <a:pt x="79247" y="12191"/>
                </a:lnTo>
                <a:lnTo>
                  <a:pt x="92963" y="9143"/>
                </a:lnTo>
                <a:lnTo>
                  <a:pt x="120395" y="6095"/>
                </a:lnTo>
                <a:lnTo>
                  <a:pt x="135635" y="4571"/>
                </a:lnTo>
                <a:lnTo>
                  <a:pt x="208787" y="4571"/>
                </a:lnTo>
                <a:lnTo>
                  <a:pt x="195071" y="3047"/>
                </a:lnTo>
                <a:lnTo>
                  <a:pt x="164591" y="0"/>
                </a:lnTo>
                <a:close/>
              </a:path>
              <a:path w="300355" h="309879">
                <a:moveTo>
                  <a:pt x="300227" y="59435"/>
                </a:moveTo>
                <a:lnTo>
                  <a:pt x="295655" y="59435"/>
                </a:lnTo>
                <a:lnTo>
                  <a:pt x="295655" y="83819"/>
                </a:lnTo>
                <a:lnTo>
                  <a:pt x="297179" y="80771"/>
                </a:lnTo>
                <a:lnTo>
                  <a:pt x="297179" y="79247"/>
                </a:lnTo>
                <a:lnTo>
                  <a:pt x="300227" y="73151"/>
                </a:lnTo>
                <a:lnTo>
                  <a:pt x="300227" y="59435"/>
                </a:lnTo>
                <a:close/>
              </a:path>
              <a:path w="300355" h="309879">
                <a:moveTo>
                  <a:pt x="5181" y="59435"/>
                </a:moveTo>
                <a:lnTo>
                  <a:pt x="4571" y="59435"/>
                </a:lnTo>
                <a:lnTo>
                  <a:pt x="4571" y="60959"/>
                </a:lnTo>
                <a:lnTo>
                  <a:pt x="5181" y="59435"/>
                </a:lnTo>
                <a:close/>
              </a:path>
              <a:path w="300355" h="309879">
                <a:moveTo>
                  <a:pt x="292607" y="53339"/>
                </a:moveTo>
                <a:lnTo>
                  <a:pt x="295655" y="60959"/>
                </a:lnTo>
                <a:lnTo>
                  <a:pt x="295655" y="59435"/>
                </a:lnTo>
                <a:lnTo>
                  <a:pt x="300227" y="59435"/>
                </a:lnTo>
                <a:lnTo>
                  <a:pt x="298399" y="54863"/>
                </a:lnTo>
                <a:lnTo>
                  <a:pt x="294131" y="54863"/>
                </a:lnTo>
                <a:lnTo>
                  <a:pt x="292607" y="53339"/>
                </a:lnTo>
                <a:close/>
              </a:path>
              <a:path w="300355" h="309879">
                <a:moveTo>
                  <a:pt x="7619" y="53339"/>
                </a:moveTo>
                <a:lnTo>
                  <a:pt x="6095" y="54863"/>
                </a:lnTo>
                <a:lnTo>
                  <a:pt x="7010" y="54863"/>
                </a:lnTo>
                <a:lnTo>
                  <a:pt x="7619" y="53339"/>
                </a:lnTo>
                <a:close/>
              </a:path>
              <a:path w="300355" h="309879">
                <a:moveTo>
                  <a:pt x="208787" y="4571"/>
                </a:moveTo>
                <a:lnTo>
                  <a:pt x="164591" y="4571"/>
                </a:lnTo>
                <a:lnTo>
                  <a:pt x="179831" y="6095"/>
                </a:lnTo>
                <a:lnTo>
                  <a:pt x="207263" y="9143"/>
                </a:lnTo>
                <a:lnTo>
                  <a:pt x="220979" y="12191"/>
                </a:lnTo>
                <a:lnTo>
                  <a:pt x="233171" y="15239"/>
                </a:lnTo>
                <a:lnTo>
                  <a:pt x="243839" y="19811"/>
                </a:lnTo>
                <a:lnTo>
                  <a:pt x="254507" y="22859"/>
                </a:lnTo>
                <a:lnTo>
                  <a:pt x="272795" y="32003"/>
                </a:lnTo>
                <a:lnTo>
                  <a:pt x="278891" y="38099"/>
                </a:lnTo>
                <a:lnTo>
                  <a:pt x="284987" y="42671"/>
                </a:lnTo>
                <a:lnTo>
                  <a:pt x="294131" y="54863"/>
                </a:lnTo>
                <a:lnTo>
                  <a:pt x="298399" y="54863"/>
                </a:lnTo>
                <a:lnTo>
                  <a:pt x="297179" y="51815"/>
                </a:lnTo>
                <a:lnTo>
                  <a:pt x="294131" y="45719"/>
                </a:lnTo>
                <a:lnTo>
                  <a:pt x="281939" y="33527"/>
                </a:lnTo>
                <a:lnTo>
                  <a:pt x="274319" y="28955"/>
                </a:lnTo>
                <a:lnTo>
                  <a:pt x="265175" y="22859"/>
                </a:lnTo>
                <a:lnTo>
                  <a:pt x="256031" y="18287"/>
                </a:lnTo>
                <a:lnTo>
                  <a:pt x="245363" y="15239"/>
                </a:lnTo>
                <a:lnTo>
                  <a:pt x="233171" y="10667"/>
                </a:lnTo>
                <a:lnTo>
                  <a:pt x="208787" y="4571"/>
                </a:lnTo>
                <a:close/>
              </a:path>
            </a:pathLst>
          </a:custGeom>
          <a:solidFill>
            <a:srgbClr val="000000"/>
          </a:solidFill>
        </p:spPr>
        <p:txBody>
          <a:bodyPr wrap="square" lIns="0" tIns="0" rIns="0" bIns="0" rtlCol="0"/>
          <a:lstStyle/>
          <a:p>
            <a:endParaRPr/>
          </a:p>
        </p:txBody>
      </p:sp>
      <p:sp>
        <p:nvSpPr>
          <p:cNvPr id="36" name="object 37"/>
          <p:cNvSpPr/>
          <p:nvPr/>
        </p:nvSpPr>
        <p:spPr>
          <a:xfrm>
            <a:off x="2197607" y="3256782"/>
            <a:ext cx="38100" cy="212090"/>
          </a:xfrm>
          <a:custGeom>
            <a:avLst/>
            <a:gdLst/>
            <a:ahLst/>
            <a:cxnLst/>
            <a:rect l="l" t="t" r="r" b="b"/>
            <a:pathLst>
              <a:path w="38100" h="212089">
                <a:moveTo>
                  <a:pt x="16763" y="173735"/>
                </a:moveTo>
                <a:lnTo>
                  <a:pt x="0" y="173735"/>
                </a:lnTo>
                <a:lnTo>
                  <a:pt x="18287" y="211835"/>
                </a:lnTo>
                <a:lnTo>
                  <a:pt x="34930" y="179831"/>
                </a:lnTo>
                <a:lnTo>
                  <a:pt x="16763" y="179831"/>
                </a:lnTo>
                <a:lnTo>
                  <a:pt x="16763" y="173735"/>
                </a:lnTo>
                <a:close/>
              </a:path>
              <a:path w="38100" h="212089">
                <a:moveTo>
                  <a:pt x="21335" y="30479"/>
                </a:moveTo>
                <a:lnTo>
                  <a:pt x="16763" y="30479"/>
                </a:lnTo>
                <a:lnTo>
                  <a:pt x="16763" y="179831"/>
                </a:lnTo>
                <a:lnTo>
                  <a:pt x="21335" y="179831"/>
                </a:lnTo>
                <a:lnTo>
                  <a:pt x="21335" y="30479"/>
                </a:lnTo>
                <a:close/>
              </a:path>
              <a:path w="38100" h="212089">
                <a:moveTo>
                  <a:pt x="38099" y="173735"/>
                </a:moveTo>
                <a:lnTo>
                  <a:pt x="21335" y="173735"/>
                </a:lnTo>
                <a:lnTo>
                  <a:pt x="21335" y="179831"/>
                </a:lnTo>
                <a:lnTo>
                  <a:pt x="34930" y="179831"/>
                </a:lnTo>
                <a:lnTo>
                  <a:pt x="38099" y="173735"/>
                </a:lnTo>
                <a:close/>
              </a:path>
              <a:path w="38100" h="212089">
                <a:moveTo>
                  <a:pt x="18287" y="0"/>
                </a:moveTo>
                <a:lnTo>
                  <a:pt x="0" y="38099"/>
                </a:lnTo>
                <a:lnTo>
                  <a:pt x="16763" y="38099"/>
                </a:lnTo>
                <a:lnTo>
                  <a:pt x="16763" y="30479"/>
                </a:lnTo>
                <a:lnTo>
                  <a:pt x="34137" y="30479"/>
                </a:lnTo>
                <a:lnTo>
                  <a:pt x="18287" y="0"/>
                </a:lnTo>
                <a:close/>
              </a:path>
              <a:path w="38100" h="212089">
                <a:moveTo>
                  <a:pt x="34137" y="30479"/>
                </a:moveTo>
                <a:lnTo>
                  <a:pt x="21335" y="30479"/>
                </a:lnTo>
                <a:lnTo>
                  <a:pt x="21335" y="38099"/>
                </a:lnTo>
                <a:lnTo>
                  <a:pt x="38099" y="38099"/>
                </a:lnTo>
                <a:lnTo>
                  <a:pt x="34137" y="30479"/>
                </a:lnTo>
                <a:close/>
              </a:path>
            </a:pathLst>
          </a:custGeom>
          <a:solidFill>
            <a:srgbClr val="000000"/>
          </a:solidFill>
        </p:spPr>
        <p:txBody>
          <a:bodyPr wrap="square" lIns="0" tIns="0" rIns="0" bIns="0" rtlCol="0"/>
          <a:lstStyle/>
          <a:p>
            <a:endParaRPr/>
          </a:p>
        </p:txBody>
      </p:sp>
      <p:sp>
        <p:nvSpPr>
          <p:cNvPr id="37" name="object 38"/>
          <p:cNvSpPr/>
          <p:nvPr/>
        </p:nvSpPr>
        <p:spPr>
          <a:xfrm>
            <a:off x="4023359" y="2991607"/>
            <a:ext cx="974090" cy="38100"/>
          </a:xfrm>
          <a:custGeom>
            <a:avLst/>
            <a:gdLst/>
            <a:ahLst/>
            <a:cxnLst/>
            <a:rect l="l" t="t" r="r" b="b"/>
            <a:pathLst>
              <a:path w="974089" h="38100">
                <a:moveTo>
                  <a:pt x="38099" y="0"/>
                </a:moveTo>
                <a:lnTo>
                  <a:pt x="0" y="19811"/>
                </a:lnTo>
                <a:lnTo>
                  <a:pt x="38099" y="38099"/>
                </a:lnTo>
                <a:lnTo>
                  <a:pt x="38099" y="21335"/>
                </a:lnTo>
                <a:lnTo>
                  <a:pt x="32003" y="21335"/>
                </a:lnTo>
                <a:lnTo>
                  <a:pt x="32003" y="16763"/>
                </a:lnTo>
                <a:lnTo>
                  <a:pt x="38099" y="16763"/>
                </a:lnTo>
                <a:lnTo>
                  <a:pt x="38099" y="0"/>
                </a:lnTo>
                <a:close/>
              </a:path>
              <a:path w="974089" h="38100">
                <a:moveTo>
                  <a:pt x="38099" y="16763"/>
                </a:moveTo>
                <a:lnTo>
                  <a:pt x="32003" y="16763"/>
                </a:lnTo>
                <a:lnTo>
                  <a:pt x="32003" y="21335"/>
                </a:lnTo>
                <a:lnTo>
                  <a:pt x="38099" y="21335"/>
                </a:lnTo>
                <a:lnTo>
                  <a:pt x="38099" y="16763"/>
                </a:lnTo>
                <a:close/>
              </a:path>
              <a:path w="974089" h="38100">
                <a:moveTo>
                  <a:pt x="973835" y="16763"/>
                </a:moveTo>
                <a:lnTo>
                  <a:pt x="38099" y="16763"/>
                </a:lnTo>
                <a:lnTo>
                  <a:pt x="38099" y="21335"/>
                </a:lnTo>
                <a:lnTo>
                  <a:pt x="973835" y="21335"/>
                </a:lnTo>
                <a:lnTo>
                  <a:pt x="973835" y="16763"/>
                </a:lnTo>
                <a:close/>
              </a:path>
            </a:pathLst>
          </a:custGeom>
          <a:solidFill>
            <a:srgbClr val="000000"/>
          </a:solidFill>
        </p:spPr>
        <p:txBody>
          <a:bodyPr wrap="square" lIns="0" tIns="0" rIns="0" bIns="0" rtlCol="0"/>
          <a:lstStyle/>
          <a:p>
            <a:endParaRPr/>
          </a:p>
        </p:txBody>
      </p:sp>
      <p:sp>
        <p:nvSpPr>
          <p:cNvPr id="38" name="object 39"/>
          <p:cNvSpPr/>
          <p:nvPr/>
        </p:nvSpPr>
        <p:spPr>
          <a:xfrm>
            <a:off x="4023359" y="3118099"/>
            <a:ext cx="974090" cy="38100"/>
          </a:xfrm>
          <a:custGeom>
            <a:avLst/>
            <a:gdLst/>
            <a:ahLst/>
            <a:cxnLst/>
            <a:rect l="l" t="t" r="r" b="b"/>
            <a:pathLst>
              <a:path w="974089" h="38100">
                <a:moveTo>
                  <a:pt x="935735" y="0"/>
                </a:moveTo>
                <a:lnTo>
                  <a:pt x="935735" y="38099"/>
                </a:lnTo>
                <a:lnTo>
                  <a:pt x="970660" y="21335"/>
                </a:lnTo>
                <a:lnTo>
                  <a:pt x="943355" y="21335"/>
                </a:lnTo>
                <a:lnTo>
                  <a:pt x="943355" y="16763"/>
                </a:lnTo>
                <a:lnTo>
                  <a:pt x="967974" y="16763"/>
                </a:lnTo>
                <a:lnTo>
                  <a:pt x="935735" y="0"/>
                </a:lnTo>
                <a:close/>
              </a:path>
              <a:path w="974089" h="38100">
                <a:moveTo>
                  <a:pt x="935735" y="16763"/>
                </a:moveTo>
                <a:lnTo>
                  <a:pt x="0" y="16763"/>
                </a:lnTo>
                <a:lnTo>
                  <a:pt x="0" y="21335"/>
                </a:lnTo>
                <a:lnTo>
                  <a:pt x="935735" y="21335"/>
                </a:lnTo>
                <a:lnTo>
                  <a:pt x="935735" y="16763"/>
                </a:lnTo>
                <a:close/>
              </a:path>
              <a:path w="974089" h="38100">
                <a:moveTo>
                  <a:pt x="967974" y="16763"/>
                </a:moveTo>
                <a:lnTo>
                  <a:pt x="943355" y="16763"/>
                </a:lnTo>
                <a:lnTo>
                  <a:pt x="943355" y="21335"/>
                </a:lnTo>
                <a:lnTo>
                  <a:pt x="970660" y="21335"/>
                </a:lnTo>
                <a:lnTo>
                  <a:pt x="973835" y="19811"/>
                </a:lnTo>
                <a:lnTo>
                  <a:pt x="967974" y="16763"/>
                </a:lnTo>
                <a:close/>
              </a:path>
            </a:pathLst>
          </a:custGeom>
          <a:solidFill>
            <a:srgbClr val="000000"/>
          </a:solidFill>
        </p:spPr>
        <p:txBody>
          <a:bodyPr wrap="square" lIns="0" tIns="0" rIns="0" bIns="0" rtlCol="0"/>
          <a:lstStyle/>
          <a:p>
            <a:endParaRPr/>
          </a:p>
        </p:txBody>
      </p:sp>
      <p:sp>
        <p:nvSpPr>
          <p:cNvPr id="39" name="object 40"/>
          <p:cNvSpPr txBox="1"/>
          <p:nvPr/>
        </p:nvSpPr>
        <p:spPr>
          <a:xfrm>
            <a:off x="3399534" y="2266953"/>
            <a:ext cx="873760" cy="227329"/>
          </a:xfrm>
          <a:prstGeom prst="rect">
            <a:avLst/>
          </a:prstGeom>
        </p:spPr>
        <p:txBody>
          <a:bodyPr vert="horz" wrap="square" lIns="0" tIns="0" rIns="0" bIns="0" rtlCol="0">
            <a:spAutoFit/>
          </a:bodyPr>
          <a:lstStyle/>
          <a:p>
            <a:pPr marL="12700">
              <a:lnSpc>
                <a:spcPct val="100000"/>
              </a:lnSpc>
            </a:pPr>
            <a:r>
              <a:rPr sz="1350" spc="-165" dirty="0">
                <a:latin typeface="Arial"/>
                <a:cs typeface="Arial"/>
              </a:rPr>
              <a:t>OLAP</a:t>
            </a:r>
            <a:r>
              <a:rPr sz="1350" spc="-150" dirty="0">
                <a:latin typeface="Arial"/>
                <a:cs typeface="Arial"/>
              </a:rPr>
              <a:t> </a:t>
            </a:r>
            <a:r>
              <a:rPr sz="1350" spc="-60" dirty="0">
                <a:latin typeface="Arial"/>
                <a:cs typeface="Arial"/>
              </a:rPr>
              <a:t>server</a:t>
            </a:r>
            <a:endParaRPr sz="1350">
              <a:latin typeface="Arial"/>
              <a:cs typeface="Arial"/>
            </a:endParaRPr>
          </a:p>
        </p:txBody>
      </p:sp>
      <p:sp>
        <p:nvSpPr>
          <p:cNvPr id="40" name="object 41"/>
          <p:cNvSpPr txBox="1"/>
          <p:nvPr/>
        </p:nvSpPr>
        <p:spPr>
          <a:xfrm>
            <a:off x="1724659" y="2269239"/>
            <a:ext cx="1022350" cy="386080"/>
          </a:xfrm>
          <a:prstGeom prst="rect">
            <a:avLst/>
          </a:prstGeom>
        </p:spPr>
        <p:txBody>
          <a:bodyPr vert="horz" wrap="square" lIns="0" tIns="0" rIns="0" bIns="0" rtlCol="0">
            <a:spAutoFit/>
          </a:bodyPr>
          <a:lstStyle/>
          <a:p>
            <a:pPr marL="12700" marR="5080" indent="188595">
              <a:lnSpc>
                <a:spcPct val="100000"/>
              </a:lnSpc>
            </a:pPr>
            <a:r>
              <a:rPr sz="1200" spc="-50" dirty="0">
                <a:latin typeface="Arial"/>
                <a:cs typeface="Arial"/>
              </a:rPr>
              <a:t>Relational  </a:t>
            </a:r>
            <a:r>
              <a:rPr sz="1200" spc="-75" dirty="0">
                <a:latin typeface="Arial"/>
                <a:cs typeface="Arial"/>
              </a:rPr>
              <a:t>Database</a:t>
            </a:r>
            <a:r>
              <a:rPr sz="1200" spc="-165" dirty="0">
                <a:latin typeface="Arial"/>
                <a:cs typeface="Arial"/>
              </a:rPr>
              <a:t> </a:t>
            </a:r>
            <a:r>
              <a:rPr sz="1200" spc="-55" dirty="0">
                <a:latin typeface="Arial"/>
                <a:cs typeface="Arial"/>
              </a:rPr>
              <a:t>server</a:t>
            </a:r>
            <a:endParaRPr sz="1200">
              <a:latin typeface="Arial"/>
              <a:cs typeface="Arial"/>
            </a:endParaRPr>
          </a:p>
        </p:txBody>
      </p:sp>
      <p:sp>
        <p:nvSpPr>
          <p:cNvPr id="41" name="object 42"/>
          <p:cNvSpPr txBox="1"/>
          <p:nvPr/>
        </p:nvSpPr>
        <p:spPr>
          <a:xfrm>
            <a:off x="4958586" y="2269239"/>
            <a:ext cx="763270" cy="386080"/>
          </a:xfrm>
          <a:prstGeom prst="rect">
            <a:avLst/>
          </a:prstGeom>
        </p:spPr>
        <p:txBody>
          <a:bodyPr vert="horz" wrap="square" lIns="0" tIns="0" rIns="0" bIns="0" rtlCol="0">
            <a:spAutoFit/>
          </a:bodyPr>
          <a:lstStyle/>
          <a:p>
            <a:pPr marL="12700" marR="5080" indent="92710">
              <a:lnSpc>
                <a:spcPct val="100000"/>
              </a:lnSpc>
            </a:pPr>
            <a:r>
              <a:rPr sz="1200" spc="-70" dirty="0">
                <a:latin typeface="Arial"/>
                <a:cs typeface="Arial"/>
              </a:rPr>
              <a:t>End-user  </a:t>
            </a:r>
            <a:r>
              <a:rPr sz="1200" spc="-105" dirty="0">
                <a:latin typeface="Arial"/>
                <a:cs typeface="Arial"/>
              </a:rPr>
              <a:t>access</a:t>
            </a:r>
            <a:r>
              <a:rPr sz="1200" spc="-145" dirty="0">
                <a:latin typeface="Arial"/>
                <a:cs typeface="Arial"/>
              </a:rPr>
              <a:t> </a:t>
            </a:r>
            <a:r>
              <a:rPr sz="1200" spc="-30" dirty="0">
                <a:latin typeface="Arial"/>
                <a:cs typeface="Arial"/>
              </a:rPr>
              <a:t>tools</a:t>
            </a:r>
            <a:endParaRPr sz="1200">
              <a:latin typeface="Arial"/>
              <a:cs typeface="Arial"/>
            </a:endParaRPr>
          </a:p>
        </p:txBody>
      </p:sp>
      <p:sp>
        <p:nvSpPr>
          <p:cNvPr id="42" name="object 43"/>
          <p:cNvSpPr txBox="1"/>
          <p:nvPr/>
        </p:nvSpPr>
        <p:spPr>
          <a:xfrm>
            <a:off x="4294122" y="2760983"/>
            <a:ext cx="417195" cy="171450"/>
          </a:xfrm>
          <a:prstGeom prst="rect">
            <a:avLst/>
          </a:prstGeom>
        </p:spPr>
        <p:txBody>
          <a:bodyPr vert="horz" wrap="square" lIns="0" tIns="0" rIns="0" bIns="0" rtlCol="0">
            <a:spAutoFit/>
          </a:bodyPr>
          <a:lstStyle/>
          <a:p>
            <a:pPr marL="12700">
              <a:lnSpc>
                <a:spcPct val="100000"/>
              </a:lnSpc>
            </a:pPr>
            <a:r>
              <a:rPr sz="1000" spc="-5" dirty="0">
                <a:latin typeface="Arial"/>
                <a:cs typeface="Arial"/>
              </a:rPr>
              <a:t>r</a:t>
            </a:r>
            <a:r>
              <a:rPr sz="1000" spc="-70" dirty="0">
                <a:latin typeface="Arial"/>
                <a:cs typeface="Arial"/>
              </a:rPr>
              <a:t>e</a:t>
            </a:r>
            <a:r>
              <a:rPr sz="1000" spc="-35" dirty="0">
                <a:latin typeface="Arial"/>
                <a:cs typeface="Arial"/>
              </a:rPr>
              <a:t>qu</a:t>
            </a:r>
            <a:r>
              <a:rPr sz="1000" spc="-70" dirty="0">
                <a:latin typeface="Arial"/>
                <a:cs typeface="Arial"/>
              </a:rPr>
              <a:t>e</a:t>
            </a:r>
            <a:r>
              <a:rPr sz="1000" spc="-135" dirty="0">
                <a:latin typeface="Arial"/>
                <a:cs typeface="Arial"/>
              </a:rPr>
              <a:t>s</a:t>
            </a:r>
            <a:r>
              <a:rPr sz="1000" spc="55" dirty="0">
                <a:latin typeface="Arial"/>
                <a:cs typeface="Arial"/>
              </a:rPr>
              <a:t>t</a:t>
            </a:r>
            <a:endParaRPr sz="1000">
              <a:latin typeface="Arial"/>
              <a:cs typeface="Arial"/>
            </a:endParaRPr>
          </a:p>
        </p:txBody>
      </p:sp>
      <p:sp>
        <p:nvSpPr>
          <p:cNvPr id="43" name="object 44"/>
          <p:cNvSpPr txBox="1"/>
          <p:nvPr/>
        </p:nvSpPr>
        <p:spPr>
          <a:xfrm>
            <a:off x="4280406" y="3180591"/>
            <a:ext cx="445134" cy="155575"/>
          </a:xfrm>
          <a:prstGeom prst="rect">
            <a:avLst/>
          </a:prstGeom>
        </p:spPr>
        <p:txBody>
          <a:bodyPr vert="horz" wrap="square" lIns="0" tIns="0" rIns="0" bIns="0" rtlCol="0">
            <a:spAutoFit/>
          </a:bodyPr>
          <a:lstStyle/>
          <a:p>
            <a:pPr marL="12700">
              <a:lnSpc>
                <a:spcPct val="100000"/>
              </a:lnSpc>
            </a:pPr>
            <a:r>
              <a:rPr sz="900" spc="-55" dirty="0">
                <a:latin typeface="Arial"/>
                <a:cs typeface="Arial"/>
              </a:rPr>
              <a:t>response</a:t>
            </a:r>
            <a:endParaRPr sz="900">
              <a:latin typeface="Arial"/>
              <a:cs typeface="Arial"/>
            </a:endParaRPr>
          </a:p>
        </p:txBody>
      </p:sp>
      <p:sp>
        <p:nvSpPr>
          <p:cNvPr id="44" name="object 45"/>
          <p:cNvSpPr/>
          <p:nvPr/>
        </p:nvSpPr>
        <p:spPr>
          <a:xfrm>
            <a:off x="2449067" y="3003799"/>
            <a:ext cx="974090" cy="38100"/>
          </a:xfrm>
          <a:custGeom>
            <a:avLst/>
            <a:gdLst/>
            <a:ahLst/>
            <a:cxnLst/>
            <a:rect l="l" t="t" r="r" b="b"/>
            <a:pathLst>
              <a:path w="974089" h="38100">
                <a:moveTo>
                  <a:pt x="38099" y="0"/>
                </a:moveTo>
                <a:lnTo>
                  <a:pt x="0" y="19811"/>
                </a:lnTo>
                <a:lnTo>
                  <a:pt x="38099" y="38099"/>
                </a:lnTo>
                <a:lnTo>
                  <a:pt x="38099" y="21335"/>
                </a:lnTo>
                <a:lnTo>
                  <a:pt x="32003" y="21335"/>
                </a:lnTo>
                <a:lnTo>
                  <a:pt x="32003" y="16763"/>
                </a:lnTo>
                <a:lnTo>
                  <a:pt x="38099" y="16763"/>
                </a:lnTo>
                <a:lnTo>
                  <a:pt x="38099" y="0"/>
                </a:lnTo>
                <a:close/>
              </a:path>
              <a:path w="974089" h="38100">
                <a:moveTo>
                  <a:pt x="38099" y="16763"/>
                </a:moveTo>
                <a:lnTo>
                  <a:pt x="32003" y="16763"/>
                </a:lnTo>
                <a:lnTo>
                  <a:pt x="32003" y="21335"/>
                </a:lnTo>
                <a:lnTo>
                  <a:pt x="38099" y="21335"/>
                </a:lnTo>
                <a:lnTo>
                  <a:pt x="38099" y="16763"/>
                </a:lnTo>
                <a:close/>
              </a:path>
              <a:path w="974089" h="38100">
                <a:moveTo>
                  <a:pt x="973835" y="16763"/>
                </a:moveTo>
                <a:lnTo>
                  <a:pt x="38099" y="16763"/>
                </a:lnTo>
                <a:lnTo>
                  <a:pt x="38099" y="21335"/>
                </a:lnTo>
                <a:lnTo>
                  <a:pt x="973835" y="21335"/>
                </a:lnTo>
                <a:lnTo>
                  <a:pt x="973835" y="16763"/>
                </a:lnTo>
                <a:close/>
              </a:path>
            </a:pathLst>
          </a:custGeom>
          <a:solidFill>
            <a:srgbClr val="000000"/>
          </a:solidFill>
        </p:spPr>
        <p:txBody>
          <a:bodyPr wrap="square" lIns="0" tIns="0" rIns="0" bIns="0" rtlCol="0"/>
          <a:lstStyle/>
          <a:p>
            <a:endParaRPr/>
          </a:p>
        </p:txBody>
      </p:sp>
      <p:sp>
        <p:nvSpPr>
          <p:cNvPr id="45" name="object 46"/>
          <p:cNvSpPr/>
          <p:nvPr/>
        </p:nvSpPr>
        <p:spPr>
          <a:xfrm>
            <a:off x="2449067" y="3105907"/>
            <a:ext cx="974090" cy="38100"/>
          </a:xfrm>
          <a:custGeom>
            <a:avLst/>
            <a:gdLst/>
            <a:ahLst/>
            <a:cxnLst/>
            <a:rect l="l" t="t" r="r" b="b"/>
            <a:pathLst>
              <a:path w="974089" h="38100">
                <a:moveTo>
                  <a:pt x="935735" y="0"/>
                </a:moveTo>
                <a:lnTo>
                  <a:pt x="935735" y="38099"/>
                </a:lnTo>
                <a:lnTo>
                  <a:pt x="970660" y="21335"/>
                </a:lnTo>
                <a:lnTo>
                  <a:pt x="941831" y="21335"/>
                </a:lnTo>
                <a:lnTo>
                  <a:pt x="941831" y="16763"/>
                </a:lnTo>
                <a:lnTo>
                  <a:pt x="967974" y="16763"/>
                </a:lnTo>
                <a:lnTo>
                  <a:pt x="935735" y="0"/>
                </a:lnTo>
                <a:close/>
              </a:path>
              <a:path w="974089" h="38100">
                <a:moveTo>
                  <a:pt x="935735" y="16763"/>
                </a:moveTo>
                <a:lnTo>
                  <a:pt x="0" y="16763"/>
                </a:lnTo>
                <a:lnTo>
                  <a:pt x="0" y="21335"/>
                </a:lnTo>
                <a:lnTo>
                  <a:pt x="935735" y="21335"/>
                </a:lnTo>
                <a:lnTo>
                  <a:pt x="935735" y="16763"/>
                </a:lnTo>
                <a:close/>
              </a:path>
              <a:path w="974089" h="38100">
                <a:moveTo>
                  <a:pt x="967974" y="16763"/>
                </a:moveTo>
                <a:lnTo>
                  <a:pt x="941831" y="16763"/>
                </a:lnTo>
                <a:lnTo>
                  <a:pt x="941831" y="21335"/>
                </a:lnTo>
                <a:lnTo>
                  <a:pt x="970660" y="21335"/>
                </a:lnTo>
                <a:lnTo>
                  <a:pt x="973835" y="19811"/>
                </a:lnTo>
                <a:lnTo>
                  <a:pt x="967974" y="16763"/>
                </a:lnTo>
                <a:close/>
              </a:path>
            </a:pathLst>
          </a:custGeom>
          <a:solidFill>
            <a:srgbClr val="000000"/>
          </a:solidFill>
        </p:spPr>
        <p:txBody>
          <a:bodyPr wrap="square" lIns="0" tIns="0" rIns="0" bIns="0" rtlCol="0"/>
          <a:lstStyle/>
          <a:p>
            <a:endParaRPr/>
          </a:p>
        </p:txBody>
      </p:sp>
      <p:sp>
        <p:nvSpPr>
          <p:cNvPr id="46" name="object 47"/>
          <p:cNvSpPr txBox="1"/>
          <p:nvPr/>
        </p:nvSpPr>
        <p:spPr>
          <a:xfrm>
            <a:off x="2698494" y="3180591"/>
            <a:ext cx="445134" cy="155575"/>
          </a:xfrm>
          <a:prstGeom prst="rect">
            <a:avLst/>
          </a:prstGeom>
        </p:spPr>
        <p:txBody>
          <a:bodyPr vert="horz" wrap="square" lIns="0" tIns="0" rIns="0" bIns="0" rtlCol="0">
            <a:spAutoFit/>
          </a:bodyPr>
          <a:lstStyle/>
          <a:p>
            <a:pPr marL="12700">
              <a:lnSpc>
                <a:spcPct val="100000"/>
              </a:lnSpc>
            </a:pPr>
            <a:r>
              <a:rPr sz="900" spc="-55" dirty="0">
                <a:latin typeface="Arial"/>
                <a:cs typeface="Arial"/>
              </a:rPr>
              <a:t>response</a:t>
            </a:r>
            <a:endParaRPr sz="900">
              <a:latin typeface="Arial"/>
              <a:cs typeface="Arial"/>
            </a:endParaRPr>
          </a:p>
        </p:txBody>
      </p:sp>
      <p:sp>
        <p:nvSpPr>
          <p:cNvPr id="47" name="object 48"/>
          <p:cNvSpPr/>
          <p:nvPr/>
        </p:nvSpPr>
        <p:spPr>
          <a:xfrm>
            <a:off x="3785615" y="2802631"/>
            <a:ext cx="52069" cy="497205"/>
          </a:xfrm>
          <a:custGeom>
            <a:avLst/>
            <a:gdLst/>
            <a:ahLst/>
            <a:cxnLst/>
            <a:rect l="l" t="t" r="r" b="b"/>
            <a:pathLst>
              <a:path w="52070" h="497204">
                <a:moveTo>
                  <a:pt x="0" y="0"/>
                </a:moveTo>
                <a:lnTo>
                  <a:pt x="0" y="496823"/>
                </a:lnTo>
                <a:lnTo>
                  <a:pt x="51815" y="425195"/>
                </a:lnTo>
                <a:lnTo>
                  <a:pt x="51815" y="16763"/>
                </a:lnTo>
                <a:lnTo>
                  <a:pt x="0" y="0"/>
                </a:lnTo>
                <a:close/>
              </a:path>
            </a:pathLst>
          </a:custGeom>
          <a:solidFill>
            <a:srgbClr val="000000"/>
          </a:solidFill>
        </p:spPr>
        <p:txBody>
          <a:bodyPr wrap="square" lIns="0" tIns="0" rIns="0" bIns="0" rtlCol="0"/>
          <a:lstStyle/>
          <a:p>
            <a:endParaRPr/>
          </a:p>
        </p:txBody>
      </p:sp>
      <p:sp>
        <p:nvSpPr>
          <p:cNvPr id="48" name="object 49"/>
          <p:cNvSpPr/>
          <p:nvPr/>
        </p:nvSpPr>
        <p:spPr>
          <a:xfrm>
            <a:off x="3771900" y="2819395"/>
            <a:ext cx="53340" cy="497205"/>
          </a:xfrm>
          <a:custGeom>
            <a:avLst/>
            <a:gdLst/>
            <a:ahLst/>
            <a:cxnLst/>
            <a:rect l="l" t="t" r="r" b="b"/>
            <a:pathLst>
              <a:path w="53339" h="497204">
                <a:moveTo>
                  <a:pt x="53339" y="0"/>
                </a:moveTo>
                <a:lnTo>
                  <a:pt x="0" y="71627"/>
                </a:lnTo>
                <a:lnTo>
                  <a:pt x="0" y="496823"/>
                </a:lnTo>
                <a:lnTo>
                  <a:pt x="53339" y="426719"/>
                </a:lnTo>
                <a:lnTo>
                  <a:pt x="53339" y="0"/>
                </a:lnTo>
                <a:close/>
              </a:path>
            </a:pathLst>
          </a:custGeom>
          <a:solidFill>
            <a:srgbClr val="000000"/>
          </a:solidFill>
        </p:spPr>
        <p:txBody>
          <a:bodyPr wrap="square" lIns="0" tIns="0" rIns="0" bIns="0" rtlCol="0"/>
          <a:lstStyle/>
          <a:p>
            <a:endParaRPr/>
          </a:p>
        </p:txBody>
      </p:sp>
      <p:sp>
        <p:nvSpPr>
          <p:cNvPr id="49" name="object 50"/>
          <p:cNvSpPr/>
          <p:nvPr/>
        </p:nvSpPr>
        <p:spPr>
          <a:xfrm>
            <a:off x="3564635" y="2802631"/>
            <a:ext cx="260985" cy="70485"/>
          </a:xfrm>
          <a:custGeom>
            <a:avLst/>
            <a:gdLst/>
            <a:ahLst/>
            <a:cxnLst/>
            <a:rect l="l" t="t" r="r" b="b"/>
            <a:pathLst>
              <a:path w="260985" h="70485">
                <a:moveTo>
                  <a:pt x="260603" y="0"/>
                </a:moveTo>
                <a:lnTo>
                  <a:pt x="51815" y="0"/>
                </a:lnTo>
                <a:lnTo>
                  <a:pt x="0" y="70103"/>
                </a:lnTo>
                <a:lnTo>
                  <a:pt x="207263" y="70103"/>
                </a:lnTo>
                <a:lnTo>
                  <a:pt x="260603" y="0"/>
                </a:lnTo>
                <a:close/>
              </a:path>
            </a:pathLst>
          </a:custGeom>
          <a:solidFill>
            <a:srgbClr val="BFBFBF"/>
          </a:solidFill>
        </p:spPr>
        <p:txBody>
          <a:bodyPr wrap="square" lIns="0" tIns="0" rIns="0" bIns="0" rtlCol="0"/>
          <a:lstStyle/>
          <a:p>
            <a:endParaRPr/>
          </a:p>
        </p:txBody>
      </p:sp>
      <p:sp>
        <p:nvSpPr>
          <p:cNvPr id="50" name="object 51"/>
          <p:cNvSpPr/>
          <p:nvPr/>
        </p:nvSpPr>
        <p:spPr>
          <a:xfrm>
            <a:off x="3771900" y="2802631"/>
            <a:ext cx="53340" cy="497205"/>
          </a:xfrm>
          <a:custGeom>
            <a:avLst/>
            <a:gdLst/>
            <a:ahLst/>
            <a:cxnLst/>
            <a:rect l="l" t="t" r="r" b="b"/>
            <a:pathLst>
              <a:path w="53339" h="497204">
                <a:moveTo>
                  <a:pt x="53339" y="0"/>
                </a:moveTo>
                <a:lnTo>
                  <a:pt x="0" y="70103"/>
                </a:lnTo>
                <a:lnTo>
                  <a:pt x="0" y="496823"/>
                </a:lnTo>
                <a:lnTo>
                  <a:pt x="53339" y="425195"/>
                </a:lnTo>
                <a:lnTo>
                  <a:pt x="53339" y="0"/>
                </a:lnTo>
                <a:close/>
              </a:path>
            </a:pathLst>
          </a:custGeom>
          <a:solidFill>
            <a:srgbClr val="7F7F7F"/>
          </a:solidFill>
        </p:spPr>
        <p:txBody>
          <a:bodyPr wrap="square" lIns="0" tIns="0" rIns="0" bIns="0" rtlCol="0"/>
          <a:lstStyle/>
          <a:p>
            <a:endParaRPr/>
          </a:p>
        </p:txBody>
      </p:sp>
      <p:sp>
        <p:nvSpPr>
          <p:cNvPr id="51" name="object 52"/>
          <p:cNvSpPr/>
          <p:nvPr/>
        </p:nvSpPr>
        <p:spPr>
          <a:xfrm>
            <a:off x="3707891" y="3245353"/>
            <a:ext cx="38100" cy="0"/>
          </a:xfrm>
          <a:custGeom>
            <a:avLst/>
            <a:gdLst/>
            <a:ahLst/>
            <a:cxnLst/>
            <a:rect l="l" t="t" r="r" b="b"/>
            <a:pathLst>
              <a:path w="38100">
                <a:moveTo>
                  <a:pt x="0" y="0"/>
                </a:moveTo>
                <a:lnTo>
                  <a:pt x="38099" y="0"/>
                </a:lnTo>
              </a:path>
            </a:pathLst>
          </a:custGeom>
          <a:ln w="35051">
            <a:solidFill>
              <a:srgbClr val="FF0000"/>
            </a:solidFill>
          </a:ln>
        </p:spPr>
        <p:txBody>
          <a:bodyPr wrap="square" lIns="0" tIns="0" rIns="0" bIns="0" rtlCol="0"/>
          <a:lstStyle/>
          <a:p>
            <a:endParaRPr/>
          </a:p>
        </p:txBody>
      </p:sp>
      <p:sp>
        <p:nvSpPr>
          <p:cNvPr id="52" name="object 53"/>
          <p:cNvSpPr/>
          <p:nvPr/>
        </p:nvSpPr>
        <p:spPr>
          <a:xfrm>
            <a:off x="3564635" y="2802631"/>
            <a:ext cx="260985" cy="70485"/>
          </a:xfrm>
          <a:custGeom>
            <a:avLst/>
            <a:gdLst/>
            <a:ahLst/>
            <a:cxnLst/>
            <a:rect l="l" t="t" r="r" b="b"/>
            <a:pathLst>
              <a:path w="260985" h="70485">
                <a:moveTo>
                  <a:pt x="260603" y="0"/>
                </a:moveTo>
                <a:lnTo>
                  <a:pt x="51815" y="0"/>
                </a:lnTo>
                <a:lnTo>
                  <a:pt x="0" y="70103"/>
                </a:lnTo>
                <a:lnTo>
                  <a:pt x="6095" y="70103"/>
                </a:lnTo>
                <a:lnTo>
                  <a:pt x="51815" y="7619"/>
                </a:lnTo>
                <a:lnTo>
                  <a:pt x="252983" y="7619"/>
                </a:lnTo>
                <a:lnTo>
                  <a:pt x="260603" y="0"/>
                </a:lnTo>
                <a:close/>
              </a:path>
            </a:pathLst>
          </a:custGeom>
          <a:solidFill>
            <a:srgbClr val="7F7F7F"/>
          </a:solidFill>
        </p:spPr>
        <p:txBody>
          <a:bodyPr wrap="square" lIns="0" tIns="0" rIns="0" bIns="0" rtlCol="0"/>
          <a:lstStyle/>
          <a:p>
            <a:endParaRPr/>
          </a:p>
        </p:txBody>
      </p:sp>
      <p:graphicFrame>
        <p:nvGraphicFramePr>
          <p:cNvPr id="53" name="object 54"/>
          <p:cNvGraphicFramePr>
            <a:graphicFrameLocks noGrp="1"/>
          </p:cNvGraphicFramePr>
          <p:nvPr/>
        </p:nvGraphicFramePr>
        <p:xfrm>
          <a:off x="3564635" y="2872735"/>
          <a:ext cx="204215" cy="461010"/>
        </p:xfrm>
        <a:graphic>
          <a:graphicData uri="http://schemas.openxmlformats.org/drawingml/2006/table">
            <a:tbl>
              <a:tblPr firstRow="1" bandRow="1">
                <a:tableStyleId>{2D5ABB26-0587-4C30-8999-92F81FD0307C}</a:tableStyleId>
              </a:tblPr>
              <a:tblGrid>
                <a:gridCol w="204215">
                  <a:extLst>
                    <a:ext uri="{9D8B030D-6E8A-4147-A177-3AD203B41FA5}">
                      <a16:colId xmlns:a16="http://schemas.microsoft.com/office/drawing/2014/main" val="20000"/>
                    </a:ext>
                  </a:extLst>
                </a:gridCol>
              </a:tblGrid>
              <a:tr h="119633">
                <a:tc>
                  <a:txBody>
                    <a:bodyPr/>
                    <a:lstStyle/>
                    <a:p>
                      <a:endParaRPr sz="900">
                        <a:latin typeface="Arial"/>
                        <a:cs typeface="Arial"/>
                      </a:endParaRPr>
                    </a:p>
                  </a:txBody>
                  <a:tcPr marL="0" marR="0" marT="0" marB="0">
                    <a:lnL w="6095">
                      <a:solidFill>
                        <a:srgbClr val="7F7F7F"/>
                      </a:solidFill>
                      <a:prstDash val="solid"/>
                    </a:lnL>
                    <a:lnT w="9143">
                      <a:solidFill>
                        <a:srgbClr val="FFFFFF"/>
                      </a:solidFill>
                      <a:prstDash val="solid"/>
                    </a:lnT>
                    <a:lnB w="16763">
                      <a:solidFill>
                        <a:srgbClr val="7F7F7F"/>
                      </a:solidFill>
                      <a:prstDash val="solid"/>
                    </a:lnB>
                    <a:solidFill>
                      <a:srgbClr val="BFBFBF"/>
                    </a:solidFill>
                  </a:tcPr>
                </a:tc>
                <a:extLst>
                  <a:ext uri="{0D108BD9-81ED-4DB2-BD59-A6C34878D82A}">
                    <a16:rowId xmlns:a16="http://schemas.microsoft.com/office/drawing/2014/main" val="10000"/>
                  </a:ext>
                </a:extLst>
              </a:tr>
              <a:tr h="124205">
                <a:tc>
                  <a:txBody>
                    <a:bodyPr/>
                    <a:lstStyle/>
                    <a:p>
                      <a:endParaRPr sz="900">
                        <a:latin typeface="Arial"/>
                        <a:cs typeface="Arial"/>
                      </a:endParaRPr>
                    </a:p>
                  </a:txBody>
                  <a:tcPr marL="0" marR="0" marT="0" marB="0">
                    <a:lnL w="6095">
                      <a:solidFill>
                        <a:srgbClr val="7F7F7F"/>
                      </a:solidFill>
                      <a:prstDash val="solid"/>
                    </a:lnL>
                    <a:lnT w="16763">
                      <a:solidFill>
                        <a:srgbClr val="7F7F7F"/>
                      </a:solidFill>
                      <a:prstDash val="solid"/>
                    </a:lnT>
                    <a:lnB w="18287">
                      <a:solidFill>
                        <a:srgbClr val="FFFFFF"/>
                      </a:solidFill>
                      <a:prstDash val="solid"/>
                    </a:lnB>
                    <a:solidFill>
                      <a:srgbClr val="BFBFBF"/>
                    </a:solidFill>
                  </a:tcPr>
                </a:tc>
                <a:extLst>
                  <a:ext uri="{0D108BD9-81ED-4DB2-BD59-A6C34878D82A}">
                    <a16:rowId xmlns:a16="http://schemas.microsoft.com/office/drawing/2014/main" val="10001"/>
                  </a:ext>
                </a:extLst>
              </a:tr>
              <a:tr h="186690">
                <a:tc>
                  <a:txBody>
                    <a:bodyPr/>
                    <a:lstStyle/>
                    <a:p>
                      <a:pPr>
                        <a:lnSpc>
                          <a:spcPct val="100000"/>
                        </a:lnSpc>
                        <a:spcBef>
                          <a:spcPts val="20"/>
                        </a:spcBef>
                      </a:pPr>
                      <a:endParaRPr sz="400">
                        <a:latin typeface="Times New Roman"/>
                        <a:cs typeface="Times New Roman"/>
                      </a:endParaRPr>
                    </a:p>
                    <a:p>
                      <a:pPr marL="37465">
                        <a:lnSpc>
                          <a:spcPct val="100000"/>
                        </a:lnSpc>
                      </a:pPr>
                      <a:r>
                        <a:rPr sz="250" spc="10" dirty="0">
                          <a:latin typeface="Arial"/>
                          <a:cs typeface="Arial"/>
                        </a:rPr>
                        <a:t>server5</a:t>
                      </a:r>
                      <a:endParaRPr sz="250">
                        <a:latin typeface="Arial"/>
                        <a:cs typeface="Arial"/>
                      </a:endParaRPr>
                    </a:p>
                  </a:txBody>
                  <a:tcPr marL="0" marR="0" marT="2540" marB="0">
                    <a:lnL w="6095">
                      <a:solidFill>
                        <a:srgbClr val="7F7F7F"/>
                      </a:solidFill>
                      <a:prstDash val="solid"/>
                    </a:lnL>
                    <a:lnT w="18287">
                      <a:solidFill>
                        <a:srgbClr val="FFFFFF"/>
                      </a:solidFill>
                      <a:prstDash val="solid"/>
                    </a:lnT>
                    <a:lnB w="16763">
                      <a:solidFill>
                        <a:srgbClr val="000000"/>
                      </a:solidFill>
                      <a:prstDash val="solid"/>
                    </a:lnB>
                    <a:solidFill>
                      <a:srgbClr val="BFBFBF"/>
                    </a:solidFill>
                  </a:tcPr>
                </a:tc>
                <a:extLst>
                  <a:ext uri="{0D108BD9-81ED-4DB2-BD59-A6C34878D82A}">
                    <a16:rowId xmlns:a16="http://schemas.microsoft.com/office/drawing/2014/main" val="10002"/>
                  </a:ext>
                </a:extLst>
              </a:tr>
            </a:tbl>
          </a:graphicData>
        </a:graphic>
      </p:graphicFrame>
      <p:sp>
        <p:nvSpPr>
          <p:cNvPr id="54" name="object 55"/>
          <p:cNvSpPr txBox="1"/>
          <p:nvPr/>
        </p:nvSpPr>
        <p:spPr>
          <a:xfrm>
            <a:off x="2751834" y="2799591"/>
            <a:ext cx="376555" cy="155575"/>
          </a:xfrm>
          <a:prstGeom prst="rect">
            <a:avLst/>
          </a:prstGeom>
        </p:spPr>
        <p:txBody>
          <a:bodyPr vert="horz" wrap="square" lIns="0" tIns="0" rIns="0" bIns="0" rtlCol="0">
            <a:spAutoFit/>
          </a:bodyPr>
          <a:lstStyle/>
          <a:p>
            <a:pPr marL="12700">
              <a:lnSpc>
                <a:spcPct val="100000"/>
              </a:lnSpc>
            </a:pPr>
            <a:r>
              <a:rPr sz="900" spc="-40" dirty="0">
                <a:latin typeface="Arial"/>
                <a:cs typeface="Arial"/>
              </a:rPr>
              <a:t>request</a:t>
            </a:r>
            <a:endParaRPr sz="900">
              <a:latin typeface="Arial"/>
              <a:cs typeface="Arial"/>
            </a:endParaRPr>
          </a:p>
        </p:txBody>
      </p:sp>
      <p:sp>
        <p:nvSpPr>
          <p:cNvPr id="55" name="object 56"/>
          <p:cNvSpPr/>
          <p:nvPr/>
        </p:nvSpPr>
        <p:spPr>
          <a:xfrm>
            <a:off x="3511295" y="3742938"/>
            <a:ext cx="269875" cy="269875"/>
          </a:xfrm>
          <a:custGeom>
            <a:avLst/>
            <a:gdLst/>
            <a:ahLst/>
            <a:cxnLst/>
            <a:rect l="l" t="t" r="r" b="b"/>
            <a:pathLst>
              <a:path w="269875" h="269875">
                <a:moveTo>
                  <a:pt x="0" y="269747"/>
                </a:moveTo>
                <a:lnTo>
                  <a:pt x="269747" y="269747"/>
                </a:lnTo>
                <a:lnTo>
                  <a:pt x="269747" y="0"/>
                </a:lnTo>
                <a:lnTo>
                  <a:pt x="0" y="0"/>
                </a:lnTo>
                <a:lnTo>
                  <a:pt x="0" y="269747"/>
                </a:lnTo>
                <a:close/>
              </a:path>
            </a:pathLst>
          </a:custGeom>
          <a:solidFill>
            <a:srgbClr val="CCCCFF"/>
          </a:solidFill>
        </p:spPr>
        <p:txBody>
          <a:bodyPr wrap="square" lIns="0" tIns="0" rIns="0" bIns="0" rtlCol="0"/>
          <a:lstStyle/>
          <a:p>
            <a:endParaRPr/>
          </a:p>
        </p:txBody>
      </p:sp>
      <p:sp>
        <p:nvSpPr>
          <p:cNvPr id="56" name="object 57"/>
          <p:cNvSpPr/>
          <p:nvPr/>
        </p:nvSpPr>
        <p:spPr>
          <a:xfrm>
            <a:off x="3781044" y="3653023"/>
            <a:ext cx="90170" cy="360045"/>
          </a:xfrm>
          <a:custGeom>
            <a:avLst/>
            <a:gdLst/>
            <a:ahLst/>
            <a:cxnLst/>
            <a:rect l="l" t="t" r="r" b="b"/>
            <a:pathLst>
              <a:path w="90170" h="360045">
                <a:moveTo>
                  <a:pt x="89915" y="0"/>
                </a:moveTo>
                <a:lnTo>
                  <a:pt x="0" y="89915"/>
                </a:lnTo>
                <a:lnTo>
                  <a:pt x="0" y="359663"/>
                </a:lnTo>
                <a:lnTo>
                  <a:pt x="89915" y="269747"/>
                </a:lnTo>
                <a:lnTo>
                  <a:pt x="89915" y="0"/>
                </a:lnTo>
                <a:close/>
              </a:path>
            </a:pathLst>
          </a:custGeom>
          <a:solidFill>
            <a:srgbClr val="A3A3CD"/>
          </a:solidFill>
        </p:spPr>
        <p:txBody>
          <a:bodyPr wrap="square" lIns="0" tIns="0" rIns="0" bIns="0" rtlCol="0"/>
          <a:lstStyle/>
          <a:p>
            <a:endParaRPr/>
          </a:p>
        </p:txBody>
      </p:sp>
      <p:sp>
        <p:nvSpPr>
          <p:cNvPr id="57" name="object 58"/>
          <p:cNvSpPr/>
          <p:nvPr/>
        </p:nvSpPr>
        <p:spPr>
          <a:xfrm>
            <a:off x="3511295" y="3653023"/>
            <a:ext cx="360045" cy="90170"/>
          </a:xfrm>
          <a:custGeom>
            <a:avLst/>
            <a:gdLst/>
            <a:ahLst/>
            <a:cxnLst/>
            <a:rect l="l" t="t" r="r" b="b"/>
            <a:pathLst>
              <a:path w="360045" h="90170">
                <a:moveTo>
                  <a:pt x="359663" y="0"/>
                </a:moveTo>
                <a:lnTo>
                  <a:pt x="89915" y="0"/>
                </a:lnTo>
                <a:lnTo>
                  <a:pt x="0" y="89915"/>
                </a:lnTo>
                <a:lnTo>
                  <a:pt x="269747" y="89915"/>
                </a:lnTo>
                <a:lnTo>
                  <a:pt x="359663" y="0"/>
                </a:lnTo>
                <a:close/>
              </a:path>
            </a:pathLst>
          </a:custGeom>
          <a:solidFill>
            <a:srgbClr val="D6D6FF"/>
          </a:solidFill>
        </p:spPr>
        <p:txBody>
          <a:bodyPr wrap="square" lIns="0" tIns="0" rIns="0" bIns="0" rtlCol="0"/>
          <a:lstStyle/>
          <a:p>
            <a:endParaRPr/>
          </a:p>
        </p:txBody>
      </p:sp>
      <p:sp>
        <p:nvSpPr>
          <p:cNvPr id="58" name="object 59"/>
          <p:cNvSpPr/>
          <p:nvPr/>
        </p:nvSpPr>
        <p:spPr>
          <a:xfrm>
            <a:off x="3509771" y="3651499"/>
            <a:ext cx="364490" cy="364490"/>
          </a:xfrm>
          <a:custGeom>
            <a:avLst/>
            <a:gdLst/>
            <a:ahLst/>
            <a:cxnLst/>
            <a:rect l="l" t="t" r="r" b="b"/>
            <a:pathLst>
              <a:path w="364489" h="364489">
                <a:moveTo>
                  <a:pt x="1523" y="89915"/>
                </a:moveTo>
                <a:lnTo>
                  <a:pt x="0" y="91439"/>
                </a:lnTo>
                <a:lnTo>
                  <a:pt x="0" y="364235"/>
                </a:lnTo>
                <a:lnTo>
                  <a:pt x="272795" y="364235"/>
                </a:lnTo>
                <a:lnTo>
                  <a:pt x="275843" y="361187"/>
                </a:lnTo>
                <a:lnTo>
                  <a:pt x="4571" y="361187"/>
                </a:lnTo>
                <a:lnTo>
                  <a:pt x="1523" y="359663"/>
                </a:lnTo>
                <a:lnTo>
                  <a:pt x="4571" y="359663"/>
                </a:lnTo>
                <a:lnTo>
                  <a:pt x="4571" y="94487"/>
                </a:lnTo>
                <a:lnTo>
                  <a:pt x="1523" y="94487"/>
                </a:lnTo>
                <a:lnTo>
                  <a:pt x="1523" y="89915"/>
                </a:lnTo>
                <a:close/>
              </a:path>
              <a:path w="364489" h="364489">
                <a:moveTo>
                  <a:pt x="4571" y="359663"/>
                </a:moveTo>
                <a:lnTo>
                  <a:pt x="1523" y="359663"/>
                </a:lnTo>
                <a:lnTo>
                  <a:pt x="4571" y="361187"/>
                </a:lnTo>
                <a:lnTo>
                  <a:pt x="4571" y="359663"/>
                </a:lnTo>
                <a:close/>
              </a:path>
              <a:path w="364489" h="364489">
                <a:moveTo>
                  <a:pt x="269747" y="359663"/>
                </a:moveTo>
                <a:lnTo>
                  <a:pt x="4571" y="359663"/>
                </a:lnTo>
                <a:lnTo>
                  <a:pt x="4571" y="361187"/>
                </a:lnTo>
                <a:lnTo>
                  <a:pt x="269747" y="361187"/>
                </a:lnTo>
                <a:lnTo>
                  <a:pt x="269747" y="359663"/>
                </a:lnTo>
                <a:close/>
              </a:path>
              <a:path w="364489" h="364489">
                <a:moveTo>
                  <a:pt x="274319" y="355091"/>
                </a:moveTo>
                <a:lnTo>
                  <a:pt x="269747" y="359663"/>
                </a:lnTo>
                <a:lnTo>
                  <a:pt x="269747" y="361187"/>
                </a:lnTo>
                <a:lnTo>
                  <a:pt x="274319" y="361187"/>
                </a:lnTo>
                <a:lnTo>
                  <a:pt x="274319" y="355091"/>
                </a:lnTo>
                <a:close/>
              </a:path>
              <a:path w="364489" h="364489">
                <a:moveTo>
                  <a:pt x="359663" y="269747"/>
                </a:moveTo>
                <a:lnTo>
                  <a:pt x="274319" y="355091"/>
                </a:lnTo>
                <a:lnTo>
                  <a:pt x="274319" y="361187"/>
                </a:lnTo>
                <a:lnTo>
                  <a:pt x="275843" y="361187"/>
                </a:lnTo>
                <a:lnTo>
                  <a:pt x="364235" y="272795"/>
                </a:lnTo>
                <a:lnTo>
                  <a:pt x="364235" y="271271"/>
                </a:lnTo>
                <a:lnTo>
                  <a:pt x="359663" y="271271"/>
                </a:lnTo>
                <a:lnTo>
                  <a:pt x="359663" y="269747"/>
                </a:lnTo>
                <a:close/>
              </a:path>
              <a:path w="364489" h="364489">
                <a:moveTo>
                  <a:pt x="274319" y="91439"/>
                </a:moveTo>
                <a:lnTo>
                  <a:pt x="269747" y="91439"/>
                </a:lnTo>
                <a:lnTo>
                  <a:pt x="269747" y="359663"/>
                </a:lnTo>
                <a:lnTo>
                  <a:pt x="274319" y="355091"/>
                </a:lnTo>
                <a:lnTo>
                  <a:pt x="274319" y="94487"/>
                </a:lnTo>
                <a:lnTo>
                  <a:pt x="272795" y="94487"/>
                </a:lnTo>
                <a:lnTo>
                  <a:pt x="274319" y="92989"/>
                </a:lnTo>
                <a:lnTo>
                  <a:pt x="274319" y="91439"/>
                </a:lnTo>
                <a:close/>
              </a:path>
              <a:path w="364489" h="364489">
                <a:moveTo>
                  <a:pt x="364235" y="4571"/>
                </a:moveTo>
                <a:lnTo>
                  <a:pt x="359663" y="9067"/>
                </a:lnTo>
                <a:lnTo>
                  <a:pt x="359663" y="271271"/>
                </a:lnTo>
                <a:lnTo>
                  <a:pt x="364235" y="271271"/>
                </a:lnTo>
                <a:lnTo>
                  <a:pt x="364235" y="4571"/>
                </a:lnTo>
                <a:close/>
              </a:path>
              <a:path w="364489" h="364489">
                <a:moveTo>
                  <a:pt x="359663" y="0"/>
                </a:moveTo>
                <a:lnTo>
                  <a:pt x="91439" y="0"/>
                </a:lnTo>
                <a:lnTo>
                  <a:pt x="1523" y="89915"/>
                </a:lnTo>
                <a:lnTo>
                  <a:pt x="1523" y="94487"/>
                </a:lnTo>
                <a:lnTo>
                  <a:pt x="4571" y="94487"/>
                </a:lnTo>
                <a:lnTo>
                  <a:pt x="4571" y="91439"/>
                </a:lnTo>
                <a:lnTo>
                  <a:pt x="7619" y="91439"/>
                </a:lnTo>
                <a:lnTo>
                  <a:pt x="94487" y="4571"/>
                </a:lnTo>
                <a:lnTo>
                  <a:pt x="355091" y="4571"/>
                </a:lnTo>
                <a:lnTo>
                  <a:pt x="359663" y="0"/>
                </a:lnTo>
                <a:close/>
              </a:path>
              <a:path w="364489" h="364489">
                <a:moveTo>
                  <a:pt x="7619" y="91439"/>
                </a:moveTo>
                <a:lnTo>
                  <a:pt x="4571" y="91439"/>
                </a:lnTo>
                <a:lnTo>
                  <a:pt x="4571" y="94487"/>
                </a:lnTo>
                <a:lnTo>
                  <a:pt x="7619" y="91439"/>
                </a:lnTo>
                <a:close/>
              </a:path>
              <a:path w="364489" h="364489">
                <a:moveTo>
                  <a:pt x="359663" y="0"/>
                </a:moveTo>
                <a:lnTo>
                  <a:pt x="269747" y="89915"/>
                </a:lnTo>
                <a:lnTo>
                  <a:pt x="9143" y="89915"/>
                </a:lnTo>
                <a:lnTo>
                  <a:pt x="4571" y="94487"/>
                </a:lnTo>
                <a:lnTo>
                  <a:pt x="269747" y="94487"/>
                </a:lnTo>
                <a:lnTo>
                  <a:pt x="269747" y="91439"/>
                </a:lnTo>
                <a:lnTo>
                  <a:pt x="275895" y="91439"/>
                </a:lnTo>
                <a:lnTo>
                  <a:pt x="359663" y="9067"/>
                </a:lnTo>
                <a:lnTo>
                  <a:pt x="359663" y="1523"/>
                </a:lnTo>
                <a:lnTo>
                  <a:pt x="361187" y="1523"/>
                </a:lnTo>
                <a:lnTo>
                  <a:pt x="359663" y="0"/>
                </a:lnTo>
                <a:close/>
              </a:path>
              <a:path w="364489" h="364489">
                <a:moveTo>
                  <a:pt x="274319" y="92989"/>
                </a:moveTo>
                <a:lnTo>
                  <a:pt x="272795" y="94487"/>
                </a:lnTo>
                <a:lnTo>
                  <a:pt x="274319" y="94487"/>
                </a:lnTo>
                <a:lnTo>
                  <a:pt x="274319" y="92989"/>
                </a:lnTo>
                <a:close/>
              </a:path>
              <a:path w="364489" h="364489">
                <a:moveTo>
                  <a:pt x="275895" y="91439"/>
                </a:moveTo>
                <a:lnTo>
                  <a:pt x="274319" y="91439"/>
                </a:lnTo>
                <a:lnTo>
                  <a:pt x="274319" y="92989"/>
                </a:lnTo>
                <a:lnTo>
                  <a:pt x="275895" y="91439"/>
                </a:lnTo>
                <a:close/>
              </a:path>
              <a:path w="364489" h="364489">
                <a:moveTo>
                  <a:pt x="359663" y="1523"/>
                </a:moveTo>
                <a:lnTo>
                  <a:pt x="359663" y="9067"/>
                </a:lnTo>
                <a:lnTo>
                  <a:pt x="364235" y="4571"/>
                </a:lnTo>
                <a:lnTo>
                  <a:pt x="361187" y="4571"/>
                </a:lnTo>
                <a:lnTo>
                  <a:pt x="359663" y="1523"/>
                </a:lnTo>
                <a:close/>
              </a:path>
              <a:path w="364489" h="364489">
                <a:moveTo>
                  <a:pt x="361187" y="1523"/>
                </a:moveTo>
                <a:lnTo>
                  <a:pt x="359663" y="1523"/>
                </a:lnTo>
                <a:lnTo>
                  <a:pt x="361187" y="4571"/>
                </a:lnTo>
                <a:lnTo>
                  <a:pt x="364235" y="4571"/>
                </a:lnTo>
                <a:lnTo>
                  <a:pt x="361187" y="1523"/>
                </a:lnTo>
                <a:close/>
              </a:path>
              <a:path w="364489" h="364489">
                <a:moveTo>
                  <a:pt x="364235" y="0"/>
                </a:moveTo>
                <a:lnTo>
                  <a:pt x="359663" y="0"/>
                </a:lnTo>
                <a:lnTo>
                  <a:pt x="364235" y="4571"/>
                </a:lnTo>
                <a:lnTo>
                  <a:pt x="364235" y="0"/>
                </a:lnTo>
                <a:close/>
              </a:path>
            </a:pathLst>
          </a:custGeom>
          <a:solidFill>
            <a:srgbClr val="000000"/>
          </a:solidFill>
        </p:spPr>
        <p:txBody>
          <a:bodyPr wrap="square" lIns="0" tIns="0" rIns="0" bIns="0" rtlCol="0"/>
          <a:lstStyle/>
          <a:p>
            <a:endParaRPr/>
          </a:p>
        </p:txBody>
      </p:sp>
      <p:sp>
        <p:nvSpPr>
          <p:cNvPr id="59" name="object 60"/>
          <p:cNvSpPr txBox="1"/>
          <p:nvPr/>
        </p:nvSpPr>
        <p:spPr>
          <a:xfrm>
            <a:off x="2008123" y="3828290"/>
            <a:ext cx="2415540" cy="320675"/>
          </a:xfrm>
          <a:prstGeom prst="rect">
            <a:avLst/>
          </a:prstGeom>
        </p:spPr>
        <p:txBody>
          <a:bodyPr vert="horz" wrap="square" lIns="0" tIns="0" rIns="0" bIns="0" rtlCol="0">
            <a:spAutoFit/>
          </a:bodyPr>
          <a:lstStyle/>
          <a:p>
            <a:pPr marL="12700">
              <a:lnSpc>
                <a:spcPct val="100000"/>
              </a:lnSpc>
            </a:pPr>
            <a:r>
              <a:rPr sz="900" spc="-60" dirty="0">
                <a:latin typeface="Arial"/>
                <a:cs typeface="Arial"/>
              </a:rPr>
              <a:t>Database</a:t>
            </a:r>
            <a:endParaRPr sz="900">
              <a:latin typeface="Arial"/>
              <a:cs typeface="Arial"/>
            </a:endParaRPr>
          </a:p>
          <a:p>
            <a:pPr marL="1175385">
              <a:lnSpc>
                <a:spcPct val="100000"/>
              </a:lnSpc>
              <a:spcBef>
                <a:spcPts val="215"/>
              </a:spcBef>
            </a:pPr>
            <a:r>
              <a:rPr sz="900" spc="-25" dirty="0">
                <a:latin typeface="Arial"/>
                <a:cs typeface="Arial"/>
              </a:rPr>
              <a:t>Multi-dimensional</a:t>
            </a:r>
            <a:r>
              <a:rPr sz="900" spc="-40" dirty="0">
                <a:latin typeface="Arial"/>
                <a:cs typeface="Arial"/>
              </a:rPr>
              <a:t> </a:t>
            </a:r>
            <a:r>
              <a:rPr sz="900" spc="-60" dirty="0">
                <a:latin typeface="Arial"/>
                <a:cs typeface="Arial"/>
              </a:rPr>
              <a:t>Storage</a:t>
            </a:r>
            <a:endParaRPr sz="900">
              <a:latin typeface="Arial"/>
              <a:cs typeface="Arial"/>
            </a:endParaRPr>
          </a:p>
        </p:txBody>
      </p:sp>
      <p:sp>
        <p:nvSpPr>
          <p:cNvPr id="60" name="object 61"/>
          <p:cNvSpPr/>
          <p:nvPr/>
        </p:nvSpPr>
        <p:spPr>
          <a:xfrm>
            <a:off x="3645408" y="3441187"/>
            <a:ext cx="38100" cy="212090"/>
          </a:xfrm>
          <a:custGeom>
            <a:avLst/>
            <a:gdLst/>
            <a:ahLst/>
            <a:cxnLst/>
            <a:rect l="l" t="t" r="r" b="b"/>
            <a:pathLst>
              <a:path w="38100" h="212089">
                <a:moveTo>
                  <a:pt x="16763" y="173735"/>
                </a:moveTo>
                <a:lnTo>
                  <a:pt x="0" y="173735"/>
                </a:lnTo>
                <a:lnTo>
                  <a:pt x="18287" y="211835"/>
                </a:lnTo>
                <a:lnTo>
                  <a:pt x="34137" y="181355"/>
                </a:lnTo>
                <a:lnTo>
                  <a:pt x="16763" y="181355"/>
                </a:lnTo>
                <a:lnTo>
                  <a:pt x="16763" y="173735"/>
                </a:lnTo>
                <a:close/>
              </a:path>
              <a:path w="38100" h="212089">
                <a:moveTo>
                  <a:pt x="21335" y="32003"/>
                </a:moveTo>
                <a:lnTo>
                  <a:pt x="16763" y="32003"/>
                </a:lnTo>
                <a:lnTo>
                  <a:pt x="16763" y="181355"/>
                </a:lnTo>
                <a:lnTo>
                  <a:pt x="21335" y="181355"/>
                </a:lnTo>
                <a:lnTo>
                  <a:pt x="21335" y="32003"/>
                </a:lnTo>
                <a:close/>
              </a:path>
              <a:path w="38100" h="212089">
                <a:moveTo>
                  <a:pt x="38099" y="173735"/>
                </a:moveTo>
                <a:lnTo>
                  <a:pt x="21335" y="173735"/>
                </a:lnTo>
                <a:lnTo>
                  <a:pt x="21335" y="181355"/>
                </a:lnTo>
                <a:lnTo>
                  <a:pt x="34137" y="181355"/>
                </a:lnTo>
                <a:lnTo>
                  <a:pt x="38099" y="173735"/>
                </a:lnTo>
                <a:close/>
              </a:path>
              <a:path w="38100" h="212089">
                <a:moveTo>
                  <a:pt x="18287" y="0"/>
                </a:moveTo>
                <a:lnTo>
                  <a:pt x="0" y="38099"/>
                </a:lnTo>
                <a:lnTo>
                  <a:pt x="16763" y="38099"/>
                </a:lnTo>
                <a:lnTo>
                  <a:pt x="16763" y="32003"/>
                </a:lnTo>
                <a:lnTo>
                  <a:pt x="34930" y="32003"/>
                </a:lnTo>
                <a:lnTo>
                  <a:pt x="18287" y="0"/>
                </a:lnTo>
                <a:close/>
              </a:path>
              <a:path w="38100" h="212089">
                <a:moveTo>
                  <a:pt x="34930" y="32003"/>
                </a:moveTo>
                <a:lnTo>
                  <a:pt x="21335" y="32003"/>
                </a:lnTo>
                <a:lnTo>
                  <a:pt x="21335" y="38099"/>
                </a:lnTo>
                <a:lnTo>
                  <a:pt x="38099" y="38099"/>
                </a:lnTo>
                <a:lnTo>
                  <a:pt x="34930" y="32003"/>
                </a:lnTo>
                <a:close/>
              </a:path>
            </a:pathLst>
          </a:custGeom>
          <a:solidFill>
            <a:srgbClr val="000000"/>
          </a:solidFill>
        </p:spPr>
        <p:txBody>
          <a:bodyPr wrap="square" lIns="0" tIns="0" rIns="0" bIns="0" rtlCol="0"/>
          <a:lstStyle/>
          <a:p>
            <a:endParaRPr/>
          </a:p>
        </p:txBody>
      </p:sp>
      <p:sp>
        <p:nvSpPr>
          <p:cNvPr id="61" name="object 62"/>
          <p:cNvSpPr txBox="1"/>
          <p:nvPr/>
        </p:nvSpPr>
        <p:spPr>
          <a:xfrm>
            <a:off x="3385818" y="3332991"/>
            <a:ext cx="595630" cy="288290"/>
          </a:xfrm>
          <a:prstGeom prst="rect">
            <a:avLst/>
          </a:prstGeom>
        </p:spPr>
        <p:txBody>
          <a:bodyPr vert="horz" wrap="square" lIns="0" tIns="0" rIns="0" bIns="0" rtlCol="0">
            <a:spAutoFit/>
          </a:bodyPr>
          <a:lstStyle/>
          <a:p>
            <a:pPr marL="12700">
              <a:lnSpc>
                <a:spcPct val="100000"/>
              </a:lnSpc>
            </a:pPr>
            <a:r>
              <a:rPr sz="900" spc="-114" dirty="0">
                <a:latin typeface="Arial"/>
                <a:cs typeface="Arial"/>
              </a:rPr>
              <a:t>OLAP</a:t>
            </a:r>
            <a:r>
              <a:rPr sz="900" spc="-110" dirty="0">
                <a:latin typeface="Arial"/>
                <a:cs typeface="Arial"/>
              </a:rPr>
              <a:t> </a:t>
            </a:r>
            <a:r>
              <a:rPr sz="900" spc="-60" dirty="0">
                <a:latin typeface="Arial"/>
                <a:cs typeface="Arial"/>
              </a:rPr>
              <a:t>Server</a:t>
            </a:r>
            <a:endParaRPr sz="900">
              <a:latin typeface="Arial"/>
              <a:cs typeface="Arial"/>
            </a:endParaRPr>
          </a:p>
          <a:p>
            <a:pPr marL="329565">
              <a:lnSpc>
                <a:spcPct val="100000"/>
              </a:lnSpc>
              <a:spcBef>
                <a:spcPts val="85"/>
              </a:spcBef>
            </a:pPr>
            <a:r>
              <a:rPr sz="800" spc="-70" dirty="0">
                <a:latin typeface="Arial"/>
                <a:cs typeface="Arial"/>
              </a:rPr>
              <a:t>MDX</a:t>
            </a:r>
            <a:endParaRPr sz="800">
              <a:latin typeface="Arial"/>
              <a:cs typeface="Arial"/>
            </a:endParaRPr>
          </a:p>
        </p:txBody>
      </p:sp>
      <p:sp>
        <p:nvSpPr>
          <p:cNvPr id="62" name="object 63"/>
          <p:cNvSpPr txBox="1"/>
          <p:nvPr/>
        </p:nvSpPr>
        <p:spPr>
          <a:xfrm>
            <a:off x="2296159" y="3290827"/>
            <a:ext cx="184150" cy="140335"/>
          </a:xfrm>
          <a:prstGeom prst="rect">
            <a:avLst/>
          </a:prstGeom>
        </p:spPr>
        <p:txBody>
          <a:bodyPr vert="horz" wrap="square" lIns="0" tIns="0" rIns="0" bIns="0" rtlCol="0">
            <a:spAutoFit/>
          </a:bodyPr>
          <a:lstStyle/>
          <a:p>
            <a:pPr marL="12700">
              <a:lnSpc>
                <a:spcPct val="100000"/>
              </a:lnSpc>
            </a:pPr>
            <a:r>
              <a:rPr sz="800" spc="-165" dirty="0">
                <a:latin typeface="Arial"/>
                <a:cs typeface="Arial"/>
              </a:rPr>
              <a:t>S</a:t>
            </a:r>
            <a:r>
              <a:rPr sz="800" spc="-90" dirty="0">
                <a:latin typeface="Arial"/>
                <a:cs typeface="Arial"/>
              </a:rPr>
              <a:t>Q</a:t>
            </a:r>
            <a:r>
              <a:rPr sz="800" spc="-110" dirty="0">
                <a:latin typeface="Arial"/>
                <a:cs typeface="Arial"/>
              </a:rPr>
              <a:t>L</a:t>
            </a:r>
            <a:endParaRPr sz="800">
              <a:latin typeface="Arial"/>
              <a:cs typeface="Arial"/>
            </a:endParaRPr>
          </a:p>
        </p:txBody>
      </p:sp>
      <p:sp>
        <p:nvSpPr>
          <p:cNvPr id="63" name="object 64"/>
          <p:cNvSpPr txBox="1"/>
          <p:nvPr/>
        </p:nvSpPr>
        <p:spPr>
          <a:xfrm>
            <a:off x="3375150" y="1688087"/>
            <a:ext cx="807085" cy="361950"/>
          </a:xfrm>
          <a:prstGeom prst="rect">
            <a:avLst/>
          </a:prstGeom>
        </p:spPr>
        <p:txBody>
          <a:bodyPr vert="horz" wrap="square" lIns="0" tIns="0" rIns="0" bIns="0" rtlCol="0">
            <a:spAutoFit/>
          </a:bodyPr>
          <a:lstStyle/>
          <a:p>
            <a:pPr marL="12700">
              <a:lnSpc>
                <a:spcPct val="100000"/>
              </a:lnSpc>
            </a:pPr>
            <a:r>
              <a:rPr sz="2200" spc="-229" dirty="0">
                <a:solidFill>
                  <a:srgbClr val="C00000"/>
                </a:solidFill>
                <a:latin typeface="Arial"/>
                <a:cs typeface="Arial"/>
              </a:rPr>
              <a:t>H</a:t>
            </a:r>
            <a:r>
              <a:rPr sz="2200" spc="-265" dirty="0">
                <a:solidFill>
                  <a:srgbClr val="C00000"/>
                </a:solidFill>
                <a:latin typeface="Arial"/>
                <a:cs typeface="Arial"/>
              </a:rPr>
              <a:t>O</a:t>
            </a:r>
            <a:r>
              <a:rPr sz="2200" spc="-305" dirty="0">
                <a:solidFill>
                  <a:srgbClr val="C00000"/>
                </a:solidFill>
                <a:latin typeface="Arial"/>
                <a:cs typeface="Arial"/>
              </a:rPr>
              <a:t>L</a:t>
            </a:r>
            <a:r>
              <a:rPr sz="2200" spc="-200" dirty="0">
                <a:solidFill>
                  <a:srgbClr val="C00000"/>
                </a:solidFill>
                <a:latin typeface="Arial"/>
                <a:cs typeface="Arial"/>
              </a:rPr>
              <a:t>A</a:t>
            </a:r>
            <a:r>
              <a:rPr sz="2200" spc="-335" dirty="0">
                <a:solidFill>
                  <a:srgbClr val="C00000"/>
                </a:solidFill>
                <a:latin typeface="Arial"/>
                <a:cs typeface="Arial"/>
              </a:rPr>
              <a:t>P</a:t>
            </a:r>
            <a:endParaRPr sz="2200">
              <a:latin typeface="Arial"/>
              <a:cs typeface="Arial"/>
            </a:endParaRPr>
          </a:p>
        </p:txBody>
      </p:sp>
    </p:spTree>
    <p:extLst>
      <p:ext uri="{BB962C8B-B14F-4D97-AF65-F5344CB8AC3E}">
        <p14:creationId xmlns:p14="http://schemas.microsoft.com/office/powerpoint/2010/main" val="157226058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3" name="Content Placeholder 2"/>
          <p:cNvSpPr>
            <a:spLocks noGrp="1"/>
          </p:cNvSpPr>
          <p:nvPr>
            <p:ph idx="1"/>
          </p:nvPr>
        </p:nvSpPr>
        <p:spPr/>
        <p:txBody>
          <a:bodyPr/>
          <a:lstStyle/>
          <a:p>
            <a:endParaRPr lang="sv-SE" dirty="0"/>
          </a:p>
        </p:txBody>
      </p:sp>
      <p:sp>
        <p:nvSpPr>
          <p:cNvPr id="4" name="object 66"/>
          <p:cNvSpPr txBox="1"/>
          <p:nvPr/>
        </p:nvSpPr>
        <p:spPr>
          <a:xfrm>
            <a:off x="1557414" y="4459316"/>
            <a:ext cx="102235" cy="107950"/>
          </a:xfrm>
          <a:prstGeom prst="rect">
            <a:avLst/>
          </a:prstGeom>
        </p:spPr>
        <p:txBody>
          <a:bodyPr vert="horz" wrap="square" lIns="0" tIns="0" rIns="0" bIns="0" rtlCol="0">
            <a:spAutoFit/>
          </a:bodyPr>
          <a:lstStyle/>
          <a:p>
            <a:pPr marL="12700">
              <a:lnSpc>
                <a:spcPct val="100000"/>
              </a:lnSpc>
            </a:pPr>
            <a:r>
              <a:rPr sz="600" i="1" spc="-35" dirty="0">
                <a:latin typeface="Arial"/>
                <a:cs typeface="Arial"/>
              </a:rPr>
              <a:t>1</a:t>
            </a:r>
            <a:r>
              <a:rPr sz="600" i="1" spc="-30" dirty="0">
                <a:latin typeface="Arial"/>
                <a:cs typeface="Arial"/>
              </a:rPr>
              <a:t>6</a:t>
            </a:r>
            <a:endParaRPr sz="600">
              <a:latin typeface="Arial"/>
              <a:cs typeface="Arial"/>
            </a:endParaRPr>
          </a:p>
        </p:txBody>
      </p:sp>
      <p:sp>
        <p:nvSpPr>
          <p:cNvPr id="5" name="object 69"/>
          <p:cNvSpPr/>
          <p:nvPr/>
        </p:nvSpPr>
        <p:spPr>
          <a:xfrm>
            <a:off x="1471054" y="1501988"/>
            <a:ext cx="4572000" cy="0"/>
          </a:xfrm>
          <a:custGeom>
            <a:avLst/>
            <a:gdLst/>
            <a:ahLst/>
            <a:cxnLst/>
            <a:rect l="l" t="t" r="r" b="b"/>
            <a:pathLst>
              <a:path w="4572000">
                <a:moveTo>
                  <a:pt x="0" y="0"/>
                </a:moveTo>
                <a:lnTo>
                  <a:pt x="4571999" y="0"/>
                </a:lnTo>
              </a:path>
            </a:pathLst>
          </a:custGeom>
          <a:ln w="7619">
            <a:solidFill>
              <a:srgbClr val="BF0000"/>
            </a:solidFill>
          </a:ln>
        </p:spPr>
        <p:txBody>
          <a:bodyPr wrap="square" lIns="0" tIns="0" rIns="0" bIns="0" rtlCol="0"/>
          <a:lstStyle/>
          <a:p>
            <a:endParaRPr/>
          </a:p>
        </p:txBody>
      </p:sp>
      <p:sp>
        <p:nvSpPr>
          <p:cNvPr id="6" name="object 70"/>
          <p:cNvSpPr txBox="1"/>
          <p:nvPr/>
        </p:nvSpPr>
        <p:spPr>
          <a:xfrm>
            <a:off x="1735722" y="1304637"/>
            <a:ext cx="119380" cy="107950"/>
          </a:xfrm>
          <a:prstGeom prst="rect">
            <a:avLst/>
          </a:prstGeom>
        </p:spPr>
        <p:txBody>
          <a:bodyPr vert="horz" wrap="square" lIns="0" tIns="0" rIns="0" bIns="0" rtlCol="0">
            <a:spAutoFit/>
          </a:bodyPr>
          <a:lstStyle/>
          <a:p>
            <a:pPr marL="12700">
              <a:lnSpc>
                <a:spcPct val="100000"/>
              </a:lnSpc>
            </a:pPr>
            <a:r>
              <a:rPr sz="600" spc="-20" dirty="0">
                <a:solidFill>
                  <a:srgbClr val="898989"/>
                </a:solidFill>
                <a:latin typeface="Arial"/>
                <a:cs typeface="Arial"/>
              </a:rPr>
              <a:t>I</a:t>
            </a:r>
            <a:r>
              <a:rPr sz="600" spc="-125" dirty="0">
                <a:solidFill>
                  <a:srgbClr val="898989"/>
                </a:solidFill>
                <a:latin typeface="Arial"/>
                <a:cs typeface="Arial"/>
              </a:rPr>
              <a:t>S</a:t>
            </a:r>
            <a:r>
              <a:rPr sz="600" spc="-30" dirty="0">
                <a:solidFill>
                  <a:srgbClr val="898989"/>
                </a:solidFill>
                <a:latin typeface="Arial"/>
                <a:cs typeface="Arial"/>
              </a:rPr>
              <a:t>5</a:t>
            </a:r>
            <a:endParaRPr sz="600">
              <a:latin typeface="Arial"/>
              <a:cs typeface="Arial"/>
            </a:endParaRPr>
          </a:p>
        </p:txBody>
      </p:sp>
      <p:sp>
        <p:nvSpPr>
          <p:cNvPr id="7" name="object 71"/>
          <p:cNvSpPr txBox="1"/>
          <p:nvPr/>
        </p:nvSpPr>
        <p:spPr>
          <a:xfrm>
            <a:off x="5196725" y="1307686"/>
            <a:ext cx="581025" cy="107950"/>
          </a:xfrm>
          <a:prstGeom prst="rect">
            <a:avLst/>
          </a:prstGeom>
        </p:spPr>
        <p:txBody>
          <a:bodyPr vert="horz" wrap="square" lIns="0" tIns="0" rIns="0" bIns="0" rtlCol="0">
            <a:spAutoFit/>
          </a:bodyPr>
          <a:lstStyle/>
          <a:p>
            <a:pPr marL="12700">
              <a:lnSpc>
                <a:spcPct val="100000"/>
              </a:lnSpc>
            </a:pPr>
            <a:r>
              <a:rPr sz="600" spc="-35" dirty="0">
                <a:solidFill>
                  <a:srgbClr val="898989"/>
                </a:solidFill>
                <a:latin typeface="Arial"/>
                <a:cs typeface="Arial"/>
              </a:rPr>
              <a:t>Data</a:t>
            </a:r>
            <a:r>
              <a:rPr sz="600" spc="-120" dirty="0">
                <a:solidFill>
                  <a:srgbClr val="898989"/>
                </a:solidFill>
                <a:latin typeface="Arial"/>
                <a:cs typeface="Arial"/>
              </a:rPr>
              <a:t> </a:t>
            </a:r>
            <a:r>
              <a:rPr sz="600" spc="-30" dirty="0">
                <a:solidFill>
                  <a:srgbClr val="898989"/>
                </a:solidFill>
                <a:latin typeface="Arial"/>
                <a:cs typeface="Arial"/>
              </a:rPr>
              <a:t>warehousing</a:t>
            </a:r>
            <a:endParaRPr sz="600">
              <a:latin typeface="Arial"/>
              <a:cs typeface="Arial"/>
            </a:endParaRPr>
          </a:p>
        </p:txBody>
      </p:sp>
      <p:sp>
        <p:nvSpPr>
          <p:cNvPr id="8" name="object 72"/>
          <p:cNvSpPr txBox="1"/>
          <p:nvPr/>
        </p:nvSpPr>
        <p:spPr>
          <a:xfrm>
            <a:off x="3352685" y="1520537"/>
            <a:ext cx="807085" cy="361950"/>
          </a:xfrm>
          <a:prstGeom prst="rect">
            <a:avLst/>
          </a:prstGeom>
        </p:spPr>
        <p:txBody>
          <a:bodyPr vert="horz" wrap="square" lIns="0" tIns="0" rIns="0" bIns="0" rtlCol="0">
            <a:spAutoFit/>
          </a:bodyPr>
          <a:lstStyle/>
          <a:p>
            <a:pPr marL="12700">
              <a:lnSpc>
                <a:spcPct val="100000"/>
              </a:lnSpc>
            </a:pPr>
            <a:r>
              <a:rPr sz="2200" spc="-229" dirty="0">
                <a:solidFill>
                  <a:srgbClr val="C00000"/>
                </a:solidFill>
                <a:latin typeface="Arial"/>
                <a:cs typeface="Arial"/>
              </a:rPr>
              <a:t>H</a:t>
            </a:r>
            <a:r>
              <a:rPr sz="2200" spc="-265" dirty="0">
                <a:solidFill>
                  <a:srgbClr val="C00000"/>
                </a:solidFill>
                <a:latin typeface="Arial"/>
                <a:cs typeface="Arial"/>
              </a:rPr>
              <a:t>O</a:t>
            </a:r>
            <a:r>
              <a:rPr sz="2200" spc="-305" dirty="0">
                <a:solidFill>
                  <a:srgbClr val="C00000"/>
                </a:solidFill>
                <a:latin typeface="Arial"/>
                <a:cs typeface="Arial"/>
              </a:rPr>
              <a:t>L</a:t>
            </a:r>
            <a:r>
              <a:rPr sz="2200" spc="-200" dirty="0">
                <a:solidFill>
                  <a:srgbClr val="C00000"/>
                </a:solidFill>
                <a:latin typeface="Arial"/>
                <a:cs typeface="Arial"/>
              </a:rPr>
              <a:t>A</a:t>
            </a:r>
            <a:r>
              <a:rPr sz="2200" spc="-335" dirty="0">
                <a:solidFill>
                  <a:srgbClr val="C00000"/>
                </a:solidFill>
                <a:latin typeface="Arial"/>
                <a:cs typeface="Arial"/>
              </a:rPr>
              <a:t>P</a:t>
            </a:r>
            <a:endParaRPr sz="2200">
              <a:latin typeface="Arial"/>
              <a:cs typeface="Arial"/>
            </a:endParaRPr>
          </a:p>
        </p:txBody>
      </p:sp>
      <p:sp>
        <p:nvSpPr>
          <p:cNvPr id="9" name="object 73"/>
          <p:cNvSpPr txBox="1"/>
          <p:nvPr/>
        </p:nvSpPr>
        <p:spPr>
          <a:xfrm>
            <a:off x="1732674" y="2099149"/>
            <a:ext cx="1920875" cy="2066925"/>
          </a:xfrm>
          <a:prstGeom prst="rect">
            <a:avLst/>
          </a:prstGeom>
        </p:spPr>
        <p:txBody>
          <a:bodyPr vert="horz" wrap="square" lIns="0" tIns="0" rIns="0" bIns="0" rtlCol="0">
            <a:spAutoFit/>
          </a:bodyPr>
          <a:lstStyle/>
          <a:p>
            <a:pPr marL="184785" marR="5080" indent="-172085">
              <a:lnSpc>
                <a:spcPts val="1300"/>
              </a:lnSpc>
              <a:buChar char="•"/>
              <a:tabLst>
                <a:tab pos="185420" algn="l"/>
              </a:tabLst>
            </a:pPr>
            <a:r>
              <a:rPr sz="1200" spc="-85" dirty="0">
                <a:solidFill>
                  <a:srgbClr val="3F3F3F"/>
                </a:solidFill>
                <a:latin typeface="Arial"/>
                <a:cs typeface="Arial"/>
              </a:rPr>
              <a:t>The </a:t>
            </a:r>
            <a:r>
              <a:rPr sz="1200" spc="-145" dirty="0">
                <a:solidFill>
                  <a:srgbClr val="3F3F3F"/>
                </a:solidFill>
                <a:latin typeface="Arial"/>
                <a:cs typeface="Arial"/>
              </a:rPr>
              <a:t>HOLAP </a:t>
            </a:r>
            <a:r>
              <a:rPr sz="1200" spc="-60" dirty="0">
                <a:solidFill>
                  <a:srgbClr val="3F3F3F"/>
                </a:solidFill>
                <a:latin typeface="Arial"/>
                <a:cs typeface="Arial"/>
              </a:rPr>
              <a:t>storage </a:t>
            </a:r>
            <a:r>
              <a:rPr sz="1200" spc="-45" dirty="0">
                <a:solidFill>
                  <a:srgbClr val="3F3F3F"/>
                </a:solidFill>
                <a:latin typeface="Arial"/>
                <a:cs typeface="Arial"/>
              </a:rPr>
              <a:t>mode  </a:t>
            </a:r>
            <a:r>
              <a:rPr sz="1200" spc="-60" dirty="0">
                <a:solidFill>
                  <a:srgbClr val="3F3F3F"/>
                </a:solidFill>
                <a:latin typeface="Arial"/>
                <a:cs typeface="Arial"/>
              </a:rPr>
              <a:t>combines </a:t>
            </a:r>
            <a:r>
              <a:rPr sz="1200" spc="-20" dirty="0">
                <a:solidFill>
                  <a:srgbClr val="3F3F3F"/>
                </a:solidFill>
                <a:latin typeface="Arial"/>
                <a:cs typeface="Arial"/>
              </a:rPr>
              <a:t>attributes </a:t>
            </a:r>
            <a:r>
              <a:rPr sz="1200" spc="-5" dirty="0">
                <a:solidFill>
                  <a:srgbClr val="3F3F3F"/>
                </a:solidFill>
                <a:latin typeface="Arial"/>
                <a:cs typeface="Arial"/>
              </a:rPr>
              <a:t>of</a:t>
            </a:r>
            <a:r>
              <a:rPr sz="1200" spc="-180" dirty="0">
                <a:solidFill>
                  <a:srgbClr val="3F3F3F"/>
                </a:solidFill>
                <a:latin typeface="Arial"/>
                <a:cs typeface="Arial"/>
              </a:rPr>
              <a:t> </a:t>
            </a:r>
            <a:r>
              <a:rPr sz="1200" spc="-10" dirty="0">
                <a:solidFill>
                  <a:srgbClr val="3F3F3F"/>
                </a:solidFill>
                <a:latin typeface="Arial"/>
                <a:cs typeface="Arial"/>
              </a:rPr>
              <a:t>both  </a:t>
            </a:r>
            <a:r>
              <a:rPr sz="1200" spc="-114" dirty="0">
                <a:solidFill>
                  <a:srgbClr val="3F3F3F"/>
                </a:solidFill>
                <a:latin typeface="Arial"/>
                <a:cs typeface="Arial"/>
              </a:rPr>
              <a:t>MOLAP </a:t>
            </a:r>
            <a:r>
              <a:rPr sz="1200" spc="-55" dirty="0">
                <a:solidFill>
                  <a:srgbClr val="3F3F3F"/>
                </a:solidFill>
                <a:latin typeface="Arial"/>
                <a:cs typeface="Arial"/>
              </a:rPr>
              <a:t>and</a:t>
            </a:r>
            <a:r>
              <a:rPr sz="1200" spc="-120" dirty="0">
                <a:solidFill>
                  <a:srgbClr val="3F3F3F"/>
                </a:solidFill>
                <a:latin typeface="Arial"/>
                <a:cs typeface="Arial"/>
              </a:rPr>
              <a:t> </a:t>
            </a:r>
            <a:r>
              <a:rPr sz="1200" spc="-170" dirty="0">
                <a:solidFill>
                  <a:srgbClr val="3F3F3F"/>
                </a:solidFill>
                <a:latin typeface="Arial"/>
                <a:cs typeface="Arial"/>
              </a:rPr>
              <a:t>ROLAP.</a:t>
            </a:r>
            <a:endParaRPr sz="1200">
              <a:latin typeface="Arial"/>
              <a:cs typeface="Arial"/>
            </a:endParaRPr>
          </a:p>
          <a:p>
            <a:pPr marL="184785" marR="46990" indent="-172085">
              <a:lnSpc>
                <a:spcPts val="1300"/>
              </a:lnSpc>
              <a:spcBef>
                <a:spcPts val="280"/>
              </a:spcBef>
              <a:buChar char="•"/>
              <a:tabLst>
                <a:tab pos="185420" algn="l"/>
              </a:tabLst>
            </a:pPr>
            <a:r>
              <a:rPr sz="1200" spc="-85" dirty="0">
                <a:solidFill>
                  <a:srgbClr val="3F3F3F"/>
                </a:solidFill>
                <a:latin typeface="Arial"/>
                <a:cs typeface="Arial"/>
              </a:rPr>
              <a:t>Like </a:t>
            </a:r>
            <a:r>
              <a:rPr sz="1200" spc="-125" dirty="0">
                <a:solidFill>
                  <a:srgbClr val="3F3F3F"/>
                </a:solidFill>
                <a:latin typeface="Arial"/>
                <a:cs typeface="Arial"/>
              </a:rPr>
              <a:t>MOLAP, </a:t>
            </a:r>
            <a:r>
              <a:rPr sz="1200" spc="-145" dirty="0">
                <a:solidFill>
                  <a:srgbClr val="3F3F3F"/>
                </a:solidFill>
                <a:latin typeface="Arial"/>
                <a:cs typeface="Arial"/>
              </a:rPr>
              <a:t>HOLAP </a:t>
            </a:r>
            <a:r>
              <a:rPr sz="1200" spc="-100" dirty="0">
                <a:solidFill>
                  <a:srgbClr val="3F3F3F"/>
                </a:solidFill>
                <a:latin typeface="Arial"/>
                <a:cs typeface="Arial"/>
              </a:rPr>
              <a:t>causes  </a:t>
            </a:r>
            <a:r>
              <a:rPr sz="1200" spc="-10" dirty="0">
                <a:solidFill>
                  <a:srgbClr val="3F3F3F"/>
                </a:solidFill>
                <a:latin typeface="Arial"/>
                <a:cs typeface="Arial"/>
              </a:rPr>
              <a:t>the </a:t>
            </a:r>
            <a:r>
              <a:rPr sz="1200" spc="-60" dirty="0">
                <a:solidFill>
                  <a:srgbClr val="3F3F3F"/>
                </a:solidFill>
                <a:latin typeface="Arial"/>
                <a:cs typeface="Arial"/>
              </a:rPr>
              <a:t>aggregations </a:t>
            </a:r>
            <a:r>
              <a:rPr sz="1200" spc="-5" dirty="0">
                <a:solidFill>
                  <a:srgbClr val="3F3F3F"/>
                </a:solidFill>
                <a:latin typeface="Arial"/>
                <a:cs typeface="Arial"/>
              </a:rPr>
              <a:t>of </a:t>
            </a:r>
            <a:r>
              <a:rPr sz="1200" spc="-10" dirty="0">
                <a:solidFill>
                  <a:srgbClr val="3F3F3F"/>
                </a:solidFill>
                <a:latin typeface="Arial"/>
                <a:cs typeface="Arial"/>
              </a:rPr>
              <a:t>the  </a:t>
            </a:r>
            <a:r>
              <a:rPr sz="1200" spc="-5" dirty="0">
                <a:solidFill>
                  <a:srgbClr val="3F3F3F"/>
                </a:solidFill>
                <a:latin typeface="Arial"/>
                <a:cs typeface="Arial"/>
              </a:rPr>
              <a:t>partition </a:t>
            </a:r>
            <a:r>
              <a:rPr sz="1200" spc="10" dirty="0">
                <a:solidFill>
                  <a:srgbClr val="3F3F3F"/>
                </a:solidFill>
                <a:latin typeface="Arial"/>
                <a:cs typeface="Arial"/>
              </a:rPr>
              <a:t>to </a:t>
            </a:r>
            <a:r>
              <a:rPr sz="1200" spc="-55" dirty="0">
                <a:solidFill>
                  <a:srgbClr val="3F3F3F"/>
                </a:solidFill>
                <a:latin typeface="Arial"/>
                <a:cs typeface="Arial"/>
              </a:rPr>
              <a:t>be </a:t>
            </a:r>
            <a:r>
              <a:rPr sz="1200" spc="-40" dirty="0">
                <a:solidFill>
                  <a:srgbClr val="3F3F3F"/>
                </a:solidFill>
                <a:latin typeface="Arial"/>
                <a:cs typeface="Arial"/>
              </a:rPr>
              <a:t>stored </a:t>
            </a:r>
            <a:r>
              <a:rPr sz="1200" spc="-15" dirty="0">
                <a:solidFill>
                  <a:srgbClr val="3F3F3F"/>
                </a:solidFill>
                <a:latin typeface="Arial"/>
                <a:cs typeface="Arial"/>
              </a:rPr>
              <a:t>in </a:t>
            </a:r>
            <a:r>
              <a:rPr sz="1200" spc="-95" dirty="0">
                <a:solidFill>
                  <a:srgbClr val="3F3F3F"/>
                </a:solidFill>
                <a:latin typeface="Arial"/>
                <a:cs typeface="Arial"/>
              </a:rPr>
              <a:t>a  </a:t>
            </a:r>
            <a:r>
              <a:rPr sz="1200" spc="-30" dirty="0">
                <a:solidFill>
                  <a:srgbClr val="3F3F3F"/>
                </a:solidFill>
                <a:latin typeface="Arial"/>
                <a:cs typeface="Arial"/>
              </a:rPr>
              <a:t>multidimensional</a:t>
            </a:r>
            <a:r>
              <a:rPr sz="1200" spc="-130" dirty="0">
                <a:solidFill>
                  <a:srgbClr val="3F3F3F"/>
                </a:solidFill>
                <a:latin typeface="Arial"/>
                <a:cs typeface="Arial"/>
              </a:rPr>
              <a:t> </a:t>
            </a:r>
            <a:r>
              <a:rPr sz="1200" spc="-25" dirty="0">
                <a:solidFill>
                  <a:srgbClr val="3F3F3F"/>
                </a:solidFill>
                <a:latin typeface="Arial"/>
                <a:cs typeface="Arial"/>
              </a:rPr>
              <a:t>structure  </a:t>
            </a:r>
            <a:r>
              <a:rPr sz="1200" spc="-15" dirty="0">
                <a:solidFill>
                  <a:srgbClr val="3F3F3F"/>
                </a:solidFill>
                <a:latin typeface="Arial"/>
                <a:cs typeface="Arial"/>
              </a:rPr>
              <a:t>in </a:t>
            </a:r>
            <a:r>
              <a:rPr sz="1200" spc="-65" dirty="0">
                <a:solidFill>
                  <a:srgbClr val="3F3F3F"/>
                </a:solidFill>
                <a:latin typeface="Arial"/>
                <a:cs typeface="Arial"/>
              </a:rPr>
              <a:t>an </a:t>
            </a:r>
            <a:r>
              <a:rPr sz="1200" spc="-185" dirty="0">
                <a:solidFill>
                  <a:srgbClr val="3F3F3F"/>
                </a:solidFill>
                <a:latin typeface="Arial"/>
                <a:cs typeface="Arial"/>
              </a:rPr>
              <a:t>SQL </a:t>
            </a:r>
            <a:r>
              <a:rPr sz="1200" spc="-70" dirty="0">
                <a:solidFill>
                  <a:srgbClr val="3F3F3F"/>
                </a:solidFill>
                <a:latin typeface="Arial"/>
                <a:cs typeface="Arial"/>
              </a:rPr>
              <a:t>Server Analysis  </a:t>
            </a:r>
            <a:r>
              <a:rPr sz="1200" spc="-85" dirty="0">
                <a:solidFill>
                  <a:srgbClr val="3F3F3F"/>
                </a:solidFill>
                <a:latin typeface="Arial"/>
                <a:cs typeface="Arial"/>
              </a:rPr>
              <a:t>Services</a:t>
            </a:r>
            <a:r>
              <a:rPr sz="1200" spc="-110" dirty="0">
                <a:solidFill>
                  <a:srgbClr val="3F3F3F"/>
                </a:solidFill>
                <a:latin typeface="Arial"/>
                <a:cs typeface="Arial"/>
              </a:rPr>
              <a:t> </a:t>
            </a:r>
            <a:r>
              <a:rPr sz="1200" spc="-50" dirty="0">
                <a:solidFill>
                  <a:srgbClr val="3F3F3F"/>
                </a:solidFill>
                <a:latin typeface="Arial"/>
                <a:cs typeface="Arial"/>
              </a:rPr>
              <a:t>instance.</a:t>
            </a:r>
            <a:endParaRPr sz="1200">
              <a:latin typeface="Arial"/>
              <a:cs typeface="Arial"/>
            </a:endParaRPr>
          </a:p>
          <a:p>
            <a:pPr marL="184785" marR="115570" indent="-172085">
              <a:lnSpc>
                <a:spcPts val="1300"/>
              </a:lnSpc>
              <a:spcBef>
                <a:spcPts val="280"/>
              </a:spcBef>
              <a:buChar char="•"/>
              <a:tabLst>
                <a:tab pos="185420" algn="l"/>
              </a:tabLst>
            </a:pPr>
            <a:r>
              <a:rPr sz="1200" spc="-145" dirty="0">
                <a:solidFill>
                  <a:srgbClr val="3F3F3F"/>
                </a:solidFill>
                <a:latin typeface="Arial"/>
                <a:cs typeface="Arial"/>
              </a:rPr>
              <a:t>HOLAP </a:t>
            </a:r>
            <a:r>
              <a:rPr sz="1200" spc="-70" dirty="0">
                <a:solidFill>
                  <a:srgbClr val="3F3F3F"/>
                </a:solidFill>
                <a:latin typeface="Arial"/>
                <a:cs typeface="Arial"/>
              </a:rPr>
              <a:t>does </a:t>
            </a:r>
            <a:r>
              <a:rPr sz="1200" dirty="0">
                <a:solidFill>
                  <a:srgbClr val="3F3F3F"/>
                </a:solidFill>
                <a:latin typeface="Arial"/>
                <a:cs typeface="Arial"/>
              </a:rPr>
              <a:t>not </a:t>
            </a:r>
            <a:r>
              <a:rPr sz="1200" spc="-90" dirty="0">
                <a:solidFill>
                  <a:srgbClr val="3F3F3F"/>
                </a:solidFill>
                <a:latin typeface="Arial"/>
                <a:cs typeface="Arial"/>
              </a:rPr>
              <a:t>cause </a:t>
            </a:r>
            <a:r>
              <a:rPr sz="1200" spc="-95" dirty="0">
                <a:solidFill>
                  <a:srgbClr val="3F3F3F"/>
                </a:solidFill>
                <a:latin typeface="Arial"/>
                <a:cs typeface="Arial"/>
              </a:rPr>
              <a:t>a  </a:t>
            </a:r>
            <a:r>
              <a:rPr sz="1200" spc="-60" dirty="0">
                <a:solidFill>
                  <a:srgbClr val="3F3F3F"/>
                </a:solidFill>
                <a:latin typeface="Arial"/>
                <a:cs typeface="Arial"/>
              </a:rPr>
              <a:t>copy</a:t>
            </a:r>
            <a:r>
              <a:rPr sz="1200" spc="-85" dirty="0">
                <a:solidFill>
                  <a:srgbClr val="3F3F3F"/>
                </a:solidFill>
                <a:latin typeface="Arial"/>
                <a:cs typeface="Arial"/>
              </a:rPr>
              <a:t> </a:t>
            </a:r>
            <a:r>
              <a:rPr sz="1200" spc="-5" dirty="0">
                <a:solidFill>
                  <a:srgbClr val="3F3F3F"/>
                </a:solidFill>
                <a:latin typeface="Arial"/>
                <a:cs typeface="Arial"/>
              </a:rPr>
              <a:t>of</a:t>
            </a:r>
            <a:r>
              <a:rPr sz="1200" spc="-80" dirty="0">
                <a:solidFill>
                  <a:srgbClr val="3F3F3F"/>
                </a:solidFill>
                <a:latin typeface="Arial"/>
                <a:cs typeface="Arial"/>
              </a:rPr>
              <a:t> </a:t>
            </a:r>
            <a:r>
              <a:rPr sz="1200" spc="-10" dirty="0">
                <a:solidFill>
                  <a:srgbClr val="3F3F3F"/>
                </a:solidFill>
                <a:latin typeface="Arial"/>
                <a:cs typeface="Arial"/>
              </a:rPr>
              <a:t>the</a:t>
            </a:r>
            <a:r>
              <a:rPr sz="1200" spc="-90" dirty="0">
                <a:solidFill>
                  <a:srgbClr val="3F3F3F"/>
                </a:solidFill>
                <a:latin typeface="Arial"/>
                <a:cs typeface="Arial"/>
              </a:rPr>
              <a:t> </a:t>
            </a:r>
            <a:r>
              <a:rPr sz="1200" spc="-65" dirty="0">
                <a:solidFill>
                  <a:srgbClr val="3F3F3F"/>
                </a:solidFill>
                <a:latin typeface="Arial"/>
                <a:cs typeface="Arial"/>
              </a:rPr>
              <a:t>source</a:t>
            </a:r>
            <a:r>
              <a:rPr sz="1200" spc="-90" dirty="0">
                <a:solidFill>
                  <a:srgbClr val="3F3F3F"/>
                </a:solidFill>
                <a:latin typeface="Arial"/>
                <a:cs typeface="Arial"/>
              </a:rPr>
              <a:t> </a:t>
            </a:r>
            <a:r>
              <a:rPr sz="1200" spc="-45" dirty="0">
                <a:solidFill>
                  <a:srgbClr val="3F3F3F"/>
                </a:solidFill>
                <a:latin typeface="Arial"/>
                <a:cs typeface="Arial"/>
              </a:rPr>
              <a:t>data</a:t>
            </a:r>
            <a:r>
              <a:rPr sz="1200" spc="-95" dirty="0">
                <a:solidFill>
                  <a:srgbClr val="3F3F3F"/>
                </a:solidFill>
                <a:latin typeface="Arial"/>
                <a:cs typeface="Arial"/>
              </a:rPr>
              <a:t> </a:t>
            </a:r>
            <a:r>
              <a:rPr sz="1200" spc="10" dirty="0">
                <a:solidFill>
                  <a:srgbClr val="3F3F3F"/>
                </a:solidFill>
                <a:latin typeface="Arial"/>
                <a:cs typeface="Arial"/>
              </a:rPr>
              <a:t>to  </a:t>
            </a:r>
            <a:r>
              <a:rPr sz="1200" spc="-55" dirty="0">
                <a:solidFill>
                  <a:srgbClr val="3F3F3F"/>
                </a:solidFill>
                <a:latin typeface="Arial"/>
                <a:cs typeface="Arial"/>
              </a:rPr>
              <a:t>be</a:t>
            </a:r>
            <a:r>
              <a:rPr sz="1200" spc="-135" dirty="0">
                <a:solidFill>
                  <a:srgbClr val="3F3F3F"/>
                </a:solidFill>
                <a:latin typeface="Arial"/>
                <a:cs typeface="Arial"/>
              </a:rPr>
              <a:t> </a:t>
            </a:r>
            <a:r>
              <a:rPr sz="1200" spc="-40" dirty="0">
                <a:solidFill>
                  <a:srgbClr val="3F3F3F"/>
                </a:solidFill>
                <a:latin typeface="Arial"/>
                <a:cs typeface="Arial"/>
              </a:rPr>
              <a:t>stored.</a:t>
            </a:r>
            <a:endParaRPr sz="1200">
              <a:latin typeface="Arial"/>
              <a:cs typeface="Arial"/>
            </a:endParaRPr>
          </a:p>
        </p:txBody>
      </p:sp>
      <p:sp>
        <p:nvSpPr>
          <p:cNvPr id="10" name="object 74"/>
          <p:cNvSpPr txBox="1"/>
          <p:nvPr/>
        </p:nvSpPr>
        <p:spPr>
          <a:xfrm>
            <a:off x="3828173" y="2099149"/>
            <a:ext cx="1818005" cy="676910"/>
          </a:xfrm>
          <a:prstGeom prst="rect">
            <a:avLst/>
          </a:prstGeom>
        </p:spPr>
        <p:txBody>
          <a:bodyPr vert="horz" wrap="square" lIns="0" tIns="0" rIns="0" bIns="0" rtlCol="0">
            <a:spAutoFit/>
          </a:bodyPr>
          <a:lstStyle/>
          <a:p>
            <a:pPr marL="184785" marR="5080" indent="-172085">
              <a:lnSpc>
                <a:spcPts val="1300"/>
              </a:lnSpc>
              <a:buChar char="•"/>
              <a:tabLst>
                <a:tab pos="185420" algn="l"/>
              </a:tabLst>
            </a:pPr>
            <a:r>
              <a:rPr sz="1200" spc="-75" dirty="0">
                <a:solidFill>
                  <a:srgbClr val="3F3F3F"/>
                </a:solidFill>
                <a:latin typeface="Arial"/>
                <a:cs typeface="Arial"/>
              </a:rPr>
              <a:t>For </a:t>
            </a:r>
            <a:r>
              <a:rPr sz="1200" spc="-55" dirty="0">
                <a:solidFill>
                  <a:srgbClr val="3F3F3F"/>
                </a:solidFill>
                <a:latin typeface="Arial"/>
                <a:cs typeface="Arial"/>
              </a:rPr>
              <a:t>summary </a:t>
            </a:r>
            <a:r>
              <a:rPr sz="1200" spc="-25" dirty="0">
                <a:solidFill>
                  <a:srgbClr val="3F3F3F"/>
                </a:solidFill>
                <a:latin typeface="Arial"/>
                <a:cs typeface="Arial"/>
              </a:rPr>
              <a:t>type</a:t>
            </a:r>
            <a:r>
              <a:rPr sz="1200" spc="-160" dirty="0">
                <a:solidFill>
                  <a:srgbClr val="3F3F3F"/>
                </a:solidFill>
                <a:latin typeface="Arial"/>
                <a:cs typeface="Arial"/>
              </a:rPr>
              <a:t> </a:t>
            </a:r>
            <a:r>
              <a:rPr sz="1200" spc="-45" dirty="0">
                <a:solidFill>
                  <a:srgbClr val="3F3F3F"/>
                </a:solidFill>
                <a:latin typeface="Arial"/>
                <a:cs typeface="Arial"/>
              </a:rPr>
              <a:t>queries  </a:t>
            </a:r>
            <a:r>
              <a:rPr sz="1200" spc="-10" dirty="0">
                <a:solidFill>
                  <a:srgbClr val="3F3F3F"/>
                </a:solidFill>
                <a:latin typeface="Arial"/>
                <a:cs typeface="Arial"/>
              </a:rPr>
              <a:t>the </a:t>
            </a:r>
            <a:r>
              <a:rPr sz="1200" spc="-60" dirty="0">
                <a:solidFill>
                  <a:srgbClr val="3F3F3F"/>
                </a:solidFill>
                <a:latin typeface="Arial"/>
                <a:cs typeface="Arial"/>
              </a:rPr>
              <a:t>aggregations </a:t>
            </a:r>
            <a:r>
              <a:rPr sz="1200" spc="-5" dirty="0">
                <a:solidFill>
                  <a:srgbClr val="3F3F3F"/>
                </a:solidFill>
                <a:latin typeface="Arial"/>
                <a:cs typeface="Arial"/>
              </a:rPr>
              <a:t>of </a:t>
            </a:r>
            <a:r>
              <a:rPr sz="1200" spc="-95" dirty="0">
                <a:solidFill>
                  <a:srgbClr val="3F3F3F"/>
                </a:solidFill>
                <a:latin typeface="Arial"/>
                <a:cs typeface="Arial"/>
              </a:rPr>
              <a:t>a  </a:t>
            </a:r>
            <a:r>
              <a:rPr sz="1200" spc="-5" dirty="0">
                <a:solidFill>
                  <a:srgbClr val="3F3F3F"/>
                </a:solidFill>
                <a:latin typeface="Arial"/>
                <a:cs typeface="Arial"/>
              </a:rPr>
              <a:t>partition, </a:t>
            </a:r>
            <a:r>
              <a:rPr sz="1200" spc="-145" dirty="0">
                <a:solidFill>
                  <a:srgbClr val="3F3F3F"/>
                </a:solidFill>
                <a:latin typeface="Arial"/>
                <a:cs typeface="Arial"/>
              </a:rPr>
              <a:t>HOLAP </a:t>
            </a:r>
            <a:r>
              <a:rPr sz="1200" spc="-65" dirty="0">
                <a:solidFill>
                  <a:srgbClr val="3F3F3F"/>
                </a:solidFill>
                <a:latin typeface="Arial"/>
                <a:cs typeface="Arial"/>
              </a:rPr>
              <a:t>is </a:t>
            </a:r>
            <a:r>
              <a:rPr sz="1200" spc="-10" dirty="0">
                <a:solidFill>
                  <a:srgbClr val="3F3F3F"/>
                </a:solidFill>
                <a:latin typeface="Arial"/>
                <a:cs typeface="Arial"/>
              </a:rPr>
              <a:t>the  </a:t>
            </a:r>
            <a:r>
              <a:rPr sz="1200" spc="-35" dirty="0">
                <a:solidFill>
                  <a:srgbClr val="3F3F3F"/>
                </a:solidFill>
                <a:latin typeface="Arial"/>
                <a:cs typeface="Arial"/>
              </a:rPr>
              <a:t>equivalent </a:t>
            </a:r>
            <a:r>
              <a:rPr sz="1200" spc="-5" dirty="0">
                <a:solidFill>
                  <a:srgbClr val="3F3F3F"/>
                </a:solidFill>
                <a:latin typeface="Arial"/>
                <a:cs typeface="Arial"/>
              </a:rPr>
              <a:t>of</a:t>
            </a:r>
            <a:r>
              <a:rPr sz="1200" spc="-170" dirty="0">
                <a:solidFill>
                  <a:srgbClr val="3F3F3F"/>
                </a:solidFill>
                <a:latin typeface="Arial"/>
                <a:cs typeface="Arial"/>
              </a:rPr>
              <a:t> </a:t>
            </a:r>
            <a:r>
              <a:rPr sz="1200" spc="-130" dirty="0">
                <a:solidFill>
                  <a:srgbClr val="3F3F3F"/>
                </a:solidFill>
                <a:latin typeface="Arial"/>
                <a:cs typeface="Arial"/>
              </a:rPr>
              <a:t>MOLAP.</a:t>
            </a:r>
            <a:endParaRPr sz="1200">
              <a:latin typeface="Arial"/>
              <a:cs typeface="Arial"/>
            </a:endParaRPr>
          </a:p>
        </p:txBody>
      </p:sp>
      <p:sp>
        <p:nvSpPr>
          <p:cNvPr id="11" name="object 75"/>
          <p:cNvSpPr txBox="1"/>
          <p:nvPr/>
        </p:nvSpPr>
        <p:spPr>
          <a:xfrm>
            <a:off x="3828173" y="2995261"/>
            <a:ext cx="1878964" cy="1170940"/>
          </a:xfrm>
          <a:prstGeom prst="rect">
            <a:avLst/>
          </a:prstGeom>
        </p:spPr>
        <p:txBody>
          <a:bodyPr vert="horz" wrap="square" lIns="0" tIns="0" rIns="0" bIns="0" rtlCol="0">
            <a:spAutoFit/>
          </a:bodyPr>
          <a:lstStyle/>
          <a:p>
            <a:pPr marL="184785" marR="5080" indent="-172085">
              <a:lnSpc>
                <a:spcPts val="1300"/>
              </a:lnSpc>
              <a:buChar char="•"/>
              <a:tabLst>
                <a:tab pos="185420" algn="l"/>
              </a:tabLst>
            </a:pPr>
            <a:r>
              <a:rPr sz="1200" spc="-60" dirty="0">
                <a:solidFill>
                  <a:srgbClr val="3F3F3F"/>
                </a:solidFill>
                <a:latin typeface="Arial"/>
                <a:cs typeface="Arial"/>
              </a:rPr>
              <a:t>Queries </a:t>
            </a:r>
            <a:r>
              <a:rPr sz="1200" dirty="0">
                <a:solidFill>
                  <a:srgbClr val="3F3F3F"/>
                </a:solidFill>
                <a:latin typeface="Arial"/>
                <a:cs typeface="Arial"/>
              </a:rPr>
              <a:t>that </a:t>
            </a:r>
            <a:r>
              <a:rPr sz="1200" spc="-105" dirty="0">
                <a:solidFill>
                  <a:srgbClr val="3F3F3F"/>
                </a:solidFill>
                <a:latin typeface="Arial"/>
                <a:cs typeface="Arial"/>
              </a:rPr>
              <a:t>access </a:t>
            </a:r>
            <a:r>
              <a:rPr sz="1200" spc="-65" dirty="0">
                <a:solidFill>
                  <a:srgbClr val="3F3F3F"/>
                </a:solidFill>
                <a:latin typeface="Arial"/>
                <a:cs typeface="Arial"/>
              </a:rPr>
              <a:t>source  </a:t>
            </a:r>
            <a:r>
              <a:rPr sz="1200" spc="-45" dirty="0">
                <a:solidFill>
                  <a:srgbClr val="3F3F3F"/>
                </a:solidFill>
                <a:latin typeface="Arial"/>
                <a:cs typeface="Arial"/>
              </a:rPr>
              <a:t>data </a:t>
            </a:r>
            <a:r>
              <a:rPr sz="1200" spc="-40" dirty="0">
                <a:solidFill>
                  <a:srgbClr val="3F3F3F"/>
                </a:solidFill>
                <a:latin typeface="Arial"/>
                <a:cs typeface="Arial"/>
              </a:rPr>
              <a:t>must </a:t>
            </a:r>
            <a:r>
              <a:rPr sz="1200" spc="-25" dirty="0">
                <a:solidFill>
                  <a:srgbClr val="3F3F3F"/>
                </a:solidFill>
                <a:latin typeface="Arial"/>
                <a:cs typeface="Arial"/>
              </a:rPr>
              <a:t>retrieve </a:t>
            </a:r>
            <a:r>
              <a:rPr sz="1200" spc="-45" dirty="0">
                <a:solidFill>
                  <a:srgbClr val="3F3F3F"/>
                </a:solidFill>
                <a:latin typeface="Arial"/>
                <a:cs typeface="Arial"/>
              </a:rPr>
              <a:t>data  </a:t>
            </a:r>
            <a:r>
              <a:rPr sz="1200" spc="-15" dirty="0">
                <a:solidFill>
                  <a:srgbClr val="3F3F3F"/>
                </a:solidFill>
                <a:latin typeface="Arial"/>
                <a:cs typeface="Arial"/>
              </a:rPr>
              <a:t>from </a:t>
            </a:r>
            <a:r>
              <a:rPr sz="1200" spc="-10" dirty="0">
                <a:solidFill>
                  <a:srgbClr val="3F3F3F"/>
                </a:solidFill>
                <a:latin typeface="Arial"/>
                <a:cs typeface="Arial"/>
              </a:rPr>
              <a:t>the </a:t>
            </a:r>
            <a:r>
              <a:rPr sz="1200" spc="-25" dirty="0">
                <a:solidFill>
                  <a:srgbClr val="3F3F3F"/>
                </a:solidFill>
                <a:latin typeface="Arial"/>
                <a:cs typeface="Arial"/>
              </a:rPr>
              <a:t>relational  </a:t>
            </a:r>
            <a:r>
              <a:rPr sz="1200" spc="-65" dirty="0">
                <a:solidFill>
                  <a:srgbClr val="3F3F3F"/>
                </a:solidFill>
                <a:latin typeface="Arial"/>
                <a:cs typeface="Arial"/>
              </a:rPr>
              <a:t>database </a:t>
            </a:r>
            <a:r>
              <a:rPr sz="1200" spc="-55" dirty="0">
                <a:solidFill>
                  <a:srgbClr val="3F3F3F"/>
                </a:solidFill>
                <a:latin typeface="Arial"/>
                <a:cs typeface="Arial"/>
              </a:rPr>
              <a:t>and </a:t>
            </a:r>
            <a:r>
              <a:rPr sz="1200" dirty="0">
                <a:solidFill>
                  <a:srgbClr val="3F3F3F"/>
                </a:solidFill>
                <a:latin typeface="Arial"/>
                <a:cs typeface="Arial"/>
              </a:rPr>
              <a:t>will not</a:t>
            </a:r>
            <a:r>
              <a:rPr sz="1200" spc="-245" dirty="0">
                <a:solidFill>
                  <a:srgbClr val="3F3F3F"/>
                </a:solidFill>
                <a:latin typeface="Arial"/>
                <a:cs typeface="Arial"/>
              </a:rPr>
              <a:t> </a:t>
            </a:r>
            <a:r>
              <a:rPr sz="1200" spc="-55" dirty="0">
                <a:solidFill>
                  <a:srgbClr val="3F3F3F"/>
                </a:solidFill>
                <a:latin typeface="Arial"/>
                <a:cs typeface="Arial"/>
              </a:rPr>
              <a:t>be </a:t>
            </a:r>
            <a:r>
              <a:rPr sz="1200" spc="-114" dirty="0">
                <a:solidFill>
                  <a:srgbClr val="3F3F3F"/>
                </a:solidFill>
                <a:latin typeface="Arial"/>
                <a:cs typeface="Arial"/>
              </a:rPr>
              <a:t>as  </a:t>
            </a:r>
            <a:r>
              <a:rPr sz="1200" spc="-40" dirty="0">
                <a:solidFill>
                  <a:srgbClr val="3F3F3F"/>
                </a:solidFill>
                <a:latin typeface="Arial"/>
                <a:cs typeface="Arial"/>
              </a:rPr>
              <a:t>fast </a:t>
            </a:r>
            <a:r>
              <a:rPr sz="1200" spc="-114" dirty="0">
                <a:solidFill>
                  <a:srgbClr val="3F3F3F"/>
                </a:solidFill>
                <a:latin typeface="Arial"/>
                <a:cs typeface="Arial"/>
              </a:rPr>
              <a:t>as </a:t>
            </a:r>
            <a:r>
              <a:rPr sz="1200" spc="-25" dirty="0">
                <a:solidFill>
                  <a:srgbClr val="3F3F3F"/>
                </a:solidFill>
                <a:latin typeface="Arial"/>
                <a:cs typeface="Arial"/>
              </a:rPr>
              <a:t>they would </a:t>
            </a:r>
            <a:r>
              <a:rPr sz="1200" spc="-55" dirty="0">
                <a:solidFill>
                  <a:srgbClr val="3F3F3F"/>
                </a:solidFill>
                <a:latin typeface="Arial"/>
                <a:cs typeface="Arial"/>
              </a:rPr>
              <a:t>be </a:t>
            </a:r>
            <a:r>
              <a:rPr sz="1200" spc="20" dirty="0">
                <a:solidFill>
                  <a:srgbClr val="3F3F3F"/>
                </a:solidFill>
                <a:latin typeface="Arial"/>
                <a:cs typeface="Arial"/>
              </a:rPr>
              <a:t>if</a:t>
            </a:r>
            <a:r>
              <a:rPr sz="1200" spc="-240" dirty="0">
                <a:solidFill>
                  <a:srgbClr val="3F3F3F"/>
                </a:solidFill>
                <a:latin typeface="Arial"/>
                <a:cs typeface="Arial"/>
              </a:rPr>
              <a:t> </a:t>
            </a:r>
            <a:r>
              <a:rPr sz="1200" spc="-10" dirty="0">
                <a:solidFill>
                  <a:srgbClr val="3F3F3F"/>
                </a:solidFill>
                <a:latin typeface="Arial"/>
                <a:cs typeface="Arial"/>
              </a:rPr>
              <a:t>the  </a:t>
            </a:r>
            <a:r>
              <a:rPr sz="1200" spc="-65" dirty="0">
                <a:solidFill>
                  <a:srgbClr val="3F3F3F"/>
                </a:solidFill>
                <a:latin typeface="Arial"/>
                <a:cs typeface="Arial"/>
              </a:rPr>
              <a:t>source </a:t>
            </a:r>
            <a:r>
              <a:rPr sz="1200" spc="-45" dirty="0">
                <a:solidFill>
                  <a:srgbClr val="3F3F3F"/>
                </a:solidFill>
                <a:latin typeface="Arial"/>
                <a:cs typeface="Arial"/>
              </a:rPr>
              <a:t>data were </a:t>
            </a:r>
            <a:r>
              <a:rPr sz="1200" spc="-40" dirty="0">
                <a:solidFill>
                  <a:srgbClr val="3F3F3F"/>
                </a:solidFill>
                <a:latin typeface="Arial"/>
                <a:cs typeface="Arial"/>
              </a:rPr>
              <a:t>stored </a:t>
            </a:r>
            <a:r>
              <a:rPr sz="1200" spc="-15" dirty="0">
                <a:solidFill>
                  <a:srgbClr val="3F3F3F"/>
                </a:solidFill>
                <a:latin typeface="Arial"/>
                <a:cs typeface="Arial"/>
              </a:rPr>
              <a:t>in  </a:t>
            </a:r>
            <a:r>
              <a:rPr sz="1200" spc="-10" dirty="0">
                <a:solidFill>
                  <a:srgbClr val="3F3F3F"/>
                </a:solidFill>
                <a:latin typeface="Arial"/>
                <a:cs typeface="Arial"/>
              </a:rPr>
              <a:t>the </a:t>
            </a:r>
            <a:r>
              <a:rPr sz="1200" spc="-114" dirty="0">
                <a:solidFill>
                  <a:srgbClr val="3F3F3F"/>
                </a:solidFill>
                <a:latin typeface="Arial"/>
                <a:cs typeface="Arial"/>
              </a:rPr>
              <a:t>MOLAP</a:t>
            </a:r>
            <a:r>
              <a:rPr sz="1200" spc="-220" dirty="0">
                <a:solidFill>
                  <a:srgbClr val="3F3F3F"/>
                </a:solidFill>
                <a:latin typeface="Arial"/>
                <a:cs typeface="Arial"/>
              </a:rPr>
              <a:t> </a:t>
            </a:r>
            <a:r>
              <a:rPr sz="1200" spc="-25" dirty="0">
                <a:solidFill>
                  <a:srgbClr val="3F3F3F"/>
                </a:solidFill>
                <a:latin typeface="Arial"/>
                <a:cs typeface="Arial"/>
              </a:rPr>
              <a:t>structure.</a:t>
            </a:r>
            <a:endParaRPr sz="1200">
              <a:latin typeface="Arial"/>
              <a:cs typeface="Arial"/>
            </a:endParaRPr>
          </a:p>
        </p:txBody>
      </p:sp>
    </p:spTree>
    <p:extLst>
      <p:ext uri="{BB962C8B-B14F-4D97-AF65-F5344CB8AC3E}">
        <p14:creationId xmlns:p14="http://schemas.microsoft.com/office/powerpoint/2010/main" val="139721194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z="2400" dirty="0" smtClean="0">
                <a:cs typeface="Arial" panose="020B0604020202020204" pitchFamily="34" charset="0"/>
              </a:rPr>
              <a:t>Independent Data Mart </a:t>
            </a:r>
            <a:r>
              <a:rPr lang="sv-SE" sz="2400" dirty="0" err="1" smtClean="0">
                <a:cs typeface="Arial" panose="020B0604020202020204" pitchFamily="34" charset="0"/>
              </a:rPr>
              <a:t>Architecture</a:t>
            </a:r>
            <a:endParaRPr lang="sv-SE" sz="2400" dirty="0">
              <a:cs typeface="Arial" panose="020B0604020202020204" pitchFamily="34" charset="0"/>
            </a:endParaRPr>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9456" y="1444479"/>
            <a:ext cx="5162138" cy="3471135"/>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167" name="object 10"/>
          <p:cNvSpPr txBox="1"/>
          <p:nvPr/>
        </p:nvSpPr>
        <p:spPr>
          <a:xfrm>
            <a:off x="6994113" y="4603098"/>
            <a:ext cx="1772957" cy="219291"/>
          </a:xfrm>
          <a:prstGeom prst="rect">
            <a:avLst/>
          </a:prstGeom>
        </p:spPr>
        <p:txBody>
          <a:bodyPr vert="horz" wrap="square" lIns="0" tIns="0" rIns="0" bIns="0" rtlCol="0">
            <a:spAutoFit/>
          </a:bodyPr>
          <a:lstStyle/>
          <a:p>
            <a:pPr marL="9525"/>
            <a:r>
              <a:rPr sz="1425" i="1" spc="-60" dirty="0" smtClean="0">
                <a:latin typeface="Arial"/>
                <a:cs typeface="Arial"/>
              </a:rPr>
              <a:t>(</a:t>
            </a:r>
            <a:r>
              <a:rPr lang="sv-SE" sz="1425" i="1" spc="-60" dirty="0" err="1" smtClean="0">
                <a:latin typeface="Arial"/>
                <a:cs typeface="Arial"/>
              </a:rPr>
              <a:t>Kimball</a:t>
            </a:r>
            <a:r>
              <a:rPr lang="sv-SE" sz="1425" i="1" spc="-60" dirty="0" smtClean="0">
                <a:latin typeface="Arial"/>
                <a:cs typeface="Arial"/>
              </a:rPr>
              <a:t> &amp; Ross, 2013</a:t>
            </a:r>
            <a:r>
              <a:rPr sz="1425" i="1" spc="-60" dirty="0" smtClean="0">
                <a:latin typeface="Arial"/>
                <a:cs typeface="Arial"/>
              </a:rPr>
              <a:t>)</a:t>
            </a:r>
            <a:endParaRPr sz="1425" dirty="0">
              <a:latin typeface="Arial"/>
              <a:cs typeface="Arial"/>
            </a:endParaRPr>
          </a:p>
        </p:txBody>
      </p:sp>
    </p:spTree>
    <p:extLst>
      <p:ext uri="{BB962C8B-B14F-4D97-AF65-F5344CB8AC3E}">
        <p14:creationId xmlns:p14="http://schemas.microsoft.com/office/powerpoint/2010/main" val="101316929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z="2400" dirty="0" err="1" smtClean="0">
                <a:cs typeface="Arial" panose="020B0604020202020204" pitchFamily="34" charset="0"/>
              </a:rPr>
              <a:t>Hub</a:t>
            </a:r>
            <a:r>
              <a:rPr lang="sv-SE" sz="2400" dirty="0" smtClean="0">
                <a:cs typeface="Arial" panose="020B0604020202020204" pitchFamily="34" charset="0"/>
              </a:rPr>
              <a:t>-and-</a:t>
            </a:r>
            <a:r>
              <a:rPr lang="sv-SE" sz="2400" dirty="0" err="1" smtClean="0">
                <a:cs typeface="Arial" panose="020B0604020202020204" pitchFamily="34" charset="0"/>
              </a:rPr>
              <a:t>Spoke</a:t>
            </a:r>
            <a:r>
              <a:rPr lang="sv-SE" sz="2400" dirty="0" smtClean="0">
                <a:cs typeface="Arial" panose="020B0604020202020204" pitchFamily="34" charset="0"/>
              </a:rPr>
              <a:t> Corporate Information </a:t>
            </a:r>
            <a:r>
              <a:rPr lang="sv-SE" sz="2400" dirty="0" err="1" smtClean="0">
                <a:cs typeface="Arial" panose="020B0604020202020204" pitchFamily="34" charset="0"/>
              </a:rPr>
              <a:t>Factury</a:t>
            </a:r>
            <a:r>
              <a:rPr lang="sv-SE" sz="2400" dirty="0" smtClean="0">
                <a:cs typeface="Arial" panose="020B0604020202020204" pitchFamily="34" charset="0"/>
              </a:rPr>
              <a:t> </a:t>
            </a:r>
            <a:r>
              <a:rPr lang="sv-SE" sz="2400" dirty="0" err="1" smtClean="0">
                <a:cs typeface="Arial" panose="020B0604020202020204" pitchFamily="34" charset="0"/>
              </a:rPr>
              <a:t>Archiecture</a:t>
            </a:r>
            <a:r>
              <a:rPr lang="sv-SE" sz="2400" dirty="0" smtClean="0">
                <a:cs typeface="Arial" panose="020B0604020202020204" pitchFamily="34" charset="0"/>
              </a:rPr>
              <a:t> (</a:t>
            </a:r>
            <a:r>
              <a:rPr lang="sv-SE" sz="2400" dirty="0" err="1" smtClean="0">
                <a:cs typeface="Arial" panose="020B0604020202020204" pitchFamily="34" charset="0"/>
              </a:rPr>
              <a:t>Inmon</a:t>
            </a:r>
            <a:r>
              <a:rPr lang="sv-SE" sz="2400" dirty="0" smtClean="0">
                <a:latin typeface="Arial" panose="020B0604020202020204" pitchFamily="34" charset="0"/>
                <a:cs typeface="Arial" panose="020B0604020202020204" pitchFamily="34" charset="0"/>
              </a:rPr>
              <a:t>)</a:t>
            </a:r>
            <a:endParaRPr lang="sv-SE" sz="2400" dirty="0">
              <a:latin typeface="Arial" panose="020B0604020202020204" pitchFamily="34" charset="0"/>
              <a:cs typeface="Arial" panose="020B0604020202020204" pitchFamily="34" charset="0"/>
            </a:endParaRP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8517" y="1743833"/>
            <a:ext cx="5539066" cy="308874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43" name="object 10"/>
          <p:cNvSpPr txBox="1"/>
          <p:nvPr/>
        </p:nvSpPr>
        <p:spPr>
          <a:xfrm>
            <a:off x="6994113" y="4603098"/>
            <a:ext cx="1772957" cy="219291"/>
          </a:xfrm>
          <a:prstGeom prst="rect">
            <a:avLst/>
          </a:prstGeom>
        </p:spPr>
        <p:txBody>
          <a:bodyPr vert="horz" wrap="square" lIns="0" tIns="0" rIns="0" bIns="0" rtlCol="0">
            <a:spAutoFit/>
          </a:bodyPr>
          <a:lstStyle/>
          <a:p>
            <a:pPr marL="9525"/>
            <a:r>
              <a:rPr sz="1425" i="1" spc="-60" dirty="0" smtClean="0">
                <a:latin typeface="Arial"/>
                <a:cs typeface="Arial"/>
              </a:rPr>
              <a:t>(</a:t>
            </a:r>
            <a:r>
              <a:rPr lang="sv-SE" sz="1425" i="1" spc="-60" dirty="0" err="1" smtClean="0">
                <a:latin typeface="Arial"/>
                <a:cs typeface="Arial"/>
              </a:rPr>
              <a:t>Kimball</a:t>
            </a:r>
            <a:r>
              <a:rPr lang="sv-SE" sz="1425" i="1" spc="-60" dirty="0" smtClean="0">
                <a:latin typeface="Arial"/>
                <a:cs typeface="Arial"/>
              </a:rPr>
              <a:t> &amp; Ross, 2013</a:t>
            </a:r>
            <a:r>
              <a:rPr sz="1425" i="1" spc="-60" dirty="0" smtClean="0">
                <a:latin typeface="Arial"/>
                <a:cs typeface="Arial"/>
              </a:rPr>
              <a:t>)</a:t>
            </a:r>
            <a:endParaRPr sz="1425" dirty="0">
              <a:latin typeface="Arial"/>
              <a:cs typeface="Arial"/>
            </a:endParaRPr>
          </a:p>
        </p:txBody>
      </p:sp>
    </p:spTree>
    <p:extLst>
      <p:ext uri="{BB962C8B-B14F-4D97-AF65-F5344CB8AC3E}">
        <p14:creationId xmlns:p14="http://schemas.microsoft.com/office/powerpoint/2010/main" val="80658199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z="2400" dirty="0" err="1" smtClean="0">
                <a:cs typeface="Arial" panose="020B0604020202020204" pitchFamily="34" charset="0"/>
              </a:rPr>
              <a:t>Kimball</a:t>
            </a:r>
            <a:r>
              <a:rPr lang="sv-SE" sz="2400" dirty="0" smtClean="0">
                <a:cs typeface="Arial" panose="020B0604020202020204" pitchFamily="34" charset="0"/>
              </a:rPr>
              <a:t>/Ross DW/BI </a:t>
            </a:r>
            <a:r>
              <a:rPr lang="sv-SE" sz="2400" dirty="0" err="1" smtClean="0">
                <a:cs typeface="Arial" panose="020B0604020202020204" pitchFamily="34" charset="0"/>
              </a:rPr>
              <a:t>Architecture</a:t>
            </a:r>
            <a:endParaRPr lang="sv-SE" sz="2400" dirty="0">
              <a:cs typeface="Arial" panose="020B0604020202020204"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000" y="1430931"/>
            <a:ext cx="6804025" cy="331470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5" name="object 10"/>
          <p:cNvSpPr txBox="1"/>
          <p:nvPr/>
        </p:nvSpPr>
        <p:spPr>
          <a:xfrm>
            <a:off x="6994113" y="4603098"/>
            <a:ext cx="1772957" cy="219291"/>
          </a:xfrm>
          <a:prstGeom prst="rect">
            <a:avLst/>
          </a:prstGeom>
        </p:spPr>
        <p:txBody>
          <a:bodyPr vert="horz" wrap="square" lIns="0" tIns="0" rIns="0" bIns="0" rtlCol="0">
            <a:spAutoFit/>
          </a:bodyPr>
          <a:lstStyle/>
          <a:p>
            <a:pPr marL="9525"/>
            <a:r>
              <a:rPr sz="1425" i="1" spc="-60" dirty="0" smtClean="0">
                <a:latin typeface="Arial"/>
                <a:cs typeface="Arial"/>
              </a:rPr>
              <a:t>(</a:t>
            </a:r>
            <a:r>
              <a:rPr lang="sv-SE" sz="1425" i="1" spc="-60" dirty="0" err="1" smtClean="0">
                <a:latin typeface="Arial"/>
                <a:cs typeface="Arial"/>
              </a:rPr>
              <a:t>Kimball</a:t>
            </a:r>
            <a:r>
              <a:rPr lang="sv-SE" sz="1425" i="1" spc="-60" dirty="0" smtClean="0">
                <a:latin typeface="Arial"/>
                <a:cs typeface="Arial"/>
              </a:rPr>
              <a:t> &amp; Ross, 2013</a:t>
            </a:r>
            <a:r>
              <a:rPr sz="1425" i="1" spc="-60" dirty="0" smtClean="0">
                <a:latin typeface="Arial"/>
                <a:cs typeface="Arial"/>
              </a:rPr>
              <a:t>)</a:t>
            </a:r>
            <a:endParaRPr sz="1425" dirty="0">
              <a:latin typeface="Arial"/>
              <a:cs typeface="Arial"/>
            </a:endParaRPr>
          </a:p>
        </p:txBody>
      </p:sp>
    </p:spTree>
    <p:extLst>
      <p:ext uri="{BB962C8B-B14F-4D97-AF65-F5344CB8AC3E}">
        <p14:creationId xmlns:p14="http://schemas.microsoft.com/office/powerpoint/2010/main" val="58441239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z="2400" dirty="0" smtClean="0">
                <a:cs typeface="Arial" panose="020B0604020202020204" pitchFamily="34" charset="0"/>
              </a:rPr>
              <a:t>Hybrid </a:t>
            </a:r>
            <a:r>
              <a:rPr lang="sv-SE" sz="2400" dirty="0" err="1" smtClean="0">
                <a:cs typeface="Arial" panose="020B0604020202020204" pitchFamily="34" charset="0"/>
              </a:rPr>
              <a:t>Architecture</a:t>
            </a:r>
            <a:endParaRPr lang="sv-SE" sz="2400" dirty="0">
              <a:cs typeface="Arial" panose="020B0604020202020204"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387" y="1334797"/>
            <a:ext cx="6804025" cy="353060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5" name="object 10"/>
          <p:cNvSpPr txBox="1"/>
          <p:nvPr/>
        </p:nvSpPr>
        <p:spPr>
          <a:xfrm>
            <a:off x="7294259" y="4865397"/>
            <a:ext cx="1772957" cy="219291"/>
          </a:xfrm>
          <a:prstGeom prst="rect">
            <a:avLst/>
          </a:prstGeom>
        </p:spPr>
        <p:txBody>
          <a:bodyPr vert="horz" wrap="square" lIns="0" tIns="0" rIns="0" bIns="0" rtlCol="0">
            <a:spAutoFit/>
          </a:bodyPr>
          <a:lstStyle/>
          <a:p>
            <a:pPr marL="9525"/>
            <a:r>
              <a:rPr sz="1425" i="1" spc="-60" dirty="0" smtClean="0">
                <a:latin typeface="Arial"/>
                <a:cs typeface="Arial"/>
              </a:rPr>
              <a:t>(</a:t>
            </a:r>
            <a:r>
              <a:rPr lang="sv-SE" sz="1425" i="1" spc="-60" dirty="0" err="1" smtClean="0">
                <a:latin typeface="Arial"/>
                <a:cs typeface="Arial"/>
              </a:rPr>
              <a:t>Kimball</a:t>
            </a:r>
            <a:r>
              <a:rPr lang="sv-SE" sz="1425" i="1" spc="-60" dirty="0" smtClean="0">
                <a:latin typeface="Arial"/>
                <a:cs typeface="Arial"/>
              </a:rPr>
              <a:t> &amp; Ross, 2013</a:t>
            </a:r>
            <a:r>
              <a:rPr sz="1425" i="1" spc="-60" dirty="0" smtClean="0">
                <a:latin typeface="Arial"/>
                <a:cs typeface="Arial"/>
              </a:rPr>
              <a:t>)</a:t>
            </a:r>
            <a:endParaRPr sz="1425" dirty="0">
              <a:latin typeface="Arial"/>
              <a:cs typeface="Arial"/>
            </a:endParaRPr>
          </a:p>
        </p:txBody>
      </p:sp>
    </p:spTree>
    <p:extLst>
      <p:ext uri="{BB962C8B-B14F-4D97-AF65-F5344CB8AC3E}">
        <p14:creationId xmlns:p14="http://schemas.microsoft.com/office/powerpoint/2010/main" val="367912041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50119" y="1444109"/>
            <a:ext cx="6260769" cy="857250"/>
          </a:xfrm>
          <a:prstGeom prst="rect">
            <a:avLst/>
          </a:prstGeom>
        </p:spPr>
        <p:txBody>
          <a:bodyPr>
            <a:noAutofit/>
          </a:bodyPr>
          <a:lstStyle/>
          <a:p>
            <a:pPr defTabSz="685800">
              <a:spcBef>
                <a:spcPct val="0"/>
              </a:spcBef>
              <a:defRPr/>
            </a:pPr>
            <a:r>
              <a:rPr lang="sv-SE" sz="2700" dirty="0" err="1" smtClean="0">
                <a:latin typeface="+mj-lt"/>
                <a:ea typeface="+mj-ea"/>
                <a:cs typeface="+mj-cs"/>
              </a:rPr>
              <a:t>Two</a:t>
            </a:r>
            <a:r>
              <a:rPr lang="sv-SE" sz="2700" dirty="0" smtClean="0">
                <a:latin typeface="+mj-lt"/>
                <a:ea typeface="+mj-ea"/>
                <a:cs typeface="+mj-cs"/>
              </a:rPr>
              <a:t> </a:t>
            </a:r>
            <a:r>
              <a:rPr lang="sv-SE" sz="2700" dirty="0" err="1" smtClean="0">
                <a:latin typeface="+mj-lt"/>
                <a:ea typeface="+mj-ea"/>
                <a:cs typeface="+mj-cs"/>
              </a:rPr>
              <a:t>additional</a:t>
            </a:r>
            <a:r>
              <a:rPr lang="sv-SE" sz="2700" dirty="0" smtClean="0">
                <a:latin typeface="+mj-lt"/>
                <a:ea typeface="+mj-ea"/>
                <a:cs typeface="+mj-cs"/>
              </a:rPr>
              <a:t> </a:t>
            </a:r>
            <a:r>
              <a:rPr lang="sv-SE" sz="2700" dirty="0" err="1" smtClean="0">
                <a:latin typeface="+mj-lt"/>
                <a:ea typeface="+mj-ea"/>
                <a:cs typeface="+mj-cs"/>
              </a:rPr>
              <a:t>types</a:t>
            </a:r>
            <a:r>
              <a:rPr lang="sv-SE" sz="2700" dirty="0" smtClean="0">
                <a:latin typeface="+mj-lt"/>
                <a:ea typeface="+mj-ea"/>
                <a:cs typeface="+mj-cs"/>
              </a:rPr>
              <a:t> </a:t>
            </a:r>
            <a:r>
              <a:rPr lang="sv-SE" sz="2700" dirty="0" err="1" smtClean="0">
                <a:latin typeface="+mj-lt"/>
                <a:ea typeface="+mj-ea"/>
                <a:cs typeface="+mj-cs"/>
              </a:rPr>
              <a:t>of</a:t>
            </a:r>
            <a:r>
              <a:rPr lang="sv-SE" sz="2700" dirty="0" smtClean="0">
                <a:latin typeface="+mj-lt"/>
                <a:ea typeface="+mj-ea"/>
                <a:cs typeface="+mj-cs"/>
              </a:rPr>
              <a:t> Data </a:t>
            </a:r>
            <a:r>
              <a:rPr lang="sv-SE" sz="2700" dirty="0" err="1" smtClean="0">
                <a:latin typeface="+mj-lt"/>
                <a:ea typeface="+mj-ea"/>
                <a:cs typeface="+mj-cs"/>
              </a:rPr>
              <a:t>Warehouse</a:t>
            </a:r>
            <a:r>
              <a:rPr lang="sv-SE" sz="2700" dirty="0" smtClean="0">
                <a:latin typeface="+mj-lt"/>
                <a:ea typeface="+mj-ea"/>
                <a:cs typeface="+mj-cs"/>
              </a:rPr>
              <a:t> </a:t>
            </a:r>
            <a:r>
              <a:rPr lang="sv-SE" sz="2700" dirty="0" err="1" smtClean="0">
                <a:latin typeface="+mj-lt"/>
                <a:ea typeface="+mj-ea"/>
                <a:cs typeface="+mj-cs"/>
              </a:rPr>
              <a:t>architectures</a:t>
            </a:r>
            <a:endParaRPr lang="sv-SE" sz="2700" dirty="0">
              <a:latin typeface="+mj-lt"/>
              <a:ea typeface="+mj-ea"/>
              <a:cs typeface="+mj-cs"/>
            </a:endParaRPr>
          </a:p>
        </p:txBody>
      </p:sp>
      <p:sp>
        <p:nvSpPr>
          <p:cNvPr id="3" name="Rectangle 2"/>
          <p:cNvSpPr/>
          <p:nvPr/>
        </p:nvSpPr>
        <p:spPr>
          <a:xfrm>
            <a:off x="7559505" y="111682"/>
            <a:ext cx="1500733" cy="1263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780701685"/>
      </p:ext>
    </p:extLst>
  </p:cSld>
  <p:clrMapOvr>
    <a:masterClrMapping/>
  </p:clrMapOvr>
  <mc:AlternateContent xmlns:mc="http://schemas.openxmlformats.org/markup-compatibility/2006" xmlns:p14="http://schemas.microsoft.com/office/powerpoint/2010/main">
    <mc:Choice Requires="p14">
      <p:transition spd="slow" p14:dur="2000" advTm="5164"/>
    </mc:Choice>
    <mc:Fallback xmlns="">
      <p:transition spd="slow" advTm="5164"/>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z="2400" dirty="0" err="1" smtClean="0"/>
              <a:t>Centralized</a:t>
            </a:r>
            <a:r>
              <a:rPr lang="sv-SE" sz="2400" dirty="0" smtClean="0"/>
              <a:t> </a:t>
            </a:r>
            <a:r>
              <a:rPr lang="sv-SE" sz="2400" dirty="0" err="1">
                <a:cs typeface="Arial" panose="020B0604020202020204" pitchFamily="34" charset="0"/>
              </a:rPr>
              <a:t>Architecture</a:t>
            </a:r>
            <a:endParaRPr lang="sv-SE" sz="2400" dirty="0"/>
          </a:p>
        </p:txBody>
      </p:sp>
      <p:sp>
        <p:nvSpPr>
          <p:cNvPr id="4" name="Can 3"/>
          <p:cNvSpPr/>
          <p:nvPr/>
        </p:nvSpPr>
        <p:spPr>
          <a:xfrm>
            <a:off x="1281659" y="1678898"/>
            <a:ext cx="442210" cy="599607"/>
          </a:xfrm>
          <a:prstGeom prst="can">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5" name="Can 4"/>
          <p:cNvSpPr/>
          <p:nvPr/>
        </p:nvSpPr>
        <p:spPr>
          <a:xfrm>
            <a:off x="1295400" y="2547078"/>
            <a:ext cx="442210" cy="599607"/>
          </a:xfrm>
          <a:prstGeom prst="can">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6" name="Can 5"/>
          <p:cNvSpPr/>
          <p:nvPr/>
        </p:nvSpPr>
        <p:spPr>
          <a:xfrm>
            <a:off x="1266669" y="3415258"/>
            <a:ext cx="442210" cy="599607"/>
          </a:xfrm>
          <a:prstGeom prst="can">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7" name="Right Arrow 6"/>
          <p:cNvSpPr/>
          <p:nvPr/>
        </p:nvSpPr>
        <p:spPr>
          <a:xfrm>
            <a:off x="1708879" y="1858780"/>
            <a:ext cx="599606" cy="227427"/>
          </a:xfrm>
          <a:prstGeom prst="rightArrow">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8" name="Right Arrow 7"/>
          <p:cNvSpPr/>
          <p:nvPr/>
        </p:nvSpPr>
        <p:spPr>
          <a:xfrm>
            <a:off x="1741358" y="2733168"/>
            <a:ext cx="567127" cy="219894"/>
          </a:xfrm>
          <a:prstGeom prst="rightArrow">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9" name="Right Arrow 8"/>
          <p:cNvSpPr/>
          <p:nvPr/>
        </p:nvSpPr>
        <p:spPr>
          <a:xfrm>
            <a:off x="1697637" y="3607556"/>
            <a:ext cx="610848" cy="186090"/>
          </a:xfrm>
          <a:prstGeom prst="rightArrow">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10" name="Rectangle 9"/>
          <p:cNvSpPr/>
          <p:nvPr/>
        </p:nvSpPr>
        <p:spPr>
          <a:xfrm>
            <a:off x="3232663" y="1686393"/>
            <a:ext cx="1558977" cy="23684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11" name="TextBox 10"/>
          <p:cNvSpPr txBox="1"/>
          <p:nvPr/>
        </p:nvSpPr>
        <p:spPr>
          <a:xfrm>
            <a:off x="3266818" y="1799169"/>
            <a:ext cx="1571470" cy="2123658"/>
          </a:xfrm>
          <a:prstGeom prst="rect">
            <a:avLst/>
          </a:prstGeom>
          <a:noFill/>
        </p:spPr>
        <p:txBody>
          <a:bodyPr wrap="square" rtlCol="0">
            <a:spAutoFit/>
          </a:bodyPr>
          <a:lstStyle/>
          <a:p>
            <a:r>
              <a:rPr lang="sv-SE" sz="1600" b="1" dirty="0" err="1" smtClean="0"/>
              <a:t>Centralized</a:t>
            </a:r>
            <a:r>
              <a:rPr lang="sv-SE" sz="1600" b="1" dirty="0" smtClean="0"/>
              <a:t> (</a:t>
            </a:r>
            <a:r>
              <a:rPr lang="sv-SE" sz="1600" b="1" dirty="0"/>
              <a:t>E</a:t>
            </a:r>
            <a:r>
              <a:rPr lang="sv-SE" sz="1600" b="1" dirty="0" smtClean="0"/>
              <a:t>nterprise) Data </a:t>
            </a:r>
            <a:r>
              <a:rPr lang="sv-SE" sz="1600" b="1" dirty="0" err="1" smtClean="0"/>
              <a:t>Warehouse</a:t>
            </a:r>
            <a:endParaRPr lang="sv-SE" sz="1600" b="1" dirty="0" smtClean="0"/>
          </a:p>
          <a:p>
            <a:endParaRPr lang="sv-SE" sz="1600" dirty="0"/>
          </a:p>
          <a:p>
            <a:pPr marL="171450" indent="-171450">
              <a:buFont typeface="Arial" panose="020B0604020202020204" pitchFamily="34" charset="0"/>
              <a:buChar char="•"/>
            </a:pPr>
            <a:r>
              <a:rPr lang="sv-SE" sz="1300" dirty="0" err="1" smtClean="0"/>
              <a:t>Normalized</a:t>
            </a:r>
            <a:r>
              <a:rPr lang="sv-SE" sz="1300" dirty="0"/>
              <a:t> </a:t>
            </a:r>
            <a:r>
              <a:rPr lang="sv-SE" sz="1300" dirty="0" smtClean="0"/>
              <a:t>(3NF)</a:t>
            </a:r>
          </a:p>
          <a:p>
            <a:pPr marL="171450" indent="-171450">
              <a:buFont typeface="Arial" panose="020B0604020202020204" pitchFamily="34" charset="0"/>
              <a:buChar char="•"/>
            </a:pPr>
            <a:r>
              <a:rPr lang="sv-SE" sz="1300" dirty="0" smtClean="0"/>
              <a:t>Atomic data </a:t>
            </a:r>
          </a:p>
          <a:p>
            <a:pPr marL="171450" indent="-171450">
              <a:buFont typeface="Arial" panose="020B0604020202020204" pitchFamily="34" charset="0"/>
              <a:buChar char="•"/>
            </a:pPr>
            <a:r>
              <a:rPr lang="sv-SE" sz="1300" dirty="0" err="1" smtClean="0"/>
              <a:t>Some</a:t>
            </a:r>
            <a:r>
              <a:rPr lang="sv-SE" sz="1300" dirty="0" smtClean="0"/>
              <a:t> </a:t>
            </a:r>
            <a:r>
              <a:rPr lang="sv-SE" sz="1300" dirty="0" err="1" smtClean="0"/>
              <a:t>summerized</a:t>
            </a:r>
            <a:r>
              <a:rPr lang="sv-SE" sz="1300" dirty="0" smtClean="0"/>
              <a:t> data</a:t>
            </a:r>
            <a:endParaRPr lang="sv-SE" sz="1300" dirty="0"/>
          </a:p>
        </p:txBody>
      </p:sp>
      <p:sp>
        <p:nvSpPr>
          <p:cNvPr id="12" name="Rectangle 11"/>
          <p:cNvSpPr/>
          <p:nvPr/>
        </p:nvSpPr>
        <p:spPr>
          <a:xfrm>
            <a:off x="2308485" y="1590207"/>
            <a:ext cx="247338" cy="24571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13" name="TextBox 12"/>
          <p:cNvSpPr txBox="1"/>
          <p:nvPr/>
        </p:nvSpPr>
        <p:spPr>
          <a:xfrm>
            <a:off x="2283716" y="2279036"/>
            <a:ext cx="296876" cy="923330"/>
          </a:xfrm>
          <a:prstGeom prst="rect">
            <a:avLst/>
          </a:prstGeom>
          <a:noFill/>
        </p:spPr>
        <p:txBody>
          <a:bodyPr wrap="none" rtlCol="0">
            <a:spAutoFit/>
          </a:bodyPr>
          <a:lstStyle/>
          <a:p>
            <a:r>
              <a:rPr lang="sv-SE" dirty="0" smtClean="0"/>
              <a:t>E</a:t>
            </a:r>
          </a:p>
          <a:p>
            <a:r>
              <a:rPr lang="sv-SE" dirty="0" smtClean="0"/>
              <a:t>T</a:t>
            </a:r>
          </a:p>
          <a:p>
            <a:r>
              <a:rPr lang="sv-SE" dirty="0" smtClean="0"/>
              <a:t>L</a:t>
            </a:r>
            <a:endParaRPr lang="sv-SE" dirty="0"/>
          </a:p>
        </p:txBody>
      </p:sp>
      <p:sp>
        <p:nvSpPr>
          <p:cNvPr id="14" name="Right Arrow 13"/>
          <p:cNvSpPr/>
          <p:nvPr/>
        </p:nvSpPr>
        <p:spPr>
          <a:xfrm>
            <a:off x="2612036" y="1881341"/>
            <a:ext cx="599606" cy="227427"/>
          </a:xfrm>
          <a:prstGeom prst="rightArrow">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15" name="Right Arrow 14"/>
          <p:cNvSpPr/>
          <p:nvPr/>
        </p:nvSpPr>
        <p:spPr>
          <a:xfrm>
            <a:off x="2620994" y="2736896"/>
            <a:ext cx="599606" cy="227427"/>
          </a:xfrm>
          <a:prstGeom prst="rightArrow">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16" name="Right Arrow 15"/>
          <p:cNvSpPr/>
          <p:nvPr/>
        </p:nvSpPr>
        <p:spPr>
          <a:xfrm>
            <a:off x="2613495" y="3575834"/>
            <a:ext cx="599606" cy="227427"/>
          </a:xfrm>
          <a:prstGeom prst="rightArrow">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17" name="Right Arrow 16"/>
          <p:cNvSpPr/>
          <p:nvPr/>
        </p:nvSpPr>
        <p:spPr>
          <a:xfrm>
            <a:off x="4833079" y="1906326"/>
            <a:ext cx="599606" cy="227427"/>
          </a:xfrm>
          <a:prstGeom prst="rightArrow">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18" name="Right Arrow 17"/>
          <p:cNvSpPr/>
          <p:nvPr/>
        </p:nvSpPr>
        <p:spPr>
          <a:xfrm>
            <a:off x="4842037" y="2761881"/>
            <a:ext cx="599606" cy="227427"/>
          </a:xfrm>
          <a:prstGeom prst="rightArrow">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19" name="Right Arrow 18"/>
          <p:cNvSpPr/>
          <p:nvPr/>
        </p:nvSpPr>
        <p:spPr>
          <a:xfrm>
            <a:off x="4834538" y="3600819"/>
            <a:ext cx="599606" cy="227427"/>
          </a:xfrm>
          <a:prstGeom prst="rightArrow">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20" name="Rectangle 19"/>
          <p:cNvSpPr/>
          <p:nvPr/>
        </p:nvSpPr>
        <p:spPr>
          <a:xfrm>
            <a:off x="5455386" y="1575217"/>
            <a:ext cx="668096" cy="24571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21" name="TextBox 20"/>
          <p:cNvSpPr txBox="1"/>
          <p:nvPr/>
        </p:nvSpPr>
        <p:spPr>
          <a:xfrm>
            <a:off x="5462885" y="2541045"/>
            <a:ext cx="627544" cy="646331"/>
          </a:xfrm>
          <a:prstGeom prst="rect">
            <a:avLst/>
          </a:prstGeom>
          <a:noFill/>
        </p:spPr>
        <p:txBody>
          <a:bodyPr wrap="none" rtlCol="0">
            <a:spAutoFit/>
          </a:bodyPr>
          <a:lstStyle/>
          <a:p>
            <a:pPr algn="ctr"/>
            <a:r>
              <a:rPr lang="sv-SE" dirty="0" smtClean="0"/>
              <a:t>BI </a:t>
            </a:r>
          </a:p>
          <a:p>
            <a:pPr algn="ctr"/>
            <a:r>
              <a:rPr lang="sv-SE" dirty="0" err="1" smtClean="0"/>
              <a:t>apps</a:t>
            </a:r>
            <a:endParaRPr lang="sv-SE" dirty="0" smtClean="0"/>
          </a:p>
        </p:txBody>
      </p:sp>
    </p:spTree>
    <p:extLst>
      <p:ext uri="{BB962C8B-B14F-4D97-AF65-F5344CB8AC3E}">
        <p14:creationId xmlns:p14="http://schemas.microsoft.com/office/powerpoint/2010/main" val="347010304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Federated </a:t>
            </a:r>
            <a:r>
              <a:rPr lang="sv-SE" dirty="0" err="1" smtClean="0"/>
              <a:t>Architecture</a:t>
            </a:r>
            <a:endParaRPr lang="sv-SE" dirty="0"/>
          </a:p>
        </p:txBody>
      </p:sp>
      <p:sp>
        <p:nvSpPr>
          <p:cNvPr id="4" name="Can 3"/>
          <p:cNvSpPr/>
          <p:nvPr/>
        </p:nvSpPr>
        <p:spPr>
          <a:xfrm>
            <a:off x="1199213" y="1409075"/>
            <a:ext cx="442210" cy="599607"/>
          </a:xfrm>
          <a:prstGeom prst="can">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5" name="Can 4"/>
          <p:cNvSpPr/>
          <p:nvPr/>
        </p:nvSpPr>
        <p:spPr>
          <a:xfrm>
            <a:off x="1187971" y="2043621"/>
            <a:ext cx="442210" cy="599607"/>
          </a:xfrm>
          <a:prstGeom prst="can">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6" name="Can 5"/>
          <p:cNvSpPr/>
          <p:nvPr/>
        </p:nvSpPr>
        <p:spPr>
          <a:xfrm>
            <a:off x="1184223" y="3025515"/>
            <a:ext cx="442210" cy="599607"/>
          </a:xfrm>
          <a:prstGeom prst="can">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7" name="Right Arrow 6"/>
          <p:cNvSpPr/>
          <p:nvPr/>
        </p:nvSpPr>
        <p:spPr>
          <a:xfrm>
            <a:off x="1626433" y="1588957"/>
            <a:ext cx="599606" cy="227427"/>
          </a:xfrm>
          <a:prstGeom prst="rightArrow">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8" name="Right Arrow 7"/>
          <p:cNvSpPr/>
          <p:nvPr/>
        </p:nvSpPr>
        <p:spPr>
          <a:xfrm>
            <a:off x="1637051" y="2092430"/>
            <a:ext cx="567127" cy="219894"/>
          </a:xfrm>
          <a:prstGeom prst="rightArrow">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9" name="Right Arrow 8"/>
          <p:cNvSpPr/>
          <p:nvPr/>
        </p:nvSpPr>
        <p:spPr>
          <a:xfrm>
            <a:off x="1615191" y="3217813"/>
            <a:ext cx="610848" cy="186090"/>
          </a:xfrm>
          <a:prstGeom prst="rightArrow">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10" name="Rectangle 9"/>
          <p:cNvSpPr/>
          <p:nvPr/>
        </p:nvSpPr>
        <p:spPr>
          <a:xfrm>
            <a:off x="3195187" y="1532963"/>
            <a:ext cx="1558977" cy="9514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11" name="TextBox 10"/>
          <p:cNvSpPr txBox="1"/>
          <p:nvPr/>
        </p:nvSpPr>
        <p:spPr>
          <a:xfrm>
            <a:off x="3401729" y="1729791"/>
            <a:ext cx="1207746" cy="584775"/>
          </a:xfrm>
          <a:prstGeom prst="rect">
            <a:avLst/>
          </a:prstGeom>
          <a:noFill/>
        </p:spPr>
        <p:txBody>
          <a:bodyPr wrap="square" rtlCol="0">
            <a:spAutoFit/>
          </a:bodyPr>
          <a:lstStyle/>
          <a:p>
            <a:r>
              <a:rPr lang="sv-SE" sz="1600" b="1" dirty="0" smtClean="0"/>
              <a:t>Data </a:t>
            </a:r>
            <a:r>
              <a:rPr lang="sv-SE" sz="1600" b="1" dirty="0" err="1" smtClean="0"/>
              <a:t>Warehouse</a:t>
            </a:r>
            <a:endParaRPr lang="sv-SE" sz="1600" dirty="0"/>
          </a:p>
        </p:txBody>
      </p:sp>
      <p:sp>
        <p:nvSpPr>
          <p:cNvPr id="12" name="Rectangle 11"/>
          <p:cNvSpPr/>
          <p:nvPr/>
        </p:nvSpPr>
        <p:spPr>
          <a:xfrm>
            <a:off x="2226038" y="1320384"/>
            <a:ext cx="276889" cy="13116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13" name="TextBox 12"/>
          <p:cNvSpPr txBox="1"/>
          <p:nvPr/>
        </p:nvSpPr>
        <p:spPr>
          <a:xfrm>
            <a:off x="2229375" y="1552430"/>
            <a:ext cx="296876" cy="923330"/>
          </a:xfrm>
          <a:prstGeom prst="rect">
            <a:avLst/>
          </a:prstGeom>
          <a:noFill/>
        </p:spPr>
        <p:txBody>
          <a:bodyPr wrap="none" rtlCol="0">
            <a:spAutoFit/>
          </a:bodyPr>
          <a:lstStyle/>
          <a:p>
            <a:r>
              <a:rPr lang="sv-SE" dirty="0" smtClean="0"/>
              <a:t>E</a:t>
            </a:r>
          </a:p>
          <a:p>
            <a:r>
              <a:rPr lang="sv-SE" dirty="0" smtClean="0"/>
              <a:t>T</a:t>
            </a:r>
          </a:p>
          <a:p>
            <a:r>
              <a:rPr lang="sv-SE" dirty="0" smtClean="0"/>
              <a:t>L</a:t>
            </a:r>
            <a:endParaRPr lang="sv-SE" dirty="0"/>
          </a:p>
        </p:txBody>
      </p:sp>
      <p:sp>
        <p:nvSpPr>
          <p:cNvPr id="17" name="Right Arrow 16"/>
          <p:cNvSpPr/>
          <p:nvPr/>
        </p:nvSpPr>
        <p:spPr>
          <a:xfrm>
            <a:off x="2555295" y="1922264"/>
            <a:ext cx="610848" cy="186090"/>
          </a:xfrm>
          <a:prstGeom prst="rightArrow">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18" name="Rectangle 17"/>
          <p:cNvSpPr/>
          <p:nvPr/>
        </p:nvSpPr>
        <p:spPr>
          <a:xfrm>
            <a:off x="2212707" y="2811922"/>
            <a:ext cx="286883" cy="9283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19" name="TextBox 18"/>
          <p:cNvSpPr txBox="1"/>
          <p:nvPr/>
        </p:nvSpPr>
        <p:spPr>
          <a:xfrm>
            <a:off x="2212707" y="2816918"/>
            <a:ext cx="296876" cy="923330"/>
          </a:xfrm>
          <a:prstGeom prst="rect">
            <a:avLst/>
          </a:prstGeom>
          <a:noFill/>
        </p:spPr>
        <p:txBody>
          <a:bodyPr wrap="none" rtlCol="0">
            <a:spAutoFit/>
          </a:bodyPr>
          <a:lstStyle/>
          <a:p>
            <a:r>
              <a:rPr lang="sv-SE" dirty="0" smtClean="0"/>
              <a:t>E</a:t>
            </a:r>
          </a:p>
          <a:p>
            <a:r>
              <a:rPr lang="sv-SE" dirty="0" smtClean="0"/>
              <a:t>T</a:t>
            </a:r>
          </a:p>
          <a:p>
            <a:r>
              <a:rPr lang="sv-SE" dirty="0" smtClean="0"/>
              <a:t>L</a:t>
            </a:r>
            <a:endParaRPr lang="sv-SE" dirty="0"/>
          </a:p>
        </p:txBody>
      </p:sp>
      <p:sp>
        <p:nvSpPr>
          <p:cNvPr id="20" name="Rectangle 19"/>
          <p:cNvSpPr/>
          <p:nvPr/>
        </p:nvSpPr>
        <p:spPr>
          <a:xfrm>
            <a:off x="3195187" y="2851441"/>
            <a:ext cx="1558977" cy="7736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21" name="TextBox 20"/>
          <p:cNvSpPr txBox="1"/>
          <p:nvPr/>
        </p:nvSpPr>
        <p:spPr>
          <a:xfrm>
            <a:off x="3401729" y="3126748"/>
            <a:ext cx="1207746" cy="338554"/>
          </a:xfrm>
          <a:prstGeom prst="rect">
            <a:avLst/>
          </a:prstGeom>
          <a:noFill/>
        </p:spPr>
        <p:txBody>
          <a:bodyPr wrap="square" rtlCol="0">
            <a:spAutoFit/>
          </a:bodyPr>
          <a:lstStyle/>
          <a:p>
            <a:r>
              <a:rPr lang="sv-SE" sz="1600" b="1" dirty="0" smtClean="0"/>
              <a:t>Data Mart</a:t>
            </a:r>
            <a:endParaRPr lang="sv-SE" sz="1600" dirty="0"/>
          </a:p>
        </p:txBody>
      </p:sp>
      <p:sp>
        <p:nvSpPr>
          <p:cNvPr id="22" name="Right Arrow 21"/>
          <p:cNvSpPr/>
          <p:nvPr/>
        </p:nvSpPr>
        <p:spPr>
          <a:xfrm>
            <a:off x="2541963" y="3183040"/>
            <a:ext cx="610848" cy="186090"/>
          </a:xfrm>
          <a:prstGeom prst="rightArrow">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23" name="Can 22"/>
          <p:cNvSpPr/>
          <p:nvPr/>
        </p:nvSpPr>
        <p:spPr>
          <a:xfrm>
            <a:off x="1184223" y="4104039"/>
            <a:ext cx="442210" cy="599607"/>
          </a:xfrm>
          <a:prstGeom prst="can">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24" name="Right Arrow 23"/>
          <p:cNvSpPr/>
          <p:nvPr/>
        </p:nvSpPr>
        <p:spPr>
          <a:xfrm>
            <a:off x="1615191" y="4296337"/>
            <a:ext cx="610848" cy="186090"/>
          </a:xfrm>
          <a:prstGeom prst="rightArrow">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25" name="Rectangle 24"/>
          <p:cNvSpPr/>
          <p:nvPr/>
        </p:nvSpPr>
        <p:spPr>
          <a:xfrm>
            <a:off x="2212707" y="3890446"/>
            <a:ext cx="286883" cy="9283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26" name="TextBox 25"/>
          <p:cNvSpPr txBox="1"/>
          <p:nvPr/>
        </p:nvSpPr>
        <p:spPr>
          <a:xfrm>
            <a:off x="2212707" y="3895442"/>
            <a:ext cx="296876" cy="923330"/>
          </a:xfrm>
          <a:prstGeom prst="rect">
            <a:avLst/>
          </a:prstGeom>
          <a:noFill/>
        </p:spPr>
        <p:txBody>
          <a:bodyPr wrap="none" rtlCol="0">
            <a:spAutoFit/>
          </a:bodyPr>
          <a:lstStyle/>
          <a:p>
            <a:r>
              <a:rPr lang="sv-SE" dirty="0" smtClean="0"/>
              <a:t>E</a:t>
            </a:r>
          </a:p>
          <a:p>
            <a:r>
              <a:rPr lang="sv-SE" dirty="0" smtClean="0"/>
              <a:t>T</a:t>
            </a:r>
          </a:p>
          <a:p>
            <a:r>
              <a:rPr lang="sv-SE" dirty="0" smtClean="0"/>
              <a:t>L</a:t>
            </a:r>
            <a:endParaRPr lang="sv-SE" dirty="0"/>
          </a:p>
        </p:txBody>
      </p:sp>
      <p:sp>
        <p:nvSpPr>
          <p:cNvPr id="27" name="Rectangle 26"/>
          <p:cNvSpPr/>
          <p:nvPr/>
        </p:nvSpPr>
        <p:spPr>
          <a:xfrm>
            <a:off x="3195187" y="3929965"/>
            <a:ext cx="1558977" cy="7736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28" name="TextBox 27"/>
          <p:cNvSpPr txBox="1"/>
          <p:nvPr/>
        </p:nvSpPr>
        <p:spPr>
          <a:xfrm>
            <a:off x="3401729" y="4205272"/>
            <a:ext cx="1207746" cy="338554"/>
          </a:xfrm>
          <a:prstGeom prst="rect">
            <a:avLst/>
          </a:prstGeom>
          <a:noFill/>
        </p:spPr>
        <p:txBody>
          <a:bodyPr wrap="square" rtlCol="0">
            <a:spAutoFit/>
          </a:bodyPr>
          <a:lstStyle/>
          <a:p>
            <a:r>
              <a:rPr lang="sv-SE" sz="1600" b="1" dirty="0" smtClean="0"/>
              <a:t>Data Mart</a:t>
            </a:r>
            <a:endParaRPr lang="sv-SE" sz="1600" dirty="0"/>
          </a:p>
        </p:txBody>
      </p:sp>
      <p:sp>
        <p:nvSpPr>
          <p:cNvPr id="29" name="Right Arrow 28"/>
          <p:cNvSpPr/>
          <p:nvPr/>
        </p:nvSpPr>
        <p:spPr>
          <a:xfrm>
            <a:off x="2541963" y="4261564"/>
            <a:ext cx="610848" cy="186090"/>
          </a:xfrm>
          <a:prstGeom prst="rightArrow">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30" name="Rectangle 29"/>
          <p:cNvSpPr/>
          <p:nvPr/>
        </p:nvSpPr>
        <p:spPr>
          <a:xfrm>
            <a:off x="5415407" y="1461288"/>
            <a:ext cx="1150284" cy="32297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31" name="TextBox 30"/>
          <p:cNvSpPr txBox="1"/>
          <p:nvPr/>
        </p:nvSpPr>
        <p:spPr>
          <a:xfrm>
            <a:off x="5425400" y="2060506"/>
            <a:ext cx="1210245" cy="2031325"/>
          </a:xfrm>
          <a:prstGeom prst="rect">
            <a:avLst/>
          </a:prstGeom>
          <a:noFill/>
        </p:spPr>
        <p:txBody>
          <a:bodyPr wrap="square" rtlCol="0">
            <a:spAutoFit/>
          </a:bodyPr>
          <a:lstStyle/>
          <a:p>
            <a:pPr algn="ctr"/>
            <a:r>
              <a:rPr lang="sv-SE" dirty="0" smtClean="0"/>
              <a:t>Logisk eller </a:t>
            </a:r>
          </a:p>
          <a:p>
            <a:pPr algn="ctr"/>
            <a:r>
              <a:rPr lang="sv-SE" dirty="0" smtClean="0"/>
              <a:t>fysisk integration </a:t>
            </a:r>
            <a:r>
              <a:rPr lang="sv-SE" dirty="0" err="1" smtClean="0"/>
              <a:t>of</a:t>
            </a:r>
            <a:r>
              <a:rPr lang="sv-SE" dirty="0" smtClean="0"/>
              <a:t> common data</a:t>
            </a:r>
            <a:endParaRPr lang="sv-SE" dirty="0"/>
          </a:p>
        </p:txBody>
      </p:sp>
      <p:sp>
        <p:nvSpPr>
          <p:cNvPr id="32" name="Right Arrow 31"/>
          <p:cNvSpPr/>
          <p:nvPr/>
        </p:nvSpPr>
        <p:spPr>
          <a:xfrm>
            <a:off x="4806316" y="1939754"/>
            <a:ext cx="610848" cy="186090"/>
          </a:xfrm>
          <a:prstGeom prst="rightArrow">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33" name="Right Arrow 32"/>
          <p:cNvSpPr/>
          <p:nvPr/>
        </p:nvSpPr>
        <p:spPr>
          <a:xfrm>
            <a:off x="4792984" y="3200530"/>
            <a:ext cx="610848" cy="186090"/>
          </a:xfrm>
          <a:prstGeom prst="rightArrow">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34" name="Right Arrow 33"/>
          <p:cNvSpPr/>
          <p:nvPr/>
        </p:nvSpPr>
        <p:spPr>
          <a:xfrm>
            <a:off x="4792984" y="4279054"/>
            <a:ext cx="610848" cy="186090"/>
          </a:xfrm>
          <a:prstGeom prst="rightArrow">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35" name="Right Arrow 34"/>
          <p:cNvSpPr/>
          <p:nvPr/>
        </p:nvSpPr>
        <p:spPr>
          <a:xfrm>
            <a:off x="6595881" y="3024206"/>
            <a:ext cx="599606" cy="227427"/>
          </a:xfrm>
          <a:prstGeom prst="rightArrow">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36" name="Rectangle 35"/>
          <p:cNvSpPr/>
          <p:nvPr/>
        </p:nvSpPr>
        <p:spPr>
          <a:xfrm>
            <a:off x="7209230" y="1837542"/>
            <a:ext cx="668096" cy="24571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37" name="TextBox 36"/>
          <p:cNvSpPr txBox="1"/>
          <p:nvPr/>
        </p:nvSpPr>
        <p:spPr>
          <a:xfrm>
            <a:off x="7216729" y="2803370"/>
            <a:ext cx="627544" cy="646331"/>
          </a:xfrm>
          <a:prstGeom prst="rect">
            <a:avLst/>
          </a:prstGeom>
          <a:noFill/>
        </p:spPr>
        <p:txBody>
          <a:bodyPr wrap="none" rtlCol="0">
            <a:spAutoFit/>
          </a:bodyPr>
          <a:lstStyle/>
          <a:p>
            <a:pPr algn="ctr"/>
            <a:r>
              <a:rPr lang="sv-SE" dirty="0" smtClean="0"/>
              <a:t>BI </a:t>
            </a:r>
          </a:p>
          <a:p>
            <a:pPr algn="ctr"/>
            <a:r>
              <a:rPr lang="sv-SE" dirty="0" err="1" smtClean="0"/>
              <a:t>apps</a:t>
            </a:r>
            <a:endParaRPr lang="sv-SE" dirty="0" smtClean="0"/>
          </a:p>
        </p:txBody>
      </p:sp>
    </p:spTree>
    <p:extLst>
      <p:ext uri="{BB962C8B-B14F-4D97-AF65-F5344CB8AC3E}">
        <p14:creationId xmlns:p14="http://schemas.microsoft.com/office/powerpoint/2010/main" val="383085314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50119" y="1444109"/>
            <a:ext cx="6260769" cy="857250"/>
          </a:xfrm>
          <a:prstGeom prst="rect">
            <a:avLst/>
          </a:prstGeom>
        </p:spPr>
        <p:txBody>
          <a:bodyPr>
            <a:noAutofit/>
          </a:bodyPr>
          <a:lstStyle/>
          <a:p>
            <a:pPr defTabSz="685800">
              <a:spcBef>
                <a:spcPct val="0"/>
              </a:spcBef>
              <a:defRPr/>
            </a:pPr>
            <a:r>
              <a:rPr lang="sv-SE" sz="2700" dirty="0" err="1" smtClean="0">
                <a:latin typeface="+mj-lt"/>
                <a:ea typeface="+mj-ea"/>
                <a:cs typeface="+mj-cs"/>
              </a:rPr>
              <a:t>Which</a:t>
            </a:r>
            <a:r>
              <a:rPr lang="sv-SE" sz="2700" dirty="0" smtClean="0">
                <a:latin typeface="+mj-lt"/>
                <a:ea typeface="+mj-ea"/>
                <a:cs typeface="+mj-cs"/>
              </a:rPr>
              <a:t> </a:t>
            </a:r>
            <a:r>
              <a:rPr lang="sv-SE" sz="2700" dirty="0" err="1" smtClean="0">
                <a:latin typeface="+mj-lt"/>
                <a:ea typeface="+mj-ea"/>
                <a:cs typeface="+mj-cs"/>
              </a:rPr>
              <a:t>factor</a:t>
            </a:r>
            <a:r>
              <a:rPr lang="sv-SE" sz="2700" dirty="0" smtClean="0">
                <a:latin typeface="+mj-lt"/>
                <a:ea typeface="+mj-ea"/>
                <a:cs typeface="+mj-cs"/>
              </a:rPr>
              <a:t> </a:t>
            </a:r>
            <a:r>
              <a:rPr lang="sv-SE" sz="2700" dirty="0" err="1" smtClean="0">
                <a:latin typeface="+mj-lt"/>
                <a:ea typeface="+mj-ea"/>
                <a:cs typeface="+mj-cs"/>
              </a:rPr>
              <a:t>impact</a:t>
            </a:r>
            <a:r>
              <a:rPr lang="sv-SE" sz="2700" dirty="0" smtClean="0">
                <a:latin typeface="+mj-lt"/>
                <a:ea typeface="+mj-ea"/>
                <a:cs typeface="+mj-cs"/>
              </a:rPr>
              <a:t> the </a:t>
            </a:r>
            <a:r>
              <a:rPr lang="sv-SE" sz="2700" dirty="0" err="1" smtClean="0">
                <a:latin typeface="+mj-lt"/>
                <a:ea typeface="+mj-ea"/>
                <a:cs typeface="+mj-cs"/>
              </a:rPr>
              <a:t>selection</a:t>
            </a:r>
            <a:r>
              <a:rPr lang="sv-SE" sz="2700" dirty="0" smtClean="0">
                <a:latin typeface="+mj-lt"/>
                <a:ea typeface="+mj-ea"/>
                <a:cs typeface="+mj-cs"/>
              </a:rPr>
              <a:t> </a:t>
            </a:r>
            <a:r>
              <a:rPr lang="sv-SE" sz="2700" dirty="0" err="1" smtClean="0">
                <a:latin typeface="+mj-lt"/>
                <a:ea typeface="+mj-ea"/>
                <a:cs typeface="+mj-cs"/>
              </a:rPr>
              <a:t>of</a:t>
            </a:r>
            <a:r>
              <a:rPr lang="sv-SE" sz="2700" dirty="0" smtClean="0">
                <a:latin typeface="+mj-lt"/>
                <a:ea typeface="+mj-ea"/>
                <a:cs typeface="+mj-cs"/>
              </a:rPr>
              <a:t> data </a:t>
            </a:r>
            <a:r>
              <a:rPr lang="sv-SE" sz="2700" dirty="0" err="1" smtClean="0">
                <a:latin typeface="+mj-lt"/>
                <a:ea typeface="+mj-ea"/>
                <a:cs typeface="+mj-cs"/>
              </a:rPr>
              <a:t>warehouse</a:t>
            </a:r>
            <a:r>
              <a:rPr lang="sv-SE" sz="2700" dirty="0" smtClean="0">
                <a:latin typeface="+mj-lt"/>
                <a:ea typeface="+mj-ea"/>
                <a:cs typeface="+mj-cs"/>
              </a:rPr>
              <a:t> </a:t>
            </a:r>
            <a:r>
              <a:rPr lang="sv-SE" sz="2700" dirty="0" err="1" smtClean="0">
                <a:latin typeface="+mj-lt"/>
                <a:ea typeface="+mj-ea"/>
                <a:cs typeface="+mj-cs"/>
              </a:rPr>
              <a:t>architechture</a:t>
            </a:r>
            <a:r>
              <a:rPr lang="sv-SE" sz="2700" dirty="0" smtClean="0">
                <a:latin typeface="+mj-lt"/>
                <a:ea typeface="+mj-ea"/>
                <a:cs typeface="+mj-cs"/>
              </a:rPr>
              <a:t>?</a:t>
            </a:r>
          </a:p>
        </p:txBody>
      </p:sp>
      <p:sp>
        <p:nvSpPr>
          <p:cNvPr id="3" name="Rectangle 2"/>
          <p:cNvSpPr/>
          <p:nvPr/>
        </p:nvSpPr>
        <p:spPr>
          <a:xfrm>
            <a:off x="7559505" y="111682"/>
            <a:ext cx="1500733" cy="1263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221661120"/>
      </p:ext>
    </p:extLst>
  </p:cSld>
  <p:clrMapOvr>
    <a:masterClrMapping/>
  </p:clrMapOvr>
  <mc:AlternateContent xmlns:mc="http://schemas.openxmlformats.org/markup-compatibility/2006" xmlns:p14="http://schemas.microsoft.com/office/powerpoint/2010/main">
    <mc:Choice Requires="p14">
      <p:transition spd="slow" p14:dur="2000" advTm="5164"/>
    </mc:Choice>
    <mc:Fallback xmlns="">
      <p:transition spd="slow" advTm="5164"/>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186"/>
          <p:cNvSpPr>
            <a:spLocks noGrp="1" noChangeArrowheads="1"/>
          </p:cNvSpPr>
          <p:nvPr>
            <p:ph type="title"/>
          </p:nvPr>
        </p:nvSpPr>
        <p:spPr/>
        <p:txBody>
          <a:bodyPr/>
          <a:lstStyle/>
          <a:p>
            <a:r>
              <a:rPr lang="en-GB" dirty="0" smtClean="0"/>
              <a:t>Staggered staging</a:t>
            </a:r>
          </a:p>
        </p:txBody>
      </p:sp>
      <p:sp>
        <p:nvSpPr>
          <p:cNvPr id="52227" name="Rectangle 185"/>
          <p:cNvSpPr>
            <a:spLocks noGrp="1" noChangeArrowheads="1"/>
          </p:cNvSpPr>
          <p:nvPr>
            <p:ph type="body" idx="1"/>
          </p:nvPr>
        </p:nvSpPr>
        <p:spPr>
          <a:xfrm>
            <a:off x="915987" y="1585500"/>
            <a:ext cx="4051220" cy="3240432"/>
          </a:xfrm>
        </p:spPr>
        <p:txBody>
          <a:bodyPr>
            <a:normAutofit/>
          </a:bodyPr>
          <a:lstStyle/>
          <a:p>
            <a:pPr>
              <a:spcBef>
                <a:spcPts val="900"/>
              </a:spcBef>
            </a:pPr>
            <a:r>
              <a:rPr lang="sv-SE" sz="1600" dirty="0" smtClean="0"/>
              <a:t>Data is </a:t>
            </a:r>
            <a:r>
              <a:rPr lang="sv-SE" sz="1600" dirty="0" err="1" smtClean="0"/>
              <a:t>stored</a:t>
            </a:r>
            <a:r>
              <a:rPr lang="sv-SE" sz="1600" dirty="0" smtClean="0"/>
              <a:t> in </a:t>
            </a:r>
            <a:r>
              <a:rPr lang="sv-SE" sz="1600" dirty="0" err="1" smtClean="0"/>
              <a:t>staging</a:t>
            </a:r>
            <a:r>
              <a:rPr lang="sv-SE" sz="1600" dirty="0" smtClean="0"/>
              <a:t> </a:t>
            </a:r>
            <a:r>
              <a:rPr lang="sv-SE" sz="1600" dirty="0" err="1" smtClean="0"/>
              <a:t>tables</a:t>
            </a:r>
            <a:r>
              <a:rPr lang="sv-SE" sz="1600" dirty="0" smtClean="0"/>
              <a:t> </a:t>
            </a:r>
            <a:r>
              <a:rPr lang="sv-SE" sz="1600" dirty="0" err="1" smtClean="0"/>
              <a:t>throughout</a:t>
            </a:r>
            <a:r>
              <a:rPr lang="sv-SE" sz="1600" dirty="0" smtClean="0"/>
              <a:t> the ETL process, </a:t>
            </a:r>
            <a:r>
              <a:rPr lang="sv-SE" sz="1600" dirty="0" err="1" smtClean="0"/>
              <a:t>where</a:t>
            </a:r>
            <a:r>
              <a:rPr lang="sv-SE" sz="1600" dirty="0" smtClean="0"/>
              <a:t> </a:t>
            </a:r>
            <a:r>
              <a:rPr lang="sv-SE" sz="1600" dirty="0" err="1" smtClean="0"/>
              <a:t>each</a:t>
            </a:r>
            <a:r>
              <a:rPr lang="sv-SE" sz="1600" dirty="0" smtClean="0"/>
              <a:t> </a:t>
            </a:r>
            <a:r>
              <a:rPr lang="sv-SE" sz="1600" dirty="0" err="1" smtClean="0"/>
              <a:t>staging</a:t>
            </a:r>
            <a:r>
              <a:rPr lang="sv-SE" sz="1600" dirty="0" smtClean="0"/>
              <a:t> table </a:t>
            </a:r>
            <a:r>
              <a:rPr lang="sv-SE" sz="1600" dirty="0" err="1" smtClean="0"/>
              <a:t>contains</a:t>
            </a:r>
            <a:r>
              <a:rPr lang="sv-SE" sz="1600" dirty="0" smtClean="0"/>
              <a:t> </a:t>
            </a:r>
            <a:r>
              <a:rPr lang="sv-SE" sz="1600" dirty="0" smtClean="0"/>
              <a:t>data </a:t>
            </a:r>
            <a:r>
              <a:rPr lang="sv-SE" sz="1600" dirty="0" err="1" smtClean="0"/>
              <a:t>with</a:t>
            </a:r>
            <a:r>
              <a:rPr lang="sv-SE" sz="1600" dirty="0" smtClean="0"/>
              <a:t> </a:t>
            </a:r>
            <a:r>
              <a:rPr lang="sv-SE" sz="1600" dirty="0" err="1" smtClean="0"/>
              <a:t>higher</a:t>
            </a:r>
            <a:r>
              <a:rPr lang="sv-SE" sz="1600" dirty="0" smtClean="0"/>
              <a:t> </a:t>
            </a:r>
            <a:r>
              <a:rPr lang="sv-SE" sz="1600" dirty="0" err="1" smtClean="0"/>
              <a:t>value</a:t>
            </a:r>
            <a:endParaRPr lang="sv-SE" sz="1600" dirty="0" smtClean="0"/>
          </a:p>
          <a:p>
            <a:pPr>
              <a:spcBef>
                <a:spcPts val="900"/>
              </a:spcBef>
            </a:pPr>
            <a:r>
              <a:rPr lang="sv-SE" sz="1600" dirty="0" err="1" smtClean="0"/>
              <a:t>This</a:t>
            </a:r>
            <a:r>
              <a:rPr lang="sv-SE" sz="1600" dirty="0" smtClean="0"/>
              <a:t> </a:t>
            </a:r>
            <a:r>
              <a:rPr lang="sv-SE" sz="1600" dirty="0" err="1" smtClean="0"/>
              <a:t>pattern</a:t>
            </a:r>
            <a:r>
              <a:rPr lang="sv-SE" sz="1600" dirty="0" smtClean="0"/>
              <a:t> </a:t>
            </a:r>
            <a:r>
              <a:rPr lang="sv-SE" sz="1600" dirty="0" err="1" smtClean="0"/>
              <a:t>can</a:t>
            </a:r>
            <a:r>
              <a:rPr lang="sv-SE" sz="1600" dirty="0"/>
              <a:t> </a:t>
            </a:r>
            <a:r>
              <a:rPr lang="sv-SE" sz="1600" dirty="0" smtClean="0"/>
              <a:t>support </a:t>
            </a:r>
            <a:r>
              <a:rPr lang="sv-SE" sz="1600" dirty="0" err="1" smtClean="0"/>
              <a:t>recovery</a:t>
            </a:r>
            <a:r>
              <a:rPr lang="sv-SE" sz="1600" dirty="0" smtClean="0"/>
              <a:t>, </a:t>
            </a:r>
            <a:r>
              <a:rPr lang="sv-SE" sz="1600" dirty="0" err="1" smtClean="0"/>
              <a:t>that</a:t>
            </a:r>
            <a:r>
              <a:rPr lang="sv-SE" sz="1600" dirty="0" smtClean="0"/>
              <a:t> is, the </a:t>
            </a:r>
            <a:r>
              <a:rPr lang="sv-SE" sz="1600" dirty="0" err="1" smtClean="0"/>
              <a:t>whole</a:t>
            </a:r>
            <a:r>
              <a:rPr lang="sv-SE" sz="1600" dirty="0" smtClean="0"/>
              <a:t> ETL process </a:t>
            </a:r>
            <a:r>
              <a:rPr lang="sv-SE" sz="1600" dirty="0" err="1" smtClean="0"/>
              <a:t>does</a:t>
            </a:r>
            <a:r>
              <a:rPr lang="sv-SE" sz="1600" dirty="0" smtClean="0"/>
              <a:t> not </a:t>
            </a:r>
            <a:r>
              <a:rPr lang="sv-SE" sz="1600" dirty="0" err="1" smtClean="0"/>
              <a:t>need</a:t>
            </a:r>
            <a:r>
              <a:rPr lang="sv-SE" sz="1600" dirty="0" smtClean="0"/>
              <a:t> to be </a:t>
            </a:r>
            <a:r>
              <a:rPr lang="sv-SE" sz="1600" dirty="0" err="1" smtClean="0"/>
              <a:t>processed</a:t>
            </a:r>
            <a:r>
              <a:rPr lang="sv-SE" sz="1600" dirty="0" smtClean="0"/>
              <a:t> </a:t>
            </a:r>
            <a:r>
              <a:rPr lang="sv-SE" sz="1600" dirty="0" err="1" smtClean="0"/>
              <a:t>again</a:t>
            </a:r>
            <a:r>
              <a:rPr lang="sv-SE" sz="1600" dirty="0" smtClean="0"/>
              <a:t> </a:t>
            </a:r>
            <a:r>
              <a:rPr lang="sv-SE" sz="1600" dirty="0" err="1" smtClean="0"/>
              <a:t>when</a:t>
            </a:r>
            <a:r>
              <a:rPr lang="sv-SE" sz="1600" dirty="0" smtClean="0"/>
              <a:t> a </a:t>
            </a:r>
            <a:r>
              <a:rPr lang="sv-SE" sz="1600" dirty="0" err="1" smtClean="0"/>
              <a:t>failure</a:t>
            </a:r>
            <a:r>
              <a:rPr lang="sv-SE" sz="1600" dirty="0" smtClean="0"/>
              <a:t> is happening</a:t>
            </a:r>
          </a:p>
          <a:p>
            <a:pPr>
              <a:spcBef>
                <a:spcPts val="900"/>
              </a:spcBef>
            </a:pPr>
            <a:endParaRPr lang="en-US" sz="1400" dirty="0" smtClean="0"/>
          </a:p>
          <a:p>
            <a:pPr marL="0" indent="0">
              <a:buNone/>
            </a:pPr>
            <a:endParaRPr lang="en-GB" dirty="0" smtClean="0"/>
          </a:p>
          <a:p>
            <a:endParaRPr lang="en-GB" dirty="0" smtClean="0"/>
          </a:p>
        </p:txBody>
      </p:sp>
      <p:sp>
        <p:nvSpPr>
          <p:cNvPr id="5" name="object 20"/>
          <p:cNvSpPr/>
          <p:nvPr/>
        </p:nvSpPr>
        <p:spPr>
          <a:xfrm>
            <a:off x="5420911" y="1585500"/>
            <a:ext cx="2963672" cy="2143629"/>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864564342"/>
      </p:ext>
    </p:extLst>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Which</a:t>
            </a:r>
            <a:r>
              <a:rPr lang="sv-SE" dirty="0" smtClean="0"/>
              <a:t> </a:t>
            </a:r>
            <a:r>
              <a:rPr lang="sv-SE" dirty="0" err="1" smtClean="0"/>
              <a:t>factors</a:t>
            </a:r>
            <a:r>
              <a:rPr lang="sv-SE" dirty="0" smtClean="0"/>
              <a:t> </a:t>
            </a:r>
            <a:r>
              <a:rPr lang="sv-SE" dirty="0" err="1" smtClean="0"/>
              <a:t>affect</a:t>
            </a:r>
            <a:r>
              <a:rPr lang="sv-SE" dirty="0" smtClean="0"/>
              <a:t> </a:t>
            </a:r>
            <a:r>
              <a:rPr lang="sv-SE" dirty="0" err="1" smtClean="0"/>
              <a:t>architecture</a:t>
            </a:r>
            <a:r>
              <a:rPr lang="sv-SE" dirty="0" smtClean="0"/>
              <a:t> </a:t>
            </a:r>
            <a:r>
              <a:rPr lang="sv-SE" dirty="0" err="1" smtClean="0"/>
              <a:t>selection</a:t>
            </a:r>
            <a:r>
              <a:rPr lang="sv-SE" dirty="0" smtClean="0"/>
              <a:t>?</a:t>
            </a:r>
            <a:endParaRPr lang="sv-SE" dirty="0"/>
          </a:p>
        </p:txBody>
      </p:sp>
      <p:sp>
        <p:nvSpPr>
          <p:cNvPr id="3" name="Content Placeholder 2"/>
          <p:cNvSpPr>
            <a:spLocks noGrp="1"/>
          </p:cNvSpPr>
          <p:nvPr>
            <p:ph idx="1"/>
          </p:nvPr>
        </p:nvSpPr>
        <p:spPr>
          <a:xfrm>
            <a:off x="792000" y="1753849"/>
            <a:ext cx="7647462" cy="1139254"/>
          </a:xfrm>
        </p:spPr>
        <p:txBody>
          <a:bodyPr>
            <a:normAutofit fontScale="25000" lnSpcReduction="20000"/>
          </a:bodyPr>
          <a:lstStyle/>
          <a:p>
            <a:pPr marL="0" indent="0">
              <a:spcBef>
                <a:spcPts val="0"/>
              </a:spcBef>
              <a:buNone/>
            </a:pPr>
            <a:r>
              <a:rPr lang="en-US" sz="4800" dirty="0" smtClean="0"/>
              <a:t>Which of these factors affect?</a:t>
            </a:r>
          </a:p>
          <a:p>
            <a:pPr>
              <a:spcBef>
                <a:spcPts val="0"/>
              </a:spcBef>
            </a:pPr>
            <a:r>
              <a:rPr lang="en-US" sz="4800" dirty="0" smtClean="0"/>
              <a:t>High interdependence between departments, units, employees?</a:t>
            </a:r>
          </a:p>
          <a:p>
            <a:pPr>
              <a:spcBef>
                <a:spcPts val="0"/>
              </a:spcBef>
            </a:pPr>
            <a:r>
              <a:rPr lang="en-US" sz="4800" dirty="0" smtClean="0"/>
              <a:t>High urgency for a DW solution? </a:t>
            </a:r>
          </a:p>
          <a:p>
            <a:pPr>
              <a:spcBef>
                <a:spcPts val="0"/>
              </a:spcBef>
            </a:pPr>
            <a:r>
              <a:rPr lang="en-US" sz="4800" dirty="0" smtClean="0"/>
              <a:t>Tasks in the organization </a:t>
            </a:r>
            <a:r>
              <a:rPr lang="en-US" sz="4800" dirty="0"/>
              <a:t>are relatively less </a:t>
            </a:r>
            <a:r>
              <a:rPr lang="en-US" sz="4800" dirty="0" smtClean="0"/>
              <a:t>routine?</a:t>
            </a:r>
          </a:p>
          <a:p>
            <a:pPr>
              <a:spcBef>
                <a:spcPts val="0"/>
              </a:spcBef>
            </a:pPr>
            <a:r>
              <a:rPr lang="en-US" sz="4800" dirty="0" smtClean="0"/>
              <a:t>DW as a short-term </a:t>
            </a:r>
            <a:r>
              <a:rPr lang="en-US" sz="4800" dirty="0"/>
              <a:t>point solution </a:t>
            </a:r>
            <a:r>
              <a:rPr lang="en-US" sz="4800" dirty="0" smtClean="0"/>
              <a:t>or strategic </a:t>
            </a:r>
            <a:r>
              <a:rPr lang="en-US" sz="4800" dirty="0"/>
              <a:t>infrastructure </a:t>
            </a:r>
            <a:r>
              <a:rPr lang="en-US" sz="4800" dirty="0" smtClean="0"/>
              <a:t>project?</a:t>
            </a:r>
          </a:p>
          <a:p>
            <a:pPr>
              <a:spcBef>
                <a:spcPts val="0"/>
              </a:spcBef>
            </a:pPr>
            <a:r>
              <a:rPr lang="en-US" sz="4800" dirty="0" smtClean="0"/>
              <a:t>Low </a:t>
            </a:r>
            <a:r>
              <a:rPr lang="en-US" sz="4800" dirty="0"/>
              <a:t>resource </a:t>
            </a:r>
            <a:r>
              <a:rPr lang="en-US" sz="4800" dirty="0" smtClean="0"/>
              <a:t>availability?</a:t>
            </a:r>
          </a:p>
          <a:p>
            <a:pPr>
              <a:spcBef>
                <a:spcPts val="0"/>
              </a:spcBef>
            </a:pPr>
            <a:r>
              <a:rPr lang="en-US" sz="4800" dirty="0"/>
              <a:t>IT staff with low perceived </a:t>
            </a:r>
            <a:r>
              <a:rPr lang="en-US" sz="4800" dirty="0" smtClean="0"/>
              <a:t>ability?</a:t>
            </a:r>
          </a:p>
          <a:p>
            <a:pPr>
              <a:spcBef>
                <a:spcPts val="0"/>
              </a:spcBef>
            </a:pPr>
            <a:r>
              <a:rPr lang="en-US" sz="4800" dirty="0" smtClean="0"/>
              <a:t>Upper </a:t>
            </a:r>
            <a:r>
              <a:rPr lang="en-US" sz="4800" dirty="0"/>
              <a:t>management </a:t>
            </a:r>
            <a:r>
              <a:rPr lang="en-US" sz="4800" dirty="0" smtClean="0"/>
              <a:t>sponsorship?</a:t>
            </a:r>
          </a:p>
          <a:p>
            <a:pPr marL="0" indent="0">
              <a:spcBef>
                <a:spcPts val="1200"/>
              </a:spcBef>
              <a:buNone/>
            </a:pPr>
            <a:endParaRPr lang="sv-SE" dirty="0"/>
          </a:p>
        </p:txBody>
      </p:sp>
      <p:sp>
        <p:nvSpPr>
          <p:cNvPr id="5" name="Rectangle 4"/>
          <p:cNvSpPr/>
          <p:nvPr/>
        </p:nvSpPr>
        <p:spPr>
          <a:xfrm>
            <a:off x="4706912" y="4340032"/>
            <a:ext cx="4572000" cy="646331"/>
          </a:xfrm>
          <a:prstGeom prst="rect">
            <a:avLst/>
          </a:prstGeom>
        </p:spPr>
        <p:txBody>
          <a:bodyPr>
            <a:spAutoFit/>
          </a:bodyPr>
          <a:lstStyle/>
          <a:p>
            <a:r>
              <a:rPr lang="en-US" sz="1200" dirty="0" smtClean="0">
                <a:solidFill>
                  <a:srgbClr val="333333"/>
                </a:solidFill>
                <a:latin typeface="Helvetica Neue"/>
              </a:rPr>
              <a:t>(</a:t>
            </a:r>
            <a:r>
              <a:rPr lang="en-US" sz="1200" dirty="0" err="1" smtClean="0">
                <a:solidFill>
                  <a:srgbClr val="333333"/>
                </a:solidFill>
                <a:latin typeface="Helvetica Neue"/>
              </a:rPr>
              <a:t>Ariyachandra</a:t>
            </a:r>
            <a:r>
              <a:rPr lang="en-US" sz="1200" dirty="0">
                <a:solidFill>
                  <a:srgbClr val="333333"/>
                </a:solidFill>
                <a:latin typeface="Helvetica Neue"/>
              </a:rPr>
              <a:t>, T., &amp; Watson, H. (2010). Key organizational factors in data warehouse architecture selection. </a:t>
            </a:r>
            <a:r>
              <a:rPr lang="en-US" sz="1200" i="1" dirty="0">
                <a:solidFill>
                  <a:srgbClr val="333333"/>
                </a:solidFill>
                <a:latin typeface="Helvetica Neue"/>
              </a:rPr>
              <a:t>Decision support systems</a:t>
            </a:r>
            <a:r>
              <a:rPr lang="en-US" sz="1200" dirty="0">
                <a:solidFill>
                  <a:srgbClr val="333333"/>
                </a:solidFill>
                <a:latin typeface="Helvetica Neue"/>
              </a:rPr>
              <a:t>, </a:t>
            </a:r>
            <a:r>
              <a:rPr lang="en-US" sz="1200" i="1" dirty="0">
                <a:solidFill>
                  <a:srgbClr val="333333"/>
                </a:solidFill>
                <a:latin typeface="Helvetica Neue"/>
              </a:rPr>
              <a:t>49</a:t>
            </a:r>
            <a:r>
              <a:rPr lang="en-US" sz="1200" dirty="0">
                <a:solidFill>
                  <a:srgbClr val="333333"/>
                </a:solidFill>
                <a:latin typeface="Helvetica Neue"/>
              </a:rPr>
              <a:t>(2), 200-212</a:t>
            </a:r>
            <a:r>
              <a:rPr lang="en-US" sz="1200" dirty="0" smtClean="0">
                <a:solidFill>
                  <a:srgbClr val="333333"/>
                </a:solidFill>
                <a:latin typeface="Helvetica Neue"/>
              </a:rPr>
              <a:t>.)</a:t>
            </a:r>
            <a:endParaRPr lang="sv-SE" sz="1200" dirty="0"/>
          </a:p>
        </p:txBody>
      </p:sp>
    </p:spTree>
    <p:extLst>
      <p:ext uri="{BB962C8B-B14F-4D97-AF65-F5344CB8AC3E}">
        <p14:creationId xmlns:p14="http://schemas.microsoft.com/office/powerpoint/2010/main" val="27378447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50119" y="1444109"/>
            <a:ext cx="6260769" cy="857250"/>
          </a:xfrm>
          <a:prstGeom prst="rect">
            <a:avLst/>
          </a:prstGeom>
        </p:spPr>
        <p:txBody>
          <a:bodyPr>
            <a:noAutofit/>
          </a:bodyPr>
          <a:lstStyle/>
          <a:p>
            <a:pPr defTabSz="685800">
              <a:spcBef>
                <a:spcPct val="0"/>
              </a:spcBef>
              <a:defRPr/>
            </a:pPr>
            <a:r>
              <a:rPr lang="sv-SE" sz="2700" dirty="0" smtClean="0">
                <a:latin typeface="+mj-lt"/>
                <a:ea typeface="+mj-ea"/>
                <a:cs typeface="+mj-cs"/>
              </a:rPr>
              <a:t>Data Lake and Data </a:t>
            </a:r>
            <a:r>
              <a:rPr lang="sv-SE" sz="2700" dirty="0" err="1">
                <a:latin typeface="+mj-lt"/>
                <a:ea typeface="+mj-ea"/>
                <a:cs typeface="+mj-cs"/>
              </a:rPr>
              <a:t>W</a:t>
            </a:r>
            <a:r>
              <a:rPr lang="sv-SE" sz="2700" dirty="0" err="1" smtClean="0">
                <a:latin typeface="+mj-lt"/>
                <a:ea typeface="+mj-ea"/>
                <a:cs typeface="+mj-cs"/>
              </a:rPr>
              <a:t>arehouse</a:t>
            </a:r>
            <a:endParaRPr lang="sv-SE" sz="2700" dirty="0" smtClean="0">
              <a:latin typeface="+mj-lt"/>
              <a:ea typeface="+mj-ea"/>
              <a:cs typeface="+mj-cs"/>
            </a:endParaRPr>
          </a:p>
        </p:txBody>
      </p:sp>
      <p:sp>
        <p:nvSpPr>
          <p:cNvPr id="3" name="Rectangle 2"/>
          <p:cNvSpPr/>
          <p:nvPr/>
        </p:nvSpPr>
        <p:spPr>
          <a:xfrm>
            <a:off x="7559505" y="111682"/>
            <a:ext cx="1500733" cy="1263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762918340"/>
      </p:ext>
    </p:extLst>
  </p:cSld>
  <p:clrMapOvr>
    <a:masterClrMapping/>
  </p:clrMapOvr>
  <mc:AlternateContent xmlns:mc="http://schemas.openxmlformats.org/markup-compatibility/2006" xmlns:p14="http://schemas.microsoft.com/office/powerpoint/2010/main">
    <mc:Choice Requires="p14">
      <p:transition spd="slow" p14:dur="2000" advTm="5164"/>
    </mc:Choice>
    <mc:Fallback xmlns="">
      <p:transition spd="slow" advTm="5164"/>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What is a Data Lake?</a:t>
            </a:r>
            <a:endParaRPr lang="sv-SE" dirty="0"/>
          </a:p>
        </p:txBody>
      </p:sp>
      <p:sp>
        <p:nvSpPr>
          <p:cNvPr id="3" name="Content Placeholder 2"/>
          <p:cNvSpPr>
            <a:spLocks noGrp="1"/>
          </p:cNvSpPr>
          <p:nvPr>
            <p:ph idx="1"/>
          </p:nvPr>
        </p:nvSpPr>
        <p:spPr>
          <a:xfrm>
            <a:off x="791999" y="1275534"/>
            <a:ext cx="7398855" cy="1320432"/>
          </a:xfrm>
        </p:spPr>
        <p:txBody>
          <a:bodyPr>
            <a:normAutofit/>
          </a:bodyPr>
          <a:lstStyle/>
          <a:p>
            <a:r>
              <a:rPr lang="en-US" sz="1600" dirty="0"/>
              <a:t>“A data lake is a </a:t>
            </a:r>
            <a:r>
              <a:rPr lang="en-US" sz="1600" b="1" dirty="0"/>
              <a:t>storage repository </a:t>
            </a:r>
            <a:r>
              <a:rPr lang="en-US" sz="1600" dirty="0"/>
              <a:t>that holds a </a:t>
            </a:r>
            <a:r>
              <a:rPr lang="en-US" sz="1600" b="1" dirty="0"/>
              <a:t>vast amount of raw data in its native format</a:t>
            </a:r>
            <a:r>
              <a:rPr lang="en-US" sz="1600" dirty="0"/>
              <a:t>, including structured, semi-structured, and unstructured data</a:t>
            </a:r>
            <a:r>
              <a:rPr lang="en-US" sz="1600" dirty="0" smtClean="0"/>
              <a:t>.”</a:t>
            </a:r>
          </a:p>
          <a:p>
            <a:endParaRPr lang="en-US" sz="1400" dirty="0" smtClean="0"/>
          </a:p>
          <a:p>
            <a:endParaRPr lang="sv-SE" sz="1400" dirty="0"/>
          </a:p>
        </p:txBody>
      </p:sp>
      <p:sp>
        <p:nvSpPr>
          <p:cNvPr id="4" name="TextBox 3"/>
          <p:cNvSpPr txBox="1"/>
          <p:nvPr/>
        </p:nvSpPr>
        <p:spPr>
          <a:xfrm>
            <a:off x="5122190" y="4153546"/>
            <a:ext cx="3722948" cy="646331"/>
          </a:xfrm>
          <a:prstGeom prst="rect">
            <a:avLst/>
          </a:prstGeom>
          <a:noFill/>
        </p:spPr>
        <p:txBody>
          <a:bodyPr wrap="square" rtlCol="0">
            <a:spAutoFit/>
          </a:bodyPr>
          <a:lstStyle/>
          <a:p>
            <a:r>
              <a:rPr lang="sv-SE" sz="1200" dirty="0"/>
              <a:t>(</a:t>
            </a:r>
            <a:r>
              <a:rPr lang="sv-SE" sz="1200" dirty="0">
                <a:hlinkClick r:id="rId2"/>
              </a:rPr>
              <a:t>https://www.kdnuggets.com/2015/09/data-lake-vs-data-warehouse-key-differences.html</a:t>
            </a:r>
            <a:r>
              <a:rPr lang="sv-SE" sz="1200" dirty="0"/>
              <a:t>)</a:t>
            </a:r>
          </a:p>
          <a:p>
            <a:endParaRPr lang="sv-SE" sz="1200" dirty="0"/>
          </a:p>
        </p:txBody>
      </p:sp>
    </p:spTree>
    <p:extLst>
      <p:ext uri="{BB962C8B-B14F-4D97-AF65-F5344CB8AC3E}">
        <p14:creationId xmlns:p14="http://schemas.microsoft.com/office/powerpoint/2010/main" val="229161285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What is a Data Lake”</a:t>
            </a:r>
            <a:endParaRPr lang="sv-SE" dirty="0"/>
          </a:p>
        </p:txBody>
      </p:sp>
      <p:sp>
        <p:nvSpPr>
          <p:cNvPr id="3" name="Content Placeholder 2"/>
          <p:cNvSpPr>
            <a:spLocks noGrp="1"/>
          </p:cNvSpPr>
          <p:nvPr>
            <p:ph idx="1"/>
          </p:nvPr>
        </p:nvSpPr>
        <p:spPr>
          <a:xfrm>
            <a:off x="791999" y="1275534"/>
            <a:ext cx="7710869" cy="1940364"/>
          </a:xfrm>
        </p:spPr>
        <p:txBody>
          <a:bodyPr>
            <a:normAutofit fontScale="92500"/>
          </a:bodyPr>
          <a:lstStyle/>
          <a:p>
            <a:r>
              <a:rPr lang="en-US" sz="1600" dirty="0" smtClean="0"/>
              <a:t>A data lake is “</a:t>
            </a:r>
            <a:r>
              <a:rPr lang="en-US" sz="1600" dirty="0"/>
              <a:t>a </a:t>
            </a:r>
            <a:r>
              <a:rPr lang="en-US" sz="1600" b="1" dirty="0"/>
              <a:t>methodology </a:t>
            </a:r>
            <a:r>
              <a:rPr lang="en-US" sz="1600" dirty="0"/>
              <a:t>enabled by a </a:t>
            </a:r>
            <a:r>
              <a:rPr lang="en-US" sz="1600" b="1" dirty="0"/>
              <a:t>massive data repository </a:t>
            </a:r>
            <a:r>
              <a:rPr lang="en-US" sz="1600" dirty="0"/>
              <a:t>based on </a:t>
            </a:r>
            <a:r>
              <a:rPr lang="en-US" sz="1600" b="1" dirty="0"/>
              <a:t>low cost technologies that improves the capture, refinement, archival, and exploration</a:t>
            </a:r>
            <a:r>
              <a:rPr lang="en-US" sz="1600" dirty="0"/>
              <a:t> of raw data within an enterprise</a:t>
            </a:r>
            <a:r>
              <a:rPr lang="en-US" sz="1600" dirty="0" smtClean="0"/>
              <a:t>.”</a:t>
            </a:r>
            <a:r>
              <a:rPr lang="en-US" sz="1600" dirty="0"/>
              <a:t> </a:t>
            </a:r>
            <a:endParaRPr lang="en-US" sz="1500" dirty="0"/>
          </a:p>
          <a:p>
            <a:endParaRPr lang="en-US" sz="1600" dirty="0" smtClean="0"/>
          </a:p>
          <a:p>
            <a:r>
              <a:rPr lang="en-US" sz="1600" dirty="0"/>
              <a:t>"</a:t>
            </a:r>
            <a:r>
              <a:rPr lang="en-US" sz="1600" b="1" dirty="0"/>
              <a:t>Yesterday's unified storage </a:t>
            </a:r>
            <a:r>
              <a:rPr lang="en-US" sz="1600" dirty="0"/>
              <a:t>is </a:t>
            </a:r>
            <a:r>
              <a:rPr lang="en-US" sz="1600" b="1" dirty="0"/>
              <a:t>today's enterprise data lake</a:t>
            </a:r>
            <a:r>
              <a:rPr lang="en-US" sz="1600" dirty="0"/>
              <a:t>" </a:t>
            </a:r>
          </a:p>
          <a:p>
            <a:endParaRPr lang="en-US" sz="1600" dirty="0" smtClean="0"/>
          </a:p>
          <a:p>
            <a:endParaRPr lang="en-US" sz="1000" dirty="0" smtClean="0"/>
          </a:p>
          <a:p>
            <a:endParaRPr lang="en-US" sz="1000" dirty="0"/>
          </a:p>
          <a:p>
            <a:endParaRPr lang="en-US" sz="1000" dirty="0" smtClean="0"/>
          </a:p>
          <a:p>
            <a:endParaRPr lang="sv-SE" sz="1400" dirty="0"/>
          </a:p>
        </p:txBody>
      </p:sp>
      <p:sp>
        <p:nvSpPr>
          <p:cNvPr id="4" name="TextBox 3"/>
          <p:cNvSpPr txBox="1"/>
          <p:nvPr/>
        </p:nvSpPr>
        <p:spPr>
          <a:xfrm>
            <a:off x="4858719" y="3812584"/>
            <a:ext cx="3943751" cy="1200329"/>
          </a:xfrm>
          <a:prstGeom prst="rect">
            <a:avLst/>
          </a:prstGeom>
          <a:noFill/>
        </p:spPr>
        <p:txBody>
          <a:bodyPr wrap="square" rtlCol="0">
            <a:spAutoFit/>
          </a:bodyPr>
          <a:lstStyle/>
          <a:p>
            <a:r>
              <a:rPr lang="en-US" sz="1200" dirty="0"/>
              <a:t>(Huang Fang, Managing Data Lakes in Big Data Era: What’s a data lake and why has it became popular in data management ecosystem, The 5th Annual IEEE International Conference on Cyber Technology in Automation, Control and Intelligent Systems, June 8-12, 2015, Shenyang, China.) </a:t>
            </a:r>
          </a:p>
          <a:p>
            <a:endParaRPr lang="sv-SE" sz="1200" dirty="0"/>
          </a:p>
        </p:txBody>
      </p:sp>
    </p:spTree>
    <p:extLst>
      <p:ext uri="{BB962C8B-B14F-4D97-AF65-F5344CB8AC3E}">
        <p14:creationId xmlns:p14="http://schemas.microsoft.com/office/powerpoint/2010/main" val="241212660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What</a:t>
            </a:r>
            <a:r>
              <a:rPr lang="sv-SE" dirty="0" smtClean="0"/>
              <a:t> is a Data Lake?</a:t>
            </a:r>
            <a:endParaRPr lang="sv-SE" dirty="0"/>
          </a:p>
        </p:txBody>
      </p:sp>
      <p:sp>
        <p:nvSpPr>
          <p:cNvPr id="3" name="Content Placeholder 2"/>
          <p:cNvSpPr>
            <a:spLocks noGrp="1"/>
          </p:cNvSpPr>
          <p:nvPr>
            <p:ph idx="1"/>
          </p:nvPr>
        </p:nvSpPr>
        <p:spPr>
          <a:xfrm>
            <a:off x="792000" y="1275534"/>
            <a:ext cx="7305864" cy="2800520"/>
          </a:xfrm>
        </p:spPr>
        <p:txBody>
          <a:bodyPr>
            <a:normAutofit/>
          </a:bodyPr>
          <a:lstStyle/>
          <a:p>
            <a:pPr>
              <a:spcBef>
                <a:spcPts val="1200"/>
              </a:spcBef>
            </a:pPr>
            <a:r>
              <a:rPr lang="en-US" sz="1600" dirty="0" smtClean="0"/>
              <a:t>“The </a:t>
            </a:r>
            <a:r>
              <a:rPr lang="en-US" sz="1600" dirty="0"/>
              <a:t>basic idea of Data Lake is simple, </a:t>
            </a:r>
            <a:r>
              <a:rPr lang="en-US" sz="1600" b="1" dirty="0"/>
              <a:t>all data emitted by the organization will be stored in a single data </a:t>
            </a:r>
            <a:r>
              <a:rPr lang="en-US" sz="1600" b="1" dirty="0" smtClean="0"/>
              <a:t>structure </a:t>
            </a:r>
            <a:r>
              <a:rPr lang="en-US" sz="1600" dirty="0" smtClean="0"/>
              <a:t>called </a:t>
            </a:r>
            <a:r>
              <a:rPr lang="en-US" sz="1600" dirty="0"/>
              <a:t>Data Lake</a:t>
            </a:r>
            <a:r>
              <a:rPr lang="en-US" sz="1600" dirty="0" smtClean="0"/>
              <a:t>.” </a:t>
            </a:r>
          </a:p>
          <a:p>
            <a:pPr>
              <a:spcBef>
                <a:spcPts val="1200"/>
              </a:spcBef>
            </a:pPr>
            <a:r>
              <a:rPr lang="en-US" sz="1600" dirty="0" smtClean="0"/>
              <a:t>“Data </a:t>
            </a:r>
            <a:r>
              <a:rPr lang="en-US" sz="1600" dirty="0"/>
              <a:t>will be stored in the lake in their </a:t>
            </a:r>
            <a:r>
              <a:rPr lang="en-US" sz="1600" b="1" dirty="0"/>
              <a:t>original format</a:t>
            </a:r>
            <a:r>
              <a:rPr lang="en-US" sz="1600" dirty="0" smtClean="0"/>
              <a:t>.”</a:t>
            </a:r>
          </a:p>
          <a:p>
            <a:pPr>
              <a:spcBef>
                <a:spcPts val="1200"/>
              </a:spcBef>
            </a:pPr>
            <a:r>
              <a:rPr lang="en-US" sz="1600" dirty="0" smtClean="0"/>
              <a:t>“Once </a:t>
            </a:r>
            <a:r>
              <a:rPr lang="en-US" sz="1600" dirty="0"/>
              <a:t>data are placed in the lake, it’s </a:t>
            </a:r>
            <a:r>
              <a:rPr lang="en-US" sz="1600" b="1" dirty="0"/>
              <a:t>available for analysis by everyone in the </a:t>
            </a:r>
            <a:r>
              <a:rPr lang="en-US" sz="1600" b="1" dirty="0" smtClean="0"/>
              <a:t>organization.</a:t>
            </a:r>
            <a:r>
              <a:rPr lang="en-US" sz="1600" dirty="0" smtClean="0"/>
              <a:t>“</a:t>
            </a:r>
            <a:endParaRPr lang="en-US" sz="1600" dirty="0"/>
          </a:p>
          <a:p>
            <a:endParaRPr lang="sv-SE" dirty="0"/>
          </a:p>
        </p:txBody>
      </p:sp>
      <p:sp>
        <p:nvSpPr>
          <p:cNvPr id="4" name="TextBox 3"/>
          <p:cNvSpPr txBox="1"/>
          <p:nvPr/>
        </p:nvSpPr>
        <p:spPr>
          <a:xfrm>
            <a:off x="4217400" y="4316279"/>
            <a:ext cx="4229388" cy="738664"/>
          </a:xfrm>
          <a:prstGeom prst="rect">
            <a:avLst/>
          </a:prstGeom>
          <a:noFill/>
        </p:spPr>
        <p:txBody>
          <a:bodyPr wrap="square" rtlCol="0">
            <a:spAutoFit/>
          </a:bodyPr>
          <a:lstStyle/>
          <a:p>
            <a:r>
              <a:rPr lang="en-US" sz="1200" dirty="0"/>
              <a:t>(</a:t>
            </a:r>
            <a:r>
              <a:rPr lang="en-US" sz="1200" dirty="0" err="1" smtClean="0"/>
              <a:t>Khine</a:t>
            </a:r>
            <a:r>
              <a:rPr lang="en-US" sz="1200" dirty="0"/>
              <a:t>, P. P., &amp; Wang, Z. S. (2018). Data lake: a new ideology in big data era. In </a:t>
            </a:r>
            <a:r>
              <a:rPr lang="en-US" sz="1200" i="1" dirty="0"/>
              <a:t>ITM Web of Conferences</a:t>
            </a:r>
            <a:r>
              <a:rPr lang="en-US" sz="1200" dirty="0"/>
              <a:t> (Vol. 17, p. 03025). EDP Sciences</a:t>
            </a:r>
            <a:r>
              <a:rPr lang="en-US" dirty="0" smtClean="0"/>
              <a:t>.)</a:t>
            </a:r>
            <a:endParaRPr lang="sv-SE" dirty="0"/>
          </a:p>
        </p:txBody>
      </p:sp>
    </p:spTree>
    <p:extLst>
      <p:ext uri="{BB962C8B-B14F-4D97-AF65-F5344CB8AC3E}">
        <p14:creationId xmlns:p14="http://schemas.microsoft.com/office/powerpoint/2010/main" val="72598303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v-SE" dirty="0" smtClean="0"/>
              <a:t>An </a:t>
            </a:r>
            <a:r>
              <a:rPr lang="sv-SE" dirty="0" err="1" smtClean="0"/>
              <a:t>example</a:t>
            </a:r>
            <a:r>
              <a:rPr lang="sv-SE" dirty="0" smtClean="0"/>
              <a:t> </a:t>
            </a:r>
            <a:r>
              <a:rPr lang="sv-SE" dirty="0" err="1" smtClean="0"/>
              <a:t>of</a:t>
            </a:r>
            <a:r>
              <a:rPr lang="sv-SE" dirty="0" smtClean="0"/>
              <a:t> a Data Lake </a:t>
            </a:r>
            <a:r>
              <a:rPr lang="sv-SE" dirty="0" err="1" smtClean="0"/>
              <a:t>Architecture</a:t>
            </a:r>
            <a:endParaRPr lang="sv-SE" dirty="0"/>
          </a:p>
        </p:txBody>
      </p:sp>
      <p:pic>
        <p:nvPicPr>
          <p:cNvPr id="4" name="Picture 3"/>
          <p:cNvPicPr>
            <a:picLocks noChangeAspect="1"/>
          </p:cNvPicPr>
          <p:nvPr/>
        </p:nvPicPr>
        <p:blipFill>
          <a:blip r:embed="rId2"/>
          <a:stretch>
            <a:fillRect/>
          </a:stretch>
        </p:blipFill>
        <p:spPr>
          <a:xfrm>
            <a:off x="1237280" y="1813302"/>
            <a:ext cx="5187073" cy="2790367"/>
          </a:xfrm>
          <a:prstGeom prst="rect">
            <a:avLst/>
          </a:prstGeom>
        </p:spPr>
      </p:pic>
      <p:sp>
        <p:nvSpPr>
          <p:cNvPr id="5" name="TextBox 4"/>
          <p:cNvSpPr txBox="1"/>
          <p:nvPr/>
        </p:nvSpPr>
        <p:spPr>
          <a:xfrm>
            <a:off x="6424353" y="3939540"/>
            <a:ext cx="2309247" cy="1015663"/>
          </a:xfrm>
          <a:prstGeom prst="rect">
            <a:avLst/>
          </a:prstGeom>
          <a:noFill/>
        </p:spPr>
        <p:txBody>
          <a:bodyPr wrap="square" rtlCol="0">
            <a:spAutoFit/>
          </a:bodyPr>
          <a:lstStyle/>
          <a:p>
            <a:r>
              <a:rPr lang="en-US" sz="1200" dirty="0"/>
              <a:t>Gupta, S., &amp; </a:t>
            </a:r>
            <a:r>
              <a:rPr lang="en-US" sz="1200" dirty="0" err="1"/>
              <a:t>Giri</a:t>
            </a:r>
            <a:r>
              <a:rPr lang="en-US" sz="1200" dirty="0"/>
              <a:t>, V. (2018). Introduction to Enterprise Data Lakes. In </a:t>
            </a:r>
            <a:r>
              <a:rPr lang="en-US" sz="1200" i="1" dirty="0"/>
              <a:t>Practical Enterprise Data Lake Insights</a:t>
            </a:r>
            <a:r>
              <a:rPr lang="en-US" sz="1200" dirty="0"/>
              <a:t> (pp. 1-31). </a:t>
            </a:r>
            <a:r>
              <a:rPr lang="en-US" sz="1200" dirty="0" err="1"/>
              <a:t>Apress</a:t>
            </a:r>
            <a:r>
              <a:rPr lang="en-US" sz="1200" dirty="0"/>
              <a:t>, Berkeley, CA.</a:t>
            </a:r>
            <a:endParaRPr lang="sv-SE" sz="1200" dirty="0"/>
          </a:p>
        </p:txBody>
      </p:sp>
    </p:spTree>
    <p:extLst>
      <p:ext uri="{BB962C8B-B14F-4D97-AF65-F5344CB8AC3E}">
        <p14:creationId xmlns:p14="http://schemas.microsoft.com/office/powerpoint/2010/main" val="195579455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Data Lake vs Data </a:t>
            </a:r>
            <a:r>
              <a:rPr lang="sv-SE" dirty="0" err="1" smtClean="0"/>
              <a:t>Warehouse</a:t>
            </a:r>
            <a:endParaRPr lang="sv-SE"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81159531"/>
              </p:ext>
            </p:extLst>
          </p:nvPr>
        </p:nvGraphicFramePr>
        <p:xfrm>
          <a:off x="881413" y="1770708"/>
          <a:ext cx="5524686" cy="2411414"/>
        </p:xfrm>
        <a:graphic>
          <a:graphicData uri="http://schemas.openxmlformats.org/drawingml/2006/table">
            <a:tbl>
              <a:tblPr firstRow="1" firstCol="1" bandRow="1">
                <a:tableStyleId>{5C22544A-7EE6-4342-B048-85BDC9FD1C3A}</a:tableStyleId>
              </a:tblPr>
              <a:tblGrid>
                <a:gridCol w="1071373">
                  <a:extLst>
                    <a:ext uri="{9D8B030D-6E8A-4147-A177-3AD203B41FA5}">
                      <a16:colId xmlns:a16="http://schemas.microsoft.com/office/drawing/2014/main" val="3330393243"/>
                    </a:ext>
                  </a:extLst>
                </a:gridCol>
                <a:gridCol w="1950130">
                  <a:extLst>
                    <a:ext uri="{9D8B030D-6E8A-4147-A177-3AD203B41FA5}">
                      <a16:colId xmlns:a16="http://schemas.microsoft.com/office/drawing/2014/main" val="810233047"/>
                    </a:ext>
                  </a:extLst>
                </a:gridCol>
                <a:gridCol w="2503183">
                  <a:extLst>
                    <a:ext uri="{9D8B030D-6E8A-4147-A177-3AD203B41FA5}">
                      <a16:colId xmlns:a16="http://schemas.microsoft.com/office/drawing/2014/main" val="3481679308"/>
                    </a:ext>
                  </a:extLst>
                </a:gridCol>
              </a:tblGrid>
              <a:tr h="438438">
                <a:tc>
                  <a:txBody>
                    <a:bodyPr/>
                    <a:lstStyle/>
                    <a:p>
                      <a:pPr>
                        <a:lnSpc>
                          <a:spcPct val="107000"/>
                        </a:lnSpc>
                        <a:spcAft>
                          <a:spcPts val="0"/>
                        </a:spcAft>
                      </a:pPr>
                      <a:r>
                        <a:rPr lang="sv-SE" sz="1300">
                          <a:effectLst/>
                        </a:rPr>
                        <a:t>Comparison</a:t>
                      </a:r>
                      <a:endParaRPr lang="sv-SE" sz="1100">
                        <a:effectLst/>
                        <a:latin typeface="Calibri" panose="020F0502020204030204" pitchFamily="34" charset="0"/>
                        <a:ea typeface="Calibri" panose="020F0502020204030204" pitchFamily="34" charset="0"/>
                        <a:cs typeface="Times New Roman" panose="02020603050405020304" pitchFamily="18" charset="0"/>
                      </a:endParaRPr>
                    </a:p>
                  </a:txBody>
                  <a:tcPr marL="65857" marR="65857" marT="0" marB="0"/>
                </a:tc>
                <a:tc>
                  <a:txBody>
                    <a:bodyPr/>
                    <a:lstStyle/>
                    <a:p>
                      <a:pPr>
                        <a:lnSpc>
                          <a:spcPct val="107000"/>
                        </a:lnSpc>
                        <a:spcAft>
                          <a:spcPts val="0"/>
                        </a:spcAft>
                      </a:pPr>
                      <a:r>
                        <a:rPr lang="sv-SE" sz="1300">
                          <a:effectLst/>
                        </a:rPr>
                        <a:t>Data Warehouse</a:t>
                      </a:r>
                      <a:endParaRPr lang="sv-SE" sz="1100">
                        <a:effectLst/>
                        <a:latin typeface="Calibri" panose="020F0502020204030204" pitchFamily="34" charset="0"/>
                        <a:ea typeface="Calibri" panose="020F0502020204030204" pitchFamily="34" charset="0"/>
                        <a:cs typeface="Times New Roman" panose="02020603050405020304" pitchFamily="18" charset="0"/>
                      </a:endParaRPr>
                    </a:p>
                  </a:txBody>
                  <a:tcPr marL="65857" marR="65857" marT="0" marB="0"/>
                </a:tc>
                <a:tc>
                  <a:txBody>
                    <a:bodyPr/>
                    <a:lstStyle/>
                    <a:p>
                      <a:pPr>
                        <a:lnSpc>
                          <a:spcPct val="107000"/>
                        </a:lnSpc>
                        <a:spcAft>
                          <a:spcPts val="0"/>
                        </a:spcAft>
                      </a:pPr>
                      <a:r>
                        <a:rPr lang="sv-SE" sz="1300">
                          <a:effectLst/>
                        </a:rPr>
                        <a:t>Data Lake</a:t>
                      </a:r>
                      <a:endParaRPr lang="sv-SE" sz="1100">
                        <a:effectLst/>
                        <a:latin typeface="Calibri" panose="020F0502020204030204" pitchFamily="34" charset="0"/>
                        <a:ea typeface="Calibri" panose="020F0502020204030204" pitchFamily="34" charset="0"/>
                        <a:cs typeface="Times New Roman" panose="02020603050405020304" pitchFamily="18" charset="0"/>
                      </a:endParaRPr>
                    </a:p>
                  </a:txBody>
                  <a:tcPr marL="65857" marR="65857" marT="0" marB="0"/>
                </a:tc>
                <a:extLst>
                  <a:ext uri="{0D108BD9-81ED-4DB2-BD59-A6C34878D82A}">
                    <a16:rowId xmlns:a16="http://schemas.microsoft.com/office/drawing/2014/main" val="3295675750"/>
                  </a:ext>
                </a:extLst>
              </a:tr>
              <a:tr h="657658">
                <a:tc>
                  <a:txBody>
                    <a:bodyPr/>
                    <a:lstStyle/>
                    <a:p>
                      <a:pPr>
                        <a:lnSpc>
                          <a:spcPct val="107000"/>
                        </a:lnSpc>
                        <a:spcAft>
                          <a:spcPts val="0"/>
                        </a:spcAft>
                      </a:pPr>
                      <a:r>
                        <a:rPr lang="sv-SE" sz="1300">
                          <a:effectLst/>
                        </a:rPr>
                        <a:t>Data</a:t>
                      </a:r>
                      <a:endParaRPr lang="sv-SE" sz="1100">
                        <a:effectLst/>
                        <a:latin typeface="Calibri" panose="020F0502020204030204" pitchFamily="34" charset="0"/>
                        <a:ea typeface="Calibri" panose="020F0502020204030204" pitchFamily="34" charset="0"/>
                        <a:cs typeface="Times New Roman" panose="02020603050405020304" pitchFamily="18" charset="0"/>
                      </a:endParaRPr>
                    </a:p>
                  </a:txBody>
                  <a:tcPr marL="65857" marR="65857" marT="0" marB="0"/>
                </a:tc>
                <a:tc>
                  <a:txBody>
                    <a:bodyPr/>
                    <a:lstStyle/>
                    <a:p>
                      <a:pPr>
                        <a:lnSpc>
                          <a:spcPct val="107000"/>
                        </a:lnSpc>
                        <a:spcAft>
                          <a:spcPts val="0"/>
                        </a:spcAft>
                      </a:pPr>
                      <a:r>
                        <a:rPr lang="sv-SE" sz="1300">
                          <a:effectLst/>
                        </a:rPr>
                        <a:t>Structured, processed data</a:t>
                      </a:r>
                      <a:endParaRPr lang="sv-SE" sz="1100">
                        <a:effectLst/>
                        <a:latin typeface="Calibri" panose="020F0502020204030204" pitchFamily="34" charset="0"/>
                        <a:ea typeface="Calibri" panose="020F0502020204030204" pitchFamily="34" charset="0"/>
                        <a:cs typeface="Times New Roman" panose="02020603050405020304" pitchFamily="18" charset="0"/>
                      </a:endParaRPr>
                    </a:p>
                  </a:txBody>
                  <a:tcPr marL="65857" marR="65857" marT="0" marB="0"/>
                </a:tc>
                <a:tc>
                  <a:txBody>
                    <a:bodyPr/>
                    <a:lstStyle/>
                    <a:p>
                      <a:pPr>
                        <a:lnSpc>
                          <a:spcPct val="107000"/>
                        </a:lnSpc>
                        <a:spcAft>
                          <a:spcPts val="0"/>
                        </a:spcAft>
                      </a:pPr>
                      <a:r>
                        <a:rPr lang="en-GB" sz="1300">
                          <a:effectLst/>
                        </a:rPr>
                        <a:t>Structured, semistructured and unstructured data, raw data, unprocessed data</a:t>
                      </a:r>
                      <a:endParaRPr lang="sv-SE" sz="1100">
                        <a:effectLst/>
                        <a:latin typeface="Calibri" panose="020F0502020204030204" pitchFamily="34" charset="0"/>
                        <a:ea typeface="Calibri" panose="020F0502020204030204" pitchFamily="34" charset="0"/>
                        <a:cs typeface="Times New Roman" panose="02020603050405020304" pitchFamily="18" charset="0"/>
                      </a:endParaRPr>
                    </a:p>
                  </a:txBody>
                  <a:tcPr marL="65857" marR="65857" marT="0" marB="0"/>
                </a:tc>
                <a:extLst>
                  <a:ext uri="{0D108BD9-81ED-4DB2-BD59-A6C34878D82A}">
                    <a16:rowId xmlns:a16="http://schemas.microsoft.com/office/drawing/2014/main" val="2652374757"/>
                  </a:ext>
                </a:extLst>
              </a:tr>
              <a:tr h="219220">
                <a:tc>
                  <a:txBody>
                    <a:bodyPr/>
                    <a:lstStyle/>
                    <a:p>
                      <a:pPr>
                        <a:lnSpc>
                          <a:spcPct val="107000"/>
                        </a:lnSpc>
                        <a:spcAft>
                          <a:spcPts val="0"/>
                        </a:spcAft>
                      </a:pPr>
                      <a:r>
                        <a:rPr lang="sv-SE" sz="1300">
                          <a:effectLst/>
                        </a:rPr>
                        <a:t>Processing</a:t>
                      </a:r>
                      <a:endParaRPr lang="sv-SE" sz="1100">
                        <a:effectLst/>
                        <a:latin typeface="Calibri" panose="020F0502020204030204" pitchFamily="34" charset="0"/>
                        <a:ea typeface="Calibri" panose="020F0502020204030204" pitchFamily="34" charset="0"/>
                        <a:cs typeface="Times New Roman" panose="02020603050405020304" pitchFamily="18" charset="0"/>
                      </a:endParaRPr>
                    </a:p>
                  </a:txBody>
                  <a:tcPr marL="65857" marR="65857" marT="0" marB="0"/>
                </a:tc>
                <a:tc>
                  <a:txBody>
                    <a:bodyPr/>
                    <a:lstStyle/>
                    <a:p>
                      <a:pPr>
                        <a:lnSpc>
                          <a:spcPct val="107000"/>
                        </a:lnSpc>
                        <a:spcAft>
                          <a:spcPts val="0"/>
                        </a:spcAft>
                      </a:pPr>
                      <a:r>
                        <a:rPr lang="sv-SE" sz="1300">
                          <a:effectLst/>
                        </a:rPr>
                        <a:t>Schema-on-write</a:t>
                      </a:r>
                      <a:endParaRPr lang="sv-SE" sz="1100">
                        <a:effectLst/>
                        <a:latin typeface="Calibri" panose="020F0502020204030204" pitchFamily="34" charset="0"/>
                        <a:ea typeface="Calibri" panose="020F0502020204030204" pitchFamily="34" charset="0"/>
                        <a:cs typeface="Times New Roman" panose="02020603050405020304" pitchFamily="18" charset="0"/>
                      </a:endParaRPr>
                    </a:p>
                  </a:txBody>
                  <a:tcPr marL="65857" marR="65857" marT="0" marB="0"/>
                </a:tc>
                <a:tc>
                  <a:txBody>
                    <a:bodyPr/>
                    <a:lstStyle/>
                    <a:p>
                      <a:pPr>
                        <a:lnSpc>
                          <a:spcPct val="107000"/>
                        </a:lnSpc>
                        <a:spcAft>
                          <a:spcPts val="0"/>
                        </a:spcAft>
                      </a:pPr>
                      <a:r>
                        <a:rPr lang="sv-SE" sz="1300">
                          <a:effectLst/>
                        </a:rPr>
                        <a:t>Schema-on-read</a:t>
                      </a:r>
                      <a:endParaRPr lang="sv-SE" sz="1100">
                        <a:effectLst/>
                        <a:latin typeface="Calibri" panose="020F0502020204030204" pitchFamily="34" charset="0"/>
                        <a:ea typeface="Calibri" panose="020F0502020204030204" pitchFamily="34" charset="0"/>
                        <a:cs typeface="Times New Roman" panose="02020603050405020304" pitchFamily="18" charset="0"/>
                      </a:endParaRPr>
                    </a:p>
                  </a:txBody>
                  <a:tcPr marL="65857" marR="65857" marT="0" marB="0"/>
                </a:tc>
                <a:extLst>
                  <a:ext uri="{0D108BD9-81ED-4DB2-BD59-A6C34878D82A}">
                    <a16:rowId xmlns:a16="http://schemas.microsoft.com/office/drawing/2014/main" val="1546013265"/>
                  </a:ext>
                </a:extLst>
              </a:tr>
              <a:tr h="219220">
                <a:tc>
                  <a:txBody>
                    <a:bodyPr/>
                    <a:lstStyle/>
                    <a:p>
                      <a:pPr>
                        <a:lnSpc>
                          <a:spcPct val="107000"/>
                        </a:lnSpc>
                        <a:spcAft>
                          <a:spcPts val="0"/>
                        </a:spcAft>
                      </a:pPr>
                      <a:r>
                        <a:rPr lang="sv-SE" sz="1300">
                          <a:effectLst/>
                        </a:rPr>
                        <a:t>Storage</a:t>
                      </a:r>
                      <a:endParaRPr lang="sv-SE" sz="1100">
                        <a:effectLst/>
                        <a:latin typeface="Calibri" panose="020F0502020204030204" pitchFamily="34" charset="0"/>
                        <a:ea typeface="Calibri" panose="020F0502020204030204" pitchFamily="34" charset="0"/>
                        <a:cs typeface="Times New Roman" panose="02020603050405020304" pitchFamily="18" charset="0"/>
                      </a:endParaRPr>
                    </a:p>
                  </a:txBody>
                  <a:tcPr marL="65857" marR="65857" marT="0" marB="0"/>
                </a:tc>
                <a:tc>
                  <a:txBody>
                    <a:bodyPr/>
                    <a:lstStyle/>
                    <a:p>
                      <a:pPr>
                        <a:lnSpc>
                          <a:spcPct val="107000"/>
                        </a:lnSpc>
                        <a:spcAft>
                          <a:spcPts val="0"/>
                        </a:spcAft>
                      </a:pPr>
                      <a:r>
                        <a:rPr lang="sv-SE" sz="1300">
                          <a:effectLst/>
                        </a:rPr>
                        <a:t>Expensive, reliable</a:t>
                      </a:r>
                      <a:endParaRPr lang="sv-SE" sz="1100">
                        <a:effectLst/>
                        <a:latin typeface="Calibri" panose="020F0502020204030204" pitchFamily="34" charset="0"/>
                        <a:ea typeface="Calibri" panose="020F0502020204030204" pitchFamily="34" charset="0"/>
                        <a:cs typeface="Times New Roman" panose="02020603050405020304" pitchFamily="18" charset="0"/>
                      </a:endParaRPr>
                    </a:p>
                  </a:txBody>
                  <a:tcPr marL="65857" marR="65857" marT="0" marB="0"/>
                </a:tc>
                <a:tc>
                  <a:txBody>
                    <a:bodyPr/>
                    <a:lstStyle/>
                    <a:p>
                      <a:pPr>
                        <a:lnSpc>
                          <a:spcPct val="107000"/>
                        </a:lnSpc>
                        <a:spcAft>
                          <a:spcPts val="0"/>
                        </a:spcAft>
                      </a:pPr>
                      <a:r>
                        <a:rPr lang="sv-SE" sz="1300">
                          <a:effectLst/>
                        </a:rPr>
                        <a:t>Low cost storage</a:t>
                      </a:r>
                      <a:endParaRPr lang="sv-SE" sz="1100">
                        <a:effectLst/>
                        <a:latin typeface="Calibri" panose="020F0502020204030204" pitchFamily="34" charset="0"/>
                        <a:ea typeface="Calibri" panose="020F0502020204030204" pitchFamily="34" charset="0"/>
                        <a:cs typeface="Times New Roman" panose="02020603050405020304" pitchFamily="18" charset="0"/>
                      </a:endParaRPr>
                    </a:p>
                  </a:txBody>
                  <a:tcPr marL="65857" marR="65857" marT="0" marB="0"/>
                </a:tc>
                <a:extLst>
                  <a:ext uri="{0D108BD9-81ED-4DB2-BD59-A6C34878D82A}">
                    <a16:rowId xmlns:a16="http://schemas.microsoft.com/office/drawing/2014/main" val="2746228672"/>
                  </a:ext>
                </a:extLst>
              </a:tr>
              <a:tr h="438438">
                <a:tc>
                  <a:txBody>
                    <a:bodyPr/>
                    <a:lstStyle/>
                    <a:p>
                      <a:pPr>
                        <a:lnSpc>
                          <a:spcPct val="107000"/>
                        </a:lnSpc>
                        <a:spcAft>
                          <a:spcPts val="0"/>
                        </a:spcAft>
                      </a:pPr>
                      <a:r>
                        <a:rPr lang="sv-SE" sz="1300">
                          <a:effectLst/>
                        </a:rPr>
                        <a:t>Agility</a:t>
                      </a:r>
                      <a:endParaRPr lang="sv-SE" sz="1100">
                        <a:effectLst/>
                        <a:latin typeface="Calibri" panose="020F0502020204030204" pitchFamily="34" charset="0"/>
                        <a:ea typeface="Calibri" panose="020F0502020204030204" pitchFamily="34" charset="0"/>
                        <a:cs typeface="Times New Roman" panose="02020603050405020304" pitchFamily="18" charset="0"/>
                      </a:endParaRPr>
                    </a:p>
                  </a:txBody>
                  <a:tcPr marL="65857" marR="65857" marT="0" marB="0"/>
                </a:tc>
                <a:tc>
                  <a:txBody>
                    <a:bodyPr/>
                    <a:lstStyle/>
                    <a:p>
                      <a:pPr>
                        <a:lnSpc>
                          <a:spcPct val="107000"/>
                        </a:lnSpc>
                        <a:spcAft>
                          <a:spcPts val="0"/>
                        </a:spcAft>
                      </a:pPr>
                      <a:r>
                        <a:rPr lang="sv-SE" sz="1300">
                          <a:effectLst/>
                        </a:rPr>
                        <a:t>Less agile, fixed configuration</a:t>
                      </a:r>
                      <a:endParaRPr lang="sv-SE" sz="1100">
                        <a:effectLst/>
                        <a:latin typeface="Calibri" panose="020F0502020204030204" pitchFamily="34" charset="0"/>
                        <a:ea typeface="Calibri" panose="020F0502020204030204" pitchFamily="34" charset="0"/>
                        <a:cs typeface="Times New Roman" panose="02020603050405020304" pitchFamily="18" charset="0"/>
                      </a:endParaRPr>
                    </a:p>
                  </a:txBody>
                  <a:tcPr marL="65857" marR="65857" marT="0" marB="0"/>
                </a:tc>
                <a:tc>
                  <a:txBody>
                    <a:bodyPr/>
                    <a:lstStyle/>
                    <a:p>
                      <a:pPr>
                        <a:lnSpc>
                          <a:spcPct val="107000"/>
                        </a:lnSpc>
                        <a:spcAft>
                          <a:spcPts val="0"/>
                        </a:spcAft>
                      </a:pPr>
                      <a:r>
                        <a:rPr lang="sv-SE" sz="1300">
                          <a:effectLst/>
                        </a:rPr>
                        <a:t>High agility, flexible configuration</a:t>
                      </a:r>
                      <a:endParaRPr lang="sv-SE" sz="1100">
                        <a:effectLst/>
                        <a:latin typeface="Calibri" panose="020F0502020204030204" pitchFamily="34" charset="0"/>
                        <a:ea typeface="Calibri" panose="020F0502020204030204" pitchFamily="34" charset="0"/>
                        <a:cs typeface="Times New Roman" panose="02020603050405020304" pitchFamily="18" charset="0"/>
                      </a:endParaRPr>
                    </a:p>
                  </a:txBody>
                  <a:tcPr marL="65857" marR="65857" marT="0" marB="0"/>
                </a:tc>
                <a:extLst>
                  <a:ext uri="{0D108BD9-81ED-4DB2-BD59-A6C34878D82A}">
                    <a16:rowId xmlns:a16="http://schemas.microsoft.com/office/drawing/2014/main" val="3534665732"/>
                  </a:ext>
                </a:extLst>
              </a:tr>
              <a:tr h="219220">
                <a:tc>
                  <a:txBody>
                    <a:bodyPr/>
                    <a:lstStyle/>
                    <a:p>
                      <a:pPr>
                        <a:lnSpc>
                          <a:spcPct val="107000"/>
                        </a:lnSpc>
                        <a:spcAft>
                          <a:spcPts val="0"/>
                        </a:spcAft>
                      </a:pPr>
                      <a:r>
                        <a:rPr lang="sv-SE" sz="1300">
                          <a:effectLst/>
                        </a:rPr>
                        <a:t>Security</a:t>
                      </a:r>
                      <a:endParaRPr lang="sv-SE" sz="1100">
                        <a:effectLst/>
                        <a:latin typeface="Calibri" panose="020F0502020204030204" pitchFamily="34" charset="0"/>
                        <a:ea typeface="Calibri" panose="020F0502020204030204" pitchFamily="34" charset="0"/>
                        <a:cs typeface="Times New Roman" panose="02020603050405020304" pitchFamily="18" charset="0"/>
                      </a:endParaRPr>
                    </a:p>
                  </a:txBody>
                  <a:tcPr marL="65857" marR="65857" marT="0" marB="0"/>
                </a:tc>
                <a:tc>
                  <a:txBody>
                    <a:bodyPr/>
                    <a:lstStyle/>
                    <a:p>
                      <a:pPr>
                        <a:lnSpc>
                          <a:spcPct val="107000"/>
                        </a:lnSpc>
                        <a:spcAft>
                          <a:spcPts val="0"/>
                        </a:spcAft>
                      </a:pPr>
                      <a:r>
                        <a:rPr lang="sv-SE" sz="1300">
                          <a:effectLst/>
                        </a:rPr>
                        <a:t>Matured</a:t>
                      </a:r>
                      <a:endParaRPr lang="sv-SE" sz="1100">
                        <a:effectLst/>
                        <a:latin typeface="Calibri" panose="020F0502020204030204" pitchFamily="34" charset="0"/>
                        <a:ea typeface="Calibri" panose="020F0502020204030204" pitchFamily="34" charset="0"/>
                        <a:cs typeface="Times New Roman" panose="02020603050405020304" pitchFamily="18" charset="0"/>
                      </a:endParaRPr>
                    </a:p>
                  </a:txBody>
                  <a:tcPr marL="65857" marR="65857" marT="0" marB="0"/>
                </a:tc>
                <a:tc>
                  <a:txBody>
                    <a:bodyPr/>
                    <a:lstStyle/>
                    <a:p>
                      <a:pPr>
                        <a:lnSpc>
                          <a:spcPct val="107000"/>
                        </a:lnSpc>
                        <a:spcAft>
                          <a:spcPts val="0"/>
                        </a:spcAft>
                      </a:pPr>
                      <a:r>
                        <a:rPr lang="sv-SE" sz="1300">
                          <a:effectLst/>
                        </a:rPr>
                        <a:t>Maturing</a:t>
                      </a:r>
                      <a:endParaRPr lang="sv-SE" sz="1100">
                        <a:effectLst/>
                        <a:latin typeface="Calibri" panose="020F0502020204030204" pitchFamily="34" charset="0"/>
                        <a:ea typeface="Calibri" panose="020F0502020204030204" pitchFamily="34" charset="0"/>
                        <a:cs typeface="Times New Roman" panose="02020603050405020304" pitchFamily="18" charset="0"/>
                      </a:endParaRPr>
                    </a:p>
                  </a:txBody>
                  <a:tcPr marL="65857" marR="65857" marT="0" marB="0"/>
                </a:tc>
                <a:extLst>
                  <a:ext uri="{0D108BD9-81ED-4DB2-BD59-A6C34878D82A}">
                    <a16:rowId xmlns:a16="http://schemas.microsoft.com/office/drawing/2014/main" val="208480443"/>
                  </a:ext>
                </a:extLst>
              </a:tr>
              <a:tr h="219220">
                <a:tc>
                  <a:txBody>
                    <a:bodyPr/>
                    <a:lstStyle/>
                    <a:p>
                      <a:pPr>
                        <a:lnSpc>
                          <a:spcPct val="107000"/>
                        </a:lnSpc>
                        <a:spcAft>
                          <a:spcPts val="0"/>
                        </a:spcAft>
                      </a:pPr>
                      <a:r>
                        <a:rPr lang="sv-SE" sz="1300">
                          <a:effectLst/>
                        </a:rPr>
                        <a:t>Users</a:t>
                      </a:r>
                      <a:endParaRPr lang="sv-SE" sz="1100">
                        <a:effectLst/>
                        <a:latin typeface="Calibri" panose="020F0502020204030204" pitchFamily="34" charset="0"/>
                        <a:ea typeface="Calibri" panose="020F0502020204030204" pitchFamily="34" charset="0"/>
                        <a:cs typeface="Times New Roman" panose="02020603050405020304" pitchFamily="18" charset="0"/>
                      </a:endParaRPr>
                    </a:p>
                  </a:txBody>
                  <a:tcPr marL="65857" marR="65857" marT="0" marB="0"/>
                </a:tc>
                <a:tc>
                  <a:txBody>
                    <a:bodyPr/>
                    <a:lstStyle/>
                    <a:p>
                      <a:pPr>
                        <a:lnSpc>
                          <a:spcPct val="107000"/>
                        </a:lnSpc>
                        <a:spcAft>
                          <a:spcPts val="0"/>
                        </a:spcAft>
                      </a:pPr>
                      <a:r>
                        <a:rPr lang="sv-SE" sz="1300">
                          <a:effectLst/>
                        </a:rPr>
                        <a:t>Business professional</a:t>
                      </a:r>
                      <a:endParaRPr lang="sv-SE" sz="1100">
                        <a:effectLst/>
                        <a:latin typeface="Calibri" panose="020F0502020204030204" pitchFamily="34" charset="0"/>
                        <a:ea typeface="Calibri" panose="020F0502020204030204" pitchFamily="34" charset="0"/>
                        <a:cs typeface="Times New Roman" panose="02020603050405020304" pitchFamily="18" charset="0"/>
                      </a:endParaRPr>
                    </a:p>
                  </a:txBody>
                  <a:tcPr marL="65857" marR="65857" marT="0" marB="0"/>
                </a:tc>
                <a:tc>
                  <a:txBody>
                    <a:bodyPr/>
                    <a:lstStyle/>
                    <a:p>
                      <a:pPr>
                        <a:lnSpc>
                          <a:spcPct val="107000"/>
                        </a:lnSpc>
                        <a:spcAft>
                          <a:spcPts val="0"/>
                        </a:spcAft>
                      </a:pPr>
                      <a:r>
                        <a:rPr lang="sv-SE" sz="1300" dirty="0">
                          <a:effectLst/>
                        </a:rPr>
                        <a:t>Data scientists</a:t>
                      </a:r>
                      <a:endParaRPr lang="sv-S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857" marR="65857" marT="0" marB="0"/>
                </a:tc>
                <a:extLst>
                  <a:ext uri="{0D108BD9-81ED-4DB2-BD59-A6C34878D82A}">
                    <a16:rowId xmlns:a16="http://schemas.microsoft.com/office/drawing/2014/main" val="719004528"/>
                  </a:ext>
                </a:extLst>
              </a:tr>
            </a:tbl>
          </a:graphicData>
        </a:graphic>
      </p:graphicFrame>
    </p:spTree>
    <p:extLst>
      <p:ext uri="{BB962C8B-B14F-4D97-AF65-F5344CB8AC3E}">
        <p14:creationId xmlns:p14="http://schemas.microsoft.com/office/powerpoint/2010/main" val="363078808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2"/>
          <a:stretch>
            <a:fillRect/>
          </a:stretch>
        </p:blipFill>
        <p:spPr>
          <a:xfrm rot="11792289">
            <a:off x="7518822" y="2709348"/>
            <a:ext cx="964243" cy="625654"/>
          </a:xfrm>
          <a:prstGeom prst="rect">
            <a:avLst/>
          </a:prstGeom>
        </p:spPr>
      </p:pic>
      <p:pic>
        <p:nvPicPr>
          <p:cNvPr id="21" name="Picture 20"/>
          <p:cNvPicPr>
            <a:picLocks noChangeAspect="1"/>
          </p:cNvPicPr>
          <p:nvPr/>
        </p:nvPicPr>
        <p:blipFill>
          <a:blip r:embed="rId3"/>
          <a:stretch>
            <a:fillRect/>
          </a:stretch>
        </p:blipFill>
        <p:spPr>
          <a:xfrm>
            <a:off x="6977763" y="3418389"/>
            <a:ext cx="653559" cy="437806"/>
          </a:xfrm>
          <a:prstGeom prst="rect">
            <a:avLst/>
          </a:prstGeom>
        </p:spPr>
      </p:pic>
      <p:pic>
        <p:nvPicPr>
          <p:cNvPr id="20" name="Picture 19"/>
          <p:cNvPicPr>
            <a:picLocks noChangeAspect="1"/>
          </p:cNvPicPr>
          <p:nvPr/>
        </p:nvPicPr>
        <p:blipFill>
          <a:blip r:embed="rId4"/>
          <a:stretch>
            <a:fillRect/>
          </a:stretch>
        </p:blipFill>
        <p:spPr>
          <a:xfrm>
            <a:off x="6931094" y="1973479"/>
            <a:ext cx="784433" cy="716468"/>
          </a:xfrm>
          <a:prstGeom prst="rect">
            <a:avLst/>
          </a:prstGeom>
        </p:spPr>
      </p:pic>
      <p:sp>
        <p:nvSpPr>
          <p:cNvPr id="2" name="Title 1"/>
          <p:cNvSpPr>
            <a:spLocks noGrp="1"/>
          </p:cNvSpPr>
          <p:nvPr>
            <p:ph type="title"/>
          </p:nvPr>
        </p:nvSpPr>
        <p:spPr/>
        <p:txBody>
          <a:bodyPr>
            <a:normAutofit/>
          </a:bodyPr>
          <a:lstStyle/>
          <a:p>
            <a:r>
              <a:rPr lang="sv-SE" dirty="0" smtClean="0"/>
              <a:t>Data Lake</a:t>
            </a:r>
            <a:endParaRPr lang="sv-SE" dirty="0"/>
          </a:p>
        </p:txBody>
      </p:sp>
      <p:sp>
        <p:nvSpPr>
          <p:cNvPr id="4" name="Rounded Rectangle 3"/>
          <p:cNvSpPr/>
          <p:nvPr/>
        </p:nvSpPr>
        <p:spPr>
          <a:xfrm>
            <a:off x="2366344" y="2434729"/>
            <a:ext cx="1102901" cy="102456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5" name="TextBox 4"/>
          <p:cNvSpPr txBox="1"/>
          <p:nvPr/>
        </p:nvSpPr>
        <p:spPr>
          <a:xfrm>
            <a:off x="2575690" y="2623847"/>
            <a:ext cx="893556" cy="646331"/>
          </a:xfrm>
          <a:prstGeom prst="rect">
            <a:avLst/>
          </a:prstGeom>
          <a:noFill/>
        </p:spPr>
        <p:txBody>
          <a:bodyPr wrap="square" rtlCol="0">
            <a:spAutoFit/>
          </a:bodyPr>
          <a:lstStyle/>
          <a:p>
            <a:r>
              <a:rPr lang="sv-SE" dirty="0" smtClean="0"/>
              <a:t>Data Lake </a:t>
            </a:r>
            <a:endParaRPr lang="sv-SE" dirty="0"/>
          </a:p>
        </p:txBody>
      </p:sp>
      <p:sp>
        <p:nvSpPr>
          <p:cNvPr id="6" name="Rounded Rectangle 5"/>
          <p:cNvSpPr/>
          <p:nvPr/>
        </p:nvSpPr>
        <p:spPr>
          <a:xfrm>
            <a:off x="6755335" y="2434729"/>
            <a:ext cx="1102901" cy="102456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7" name="TextBox 6"/>
          <p:cNvSpPr txBox="1"/>
          <p:nvPr/>
        </p:nvSpPr>
        <p:spPr>
          <a:xfrm>
            <a:off x="6788386" y="2623847"/>
            <a:ext cx="1069850" cy="646331"/>
          </a:xfrm>
          <a:prstGeom prst="rect">
            <a:avLst/>
          </a:prstGeom>
          <a:noFill/>
        </p:spPr>
        <p:txBody>
          <a:bodyPr wrap="square" rtlCol="0">
            <a:spAutoFit/>
          </a:bodyPr>
          <a:lstStyle/>
          <a:p>
            <a:r>
              <a:rPr lang="sv-SE" dirty="0" smtClean="0"/>
              <a:t>Analytic Sandbox</a:t>
            </a:r>
            <a:endParaRPr lang="sv-SE" dirty="0"/>
          </a:p>
        </p:txBody>
      </p:sp>
      <p:cxnSp>
        <p:nvCxnSpPr>
          <p:cNvPr id="11" name="Straight Arrow Connector 10"/>
          <p:cNvCxnSpPr/>
          <p:nvPr/>
        </p:nvCxnSpPr>
        <p:spPr>
          <a:xfrm>
            <a:off x="4037221" y="2689947"/>
            <a:ext cx="2522862" cy="0"/>
          </a:xfrm>
          <a:prstGeom prst="straightConnector1">
            <a:avLst/>
          </a:prstGeom>
          <a:ln>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H="1">
            <a:off x="4037222" y="3104923"/>
            <a:ext cx="2522861" cy="0"/>
          </a:xfrm>
          <a:prstGeom prst="straightConnector1">
            <a:avLst/>
          </a:prstGeom>
          <a:ln>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8" name="Right Arrow 17"/>
          <p:cNvSpPr/>
          <p:nvPr/>
        </p:nvSpPr>
        <p:spPr>
          <a:xfrm>
            <a:off x="968728" y="1973479"/>
            <a:ext cx="1202364" cy="2049138"/>
          </a:xfrm>
          <a:prstGeom prst="rightArrow">
            <a:avLst>
              <a:gd name="adj1" fmla="val 50000"/>
              <a:gd name="adj2" fmla="val 5274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19" name="TextBox 18"/>
          <p:cNvSpPr txBox="1"/>
          <p:nvPr/>
        </p:nvSpPr>
        <p:spPr>
          <a:xfrm flipH="1">
            <a:off x="961682" y="2526156"/>
            <a:ext cx="1299989" cy="954107"/>
          </a:xfrm>
          <a:prstGeom prst="rect">
            <a:avLst/>
          </a:prstGeom>
          <a:noFill/>
        </p:spPr>
        <p:txBody>
          <a:bodyPr wrap="square" rtlCol="0">
            <a:spAutoFit/>
          </a:bodyPr>
          <a:lstStyle/>
          <a:p>
            <a:r>
              <a:rPr lang="sv-SE" sz="1400" dirty="0" smtClean="0"/>
              <a:t>Data are</a:t>
            </a:r>
          </a:p>
          <a:p>
            <a:r>
              <a:rPr lang="sv-SE" sz="1400" dirty="0" smtClean="0"/>
              <a:t>fed into a Hadoop </a:t>
            </a:r>
          </a:p>
          <a:p>
            <a:r>
              <a:rPr lang="sv-SE" sz="1400" dirty="0" smtClean="0"/>
              <a:t>Data </a:t>
            </a:r>
            <a:r>
              <a:rPr lang="sv-SE" sz="1400" dirty="0"/>
              <a:t>L</a:t>
            </a:r>
            <a:r>
              <a:rPr lang="sv-SE" sz="1400" dirty="0" smtClean="0"/>
              <a:t>ake</a:t>
            </a:r>
            <a:endParaRPr lang="sv-SE" sz="1400" dirty="0"/>
          </a:p>
        </p:txBody>
      </p:sp>
      <p:sp>
        <p:nvSpPr>
          <p:cNvPr id="23" name="TextBox 22"/>
          <p:cNvSpPr txBox="1"/>
          <p:nvPr/>
        </p:nvSpPr>
        <p:spPr>
          <a:xfrm>
            <a:off x="5723033" y="4775867"/>
            <a:ext cx="2836802" cy="276999"/>
          </a:xfrm>
          <a:prstGeom prst="rect">
            <a:avLst/>
          </a:prstGeom>
          <a:noFill/>
        </p:spPr>
        <p:txBody>
          <a:bodyPr wrap="none" rtlCol="0">
            <a:spAutoFit/>
          </a:bodyPr>
          <a:lstStyle/>
          <a:p>
            <a:r>
              <a:rPr lang="sv-SE" sz="1200" dirty="0" smtClean="0"/>
              <a:t>(Bill </a:t>
            </a:r>
            <a:r>
              <a:rPr lang="sv-SE" sz="1200" dirty="0"/>
              <a:t>Schmarzo, Big </a:t>
            </a:r>
            <a:r>
              <a:rPr lang="sv-SE" sz="1200" dirty="0" smtClean="0"/>
              <a:t>Data MBA, </a:t>
            </a:r>
            <a:r>
              <a:rPr lang="sv-SE" sz="1200" dirty="0"/>
              <a:t>Wiley, </a:t>
            </a:r>
            <a:r>
              <a:rPr lang="sv-SE" sz="1200" dirty="0" smtClean="0"/>
              <a:t>2016)</a:t>
            </a:r>
            <a:endParaRPr lang="sv-SE" dirty="0"/>
          </a:p>
        </p:txBody>
      </p:sp>
    </p:spTree>
    <p:extLst>
      <p:ext uri="{BB962C8B-B14F-4D97-AF65-F5344CB8AC3E}">
        <p14:creationId xmlns:p14="http://schemas.microsoft.com/office/powerpoint/2010/main" val="295764371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Picture 2"/>
          <p:cNvPicPr>
            <a:picLocks noChangeAspect="1" noChangeArrowheads="1"/>
          </p:cNvPicPr>
          <p:nvPr/>
        </p:nvPicPr>
        <p:blipFill>
          <a:blip r:embed="rId2" cstate="print"/>
          <a:srcRect/>
          <a:stretch>
            <a:fillRect/>
          </a:stretch>
        </p:blipFill>
        <p:spPr bwMode="auto">
          <a:xfrm>
            <a:off x="4630751" y="1652037"/>
            <a:ext cx="853585" cy="478085"/>
          </a:xfrm>
          <a:prstGeom prst="rect">
            <a:avLst/>
          </a:prstGeom>
          <a:noFill/>
          <a:ln w="9525">
            <a:noFill/>
            <a:miter lim="800000"/>
            <a:headEnd/>
            <a:tailEnd/>
          </a:ln>
        </p:spPr>
      </p:pic>
      <p:sp>
        <p:nvSpPr>
          <p:cNvPr id="70" name="Can 69"/>
          <p:cNvSpPr/>
          <p:nvPr/>
        </p:nvSpPr>
        <p:spPr>
          <a:xfrm>
            <a:off x="4573490" y="2170075"/>
            <a:ext cx="622209" cy="493118"/>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71" name="Can 70"/>
          <p:cNvSpPr/>
          <p:nvPr/>
        </p:nvSpPr>
        <p:spPr>
          <a:xfrm>
            <a:off x="5698036" y="2152598"/>
            <a:ext cx="622209" cy="493118"/>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2" name="Title 1"/>
          <p:cNvSpPr>
            <a:spLocks noGrp="1"/>
          </p:cNvSpPr>
          <p:nvPr>
            <p:ph type="title"/>
          </p:nvPr>
        </p:nvSpPr>
        <p:spPr/>
        <p:txBody>
          <a:bodyPr>
            <a:normAutofit/>
          </a:bodyPr>
          <a:lstStyle/>
          <a:p>
            <a:r>
              <a:rPr lang="sv-SE" dirty="0" smtClean="0"/>
              <a:t>The analytics dilemma</a:t>
            </a:r>
            <a:endParaRPr lang="sv-SE" dirty="0"/>
          </a:p>
        </p:txBody>
      </p:sp>
      <p:pic>
        <p:nvPicPr>
          <p:cNvPr id="65" name="Picture 64"/>
          <p:cNvPicPr>
            <a:picLocks noChangeAspect="1"/>
          </p:cNvPicPr>
          <p:nvPr/>
        </p:nvPicPr>
        <p:blipFill>
          <a:blip r:embed="rId3"/>
          <a:stretch>
            <a:fillRect/>
          </a:stretch>
        </p:blipFill>
        <p:spPr>
          <a:xfrm rot="11792289">
            <a:off x="5757020" y="4034321"/>
            <a:ext cx="964243" cy="625654"/>
          </a:xfrm>
          <a:prstGeom prst="rect">
            <a:avLst/>
          </a:prstGeom>
        </p:spPr>
      </p:pic>
      <p:pic>
        <p:nvPicPr>
          <p:cNvPr id="66" name="Picture 65"/>
          <p:cNvPicPr>
            <a:picLocks noChangeAspect="1"/>
          </p:cNvPicPr>
          <p:nvPr/>
        </p:nvPicPr>
        <p:blipFill>
          <a:blip r:embed="rId4"/>
          <a:stretch>
            <a:fillRect/>
          </a:stretch>
        </p:blipFill>
        <p:spPr>
          <a:xfrm>
            <a:off x="5215961" y="4483566"/>
            <a:ext cx="653559" cy="437806"/>
          </a:xfrm>
          <a:prstGeom prst="rect">
            <a:avLst/>
          </a:prstGeom>
        </p:spPr>
      </p:pic>
      <p:pic>
        <p:nvPicPr>
          <p:cNvPr id="67" name="Picture 66"/>
          <p:cNvPicPr>
            <a:picLocks noChangeAspect="1"/>
          </p:cNvPicPr>
          <p:nvPr/>
        </p:nvPicPr>
        <p:blipFill>
          <a:blip r:embed="rId5"/>
          <a:stretch>
            <a:fillRect/>
          </a:stretch>
        </p:blipFill>
        <p:spPr>
          <a:xfrm>
            <a:off x="5169292" y="3635367"/>
            <a:ext cx="784433" cy="716468"/>
          </a:xfrm>
          <a:prstGeom prst="rect">
            <a:avLst/>
          </a:prstGeom>
        </p:spPr>
      </p:pic>
      <p:sp>
        <p:nvSpPr>
          <p:cNvPr id="68" name="Rounded Rectangle 67"/>
          <p:cNvSpPr/>
          <p:nvPr/>
        </p:nvSpPr>
        <p:spPr>
          <a:xfrm>
            <a:off x="4993533" y="3759702"/>
            <a:ext cx="1102901" cy="102456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69" name="TextBox 68"/>
          <p:cNvSpPr txBox="1"/>
          <p:nvPr/>
        </p:nvSpPr>
        <p:spPr>
          <a:xfrm>
            <a:off x="5026584" y="3948820"/>
            <a:ext cx="1069850" cy="646331"/>
          </a:xfrm>
          <a:prstGeom prst="rect">
            <a:avLst/>
          </a:prstGeom>
          <a:noFill/>
        </p:spPr>
        <p:txBody>
          <a:bodyPr wrap="square" rtlCol="0">
            <a:spAutoFit/>
          </a:bodyPr>
          <a:lstStyle/>
          <a:p>
            <a:r>
              <a:rPr lang="sv-SE" dirty="0" smtClean="0"/>
              <a:t>Analytic Sandbox</a:t>
            </a:r>
            <a:endParaRPr lang="sv-SE" dirty="0"/>
          </a:p>
        </p:txBody>
      </p:sp>
      <p:sp>
        <p:nvSpPr>
          <p:cNvPr id="3" name="TextBox 2"/>
          <p:cNvSpPr txBox="1"/>
          <p:nvPr/>
        </p:nvSpPr>
        <p:spPr>
          <a:xfrm>
            <a:off x="4630751" y="3306707"/>
            <a:ext cx="2842352" cy="369332"/>
          </a:xfrm>
          <a:prstGeom prst="rect">
            <a:avLst/>
          </a:prstGeom>
          <a:noFill/>
        </p:spPr>
        <p:txBody>
          <a:bodyPr wrap="square" rtlCol="0">
            <a:spAutoFit/>
          </a:bodyPr>
          <a:lstStyle/>
          <a:p>
            <a:r>
              <a:rPr lang="sv-SE" dirty="0" smtClean="0"/>
              <a:t>Analytic environment</a:t>
            </a:r>
            <a:endParaRPr lang="sv-SE" dirty="0"/>
          </a:p>
        </p:txBody>
      </p:sp>
      <p:sp>
        <p:nvSpPr>
          <p:cNvPr id="4" name="Can 3"/>
          <p:cNvSpPr/>
          <p:nvPr/>
        </p:nvSpPr>
        <p:spPr>
          <a:xfrm>
            <a:off x="4935002" y="1842051"/>
            <a:ext cx="1040417" cy="621095"/>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5" name="TextBox 4"/>
          <p:cNvSpPr txBox="1"/>
          <p:nvPr/>
        </p:nvSpPr>
        <p:spPr>
          <a:xfrm>
            <a:off x="5169292" y="2042850"/>
            <a:ext cx="530915" cy="369332"/>
          </a:xfrm>
          <a:prstGeom prst="rect">
            <a:avLst/>
          </a:prstGeom>
          <a:noFill/>
        </p:spPr>
        <p:txBody>
          <a:bodyPr wrap="none" rtlCol="0">
            <a:spAutoFit/>
          </a:bodyPr>
          <a:lstStyle/>
          <a:p>
            <a:r>
              <a:rPr lang="sv-SE" dirty="0" smtClean="0"/>
              <a:t>DW</a:t>
            </a:r>
            <a:endParaRPr lang="sv-SE" dirty="0"/>
          </a:p>
        </p:txBody>
      </p:sp>
      <p:sp>
        <p:nvSpPr>
          <p:cNvPr id="6" name="TextBox 5"/>
          <p:cNvSpPr txBox="1"/>
          <p:nvPr/>
        </p:nvSpPr>
        <p:spPr>
          <a:xfrm>
            <a:off x="828243" y="1347823"/>
            <a:ext cx="2815936" cy="1200329"/>
          </a:xfrm>
          <a:prstGeom prst="rect">
            <a:avLst/>
          </a:prstGeom>
          <a:noFill/>
        </p:spPr>
        <p:txBody>
          <a:bodyPr wrap="square" rtlCol="0">
            <a:spAutoFit/>
          </a:bodyPr>
          <a:lstStyle/>
          <a:p>
            <a:r>
              <a:rPr lang="sv-SE" dirty="0" smtClean="0"/>
              <a:t>How does an organization supports both the data warehouse/BI and an analytics environment? </a:t>
            </a:r>
            <a:endParaRPr lang="sv-SE" dirty="0"/>
          </a:p>
        </p:txBody>
      </p:sp>
      <p:sp>
        <p:nvSpPr>
          <p:cNvPr id="72" name="TextBox 71"/>
          <p:cNvSpPr txBox="1"/>
          <p:nvPr/>
        </p:nvSpPr>
        <p:spPr>
          <a:xfrm>
            <a:off x="4532549" y="1282705"/>
            <a:ext cx="2842352" cy="369332"/>
          </a:xfrm>
          <a:prstGeom prst="rect">
            <a:avLst/>
          </a:prstGeom>
          <a:noFill/>
        </p:spPr>
        <p:txBody>
          <a:bodyPr wrap="square" rtlCol="0">
            <a:spAutoFit/>
          </a:bodyPr>
          <a:lstStyle/>
          <a:p>
            <a:r>
              <a:rPr lang="sv-SE" dirty="0" smtClean="0"/>
              <a:t>DW/BI environment</a:t>
            </a:r>
            <a:endParaRPr lang="sv-SE" dirty="0"/>
          </a:p>
        </p:txBody>
      </p:sp>
      <p:sp>
        <p:nvSpPr>
          <p:cNvPr id="7" name="Right Brace 6"/>
          <p:cNvSpPr/>
          <p:nvPr/>
        </p:nvSpPr>
        <p:spPr>
          <a:xfrm>
            <a:off x="7019014" y="1307580"/>
            <a:ext cx="309215" cy="157132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sv-SE"/>
          </a:p>
        </p:txBody>
      </p:sp>
      <p:sp>
        <p:nvSpPr>
          <p:cNvPr id="74" name="Right Brace 73"/>
          <p:cNvSpPr/>
          <p:nvPr/>
        </p:nvSpPr>
        <p:spPr>
          <a:xfrm>
            <a:off x="7080635" y="3306707"/>
            <a:ext cx="309215" cy="1595955"/>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sv-SE"/>
          </a:p>
        </p:txBody>
      </p:sp>
      <p:sp>
        <p:nvSpPr>
          <p:cNvPr id="9" name="TextBox 8"/>
          <p:cNvSpPr txBox="1"/>
          <p:nvPr/>
        </p:nvSpPr>
        <p:spPr>
          <a:xfrm>
            <a:off x="7506154" y="3348655"/>
            <a:ext cx="1456788" cy="1846659"/>
          </a:xfrm>
          <a:prstGeom prst="rect">
            <a:avLst/>
          </a:prstGeom>
          <a:noFill/>
        </p:spPr>
        <p:txBody>
          <a:bodyPr wrap="square" rtlCol="0">
            <a:spAutoFit/>
          </a:bodyPr>
          <a:lstStyle/>
          <a:p>
            <a:pPr marL="285750" indent="-285750">
              <a:buFont typeface="Arial" panose="020B0604020202020204" pitchFamily="34" charset="0"/>
              <a:buChar char="•"/>
            </a:pPr>
            <a:r>
              <a:rPr lang="sv-SE" sz="1200" dirty="0"/>
              <a:t>Exploratory, experimental process</a:t>
            </a:r>
          </a:p>
          <a:p>
            <a:pPr marL="285750" indent="-285750">
              <a:buFont typeface="Arial" panose="020B0604020202020204" pitchFamily="34" charset="0"/>
              <a:buChar char="•"/>
            </a:pPr>
            <a:r>
              <a:rPr lang="sv-SE" sz="1200" dirty="0"/>
              <a:t>On the </a:t>
            </a:r>
            <a:r>
              <a:rPr lang="sv-SE" sz="1200" dirty="0" smtClean="0"/>
              <a:t>fly </a:t>
            </a:r>
            <a:r>
              <a:rPr lang="sv-SE" sz="1200" dirty="0"/>
              <a:t>use of large amount of data</a:t>
            </a:r>
          </a:p>
          <a:p>
            <a:pPr marL="285750" indent="-285750">
              <a:buFont typeface="Arial" panose="020B0604020202020204" pitchFamily="34" charset="0"/>
              <a:buChar char="•"/>
            </a:pPr>
            <a:r>
              <a:rPr lang="sv-SE" sz="1200" dirty="0" smtClean="0"/>
              <a:t>Loosely governed</a:t>
            </a:r>
          </a:p>
          <a:p>
            <a:endParaRPr lang="sv-SE" dirty="0"/>
          </a:p>
        </p:txBody>
      </p:sp>
      <p:sp>
        <p:nvSpPr>
          <p:cNvPr id="76" name="TextBox 75"/>
          <p:cNvSpPr txBox="1"/>
          <p:nvPr/>
        </p:nvSpPr>
        <p:spPr>
          <a:xfrm>
            <a:off x="7423650" y="1332340"/>
            <a:ext cx="1456788" cy="1846659"/>
          </a:xfrm>
          <a:prstGeom prst="rect">
            <a:avLst/>
          </a:prstGeom>
          <a:noFill/>
        </p:spPr>
        <p:txBody>
          <a:bodyPr wrap="square" rtlCol="0">
            <a:spAutoFit/>
          </a:bodyPr>
          <a:lstStyle/>
          <a:p>
            <a:pPr marL="285750" indent="-285750">
              <a:buFont typeface="Arial" panose="020B0604020202020204" pitchFamily="34" charset="0"/>
              <a:buChar char="•"/>
            </a:pPr>
            <a:r>
              <a:rPr lang="sv-SE" sz="1200" dirty="0"/>
              <a:t>Static and pre-planned </a:t>
            </a:r>
            <a:r>
              <a:rPr lang="sv-SE" sz="1200" dirty="0" smtClean="0"/>
              <a:t>process – a production process</a:t>
            </a:r>
            <a:endParaRPr lang="sv-SE" sz="1200" dirty="0"/>
          </a:p>
          <a:p>
            <a:pPr marL="285750" indent="-285750">
              <a:buFont typeface="Arial" panose="020B0604020202020204" pitchFamily="34" charset="0"/>
              <a:buChar char="•"/>
            </a:pPr>
            <a:r>
              <a:rPr lang="sv-SE" sz="1200" dirty="0" smtClean="0"/>
              <a:t>Pre-planned </a:t>
            </a:r>
            <a:r>
              <a:rPr lang="sv-SE" sz="1200" dirty="0"/>
              <a:t>use of data (via ETL)</a:t>
            </a:r>
          </a:p>
          <a:p>
            <a:endParaRPr lang="sv-SE" dirty="0"/>
          </a:p>
        </p:txBody>
      </p:sp>
      <p:sp>
        <p:nvSpPr>
          <p:cNvPr id="77" name="TextBox 76"/>
          <p:cNvSpPr txBox="1"/>
          <p:nvPr/>
        </p:nvSpPr>
        <p:spPr>
          <a:xfrm>
            <a:off x="828243" y="4637301"/>
            <a:ext cx="2836802" cy="276999"/>
          </a:xfrm>
          <a:prstGeom prst="rect">
            <a:avLst/>
          </a:prstGeom>
          <a:noFill/>
        </p:spPr>
        <p:txBody>
          <a:bodyPr wrap="none" rtlCol="0">
            <a:spAutoFit/>
          </a:bodyPr>
          <a:lstStyle/>
          <a:p>
            <a:r>
              <a:rPr lang="sv-SE" sz="1200" dirty="0" smtClean="0"/>
              <a:t>(Bill </a:t>
            </a:r>
            <a:r>
              <a:rPr lang="sv-SE" sz="1200" dirty="0"/>
              <a:t>Schmarzo, Big </a:t>
            </a:r>
            <a:r>
              <a:rPr lang="sv-SE" sz="1200" dirty="0" smtClean="0"/>
              <a:t>Data MBA, </a:t>
            </a:r>
            <a:r>
              <a:rPr lang="sv-SE" sz="1200" dirty="0"/>
              <a:t>Wiley, </a:t>
            </a:r>
            <a:r>
              <a:rPr lang="sv-SE" sz="1200" dirty="0" smtClean="0"/>
              <a:t>2016)</a:t>
            </a:r>
            <a:endParaRPr lang="sv-SE" dirty="0"/>
          </a:p>
        </p:txBody>
      </p:sp>
    </p:spTree>
    <p:extLst>
      <p:ext uri="{BB962C8B-B14F-4D97-AF65-F5344CB8AC3E}">
        <p14:creationId xmlns:p14="http://schemas.microsoft.com/office/powerpoint/2010/main" val="70145811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7317430" y="99152"/>
            <a:ext cx="1727418" cy="121068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pic>
        <p:nvPicPr>
          <p:cNvPr id="75" name="Picture 2"/>
          <p:cNvPicPr>
            <a:picLocks noChangeAspect="1" noChangeArrowheads="1"/>
          </p:cNvPicPr>
          <p:nvPr/>
        </p:nvPicPr>
        <p:blipFill>
          <a:blip r:embed="rId2" cstate="print"/>
          <a:srcRect/>
          <a:stretch>
            <a:fillRect/>
          </a:stretch>
        </p:blipFill>
        <p:spPr bwMode="auto">
          <a:xfrm>
            <a:off x="6570902" y="1652037"/>
            <a:ext cx="853585" cy="478085"/>
          </a:xfrm>
          <a:prstGeom prst="rect">
            <a:avLst/>
          </a:prstGeom>
          <a:noFill/>
          <a:ln w="9525">
            <a:noFill/>
            <a:miter lim="800000"/>
            <a:headEnd/>
            <a:tailEnd/>
          </a:ln>
        </p:spPr>
      </p:pic>
      <p:sp>
        <p:nvSpPr>
          <p:cNvPr id="70" name="Can 69"/>
          <p:cNvSpPr/>
          <p:nvPr/>
        </p:nvSpPr>
        <p:spPr>
          <a:xfrm>
            <a:off x="6513641" y="2170075"/>
            <a:ext cx="622209" cy="493118"/>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71" name="Can 70"/>
          <p:cNvSpPr/>
          <p:nvPr/>
        </p:nvSpPr>
        <p:spPr>
          <a:xfrm>
            <a:off x="7638187" y="2152598"/>
            <a:ext cx="622209" cy="493118"/>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2" name="Title 1"/>
          <p:cNvSpPr>
            <a:spLocks noGrp="1"/>
          </p:cNvSpPr>
          <p:nvPr>
            <p:ph type="title"/>
          </p:nvPr>
        </p:nvSpPr>
        <p:spPr>
          <a:xfrm>
            <a:off x="791999" y="627534"/>
            <a:ext cx="7714047" cy="596700"/>
          </a:xfrm>
        </p:spPr>
        <p:txBody>
          <a:bodyPr>
            <a:normAutofit fontScale="90000"/>
          </a:bodyPr>
          <a:lstStyle/>
          <a:p>
            <a:r>
              <a:rPr lang="sv-SE" dirty="0" smtClean="0"/>
              <a:t>Data Lake </a:t>
            </a:r>
            <a:r>
              <a:rPr lang="sv-SE" dirty="0" err="1" smtClean="0"/>
              <a:t>can</a:t>
            </a:r>
            <a:r>
              <a:rPr lang="sv-SE" dirty="0" smtClean="0"/>
              <a:t> support both environments</a:t>
            </a:r>
            <a:endParaRPr lang="sv-SE" dirty="0"/>
          </a:p>
        </p:txBody>
      </p:sp>
      <p:pic>
        <p:nvPicPr>
          <p:cNvPr id="65" name="Picture 64"/>
          <p:cNvPicPr>
            <a:picLocks noChangeAspect="1"/>
          </p:cNvPicPr>
          <p:nvPr/>
        </p:nvPicPr>
        <p:blipFill>
          <a:blip r:embed="rId3"/>
          <a:stretch>
            <a:fillRect/>
          </a:stretch>
        </p:blipFill>
        <p:spPr>
          <a:xfrm rot="11792289">
            <a:off x="7697171" y="4034321"/>
            <a:ext cx="964243" cy="625654"/>
          </a:xfrm>
          <a:prstGeom prst="rect">
            <a:avLst/>
          </a:prstGeom>
        </p:spPr>
      </p:pic>
      <p:pic>
        <p:nvPicPr>
          <p:cNvPr id="66" name="Picture 65"/>
          <p:cNvPicPr>
            <a:picLocks noChangeAspect="1"/>
          </p:cNvPicPr>
          <p:nvPr/>
        </p:nvPicPr>
        <p:blipFill>
          <a:blip r:embed="rId4"/>
          <a:stretch>
            <a:fillRect/>
          </a:stretch>
        </p:blipFill>
        <p:spPr>
          <a:xfrm>
            <a:off x="7156112" y="4483566"/>
            <a:ext cx="653559" cy="437806"/>
          </a:xfrm>
          <a:prstGeom prst="rect">
            <a:avLst/>
          </a:prstGeom>
        </p:spPr>
      </p:pic>
      <p:pic>
        <p:nvPicPr>
          <p:cNvPr id="67" name="Picture 66"/>
          <p:cNvPicPr>
            <a:picLocks noChangeAspect="1"/>
          </p:cNvPicPr>
          <p:nvPr/>
        </p:nvPicPr>
        <p:blipFill>
          <a:blip r:embed="rId5"/>
          <a:stretch>
            <a:fillRect/>
          </a:stretch>
        </p:blipFill>
        <p:spPr>
          <a:xfrm>
            <a:off x="7109443" y="3635367"/>
            <a:ext cx="784433" cy="716468"/>
          </a:xfrm>
          <a:prstGeom prst="rect">
            <a:avLst/>
          </a:prstGeom>
        </p:spPr>
      </p:pic>
      <p:sp>
        <p:nvSpPr>
          <p:cNvPr id="68" name="Rounded Rectangle 67"/>
          <p:cNvSpPr/>
          <p:nvPr/>
        </p:nvSpPr>
        <p:spPr>
          <a:xfrm>
            <a:off x="6933684" y="3759702"/>
            <a:ext cx="1102901" cy="102456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69" name="TextBox 68"/>
          <p:cNvSpPr txBox="1"/>
          <p:nvPr/>
        </p:nvSpPr>
        <p:spPr>
          <a:xfrm>
            <a:off x="6966735" y="3948820"/>
            <a:ext cx="1069850" cy="646331"/>
          </a:xfrm>
          <a:prstGeom prst="rect">
            <a:avLst/>
          </a:prstGeom>
          <a:noFill/>
        </p:spPr>
        <p:txBody>
          <a:bodyPr wrap="square" rtlCol="0">
            <a:spAutoFit/>
          </a:bodyPr>
          <a:lstStyle/>
          <a:p>
            <a:r>
              <a:rPr lang="sv-SE" dirty="0" smtClean="0"/>
              <a:t>Analytic Sandbox</a:t>
            </a:r>
            <a:endParaRPr lang="sv-SE" dirty="0"/>
          </a:p>
        </p:txBody>
      </p:sp>
      <p:sp>
        <p:nvSpPr>
          <p:cNvPr id="3" name="TextBox 2"/>
          <p:cNvSpPr txBox="1"/>
          <p:nvPr/>
        </p:nvSpPr>
        <p:spPr>
          <a:xfrm>
            <a:off x="6472700" y="3171476"/>
            <a:ext cx="2842352" cy="369332"/>
          </a:xfrm>
          <a:prstGeom prst="rect">
            <a:avLst/>
          </a:prstGeom>
          <a:noFill/>
        </p:spPr>
        <p:txBody>
          <a:bodyPr wrap="square" rtlCol="0">
            <a:spAutoFit/>
          </a:bodyPr>
          <a:lstStyle/>
          <a:p>
            <a:r>
              <a:rPr lang="sv-SE" dirty="0" smtClean="0"/>
              <a:t>Analytic environment</a:t>
            </a:r>
            <a:endParaRPr lang="sv-SE" dirty="0"/>
          </a:p>
        </p:txBody>
      </p:sp>
      <p:sp>
        <p:nvSpPr>
          <p:cNvPr id="4" name="Can 3"/>
          <p:cNvSpPr/>
          <p:nvPr/>
        </p:nvSpPr>
        <p:spPr>
          <a:xfrm>
            <a:off x="6875153" y="1842051"/>
            <a:ext cx="1040417" cy="621095"/>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5" name="TextBox 4"/>
          <p:cNvSpPr txBox="1"/>
          <p:nvPr/>
        </p:nvSpPr>
        <p:spPr>
          <a:xfrm>
            <a:off x="7109443" y="2042850"/>
            <a:ext cx="530915" cy="369332"/>
          </a:xfrm>
          <a:prstGeom prst="rect">
            <a:avLst/>
          </a:prstGeom>
          <a:noFill/>
        </p:spPr>
        <p:txBody>
          <a:bodyPr wrap="none" rtlCol="0">
            <a:spAutoFit/>
          </a:bodyPr>
          <a:lstStyle/>
          <a:p>
            <a:r>
              <a:rPr lang="sv-SE" dirty="0" smtClean="0"/>
              <a:t>DW</a:t>
            </a:r>
            <a:endParaRPr lang="sv-SE" dirty="0"/>
          </a:p>
        </p:txBody>
      </p:sp>
      <p:sp>
        <p:nvSpPr>
          <p:cNvPr id="72" name="TextBox 71"/>
          <p:cNvSpPr txBox="1"/>
          <p:nvPr/>
        </p:nvSpPr>
        <p:spPr>
          <a:xfrm>
            <a:off x="6388495" y="1200598"/>
            <a:ext cx="2842352" cy="369332"/>
          </a:xfrm>
          <a:prstGeom prst="rect">
            <a:avLst/>
          </a:prstGeom>
          <a:noFill/>
        </p:spPr>
        <p:txBody>
          <a:bodyPr wrap="square" rtlCol="0">
            <a:spAutoFit/>
          </a:bodyPr>
          <a:lstStyle/>
          <a:p>
            <a:r>
              <a:rPr lang="sv-SE" dirty="0" smtClean="0"/>
              <a:t>DW/BI environment</a:t>
            </a:r>
            <a:endParaRPr lang="sv-SE" dirty="0"/>
          </a:p>
        </p:txBody>
      </p:sp>
      <p:sp>
        <p:nvSpPr>
          <p:cNvPr id="18" name="Rounded Rectangle 17"/>
          <p:cNvSpPr/>
          <p:nvPr/>
        </p:nvSpPr>
        <p:spPr>
          <a:xfrm>
            <a:off x="2366344" y="2434729"/>
            <a:ext cx="1102901" cy="102456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19" name="TextBox 18"/>
          <p:cNvSpPr txBox="1"/>
          <p:nvPr/>
        </p:nvSpPr>
        <p:spPr>
          <a:xfrm>
            <a:off x="2575690" y="2623847"/>
            <a:ext cx="893556" cy="646331"/>
          </a:xfrm>
          <a:prstGeom prst="rect">
            <a:avLst/>
          </a:prstGeom>
          <a:noFill/>
        </p:spPr>
        <p:txBody>
          <a:bodyPr wrap="square" rtlCol="0">
            <a:spAutoFit/>
          </a:bodyPr>
          <a:lstStyle/>
          <a:p>
            <a:r>
              <a:rPr lang="sv-SE" dirty="0" smtClean="0"/>
              <a:t>Data Lake </a:t>
            </a:r>
            <a:endParaRPr lang="sv-SE" dirty="0"/>
          </a:p>
        </p:txBody>
      </p:sp>
      <p:sp>
        <p:nvSpPr>
          <p:cNvPr id="20" name="Right Arrow 19"/>
          <p:cNvSpPr/>
          <p:nvPr/>
        </p:nvSpPr>
        <p:spPr>
          <a:xfrm>
            <a:off x="968728" y="1973479"/>
            <a:ext cx="1202364" cy="2049138"/>
          </a:xfrm>
          <a:prstGeom prst="rightArrow">
            <a:avLst>
              <a:gd name="adj1" fmla="val 50000"/>
              <a:gd name="adj2" fmla="val 5274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21" name="TextBox 20"/>
          <p:cNvSpPr txBox="1"/>
          <p:nvPr/>
        </p:nvSpPr>
        <p:spPr>
          <a:xfrm flipH="1">
            <a:off x="961682" y="2526156"/>
            <a:ext cx="1299989" cy="954107"/>
          </a:xfrm>
          <a:prstGeom prst="rect">
            <a:avLst/>
          </a:prstGeom>
          <a:noFill/>
        </p:spPr>
        <p:txBody>
          <a:bodyPr wrap="square" rtlCol="0">
            <a:spAutoFit/>
          </a:bodyPr>
          <a:lstStyle/>
          <a:p>
            <a:r>
              <a:rPr lang="sv-SE" sz="1400" dirty="0" smtClean="0"/>
              <a:t>Data are</a:t>
            </a:r>
          </a:p>
          <a:p>
            <a:r>
              <a:rPr lang="sv-SE" sz="1400" dirty="0" smtClean="0"/>
              <a:t>fed into a Hadoop </a:t>
            </a:r>
          </a:p>
          <a:p>
            <a:r>
              <a:rPr lang="sv-SE" sz="1400" dirty="0" smtClean="0"/>
              <a:t>Data </a:t>
            </a:r>
            <a:r>
              <a:rPr lang="sv-SE" sz="1400" dirty="0"/>
              <a:t>L</a:t>
            </a:r>
            <a:r>
              <a:rPr lang="sv-SE" sz="1400" dirty="0" smtClean="0"/>
              <a:t>ake</a:t>
            </a:r>
            <a:endParaRPr lang="sv-SE" sz="1400" dirty="0"/>
          </a:p>
        </p:txBody>
      </p:sp>
      <p:cxnSp>
        <p:nvCxnSpPr>
          <p:cNvPr id="22" name="Straight Arrow Connector 21"/>
          <p:cNvCxnSpPr/>
          <p:nvPr/>
        </p:nvCxnSpPr>
        <p:spPr>
          <a:xfrm>
            <a:off x="3911633" y="2947012"/>
            <a:ext cx="2506295" cy="1247343"/>
          </a:xfrm>
          <a:prstGeom prst="straightConnector1">
            <a:avLst/>
          </a:prstGeom>
          <a:ln>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H="1" flipV="1">
            <a:off x="3884246" y="3171476"/>
            <a:ext cx="2629393" cy="1398779"/>
          </a:xfrm>
          <a:prstGeom prst="straightConnector1">
            <a:avLst/>
          </a:prstGeom>
          <a:ln>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flipV="1">
            <a:off x="3884246" y="2282434"/>
            <a:ext cx="2355506" cy="445330"/>
          </a:xfrm>
          <a:prstGeom prst="straightConnector1">
            <a:avLst/>
          </a:prstGeom>
          <a:ln>
            <a:prstDash val="solid"/>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843270" y="4765884"/>
            <a:ext cx="2836802" cy="276999"/>
          </a:xfrm>
          <a:prstGeom prst="rect">
            <a:avLst/>
          </a:prstGeom>
          <a:noFill/>
        </p:spPr>
        <p:txBody>
          <a:bodyPr wrap="none" rtlCol="0">
            <a:spAutoFit/>
          </a:bodyPr>
          <a:lstStyle/>
          <a:p>
            <a:r>
              <a:rPr lang="sv-SE" sz="1200" dirty="0" smtClean="0"/>
              <a:t>(Bill </a:t>
            </a:r>
            <a:r>
              <a:rPr lang="sv-SE" sz="1200" dirty="0"/>
              <a:t>Schmarzo, Big </a:t>
            </a:r>
            <a:r>
              <a:rPr lang="sv-SE" sz="1200" dirty="0" smtClean="0"/>
              <a:t>Data MBA, </a:t>
            </a:r>
            <a:r>
              <a:rPr lang="sv-SE" sz="1200" dirty="0"/>
              <a:t>Wiley, </a:t>
            </a:r>
            <a:r>
              <a:rPr lang="sv-SE" sz="1200" dirty="0" smtClean="0"/>
              <a:t>2016)</a:t>
            </a:r>
            <a:endParaRPr lang="sv-SE" dirty="0"/>
          </a:p>
        </p:txBody>
      </p:sp>
    </p:spTree>
    <p:extLst>
      <p:ext uri="{BB962C8B-B14F-4D97-AF65-F5344CB8AC3E}">
        <p14:creationId xmlns:p14="http://schemas.microsoft.com/office/powerpoint/2010/main" val="525661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186"/>
          <p:cNvSpPr>
            <a:spLocks noGrp="1" noChangeArrowheads="1"/>
          </p:cNvSpPr>
          <p:nvPr>
            <p:ph type="title"/>
          </p:nvPr>
        </p:nvSpPr>
        <p:spPr/>
        <p:txBody>
          <a:bodyPr/>
          <a:lstStyle/>
          <a:p>
            <a:r>
              <a:rPr lang="en-GB" dirty="0" smtClean="0"/>
              <a:t>Persistent staging</a:t>
            </a:r>
          </a:p>
        </p:txBody>
      </p:sp>
      <p:sp>
        <p:nvSpPr>
          <p:cNvPr id="52227" name="Rectangle 185"/>
          <p:cNvSpPr>
            <a:spLocks noGrp="1" noChangeArrowheads="1"/>
          </p:cNvSpPr>
          <p:nvPr>
            <p:ph type="body" idx="1"/>
          </p:nvPr>
        </p:nvSpPr>
        <p:spPr>
          <a:xfrm>
            <a:off x="915987" y="1585500"/>
            <a:ext cx="3532026" cy="3240432"/>
          </a:xfrm>
        </p:spPr>
        <p:txBody>
          <a:bodyPr>
            <a:normAutofit/>
          </a:bodyPr>
          <a:lstStyle/>
          <a:p>
            <a:pPr>
              <a:spcBef>
                <a:spcPts val="900"/>
              </a:spcBef>
            </a:pPr>
            <a:r>
              <a:rPr lang="sv-SE" sz="1600" dirty="0" smtClean="0"/>
              <a:t>A copy </a:t>
            </a:r>
            <a:r>
              <a:rPr lang="sv-SE" sz="1600" dirty="0" err="1" smtClean="0"/>
              <a:t>of</a:t>
            </a:r>
            <a:r>
              <a:rPr lang="sv-SE" sz="1600" dirty="0" smtClean="0"/>
              <a:t> the data in the </a:t>
            </a:r>
            <a:r>
              <a:rPr lang="sv-SE" sz="1600" dirty="0" err="1" smtClean="0"/>
              <a:t>staging</a:t>
            </a:r>
            <a:r>
              <a:rPr lang="sv-SE" sz="1600" dirty="0" smtClean="0"/>
              <a:t> table is </a:t>
            </a:r>
            <a:r>
              <a:rPr lang="sv-SE" sz="1600" dirty="0" err="1" smtClean="0"/>
              <a:t>stored</a:t>
            </a:r>
            <a:r>
              <a:rPr lang="sv-SE" sz="1600" dirty="0" smtClean="0"/>
              <a:t> in </a:t>
            </a:r>
            <a:r>
              <a:rPr lang="sv-SE" sz="1600" dirty="0" err="1" smtClean="0"/>
              <a:t>another</a:t>
            </a:r>
            <a:r>
              <a:rPr lang="sv-SE" sz="1600" dirty="0" smtClean="0"/>
              <a:t> </a:t>
            </a:r>
            <a:r>
              <a:rPr lang="sv-SE" sz="1600" dirty="0" err="1" smtClean="0"/>
              <a:t>database</a:t>
            </a:r>
            <a:r>
              <a:rPr lang="sv-SE" sz="1600" dirty="0" smtClean="0"/>
              <a:t> </a:t>
            </a:r>
          </a:p>
          <a:p>
            <a:pPr>
              <a:spcBef>
                <a:spcPts val="900"/>
              </a:spcBef>
            </a:pPr>
            <a:r>
              <a:rPr lang="sv-SE" sz="1600" dirty="0" err="1" smtClean="0"/>
              <a:t>This</a:t>
            </a:r>
            <a:r>
              <a:rPr lang="sv-SE" sz="1600" dirty="0" smtClean="0"/>
              <a:t> </a:t>
            </a:r>
            <a:r>
              <a:rPr lang="sv-SE" sz="1600" dirty="0" err="1" smtClean="0"/>
              <a:t>pattern</a:t>
            </a:r>
            <a:r>
              <a:rPr lang="sv-SE" sz="1600" dirty="0" smtClean="0"/>
              <a:t> is </a:t>
            </a:r>
            <a:r>
              <a:rPr lang="sv-SE" sz="1600" dirty="0" err="1" smtClean="0"/>
              <a:t>used</a:t>
            </a:r>
            <a:r>
              <a:rPr lang="sv-SE" sz="1600" dirty="0" smtClean="0"/>
              <a:t> for data </a:t>
            </a:r>
            <a:r>
              <a:rPr lang="sv-SE" sz="1600" dirty="0" err="1" smtClean="0"/>
              <a:t>auditing</a:t>
            </a:r>
            <a:r>
              <a:rPr lang="sv-SE" sz="1600" dirty="0" smtClean="0"/>
              <a:t> and </a:t>
            </a:r>
            <a:r>
              <a:rPr lang="sv-SE" sz="1600" dirty="0" err="1" smtClean="0"/>
              <a:t>other</a:t>
            </a:r>
            <a:r>
              <a:rPr lang="sv-SE" sz="1600" dirty="0" smtClean="0"/>
              <a:t> </a:t>
            </a:r>
            <a:r>
              <a:rPr lang="sv-SE" sz="1600" dirty="0" err="1" smtClean="0"/>
              <a:t>reason</a:t>
            </a:r>
            <a:r>
              <a:rPr lang="sv-SE" sz="1600" dirty="0" err="1"/>
              <a:t>s</a:t>
            </a:r>
            <a:endParaRPr lang="sv-SE" sz="1600" dirty="0" smtClean="0"/>
          </a:p>
          <a:p>
            <a:pPr>
              <a:spcBef>
                <a:spcPts val="900"/>
              </a:spcBef>
            </a:pPr>
            <a:endParaRPr lang="en-US" sz="1400" dirty="0" smtClean="0"/>
          </a:p>
          <a:p>
            <a:pPr marL="0" indent="0">
              <a:buNone/>
            </a:pPr>
            <a:endParaRPr lang="en-GB" dirty="0" smtClean="0"/>
          </a:p>
          <a:p>
            <a:endParaRPr lang="en-GB" dirty="0" smtClean="0"/>
          </a:p>
        </p:txBody>
      </p:sp>
      <p:sp>
        <p:nvSpPr>
          <p:cNvPr id="6" name="object 11"/>
          <p:cNvSpPr/>
          <p:nvPr/>
        </p:nvSpPr>
        <p:spPr>
          <a:xfrm>
            <a:off x="5329522" y="1809882"/>
            <a:ext cx="2313278" cy="1626924"/>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720139778"/>
      </p:ext>
    </p:extLst>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Picture 2"/>
          <p:cNvPicPr>
            <a:picLocks noChangeAspect="1" noChangeArrowheads="1"/>
          </p:cNvPicPr>
          <p:nvPr/>
        </p:nvPicPr>
        <p:blipFill>
          <a:blip r:embed="rId2" cstate="print"/>
          <a:srcRect/>
          <a:stretch>
            <a:fillRect/>
          </a:stretch>
        </p:blipFill>
        <p:spPr bwMode="auto">
          <a:xfrm>
            <a:off x="6570902" y="1652037"/>
            <a:ext cx="853585" cy="478085"/>
          </a:xfrm>
          <a:prstGeom prst="rect">
            <a:avLst/>
          </a:prstGeom>
          <a:noFill/>
          <a:ln w="9525">
            <a:noFill/>
            <a:miter lim="800000"/>
            <a:headEnd/>
            <a:tailEnd/>
          </a:ln>
        </p:spPr>
      </p:pic>
      <p:sp>
        <p:nvSpPr>
          <p:cNvPr id="70" name="Can 69"/>
          <p:cNvSpPr/>
          <p:nvPr/>
        </p:nvSpPr>
        <p:spPr>
          <a:xfrm>
            <a:off x="6513641" y="2170075"/>
            <a:ext cx="622209" cy="493118"/>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71" name="Can 70"/>
          <p:cNvSpPr/>
          <p:nvPr/>
        </p:nvSpPr>
        <p:spPr>
          <a:xfrm>
            <a:off x="7638187" y="2152598"/>
            <a:ext cx="622209" cy="493118"/>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2" name="Title 1"/>
          <p:cNvSpPr>
            <a:spLocks noGrp="1"/>
          </p:cNvSpPr>
          <p:nvPr>
            <p:ph type="title"/>
          </p:nvPr>
        </p:nvSpPr>
        <p:spPr>
          <a:xfrm>
            <a:off x="791999" y="627534"/>
            <a:ext cx="7714047" cy="596700"/>
          </a:xfrm>
        </p:spPr>
        <p:txBody>
          <a:bodyPr>
            <a:normAutofit/>
          </a:bodyPr>
          <a:lstStyle/>
          <a:p>
            <a:r>
              <a:rPr lang="sv-SE" sz="2600" dirty="0" smtClean="0"/>
              <a:t>Off-load ETL processes from DW</a:t>
            </a:r>
            <a:endParaRPr lang="sv-SE" sz="2600" dirty="0"/>
          </a:p>
        </p:txBody>
      </p:sp>
      <p:pic>
        <p:nvPicPr>
          <p:cNvPr id="65" name="Picture 64"/>
          <p:cNvPicPr>
            <a:picLocks noChangeAspect="1"/>
          </p:cNvPicPr>
          <p:nvPr/>
        </p:nvPicPr>
        <p:blipFill>
          <a:blip r:embed="rId3"/>
          <a:stretch>
            <a:fillRect/>
          </a:stretch>
        </p:blipFill>
        <p:spPr>
          <a:xfrm rot="11792289">
            <a:off x="7697171" y="4034321"/>
            <a:ext cx="964243" cy="625654"/>
          </a:xfrm>
          <a:prstGeom prst="rect">
            <a:avLst/>
          </a:prstGeom>
        </p:spPr>
      </p:pic>
      <p:pic>
        <p:nvPicPr>
          <p:cNvPr id="66" name="Picture 65"/>
          <p:cNvPicPr>
            <a:picLocks noChangeAspect="1"/>
          </p:cNvPicPr>
          <p:nvPr/>
        </p:nvPicPr>
        <p:blipFill>
          <a:blip r:embed="rId4"/>
          <a:stretch>
            <a:fillRect/>
          </a:stretch>
        </p:blipFill>
        <p:spPr>
          <a:xfrm>
            <a:off x="7156112" y="4483566"/>
            <a:ext cx="653559" cy="437806"/>
          </a:xfrm>
          <a:prstGeom prst="rect">
            <a:avLst/>
          </a:prstGeom>
        </p:spPr>
      </p:pic>
      <p:pic>
        <p:nvPicPr>
          <p:cNvPr id="67" name="Picture 66"/>
          <p:cNvPicPr>
            <a:picLocks noChangeAspect="1"/>
          </p:cNvPicPr>
          <p:nvPr/>
        </p:nvPicPr>
        <p:blipFill>
          <a:blip r:embed="rId5"/>
          <a:stretch>
            <a:fillRect/>
          </a:stretch>
        </p:blipFill>
        <p:spPr>
          <a:xfrm>
            <a:off x="7109443" y="3635367"/>
            <a:ext cx="784433" cy="716468"/>
          </a:xfrm>
          <a:prstGeom prst="rect">
            <a:avLst/>
          </a:prstGeom>
        </p:spPr>
      </p:pic>
      <p:sp>
        <p:nvSpPr>
          <p:cNvPr id="68" name="Rounded Rectangle 67"/>
          <p:cNvSpPr/>
          <p:nvPr/>
        </p:nvSpPr>
        <p:spPr>
          <a:xfrm>
            <a:off x="6933684" y="3759702"/>
            <a:ext cx="1102901" cy="102456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69" name="TextBox 68"/>
          <p:cNvSpPr txBox="1"/>
          <p:nvPr/>
        </p:nvSpPr>
        <p:spPr>
          <a:xfrm>
            <a:off x="6966735" y="3948820"/>
            <a:ext cx="1069850" cy="646331"/>
          </a:xfrm>
          <a:prstGeom prst="rect">
            <a:avLst/>
          </a:prstGeom>
          <a:noFill/>
        </p:spPr>
        <p:txBody>
          <a:bodyPr wrap="square" rtlCol="0">
            <a:spAutoFit/>
          </a:bodyPr>
          <a:lstStyle/>
          <a:p>
            <a:r>
              <a:rPr lang="sv-SE" dirty="0" smtClean="0"/>
              <a:t>Analytic Sandbox</a:t>
            </a:r>
            <a:endParaRPr lang="sv-SE" dirty="0"/>
          </a:p>
        </p:txBody>
      </p:sp>
      <p:sp>
        <p:nvSpPr>
          <p:cNvPr id="3" name="TextBox 2"/>
          <p:cNvSpPr txBox="1"/>
          <p:nvPr/>
        </p:nvSpPr>
        <p:spPr>
          <a:xfrm>
            <a:off x="6472700" y="3171476"/>
            <a:ext cx="2842352" cy="369332"/>
          </a:xfrm>
          <a:prstGeom prst="rect">
            <a:avLst/>
          </a:prstGeom>
          <a:noFill/>
        </p:spPr>
        <p:txBody>
          <a:bodyPr wrap="square" rtlCol="0">
            <a:spAutoFit/>
          </a:bodyPr>
          <a:lstStyle/>
          <a:p>
            <a:r>
              <a:rPr lang="sv-SE" dirty="0" smtClean="0"/>
              <a:t>Analytic environment</a:t>
            </a:r>
            <a:endParaRPr lang="sv-SE" dirty="0"/>
          </a:p>
        </p:txBody>
      </p:sp>
      <p:sp>
        <p:nvSpPr>
          <p:cNvPr id="4" name="Can 3"/>
          <p:cNvSpPr/>
          <p:nvPr/>
        </p:nvSpPr>
        <p:spPr>
          <a:xfrm>
            <a:off x="6875153" y="1842051"/>
            <a:ext cx="1040417" cy="621095"/>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5" name="TextBox 4"/>
          <p:cNvSpPr txBox="1"/>
          <p:nvPr/>
        </p:nvSpPr>
        <p:spPr>
          <a:xfrm>
            <a:off x="7109443" y="2042850"/>
            <a:ext cx="530915" cy="369332"/>
          </a:xfrm>
          <a:prstGeom prst="rect">
            <a:avLst/>
          </a:prstGeom>
          <a:noFill/>
        </p:spPr>
        <p:txBody>
          <a:bodyPr wrap="none" rtlCol="0">
            <a:spAutoFit/>
          </a:bodyPr>
          <a:lstStyle/>
          <a:p>
            <a:r>
              <a:rPr lang="sv-SE" dirty="0" smtClean="0"/>
              <a:t>DW</a:t>
            </a:r>
            <a:endParaRPr lang="sv-SE" dirty="0"/>
          </a:p>
        </p:txBody>
      </p:sp>
      <p:sp>
        <p:nvSpPr>
          <p:cNvPr id="72" name="TextBox 71"/>
          <p:cNvSpPr txBox="1"/>
          <p:nvPr/>
        </p:nvSpPr>
        <p:spPr>
          <a:xfrm>
            <a:off x="6388495" y="1200598"/>
            <a:ext cx="2842352" cy="369332"/>
          </a:xfrm>
          <a:prstGeom prst="rect">
            <a:avLst/>
          </a:prstGeom>
          <a:noFill/>
        </p:spPr>
        <p:txBody>
          <a:bodyPr wrap="square" rtlCol="0">
            <a:spAutoFit/>
          </a:bodyPr>
          <a:lstStyle/>
          <a:p>
            <a:r>
              <a:rPr lang="sv-SE" dirty="0" smtClean="0"/>
              <a:t>DW/BI environment</a:t>
            </a:r>
            <a:endParaRPr lang="sv-SE" dirty="0"/>
          </a:p>
        </p:txBody>
      </p:sp>
      <p:sp>
        <p:nvSpPr>
          <p:cNvPr id="18" name="Rounded Rectangle 17"/>
          <p:cNvSpPr/>
          <p:nvPr/>
        </p:nvSpPr>
        <p:spPr>
          <a:xfrm>
            <a:off x="2366344" y="2434729"/>
            <a:ext cx="1102901" cy="102456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19" name="TextBox 18"/>
          <p:cNvSpPr txBox="1"/>
          <p:nvPr/>
        </p:nvSpPr>
        <p:spPr>
          <a:xfrm>
            <a:off x="2575690" y="2623847"/>
            <a:ext cx="893556" cy="646331"/>
          </a:xfrm>
          <a:prstGeom prst="rect">
            <a:avLst/>
          </a:prstGeom>
          <a:noFill/>
        </p:spPr>
        <p:txBody>
          <a:bodyPr wrap="square" rtlCol="0">
            <a:spAutoFit/>
          </a:bodyPr>
          <a:lstStyle/>
          <a:p>
            <a:r>
              <a:rPr lang="sv-SE" dirty="0" smtClean="0"/>
              <a:t>Data Lake </a:t>
            </a:r>
            <a:endParaRPr lang="sv-SE" dirty="0"/>
          </a:p>
        </p:txBody>
      </p:sp>
      <p:sp>
        <p:nvSpPr>
          <p:cNvPr id="20" name="Right Arrow 19"/>
          <p:cNvSpPr/>
          <p:nvPr/>
        </p:nvSpPr>
        <p:spPr>
          <a:xfrm>
            <a:off x="968728" y="1973479"/>
            <a:ext cx="1202364" cy="2049138"/>
          </a:xfrm>
          <a:prstGeom prst="rightArrow">
            <a:avLst>
              <a:gd name="adj1" fmla="val 50000"/>
              <a:gd name="adj2" fmla="val 52749"/>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21" name="TextBox 20"/>
          <p:cNvSpPr txBox="1"/>
          <p:nvPr/>
        </p:nvSpPr>
        <p:spPr>
          <a:xfrm flipH="1">
            <a:off x="961682" y="2526156"/>
            <a:ext cx="1299989" cy="954107"/>
          </a:xfrm>
          <a:prstGeom prst="rect">
            <a:avLst/>
          </a:prstGeom>
          <a:noFill/>
        </p:spPr>
        <p:txBody>
          <a:bodyPr wrap="square" rtlCol="0">
            <a:spAutoFit/>
          </a:bodyPr>
          <a:lstStyle/>
          <a:p>
            <a:r>
              <a:rPr lang="sv-SE" sz="1400" dirty="0" smtClean="0"/>
              <a:t>Data are</a:t>
            </a:r>
          </a:p>
          <a:p>
            <a:r>
              <a:rPr lang="sv-SE" sz="1400" dirty="0" smtClean="0"/>
              <a:t>fed into a Hadoop </a:t>
            </a:r>
          </a:p>
          <a:p>
            <a:r>
              <a:rPr lang="sv-SE" sz="1400" dirty="0" smtClean="0"/>
              <a:t>Data </a:t>
            </a:r>
            <a:r>
              <a:rPr lang="sv-SE" sz="1400" dirty="0"/>
              <a:t>L</a:t>
            </a:r>
            <a:r>
              <a:rPr lang="sv-SE" sz="1400" dirty="0" smtClean="0"/>
              <a:t>ake</a:t>
            </a:r>
            <a:endParaRPr lang="sv-SE" sz="1400" dirty="0"/>
          </a:p>
        </p:txBody>
      </p:sp>
      <p:cxnSp>
        <p:nvCxnSpPr>
          <p:cNvPr id="22" name="Straight Arrow Connector 21"/>
          <p:cNvCxnSpPr/>
          <p:nvPr/>
        </p:nvCxnSpPr>
        <p:spPr>
          <a:xfrm>
            <a:off x="3911633" y="2947012"/>
            <a:ext cx="2506295" cy="1247343"/>
          </a:xfrm>
          <a:prstGeom prst="straightConnector1">
            <a:avLst/>
          </a:prstGeom>
          <a:ln>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H="1" flipV="1">
            <a:off x="3884246" y="3171476"/>
            <a:ext cx="2629393" cy="1398779"/>
          </a:xfrm>
          <a:prstGeom prst="straightConnector1">
            <a:avLst/>
          </a:prstGeom>
          <a:ln>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flipV="1">
            <a:off x="3884246" y="2282434"/>
            <a:ext cx="2355506" cy="44533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4" name="Can 23"/>
          <p:cNvSpPr/>
          <p:nvPr/>
        </p:nvSpPr>
        <p:spPr>
          <a:xfrm>
            <a:off x="3136542" y="2227516"/>
            <a:ext cx="622209" cy="493118"/>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7" name="TextBox 6"/>
          <p:cNvSpPr txBox="1"/>
          <p:nvPr/>
        </p:nvSpPr>
        <p:spPr>
          <a:xfrm>
            <a:off x="3196665" y="2320433"/>
            <a:ext cx="506870" cy="369332"/>
          </a:xfrm>
          <a:prstGeom prst="rect">
            <a:avLst/>
          </a:prstGeom>
          <a:noFill/>
        </p:spPr>
        <p:txBody>
          <a:bodyPr wrap="none" rtlCol="0">
            <a:spAutoFit/>
          </a:bodyPr>
          <a:lstStyle/>
          <a:p>
            <a:r>
              <a:rPr lang="sv-SE" dirty="0" smtClean="0"/>
              <a:t>ETL</a:t>
            </a:r>
            <a:endParaRPr lang="sv-SE" dirty="0"/>
          </a:p>
        </p:txBody>
      </p:sp>
      <p:sp>
        <p:nvSpPr>
          <p:cNvPr id="8" name="Rounded Rectangle 7"/>
          <p:cNvSpPr/>
          <p:nvPr/>
        </p:nvSpPr>
        <p:spPr>
          <a:xfrm>
            <a:off x="3022468" y="1527649"/>
            <a:ext cx="5589904" cy="1300612"/>
          </a:xfrm>
          <a:prstGeom prst="roundRect">
            <a:avLst/>
          </a:prstGeom>
          <a:solidFill>
            <a:schemeClr val="lt1">
              <a:alpha val="0"/>
            </a:schemeClr>
          </a:solid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26" name="TextBox 25"/>
          <p:cNvSpPr txBox="1"/>
          <p:nvPr/>
        </p:nvSpPr>
        <p:spPr>
          <a:xfrm>
            <a:off x="843270" y="4765884"/>
            <a:ext cx="2836802" cy="276999"/>
          </a:xfrm>
          <a:prstGeom prst="rect">
            <a:avLst/>
          </a:prstGeom>
          <a:noFill/>
        </p:spPr>
        <p:txBody>
          <a:bodyPr wrap="none" rtlCol="0">
            <a:spAutoFit/>
          </a:bodyPr>
          <a:lstStyle/>
          <a:p>
            <a:r>
              <a:rPr lang="sv-SE" sz="1200" dirty="0" smtClean="0"/>
              <a:t>(Bill </a:t>
            </a:r>
            <a:r>
              <a:rPr lang="sv-SE" sz="1200" dirty="0"/>
              <a:t>Schmarzo, Big </a:t>
            </a:r>
            <a:r>
              <a:rPr lang="sv-SE" sz="1200" dirty="0" smtClean="0"/>
              <a:t>Data MBA, </a:t>
            </a:r>
            <a:r>
              <a:rPr lang="sv-SE" sz="1200" dirty="0"/>
              <a:t>Wiley, </a:t>
            </a:r>
            <a:r>
              <a:rPr lang="sv-SE" sz="1200" dirty="0" smtClean="0"/>
              <a:t>2016)</a:t>
            </a:r>
            <a:endParaRPr lang="sv-SE" dirty="0"/>
          </a:p>
        </p:txBody>
      </p:sp>
      <p:sp>
        <p:nvSpPr>
          <p:cNvPr id="6" name="TextBox 5"/>
          <p:cNvSpPr txBox="1"/>
          <p:nvPr/>
        </p:nvSpPr>
        <p:spPr>
          <a:xfrm>
            <a:off x="2186085" y="3799908"/>
            <a:ext cx="2481607" cy="584775"/>
          </a:xfrm>
          <a:prstGeom prst="rect">
            <a:avLst/>
          </a:prstGeom>
          <a:noFill/>
        </p:spPr>
        <p:txBody>
          <a:bodyPr wrap="square" rtlCol="0">
            <a:spAutoFit/>
          </a:bodyPr>
          <a:lstStyle/>
          <a:p>
            <a:r>
              <a:rPr lang="sv-SE" sz="1600" i="1" dirty="0" smtClean="0"/>
              <a:t>Perform the ETL work in the data lake using Hadoop</a:t>
            </a:r>
            <a:endParaRPr lang="sv-SE" sz="1600" i="1" dirty="0"/>
          </a:p>
        </p:txBody>
      </p:sp>
    </p:spTree>
    <p:extLst>
      <p:ext uri="{BB962C8B-B14F-4D97-AF65-F5344CB8AC3E}">
        <p14:creationId xmlns:p14="http://schemas.microsoft.com/office/powerpoint/2010/main" val="250146461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2000" y="1675215"/>
            <a:ext cx="6850800" cy="2411100"/>
          </a:xfrm>
        </p:spPr>
        <p:txBody>
          <a:bodyPr>
            <a:normAutofit/>
          </a:bodyPr>
          <a:lstStyle/>
          <a:p>
            <a:pPr marL="342900" indent="-342900">
              <a:buFont typeface="Arial" panose="020B0604020202020204" pitchFamily="34" charset="0"/>
              <a:buChar char="•"/>
            </a:pPr>
            <a:r>
              <a:rPr lang="sv-SE" sz="1400" dirty="0" smtClean="0"/>
              <a:t>Action 1: Create a Hadoop-Based Data Lake</a:t>
            </a:r>
          </a:p>
          <a:p>
            <a:pPr marL="342900" indent="-342900">
              <a:buFont typeface="Arial" panose="020B0604020202020204" pitchFamily="34" charset="0"/>
              <a:buChar char="•"/>
            </a:pPr>
            <a:r>
              <a:rPr lang="sv-SE" sz="1400" dirty="0" smtClean="0"/>
              <a:t>Action 2: Introduce the Analytics Sandbox</a:t>
            </a:r>
          </a:p>
          <a:p>
            <a:pPr marL="342900" indent="-342900">
              <a:buFont typeface="Arial" panose="020B0604020202020204" pitchFamily="34" charset="0"/>
              <a:buChar char="•"/>
            </a:pPr>
            <a:r>
              <a:rPr lang="sv-SE" sz="1400" dirty="0" smtClean="0"/>
              <a:t>Action 3: Off-load ETL Processes from Data Warehouses</a:t>
            </a:r>
            <a:endParaRPr lang="sv-SE" sz="1400" dirty="0"/>
          </a:p>
        </p:txBody>
      </p:sp>
      <p:sp>
        <p:nvSpPr>
          <p:cNvPr id="4" name="TextBox 3"/>
          <p:cNvSpPr txBox="1"/>
          <p:nvPr/>
        </p:nvSpPr>
        <p:spPr>
          <a:xfrm>
            <a:off x="6074489" y="4733986"/>
            <a:ext cx="2836802" cy="276999"/>
          </a:xfrm>
          <a:prstGeom prst="rect">
            <a:avLst/>
          </a:prstGeom>
          <a:noFill/>
        </p:spPr>
        <p:txBody>
          <a:bodyPr wrap="none" rtlCol="0">
            <a:spAutoFit/>
          </a:bodyPr>
          <a:lstStyle/>
          <a:p>
            <a:r>
              <a:rPr lang="sv-SE" sz="1200" dirty="0" smtClean="0"/>
              <a:t>(Bill </a:t>
            </a:r>
            <a:r>
              <a:rPr lang="sv-SE" sz="1200" dirty="0"/>
              <a:t>Schmarzo, Big </a:t>
            </a:r>
            <a:r>
              <a:rPr lang="sv-SE" sz="1200" dirty="0" smtClean="0"/>
              <a:t>Data MBA, </a:t>
            </a:r>
            <a:r>
              <a:rPr lang="sv-SE" sz="1200" dirty="0"/>
              <a:t>Wiley, </a:t>
            </a:r>
            <a:r>
              <a:rPr lang="sv-SE" sz="1200" dirty="0" smtClean="0"/>
              <a:t>2016)</a:t>
            </a:r>
            <a:endParaRPr lang="sv-SE" dirty="0"/>
          </a:p>
        </p:txBody>
      </p:sp>
      <p:sp>
        <p:nvSpPr>
          <p:cNvPr id="5" name="Rectangle 4"/>
          <p:cNvSpPr/>
          <p:nvPr/>
        </p:nvSpPr>
        <p:spPr>
          <a:xfrm>
            <a:off x="7317430" y="99152"/>
            <a:ext cx="1727418" cy="121068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2" name="Title 1"/>
          <p:cNvSpPr>
            <a:spLocks noGrp="1"/>
          </p:cNvSpPr>
          <p:nvPr>
            <p:ph type="title"/>
          </p:nvPr>
        </p:nvSpPr>
        <p:spPr>
          <a:xfrm>
            <a:off x="792000" y="627534"/>
            <a:ext cx="7852270" cy="596700"/>
          </a:xfrm>
        </p:spPr>
        <p:txBody>
          <a:bodyPr>
            <a:normAutofit fontScale="90000"/>
          </a:bodyPr>
          <a:lstStyle/>
          <a:p>
            <a:r>
              <a:rPr lang="sv-SE" dirty="0" smtClean="0"/>
              <a:t>Actions to exploit the value of Data Lake</a:t>
            </a:r>
            <a:endParaRPr lang="sv-SE" dirty="0"/>
          </a:p>
        </p:txBody>
      </p:sp>
    </p:spTree>
    <p:extLst>
      <p:ext uri="{BB962C8B-B14F-4D97-AF65-F5344CB8AC3E}">
        <p14:creationId xmlns:p14="http://schemas.microsoft.com/office/powerpoint/2010/main" val="42518643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v-SE" dirty="0" smtClean="0"/>
              <a:t>Lessons learned</a:t>
            </a:r>
            <a:endParaRPr lang="sv-SE" dirty="0"/>
          </a:p>
        </p:txBody>
      </p:sp>
      <p:sp>
        <p:nvSpPr>
          <p:cNvPr id="3" name="Content Placeholder 2"/>
          <p:cNvSpPr>
            <a:spLocks noGrp="1"/>
          </p:cNvSpPr>
          <p:nvPr>
            <p:ph idx="1"/>
          </p:nvPr>
        </p:nvSpPr>
        <p:spPr>
          <a:xfrm>
            <a:off x="792000" y="1675215"/>
            <a:ext cx="6850800" cy="2411100"/>
          </a:xfrm>
        </p:spPr>
        <p:txBody>
          <a:bodyPr>
            <a:normAutofit/>
          </a:bodyPr>
          <a:lstStyle/>
          <a:p>
            <a:pPr marL="342900" indent="-342900">
              <a:buFont typeface="Arial" panose="020B0604020202020204" pitchFamily="34" charset="0"/>
              <a:buChar char="•"/>
            </a:pPr>
            <a:r>
              <a:rPr lang="sv-SE" sz="1400" b="1" dirty="0" smtClean="0"/>
              <a:t>There shall be one Data Lake, not several </a:t>
            </a:r>
            <a:r>
              <a:rPr lang="sv-SE" sz="1400" dirty="0" smtClean="0"/>
              <a:t>– facititating sharing of the corporate data assets across the organization</a:t>
            </a:r>
          </a:p>
          <a:p>
            <a:pPr marL="342900" indent="-342900">
              <a:buFont typeface="Arial" panose="020B0604020202020204" pitchFamily="34" charset="0"/>
              <a:buChar char="•"/>
            </a:pPr>
            <a:r>
              <a:rPr lang="sv-SE" sz="1400" b="1" dirty="0" smtClean="0"/>
              <a:t>Data governance is a life cycle, not a project</a:t>
            </a:r>
          </a:p>
          <a:p>
            <a:pPr marL="342900" indent="-342900">
              <a:buFont typeface="Arial" panose="020B0604020202020204" pitchFamily="34" charset="0"/>
              <a:buChar char="•"/>
            </a:pPr>
            <a:r>
              <a:rPr lang="sv-SE" sz="1400" b="1" dirty="0" smtClean="0"/>
              <a:t>Data Lake sits before your data warehouse, not after it</a:t>
            </a:r>
            <a:endParaRPr lang="sv-SE" sz="1400" b="1" dirty="0"/>
          </a:p>
        </p:txBody>
      </p:sp>
      <p:sp>
        <p:nvSpPr>
          <p:cNvPr id="4" name="TextBox 3"/>
          <p:cNvSpPr txBox="1"/>
          <p:nvPr/>
        </p:nvSpPr>
        <p:spPr>
          <a:xfrm>
            <a:off x="6074489" y="4733986"/>
            <a:ext cx="2836802" cy="276999"/>
          </a:xfrm>
          <a:prstGeom prst="rect">
            <a:avLst/>
          </a:prstGeom>
          <a:noFill/>
        </p:spPr>
        <p:txBody>
          <a:bodyPr wrap="none" rtlCol="0">
            <a:spAutoFit/>
          </a:bodyPr>
          <a:lstStyle/>
          <a:p>
            <a:r>
              <a:rPr lang="sv-SE" sz="1200" dirty="0" smtClean="0"/>
              <a:t>(Bill </a:t>
            </a:r>
            <a:r>
              <a:rPr lang="sv-SE" sz="1200" dirty="0"/>
              <a:t>Schmarzo, Big </a:t>
            </a:r>
            <a:r>
              <a:rPr lang="sv-SE" sz="1200" dirty="0" smtClean="0"/>
              <a:t>Data MBA, </a:t>
            </a:r>
            <a:r>
              <a:rPr lang="sv-SE" sz="1200" dirty="0"/>
              <a:t>Wiley, </a:t>
            </a:r>
            <a:r>
              <a:rPr lang="sv-SE" sz="1200" dirty="0" smtClean="0"/>
              <a:t>2016)</a:t>
            </a:r>
            <a:endParaRPr lang="sv-SE" dirty="0"/>
          </a:p>
        </p:txBody>
      </p:sp>
    </p:spTree>
    <p:extLst>
      <p:ext uri="{BB962C8B-B14F-4D97-AF65-F5344CB8AC3E}">
        <p14:creationId xmlns:p14="http://schemas.microsoft.com/office/powerpoint/2010/main" val="225858598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Benefits of using a Data Lake</a:t>
            </a:r>
            <a:endParaRPr lang="sv-SE" dirty="0"/>
          </a:p>
        </p:txBody>
      </p:sp>
      <p:sp>
        <p:nvSpPr>
          <p:cNvPr id="3" name="Content Placeholder 2"/>
          <p:cNvSpPr>
            <a:spLocks noGrp="1"/>
          </p:cNvSpPr>
          <p:nvPr>
            <p:ph idx="1"/>
          </p:nvPr>
        </p:nvSpPr>
        <p:spPr>
          <a:xfrm>
            <a:off x="791999" y="1275534"/>
            <a:ext cx="7405703" cy="2427036"/>
          </a:xfrm>
        </p:spPr>
        <p:txBody>
          <a:bodyPr>
            <a:normAutofit fontScale="62500" lnSpcReduction="20000"/>
          </a:bodyPr>
          <a:lstStyle/>
          <a:p>
            <a:pPr marL="342900" indent="-342900">
              <a:buFont typeface="Arial" panose="020B0604020202020204" pitchFamily="34" charset="0"/>
              <a:buChar char="•"/>
            </a:pPr>
            <a:r>
              <a:rPr lang="sv-SE" sz="2300" b="1" dirty="0" smtClean="0"/>
              <a:t>Eliminate data silos </a:t>
            </a:r>
            <a:r>
              <a:rPr lang="sv-SE" sz="2300" dirty="0" smtClean="0"/>
              <a:t>– consolidating the data in one repository result in increased data use and sharing</a:t>
            </a:r>
          </a:p>
          <a:p>
            <a:pPr marL="342900" indent="-342900">
              <a:buFont typeface="Arial" panose="020B0604020202020204" pitchFamily="34" charset="0"/>
              <a:buChar char="•"/>
            </a:pPr>
            <a:r>
              <a:rPr lang="sv-SE" sz="2300" b="1" dirty="0"/>
              <a:t>Reduce cost for IT infrastructure </a:t>
            </a:r>
            <a:r>
              <a:rPr lang="sv-SE" sz="2300" dirty="0"/>
              <a:t>– according to Schmarzo, it is 20 to 50 times cheaper to store, manage and analyze a hugh amount of data in a big data/analytics environment, compared to store, manage and analyze </a:t>
            </a:r>
            <a:r>
              <a:rPr lang="sv-SE" sz="2300" dirty="0" smtClean="0"/>
              <a:t>data in a traditional </a:t>
            </a:r>
            <a:r>
              <a:rPr lang="sv-SE" sz="2300" dirty="0"/>
              <a:t>data warehouse environments</a:t>
            </a:r>
          </a:p>
          <a:p>
            <a:pPr marL="342900" indent="-342900">
              <a:buFont typeface="Arial" panose="020B0604020202020204" pitchFamily="34" charset="0"/>
              <a:buChar char="•"/>
            </a:pPr>
            <a:endParaRPr lang="sv-SE" dirty="0" smtClean="0"/>
          </a:p>
        </p:txBody>
      </p:sp>
      <p:sp>
        <p:nvSpPr>
          <p:cNvPr id="4" name="TextBox 3"/>
          <p:cNvSpPr txBox="1"/>
          <p:nvPr/>
        </p:nvSpPr>
        <p:spPr>
          <a:xfrm>
            <a:off x="6074489" y="4733986"/>
            <a:ext cx="2836802" cy="276999"/>
          </a:xfrm>
          <a:prstGeom prst="rect">
            <a:avLst/>
          </a:prstGeom>
          <a:noFill/>
        </p:spPr>
        <p:txBody>
          <a:bodyPr wrap="none" rtlCol="0">
            <a:spAutoFit/>
          </a:bodyPr>
          <a:lstStyle/>
          <a:p>
            <a:r>
              <a:rPr lang="sv-SE" sz="1200" dirty="0" smtClean="0"/>
              <a:t>(Bill </a:t>
            </a:r>
            <a:r>
              <a:rPr lang="sv-SE" sz="1200" dirty="0"/>
              <a:t>Schmarzo, Big </a:t>
            </a:r>
            <a:r>
              <a:rPr lang="sv-SE" sz="1200" dirty="0" smtClean="0"/>
              <a:t>Data MBA, </a:t>
            </a:r>
            <a:r>
              <a:rPr lang="sv-SE" sz="1200" dirty="0"/>
              <a:t>Wiley, </a:t>
            </a:r>
            <a:r>
              <a:rPr lang="sv-SE" sz="1200" dirty="0" smtClean="0"/>
              <a:t>2016)</a:t>
            </a:r>
            <a:endParaRPr lang="sv-SE" dirty="0"/>
          </a:p>
        </p:txBody>
      </p:sp>
    </p:spTree>
    <p:extLst>
      <p:ext uri="{BB962C8B-B14F-4D97-AF65-F5344CB8AC3E}">
        <p14:creationId xmlns:p14="http://schemas.microsoft.com/office/powerpoint/2010/main" val="73217651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Benefits of using a Data Lake</a:t>
            </a:r>
            <a:endParaRPr lang="sv-SE" dirty="0"/>
          </a:p>
        </p:txBody>
      </p:sp>
      <p:sp>
        <p:nvSpPr>
          <p:cNvPr id="3" name="Content Placeholder 2"/>
          <p:cNvSpPr>
            <a:spLocks noGrp="1"/>
          </p:cNvSpPr>
          <p:nvPr>
            <p:ph idx="1"/>
          </p:nvPr>
        </p:nvSpPr>
        <p:spPr>
          <a:xfrm>
            <a:off x="792000" y="1432932"/>
            <a:ext cx="7405703" cy="1602576"/>
          </a:xfrm>
        </p:spPr>
        <p:txBody>
          <a:bodyPr>
            <a:normAutofit fontScale="70000" lnSpcReduction="20000"/>
          </a:bodyPr>
          <a:lstStyle/>
          <a:p>
            <a:pPr marL="342900" indent="-342900">
              <a:buFont typeface="Arial" panose="020B0604020202020204" pitchFamily="34" charset="0"/>
              <a:buChar char="•"/>
            </a:pPr>
            <a:r>
              <a:rPr lang="sv-SE" sz="2300" b="1" dirty="0" err="1" smtClean="0"/>
              <a:t>Provide</a:t>
            </a:r>
            <a:r>
              <a:rPr lang="sv-SE" sz="2300" b="1" dirty="0" smtClean="0"/>
              <a:t> a scalable, flexible and shared </a:t>
            </a:r>
            <a:r>
              <a:rPr lang="sv-SE" sz="2300" b="1" dirty="0" err="1" smtClean="0"/>
              <a:t>storage</a:t>
            </a:r>
            <a:r>
              <a:rPr lang="sv-SE" sz="2300" b="1" dirty="0" smtClean="0"/>
              <a:t> </a:t>
            </a:r>
            <a:r>
              <a:rPr lang="sv-SE" sz="2300" b="1" dirty="0" err="1" smtClean="0"/>
              <a:t>platform</a:t>
            </a:r>
            <a:r>
              <a:rPr lang="sv-SE" sz="2300" b="1" dirty="0" smtClean="0"/>
              <a:t> </a:t>
            </a:r>
            <a:r>
              <a:rPr lang="sv-SE" sz="2300" dirty="0" smtClean="0"/>
              <a:t>-  that support both BI, analytic and next generation environments</a:t>
            </a:r>
          </a:p>
          <a:p>
            <a:pPr marL="342900" indent="-342900">
              <a:buFont typeface="Arial" panose="020B0604020202020204" pitchFamily="34" charset="0"/>
              <a:buChar char="•"/>
            </a:pPr>
            <a:r>
              <a:rPr lang="sv-SE" sz="2300" b="1" dirty="0" smtClean="0"/>
              <a:t>Store all data </a:t>
            </a:r>
            <a:r>
              <a:rPr lang="sv-SE" sz="2300" dirty="0" smtClean="0"/>
              <a:t>- Store data even if the organization has not decided if it is going to use the data and how to use the data</a:t>
            </a:r>
          </a:p>
          <a:p>
            <a:pPr marL="342900" indent="-342900">
              <a:buFont typeface="Arial" panose="020B0604020202020204" pitchFamily="34" charset="0"/>
              <a:buChar char="•"/>
            </a:pPr>
            <a:endParaRPr lang="sv-SE" dirty="0" smtClean="0"/>
          </a:p>
        </p:txBody>
      </p:sp>
      <p:sp>
        <p:nvSpPr>
          <p:cNvPr id="4" name="TextBox 3"/>
          <p:cNvSpPr txBox="1"/>
          <p:nvPr/>
        </p:nvSpPr>
        <p:spPr>
          <a:xfrm>
            <a:off x="6074489" y="4733986"/>
            <a:ext cx="2836802" cy="276999"/>
          </a:xfrm>
          <a:prstGeom prst="rect">
            <a:avLst/>
          </a:prstGeom>
          <a:noFill/>
        </p:spPr>
        <p:txBody>
          <a:bodyPr wrap="none" rtlCol="0">
            <a:spAutoFit/>
          </a:bodyPr>
          <a:lstStyle/>
          <a:p>
            <a:r>
              <a:rPr lang="sv-SE" sz="1200" dirty="0" smtClean="0"/>
              <a:t>(Bill </a:t>
            </a:r>
            <a:r>
              <a:rPr lang="sv-SE" sz="1200" dirty="0"/>
              <a:t>Schmarzo, Big </a:t>
            </a:r>
            <a:r>
              <a:rPr lang="sv-SE" sz="1200" dirty="0" smtClean="0"/>
              <a:t>Data MBA, </a:t>
            </a:r>
            <a:r>
              <a:rPr lang="sv-SE" sz="1200" dirty="0"/>
              <a:t>Wiley, </a:t>
            </a:r>
            <a:r>
              <a:rPr lang="sv-SE" sz="1200" dirty="0" smtClean="0"/>
              <a:t>2016)</a:t>
            </a:r>
            <a:endParaRPr lang="sv-SE" dirty="0"/>
          </a:p>
        </p:txBody>
      </p:sp>
    </p:spTree>
    <p:extLst>
      <p:ext uri="{BB962C8B-B14F-4D97-AF65-F5344CB8AC3E}">
        <p14:creationId xmlns:p14="http://schemas.microsoft.com/office/powerpoint/2010/main" val="329296892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50119" y="1444109"/>
            <a:ext cx="6687589" cy="857250"/>
          </a:xfrm>
          <a:prstGeom prst="rect">
            <a:avLst/>
          </a:prstGeom>
        </p:spPr>
        <p:txBody>
          <a:bodyPr>
            <a:noAutofit/>
          </a:bodyPr>
          <a:lstStyle/>
          <a:p>
            <a:pPr defTabSz="685800">
              <a:spcBef>
                <a:spcPct val="0"/>
              </a:spcBef>
              <a:defRPr/>
            </a:pPr>
            <a:r>
              <a:rPr lang="sv-SE" sz="2700" dirty="0" smtClean="0">
                <a:latin typeface="+mj-lt"/>
                <a:ea typeface="+mj-ea"/>
                <a:cs typeface="+mj-cs"/>
              </a:rPr>
              <a:t>Business </a:t>
            </a:r>
            <a:r>
              <a:rPr lang="sv-SE" sz="2700" dirty="0" err="1" smtClean="0">
                <a:latin typeface="+mj-lt"/>
                <a:ea typeface="+mj-ea"/>
                <a:cs typeface="+mj-cs"/>
              </a:rPr>
              <a:t>Intelligence</a:t>
            </a:r>
            <a:r>
              <a:rPr lang="sv-SE" sz="2700" dirty="0" smtClean="0">
                <a:latin typeface="+mj-lt"/>
                <a:ea typeface="+mj-ea"/>
                <a:cs typeface="+mj-cs"/>
              </a:rPr>
              <a:t> vs Big Data/Data science</a:t>
            </a:r>
          </a:p>
        </p:txBody>
      </p:sp>
      <p:sp>
        <p:nvSpPr>
          <p:cNvPr id="3" name="Rectangle 2"/>
          <p:cNvSpPr/>
          <p:nvPr/>
        </p:nvSpPr>
        <p:spPr>
          <a:xfrm>
            <a:off x="7559505" y="111682"/>
            <a:ext cx="1500733" cy="1263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4129842645"/>
      </p:ext>
    </p:extLst>
  </p:cSld>
  <p:clrMapOvr>
    <a:masterClrMapping/>
  </p:clrMapOvr>
  <mc:AlternateContent xmlns:mc="http://schemas.openxmlformats.org/markup-compatibility/2006" xmlns:p14="http://schemas.microsoft.com/office/powerpoint/2010/main">
    <mc:Choice Requires="p14">
      <p:transition spd="slow" p14:dur="2000" advTm="5164"/>
    </mc:Choice>
    <mc:Fallback xmlns="">
      <p:transition spd="slow" advTm="5164"/>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AutoShape 3"/>
          <p:cNvSpPr>
            <a:spLocks noChangeArrowheads="1"/>
          </p:cNvSpPr>
          <p:nvPr/>
        </p:nvSpPr>
        <p:spPr bwMode="auto">
          <a:xfrm>
            <a:off x="978685" y="2301923"/>
            <a:ext cx="2504507" cy="1755363"/>
          </a:xfrm>
          <a:prstGeom prst="triangle">
            <a:avLst>
              <a:gd name="adj" fmla="val 50000"/>
            </a:avLst>
          </a:prstGeom>
          <a:solidFill>
            <a:schemeClr val="bg1"/>
          </a:solidFill>
          <a:ln w="9525">
            <a:solidFill>
              <a:schemeClr val="tx1"/>
            </a:solidFill>
            <a:miter lim="800000"/>
            <a:headEnd/>
            <a:tailEnd/>
          </a:ln>
        </p:spPr>
        <p:txBody>
          <a:bodyPr wrap="none" anchor="ctr"/>
          <a:lstStyle/>
          <a:p>
            <a:pPr>
              <a:spcBef>
                <a:spcPct val="50000"/>
              </a:spcBef>
              <a:buFontTx/>
              <a:buChar char="•"/>
            </a:pPr>
            <a:endParaRPr lang="sv-SE" sz="1350"/>
          </a:p>
        </p:txBody>
      </p:sp>
      <p:cxnSp>
        <p:nvCxnSpPr>
          <p:cNvPr id="61" name="Straight Connector 60"/>
          <p:cNvCxnSpPr/>
          <p:nvPr/>
        </p:nvCxnSpPr>
        <p:spPr bwMode="auto">
          <a:xfrm flipV="1">
            <a:off x="1554268" y="2935853"/>
            <a:ext cx="1458162" cy="5213"/>
          </a:xfrm>
          <a:prstGeom prst="line">
            <a:avLst/>
          </a:prstGeom>
          <a:ln>
            <a:prstDash val="dashDot"/>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p:cNvCxnSpPr/>
          <p:nvPr/>
        </p:nvCxnSpPr>
        <p:spPr bwMode="auto">
          <a:xfrm flipV="1">
            <a:off x="978685" y="3524193"/>
            <a:ext cx="2504507" cy="10939"/>
          </a:xfrm>
          <a:prstGeom prst="line">
            <a:avLst/>
          </a:prstGeom>
          <a:ln>
            <a:prstDash val="dashDot"/>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086" name="Text Box 27"/>
          <p:cNvSpPr txBox="1">
            <a:spLocks noChangeArrowheads="1"/>
          </p:cNvSpPr>
          <p:nvPr/>
        </p:nvSpPr>
        <p:spPr bwMode="auto">
          <a:xfrm>
            <a:off x="2224337" y="2571077"/>
            <a:ext cx="1179473" cy="400110"/>
          </a:xfrm>
          <a:prstGeom prst="rect">
            <a:avLst/>
          </a:prstGeom>
          <a:noFill/>
          <a:ln w="9525">
            <a:noFill/>
            <a:miter lim="800000"/>
            <a:headEnd/>
            <a:tailEnd/>
          </a:ln>
        </p:spPr>
        <p:txBody>
          <a:bodyPr wrap="square">
            <a:spAutoFit/>
          </a:bodyPr>
          <a:lstStyle/>
          <a:p>
            <a:pPr algn="ctr"/>
            <a:r>
              <a:rPr lang="sv-SE" sz="1000" b="1" dirty="0" smtClean="0">
                <a:latin typeface="Arial" charset="0"/>
              </a:rPr>
              <a:t>Decisions on strategic level</a:t>
            </a:r>
            <a:endParaRPr lang="en-US" sz="1000" b="1" dirty="0">
              <a:latin typeface="Arial" charset="0"/>
            </a:endParaRPr>
          </a:p>
        </p:txBody>
      </p:sp>
      <p:graphicFrame>
        <p:nvGraphicFramePr>
          <p:cNvPr id="3074" name="Object 23"/>
          <p:cNvGraphicFramePr>
            <a:graphicFrameLocks noChangeAspect="1"/>
          </p:cNvGraphicFramePr>
          <p:nvPr>
            <p:extLst/>
          </p:nvPr>
        </p:nvGraphicFramePr>
        <p:xfrm>
          <a:off x="2850413" y="3689598"/>
          <a:ext cx="325101" cy="290647"/>
        </p:xfrm>
        <a:graphic>
          <a:graphicData uri="http://schemas.openxmlformats.org/presentationml/2006/ole">
            <mc:AlternateContent xmlns:mc="http://schemas.openxmlformats.org/markup-compatibility/2006">
              <mc:Choice xmlns:v="urn:schemas-microsoft-com:vml" Requires="v">
                <p:oleObj spid="_x0000_s49199" name="Visio" r:id="rId4" imgW="940834" imgH="841713" progId="Visio.Drawing.11">
                  <p:embed/>
                </p:oleObj>
              </mc:Choice>
              <mc:Fallback>
                <p:oleObj name="Visio" r:id="rId4" imgW="940834" imgH="841713" progId="Visio.Drawing.11">
                  <p:embed/>
                  <p:pic>
                    <p:nvPicPr>
                      <p:cNvPr id="3074"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0413" y="3689598"/>
                        <a:ext cx="325101" cy="29064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3075" name="Object 22"/>
          <p:cNvGraphicFramePr>
            <a:graphicFrameLocks noChangeAspect="1"/>
          </p:cNvGraphicFramePr>
          <p:nvPr>
            <p:extLst/>
          </p:nvPr>
        </p:nvGraphicFramePr>
        <p:xfrm>
          <a:off x="2519932" y="3182697"/>
          <a:ext cx="341885" cy="274746"/>
        </p:xfrm>
        <a:graphic>
          <a:graphicData uri="http://schemas.openxmlformats.org/presentationml/2006/ole">
            <mc:AlternateContent xmlns:mc="http://schemas.openxmlformats.org/markup-compatibility/2006">
              <mc:Choice xmlns:v="urn:schemas-microsoft-com:vml" Requires="v">
                <p:oleObj spid="_x0000_s49200" name="Visio" r:id="rId6" imgW="931663" imgH="751732" progId="Visio.Drawing.11">
                  <p:embed/>
                </p:oleObj>
              </mc:Choice>
              <mc:Fallback>
                <p:oleObj name="Visio" r:id="rId6" imgW="931663" imgH="751732" progId="Visio.Drawing.11">
                  <p:embed/>
                  <p:pic>
                    <p:nvPicPr>
                      <p:cNvPr id="3075" name="Object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9932" y="3182697"/>
                        <a:ext cx="341885" cy="2747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3076" name="Object 60"/>
          <p:cNvGraphicFramePr>
            <a:graphicFrameLocks noChangeAspect="1"/>
          </p:cNvGraphicFramePr>
          <p:nvPr>
            <p:extLst/>
          </p:nvPr>
        </p:nvGraphicFramePr>
        <p:xfrm>
          <a:off x="2042793" y="2580394"/>
          <a:ext cx="363088" cy="274745"/>
        </p:xfrm>
        <a:graphic>
          <a:graphicData uri="http://schemas.openxmlformats.org/presentationml/2006/ole">
            <mc:AlternateContent xmlns:mc="http://schemas.openxmlformats.org/markup-compatibility/2006">
              <mc:Choice xmlns:v="urn:schemas-microsoft-com:vml" Requires="v">
                <p:oleObj spid="_x0000_s49201" name="Visio" r:id="rId8" imgW="1114543" imgH="841713" progId="Visio.Drawing.11">
                  <p:embed/>
                </p:oleObj>
              </mc:Choice>
              <mc:Fallback>
                <p:oleObj name="Visio" r:id="rId8" imgW="1114543" imgH="841713" progId="Visio.Drawing.11">
                  <p:embed/>
                  <p:pic>
                    <p:nvPicPr>
                      <p:cNvPr id="3076" name="Object 6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42793" y="2580394"/>
                        <a:ext cx="363088" cy="2747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090" name="AutoShape 2"/>
          <p:cNvSpPr>
            <a:spLocks noChangeArrowheads="1"/>
          </p:cNvSpPr>
          <p:nvPr/>
        </p:nvSpPr>
        <p:spPr bwMode="auto">
          <a:xfrm>
            <a:off x="798184" y="4327315"/>
            <a:ext cx="4659177" cy="594066"/>
          </a:xfrm>
          <a:prstGeom prst="can">
            <a:avLst>
              <a:gd name="adj" fmla="val 40037"/>
            </a:avLst>
          </a:prstGeom>
          <a:solidFill>
            <a:schemeClr val="tx1">
              <a:lumMod val="10000"/>
              <a:lumOff val="90000"/>
            </a:schemeClr>
          </a:solidFill>
          <a:ln w="9525">
            <a:solidFill>
              <a:schemeClr val="tx2">
                <a:lumMod val="20000"/>
                <a:lumOff val="80000"/>
              </a:schemeClr>
            </a:solidFill>
            <a:round/>
            <a:headEnd/>
            <a:tailEnd/>
          </a:ln>
          <a:effectLst>
            <a:outerShdw blurRad="50800" dist="38100" dir="2700000" algn="tl" rotWithShape="0">
              <a:prstClr val="black">
                <a:alpha val="40000"/>
              </a:prstClr>
            </a:outerShdw>
          </a:effectLst>
        </p:spPr>
        <p:txBody>
          <a:bodyPr wrap="none" anchor="ctr"/>
          <a:lstStyle/>
          <a:p>
            <a:pPr>
              <a:spcBef>
                <a:spcPct val="50000"/>
              </a:spcBef>
              <a:buFontTx/>
              <a:buChar char="•"/>
            </a:pPr>
            <a:endParaRPr lang="sv-SE" sz="1350"/>
          </a:p>
        </p:txBody>
      </p:sp>
      <p:sp>
        <p:nvSpPr>
          <p:cNvPr id="3091" name="Text Box 53"/>
          <p:cNvSpPr txBox="1">
            <a:spLocks noChangeArrowheads="1"/>
          </p:cNvSpPr>
          <p:nvPr/>
        </p:nvSpPr>
        <p:spPr bwMode="auto">
          <a:xfrm>
            <a:off x="1236921" y="4551614"/>
            <a:ext cx="4259786" cy="369332"/>
          </a:xfrm>
          <a:prstGeom prst="rect">
            <a:avLst/>
          </a:prstGeom>
          <a:noFill/>
          <a:ln w="9525">
            <a:noFill/>
            <a:miter lim="800000"/>
            <a:headEnd/>
            <a:tailEnd/>
          </a:ln>
        </p:spPr>
        <p:txBody>
          <a:bodyPr wrap="square">
            <a:spAutoFit/>
          </a:bodyPr>
          <a:lstStyle/>
          <a:p>
            <a:pPr>
              <a:spcBef>
                <a:spcPct val="50000"/>
              </a:spcBef>
            </a:pPr>
            <a:r>
              <a:rPr lang="sv-SE" sz="900" b="1" dirty="0" smtClean="0">
                <a:latin typeface="Arial" charset="0"/>
              </a:rPr>
              <a:t>Operational systems: </a:t>
            </a:r>
            <a:r>
              <a:rPr lang="sv-SE" sz="900" dirty="0" smtClean="0">
                <a:latin typeface="Arial" charset="0"/>
              </a:rPr>
              <a:t>System that support the daily business, such as business systems (ERPs), BPM system</a:t>
            </a:r>
            <a:r>
              <a:rPr lang="sv-SE" sz="900" dirty="0">
                <a:latin typeface="Arial" charset="0"/>
              </a:rPr>
              <a:t>, </a:t>
            </a:r>
            <a:r>
              <a:rPr lang="sv-SE" sz="900" dirty="0" smtClean="0">
                <a:latin typeface="Arial" charset="0"/>
              </a:rPr>
              <a:t>CRM system</a:t>
            </a:r>
            <a:r>
              <a:rPr lang="sv-SE" sz="900" dirty="0">
                <a:latin typeface="Arial" charset="0"/>
              </a:rPr>
              <a:t>, </a:t>
            </a:r>
            <a:r>
              <a:rPr lang="sv-SE" sz="900" dirty="0" smtClean="0">
                <a:latin typeface="Arial" charset="0"/>
              </a:rPr>
              <a:t>etc</a:t>
            </a:r>
            <a:endParaRPr lang="en-US" sz="900" dirty="0">
              <a:latin typeface="Arial" charset="0"/>
            </a:endParaRPr>
          </a:p>
        </p:txBody>
      </p:sp>
      <p:sp>
        <p:nvSpPr>
          <p:cNvPr id="109" name="TextBox 108"/>
          <p:cNvSpPr txBox="1"/>
          <p:nvPr/>
        </p:nvSpPr>
        <p:spPr>
          <a:xfrm>
            <a:off x="598896" y="1340668"/>
            <a:ext cx="3180177" cy="461665"/>
          </a:xfrm>
          <a:prstGeom prst="rect">
            <a:avLst/>
          </a:prstGeom>
          <a:noFill/>
        </p:spPr>
        <p:txBody>
          <a:bodyPr wrap="square">
            <a:spAutoFit/>
          </a:bodyPr>
          <a:lstStyle/>
          <a:p>
            <a:pPr>
              <a:defRPr/>
            </a:pPr>
            <a:r>
              <a:rPr lang="sv-SE" sz="1200" b="1" dirty="0" smtClean="0">
                <a:latin typeface="+mj-lt"/>
              </a:rPr>
              <a:t>Goals</a:t>
            </a:r>
            <a:endParaRPr lang="sv-SE" sz="1200" b="1" dirty="0">
              <a:latin typeface="+mj-lt"/>
            </a:endParaRPr>
          </a:p>
          <a:p>
            <a:pPr>
              <a:defRPr/>
            </a:pPr>
            <a:r>
              <a:rPr lang="sv-SE" sz="1200" dirty="0">
                <a:latin typeface="+mj-lt"/>
              </a:rPr>
              <a:t>(vision, </a:t>
            </a:r>
            <a:r>
              <a:rPr lang="sv-SE" sz="1200" dirty="0" smtClean="0">
                <a:latin typeface="+mj-lt"/>
              </a:rPr>
              <a:t>enterprise goals, objectives)</a:t>
            </a:r>
            <a:endParaRPr lang="sv-SE" sz="1200" dirty="0">
              <a:latin typeface="+mj-lt"/>
            </a:endParaRPr>
          </a:p>
        </p:txBody>
      </p:sp>
      <p:sp>
        <p:nvSpPr>
          <p:cNvPr id="110" name="TextBox 109"/>
          <p:cNvSpPr txBox="1"/>
          <p:nvPr/>
        </p:nvSpPr>
        <p:spPr>
          <a:xfrm>
            <a:off x="608071" y="1770506"/>
            <a:ext cx="2003577" cy="646331"/>
          </a:xfrm>
          <a:prstGeom prst="rect">
            <a:avLst/>
          </a:prstGeom>
          <a:noFill/>
        </p:spPr>
        <p:txBody>
          <a:bodyPr wrap="square">
            <a:spAutoFit/>
          </a:bodyPr>
          <a:lstStyle/>
          <a:p>
            <a:pPr>
              <a:defRPr/>
            </a:pPr>
            <a:r>
              <a:rPr lang="sv-SE" sz="1200" b="1" dirty="0" smtClean="0">
                <a:latin typeface="+mj-lt"/>
              </a:rPr>
              <a:t>Means</a:t>
            </a:r>
            <a:endParaRPr lang="sv-SE" sz="1200" b="1" dirty="0">
              <a:latin typeface="+mj-lt"/>
            </a:endParaRPr>
          </a:p>
          <a:p>
            <a:pPr>
              <a:defRPr/>
            </a:pPr>
            <a:r>
              <a:rPr lang="sv-SE" sz="1200" dirty="0">
                <a:latin typeface="+mj-lt"/>
              </a:rPr>
              <a:t>(mission, </a:t>
            </a:r>
            <a:r>
              <a:rPr lang="sv-SE" sz="1200" dirty="0" smtClean="0">
                <a:latin typeface="+mj-lt"/>
              </a:rPr>
              <a:t>strategies, tactics, business processes)</a:t>
            </a:r>
            <a:endParaRPr lang="sv-SE" sz="1200" dirty="0">
              <a:latin typeface="+mj-lt"/>
            </a:endParaRPr>
          </a:p>
        </p:txBody>
      </p:sp>
      <p:sp>
        <p:nvSpPr>
          <p:cNvPr id="2" name="Rektangel 1"/>
          <p:cNvSpPr/>
          <p:nvPr/>
        </p:nvSpPr>
        <p:spPr>
          <a:xfrm>
            <a:off x="5484439" y="1618505"/>
            <a:ext cx="1455833" cy="234872"/>
          </a:xfrm>
          <a:prstGeom prst="rect">
            <a:avLst/>
          </a:prstGeom>
          <a:solidFill>
            <a:schemeClr val="tx1">
              <a:lumMod val="25000"/>
              <a:lumOff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900" dirty="0">
                <a:solidFill>
                  <a:srgbClr val="000000"/>
                </a:solidFill>
              </a:rPr>
              <a:t>Performance </a:t>
            </a:r>
            <a:r>
              <a:rPr lang="sv-SE" sz="900" dirty="0" smtClean="0">
                <a:solidFill>
                  <a:srgbClr val="000000"/>
                </a:solidFill>
              </a:rPr>
              <a:t>management</a:t>
            </a:r>
            <a:endParaRPr lang="sv-SE" sz="900" dirty="0">
              <a:solidFill>
                <a:srgbClr val="000000"/>
              </a:solidFill>
            </a:endParaRPr>
          </a:p>
        </p:txBody>
      </p:sp>
      <p:sp>
        <p:nvSpPr>
          <p:cNvPr id="19" name="Rektangel 18"/>
          <p:cNvSpPr/>
          <p:nvPr/>
        </p:nvSpPr>
        <p:spPr>
          <a:xfrm>
            <a:off x="5484438" y="1898554"/>
            <a:ext cx="1456997" cy="235060"/>
          </a:xfrm>
          <a:prstGeom prst="rect">
            <a:avLst/>
          </a:prstGeom>
          <a:solidFill>
            <a:schemeClr val="tx1">
              <a:lumMod val="25000"/>
              <a:lumOff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900" dirty="0">
                <a:solidFill>
                  <a:srgbClr val="000000"/>
                </a:solidFill>
              </a:rPr>
              <a:t>Six </a:t>
            </a:r>
            <a:r>
              <a:rPr lang="sv-SE" sz="900" dirty="0" smtClean="0">
                <a:solidFill>
                  <a:srgbClr val="000000"/>
                </a:solidFill>
              </a:rPr>
              <a:t>sigma</a:t>
            </a:r>
            <a:endParaRPr lang="sv-SE" sz="900" dirty="0">
              <a:solidFill>
                <a:srgbClr val="000000"/>
              </a:solidFill>
            </a:endParaRPr>
          </a:p>
        </p:txBody>
      </p:sp>
      <p:sp>
        <p:nvSpPr>
          <p:cNvPr id="20" name="Rektangel 19"/>
          <p:cNvSpPr/>
          <p:nvPr/>
        </p:nvSpPr>
        <p:spPr>
          <a:xfrm>
            <a:off x="5484439" y="2178792"/>
            <a:ext cx="1456998" cy="235060"/>
          </a:xfrm>
          <a:prstGeom prst="rect">
            <a:avLst/>
          </a:prstGeom>
          <a:solidFill>
            <a:schemeClr val="tx1">
              <a:lumMod val="25000"/>
              <a:lumOff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900" dirty="0">
                <a:solidFill>
                  <a:srgbClr val="000000"/>
                </a:solidFill>
              </a:rPr>
              <a:t>Balanced s</a:t>
            </a:r>
            <a:r>
              <a:rPr lang="sv-SE" sz="900" dirty="0" smtClean="0">
                <a:solidFill>
                  <a:srgbClr val="000000"/>
                </a:solidFill>
              </a:rPr>
              <a:t>corecard</a:t>
            </a:r>
            <a:endParaRPr lang="sv-SE" sz="900" dirty="0">
              <a:solidFill>
                <a:srgbClr val="000000"/>
              </a:solidFill>
            </a:endParaRPr>
          </a:p>
        </p:txBody>
      </p:sp>
      <p:sp>
        <p:nvSpPr>
          <p:cNvPr id="21" name="Rektangel 20"/>
          <p:cNvSpPr/>
          <p:nvPr/>
        </p:nvSpPr>
        <p:spPr>
          <a:xfrm>
            <a:off x="5484438" y="3288265"/>
            <a:ext cx="1456997" cy="235060"/>
          </a:xfrm>
          <a:prstGeom prst="rect">
            <a:avLst/>
          </a:prstGeom>
          <a:solidFill>
            <a:schemeClr val="tx1">
              <a:lumMod val="25000"/>
              <a:lumOff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900" dirty="0">
                <a:solidFill>
                  <a:srgbClr val="000000"/>
                </a:solidFill>
              </a:rPr>
              <a:t>Decision and </a:t>
            </a:r>
            <a:r>
              <a:rPr lang="sv-SE" sz="900" dirty="0" smtClean="0">
                <a:solidFill>
                  <a:srgbClr val="000000"/>
                </a:solidFill>
              </a:rPr>
              <a:t>risk </a:t>
            </a:r>
            <a:r>
              <a:rPr lang="sv-SE" sz="900" dirty="0">
                <a:solidFill>
                  <a:srgbClr val="000000"/>
                </a:solidFill>
              </a:rPr>
              <a:t>a</a:t>
            </a:r>
            <a:r>
              <a:rPr lang="sv-SE" sz="900" dirty="0" smtClean="0">
                <a:solidFill>
                  <a:srgbClr val="000000"/>
                </a:solidFill>
              </a:rPr>
              <a:t>nalysis</a:t>
            </a:r>
            <a:endParaRPr lang="sv-SE" sz="900" dirty="0">
              <a:solidFill>
                <a:srgbClr val="000000"/>
              </a:solidFill>
            </a:endParaRPr>
          </a:p>
        </p:txBody>
      </p:sp>
      <p:sp>
        <p:nvSpPr>
          <p:cNvPr id="22" name="Rektangel 21"/>
          <p:cNvSpPr/>
          <p:nvPr/>
        </p:nvSpPr>
        <p:spPr>
          <a:xfrm>
            <a:off x="5484438" y="2739268"/>
            <a:ext cx="1458162" cy="235248"/>
          </a:xfrm>
          <a:prstGeom prst="rect">
            <a:avLst/>
          </a:prstGeom>
          <a:solidFill>
            <a:schemeClr val="tx1">
              <a:lumMod val="25000"/>
              <a:lumOff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900" dirty="0">
                <a:solidFill>
                  <a:srgbClr val="000000"/>
                </a:solidFill>
              </a:rPr>
              <a:t>Activity </a:t>
            </a:r>
            <a:r>
              <a:rPr lang="sv-SE" sz="900" dirty="0" smtClean="0">
                <a:solidFill>
                  <a:srgbClr val="000000"/>
                </a:solidFill>
              </a:rPr>
              <a:t>based </a:t>
            </a:r>
            <a:r>
              <a:rPr lang="sv-SE" sz="900" dirty="0">
                <a:solidFill>
                  <a:srgbClr val="000000"/>
                </a:solidFill>
              </a:rPr>
              <a:t>c</a:t>
            </a:r>
            <a:r>
              <a:rPr lang="sv-SE" sz="900" dirty="0" smtClean="0">
                <a:solidFill>
                  <a:srgbClr val="000000"/>
                </a:solidFill>
              </a:rPr>
              <a:t>osting</a:t>
            </a:r>
            <a:endParaRPr lang="sv-SE" sz="900" dirty="0">
              <a:solidFill>
                <a:srgbClr val="000000"/>
              </a:solidFill>
            </a:endParaRPr>
          </a:p>
        </p:txBody>
      </p:sp>
      <p:sp>
        <p:nvSpPr>
          <p:cNvPr id="3" name="textruta 2"/>
          <p:cNvSpPr txBox="1"/>
          <p:nvPr/>
        </p:nvSpPr>
        <p:spPr>
          <a:xfrm>
            <a:off x="5484437" y="1302960"/>
            <a:ext cx="1228221" cy="253916"/>
          </a:xfrm>
          <a:prstGeom prst="rect">
            <a:avLst/>
          </a:prstGeom>
          <a:noFill/>
        </p:spPr>
        <p:txBody>
          <a:bodyPr wrap="none" rtlCol="0">
            <a:spAutoFit/>
          </a:bodyPr>
          <a:lstStyle/>
          <a:p>
            <a:r>
              <a:rPr lang="sv-SE" sz="1050" dirty="0" smtClean="0"/>
              <a:t>BI related methods</a:t>
            </a:r>
            <a:endParaRPr lang="sv-SE" sz="1050" dirty="0"/>
          </a:p>
        </p:txBody>
      </p:sp>
      <p:sp>
        <p:nvSpPr>
          <p:cNvPr id="30" name="textruta 2"/>
          <p:cNvSpPr txBox="1"/>
          <p:nvPr/>
        </p:nvSpPr>
        <p:spPr>
          <a:xfrm>
            <a:off x="3803506" y="1283846"/>
            <a:ext cx="1082348" cy="253916"/>
          </a:xfrm>
          <a:prstGeom prst="rect">
            <a:avLst/>
          </a:prstGeom>
          <a:noFill/>
        </p:spPr>
        <p:txBody>
          <a:bodyPr wrap="none" rtlCol="0">
            <a:spAutoFit/>
          </a:bodyPr>
          <a:lstStyle/>
          <a:p>
            <a:r>
              <a:rPr lang="sv-SE" sz="1050" dirty="0" smtClean="0"/>
              <a:t>BI systems/tools</a:t>
            </a:r>
            <a:endParaRPr lang="sv-SE" sz="1050" dirty="0"/>
          </a:p>
        </p:txBody>
      </p:sp>
      <p:sp>
        <p:nvSpPr>
          <p:cNvPr id="24" name="Rektangel 21"/>
          <p:cNvSpPr/>
          <p:nvPr/>
        </p:nvSpPr>
        <p:spPr>
          <a:xfrm>
            <a:off x="5484437" y="2988827"/>
            <a:ext cx="1458162" cy="235248"/>
          </a:xfrm>
          <a:prstGeom prst="rect">
            <a:avLst/>
          </a:prstGeom>
          <a:solidFill>
            <a:schemeClr val="tx1">
              <a:lumMod val="25000"/>
              <a:lumOff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900" dirty="0">
                <a:solidFill>
                  <a:srgbClr val="000000"/>
                </a:solidFill>
              </a:rPr>
              <a:t>Data and </a:t>
            </a:r>
            <a:r>
              <a:rPr lang="sv-SE" sz="900" dirty="0" smtClean="0">
                <a:solidFill>
                  <a:srgbClr val="000000"/>
                </a:solidFill>
              </a:rPr>
              <a:t>process </a:t>
            </a:r>
            <a:r>
              <a:rPr lang="sv-SE" sz="900" dirty="0">
                <a:solidFill>
                  <a:srgbClr val="000000"/>
                </a:solidFill>
              </a:rPr>
              <a:t>m</a:t>
            </a:r>
            <a:r>
              <a:rPr lang="sv-SE" sz="900" dirty="0" smtClean="0">
                <a:solidFill>
                  <a:srgbClr val="000000"/>
                </a:solidFill>
              </a:rPr>
              <a:t>ining</a:t>
            </a:r>
            <a:endParaRPr lang="sv-SE" sz="900" dirty="0">
              <a:solidFill>
                <a:srgbClr val="000000"/>
              </a:solidFill>
            </a:endParaRPr>
          </a:p>
        </p:txBody>
      </p:sp>
      <p:sp>
        <p:nvSpPr>
          <p:cNvPr id="25" name="Text Box 27"/>
          <p:cNvSpPr txBox="1">
            <a:spLocks noChangeArrowheads="1"/>
          </p:cNvSpPr>
          <p:nvPr/>
        </p:nvSpPr>
        <p:spPr bwMode="auto">
          <a:xfrm rot="18397394">
            <a:off x="573228" y="2963298"/>
            <a:ext cx="1306631" cy="253916"/>
          </a:xfrm>
          <a:prstGeom prst="rect">
            <a:avLst/>
          </a:prstGeom>
          <a:noFill/>
          <a:ln w="9525">
            <a:noFill/>
            <a:miter lim="800000"/>
            <a:headEnd/>
            <a:tailEnd/>
          </a:ln>
        </p:spPr>
        <p:txBody>
          <a:bodyPr wrap="square">
            <a:spAutoFit/>
          </a:bodyPr>
          <a:lstStyle/>
          <a:p>
            <a:pPr algn="ctr"/>
            <a:r>
              <a:rPr lang="sv-SE" sz="1050" b="1" dirty="0" smtClean="0">
                <a:latin typeface="Arial" charset="0"/>
              </a:rPr>
              <a:t>Decision models</a:t>
            </a:r>
            <a:endParaRPr lang="en-US" sz="1050" b="1" dirty="0">
              <a:latin typeface="Arial" charset="0"/>
            </a:endParaRPr>
          </a:p>
        </p:txBody>
      </p:sp>
      <p:sp>
        <p:nvSpPr>
          <p:cNvPr id="26" name="Rektangel 20"/>
          <p:cNvSpPr/>
          <p:nvPr/>
        </p:nvSpPr>
        <p:spPr>
          <a:xfrm>
            <a:off x="5484437" y="2456059"/>
            <a:ext cx="1456997" cy="235060"/>
          </a:xfrm>
          <a:prstGeom prst="rect">
            <a:avLst/>
          </a:prstGeom>
          <a:solidFill>
            <a:schemeClr val="tx1">
              <a:lumMod val="25000"/>
              <a:lumOff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900" dirty="0">
                <a:solidFill>
                  <a:srgbClr val="000000"/>
                </a:solidFill>
              </a:rPr>
              <a:t>Lean</a:t>
            </a:r>
          </a:p>
        </p:txBody>
      </p:sp>
      <p:sp>
        <p:nvSpPr>
          <p:cNvPr id="51" name="textruta 2"/>
          <p:cNvSpPr txBox="1"/>
          <p:nvPr/>
        </p:nvSpPr>
        <p:spPr>
          <a:xfrm>
            <a:off x="7326715" y="1300277"/>
            <a:ext cx="1250663" cy="253916"/>
          </a:xfrm>
          <a:prstGeom prst="rect">
            <a:avLst/>
          </a:prstGeom>
          <a:noFill/>
        </p:spPr>
        <p:txBody>
          <a:bodyPr wrap="none" rtlCol="0">
            <a:spAutoFit/>
          </a:bodyPr>
          <a:lstStyle/>
          <a:p>
            <a:r>
              <a:rPr lang="sv-SE" sz="1050" dirty="0" smtClean="0"/>
              <a:t>Other areas related</a:t>
            </a:r>
            <a:endParaRPr lang="sv-SE" sz="1050" dirty="0"/>
          </a:p>
        </p:txBody>
      </p:sp>
      <p:sp>
        <p:nvSpPr>
          <p:cNvPr id="52" name="Rektangel 1"/>
          <p:cNvSpPr/>
          <p:nvPr/>
        </p:nvSpPr>
        <p:spPr>
          <a:xfrm>
            <a:off x="7318594" y="1601194"/>
            <a:ext cx="1455833" cy="234872"/>
          </a:xfrm>
          <a:prstGeom prst="rect">
            <a:avLst/>
          </a:prstGeom>
          <a:solidFill>
            <a:schemeClr val="tx1">
              <a:lumMod val="25000"/>
              <a:lumOff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900" dirty="0" smtClean="0">
                <a:solidFill>
                  <a:srgbClr val="000000"/>
                </a:solidFill>
              </a:rPr>
              <a:t>Business processes</a:t>
            </a:r>
            <a:endParaRPr lang="sv-SE" sz="900" dirty="0">
              <a:solidFill>
                <a:srgbClr val="000000"/>
              </a:solidFill>
            </a:endParaRPr>
          </a:p>
        </p:txBody>
      </p:sp>
      <p:sp>
        <p:nvSpPr>
          <p:cNvPr id="53" name="Rektangel 18"/>
          <p:cNvSpPr/>
          <p:nvPr/>
        </p:nvSpPr>
        <p:spPr>
          <a:xfrm>
            <a:off x="7326717" y="2180361"/>
            <a:ext cx="1456997" cy="235060"/>
          </a:xfrm>
          <a:prstGeom prst="rect">
            <a:avLst/>
          </a:prstGeom>
          <a:solidFill>
            <a:schemeClr val="tx1">
              <a:lumMod val="25000"/>
              <a:lumOff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900" dirty="0" smtClean="0">
                <a:solidFill>
                  <a:srgbClr val="000000"/>
                </a:solidFill>
              </a:rPr>
              <a:t>Models for decision</a:t>
            </a:r>
            <a:endParaRPr lang="sv-SE" sz="900" dirty="0">
              <a:solidFill>
                <a:srgbClr val="000000"/>
              </a:solidFill>
            </a:endParaRPr>
          </a:p>
        </p:txBody>
      </p:sp>
      <p:sp>
        <p:nvSpPr>
          <p:cNvPr id="54" name="Rektangel 19"/>
          <p:cNvSpPr/>
          <p:nvPr/>
        </p:nvSpPr>
        <p:spPr>
          <a:xfrm>
            <a:off x="7326718" y="2460599"/>
            <a:ext cx="1456998" cy="235060"/>
          </a:xfrm>
          <a:prstGeom prst="rect">
            <a:avLst/>
          </a:prstGeom>
          <a:solidFill>
            <a:schemeClr val="tx1">
              <a:lumMod val="25000"/>
              <a:lumOff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900" dirty="0" smtClean="0">
                <a:solidFill>
                  <a:srgbClr val="000000"/>
                </a:solidFill>
              </a:rPr>
              <a:t>Data governance</a:t>
            </a:r>
            <a:endParaRPr lang="sv-SE" sz="900" dirty="0">
              <a:solidFill>
                <a:srgbClr val="000000"/>
              </a:solidFill>
            </a:endParaRPr>
          </a:p>
        </p:txBody>
      </p:sp>
      <p:sp>
        <p:nvSpPr>
          <p:cNvPr id="55" name="Rektangel 21"/>
          <p:cNvSpPr/>
          <p:nvPr/>
        </p:nvSpPr>
        <p:spPr>
          <a:xfrm>
            <a:off x="7326716" y="3326314"/>
            <a:ext cx="1458162" cy="235248"/>
          </a:xfrm>
          <a:prstGeom prst="rect">
            <a:avLst/>
          </a:prstGeom>
          <a:solidFill>
            <a:schemeClr val="tx1">
              <a:lumMod val="25000"/>
              <a:lumOff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900" dirty="0" smtClean="0">
                <a:solidFill>
                  <a:srgbClr val="000000"/>
                </a:solidFill>
              </a:rPr>
              <a:t>Org structures</a:t>
            </a:r>
            <a:endParaRPr lang="sv-SE" sz="900" dirty="0">
              <a:solidFill>
                <a:srgbClr val="000000"/>
              </a:solidFill>
            </a:endParaRPr>
          </a:p>
        </p:txBody>
      </p:sp>
      <p:sp>
        <p:nvSpPr>
          <p:cNvPr id="56" name="Rektangel 21"/>
          <p:cNvSpPr/>
          <p:nvPr/>
        </p:nvSpPr>
        <p:spPr>
          <a:xfrm>
            <a:off x="7326715" y="3575873"/>
            <a:ext cx="1458162" cy="235248"/>
          </a:xfrm>
          <a:prstGeom prst="rect">
            <a:avLst/>
          </a:prstGeom>
          <a:solidFill>
            <a:schemeClr val="tx1">
              <a:lumMod val="25000"/>
              <a:lumOff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900" dirty="0" smtClean="0">
                <a:solidFill>
                  <a:srgbClr val="000000"/>
                </a:solidFill>
              </a:rPr>
              <a:t>IT architecture</a:t>
            </a:r>
            <a:endParaRPr lang="sv-SE" sz="900" dirty="0">
              <a:solidFill>
                <a:srgbClr val="000000"/>
              </a:solidFill>
            </a:endParaRPr>
          </a:p>
        </p:txBody>
      </p:sp>
      <p:sp>
        <p:nvSpPr>
          <p:cNvPr id="57" name="Rektangel 20"/>
          <p:cNvSpPr/>
          <p:nvPr/>
        </p:nvSpPr>
        <p:spPr>
          <a:xfrm>
            <a:off x="7326716" y="2737866"/>
            <a:ext cx="1456997" cy="235060"/>
          </a:xfrm>
          <a:prstGeom prst="rect">
            <a:avLst/>
          </a:prstGeom>
          <a:solidFill>
            <a:schemeClr val="tx1">
              <a:lumMod val="25000"/>
              <a:lumOff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900" dirty="0" smtClean="0">
                <a:solidFill>
                  <a:srgbClr val="000000"/>
                </a:solidFill>
              </a:rPr>
              <a:t>Master data management</a:t>
            </a:r>
            <a:endParaRPr lang="sv-SE" sz="900" dirty="0">
              <a:solidFill>
                <a:srgbClr val="000000"/>
              </a:solidFill>
            </a:endParaRPr>
          </a:p>
        </p:txBody>
      </p:sp>
      <p:sp>
        <p:nvSpPr>
          <p:cNvPr id="58" name="Rektangel 21"/>
          <p:cNvSpPr/>
          <p:nvPr/>
        </p:nvSpPr>
        <p:spPr>
          <a:xfrm>
            <a:off x="7326715" y="3873581"/>
            <a:ext cx="1458162" cy="235248"/>
          </a:xfrm>
          <a:prstGeom prst="rect">
            <a:avLst/>
          </a:prstGeom>
          <a:solidFill>
            <a:schemeClr val="tx1">
              <a:lumMod val="25000"/>
              <a:lumOff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900" dirty="0" smtClean="0">
                <a:solidFill>
                  <a:srgbClr val="000000"/>
                </a:solidFill>
              </a:rPr>
              <a:t>Data repository</a:t>
            </a:r>
            <a:endParaRPr lang="sv-SE" sz="900" dirty="0">
              <a:solidFill>
                <a:srgbClr val="000000"/>
              </a:solidFill>
            </a:endParaRPr>
          </a:p>
        </p:txBody>
      </p:sp>
      <p:sp>
        <p:nvSpPr>
          <p:cNvPr id="59" name="Rektangel 21"/>
          <p:cNvSpPr/>
          <p:nvPr/>
        </p:nvSpPr>
        <p:spPr>
          <a:xfrm>
            <a:off x="7318594" y="4138730"/>
            <a:ext cx="1458162" cy="235248"/>
          </a:xfrm>
          <a:prstGeom prst="rect">
            <a:avLst/>
          </a:prstGeom>
          <a:solidFill>
            <a:schemeClr val="tx1">
              <a:lumMod val="25000"/>
              <a:lumOff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900" dirty="0" smtClean="0">
                <a:solidFill>
                  <a:srgbClr val="000000"/>
                </a:solidFill>
              </a:rPr>
              <a:t>Cloud computing</a:t>
            </a:r>
            <a:endParaRPr lang="sv-SE" sz="900" dirty="0">
              <a:solidFill>
                <a:srgbClr val="000000"/>
              </a:solidFill>
            </a:endParaRPr>
          </a:p>
        </p:txBody>
      </p:sp>
      <p:sp>
        <p:nvSpPr>
          <p:cNvPr id="60" name="Rektangel 1"/>
          <p:cNvSpPr/>
          <p:nvPr/>
        </p:nvSpPr>
        <p:spPr>
          <a:xfrm>
            <a:off x="7329045" y="4721884"/>
            <a:ext cx="1455833" cy="234872"/>
          </a:xfrm>
          <a:prstGeom prst="rect">
            <a:avLst/>
          </a:prstGeom>
          <a:solidFill>
            <a:schemeClr val="tx1">
              <a:lumMod val="25000"/>
              <a:lumOff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900" dirty="0" smtClean="0">
                <a:solidFill>
                  <a:srgbClr val="000000"/>
                </a:solidFill>
              </a:rPr>
              <a:t>Business case/ROI</a:t>
            </a:r>
            <a:endParaRPr lang="sv-SE" sz="900" dirty="0">
              <a:solidFill>
                <a:srgbClr val="000000"/>
              </a:solidFill>
            </a:endParaRPr>
          </a:p>
        </p:txBody>
      </p:sp>
      <p:sp>
        <p:nvSpPr>
          <p:cNvPr id="62" name="Rektangel 20"/>
          <p:cNvSpPr/>
          <p:nvPr/>
        </p:nvSpPr>
        <p:spPr>
          <a:xfrm>
            <a:off x="7326715" y="3023962"/>
            <a:ext cx="1456997" cy="235060"/>
          </a:xfrm>
          <a:prstGeom prst="rect">
            <a:avLst/>
          </a:prstGeom>
          <a:solidFill>
            <a:schemeClr val="tx1">
              <a:lumMod val="25000"/>
              <a:lumOff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900" dirty="0" smtClean="0">
                <a:solidFill>
                  <a:srgbClr val="000000"/>
                </a:solidFill>
              </a:rPr>
              <a:t>Meta data management</a:t>
            </a:r>
            <a:endParaRPr lang="sv-SE" sz="900" dirty="0">
              <a:solidFill>
                <a:srgbClr val="000000"/>
              </a:solidFill>
            </a:endParaRPr>
          </a:p>
        </p:txBody>
      </p:sp>
      <p:sp>
        <p:nvSpPr>
          <p:cNvPr id="63" name="Rektangel 18"/>
          <p:cNvSpPr/>
          <p:nvPr/>
        </p:nvSpPr>
        <p:spPr>
          <a:xfrm>
            <a:off x="7317430" y="1900893"/>
            <a:ext cx="1456997" cy="235060"/>
          </a:xfrm>
          <a:prstGeom prst="rect">
            <a:avLst/>
          </a:prstGeom>
          <a:solidFill>
            <a:schemeClr val="tx1">
              <a:lumMod val="25000"/>
              <a:lumOff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900" dirty="0" smtClean="0">
                <a:solidFill>
                  <a:srgbClr val="000000"/>
                </a:solidFill>
              </a:rPr>
              <a:t>Business rules </a:t>
            </a:r>
            <a:endParaRPr lang="sv-SE" sz="900" dirty="0">
              <a:solidFill>
                <a:srgbClr val="000000"/>
              </a:solidFill>
            </a:endParaRPr>
          </a:p>
        </p:txBody>
      </p:sp>
      <p:sp>
        <p:nvSpPr>
          <p:cNvPr id="64" name="Rektangel 1"/>
          <p:cNvSpPr/>
          <p:nvPr/>
        </p:nvSpPr>
        <p:spPr>
          <a:xfrm>
            <a:off x="7326715" y="4424176"/>
            <a:ext cx="1455833" cy="234872"/>
          </a:xfrm>
          <a:prstGeom prst="rect">
            <a:avLst/>
          </a:prstGeom>
          <a:solidFill>
            <a:schemeClr val="tx1">
              <a:lumMod val="25000"/>
              <a:lumOff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900" dirty="0" smtClean="0">
                <a:solidFill>
                  <a:srgbClr val="000000"/>
                </a:solidFill>
              </a:rPr>
              <a:t>Security</a:t>
            </a:r>
            <a:endParaRPr lang="sv-SE" sz="900" dirty="0">
              <a:solidFill>
                <a:srgbClr val="000000"/>
              </a:solidFill>
            </a:endParaRPr>
          </a:p>
        </p:txBody>
      </p:sp>
      <p:sp>
        <p:nvSpPr>
          <p:cNvPr id="40" name="Rektangel 20"/>
          <p:cNvSpPr/>
          <p:nvPr/>
        </p:nvSpPr>
        <p:spPr>
          <a:xfrm>
            <a:off x="5474262" y="3947105"/>
            <a:ext cx="1456997" cy="235060"/>
          </a:xfrm>
          <a:prstGeom prst="rect">
            <a:avLst/>
          </a:prstGeom>
          <a:solidFill>
            <a:schemeClr val="tx1">
              <a:lumMod val="25000"/>
              <a:lumOff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900" dirty="0" smtClean="0">
                <a:solidFill>
                  <a:srgbClr val="000000"/>
                </a:solidFill>
              </a:rPr>
              <a:t>Visualization techniques</a:t>
            </a:r>
            <a:endParaRPr lang="sv-SE" sz="900" dirty="0">
              <a:solidFill>
                <a:srgbClr val="000000"/>
              </a:solidFill>
            </a:endParaRPr>
          </a:p>
        </p:txBody>
      </p:sp>
      <p:sp>
        <p:nvSpPr>
          <p:cNvPr id="4" name="Rectangle 3"/>
          <p:cNvSpPr/>
          <p:nvPr/>
        </p:nvSpPr>
        <p:spPr>
          <a:xfrm>
            <a:off x="7317430" y="99152"/>
            <a:ext cx="1727418" cy="121068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3100" name="Rectangle 2"/>
          <p:cNvSpPr>
            <a:spLocks noGrp="1" noChangeArrowheads="1"/>
          </p:cNvSpPr>
          <p:nvPr>
            <p:ph type="title"/>
          </p:nvPr>
        </p:nvSpPr>
        <p:spPr>
          <a:xfrm>
            <a:off x="443890" y="590727"/>
            <a:ext cx="9317055" cy="596700"/>
          </a:xfrm>
        </p:spPr>
        <p:txBody>
          <a:bodyPr>
            <a:noAutofit/>
          </a:bodyPr>
          <a:lstStyle/>
          <a:p>
            <a:pPr algn="l" eaLnBrk="1" hangingPunct="1"/>
            <a:r>
              <a:rPr lang="sv-SE" dirty="0" smtClean="0"/>
              <a:t>Business intelligence – an overview</a:t>
            </a:r>
            <a:endParaRPr lang="en-US" dirty="0" smtClean="0"/>
          </a:p>
        </p:txBody>
      </p:sp>
      <p:pic>
        <p:nvPicPr>
          <p:cNvPr id="2190" name="Picture 1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12119" y="3722657"/>
            <a:ext cx="1294418" cy="29938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101" name="Text Box 27"/>
          <p:cNvSpPr txBox="1">
            <a:spLocks noChangeArrowheads="1"/>
          </p:cNvSpPr>
          <p:nvPr/>
        </p:nvSpPr>
        <p:spPr bwMode="auto">
          <a:xfrm>
            <a:off x="1450099" y="3043477"/>
            <a:ext cx="1179473" cy="400110"/>
          </a:xfrm>
          <a:prstGeom prst="rect">
            <a:avLst/>
          </a:prstGeom>
          <a:noFill/>
          <a:ln w="9525">
            <a:noFill/>
            <a:miter lim="800000"/>
            <a:headEnd/>
            <a:tailEnd/>
          </a:ln>
        </p:spPr>
        <p:txBody>
          <a:bodyPr wrap="square">
            <a:spAutoFit/>
          </a:bodyPr>
          <a:lstStyle/>
          <a:p>
            <a:pPr algn="ctr"/>
            <a:r>
              <a:rPr lang="sv-SE" sz="1000" b="1" dirty="0" smtClean="0">
                <a:latin typeface="Arial" charset="0"/>
              </a:rPr>
              <a:t>Decisions on tactical level</a:t>
            </a:r>
            <a:endParaRPr lang="en-US" sz="1000" b="1" dirty="0">
              <a:latin typeface="Arial" charset="0"/>
            </a:endParaRPr>
          </a:p>
        </p:txBody>
      </p:sp>
      <p:sp>
        <p:nvSpPr>
          <p:cNvPr id="103" name="Text Box 27"/>
          <p:cNvSpPr txBox="1">
            <a:spLocks noChangeArrowheads="1"/>
          </p:cNvSpPr>
          <p:nvPr/>
        </p:nvSpPr>
        <p:spPr bwMode="auto">
          <a:xfrm>
            <a:off x="1499491" y="3609267"/>
            <a:ext cx="1462894" cy="400110"/>
          </a:xfrm>
          <a:prstGeom prst="rect">
            <a:avLst/>
          </a:prstGeom>
          <a:noFill/>
          <a:ln w="9525">
            <a:noFill/>
            <a:miter lim="800000"/>
            <a:headEnd/>
            <a:tailEnd/>
          </a:ln>
        </p:spPr>
        <p:txBody>
          <a:bodyPr wrap="square">
            <a:spAutoFit/>
          </a:bodyPr>
          <a:lstStyle/>
          <a:p>
            <a:pPr algn="ctr"/>
            <a:r>
              <a:rPr lang="sv-SE" sz="1000" b="1" dirty="0" smtClean="0">
                <a:latin typeface="Arial" charset="0"/>
              </a:rPr>
              <a:t>Decisions on operational level</a:t>
            </a:r>
            <a:endParaRPr lang="en-US" sz="1000" b="1" dirty="0">
              <a:latin typeface="Arial" charset="0"/>
            </a:endParaRPr>
          </a:p>
        </p:txBody>
      </p:sp>
      <p:pic>
        <p:nvPicPr>
          <p:cNvPr id="2195" name="Picture 14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82096" y="1588223"/>
            <a:ext cx="1583085" cy="180392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6" name="TextBox 5"/>
          <p:cNvSpPr txBox="1"/>
          <p:nvPr/>
        </p:nvSpPr>
        <p:spPr>
          <a:xfrm>
            <a:off x="1536745" y="4322386"/>
            <a:ext cx="2980303" cy="246221"/>
          </a:xfrm>
          <a:prstGeom prst="rect">
            <a:avLst/>
          </a:prstGeom>
          <a:noFill/>
        </p:spPr>
        <p:txBody>
          <a:bodyPr wrap="none" rtlCol="0">
            <a:spAutoFit/>
          </a:bodyPr>
          <a:lstStyle/>
          <a:p>
            <a:r>
              <a:rPr lang="sv-SE" sz="1000" dirty="0" smtClean="0"/>
              <a:t>Systems supporting decision making and data </a:t>
            </a:r>
            <a:r>
              <a:rPr lang="sv-SE" sz="1000" dirty="0"/>
              <a:t>sources</a:t>
            </a:r>
          </a:p>
        </p:txBody>
      </p:sp>
      <p:sp>
        <p:nvSpPr>
          <p:cNvPr id="104" name="textruta 2"/>
          <p:cNvSpPr txBox="1"/>
          <p:nvPr/>
        </p:nvSpPr>
        <p:spPr>
          <a:xfrm>
            <a:off x="3710957" y="3453760"/>
            <a:ext cx="1515158" cy="253916"/>
          </a:xfrm>
          <a:prstGeom prst="rect">
            <a:avLst/>
          </a:prstGeom>
          <a:noFill/>
        </p:spPr>
        <p:txBody>
          <a:bodyPr wrap="none" rtlCol="0">
            <a:spAutoFit/>
          </a:bodyPr>
          <a:lstStyle/>
          <a:p>
            <a:r>
              <a:rPr lang="sv-SE" sz="1050" dirty="0" smtClean="0"/>
              <a:t>System integration tools</a:t>
            </a:r>
            <a:endParaRPr lang="sv-SE" sz="1050" dirty="0"/>
          </a:p>
        </p:txBody>
      </p:sp>
      <p:sp>
        <p:nvSpPr>
          <p:cNvPr id="105" name="textruta 2"/>
          <p:cNvSpPr txBox="1"/>
          <p:nvPr/>
        </p:nvSpPr>
        <p:spPr>
          <a:xfrm>
            <a:off x="5742126" y="3693907"/>
            <a:ext cx="873957" cy="253916"/>
          </a:xfrm>
          <a:prstGeom prst="rect">
            <a:avLst/>
          </a:prstGeom>
          <a:noFill/>
        </p:spPr>
        <p:txBody>
          <a:bodyPr wrap="none" rtlCol="0">
            <a:spAutoFit/>
          </a:bodyPr>
          <a:lstStyle/>
          <a:p>
            <a:r>
              <a:rPr lang="sv-SE" sz="1050" dirty="0" smtClean="0"/>
              <a:t>Visualization</a:t>
            </a:r>
            <a:endParaRPr lang="sv-SE" sz="1050" dirty="0"/>
          </a:p>
        </p:txBody>
      </p:sp>
    </p:spTree>
    <p:extLst>
      <p:ext uri="{BB962C8B-B14F-4D97-AF65-F5344CB8AC3E}">
        <p14:creationId xmlns:p14="http://schemas.microsoft.com/office/powerpoint/2010/main" val="3789759339"/>
      </p:ext>
    </p:extLst>
  </p:cSld>
  <p:clrMapOvr>
    <a:masterClrMapping/>
  </p:clrMapOvr>
  <p:transition spd="slow">
    <p:push dir="u"/>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0207" y="1701163"/>
            <a:ext cx="6971936" cy="2527481"/>
          </a:xfrm>
          <a:prstGeom prst="rect">
            <a:avLst/>
          </a:prstGeom>
          <a:solidFill>
            <a:schemeClr val="tx2">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20" dirty="0">
                <a:solidFill>
                  <a:schemeClr val="bg1"/>
                </a:solidFill>
              </a:rPr>
              <a:t>Business intelligence (BI) is an umbrella term that is commonly used to describe the technologies, applications, and processes for gathering, storing, accessing, and analyzing data to help users make better decisions.</a:t>
            </a:r>
          </a:p>
          <a:p>
            <a:pPr>
              <a:spcBef>
                <a:spcPts val="450"/>
              </a:spcBef>
            </a:pPr>
            <a:endParaRPr lang="en-US" sz="1620" i="1" dirty="0">
              <a:solidFill>
                <a:schemeClr val="bg1"/>
              </a:solidFill>
            </a:endParaRPr>
          </a:p>
          <a:p>
            <a:pPr>
              <a:spcBef>
                <a:spcPts val="450"/>
              </a:spcBef>
            </a:pPr>
            <a:r>
              <a:rPr lang="en-US" sz="1620" i="1" dirty="0">
                <a:solidFill>
                  <a:schemeClr val="bg1"/>
                </a:solidFill>
              </a:rPr>
              <a:t>Wixom and Watson, 2010</a:t>
            </a:r>
            <a:endParaRPr lang="sv-SE" sz="1620" i="1" dirty="0">
              <a:solidFill>
                <a:schemeClr val="bg1"/>
              </a:solidFill>
            </a:endParaRPr>
          </a:p>
        </p:txBody>
      </p:sp>
      <p:sp>
        <p:nvSpPr>
          <p:cNvPr id="4" name="Rectangle 3"/>
          <p:cNvSpPr/>
          <p:nvPr/>
        </p:nvSpPr>
        <p:spPr>
          <a:xfrm>
            <a:off x="7317430" y="99152"/>
            <a:ext cx="1727418" cy="121068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7" name="Rubrik 6"/>
          <p:cNvSpPr>
            <a:spLocks noGrp="1"/>
          </p:cNvSpPr>
          <p:nvPr>
            <p:ph type="title"/>
          </p:nvPr>
        </p:nvSpPr>
        <p:spPr>
          <a:xfrm>
            <a:off x="792000" y="627534"/>
            <a:ext cx="7646920" cy="596700"/>
          </a:xfrm>
        </p:spPr>
        <p:txBody>
          <a:bodyPr>
            <a:normAutofit/>
          </a:bodyPr>
          <a:lstStyle/>
          <a:p>
            <a:r>
              <a:rPr lang="sv-SE" dirty="0" smtClean="0"/>
              <a:t>Business Intelligence – a definition</a:t>
            </a:r>
            <a:endParaRPr lang="sv-SE" dirty="0"/>
          </a:p>
        </p:txBody>
      </p:sp>
    </p:spTree>
    <p:extLst>
      <p:ext uri="{BB962C8B-B14F-4D97-AF65-F5344CB8AC3E}">
        <p14:creationId xmlns:p14="http://schemas.microsoft.com/office/powerpoint/2010/main" val="3564236279"/>
      </p:ext>
    </p:extLst>
  </p:cSld>
  <p:clrMapOvr>
    <a:masterClrMapping/>
  </p:clrMapOvr>
  <p:transition spd="slow">
    <p:push dir="u"/>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7317430" y="99152"/>
            <a:ext cx="1727418" cy="121068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28" name="Rubrik 27"/>
          <p:cNvSpPr>
            <a:spLocks noGrp="1"/>
          </p:cNvSpPr>
          <p:nvPr>
            <p:ph type="title"/>
          </p:nvPr>
        </p:nvSpPr>
        <p:spPr>
          <a:xfrm>
            <a:off x="791999" y="627534"/>
            <a:ext cx="7801157" cy="596700"/>
          </a:xfrm>
        </p:spPr>
        <p:txBody>
          <a:bodyPr>
            <a:noAutofit/>
          </a:bodyPr>
          <a:lstStyle/>
          <a:p>
            <a:r>
              <a:rPr lang="sv-SE" dirty="0" smtClean="0"/>
              <a:t>Two different approaches within BI</a:t>
            </a:r>
          </a:p>
        </p:txBody>
      </p:sp>
      <p:sp>
        <p:nvSpPr>
          <p:cNvPr id="4" name="V-form 3"/>
          <p:cNvSpPr/>
          <p:nvPr/>
        </p:nvSpPr>
        <p:spPr>
          <a:xfrm flipH="1">
            <a:off x="2689737" y="1997859"/>
            <a:ext cx="2841547" cy="1350150"/>
          </a:xfrm>
          <a:prstGeom prst="chevron">
            <a:avLst>
              <a:gd name="adj" fmla="val 22145"/>
            </a:avLst>
          </a:prstGeom>
          <a:solidFill>
            <a:schemeClr val="tx2">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accent3"/>
          </a:lnRef>
          <a:fillRef idx="3">
            <a:schemeClr val="accent3"/>
          </a:fillRef>
          <a:effectRef idx="3">
            <a:schemeClr val="accent3"/>
          </a:effectRef>
          <a:fontRef idx="minor">
            <a:schemeClr val="lt1"/>
          </a:fontRef>
        </p:style>
        <p:txBody>
          <a:bodyPr rtlCol="0" anchor="ctr"/>
          <a:lstStyle/>
          <a:p>
            <a:pPr algn="ctr"/>
            <a:r>
              <a:rPr lang="sv-SE" sz="1350" dirty="0" smtClean="0">
                <a:solidFill>
                  <a:schemeClr val="bg1"/>
                </a:solidFill>
              </a:rPr>
              <a:t>Steering /governing methods, models</a:t>
            </a:r>
            <a:endParaRPr lang="sv-SE" sz="1350" dirty="0">
              <a:solidFill>
                <a:schemeClr val="bg1"/>
              </a:solidFill>
            </a:endParaRPr>
          </a:p>
          <a:p>
            <a:pPr algn="ctr"/>
            <a:r>
              <a:rPr lang="sv-SE" sz="1350" dirty="0">
                <a:solidFill>
                  <a:schemeClr val="bg1"/>
                </a:solidFill>
              </a:rPr>
              <a:t>a</a:t>
            </a:r>
            <a:r>
              <a:rPr lang="sv-SE" sz="1350" dirty="0" smtClean="0">
                <a:solidFill>
                  <a:schemeClr val="bg1"/>
                </a:solidFill>
              </a:rPr>
              <a:t>nd systems</a:t>
            </a:r>
            <a:endParaRPr lang="sv-SE" sz="1350" dirty="0">
              <a:solidFill>
                <a:schemeClr val="bg1"/>
              </a:solidFill>
            </a:endParaRPr>
          </a:p>
        </p:txBody>
      </p:sp>
      <p:sp>
        <p:nvSpPr>
          <p:cNvPr id="5" name="V-form 4"/>
          <p:cNvSpPr/>
          <p:nvPr/>
        </p:nvSpPr>
        <p:spPr>
          <a:xfrm flipH="1">
            <a:off x="3047008" y="3219525"/>
            <a:ext cx="2841547" cy="1350150"/>
          </a:xfrm>
          <a:prstGeom prst="chevron">
            <a:avLst>
              <a:gd name="adj" fmla="val 24603"/>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sv-SE" sz="1350" dirty="0" smtClean="0">
                <a:solidFill>
                  <a:schemeClr val="bg1"/>
                </a:solidFill>
              </a:rPr>
              <a:t>Decision methods, models and systems</a:t>
            </a:r>
            <a:endParaRPr lang="sv-SE" sz="1350" dirty="0">
              <a:solidFill>
                <a:schemeClr val="bg1"/>
              </a:solidFill>
            </a:endParaRPr>
          </a:p>
        </p:txBody>
      </p:sp>
      <p:sp>
        <p:nvSpPr>
          <p:cNvPr id="7" name="Rektangel 1"/>
          <p:cNvSpPr/>
          <p:nvPr/>
        </p:nvSpPr>
        <p:spPr>
          <a:xfrm>
            <a:off x="6039274" y="2117802"/>
            <a:ext cx="1455833" cy="357627"/>
          </a:xfrm>
          <a:prstGeom prst="rect">
            <a:avLst/>
          </a:prstGeom>
          <a:solidFill>
            <a:schemeClr val="tx1">
              <a:lumMod val="25000"/>
              <a:lumOff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50" dirty="0">
                <a:solidFill>
                  <a:srgbClr val="000000"/>
                </a:solidFill>
              </a:rPr>
              <a:t>Performance </a:t>
            </a:r>
            <a:r>
              <a:rPr lang="sv-SE" sz="1050" dirty="0" smtClean="0">
                <a:solidFill>
                  <a:srgbClr val="000000"/>
                </a:solidFill>
              </a:rPr>
              <a:t>management</a:t>
            </a:r>
            <a:endParaRPr lang="sv-SE" sz="1050" dirty="0">
              <a:solidFill>
                <a:srgbClr val="000000"/>
              </a:solidFill>
            </a:endParaRPr>
          </a:p>
        </p:txBody>
      </p:sp>
      <p:sp>
        <p:nvSpPr>
          <p:cNvPr id="8" name="Rektangel 18"/>
          <p:cNvSpPr/>
          <p:nvPr/>
        </p:nvSpPr>
        <p:spPr>
          <a:xfrm>
            <a:off x="6039274" y="2520605"/>
            <a:ext cx="1456997" cy="235060"/>
          </a:xfrm>
          <a:prstGeom prst="rect">
            <a:avLst/>
          </a:prstGeom>
          <a:solidFill>
            <a:schemeClr val="tx1">
              <a:lumMod val="25000"/>
              <a:lumOff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50" dirty="0">
                <a:solidFill>
                  <a:srgbClr val="000000"/>
                </a:solidFill>
              </a:rPr>
              <a:t>S</a:t>
            </a:r>
            <a:r>
              <a:rPr lang="sv-SE" sz="1050" dirty="0" smtClean="0">
                <a:solidFill>
                  <a:srgbClr val="000000"/>
                </a:solidFill>
              </a:rPr>
              <a:t>ix </a:t>
            </a:r>
            <a:r>
              <a:rPr lang="sv-SE" sz="1050" dirty="0">
                <a:solidFill>
                  <a:srgbClr val="000000"/>
                </a:solidFill>
              </a:rPr>
              <a:t>s</a:t>
            </a:r>
            <a:r>
              <a:rPr lang="sv-SE" sz="1050" dirty="0" smtClean="0">
                <a:solidFill>
                  <a:srgbClr val="000000"/>
                </a:solidFill>
              </a:rPr>
              <a:t>igma</a:t>
            </a:r>
            <a:endParaRPr lang="sv-SE" sz="1050" dirty="0">
              <a:solidFill>
                <a:srgbClr val="000000"/>
              </a:solidFill>
            </a:endParaRPr>
          </a:p>
        </p:txBody>
      </p:sp>
      <p:sp>
        <p:nvSpPr>
          <p:cNvPr id="9" name="Rektangel 19"/>
          <p:cNvSpPr/>
          <p:nvPr/>
        </p:nvSpPr>
        <p:spPr>
          <a:xfrm>
            <a:off x="6039273" y="2800844"/>
            <a:ext cx="1456998" cy="235060"/>
          </a:xfrm>
          <a:prstGeom prst="rect">
            <a:avLst/>
          </a:prstGeom>
          <a:solidFill>
            <a:schemeClr val="tx1">
              <a:lumMod val="25000"/>
              <a:lumOff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50" dirty="0">
                <a:solidFill>
                  <a:srgbClr val="000000"/>
                </a:solidFill>
              </a:rPr>
              <a:t>B</a:t>
            </a:r>
            <a:r>
              <a:rPr lang="sv-SE" sz="1050" dirty="0" smtClean="0">
                <a:solidFill>
                  <a:srgbClr val="000000"/>
                </a:solidFill>
              </a:rPr>
              <a:t>alanced </a:t>
            </a:r>
            <a:r>
              <a:rPr lang="sv-SE" sz="1050" dirty="0">
                <a:solidFill>
                  <a:srgbClr val="000000"/>
                </a:solidFill>
              </a:rPr>
              <a:t>s</a:t>
            </a:r>
            <a:r>
              <a:rPr lang="sv-SE" sz="1050" dirty="0" smtClean="0">
                <a:solidFill>
                  <a:srgbClr val="000000"/>
                </a:solidFill>
              </a:rPr>
              <a:t>corecard</a:t>
            </a:r>
            <a:endParaRPr lang="sv-SE" sz="1050" dirty="0">
              <a:solidFill>
                <a:srgbClr val="000000"/>
              </a:solidFill>
            </a:endParaRPr>
          </a:p>
        </p:txBody>
      </p:sp>
      <p:sp>
        <p:nvSpPr>
          <p:cNvPr id="10" name="textruta 2"/>
          <p:cNvSpPr txBox="1"/>
          <p:nvPr/>
        </p:nvSpPr>
        <p:spPr>
          <a:xfrm>
            <a:off x="5963241" y="1577817"/>
            <a:ext cx="1757148" cy="338554"/>
          </a:xfrm>
          <a:prstGeom prst="rect">
            <a:avLst/>
          </a:prstGeom>
          <a:noFill/>
        </p:spPr>
        <p:txBody>
          <a:bodyPr wrap="none" rtlCol="0">
            <a:spAutoFit/>
          </a:bodyPr>
          <a:lstStyle/>
          <a:p>
            <a:r>
              <a:rPr lang="sv-SE" sz="1600" i="1" dirty="0" smtClean="0"/>
              <a:t>BI related methods</a:t>
            </a:r>
            <a:endParaRPr lang="sv-SE" sz="1600" i="1" dirty="0"/>
          </a:p>
        </p:txBody>
      </p:sp>
      <p:sp>
        <p:nvSpPr>
          <p:cNvPr id="12" name="Rektangel 20"/>
          <p:cNvSpPr/>
          <p:nvPr/>
        </p:nvSpPr>
        <p:spPr>
          <a:xfrm>
            <a:off x="6038109" y="3564032"/>
            <a:ext cx="1456997" cy="378042"/>
          </a:xfrm>
          <a:prstGeom prst="rect">
            <a:avLst/>
          </a:prstGeom>
          <a:solidFill>
            <a:schemeClr val="tx1">
              <a:lumMod val="25000"/>
              <a:lumOff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50" dirty="0">
                <a:solidFill>
                  <a:srgbClr val="000000"/>
                </a:solidFill>
              </a:rPr>
              <a:t>Decision and </a:t>
            </a:r>
            <a:r>
              <a:rPr lang="sv-SE" sz="1050" dirty="0" smtClean="0">
                <a:solidFill>
                  <a:srgbClr val="000000"/>
                </a:solidFill>
              </a:rPr>
              <a:t>risk </a:t>
            </a:r>
            <a:r>
              <a:rPr lang="sv-SE" sz="1050" dirty="0">
                <a:solidFill>
                  <a:srgbClr val="000000"/>
                </a:solidFill>
              </a:rPr>
              <a:t>a</a:t>
            </a:r>
            <a:r>
              <a:rPr lang="sv-SE" sz="1050" dirty="0" smtClean="0">
                <a:solidFill>
                  <a:srgbClr val="000000"/>
                </a:solidFill>
              </a:rPr>
              <a:t>nalysis</a:t>
            </a:r>
            <a:endParaRPr lang="sv-SE" sz="1050" dirty="0">
              <a:solidFill>
                <a:srgbClr val="000000"/>
              </a:solidFill>
            </a:endParaRPr>
          </a:p>
        </p:txBody>
      </p:sp>
      <p:sp>
        <p:nvSpPr>
          <p:cNvPr id="19" name="textruta 2"/>
          <p:cNvSpPr txBox="1"/>
          <p:nvPr/>
        </p:nvSpPr>
        <p:spPr>
          <a:xfrm>
            <a:off x="1271234" y="1601516"/>
            <a:ext cx="966740" cy="338554"/>
          </a:xfrm>
          <a:prstGeom prst="rect">
            <a:avLst/>
          </a:prstGeom>
          <a:noFill/>
        </p:spPr>
        <p:txBody>
          <a:bodyPr wrap="none" rtlCol="0">
            <a:spAutoFit/>
          </a:bodyPr>
          <a:lstStyle/>
          <a:p>
            <a:r>
              <a:rPr lang="sv-SE" sz="1600" i="1" dirty="0" smtClean="0"/>
              <a:t>BI system</a:t>
            </a:r>
            <a:endParaRPr lang="sv-SE" sz="1600" i="1"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985" y="3348009"/>
            <a:ext cx="1957388" cy="1316038"/>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411" y="2520605"/>
            <a:ext cx="1719262" cy="39528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2947885364"/>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89" name="Picture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2761" y="1774812"/>
            <a:ext cx="1198957" cy="471776"/>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3077" name="AutoShape 3"/>
          <p:cNvSpPr>
            <a:spLocks noChangeArrowheads="1"/>
          </p:cNvSpPr>
          <p:nvPr/>
        </p:nvSpPr>
        <p:spPr bwMode="auto">
          <a:xfrm>
            <a:off x="978685" y="2301923"/>
            <a:ext cx="2504507" cy="1755363"/>
          </a:xfrm>
          <a:prstGeom prst="triangle">
            <a:avLst>
              <a:gd name="adj" fmla="val 50000"/>
            </a:avLst>
          </a:prstGeom>
          <a:solidFill>
            <a:schemeClr val="bg1"/>
          </a:solidFill>
          <a:ln w="9525">
            <a:solidFill>
              <a:schemeClr val="tx1"/>
            </a:solidFill>
            <a:miter lim="800000"/>
            <a:headEnd/>
            <a:tailEnd/>
          </a:ln>
        </p:spPr>
        <p:txBody>
          <a:bodyPr wrap="none" anchor="ctr"/>
          <a:lstStyle/>
          <a:p>
            <a:pPr>
              <a:spcBef>
                <a:spcPct val="50000"/>
              </a:spcBef>
              <a:buFontTx/>
              <a:buChar char="•"/>
            </a:pPr>
            <a:endParaRPr lang="sv-SE" sz="1350"/>
          </a:p>
        </p:txBody>
      </p:sp>
      <p:cxnSp>
        <p:nvCxnSpPr>
          <p:cNvPr id="61" name="Straight Connector 60"/>
          <p:cNvCxnSpPr/>
          <p:nvPr/>
        </p:nvCxnSpPr>
        <p:spPr bwMode="auto">
          <a:xfrm flipV="1">
            <a:off x="1554268" y="2935853"/>
            <a:ext cx="1458162" cy="5213"/>
          </a:xfrm>
          <a:prstGeom prst="line">
            <a:avLst/>
          </a:prstGeom>
          <a:ln>
            <a:prstDash val="dashDot"/>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p:cNvCxnSpPr/>
          <p:nvPr/>
        </p:nvCxnSpPr>
        <p:spPr bwMode="auto">
          <a:xfrm flipV="1">
            <a:off x="978685" y="3524193"/>
            <a:ext cx="2504507" cy="10939"/>
          </a:xfrm>
          <a:prstGeom prst="line">
            <a:avLst/>
          </a:prstGeom>
          <a:ln>
            <a:prstDash val="dashDot"/>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086" name="Text Box 27"/>
          <p:cNvSpPr txBox="1">
            <a:spLocks noChangeArrowheads="1"/>
          </p:cNvSpPr>
          <p:nvPr/>
        </p:nvSpPr>
        <p:spPr bwMode="auto">
          <a:xfrm>
            <a:off x="2224337" y="2571077"/>
            <a:ext cx="1179473" cy="400110"/>
          </a:xfrm>
          <a:prstGeom prst="rect">
            <a:avLst/>
          </a:prstGeom>
          <a:noFill/>
          <a:ln w="9525">
            <a:noFill/>
            <a:miter lim="800000"/>
            <a:headEnd/>
            <a:tailEnd/>
          </a:ln>
        </p:spPr>
        <p:txBody>
          <a:bodyPr wrap="square">
            <a:spAutoFit/>
          </a:bodyPr>
          <a:lstStyle/>
          <a:p>
            <a:pPr algn="ctr"/>
            <a:r>
              <a:rPr lang="sv-SE" sz="1000" b="1" dirty="0" smtClean="0">
                <a:latin typeface="Arial" charset="0"/>
              </a:rPr>
              <a:t>Decisions on strategic level</a:t>
            </a:r>
            <a:endParaRPr lang="en-US" sz="1000" b="1" dirty="0">
              <a:latin typeface="Arial" charset="0"/>
            </a:endParaRPr>
          </a:p>
        </p:txBody>
      </p:sp>
      <p:graphicFrame>
        <p:nvGraphicFramePr>
          <p:cNvPr id="3074" name="Object 23"/>
          <p:cNvGraphicFramePr>
            <a:graphicFrameLocks noChangeAspect="1"/>
          </p:cNvGraphicFramePr>
          <p:nvPr>
            <p:extLst/>
          </p:nvPr>
        </p:nvGraphicFramePr>
        <p:xfrm>
          <a:off x="2850413" y="3689598"/>
          <a:ext cx="325101" cy="290647"/>
        </p:xfrm>
        <a:graphic>
          <a:graphicData uri="http://schemas.openxmlformats.org/presentationml/2006/ole">
            <mc:AlternateContent xmlns:mc="http://schemas.openxmlformats.org/markup-compatibility/2006">
              <mc:Choice xmlns:v="urn:schemas-microsoft-com:vml" Requires="v">
                <p:oleObj spid="_x0000_s50223" name="Visio" r:id="rId5" imgW="940834" imgH="841713" progId="Visio.Drawing.11">
                  <p:embed/>
                </p:oleObj>
              </mc:Choice>
              <mc:Fallback>
                <p:oleObj name="Visio" r:id="rId5" imgW="940834" imgH="841713" progId="Visio.Drawing.11">
                  <p:embed/>
                  <p:pic>
                    <p:nvPicPr>
                      <p:cNvPr id="3074"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0413" y="3689598"/>
                        <a:ext cx="325101" cy="29064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3075" name="Object 22"/>
          <p:cNvGraphicFramePr>
            <a:graphicFrameLocks noChangeAspect="1"/>
          </p:cNvGraphicFramePr>
          <p:nvPr>
            <p:extLst/>
          </p:nvPr>
        </p:nvGraphicFramePr>
        <p:xfrm>
          <a:off x="2519932" y="3182697"/>
          <a:ext cx="341885" cy="274746"/>
        </p:xfrm>
        <a:graphic>
          <a:graphicData uri="http://schemas.openxmlformats.org/presentationml/2006/ole">
            <mc:AlternateContent xmlns:mc="http://schemas.openxmlformats.org/markup-compatibility/2006">
              <mc:Choice xmlns:v="urn:schemas-microsoft-com:vml" Requires="v">
                <p:oleObj spid="_x0000_s50224" name="Visio" r:id="rId7" imgW="931663" imgH="751732" progId="Visio.Drawing.11">
                  <p:embed/>
                </p:oleObj>
              </mc:Choice>
              <mc:Fallback>
                <p:oleObj name="Visio" r:id="rId7" imgW="931663" imgH="751732" progId="Visio.Drawing.11">
                  <p:embed/>
                  <p:pic>
                    <p:nvPicPr>
                      <p:cNvPr id="3075"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9932" y="3182697"/>
                        <a:ext cx="341885" cy="2747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3076" name="Object 60"/>
          <p:cNvGraphicFramePr>
            <a:graphicFrameLocks noChangeAspect="1"/>
          </p:cNvGraphicFramePr>
          <p:nvPr>
            <p:extLst/>
          </p:nvPr>
        </p:nvGraphicFramePr>
        <p:xfrm>
          <a:off x="2042793" y="2580394"/>
          <a:ext cx="363088" cy="274745"/>
        </p:xfrm>
        <a:graphic>
          <a:graphicData uri="http://schemas.openxmlformats.org/presentationml/2006/ole">
            <mc:AlternateContent xmlns:mc="http://schemas.openxmlformats.org/markup-compatibility/2006">
              <mc:Choice xmlns:v="urn:schemas-microsoft-com:vml" Requires="v">
                <p:oleObj spid="_x0000_s50225" name="Visio" r:id="rId9" imgW="1114543" imgH="841713" progId="Visio.Drawing.11">
                  <p:embed/>
                </p:oleObj>
              </mc:Choice>
              <mc:Fallback>
                <p:oleObj name="Visio" r:id="rId9" imgW="1114543" imgH="841713" progId="Visio.Drawing.11">
                  <p:embed/>
                  <p:pic>
                    <p:nvPicPr>
                      <p:cNvPr id="3076" name="Object 6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42793" y="2580394"/>
                        <a:ext cx="363088" cy="2747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090" name="AutoShape 2"/>
          <p:cNvSpPr>
            <a:spLocks noChangeArrowheads="1"/>
          </p:cNvSpPr>
          <p:nvPr/>
        </p:nvSpPr>
        <p:spPr bwMode="auto">
          <a:xfrm>
            <a:off x="798184" y="4327315"/>
            <a:ext cx="4659177" cy="594066"/>
          </a:xfrm>
          <a:prstGeom prst="can">
            <a:avLst>
              <a:gd name="adj" fmla="val 40037"/>
            </a:avLst>
          </a:prstGeom>
          <a:solidFill>
            <a:schemeClr val="tx1">
              <a:lumMod val="10000"/>
              <a:lumOff val="90000"/>
            </a:schemeClr>
          </a:solidFill>
          <a:ln w="9525">
            <a:solidFill>
              <a:schemeClr val="tx2">
                <a:lumMod val="20000"/>
                <a:lumOff val="80000"/>
              </a:schemeClr>
            </a:solidFill>
            <a:round/>
            <a:headEnd/>
            <a:tailEnd/>
          </a:ln>
          <a:effectLst>
            <a:outerShdw blurRad="50800" dist="38100" dir="2700000" algn="tl" rotWithShape="0">
              <a:prstClr val="black">
                <a:alpha val="40000"/>
              </a:prstClr>
            </a:outerShdw>
          </a:effectLst>
        </p:spPr>
        <p:txBody>
          <a:bodyPr wrap="none" anchor="ctr"/>
          <a:lstStyle/>
          <a:p>
            <a:pPr>
              <a:spcBef>
                <a:spcPct val="50000"/>
              </a:spcBef>
              <a:buFontTx/>
              <a:buChar char="•"/>
            </a:pPr>
            <a:endParaRPr lang="sv-SE" sz="1350"/>
          </a:p>
        </p:txBody>
      </p:sp>
      <p:sp>
        <p:nvSpPr>
          <p:cNvPr id="3091" name="Text Box 53"/>
          <p:cNvSpPr txBox="1">
            <a:spLocks noChangeArrowheads="1"/>
          </p:cNvSpPr>
          <p:nvPr/>
        </p:nvSpPr>
        <p:spPr bwMode="auto">
          <a:xfrm>
            <a:off x="1236921" y="4551614"/>
            <a:ext cx="4259786" cy="369332"/>
          </a:xfrm>
          <a:prstGeom prst="rect">
            <a:avLst/>
          </a:prstGeom>
          <a:noFill/>
          <a:ln w="9525">
            <a:noFill/>
            <a:miter lim="800000"/>
            <a:headEnd/>
            <a:tailEnd/>
          </a:ln>
        </p:spPr>
        <p:txBody>
          <a:bodyPr wrap="square">
            <a:spAutoFit/>
          </a:bodyPr>
          <a:lstStyle/>
          <a:p>
            <a:pPr>
              <a:spcBef>
                <a:spcPct val="50000"/>
              </a:spcBef>
            </a:pPr>
            <a:r>
              <a:rPr lang="sv-SE" sz="900" b="1" dirty="0" smtClean="0">
                <a:latin typeface="Arial" charset="0"/>
              </a:rPr>
              <a:t>Operational systems: </a:t>
            </a:r>
            <a:r>
              <a:rPr lang="sv-SE" sz="900" dirty="0" smtClean="0">
                <a:latin typeface="Arial" charset="0"/>
              </a:rPr>
              <a:t>System that support the daily business, such as business systems (ERPs), BPM system</a:t>
            </a:r>
            <a:r>
              <a:rPr lang="sv-SE" sz="900" dirty="0">
                <a:latin typeface="Arial" charset="0"/>
              </a:rPr>
              <a:t>, </a:t>
            </a:r>
            <a:r>
              <a:rPr lang="sv-SE" sz="900" dirty="0" smtClean="0">
                <a:latin typeface="Arial" charset="0"/>
              </a:rPr>
              <a:t>CRM system</a:t>
            </a:r>
            <a:r>
              <a:rPr lang="sv-SE" sz="900" dirty="0">
                <a:latin typeface="Arial" charset="0"/>
              </a:rPr>
              <a:t>, </a:t>
            </a:r>
            <a:r>
              <a:rPr lang="sv-SE" sz="900" dirty="0" smtClean="0">
                <a:latin typeface="Arial" charset="0"/>
              </a:rPr>
              <a:t>etc</a:t>
            </a:r>
            <a:endParaRPr lang="en-US" sz="900" dirty="0">
              <a:latin typeface="Arial" charset="0"/>
            </a:endParaRPr>
          </a:p>
        </p:txBody>
      </p:sp>
      <p:sp>
        <p:nvSpPr>
          <p:cNvPr id="109" name="TextBox 108"/>
          <p:cNvSpPr txBox="1"/>
          <p:nvPr/>
        </p:nvSpPr>
        <p:spPr>
          <a:xfrm>
            <a:off x="598896" y="1340668"/>
            <a:ext cx="3180177" cy="461665"/>
          </a:xfrm>
          <a:prstGeom prst="rect">
            <a:avLst/>
          </a:prstGeom>
          <a:noFill/>
        </p:spPr>
        <p:txBody>
          <a:bodyPr wrap="square">
            <a:spAutoFit/>
          </a:bodyPr>
          <a:lstStyle/>
          <a:p>
            <a:pPr>
              <a:defRPr/>
            </a:pPr>
            <a:r>
              <a:rPr lang="sv-SE" sz="1200" b="1" dirty="0" smtClean="0">
                <a:latin typeface="+mj-lt"/>
              </a:rPr>
              <a:t>Goals</a:t>
            </a:r>
            <a:endParaRPr lang="sv-SE" sz="1200" b="1" dirty="0">
              <a:latin typeface="+mj-lt"/>
            </a:endParaRPr>
          </a:p>
          <a:p>
            <a:pPr>
              <a:defRPr/>
            </a:pPr>
            <a:r>
              <a:rPr lang="sv-SE" sz="1200" dirty="0">
                <a:latin typeface="+mj-lt"/>
              </a:rPr>
              <a:t>(vision, </a:t>
            </a:r>
            <a:r>
              <a:rPr lang="sv-SE" sz="1200" dirty="0" smtClean="0">
                <a:latin typeface="+mj-lt"/>
              </a:rPr>
              <a:t>enterprise goals, objectives)</a:t>
            </a:r>
            <a:endParaRPr lang="sv-SE" sz="1200" dirty="0">
              <a:latin typeface="+mj-lt"/>
            </a:endParaRPr>
          </a:p>
        </p:txBody>
      </p:sp>
      <p:sp>
        <p:nvSpPr>
          <p:cNvPr id="110" name="TextBox 109"/>
          <p:cNvSpPr txBox="1"/>
          <p:nvPr/>
        </p:nvSpPr>
        <p:spPr>
          <a:xfrm>
            <a:off x="608071" y="1770506"/>
            <a:ext cx="2003577" cy="646331"/>
          </a:xfrm>
          <a:prstGeom prst="rect">
            <a:avLst/>
          </a:prstGeom>
          <a:noFill/>
        </p:spPr>
        <p:txBody>
          <a:bodyPr wrap="square">
            <a:spAutoFit/>
          </a:bodyPr>
          <a:lstStyle/>
          <a:p>
            <a:pPr>
              <a:defRPr/>
            </a:pPr>
            <a:r>
              <a:rPr lang="sv-SE" sz="1200" b="1" dirty="0" smtClean="0">
                <a:latin typeface="+mj-lt"/>
              </a:rPr>
              <a:t>Means</a:t>
            </a:r>
            <a:endParaRPr lang="sv-SE" sz="1200" b="1" dirty="0">
              <a:latin typeface="+mj-lt"/>
            </a:endParaRPr>
          </a:p>
          <a:p>
            <a:pPr>
              <a:defRPr/>
            </a:pPr>
            <a:r>
              <a:rPr lang="sv-SE" sz="1200" dirty="0">
                <a:latin typeface="+mj-lt"/>
              </a:rPr>
              <a:t>(mission, </a:t>
            </a:r>
            <a:r>
              <a:rPr lang="sv-SE" sz="1200" dirty="0" smtClean="0">
                <a:latin typeface="+mj-lt"/>
              </a:rPr>
              <a:t>strategies, tactics, business processes)</a:t>
            </a:r>
            <a:endParaRPr lang="sv-SE" sz="1200" dirty="0">
              <a:latin typeface="+mj-lt"/>
            </a:endParaRPr>
          </a:p>
        </p:txBody>
      </p:sp>
      <p:sp>
        <p:nvSpPr>
          <p:cNvPr id="30" name="textruta 2"/>
          <p:cNvSpPr txBox="1"/>
          <p:nvPr/>
        </p:nvSpPr>
        <p:spPr>
          <a:xfrm>
            <a:off x="3838237" y="1040821"/>
            <a:ext cx="1658470" cy="415498"/>
          </a:xfrm>
          <a:prstGeom prst="rect">
            <a:avLst/>
          </a:prstGeom>
          <a:noFill/>
        </p:spPr>
        <p:txBody>
          <a:bodyPr wrap="square" rtlCol="0">
            <a:spAutoFit/>
          </a:bodyPr>
          <a:lstStyle/>
          <a:p>
            <a:r>
              <a:rPr lang="sv-SE" sz="1050" dirty="0" smtClean="0"/>
              <a:t>Big data related systems/techniques </a:t>
            </a:r>
            <a:endParaRPr lang="sv-SE" sz="1050" dirty="0"/>
          </a:p>
        </p:txBody>
      </p:sp>
      <p:sp>
        <p:nvSpPr>
          <p:cNvPr id="25" name="Text Box 27"/>
          <p:cNvSpPr txBox="1">
            <a:spLocks noChangeArrowheads="1"/>
          </p:cNvSpPr>
          <p:nvPr/>
        </p:nvSpPr>
        <p:spPr bwMode="auto">
          <a:xfrm rot="18397394">
            <a:off x="573228" y="2963298"/>
            <a:ext cx="1306631" cy="253916"/>
          </a:xfrm>
          <a:prstGeom prst="rect">
            <a:avLst/>
          </a:prstGeom>
          <a:noFill/>
          <a:ln w="9525">
            <a:noFill/>
            <a:miter lim="800000"/>
            <a:headEnd/>
            <a:tailEnd/>
          </a:ln>
        </p:spPr>
        <p:txBody>
          <a:bodyPr wrap="square">
            <a:spAutoFit/>
          </a:bodyPr>
          <a:lstStyle/>
          <a:p>
            <a:pPr algn="ctr"/>
            <a:r>
              <a:rPr lang="sv-SE" sz="1050" b="1" dirty="0" smtClean="0">
                <a:latin typeface="Arial" charset="0"/>
              </a:rPr>
              <a:t>Decision models</a:t>
            </a:r>
            <a:endParaRPr lang="en-US" sz="1050" b="1" dirty="0">
              <a:latin typeface="Arial" charset="0"/>
            </a:endParaRPr>
          </a:p>
        </p:txBody>
      </p:sp>
      <p:sp>
        <p:nvSpPr>
          <p:cNvPr id="4" name="Rectangle 3"/>
          <p:cNvSpPr/>
          <p:nvPr/>
        </p:nvSpPr>
        <p:spPr>
          <a:xfrm>
            <a:off x="7317430" y="99152"/>
            <a:ext cx="1727418" cy="121068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3100" name="Rectangle 2"/>
          <p:cNvSpPr>
            <a:spLocks noGrp="1" noChangeArrowheads="1"/>
          </p:cNvSpPr>
          <p:nvPr>
            <p:ph type="title"/>
          </p:nvPr>
        </p:nvSpPr>
        <p:spPr>
          <a:xfrm>
            <a:off x="446191" y="468601"/>
            <a:ext cx="8330537" cy="596700"/>
          </a:xfrm>
        </p:spPr>
        <p:txBody>
          <a:bodyPr>
            <a:noAutofit/>
          </a:bodyPr>
          <a:lstStyle/>
          <a:p>
            <a:pPr algn="l" eaLnBrk="1" hangingPunct="1"/>
            <a:r>
              <a:rPr lang="sv-SE" dirty="0" smtClean="0"/>
              <a:t>Big data/Data science – an overview</a:t>
            </a:r>
            <a:endParaRPr lang="en-US" dirty="0" smtClean="0"/>
          </a:p>
        </p:txBody>
      </p:sp>
      <p:sp>
        <p:nvSpPr>
          <p:cNvPr id="101" name="Text Box 27"/>
          <p:cNvSpPr txBox="1">
            <a:spLocks noChangeArrowheads="1"/>
          </p:cNvSpPr>
          <p:nvPr/>
        </p:nvSpPr>
        <p:spPr bwMode="auto">
          <a:xfrm>
            <a:off x="1450099" y="3043477"/>
            <a:ext cx="1179473" cy="400110"/>
          </a:xfrm>
          <a:prstGeom prst="rect">
            <a:avLst/>
          </a:prstGeom>
          <a:noFill/>
          <a:ln w="9525">
            <a:noFill/>
            <a:miter lim="800000"/>
            <a:headEnd/>
            <a:tailEnd/>
          </a:ln>
        </p:spPr>
        <p:txBody>
          <a:bodyPr wrap="square">
            <a:spAutoFit/>
          </a:bodyPr>
          <a:lstStyle/>
          <a:p>
            <a:pPr algn="ctr"/>
            <a:r>
              <a:rPr lang="sv-SE" sz="1000" b="1" dirty="0" smtClean="0">
                <a:latin typeface="Arial" charset="0"/>
              </a:rPr>
              <a:t>Decisions on tactical level</a:t>
            </a:r>
            <a:endParaRPr lang="en-US" sz="1000" b="1" dirty="0">
              <a:latin typeface="Arial" charset="0"/>
            </a:endParaRPr>
          </a:p>
        </p:txBody>
      </p:sp>
      <p:sp>
        <p:nvSpPr>
          <p:cNvPr id="103" name="Text Box 27"/>
          <p:cNvSpPr txBox="1">
            <a:spLocks noChangeArrowheads="1"/>
          </p:cNvSpPr>
          <p:nvPr/>
        </p:nvSpPr>
        <p:spPr bwMode="auto">
          <a:xfrm>
            <a:off x="1499491" y="3609267"/>
            <a:ext cx="1462894" cy="400110"/>
          </a:xfrm>
          <a:prstGeom prst="rect">
            <a:avLst/>
          </a:prstGeom>
          <a:noFill/>
          <a:ln w="9525">
            <a:noFill/>
            <a:miter lim="800000"/>
            <a:headEnd/>
            <a:tailEnd/>
          </a:ln>
        </p:spPr>
        <p:txBody>
          <a:bodyPr wrap="square">
            <a:spAutoFit/>
          </a:bodyPr>
          <a:lstStyle/>
          <a:p>
            <a:pPr algn="ctr"/>
            <a:r>
              <a:rPr lang="sv-SE" sz="1000" b="1" dirty="0" smtClean="0">
                <a:latin typeface="Arial" charset="0"/>
              </a:rPr>
              <a:t>Decisions on operational level</a:t>
            </a:r>
            <a:endParaRPr lang="en-US" sz="1000" b="1" dirty="0">
              <a:latin typeface="Arial" charset="0"/>
            </a:endParaRPr>
          </a:p>
        </p:txBody>
      </p:sp>
      <p:sp>
        <p:nvSpPr>
          <p:cNvPr id="47" name="textruta 2"/>
          <p:cNvSpPr txBox="1"/>
          <p:nvPr/>
        </p:nvSpPr>
        <p:spPr>
          <a:xfrm>
            <a:off x="3803903" y="2321644"/>
            <a:ext cx="1458966" cy="253916"/>
          </a:xfrm>
          <a:prstGeom prst="rect">
            <a:avLst/>
          </a:prstGeom>
          <a:noFill/>
        </p:spPr>
        <p:txBody>
          <a:bodyPr wrap="square" rtlCol="0">
            <a:spAutoFit/>
          </a:bodyPr>
          <a:lstStyle/>
          <a:p>
            <a:r>
              <a:rPr lang="sv-SE" sz="1050" dirty="0" smtClean="0"/>
              <a:t>Additional data sources </a:t>
            </a:r>
            <a:endParaRPr lang="sv-SE" sz="1050" dirty="0"/>
          </a:p>
        </p:txBody>
      </p:sp>
      <p:sp>
        <p:nvSpPr>
          <p:cNvPr id="5" name="Rectangle 4"/>
          <p:cNvSpPr/>
          <p:nvPr/>
        </p:nvSpPr>
        <p:spPr>
          <a:xfrm>
            <a:off x="1619782" y="4329998"/>
            <a:ext cx="4572000" cy="246221"/>
          </a:xfrm>
          <a:prstGeom prst="rect">
            <a:avLst/>
          </a:prstGeom>
        </p:spPr>
        <p:txBody>
          <a:bodyPr>
            <a:spAutoFit/>
          </a:bodyPr>
          <a:lstStyle/>
          <a:p>
            <a:r>
              <a:rPr lang="sv-SE" sz="1000" dirty="0"/>
              <a:t>Systems supporting decision making and data sources</a:t>
            </a:r>
          </a:p>
        </p:txBody>
      </p:sp>
      <p:pic>
        <p:nvPicPr>
          <p:cNvPr id="6157"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13736" y="2583244"/>
            <a:ext cx="1357313" cy="1715895"/>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2" name="Rektangel 1"/>
          <p:cNvSpPr/>
          <p:nvPr/>
        </p:nvSpPr>
        <p:spPr>
          <a:xfrm>
            <a:off x="5564934" y="1494667"/>
            <a:ext cx="1455833" cy="234872"/>
          </a:xfrm>
          <a:prstGeom prst="rect">
            <a:avLst/>
          </a:prstGeom>
          <a:solidFill>
            <a:schemeClr val="tx1">
              <a:lumMod val="25000"/>
              <a:lumOff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900" dirty="0" smtClean="0">
                <a:solidFill>
                  <a:srgbClr val="000000"/>
                </a:solidFill>
              </a:rPr>
              <a:t>Data mining</a:t>
            </a:r>
            <a:endParaRPr lang="sv-SE" sz="900" dirty="0">
              <a:solidFill>
                <a:srgbClr val="000000"/>
              </a:solidFill>
            </a:endParaRPr>
          </a:p>
        </p:txBody>
      </p:sp>
      <p:sp>
        <p:nvSpPr>
          <p:cNvPr id="19" name="Rektangel 18"/>
          <p:cNvSpPr/>
          <p:nvPr/>
        </p:nvSpPr>
        <p:spPr>
          <a:xfrm>
            <a:off x="5564933" y="1774716"/>
            <a:ext cx="1456997" cy="235060"/>
          </a:xfrm>
          <a:prstGeom prst="rect">
            <a:avLst/>
          </a:prstGeom>
          <a:solidFill>
            <a:schemeClr val="tx1">
              <a:lumMod val="25000"/>
              <a:lumOff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900" dirty="0" smtClean="0">
                <a:solidFill>
                  <a:srgbClr val="000000"/>
                </a:solidFill>
              </a:rPr>
              <a:t>Machine learning</a:t>
            </a:r>
            <a:endParaRPr lang="sv-SE" sz="900" dirty="0">
              <a:solidFill>
                <a:srgbClr val="000000"/>
              </a:solidFill>
            </a:endParaRPr>
          </a:p>
        </p:txBody>
      </p:sp>
      <p:sp>
        <p:nvSpPr>
          <p:cNvPr id="20" name="Rektangel 19"/>
          <p:cNvSpPr/>
          <p:nvPr/>
        </p:nvSpPr>
        <p:spPr>
          <a:xfrm>
            <a:off x="5564934" y="2054954"/>
            <a:ext cx="1456998" cy="235060"/>
          </a:xfrm>
          <a:prstGeom prst="rect">
            <a:avLst/>
          </a:prstGeom>
          <a:solidFill>
            <a:schemeClr val="tx1">
              <a:lumMod val="25000"/>
              <a:lumOff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900" dirty="0" smtClean="0">
                <a:solidFill>
                  <a:srgbClr val="000000"/>
                </a:solidFill>
              </a:rPr>
              <a:t>Language technology</a:t>
            </a:r>
            <a:endParaRPr lang="sv-SE" sz="900" dirty="0">
              <a:solidFill>
                <a:srgbClr val="000000"/>
              </a:solidFill>
            </a:endParaRPr>
          </a:p>
        </p:txBody>
      </p:sp>
      <p:sp>
        <p:nvSpPr>
          <p:cNvPr id="22" name="Rektangel 21"/>
          <p:cNvSpPr/>
          <p:nvPr/>
        </p:nvSpPr>
        <p:spPr>
          <a:xfrm>
            <a:off x="5564933" y="2615430"/>
            <a:ext cx="1458162" cy="235248"/>
          </a:xfrm>
          <a:prstGeom prst="rect">
            <a:avLst/>
          </a:prstGeom>
          <a:solidFill>
            <a:schemeClr val="tx1">
              <a:lumMod val="25000"/>
              <a:lumOff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900" dirty="0" smtClean="0">
                <a:solidFill>
                  <a:srgbClr val="000000"/>
                </a:solidFill>
              </a:rPr>
              <a:t>Web mining</a:t>
            </a:r>
            <a:endParaRPr lang="sv-SE" sz="900" dirty="0">
              <a:solidFill>
                <a:srgbClr val="000000"/>
              </a:solidFill>
            </a:endParaRPr>
          </a:p>
        </p:txBody>
      </p:sp>
      <p:sp>
        <p:nvSpPr>
          <p:cNvPr id="3" name="textruta 2"/>
          <p:cNvSpPr txBox="1"/>
          <p:nvPr/>
        </p:nvSpPr>
        <p:spPr>
          <a:xfrm>
            <a:off x="5507008" y="1060098"/>
            <a:ext cx="1563800" cy="415498"/>
          </a:xfrm>
          <a:prstGeom prst="rect">
            <a:avLst/>
          </a:prstGeom>
          <a:noFill/>
        </p:spPr>
        <p:txBody>
          <a:bodyPr wrap="square" rtlCol="0">
            <a:spAutoFit/>
          </a:bodyPr>
          <a:lstStyle/>
          <a:p>
            <a:r>
              <a:rPr lang="sv-SE" sz="1050" dirty="0" smtClean="0"/>
              <a:t>Big Data related methods for data analysis </a:t>
            </a:r>
            <a:endParaRPr lang="sv-SE" sz="1050" dirty="0"/>
          </a:p>
        </p:txBody>
      </p:sp>
      <p:sp>
        <p:nvSpPr>
          <p:cNvPr id="26" name="Rektangel 20"/>
          <p:cNvSpPr/>
          <p:nvPr/>
        </p:nvSpPr>
        <p:spPr>
          <a:xfrm>
            <a:off x="5564932" y="2332221"/>
            <a:ext cx="1456997" cy="235060"/>
          </a:xfrm>
          <a:prstGeom prst="rect">
            <a:avLst/>
          </a:prstGeom>
          <a:solidFill>
            <a:schemeClr val="tx1">
              <a:lumMod val="25000"/>
              <a:lumOff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900" dirty="0" smtClean="0">
                <a:solidFill>
                  <a:srgbClr val="000000"/>
                </a:solidFill>
              </a:rPr>
              <a:t>Process mining </a:t>
            </a:r>
            <a:endParaRPr lang="sv-SE" sz="900" dirty="0">
              <a:solidFill>
                <a:srgbClr val="000000"/>
              </a:solidFill>
            </a:endParaRPr>
          </a:p>
        </p:txBody>
      </p:sp>
      <p:sp>
        <p:nvSpPr>
          <p:cNvPr id="51" name="textruta 2"/>
          <p:cNvSpPr txBox="1"/>
          <p:nvPr/>
        </p:nvSpPr>
        <p:spPr>
          <a:xfrm>
            <a:off x="7422897" y="1153416"/>
            <a:ext cx="1250663" cy="253916"/>
          </a:xfrm>
          <a:prstGeom prst="rect">
            <a:avLst/>
          </a:prstGeom>
          <a:noFill/>
        </p:spPr>
        <p:txBody>
          <a:bodyPr wrap="none" rtlCol="0">
            <a:spAutoFit/>
          </a:bodyPr>
          <a:lstStyle/>
          <a:p>
            <a:r>
              <a:rPr lang="sv-SE" sz="1050" dirty="0" smtClean="0"/>
              <a:t>Other areas related</a:t>
            </a:r>
            <a:endParaRPr lang="sv-SE" sz="1050" dirty="0"/>
          </a:p>
        </p:txBody>
      </p:sp>
      <p:sp>
        <p:nvSpPr>
          <p:cNvPr id="52" name="Rektangel 1"/>
          <p:cNvSpPr/>
          <p:nvPr/>
        </p:nvSpPr>
        <p:spPr>
          <a:xfrm>
            <a:off x="7320895" y="1464461"/>
            <a:ext cx="1455833" cy="234872"/>
          </a:xfrm>
          <a:prstGeom prst="rect">
            <a:avLst/>
          </a:prstGeom>
          <a:solidFill>
            <a:schemeClr val="tx1">
              <a:lumMod val="25000"/>
              <a:lumOff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900" dirty="0" smtClean="0">
                <a:solidFill>
                  <a:srgbClr val="000000"/>
                </a:solidFill>
              </a:rPr>
              <a:t>Business processes</a:t>
            </a:r>
            <a:endParaRPr lang="sv-SE" sz="900" dirty="0">
              <a:solidFill>
                <a:srgbClr val="000000"/>
              </a:solidFill>
            </a:endParaRPr>
          </a:p>
        </p:txBody>
      </p:sp>
      <p:sp>
        <p:nvSpPr>
          <p:cNvPr id="53" name="Rektangel 18"/>
          <p:cNvSpPr/>
          <p:nvPr/>
        </p:nvSpPr>
        <p:spPr>
          <a:xfrm>
            <a:off x="7329018" y="2043628"/>
            <a:ext cx="1456997" cy="235060"/>
          </a:xfrm>
          <a:prstGeom prst="rect">
            <a:avLst/>
          </a:prstGeom>
          <a:solidFill>
            <a:schemeClr val="tx1">
              <a:lumMod val="25000"/>
              <a:lumOff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900" dirty="0" smtClean="0">
                <a:solidFill>
                  <a:srgbClr val="000000"/>
                </a:solidFill>
              </a:rPr>
              <a:t>Models for decision</a:t>
            </a:r>
            <a:endParaRPr lang="sv-SE" sz="900" dirty="0">
              <a:solidFill>
                <a:srgbClr val="000000"/>
              </a:solidFill>
            </a:endParaRPr>
          </a:p>
        </p:txBody>
      </p:sp>
      <p:sp>
        <p:nvSpPr>
          <p:cNvPr id="54" name="Rektangel 19"/>
          <p:cNvSpPr/>
          <p:nvPr/>
        </p:nvSpPr>
        <p:spPr>
          <a:xfrm>
            <a:off x="7329019" y="2323866"/>
            <a:ext cx="1456998" cy="235060"/>
          </a:xfrm>
          <a:prstGeom prst="rect">
            <a:avLst/>
          </a:prstGeom>
          <a:solidFill>
            <a:schemeClr val="tx1">
              <a:lumMod val="25000"/>
              <a:lumOff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900" dirty="0" smtClean="0">
                <a:solidFill>
                  <a:srgbClr val="000000"/>
                </a:solidFill>
              </a:rPr>
              <a:t>Data governance</a:t>
            </a:r>
            <a:endParaRPr lang="sv-SE" sz="900" dirty="0">
              <a:solidFill>
                <a:srgbClr val="000000"/>
              </a:solidFill>
            </a:endParaRPr>
          </a:p>
        </p:txBody>
      </p:sp>
      <p:sp>
        <p:nvSpPr>
          <p:cNvPr id="55" name="Rektangel 21"/>
          <p:cNvSpPr/>
          <p:nvPr/>
        </p:nvSpPr>
        <p:spPr>
          <a:xfrm>
            <a:off x="7329017" y="3189581"/>
            <a:ext cx="1458162" cy="235248"/>
          </a:xfrm>
          <a:prstGeom prst="rect">
            <a:avLst/>
          </a:prstGeom>
          <a:solidFill>
            <a:schemeClr val="tx1">
              <a:lumMod val="25000"/>
              <a:lumOff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900" dirty="0" smtClean="0">
                <a:solidFill>
                  <a:srgbClr val="000000"/>
                </a:solidFill>
              </a:rPr>
              <a:t>Org structures</a:t>
            </a:r>
            <a:endParaRPr lang="sv-SE" sz="900" dirty="0">
              <a:solidFill>
                <a:srgbClr val="000000"/>
              </a:solidFill>
            </a:endParaRPr>
          </a:p>
        </p:txBody>
      </p:sp>
      <p:sp>
        <p:nvSpPr>
          <p:cNvPr id="56" name="Rektangel 21"/>
          <p:cNvSpPr/>
          <p:nvPr/>
        </p:nvSpPr>
        <p:spPr>
          <a:xfrm>
            <a:off x="7329016" y="3439140"/>
            <a:ext cx="1458162" cy="235248"/>
          </a:xfrm>
          <a:prstGeom prst="rect">
            <a:avLst/>
          </a:prstGeom>
          <a:solidFill>
            <a:schemeClr val="tx1">
              <a:lumMod val="25000"/>
              <a:lumOff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900" dirty="0" smtClean="0">
                <a:solidFill>
                  <a:srgbClr val="000000"/>
                </a:solidFill>
              </a:rPr>
              <a:t>IT architecture</a:t>
            </a:r>
            <a:endParaRPr lang="sv-SE" sz="900" dirty="0">
              <a:solidFill>
                <a:srgbClr val="000000"/>
              </a:solidFill>
            </a:endParaRPr>
          </a:p>
        </p:txBody>
      </p:sp>
      <p:sp>
        <p:nvSpPr>
          <p:cNvPr id="57" name="Rektangel 20"/>
          <p:cNvSpPr/>
          <p:nvPr/>
        </p:nvSpPr>
        <p:spPr>
          <a:xfrm>
            <a:off x="7329017" y="2601133"/>
            <a:ext cx="1456997" cy="235060"/>
          </a:xfrm>
          <a:prstGeom prst="rect">
            <a:avLst/>
          </a:prstGeom>
          <a:solidFill>
            <a:schemeClr val="tx1">
              <a:lumMod val="25000"/>
              <a:lumOff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900" dirty="0" smtClean="0">
                <a:solidFill>
                  <a:srgbClr val="000000"/>
                </a:solidFill>
              </a:rPr>
              <a:t>Master data management</a:t>
            </a:r>
            <a:endParaRPr lang="sv-SE" sz="900" dirty="0">
              <a:solidFill>
                <a:srgbClr val="000000"/>
              </a:solidFill>
            </a:endParaRPr>
          </a:p>
        </p:txBody>
      </p:sp>
      <p:sp>
        <p:nvSpPr>
          <p:cNvPr id="58" name="Rektangel 21"/>
          <p:cNvSpPr/>
          <p:nvPr/>
        </p:nvSpPr>
        <p:spPr>
          <a:xfrm>
            <a:off x="7329016" y="3736848"/>
            <a:ext cx="1458162" cy="235248"/>
          </a:xfrm>
          <a:prstGeom prst="rect">
            <a:avLst/>
          </a:prstGeom>
          <a:solidFill>
            <a:schemeClr val="tx1">
              <a:lumMod val="25000"/>
              <a:lumOff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900" dirty="0" smtClean="0">
                <a:solidFill>
                  <a:srgbClr val="000000"/>
                </a:solidFill>
              </a:rPr>
              <a:t>Data repository</a:t>
            </a:r>
            <a:endParaRPr lang="sv-SE" sz="900" dirty="0">
              <a:solidFill>
                <a:srgbClr val="000000"/>
              </a:solidFill>
            </a:endParaRPr>
          </a:p>
        </p:txBody>
      </p:sp>
      <p:sp>
        <p:nvSpPr>
          <p:cNvPr id="59" name="Rektangel 21"/>
          <p:cNvSpPr/>
          <p:nvPr/>
        </p:nvSpPr>
        <p:spPr>
          <a:xfrm>
            <a:off x="7320895" y="4001997"/>
            <a:ext cx="1458162" cy="235248"/>
          </a:xfrm>
          <a:prstGeom prst="rect">
            <a:avLst/>
          </a:prstGeom>
          <a:solidFill>
            <a:schemeClr val="tx1">
              <a:lumMod val="25000"/>
              <a:lumOff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900" dirty="0" smtClean="0">
                <a:solidFill>
                  <a:srgbClr val="000000"/>
                </a:solidFill>
              </a:rPr>
              <a:t>Cloud computing</a:t>
            </a:r>
            <a:endParaRPr lang="sv-SE" sz="900" dirty="0">
              <a:solidFill>
                <a:srgbClr val="000000"/>
              </a:solidFill>
            </a:endParaRPr>
          </a:p>
        </p:txBody>
      </p:sp>
      <p:sp>
        <p:nvSpPr>
          <p:cNvPr id="60" name="Rektangel 1"/>
          <p:cNvSpPr/>
          <p:nvPr/>
        </p:nvSpPr>
        <p:spPr>
          <a:xfrm>
            <a:off x="7331346" y="4585151"/>
            <a:ext cx="1455833" cy="234872"/>
          </a:xfrm>
          <a:prstGeom prst="rect">
            <a:avLst/>
          </a:prstGeom>
          <a:solidFill>
            <a:schemeClr val="tx1">
              <a:lumMod val="25000"/>
              <a:lumOff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900" dirty="0" smtClean="0">
                <a:solidFill>
                  <a:srgbClr val="000000"/>
                </a:solidFill>
              </a:rPr>
              <a:t>Business case/ROI</a:t>
            </a:r>
            <a:endParaRPr lang="sv-SE" sz="900" dirty="0">
              <a:solidFill>
                <a:srgbClr val="000000"/>
              </a:solidFill>
            </a:endParaRPr>
          </a:p>
        </p:txBody>
      </p:sp>
      <p:sp>
        <p:nvSpPr>
          <p:cNvPr id="62" name="Rektangel 20"/>
          <p:cNvSpPr/>
          <p:nvPr/>
        </p:nvSpPr>
        <p:spPr>
          <a:xfrm>
            <a:off x="7329016" y="2887229"/>
            <a:ext cx="1456997" cy="235060"/>
          </a:xfrm>
          <a:prstGeom prst="rect">
            <a:avLst/>
          </a:prstGeom>
          <a:solidFill>
            <a:schemeClr val="tx1">
              <a:lumMod val="25000"/>
              <a:lumOff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900" dirty="0" smtClean="0">
                <a:solidFill>
                  <a:srgbClr val="000000"/>
                </a:solidFill>
              </a:rPr>
              <a:t>Meta data management</a:t>
            </a:r>
            <a:endParaRPr lang="sv-SE" sz="900" dirty="0">
              <a:solidFill>
                <a:srgbClr val="000000"/>
              </a:solidFill>
            </a:endParaRPr>
          </a:p>
        </p:txBody>
      </p:sp>
      <p:sp>
        <p:nvSpPr>
          <p:cNvPr id="63" name="Rektangel 18"/>
          <p:cNvSpPr/>
          <p:nvPr/>
        </p:nvSpPr>
        <p:spPr>
          <a:xfrm>
            <a:off x="7319731" y="1764160"/>
            <a:ext cx="1456997" cy="235060"/>
          </a:xfrm>
          <a:prstGeom prst="rect">
            <a:avLst/>
          </a:prstGeom>
          <a:solidFill>
            <a:schemeClr val="tx1">
              <a:lumMod val="25000"/>
              <a:lumOff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900" dirty="0" smtClean="0">
                <a:solidFill>
                  <a:srgbClr val="000000"/>
                </a:solidFill>
              </a:rPr>
              <a:t>Business rules </a:t>
            </a:r>
            <a:endParaRPr lang="sv-SE" sz="900" dirty="0">
              <a:solidFill>
                <a:srgbClr val="000000"/>
              </a:solidFill>
            </a:endParaRPr>
          </a:p>
        </p:txBody>
      </p:sp>
      <p:sp>
        <p:nvSpPr>
          <p:cNvPr id="64" name="Rektangel 1"/>
          <p:cNvSpPr/>
          <p:nvPr/>
        </p:nvSpPr>
        <p:spPr>
          <a:xfrm>
            <a:off x="7329016" y="4287443"/>
            <a:ext cx="1455833" cy="234872"/>
          </a:xfrm>
          <a:prstGeom prst="rect">
            <a:avLst/>
          </a:prstGeom>
          <a:solidFill>
            <a:schemeClr val="tx1">
              <a:lumMod val="25000"/>
              <a:lumOff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900" dirty="0" smtClean="0">
                <a:solidFill>
                  <a:srgbClr val="000000"/>
                </a:solidFill>
              </a:rPr>
              <a:t>Security</a:t>
            </a:r>
            <a:endParaRPr lang="sv-SE" sz="900" dirty="0">
              <a:solidFill>
                <a:srgbClr val="000000"/>
              </a:solidFill>
            </a:endParaRPr>
          </a:p>
        </p:txBody>
      </p:sp>
      <p:sp>
        <p:nvSpPr>
          <p:cNvPr id="43" name="Rektangel 20"/>
          <p:cNvSpPr/>
          <p:nvPr/>
        </p:nvSpPr>
        <p:spPr>
          <a:xfrm>
            <a:off x="5563769" y="3259885"/>
            <a:ext cx="1456997" cy="235060"/>
          </a:xfrm>
          <a:prstGeom prst="rect">
            <a:avLst/>
          </a:prstGeom>
          <a:solidFill>
            <a:schemeClr val="tx1">
              <a:lumMod val="25000"/>
              <a:lumOff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900" dirty="0" smtClean="0">
                <a:solidFill>
                  <a:srgbClr val="000000"/>
                </a:solidFill>
              </a:rPr>
              <a:t>CRISP-DM</a:t>
            </a:r>
            <a:endParaRPr lang="sv-SE" sz="900" dirty="0">
              <a:solidFill>
                <a:srgbClr val="000000"/>
              </a:solidFill>
            </a:endParaRPr>
          </a:p>
        </p:txBody>
      </p:sp>
      <p:sp>
        <p:nvSpPr>
          <p:cNvPr id="44" name="textruta 2"/>
          <p:cNvSpPr txBox="1"/>
          <p:nvPr/>
        </p:nvSpPr>
        <p:spPr>
          <a:xfrm>
            <a:off x="5449084" y="3018590"/>
            <a:ext cx="1679648" cy="253916"/>
          </a:xfrm>
          <a:prstGeom prst="rect">
            <a:avLst/>
          </a:prstGeom>
          <a:noFill/>
        </p:spPr>
        <p:txBody>
          <a:bodyPr wrap="square" rtlCol="0">
            <a:spAutoFit/>
          </a:bodyPr>
          <a:lstStyle/>
          <a:p>
            <a:r>
              <a:rPr lang="sv-SE" sz="1050" dirty="0" smtClean="0"/>
              <a:t>Processes for data analysis</a:t>
            </a:r>
            <a:endParaRPr lang="sv-SE" sz="1050" dirty="0"/>
          </a:p>
        </p:txBody>
      </p:sp>
      <p:sp>
        <p:nvSpPr>
          <p:cNvPr id="45" name="Rektangel 20"/>
          <p:cNvSpPr/>
          <p:nvPr/>
        </p:nvSpPr>
        <p:spPr>
          <a:xfrm>
            <a:off x="5560410" y="3543752"/>
            <a:ext cx="1456997" cy="312580"/>
          </a:xfrm>
          <a:prstGeom prst="rect">
            <a:avLst/>
          </a:prstGeom>
          <a:solidFill>
            <a:schemeClr val="tx1">
              <a:lumMod val="25000"/>
              <a:lumOff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900" dirty="0" smtClean="0">
                <a:solidFill>
                  <a:srgbClr val="000000"/>
                </a:solidFill>
              </a:rPr>
              <a:t>Knowledge Discovery in Databases (KDD)</a:t>
            </a:r>
            <a:endParaRPr lang="sv-SE" sz="900" dirty="0">
              <a:solidFill>
                <a:srgbClr val="000000"/>
              </a:solidFill>
            </a:endParaRPr>
          </a:p>
        </p:txBody>
      </p:sp>
      <p:sp>
        <p:nvSpPr>
          <p:cNvPr id="48" name="Rektangel 20"/>
          <p:cNvSpPr/>
          <p:nvPr/>
        </p:nvSpPr>
        <p:spPr>
          <a:xfrm>
            <a:off x="5560410" y="4251838"/>
            <a:ext cx="1456997" cy="235060"/>
          </a:xfrm>
          <a:prstGeom prst="rect">
            <a:avLst/>
          </a:prstGeom>
          <a:solidFill>
            <a:schemeClr val="tx1">
              <a:lumMod val="25000"/>
              <a:lumOff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900" dirty="0" smtClean="0">
                <a:solidFill>
                  <a:srgbClr val="000000"/>
                </a:solidFill>
              </a:rPr>
              <a:t>Visualization techniques</a:t>
            </a:r>
            <a:endParaRPr lang="sv-SE" sz="900" dirty="0">
              <a:solidFill>
                <a:srgbClr val="000000"/>
              </a:solidFill>
            </a:endParaRPr>
          </a:p>
        </p:txBody>
      </p:sp>
      <p:sp>
        <p:nvSpPr>
          <p:cNvPr id="49" name="textruta 2"/>
          <p:cNvSpPr txBox="1"/>
          <p:nvPr/>
        </p:nvSpPr>
        <p:spPr>
          <a:xfrm>
            <a:off x="5828274" y="3998640"/>
            <a:ext cx="873957" cy="253916"/>
          </a:xfrm>
          <a:prstGeom prst="rect">
            <a:avLst/>
          </a:prstGeom>
          <a:noFill/>
        </p:spPr>
        <p:txBody>
          <a:bodyPr wrap="none" rtlCol="0">
            <a:spAutoFit/>
          </a:bodyPr>
          <a:lstStyle/>
          <a:p>
            <a:r>
              <a:rPr lang="sv-SE" sz="1050" dirty="0" smtClean="0"/>
              <a:t>Visualization</a:t>
            </a:r>
            <a:endParaRPr lang="sv-SE" sz="1050" dirty="0"/>
          </a:p>
        </p:txBody>
      </p:sp>
      <p:pic>
        <p:nvPicPr>
          <p:cNvPr id="6202" name="Picture 5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9073" y="1560965"/>
            <a:ext cx="1238509" cy="26056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2070400199"/>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186"/>
          <p:cNvSpPr>
            <a:spLocks noGrp="1" noChangeArrowheads="1"/>
          </p:cNvSpPr>
          <p:nvPr>
            <p:ph type="title"/>
          </p:nvPr>
        </p:nvSpPr>
        <p:spPr/>
        <p:txBody>
          <a:bodyPr/>
          <a:lstStyle/>
          <a:p>
            <a:r>
              <a:rPr lang="en-GB" dirty="0" smtClean="0"/>
              <a:t>Pipeline staging</a:t>
            </a:r>
          </a:p>
        </p:txBody>
      </p:sp>
      <p:sp>
        <p:nvSpPr>
          <p:cNvPr id="52227" name="Rectangle 185"/>
          <p:cNvSpPr>
            <a:spLocks noGrp="1" noChangeArrowheads="1"/>
          </p:cNvSpPr>
          <p:nvPr>
            <p:ph type="body" idx="1"/>
          </p:nvPr>
        </p:nvSpPr>
        <p:spPr>
          <a:xfrm>
            <a:off x="915987" y="1585500"/>
            <a:ext cx="3532026" cy="3240432"/>
          </a:xfrm>
        </p:spPr>
        <p:txBody>
          <a:bodyPr>
            <a:normAutofit/>
          </a:bodyPr>
          <a:lstStyle/>
          <a:p>
            <a:pPr>
              <a:spcBef>
                <a:spcPts val="900"/>
              </a:spcBef>
            </a:pPr>
            <a:r>
              <a:rPr lang="sv-SE" sz="1600" dirty="0" smtClean="0"/>
              <a:t>Data </a:t>
            </a:r>
            <a:r>
              <a:rPr lang="sv-SE" sz="1600" dirty="0" err="1" smtClean="0"/>
              <a:t>are</a:t>
            </a:r>
            <a:r>
              <a:rPr lang="sv-SE" sz="1600" dirty="0" smtClean="0"/>
              <a:t> not </a:t>
            </a:r>
            <a:r>
              <a:rPr lang="sv-SE" sz="1600" dirty="0" err="1" smtClean="0"/>
              <a:t>stored</a:t>
            </a:r>
            <a:r>
              <a:rPr lang="sv-SE" sz="1600" dirty="0" smtClean="0"/>
              <a:t> in data </a:t>
            </a:r>
            <a:r>
              <a:rPr lang="sv-SE" sz="1600" dirty="0" err="1" smtClean="0"/>
              <a:t>staging</a:t>
            </a:r>
            <a:r>
              <a:rPr lang="sv-SE" sz="1600" dirty="0" smtClean="0"/>
              <a:t> </a:t>
            </a:r>
            <a:r>
              <a:rPr lang="sv-SE" sz="1600" dirty="0" err="1" smtClean="0"/>
              <a:t>tables</a:t>
            </a:r>
            <a:r>
              <a:rPr lang="sv-SE" sz="1600" dirty="0" smtClean="0"/>
              <a:t>, </a:t>
            </a:r>
            <a:r>
              <a:rPr lang="sv-SE" sz="1600" dirty="0" err="1" smtClean="0"/>
              <a:t>instead</a:t>
            </a:r>
            <a:r>
              <a:rPr lang="sv-SE" sz="1600" dirty="0" smtClean="0"/>
              <a:t> data </a:t>
            </a:r>
            <a:r>
              <a:rPr lang="sv-SE" sz="1600" dirty="0" err="1" smtClean="0"/>
              <a:t>are</a:t>
            </a:r>
            <a:r>
              <a:rPr lang="sv-SE" sz="1600" dirty="0" smtClean="0"/>
              <a:t> </a:t>
            </a:r>
            <a:r>
              <a:rPr lang="sv-SE" sz="1600" dirty="0" err="1" smtClean="0"/>
              <a:t>stored</a:t>
            </a:r>
            <a:r>
              <a:rPr lang="sv-SE" sz="1600" dirty="0" smtClean="0"/>
              <a:t> in </a:t>
            </a:r>
            <a:r>
              <a:rPr lang="sv-SE" sz="1600" dirty="0" err="1" smtClean="0"/>
              <a:t>memory</a:t>
            </a:r>
            <a:r>
              <a:rPr lang="sv-SE" sz="1600" dirty="0" smtClean="0"/>
              <a:t> bufferts </a:t>
            </a:r>
            <a:r>
              <a:rPr lang="sv-SE" sz="1600" dirty="0" err="1" smtClean="0"/>
              <a:t>during</a:t>
            </a:r>
            <a:r>
              <a:rPr lang="sv-SE" sz="1600" dirty="0" smtClean="0"/>
              <a:t> </a:t>
            </a:r>
            <a:r>
              <a:rPr lang="sv-SE" sz="1600" dirty="0" err="1" smtClean="0"/>
              <a:t>processing</a:t>
            </a:r>
            <a:r>
              <a:rPr lang="sv-SE" sz="1600" dirty="0" smtClean="0"/>
              <a:t> </a:t>
            </a:r>
          </a:p>
          <a:p>
            <a:pPr>
              <a:spcBef>
                <a:spcPts val="900"/>
              </a:spcBef>
            </a:pPr>
            <a:r>
              <a:rPr lang="sv-SE" sz="1600" dirty="0" err="1" smtClean="0"/>
              <a:t>This</a:t>
            </a:r>
            <a:r>
              <a:rPr lang="sv-SE" sz="1600" dirty="0" smtClean="0"/>
              <a:t> </a:t>
            </a:r>
            <a:r>
              <a:rPr lang="sv-SE" sz="1600" dirty="0" err="1" smtClean="0"/>
              <a:t>pattern</a:t>
            </a:r>
            <a:r>
              <a:rPr lang="sv-SE" sz="1600" dirty="0" smtClean="0"/>
              <a:t> </a:t>
            </a:r>
            <a:r>
              <a:rPr lang="sv-SE" sz="1600" dirty="0" err="1" smtClean="0"/>
              <a:t>can</a:t>
            </a:r>
            <a:r>
              <a:rPr lang="sv-SE" sz="1600" dirty="0" smtClean="0"/>
              <a:t> be </a:t>
            </a:r>
            <a:r>
              <a:rPr lang="sv-SE" sz="1600" dirty="0" err="1" smtClean="0"/>
              <a:t>used</a:t>
            </a:r>
            <a:r>
              <a:rPr lang="sv-SE" sz="1600" dirty="0" smtClean="0"/>
              <a:t> for </a:t>
            </a:r>
            <a:r>
              <a:rPr lang="sv-SE" sz="1600" dirty="0" err="1" smtClean="0"/>
              <a:t>higher</a:t>
            </a:r>
            <a:r>
              <a:rPr lang="sv-SE" sz="1600" dirty="0" smtClean="0"/>
              <a:t> data </a:t>
            </a:r>
            <a:r>
              <a:rPr lang="sv-SE" sz="1600" dirty="0" err="1" smtClean="0"/>
              <a:t>throughput</a:t>
            </a:r>
            <a:r>
              <a:rPr lang="sv-SE" sz="1600" dirty="0" smtClean="0"/>
              <a:t>, </a:t>
            </a:r>
            <a:r>
              <a:rPr lang="sv-SE" sz="1600" dirty="0" err="1" smtClean="0"/>
              <a:t>but</a:t>
            </a:r>
            <a:r>
              <a:rPr lang="sv-SE" sz="1600" dirty="0" smtClean="0"/>
              <a:t> </a:t>
            </a:r>
            <a:r>
              <a:rPr lang="sv-SE" sz="1600" dirty="0" err="1" smtClean="0"/>
              <a:t>descrease</a:t>
            </a:r>
            <a:r>
              <a:rPr lang="sv-SE" sz="1600" dirty="0" smtClean="0"/>
              <a:t> the </a:t>
            </a:r>
            <a:r>
              <a:rPr lang="sv-SE" sz="1600" dirty="0" err="1" smtClean="0"/>
              <a:t>ability</a:t>
            </a:r>
            <a:r>
              <a:rPr lang="sv-SE" sz="1600" dirty="0" smtClean="0"/>
              <a:t> to </a:t>
            </a:r>
            <a:r>
              <a:rPr lang="sv-SE" sz="1600" dirty="0" err="1" smtClean="0"/>
              <a:t>handle</a:t>
            </a:r>
            <a:r>
              <a:rPr lang="sv-SE" sz="1600" dirty="0" smtClean="0"/>
              <a:t> </a:t>
            </a:r>
            <a:r>
              <a:rPr lang="sv-SE" sz="1600" dirty="0" err="1" smtClean="0"/>
              <a:t>changes</a:t>
            </a:r>
            <a:r>
              <a:rPr lang="sv-SE" sz="1600" dirty="0" smtClean="0"/>
              <a:t> in the data </a:t>
            </a:r>
          </a:p>
          <a:p>
            <a:pPr>
              <a:spcBef>
                <a:spcPts val="900"/>
              </a:spcBef>
            </a:pPr>
            <a:endParaRPr lang="en-US" sz="1400" dirty="0" smtClean="0"/>
          </a:p>
          <a:p>
            <a:pPr marL="0" indent="0">
              <a:buNone/>
            </a:pPr>
            <a:endParaRPr lang="en-GB" dirty="0" smtClean="0"/>
          </a:p>
          <a:p>
            <a:endParaRPr lang="en-GB" dirty="0" smtClean="0"/>
          </a:p>
        </p:txBody>
      </p:sp>
      <p:sp>
        <p:nvSpPr>
          <p:cNvPr id="6" name="object 11"/>
          <p:cNvSpPr/>
          <p:nvPr/>
        </p:nvSpPr>
        <p:spPr>
          <a:xfrm>
            <a:off x="5261674" y="1585500"/>
            <a:ext cx="2865523" cy="1473084"/>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071761629"/>
      </p:ext>
    </p:extLst>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ubrik 6"/>
          <p:cNvSpPr>
            <a:spLocks noGrp="1"/>
          </p:cNvSpPr>
          <p:nvPr>
            <p:ph type="title"/>
          </p:nvPr>
        </p:nvSpPr>
        <p:spPr/>
        <p:txBody>
          <a:bodyPr/>
          <a:lstStyle/>
          <a:p>
            <a:r>
              <a:rPr lang="sv-SE" dirty="0" smtClean="0"/>
              <a:t>Data Science – a definition</a:t>
            </a:r>
            <a:endParaRPr lang="sv-SE" dirty="0"/>
          </a:p>
        </p:txBody>
      </p:sp>
      <p:sp>
        <p:nvSpPr>
          <p:cNvPr id="2" name="Rectangle 1"/>
          <p:cNvSpPr/>
          <p:nvPr/>
        </p:nvSpPr>
        <p:spPr>
          <a:xfrm>
            <a:off x="1235892" y="1755592"/>
            <a:ext cx="6286298" cy="2527481"/>
          </a:xfrm>
          <a:prstGeom prst="rect">
            <a:avLst/>
          </a:prstGeom>
          <a:solidFill>
            <a:schemeClr val="tx2">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20" dirty="0" smtClean="0">
                <a:solidFill>
                  <a:schemeClr val="bg1"/>
                </a:solidFill>
              </a:rPr>
              <a:t>Data science is about finding new variables and metrics that are better predictors of performance</a:t>
            </a:r>
            <a:endParaRPr lang="en-US" sz="1620" dirty="0">
              <a:solidFill>
                <a:schemeClr val="bg1"/>
              </a:solidFill>
            </a:endParaRPr>
          </a:p>
          <a:p>
            <a:pPr>
              <a:spcBef>
                <a:spcPts val="450"/>
              </a:spcBef>
            </a:pPr>
            <a:endParaRPr lang="en-US" sz="1620" i="1" dirty="0" smtClean="0">
              <a:solidFill>
                <a:schemeClr val="bg1"/>
              </a:solidFill>
            </a:endParaRPr>
          </a:p>
          <a:p>
            <a:pPr>
              <a:spcBef>
                <a:spcPts val="450"/>
              </a:spcBef>
            </a:pPr>
            <a:r>
              <a:rPr lang="en-US" sz="1620" i="1" dirty="0" smtClean="0">
                <a:solidFill>
                  <a:schemeClr val="bg1"/>
                </a:solidFill>
              </a:rPr>
              <a:t>Lewis </a:t>
            </a:r>
            <a:r>
              <a:rPr lang="en-US" sz="1620" i="1" dirty="0">
                <a:solidFill>
                  <a:schemeClr val="bg1"/>
                </a:solidFill>
              </a:rPr>
              <a:t>(2004) </a:t>
            </a:r>
            <a:r>
              <a:rPr lang="en-US" sz="1620" i="1" dirty="0" err="1">
                <a:solidFill>
                  <a:schemeClr val="bg1"/>
                </a:solidFill>
              </a:rPr>
              <a:t>Moneyball</a:t>
            </a:r>
            <a:r>
              <a:rPr lang="en-US" sz="1620" i="1" dirty="0">
                <a:solidFill>
                  <a:schemeClr val="bg1"/>
                </a:solidFill>
              </a:rPr>
              <a:t>: The Art of Winning an Unfair Game</a:t>
            </a:r>
            <a:endParaRPr lang="sv-SE" sz="1620" i="1" dirty="0">
              <a:solidFill>
                <a:schemeClr val="bg1"/>
              </a:solidFill>
            </a:endParaRPr>
          </a:p>
        </p:txBody>
      </p:sp>
    </p:spTree>
    <p:extLst>
      <p:ext uri="{BB962C8B-B14F-4D97-AF65-F5344CB8AC3E}">
        <p14:creationId xmlns:p14="http://schemas.microsoft.com/office/powerpoint/2010/main" val="2969505033"/>
      </p:ext>
    </p:extLst>
  </p:cSld>
  <p:clrMapOvr>
    <a:masterClrMapping/>
  </p:clrMapOvr>
  <p:transition spd="slow">
    <p:push dir="u"/>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ubrik 6"/>
          <p:cNvSpPr>
            <a:spLocks noGrp="1"/>
          </p:cNvSpPr>
          <p:nvPr>
            <p:ph type="title"/>
          </p:nvPr>
        </p:nvSpPr>
        <p:spPr/>
        <p:txBody>
          <a:bodyPr/>
          <a:lstStyle/>
          <a:p>
            <a:r>
              <a:rPr lang="sv-SE" dirty="0" smtClean="0"/>
              <a:t>Big Data – a definition</a:t>
            </a:r>
            <a:endParaRPr lang="sv-SE" dirty="0"/>
          </a:p>
        </p:txBody>
      </p:sp>
      <p:sp>
        <p:nvSpPr>
          <p:cNvPr id="2" name="Rectangle 1"/>
          <p:cNvSpPr/>
          <p:nvPr/>
        </p:nvSpPr>
        <p:spPr>
          <a:xfrm>
            <a:off x="1235892" y="1755592"/>
            <a:ext cx="6286298" cy="2527481"/>
          </a:xfrm>
          <a:prstGeom prst="rect">
            <a:avLst/>
          </a:prstGeom>
          <a:solidFill>
            <a:schemeClr val="tx2">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20" dirty="0" smtClean="0">
                <a:solidFill>
                  <a:schemeClr val="bg1"/>
                </a:solidFill>
              </a:rPr>
              <a:t>Big data is a key enabler of a new discipline called data science that seeks to leverage new sources of structured and unstructured data, coupled with predictive and prescriptive analytics, to uncover new variables and metrics that are better predictors of performance</a:t>
            </a:r>
            <a:endParaRPr lang="en-US" sz="1620" dirty="0">
              <a:solidFill>
                <a:schemeClr val="bg1"/>
              </a:solidFill>
            </a:endParaRPr>
          </a:p>
          <a:p>
            <a:pPr>
              <a:spcBef>
                <a:spcPts val="450"/>
              </a:spcBef>
            </a:pPr>
            <a:endParaRPr lang="en-US" sz="1620" i="1" dirty="0">
              <a:solidFill>
                <a:schemeClr val="bg1"/>
              </a:solidFill>
            </a:endParaRPr>
          </a:p>
          <a:p>
            <a:pPr>
              <a:spcBef>
                <a:spcPts val="450"/>
              </a:spcBef>
            </a:pPr>
            <a:r>
              <a:rPr lang="en-US" sz="1620" i="1" dirty="0" smtClean="0">
                <a:solidFill>
                  <a:schemeClr val="bg1"/>
                </a:solidFill>
              </a:rPr>
              <a:t>Bill </a:t>
            </a:r>
            <a:r>
              <a:rPr lang="en-US" sz="1620" i="1" dirty="0" err="1" smtClean="0">
                <a:solidFill>
                  <a:schemeClr val="bg1"/>
                </a:solidFill>
              </a:rPr>
              <a:t>Schmarzo</a:t>
            </a:r>
            <a:r>
              <a:rPr lang="en-US" sz="1620" i="1" dirty="0" smtClean="0">
                <a:solidFill>
                  <a:schemeClr val="bg1"/>
                </a:solidFill>
              </a:rPr>
              <a:t>, 2016, based on Lewis (2004) </a:t>
            </a:r>
            <a:r>
              <a:rPr lang="en-US" sz="1620" i="1" dirty="0" err="1" smtClean="0">
                <a:solidFill>
                  <a:schemeClr val="bg1"/>
                </a:solidFill>
              </a:rPr>
              <a:t>Moneyball</a:t>
            </a:r>
            <a:r>
              <a:rPr lang="en-US" sz="1620" i="1" dirty="0" smtClean="0">
                <a:solidFill>
                  <a:schemeClr val="bg1"/>
                </a:solidFill>
              </a:rPr>
              <a:t>: The Art of Winning an Unfair Game</a:t>
            </a:r>
            <a:endParaRPr lang="sv-SE" sz="1620" i="1" dirty="0">
              <a:solidFill>
                <a:schemeClr val="bg1"/>
              </a:solidFill>
            </a:endParaRPr>
          </a:p>
        </p:txBody>
      </p:sp>
    </p:spTree>
    <p:extLst>
      <p:ext uri="{BB962C8B-B14F-4D97-AF65-F5344CB8AC3E}">
        <p14:creationId xmlns:p14="http://schemas.microsoft.com/office/powerpoint/2010/main" val="3091726511"/>
      </p:ext>
    </p:extLst>
  </p:cSld>
  <p:clrMapOvr>
    <a:masterClrMapping/>
  </p:clrMapOvr>
  <p:transition spd="slow">
    <p:push dir="u"/>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2148548" y="3100471"/>
            <a:ext cx="1201002" cy="6687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5" name="Rectangle 4"/>
          <p:cNvSpPr/>
          <p:nvPr/>
        </p:nvSpPr>
        <p:spPr>
          <a:xfrm>
            <a:off x="7641771" y="195943"/>
            <a:ext cx="1415143" cy="11865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Title 1"/>
          <p:cNvSpPr>
            <a:spLocks noGrp="1"/>
          </p:cNvSpPr>
          <p:nvPr>
            <p:ph type="title"/>
          </p:nvPr>
        </p:nvSpPr>
        <p:spPr>
          <a:xfrm>
            <a:off x="465428" y="594877"/>
            <a:ext cx="7927458" cy="596700"/>
          </a:xfrm>
        </p:spPr>
        <p:txBody>
          <a:bodyPr>
            <a:normAutofit/>
          </a:bodyPr>
          <a:lstStyle/>
          <a:p>
            <a:r>
              <a:rPr lang="sv-SE" dirty="0" smtClean="0"/>
              <a:t>Business intelligence vs. Data science</a:t>
            </a:r>
            <a:endParaRPr lang="sv-SE" dirty="0"/>
          </a:p>
        </p:txBody>
      </p:sp>
      <p:cxnSp>
        <p:nvCxnSpPr>
          <p:cNvPr id="7" name="Straight Connector 6"/>
          <p:cNvCxnSpPr/>
          <p:nvPr/>
        </p:nvCxnSpPr>
        <p:spPr>
          <a:xfrm flipH="1">
            <a:off x="1759586" y="1860939"/>
            <a:ext cx="13648" cy="2224585"/>
          </a:xfrm>
          <a:prstGeom prst="line">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H="1">
            <a:off x="1773234" y="4085524"/>
            <a:ext cx="2770495" cy="0"/>
          </a:xfrm>
          <a:prstGeom prst="line">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524642" y="2650065"/>
            <a:ext cx="1146234" cy="523220"/>
          </a:xfrm>
          <a:prstGeom prst="rect">
            <a:avLst/>
          </a:prstGeom>
          <a:noFill/>
        </p:spPr>
        <p:txBody>
          <a:bodyPr wrap="square" rtlCol="0">
            <a:spAutoFit/>
          </a:bodyPr>
          <a:lstStyle/>
          <a:p>
            <a:r>
              <a:rPr lang="sv-SE" sz="1400" b="1" dirty="0" smtClean="0"/>
              <a:t>Value for the business</a:t>
            </a:r>
            <a:endParaRPr lang="sv-SE" sz="1400" b="1" dirty="0"/>
          </a:p>
        </p:txBody>
      </p:sp>
      <p:sp>
        <p:nvSpPr>
          <p:cNvPr id="18" name="TextBox 17"/>
          <p:cNvSpPr txBox="1"/>
          <p:nvPr/>
        </p:nvSpPr>
        <p:spPr>
          <a:xfrm>
            <a:off x="1090847" y="1701503"/>
            <a:ext cx="736979" cy="369332"/>
          </a:xfrm>
          <a:prstGeom prst="rect">
            <a:avLst/>
          </a:prstGeom>
          <a:noFill/>
        </p:spPr>
        <p:txBody>
          <a:bodyPr wrap="square" rtlCol="0">
            <a:spAutoFit/>
          </a:bodyPr>
          <a:lstStyle/>
          <a:p>
            <a:r>
              <a:rPr lang="sv-SE" i="1" dirty="0" smtClean="0"/>
              <a:t>High</a:t>
            </a:r>
            <a:endParaRPr lang="sv-SE" i="1" dirty="0"/>
          </a:p>
        </p:txBody>
      </p:sp>
      <p:sp>
        <p:nvSpPr>
          <p:cNvPr id="19" name="TextBox 18"/>
          <p:cNvSpPr txBox="1"/>
          <p:nvPr/>
        </p:nvSpPr>
        <p:spPr>
          <a:xfrm>
            <a:off x="1118143" y="3749247"/>
            <a:ext cx="736979" cy="369332"/>
          </a:xfrm>
          <a:prstGeom prst="rect">
            <a:avLst/>
          </a:prstGeom>
          <a:noFill/>
        </p:spPr>
        <p:txBody>
          <a:bodyPr wrap="square" rtlCol="0">
            <a:spAutoFit/>
          </a:bodyPr>
          <a:lstStyle/>
          <a:p>
            <a:r>
              <a:rPr lang="sv-SE" i="1" dirty="0" smtClean="0"/>
              <a:t>Low</a:t>
            </a:r>
            <a:endParaRPr lang="sv-SE" i="1" dirty="0"/>
          </a:p>
        </p:txBody>
      </p:sp>
      <p:sp>
        <p:nvSpPr>
          <p:cNvPr id="20" name="TextBox 19"/>
          <p:cNvSpPr txBox="1"/>
          <p:nvPr/>
        </p:nvSpPr>
        <p:spPr>
          <a:xfrm>
            <a:off x="1759586" y="4127283"/>
            <a:ext cx="1119117" cy="369332"/>
          </a:xfrm>
          <a:prstGeom prst="rect">
            <a:avLst/>
          </a:prstGeom>
          <a:noFill/>
        </p:spPr>
        <p:txBody>
          <a:bodyPr wrap="square" rtlCol="0">
            <a:spAutoFit/>
          </a:bodyPr>
          <a:lstStyle/>
          <a:p>
            <a:r>
              <a:rPr lang="sv-SE" i="1" dirty="0" smtClean="0"/>
              <a:t>Past</a:t>
            </a:r>
            <a:endParaRPr lang="sv-SE" i="1" dirty="0"/>
          </a:p>
        </p:txBody>
      </p:sp>
      <p:sp>
        <p:nvSpPr>
          <p:cNvPr id="21" name="TextBox 20"/>
          <p:cNvSpPr txBox="1"/>
          <p:nvPr/>
        </p:nvSpPr>
        <p:spPr>
          <a:xfrm>
            <a:off x="4155226" y="4127283"/>
            <a:ext cx="1119117" cy="369332"/>
          </a:xfrm>
          <a:prstGeom prst="rect">
            <a:avLst/>
          </a:prstGeom>
          <a:noFill/>
        </p:spPr>
        <p:txBody>
          <a:bodyPr wrap="square" rtlCol="0">
            <a:spAutoFit/>
          </a:bodyPr>
          <a:lstStyle/>
          <a:p>
            <a:r>
              <a:rPr lang="sv-SE" i="1" dirty="0" smtClean="0"/>
              <a:t>Future</a:t>
            </a:r>
            <a:endParaRPr lang="sv-SE" i="1" dirty="0"/>
          </a:p>
        </p:txBody>
      </p:sp>
      <p:sp>
        <p:nvSpPr>
          <p:cNvPr id="22" name="TextBox 21"/>
          <p:cNvSpPr txBox="1"/>
          <p:nvPr/>
        </p:nvSpPr>
        <p:spPr>
          <a:xfrm>
            <a:off x="2121252" y="3100471"/>
            <a:ext cx="1514902" cy="646331"/>
          </a:xfrm>
          <a:prstGeom prst="rect">
            <a:avLst/>
          </a:prstGeom>
          <a:noFill/>
        </p:spPr>
        <p:txBody>
          <a:bodyPr wrap="square" rtlCol="0">
            <a:spAutoFit/>
          </a:bodyPr>
          <a:lstStyle/>
          <a:p>
            <a:r>
              <a:rPr lang="sv-SE" dirty="0" smtClean="0"/>
              <a:t>Business intelligence</a:t>
            </a:r>
            <a:endParaRPr lang="sv-SE" dirty="0"/>
          </a:p>
        </p:txBody>
      </p:sp>
      <p:sp>
        <p:nvSpPr>
          <p:cNvPr id="24" name="Rectangle 23"/>
          <p:cNvSpPr/>
          <p:nvPr/>
        </p:nvSpPr>
        <p:spPr>
          <a:xfrm>
            <a:off x="3160757" y="2158919"/>
            <a:ext cx="1201002" cy="6687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25" name="TextBox 24"/>
          <p:cNvSpPr txBox="1"/>
          <p:nvPr/>
        </p:nvSpPr>
        <p:spPr>
          <a:xfrm>
            <a:off x="3315431" y="2181329"/>
            <a:ext cx="1228298" cy="646331"/>
          </a:xfrm>
          <a:prstGeom prst="rect">
            <a:avLst/>
          </a:prstGeom>
          <a:noFill/>
        </p:spPr>
        <p:txBody>
          <a:bodyPr wrap="square" rtlCol="0">
            <a:spAutoFit/>
          </a:bodyPr>
          <a:lstStyle/>
          <a:p>
            <a:r>
              <a:rPr lang="sv-SE" dirty="0" smtClean="0"/>
              <a:t>Data science</a:t>
            </a:r>
            <a:endParaRPr lang="sv-SE" dirty="0"/>
          </a:p>
        </p:txBody>
      </p:sp>
      <p:cxnSp>
        <p:nvCxnSpPr>
          <p:cNvPr id="30" name="Straight Connector 29"/>
          <p:cNvCxnSpPr/>
          <p:nvPr/>
        </p:nvCxnSpPr>
        <p:spPr>
          <a:xfrm flipV="1">
            <a:off x="4155226" y="1701503"/>
            <a:ext cx="838879" cy="664403"/>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232763" y="1097524"/>
            <a:ext cx="3999917" cy="2062103"/>
          </a:xfrm>
          <a:prstGeom prst="rect">
            <a:avLst/>
          </a:prstGeom>
          <a:noFill/>
        </p:spPr>
        <p:txBody>
          <a:bodyPr wrap="square" rtlCol="0">
            <a:spAutoFit/>
          </a:bodyPr>
          <a:lstStyle/>
          <a:p>
            <a:pPr marL="285750" indent="-285750">
              <a:buFont typeface="Arial" panose="020B0604020202020204" pitchFamily="34" charset="0"/>
              <a:buChar char="•"/>
            </a:pPr>
            <a:r>
              <a:rPr lang="sv-SE" sz="1600" dirty="0" smtClean="0"/>
              <a:t>Predictive analytics</a:t>
            </a:r>
          </a:p>
          <a:p>
            <a:pPr marL="285750" indent="-285750">
              <a:buFont typeface="Arial" panose="020B0604020202020204" pitchFamily="34" charset="0"/>
              <a:buChar char="•"/>
            </a:pPr>
            <a:r>
              <a:rPr lang="sv-SE" sz="1600" dirty="0" smtClean="0"/>
              <a:t>Prescriptive analytics</a:t>
            </a:r>
          </a:p>
          <a:p>
            <a:pPr marL="285750" indent="-285750">
              <a:buFont typeface="Arial" panose="020B0604020202020204" pitchFamily="34" charset="0"/>
              <a:buChar char="•"/>
            </a:pPr>
            <a:r>
              <a:rPr lang="sv-SE" sz="1600" dirty="0" smtClean="0"/>
              <a:t>On the fly use of large amount of data</a:t>
            </a:r>
          </a:p>
          <a:p>
            <a:pPr marL="285750" indent="-285750">
              <a:buFont typeface="Arial" panose="020B0604020202020204" pitchFamily="34" charset="0"/>
              <a:buChar char="•"/>
            </a:pPr>
            <a:r>
              <a:rPr lang="sv-SE" sz="1600" dirty="0" smtClean="0"/>
              <a:t>Exploratory, experimental process</a:t>
            </a:r>
          </a:p>
          <a:p>
            <a:pPr marL="285750" indent="-285750">
              <a:buFont typeface="Arial" panose="020B0604020202020204" pitchFamily="34" charset="0"/>
              <a:buChar char="•"/>
            </a:pPr>
            <a:r>
              <a:rPr lang="sv-SE" sz="1600" dirty="0" smtClean="0"/>
              <a:t>Focus on pattern, correlations</a:t>
            </a:r>
          </a:p>
          <a:p>
            <a:pPr marL="285750" indent="-285750">
              <a:buFont typeface="Arial" panose="020B0604020202020204" pitchFamily="34" charset="0"/>
              <a:buChar char="•"/>
            </a:pPr>
            <a:r>
              <a:rPr lang="sv-SE" sz="1600" dirty="0" smtClean="0"/>
              <a:t>Data model – schema on query/read</a:t>
            </a:r>
          </a:p>
          <a:p>
            <a:pPr marL="285750" indent="-285750">
              <a:buFont typeface="Arial" panose="020B0604020202020204" pitchFamily="34" charset="0"/>
              <a:buChar char="•"/>
            </a:pPr>
            <a:r>
              <a:rPr lang="sv-SE" sz="1600" dirty="0" smtClean="0"/>
              <a:t>Data quality – good enough, propabilities</a:t>
            </a:r>
          </a:p>
          <a:p>
            <a:pPr marL="285750" indent="-285750">
              <a:buFont typeface="Arial" panose="020B0604020202020204" pitchFamily="34" charset="0"/>
              <a:buChar char="•"/>
            </a:pPr>
            <a:endParaRPr lang="sv-SE" sz="1600" dirty="0"/>
          </a:p>
        </p:txBody>
      </p:sp>
      <p:sp>
        <p:nvSpPr>
          <p:cNvPr id="32" name="TextBox 31"/>
          <p:cNvSpPr txBox="1"/>
          <p:nvPr/>
        </p:nvSpPr>
        <p:spPr>
          <a:xfrm>
            <a:off x="5274342" y="3025972"/>
            <a:ext cx="3696634" cy="1815882"/>
          </a:xfrm>
          <a:prstGeom prst="rect">
            <a:avLst/>
          </a:prstGeom>
          <a:noFill/>
        </p:spPr>
        <p:txBody>
          <a:bodyPr wrap="square" rtlCol="0">
            <a:spAutoFit/>
          </a:bodyPr>
          <a:lstStyle/>
          <a:p>
            <a:pPr marL="285750" indent="-285750">
              <a:buFont typeface="Arial" panose="020B0604020202020204" pitchFamily="34" charset="0"/>
              <a:buChar char="•"/>
            </a:pPr>
            <a:r>
              <a:rPr lang="sv-SE" sz="1600" dirty="0" smtClean="0"/>
              <a:t>Desciptive analytics  </a:t>
            </a:r>
          </a:p>
          <a:p>
            <a:pPr marL="285750" indent="-285750">
              <a:buFont typeface="Arial" panose="020B0604020202020204" pitchFamily="34" charset="0"/>
              <a:buChar char="•"/>
            </a:pPr>
            <a:r>
              <a:rPr lang="sv-SE" sz="1600" dirty="0" smtClean="0"/>
              <a:t>Pre-planned use of data (via ETL)</a:t>
            </a:r>
          </a:p>
          <a:p>
            <a:pPr marL="285750" indent="-285750">
              <a:buFont typeface="Arial" panose="020B0604020202020204" pitchFamily="34" charset="0"/>
              <a:buChar char="•"/>
            </a:pPr>
            <a:r>
              <a:rPr lang="sv-SE" sz="1600" dirty="0" smtClean="0"/>
              <a:t>Static and pre-planned process</a:t>
            </a:r>
          </a:p>
          <a:p>
            <a:pPr marL="285750" indent="-285750">
              <a:buFont typeface="Arial" panose="020B0604020202020204" pitchFamily="34" charset="0"/>
              <a:buChar char="•"/>
            </a:pPr>
            <a:r>
              <a:rPr lang="sv-SE" sz="1600" dirty="0" smtClean="0"/>
              <a:t>Focus on trends, use of KPIs</a:t>
            </a:r>
            <a:endParaRPr lang="sv-SE" sz="1600" dirty="0"/>
          </a:p>
          <a:p>
            <a:pPr marL="285750" indent="-285750">
              <a:buFont typeface="Arial" panose="020B0604020202020204" pitchFamily="34" charset="0"/>
              <a:buChar char="•"/>
            </a:pPr>
            <a:r>
              <a:rPr lang="sv-SE" sz="1600" dirty="0" smtClean="0"/>
              <a:t>Data model – schema on load</a:t>
            </a:r>
            <a:endParaRPr lang="sv-SE" sz="1600" dirty="0"/>
          </a:p>
          <a:p>
            <a:pPr marL="285750" indent="-285750">
              <a:buFont typeface="Arial" panose="020B0604020202020204" pitchFamily="34" charset="0"/>
              <a:buChar char="•"/>
            </a:pPr>
            <a:r>
              <a:rPr lang="sv-SE" sz="1600" dirty="0"/>
              <a:t>Data </a:t>
            </a:r>
            <a:r>
              <a:rPr lang="sv-SE" sz="1600" dirty="0" smtClean="0"/>
              <a:t>quality – high quality, single </a:t>
            </a:r>
            <a:r>
              <a:rPr lang="sv-SE" sz="1600" dirty="0"/>
              <a:t>source of truth</a:t>
            </a:r>
          </a:p>
        </p:txBody>
      </p:sp>
      <p:cxnSp>
        <p:nvCxnSpPr>
          <p:cNvPr id="33" name="Straight Connector 32"/>
          <p:cNvCxnSpPr/>
          <p:nvPr/>
        </p:nvCxnSpPr>
        <p:spPr>
          <a:xfrm>
            <a:off x="3162582" y="3423638"/>
            <a:ext cx="2403457" cy="6131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134174" y="4836620"/>
            <a:ext cx="2836802" cy="276999"/>
          </a:xfrm>
          <a:prstGeom prst="rect">
            <a:avLst/>
          </a:prstGeom>
          <a:noFill/>
        </p:spPr>
        <p:txBody>
          <a:bodyPr wrap="none" rtlCol="0">
            <a:spAutoFit/>
          </a:bodyPr>
          <a:lstStyle/>
          <a:p>
            <a:r>
              <a:rPr lang="sv-SE" sz="1200" dirty="0" smtClean="0"/>
              <a:t>(Bill </a:t>
            </a:r>
            <a:r>
              <a:rPr lang="sv-SE" sz="1200" dirty="0"/>
              <a:t>Schmarzo, Big </a:t>
            </a:r>
            <a:r>
              <a:rPr lang="sv-SE" sz="1200" dirty="0" smtClean="0"/>
              <a:t>Data MBA, </a:t>
            </a:r>
            <a:r>
              <a:rPr lang="sv-SE" sz="1200" dirty="0"/>
              <a:t>Wiley, </a:t>
            </a:r>
            <a:r>
              <a:rPr lang="sv-SE" sz="1200" dirty="0" smtClean="0"/>
              <a:t>2016)</a:t>
            </a:r>
            <a:endParaRPr lang="sv-SE" dirty="0"/>
          </a:p>
        </p:txBody>
      </p:sp>
      <p:sp>
        <p:nvSpPr>
          <p:cNvPr id="27" name="TextBox 26"/>
          <p:cNvSpPr txBox="1"/>
          <p:nvPr/>
        </p:nvSpPr>
        <p:spPr>
          <a:xfrm>
            <a:off x="3044952" y="4404463"/>
            <a:ext cx="1542198" cy="307777"/>
          </a:xfrm>
          <a:prstGeom prst="rect">
            <a:avLst/>
          </a:prstGeom>
          <a:noFill/>
        </p:spPr>
        <p:txBody>
          <a:bodyPr wrap="square" rtlCol="0">
            <a:spAutoFit/>
          </a:bodyPr>
          <a:lstStyle/>
          <a:p>
            <a:r>
              <a:rPr lang="sv-SE" sz="1400" b="1" dirty="0" smtClean="0"/>
              <a:t>Time</a:t>
            </a:r>
            <a:endParaRPr lang="sv-SE" sz="1400" b="1" dirty="0"/>
          </a:p>
        </p:txBody>
      </p:sp>
      <p:sp>
        <p:nvSpPr>
          <p:cNvPr id="28" name="TextBox 27"/>
          <p:cNvSpPr txBox="1"/>
          <p:nvPr/>
        </p:nvSpPr>
        <p:spPr>
          <a:xfrm>
            <a:off x="2979790" y="4118579"/>
            <a:ext cx="1119117" cy="369332"/>
          </a:xfrm>
          <a:prstGeom prst="rect">
            <a:avLst/>
          </a:prstGeom>
          <a:noFill/>
        </p:spPr>
        <p:txBody>
          <a:bodyPr wrap="square" rtlCol="0">
            <a:spAutoFit/>
          </a:bodyPr>
          <a:lstStyle/>
          <a:p>
            <a:r>
              <a:rPr lang="sv-SE" i="1" dirty="0" smtClean="0"/>
              <a:t>Current</a:t>
            </a:r>
            <a:endParaRPr lang="sv-SE" i="1" dirty="0"/>
          </a:p>
        </p:txBody>
      </p:sp>
    </p:spTree>
    <p:extLst>
      <p:ext uri="{BB962C8B-B14F-4D97-AF65-F5344CB8AC3E}">
        <p14:creationId xmlns:p14="http://schemas.microsoft.com/office/powerpoint/2010/main" val="305293254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41771" y="195943"/>
            <a:ext cx="1415143" cy="11865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Title 1"/>
          <p:cNvSpPr>
            <a:spLocks noGrp="1"/>
          </p:cNvSpPr>
          <p:nvPr>
            <p:ph type="title"/>
          </p:nvPr>
        </p:nvSpPr>
        <p:spPr>
          <a:xfrm>
            <a:off x="792000" y="627534"/>
            <a:ext cx="8120646" cy="596700"/>
          </a:xfrm>
        </p:spPr>
        <p:txBody>
          <a:bodyPr>
            <a:normAutofit/>
          </a:bodyPr>
          <a:lstStyle/>
          <a:p>
            <a:r>
              <a:rPr lang="sv-SE" dirty="0"/>
              <a:t>Business intelligence vs. Data science</a:t>
            </a:r>
          </a:p>
        </p:txBody>
      </p:sp>
      <p:sp>
        <p:nvSpPr>
          <p:cNvPr id="3" name="Content Placeholder 2"/>
          <p:cNvSpPr>
            <a:spLocks noGrp="1"/>
          </p:cNvSpPr>
          <p:nvPr>
            <p:ph idx="1"/>
          </p:nvPr>
        </p:nvSpPr>
        <p:spPr>
          <a:xfrm>
            <a:off x="791999" y="1275534"/>
            <a:ext cx="7801157" cy="2411100"/>
          </a:xfrm>
        </p:spPr>
        <p:txBody>
          <a:bodyPr>
            <a:normAutofit/>
          </a:bodyPr>
          <a:lstStyle/>
          <a:p>
            <a:r>
              <a:rPr lang="sv-SE" sz="1800" dirty="0" smtClean="0"/>
              <a:t>The differences between BI and Data science</a:t>
            </a:r>
          </a:p>
          <a:p>
            <a:pPr marL="342900" indent="-342900">
              <a:buFontTx/>
              <a:buChar char="-"/>
            </a:pPr>
            <a:r>
              <a:rPr lang="sv-SE" sz="1600" dirty="0" smtClean="0"/>
              <a:t>The questions are different</a:t>
            </a:r>
          </a:p>
          <a:p>
            <a:pPr marL="342900" indent="-342900">
              <a:buFontTx/>
              <a:buChar char="-"/>
            </a:pPr>
            <a:r>
              <a:rPr lang="sv-SE" sz="1600" dirty="0" smtClean="0"/>
              <a:t>The analyst characteristics are different</a:t>
            </a:r>
          </a:p>
          <a:p>
            <a:pPr marL="342900" indent="-342900">
              <a:buFontTx/>
              <a:buChar char="-"/>
            </a:pPr>
            <a:r>
              <a:rPr lang="sv-SE" sz="1600" dirty="0" smtClean="0"/>
              <a:t>The analytic approaches are different</a:t>
            </a:r>
          </a:p>
          <a:p>
            <a:pPr marL="342900" indent="-342900">
              <a:buFontTx/>
              <a:buChar char="-"/>
            </a:pPr>
            <a:r>
              <a:rPr lang="sv-SE" sz="1600" dirty="0" smtClean="0"/>
              <a:t>The data models are different</a:t>
            </a:r>
          </a:p>
          <a:p>
            <a:pPr marL="342900" indent="-342900">
              <a:buFontTx/>
              <a:buChar char="-"/>
            </a:pPr>
            <a:r>
              <a:rPr lang="sv-SE" sz="1600" dirty="0" smtClean="0"/>
              <a:t>The views on business are different</a:t>
            </a:r>
          </a:p>
          <a:p>
            <a:pPr marL="342900" indent="-342900">
              <a:buFontTx/>
              <a:buChar char="-"/>
            </a:pPr>
            <a:endParaRPr lang="sv-SE" dirty="0" smtClean="0"/>
          </a:p>
        </p:txBody>
      </p:sp>
      <p:sp>
        <p:nvSpPr>
          <p:cNvPr id="5" name="TextBox 4"/>
          <p:cNvSpPr txBox="1"/>
          <p:nvPr/>
        </p:nvSpPr>
        <p:spPr>
          <a:xfrm>
            <a:off x="5925037" y="4648276"/>
            <a:ext cx="2836802" cy="276999"/>
          </a:xfrm>
          <a:prstGeom prst="rect">
            <a:avLst/>
          </a:prstGeom>
          <a:noFill/>
        </p:spPr>
        <p:txBody>
          <a:bodyPr wrap="none" rtlCol="0">
            <a:spAutoFit/>
          </a:bodyPr>
          <a:lstStyle/>
          <a:p>
            <a:r>
              <a:rPr lang="sv-SE" sz="1200" dirty="0" smtClean="0"/>
              <a:t>(Bill </a:t>
            </a:r>
            <a:r>
              <a:rPr lang="sv-SE" sz="1200" dirty="0"/>
              <a:t>Schmarzo, Big </a:t>
            </a:r>
            <a:r>
              <a:rPr lang="sv-SE" sz="1200" dirty="0" smtClean="0"/>
              <a:t>Data MBA, </a:t>
            </a:r>
            <a:r>
              <a:rPr lang="sv-SE" sz="1200" dirty="0"/>
              <a:t>Wiley, </a:t>
            </a:r>
            <a:r>
              <a:rPr lang="sv-SE" sz="1200" dirty="0" smtClean="0"/>
              <a:t>2016)</a:t>
            </a:r>
            <a:endParaRPr lang="sv-SE" dirty="0"/>
          </a:p>
        </p:txBody>
      </p:sp>
    </p:spTree>
    <p:extLst>
      <p:ext uri="{BB962C8B-B14F-4D97-AF65-F5344CB8AC3E}">
        <p14:creationId xmlns:p14="http://schemas.microsoft.com/office/powerpoint/2010/main" val="93397202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41771" y="195943"/>
            <a:ext cx="1415143" cy="11865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Title 1"/>
          <p:cNvSpPr>
            <a:spLocks noGrp="1"/>
          </p:cNvSpPr>
          <p:nvPr>
            <p:ph type="title"/>
          </p:nvPr>
        </p:nvSpPr>
        <p:spPr>
          <a:xfrm>
            <a:off x="792000" y="627534"/>
            <a:ext cx="8120646" cy="596700"/>
          </a:xfrm>
        </p:spPr>
        <p:txBody>
          <a:bodyPr>
            <a:normAutofit fontScale="90000"/>
          </a:bodyPr>
          <a:lstStyle/>
          <a:p>
            <a:r>
              <a:rPr lang="sv-SE" dirty="0" smtClean="0"/>
              <a:t>BI </a:t>
            </a:r>
            <a:r>
              <a:rPr lang="sv-SE" dirty="0"/>
              <a:t>vs. Data </a:t>
            </a:r>
            <a:r>
              <a:rPr lang="sv-SE" dirty="0" smtClean="0"/>
              <a:t>science</a:t>
            </a:r>
            <a:r>
              <a:rPr lang="sv-SE" dirty="0"/>
              <a:t>: The questions are different</a:t>
            </a:r>
            <a:br>
              <a:rPr lang="sv-SE" dirty="0"/>
            </a:br>
            <a:endParaRPr lang="sv-SE" dirty="0"/>
          </a:p>
        </p:txBody>
      </p:sp>
      <p:sp>
        <p:nvSpPr>
          <p:cNvPr id="3" name="Content Placeholder 2"/>
          <p:cNvSpPr>
            <a:spLocks noGrp="1"/>
          </p:cNvSpPr>
          <p:nvPr>
            <p:ph idx="1"/>
          </p:nvPr>
        </p:nvSpPr>
        <p:spPr>
          <a:xfrm>
            <a:off x="792000" y="1509760"/>
            <a:ext cx="8120646" cy="3058033"/>
          </a:xfrm>
        </p:spPr>
        <p:txBody>
          <a:bodyPr>
            <a:normAutofit/>
          </a:bodyPr>
          <a:lstStyle/>
          <a:p>
            <a:r>
              <a:rPr lang="sv-SE" sz="1600" b="1" dirty="0" smtClean="0"/>
              <a:t>Business Intelligence</a:t>
            </a:r>
          </a:p>
          <a:p>
            <a:pPr marL="285750" indent="-285750">
              <a:buFontTx/>
              <a:buChar char="-"/>
            </a:pPr>
            <a:r>
              <a:rPr lang="sv-SE" sz="1400" b="1" i="1" dirty="0" smtClean="0"/>
              <a:t>Focus on descriptive analytics: </a:t>
            </a:r>
            <a:r>
              <a:rPr lang="sv-SE" sz="1400" dirty="0" smtClean="0"/>
              <a:t>”What happend?” type of questions: How many units of products X did we sell in Jan 2017</a:t>
            </a:r>
          </a:p>
          <a:p>
            <a:pPr marL="0" indent="0"/>
            <a:r>
              <a:rPr lang="sv-SE" sz="1600" b="1" dirty="0" smtClean="0"/>
              <a:t>Data Science</a:t>
            </a:r>
          </a:p>
          <a:p>
            <a:pPr marL="285750" indent="-285750">
              <a:buFontTx/>
              <a:buChar char="-"/>
            </a:pPr>
            <a:r>
              <a:rPr lang="sv-SE" sz="1400" b="1" i="1" dirty="0" smtClean="0"/>
              <a:t>Focus on predictive analytics: </a:t>
            </a:r>
            <a:r>
              <a:rPr lang="sv-SE" sz="1400" dirty="0" smtClean="0"/>
              <a:t>”What is likely to happend? type of questions: How </a:t>
            </a:r>
            <a:r>
              <a:rPr lang="sv-SE" sz="1400" dirty="0"/>
              <a:t>many units of products X </a:t>
            </a:r>
            <a:r>
              <a:rPr lang="sv-SE" sz="1400" dirty="0" smtClean="0"/>
              <a:t>will we </a:t>
            </a:r>
            <a:r>
              <a:rPr lang="sv-SE" sz="1400" dirty="0"/>
              <a:t>sell in Jan </a:t>
            </a:r>
            <a:r>
              <a:rPr lang="sv-SE" sz="1400" dirty="0" smtClean="0"/>
              <a:t>2018?</a:t>
            </a:r>
          </a:p>
          <a:p>
            <a:pPr marL="285750" indent="-285750">
              <a:buFontTx/>
              <a:buChar char="-"/>
            </a:pPr>
            <a:r>
              <a:rPr lang="sv-SE" sz="1400" b="1" i="1" dirty="0" smtClean="0"/>
              <a:t>Focus on prescriptive analytics: </a:t>
            </a:r>
            <a:r>
              <a:rPr lang="sv-SE" sz="1400" dirty="0" smtClean="0"/>
              <a:t>”What should we do?” type of question: How many components A, B, C should I order to support the sales of product X?</a:t>
            </a:r>
            <a:endParaRPr lang="sv-SE" sz="1800" dirty="0"/>
          </a:p>
        </p:txBody>
      </p:sp>
      <p:sp>
        <p:nvSpPr>
          <p:cNvPr id="5" name="TextBox 4"/>
          <p:cNvSpPr txBox="1"/>
          <p:nvPr/>
        </p:nvSpPr>
        <p:spPr>
          <a:xfrm rot="16200000">
            <a:off x="7355746" y="3344883"/>
            <a:ext cx="2836802" cy="276999"/>
          </a:xfrm>
          <a:prstGeom prst="rect">
            <a:avLst/>
          </a:prstGeom>
          <a:noFill/>
        </p:spPr>
        <p:txBody>
          <a:bodyPr wrap="none" rtlCol="0">
            <a:spAutoFit/>
          </a:bodyPr>
          <a:lstStyle/>
          <a:p>
            <a:r>
              <a:rPr lang="sv-SE" sz="1200" dirty="0" smtClean="0"/>
              <a:t>(Bill </a:t>
            </a:r>
            <a:r>
              <a:rPr lang="sv-SE" sz="1200" dirty="0"/>
              <a:t>Schmarzo, Big </a:t>
            </a:r>
            <a:r>
              <a:rPr lang="sv-SE" sz="1200" dirty="0" smtClean="0"/>
              <a:t>Data MBA, </a:t>
            </a:r>
            <a:r>
              <a:rPr lang="sv-SE" sz="1200" dirty="0"/>
              <a:t>Wiley, </a:t>
            </a:r>
            <a:r>
              <a:rPr lang="sv-SE" sz="1200" dirty="0" smtClean="0"/>
              <a:t>2016)</a:t>
            </a:r>
            <a:endParaRPr lang="sv-SE" dirty="0"/>
          </a:p>
        </p:txBody>
      </p:sp>
      <p:sp>
        <p:nvSpPr>
          <p:cNvPr id="6" name="TextBox 5"/>
          <p:cNvSpPr txBox="1"/>
          <p:nvPr/>
        </p:nvSpPr>
        <p:spPr>
          <a:xfrm>
            <a:off x="1013551" y="4536815"/>
            <a:ext cx="7116897" cy="523220"/>
          </a:xfrm>
          <a:prstGeom prst="rect">
            <a:avLst/>
          </a:prstGeom>
          <a:noFill/>
        </p:spPr>
        <p:txBody>
          <a:bodyPr wrap="square" rtlCol="0">
            <a:spAutoFit/>
          </a:bodyPr>
          <a:lstStyle/>
          <a:p>
            <a:r>
              <a:rPr lang="sv-SE" sz="1400" dirty="0" smtClean="0"/>
              <a:t>To answer the predictive and prescriptive questions, the data scientist build analytic models in order to quantify cause and effect relationships</a:t>
            </a:r>
            <a:endParaRPr lang="sv-SE" sz="1400" dirty="0"/>
          </a:p>
        </p:txBody>
      </p:sp>
    </p:spTree>
    <p:extLst>
      <p:ext uri="{BB962C8B-B14F-4D97-AF65-F5344CB8AC3E}">
        <p14:creationId xmlns:p14="http://schemas.microsoft.com/office/powerpoint/2010/main" val="424006719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41771" y="195943"/>
            <a:ext cx="1415143" cy="11865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Title 1"/>
          <p:cNvSpPr>
            <a:spLocks noGrp="1"/>
          </p:cNvSpPr>
          <p:nvPr>
            <p:ph type="title"/>
          </p:nvPr>
        </p:nvSpPr>
        <p:spPr>
          <a:xfrm>
            <a:off x="704914" y="308044"/>
            <a:ext cx="8352000" cy="596700"/>
          </a:xfrm>
        </p:spPr>
        <p:txBody>
          <a:bodyPr>
            <a:normAutofit fontScale="90000"/>
          </a:bodyPr>
          <a:lstStyle/>
          <a:p>
            <a:pPr>
              <a:spcBef>
                <a:spcPts val="1800"/>
              </a:spcBef>
            </a:pPr>
            <a:r>
              <a:rPr lang="sv-SE" dirty="0" smtClean="0"/>
              <a:t>BI </a:t>
            </a:r>
            <a:r>
              <a:rPr lang="sv-SE" dirty="0"/>
              <a:t>vs. Data </a:t>
            </a:r>
            <a:r>
              <a:rPr lang="sv-SE" dirty="0" smtClean="0"/>
              <a:t>science</a:t>
            </a:r>
            <a:r>
              <a:rPr lang="sv-SE" dirty="0"/>
              <a:t>: The </a:t>
            </a:r>
            <a:r>
              <a:rPr lang="sv-SE" dirty="0" smtClean="0"/>
              <a:t>analysts’ </a:t>
            </a:r>
            <a:r>
              <a:rPr lang="sv-SE" dirty="0"/>
              <a:t>characteristics are </a:t>
            </a:r>
            <a:r>
              <a:rPr lang="sv-SE" dirty="0" smtClean="0"/>
              <a:t>different</a:t>
            </a:r>
            <a:br>
              <a:rPr lang="sv-SE" dirty="0" smtClean="0"/>
            </a:br>
            <a:r>
              <a:rPr lang="sv-SE" dirty="0"/>
              <a:t/>
            </a:r>
            <a:br>
              <a:rPr lang="sv-SE" dirty="0"/>
            </a:br>
            <a:r>
              <a:rPr lang="sv-SE" sz="1600" b="0" dirty="0" smtClean="0"/>
              <a:t>The attitude and work approach among BI analysts and data scientists differs:</a:t>
            </a:r>
            <a:r>
              <a:rPr lang="sv-SE" sz="1600" b="0" dirty="0"/>
              <a:t/>
            </a:r>
            <a:br>
              <a:rPr lang="sv-SE" sz="1600" b="0" dirty="0"/>
            </a:br>
            <a:endParaRPr lang="sv-SE" sz="1600" b="0" dirty="0"/>
          </a:p>
        </p:txBody>
      </p:sp>
      <p:graphicFrame>
        <p:nvGraphicFramePr>
          <p:cNvPr id="6" name="Content Placeholder 5"/>
          <p:cNvGraphicFramePr>
            <a:graphicFrameLocks noGrp="1"/>
          </p:cNvGraphicFramePr>
          <p:nvPr>
            <p:ph idx="1"/>
            <p:extLst/>
          </p:nvPr>
        </p:nvGraphicFramePr>
        <p:xfrm>
          <a:off x="791998" y="1972018"/>
          <a:ext cx="7801158" cy="2757197"/>
        </p:xfrm>
        <a:graphic>
          <a:graphicData uri="http://schemas.openxmlformats.org/drawingml/2006/table">
            <a:tbl>
              <a:tblPr firstRow="1" bandRow="1">
                <a:tableStyleId>{5C22544A-7EE6-4342-B048-85BDC9FD1C3A}</a:tableStyleId>
              </a:tblPr>
              <a:tblGrid>
                <a:gridCol w="1565612">
                  <a:extLst>
                    <a:ext uri="{9D8B030D-6E8A-4147-A177-3AD203B41FA5}">
                      <a16:colId xmlns:a16="http://schemas.microsoft.com/office/drawing/2014/main" val="20000"/>
                    </a:ext>
                  </a:extLst>
                </a:gridCol>
                <a:gridCol w="2412694">
                  <a:extLst>
                    <a:ext uri="{9D8B030D-6E8A-4147-A177-3AD203B41FA5}">
                      <a16:colId xmlns:a16="http://schemas.microsoft.com/office/drawing/2014/main" val="20001"/>
                    </a:ext>
                  </a:extLst>
                </a:gridCol>
                <a:gridCol w="3822852">
                  <a:extLst>
                    <a:ext uri="{9D8B030D-6E8A-4147-A177-3AD203B41FA5}">
                      <a16:colId xmlns:a16="http://schemas.microsoft.com/office/drawing/2014/main" val="20002"/>
                    </a:ext>
                  </a:extLst>
                </a:gridCol>
              </a:tblGrid>
              <a:tr h="344322">
                <a:tc>
                  <a:txBody>
                    <a:bodyPr/>
                    <a:lstStyle/>
                    <a:p>
                      <a:r>
                        <a:rPr lang="sv-SE" dirty="0" smtClean="0"/>
                        <a:t>AREA</a:t>
                      </a:r>
                      <a:endParaRPr lang="sv-SE" dirty="0"/>
                    </a:p>
                  </a:txBody>
                  <a:tcPr/>
                </a:tc>
                <a:tc>
                  <a:txBody>
                    <a:bodyPr/>
                    <a:lstStyle/>
                    <a:p>
                      <a:r>
                        <a:rPr lang="sv-SE" dirty="0" smtClean="0"/>
                        <a:t>BI ANALYST</a:t>
                      </a:r>
                      <a:endParaRPr lang="sv-SE" dirty="0"/>
                    </a:p>
                  </a:txBody>
                  <a:tcPr/>
                </a:tc>
                <a:tc>
                  <a:txBody>
                    <a:bodyPr/>
                    <a:lstStyle/>
                    <a:p>
                      <a:r>
                        <a:rPr lang="sv-SE" dirty="0" smtClean="0"/>
                        <a:t>DATA SCIENTIST</a:t>
                      </a:r>
                      <a:endParaRPr lang="sv-SE" dirty="0"/>
                    </a:p>
                  </a:txBody>
                  <a:tcPr/>
                </a:tc>
                <a:extLst>
                  <a:ext uri="{0D108BD9-81ED-4DB2-BD59-A6C34878D82A}">
                    <a16:rowId xmlns:a16="http://schemas.microsoft.com/office/drawing/2014/main" val="10000"/>
                  </a:ext>
                </a:extLst>
              </a:tr>
              <a:tr h="344322">
                <a:tc>
                  <a:txBody>
                    <a:bodyPr/>
                    <a:lstStyle/>
                    <a:p>
                      <a:r>
                        <a:rPr lang="sv-SE" sz="1400" dirty="0" smtClean="0"/>
                        <a:t>Focus</a:t>
                      </a:r>
                      <a:endParaRPr lang="sv-SE" sz="1400" dirty="0"/>
                    </a:p>
                  </a:txBody>
                  <a:tcPr/>
                </a:tc>
                <a:tc>
                  <a:txBody>
                    <a:bodyPr/>
                    <a:lstStyle/>
                    <a:p>
                      <a:r>
                        <a:rPr lang="sv-SE" sz="1400" dirty="0" smtClean="0"/>
                        <a:t>Trends,</a:t>
                      </a:r>
                      <a:r>
                        <a:rPr lang="sv-SE" sz="1400" baseline="0" dirty="0" smtClean="0"/>
                        <a:t> KPIs</a:t>
                      </a:r>
                      <a:endParaRPr lang="sv-SE" sz="1400" dirty="0"/>
                    </a:p>
                  </a:txBody>
                  <a:tcPr/>
                </a:tc>
                <a:tc>
                  <a:txBody>
                    <a:bodyPr/>
                    <a:lstStyle/>
                    <a:p>
                      <a:r>
                        <a:rPr lang="sv-SE" sz="1400" dirty="0" smtClean="0"/>
                        <a:t>Pattern,</a:t>
                      </a:r>
                      <a:r>
                        <a:rPr lang="sv-SE" sz="1400" baseline="0" dirty="0" smtClean="0"/>
                        <a:t> Correlations, Models</a:t>
                      </a:r>
                      <a:endParaRPr lang="sv-SE" sz="1400" dirty="0"/>
                    </a:p>
                  </a:txBody>
                  <a:tcPr/>
                </a:tc>
                <a:extLst>
                  <a:ext uri="{0D108BD9-81ED-4DB2-BD59-A6C34878D82A}">
                    <a16:rowId xmlns:a16="http://schemas.microsoft.com/office/drawing/2014/main" val="10001"/>
                  </a:ext>
                </a:extLst>
              </a:tr>
              <a:tr h="325505">
                <a:tc>
                  <a:txBody>
                    <a:bodyPr/>
                    <a:lstStyle/>
                    <a:p>
                      <a:r>
                        <a:rPr lang="sv-SE" sz="1400" dirty="0" smtClean="0"/>
                        <a:t>Process</a:t>
                      </a:r>
                      <a:endParaRPr lang="sv-SE" sz="1400" dirty="0"/>
                    </a:p>
                  </a:txBody>
                  <a:tcPr/>
                </a:tc>
                <a:tc>
                  <a:txBody>
                    <a:bodyPr/>
                    <a:lstStyle/>
                    <a:p>
                      <a:r>
                        <a:rPr lang="sv-SE" sz="1400" dirty="0" smtClean="0"/>
                        <a:t>Static</a:t>
                      </a:r>
                      <a:endParaRPr lang="sv-SE" sz="1400" dirty="0"/>
                    </a:p>
                  </a:txBody>
                  <a:tcPr/>
                </a:tc>
                <a:tc>
                  <a:txBody>
                    <a:bodyPr/>
                    <a:lstStyle/>
                    <a:p>
                      <a:r>
                        <a:rPr lang="sv-SE" sz="1400" dirty="0" smtClean="0"/>
                        <a:t>Exploratory,</a:t>
                      </a:r>
                      <a:r>
                        <a:rPr lang="sv-SE" sz="1400" baseline="0" dirty="0" smtClean="0"/>
                        <a:t> experimentation, visual, agile</a:t>
                      </a:r>
                      <a:endParaRPr lang="sv-SE" sz="1400" dirty="0"/>
                    </a:p>
                  </a:txBody>
                  <a:tcPr/>
                </a:tc>
                <a:extLst>
                  <a:ext uri="{0D108BD9-81ED-4DB2-BD59-A6C34878D82A}">
                    <a16:rowId xmlns:a16="http://schemas.microsoft.com/office/drawing/2014/main" val="10002"/>
                  </a:ext>
                </a:extLst>
              </a:tr>
              <a:tr h="344322">
                <a:tc>
                  <a:txBody>
                    <a:bodyPr/>
                    <a:lstStyle/>
                    <a:p>
                      <a:r>
                        <a:rPr lang="sv-SE" sz="1400" dirty="0" smtClean="0"/>
                        <a:t>Data sources</a:t>
                      </a:r>
                      <a:endParaRPr lang="sv-SE" sz="1400" dirty="0"/>
                    </a:p>
                  </a:txBody>
                  <a:tcPr/>
                </a:tc>
                <a:tc>
                  <a:txBody>
                    <a:bodyPr/>
                    <a:lstStyle/>
                    <a:p>
                      <a:r>
                        <a:rPr lang="sv-SE" sz="1400" dirty="0" smtClean="0"/>
                        <a:t>Pre-planned, added slowly</a:t>
                      </a:r>
                      <a:endParaRPr lang="sv-SE" sz="1400" dirty="0"/>
                    </a:p>
                  </a:txBody>
                  <a:tcPr/>
                </a:tc>
                <a:tc>
                  <a:txBody>
                    <a:bodyPr/>
                    <a:lstStyle/>
                    <a:p>
                      <a:r>
                        <a:rPr lang="sv-SE" sz="1400" dirty="0" smtClean="0"/>
                        <a:t>On the fly, as needed</a:t>
                      </a:r>
                      <a:endParaRPr lang="sv-SE" sz="1400" dirty="0"/>
                    </a:p>
                  </a:txBody>
                  <a:tcPr/>
                </a:tc>
                <a:extLst>
                  <a:ext uri="{0D108BD9-81ED-4DB2-BD59-A6C34878D82A}">
                    <a16:rowId xmlns:a16="http://schemas.microsoft.com/office/drawing/2014/main" val="10003"/>
                  </a:ext>
                </a:extLst>
              </a:tr>
              <a:tr h="344322">
                <a:tc>
                  <a:txBody>
                    <a:bodyPr/>
                    <a:lstStyle/>
                    <a:p>
                      <a:r>
                        <a:rPr lang="sv-SE" sz="1400" dirty="0" smtClean="0"/>
                        <a:t>Transform data</a:t>
                      </a:r>
                      <a:endParaRPr lang="sv-SE" sz="1400" dirty="0"/>
                    </a:p>
                  </a:txBody>
                  <a:tcPr/>
                </a:tc>
                <a:tc>
                  <a:txBody>
                    <a:bodyPr/>
                    <a:lstStyle/>
                    <a:p>
                      <a:r>
                        <a:rPr lang="sv-SE" sz="1400" dirty="0" smtClean="0"/>
                        <a:t>Carefully planned </a:t>
                      </a:r>
                      <a:endParaRPr lang="sv-SE" sz="1400" dirty="0"/>
                    </a:p>
                  </a:txBody>
                  <a:tcPr/>
                </a:tc>
                <a:tc>
                  <a:txBody>
                    <a:bodyPr/>
                    <a:lstStyle/>
                    <a:p>
                      <a:r>
                        <a:rPr lang="sv-SE" sz="1400" dirty="0" smtClean="0"/>
                        <a:t>On demand,</a:t>
                      </a:r>
                      <a:r>
                        <a:rPr lang="sv-SE" sz="1400" baseline="0" dirty="0" smtClean="0"/>
                        <a:t> enrichment</a:t>
                      </a:r>
                      <a:endParaRPr lang="sv-SE" sz="1400" dirty="0"/>
                    </a:p>
                  </a:txBody>
                  <a:tcPr/>
                </a:tc>
                <a:extLst>
                  <a:ext uri="{0D108BD9-81ED-4DB2-BD59-A6C34878D82A}">
                    <a16:rowId xmlns:a16="http://schemas.microsoft.com/office/drawing/2014/main" val="10004"/>
                  </a:ext>
                </a:extLst>
              </a:tr>
              <a:tr h="344322">
                <a:tc>
                  <a:txBody>
                    <a:bodyPr/>
                    <a:lstStyle/>
                    <a:p>
                      <a:r>
                        <a:rPr lang="sv-SE" sz="1400" dirty="0" smtClean="0"/>
                        <a:t>Data quality</a:t>
                      </a:r>
                      <a:endParaRPr lang="sv-SE" sz="1400" dirty="0"/>
                    </a:p>
                  </a:txBody>
                  <a:tcPr/>
                </a:tc>
                <a:tc>
                  <a:txBody>
                    <a:bodyPr/>
                    <a:lstStyle/>
                    <a:p>
                      <a:r>
                        <a:rPr lang="sv-SE" sz="1400" dirty="0" smtClean="0"/>
                        <a:t>Single</a:t>
                      </a:r>
                      <a:r>
                        <a:rPr lang="sv-SE" sz="1400" baseline="0" dirty="0" smtClean="0"/>
                        <a:t> version of truth</a:t>
                      </a:r>
                      <a:endParaRPr lang="sv-SE" sz="1400" dirty="0"/>
                    </a:p>
                  </a:txBody>
                  <a:tcPr/>
                </a:tc>
                <a:tc>
                  <a:txBody>
                    <a:bodyPr/>
                    <a:lstStyle/>
                    <a:p>
                      <a:r>
                        <a:rPr lang="sv-SE" sz="1400" dirty="0" smtClean="0"/>
                        <a:t>”Good</a:t>
                      </a:r>
                      <a:r>
                        <a:rPr lang="sv-SE" sz="1400" baseline="0" dirty="0" smtClean="0"/>
                        <a:t> enough”, probabilities</a:t>
                      </a:r>
                      <a:endParaRPr lang="sv-SE" sz="1400" dirty="0"/>
                    </a:p>
                  </a:txBody>
                  <a:tcPr/>
                </a:tc>
                <a:extLst>
                  <a:ext uri="{0D108BD9-81ED-4DB2-BD59-A6C34878D82A}">
                    <a16:rowId xmlns:a16="http://schemas.microsoft.com/office/drawing/2014/main" val="10005"/>
                  </a:ext>
                </a:extLst>
              </a:tr>
              <a:tr h="344322">
                <a:tc>
                  <a:txBody>
                    <a:bodyPr/>
                    <a:lstStyle/>
                    <a:p>
                      <a:r>
                        <a:rPr lang="sv-SE" sz="1400" dirty="0" smtClean="0"/>
                        <a:t>Data model</a:t>
                      </a:r>
                      <a:endParaRPr lang="sv-SE" sz="1400" dirty="0"/>
                    </a:p>
                  </a:txBody>
                  <a:tcPr/>
                </a:tc>
                <a:tc>
                  <a:txBody>
                    <a:bodyPr/>
                    <a:lstStyle/>
                    <a:p>
                      <a:r>
                        <a:rPr lang="sv-SE" sz="1400" dirty="0" smtClean="0"/>
                        <a:t>Schema on load</a:t>
                      </a:r>
                      <a:endParaRPr lang="sv-SE" sz="1400" dirty="0"/>
                    </a:p>
                  </a:txBody>
                  <a:tcPr/>
                </a:tc>
                <a:tc>
                  <a:txBody>
                    <a:bodyPr/>
                    <a:lstStyle/>
                    <a:p>
                      <a:r>
                        <a:rPr lang="sv-SE" sz="1400" dirty="0" smtClean="0"/>
                        <a:t>Schema on query</a:t>
                      </a:r>
                      <a:endParaRPr lang="sv-SE" sz="1400" dirty="0"/>
                    </a:p>
                  </a:txBody>
                  <a:tcPr/>
                </a:tc>
                <a:extLst>
                  <a:ext uri="{0D108BD9-81ED-4DB2-BD59-A6C34878D82A}">
                    <a16:rowId xmlns:a16="http://schemas.microsoft.com/office/drawing/2014/main" val="10006"/>
                  </a:ext>
                </a:extLst>
              </a:tr>
              <a:tr h="344322">
                <a:tc>
                  <a:txBody>
                    <a:bodyPr/>
                    <a:lstStyle/>
                    <a:p>
                      <a:r>
                        <a:rPr lang="sv-SE" sz="1400" dirty="0" smtClean="0"/>
                        <a:t>Analysis</a:t>
                      </a:r>
                      <a:endParaRPr lang="sv-SE" sz="1400" dirty="0"/>
                    </a:p>
                  </a:txBody>
                  <a:tcPr/>
                </a:tc>
                <a:tc>
                  <a:txBody>
                    <a:bodyPr/>
                    <a:lstStyle/>
                    <a:p>
                      <a:r>
                        <a:rPr lang="sv-SE" sz="1400" dirty="0" smtClean="0"/>
                        <a:t>Descriptive</a:t>
                      </a:r>
                      <a:endParaRPr lang="sv-SE" sz="1400" dirty="0"/>
                    </a:p>
                  </a:txBody>
                  <a:tcPr/>
                </a:tc>
                <a:tc>
                  <a:txBody>
                    <a:bodyPr/>
                    <a:lstStyle/>
                    <a:p>
                      <a:r>
                        <a:rPr lang="sv-SE" sz="1400" dirty="0" smtClean="0"/>
                        <a:t>Predictive,</a:t>
                      </a:r>
                      <a:r>
                        <a:rPr lang="sv-SE" sz="1400" baseline="0" dirty="0" smtClean="0"/>
                        <a:t> prescriptive</a:t>
                      </a:r>
                      <a:endParaRPr lang="sv-SE" sz="1400" dirty="0"/>
                    </a:p>
                  </a:txBody>
                  <a:tcPr/>
                </a:tc>
                <a:extLst>
                  <a:ext uri="{0D108BD9-81ED-4DB2-BD59-A6C34878D82A}">
                    <a16:rowId xmlns:a16="http://schemas.microsoft.com/office/drawing/2014/main" val="10007"/>
                  </a:ext>
                </a:extLst>
              </a:tr>
            </a:tbl>
          </a:graphicData>
        </a:graphic>
      </p:graphicFrame>
      <p:sp>
        <p:nvSpPr>
          <p:cNvPr id="7" name="TextBox 6"/>
          <p:cNvSpPr txBox="1"/>
          <p:nvPr/>
        </p:nvSpPr>
        <p:spPr>
          <a:xfrm>
            <a:off x="4880914" y="4866501"/>
            <a:ext cx="3838680" cy="276999"/>
          </a:xfrm>
          <a:prstGeom prst="rect">
            <a:avLst/>
          </a:prstGeom>
          <a:noFill/>
        </p:spPr>
        <p:txBody>
          <a:bodyPr wrap="none" rtlCol="0">
            <a:spAutoFit/>
          </a:bodyPr>
          <a:lstStyle/>
          <a:p>
            <a:r>
              <a:rPr lang="sv-SE" sz="1200" dirty="0" smtClean="0"/>
              <a:t>(Bill </a:t>
            </a:r>
            <a:r>
              <a:rPr lang="sv-SE" sz="1200" dirty="0"/>
              <a:t>Schmarzo, Big </a:t>
            </a:r>
            <a:r>
              <a:rPr lang="sv-SE" sz="1200" dirty="0" smtClean="0"/>
              <a:t>Data MBA, </a:t>
            </a:r>
            <a:r>
              <a:rPr lang="sv-SE" sz="1200" dirty="0"/>
              <a:t>Wiley, </a:t>
            </a:r>
            <a:r>
              <a:rPr lang="sv-SE" sz="1200" dirty="0" smtClean="0"/>
              <a:t>2016, based on EMC )</a:t>
            </a:r>
            <a:endParaRPr lang="sv-SE" dirty="0"/>
          </a:p>
        </p:txBody>
      </p:sp>
    </p:spTree>
    <p:extLst>
      <p:ext uri="{BB962C8B-B14F-4D97-AF65-F5344CB8AC3E}">
        <p14:creationId xmlns:p14="http://schemas.microsoft.com/office/powerpoint/2010/main" val="1336723373"/>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41771" y="195943"/>
            <a:ext cx="1415143" cy="11865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 name="Title 1"/>
          <p:cNvSpPr>
            <a:spLocks noGrp="1"/>
          </p:cNvSpPr>
          <p:nvPr>
            <p:ph type="title"/>
          </p:nvPr>
        </p:nvSpPr>
        <p:spPr>
          <a:xfrm>
            <a:off x="792000" y="627534"/>
            <a:ext cx="8120646" cy="596700"/>
          </a:xfrm>
        </p:spPr>
        <p:txBody>
          <a:bodyPr>
            <a:normAutofit fontScale="90000"/>
          </a:bodyPr>
          <a:lstStyle/>
          <a:p>
            <a:r>
              <a:rPr lang="sv-SE" dirty="0" smtClean="0"/>
              <a:t>BI </a:t>
            </a:r>
            <a:r>
              <a:rPr lang="sv-SE" dirty="0"/>
              <a:t>vs. Data </a:t>
            </a:r>
            <a:r>
              <a:rPr lang="sv-SE" dirty="0" smtClean="0"/>
              <a:t>science</a:t>
            </a:r>
            <a:r>
              <a:rPr lang="sv-SE" dirty="0"/>
              <a:t>: The analytic approaches are </a:t>
            </a:r>
            <a:r>
              <a:rPr lang="sv-SE" dirty="0" smtClean="0"/>
              <a:t>different 1(2)</a:t>
            </a:r>
            <a:endParaRPr lang="sv-SE" dirty="0"/>
          </a:p>
        </p:txBody>
      </p:sp>
      <p:sp>
        <p:nvSpPr>
          <p:cNvPr id="6" name="Rounded Rectangle 5"/>
          <p:cNvSpPr/>
          <p:nvPr/>
        </p:nvSpPr>
        <p:spPr>
          <a:xfrm>
            <a:off x="891151" y="2222136"/>
            <a:ext cx="3882868" cy="34362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7" name="TextBox 6"/>
          <p:cNvSpPr txBox="1"/>
          <p:nvPr/>
        </p:nvSpPr>
        <p:spPr>
          <a:xfrm>
            <a:off x="891151" y="2257981"/>
            <a:ext cx="3748077" cy="307777"/>
          </a:xfrm>
          <a:prstGeom prst="rect">
            <a:avLst/>
          </a:prstGeom>
          <a:noFill/>
        </p:spPr>
        <p:txBody>
          <a:bodyPr wrap="square" rtlCol="0">
            <a:spAutoFit/>
          </a:bodyPr>
          <a:lstStyle/>
          <a:p>
            <a:r>
              <a:rPr lang="sv-SE" sz="1400" dirty="0" smtClean="0"/>
              <a:t>Step 1: Pre-build a data model (Schema on load)</a:t>
            </a:r>
            <a:endParaRPr lang="sv-SE" sz="1400" dirty="0"/>
          </a:p>
        </p:txBody>
      </p:sp>
      <p:sp>
        <p:nvSpPr>
          <p:cNvPr id="8" name="Rounded Rectangle 7"/>
          <p:cNvSpPr/>
          <p:nvPr/>
        </p:nvSpPr>
        <p:spPr>
          <a:xfrm>
            <a:off x="891152" y="2736308"/>
            <a:ext cx="3882867" cy="73880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9" name="TextBox 8"/>
          <p:cNvSpPr txBox="1"/>
          <p:nvPr/>
        </p:nvSpPr>
        <p:spPr>
          <a:xfrm>
            <a:off x="891151" y="2736450"/>
            <a:ext cx="3748077" cy="738664"/>
          </a:xfrm>
          <a:prstGeom prst="rect">
            <a:avLst/>
          </a:prstGeom>
          <a:noFill/>
        </p:spPr>
        <p:txBody>
          <a:bodyPr wrap="square" rtlCol="0">
            <a:spAutoFit/>
          </a:bodyPr>
          <a:lstStyle/>
          <a:p>
            <a:r>
              <a:rPr lang="sv-SE" sz="1400" dirty="0" smtClean="0"/>
              <a:t>Step 2: Make use of (visualisation) tools that automatically generated SQL commands from drag and drop using attributes/dimensions/facts</a:t>
            </a:r>
            <a:endParaRPr lang="sv-SE" sz="1400" dirty="0"/>
          </a:p>
        </p:txBody>
      </p:sp>
      <p:sp>
        <p:nvSpPr>
          <p:cNvPr id="10" name="Rounded Rectangle 9"/>
          <p:cNvSpPr/>
          <p:nvPr/>
        </p:nvSpPr>
        <p:spPr>
          <a:xfrm>
            <a:off x="891151" y="3654035"/>
            <a:ext cx="3882867" cy="52312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11" name="TextBox 10"/>
          <p:cNvSpPr txBox="1"/>
          <p:nvPr/>
        </p:nvSpPr>
        <p:spPr>
          <a:xfrm>
            <a:off x="909748" y="3638887"/>
            <a:ext cx="3864270" cy="523220"/>
          </a:xfrm>
          <a:prstGeom prst="rect">
            <a:avLst/>
          </a:prstGeom>
          <a:noFill/>
        </p:spPr>
        <p:txBody>
          <a:bodyPr wrap="square" rtlCol="0">
            <a:spAutoFit/>
          </a:bodyPr>
          <a:lstStyle/>
          <a:p>
            <a:r>
              <a:rPr lang="sv-SE" sz="1400" dirty="0" smtClean="0"/>
              <a:t>Step 3: Make use of the generated SQL commands to generate reports automatically </a:t>
            </a:r>
            <a:endParaRPr lang="sv-SE" sz="1400" dirty="0"/>
          </a:p>
        </p:txBody>
      </p:sp>
      <p:sp>
        <p:nvSpPr>
          <p:cNvPr id="14" name="Rounded Rectangle 13"/>
          <p:cNvSpPr/>
          <p:nvPr/>
        </p:nvSpPr>
        <p:spPr>
          <a:xfrm>
            <a:off x="5231184" y="2211032"/>
            <a:ext cx="3251803" cy="3547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15" name="TextBox 14"/>
          <p:cNvSpPr txBox="1"/>
          <p:nvPr/>
        </p:nvSpPr>
        <p:spPr>
          <a:xfrm>
            <a:off x="5231185" y="2257981"/>
            <a:ext cx="3516208" cy="307777"/>
          </a:xfrm>
          <a:prstGeom prst="rect">
            <a:avLst/>
          </a:prstGeom>
          <a:noFill/>
        </p:spPr>
        <p:txBody>
          <a:bodyPr wrap="square" rtlCol="0">
            <a:spAutoFit/>
          </a:bodyPr>
          <a:lstStyle/>
          <a:p>
            <a:r>
              <a:rPr lang="sv-SE" sz="1400" dirty="0" smtClean="0"/>
              <a:t>Step 1: Define hypothesis (test/prediction)</a:t>
            </a:r>
            <a:endParaRPr lang="sv-SE" sz="1400" dirty="0"/>
          </a:p>
        </p:txBody>
      </p:sp>
      <p:sp>
        <p:nvSpPr>
          <p:cNvPr id="16" name="Rounded Rectangle 15"/>
          <p:cNvSpPr/>
          <p:nvPr/>
        </p:nvSpPr>
        <p:spPr>
          <a:xfrm>
            <a:off x="5231184" y="2685932"/>
            <a:ext cx="3251803" cy="34362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17" name="TextBox 16"/>
          <p:cNvSpPr txBox="1"/>
          <p:nvPr/>
        </p:nvSpPr>
        <p:spPr>
          <a:xfrm>
            <a:off x="5231184" y="2721777"/>
            <a:ext cx="3019875" cy="307777"/>
          </a:xfrm>
          <a:prstGeom prst="rect">
            <a:avLst/>
          </a:prstGeom>
          <a:noFill/>
        </p:spPr>
        <p:txBody>
          <a:bodyPr wrap="square" rtlCol="0">
            <a:spAutoFit/>
          </a:bodyPr>
          <a:lstStyle/>
          <a:p>
            <a:r>
              <a:rPr lang="sv-SE" sz="1400" dirty="0" smtClean="0"/>
              <a:t>Step 2: Gather data (Data Lake)</a:t>
            </a:r>
            <a:endParaRPr lang="sv-SE" sz="1400" dirty="0"/>
          </a:p>
        </p:txBody>
      </p:sp>
      <p:sp>
        <p:nvSpPr>
          <p:cNvPr id="18" name="Rounded Rectangle 17"/>
          <p:cNvSpPr/>
          <p:nvPr/>
        </p:nvSpPr>
        <p:spPr>
          <a:xfrm>
            <a:off x="5231185" y="3211321"/>
            <a:ext cx="3251802" cy="34362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19" name="TextBox 18"/>
          <p:cNvSpPr txBox="1"/>
          <p:nvPr/>
        </p:nvSpPr>
        <p:spPr>
          <a:xfrm>
            <a:off x="5231185" y="3247166"/>
            <a:ext cx="3516208" cy="307777"/>
          </a:xfrm>
          <a:prstGeom prst="rect">
            <a:avLst/>
          </a:prstGeom>
          <a:noFill/>
        </p:spPr>
        <p:txBody>
          <a:bodyPr wrap="square" rtlCol="0">
            <a:spAutoFit/>
          </a:bodyPr>
          <a:lstStyle/>
          <a:p>
            <a:r>
              <a:rPr lang="sv-SE" sz="1400" dirty="0" smtClean="0"/>
              <a:t>Step 3: Build data model (Schema on query)</a:t>
            </a:r>
            <a:endParaRPr lang="sv-SE" sz="1400" dirty="0"/>
          </a:p>
        </p:txBody>
      </p:sp>
      <p:sp>
        <p:nvSpPr>
          <p:cNvPr id="20" name="Rounded Rectangle 19"/>
          <p:cNvSpPr/>
          <p:nvPr/>
        </p:nvSpPr>
        <p:spPr>
          <a:xfrm>
            <a:off x="5231185" y="3736710"/>
            <a:ext cx="3251802" cy="34362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21" name="TextBox 20"/>
          <p:cNvSpPr txBox="1"/>
          <p:nvPr/>
        </p:nvSpPr>
        <p:spPr>
          <a:xfrm>
            <a:off x="5231185" y="3772555"/>
            <a:ext cx="3019874" cy="307777"/>
          </a:xfrm>
          <a:prstGeom prst="rect">
            <a:avLst/>
          </a:prstGeom>
          <a:noFill/>
        </p:spPr>
        <p:txBody>
          <a:bodyPr wrap="square" rtlCol="0">
            <a:spAutoFit/>
          </a:bodyPr>
          <a:lstStyle/>
          <a:p>
            <a:r>
              <a:rPr lang="sv-SE" sz="1400" dirty="0" smtClean="0"/>
              <a:t>Step 4: Build analytic models (SAS, R)</a:t>
            </a:r>
            <a:endParaRPr lang="sv-SE" sz="1400" dirty="0"/>
          </a:p>
        </p:txBody>
      </p:sp>
      <p:sp>
        <p:nvSpPr>
          <p:cNvPr id="22" name="TextBox 21"/>
          <p:cNvSpPr txBox="1"/>
          <p:nvPr/>
        </p:nvSpPr>
        <p:spPr>
          <a:xfrm>
            <a:off x="792000" y="1831676"/>
            <a:ext cx="2084866" cy="369332"/>
          </a:xfrm>
          <a:prstGeom prst="rect">
            <a:avLst/>
          </a:prstGeom>
          <a:noFill/>
        </p:spPr>
        <p:txBody>
          <a:bodyPr wrap="none" rtlCol="0">
            <a:spAutoFit/>
          </a:bodyPr>
          <a:lstStyle/>
          <a:p>
            <a:r>
              <a:rPr lang="sv-SE" dirty="0" smtClean="0"/>
              <a:t>BI analytic approach</a:t>
            </a:r>
            <a:endParaRPr lang="sv-SE" dirty="0"/>
          </a:p>
        </p:txBody>
      </p:sp>
      <p:sp>
        <p:nvSpPr>
          <p:cNvPr id="23" name="TextBox 22"/>
          <p:cNvSpPr txBox="1"/>
          <p:nvPr/>
        </p:nvSpPr>
        <p:spPr>
          <a:xfrm>
            <a:off x="5169253" y="1805855"/>
            <a:ext cx="3081806" cy="369332"/>
          </a:xfrm>
          <a:prstGeom prst="rect">
            <a:avLst/>
          </a:prstGeom>
          <a:noFill/>
        </p:spPr>
        <p:txBody>
          <a:bodyPr wrap="none" rtlCol="0">
            <a:spAutoFit/>
          </a:bodyPr>
          <a:lstStyle/>
          <a:p>
            <a:r>
              <a:rPr lang="sv-SE" dirty="0" smtClean="0"/>
              <a:t>Data science analytic approach</a:t>
            </a:r>
            <a:endParaRPr lang="sv-SE" dirty="0"/>
          </a:p>
        </p:txBody>
      </p:sp>
      <p:sp>
        <p:nvSpPr>
          <p:cNvPr id="24" name="Rounded Rectangle 23"/>
          <p:cNvSpPr/>
          <p:nvPr/>
        </p:nvSpPr>
        <p:spPr>
          <a:xfrm>
            <a:off x="5231184" y="4232526"/>
            <a:ext cx="3251802" cy="34362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25" name="TextBox 24"/>
          <p:cNvSpPr txBox="1"/>
          <p:nvPr/>
        </p:nvSpPr>
        <p:spPr>
          <a:xfrm>
            <a:off x="5231184" y="4268371"/>
            <a:ext cx="3019874" cy="307777"/>
          </a:xfrm>
          <a:prstGeom prst="rect">
            <a:avLst/>
          </a:prstGeom>
          <a:noFill/>
        </p:spPr>
        <p:txBody>
          <a:bodyPr wrap="square" rtlCol="0">
            <a:spAutoFit/>
          </a:bodyPr>
          <a:lstStyle/>
          <a:p>
            <a:r>
              <a:rPr lang="sv-SE" sz="1400" dirty="0" smtClean="0"/>
              <a:t>Step 5: Evaluate model goodness of fit</a:t>
            </a:r>
            <a:endParaRPr lang="sv-SE" sz="1400" dirty="0"/>
          </a:p>
        </p:txBody>
      </p:sp>
      <p:sp>
        <p:nvSpPr>
          <p:cNvPr id="26" name="TextBox 25"/>
          <p:cNvSpPr txBox="1"/>
          <p:nvPr/>
        </p:nvSpPr>
        <p:spPr>
          <a:xfrm>
            <a:off x="5723033" y="4775867"/>
            <a:ext cx="2836802" cy="276999"/>
          </a:xfrm>
          <a:prstGeom prst="rect">
            <a:avLst/>
          </a:prstGeom>
          <a:noFill/>
        </p:spPr>
        <p:txBody>
          <a:bodyPr wrap="none" rtlCol="0">
            <a:spAutoFit/>
          </a:bodyPr>
          <a:lstStyle/>
          <a:p>
            <a:r>
              <a:rPr lang="sv-SE" sz="1200" dirty="0" smtClean="0"/>
              <a:t>(Bill </a:t>
            </a:r>
            <a:r>
              <a:rPr lang="sv-SE" sz="1200" dirty="0"/>
              <a:t>Schmarzo, Big </a:t>
            </a:r>
            <a:r>
              <a:rPr lang="sv-SE" sz="1200" dirty="0" smtClean="0"/>
              <a:t>Data MBA, </a:t>
            </a:r>
            <a:r>
              <a:rPr lang="sv-SE" sz="1200" dirty="0"/>
              <a:t>Wiley, </a:t>
            </a:r>
            <a:r>
              <a:rPr lang="sv-SE" sz="1200" dirty="0" smtClean="0"/>
              <a:t>2016)</a:t>
            </a:r>
            <a:endParaRPr lang="sv-SE" dirty="0"/>
          </a:p>
        </p:txBody>
      </p:sp>
      <p:sp>
        <p:nvSpPr>
          <p:cNvPr id="3" name="TextBox 2"/>
          <p:cNvSpPr txBox="1"/>
          <p:nvPr/>
        </p:nvSpPr>
        <p:spPr>
          <a:xfrm>
            <a:off x="792000" y="4591201"/>
            <a:ext cx="4931033" cy="461665"/>
          </a:xfrm>
          <a:prstGeom prst="rect">
            <a:avLst/>
          </a:prstGeom>
          <a:noFill/>
        </p:spPr>
        <p:txBody>
          <a:bodyPr wrap="square" rtlCol="0">
            <a:spAutoFit/>
          </a:bodyPr>
          <a:lstStyle/>
          <a:p>
            <a:r>
              <a:rPr lang="sv-SE" sz="1200" dirty="0" smtClean="0"/>
              <a:t>What would happend if you want to add new data into the data warehouse/BI environment? What is the benefit with schema on the load?</a:t>
            </a:r>
            <a:endParaRPr lang="sv-SE" sz="1200" dirty="0"/>
          </a:p>
        </p:txBody>
      </p:sp>
    </p:spTree>
    <p:extLst>
      <p:ext uri="{BB962C8B-B14F-4D97-AF65-F5344CB8AC3E}">
        <p14:creationId xmlns:p14="http://schemas.microsoft.com/office/powerpoint/2010/main" val="1739798545"/>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41771" y="195943"/>
            <a:ext cx="1415143" cy="11865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Title 1"/>
          <p:cNvSpPr>
            <a:spLocks noGrp="1"/>
          </p:cNvSpPr>
          <p:nvPr>
            <p:ph type="title"/>
          </p:nvPr>
        </p:nvSpPr>
        <p:spPr>
          <a:xfrm>
            <a:off x="792000" y="627534"/>
            <a:ext cx="8120646" cy="596700"/>
          </a:xfrm>
        </p:spPr>
        <p:txBody>
          <a:bodyPr>
            <a:normAutofit fontScale="90000"/>
          </a:bodyPr>
          <a:lstStyle/>
          <a:p>
            <a:r>
              <a:rPr lang="sv-SE" dirty="0" smtClean="0"/>
              <a:t>BI </a:t>
            </a:r>
            <a:r>
              <a:rPr lang="sv-SE" dirty="0"/>
              <a:t>vs. Data </a:t>
            </a:r>
            <a:r>
              <a:rPr lang="sv-SE" dirty="0" smtClean="0"/>
              <a:t>science</a:t>
            </a:r>
            <a:r>
              <a:rPr lang="sv-SE" dirty="0"/>
              <a:t>: The analytic approaches are </a:t>
            </a:r>
            <a:r>
              <a:rPr lang="sv-SE" dirty="0" smtClean="0"/>
              <a:t>different 2(2)</a:t>
            </a:r>
            <a:r>
              <a:rPr lang="sv-SE" dirty="0"/>
              <a:t/>
            </a:r>
            <a:br>
              <a:rPr lang="sv-SE" dirty="0"/>
            </a:br>
            <a:endParaRPr lang="sv-SE" dirty="0"/>
          </a:p>
        </p:txBody>
      </p:sp>
      <p:sp>
        <p:nvSpPr>
          <p:cNvPr id="3" name="Content Placeholder 2"/>
          <p:cNvSpPr>
            <a:spLocks noGrp="1"/>
          </p:cNvSpPr>
          <p:nvPr>
            <p:ph idx="1"/>
          </p:nvPr>
        </p:nvSpPr>
        <p:spPr>
          <a:xfrm>
            <a:off x="792000" y="1613118"/>
            <a:ext cx="8120646" cy="3058033"/>
          </a:xfrm>
        </p:spPr>
        <p:txBody>
          <a:bodyPr>
            <a:normAutofit/>
          </a:bodyPr>
          <a:lstStyle/>
          <a:p>
            <a:r>
              <a:rPr lang="sv-SE" sz="1400" b="1" dirty="0"/>
              <a:t>Schema on load </a:t>
            </a:r>
            <a:endParaRPr lang="sv-SE" sz="1400" b="1" dirty="0" smtClean="0"/>
          </a:p>
          <a:p>
            <a:r>
              <a:rPr lang="sv-SE" sz="1400" dirty="0" smtClean="0"/>
              <a:t>– a schema must be built prior to loading data into the data warehouse</a:t>
            </a:r>
          </a:p>
          <a:p>
            <a:pPr marL="0" indent="0"/>
            <a:r>
              <a:rPr lang="sv-SE" sz="1400" b="1" dirty="0" smtClean="0"/>
              <a:t>Schema on </a:t>
            </a:r>
            <a:r>
              <a:rPr lang="sv-SE" sz="1400" b="1" dirty="0" err="1" smtClean="0"/>
              <a:t>query</a:t>
            </a:r>
            <a:r>
              <a:rPr lang="sv-SE" sz="1400" b="1" dirty="0" smtClean="0"/>
              <a:t>/read </a:t>
            </a:r>
          </a:p>
          <a:p>
            <a:pPr marL="0" indent="0"/>
            <a:r>
              <a:rPr lang="sv-SE" sz="1400" dirty="0" smtClean="0"/>
              <a:t>– a schema is defined as needed based on data being used, and the data scientist will go through different versions of the schema until finding a schema that support the analytical model</a:t>
            </a:r>
          </a:p>
          <a:p>
            <a:pPr marL="285750" indent="-285750">
              <a:buFontTx/>
              <a:buChar char="-"/>
            </a:pPr>
            <a:endParaRPr lang="sv-SE" sz="1800" dirty="0"/>
          </a:p>
        </p:txBody>
      </p:sp>
      <p:sp>
        <p:nvSpPr>
          <p:cNvPr id="5" name="TextBox 4"/>
          <p:cNvSpPr txBox="1"/>
          <p:nvPr/>
        </p:nvSpPr>
        <p:spPr>
          <a:xfrm>
            <a:off x="5723033" y="4775867"/>
            <a:ext cx="2836802" cy="276999"/>
          </a:xfrm>
          <a:prstGeom prst="rect">
            <a:avLst/>
          </a:prstGeom>
          <a:noFill/>
        </p:spPr>
        <p:txBody>
          <a:bodyPr wrap="none" rtlCol="0">
            <a:spAutoFit/>
          </a:bodyPr>
          <a:lstStyle/>
          <a:p>
            <a:r>
              <a:rPr lang="sv-SE" sz="1200" dirty="0" smtClean="0"/>
              <a:t>(Bill </a:t>
            </a:r>
            <a:r>
              <a:rPr lang="sv-SE" sz="1200" dirty="0"/>
              <a:t>Schmarzo, Big </a:t>
            </a:r>
            <a:r>
              <a:rPr lang="sv-SE" sz="1200" dirty="0" smtClean="0"/>
              <a:t>Data MBA, </a:t>
            </a:r>
            <a:r>
              <a:rPr lang="sv-SE" sz="1200" dirty="0"/>
              <a:t>Wiley, </a:t>
            </a:r>
            <a:r>
              <a:rPr lang="sv-SE" sz="1200" dirty="0" smtClean="0"/>
              <a:t>2016)</a:t>
            </a:r>
            <a:endParaRPr lang="sv-SE" dirty="0"/>
          </a:p>
        </p:txBody>
      </p:sp>
    </p:spTree>
    <p:extLst>
      <p:ext uri="{BB962C8B-B14F-4D97-AF65-F5344CB8AC3E}">
        <p14:creationId xmlns:p14="http://schemas.microsoft.com/office/powerpoint/2010/main" val="427445460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41771" y="195943"/>
            <a:ext cx="1415143" cy="11865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Title 1"/>
          <p:cNvSpPr>
            <a:spLocks noGrp="1"/>
          </p:cNvSpPr>
          <p:nvPr>
            <p:ph type="title"/>
          </p:nvPr>
        </p:nvSpPr>
        <p:spPr>
          <a:xfrm>
            <a:off x="792000" y="627534"/>
            <a:ext cx="8120646" cy="596700"/>
          </a:xfrm>
        </p:spPr>
        <p:txBody>
          <a:bodyPr>
            <a:normAutofit fontScale="90000"/>
          </a:bodyPr>
          <a:lstStyle/>
          <a:p>
            <a:r>
              <a:rPr lang="sv-SE" dirty="0" smtClean="0"/>
              <a:t>BI </a:t>
            </a:r>
            <a:r>
              <a:rPr lang="sv-SE" dirty="0"/>
              <a:t>vs. Data </a:t>
            </a:r>
            <a:r>
              <a:rPr lang="sv-SE" dirty="0" smtClean="0"/>
              <a:t>science</a:t>
            </a:r>
            <a:r>
              <a:rPr lang="sv-SE" dirty="0"/>
              <a:t>: The </a:t>
            </a:r>
            <a:r>
              <a:rPr lang="sv-SE" dirty="0" smtClean="0"/>
              <a:t>data models are different</a:t>
            </a:r>
            <a:r>
              <a:rPr lang="sv-SE" dirty="0"/>
              <a:t/>
            </a:r>
            <a:br>
              <a:rPr lang="sv-SE" dirty="0"/>
            </a:br>
            <a:endParaRPr lang="sv-SE" dirty="0"/>
          </a:p>
        </p:txBody>
      </p:sp>
      <p:sp>
        <p:nvSpPr>
          <p:cNvPr id="3" name="Content Placeholder 2"/>
          <p:cNvSpPr>
            <a:spLocks noGrp="1"/>
          </p:cNvSpPr>
          <p:nvPr>
            <p:ph idx="1"/>
          </p:nvPr>
        </p:nvSpPr>
        <p:spPr>
          <a:xfrm>
            <a:off x="792000" y="1613118"/>
            <a:ext cx="8120646" cy="3058033"/>
          </a:xfrm>
        </p:spPr>
        <p:txBody>
          <a:bodyPr>
            <a:normAutofit/>
          </a:bodyPr>
          <a:lstStyle/>
          <a:p>
            <a:r>
              <a:rPr lang="sv-SE" sz="1400" b="1" dirty="0" smtClean="0"/>
              <a:t>Business Intelligence</a:t>
            </a:r>
          </a:p>
          <a:p>
            <a:pPr marL="285750" indent="-285750">
              <a:buFontTx/>
              <a:buChar char="-"/>
            </a:pPr>
            <a:r>
              <a:rPr lang="sv-SE" sz="1400" dirty="0" smtClean="0"/>
              <a:t>Schema on load </a:t>
            </a:r>
          </a:p>
          <a:p>
            <a:pPr marL="285750" indent="-285750">
              <a:buFontTx/>
              <a:buChar char="-"/>
            </a:pPr>
            <a:r>
              <a:rPr lang="sv-SE" sz="1400" dirty="0" smtClean="0"/>
              <a:t>Often star join schemas – multiples tables, many (comparable slow) joins </a:t>
            </a:r>
          </a:p>
          <a:p>
            <a:pPr marL="0" indent="0"/>
            <a:r>
              <a:rPr lang="sv-SE" sz="1400" b="1" dirty="0" smtClean="0"/>
              <a:t>Data Science</a:t>
            </a:r>
          </a:p>
          <a:p>
            <a:pPr marL="285750" indent="-285750">
              <a:buFontTx/>
              <a:buChar char="-"/>
            </a:pPr>
            <a:r>
              <a:rPr lang="sv-SE" sz="1400" dirty="0" smtClean="0"/>
              <a:t>Schema on </a:t>
            </a:r>
            <a:r>
              <a:rPr lang="sv-SE" sz="1400" dirty="0" err="1" smtClean="0"/>
              <a:t>query</a:t>
            </a:r>
            <a:r>
              <a:rPr lang="sv-SE" sz="1400" dirty="0" smtClean="0"/>
              <a:t>/read </a:t>
            </a:r>
          </a:p>
          <a:p>
            <a:pPr marL="285750" indent="-285750">
              <a:buFontTx/>
              <a:buChar char="-"/>
            </a:pPr>
            <a:r>
              <a:rPr lang="sv-SE" sz="1400" dirty="0" smtClean="0"/>
              <a:t>Often flattened tables – few (flattened) tables with a lot of data, few joins </a:t>
            </a:r>
            <a:endParaRPr lang="sv-SE" sz="1800" dirty="0"/>
          </a:p>
        </p:txBody>
      </p:sp>
      <p:sp>
        <p:nvSpPr>
          <p:cNvPr id="5" name="TextBox 4"/>
          <p:cNvSpPr txBox="1"/>
          <p:nvPr/>
        </p:nvSpPr>
        <p:spPr>
          <a:xfrm>
            <a:off x="5723033" y="4775867"/>
            <a:ext cx="2836802" cy="276999"/>
          </a:xfrm>
          <a:prstGeom prst="rect">
            <a:avLst/>
          </a:prstGeom>
          <a:noFill/>
        </p:spPr>
        <p:txBody>
          <a:bodyPr wrap="none" rtlCol="0">
            <a:spAutoFit/>
          </a:bodyPr>
          <a:lstStyle/>
          <a:p>
            <a:r>
              <a:rPr lang="sv-SE" sz="1200" dirty="0" smtClean="0"/>
              <a:t>(Bill </a:t>
            </a:r>
            <a:r>
              <a:rPr lang="sv-SE" sz="1200" dirty="0"/>
              <a:t>Schmarzo, Big </a:t>
            </a:r>
            <a:r>
              <a:rPr lang="sv-SE" sz="1200" dirty="0" smtClean="0"/>
              <a:t>Data MBA, </a:t>
            </a:r>
            <a:r>
              <a:rPr lang="sv-SE" sz="1200" dirty="0"/>
              <a:t>Wiley, </a:t>
            </a:r>
            <a:r>
              <a:rPr lang="sv-SE" sz="1200" dirty="0" smtClean="0"/>
              <a:t>2016)</a:t>
            </a:r>
            <a:endParaRPr lang="sv-SE" dirty="0"/>
          </a:p>
        </p:txBody>
      </p:sp>
    </p:spTree>
    <p:extLst>
      <p:ext uri="{BB962C8B-B14F-4D97-AF65-F5344CB8AC3E}">
        <p14:creationId xmlns:p14="http://schemas.microsoft.com/office/powerpoint/2010/main" val="278516717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41771" y="195943"/>
            <a:ext cx="1415143" cy="11865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Title 1"/>
          <p:cNvSpPr>
            <a:spLocks noGrp="1"/>
          </p:cNvSpPr>
          <p:nvPr>
            <p:ph type="title"/>
          </p:nvPr>
        </p:nvSpPr>
        <p:spPr>
          <a:xfrm>
            <a:off x="583894" y="556686"/>
            <a:ext cx="8120646" cy="596700"/>
          </a:xfrm>
        </p:spPr>
        <p:txBody>
          <a:bodyPr>
            <a:normAutofit fontScale="90000"/>
          </a:bodyPr>
          <a:lstStyle/>
          <a:p>
            <a:r>
              <a:rPr lang="sv-SE" dirty="0" smtClean="0"/>
              <a:t>BI </a:t>
            </a:r>
            <a:r>
              <a:rPr lang="sv-SE" dirty="0"/>
              <a:t>vs. Data </a:t>
            </a:r>
            <a:r>
              <a:rPr lang="sv-SE" dirty="0" smtClean="0"/>
              <a:t>science</a:t>
            </a:r>
            <a:r>
              <a:rPr lang="sv-SE" dirty="0"/>
              <a:t>: The views on business are different</a:t>
            </a:r>
            <a:br>
              <a:rPr lang="sv-SE" dirty="0"/>
            </a:br>
            <a:r>
              <a:rPr lang="sv-SE" dirty="0"/>
              <a:t/>
            </a:r>
            <a:br>
              <a:rPr lang="sv-SE" dirty="0"/>
            </a:br>
            <a:endParaRPr lang="sv-SE" dirty="0"/>
          </a:p>
        </p:txBody>
      </p:sp>
      <p:sp>
        <p:nvSpPr>
          <p:cNvPr id="3" name="Content Placeholder 2"/>
          <p:cNvSpPr>
            <a:spLocks noGrp="1"/>
          </p:cNvSpPr>
          <p:nvPr>
            <p:ph idx="1"/>
          </p:nvPr>
        </p:nvSpPr>
        <p:spPr>
          <a:xfrm>
            <a:off x="583894" y="1533370"/>
            <a:ext cx="8659258" cy="3530382"/>
          </a:xfrm>
        </p:spPr>
        <p:txBody>
          <a:bodyPr>
            <a:normAutofit/>
          </a:bodyPr>
          <a:lstStyle/>
          <a:p>
            <a:r>
              <a:rPr lang="sv-SE" sz="1400" b="1" dirty="0" smtClean="0"/>
              <a:t>Business Intelligence</a:t>
            </a:r>
          </a:p>
          <a:p>
            <a:pPr marL="285750" indent="-285750">
              <a:buFontTx/>
              <a:buChar char="-"/>
            </a:pPr>
            <a:r>
              <a:rPr lang="sv-SE" sz="1400" dirty="0" smtClean="0"/>
              <a:t>Aggregated data on business entities, such as customers, products</a:t>
            </a:r>
          </a:p>
          <a:p>
            <a:pPr marL="0" indent="0"/>
            <a:r>
              <a:rPr lang="sv-SE" sz="1400" b="1" dirty="0" smtClean="0"/>
              <a:t>Data Science</a:t>
            </a:r>
          </a:p>
          <a:p>
            <a:pPr marL="285750" indent="-285750">
              <a:buFontTx/>
              <a:buChar char="-"/>
            </a:pPr>
            <a:r>
              <a:rPr lang="sv-SE" sz="1400" dirty="0" smtClean="0"/>
              <a:t>Build </a:t>
            </a:r>
            <a:r>
              <a:rPr lang="sv-SE" sz="1400" b="1" dirty="0" smtClean="0"/>
              <a:t>analytic profiles </a:t>
            </a:r>
            <a:r>
              <a:rPr lang="sv-SE" sz="1400" dirty="0" smtClean="0"/>
              <a:t>on each business entity. Example of business entities are customers, partners/suppliers, devices, machines</a:t>
            </a:r>
          </a:p>
          <a:p>
            <a:pPr marL="285750" indent="-285750">
              <a:buFontTx/>
              <a:buChar char="-"/>
            </a:pPr>
            <a:r>
              <a:rPr lang="sv-SE" sz="1400" dirty="0" smtClean="0"/>
              <a:t>For exampel, </a:t>
            </a:r>
            <a:r>
              <a:rPr lang="sv-SE" sz="1400" dirty="0"/>
              <a:t>analytic profiles </a:t>
            </a:r>
            <a:r>
              <a:rPr lang="sv-SE" sz="1400" dirty="0" smtClean="0"/>
              <a:t>for customers could be used for managing customer rentension/attrite rate</a:t>
            </a:r>
            <a:endParaRPr lang="sv-SE" sz="1400" dirty="0"/>
          </a:p>
        </p:txBody>
      </p:sp>
      <p:sp>
        <p:nvSpPr>
          <p:cNvPr id="5" name="TextBox 4"/>
          <p:cNvSpPr txBox="1"/>
          <p:nvPr/>
        </p:nvSpPr>
        <p:spPr>
          <a:xfrm>
            <a:off x="5723033" y="4775867"/>
            <a:ext cx="2836802" cy="276999"/>
          </a:xfrm>
          <a:prstGeom prst="rect">
            <a:avLst/>
          </a:prstGeom>
          <a:noFill/>
        </p:spPr>
        <p:txBody>
          <a:bodyPr wrap="none" rtlCol="0">
            <a:spAutoFit/>
          </a:bodyPr>
          <a:lstStyle/>
          <a:p>
            <a:r>
              <a:rPr lang="sv-SE" sz="1200" dirty="0" smtClean="0"/>
              <a:t>(Bill </a:t>
            </a:r>
            <a:r>
              <a:rPr lang="sv-SE" sz="1200" dirty="0"/>
              <a:t>Schmarzo, Big </a:t>
            </a:r>
            <a:r>
              <a:rPr lang="sv-SE" sz="1200" dirty="0" smtClean="0"/>
              <a:t>Data MBA, </a:t>
            </a:r>
            <a:r>
              <a:rPr lang="sv-SE" sz="1200" dirty="0"/>
              <a:t>Wiley, </a:t>
            </a:r>
            <a:r>
              <a:rPr lang="sv-SE" sz="1200" dirty="0" smtClean="0"/>
              <a:t>2016)</a:t>
            </a:r>
            <a:endParaRPr lang="sv-SE" dirty="0"/>
          </a:p>
        </p:txBody>
      </p:sp>
    </p:spTree>
    <p:extLst>
      <p:ext uri="{BB962C8B-B14F-4D97-AF65-F5344CB8AC3E}">
        <p14:creationId xmlns:p14="http://schemas.microsoft.com/office/powerpoint/2010/main" val="19549890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186"/>
          <p:cNvSpPr>
            <a:spLocks noGrp="1" noChangeArrowheads="1"/>
          </p:cNvSpPr>
          <p:nvPr>
            <p:ph type="title"/>
          </p:nvPr>
        </p:nvSpPr>
        <p:spPr/>
        <p:txBody>
          <a:bodyPr/>
          <a:lstStyle/>
          <a:p>
            <a:r>
              <a:rPr lang="en-GB" dirty="0" smtClean="0"/>
              <a:t>Chunked Accumulated Staging</a:t>
            </a:r>
          </a:p>
        </p:txBody>
      </p:sp>
      <p:sp>
        <p:nvSpPr>
          <p:cNvPr id="52227" name="Rectangle 185"/>
          <p:cNvSpPr>
            <a:spLocks noGrp="1" noChangeArrowheads="1"/>
          </p:cNvSpPr>
          <p:nvPr>
            <p:ph type="body" idx="1"/>
          </p:nvPr>
        </p:nvSpPr>
        <p:spPr>
          <a:xfrm>
            <a:off x="915987" y="1585500"/>
            <a:ext cx="3532026" cy="3240432"/>
          </a:xfrm>
        </p:spPr>
        <p:txBody>
          <a:bodyPr>
            <a:normAutofit/>
          </a:bodyPr>
          <a:lstStyle/>
          <a:p>
            <a:pPr>
              <a:spcBef>
                <a:spcPts val="900"/>
              </a:spcBef>
            </a:pPr>
            <a:r>
              <a:rPr lang="sv-SE" sz="1600" dirty="0" smtClean="0"/>
              <a:t>Data is </a:t>
            </a:r>
            <a:r>
              <a:rPr lang="sv-SE" sz="1600" dirty="0" err="1" smtClean="0"/>
              <a:t>extracted</a:t>
            </a:r>
            <a:r>
              <a:rPr lang="sv-SE" sz="1600" dirty="0" smtClean="0"/>
              <a:t> from source system in </a:t>
            </a:r>
            <a:r>
              <a:rPr lang="sv-SE" sz="1600" dirty="0" err="1" smtClean="0"/>
              <a:t>smaller</a:t>
            </a:r>
            <a:r>
              <a:rPr lang="sv-SE" sz="1600" dirty="0" smtClean="0"/>
              <a:t> </a:t>
            </a:r>
            <a:r>
              <a:rPr lang="sv-SE" sz="1600" dirty="0" err="1" smtClean="0"/>
              <a:t>chunks</a:t>
            </a:r>
            <a:r>
              <a:rPr lang="sv-SE" sz="1600" dirty="0" smtClean="0"/>
              <a:t> at different </a:t>
            </a:r>
            <a:r>
              <a:rPr lang="sv-SE" sz="1600" dirty="0" err="1" smtClean="0"/>
              <a:t>times</a:t>
            </a:r>
            <a:r>
              <a:rPr lang="sv-SE" sz="1600" dirty="0" smtClean="0"/>
              <a:t> </a:t>
            </a:r>
          </a:p>
          <a:p>
            <a:pPr>
              <a:spcBef>
                <a:spcPts val="900"/>
              </a:spcBef>
            </a:pPr>
            <a:r>
              <a:rPr lang="sv-SE" sz="1600" dirty="0" err="1" smtClean="0"/>
              <a:t>This</a:t>
            </a:r>
            <a:r>
              <a:rPr lang="sv-SE" sz="1600" dirty="0" smtClean="0"/>
              <a:t> </a:t>
            </a:r>
            <a:r>
              <a:rPr lang="sv-SE" sz="1600" dirty="0" err="1" smtClean="0"/>
              <a:t>pattern</a:t>
            </a:r>
            <a:r>
              <a:rPr lang="sv-SE" sz="1600" dirty="0" smtClean="0"/>
              <a:t> is </a:t>
            </a:r>
            <a:r>
              <a:rPr lang="sv-SE" sz="1600" dirty="0" err="1" smtClean="0"/>
              <a:t>often</a:t>
            </a:r>
            <a:r>
              <a:rPr lang="sv-SE" sz="1600" dirty="0" smtClean="0"/>
              <a:t> </a:t>
            </a:r>
            <a:r>
              <a:rPr lang="sv-SE" sz="1600" dirty="0" err="1" smtClean="0"/>
              <a:t>used</a:t>
            </a:r>
            <a:r>
              <a:rPr lang="sv-SE" sz="1600" dirty="0" smtClean="0"/>
              <a:t> in </a:t>
            </a:r>
            <a:r>
              <a:rPr lang="sv-SE" sz="1600" dirty="0" err="1" smtClean="0"/>
              <a:t>high</a:t>
            </a:r>
            <a:r>
              <a:rPr lang="sv-SE" sz="1600" dirty="0" smtClean="0"/>
              <a:t> </a:t>
            </a:r>
            <a:r>
              <a:rPr lang="sv-SE" sz="1600" dirty="0" err="1" smtClean="0"/>
              <a:t>transaction</a:t>
            </a:r>
            <a:r>
              <a:rPr lang="sv-SE" sz="1600" dirty="0" smtClean="0"/>
              <a:t> </a:t>
            </a:r>
            <a:r>
              <a:rPr lang="sv-SE" sz="1600" dirty="0" err="1" smtClean="0"/>
              <a:t>environments</a:t>
            </a:r>
            <a:endParaRPr lang="sv-SE" sz="1600" dirty="0" smtClean="0"/>
          </a:p>
          <a:p>
            <a:pPr>
              <a:spcBef>
                <a:spcPts val="900"/>
              </a:spcBef>
            </a:pPr>
            <a:endParaRPr lang="en-US" sz="1400" dirty="0" smtClean="0"/>
          </a:p>
          <a:p>
            <a:pPr marL="0" indent="0">
              <a:buNone/>
            </a:pPr>
            <a:endParaRPr lang="en-GB" dirty="0" smtClean="0"/>
          </a:p>
          <a:p>
            <a:endParaRPr lang="en-GB" dirty="0" smtClean="0"/>
          </a:p>
        </p:txBody>
      </p:sp>
      <p:sp>
        <p:nvSpPr>
          <p:cNvPr id="6" name="object 21"/>
          <p:cNvSpPr/>
          <p:nvPr/>
        </p:nvSpPr>
        <p:spPr>
          <a:xfrm>
            <a:off x="5062712" y="1661506"/>
            <a:ext cx="3058400" cy="154421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45784242"/>
      </p:ext>
    </p:extLst>
  </p:cSld>
  <p:clrMapOvr>
    <a:masterClrMapping/>
  </p:clrMapOvr>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50119" y="1444109"/>
            <a:ext cx="6687589" cy="857250"/>
          </a:xfrm>
          <a:prstGeom prst="rect">
            <a:avLst/>
          </a:prstGeom>
        </p:spPr>
        <p:txBody>
          <a:bodyPr>
            <a:noAutofit/>
          </a:bodyPr>
          <a:lstStyle/>
          <a:p>
            <a:pPr defTabSz="685800">
              <a:spcBef>
                <a:spcPct val="0"/>
              </a:spcBef>
              <a:defRPr/>
            </a:pPr>
            <a:r>
              <a:rPr lang="sv-SE" sz="2700" dirty="0">
                <a:latin typeface="+mj-lt"/>
                <a:ea typeface="+mj-ea"/>
                <a:cs typeface="+mj-cs"/>
              </a:rPr>
              <a:t>M</a:t>
            </a:r>
            <a:r>
              <a:rPr lang="sv-SE" sz="2700" dirty="0" smtClean="0">
                <a:latin typeface="+mj-lt"/>
                <a:ea typeface="+mj-ea"/>
                <a:cs typeface="+mj-cs"/>
              </a:rPr>
              <a:t>aster Data</a:t>
            </a:r>
          </a:p>
        </p:txBody>
      </p:sp>
      <p:sp>
        <p:nvSpPr>
          <p:cNvPr id="3" name="Rectangle 2"/>
          <p:cNvSpPr/>
          <p:nvPr/>
        </p:nvSpPr>
        <p:spPr>
          <a:xfrm>
            <a:off x="7559505" y="111682"/>
            <a:ext cx="1500733" cy="1263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321560331"/>
      </p:ext>
    </p:extLst>
  </p:cSld>
  <p:clrMapOvr>
    <a:masterClrMapping/>
  </p:clrMapOvr>
  <mc:AlternateContent xmlns:mc="http://schemas.openxmlformats.org/markup-compatibility/2006" xmlns:p14="http://schemas.microsoft.com/office/powerpoint/2010/main">
    <mc:Choice Requires="p14">
      <p:transition spd="slow" p14:dur="2000" advTm="5164"/>
    </mc:Choice>
    <mc:Fallback xmlns="">
      <p:transition spd="slow" advTm="5164"/>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083" y="508858"/>
            <a:ext cx="6850800" cy="596700"/>
          </a:xfrm>
        </p:spPr>
        <p:txBody>
          <a:bodyPr/>
          <a:lstStyle/>
          <a:p>
            <a:r>
              <a:rPr lang="sv-SE" dirty="0" smtClean="0"/>
              <a:t>What is master data?</a:t>
            </a:r>
            <a:endParaRPr lang="sv-SE" dirty="0"/>
          </a:p>
        </p:txBody>
      </p:sp>
      <p:sp>
        <p:nvSpPr>
          <p:cNvPr id="5" name="TextBox 4"/>
          <p:cNvSpPr txBox="1"/>
          <p:nvPr/>
        </p:nvSpPr>
        <p:spPr>
          <a:xfrm>
            <a:off x="268407" y="2153888"/>
            <a:ext cx="8665534" cy="2031325"/>
          </a:xfrm>
          <a:prstGeom prst="rect">
            <a:avLst/>
          </a:prstGeom>
          <a:noFill/>
        </p:spPr>
        <p:txBody>
          <a:bodyPr wrap="square" rtlCol="0">
            <a:spAutoFit/>
          </a:bodyPr>
          <a:lstStyle/>
          <a:p>
            <a:pPr marL="285750" indent="-285750">
              <a:buFont typeface="Arial" panose="020B0604020202020204" pitchFamily="34" charset="0"/>
              <a:buChar char="•"/>
            </a:pPr>
            <a:r>
              <a:rPr lang="sv-SE" sz="1400" b="1" dirty="0" smtClean="0">
                <a:latin typeface="Verdana" panose="020B0604030504040204" pitchFamily="34" charset="0"/>
                <a:ea typeface="Verdana" panose="020B0604030504040204" pitchFamily="34" charset="0"/>
                <a:cs typeface="Verdana" panose="020B0604030504040204" pitchFamily="34" charset="0"/>
              </a:rPr>
              <a:t>Domain data</a:t>
            </a:r>
            <a:r>
              <a:rPr lang="sv-SE" sz="1400" dirty="0" smtClean="0">
                <a:latin typeface="Verdana" panose="020B0604030504040204" pitchFamily="34" charset="0"/>
                <a:ea typeface="Verdana" panose="020B0604030504040204" pitchFamily="34" charset="0"/>
                <a:cs typeface="Verdana" panose="020B0604030504040204" pitchFamily="34" charset="0"/>
              </a:rPr>
              <a:t> – is data about the business and the area of the business, and it can be devided in: </a:t>
            </a:r>
          </a:p>
          <a:p>
            <a:pPr marL="285750" indent="-285750">
              <a:buFont typeface="Arial" panose="020B0604020202020204" pitchFamily="34" charset="0"/>
              <a:buChar char="•"/>
            </a:pPr>
            <a:endParaRPr lang="sv-SE" sz="1400" dirty="0" smtClean="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sv-SE" sz="1400" b="1" dirty="0" smtClean="0">
                <a:latin typeface="Verdana" panose="020B0604030504040204" pitchFamily="34" charset="0"/>
                <a:ea typeface="Verdana" panose="020B0604030504040204" pitchFamily="34" charset="0"/>
                <a:cs typeface="Verdana" panose="020B0604030504040204" pitchFamily="34" charset="0"/>
              </a:rPr>
              <a:t>Transactional data</a:t>
            </a:r>
            <a:r>
              <a:rPr lang="sv-SE" sz="1400" dirty="0" smtClean="0">
                <a:latin typeface="Verdana" panose="020B0604030504040204" pitchFamily="34" charset="0"/>
                <a:ea typeface="Verdana" panose="020B0604030504040204" pitchFamily="34" charset="0"/>
                <a:cs typeface="Verdana" panose="020B0604030504040204" pitchFamily="34" charset="0"/>
              </a:rPr>
              <a:t> – is data about transactions, such as order request, ATM machine transcations, mobile calls. Transaction data represent different kinds of business events in the organization. Transactional data must be related to master data to receive a meaning</a:t>
            </a:r>
          </a:p>
          <a:p>
            <a:pPr marL="285750" indent="-285750">
              <a:buFont typeface="Arial" panose="020B0604020202020204" pitchFamily="34" charset="0"/>
              <a:buChar char="•"/>
            </a:pPr>
            <a:endParaRPr lang="sv-SE" sz="1400" dirty="0" smtClean="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sv-SE" sz="1400" b="1" dirty="0" smtClean="0">
                <a:latin typeface="Verdana" panose="020B0604030504040204" pitchFamily="34" charset="0"/>
                <a:ea typeface="Verdana" panose="020B0604030504040204" pitchFamily="34" charset="0"/>
                <a:cs typeface="Verdana" panose="020B0604030504040204" pitchFamily="34" charset="0"/>
              </a:rPr>
              <a:t>Master data</a:t>
            </a:r>
            <a:r>
              <a:rPr lang="sv-SE" sz="1400" dirty="0" smtClean="0">
                <a:latin typeface="Verdana" panose="020B0604030504040204" pitchFamily="34" charset="0"/>
                <a:ea typeface="Verdana" panose="020B0604030504040204" pitchFamily="34" charset="0"/>
                <a:cs typeface="Verdana" panose="020B0604030504040204" pitchFamily="34" charset="0"/>
              </a:rPr>
              <a:t> – is data about central business entities that are be used in several processes and systems, such as customers, suppliers, products, assets, locations</a:t>
            </a:r>
            <a:endParaRPr lang="sv-SE" sz="1400" dirty="0">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p:cNvSpPr/>
          <p:nvPr/>
        </p:nvSpPr>
        <p:spPr>
          <a:xfrm>
            <a:off x="5140783" y="807208"/>
            <a:ext cx="1839433" cy="3508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sv-SE" dirty="0" smtClean="0"/>
              <a:t>Domain data</a:t>
            </a:r>
            <a:endParaRPr lang="sv-SE" dirty="0"/>
          </a:p>
        </p:txBody>
      </p:sp>
      <p:sp>
        <p:nvSpPr>
          <p:cNvPr id="11" name="Rectangle 10"/>
          <p:cNvSpPr/>
          <p:nvPr/>
        </p:nvSpPr>
        <p:spPr>
          <a:xfrm>
            <a:off x="3896774" y="1454286"/>
            <a:ext cx="1955386" cy="3508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sv-SE" dirty="0" smtClean="0"/>
              <a:t>Transactional  data</a:t>
            </a:r>
            <a:endParaRPr lang="sv-SE" dirty="0"/>
          </a:p>
        </p:txBody>
      </p:sp>
      <p:sp>
        <p:nvSpPr>
          <p:cNvPr id="12" name="Rectangle 11"/>
          <p:cNvSpPr/>
          <p:nvPr/>
        </p:nvSpPr>
        <p:spPr>
          <a:xfrm>
            <a:off x="6489166" y="1418099"/>
            <a:ext cx="1839433" cy="3508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sv-SE" dirty="0" smtClean="0"/>
              <a:t>Master data</a:t>
            </a:r>
            <a:endParaRPr lang="sv-SE" dirty="0"/>
          </a:p>
        </p:txBody>
      </p:sp>
      <p:cxnSp>
        <p:nvCxnSpPr>
          <p:cNvPr id="14" name="Straight Connector 13"/>
          <p:cNvCxnSpPr>
            <a:stCxn id="11" idx="0"/>
          </p:cNvCxnSpPr>
          <p:nvPr/>
        </p:nvCxnSpPr>
        <p:spPr>
          <a:xfrm flipV="1">
            <a:off x="4874467" y="1158082"/>
            <a:ext cx="985965" cy="296204"/>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12" idx="0"/>
          </p:cNvCxnSpPr>
          <p:nvPr/>
        </p:nvCxnSpPr>
        <p:spPr>
          <a:xfrm flipH="1" flipV="1">
            <a:off x="6289099" y="1158082"/>
            <a:ext cx="1119784" cy="260017"/>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81681542"/>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977" y="385994"/>
            <a:ext cx="7850912" cy="596700"/>
          </a:xfrm>
        </p:spPr>
        <p:txBody>
          <a:bodyPr>
            <a:normAutofit/>
          </a:bodyPr>
          <a:lstStyle/>
          <a:p>
            <a:r>
              <a:rPr lang="sv-SE" dirty="0" smtClean="0"/>
              <a:t>What is master data?</a:t>
            </a:r>
            <a:endParaRPr lang="sv-SE" dirty="0"/>
          </a:p>
        </p:txBody>
      </p:sp>
      <p:sp>
        <p:nvSpPr>
          <p:cNvPr id="3" name="Content Placeholder 2"/>
          <p:cNvSpPr>
            <a:spLocks noGrp="1"/>
          </p:cNvSpPr>
          <p:nvPr>
            <p:ph idx="1"/>
          </p:nvPr>
        </p:nvSpPr>
        <p:spPr>
          <a:xfrm>
            <a:off x="792000" y="1224234"/>
            <a:ext cx="7850912" cy="3943350"/>
          </a:xfrm>
        </p:spPr>
        <p:txBody>
          <a:bodyPr>
            <a:normAutofit/>
          </a:bodyPr>
          <a:lstStyle/>
          <a:p>
            <a:r>
              <a:rPr lang="sv-SE" sz="1600" dirty="0" smtClean="0"/>
              <a:t>Master data has the following characteristics:</a:t>
            </a:r>
          </a:p>
          <a:p>
            <a:pPr lvl="1"/>
            <a:r>
              <a:rPr lang="sv-SE" sz="1400" b="1" dirty="0" smtClean="0"/>
              <a:t>Master data are not transactional </a:t>
            </a:r>
            <a:r>
              <a:rPr lang="sv-SE" sz="1400" dirty="0" smtClean="0"/>
              <a:t>– but master data are linked to transactions to give the transaction meaning  </a:t>
            </a:r>
          </a:p>
          <a:p>
            <a:pPr lvl="1"/>
            <a:r>
              <a:rPr lang="sv-SE" sz="1400" b="1" dirty="0" smtClean="0"/>
              <a:t>Master data have </a:t>
            </a:r>
            <a:r>
              <a:rPr lang="sv-SE" sz="1400" b="1" dirty="0"/>
              <a:t>meaning independent of transactional data </a:t>
            </a:r>
            <a:r>
              <a:rPr lang="sv-SE" sz="1400" dirty="0" smtClean="0"/>
              <a:t>–master data are linked to transactional data but they have meaning also without the transactional data</a:t>
            </a:r>
            <a:endParaRPr lang="sv-SE" sz="1400" dirty="0"/>
          </a:p>
          <a:p>
            <a:pPr lvl="1"/>
            <a:r>
              <a:rPr lang="sv-SE" sz="1400" b="1" dirty="0" smtClean="0"/>
              <a:t>Master data have known provenance/place of origin </a:t>
            </a:r>
            <a:r>
              <a:rPr lang="sv-SE" sz="1400" dirty="0" smtClean="0"/>
              <a:t>– that is, you know where the data come from</a:t>
            </a:r>
          </a:p>
        </p:txBody>
      </p:sp>
      <p:sp>
        <p:nvSpPr>
          <p:cNvPr id="4" name="TextBox 3"/>
          <p:cNvSpPr txBox="1"/>
          <p:nvPr/>
        </p:nvSpPr>
        <p:spPr>
          <a:xfrm>
            <a:off x="976045" y="4582275"/>
            <a:ext cx="5342562" cy="307777"/>
          </a:xfrm>
          <a:prstGeom prst="rect">
            <a:avLst/>
          </a:prstGeom>
          <a:noFill/>
        </p:spPr>
        <p:txBody>
          <a:bodyPr wrap="square" rtlCol="0">
            <a:spAutoFit/>
          </a:bodyPr>
          <a:lstStyle/>
          <a:p>
            <a:r>
              <a:rPr lang="sv-SE" sz="1400" dirty="0" smtClean="0"/>
              <a:t>[Graham </a:t>
            </a:r>
            <a:r>
              <a:rPr lang="sv-SE" sz="1400" dirty="0"/>
              <a:t>A</a:t>
            </a:r>
            <a:r>
              <a:rPr lang="sv-SE" sz="1400" dirty="0" smtClean="0"/>
              <a:t>. (2015) Mastering You Data, Koios Associated Ltd]</a:t>
            </a:r>
            <a:endParaRPr lang="sv-SE" sz="1400" dirty="0"/>
          </a:p>
        </p:txBody>
      </p:sp>
    </p:spTree>
    <p:extLst>
      <p:ext uri="{BB962C8B-B14F-4D97-AF65-F5344CB8AC3E}">
        <p14:creationId xmlns:p14="http://schemas.microsoft.com/office/powerpoint/2010/main" val="572391724"/>
      </p:ext>
    </p:extLst>
  </p:cSld>
  <p:clrMapOvr>
    <a:masterClrMapping/>
  </p:clrMapOvr>
  <mc:AlternateContent xmlns:mc="http://schemas.openxmlformats.org/markup-compatibility/2006" xmlns:p14="http://schemas.microsoft.com/office/powerpoint/2010/main">
    <mc:Choice Requires="p14">
      <p:transition spd="slow" p14:dur="2000" advTm="34041"/>
    </mc:Choice>
    <mc:Fallback xmlns="">
      <p:transition spd="slow" advTm="34041"/>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50119" y="1444109"/>
            <a:ext cx="6687589" cy="857250"/>
          </a:xfrm>
          <a:prstGeom prst="rect">
            <a:avLst/>
          </a:prstGeom>
        </p:spPr>
        <p:txBody>
          <a:bodyPr>
            <a:noAutofit/>
          </a:bodyPr>
          <a:lstStyle/>
          <a:p>
            <a:pPr defTabSz="685800">
              <a:spcBef>
                <a:spcPct val="0"/>
              </a:spcBef>
              <a:defRPr/>
            </a:pPr>
            <a:r>
              <a:rPr lang="sv-SE" sz="2700" dirty="0">
                <a:latin typeface="+mj-lt"/>
                <a:ea typeface="+mj-ea"/>
                <a:cs typeface="+mj-cs"/>
              </a:rPr>
              <a:t>M</a:t>
            </a:r>
            <a:r>
              <a:rPr lang="sv-SE" sz="2700" dirty="0" smtClean="0">
                <a:latin typeface="+mj-lt"/>
                <a:ea typeface="+mj-ea"/>
                <a:cs typeface="+mj-cs"/>
              </a:rPr>
              <a:t>aster </a:t>
            </a:r>
            <a:r>
              <a:rPr lang="sv-SE" sz="2700" dirty="0">
                <a:latin typeface="+mj-lt"/>
                <a:ea typeface="+mj-ea"/>
                <a:cs typeface="+mj-cs"/>
              </a:rPr>
              <a:t>D</a:t>
            </a:r>
            <a:r>
              <a:rPr lang="sv-SE" sz="2700" dirty="0" smtClean="0">
                <a:latin typeface="+mj-lt"/>
                <a:ea typeface="+mj-ea"/>
                <a:cs typeface="+mj-cs"/>
              </a:rPr>
              <a:t>ata </a:t>
            </a:r>
            <a:r>
              <a:rPr lang="sv-SE" sz="2700" dirty="0">
                <a:latin typeface="+mj-lt"/>
                <a:ea typeface="+mj-ea"/>
                <a:cs typeface="+mj-cs"/>
              </a:rPr>
              <a:t>M</a:t>
            </a:r>
            <a:r>
              <a:rPr lang="sv-SE" sz="2700" dirty="0" smtClean="0">
                <a:latin typeface="+mj-lt"/>
                <a:ea typeface="+mj-ea"/>
                <a:cs typeface="+mj-cs"/>
              </a:rPr>
              <a:t>anagement System</a:t>
            </a:r>
          </a:p>
        </p:txBody>
      </p:sp>
      <p:sp>
        <p:nvSpPr>
          <p:cNvPr id="3" name="Rectangle 2"/>
          <p:cNvSpPr/>
          <p:nvPr/>
        </p:nvSpPr>
        <p:spPr>
          <a:xfrm>
            <a:off x="7559505" y="111682"/>
            <a:ext cx="1500733" cy="1263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680259029"/>
      </p:ext>
    </p:extLst>
  </p:cSld>
  <p:clrMapOvr>
    <a:masterClrMapping/>
  </p:clrMapOvr>
  <mc:AlternateContent xmlns:mc="http://schemas.openxmlformats.org/markup-compatibility/2006" xmlns:p14="http://schemas.microsoft.com/office/powerpoint/2010/main">
    <mc:Choice Requires="p14">
      <p:transition spd="slow" p14:dur="2000" advTm="5164"/>
    </mc:Choice>
    <mc:Fallback xmlns="">
      <p:transition spd="slow" advTm="5164"/>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981" y="229027"/>
            <a:ext cx="6850800" cy="596700"/>
          </a:xfrm>
        </p:spPr>
        <p:txBody>
          <a:bodyPr>
            <a:normAutofit fontScale="90000"/>
          </a:bodyPr>
          <a:lstStyle/>
          <a:p>
            <a:r>
              <a:rPr lang="sv-SE" dirty="0" smtClean="0"/>
              <a:t>Why a master </a:t>
            </a:r>
            <a:r>
              <a:rPr lang="sv-SE" dirty="0"/>
              <a:t>d</a:t>
            </a:r>
            <a:r>
              <a:rPr lang="sv-SE" dirty="0" smtClean="0"/>
              <a:t>ata </a:t>
            </a:r>
            <a:r>
              <a:rPr lang="sv-SE" dirty="0"/>
              <a:t>m</a:t>
            </a:r>
            <a:r>
              <a:rPr lang="sv-SE" dirty="0" smtClean="0"/>
              <a:t>anagement </a:t>
            </a:r>
            <a:r>
              <a:rPr lang="sv-SE" dirty="0"/>
              <a:t>s</a:t>
            </a:r>
            <a:r>
              <a:rPr lang="sv-SE" dirty="0" smtClean="0"/>
              <a:t>ystem (MDM-system)?</a:t>
            </a:r>
            <a:endParaRPr lang="sv-SE" dirty="0"/>
          </a:p>
        </p:txBody>
      </p:sp>
      <p:sp>
        <p:nvSpPr>
          <p:cNvPr id="3" name="Content Placeholder 2"/>
          <p:cNvSpPr>
            <a:spLocks noGrp="1"/>
          </p:cNvSpPr>
          <p:nvPr>
            <p:ph idx="1"/>
          </p:nvPr>
        </p:nvSpPr>
        <p:spPr>
          <a:xfrm>
            <a:off x="635384" y="1275068"/>
            <a:ext cx="8285331" cy="3394472"/>
          </a:xfrm>
        </p:spPr>
        <p:txBody>
          <a:bodyPr>
            <a:normAutofit/>
          </a:bodyPr>
          <a:lstStyle/>
          <a:p>
            <a:r>
              <a:rPr lang="sv-SE" sz="1400" b="1" dirty="0" smtClean="0"/>
              <a:t>Problems addressed by a MDM-system: </a:t>
            </a:r>
            <a:r>
              <a:rPr lang="sv-SE" sz="1400" dirty="0" smtClean="0"/>
              <a:t>When you have several IT systems, there may exist incorrect and/or inconsistent data about customers, suppliers, and products in the systems. For example, a name of a customer or a product can be incorrectly spelled in some systems, a customer can have two different delivery addresses in two different systems</a:t>
            </a:r>
            <a:endParaRPr lang="sv-SE" sz="1500" dirty="0"/>
          </a:p>
        </p:txBody>
      </p:sp>
      <p:sp>
        <p:nvSpPr>
          <p:cNvPr id="29" name="AutoShape 19"/>
          <p:cNvSpPr>
            <a:spLocks noChangeArrowheads="1"/>
          </p:cNvSpPr>
          <p:nvPr/>
        </p:nvSpPr>
        <p:spPr bwMode="auto">
          <a:xfrm>
            <a:off x="4670815" y="4450861"/>
            <a:ext cx="428625" cy="375047"/>
          </a:xfrm>
          <a:prstGeom prst="can">
            <a:avLst>
              <a:gd name="adj" fmla="val 25000"/>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spcBef>
                <a:spcPct val="50000"/>
              </a:spcBef>
              <a:buFontTx/>
              <a:buChar char="•"/>
              <a:defRPr/>
            </a:pPr>
            <a:endParaRPr lang="sv-SE" sz="1350"/>
          </a:p>
        </p:txBody>
      </p:sp>
      <p:sp>
        <p:nvSpPr>
          <p:cNvPr id="30" name="Text Box 51"/>
          <p:cNvSpPr txBox="1">
            <a:spLocks noChangeArrowheads="1"/>
          </p:cNvSpPr>
          <p:nvPr/>
        </p:nvSpPr>
        <p:spPr bwMode="auto">
          <a:xfrm>
            <a:off x="3994539" y="4506539"/>
            <a:ext cx="1781175" cy="336292"/>
          </a:xfrm>
          <a:prstGeom prst="rect">
            <a:avLst/>
          </a:prstGeom>
          <a:noFill/>
          <a:ln w="9525">
            <a:noFill/>
            <a:miter lim="800000"/>
            <a:headEnd/>
            <a:tailEnd/>
          </a:ln>
        </p:spPr>
        <p:txBody>
          <a:bodyPr lIns="127300" tIns="63650" rIns="127300" bIns="63650">
            <a:spAutoFit/>
          </a:bodyPr>
          <a:lstStyle/>
          <a:p>
            <a:pPr algn="ctr"/>
            <a:r>
              <a:rPr lang="sv-SE" sz="1350" dirty="0" smtClean="0">
                <a:latin typeface="Arial Black" pitchFamily="34" charset="0"/>
              </a:rPr>
              <a:t>IT</a:t>
            </a:r>
            <a:endParaRPr lang="sv-SE" sz="1350" dirty="0">
              <a:latin typeface="Arial Black" pitchFamily="34" charset="0"/>
            </a:endParaRPr>
          </a:p>
        </p:txBody>
      </p:sp>
      <p:sp>
        <p:nvSpPr>
          <p:cNvPr id="31" name="AutoShape 19"/>
          <p:cNvSpPr>
            <a:spLocks noChangeArrowheads="1"/>
          </p:cNvSpPr>
          <p:nvPr/>
        </p:nvSpPr>
        <p:spPr bwMode="auto">
          <a:xfrm>
            <a:off x="6283293" y="4467385"/>
            <a:ext cx="428625" cy="375047"/>
          </a:xfrm>
          <a:prstGeom prst="can">
            <a:avLst>
              <a:gd name="adj" fmla="val 25000"/>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spcBef>
                <a:spcPct val="50000"/>
              </a:spcBef>
              <a:buFontTx/>
              <a:buChar char="•"/>
              <a:defRPr/>
            </a:pPr>
            <a:endParaRPr lang="sv-SE" sz="1350" dirty="0"/>
          </a:p>
        </p:txBody>
      </p:sp>
      <p:sp>
        <p:nvSpPr>
          <p:cNvPr id="32" name="Text Box 51"/>
          <p:cNvSpPr txBox="1">
            <a:spLocks noChangeArrowheads="1"/>
          </p:cNvSpPr>
          <p:nvPr/>
        </p:nvSpPr>
        <p:spPr bwMode="auto">
          <a:xfrm>
            <a:off x="5620098" y="4535077"/>
            <a:ext cx="1781175" cy="336292"/>
          </a:xfrm>
          <a:prstGeom prst="rect">
            <a:avLst/>
          </a:prstGeom>
          <a:noFill/>
          <a:ln w="9525">
            <a:noFill/>
            <a:miter lim="800000"/>
            <a:headEnd/>
            <a:tailEnd/>
          </a:ln>
        </p:spPr>
        <p:txBody>
          <a:bodyPr lIns="127300" tIns="63650" rIns="127300" bIns="63650">
            <a:spAutoFit/>
          </a:bodyPr>
          <a:lstStyle/>
          <a:p>
            <a:pPr algn="ctr"/>
            <a:r>
              <a:rPr lang="sv-SE" sz="1350" dirty="0" smtClean="0">
                <a:latin typeface="Arial Black" pitchFamily="34" charset="0"/>
              </a:rPr>
              <a:t>IT</a:t>
            </a:r>
            <a:endParaRPr lang="sv-SE" sz="1350" dirty="0">
              <a:latin typeface="Arial Black" pitchFamily="34" charset="0"/>
            </a:endParaRPr>
          </a:p>
        </p:txBody>
      </p:sp>
      <p:sp>
        <p:nvSpPr>
          <p:cNvPr id="33" name="AutoShape 19"/>
          <p:cNvSpPr>
            <a:spLocks noChangeArrowheads="1"/>
          </p:cNvSpPr>
          <p:nvPr/>
        </p:nvSpPr>
        <p:spPr bwMode="auto">
          <a:xfrm>
            <a:off x="7898748" y="4458736"/>
            <a:ext cx="428625" cy="375047"/>
          </a:xfrm>
          <a:prstGeom prst="can">
            <a:avLst>
              <a:gd name="adj" fmla="val 25000"/>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spcBef>
                <a:spcPct val="50000"/>
              </a:spcBef>
              <a:buFontTx/>
              <a:buChar char="•"/>
              <a:defRPr/>
            </a:pPr>
            <a:endParaRPr lang="sv-SE" sz="1350"/>
          </a:p>
        </p:txBody>
      </p:sp>
      <p:sp>
        <p:nvSpPr>
          <p:cNvPr id="34" name="Text Box 51"/>
          <p:cNvSpPr txBox="1">
            <a:spLocks noChangeArrowheads="1"/>
          </p:cNvSpPr>
          <p:nvPr/>
        </p:nvSpPr>
        <p:spPr bwMode="auto">
          <a:xfrm>
            <a:off x="7228686" y="4515887"/>
            <a:ext cx="1781175" cy="336292"/>
          </a:xfrm>
          <a:prstGeom prst="rect">
            <a:avLst/>
          </a:prstGeom>
          <a:noFill/>
          <a:ln w="9525">
            <a:noFill/>
            <a:miter lim="800000"/>
            <a:headEnd/>
            <a:tailEnd/>
          </a:ln>
        </p:spPr>
        <p:txBody>
          <a:bodyPr lIns="127300" tIns="63650" rIns="127300" bIns="63650">
            <a:spAutoFit/>
          </a:bodyPr>
          <a:lstStyle/>
          <a:p>
            <a:pPr algn="ctr"/>
            <a:r>
              <a:rPr lang="sv-SE" sz="1350" dirty="0" smtClean="0">
                <a:latin typeface="Arial Black" pitchFamily="34" charset="0"/>
              </a:rPr>
              <a:t>IT</a:t>
            </a:r>
            <a:endParaRPr lang="sv-SE" sz="1350" dirty="0">
              <a:latin typeface="Arial Black" pitchFamily="34" charset="0"/>
            </a:endParaRPr>
          </a:p>
        </p:txBody>
      </p:sp>
      <p:pic>
        <p:nvPicPr>
          <p:cNvPr id="35" name="Picture 8"/>
          <p:cNvPicPr>
            <a:picLocks noChangeAspect="1" noChangeArrowheads="1"/>
          </p:cNvPicPr>
          <p:nvPr/>
        </p:nvPicPr>
        <p:blipFill>
          <a:blip r:embed="rId2" cstate="print"/>
          <a:srcRect/>
          <a:stretch>
            <a:fillRect/>
          </a:stretch>
        </p:blipFill>
        <p:spPr bwMode="auto">
          <a:xfrm>
            <a:off x="4406496" y="3202096"/>
            <a:ext cx="821997" cy="564356"/>
          </a:xfrm>
          <a:prstGeom prst="rect">
            <a:avLst/>
          </a:prstGeom>
          <a:noFill/>
          <a:ln w="9525">
            <a:noFill/>
            <a:miter lim="800000"/>
            <a:headEnd/>
            <a:tailEnd/>
          </a:ln>
        </p:spPr>
      </p:pic>
      <p:sp>
        <p:nvSpPr>
          <p:cNvPr id="36" name="TextBox 35"/>
          <p:cNvSpPr txBox="1"/>
          <p:nvPr/>
        </p:nvSpPr>
        <p:spPr>
          <a:xfrm>
            <a:off x="4213249" y="3752589"/>
            <a:ext cx="1739525" cy="276999"/>
          </a:xfrm>
          <a:prstGeom prst="rect">
            <a:avLst/>
          </a:prstGeom>
          <a:noFill/>
        </p:spPr>
        <p:txBody>
          <a:bodyPr wrap="square" rtlCol="0">
            <a:spAutoFit/>
          </a:bodyPr>
          <a:lstStyle/>
          <a:p>
            <a:r>
              <a:rPr lang="sv-SE" sz="1200" dirty="0" smtClean="0"/>
              <a:t>Order management</a:t>
            </a:r>
            <a:endParaRPr lang="sv-SE" sz="1200" dirty="0"/>
          </a:p>
        </p:txBody>
      </p:sp>
      <p:pic>
        <p:nvPicPr>
          <p:cNvPr id="37" name="Picture 9"/>
          <p:cNvPicPr>
            <a:picLocks noChangeAspect="1" noChangeArrowheads="1"/>
          </p:cNvPicPr>
          <p:nvPr/>
        </p:nvPicPr>
        <p:blipFill>
          <a:blip r:embed="rId3" cstate="print"/>
          <a:srcRect/>
          <a:stretch>
            <a:fillRect/>
          </a:stretch>
        </p:blipFill>
        <p:spPr bwMode="auto">
          <a:xfrm>
            <a:off x="5968968" y="3000103"/>
            <a:ext cx="767953" cy="497547"/>
          </a:xfrm>
          <a:prstGeom prst="rect">
            <a:avLst/>
          </a:prstGeom>
          <a:noFill/>
          <a:ln w="9525">
            <a:noFill/>
            <a:miter lim="800000"/>
            <a:headEnd/>
            <a:tailEnd/>
          </a:ln>
        </p:spPr>
      </p:pic>
      <p:sp>
        <p:nvSpPr>
          <p:cNvPr id="38" name="TextBox 37"/>
          <p:cNvSpPr txBox="1"/>
          <p:nvPr/>
        </p:nvSpPr>
        <p:spPr>
          <a:xfrm>
            <a:off x="5879671" y="3504794"/>
            <a:ext cx="1543050" cy="461665"/>
          </a:xfrm>
          <a:prstGeom prst="rect">
            <a:avLst/>
          </a:prstGeom>
          <a:noFill/>
        </p:spPr>
        <p:txBody>
          <a:bodyPr wrap="square" rtlCol="0">
            <a:spAutoFit/>
          </a:bodyPr>
          <a:lstStyle/>
          <a:p>
            <a:r>
              <a:rPr lang="sv-SE" sz="1200" dirty="0" smtClean="0"/>
              <a:t>Manufacturing department</a:t>
            </a:r>
            <a:endParaRPr lang="sv-SE" sz="1200" dirty="0"/>
          </a:p>
        </p:txBody>
      </p:sp>
      <p:pic>
        <p:nvPicPr>
          <p:cNvPr id="39" name="Picture 10"/>
          <p:cNvPicPr>
            <a:picLocks noChangeAspect="1" noChangeArrowheads="1"/>
          </p:cNvPicPr>
          <p:nvPr/>
        </p:nvPicPr>
        <p:blipFill>
          <a:blip r:embed="rId4" cstate="print"/>
          <a:srcRect/>
          <a:stretch>
            <a:fillRect/>
          </a:stretch>
        </p:blipFill>
        <p:spPr bwMode="auto">
          <a:xfrm>
            <a:off x="7698723" y="3149689"/>
            <a:ext cx="943708" cy="400050"/>
          </a:xfrm>
          <a:prstGeom prst="rect">
            <a:avLst/>
          </a:prstGeom>
          <a:noFill/>
          <a:ln w="9525">
            <a:noFill/>
            <a:miter lim="800000"/>
            <a:headEnd/>
            <a:tailEnd/>
          </a:ln>
        </p:spPr>
      </p:pic>
      <p:sp>
        <p:nvSpPr>
          <p:cNvPr id="40" name="TextBox 39"/>
          <p:cNvSpPr txBox="1"/>
          <p:nvPr/>
        </p:nvSpPr>
        <p:spPr>
          <a:xfrm>
            <a:off x="7377665" y="3581574"/>
            <a:ext cx="1543050" cy="276999"/>
          </a:xfrm>
          <a:prstGeom prst="rect">
            <a:avLst/>
          </a:prstGeom>
          <a:noFill/>
        </p:spPr>
        <p:txBody>
          <a:bodyPr wrap="square" rtlCol="0">
            <a:spAutoFit/>
          </a:bodyPr>
          <a:lstStyle/>
          <a:p>
            <a:r>
              <a:rPr lang="sv-SE" sz="1200" dirty="0" smtClean="0"/>
              <a:t>Shipping department</a:t>
            </a:r>
            <a:endParaRPr lang="sv-SE" sz="1200" dirty="0"/>
          </a:p>
        </p:txBody>
      </p:sp>
      <p:cxnSp>
        <p:nvCxnSpPr>
          <p:cNvPr id="41" name="Straight Arrow Connector 40"/>
          <p:cNvCxnSpPr/>
          <p:nvPr/>
        </p:nvCxnSpPr>
        <p:spPr>
          <a:xfrm rot="5400000">
            <a:off x="4635096" y="4222261"/>
            <a:ext cx="342900" cy="1191"/>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rot="5400000">
            <a:off x="6312464" y="4142508"/>
            <a:ext cx="342900" cy="1191"/>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rot="5400000">
            <a:off x="7927919" y="4133860"/>
            <a:ext cx="342900" cy="1191"/>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44" name="TextBox 43"/>
          <p:cNvSpPr txBox="1"/>
          <p:nvPr/>
        </p:nvSpPr>
        <p:spPr>
          <a:xfrm>
            <a:off x="3896202" y="4174733"/>
            <a:ext cx="1020479" cy="738664"/>
          </a:xfrm>
          <a:prstGeom prst="rect">
            <a:avLst/>
          </a:prstGeom>
          <a:noFill/>
        </p:spPr>
        <p:txBody>
          <a:bodyPr wrap="square" rtlCol="0">
            <a:spAutoFit/>
          </a:bodyPr>
          <a:lstStyle/>
          <a:p>
            <a:r>
              <a:rPr lang="sv-SE" sz="1050" dirty="0"/>
              <a:t>Produkt ID 202233. Samsung, SMART-TV</a:t>
            </a:r>
          </a:p>
        </p:txBody>
      </p:sp>
      <p:sp>
        <p:nvSpPr>
          <p:cNvPr id="45" name="TextBox 44"/>
          <p:cNvSpPr txBox="1"/>
          <p:nvPr/>
        </p:nvSpPr>
        <p:spPr>
          <a:xfrm>
            <a:off x="6747711" y="4424244"/>
            <a:ext cx="864096" cy="415498"/>
          </a:xfrm>
          <a:prstGeom prst="rect">
            <a:avLst/>
          </a:prstGeom>
          <a:noFill/>
        </p:spPr>
        <p:txBody>
          <a:bodyPr wrap="square" rtlCol="0">
            <a:spAutoFit/>
          </a:bodyPr>
          <a:lstStyle/>
          <a:p>
            <a:r>
              <a:rPr lang="sv-SE" sz="1050" dirty="0"/>
              <a:t>Produkt ID 202233</a:t>
            </a:r>
          </a:p>
        </p:txBody>
      </p:sp>
      <p:sp>
        <p:nvSpPr>
          <p:cNvPr id="46" name="TextBox 45"/>
          <p:cNvSpPr txBox="1"/>
          <p:nvPr/>
        </p:nvSpPr>
        <p:spPr>
          <a:xfrm>
            <a:off x="8342386" y="4336315"/>
            <a:ext cx="864096" cy="577081"/>
          </a:xfrm>
          <a:prstGeom prst="rect">
            <a:avLst/>
          </a:prstGeom>
          <a:noFill/>
        </p:spPr>
        <p:txBody>
          <a:bodyPr wrap="square" rtlCol="0">
            <a:spAutoFit/>
          </a:bodyPr>
          <a:lstStyle/>
          <a:p>
            <a:r>
              <a:rPr lang="sv-SE" sz="1050" dirty="0"/>
              <a:t>Produkt Samsung 202233</a:t>
            </a:r>
          </a:p>
        </p:txBody>
      </p:sp>
    </p:spTree>
    <p:extLst>
      <p:ext uri="{BB962C8B-B14F-4D97-AF65-F5344CB8AC3E}">
        <p14:creationId xmlns:p14="http://schemas.microsoft.com/office/powerpoint/2010/main" val="167231583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8775" y="1203675"/>
            <a:ext cx="8392574" cy="1774292"/>
          </a:xfrm>
        </p:spPr>
        <p:txBody>
          <a:bodyPr>
            <a:noAutofit/>
          </a:bodyPr>
          <a:lstStyle/>
          <a:p>
            <a:r>
              <a:rPr lang="sv-SE" sz="1600" b="1" dirty="0" smtClean="0"/>
              <a:t>Business consequenses of incorrect data in different IT system</a:t>
            </a:r>
            <a:endParaRPr lang="sv-SE" sz="1600" b="1" dirty="0"/>
          </a:p>
          <a:p>
            <a:pPr lvl="1"/>
            <a:r>
              <a:rPr lang="sv-SE" sz="1400" dirty="0" smtClean="0"/>
              <a:t>Customers may not receive in time what has been ordered </a:t>
            </a:r>
            <a:endParaRPr lang="sv-SE" sz="1400" dirty="0"/>
          </a:p>
          <a:p>
            <a:pPr lvl="1"/>
            <a:r>
              <a:rPr lang="sv-SE" sz="1400" dirty="0" smtClean="0"/>
              <a:t>If the same product has different spellings or there are incorrect info about the customer – the trust of the company can get damaged </a:t>
            </a:r>
          </a:p>
          <a:p>
            <a:pPr lvl="1"/>
            <a:r>
              <a:rPr lang="sv-SE" sz="1400" dirty="0" smtClean="0"/>
              <a:t>Reports to governmental organizations may be harder to perform</a:t>
            </a:r>
            <a:endParaRPr lang="sv-SE" sz="1400" dirty="0"/>
          </a:p>
        </p:txBody>
      </p:sp>
      <p:sp>
        <p:nvSpPr>
          <p:cNvPr id="38" name="Rectangle 37"/>
          <p:cNvSpPr/>
          <p:nvPr/>
        </p:nvSpPr>
        <p:spPr>
          <a:xfrm>
            <a:off x="1749494" y="4062397"/>
            <a:ext cx="1930524" cy="715581"/>
          </a:xfrm>
          <a:prstGeom prst="rect">
            <a:avLst/>
          </a:prstGeom>
        </p:spPr>
        <p:txBody>
          <a:bodyPr wrap="square">
            <a:spAutoFit/>
          </a:bodyPr>
          <a:lstStyle/>
          <a:p>
            <a:r>
              <a:rPr lang="sv-SE" sz="1350" dirty="0" smtClean="0"/>
              <a:t>Incorrect data about a customer’s delivery address </a:t>
            </a:r>
          </a:p>
        </p:txBody>
      </p:sp>
      <p:sp>
        <p:nvSpPr>
          <p:cNvPr id="39" name="Rectangle 38"/>
          <p:cNvSpPr/>
          <p:nvPr/>
        </p:nvSpPr>
        <p:spPr>
          <a:xfrm>
            <a:off x="5035451" y="4036106"/>
            <a:ext cx="2559447" cy="715581"/>
          </a:xfrm>
          <a:prstGeom prst="rect">
            <a:avLst/>
          </a:prstGeom>
        </p:spPr>
        <p:txBody>
          <a:bodyPr wrap="square">
            <a:spAutoFit/>
          </a:bodyPr>
          <a:lstStyle/>
          <a:p>
            <a:pPr lvl="1"/>
            <a:r>
              <a:rPr lang="sv-SE" sz="1350" dirty="0" smtClean="0"/>
              <a:t>The customer does not receive the ordered product in time</a:t>
            </a:r>
            <a:endParaRPr lang="sv-SE" sz="1350" dirty="0"/>
          </a:p>
        </p:txBody>
      </p:sp>
      <p:cxnSp>
        <p:nvCxnSpPr>
          <p:cNvPr id="41" name="Straight Arrow Connector 40"/>
          <p:cNvCxnSpPr/>
          <p:nvPr/>
        </p:nvCxnSpPr>
        <p:spPr>
          <a:xfrm>
            <a:off x="3871681" y="4313104"/>
            <a:ext cx="972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TextBox 44"/>
          <p:cNvSpPr txBox="1"/>
          <p:nvPr/>
        </p:nvSpPr>
        <p:spPr>
          <a:xfrm>
            <a:off x="3965647" y="3986876"/>
            <a:ext cx="878142" cy="300082"/>
          </a:xfrm>
          <a:prstGeom prst="rect">
            <a:avLst/>
          </a:prstGeom>
          <a:noFill/>
        </p:spPr>
        <p:txBody>
          <a:bodyPr wrap="square" rtlCol="0">
            <a:spAutoFit/>
          </a:bodyPr>
          <a:lstStyle/>
          <a:p>
            <a:r>
              <a:rPr lang="sv-SE" sz="1350" i="1" dirty="0" smtClean="0"/>
              <a:t>cause</a:t>
            </a:r>
            <a:endParaRPr lang="sv-SE" sz="1350" i="1" dirty="0"/>
          </a:p>
        </p:txBody>
      </p:sp>
      <p:sp>
        <p:nvSpPr>
          <p:cNvPr id="9" name="Title 1"/>
          <p:cNvSpPr>
            <a:spLocks noGrp="1"/>
          </p:cNvSpPr>
          <p:nvPr>
            <p:ph type="title"/>
          </p:nvPr>
        </p:nvSpPr>
        <p:spPr>
          <a:xfrm>
            <a:off x="589981" y="229027"/>
            <a:ext cx="6850800" cy="596700"/>
          </a:xfrm>
        </p:spPr>
        <p:txBody>
          <a:bodyPr>
            <a:normAutofit fontScale="90000"/>
          </a:bodyPr>
          <a:lstStyle/>
          <a:p>
            <a:r>
              <a:rPr lang="sv-SE" dirty="0" smtClean="0"/>
              <a:t>Why a master </a:t>
            </a:r>
            <a:r>
              <a:rPr lang="sv-SE" dirty="0"/>
              <a:t>d</a:t>
            </a:r>
            <a:r>
              <a:rPr lang="sv-SE" dirty="0" smtClean="0"/>
              <a:t>ata </a:t>
            </a:r>
            <a:r>
              <a:rPr lang="sv-SE" dirty="0"/>
              <a:t>m</a:t>
            </a:r>
            <a:r>
              <a:rPr lang="sv-SE" dirty="0" smtClean="0"/>
              <a:t>anagement </a:t>
            </a:r>
            <a:r>
              <a:rPr lang="sv-SE" dirty="0"/>
              <a:t>s</a:t>
            </a:r>
            <a:r>
              <a:rPr lang="sv-SE" dirty="0" smtClean="0"/>
              <a:t>ystem (MDM-system)?</a:t>
            </a:r>
            <a:endParaRPr lang="sv-SE" dirty="0"/>
          </a:p>
        </p:txBody>
      </p:sp>
    </p:spTree>
    <p:extLst>
      <p:ext uri="{BB962C8B-B14F-4D97-AF65-F5344CB8AC3E}">
        <p14:creationId xmlns:p14="http://schemas.microsoft.com/office/powerpoint/2010/main" val="233643809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v-SE" dirty="0" smtClean="0"/>
              <a:t>What is a MDM system?</a:t>
            </a:r>
            <a:endParaRPr lang="sv-SE" dirty="0"/>
          </a:p>
        </p:txBody>
      </p:sp>
      <p:sp>
        <p:nvSpPr>
          <p:cNvPr id="3" name="Content Placeholder 2"/>
          <p:cNvSpPr>
            <a:spLocks noGrp="1"/>
          </p:cNvSpPr>
          <p:nvPr>
            <p:ph idx="1"/>
          </p:nvPr>
        </p:nvSpPr>
        <p:spPr>
          <a:xfrm>
            <a:off x="608720" y="1324355"/>
            <a:ext cx="8035550" cy="3394472"/>
          </a:xfrm>
        </p:spPr>
        <p:txBody>
          <a:bodyPr>
            <a:noAutofit/>
          </a:bodyPr>
          <a:lstStyle/>
          <a:p>
            <a:r>
              <a:rPr lang="sv-SE" sz="1400" b="1" dirty="0"/>
              <a:t>A</a:t>
            </a:r>
            <a:r>
              <a:rPr lang="sv-SE" sz="1400" b="1" dirty="0" smtClean="0"/>
              <a:t> </a:t>
            </a:r>
            <a:r>
              <a:rPr lang="sv-SE" sz="1400" b="1" dirty="0"/>
              <a:t>MDM-system </a:t>
            </a:r>
            <a:r>
              <a:rPr lang="sv-SE" sz="1400" b="1" dirty="0" smtClean="0"/>
              <a:t>– </a:t>
            </a:r>
            <a:r>
              <a:rPr lang="sv-SE" sz="1400" dirty="0" smtClean="0"/>
              <a:t>is a system that contain correct info about customers, suppliers and products, etc </a:t>
            </a:r>
          </a:p>
          <a:p>
            <a:r>
              <a:rPr lang="sv-SE" sz="1400" dirty="0" smtClean="0"/>
              <a:t>In the MDM system, you can find the correct spelling, abbrevations, descriptions </a:t>
            </a:r>
            <a:r>
              <a:rPr lang="sv-SE" sz="1400" dirty="0"/>
              <a:t>of customers, suppliers and </a:t>
            </a:r>
            <a:r>
              <a:rPr lang="sv-SE" sz="1400" dirty="0" smtClean="0"/>
              <a:t>products</a:t>
            </a:r>
          </a:p>
          <a:p>
            <a:r>
              <a:rPr lang="sv-SE" sz="1400" dirty="0"/>
              <a:t>In the MDM system, </a:t>
            </a:r>
            <a:r>
              <a:rPr lang="sv-SE" sz="1400" dirty="0" smtClean="0"/>
              <a:t>you can also find allowed categorizations, and hierarchies of categorizations (for example the hierarchy: food - fruit – berry - strawberry </a:t>
            </a:r>
            <a:r>
              <a:rPr lang="sv-SE" sz="1400" dirty="0"/>
              <a:t>eller </a:t>
            </a:r>
            <a:r>
              <a:rPr lang="sv-SE" sz="1400" dirty="0" smtClean="0"/>
              <a:t>the hierarchy: food – perishable </a:t>
            </a:r>
            <a:r>
              <a:rPr lang="sv-SE" sz="1400" dirty="0"/>
              <a:t>-  </a:t>
            </a:r>
            <a:r>
              <a:rPr lang="sv-SE" sz="1400" dirty="0" smtClean="0"/>
              <a:t>strawberry)</a:t>
            </a:r>
            <a:endParaRPr lang="sv-SE" sz="1400" dirty="0"/>
          </a:p>
        </p:txBody>
      </p:sp>
      <p:sp>
        <p:nvSpPr>
          <p:cNvPr id="4" name="AutoShape 19"/>
          <p:cNvSpPr>
            <a:spLocks noChangeArrowheads="1"/>
          </p:cNvSpPr>
          <p:nvPr/>
        </p:nvSpPr>
        <p:spPr bwMode="auto">
          <a:xfrm>
            <a:off x="7648177" y="4145192"/>
            <a:ext cx="918102" cy="650673"/>
          </a:xfrm>
          <a:prstGeom prst="can">
            <a:avLst>
              <a:gd name="adj" fmla="val 25000"/>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spcBef>
                <a:spcPct val="50000"/>
              </a:spcBef>
              <a:buFontTx/>
              <a:buChar char="•"/>
              <a:defRPr/>
            </a:pPr>
            <a:endParaRPr lang="sv-SE" sz="1350" dirty="0"/>
          </a:p>
        </p:txBody>
      </p:sp>
      <p:sp>
        <p:nvSpPr>
          <p:cNvPr id="6" name="TextBox 5"/>
          <p:cNvSpPr txBox="1"/>
          <p:nvPr/>
        </p:nvSpPr>
        <p:spPr>
          <a:xfrm>
            <a:off x="6473918" y="4321008"/>
            <a:ext cx="1168882" cy="507831"/>
          </a:xfrm>
          <a:prstGeom prst="rect">
            <a:avLst/>
          </a:prstGeom>
          <a:noFill/>
        </p:spPr>
        <p:txBody>
          <a:bodyPr wrap="square" rtlCol="0">
            <a:spAutoFit/>
          </a:bodyPr>
          <a:lstStyle/>
          <a:p>
            <a:r>
              <a:rPr lang="sv-SE" sz="1350" dirty="0"/>
              <a:t>”One version of the </a:t>
            </a:r>
            <a:r>
              <a:rPr lang="sv-SE" sz="1350" dirty="0" err="1"/>
              <a:t>truth</a:t>
            </a:r>
            <a:r>
              <a:rPr lang="sv-SE" sz="1350" dirty="0"/>
              <a:t>”</a:t>
            </a:r>
          </a:p>
        </p:txBody>
      </p:sp>
      <p:sp>
        <p:nvSpPr>
          <p:cNvPr id="7" name="Text Box 51"/>
          <p:cNvSpPr txBox="1">
            <a:spLocks noChangeArrowheads="1"/>
          </p:cNvSpPr>
          <p:nvPr/>
        </p:nvSpPr>
        <p:spPr bwMode="auto">
          <a:xfrm>
            <a:off x="7216641" y="4255204"/>
            <a:ext cx="1781175" cy="544042"/>
          </a:xfrm>
          <a:prstGeom prst="rect">
            <a:avLst/>
          </a:prstGeom>
          <a:noFill/>
          <a:ln w="9525">
            <a:noFill/>
            <a:miter lim="800000"/>
            <a:headEnd/>
            <a:tailEnd/>
          </a:ln>
        </p:spPr>
        <p:txBody>
          <a:bodyPr lIns="127300" tIns="63650" rIns="127300" bIns="63650">
            <a:spAutoFit/>
          </a:bodyPr>
          <a:lstStyle/>
          <a:p>
            <a:pPr algn="ctr"/>
            <a:r>
              <a:rPr lang="sv-SE" sz="1350" dirty="0" smtClean="0">
                <a:latin typeface="Arial Black" pitchFamily="34" charset="0"/>
              </a:rPr>
              <a:t>MDM</a:t>
            </a:r>
            <a:endParaRPr lang="sv-SE" sz="1350" dirty="0">
              <a:latin typeface="Arial Black" pitchFamily="34" charset="0"/>
            </a:endParaRPr>
          </a:p>
          <a:p>
            <a:pPr algn="ctr"/>
            <a:r>
              <a:rPr lang="sv-SE" sz="1350" dirty="0">
                <a:latin typeface="Arial Black" pitchFamily="34" charset="0"/>
              </a:rPr>
              <a:t> system</a:t>
            </a:r>
          </a:p>
        </p:txBody>
      </p:sp>
    </p:spTree>
    <p:extLst>
      <p:ext uri="{BB962C8B-B14F-4D97-AF65-F5344CB8AC3E}">
        <p14:creationId xmlns:p14="http://schemas.microsoft.com/office/powerpoint/2010/main" val="126815844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v-SE" dirty="0" smtClean="0"/>
              <a:t>Hur to use a MDM system?</a:t>
            </a:r>
            <a:endParaRPr lang="sv-SE" dirty="0"/>
          </a:p>
        </p:txBody>
      </p:sp>
      <p:sp>
        <p:nvSpPr>
          <p:cNvPr id="3" name="Content Placeholder 2"/>
          <p:cNvSpPr>
            <a:spLocks noGrp="1"/>
          </p:cNvSpPr>
          <p:nvPr>
            <p:ph idx="1"/>
          </p:nvPr>
        </p:nvSpPr>
        <p:spPr>
          <a:xfrm>
            <a:off x="791999" y="1430694"/>
            <a:ext cx="3673675" cy="2920589"/>
          </a:xfrm>
        </p:spPr>
        <p:txBody>
          <a:bodyPr>
            <a:normAutofit/>
          </a:bodyPr>
          <a:lstStyle/>
          <a:p>
            <a:r>
              <a:rPr lang="sv-SE" sz="1400" dirty="0" smtClean="0"/>
              <a:t>Employees can request correct spelling and attributes of data element</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403" y="1527587"/>
            <a:ext cx="3917083" cy="2710926"/>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4" name="Rectangle 3"/>
          <p:cNvSpPr/>
          <p:nvPr/>
        </p:nvSpPr>
        <p:spPr>
          <a:xfrm>
            <a:off x="6947941" y="3028013"/>
            <a:ext cx="1768839" cy="180631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Tree>
    <p:extLst>
      <p:ext uri="{BB962C8B-B14F-4D97-AF65-F5344CB8AC3E}">
        <p14:creationId xmlns:p14="http://schemas.microsoft.com/office/powerpoint/2010/main" val="182882343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v-SE" dirty="0" smtClean="0"/>
              <a:t>Hur to use a MDM system?</a:t>
            </a:r>
            <a:endParaRPr lang="sv-SE" dirty="0"/>
          </a:p>
        </p:txBody>
      </p:sp>
      <p:sp>
        <p:nvSpPr>
          <p:cNvPr id="3" name="Content Placeholder 2"/>
          <p:cNvSpPr>
            <a:spLocks noGrp="1"/>
          </p:cNvSpPr>
          <p:nvPr>
            <p:ph idx="1"/>
          </p:nvPr>
        </p:nvSpPr>
        <p:spPr>
          <a:xfrm>
            <a:off x="791999" y="1430694"/>
            <a:ext cx="3673675" cy="4215193"/>
          </a:xfrm>
        </p:spPr>
        <p:txBody>
          <a:bodyPr>
            <a:normAutofit/>
          </a:bodyPr>
          <a:lstStyle/>
          <a:p>
            <a:r>
              <a:rPr lang="sv-SE" sz="1400" dirty="0" smtClean="0"/>
              <a:t>The MDM system could be used for automatically correct info in the operational systems</a:t>
            </a:r>
            <a:endParaRPr lang="sv-SE" sz="1400"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403" y="1527587"/>
            <a:ext cx="3917083" cy="2710926"/>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5" name="Rectangle 4"/>
          <p:cNvSpPr/>
          <p:nvPr/>
        </p:nvSpPr>
        <p:spPr>
          <a:xfrm>
            <a:off x="5170476" y="2932387"/>
            <a:ext cx="1692780" cy="72521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6" name="Rectangle 5"/>
          <p:cNvSpPr/>
          <p:nvPr/>
        </p:nvSpPr>
        <p:spPr>
          <a:xfrm rot="4447517">
            <a:off x="5438761" y="2483624"/>
            <a:ext cx="750373" cy="24195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Tree>
    <p:extLst>
      <p:ext uri="{BB962C8B-B14F-4D97-AF65-F5344CB8AC3E}">
        <p14:creationId xmlns:p14="http://schemas.microsoft.com/office/powerpoint/2010/main" val="1469343246"/>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Architecture</a:t>
            </a:r>
            <a:r>
              <a:rPr lang="sv-SE" dirty="0" smtClean="0"/>
              <a:t> </a:t>
            </a:r>
            <a:r>
              <a:rPr lang="sv-SE" dirty="0" err="1" smtClean="0"/>
              <a:t>of</a:t>
            </a:r>
            <a:r>
              <a:rPr lang="sv-SE" dirty="0" smtClean="0"/>
              <a:t> a MDM system</a:t>
            </a:r>
            <a:endParaRPr lang="sv-SE" dirty="0"/>
          </a:p>
        </p:txBody>
      </p:sp>
      <p:sp>
        <p:nvSpPr>
          <p:cNvPr id="3" name="Content Placeholder 2"/>
          <p:cNvSpPr>
            <a:spLocks noGrp="1"/>
          </p:cNvSpPr>
          <p:nvPr>
            <p:ph idx="1"/>
          </p:nvPr>
        </p:nvSpPr>
        <p:spPr/>
        <p:txBody>
          <a:bodyPr/>
          <a:lstStyle/>
          <a:p>
            <a:endParaRPr lang="sv-SE"/>
          </a:p>
        </p:txBody>
      </p:sp>
      <p:sp>
        <p:nvSpPr>
          <p:cNvPr id="4" name="TextBox 3"/>
          <p:cNvSpPr txBox="1"/>
          <p:nvPr/>
        </p:nvSpPr>
        <p:spPr>
          <a:xfrm>
            <a:off x="3076414" y="4425932"/>
            <a:ext cx="5983002" cy="646331"/>
          </a:xfrm>
          <a:prstGeom prst="rect">
            <a:avLst/>
          </a:prstGeom>
          <a:noFill/>
        </p:spPr>
        <p:txBody>
          <a:bodyPr wrap="square" rtlCol="0">
            <a:spAutoFit/>
          </a:bodyPr>
          <a:lstStyle/>
          <a:p>
            <a:r>
              <a:rPr lang="sv-SE" sz="1200" dirty="0" err="1"/>
              <a:t>Haneem</a:t>
            </a:r>
            <a:r>
              <a:rPr lang="sv-SE" sz="1200" dirty="0"/>
              <a:t>, F., Ali, R., Kama, N., &amp; </a:t>
            </a:r>
            <a:r>
              <a:rPr lang="sv-SE" sz="1200" dirty="0" err="1"/>
              <a:t>Basri</a:t>
            </a:r>
            <a:r>
              <a:rPr lang="sv-SE" sz="1200" dirty="0"/>
              <a:t>, S. (2017, </a:t>
            </a:r>
            <a:r>
              <a:rPr lang="sv-SE" sz="1200" dirty="0" err="1"/>
              <a:t>July</a:t>
            </a:r>
            <a:r>
              <a:rPr lang="sv-SE" sz="1200" dirty="0"/>
              <a:t>). </a:t>
            </a:r>
            <a:r>
              <a:rPr lang="sv-SE" sz="1200" dirty="0" err="1"/>
              <a:t>Resolving</a:t>
            </a:r>
            <a:r>
              <a:rPr lang="sv-SE" sz="1200" dirty="0"/>
              <a:t> data </a:t>
            </a:r>
            <a:r>
              <a:rPr lang="sv-SE" sz="1200" dirty="0" err="1"/>
              <a:t>duplication</a:t>
            </a:r>
            <a:r>
              <a:rPr lang="sv-SE" sz="1200" dirty="0"/>
              <a:t>, </a:t>
            </a:r>
            <a:r>
              <a:rPr lang="sv-SE" sz="1200" dirty="0" err="1"/>
              <a:t>inaccuracy</a:t>
            </a:r>
            <a:r>
              <a:rPr lang="sv-SE" sz="1200" dirty="0"/>
              <a:t> and </a:t>
            </a:r>
            <a:r>
              <a:rPr lang="sv-SE" sz="1200" dirty="0" err="1"/>
              <a:t>inconsistency</a:t>
            </a:r>
            <a:r>
              <a:rPr lang="sv-SE" sz="1200" dirty="0"/>
              <a:t> </a:t>
            </a:r>
            <a:r>
              <a:rPr lang="sv-SE" sz="1200" dirty="0" err="1"/>
              <a:t>issues</a:t>
            </a:r>
            <a:r>
              <a:rPr lang="sv-SE" sz="1200" dirty="0"/>
              <a:t> </a:t>
            </a:r>
            <a:r>
              <a:rPr lang="sv-SE" sz="1200" dirty="0" err="1"/>
              <a:t>using</a:t>
            </a:r>
            <a:r>
              <a:rPr lang="sv-SE" sz="1200" dirty="0"/>
              <a:t> Master Data Management. In </a:t>
            </a:r>
            <a:r>
              <a:rPr lang="sv-SE" sz="1200" i="1" dirty="0"/>
              <a:t>Research and Innovation in Information Systems (ICRIIS), 2017 International Conference on</a:t>
            </a:r>
            <a:r>
              <a:rPr lang="sv-SE" sz="1200" dirty="0"/>
              <a:t> (</a:t>
            </a:r>
            <a:r>
              <a:rPr lang="sv-SE" sz="1200" dirty="0" err="1"/>
              <a:t>pp</a:t>
            </a:r>
            <a:r>
              <a:rPr lang="sv-SE" sz="1200" dirty="0"/>
              <a:t>. 1-6). IEEE.</a:t>
            </a:r>
          </a:p>
        </p:txBody>
      </p:sp>
      <p:pic>
        <p:nvPicPr>
          <p:cNvPr id="5" name="Picture 4"/>
          <p:cNvPicPr>
            <a:picLocks noChangeAspect="1"/>
          </p:cNvPicPr>
          <p:nvPr/>
        </p:nvPicPr>
        <p:blipFill>
          <a:blip r:embed="rId2"/>
          <a:stretch>
            <a:fillRect/>
          </a:stretch>
        </p:blipFill>
        <p:spPr>
          <a:xfrm>
            <a:off x="1098523" y="1837260"/>
            <a:ext cx="5381625" cy="2495550"/>
          </a:xfrm>
          <a:prstGeom prst="rect">
            <a:avLst/>
          </a:prstGeom>
        </p:spPr>
      </p:pic>
    </p:spTree>
    <p:extLst>
      <p:ext uri="{BB962C8B-B14F-4D97-AF65-F5344CB8AC3E}">
        <p14:creationId xmlns:p14="http://schemas.microsoft.com/office/powerpoint/2010/main" val="25360152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186"/>
          <p:cNvSpPr>
            <a:spLocks noGrp="1" noChangeArrowheads="1"/>
          </p:cNvSpPr>
          <p:nvPr>
            <p:ph type="title"/>
          </p:nvPr>
        </p:nvSpPr>
        <p:spPr/>
        <p:txBody>
          <a:bodyPr/>
          <a:lstStyle/>
          <a:p>
            <a:r>
              <a:rPr lang="en-GB" dirty="0" smtClean="0"/>
              <a:t>Accumulated Staging</a:t>
            </a:r>
          </a:p>
        </p:txBody>
      </p:sp>
      <p:sp>
        <p:nvSpPr>
          <p:cNvPr id="52227" name="Rectangle 185"/>
          <p:cNvSpPr>
            <a:spLocks noGrp="1" noChangeArrowheads="1"/>
          </p:cNvSpPr>
          <p:nvPr>
            <p:ph type="body" idx="1"/>
          </p:nvPr>
        </p:nvSpPr>
        <p:spPr>
          <a:xfrm>
            <a:off x="915987" y="1585500"/>
            <a:ext cx="3532026" cy="3240432"/>
          </a:xfrm>
        </p:spPr>
        <p:txBody>
          <a:bodyPr>
            <a:normAutofit/>
          </a:bodyPr>
          <a:lstStyle/>
          <a:p>
            <a:pPr>
              <a:spcBef>
                <a:spcPts val="900"/>
              </a:spcBef>
            </a:pPr>
            <a:r>
              <a:rPr lang="sv-SE" sz="1600" dirty="0" smtClean="0"/>
              <a:t>The </a:t>
            </a:r>
            <a:r>
              <a:rPr lang="sv-SE" sz="1600" dirty="0" err="1" smtClean="0"/>
              <a:t>staging</a:t>
            </a:r>
            <a:r>
              <a:rPr lang="sv-SE" sz="1600" dirty="0" smtClean="0"/>
              <a:t> table is </a:t>
            </a:r>
            <a:r>
              <a:rPr lang="sv-SE" sz="1600" dirty="0" err="1" smtClean="0"/>
              <a:t>used</a:t>
            </a:r>
            <a:r>
              <a:rPr lang="sv-SE" sz="1600" dirty="0" smtClean="0"/>
              <a:t> for </a:t>
            </a:r>
            <a:r>
              <a:rPr lang="sv-SE" sz="1600" dirty="0" err="1" smtClean="0"/>
              <a:t>detect</a:t>
            </a:r>
            <a:r>
              <a:rPr lang="sv-SE" sz="1600" dirty="0" smtClean="0"/>
              <a:t> and </a:t>
            </a:r>
            <a:r>
              <a:rPr lang="sv-SE" sz="1600" dirty="0" err="1" smtClean="0"/>
              <a:t>accumulate</a:t>
            </a:r>
            <a:r>
              <a:rPr lang="sv-SE" sz="1600" dirty="0" smtClean="0"/>
              <a:t> data </a:t>
            </a:r>
            <a:r>
              <a:rPr lang="sv-SE" sz="1600" dirty="0" err="1" smtClean="0"/>
              <a:t>changes</a:t>
            </a:r>
            <a:r>
              <a:rPr lang="sv-SE" sz="1600" dirty="0"/>
              <a:t> </a:t>
            </a:r>
            <a:r>
              <a:rPr lang="sv-SE" sz="1600" dirty="0" smtClean="0"/>
              <a:t>from </a:t>
            </a:r>
            <a:r>
              <a:rPr lang="sv-SE" sz="1600" dirty="0" err="1" smtClean="0"/>
              <a:t>extracted</a:t>
            </a:r>
            <a:r>
              <a:rPr lang="sv-SE" sz="1600" dirty="0" smtClean="0"/>
              <a:t> data </a:t>
            </a:r>
          </a:p>
          <a:p>
            <a:pPr>
              <a:spcBef>
                <a:spcPts val="900"/>
              </a:spcBef>
            </a:pPr>
            <a:r>
              <a:rPr lang="sv-SE" sz="1600" dirty="0" err="1" smtClean="0"/>
              <a:t>This</a:t>
            </a:r>
            <a:r>
              <a:rPr lang="sv-SE" sz="1600" dirty="0" smtClean="0"/>
              <a:t> </a:t>
            </a:r>
            <a:r>
              <a:rPr lang="sv-SE" sz="1600" dirty="0" err="1" smtClean="0"/>
              <a:t>pattern</a:t>
            </a:r>
            <a:r>
              <a:rPr lang="sv-SE" sz="1600" dirty="0" smtClean="0"/>
              <a:t> is </a:t>
            </a:r>
            <a:r>
              <a:rPr lang="sv-SE" sz="1600" dirty="0" err="1" smtClean="0"/>
              <a:t>often</a:t>
            </a:r>
            <a:r>
              <a:rPr lang="sv-SE" sz="1600" dirty="0" smtClean="0"/>
              <a:t> </a:t>
            </a:r>
            <a:r>
              <a:rPr lang="sv-SE" sz="1600" dirty="0" err="1" smtClean="0"/>
              <a:t>used</a:t>
            </a:r>
            <a:r>
              <a:rPr lang="sv-SE" sz="1600" dirty="0" smtClean="0"/>
              <a:t> </a:t>
            </a:r>
            <a:r>
              <a:rPr lang="sv-SE" sz="1600" dirty="0" err="1" smtClean="0"/>
              <a:t>when</a:t>
            </a:r>
            <a:r>
              <a:rPr lang="sv-SE" sz="1600" dirty="0" smtClean="0"/>
              <a:t> the source systems </a:t>
            </a:r>
            <a:r>
              <a:rPr lang="sv-SE" sz="1600" dirty="0" err="1" smtClean="0"/>
              <a:t>cannot</a:t>
            </a:r>
            <a:r>
              <a:rPr lang="sv-SE" sz="1600" dirty="0" smtClean="0"/>
              <a:t> </a:t>
            </a:r>
            <a:r>
              <a:rPr lang="sv-SE" sz="1600" dirty="0" err="1" smtClean="0"/>
              <a:t>provide</a:t>
            </a:r>
            <a:r>
              <a:rPr lang="sv-SE" sz="1600" dirty="0" smtClean="0"/>
              <a:t> info </a:t>
            </a:r>
            <a:r>
              <a:rPr lang="sv-SE" sz="1600" dirty="0" err="1" smtClean="0"/>
              <a:t>of</a:t>
            </a:r>
            <a:r>
              <a:rPr lang="sv-SE" sz="1600" dirty="0" smtClean="0"/>
              <a:t> </a:t>
            </a:r>
            <a:r>
              <a:rPr lang="sv-SE" sz="1600" dirty="0" err="1" smtClean="0"/>
              <a:t>which</a:t>
            </a:r>
            <a:r>
              <a:rPr lang="sv-SE" sz="1600" dirty="0" smtClean="0"/>
              <a:t> data </a:t>
            </a:r>
            <a:r>
              <a:rPr lang="sv-SE" sz="1600" dirty="0" err="1" smtClean="0"/>
              <a:t>that</a:t>
            </a:r>
            <a:r>
              <a:rPr lang="sv-SE" sz="1600" dirty="0" smtClean="0"/>
              <a:t> </a:t>
            </a:r>
            <a:r>
              <a:rPr lang="sv-SE" sz="1600" dirty="0" err="1" smtClean="0"/>
              <a:t>are</a:t>
            </a:r>
            <a:r>
              <a:rPr lang="sv-SE" sz="1600" dirty="0" smtClean="0"/>
              <a:t> new </a:t>
            </a:r>
            <a:r>
              <a:rPr lang="sv-SE" sz="1600" dirty="0" err="1" smtClean="0"/>
              <a:t>since</a:t>
            </a:r>
            <a:r>
              <a:rPr lang="sv-SE" sz="1600" dirty="0" smtClean="0"/>
              <a:t> last </a:t>
            </a:r>
            <a:r>
              <a:rPr lang="sv-SE" sz="1600" dirty="0" err="1" smtClean="0"/>
              <a:t>extraction</a:t>
            </a:r>
            <a:endParaRPr lang="sv-SE" sz="1600" dirty="0" smtClean="0"/>
          </a:p>
          <a:p>
            <a:pPr>
              <a:spcBef>
                <a:spcPts val="900"/>
              </a:spcBef>
            </a:pPr>
            <a:endParaRPr lang="en-US" sz="1400" dirty="0" smtClean="0"/>
          </a:p>
          <a:p>
            <a:pPr marL="0" indent="0">
              <a:buNone/>
            </a:pPr>
            <a:endParaRPr lang="en-GB" dirty="0" smtClean="0"/>
          </a:p>
          <a:p>
            <a:endParaRPr lang="en-GB" dirty="0" smtClean="0"/>
          </a:p>
        </p:txBody>
      </p:sp>
      <p:sp>
        <p:nvSpPr>
          <p:cNvPr id="5" name="object 11"/>
          <p:cNvSpPr/>
          <p:nvPr/>
        </p:nvSpPr>
        <p:spPr>
          <a:xfrm>
            <a:off x="5546299" y="1757642"/>
            <a:ext cx="2784040" cy="146600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97095336"/>
      </p:ext>
    </p:extLst>
  </p:cSld>
  <p:clrMapOvr>
    <a:masterClrMapping/>
  </p:clrMapOvr>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696" y="424338"/>
            <a:ext cx="6850800" cy="596700"/>
          </a:xfrm>
        </p:spPr>
        <p:txBody>
          <a:bodyPr>
            <a:normAutofit fontScale="90000"/>
          </a:bodyPr>
          <a:lstStyle/>
          <a:p>
            <a:r>
              <a:rPr lang="sv-SE" dirty="0" smtClean="0"/>
              <a:t>Define where your single source of truth for data elements are?</a:t>
            </a:r>
            <a:endParaRPr lang="sv-SE" dirty="0"/>
          </a:p>
        </p:txBody>
      </p:sp>
      <p:sp>
        <p:nvSpPr>
          <p:cNvPr id="7" name="TextBox 6"/>
          <p:cNvSpPr txBox="1"/>
          <p:nvPr/>
        </p:nvSpPr>
        <p:spPr>
          <a:xfrm>
            <a:off x="3691270" y="4737056"/>
            <a:ext cx="5342562" cy="307777"/>
          </a:xfrm>
          <a:prstGeom prst="rect">
            <a:avLst/>
          </a:prstGeom>
          <a:noFill/>
        </p:spPr>
        <p:txBody>
          <a:bodyPr wrap="square" rtlCol="0">
            <a:spAutoFit/>
          </a:bodyPr>
          <a:lstStyle/>
          <a:p>
            <a:pPr algn="r"/>
            <a:r>
              <a:rPr lang="sv-SE" sz="1400" dirty="0" smtClean="0"/>
              <a:t>[White </a:t>
            </a:r>
            <a:r>
              <a:rPr lang="sv-SE" sz="1400" dirty="0"/>
              <a:t>C</a:t>
            </a:r>
            <a:r>
              <a:rPr lang="sv-SE" sz="1400" dirty="0" smtClean="0"/>
              <a:t>. (2007) Using master data i business intelligence, BI research]</a:t>
            </a:r>
            <a:endParaRPr lang="sv-SE" sz="1400" dirty="0"/>
          </a:p>
        </p:txBody>
      </p:sp>
      <p:sp>
        <p:nvSpPr>
          <p:cNvPr id="3" name="TextBox 2"/>
          <p:cNvSpPr txBox="1"/>
          <p:nvPr/>
        </p:nvSpPr>
        <p:spPr>
          <a:xfrm>
            <a:off x="2928712" y="2138640"/>
            <a:ext cx="5303591" cy="523220"/>
          </a:xfrm>
          <a:prstGeom prst="rect">
            <a:avLst/>
          </a:prstGeom>
          <a:noFill/>
        </p:spPr>
        <p:txBody>
          <a:bodyPr wrap="square" rtlCol="0">
            <a:spAutoFit/>
          </a:bodyPr>
          <a:lstStyle/>
          <a:p>
            <a:r>
              <a:rPr lang="sv-SE" sz="1400" dirty="0" smtClean="0"/>
              <a:t>= master data = golden copy = single place where master data i garanteed to be accurate and up to date</a:t>
            </a:r>
            <a:endParaRPr lang="sv-SE" sz="1400" dirty="0"/>
          </a:p>
        </p:txBody>
      </p:sp>
      <p:sp>
        <p:nvSpPr>
          <p:cNvPr id="10" name="TextBox 9"/>
          <p:cNvSpPr txBox="1"/>
          <p:nvPr/>
        </p:nvSpPr>
        <p:spPr>
          <a:xfrm>
            <a:off x="2928712" y="1830863"/>
            <a:ext cx="5099409" cy="307777"/>
          </a:xfrm>
          <a:prstGeom prst="rect">
            <a:avLst/>
          </a:prstGeom>
          <a:noFill/>
        </p:spPr>
        <p:txBody>
          <a:bodyPr wrap="square" rtlCol="0">
            <a:spAutoFit/>
          </a:bodyPr>
          <a:lstStyle/>
          <a:p>
            <a:r>
              <a:rPr lang="sv-SE" sz="1400" dirty="0" smtClean="0"/>
              <a:t>= place where the master is </a:t>
            </a:r>
            <a:r>
              <a:rPr lang="sv-SE" sz="1400" dirty="0" err="1" smtClean="0"/>
              <a:t>created</a:t>
            </a:r>
            <a:r>
              <a:rPr lang="sv-SE" sz="1400" dirty="0" smtClean="0"/>
              <a:t> and maybe also maintained</a:t>
            </a:r>
            <a:endParaRPr lang="sv-SE" sz="1400" dirty="0"/>
          </a:p>
        </p:txBody>
      </p:sp>
      <p:pic>
        <p:nvPicPr>
          <p:cNvPr id="5" name="Picture 4"/>
          <p:cNvPicPr>
            <a:picLocks noChangeAspect="1"/>
          </p:cNvPicPr>
          <p:nvPr/>
        </p:nvPicPr>
        <p:blipFill>
          <a:blip r:embed="rId2"/>
          <a:stretch>
            <a:fillRect/>
          </a:stretch>
        </p:blipFill>
        <p:spPr>
          <a:xfrm>
            <a:off x="1092192" y="1733820"/>
            <a:ext cx="1632338" cy="809640"/>
          </a:xfrm>
          <a:prstGeom prst="rect">
            <a:avLst/>
          </a:prstGeom>
        </p:spPr>
      </p:pic>
      <p:sp>
        <p:nvSpPr>
          <p:cNvPr id="11" name="Rectangle 10"/>
          <p:cNvSpPr/>
          <p:nvPr/>
        </p:nvSpPr>
        <p:spPr>
          <a:xfrm>
            <a:off x="2603715" y="1733820"/>
            <a:ext cx="185980" cy="86989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24" name="Rectangle 23"/>
          <p:cNvSpPr/>
          <p:nvPr/>
        </p:nvSpPr>
        <p:spPr>
          <a:xfrm rot="5400000">
            <a:off x="1565173" y="1775719"/>
            <a:ext cx="428787" cy="177228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Tree>
    <p:extLst>
      <p:ext uri="{BB962C8B-B14F-4D97-AF65-F5344CB8AC3E}">
        <p14:creationId xmlns:p14="http://schemas.microsoft.com/office/powerpoint/2010/main" val="123959803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696" y="424338"/>
            <a:ext cx="6850800" cy="596700"/>
          </a:xfrm>
        </p:spPr>
        <p:txBody>
          <a:bodyPr>
            <a:normAutofit fontScale="90000"/>
          </a:bodyPr>
          <a:lstStyle/>
          <a:p>
            <a:r>
              <a:rPr lang="sv-SE" dirty="0" smtClean="0"/>
              <a:t>Define where your single source of truth for data elements are?</a:t>
            </a:r>
            <a:endParaRPr lang="sv-SE"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1981" y="1657188"/>
            <a:ext cx="4464424" cy="269965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7" name="TextBox 6"/>
          <p:cNvSpPr txBox="1"/>
          <p:nvPr/>
        </p:nvSpPr>
        <p:spPr>
          <a:xfrm>
            <a:off x="3691270" y="4737056"/>
            <a:ext cx="5342562" cy="307777"/>
          </a:xfrm>
          <a:prstGeom prst="rect">
            <a:avLst/>
          </a:prstGeom>
          <a:noFill/>
        </p:spPr>
        <p:txBody>
          <a:bodyPr wrap="square" rtlCol="0">
            <a:spAutoFit/>
          </a:bodyPr>
          <a:lstStyle/>
          <a:p>
            <a:pPr algn="r"/>
            <a:r>
              <a:rPr lang="sv-SE" sz="1400" dirty="0" smtClean="0"/>
              <a:t>[White </a:t>
            </a:r>
            <a:r>
              <a:rPr lang="sv-SE" sz="1400" dirty="0"/>
              <a:t>C</a:t>
            </a:r>
            <a:r>
              <a:rPr lang="sv-SE" sz="1400" dirty="0" smtClean="0"/>
              <a:t>. (2007) Using master data i business intelligence, BI research]</a:t>
            </a:r>
            <a:endParaRPr lang="sv-SE" sz="1400" dirty="0"/>
          </a:p>
        </p:txBody>
      </p:sp>
      <p:sp>
        <p:nvSpPr>
          <p:cNvPr id="9" name="Rectangle 8"/>
          <p:cNvSpPr/>
          <p:nvPr/>
        </p:nvSpPr>
        <p:spPr>
          <a:xfrm>
            <a:off x="4980902" y="1674232"/>
            <a:ext cx="1075765" cy="3329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 name="TextBox 7"/>
          <p:cNvSpPr txBox="1"/>
          <p:nvPr/>
        </p:nvSpPr>
        <p:spPr>
          <a:xfrm>
            <a:off x="4729476" y="1674232"/>
            <a:ext cx="2654381" cy="307777"/>
          </a:xfrm>
          <a:prstGeom prst="rect">
            <a:avLst/>
          </a:prstGeom>
          <a:noFill/>
        </p:spPr>
        <p:txBody>
          <a:bodyPr wrap="none" rtlCol="0">
            <a:spAutoFit/>
          </a:bodyPr>
          <a:lstStyle/>
          <a:p>
            <a:r>
              <a:rPr lang="sv-SE" sz="1400" dirty="0" smtClean="0"/>
              <a:t>Master Data Management system</a:t>
            </a:r>
            <a:endParaRPr lang="sv-SE" sz="1400" dirty="0"/>
          </a:p>
        </p:txBody>
      </p:sp>
      <p:sp>
        <p:nvSpPr>
          <p:cNvPr id="3" name="TextBox 2"/>
          <p:cNvSpPr txBox="1"/>
          <p:nvPr/>
        </p:nvSpPr>
        <p:spPr>
          <a:xfrm>
            <a:off x="6056666" y="3993842"/>
            <a:ext cx="2977166" cy="738664"/>
          </a:xfrm>
          <a:prstGeom prst="rect">
            <a:avLst/>
          </a:prstGeom>
          <a:noFill/>
        </p:spPr>
        <p:txBody>
          <a:bodyPr wrap="square" rtlCol="0">
            <a:spAutoFit/>
          </a:bodyPr>
          <a:lstStyle/>
          <a:p>
            <a:r>
              <a:rPr lang="sv-SE" sz="1400" dirty="0" smtClean="0"/>
              <a:t>= master data = golden copy = single place where master data i garanteed to be accurate and up to date</a:t>
            </a:r>
            <a:endParaRPr lang="sv-SE" sz="1400" dirty="0"/>
          </a:p>
        </p:txBody>
      </p:sp>
      <p:sp>
        <p:nvSpPr>
          <p:cNvPr id="10" name="TextBox 9"/>
          <p:cNvSpPr txBox="1"/>
          <p:nvPr/>
        </p:nvSpPr>
        <p:spPr>
          <a:xfrm>
            <a:off x="5950883" y="3538073"/>
            <a:ext cx="3193117" cy="523220"/>
          </a:xfrm>
          <a:prstGeom prst="rect">
            <a:avLst/>
          </a:prstGeom>
          <a:noFill/>
        </p:spPr>
        <p:txBody>
          <a:bodyPr wrap="square" rtlCol="0">
            <a:spAutoFit/>
          </a:bodyPr>
          <a:lstStyle/>
          <a:p>
            <a:r>
              <a:rPr lang="sv-SE" sz="1400" dirty="0" smtClean="0"/>
              <a:t>= place where the master is created and maybe also maintained</a:t>
            </a:r>
            <a:endParaRPr lang="sv-SE" sz="1400" dirty="0"/>
          </a:p>
        </p:txBody>
      </p:sp>
      <p:cxnSp>
        <p:nvCxnSpPr>
          <p:cNvPr id="14" name="Straight Arrow Connector 13"/>
          <p:cNvCxnSpPr>
            <a:endCxn id="6146" idx="2"/>
          </p:cNvCxnSpPr>
          <p:nvPr/>
        </p:nvCxnSpPr>
        <p:spPr>
          <a:xfrm>
            <a:off x="3691270" y="4147730"/>
            <a:ext cx="272923" cy="209117"/>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5" name="Oval 14"/>
          <p:cNvSpPr/>
          <p:nvPr/>
        </p:nvSpPr>
        <p:spPr>
          <a:xfrm>
            <a:off x="3964193" y="4321454"/>
            <a:ext cx="183903" cy="230936"/>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cxnSp>
        <p:nvCxnSpPr>
          <p:cNvPr id="17" name="Straight Arrow Connector 16"/>
          <p:cNvCxnSpPr/>
          <p:nvPr/>
        </p:nvCxnSpPr>
        <p:spPr>
          <a:xfrm flipV="1">
            <a:off x="3813444" y="3739411"/>
            <a:ext cx="255152" cy="194551"/>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9" name="Oval 18"/>
          <p:cNvSpPr/>
          <p:nvPr/>
        </p:nvSpPr>
        <p:spPr>
          <a:xfrm>
            <a:off x="4010452" y="3637365"/>
            <a:ext cx="183903" cy="230936"/>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20" name="TextBox 19"/>
          <p:cNvSpPr txBox="1"/>
          <p:nvPr/>
        </p:nvSpPr>
        <p:spPr>
          <a:xfrm>
            <a:off x="754970" y="1428153"/>
            <a:ext cx="2156754" cy="553998"/>
          </a:xfrm>
          <a:prstGeom prst="rect">
            <a:avLst/>
          </a:prstGeom>
          <a:noFill/>
        </p:spPr>
        <p:txBody>
          <a:bodyPr wrap="square" rtlCol="0">
            <a:spAutoFit/>
          </a:bodyPr>
          <a:lstStyle/>
          <a:p>
            <a:r>
              <a:rPr lang="sv-SE" sz="1500" b="1" dirty="0" smtClean="0"/>
              <a:t>Approaches for managing master data</a:t>
            </a:r>
            <a:endParaRPr lang="sv-SE" sz="1500" b="1" dirty="0"/>
          </a:p>
        </p:txBody>
      </p:sp>
      <p:sp>
        <p:nvSpPr>
          <p:cNvPr id="24" name="TextBox 23"/>
          <p:cNvSpPr txBox="1"/>
          <p:nvPr/>
        </p:nvSpPr>
        <p:spPr>
          <a:xfrm>
            <a:off x="29888" y="2678785"/>
            <a:ext cx="1702093" cy="1015663"/>
          </a:xfrm>
          <a:prstGeom prst="rect">
            <a:avLst/>
          </a:prstGeom>
          <a:noFill/>
        </p:spPr>
        <p:txBody>
          <a:bodyPr wrap="square" rtlCol="0">
            <a:spAutoFit/>
          </a:bodyPr>
          <a:lstStyle/>
          <a:p>
            <a:r>
              <a:rPr lang="sv-SE" sz="1200" dirty="0" smtClean="0"/>
              <a:t>Syncronize master data changes between systems so master data in all systems are kept consistens</a:t>
            </a:r>
            <a:endParaRPr lang="sv-SE" sz="1200" dirty="0"/>
          </a:p>
        </p:txBody>
      </p:sp>
      <p:sp>
        <p:nvSpPr>
          <p:cNvPr id="25" name="Right Brace 24"/>
          <p:cNvSpPr/>
          <p:nvPr/>
        </p:nvSpPr>
        <p:spPr>
          <a:xfrm>
            <a:off x="1525890" y="2643381"/>
            <a:ext cx="265173" cy="99567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Tree>
    <p:extLst>
      <p:ext uri="{BB962C8B-B14F-4D97-AF65-F5344CB8AC3E}">
        <p14:creationId xmlns:p14="http://schemas.microsoft.com/office/powerpoint/2010/main" val="2524755991"/>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696" y="424338"/>
            <a:ext cx="6850800" cy="596700"/>
          </a:xfrm>
        </p:spPr>
        <p:txBody>
          <a:bodyPr>
            <a:normAutofit fontScale="90000"/>
          </a:bodyPr>
          <a:lstStyle/>
          <a:p>
            <a:r>
              <a:rPr lang="sv-SE" dirty="0" smtClean="0"/>
              <a:t>Define where your single source of truth for data elements are?</a:t>
            </a:r>
            <a:endParaRPr lang="sv-SE"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1981" y="1657188"/>
            <a:ext cx="4464424" cy="269965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7" name="TextBox 6"/>
          <p:cNvSpPr txBox="1"/>
          <p:nvPr/>
        </p:nvSpPr>
        <p:spPr>
          <a:xfrm>
            <a:off x="3691270" y="4737056"/>
            <a:ext cx="5342562" cy="307777"/>
          </a:xfrm>
          <a:prstGeom prst="rect">
            <a:avLst/>
          </a:prstGeom>
          <a:noFill/>
        </p:spPr>
        <p:txBody>
          <a:bodyPr wrap="square" rtlCol="0">
            <a:spAutoFit/>
          </a:bodyPr>
          <a:lstStyle/>
          <a:p>
            <a:pPr algn="r"/>
            <a:r>
              <a:rPr lang="sv-SE" sz="1400" dirty="0" smtClean="0"/>
              <a:t>[White </a:t>
            </a:r>
            <a:r>
              <a:rPr lang="sv-SE" sz="1400" dirty="0"/>
              <a:t>C</a:t>
            </a:r>
            <a:r>
              <a:rPr lang="sv-SE" sz="1400" dirty="0" smtClean="0"/>
              <a:t>. (2007) Using master data i business intelligence, BI research]</a:t>
            </a:r>
            <a:endParaRPr lang="sv-SE" sz="1400" dirty="0"/>
          </a:p>
        </p:txBody>
      </p:sp>
      <p:sp>
        <p:nvSpPr>
          <p:cNvPr id="9" name="Rectangle 8"/>
          <p:cNvSpPr/>
          <p:nvPr/>
        </p:nvSpPr>
        <p:spPr>
          <a:xfrm>
            <a:off x="4980902" y="1674232"/>
            <a:ext cx="1075765" cy="3329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 name="TextBox 7"/>
          <p:cNvSpPr txBox="1"/>
          <p:nvPr/>
        </p:nvSpPr>
        <p:spPr>
          <a:xfrm>
            <a:off x="4729476" y="1674232"/>
            <a:ext cx="2654381" cy="307777"/>
          </a:xfrm>
          <a:prstGeom prst="rect">
            <a:avLst/>
          </a:prstGeom>
          <a:noFill/>
        </p:spPr>
        <p:txBody>
          <a:bodyPr wrap="none" rtlCol="0">
            <a:spAutoFit/>
          </a:bodyPr>
          <a:lstStyle/>
          <a:p>
            <a:r>
              <a:rPr lang="sv-SE" sz="1400" dirty="0" smtClean="0"/>
              <a:t>Master Data Management system</a:t>
            </a:r>
            <a:endParaRPr lang="sv-SE" sz="1400" dirty="0"/>
          </a:p>
        </p:txBody>
      </p:sp>
      <p:sp>
        <p:nvSpPr>
          <p:cNvPr id="3" name="TextBox 2"/>
          <p:cNvSpPr txBox="1"/>
          <p:nvPr/>
        </p:nvSpPr>
        <p:spPr>
          <a:xfrm>
            <a:off x="6056666" y="3993842"/>
            <a:ext cx="2977166" cy="738664"/>
          </a:xfrm>
          <a:prstGeom prst="rect">
            <a:avLst/>
          </a:prstGeom>
          <a:noFill/>
        </p:spPr>
        <p:txBody>
          <a:bodyPr wrap="square" rtlCol="0">
            <a:spAutoFit/>
          </a:bodyPr>
          <a:lstStyle/>
          <a:p>
            <a:r>
              <a:rPr lang="sv-SE" sz="1400" dirty="0" smtClean="0"/>
              <a:t>= master data = golden copy = single place where master data i garanteed to be accurate and up to date</a:t>
            </a:r>
            <a:endParaRPr lang="sv-SE" sz="1400" dirty="0"/>
          </a:p>
        </p:txBody>
      </p:sp>
      <p:sp>
        <p:nvSpPr>
          <p:cNvPr id="10" name="TextBox 9"/>
          <p:cNvSpPr txBox="1"/>
          <p:nvPr/>
        </p:nvSpPr>
        <p:spPr>
          <a:xfrm>
            <a:off x="5950883" y="3538073"/>
            <a:ext cx="3193117" cy="523220"/>
          </a:xfrm>
          <a:prstGeom prst="rect">
            <a:avLst/>
          </a:prstGeom>
          <a:noFill/>
        </p:spPr>
        <p:txBody>
          <a:bodyPr wrap="square" rtlCol="0">
            <a:spAutoFit/>
          </a:bodyPr>
          <a:lstStyle/>
          <a:p>
            <a:r>
              <a:rPr lang="sv-SE" sz="1400" dirty="0" smtClean="0"/>
              <a:t>= place where the master is created and maybe also maintained</a:t>
            </a:r>
            <a:endParaRPr lang="sv-SE" sz="1400" dirty="0"/>
          </a:p>
        </p:txBody>
      </p:sp>
      <p:sp>
        <p:nvSpPr>
          <p:cNvPr id="4" name="TextBox 3"/>
          <p:cNvSpPr txBox="1"/>
          <p:nvPr/>
        </p:nvSpPr>
        <p:spPr>
          <a:xfrm>
            <a:off x="559397" y="4552390"/>
            <a:ext cx="2012410" cy="307777"/>
          </a:xfrm>
          <a:prstGeom prst="rect">
            <a:avLst/>
          </a:prstGeom>
          <a:noFill/>
        </p:spPr>
        <p:txBody>
          <a:bodyPr wrap="none" rtlCol="0">
            <a:spAutoFit/>
          </a:bodyPr>
          <a:lstStyle/>
          <a:p>
            <a:r>
              <a:rPr lang="sv-SE" sz="1400" b="1" dirty="0" smtClean="0"/>
              <a:t>Often the long term goal</a:t>
            </a:r>
          </a:p>
        </p:txBody>
      </p:sp>
      <p:cxnSp>
        <p:nvCxnSpPr>
          <p:cNvPr id="6" name="Straight Connector 5"/>
          <p:cNvCxnSpPr/>
          <p:nvPr/>
        </p:nvCxnSpPr>
        <p:spPr>
          <a:xfrm flipH="1">
            <a:off x="1194099" y="4147730"/>
            <a:ext cx="860612" cy="445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6146" idx="2"/>
          </p:cNvCxnSpPr>
          <p:nvPr/>
        </p:nvCxnSpPr>
        <p:spPr>
          <a:xfrm>
            <a:off x="3691270" y="4147730"/>
            <a:ext cx="272923" cy="209117"/>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5" name="Oval 14"/>
          <p:cNvSpPr/>
          <p:nvPr/>
        </p:nvSpPr>
        <p:spPr>
          <a:xfrm>
            <a:off x="3964193" y="4321454"/>
            <a:ext cx="183903" cy="230936"/>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cxnSp>
        <p:nvCxnSpPr>
          <p:cNvPr id="17" name="Straight Arrow Connector 16"/>
          <p:cNvCxnSpPr/>
          <p:nvPr/>
        </p:nvCxnSpPr>
        <p:spPr>
          <a:xfrm flipV="1">
            <a:off x="3813444" y="3739411"/>
            <a:ext cx="255152" cy="194551"/>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9" name="Oval 18"/>
          <p:cNvSpPr/>
          <p:nvPr/>
        </p:nvSpPr>
        <p:spPr>
          <a:xfrm>
            <a:off x="4010452" y="3637365"/>
            <a:ext cx="183903" cy="230936"/>
          </a:xfrm>
          <a:prstGeom prst="ellipse">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18" name="Right Brace 17"/>
          <p:cNvSpPr/>
          <p:nvPr/>
        </p:nvSpPr>
        <p:spPr>
          <a:xfrm>
            <a:off x="5518784" y="2190925"/>
            <a:ext cx="322618" cy="111494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sv-SE"/>
          </a:p>
        </p:txBody>
      </p:sp>
      <p:sp>
        <p:nvSpPr>
          <p:cNvPr id="21" name="TextBox 20"/>
          <p:cNvSpPr txBox="1"/>
          <p:nvPr/>
        </p:nvSpPr>
        <p:spPr>
          <a:xfrm>
            <a:off x="6024252" y="2251638"/>
            <a:ext cx="1886720" cy="1169551"/>
          </a:xfrm>
          <a:prstGeom prst="rect">
            <a:avLst/>
          </a:prstGeom>
          <a:noFill/>
        </p:spPr>
        <p:txBody>
          <a:bodyPr wrap="square" rtlCol="0">
            <a:spAutoFit/>
          </a:bodyPr>
          <a:lstStyle/>
          <a:p>
            <a:r>
              <a:rPr lang="sv-SE" sz="1400" b="1" dirty="0" smtClean="0"/>
              <a:t>Another approach could also be to use both approaches = consolidate and propagate</a:t>
            </a:r>
          </a:p>
        </p:txBody>
      </p:sp>
      <p:sp>
        <p:nvSpPr>
          <p:cNvPr id="20" name="TextBox 19"/>
          <p:cNvSpPr txBox="1"/>
          <p:nvPr/>
        </p:nvSpPr>
        <p:spPr>
          <a:xfrm>
            <a:off x="754970" y="1428153"/>
            <a:ext cx="2156754" cy="553998"/>
          </a:xfrm>
          <a:prstGeom prst="rect">
            <a:avLst/>
          </a:prstGeom>
          <a:noFill/>
        </p:spPr>
        <p:txBody>
          <a:bodyPr wrap="square" rtlCol="0">
            <a:spAutoFit/>
          </a:bodyPr>
          <a:lstStyle/>
          <a:p>
            <a:r>
              <a:rPr lang="sv-SE" sz="1500" b="1" dirty="0" smtClean="0"/>
              <a:t>Approaches for managing master data</a:t>
            </a:r>
            <a:endParaRPr lang="sv-SE" sz="1500" b="1" dirty="0"/>
          </a:p>
        </p:txBody>
      </p:sp>
      <p:sp>
        <p:nvSpPr>
          <p:cNvPr id="22" name="TextBox 21"/>
          <p:cNvSpPr txBox="1"/>
          <p:nvPr/>
        </p:nvSpPr>
        <p:spPr>
          <a:xfrm>
            <a:off x="29888" y="2678785"/>
            <a:ext cx="1702093" cy="1015663"/>
          </a:xfrm>
          <a:prstGeom prst="rect">
            <a:avLst/>
          </a:prstGeom>
          <a:noFill/>
        </p:spPr>
        <p:txBody>
          <a:bodyPr wrap="square" rtlCol="0">
            <a:spAutoFit/>
          </a:bodyPr>
          <a:lstStyle/>
          <a:p>
            <a:r>
              <a:rPr lang="sv-SE" sz="1200" dirty="0" smtClean="0"/>
              <a:t>Syncronize master data changes between systems so master data in all systems are kept consistens</a:t>
            </a:r>
            <a:endParaRPr lang="sv-SE" sz="1200" dirty="0"/>
          </a:p>
        </p:txBody>
      </p:sp>
      <p:sp>
        <p:nvSpPr>
          <p:cNvPr id="23" name="Right Brace 22"/>
          <p:cNvSpPr/>
          <p:nvPr/>
        </p:nvSpPr>
        <p:spPr>
          <a:xfrm>
            <a:off x="1525890" y="2643381"/>
            <a:ext cx="265173" cy="99567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Tree>
    <p:extLst>
      <p:ext uri="{BB962C8B-B14F-4D97-AF65-F5344CB8AC3E}">
        <p14:creationId xmlns:p14="http://schemas.microsoft.com/office/powerpoint/2010/main" val="340627067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v-SE" dirty="0" smtClean="0"/>
              <a:t>Hur to use a MDM system?</a:t>
            </a:r>
            <a:endParaRPr lang="sv-SE" dirty="0"/>
          </a:p>
        </p:txBody>
      </p:sp>
      <p:sp>
        <p:nvSpPr>
          <p:cNvPr id="16" name="AutoShape 19"/>
          <p:cNvSpPr>
            <a:spLocks noChangeArrowheads="1"/>
          </p:cNvSpPr>
          <p:nvPr/>
        </p:nvSpPr>
        <p:spPr bwMode="auto">
          <a:xfrm>
            <a:off x="2371787" y="1992494"/>
            <a:ext cx="918102" cy="670635"/>
          </a:xfrm>
          <a:prstGeom prst="can">
            <a:avLst>
              <a:gd name="adj" fmla="val 25000"/>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spcBef>
                <a:spcPct val="50000"/>
              </a:spcBef>
              <a:buFontTx/>
              <a:buChar char="•"/>
              <a:defRPr/>
            </a:pPr>
            <a:endParaRPr lang="sv-SE" sz="1350" dirty="0"/>
          </a:p>
        </p:txBody>
      </p:sp>
      <p:sp>
        <p:nvSpPr>
          <p:cNvPr id="17" name="Text Box 51"/>
          <p:cNvSpPr txBox="1">
            <a:spLocks noChangeArrowheads="1"/>
          </p:cNvSpPr>
          <p:nvPr/>
        </p:nvSpPr>
        <p:spPr bwMode="auto">
          <a:xfrm>
            <a:off x="1925807" y="2119087"/>
            <a:ext cx="1781175" cy="544042"/>
          </a:xfrm>
          <a:prstGeom prst="rect">
            <a:avLst/>
          </a:prstGeom>
          <a:noFill/>
          <a:ln w="9525">
            <a:noFill/>
            <a:miter lim="800000"/>
            <a:headEnd/>
            <a:tailEnd/>
          </a:ln>
        </p:spPr>
        <p:txBody>
          <a:bodyPr lIns="127300" tIns="63650" rIns="127300" bIns="63650">
            <a:spAutoFit/>
          </a:bodyPr>
          <a:lstStyle/>
          <a:p>
            <a:pPr algn="ctr"/>
            <a:r>
              <a:rPr lang="sv-SE" sz="1350" dirty="0" smtClean="0">
                <a:latin typeface="Arial Black" pitchFamily="34" charset="0"/>
              </a:rPr>
              <a:t>MDM</a:t>
            </a:r>
            <a:endParaRPr lang="sv-SE" sz="1350" dirty="0">
              <a:latin typeface="Arial Black" pitchFamily="34" charset="0"/>
            </a:endParaRPr>
          </a:p>
          <a:p>
            <a:pPr algn="ctr"/>
            <a:r>
              <a:rPr lang="sv-SE" sz="1350" dirty="0">
                <a:latin typeface="Arial Black" pitchFamily="34" charset="0"/>
              </a:rPr>
              <a:t> system</a:t>
            </a:r>
          </a:p>
        </p:txBody>
      </p:sp>
      <p:sp>
        <p:nvSpPr>
          <p:cNvPr id="4" name="Right Arrow 3"/>
          <p:cNvSpPr/>
          <p:nvPr/>
        </p:nvSpPr>
        <p:spPr>
          <a:xfrm rot="1020923">
            <a:off x="3479005" y="2698836"/>
            <a:ext cx="1220206" cy="47658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3" name="Can 2"/>
          <p:cNvSpPr/>
          <p:nvPr/>
        </p:nvSpPr>
        <p:spPr>
          <a:xfrm>
            <a:off x="5159329" y="2153896"/>
            <a:ext cx="1580827" cy="965374"/>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5" name="TextBox 4"/>
          <p:cNvSpPr txBox="1"/>
          <p:nvPr/>
        </p:nvSpPr>
        <p:spPr>
          <a:xfrm>
            <a:off x="5391803" y="2381174"/>
            <a:ext cx="1348353" cy="646331"/>
          </a:xfrm>
          <a:prstGeom prst="rect">
            <a:avLst/>
          </a:prstGeom>
          <a:noFill/>
        </p:spPr>
        <p:txBody>
          <a:bodyPr wrap="square" rtlCol="0">
            <a:spAutoFit/>
          </a:bodyPr>
          <a:lstStyle/>
          <a:p>
            <a:r>
              <a:rPr lang="sv-SE" dirty="0" smtClean="0"/>
              <a:t>Data </a:t>
            </a:r>
            <a:r>
              <a:rPr lang="sv-SE" dirty="0" err="1" smtClean="0"/>
              <a:t>warehouse</a:t>
            </a:r>
            <a:endParaRPr lang="sv-SE" dirty="0"/>
          </a:p>
        </p:txBody>
      </p:sp>
      <p:sp>
        <p:nvSpPr>
          <p:cNvPr id="23" name="Can 22"/>
          <p:cNvSpPr/>
          <p:nvPr/>
        </p:nvSpPr>
        <p:spPr>
          <a:xfrm>
            <a:off x="5159329" y="3294340"/>
            <a:ext cx="1220806" cy="601819"/>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25" name="TextBox 24"/>
          <p:cNvSpPr txBox="1"/>
          <p:nvPr/>
        </p:nvSpPr>
        <p:spPr>
          <a:xfrm>
            <a:off x="5482210" y="3454541"/>
            <a:ext cx="1348353" cy="369332"/>
          </a:xfrm>
          <a:prstGeom prst="rect">
            <a:avLst/>
          </a:prstGeom>
          <a:noFill/>
        </p:spPr>
        <p:txBody>
          <a:bodyPr wrap="square" rtlCol="0">
            <a:spAutoFit/>
          </a:bodyPr>
          <a:lstStyle/>
          <a:p>
            <a:r>
              <a:rPr lang="sv-SE" dirty="0" smtClean="0"/>
              <a:t>ETL</a:t>
            </a:r>
            <a:endParaRPr lang="sv-SE" dirty="0"/>
          </a:p>
        </p:txBody>
      </p:sp>
      <p:sp>
        <p:nvSpPr>
          <p:cNvPr id="26" name="TextBox 25"/>
          <p:cNvSpPr txBox="1"/>
          <p:nvPr/>
        </p:nvSpPr>
        <p:spPr>
          <a:xfrm>
            <a:off x="1074090" y="2733837"/>
            <a:ext cx="1482287" cy="1077218"/>
          </a:xfrm>
          <a:prstGeom prst="rect">
            <a:avLst/>
          </a:prstGeom>
          <a:noFill/>
        </p:spPr>
        <p:txBody>
          <a:bodyPr wrap="square" rtlCol="0">
            <a:spAutoFit/>
          </a:bodyPr>
          <a:lstStyle/>
          <a:p>
            <a:r>
              <a:rPr lang="sv-SE" sz="1600" dirty="0" err="1" smtClean="0"/>
              <a:t>How</a:t>
            </a:r>
            <a:r>
              <a:rPr lang="sv-SE" sz="1600" dirty="0" smtClean="0"/>
              <a:t> </a:t>
            </a:r>
            <a:r>
              <a:rPr lang="sv-SE" sz="1600" dirty="0" err="1" smtClean="0"/>
              <a:t>could</a:t>
            </a:r>
            <a:r>
              <a:rPr lang="sv-SE" sz="1600" dirty="0" smtClean="0"/>
              <a:t> the MDM system support a Data </a:t>
            </a:r>
            <a:r>
              <a:rPr lang="sv-SE" sz="1600" dirty="0" err="1" smtClean="0"/>
              <a:t>Warehouse</a:t>
            </a:r>
            <a:r>
              <a:rPr lang="sv-SE" sz="1600" dirty="0" smtClean="0"/>
              <a:t>? </a:t>
            </a:r>
          </a:p>
        </p:txBody>
      </p:sp>
    </p:spTree>
    <p:extLst>
      <p:ext uri="{BB962C8B-B14F-4D97-AF65-F5344CB8AC3E}">
        <p14:creationId xmlns:p14="http://schemas.microsoft.com/office/powerpoint/2010/main" val="3569010310"/>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v-SE" dirty="0" smtClean="0"/>
              <a:t>Hur to use a MDM system?</a:t>
            </a:r>
            <a:endParaRPr lang="sv-SE" dirty="0"/>
          </a:p>
        </p:txBody>
      </p:sp>
      <p:sp>
        <p:nvSpPr>
          <p:cNvPr id="16" name="AutoShape 19"/>
          <p:cNvSpPr>
            <a:spLocks noChangeArrowheads="1"/>
          </p:cNvSpPr>
          <p:nvPr/>
        </p:nvSpPr>
        <p:spPr bwMode="auto">
          <a:xfrm>
            <a:off x="1751855" y="2348955"/>
            <a:ext cx="918102" cy="670635"/>
          </a:xfrm>
          <a:prstGeom prst="can">
            <a:avLst>
              <a:gd name="adj" fmla="val 25000"/>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spcBef>
                <a:spcPct val="50000"/>
              </a:spcBef>
              <a:buFontTx/>
              <a:buChar char="•"/>
              <a:defRPr/>
            </a:pPr>
            <a:endParaRPr lang="sv-SE" sz="1350" dirty="0"/>
          </a:p>
        </p:txBody>
      </p:sp>
      <p:sp>
        <p:nvSpPr>
          <p:cNvPr id="17" name="Text Box 51"/>
          <p:cNvSpPr txBox="1">
            <a:spLocks noChangeArrowheads="1"/>
          </p:cNvSpPr>
          <p:nvPr/>
        </p:nvSpPr>
        <p:spPr bwMode="auto">
          <a:xfrm>
            <a:off x="1305875" y="2475548"/>
            <a:ext cx="1781175" cy="544042"/>
          </a:xfrm>
          <a:prstGeom prst="rect">
            <a:avLst/>
          </a:prstGeom>
          <a:noFill/>
          <a:ln w="9525">
            <a:noFill/>
            <a:miter lim="800000"/>
            <a:headEnd/>
            <a:tailEnd/>
          </a:ln>
        </p:spPr>
        <p:txBody>
          <a:bodyPr lIns="127300" tIns="63650" rIns="127300" bIns="63650">
            <a:spAutoFit/>
          </a:bodyPr>
          <a:lstStyle/>
          <a:p>
            <a:pPr algn="ctr"/>
            <a:r>
              <a:rPr lang="sv-SE" sz="1350" dirty="0" smtClean="0">
                <a:latin typeface="Arial Black" pitchFamily="34" charset="0"/>
              </a:rPr>
              <a:t>MDM</a:t>
            </a:r>
            <a:endParaRPr lang="sv-SE" sz="1350" dirty="0">
              <a:latin typeface="Arial Black" pitchFamily="34" charset="0"/>
            </a:endParaRPr>
          </a:p>
          <a:p>
            <a:pPr algn="ctr"/>
            <a:r>
              <a:rPr lang="sv-SE" sz="1350" dirty="0">
                <a:latin typeface="Arial Black" pitchFamily="34" charset="0"/>
              </a:rPr>
              <a:t> system</a:t>
            </a:r>
          </a:p>
        </p:txBody>
      </p:sp>
      <p:sp>
        <p:nvSpPr>
          <p:cNvPr id="24" name="TextBox 23"/>
          <p:cNvSpPr txBox="1"/>
          <p:nvPr/>
        </p:nvSpPr>
        <p:spPr>
          <a:xfrm>
            <a:off x="454158" y="3090298"/>
            <a:ext cx="1482287" cy="1077218"/>
          </a:xfrm>
          <a:prstGeom prst="rect">
            <a:avLst/>
          </a:prstGeom>
          <a:noFill/>
        </p:spPr>
        <p:txBody>
          <a:bodyPr wrap="square" rtlCol="0">
            <a:spAutoFit/>
          </a:bodyPr>
          <a:lstStyle/>
          <a:p>
            <a:r>
              <a:rPr lang="sv-SE" sz="1600" dirty="0" err="1" smtClean="0"/>
              <a:t>How</a:t>
            </a:r>
            <a:r>
              <a:rPr lang="sv-SE" sz="1600" dirty="0" smtClean="0"/>
              <a:t> </a:t>
            </a:r>
            <a:r>
              <a:rPr lang="sv-SE" sz="1600" dirty="0" err="1" smtClean="0"/>
              <a:t>could</a:t>
            </a:r>
            <a:r>
              <a:rPr lang="sv-SE" sz="1600" dirty="0" smtClean="0"/>
              <a:t> the MDM system support a Data Lake? </a:t>
            </a:r>
          </a:p>
        </p:txBody>
      </p:sp>
      <p:pic>
        <p:nvPicPr>
          <p:cNvPr id="819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36284" y="1866231"/>
            <a:ext cx="4690296" cy="2532278"/>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4" name="Right Arrow 3"/>
          <p:cNvSpPr/>
          <p:nvPr/>
        </p:nvSpPr>
        <p:spPr>
          <a:xfrm rot="377670">
            <a:off x="2904387" y="2865182"/>
            <a:ext cx="1220206" cy="47658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Tree>
    <p:extLst>
      <p:ext uri="{BB962C8B-B14F-4D97-AF65-F5344CB8AC3E}">
        <p14:creationId xmlns:p14="http://schemas.microsoft.com/office/powerpoint/2010/main" val="40467434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Different </a:t>
            </a:r>
            <a:r>
              <a:rPr lang="sv-SE" dirty="0" err="1" smtClean="0"/>
              <a:t>aspects</a:t>
            </a:r>
            <a:r>
              <a:rPr lang="sv-SE" dirty="0" smtClean="0"/>
              <a:t> </a:t>
            </a:r>
            <a:r>
              <a:rPr lang="sv-SE" dirty="0" err="1" smtClean="0"/>
              <a:t>of</a:t>
            </a:r>
            <a:r>
              <a:rPr lang="sv-SE" dirty="0" smtClean="0"/>
              <a:t> ETL</a:t>
            </a:r>
            <a:endParaRPr lang="sv-SE" dirty="0"/>
          </a:p>
        </p:txBody>
      </p:sp>
      <p:sp>
        <p:nvSpPr>
          <p:cNvPr id="3" name="Content Placeholder 2"/>
          <p:cNvSpPr>
            <a:spLocks noGrp="1"/>
          </p:cNvSpPr>
          <p:nvPr>
            <p:ph idx="1"/>
          </p:nvPr>
        </p:nvSpPr>
        <p:spPr>
          <a:xfrm>
            <a:off x="791999" y="1771479"/>
            <a:ext cx="7701071" cy="3451450"/>
          </a:xfrm>
        </p:spPr>
        <p:txBody>
          <a:bodyPr>
            <a:normAutofit/>
          </a:bodyPr>
          <a:lstStyle/>
          <a:p>
            <a:pPr>
              <a:spcBef>
                <a:spcPts val="1200"/>
              </a:spcBef>
            </a:pPr>
            <a:r>
              <a:rPr lang="sv-SE" sz="1600" b="1" dirty="0" smtClean="0"/>
              <a:t>Design the ETL </a:t>
            </a:r>
            <a:r>
              <a:rPr lang="sv-SE" sz="1600" b="1" dirty="0" err="1" smtClean="0"/>
              <a:t>architecture</a:t>
            </a:r>
            <a:r>
              <a:rPr lang="sv-SE" sz="1600" b="1" dirty="0" smtClean="0"/>
              <a:t>, </a:t>
            </a:r>
            <a:r>
              <a:rPr lang="sv-SE" sz="1600" b="1" dirty="0" err="1" smtClean="0"/>
              <a:t>staging</a:t>
            </a:r>
            <a:r>
              <a:rPr lang="sv-SE" sz="1600" b="1" dirty="0" smtClean="0"/>
              <a:t> </a:t>
            </a:r>
            <a:r>
              <a:rPr lang="sv-SE" sz="1600" b="1" dirty="0" err="1" smtClean="0"/>
              <a:t>tables</a:t>
            </a:r>
            <a:r>
              <a:rPr lang="sv-SE" sz="1600" b="1" dirty="0" smtClean="0"/>
              <a:t>, script and transformation </a:t>
            </a:r>
            <a:r>
              <a:rPr lang="sv-SE" sz="1600" b="1" dirty="0" err="1" smtClean="0"/>
              <a:t>rules</a:t>
            </a:r>
            <a:r>
              <a:rPr lang="sv-SE" sz="1600" b="1" dirty="0" smtClean="0"/>
              <a:t> – </a:t>
            </a:r>
            <a:r>
              <a:rPr lang="sv-SE" sz="1600" dirty="0" smtClean="0"/>
              <a:t>to </a:t>
            </a:r>
            <a:r>
              <a:rPr lang="sv-SE" sz="1600" dirty="0" err="1" smtClean="0"/>
              <a:t>enable</a:t>
            </a:r>
            <a:r>
              <a:rPr lang="sv-SE" sz="1600" dirty="0" smtClean="0"/>
              <a:t> the </a:t>
            </a:r>
            <a:r>
              <a:rPr lang="sv-SE" sz="1600" dirty="0" err="1" smtClean="0"/>
              <a:t>execution</a:t>
            </a:r>
            <a:r>
              <a:rPr lang="sv-SE" sz="1600" dirty="0" smtClean="0"/>
              <a:t> </a:t>
            </a:r>
            <a:r>
              <a:rPr lang="sv-SE" sz="1600" dirty="0" err="1" smtClean="0"/>
              <a:t>of</a:t>
            </a:r>
            <a:r>
              <a:rPr lang="sv-SE" sz="1600" dirty="0" smtClean="0"/>
              <a:t> the ETL process</a:t>
            </a:r>
          </a:p>
          <a:p>
            <a:pPr>
              <a:spcBef>
                <a:spcPts val="1200"/>
              </a:spcBef>
            </a:pPr>
            <a:r>
              <a:rPr lang="sv-SE" sz="1600" b="1" dirty="0" err="1" smtClean="0"/>
              <a:t>One</a:t>
            </a:r>
            <a:r>
              <a:rPr lang="sv-SE" sz="1600" b="1" dirty="0" smtClean="0"/>
              <a:t> </a:t>
            </a:r>
            <a:r>
              <a:rPr lang="sv-SE" sz="1600" b="1" dirty="0" err="1" smtClean="0"/>
              <a:t>time</a:t>
            </a:r>
            <a:r>
              <a:rPr lang="sv-SE" sz="1600" b="1" dirty="0" smtClean="0"/>
              <a:t> </a:t>
            </a:r>
            <a:r>
              <a:rPr lang="sv-SE" sz="1600" b="1" dirty="0" err="1" smtClean="0"/>
              <a:t>historic</a:t>
            </a:r>
            <a:r>
              <a:rPr lang="sv-SE" sz="1600" b="1" dirty="0" smtClean="0"/>
              <a:t> </a:t>
            </a:r>
            <a:r>
              <a:rPr lang="sv-SE" sz="1600" b="1" dirty="0" err="1" smtClean="0"/>
              <a:t>load</a:t>
            </a:r>
            <a:r>
              <a:rPr lang="sv-SE" sz="1600" b="1" dirty="0" smtClean="0"/>
              <a:t> </a:t>
            </a:r>
            <a:r>
              <a:rPr lang="sv-SE" sz="1600" b="1" dirty="0" err="1" smtClean="0"/>
              <a:t>processing</a:t>
            </a:r>
            <a:r>
              <a:rPr lang="sv-SE" sz="1600" b="1" dirty="0"/>
              <a:t> </a:t>
            </a:r>
            <a:r>
              <a:rPr lang="sv-SE" sz="1600" dirty="0" smtClean="0"/>
              <a:t>– </a:t>
            </a:r>
            <a:r>
              <a:rPr lang="sv-SE" sz="1600" dirty="0" err="1" smtClean="0"/>
              <a:t>when</a:t>
            </a:r>
            <a:r>
              <a:rPr lang="sv-SE" sz="1600" dirty="0" smtClean="0"/>
              <a:t> the DW is </a:t>
            </a:r>
            <a:r>
              <a:rPr lang="sv-SE" sz="1600" dirty="0" err="1" smtClean="0"/>
              <a:t>loaded</a:t>
            </a:r>
            <a:r>
              <a:rPr lang="sv-SE" sz="1600" dirty="0" smtClean="0"/>
              <a:t> for the </a:t>
            </a:r>
            <a:r>
              <a:rPr lang="sv-SE" sz="1600" dirty="0" err="1" smtClean="0"/>
              <a:t>first</a:t>
            </a:r>
            <a:r>
              <a:rPr lang="sv-SE" sz="1600" dirty="0" smtClean="0"/>
              <a:t> </a:t>
            </a:r>
            <a:r>
              <a:rPr lang="sv-SE" sz="1600" dirty="0" err="1" smtClean="0"/>
              <a:t>time</a:t>
            </a:r>
            <a:r>
              <a:rPr lang="sv-SE" sz="1600" dirty="0" smtClean="0"/>
              <a:t> </a:t>
            </a:r>
            <a:r>
              <a:rPr lang="sv-SE" sz="1600" dirty="0" err="1" smtClean="0"/>
              <a:t>with</a:t>
            </a:r>
            <a:r>
              <a:rPr lang="sv-SE" sz="1600" dirty="0" smtClean="0"/>
              <a:t> </a:t>
            </a:r>
            <a:r>
              <a:rPr lang="sv-SE" sz="1600" dirty="0" err="1" smtClean="0"/>
              <a:t>records</a:t>
            </a:r>
            <a:r>
              <a:rPr lang="sv-SE" sz="1600" dirty="0" smtClean="0"/>
              <a:t> from the source systems </a:t>
            </a:r>
          </a:p>
          <a:p>
            <a:pPr>
              <a:spcBef>
                <a:spcPts val="1200"/>
              </a:spcBef>
            </a:pPr>
            <a:r>
              <a:rPr lang="sv-SE" sz="1600" b="1" dirty="0" err="1" smtClean="0"/>
              <a:t>Incremental</a:t>
            </a:r>
            <a:r>
              <a:rPr lang="sv-SE" sz="1600" b="1" dirty="0" smtClean="0"/>
              <a:t> </a:t>
            </a:r>
            <a:r>
              <a:rPr lang="sv-SE" sz="1600" b="1" dirty="0" err="1" smtClean="0"/>
              <a:t>load</a:t>
            </a:r>
            <a:r>
              <a:rPr lang="sv-SE" sz="1600" b="1" dirty="0" smtClean="0"/>
              <a:t> </a:t>
            </a:r>
            <a:r>
              <a:rPr lang="sv-SE" sz="1600" b="1" dirty="0" err="1" smtClean="0"/>
              <a:t>processing</a:t>
            </a:r>
            <a:r>
              <a:rPr lang="sv-SE" sz="1600" b="1" dirty="0" smtClean="0"/>
              <a:t> </a:t>
            </a:r>
            <a:r>
              <a:rPr lang="sv-SE" sz="1600" dirty="0" smtClean="0"/>
              <a:t>– </a:t>
            </a:r>
            <a:r>
              <a:rPr lang="sv-SE" sz="1600" dirty="0" err="1" smtClean="0"/>
              <a:t>when</a:t>
            </a:r>
            <a:r>
              <a:rPr lang="sv-SE" sz="1600" dirty="0" smtClean="0"/>
              <a:t> the DW is </a:t>
            </a:r>
            <a:r>
              <a:rPr lang="sv-SE" sz="1600" dirty="0" err="1" smtClean="0"/>
              <a:t>loaded</a:t>
            </a:r>
            <a:r>
              <a:rPr lang="sv-SE" sz="1600" dirty="0" smtClean="0"/>
              <a:t> </a:t>
            </a:r>
            <a:r>
              <a:rPr lang="sv-SE" sz="1600" dirty="0" err="1" smtClean="0"/>
              <a:t>daily</a:t>
            </a:r>
            <a:r>
              <a:rPr lang="sv-SE" sz="1600" dirty="0" smtClean="0"/>
              <a:t> </a:t>
            </a:r>
            <a:r>
              <a:rPr lang="sv-SE" sz="1600" dirty="0" err="1" smtClean="0"/>
              <a:t>with</a:t>
            </a:r>
            <a:r>
              <a:rPr lang="sv-SE" sz="1600" dirty="0" smtClean="0"/>
              <a:t> </a:t>
            </a:r>
            <a:r>
              <a:rPr lang="sv-SE" sz="1600" dirty="0" smtClean="0"/>
              <a:t>new </a:t>
            </a:r>
            <a:r>
              <a:rPr lang="sv-SE" sz="1600" dirty="0" err="1" smtClean="0"/>
              <a:t>records</a:t>
            </a:r>
            <a:r>
              <a:rPr lang="sv-SE" sz="1600" dirty="0" smtClean="0"/>
              <a:t> </a:t>
            </a:r>
            <a:r>
              <a:rPr lang="sv-SE" sz="1600" dirty="0" err="1" smtClean="0"/>
              <a:t>daily</a:t>
            </a:r>
            <a:r>
              <a:rPr lang="sv-SE" sz="1600" dirty="0" smtClean="0"/>
              <a:t> </a:t>
            </a:r>
            <a:r>
              <a:rPr lang="sv-SE" sz="1600" dirty="0" smtClean="0"/>
              <a:t>(or </a:t>
            </a:r>
            <a:r>
              <a:rPr lang="sv-SE" sz="1600" dirty="0" err="1" smtClean="0"/>
              <a:t>using</a:t>
            </a:r>
            <a:r>
              <a:rPr lang="sv-SE" sz="1600" dirty="0" smtClean="0"/>
              <a:t> </a:t>
            </a:r>
            <a:r>
              <a:rPr lang="sv-SE" sz="1600" dirty="0" err="1" smtClean="0"/>
              <a:t>some</a:t>
            </a:r>
            <a:r>
              <a:rPr lang="sv-SE" sz="1600" dirty="0" smtClean="0"/>
              <a:t> </a:t>
            </a:r>
            <a:r>
              <a:rPr lang="sv-SE" sz="1600" dirty="0" err="1" smtClean="0"/>
              <a:t>other</a:t>
            </a:r>
            <a:r>
              <a:rPr lang="sv-SE" sz="1600" dirty="0" smtClean="0"/>
              <a:t> </a:t>
            </a:r>
            <a:r>
              <a:rPr lang="sv-SE" sz="1600" dirty="0" err="1" smtClean="0"/>
              <a:t>time</a:t>
            </a:r>
            <a:r>
              <a:rPr lang="sv-SE" sz="1600" dirty="0" smtClean="0"/>
              <a:t> </a:t>
            </a:r>
            <a:r>
              <a:rPr lang="sv-SE" sz="1600" dirty="0" err="1" smtClean="0"/>
              <a:t>interval</a:t>
            </a:r>
            <a:r>
              <a:rPr lang="sv-SE" sz="1600" dirty="0" smtClean="0"/>
              <a:t> for </a:t>
            </a:r>
            <a:r>
              <a:rPr lang="sv-SE" sz="1600" dirty="0" err="1" smtClean="0"/>
              <a:t>load</a:t>
            </a:r>
            <a:r>
              <a:rPr lang="sv-SE" sz="1600" dirty="0" smtClean="0"/>
              <a:t>)</a:t>
            </a:r>
            <a:endParaRPr lang="sv-SE" sz="1600" dirty="0" smtClean="0"/>
          </a:p>
          <a:p>
            <a:endParaRPr lang="sv-SE" dirty="0" smtClean="0"/>
          </a:p>
          <a:p>
            <a:endParaRPr lang="sv-SE" dirty="0"/>
          </a:p>
        </p:txBody>
      </p:sp>
    </p:spTree>
    <p:extLst>
      <p:ext uri="{BB962C8B-B14F-4D97-AF65-F5344CB8AC3E}">
        <p14:creationId xmlns:p14="http://schemas.microsoft.com/office/powerpoint/2010/main" val="1647625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ETL process </a:t>
            </a:r>
            <a:r>
              <a:rPr lang="sv-SE" dirty="0" err="1" smtClean="0"/>
              <a:t>issues</a:t>
            </a:r>
            <a:endParaRPr lang="sv-SE" dirty="0"/>
          </a:p>
        </p:txBody>
      </p:sp>
      <p:sp>
        <p:nvSpPr>
          <p:cNvPr id="3" name="Content Placeholder 2"/>
          <p:cNvSpPr>
            <a:spLocks noGrp="1"/>
          </p:cNvSpPr>
          <p:nvPr>
            <p:ph idx="1"/>
          </p:nvPr>
        </p:nvSpPr>
        <p:spPr/>
        <p:txBody>
          <a:bodyPr/>
          <a:lstStyle/>
          <a:p>
            <a:r>
              <a:rPr lang="sv-SE" sz="1600" dirty="0" err="1" smtClean="0"/>
              <a:t>Kimball</a:t>
            </a:r>
            <a:r>
              <a:rPr lang="sv-SE" sz="1600" dirty="0" smtClean="0"/>
              <a:t>/Ross presents </a:t>
            </a:r>
            <a:r>
              <a:rPr lang="sv-SE" sz="1600" b="1" i="1" dirty="0" smtClean="0"/>
              <a:t>34 </a:t>
            </a:r>
            <a:r>
              <a:rPr lang="sv-SE" sz="1600" b="1" i="1" dirty="0" smtClean="0"/>
              <a:t>ETL Subsystem and </a:t>
            </a:r>
            <a:r>
              <a:rPr lang="sv-SE" sz="1600" b="1" i="1" dirty="0" err="1"/>
              <a:t>T</a:t>
            </a:r>
            <a:r>
              <a:rPr lang="sv-SE" sz="1600" b="1" i="1" dirty="0" err="1" smtClean="0"/>
              <a:t>echniques</a:t>
            </a:r>
            <a:r>
              <a:rPr lang="sv-SE" sz="1600" b="1" i="1" dirty="0" smtClean="0"/>
              <a:t> </a:t>
            </a:r>
            <a:r>
              <a:rPr lang="sv-SE" sz="1600" dirty="0" smtClean="0"/>
              <a:t>to </a:t>
            </a:r>
            <a:r>
              <a:rPr lang="sv-SE" sz="1600" dirty="0" smtClean="0"/>
              <a:t>be </a:t>
            </a:r>
            <a:r>
              <a:rPr lang="sv-SE" sz="1600" dirty="0" err="1" smtClean="0"/>
              <a:t>applied</a:t>
            </a:r>
            <a:r>
              <a:rPr lang="sv-SE" sz="1600" dirty="0" smtClean="0"/>
              <a:t> </a:t>
            </a:r>
            <a:r>
              <a:rPr lang="sv-SE" sz="1600" dirty="0" smtClean="0"/>
              <a:t>in order to </a:t>
            </a:r>
            <a:r>
              <a:rPr lang="sv-SE" sz="1600" dirty="0" err="1" smtClean="0"/>
              <a:t>manage</a:t>
            </a:r>
            <a:r>
              <a:rPr lang="sv-SE" sz="1600" dirty="0" smtClean="0"/>
              <a:t> different kinds </a:t>
            </a:r>
            <a:r>
              <a:rPr lang="sv-SE" sz="1600" dirty="0" err="1" smtClean="0"/>
              <a:t>of</a:t>
            </a:r>
            <a:r>
              <a:rPr lang="sv-SE" sz="1600" dirty="0" smtClean="0"/>
              <a:t> </a:t>
            </a:r>
            <a:r>
              <a:rPr lang="sv-SE" sz="1600" dirty="0" err="1" smtClean="0"/>
              <a:t>issues</a:t>
            </a:r>
            <a:r>
              <a:rPr lang="sv-SE" sz="1600" dirty="0" smtClean="0"/>
              <a:t> </a:t>
            </a:r>
            <a:r>
              <a:rPr lang="sv-SE" sz="1600" dirty="0" err="1" smtClean="0"/>
              <a:t>related</a:t>
            </a:r>
            <a:r>
              <a:rPr lang="sv-SE" sz="1600" dirty="0" smtClean="0"/>
              <a:t> to the ETL process</a:t>
            </a:r>
          </a:p>
          <a:p>
            <a:endParaRPr lang="sv-SE" dirty="0"/>
          </a:p>
        </p:txBody>
      </p:sp>
    </p:spTree>
    <p:extLst>
      <p:ext uri="{BB962C8B-B14F-4D97-AF65-F5344CB8AC3E}">
        <p14:creationId xmlns:p14="http://schemas.microsoft.com/office/powerpoint/2010/main" val="1090734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186"/>
          <p:cNvSpPr>
            <a:spLocks noGrp="1" noChangeArrowheads="1"/>
          </p:cNvSpPr>
          <p:nvPr>
            <p:ph type="title"/>
          </p:nvPr>
        </p:nvSpPr>
        <p:spPr/>
        <p:txBody>
          <a:bodyPr/>
          <a:lstStyle/>
          <a:p>
            <a:r>
              <a:rPr lang="en-GB" dirty="0" smtClean="0"/>
              <a:t>Source system issues</a:t>
            </a:r>
          </a:p>
        </p:txBody>
      </p:sp>
      <p:sp>
        <p:nvSpPr>
          <p:cNvPr id="52227" name="Rectangle 185"/>
          <p:cNvSpPr>
            <a:spLocks noGrp="1" noChangeArrowheads="1"/>
          </p:cNvSpPr>
          <p:nvPr>
            <p:ph type="body" idx="1"/>
          </p:nvPr>
        </p:nvSpPr>
        <p:spPr/>
        <p:txBody>
          <a:bodyPr>
            <a:normAutofit/>
          </a:bodyPr>
          <a:lstStyle/>
          <a:p>
            <a:pPr>
              <a:spcBef>
                <a:spcPts val="900"/>
              </a:spcBef>
            </a:pPr>
            <a:r>
              <a:rPr lang="sv-SE" sz="1600" b="1" dirty="0" err="1" smtClean="0"/>
              <a:t>Issue</a:t>
            </a:r>
            <a:r>
              <a:rPr lang="sv-SE" sz="1600" b="1" dirty="0" smtClean="0"/>
              <a:t>: </a:t>
            </a:r>
            <a:r>
              <a:rPr lang="sv-SE" sz="1600" b="1" dirty="0" err="1" smtClean="0"/>
              <a:t>How</a:t>
            </a:r>
            <a:r>
              <a:rPr lang="sv-SE" sz="1600" b="1" dirty="0" smtClean="0"/>
              <a:t> </a:t>
            </a:r>
            <a:r>
              <a:rPr lang="sv-SE" sz="1600" b="1" dirty="0" smtClean="0"/>
              <a:t>to check data </a:t>
            </a:r>
            <a:r>
              <a:rPr lang="sv-SE" sz="1600" b="1" dirty="0" err="1" smtClean="0"/>
              <a:t>quality</a:t>
            </a:r>
            <a:r>
              <a:rPr lang="sv-SE" sz="1600" b="1" dirty="0" smtClean="0"/>
              <a:t> in the source </a:t>
            </a:r>
            <a:r>
              <a:rPr lang="sv-SE" sz="1600" b="1" dirty="0" smtClean="0"/>
              <a:t>system?</a:t>
            </a:r>
            <a:endParaRPr lang="sv-SE" sz="1600" b="1" dirty="0"/>
          </a:p>
          <a:p>
            <a:pPr>
              <a:spcBef>
                <a:spcPts val="900"/>
              </a:spcBef>
            </a:pPr>
            <a:r>
              <a:rPr lang="sv-SE" sz="1600" b="1" dirty="0" smtClean="0"/>
              <a:t>Solution: </a:t>
            </a:r>
            <a:r>
              <a:rPr lang="sv-SE" sz="1600" dirty="0" err="1" smtClean="0"/>
              <a:t>Carry</a:t>
            </a:r>
            <a:r>
              <a:rPr lang="sv-SE" sz="1600" dirty="0" smtClean="0"/>
              <a:t> </a:t>
            </a:r>
            <a:r>
              <a:rPr lang="sv-SE" sz="1600" dirty="0" err="1" smtClean="0"/>
              <a:t>out</a:t>
            </a:r>
            <a:r>
              <a:rPr lang="sv-SE" sz="1600" dirty="0" smtClean="0"/>
              <a:t> </a:t>
            </a:r>
            <a:r>
              <a:rPr lang="sv-SE" sz="1600" b="1" dirty="0" smtClean="0"/>
              <a:t>data </a:t>
            </a:r>
            <a:r>
              <a:rPr lang="sv-SE" sz="1600" b="1" dirty="0" err="1" smtClean="0"/>
              <a:t>profiling</a:t>
            </a:r>
            <a:r>
              <a:rPr lang="sv-SE" sz="1600" b="1" dirty="0" smtClean="0"/>
              <a:t> </a:t>
            </a:r>
            <a:r>
              <a:rPr lang="sv-SE" sz="1600" b="1" dirty="0" err="1" smtClean="0"/>
              <a:t>activities</a:t>
            </a:r>
            <a:r>
              <a:rPr lang="sv-SE" sz="1600" b="1" dirty="0" smtClean="0"/>
              <a:t> </a:t>
            </a:r>
            <a:r>
              <a:rPr lang="sv-SE" sz="1600" dirty="0" err="1" smtClean="0"/>
              <a:t>using</a:t>
            </a:r>
            <a:r>
              <a:rPr lang="sv-SE" sz="1600" dirty="0" smtClean="0"/>
              <a:t> </a:t>
            </a:r>
            <a:r>
              <a:rPr lang="sv-SE" sz="1600" b="1" dirty="0" smtClean="0"/>
              <a:t>a data </a:t>
            </a:r>
            <a:r>
              <a:rPr lang="sv-SE" sz="1600" b="1" dirty="0" err="1" smtClean="0"/>
              <a:t>profiling</a:t>
            </a:r>
            <a:r>
              <a:rPr lang="sv-SE" sz="1600" b="1" dirty="0"/>
              <a:t> </a:t>
            </a:r>
            <a:r>
              <a:rPr lang="sv-SE" sz="1600" b="1" dirty="0" err="1" smtClean="0"/>
              <a:t>tool</a:t>
            </a:r>
            <a:endParaRPr lang="sv-SE" sz="1600" b="1" dirty="0"/>
          </a:p>
          <a:p>
            <a:pPr lvl="2"/>
            <a:r>
              <a:rPr lang="en-US" sz="1500" dirty="0"/>
              <a:t>A data profiling tool can be used to measure the </a:t>
            </a:r>
            <a:r>
              <a:rPr lang="en-US" sz="1500" b="1" dirty="0"/>
              <a:t>conformance </a:t>
            </a:r>
            <a:r>
              <a:rPr lang="en-US" sz="1500" b="1" dirty="0" smtClean="0"/>
              <a:t>of data to </a:t>
            </a:r>
            <a:r>
              <a:rPr lang="en-US" sz="1500" b="1" dirty="0"/>
              <a:t>data quality </a:t>
            </a:r>
            <a:r>
              <a:rPr lang="en-US" sz="1500" b="1" dirty="0" smtClean="0"/>
              <a:t>rules</a:t>
            </a:r>
            <a:r>
              <a:rPr lang="en-US" sz="1500" dirty="0" smtClean="0"/>
              <a:t>, which need to be </a:t>
            </a:r>
            <a:r>
              <a:rPr lang="en-US" sz="1500" dirty="0" smtClean="0"/>
              <a:t>specified.</a:t>
            </a:r>
          </a:p>
          <a:p>
            <a:pPr lvl="2"/>
            <a:r>
              <a:rPr lang="en-US" sz="1500" dirty="0" smtClean="0"/>
              <a:t>However</a:t>
            </a:r>
            <a:r>
              <a:rPr lang="en-US" sz="1500" dirty="0" smtClean="0"/>
              <a:t>, a </a:t>
            </a:r>
            <a:r>
              <a:rPr lang="en-US" sz="1500" dirty="0"/>
              <a:t>data profiling tool can also be used to </a:t>
            </a:r>
            <a:r>
              <a:rPr lang="en-US" sz="1500" b="1" dirty="0"/>
              <a:t>discover possible data quality rules</a:t>
            </a:r>
            <a:r>
              <a:rPr lang="en-US" sz="1500" dirty="0"/>
              <a:t>, for example, the tool </a:t>
            </a:r>
            <a:r>
              <a:rPr lang="en-US" sz="1500" dirty="0" smtClean="0"/>
              <a:t>can detect </a:t>
            </a:r>
            <a:r>
              <a:rPr lang="en-US" sz="1500" dirty="0"/>
              <a:t>that a column in the database always has a unique value, therefore, the tool suggests that that column should have a uniqueness data quality rule</a:t>
            </a:r>
            <a:endParaRPr lang="sv-SE" sz="1500" dirty="0"/>
          </a:p>
          <a:p>
            <a:pPr lvl="1">
              <a:spcBef>
                <a:spcPts val="900"/>
              </a:spcBef>
            </a:pPr>
            <a:endParaRPr lang="sv-SE" sz="1600" dirty="0" smtClean="0"/>
          </a:p>
          <a:p>
            <a:pPr lvl="1">
              <a:spcBef>
                <a:spcPts val="900"/>
              </a:spcBef>
            </a:pPr>
            <a:endParaRPr lang="sv-SE" sz="1600" dirty="0" smtClean="0"/>
          </a:p>
          <a:p>
            <a:pPr lvl="1">
              <a:spcBef>
                <a:spcPts val="900"/>
              </a:spcBef>
            </a:pPr>
            <a:endParaRPr lang="sv-SE" sz="1600" dirty="0" smtClean="0"/>
          </a:p>
          <a:p>
            <a:pPr lvl="1">
              <a:spcBef>
                <a:spcPts val="900"/>
              </a:spcBef>
            </a:pPr>
            <a:endParaRPr lang="sv-SE" sz="1600" dirty="0"/>
          </a:p>
          <a:p>
            <a:pPr>
              <a:spcBef>
                <a:spcPts val="900"/>
              </a:spcBef>
            </a:pPr>
            <a:endParaRPr lang="sv-SE" sz="1600" dirty="0" smtClean="0"/>
          </a:p>
          <a:p>
            <a:pPr>
              <a:spcBef>
                <a:spcPts val="900"/>
              </a:spcBef>
            </a:pPr>
            <a:endParaRPr lang="sv-SE" sz="1600" dirty="0" smtClean="0"/>
          </a:p>
          <a:p>
            <a:pPr marL="457200" lvl="1" indent="0">
              <a:spcBef>
                <a:spcPts val="900"/>
              </a:spcBef>
              <a:buNone/>
            </a:pPr>
            <a:endParaRPr lang="sv-SE" sz="1600" dirty="0" smtClean="0"/>
          </a:p>
          <a:p>
            <a:pPr>
              <a:spcBef>
                <a:spcPts val="900"/>
              </a:spcBef>
            </a:pPr>
            <a:endParaRPr lang="en-US" sz="1400" dirty="0" smtClean="0"/>
          </a:p>
          <a:p>
            <a:pPr marL="0" indent="0">
              <a:buNone/>
            </a:pPr>
            <a:endParaRPr lang="en-GB" dirty="0" smtClean="0"/>
          </a:p>
          <a:p>
            <a:endParaRPr lang="en-GB" dirty="0" smtClean="0"/>
          </a:p>
        </p:txBody>
      </p:sp>
    </p:spTree>
    <p:extLst>
      <p:ext uri="{BB962C8B-B14F-4D97-AF65-F5344CB8AC3E}">
        <p14:creationId xmlns:p14="http://schemas.microsoft.com/office/powerpoint/2010/main" val="43715480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186"/>
          <p:cNvSpPr>
            <a:spLocks noGrp="1" noChangeArrowheads="1"/>
          </p:cNvSpPr>
          <p:nvPr>
            <p:ph type="title"/>
          </p:nvPr>
        </p:nvSpPr>
        <p:spPr/>
        <p:txBody>
          <a:bodyPr/>
          <a:lstStyle/>
          <a:p>
            <a:r>
              <a:rPr lang="en-GB" dirty="0" smtClean="0"/>
              <a:t>Source system issues</a:t>
            </a:r>
          </a:p>
        </p:txBody>
      </p:sp>
      <p:sp>
        <p:nvSpPr>
          <p:cNvPr id="52227" name="Rectangle 185"/>
          <p:cNvSpPr>
            <a:spLocks noGrp="1" noChangeArrowheads="1"/>
          </p:cNvSpPr>
          <p:nvPr>
            <p:ph type="body" idx="1"/>
          </p:nvPr>
        </p:nvSpPr>
        <p:spPr/>
        <p:txBody>
          <a:bodyPr>
            <a:normAutofit/>
          </a:bodyPr>
          <a:lstStyle/>
          <a:p>
            <a:pPr>
              <a:spcBef>
                <a:spcPts val="900"/>
              </a:spcBef>
            </a:pPr>
            <a:r>
              <a:rPr lang="sv-SE" sz="1600" b="1" dirty="0" err="1" smtClean="0"/>
              <a:t>Issue</a:t>
            </a:r>
            <a:r>
              <a:rPr lang="sv-SE" sz="1600" dirty="0" smtClean="0"/>
              <a:t>: </a:t>
            </a:r>
            <a:r>
              <a:rPr lang="sv-SE" sz="1600" dirty="0" err="1" smtClean="0"/>
              <a:t>How</a:t>
            </a:r>
            <a:r>
              <a:rPr lang="sv-SE" sz="1600" dirty="0" smtClean="0"/>
              <a:t> </a:t>
            </a:r>
            <a:r>
              <a:rPr lang="sv-SE" sz="1600" dirty="0" smtClean="0"/>
              <a:t>to </a:t>
            </a:r>
            <a:r>
              <a:rPr lang="sv-SE" sz="1600" dirty="0" err="1" smtClean="0"/>
              <a:t>handle</a:t>
            </a:r>
            <a:r>
              <a:rPr lang="sv-SE" sz="1600" dirty="0" smtClean="0"/>
              <a:t> </a:t>
            </a:r>
            <a:r>
              <a:rPr lang="sv-SE" sz="1600" b="1" dirty="0" err="1" smtClean="0"/>
              <a:t>low</a:t>
            </a:r>
            <a:r>
              <a:rPr lang="sv-SE" sz="1600" b="1" dirty="0" smtClean="0"/>
              <a:t> </a:t>
            </a:r>
            <a:r>
              <a:rPr lang="sv-SE" sz="1600" b="1" dirty="0" smtClean="0"/>
              <a:t>data </a:t>
            </a:r>
            <a:r>
              <a:rPr lang="sv-SE" sz="1600" b="1" dirty="0" err="1" smtClean="0"/>
              <a:t>quality</a:t>
            </a:r>
            <a:r>
              <a:rPr lang="sv-SE" sz="1600" b="1" dirty="0" smtClean="0"/>
              <a:t> </a:t>
            </a:r>
            <a:r>
              <a:rPr lang="sv-SE" sz="1600" b="1" dirty="0" err="1" smtClean="0"/>
              <a:t>identified</a:t>
            </a:r>
            <a:r>
              <a:rPr lang="sv-SE" sz="1600" b="1" dirty="0" smtClean="0"/>
              <a:t> </a:t>
            </a:r>
            <a:r>
              <a:rPr lang="sv-SE" sz="1600" dirty="0" smtClean="0"/>
              <a:t>in the source systems</a:t>
            </a:r>
            <a:r>
              <a:rPr lang="sv-SE" sz="1600" dirty="0" smtClean="0"/>
              <a:t>?</a:t>
            </a:r>
          </a:p>
          <a:p>
            <a:pPr>
              <a:spcBef>
                <a:spcPts val="900"/>
              </a:spcBef>
            </a:pPr>
            <a:r>
              <a:rPr lang="sv-SE" sz="1600" b="1" dirty="0" smtClean="0"/>
              <a:t>Solutions: </a:t>
            </a:r>
            <a:endParaRPr lang="sv-SE" sz="1600" b="1" dirty="0" smtClean="0"/>
          </a:p>
          <a:p>
            <a:pPr lvl="1">
              <a:spcBef>
                <a:spcPts val="900"/>
              </a:spcBef>
            </a:pPr>
            <a:r>
              <a:rPr lang="sv-SE" sz="1600" dirty="0" err="1" smtClean="0"/>
              <a:t>Send</a:t>
            </a:r>
            <a:r>
              <a:rPr lang="sv-SE" sz="1600" dirty="0" smtClean="0"/>
              <a:t> the source system </a:t>
            </a:r>
            <a:r>
              <a:rPr lang="sv-SE" sz="1600" dirty="0" err="1" smtClean="0"/>
              <a:t>owner</a:t>
            </a:r>
            <a:r>
              <a:rPr lang="sv-SE" sz="1600" dirty="0" smtClean="0"/>
              <a:t> a </a:t>
            </a:r>
            <a:r>
              <a:rPr lang="sv-SE" sz="1600" dirty="0" err="1" smtClean="0"/>
              <a:t>request</a:t>
            </a:r>
            <a:r>
              <a:rPr lang="sv-SE" sz="1600" dirty="0" smtClean="0"/>
              <a:t> for </a:t>
            </a:r>
            <a:r>
              <a:rPr lang="sv-SE" sz="1600" b="1" dirty="0" err="1" smtClean="0"/>
              <a:t>improvement</a:t>
            </a:r>
            <a:r>
              <a:rPr lang="sv-SE" sz="1600" b="1" dirty="0" smtClean="0"/>
              <a:t> </a:t>
            </a:r>
            <a:r>
              <a:rPr lang="sv-SE" sz="1600" b="1" dirty="0" err="1" smtClean="0"/>
              <a:t>of</a:t>
            </a:r>
            <a:r>
              <a:rPr lang="sv-SE" sz="1600" b="1" dirty="0" smtClean="0"/>
              <a:t> data </a:t>
            </a:r>
            <a:r>
              <a:rPr lang="sv-SE" sz="1600" b="1" dirty="0" err="1" smtClean="0"/>
              <a:t>quality</a:t>
            </a:r>
            <a:r>
              <a:rPr lang="sv-SE" sz="1600" b="1" dirty="0" smtClean="0"/>
              <a:t> in the source system</a:t>
            </a:r>
          </a:p>
          <a:p>
            <a:pPr lvl="1">
              <a:spcBef>
                <a:spcPts val="900"/>
              </a:spcBef>
            </a:pPr>
            <a:r>
              <a:rPr lang="sv-SE" sz="1600" dirty="0" err="1" smtClean="0"/>
              <a:t>Specify</a:t>
            </a:r>
            <a:r>
              <a:rPr lang="sv-SE" sz="1600" dirty="0" smtClean="0"/>
              <a:t> </a:t>
            </a:r>
            <a:r>
              <a:rPr lang="sv-SE" sz="1600" dirty="0" err="1" smtClean="0"/>
              <a:t>requirements</a:t>
            </a:r>
            <a:r>
              <a:rPr lang="sv-SE" sz="1600" dirty="0" smtClean="0"/>
              <a:t> </a:t>
            </a:r>
            <a:r>
              <a:rPr lang="sv-SE" sz="1600" dirty="0" smtClean="0"/>
              <a:t>and </a:t>
            </a:r>
            <a:r>
              <a:rPr lang="sv-SE" sz="1600" b="1" dirty="0" err="1" smtClean="0"/>
              <a:t>implement</a:t>
            </a:r>
            <a:r>
              <a:rPr lang="sv-SE" sz="1600" b="1" dirty="0" smtClean="0"/>
              <a:t> </a:t>
            </a:r>
            <a:r>
              <a:rPr lang="sv-SE" sz="1600" b="1" dirty="0" smtClean="0"/>
              <a:t>data </a:t>
            </a:r>
            <a:r>
              <a:rPr lang="sv-SE" sz="1600" b="1" dirty="0" err="1" smtClean="0"/>
              <a:t>quality</a:t>
            </a:r>
            <a:r>
              <a:rPr lang="sv-SE" sz="1600" b="1" dirty="0" smtClean="0"/>
              <a:t> </a:t>
            </a:r>
            <a:r>
              <a:rPr lang="sv-SE" sz="1600" b="1" dirty="0" err="1" smtClean="0"/>
              <a:t>improvement</a:t>
            </a:r>
            <a:r>
              <a:rPr lang="sv-SE" sz="1600" b="1" dirty="0" smtClean="0"/>
              <a:t> in </a:t>
            </a:r>
            <a:r>
              <a:rPr lang="sv-SE" sz="1600" b="1" dirty="0" smtClean="0"/>
              <a:t>the ETL process</a:t>
            </a:r>
          </a:p>
          <a:p>
            <a:pPr lvl="1">
              <a:spcBef>
                <a:spcPts val="900"/>
              </a:spcBef>
            </a:pPr>
            <a:endParaRPr lang="sv-SE" sz="1600" dirty="0" smtClean="0"/>
          </a:p>
          <a:p>
            <a:pPr lvl="1">
              <a:spcBef>
                <a:spcPts val="900"/>
              </a:spcBef>
            </a:pPr>
            <a:endParaRPr lang="sv-SE" sz="1600" dirty="0"/>
          </a:p>
          <a:p>
            <a:pPr>
              <a:spcBef>
                <a:spcPts val="900"/>
              </a:spcBef>
            </a:pPr>
            <a:endParaRPr lang="sv-SE" sz="1600" dirty="0" smtClean="0"/>
          </a:p>
          <a:p>
            <a:pPr>
              <a:spcBef>
                <a:spcPts val="900"/>
              </a:spcBef>
            </a:pPr>
            <a:endParaRPr lang="sv-SE" sz="1600" dirty="0" smtClean="0"/>
          </a:p>
          <a:p>
            <a:pPr marL="457200" lvl="1" indent="0">
              <a:spcBef>
                <a:spcPts val="900"/>
              </a:spcBef>
              <a:buNone/>
            </a:pPr>
            <a:endParaRPr lang="sv-SE" sz="1600" dirty="0" smtClean="0"/>
          </a:p>
          <a:p>
            <a:pPr>
              <a:spcBef>
                <a:spcPts val="900"/>
              </a:spcBef>
            </a:pPr>
            <a:endParaRPr lang="en-US" sz="1400" dirty="0" smtClean="0"/>
          </a:p>
          <a:p>
            <a:pPr marL="0" indent="0">
              <a:buNone/>
            </a:pPr>
            <a:endParaRPr lang="en-GB" dirty="0" smtClean="0"/>
          </a:p>
          <a:p>
            <a:endParaRPr lang="en-GB" dirty="0" smtClean="0"/>
          </a:p>
        </p:txBody>
      </p:sp>
    </p:spTree>
    <p:extLst>
      <p:ext uri="{BB962C8B-B14F-4D97-AF65-F5344CB8AC3E}">
        <p14:creationId xmlns:p14="http://schemas.microsoft.com/office/powerpoint/2010/main" val="224123729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50119" y="1444109"/>
            <a:ext cx="6260769" cy="857250"/>
          </a:xfrm>
          <a:prstGeom prst="rect">
            <a:avLst/>
          </a:prstGeom>
        </p:spPr>
        <p:txBody>
          <a:bodyPr>
            <a:noAutofit/>
          </a:bodyPr>
          <a:lstStyle/>
          <a:p>
            <a:pPr defTabSz="685800">
              <a:spcBef>
                <a:spcPct val="0"/>
              </a:spcBef>
              <a:defRPr/>
            </a:pPr>
            <a:r>
              <a:rPr lang="sv-SE" sz="2700" dirty="0" smtClean="0">
                <a:latin typeface="+mj-lt"/>
                <a:ea typeface="+mj-ea"/>
                <a:cs typeface="+mj-cs"/>
              </a:rPr>
              <a:t>DW/BI </a:t>
            </a:r>
            <a:r>
              <a:rPr lang="sv-SE" sz="2700" dirty="0" err="1" smtClean="0">
                <a:latin typeface="+mj-lt"/>
                <a:ea typeface="+mj-ea"/>
                <a:cs typeface="+mj-cs"/>
              </a:rPr>
              <a:t>Lifecycle</a:t>
            </a:r>
            <a:r>
              <a:rPr lang="sv-SE" sz="2700" dirty="0" smtClean="0">
                <a:latin typeface="+mj-lt"/>
                <a:ea typeface="+mj-ea"/>
                <a:cs typeface="+mj-cs"/>
              </a:rPr>
              <a:t> </a:t>
            </a:r>
            <a:r>
              <a:rPr lang="sv-SE" sz="2700" dirty="0" err="1" smtClean="0">
                <a:latin typeface="+mj-lt"/>
                <a:ea typeface="+mj-ea"/>
                <a:cs typeface="+mj-cs"/>
              </a:rPr>
              <a:t>Overview</a:t>
            </a:r>
            <a:endParaRPr lang="sv-SE" sz="2700" dirty="0">
              <a:latin typeface="+mj-lt"/>
              <a:ea typeface="+mj-ea"/>
              <a:cs typeface="+mj-cs"/>
            </a:endParaRPr>
          </a:p>
        </p:txBody>
      </p:sp>
      <p:sp>
        <p:nvSpPr>
          <p:cNvPr id="3" name="Rectangle 2"/>
          <p:cNvSpPr/>
          <p:nvPr/>
        </p:nvSpPr>
        <p:spPr>
          <a:xfrm>
            <a:off x="7559505" y="111682"/>
            <a:ext cx="1500733" cy="1263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81779994"/>
      </p:ext>
    </p:extLst>
  </p:cSld>
  <p:clrMapOvr>
    <a:masterClrMapping/>
  </p:clrMapOvr>
  <mc:AlternateContent xmlns:mc="http://schemas.openxmlformats.org/markup-compatibility/2006" xmlns:p14="http://schemas.microsoft.com/office/powerpoint/2010/main">
    <mc:Choice Requires="p14">
      <p:transition spd="slow" p14:dur="2000" advTm="5164"/>
    </mc:Choice>
    <mc:Fallback xmlns="">
      <p:transition spd="slow" advTm="5164"/>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186"/>
          <p:cNvSpPr>
            <a:spLocks noGrp="1" noChangeArrowheads="1"/>
          </p:cNvSpPr>
          <p:nvPr>
            <p:ph type="title"/>
          </p:nvPr>
        </p:nvSpPr>
        <p:spPr/>
        <p:txBody>
          <a:bodyPr/>
          <a:lstStyle/>
          <a:p>
            <a:r>
              <a:rPr lang="en-GB" dirty="0" smtClean="0"/>
              <a:t>Extract issues</a:t>
            </a:r>
          </a:p>
        </p:txBody>
      </p:sp>
      <p:sp>
        <p:nvSpPr>
          <p:cNvPr id="52227" name="Rectangle 185"/>
          <p:cNvSpPr>
            <a:spLocks noGrp="1" noChangeArrowheads="1"/>
          </p:cNvSpPr>
          <p:nvPr>
            <p:ph type="body" idx="1"/>
          </p:nvPr>
        </p:nvSpPr>
        <p:spPr>
          <a:xfrm>
            <a:off x="791999" y="1275533"/>
            <a:ext cx="7821509" cy="3631513"/>
          </a:xfrm>
        </p:spPr>
        <p:txBody>
          <a:bodyPr>
            <a:normAutofit fontScale="85000" lnSpcReduction="10000"/>
          </a:bodyPr>
          <a:lstStyle/>
          <a:p>
            <a:pPr>
              <a:spcBef>
                <a:spcPts val="900"/>
              </a:spcBef>
            </a:pPr>
            <a:r>
              <a:rPr lang="sv-SE" sz="1600" b="1" dirty="0" err="1" smtClean="0"/>
              <a:t>Issue</a:t>
            </a:r>
            <a:r>
              <a:rPr lang="sv-SE" sz="1600" b="1" dirty="0" smtClean="0"/>
              <a:t>: </a:t>
            </a:r>
            <a:r>
              <a:rPr lang="sv-SE" sz="1600" dirty="0" err="1" smtClean="0"/>
              <a:t>How</a:t>
            </a:r>
            <a:r>
              <a:rPr lang="sv-SE" sz="1600" dirty="0" smtClean="0"/>
              <a:t> </a:t>
            </a:r>
            <a:r>
              <a:rPr lang="sv-SE" sz="1600" b="1" dirty="0" err="1" smtClean="0"/>
              <a:t>identify</a:t>
            </a:r>
            <a:r>
              <a:rPr lang="sv-SE" sz="1600" b="1" dirty="0" smtClean="0"/>
              <a:t> </a:t>
            </a:r>
            <a:r>
              <a:rPr lang="sv-SE" sz="1600" b="1" dirty="0" err="1" smtClean="0"/>
              <a:t>changes</a:t>
            </a:r>
            <a:r>
              <a:rPr lang="sv-SE" sz="1600" b="1" dirty="0" smtClean="0"/>
              <a:t> in the </a:t>
            </a:r>
            <a:r>
              <a:rPr lang="sv-SE" sz="1600" b="1" dirty="0" err="1" smtClean="0"/>
              <a:t>sources</a:t>
            </a:r>
            <a:r>
              <a:rPr lang="sv-SE" sz="1600" b="1" dirty="0" smtClean="0"/>
              <a:t> system to be </a:t>
            </a:r>
            <a:r>
              <a:rPr lang="sv-SE" sz="1600" b="1" dirty="0" err="1" smtClean="0"/>
              <a:t>extracted</a:t>
            </a:r>
            <a:r>
              <a:rPr lang="sv-SE" sz="1600" b="1" dirty="0" smtClean="0"/>
              <a:t> and </a:t>
            </a:r>
            <a:r>
              <a:rPr lang="sv-SE" sz="1600" b="1" dirty="0" err="1" smtClean="0"/>
              <a:t>loaded</a:t>
            </a:r>
            <a:r>
              <a:rPr lang="sv-SE" sz="1600" b="1" dirty="0" smtClean="0"/>
              <a:t> </a:t>
            </a:r>
            <a:r>
              <a:rPr lang="sv-SE" sz="1600" dirty="0" err="1" smtClean="0"/>
              <a:t>into</a:t>
            </a:r>
            <a:r>
              <a:rPr lang="sv-SE" sz="1600" dirty="0" smtClean="0"/>
              <a:t> the data </a:t>
            </a:r>
            <a:r>
              <a:rPr lang="sv-SE" sz="1600" dirty="0" err="1" smtClean="0"/>
              <a:t>staging</a:t>
            </a:r>
            <a:r>
              <a:rPr lang="sv-SE" sz="1600" dirty="0" smtClean="0"/>
              <a:t> area, </a:t>
            </a:r>
            <a:r>
              <a:rPr lang="sv-SE" sz="1600" dirty="0" err="1" smtClean="0"/>
              <a:t>that</a:t>
            </a:r>
            <a:r>
              <a:rPr lang="sv-SE" sz="1600" dirty="0" smtClean="0"/>
              <a:t> is, </a:t>
            </a:r>
            <a:r>
              <a:rPr lang="sv-SE" sz="1600" dirty="0" err="1" smtClean="0"/>
              <a:t>how</a:t>
            </a:r>
            <a:r>
              <a:rPr lang="sv-SE" sz="1600" dirty="0" smtClean="0"/>
              <a:t> to </a:t>
            </a:r>
            <a:r>
              <a:rPr lang="sv-SE" sz="1600" dirty="0" err="1" smtClean="0"/>
              <a:t>perform</a:t>
            </a:r>
            <a:r>
              <a:rPr lang="sv-SE" sz="1600" dirty="0" smtClean="0"/>
              <a:t> </a:t>
            </a:r>
            <a:r>
              <a:rPr lang="sv-SE" sz="1600" dirty="0" smtClean="0"/>
              <a:t>so </a:t>
            </a:r>
            <a:r>
              <a:rPr lang="sv-SE" sz="1600" dirty="0" err="1" smtClean="0"/>
              <a:t>called</a:t>
            </a:r>
            <a:r>
              <a:rPr lang="sv-SE" sz="1600" dirty="0" smtClean="0"/>
              <a:t> </a:t>
            </a:r>
            <a:r>
              <a:rPr lang="sv-SE" sz="1600" b="1" dirty="0" err="1" smtClean="0"/>
              <a:t>change</a:t>
            </a:r>
            <a:r>
              <a:rPr lang="sv-SE" sz="1600" b="1" dirty="0" smtClean="0"/>
              <a:t> </a:t>
            </a:r>
            <a:r>
              <a:rPr lang="sv-SE" sz="1600" b="1" dirty="0"/>
              <a:t>data </a:t>
            </a:r>
            <a:r>
              <a:rPr lang="sv-SE" sz="1600" b="1" dirty="0" err="1"/>
              <a:t>capture</a:t>
            </a:r>
            <a:r>
              <a:rPr lang="sv-SE" sz="1600" b="1" dirty="0"/>
              <a:t> (CDC</a:t>
            </a:r>
            <a:r>
              <a:rPr lang="sv-SE" sz="1600" b="1" dirty="0" smtClean="0"/>
              <a:t>)</a:t>
            </a:r>
          </a:p>
          <a:p>
            <a:pPr>
              <a:spcBef>
                <a:spcPts val="900"/>
              </a:spcBef>
            </a:pPr>
            <a:r>
              <a:rPr lang="sv-SE" sz="1600" b="1" dirty="0" smtClean="0"/>
              <a:t>Solution: </a:t>
            </a:r>
            <a:endParaRPr lang="sv-SE" sz="1600" b="1" dirty="0" smtClean="0"/>
          </a:p>
          <a:p>
            <a:pPr lvl="1">
              <a:spcBef>
                <a:spcPts val="900"/>
              </a:spcBef>
            </a:pPr>
            <a:r>
              <a:rPr lang="sv-SE" sz="1600" b="1" dirty="0"/>
              <a:t>s</a:t>
            </a:r>
            <a:r>
              <a:rPr lang="sv-SE" sz="1600" b="1" dirty="0" smtClean="0"/>
              <a:t>ource system </a:t>
            </a:r>
            <a:r>
              <a:rPr lang="sv-SE" sz="1600" b="1" dirty="0" err="1" smtClean="0"/>
              <a:t>can</a:t>
            </a:r>
            <a:r>
              <a:rPr lang="sv-SE" sz="1600" b="1" dirty="0" smtClean="0"/>
              <a:t> </a:t>
            </a:r>
            <a:r>
              <a:rPr lang="sv-SE" sz="1600" b="1" dirty="0" err="1" smtClean="0"/>
              <a:t>include</a:t>
            </a:r>
            <a:r>
              <a:rPr lang="sv-SE" sz="1600" b="1" dirty="0" smtClean="0"/>
              <a:t> </a:t>
            </a:r>
            <a:r>
              <a:rPr lang="sv-SE" sz="1600" b="1" dirty="0" err="1" smtClean="0"/>
              <a:t>audit</a:t>
            </a:r>
            <a:r>
              <a:rPr lang="sv-SE" sz="1600" b="1" dirty="0" smtClean="0"/>
              <a:t> </a:t>
            </a:r>
            <a:r>
              <a:rPr lang="sv-SE" sz="1600" b="1" dirty="0" err="1" smtClean="0"/>
              <a:t>files</a:t>
            </a:r>
            <a:r>
              <a:rPr lang="sv-SE" sz="1600" b="1" dirty="0" smtClean="0"/>
              <a:t> </a:t>
            </a:r>
            <a:r>
              <a:rPr lang="sv-SE" sz="1600" dirty="0" smtClean="0"/>
              <a:t>(</a:t>
            </a:r>
            <a:r>
              <a:rPr lang="sv-SE" sz="1600" dirty="0" err="1" smtClean="0"/>
              <a:t>created</a:t>
            </a:r>
            <a:r>
              <a:rPr lang="sv-SE" sz="1600" dirty="0" smtClean="0"/>
              <a:t> by </a:t>
            </a:r>
            <a:r>
              <a:rPr lang="sv-SE" sz="1600" dirty="0" smtClean="0"/>
              <a:t>for </a:t>
            </a:r>
            <a:r>
              <a:rPr lang="sv-SE" sz="1600" dirty="0" err="1" smtClean="0"/>
              <a:t>example</a:t>
            </a:r>
            <a:r>
              <a:rPr lang="sv-SE" sz="1600" dirty="0" smtClean="0"/>
              <a:t> triggers </a:t>
            </a:r>
            <a:r>
              <a:rPr lang="sv-SE" sz="1600" dirty="0" err="1" smtClean="0"/>
              <a:t>when</a:t>
            </a:r>
            <a:r>
              <a:rPr lang="sv-SE" sz="1600" dirty="0" smtClean="0"/>
              <a:t> data is </a:t>
            </a:r>
            <a:r>
              <a:rPr lang="sv-SE" sz="1600" dirty="0" err="1" smtClean="0"/>
              <a:t>inserted</a:t>
            </a:r>
            <a:r>
              <a:rPr lang="sv-SE" sz="1600" dirty="0" smtClean="0"/>
              <a:t> or </a:t>
            </a:r>
            <a:r>
              <a:rPr lang="sv-SE" sz="1600" dirty="0" err="1" smtClean="0"/>
              <a:t>changed</a:t>
            </a:r>
            <a:r>
              <a:rPr lang="sv-SE" sz="1600" dirty="0" smtClean="0"/>
              <a:t>) </a:t>
            </a:r>
            <a:r>
              <a:rPr lang="sv-SE" sz="1600" dirty="0" err="1" smtClean="0"/>
              <a:t>with</a:t>
            </a:r>
            <a:r>
              <a:rPr lang="sv-SE" sz="1600" dirty="0"/>
              <a:t> </a:t>
            </a:r>
            <a:r>
              <a:rPr lang="sv-SE" sz="1600" dirty="0" smtClean="0"/>
              <a:t>date and </a:t>
            </a:r>
            <a:r>
              <a:rPr lang="sv-SE" sz="1600" dirty="0" err="1" smtClean="0"/>
              <a:t>time</a:t>
            </a:r>
            <a:r>
              <a:rPr lang="sv-SE" sz="1600" dirty="0" smtClean="0"/>
              <a:t> </a:t>
            </a:r>
            <a:r>
              <a:rPr lang="sv-SE" sz="1600" dirty="0" err="1" smtClean="0"/>
              <a:t>when</a:t>
            </a:r>
            <a:r>
              <a:rPr lang="sv-SE" sz="1600" dirty="0" smtClean="0"/>
              <a:t> </a:t>
            </a:r>
            <a:r>
              <a:rPr lang="sv-SE" sz="1600" dirty="0" smtClean="0"/>
              <a:t>a record </a:t>
            </a:r>
            <a:r>
              <a:rPr lang="sv-SE" sz="1600" dirty="0" err="1" smtClean="0"/>
              <a:t>was</a:t>
            </a:r>
            <a:r>
              <a:rPr lang="sv-SE" sz="1600" dirty="0" smtClean="0"/>
              <a:t> </a:t>
            </a:r>
            <a:r>
              <a:rPr lang="sv-SE" sz="1600" dirty="0" err="1" smtClean="0"/>
              <a:t>added</a:t>
            </a:r>
            <a:r>
              <a:rPr lang="sv-SE" sz="1600" dirty="0" smtClean="0"/>
              <a:t> or </a:t>
            </a:r>
            <a:r>
              <a:rPr lang="sv-SE" sz="1600" dirty="0" err="1" smtClean="0"/>
              <a:t>modified</a:t>
            </a:r>
            <a:endParaRPr lang="sv-SE" sz="1600" dirty="0" smtClean="0"/>
          </a:p>
          <a:p>
            <a:pPr lvl="1">
              <a:spcBef>
                <a:spcPts val="900"/>
              </a:spcBef>
            </a:pPr>
            <a:r>
              <a:rPr lang="sv-SE" sz="1600" b="1" dirty="0" err="1"/>
              <a:t>c</a:t>
            </a:r>
            <a:r>
              <a:rPr lang="sv-SE" sz="1600" b="1" dirty="0" err="1" smtClean="0"/>
              <a:t>ompare</a:t>
            </a:r>
            <a:r>
              <a:rPr lang="sv-SE" sz="1600" b="1" dirty="0" smtClean="0"/>
              <a:t> a </a:t>
            </a:r>
            <a:r>
              <a:rPr lang="sv-SE" sz="1600" b="1" dirty="0" err="1" smtClean="0"/>
              <a:t>yesterdays</a:t>
            </a:r>
            <a:r>
              <a:rPr lang="sv-SE" sz="1600" b="1" dirty="0" smtClean="0"/>
              <a:t> data </a:t>
            </a:r>
            <a:r>
              <a:rPr lang="sv-SE" sz="1600" b="1" dirty="0" err="1" smtClean="0"/>
              <a:t>with</a:t>
            </a:r>
            <a:r>
              <a:rPr lang="sv-SE" sz="1600" b="1" dirty="0" smtClean="0"/>
              <a:t> the </a:t>
            </a:r>
            <a:r>
              <a:rPr lang="sv-SE" sz="1600" b="1" dirty="0" err="1" smtClean="0"/>
              <a:t>today’s</a:t>
            </a:r>
            <a:r>
              <a:rPr lang="sv-SE" sz="1600" b="1" dirty="0" smtClean="0"/>
              <a:t> data, record by record </a:t>
            </a:r>
            <a:r>
              <a:rPr lang="sv-SE" sz="1600" dirty="0" smtClean="0"/>
              <a:t>– </a:t>
            </a:r>
            <a:r>
              <a:rPr lang="sv-SE" sz="1600" dirty="0" err="1" smtClean="0"/>
              <a:t>can</a:t>
            </a:r>
            <a:r>
              <a:rPr lang="sv-SE" sz="1600" dirty="0" smtClean="0"/>
              <a:t> be </a:t>
            </a:r>
            <a:r>
              <a:rPr lang="sv-SE" sz="1600" dirty="0" err="1" smtClean="0"/>
              <a:t>carried</a:t>
            </a:r>
            <a:r>
              <a:rPr lang="sv-SE" sz="1600" dirty="0" smtClean="0"/>
              <a:t> </a:t>
            </a:r>
            <a:r>
              <a:rPr lang="sv-SE" sz="1600" dirty="0" err="1" smtClean="0"/>
              <a:t>out</a:t>
            </a:r>
            <a:r>
              <a:rPr lang="sv-SE" sz="1600" dirty="0" smtClean="0"/>
              <a:t> </a:t>
            </a:r>
            <a:r>
              <a:rPr lang="sv-SE" sz="1600" dirty="0" smtClean="0"/>
              <a:t>in</a:t>
            </a:r>
            <a:r>
              <a:rPr lang="sv-SE" sz="1600" dirty="0" smtClean="0"/>
              <a:t> </a:t>
            </a:r>
            <a:r>
              <a:rPr lang="sv-SE" sz="1600" dirty="0" smtClean="0"/>
              <a:t>the source system (</a:t>
            </a:r>
            <a:r>
              <a:rPr lang="sv-SE" sz="1600" dirty="0" err="1" smtClean="0"/>
              <a:t>preferable</a:t>
            </a:r>
            <a:r>
              <a:rPr lang="sv-SE" sz="1600" dirty="0" smtClean="0"/>
              <a:t>) or inte data </a:t>
            </a:r>
            <a:r>
              <a:rPr lang="sv-SE" sz="1600" dirty="0" err="1" smtClean="0"/>
              <a:t>staging</a:t>
            </a:r>
            <a:r>
              <a:rPr lang="sv-SE" sz="1600" dirty="0" smtClean="0"/>
              <a:t> area (</a:t>
            </a:r>
            <a:r>
              <a:rPr lang="sv-SE" sz="1600" dirty="0" err="1" smtClean="0"/>
              <a:t>may</a:t>
            </a:r>
            <a:r>
              <a:rPr lang="sv-SE" sz="1600" dirty="0" smtClean="0"/>
              <a:t> </a:t>
            </a:r>
            <a:r>
              <a:rPr lang="sv-SE" sz="1600" dirty="0" err="1" smtClean="0"/>
              <a:t>require</a:t>
            </a:r>
            <a:r>
              <a:rPr lang="sv-SE" sz="1600" dirty="0" smtClean="0"/>
              <a:t> </a:t>
            </a:r>
            <a:r>
              <a:rPr lang="sv-SE" sz="1600" dirty="0" err="1" smtClean="0"/>
              <a:t>that</a:t>
            </a:r>
            <a:r>
              <a:rPr lang="sv-SE" sz="1600" dirty="0" smtClean="0"/>
              <a:t> the </a:t>
            </a:r>
            <a:r>
              <a:rPr lang="sv-SE" sz="1600" dirty="0" err="1" smtClean="0"/>
              <a:t>whole</a:t>
            </a:r>
            <a:r>
              <a:rPr lang="sv-SE" sz="1600" dirty="0" smtClean="0"/>
              <a:t> </a:t>
            </a:r>
            <a:r>
              <a:rPr lang="sv-SE" sz="1600" dirty="0" err="1" smtClean="0"/>
              <a:t>database</a:t>
            </a:r>
            <a:r>
              <a:rPr lang="sv-SE" sz="1600" dirty="0" smtClean="0"/>
              <a:t> </a:t>
            </a:r>
            <a:r>
              <a:rPr lang="sv-SE" sz="1600" dirty="0" smtClean="0"/>
              <a:t>to </a:t>
            </a:r>
            <a:r>
              <a:rPr lang="sv-SE" sz="1600" dirty="0" err="1" smtClean="0"/>
              <a:t>betransferred</a:t>
            </a:r>
            <a:r>
              <a:rPr lang="sv-SE" sz="1600" dirty="0" smtClean="0"/>
              <a:t> </a:t>
            </a:r>
            <a:r>
              <a:rPr lang="sv-SE" sz="1600" dirty="0" err="1" smtClean="0"/>
              <a:t>into</a:t>
            </a:r>
            <a:r>
              <a:rPr lang="sv-SE" sz="1600" dirty="0" smtClean="0"/>
              <a:t> the data </a:t>
            </a:r>
            <a:r>
              <a:rPr lang="sv-SE" sz="1600" dirty="0" err="1" smtClean="0"/>
              <a:t>staging</a:t>
            </a:r>
            <a:r>
              <a:rPr lang="sv-SE" sz="1600" dirty="0" smtClean="0"/>
              <a:t> area)</a:t>
            </a:r>
          </a:p>
          <a:p>
            <a:pPr lvl="1">
              <a:spcBef>
                <a:spcPts val="900"/>
              </a:spcBef>
            </a:pPr>
            <a:r>
              <a:rPr lang="sv-SE" sz="1600" b="1" dirty="0" err="1"/>
              <a:t>u</a:t>
            </a:r>
            <a:r>
              <a:rPr lang="sv-SE" sz="1600" b="1" dirty="0" err="1" smtClean="0"/>
              <a:t>se</a:t>
            </a:r>
            <a:r>
              <a:rPr lang="sv-SE" sz="1600" b="1" dirty="0" smtClean="0"/>
              <a:t> a </a:t>
            </a:r>
            <a:r>
              <a:rPr lang="sv-SE" sz="1600" b="1" dirty="0" err="1" smtClean="0"/>
              <a:t>checksum</a:t>
            </a:r>
            <a:r>
              <a:rPr lang="sv-SE" sz="1600" b="1" dirty="0" smtClean="0"/>
              <a:t> algoritm (CRC) </a:t>
            </a:r>
            <a:r>
              <a:rPr lang="sv-SE" sz="1600" dirty="0" smtClean="0"/>
              <a:t>to check </a:t>
            </a:r>
            <a:r>
              <a:rPr lang="sv-SE" sz="1600" dirty="0" err="1" smtClean="0"/>
              <a:t>if</a:t>
            </a:r>
            <a:r>
              <a:rPr lang="sv-SE" sz="1600" dirty="0" smtClean="0"/>
              <a:t> a </a:t>
            </a:r>
            <a:r>
              <a:rPr lang="sv-SE" sz="1600" dirty="0" err="1" smtClean="0"/>
              <a:t>complex</a:t>
            </a:r>
            <a:r>
              <a:rPr lang="sv-SE" sz="1600" dirty="0" smtClean="0"/>
              <a:t> record is </a:t>
            </a:r>
            <a:r>
              <a:rPr lang="sv-SE" sz="1600" dirty="0" err="1" smtClean="0"/>
              <a:t>changed</a:t>
            </a:r>
            <a:endParaRPr lang="sv-SE" sz="1600" dirty="0" smtClean="0"/>
          </a:p>
          <a:p>
            <a:pPr lvl="1">
              <a:spcBef>
                <a:spcPts val="900"/>
              </a:spcBef>
            </a:pPr>
            <a:endParaRPr lang="sv-SE" sz="1600" dirty="0"/>
          </a:p>
          <a:p>
            <a:pPr>
              <a:spcBef>
                <a:spcPts val="900"/>
              </a:spcBef>
            </a:pPr>
            <a:endParaRPr lang="sv-SE" sz="1600" dirty="0" smtClean="0"/>
          </a:p>
          <a:p>
            <a:pPr>
              <a:spcBef>
                <a:spcPts val="900"/>
              </a:spcBef>
            </a:pPr>
            <a:endParaRPr lang="sv-SE" sz="1600" dirty="0" smtClean="0"/>
          </a:p>
          <a:p>
            <a:pPr marL="457200" lvl="1" indent="0">
              <a:spcBef>
                <a:spcPts val="900"/>
              </a:spcBef>
              <a:buNone/>
            </a:pPr>
            <a:endParaRPr lang="sv-SE" sz="1600" dirty="0" smtClean="0"/>
          </a:p>
          <a:p>
            <a:pPr>
              <a:spcBef>
                <a:spcPts val="900"/>
              </a:spcBef>
            </a:pPr>
            <a:endParaRPr lang="en-US" sz="1400" dirty="0" smtClean="0"/>
          </a:p>
          <a:p>
            <a:pPr marL="0" indent="0">
              <a:buNone/>
            </a:pPr>
            <a:endParaRPr lang="en-GB" dirty="0" smtClean="0"/>
          </a:p>
          <a:p>
            <a:endParaRPr lang="en-GB" dirty="0" smtClean="0"/>
          </a:p>
        </p:txBody>
      </p:sp>
    </p:spTree>
    <p:extLst>
      <p:ext uri="{BB962C8B-B14F-4D97-AF65-F5344CB8AC3E}">
        <p14:creationId xmlns:p14="http://schemas.microsoft.com/office/powerpoint/2010/main" val="2347201383"/>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186"/>
          <p:cNvSpPr>
            <a:spLocks noGrp="1" noChangeArrowheads="1"/>
          </p:cNvSpPr>
          <p:nvPr>
            <p:ph type="title"/>
          </p:nvPr>
        </p:nvSpPr>
        <p:spPr/>
        <p:txBody>
          <a:bodyPr/>
          <a:lstStyle/>
          <a:p>
            <a:r>
              <a:rPr lang="en-GB" dirty="0"/>
              <a:t>Extract issues</a:t>
            </a:r>
            <a:endParaRPr lang="en-GB" dirty="0" smtClean="0"/>
          </a:p>
        </p:txBody>
      </p:sp>
      <p:sp>
        <p:nvSpPr>
          <p:cNvPr id="52227" name="Rectangle 185"/>
          <p:cNvSpPr>
            <a:spLocks noGrp="1" noChangeArrowheads="1"/>
          </p:cNvSpPr>
          <p:nvPr>
            <p:ph type="body" idx="1"/>
          </p:nvPr>
        </p:nvSpPr>
        <p:spPr/>
        <p:txBody>
          <a:bodyPr>
            <a:normAutofit/>
          </a:bodyPr>
          <a:lstStyle/>
          <a:p>
            <a:pPr>
              <a:spcBef>
                <a:spcPts val="900"/>
              </a:spcBef>
            </a:pPr>
            <a:r>
              <a:rPr lang="sv-SE" sz="1600" b="1" dirty="0" err="1" smtClean="0"/>
              <a:t>Issue</a:t>
            </a:r>
            <a:r>
              <a:rPr lang="sv-SE" sz="1600" b="1" dirty="0" smtClean="0"/>
              <a:t>: </a:t>
            </a:r>
            <a:r>
              <a:rPr lang="sv-SE" sz="1600" dirty="0" err="1" smtClean="0"/>
              <a:t>Which</a:t>
            </a:r>
            <a:r>
              <a:rPr lang="sv-SE" sz="1600" dirty="0" smtClean="0"/>
              <a:t> </a:t>
            </a:r>
            <a:r>
              <a:rPr lang="sv-SE" sz="1600" dirty="0" err="1" smtClean="0"/>
              <a:t>method</a:t>
            </a:r>
            <a:r>
              <a:rPr lang="sv-SE" sz="1600" dirty="0" smtClean="0"/>
              <a:t> to </a:t>
            </a:r>
            <a:r>
              <a:rPr lang="sv-SE" sz="1600" dirty="0" err="1" smtClean="0"/>
              <a:t>use</a:t>
            </a:r>
            <a:r>
              <a:rPr lang="sv-SE" sz="1600" dirty="0" smtClean="0"/>
              <a:t> for </a:t>
            </a:r>
            <a:r>
              <a:rPr lang="sv-SE" sz="1600" dirty="0" err="1" smtClean="0"/>
              <a:t>transfering</a:t>
            </a:r>
            <a:r>
              <a:rPr lang="sv-SE" sz="1600" dirty="0" smtClean="0"/>
              <a:t> data – </a:t>
            </a:r>
            <a:r>
              <a:rPr lang="sv-SE" sz="1600" b="1" dirty="0" err="1" smtClean="0"/>
              <a:t>batch</a:t>
            </a:r>
            <a:r>
              <a:rPr lang="sv-SE" sz="1600" b="1" dirty="0" smtClean="0"/>
              <a:t>/</a:t>
            </a:r>
            <a:r>
              <a:rPr lang="sv-SE" sz="1600" b="1" dirty="0" err="1" smtClean="0"/>
              <a:t>file</a:t>
            </a:r>
            <a:r>
              <a:rPr lang="sv-SE" sz="1600" b="1" dirty="0" smtClean="0"/>
              <a:t> or streaming</a:t>
            </a:r>
            <a:r>
              <a:rPr lang="sv-SE" sz="1600" b="1" dirty="0" smtClean="0"/>
              <a:t>?</a:t>
            </a:r>
          </a:p>
          <a:p>
            <a:pPr>
              <a:spcBef>
                <a:spcPts val="900"/>
              </a:spcBef>
            </a:pPr>
            <a:r>
              <a:rPr lang="sv-SE" sz="1600" b="1" dirty="0" smtClean="0"/>
              <a:t>Solution: </a:t>
            </a:r>
            <a:r>
              <a:rPr lang="sv-SE" sz="1600" dirty="0" err="1" smtClean="0"/>
              <a:t>Extracts</a:t>
            </a:r>
            <a:r>
              <a:rPr lang="sv-SE" sz="1600" dirty="0" smtClean="0"/>
              <a:t> </a:t>
            </a:r>
            <a:r>
              <a:rPr lang="sv-SE" sz="1600" dirty="0" smtClean="0"/>
              <a:t>in form </a:t>
            </a:r>
            <a:r>
              <a:rPr lang="sv-SE" sz="1600" dirty="0" err="1" smtClean="0"/>
              <a:t>of</a:t>
            </a:r>
            <a:r>
              <a:rPr lang="sv-SE" sz="1600" dirty="0" smtClean="0"/>
              <a:t> </a:t>
            </a:r>
            <a:r>
              <a:rPr lang="sv-SE" sz="1600" b="1" dirty="0" err="1" smtClean="0"/>
              <a:t>files</a:t>
            </a:r>
            <a:r>
              <a:rPr lang="sv-SE" sz="1600" b="1" dirty="0" smtClean="0"/>
              <a:t> has </a:t>
            </a:r>
            <a:r>
              <a:rPr lang="sv-SE" sz="1600" b="1" dirty="0" err="1" smtClean="0"/>
              <a:t>many</a:t>
            </a:r>
            <a:r>
              <a:rPr lang="sv-SE" sz="1600" b="1" dirty="0" smtClean="0"/>
              <a:t> </a:t>
            </a:r>
            <a:r>
              <a:rPr lang="sv-SE" sz="1600" b="1" dirty="0" err="1" smtClean="0"/>
              <a:t>advantages</a:t>
            </a:r>
            <a:r>
              <a:rPr lang="sv-SE" sz="1600" b="1" dirty="0" smtClean="0"/>
              <a:t> over streaming</a:t>
            </a:r>
            <a:r>
              <a:rPr lang="sv-SE" sz="1600" dirty="0" smtClean="0"/>
              <a:t>: </a:t>
            </a:r>
          </a:p>
          <a:p>
            <a:pPr lvl="1">
              <a:spcBef>
                <a:spcPts val="900"/>
              </a:spcBef>
            </a:pPr>
            <a:r>
              <a:rPr lang="sv-SE" sz="1600" dirty="0" smtClean="0"/>
              <a:t>the </a:t>
            </a:r>
            <a:r>
              <a:rPr lang="sv-SE" sz="1600" dirty="0" err="1" smtClean="0"/>
              <a:t>extraction</a:t>
            </a:r>
            <a:r>
              <a:rPr lang="sv-SE" sz="1600" dirty="0" smtClean="0"/>
              <a:t> </a:t>
            </a:r>
            <a:r>
              <a:rPr lang="sv-SE" sz="1600" dirty="0" smtClean="0"/>
              <a:t>is </a:t>
            </a:r>
            <a:r>
              <a:rPr lang="sv-SE" sz="1600" dirty="0" err="1" smtClean="0"/>
              <a:t>easy</a:t>
            </a:r>
            <a:r>
              <a:rPr lang="sv-SE" sz="1600" dirty="0" smtClean="0"/>
              <a:t> to </a:t>
            </a:r>
            <a:r>
              <a:rPr lang="sv-SE" sz="1600" dirty="0" err="1" smtClean="0"/>
              <a:t>rerun</a:t>
            </a:r>
            <a:r>
              <a:rPr lang="sv-SE" sz="1600" dirty="0" smtClean="0"/>
              <a:t> </a:t>
            </a:r>
            <a:r>
              <a:rPr lang="sv-SE" sz="1600" dirty="0" err="1" smtClean="0"/>
              <a:t>due</a:t>
            </a:r>
            <a:r>
              <a:rPr lang="sv-SE" sz="1600" dirty="0" smtClean="0"/>
              <a:t> to </a:t>
            </a:r>
            <a:r>
              <a:rPr lang="sv-SE" sz="1600" dirty="0" err="1" smtClean="0"/>
              <a:t>failure</a:t>
            </a:r>
            <a:endParaRPr lang="sv-SE" sz="1600" dirty="0" smtClean="0"/>
          </a:p>
          <a:p>
            <a:pPr lvl="1">
              <a:spcBef>
                <a:spcPts val="900"/>
              </a:spcBef>
            </a:pPr>
            <a:r>
              <a:rPr lang="sv-SE" sz="1600" dirty="0"/>
              <a:t>the </a:t>
            </a:r>
            <a:r>
              <a:rPr lang="sv-SE" sz="1600" dirty="0" err="1"/>
              <a:t>extraction</a:t>
            </a:r>
            <a:r>
              <a:rPr lang="sv-SE" sz="1600" dirty="0"/>
              <a:t> is </a:t>
            </a:r>
            <a:r>
              <a:rPr lang="sv-SE" sz="1600" dirty="0" err="1" smtClean="0"/>
              <a:t>easy</a:t>
            </a:r>
            <a:r>
              <a:rPr lang="sv-SE" sz="1600" dirty="0" smtClean="0"/>
              <a:t> </a:t>
            </a:r>
            <a:r>
              <a:rPr lang="sv-SE" sz="1600" dirty="0" smtClean="0"/>
              <a:t>to </a:t>
            </a:r>
            <a:r>
              <a:rPr lang="sv-SE" sz="1600" dirty="0" err="1" smtClean="0"/>
              <a:t>encrypt</a:t>
            </a:r>
            <a:r>
              <a:rPr lang="sv-SE" sz="1600" dirty="0" smtClean="0"/>
              <a:t> and </a:t>
            </a:r>
            <a:r>
              <a:rPr lang="sv-SE" sz="1600" dirty="0" err="1" smtClean="0"/>
              <a:t>compress</a:t>
            </a:r>
            <a:r>
              <a:rPr lang="sv-SE" sz="1600" dirty="0" smtClean="0"/>
              <a:t>, </a:t>
            </a:r>
            <a:endParaRPr lang="sv-SE" sz="1600" dirty="0" smtClean="0"/>
          </a:p>
          <a:p>
            <a:pPr lvl="1">
              <a:spcBef>
                <a:spcPts val="900"/>
              </a:spcBef>
            </a:pPr>
            <a:r>
              <a:rPr lang="sv-SE" sz="1600" dirty="0" smtClean="0"/>
              <a:t>it </a:t>
            </a:r>
            <a:r>
              <a:rPr lang="sv-SE" sz="1600" dirty="0" smtClean="0"/>
              <a:t>is </a:t>
            </a:r>
            <a:r>
              <a:rPr lang="sv-SE" sz="1600" dirty="0" err="1" smtClean="0"/>
              <a:t>easy</a:t>
            </a:r>
            <a:r>
              <a:rPr lang="sv-SE" sz="1600" dirty="0" smtClean="0"/>
              <a:t> to </a:t>
            </a:r>
            <a:r>
              <a:rPr lang="sv-SE" sz="1600" dirty="0" err="1" smtClean="0"/>
              <a:t>verify</a:t>
            </a:r>
            <a:r>
              <a:rPr lang="sv-SE" sz="1600" dirty="0" smtClean="0"/>
              <a:t> </a:t>
            </a:r>
            <a:r>
              <a:rPr lang="sv-SE" sz="1600" dirty="0" err="1" smtClean="0"/>
              <a:t>that</a:t>
            </a:r>
            <a:r>
              <a:rPr lang="sv-SE" sz="1600" dirty="0" smtClean="0"/>
              <a:t> all data </a:t>
            </a:r>
            <a:r>
              <a:rPr lang="sv-SE" sz="1600" dirty="0" err="1" smtClean="0"/>
              <a:t>have</a:t>
            </a:r>
            <a:r>
              <a:rPr lang="sv-SE" sz="1600" dirty="0" smtClean="0"/>
              <a:t> </a:t>
            </a:r>
            <a:r>
              <a:rPr lang="sv-SE" sz="1600" dirty="0" err="1" smtClean="0"/>
              <a:t>been</a:t>
            </a:r>
            <a:r>
              <a:rPr lang="sv-SE" sz="1600" dirty="0" smtClean="0"/>
              <a:t> </a:t>
            </a:r>
            <a:r>
              <a:rPr lang="sv-SE" sz="1600" dirty="0" err="1" smtClean="0"/>
              <a:t>transfered</a:t>
            </a:r>
            <a:endParaRPr lang="sv-SE" sz="1600" dirty="0" smtClean="0"/>
          </a:p>
          <a:p>
            <a:pPr>
              <a:spcBef>
                <a:spcPts val="900"/>
              </a:spcBef>
            </a:pPr>
            <a:endParaRPr lang="en-US" sz="1400" dirty="0" smtClean="0"/>
          </a:p>
          <a:p>
            <a:pPr marL="0" indent="0">
              <a:buNone/>
            </a:pPr>
            <a:endParaRPr lang="en-GB" dirty="0" smtClean="0"/>
          </a:p>
          <a:p>
            <a:endParaRPr lang="en-GB" dirty="0" smtClean="0"/>
          </a:p>
        </p:txBody>
      </p:sp>
    </p:spTree>
    <p:extLst>
      <p:ext uri="{BB962C8B-B14F-4D97-AF65-F5344CB8AC3E}">
        <p14:creationId xmlns:p14="http://schemas.microsoft.com/office/powerpoint/2010/main" val="91933389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186"/>
          <p:cNvSpPr>
            <a:spLocks noGrp="1" noChangeArrowheads="1"/>
          </p:cNvSpPr>
          <p:nvPr>
            <p:ph type="title"/>
          </p:nvPr>
        </p:nvSpPr>
        <p:spPr/>
        <p:txBody>
          <a:bodyPr/>
          <a:lstStyle/>
          <a:p>
            <a:r>
              <a:rPr lang="en-GB" dirty="0" smtClean="0"/>
              <a:t>Data cleansing </a:t>
            </a:r>
            <a:r>
              <a:rPr lang="en-GB" dirty="0"/>
              <a:t>issues</a:t>
            </a:r>
            <a:endParaRPr lang="en-GB" dirty="0" smtClean="0"/>
          </a:p>
        </p:txBody>
      </p:sp>
      <p:sp>
        <p:nvSpPr>
          <p:cNvPr id="52227" name="Rectangle 185"/>
          <p:cNvSpPr>
            <a:spLocks noGrp="1" noChangeArrowheads="1"/>
          </p:cNvSpPr>
          <p:nvPr>
            <p:ph type="body" idx="1"/>
          </p:nvPr>
        </p:nvSpPr>
        <p:spPr>
          <a:xfrm>
            <a:off x="792000" y="1275533"/>
            <a:ext cx="7430620" cy="3659435"/>
          </a:xfrm>
        </p:spPr>
        <p:txBody>
          <a:bodyPr>
            <a:normAutofit/>
          </a:bodyPr>
          <a:lstStyle/>
          <a:p>
            <a:pPr>
              <a:spcBef>
                <a:spcPts val="900"/>
              </a:spcBef>
            </a:pPr>
            <a:r>
              <a:rPr lang="sv-SE" sz="1600" b="1" dirty="0" err="1" smtClean="0"/>
              <a:t>Issue</a:t>
            </a:r>
            <a:r>
              <a:rPr lang="sv-SE" sz="1600" b="1" dirty="0" smtClean="0"/>
              <a:t>: </a:t>
            </a:r>
            <a:r>
              <a:rPr lang="sv-SE" sz="1600" dirty="0" err="1" smtClean="0"/>
              <a:t>How</a:t>
            </a:r>
            <a:r>
              <a:rPr lang="sv-SE" sz="1600" dirty="0" smtClean="0"/>
              <a:t> </a:t>
            </a:r>
            <a:r>
              <a:rPr lang="sv-SE" sz="1600" dirty="0" smtClean="0"/>
              <a:t>to </a:t>
            </a:r>
            <a:r>
              <a:rPr lang="sv-SE" sz="1600" b="1" dirty="0" err="1" smtClean="0"/>
              <a:t>identify</a:t>
            </a:r>
            <a:r>
              <a:rPr lang="sv-SE" sz="1600" b="1" dirty="0" smtClean="0"/>
              <a:t> data </a:t>
            </a:r>
            <a:r>
              <a:rPr lang="sv-SE" sz="1600" b="1" dirty="0" err="1" smtClean="0"/>
              <a:t>quality</a:t>
            </a:r>
            <a:r>
              <a:rPr lang="sv-SE" sz="1600" b="1" dirty="0" smtClean="0"/>
              <a:t> </a:t>
            </a:r>
            <a:r>
              <a:rPr lang="sv-SE" sz="1600" b="1" dirty="0" err="1" smtClean="0"/>
              <a:t>issues</a:t>
            </a:r>
            <a:r>
              <a:rPr lang="sv-SE" sz="1600" b="1" dirty="0" smtClean="0"/>
              <a:t> </a:t>
            </a:r>
            <a:r>
              <a:rPr lang="sv-SE" sz="1600" dirty="0" smtClean="0"/>
              <a:t>in the data </a:t>
            </a:r>
            <a:r>
              <a:rPr lang="sv-SE" sz="1600" dirty="0" err="1" smtClean="0"/>
              <a:t>loaded</a:t>
            </a:r>
            <a:r>
              <a:rPr lang="sv-SE" sz="1600" dirty="0" smtClean="0"/>
              <a:t> </a:t>
            </a:r>
            <a:r>
              <a:rPr lang="sv-SE" sz="1600" dirty="0" err="1" smtClean="0"/>
              <a:t>into</a:t>
            </a:r>
            <a:r>
              <a:rPr lang="sv-SE" sz="1600" dirty="0" smtClean="0"/>
              <a:t> </a:t>
            </a:r>
            <a:r>
              <a:rPr lang="sv-SE" sz="1600" b="1" dirty="0" smtClean="0"/>
              <a:t>the data </a:t>
            </a:r>
            <a:r>
              <a:rPr lang="sv-SE" sz="1600" b="1" dirty="0" err="1" smtClean="0"/>
              <a:t>staging</a:t>
            </a:r>
            <a:r>
              <a:rPr lang="sv-SE" sz="1600" b="1" dirty="0" smtClean="0"/>
              <a:t> area</a:t>
            </a:r>
            <a:r>
              <a:rPr lang="sv-SE" sz="1600" dirty="0" smtClean="0"/>
              <a:t>?</a:t>
            </a:r>
          </a:p>
          <a:p>
            <a:pPr>
              <a:spcBef>
                <a:spcPts val="900"/>
              </a:spcBef>
            </a:pPr>
            <a:r>
              <a:rPr lang="sv-SE" sz="1600" b="1" dirty="0" smtClean="0"/>
              <a:t>Solution: </a:t>
            </a:r>
            <a:r>
              <a:rPr lang="sv-SE" sz="1600" b="1" dirty="0" err="1" smtClean="0"/>
              <a:t>Carry</a:t>
            </a:r>
            <a:r>
              <a:rPr lang="sv-SE" sz="1600" b="1" dirty="0" smtClean="0"/>
              <a:t> </a:t>
            </a:r>
            <a:r>
              <a:rPr lang="sv-SE" sz="1600" b="1" dirty="0" err="1"/>
              <a:t>out</a:t>
            </a:r>
            <a:r>
              <a:rPr lang="sv-SE" sz="1600" b="1" dirty="0"/>
              <a:t> data </a:t>
            </a:r>
            <a:r>
              <a:rPr lang="sv-SE" sz="1600" b="1" dirty="0" err="1" smtClean="0"/>
              <a:t>profiling</a:t>
            </a:r>
            <a:r>
              <a:rPr lang="sv-SE" sz="1600" b="1" dirty="0" smtClean="0"/>
              <a:t> </a:t>
            </a:r>
            <a:r>
              <a:rPr lang="sv-SE" sz="1600" b="1" dirty="0" err="1" smtClean="0"/>
              <a:t>analysis</a:t>
            </a:r>
            <a:r>
              <a:rPr lang="sv-SE" sz="1600" b="1" dirty="0" smtClean="0"/>
              <a:t> </a:t>
            </a:r>
            <a:r>
              <a:rPr lang="sv-SE" sz="1600" dirty="0" smtClean="0"/>
              <a:t>in form </a:t>
            </a:r>
            <a:r>
              <a:rPr lang="sv-SE" sz="1600" dirty="0" err="1" smtClean="0"/>
              <a:t>of</a:t>
            </a:r>
            <a:r>
              <a:rPr lang="sv-SE" sz="1600" dirty="0" smtClean="0"/>
              <a:t> </a:t>
            </a:r>
            <a:r>
              <a:rPr lang="sv-SE" sz="1600" b="1" dirty="0" err="1" smtClean="0"/>
              <a:t>quality</a:t>
            </a:r>
            <a:r>
              <a:rPr lang="sv-SE" sz="1600" b="1" dirty="0" smtClean="0"/>
              <a:t> </a:t>
            </a:r>
            <a:r>
              <a:rPr lang="sv-SE" sz="1600" b="1" dirty="0" err="1" smtClean="0"/>
              <a:t>screens</a:t>
            </a:r>
            <a:r>
              <a:rPr lang="sv-SE" sz="1600" dirty="0" smtClean="0"/>
              <a:t>, </a:t>
            </a:r>
            <a:r>
              <a:rPr lang="sv-SE" sz="1600" dirty="0" err="1" smtClean="0"/>
              <a:t>which</a:t>
            </a:r>
            <a:r>
              <a:rPr lang="sv-SE" sz="1600" dirty="0" smtClean="0"/>
              <a:t> </a:t>
            </a:r>
            <a:r>
              <a:rPr lang="sv-SE" sz="1600" dirty="0" err="1" smtClean="0"/>
              <a:t>are</a:t>
            </a:r>
            <a:r>
              <a:rPr lang="sv-SE" sz="1600" dirty="0" smtClean="0"/>
              <a:t> </a:t>
            </a:r>
            <a:r>
              <a:rPr lang="sv-SE" sz="1600" dirty="0" err="1" smtClean="0"/>
              <a:t>diagnostic</a:t>
            </a:r>
            <a:r>
              <a:rPr lang="sv-SE" sz="1600" dirty="0" smtClean="0"/>
              <a:t> filters in the data </a:t>
            </a:r>
            <a:r>
              <a:rPr lang="sv-SE" sz="1600" dirty="0" err="1" smtClean="0"/>
              <a:t>flow</a:t>
            </a:r>
            <a:r>
              <a:rPr lang="sv-SE" sz="1600" dirty="0" smtClean="0"/>
              <a:t> pipelines. </a:t>
            </a:r>
            <a:r>
              <a:rPr lang="sv-SE" sz="1600" dirty="0" err="1" smtClean="0"/>
              <a:t>Each</a:t>
            </a:r>
            <a:r>
              <a:rPr lang="sv-SE" sz="1600" dirty="0" smtClean="0"/>
              <a:t> </a:t>
            </a:r>
            <a:r>
              <a:rPr lang="sv-SE" sz="1600" dirty="0" err="1" smtClean="0"/>
              <a:t>quality</a:t>
            </a:r>
            <a:r>
              <a:rPr lang="sv-SE" sz="1600" dirty="0" smtClean="0"/>
              <a:t> </a:t>
            </a:r>
            <a:r>
              <a:rPr lang="sv-SE" sz="1600" dirty="0" err="1" smtClean="0"/>
              <a:t>screen</a:t>
            </a:r>
            <a:r>
              <a:rPr lang="sv-SE" sz="1600" dirty="0" smtClean="0"/>
              <a:t> is a test and </a:t>
            </a:r>
            <a:r>
              <a:rPr lang="sv-SE" sz="1600" dirty="0" err="1" smtClean="0"/>
              <a:t>if</a:t>
            </a:r>
            <a:r>
              <a:rPr lang="sv-SE" sz="1600" dirty="0" smtClean="0"/>
              <a:t> the test </a:t>
            </a:r>
            <a:r>
              <a:rPr lang="sv-SE" sz="1600" dirty="0" err="1" smtClean="0"/>
              <a:t>fail</a:t>
            </a:r>
            <a:r>
              <a:rPr lang="sv-SE" sz="1600" dirty="0" smtClean="0"/>
              <a:t>, an </a:t>
            </a:r>
            <a:r>
              <a:rPr lang="sv-SE" sz="1600" dirty="0" err="1" smtClean="0"/>
              <a:t>error</a:t>
            </a:r>
            <a:r>
              <a:rPr lang="sv-SE" sz="1600" dirty="0" smtClean="0"/>
              <a:t> event is </a:t>
            </a:r>
            <a:r>
              <a:rPr lang="sv-SE" sz="1600" dirty="0" err="1" smtClean="0"/>
              <a:t>dropped</a:t>
            </a:r>
            <a:r>
              <a:rPr lang="sv-SE" sz="1600" dirty="0" smtClean="0"/>
              <a:t>, </a:t>
            </a:r>
            <a:r>
              <a:rPr lang="sv-SE" sz="1600" dirty="0" err="1" smtClean="0"/>
              <a:t>such</a:t>
            </a:r>
            <a:r>
              <a:rPr lang="sv-SE" sz="1600" dirty="0" smtClean="0"/>
              <a:t> as </a:t>
            </a:r>
            <a:r>
              <a:rPr lang="sv-SE" sz="1600" dirty="0" err="1" smtClean="0"/>
              <a:t>identified</a:t>
            </a:r>
            <a:r>
              <a:rPr lang="sv-SE" sz="1600" dirty="0" smtClean="0"/>
              <a:t> NULL </a:t>
            </a:r>
            <a:r>
              <a:rPr lang="sv-SE" sz="1600" dirty="0" err="1" smtClean="0"/>
              <a:t>values</a:t>
            </a:r>
            <a:r>
              <a:rPr lang="sv-SE" sz="1600" dirty="0" smtClean="0"/>
              <a:t> (</a:t>
            </a:r>
            <a:r>
              <a:rPr lang="sv-SE" sz="1600" dirty="0" err="1" smtClean="0"/>
              <a:t>column</a:t>
            </a:r>
            <a:r>
              <a:rPr lang="sv-SE" sz="1600" dirty="0" smtClean="0"/>
              <a:t> </a:t>
            </a:r>
            <a:r>
              <a:rPr lang="sv-SE" sz="1600" dirty="0" err="1" smtClean="0"/>
              <a:t>screen</a:t>
            </a:r>
            <a:r>
              <a:rPr lang="sv-SE" sz="1600" dirty="0" smtClean="0"/>
              <a:t>, test data in </a:t>
            </a:r>
            <a:r>
              <a:rPr lang="sv-SE" sz="1600" dirty="0" err="1" smtClean="0"/>
              <a:t>one</a:t>
            </a:r>
            <a:r>
              <a:rPr lang="sv-SE" sz="1600" dirty="0" smtClean="0"/>
              <a:t> </a:t>
            </a:r>
            <a:r>
              <a:rPr lang="sv-SE" sz="1600" dirty="0" err="1" smtClean="0"/>
              <a:t>column</a:t>
            </a:r>
            <a:r>
              <a:rPr lang="sv-SE" sz="1600" dirty="0" smtClean="0"/>
              <a:t>), </a:t>
            </a:r>
            <a:r>
              <a:rPr lang="sv-SE" sz="1600" dirty="0" err="1" smtClean="0"/>
              <a:t>violation</a:t>
            </a:r>
            <a:r>
              <a:rPr lang="sv-SE" sz="1600" dirty="0" smtClean="0"/>
              <a:t> </a:t>
            </a:r>
            <a:r>
              <a:rPr lang="sv-SE" sz="1600" dirty="0" err="1" smtClean="0"/>
              <a:t>of</a:t>
            </a:r>
            <a:r>
              <a:rPr lang="sv-SE" sz="1600" dirty="0" smtClean="0"/>
              <a:t> </a:t>
            </a:r>
            <a:r>
              <a:rPr lang="sv-SE" sz="1600" dirty="0" err="1" smtClean="0"/>
              <a:t>referential</a:t>
            </a:r>
            <a:r>
              <a:rPr lang="sv-SE" sz="1600" dirty="0" smtClean="0"/>
              <a:t> </a:t>
            </a:r>
            <a:r>
              <a:rPr lang="sv-SE" sz="1600" dirty="0" err="1" smtClean="0"/>
              <a:t>integrity</a:t>
            </a:r>
            <a:r>
              <a:rPr lang="sv-SE" sz="1600" dirty="0" smtClean="0"/>
              <a:t> (</a:t>
            </a:r>
            <a:r>
              <a:rPr lang="sv-SE" sz="1600" dirty="0" err="1" smtClean="0"/>
              <a:t>structure</a:t>
            </a:r>
            <a:r>
              <a:rPr lang="sv-SE" sz="1600" dirty="0" smtClean="0"/>
              <a:t> </a:t>
            </a:r>
            <a:r>
              <a:rPr lang="sv-SE" sz="1600" dirty="0" err="1" smtClean="0"/>
              <a:t>screen</a:t>
            </a:r>
            <a:r>
              <a:rPr lang="sv-SE" sz="1600" dirty="0" smtClean="0"/>
              <a:t>, i.e., test relationship </a:t>
            </a:r>
            <a:r>
              <a:rPr lang="sv-SE" sz="1600" dirty="0" err="1" smtClean="0"/>
              <a:t>of</a:t>
            </a:r>
            <a:r>
              <a:rPr lang="sv-SE" sz="1600" dirty="0" smtClean="0"/>
              <a:t> data </a:t>
            </a:r>
            <a:r>
              <a:rPr lang="sv-SE" sz="1600" dirty="0" err="1" smtClean="0"/>
              <a:t>accross</a:t>
            </a:r>
            <a:r>
              <a:rPr lang="sv-SE" sz="1600" dirty="0" smtClean="0"/>
              <a:t> </a:t>
            </a:r>
            <a:r>
              <a:rPr lang="sv-SE" sz="1600" dirty="0" err="1" smtClean="0"/>
              <a:t>columns</a:t>
            </a:r>
            <a:r>
              <a:rPr lang="sv-SE" sz="1600" dirty="0" smtClean="0"/>
              <a:t>), </a:t>
            </a:r>
            <a:r>
              <a:rPr lang="sv-SE" sz="1600" dirty="0" smtClean="0"/>
              <a:t>or </a:t>
            </a:r>
            <a:r>
              <a:rPr lang="sv-SE" sz="1600" dirty="0" err="1"/>
              <a:t>violation</a:t>
            </a:r>
            <a:r>
              <a:rPr lang="sv-SE" sz="1600" dirty="0"/>
              <a:t> </a:t>
            </a:r>
            <a:r>
              <a:rPr lang="sv-SE" sz="1600" dirty="0" err="1"/>
              <a:t>of</a:t>
            </a:r>
            <a:r>
              <a:rPr lang="sv-SE" sz="1600" dirty="0"/>
              <a:t> </a:t>
            </a:r>
            <a:r>
              <a:rPr lang="sv-SE" sz="1600" dirty="0" smtClean="0"/>
              <a:t>business </a:t>
            </a:r>
            <a:r>
              <a:rPr lang="sv-SE" sz="1600" dirty="0" err="1" smtClean="0"/>
              <a:t>rules</a:t>
            </a:r>
            <a:r>
              <a:rPr lang="sv-SE" sz="1600" dirty="0" smtClean="0"/>
              <a:t> </a:t>
            </a:r>
            <a:r>
              <a:rPr lang="sv-SE" sz="1600" dirty="0" smtClean="0"/>
              <a:t>(business </a:t>
            </a:r>
            <a:r>
              <a:rPr lang="sv-SE" sz="1600" dirty="0" err="1" smtClean="0"/>
              <a:t>rules</a:t>
            </a:r>
            <a:r>
              <a:rPr lang="sv-SE" sz="1600" dirty="0" smtClean="0"/>
              <a:t> </a:t>
            </a:r>
            <a:r>
              <a:rPr lang="sv-SE" sz="1600" dirty="0" err="1" smtClean="0"/>
              <a:t>screen</a:t>
            </a:r>
            <a:r>
              <a:rPr lang="sv-SE" sz="1600" dirty="0" smtClean="0"/>
              <a:t>)</a:t>
            </a:r>
            <a:endParaRPr lang="sv-SE" sz="1600" dirty="0" smtClean="0"/>
          </a:p>
          <a:p>
            <a:pPr marL="457200" lvl="1" indent="0">
              <a:spcBef>
                <a:spcPts val="900"/>
              </a:spcBef>
              <a:buNone/>
            </a:pPr>
            <a:endParaRPr lang="en-GB" dirty="0" smtClean="0"/>
          </a:p>
          <a:p>
            <a:endParaRPr lang="en-GB" dirty="0" smtClean="0"/>
          </a:p>
        </p:txBody>
      </p:sp>
    </p:spTree>
    <p:extLst>
      <p:ext uri="{BB962C8B-B14F-4D97-AF65-F5344CB8AC3E}">
        <p14:creationId xmlns:p14="http://schemas.microsoft.com/office/powerpoint/2010/main" val="267667887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186"/>
          <p:cNvSpPr>
            <a:spLocks noGrp="1" noChangeArrowheads="1"/>
          </p:cNvSpPr>
          <p:nvPr>
            <p:ph type="title"/>
          </p:nvPr>
        </p:nvSpPr>
        <p:spPr/>
        <p:txBody>
          <a:bodyPr/>
          <a:lstStyle/>
          <a:p>
            <a:r>
              <a:rPr lang="en-GB" dirty="0" smtClean="0"/>
              <a:t>Data cleansing </a:t>
            </a:r>
            <a:r>
              <a:rPr lang="en-GB" dirty="0"/>
              <a:t>issues</a:t>
            </a:r>
            <a:endParaRPr lang="en-GB" dirty="0" smtClean="0"/>
          </a:p>
        </p:txBody>
      </p:sp>
      <p:sp>
        <p:nvSpPr>
          <p:cNvPr id="52227" name="Rectangle 185"/>
          <p:cNvSpPr>
            <a:spLocks noGrp="1" noChangeArrowheads="1"/>
          </p:cNvSpPr>
          <p:nvPr>
            <p:ph type="body" idx="1"/>
          </p:nvPr>
        </p:nvSpPr>
        <p:spPr/>
        <p:txBody>
          <a:bodyPr>
            <a:normAutofit/>
          </a:bodyPr>
          <a:lstStyle/>
          <a:p>
            <a:pPr>
              <a:spcBef>
                <a:spcPts val="900"/>
              </a:spcBef>
            </a:pPr>
            <a:r>
              <a:rPr lang="sv-SE" sz="1600" b="1" dirty="0" err="1" smtClean="0"/>
              <a:t>Issue</a:t>
            </a:r>
            <a:r>
              <a:rPr lang="sv-SE" sz="1600" b="1" dirty="0" smtClean="0"/>
              <a:t>: </a:t>
            </a:r>
            <a:r>
              <a:rPr lang="sv-SE" sz="1600" dirty="0" err="1" smtClean="0"/>
              <a:t>How</a:t>
            </a:r>
            <a:r>
              <a:rPr lang="sv-SE" sz="1600" dirty="0" smtClean="0"/>
              <a:t> </a:t>
            </a:r>
            <a:r>
              <a:rPr lang="sv-SE" sz="1600" dirty="0" smtClean="0"/>
              <a:t>to </a:t>
            </a:r>
            <a:r>
              <a:rPr lang="sv-SE" sz="1600" b="1" dirty="0" err="1" smtClean="0"/>
              <a:t>handle</a:t>
            </a:r>
            <a:r>
              <a:rPr lang="sv-SE" sz="1600" b="1" dirty="0" smtClean="0"/>
              <a:t> data </a:t>
            </a:r>
            <a:r>
              <a:rPr lang="sv-SE" sz="1600" b="1" dirty="0" err="1" smtClean="0"/>
              <a:t>quality</a:t>
            </a:r>
            <a:r>
              <a:rPr lang="sv-SE" sz="1600" b="1" dirty="0" smtClean="0"/>
              <a:t> </a:t>
            </a:r>
            <a:r>
              <a:rPr lang="sv-SE" sz="1600" b="1" dirty="0" err="1" smtClean="0"/>
              <a:t>issues</a:t>
            </a:r>
            <a:r>
              <a:rPr lang="sv-SE" sz="1600" b="1" dirty="0" smtClean="0"/>
              <a:t> </a:t>
            </a:r>
            <a:r>
              <a:rPr lang="sv-SE" sz="1600" b="1" dirty="0" err="1" smtClean="0"/>
              <a:t>identified</a:t>
            </a:r>
            <a:r>
              <a:rPr lang="sv-SE" sz="1600" b="1" dirty="0" smtClean="0"/>
              <a:t> </a:t>
            </a:r>
            <a:r>
              <a:rPr lang="sv-SE" sz="1600" dirty="0" smtClean="0"/>
              <a:t>in </a:t>
            </a:r>
            <a:r>
              <a:rPr lang="sv-SE" sz="1600" dirty="0" smtClean="0"/>
              <a:t>the data </a:t>
            </a:r>
            <a:r>
              <a:rPr lang="sv-SE" sz="1600" dirty="0" err="1" smtClean="0"/>
              <a:t>loaded</a:t>
            </a:r>
            <a:r>
              <a:rPr lang="sv-SE" sz="1600" dirty="0" smtClean="0"/>
              <a:t> </a:t>
            </a:r>
            <a:r>
              <a:rPr lang="sv-SE" sz="1600" dirty="0" err="1" smtClean="0"/>
              <a:t>into</a:t>
            </a:r>
            <a:r>
              <a:rPr lang="sv-SE" sz="1600" dirty="0" smtClean="0"/>
              <a:t> the data </a:t>
            </a:r>
            <a:r>
              <a:rPr lang="sv-SE" sz="1600" dirty="0" err="1" smtClean="0"/>
              <a:t>staging</a:t>
            </a:r>
            <a:r>
              <a:rPr lang="sv-SE" sz="1600" dirty="0" smtClean="0"/>
              <a:t> area</a:t>
            </a:r>
            <a:r>
              <a:rPr lang="sv-SE" sz="1600" dirty="0" smtClean="0"/>
              <a:t>?</a:t>
            </a:r>
          </a:p>
          <a:p>
            <a:pPr>
              <a:spcBef>
                <a:spcPts val="900"/>
              </a:spcBef>
            </a:pPr>
            <a:r>
              <a:rPr lang="sv-SE" sz="1600" b="1" dirty="0" smtClean="0"/>
              <a:t>Solution: </a:t>
            </a:r>
            <a:r>
              <a:rPr lang="sv-SE" sz="1600" dirty="0" smtClean="0"/>
              <a:t>If </a:t>
            </a:r>
            <a:r>
              <a:rPr lang="sv-SE" sz="1600" dirty="0"/>
              <a:t>an </a:t>
            </a:r>
            <a:r>
              <a:rPr lang="sv-SE" sz="1600" dirty="0" err="1" smtClean="0"/>
              <a:t>quality</a:t>
            </a:r>
            <a:r>
              <a:rPr lang="sv-SE" sz="1600" dirty="0" smtClean="0"/>
              <a:t> </a:t>
            </a:r>
            <a:r>
              <a:rPr lang="sv-SE" sz="1600" dirty="0" err="1" smtClean="0"/>
              <a:t>issue</a:t>
            </a:r>
            <a:r>
              <a:rPr lang="sv-SE" sz="1600" dirty="0" smtClean="0"/>
              <a:t> </a:t>
            </a:r>
            <a:r>
              <a:rPr lang="sv-SE" sz="1600" dirty="0" err="1" smtClean="0"/>
              <a:t>occures</a:t>
            </a:r>
            <a:r>
              <a:rPr lang="sv-SE" sz="1600" dirty="0" smtClean="0"/>
              <a:t> (</a:t>
            </a:r>
            <a:r>
              <a:rPr lang="sv-SE" sz="1600" dirty="0" err="1" smtClean="0"/>
              <a:t>that</a:t>
            </a:r>
            <a:r>
              <a:rPr lang="sv-SE" sz="1600" dirty="0" smtClean="0"/>
              <a:t> is, an </a:t>
            </a:r>
            <a:r>
              <a:rPr lang="sv-SE" sz="1600" dirty="0" err="1" smtClean="0"/>
              <a:t>error</a:t>
            </a:r>
            <a:r>
              <a:rPr lang="sv-SE" sz="1600" dirty="0" smtClean="0"/>
              <a:t> </a:t>
            </a:r>
            <a:r>
              <a:rPr lang="sv-SE" sz="1600" dirty="0"/>
              <a:t>event is </a:t>
            </a:r>
            <a:r>
              <a:rPr lang="sv-SE" sz="1600" dirty="0" err="1" smtClean="0"/>
              <a:t>dropped</a:t>
            </a:r>
            <a:r>
              <a:rPr lang="sv-SE" sz="1600" dirty="0" smtClean="0"/>
              <a:t>) </a:t>
            </a:r>
            <a:r>
              <a:rPr lang="sv-SE" sz="1600" dirty="0"/>
              <a:t>the </a:t>
            </a:r>
            <a:r>
              <a:rPr lang="sv-SE" sz="1600" dirty="0" err="1"/>
              <a:t>following</a:t>
            </a:r>
            <a:r>
              <a:rPr lang="sv-SE" sz="1600" dirty="0"/>
              <a:t> </a:t>
            </a:r>
            <a:r>
              <a:rPr lang="sv-SE" sz="1600" dirty="0" err="1"/>
              <a:t>can</a:t>
            </a:r>
            <a:r>
              <a:rPr lang="sv-SE" sz="1600" dirty="0"/>
              <a:t> </a:t>
            </a:r>
            <a:r>
              <a:rPr lang="sv-SE" sz="1600" dirty="0" smtClean="0"/>
              <a:t>be </a:t>
            </a:r>
            <a:r>
              <a:rPr lang="sv-SE" sz="1600" dirty="0" err="1" smtClean="0"/>
              <a:t>done</a:t>
            </a:r>
            <a:r>
              <a:rPr lang="sv-SE" sz="1600" dirty="0" smtClean="0"/>
              <a:t>:</a:t>
            </a:r>
            <a:endParaRPr lang="sv-SE" sz="1600" dirty="0"/>
          </a:p>
          <a:p>
            <a:pPr lvl="2">
              <a:spcBef>
                <a:spcPts val="900"/>
              </a:spcBef>
            </a:pPr>
            <a:r>
              <a:rPr lang="sv-SE" sz="1400" dirty="0"/>
              <a:t>Halt the data </a:t>
            </a:r>
            <a:r>
              <a:rPr lang="sv-SE" sz="1400" dirty="0" err="1"/>
              <a:t>flow</a:t>
            </a:r>
            <a:r>
              <a:rPr lang="sv-SE" sz="1400" dirty="0"/>
              <a:t>/process</a:t>
            </a:r>
          </a:p>
          <a:p>
            <a:pPr lvl="2">
              <a:spcBef>
                <a:spcPts val="900"/>
              </a:spcBef>
            </a:pPr>
            <a:r>
              <a:rPr lang="sv-SE" sz="1400" dirty="0" err="1"/>
              <a:t>Send</a:t>
            </a:r>
            <a:r>
              <a:rPr lang="sv-SE" sz="1400" dirty="0"/>
              <a:t> the data </a:t>
            </a:r>
            <a:r>
              <a:rPr lang="sv-SE" sz="1400" dirty="0" err="1"/>
              <a:t>into</a:t>
            </a:r>
            <a:r>
              <a:rPr lang="sv-SE" sz="1400" dirty="0"/>
              <a:t> suspension</a:t>
            </a:r>
          </a:p>
          <a:p>
            <a:pPr lvl="2">
              <a:spcBef>
                <a:spcPts val="900"/>
              </a:spcBef>
            </a:pPr>
            <a:r>
              <a:rPr lang="sv-SE" sz="1400" dirty="0"/>
              <a:t>Tag the </a:t>
            </a:r>
            <a:r>
              <a:rPr lang="sv-SE" sz="1400" dirty="0" smtClean="0"/>
              <a:t>data (the </a:t>
            </a:r>
            <a:r>
              <a:rPr lang="sv-SE" sz="1400" dirty="0" err="1" smtClean="0"/>
              <a:t>preferred</a:t>
            </a:r>
            <a:r>
              <a:rPr lang="sv-SE" sz="1400" dirty="0" smtClean="0"/>
              <a:t> option, </a:t>
            </a:r>
            <a:r>
              <a:rPr lang="sv-SE" sz="1400" dirty="0" err="1" smtClean="0"/>
              <a:t>according</a:t>
            </a:r>
            <a:r>
              <a:rPr lang="sv-SE" sz="1400" dirty="0" smtClean="0"/>
              <a:t> to </a:t>
            </a:r>
            <a:r>
              <a:rPr lang="sv-SE" sz="1400" dirty="0" err="1" smtClean="0"/>
              <a:t>Kimball</a:t>
            </a:r>
            <a:r>
              <a:rPr lang="sv-SE" sz="1400" dirty="0" smtClean="0"/>
              <a:t>/Ross)</a:t>
            </a:r>
            <a:endParaRPr lang="en-US" sz="1400" dirty="0"/>
          </a:p>
          <a:p>
            <a:pPr marL="457200" lvl="1" indent="0">
              <a:spcBef>
                <a:spcPts val="900"/>
              </a:spcBef>
              <a:buNone/>
            </a:pPr>
            <a:endParaRPr lang="en-GB" dirty="0" smtClean="0"/>
          </a:p>
          <a:p>
            <a:endParaRPr lang="en-GB" dirty="0" smtClean="0"/>
          </a:p>
        </p:txBody>
      </p:sp>
    </p:spTree>
    <p:extLst>
      <p:ext uri="{BB962C8B-B14F-4D97-AF65-F5344CB8AC3E}">
        <p14:creationId xmlns:p14="http://schemas.microsoft.com/office/powerpoint/2010/main" val="406023017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186"/>
          <p:cNvSpPr>
            <a:spLocks noGrp="1" noChangeArrowheads="1"/>
          </p:cNvSpPr>
          <p:nvPr>
            <p:ph type="title"/>
          </p:nvPr>
        </p:nvSpPr>
        <p:spPr/>
        <p:txBody>
          <a:bodyPr/>
          <a:lstStyle/>
          <a:p>
            <a:r>
              <a:rPr lang="en-GB" dirty="0" smtClean="0"/>
              <a:t>Data cleansing </a:t>
            </a:r>
            <a:r>
              <a:rPr lang="en-GB" dirty="0"/>
              <a:t>issues</a:t>
            </a:r>
            <a:endParaRPr lang="en-GB" dirty="0" smtClean="0"/>
          </a:p>
        </p:txBody>
      </p:sp>
      <p:sp>
        <p:nvSpPr>
          <p:cNvPr id="52227" name="Rectangle 185"/>
          <p:cNvSpPr>
            <a:spLocks noGrp="1" noChangeArrowheads="1"/>
          </p:cNvSpPr>
          <p:nvPr>
            <p:ph type="body" idx="1"/>
          </p:nvPr>
        </p:nvSpPr>
        <p:spPr/>
        <p:txBody>
          <a:bodyPr>
            <a:normAutofit/>
          </a:bodyPr>
          <a:lstStyle/>
          <a:p>
            <a:pPr>
              <a:spcBef>
                <a:spcPts val="900"/>
              </a:spcBef>
            </a:pPr>
            <a:r>
              <a:rPr lang="sv-SE" sz="1600" b="1" dirty="0" err="1" smtClean="0"/>
              <a:t>Issue</a:t>
            </a:r>
            <a:r>
              <a:rPr lang="sv-SE" sz="1600" b="1" dirty="0" smtClean="0"/>
              <a:t>: </a:t>
            </a:r>
            <a:r>
              <a:rPr lang="sv-SE" sz="1600" dirty="0" err="1" smtClean="0"/>
              <a:t>How</a:t>
            </a:r>
            <a:r>
              <a:rPr lang="sv-SE" sz="1600" dirty="0" smtClean="0"/>
              <a:t> </a:t>
            </a:r>
            <a:r>
              <a:rPr lang="sv-SE" sz="1600" dirty="0" smtClean="0"/>
              <a:t>to </a:t>
            </a:r>
            <a:r>
              <a:rPr lang="sv-SE" sz="1600" b="1" dirty="0" err="1" smtClean="0"/>
              <a:t>document</a:t>
            </a:r>
            <a:r>
              <a:rPr lang="sv-SE" sz="1600" b="1" dirty="0" smtClean="0"/>
              <a:t> </a:t>
            </a:r>
            <a:r>
              <a:rPr lang="sv-SE" sz="1600" b="1" dirty="0" err="1" smtClean="0"/>
              <a:t>identified</a:t>
            </a:r>
            <a:r>
              <a:rPr lang="sv-SE" sz="1600" b="1" dirty="0" smtClean="0"/>
              <a:t> </a:t>
            </a:r>
            <a:r>
              <a:rPr lang="sv-SE" sz="1600" b="1" dirty="0" err="1" smtClean="0"/>
              <a:t>error</a:t>
            </a:r>
            <a:r>
              <a:rPr lang="sv-SE" sz="1600" b="1" dirty="0" smtClean="0"/>
              <a:t> </a:t>
            </a:r>
            <a:r>
              <a:rPr lang="sv-SE" sz="1600" b="1" dirty="0" smtClean="0"/>
              <a:t>events</a:t>
            </a:r>
            <a:r>
              <a:rPr lang="sv-SE" sz="1600" dirty="0" smtClean="0"/>
              <a:t>?</a:t>
            </a:r>
          </a:p>
          <a:p>
            <a:pPr>
              <a:spcBef>
                <a:spcPts val="900"/>
              </a:spcBef>
            </a:pPr>
            <a:r>
              <a:rPr lang="sv-SE" sz="1600" b="1" dirty="0" smtClean="0"/>
              <a:t>Solutions: </a:t>
            </a:r>
          </a:p>
          <a:p>
            <a:pPr lvl="1">
              <a:spcBef>
                <a:spcPts val="900"/>
              </a:spcBef>
            </a:pPr>
            <a:r>
              <a:rPr lang="sv-SE" sz="1600" b="1" dirty="0" err="1" smtClean="0"/>
              <a:t>Create</a:t>
            </a:r>
            <a:r>
              <a:rPr lang="sv-SE" sz="1600" b="1" dirty="0" smtClean="0"/>
              <a:t> </a:t>
            </a:r>
            <a:r>
              <a:rPr lang="sv-SE" sz="1600" b="1" dirty="0" smtClean="0"/>
              <a:t>a star </a:t>
            </a:r>
            <a:r>
              <a:rPr lang="sv-SE" sz="1600" b="1" dirty="0" err="1" smtClean="0"/>
              <a:t>join</a:t>
            </a:r>
            <a:r>
              <a:rPr lang="sv-SE" sz="1600" b="1" dirty="0" smtClean="0"/>
              <a:t> schema </a:t>
            </a:r>
            <a:r>
              <a:rPr lang="sv-SE" sz="1600" b="1" dirty="0" smtClean="0"/>
              <a:t>to be </a:t>
            </a:r>
            <a:r>
              <a:rPr lang="sv-SE" sz="1600" b="1" dirty="0" err="1" smtClean="0"/>
              <a:t>used</a:t>
            </a:r>
            <a:r>
              <a:rPr lang="sv-SE" sz="1600" b="1" dirty="0" smtClean="0"/>
              <a:t> in </a:t>
            </a:r>
            <a:r>
              <a:rPr lang="sv-SE" sz="1600" b="1" dirty="0" smtClean="0"/>
              <a:t>the data </a:t>
            </a:r>
            <a:r>
              <a:rPr lang="sv-SE" sz="1600" b="1" dirty="0" err="1" smtClean="0"/>
              <a:t>staging</a:t>
            </a:r>
            <a:r>
              <a:rPr lang="sv-SE" sz="1600" b="1" dirty="0" smtClean="0"/>
              <a:t> area </a:t>
            </a:r>
            <a:r>
              <a:rPr lang="sv-SE" sz="1600" dirty="0" err="1" smtClean="0"/>
              <a:t>with</a:t>
            </a:r>
            <a:r>
              <a:rPr lang="sv-SE" sz="1600" dirty="0" smtClean="0"/>
              <a:t> an </a:t>
            </a:r>
            <a:r>
              <a:rPr lang="sv-SE" sz="1600" dirty="0" err="1" smtClean="0"/>
              <a:t>error</a:t>
            </a:r>
            <a:r>
              <a:rPr lang="sv-SE" sz="1600" dirty="0" smtClean="0"/>
              <a:t> event </a:t>
            </a:r>
            <a:r>
              <a:rPr lang="sv-SE" sz="1600" dirty="0" err="1" smtClean="0"/>
              <a:t>fact</a:t>
            </a:r>
            <a:r>
              <a:rPr lang="sv-SE" sz="1600" dirty="0" smtClean="0"/>
              <a:t> table and dimensions </a:t>
            </a:r>
            <a:r>
              <a:rPr lang="sv-SE" sz="1600" dirty="0" err="1" smtClean="0"/>
              <a:t>such</a:t>
            </a:r>
            <a:r>
              <a:rPr lang="sv-SE" sz="1600" dirty="0" smtClean="0"/>
              <a:t> as </a:t>
            </a:r>
            <a:r>
              <a:rPr lang="sv-SE" sz="1600" dirty="0" err="1" smtClean="0"/>
              <a:t>Batch</a:t>
            </a:r>
            <a:r>
              <a:rPr lang="sv-SE" sz="1600" dirty="0" smtClean="0"/>
              <a:t> dimension, Data dimensions, and </a:t>
            </a:r>
            <a:r>
              <a:rPr lang="sv-SE" sz="1600" dirty="0" err="1" smtClean="0"/>
              <a:t>Scrre</a:t>
            </a:r>
            <a:r>
              <a:rPr lang="sv-SE" sz="1600" dirty="0" smtClean="0"/>
              <a:t> dimension?</a:t>
            </a:r>
          </a:p>
          <a:p>
            <a:pPr lvl="1">
              <a:spcBef>
                <a:spcPts val="900"/>
              </a:spcBef>
            </a:pPr>
            <a:r>
              <a:rPr lang="sv-SE" sz="1600" b="1" dirty="0" err="1" smtClean="0"/>
              <a:t>Add</a:t>
            </a:r>
            <a:r>
              <a:rPr lang="sv-SE" sz="1600" b="1" dirty="0" smtClean="0"/>
              <a:t> an </a:t>
            </a:r>
            <a:r>
              <a:rPr lang="sv-SE" sz="1600" b="1" dirty="0" err="1" smtClean="0"/>
              <a:t>audit</a:t>
            </a:r>
            <a:r>
              <a:rPr lang="sv-SE" sz="1600" b="1" dirty="0" smtClean="0"/>
              <a:t> dimensions for </a:t>
            </a:r>
            <a:r>
              <a:rPr lang="sv-SE" sz="1600" b="1" dirty="0" err="1" smtClean="0"/>
              <a:t>each</a:t>
            </a:r>
            <a:r>
              <a:rPr lang="sv-SE" sz="1600" b="1" dirty="0" smtClean="0"/>
              <a:t> star </a:t>
            </a:r>
            <a:r>
              <a:rPr lang="sv-SE" sz="1600" b="1" dirty="0" err="1" smtClean="0"/>
              <a:t>join</a:t>
            </a:r>
            <a:r>
              <a:rPr lang="sv-SE" sz="1600" b="1" dirty="0" smtClean="0"/>
              <a:t> schema </a:t>
            </a:r>
            <a:r>
              <a:rPr lang="sv-SE" sz="1600" dirty="0" err="1" smtClean="0"/>
              <a:t>with</a:t>
            </a:r>
            <a:r>
              <a:rPr lang="sv-SE" sz="1600" dirty="0" smtClean="0"/>
              <a:t> info </a:t>
            </a:r>
            <a:r>
              <a:rPr lang="sv-SE" sz="1600" dirty="0" err="1" smtClean="0"/>
              <a:t>about</a:t>
            </a:r>
            <a:r>
              <a:rPr lang="sv-SE" sz="1600" dirty="0" smtClean="0"/>
              <a:t> </a:t>
            </a:r>
            <a:r>
              <a:rPr lang="sv-SE" sz="1600" dirty="0" err="1" smtClean="0"/>
              <a:t>errors</a:t>
            </a:r>
            <a:endParaRPr lang="sv-SE" sz="1600" dirty="0" smtClean="0"/>
          </a:p>
          <a:p>
            <a:pPr marL="457200" lvl="1" indent="0">
              <a:spcBef>
                <a:spcPts val="900"/>
              </a:spcBef>
              <a:buNone/>
            </a:pPr>
            <a:endParaRPr lang="en-GB" dirty="0" smtClean="0"/>
          </a:p>
          <a:p>
            <a:endParaRPr lang="en-GB" dirty="0" smtClean="0"/>
          </a:p>
        </p:txBody>
      </p:sp>
    </p:spTree>
    <p:extLst>
      <p:ext uri="{BB962C8B-B14F-4D97-AF65-F5344CB8AC3E}">
        <p14:creationId xmlns:p14="http://schemas.microsoft.com/office/powerpoint/2010/main" val="10603421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186"/>
          <p:cNvSpPr>
            <a:spLocks noGrp="1" noChangeArrowheads="1"/>
          </p:cNvSpPr>
          <p:nvPr>
            <p:ph type="title"/>
          </p:nvPr>
        </p:nvSpPr>
        <p:spPr/>
        <p:txBody>
          <a:bodyPr/>
          <a:lstStyle/>
          <a:p>
            <a:r>
              <a:rPr lang="en-GB" dirty="0" smtClean="0"/>
              <a:t>Dimension building issues</a:t>
            </a:r>
          </a:p>
        </p:txBody>
      </p:sp>
      <p:sp>
        <p:nvSpPr>
          <p:cNvPr id="52227" name="Rectangle 185"/>
          <p:cNvSpPr>
            <a:spLocks noGrp="1" noChangeArrowheads="1"/>
          </p:cNvSpPr>
          <p:nvPr>
            <p:ph type="body" idx="1"/>
          </p:nvPr>
        </p:nvSpPr>
        <p:spPr/>
        <p:txBody>
          <a:bodyPr>
            <a:normAutofit/>
          </a:bodyPr>
          <a:lstStyle/>
          <a:p>
            <a:pPr>
              <a:spcBef>
                <a:spcPts val="900"/>
              </a:spcBef>
            </a:pPr>
            <a:r>
              <a:rPr lang="sv-SE" sz="1600" b="1" dirty="0" err="1" smtClean="0"/>
              <a:t>Issue</a:t>
            </a:r>
            <a:r>
              <a:rPr lang="sv-SE" sz="1600" b="1" dirty="0" smtClean="0"/>
              <a:t>: </a:t>
            </a:r>
            <a:r>
              <a:rPr lang="sv-SE" sz="1600" dirty="0" err="1" smtClean="0"/>
              <a:t>How</a:t>
            </a:r>
            <a:r>
              <a:rPr lang="sv-SE" sz="1600" dirty="0" smtClean="0"/>
              <a:t> </a:t>
            </a:r>
            <a:r>
              <a:rPr lang="sv-SE" sz="1600" dirty="0"/>
              <a:t>to </a:t>
            </a:r>
            <a:r>
              <a:rPr lang="sv-SE" sz="1600" b="1" dirty="0" err="1"/>
              <a:t>mange</a:t>
            </a:r>
            <a:r>
              <a:rPr lang="sv-SE" sz="1600" b="1" dirty="0"/>
              <a:t> </a:t>
            </a:r>
            <a:r>
              <a:rPr lang="sv-SE" sz="1600" b="1" dirty="0" err="1"/>
              <a:t>attribute</a:t>
            </a:r>
            <a:r>
              <a:rPr lang="sv-SE" sz="1600" b="1" dirty="0"/>
              <a:t> </a:t>
            </a:r>
            <a:r>
              <a:rPr lang="sv-SE" sz="1600" b="1" dirty="0" err="1" smtClean="0"/>
              <a:t>values</a:t>
            </a:r>
            <a:r>
              <a:rPr lang="sv-SE" sz="1600" b="1" dirty="0" smtClean="0"/>
              <a:t> </a:t>
            </a:r>
            <a:r>
              <a:rPr lang="sv-SE" sz="1600" b="1" dirty="0" err="1"/>
              <a:t>that</a:t>
            </a:r>
            <a:r>
              <a:rPr lang="sv-SE" sz="1600" b="1" dirty="0"/>
              <a:t> </a:t>
            </a:r>
            <a:r>
              <a:rPr lang="sv-SE" sz="1600" b="1" dirty="0" err="1" smtClean="0"/>
              <a:t>have</a:t>
            </a:r>
            <a:r>
              <a:rPr lang="sv-SE" sz="1600" b="1" dirty="0" smtClean="0"/>
              <a:t> </a:t>
            </a:r>
            <a:r>
              <a:rPr lang="sv-SE" sz="1600" b="1" dirty="0" err="1"/>
              <a:t>changed</a:t>
            </a:r>
            <a:r>
              <a:rPr lang="sv-SE" sz="1600" b="1" dirty="0"/>
              <a:t> </a:t>
            </a:r>
            <a:r>
              <a:rPr lang="sv-SE" sz="1600" dirty="0"/>
              <a:t>and </a:t>
            </a:r>
            <a:r>
              <a:rPr lang="sv-SE" sz="1600" dirty="0" err="1"/>
              <a:t>thereby</a:t>
            </a:r>
            <a:r>
              <a:rPr lang="sv-SE" sz="1600" dirty="0"/>
              <a:t> </a:t>
            </a:r>
            <a:r>
              <a:rPr lang="sv-SE" sz="1600" b="1" dirty="0" err="1" smtClean="0"/>
              <a:t>differ</a:t>
            </a:r>
            <a:r>
              <a:rPr lang="sv-SE" sz="1600" b="1" dirty="0" smtClean="0"/>
              <a:t> </a:t>
            </a:r>
            <a:r>
              <a:rPr lang="sv-SE" sz="1600" b="1" dirty="0"/>
              <a:t>from the </a:t>
            </a:r>
            <a:r>
              <a:rPr lang="sv-SE" sz="1600" b="1" dirty="0" err="1" smtClean="0"/>
              <a:t>values</a:t>
            </a:r>
            <a:r>
              <a:rPr lang="sv-SE" sz="1600" b="1" dirty="0" smtClean="0"/>
              <a:t> </a:t>
            </a:r>
            <a:r>
              <a:rPr lang="sv-SE" sz="1600" b="1" dirty="0" err="1"/>
              <a:t>already</a:t>
            </a:r>
            <a:r>
              <a:rPr lang="sv-SE" sz="1600" b="1" dirty="0"/>
              <a:t> </a:t>
            </a:r>
            <a:r>
              <a:rPr lang="sv-SE" sz="1600" b="1" dirty="0" err="1"/>
              <a:t>stored</a:t>
            </a:r>
            <a:r>
              <a:rPr lang="sv-SE" sz="1600" b="1" dirty="0"/>
              <a:t> in the DW</a:t>
            </a:r>
            <a:r>
              <a:rPr lang="sv-SE" sz="1600" dirty="0" smtClean="0"/>
              <a:t>?</a:t>
            </a:r>
          </a:p>
          <a:p>
            <a:pPr>
              <a:spcBef>
                <a:spcPts val="900"/>
              </a:spcBef>
            </a:pPr>
            <a:r>
              <a:rPr lang="sv-SE" sz="1600" b="1" dirty="0" smtClean="0"/>
              <a:t>Solution: </a:t>
            </a:r>
            <a:r>
              <a:rPr lang="sv-SE" sz="1600" dirty="0" err="1" smtClean="0"/>
              <a:t>Select</a:t>
            </a:r>
            <a:r>
              <a:rPr lang="sv-SE" sz="1600" dirty="0" smtClean="0"/>
              <a:t> </a:t>
            </a:r>
            <a:r>
              <a:rPr lang="sv-SE" sz="1600" dirty="0" smtClean="0"/>
              <a:t>and </a:t>
            </a:r>
            <a:r>
              <a:rPr lang="sv-SE" sz="1600" dirty="0" err="1" smtClean="0"/>
              <a:t>apply</a:t>
            </a:r>
            <a:r>
              <a:rPr lang="sv-SE" sz="1600" dirty="0" smtClean="0"/>
              <a:t> </a:t>
            </a:r>
            <a:r>
              <a:rPr lang="sv-SE" sz="1600" dirty="0" err="1" smtClean="0"/>
              <a:t>appropriate</a:t>
            </a:r>
            <a:r>
              <a:rPr lang="sv-SE" sz="1600" dirty="0" smtClean="0"/>
              <a:t> </a:t>
            </a:r>
            <a:r>
              <a:rPr lang="sv-SE" sz="1600" b="1" dirty="0" err="1" smtClean="0"/>
              <a:t>Slowly</a:t>
            </a:r>
            <a:r>
              <a:rPr lang="sv-SE" sz="1600" b="1" dirty="0" smtClean="0"/>
              <a:t> </a:t>
            </a:r>
            <a:r>
              <a:rPr lang="sv-SE" sz="1600" b="1" dirty="0" err="1" smtClean="0"/>
              <a:t>changing</a:t>
            </a:r>
            <a:r>
              <a:rPr lang="sv-SE" sz="1600" b="1" dirty="0" smtClean="0"/>
              <a:t> dimension (SCD) </a:t>
            </a:r>
            <a:r>
              <a:rPr lang="sv-SE" sz="1600" b="1" dirty="0" err="1" smtClean="0"/>
              <a:t>techniques</a:t>
            </a:r>
            <a:r>
              <a:rPr lang="sv-SE" sz="1600" dirty="0" smtClean="0"/>
              <a:t>, or </a:t>
            </a:r>
            <a:r>
              <a:rPr lang="sv-SE" sz="1600" dirty="0" err="1" smtClean="0"/>
              <a:t>select</a:t>
            </a:r>
            <a:r>
              <a:rPr lang="sv-SE" sz="1600" dirty="0" smtClean="0"/>
              <a:t> a </a:t>
            </a:r>
            <a:r>
              <a:rPr lang="sv-SE" sz="1600" b="1" dirty="0"/>
              <a:t>M</a:t>
            </a:r>
            <a:r>
              <a:rPr lang="sv-SE" sz="1600" b="1" dirty="0" smtClean="0"/>
              <a:t>inidimension</a:t>
            </a:r>
            <a:endParaRPr lang="sv-SE" sz="1600" b="1" dirty="0" smtClean="0"/>
          </a:p>
          <a:p>
            <a:pPr marL="457200" lvl="1" indent="0">
              <a:spcBef>
                <a:spcPts val="900"/>
              </a:spcBef>
              <a:buNone/>
            </a:pPr>
            <a:endParaRPr lang="sv-SE" sz="1600" dirty="0" smtClean="0"/>
          </a:p>
          <a:p>
            <a:pPr lvl="1">
              <a:spcBef>
                <a:spcPts val="900"/>
              </a:spcBef>
            </a:pPr>
            <a:endParaRPr lang="sv-SE" sz="1600" dirty="0" smtClean="0"/>
          </a:p>
          <a:p>
            <a:pPr marL="457200" lvl="1" indent="0">
              <a:spcBef>
                <a:spcPts val="900"/>
              </a:spcBef>
              <a:buNone/>
            </a:pPr>
            <a:endParaRPr lang="en-GB" dirty="0" smtClean="0"/>
          </a:p>
          <a:p>
            <a:endParaRPr lang="en-GB" dirty="0" smtClean="0"/>
          </a:p>
        </p:txBody>
      </p:sp>
    </p:spTree>
    <p:extLst>
      <p:ext uri="{BB962C8B-B14F-4D97-AF65-F5344CB8AC3E}">
        <p14:creationId xmlns:p14="http://schemas.microsoft.com/office/powerpoint/2010/main" val="272304467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186"/>
          <p:cNvSpPr>
            <a:spLocks noGrp="1" noChangeArrowheads="1"/>
          </p:cNvSpPr>
          <p:nvPr>
            <p:ph type="title"/>
          </p:nvPr>
        </p:nvSpPr>
        <p:spPr/>
        <p:txBody>
          <a:bodyPr/>
          <a:lstStyle/>
          <a:p>
            <a:r>
              <a:rPr lang="en-GB" dirty="0" smtClean="0"/>
              <a:t>Dimension building issues</a:t>
            </a:r>
          </a:p>
        </p:txBody>
      </p:sp>
      <p:sp>
        <p:nvSpPr>
          <p:cNvPr id="52227" name="Rectangle 185"/>
          <p:cNvSpPr>
            <a:spLocks noGrp="1" noChangeArrowheads="1"/>
          </p:cNvSpPr>
          <p:nvPr>
            <p:ph type="body" idx="1"/>
          </p:nvPr>
        </p:nvSpPr>
        <p:spPr/>
        <p:txBody>
          <a:bodyPr>
            <a:normAutofit fontScale="92500" lnSpcReduction="10000"/>
          </a:bodyPr>
          <a:lstStyle/>
          <a:p>
            <a:pPr>
              <a:spcBef>
                <a:spcPts val="900"/>
              </a:spcBef>
            </a:pPr>
            <a:r>
              <a:rPr lang="sv-SE" sz="1600" b="1" dirty="0" err="1" smtClean="0"/>
              <a:t>Issue</a:t>
            </a:r>
            <a:r>
              <a:rPr lang="sv-SE" sz="1600" b="1" dirty="0" smtClean="0"/>
              <a:t>: </a:t>
            </a:r>
            <a:r>
              <a:rPr lang="sv-SE" sz="1600" dirty="0" err="1" smtClean="0"/>
              <a:t>How</a:t>
            </a:r>
            <a:r>
              <a:rPr lang="sv-SE" sz="1600" dirty="0" smtClean="0"/>
              <a:t> </a:t>
            </a:r>
            <a:r>
              <a:rPr lang="sv-SE" sz="1600" dirty="0" smtClean="0"/>
              <a:t>to </a:t>
            </a:r>
            <a:r>
              <a:rPr lang="sv-SE" sz="1600" b="1" dirty="0" err="1" smtClean="0"/>
              <a:t>add</a:t>
            </a:r>
            <a:r>
              <a:rPr lang="sv-SE" sz="1600" b="1" dirty="0" smtClean="0"/>
              <a:t> a </a:t>
            </a:r>
            <a:r>
              <a:rPr lang="sv-SE" sz="1600" b="1" dirty="0" err="1" smtClean="0"/>
              <a:t>surrogate</a:t>
            </a:r>
            <a:r>
              <a:rPr lang="sv-SE" sz="1600" b="1" dirty="0" smtClean="0"/>
              <a:t> </a:t>
            </a:r>
            <a:r>
              <a:rPr lang="sv-SE" sz="1600" b="1" dirty="0" err="1" smtClean="0"/>
              <a:t>key</a:t>
            </a:r>
            <a:r>
              <a:rPr lang="sv-SE" sz="1600" b="1" dirty="0" smtClean="0"/>
              <a:t> </a:t>
            </a:r>
            <a:r>
              <a:rPr lang="sv-SE" sz="1600" dirty="0" smtClean="0"/>
              <a:t>to the </a:t>
            </a:r>
            <a:r>
              <a:rPr lang="sv-SE" sz="1600" dirty="0" err="1" smtClean="0"/>
              <a:t>rows</a:t>
            </a:r>
            <a:r>
              <a:rPr lang="sv-SE" sz="1600" dirty="0" smtClean="0"/>
              <a:t> in the dimensions</a:t>
            </a:r>
            <a:r>
              <a:rPr lang="sv-SE" sz="1600" dirty="0" smtClean="0"/>
              <a:t>?</a:t>
            </a:r>
          </a:p>
          <a:p>
            <a:pPr>
              <a:spcBef>
                <a:spcPts val="900"/>
              </a:spcBef>
            </a:pPr>
            <a:r>
              <a:rPr lang="sv-SE" sz="1600" b="1" dirty="0" smtClean="0"/>
              <a:t>Solution: </a:t>
            </a:r>
          </a:p>
          <a:p>
            <a:pPr lvl="1">
              <a:spcBef>
                <a:spcPts val="900"/>
              </a:spcBef>
            </a:pPr>
            <a:r>
              <a:rPr lang="sv-SE" sz="1600" dirty="0" err="1" smtClean="0"/>
              <a:t>Introduce</a:t>
            </a:r>
            <a:r>
              <a:rPr lang="sv-SE" sz="1600" dirty="0" smtClean="0"/>
              <a:t> </a:t>
            </a:r>
            <a:r>
              <a:rPr lang="sv-SE" sz="1600" dirty="0" smtClean="0"/>
              <a:t>a robust </a:t>
            </a:r>
            <a:r>
              <a:rPr lang="sv-SE" sz="1600" dirty="0" err="1" smtClean="0"/>
              <a:t>mechanism</a:t>
            </a:r>
            <a:r>
              <a:rPr lang="sv-SE" sz="1600" dirty="0" smtClean="0"/>
              <a:t> for </a:t>
            </a:r>
            <a:r>
              <a:rPr lang="sv-SE" sz="1600" dirty="0" err="1" smtClean="0"/>
              <a:t>producing</a:t>
            </a:r>
            <a:r>
              <a:rPr lang="sv-SE" sz="1600" dirty="0" smtClean="0"/>
              <a:t> </a:t>
            </a:r>
            <a:r>
              <a:rPr lang="sv-SE" sz="1600" dirty="0" err="1" smtClean="0"/>
              <a:t>surrogate</a:t>
            </a:r>
            <a:r>
              <a:rPr lang="sv-SE" sz="1600" dirty="0" smtClean="0"/>
              <a:t> </a:t>
            </a:r>
            <a:r>
              <a:rPr lang="sv-SE" sz="1600" dirty="0" err="1" smtClean="0"/>
              <a:t>key</a:t>
            </a:r>
            <a:r>
              <a:rPr lang="sv-SE" sz="1600" dirty="0" smtClean="0"/>
              <a:t>, for </a:t>
            </a:r>
            <a:r>
              <a:rPr lang="sv-SE" sz="1600" dirty="0" err="1" smtClean="0"/>
              <a:t>example</a:t>
            </a:r>
            <a:r>
              <a:rPr lang="sv-SE" sz="1600" dirty="0" smtClean="0"/>
              <a:t> a </a:t>
            </a:r>
            <a:r>
              <a:rPr lang="sv-SE" sz="1600" b="1" dirty="0" err="1"/>
              <a:t>surrogate</a:t>
            </a:r>
            <a:r>
              <a:rPr lang="sv-SE" sz="1600" b="1" dirty="0"/>
              <a:t> </a:t>
            </a:r>
            <a:r>
              <a:rPr lang="sv-SE" sz="1600" b="1" dirty="0" err="1"/>
              <a:t>key</a:t>
            </a:r>
            <a:r>
              <a:rPr lang="sv-SE" sz="1600" b="1" dirty="0"/>
              <a:t> </a:t>
            </a:r>
            <a:r>
              <a:rPr lang="sv-SE" sz="1600" b="1" dirty="0" smtClean="0"/>
              <a:t>generator </a:t>
            </a:r>
            <a:r>
              <a:rPr lang="sv-SE" sz="1600" dirty="0" err="1" smtClean="0"/>
              <a:t>that</a:t>
            </a:r>
            <a:r>
              <a:rPr lang="sv-SE" sz="1600" dirty="0" smtClean="0"/>
              <a:t> </a:t>
            </a:r>
            <a:r>
              <a:rPr lang="sv-SE" sz="1600" dirty="0" err="1" smtClean="0"/>
              <a:t>independently</a:t>
            </a:r>
            <a:r>
              <a:rPr lang="sv-SE" sz="1600" dirty="0" smtClean="0"/>
              <a:t> </a:t>
            </a:r>
            <a:r>
              <a:rPr lang="sv-SE" sz="1600" dirty="0" err="1" smtClean="0"/>
              <a:t>generate</a:t>
            </a:r>
            <a:r>
              <a:rPr lang="sv-SE" sz="1600" dirty="0" smtClean="0"/>
              <a:t> </a:t>
            </a:r>
            <a:r>
              <a:rPr lang="sv-SE" sz="1600" dirty="0" err="1" smtClean="0"/>
              <a:t>keys</a:t>
            </a:r>
            <a:r>
              <a:rPr lang="sv-SE" sz="1600" dirty="0" smtClean="0"/>
              <a:t> for </a:t>
            </a:r>
            <a:r>
              <a:rPr lang="sv-SE" sz="1600" dirty="0" err="1" smtClean="0"/>
              <a:t>every</a:t>
            </a:r>
            <a:r>
              <a:rPr lang="sv-SE" sz="1600" dirty="0" smtClean="0"/>
              <a:t> </a:t>
            </a:r>
            <a:r>
              <a:rPr lang="sv-SE" sz="1600" dirty="0" smtClean="0"/>
              <a:t>dimensions. </a:t>
            </a:r>
          </a:p>
          <a:p>
            <a:pPr lvl="1">
              <a:spcBef>
                <a:spcPts val="900"/>
              </a:spcBef>
            </a:pPr>
            <a:r>
              <a:rPr lang="sv-SE" sz="1600" dirty="0" smtClean="0"/>
              <a:t>Make </a:t>
            </a:r>
            <a:r>
              <a:rPr lang="sv-SE" sz="1600" dirty="0" err="1" smtClean="0"/>
              <a:t>use</a:t>
            </a:r>
            <a:r>
              <a:rPr lang="sv-SE" sz="1600" dirty="0" smtClean="0"/>
              <a:t> </a:t>
            </a:r>
            <a:r>
              <a:rPr lang="sv-SE" sz="1600" dirty="0" err="1" smtClean="0"/>
              <a:t>of</a:t>
            </a:r>
            <a:r>
              <a:rPr lang="sv-SE" sz="1600" dirty="0" smtClean="0"/>
              <a:t> a table in the data </a:t>
            </a:r>
            <a:r>
              <a:rPr lang="sv-SE" sz="1600" dirty="0" err="1" smtClean="0"/>
              <a:t>staging</a:t>
            </a:r>
            <a:r>
              <a:rPr lang="sv-SE" sz="1600" dirty="0" smtClean="0"/>
              <a:t> area </a:t>
            </a:r>
            <a:r>
              <a:rPr lang="sv-SE" sz="1600" dirty="0" err="1" smtClean="0"/>
              <a:t>where</a:t>
            </a:r>
            <a:r>
              <a:rPr lang="sv-SE" sz="1600" dirty="0" smtClean="0"/>
              <a:t> the </a:t>
            </a:r>
            <a:r>
              <a:rPr lang="sv-SE" sz="1600" dirty="0" err="1" smtClean="0"/>
              <a:t>natural</a:t>
            </a:r>
            <a:r>
              <a:rPr lang="sv-SE" sz="1600" dirty="0" smtClean="0"/>
              <a:t> </a:t>
            </a:r>
            <a:r>
              <a:rPr lang="sv-SE" sz="1600" dirty="0" err="1" smtClean="0"/>
              <a:t>keys</a:t>
            </a:r>
            <a:r>
              <a:rPr lang="sv-SE" sz="1600" dirty="0" smtClean="0"/>
              <a:t> and </a:t>
            </a:r>
            <a:r>
              <a:rPr lang="sv-SE" sz="1600" dirty="0" err="1" smtClean="0"/>
              <a:t>surrogate</a:t>
            </a:r>
            <a:r>
              <a:rPr lang="sv-SE" sz="1600" dirty="0" smtClean="0"/>
              <a:t> </a:t>
            </a:r>
            <a:r>
              <a:rPr lang="sv-SE" sz="1600" dirty="0" err="1" smtClean="0"/>
              <a:t>key</a:t>
            </a:r>
            <a:r>
              <a:rPr lang="sv-SE" sz="1600" dirty="0" err="1" smtClean="0"/>
              <a:t>s</a:t>
            </a:r>
            <a:r>
              <a:rPr lang="sv-SE" sz="1600" dirty="0" smtClean="0"/>
              <a:t> </a:t>
            </a:r>
            <a:r>
              <a:rPr lang="sv-SE" sz="1600" dirty="0" err="1" smtClean="0"/>
              <a:t>are</a:t>
            </a:r>
            <a:r>
              <a:rPr lang="sv-SE" sz="1600" dirty="0" smtClean="0"/>
              <a:t> </a:t>
            </a:r>
            <a:r>
              <a:rPr lang="sv-SE" sz="1600" dirty="0" err="1" smtClean="0"/>
              <a:t>mapped</a:t>
            </a:r>
            <a:r>
              <a:rPr lang="sv-SE" sz="1600" dirty="0" smtClean="0"/>
              <a:t>. </a:t>
            </a:r>
            <a:r>
              <a:rPr lang="sv-SE" sz="1600" dirty="0" err="1" smtClean="0"/>
              <a:t>This</a:t>
            </a:r>
            <a:r>
              <a:rPr lang="sv-SE" sz="1600" dirty="0" smtClean="0"/>
              <a:t> </a:t>
            </a:r>
            <a:r>
              <a:rPr lang="sv-SE" sz="1600" dirty="0" err="1" smtClean="0"/>
              <a:t>can</a:t>
            </a:r>
            <a:r>
              <a:rPr lang="sv-SE" sz="1600" dirty="0" smtClean="0"/>
              <a:t> be </a:t>
            </a:r>
            <a:r>
              <a:rPr lang="sv-SE" sz="1600" dirty="0" err="1" smtClean="0"/>
              <a:t>used</a:t>
            </a:r>
            <a:r>
              <a:rPr lang="sv-SE" sz="1600" dirty="0" smtClean="0"/>
              <a:t> to </a:t>
            </a:r>
            <a:r>
              <a:rPr lang="sv-SE" sz="1600" dirty="0" err="1" smtClean="0"/>
              <a:t>identify</a:t>
            </a:r>
            <a:r>
              <a:rPr lang="sv-SE" sz="1600" dirty="0" smtClean="0"/>
              <a:t> new </a:t>
            </a:r>
            <a:r>
              <a:rPr lang="sv-SE" sz="1600" dirty="0" err="1" smtClean="0"/>
              <a:t>rows</a:t>
            </a:r>
            <a:r>
              <a:rPr lang="sv-SE" sz="1600" dirty="0" smtClean="0"/>
              <a:t> to be </a:t>
            </a:r>
            <a:r>
              <a:rPr lang="sv-SE" sz="1600" dirty="0" err="1" smtClean="0"/>
              <a:t>added</a:t>
            </a:r>
            <a:r>
              <a:rPr lang="sv-SE" sz="1600" dirty="0" smtClean="0"/>
              <a:t> in the </a:t>
            </a:r>
            <a:r>
              <a:rPr lang="sv-SE" sz="1600" dirty="0" err="1" smtClean="0"/>
              <a:t>dimensional</a:t>
            </a:r>
            <a:r>
              <a:rPr lang="sv-SE" sz="1600" dirty="0" smtClean="0"/>
              <a:t> table: a new </a:t>
            </a:r>
            <a:r>
              <a:rPr lang="sv-SE" sz="1600" dirty="0" err="1" smtClean="0"/>
              <a:t>natural</a:t>
            </a:r>
            <a:r>
              <a:rPr lang="sv-SE" sz="1600" dirty="0" smtClean="0"/>
              <a:t> </a:t>
            </a:r>
            <a:r>
              <a:rPr lang="sv-SE" sz="1600" dirty="0" err="1" smtClean="0"/>
              <a:t>key</a:t>
            </a:r>
            <a:r>
              <a:rPr lang="sv-SE" sz="1600" dirty="0" smtClean="0"/>
              <a:t> </a:t>
            </a:r>
            <a:r>
              <a:rPr lang="sv-SE" sz="1600" dirty="0" err="1" smtClean="0"/>
              <a:t>value</a:t>
            </a:r>
            <a:r>
              <a:rPr lang="sv-SE" sz="1600" dirty="0" smtClean="0"/>
              <a:t>, </a:t>
            </a:r>
            <a:r>
              <a:rPr lang="sv-SE" sz="1600" dirty="0" err="1" smtClean="0"/>
              <a:t>means</a:t>
            </a:r>
            <a:r>
              <a:rPr lang="sv-SE" sz="1600" dirty="0" smtClean="0"/>
              <a:t> a </a:t>
            </a:r>
            <a:r>
              <a:rPr lang="sv-SE" sz="1600" dirty="0" err="1" smtClean="0"/>
              <a:t>row</a:t>
            </a:r>
            <a:r>
              <a:rPr lang="sv-SE" sz="1600" dirty="0" smtClean="0"/>
              <a:t> </a:t>
            </a:r>
            <a:r>
              <a:rPr lang="sv-SE" sz="1600" dirty="0" err="1" smtClean="0"/>
              <a:t>that</a:t>
            </a:r>
            <a:r>
              <a:rPr lang="sv-SE" sz="1600" dirty="0" smtClean="0"/>
              <a:t> </a:t>
            </a:r>
            <a:r>
              <a:rPr lang="sv-SE" sz="1600" dirty="0" err="1" smtClean="0"/>
              <a:t>needs</a:t>
            </a:r>
            <a:r>
              <a:rPr lang="sv-SE" sz="1600" dirty="0" smtClean="0"/>
              <a:t> to be </a:t>
            </a:r>
            <a:r>
              <a:rPr lang="sv-SE" sz="1600" dirty="0" err="1" smtClean="0"/>
              <a:t>added</a:t>
            </a:r>
            <a:r>
              <a:rPr lang="sv-SE" sz="1600" dirty="0" smtClean="0"/>
              <a:t> to the DW</a:t>
            </a:r>
            <a:r>
              <a:rPr lang="sv-SE" sz="1600" dirty="0" smtClean="0"/>
              <a:t> </a:t>
            </a:r>
            <a:endParaRPr lang="sv-SE" sz="1600" dirty="0" smtClean="0"/>
          </a:p>
          <a:p>
            <a:pPr marL="457200" lvl="1" indent="0">
              <a:spcBef>
                <a:spcPts val="900"/>
              </a:spcBef>
              <a:buNone/>
            </a:pPr>
            <a:endParaRPr lang="sv-SE" sz="1600" dirty="0" smtClean="0"/>
          </a:p>
          <a:p>
            <a:pPr lvl="1">
              <a:spcBef>
                <a:spcPts val="900"/>
              </a:spcBef>
            </a:pPr>
            <a:endParaRPr lang="sv-SE" sz="1600" dirty="0" smtClean="0"/>
          </a:p>
          <a:p>
            <a:pPr marL="457200" lvl="1" indent="0">
              <a:spcBef>
                <a:spcPts val="900"/>
              </a:spcBef>
              <a:buNone/>
            </a:pPr>
            <a:endParaRPr lang="en-GB" dirty="0" smtClean="0"/>
          </a:p>
          <a:p>
            <a:endParaRPr lang="en-GB" dirty="0" smtClean="0"/>
          </a:p>
        </p:txBody>
      </p:sp>
    </p:spTree>
    <p:extLst>
      <p:ext uri="{BB962C8B-B14F-4D97-AF65-F5344CB8AC3E}">
        <p14:creationId xmlns:p14="http://schemas.microsoft.com/office/powerpoint/2010/main" val="333178198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186"/>
          <p:cNvSpPr>
            <a:spLocks noGrp="1" noChangeArrowheads="1"/>
          </p:cNvSpPr>
          <p:nvPr>
            <p:ph type="title"/>
          </p:nvPr>
        </p:nvSpPr>
        <p:spPr/>
        <p:txBody>
          <a:bodyPr/>
          <a:lstStyle/>
          <a:p>
            <a:r>
              <a:rPr lang="en-GB" dirty="0" smtClean="0"/>
              <a:t>Dimension building issues</a:t>
            </a:r>
          </a:p>
        </p:txBody>
      </p:sp>
      <p:sp>
        <p:nvSpPr>
          <p:cNvPr id="52227" name="Rectangle 185"/>
          <p:cNvSpPr>
            <a:spLocks noGrp="1" noChangeArrowheads="1"/>
          </p:cNvSpPr>
          <p:nvPr>
            <p:ph type="body" idx="1"/>
          </p:nvPr>
        </p:nvSpPr>
        <p:spPr/>
        <p:txBody>
          <a:bodyPr>
            <a:normAutofit/>
          </a:bodyPr>
          <a:lstStyle/>
          <a:p>
            <a:pPr>
              <a:spcBef>
                <a:spcPts val="900"/>
              </a:spcBef>
            </a:pPr>
            <a:r>
              <a:rPr lang="sv-SE" sz="1600" b="1" dirty="0" err="1" smtClean="0"/>
              <a:t>Issue</a:t>
            </a:r>
            <a:r>
              <a:rPr lang="sv-SE" sz="1600" b="1" dirty="0" smtClean="0"/>
              <a:t>: </a:t>
            </a:r>
            <a:r>
              <a:rPr lang="sv-SE" sz="1600" dirty="0" err="1" smtClean="0"/>
              <a:t>How</a:t>
            </a:r>
            <a:r>
              <a:rPr lang="sv-SE" sz="1600" dirty="0" smtClean="0"/>
              <a:t> to </a:t>
            </a:r>
            <a:r>
              <a:rPr lang="sv-SE" sz="1600" b="1" dirty="0" err="1" smtClean="0"/>
              <a:t>create</a:t>
            </a:r>
            <a:r>
              <a:rPr lang="sv-SE" sz="1600" b="1" dirty="0" smtClean="0"/>
              <a:t> </a:t>
            </a:r>
            <a:r>
              <a:rPr lang="sv-SE" sz="1600" b="1" dirty="0" err="1" smtClean="0"/>
              <a:t>conformed</a:t>
            </a:r>
            <a:r>
              <a:rPr lang="sv-SE" sz="1600" b="1" dirty="0" smtClean="0"/>
              <a:t> dimensions from different source systems</a:t>
            </a:r>
            <a:r>
              <a:rPr lang="sv-SE" sz="1600" dirty="0" smtClean="0"/>
              <a:t>?</a:t>
            </a:r>
          </a:p>
          <a:p>
            <a:pPr>
              <a:spcBef>
                <a:spcPts val="900"/>
              </a:spcBef>
            </a:pPr>
            <a:r>
              <a:rPr lang="sv-SE" sz="1600" b="1" dirty="0" smtClean="0"/>
              <a:t>Solution: </a:t>
            </a:r>
            <a:r>
              <a:rPr lang="sv-SE" sz="1600" dirty="0" smtClean="0"/>
              <a:t>Data from </a:t>
            </a:r>
            <a:r>
              <a:rPr lang="sv-SE" sz="1600" dirty="0" err="1" smtClean="0"/>
              <a:t>multiple</a:t>
            </a:r>
            <a:r>
              <a:rPr lang="sv-SE" sz="1600" dirty="0" smtClean="0"/>
              <a:t> systems </a:t>
            </a:r>
            <a:r>
              <a:rPr lang="sv-SE" sz="1600" dirty="0" err="1" smtClean="0"/>
              <a:t>need</a:t>
            </a:r>
            <a:r>
              <a:rPr lang="sv-SE" sz="1600" dirty="0" smtClean="0"/>
              <a:t> to be </a:t>
            </a:r>
            <a:r>
              <a:rPr lang="sv-SE" sz="1600" dirty="0" err="1" smtClean="0"/>
              <a:t>combined</a:t>
            </a:r>
            <a:r>
              <a:rPr lang="sv-SE" sz="1600" dirty="0" smtClean="0"/>
              <a:t> and </a:t>
            </a:r>
            <a:r>
              <a:rPr lang="sv-SE" sz="1600" dirty="0" err="1" smtClean="0"/>
              <a:t>integrated</a:t>
            </a:r>
            <a:r>
              <a:rPr lang="sv-SE" sz="1600" dirty="0" smtClean="0"/>
              <a:t> </a:t>
            </a:r>
            <a:r>
              <a:rPr lang="sv-SE" sz="1600" dirty="0" err="1" smtClean="0"/>
              <a:t>according</a:t>
            </a:r>
            <a:r>
              <a:rPr lang="sv-SE" sz="1600" dirty="0" smtClean="0"/>
              <a:t> to </a:t>
            </a:r>
            <a:r>
              <a:rPr lang="sv-SE" sz="1600" dirty="0" err="1" smtClean="0"/>
              <a:t>some</a:t>
            </a:r>
            <a:r>
              <a:rPr lang="sv-SE" sz="1600" dirty="0" smtClean="0"/>
              <a:t> </a:t>
            </a:r>
            <a:r>
              <a:rPr lang="sv-SE" sz="1600" dirty="0" err="1" smtClean="0"/>
              <a:t>strategy</a:t>
            </a:r>
            <a:r>
              <a:rPr lang="sv-SE" sz="1600" dirty="0" smtClean="0"/>
              <a:t>, for </a:t>
            </a:r>
            <a:r>
              <a:rPr lang="sv-SE" sz="1600" dirty="0" err="1" smtClean="0"/>
              <a:t>example</a:t>
            </a:r>
            <a:r>
              <a:rPr lang="sv-SE" sz="1600" dirty="0" smtClean="0"/>
              <a:t> </a:t>
            </a:r>
            <a:r>
              <a:rPr lang="sv-SE" sz="1600" dirty="0" err="1" smtClean="0"/>
              <a:t>applying</a:t>
            </a:r>
            <a:r>
              <a:rPr lang="sv-SE" sz="1600" dirty="0" smtClean="0"/>
              <a:t> </a:t>
            </a:r>
            <a:r>
              <a:rPr lang="sv-SE" sz="1600" dirty="0" err="1" smtClean="0"/>
              <a:t>attribute</a:t>
            </a:r>
            <a:r>
              <a:rPr lang="sv-SE" sz="1600" dirty="0" smtClean="0"/>
              <a:t> </a:t>
            </a:r>
            <a:r>
              <a:rPr lang="sv-SE" sz="1600" dirty="0" err="1" smtClean="0"/>
              <a:t>mapping</a:t>
            </a:r>
            <a:r>
              <a:rPr lang="sv-SE" sz="1600" dirty="0" smtClean="0"/>
              <a:t> </a:t>
            </a:r>
            <a:r>
              <a:rPr lang="sv-SE" sz="1600" dirty="0" err="1" smtClean="0"/>
              <a:t>model</a:t>
            </a:r>
            <a:r>
              <a:rPr lang="sv-SE" sz="1600" dirty="0" smtClean="0"/>
              <a:t> </a:t>
            </a:r>
            <a:endParaRPr lang="sv-SE" sz="1600" dirty="0" smtClean="0"/>
          </a:p>
          <a:p>
            <a:pPr marL="457200" lvl="1" indent="0">
              <a:spcBef>
                <a:spcPts val="900"/>
              </a:spcBef>
              <a:buNone/>
            </a:pPr>
            <a:endParaRPr lang="sv-SE" sz="1600" dirty="0" smtClean="0"/>
          </a:p>
          <a:p>
            <a:pPr lvl="1">
              <a:spcBef>
                <a:spcPts val="900"/>
              </a:spcBef>
            </a:pPr>
            <a:endParaRPr lang="sv-SE" sz="1600" dirty="0" smtClean="0"/>
          </a:p>
          <a:p>
            <a:pPr marL="457200" lvl="1" indent="0">
              <a:spcBef>
                <a:spcPts val="900"/>
              </a:spcBef>
              <a:buNone/>
            </a:pPr>
            <a:endParaRPr lang="en-GB" dirty="0" smtClean="0"/>
          </a:p>
          <a:p>
            <a:endParaRPr lang="en-GB" dirty="0" smtClean="0"/>
          </a:p>
        </p:txBody>
      </p:sp>
    </p:spTree>
    <p:extLst>
      <p:ext uri="{BB962C8B-B14F-4D97-AF65-F5344CB8AC3E}">
        <p14:creationId xmlns:p14="http://schemas.microsoft.com/office/powerpoint/2010/main" val="280230919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Attribute</a:t>
            </a:r>
            <a:r>
              <a:rPr lang="sv-SE" dirty="0" smtClean="0"/>
              <a:t> </a:t>
            </a:r>
            <a:r>
              <a:rPr lang="sv-SE" dirty="0" err="1" smtClean="0"/>
              <a:t>mapping</a:t>
            </a:r>
            <a:r>
              <a:rPr lang="sv-SE" dirty="0" smtClean="0"/>
              <a:t> </a:t>
            </a:r>
            <a:r>
              <a:rPr lang="sv-SE" dirty="0" err="1" smtClean="0"/>
              <a:t>model</a:t>
            </a:r>
            <a:endParaRPr lang="sv-SE" dirty="0"/>
          </a:p>
        </p:txBody>
      </p:sp>
      <p:sp>
        <p:nvSpPr>
          <p:cNvPr id="3" name="Content Placeholder 2"/>
          <p:cNvSpPr>
            <a:spLocks noGrp="1"/>
          </p:cNvSpPr>
          <p:nvPr>
            <p:ph idx="1"/>
          </p:nvPr>
        </p:nvSpPr>
        <p:spPr/>
        <p:txBody>
          <a:bodyPr>
            <a:normAutofit fontScale="92500" lnSpcReduction="10000"/>
          </a:bodyPr>
          <a:lstStyle/>
          <a:p>
            <a:r>
              <a:rPr lang="en-US" sz="1600" dirty="0"/>
              <a:t>Attribute Mapping </a:t>
            </a:r>
            <a:r>
              <a:rPr lang="en-US" sz="1600" dirty="0" smtClean="0"/>
              <a:t>Model - make </a:t>
            </a:r>
            <a:r>
              <a:rPr lang="en-US" sz="1600" dirty="0"/>
              <a:t>one attribute mapping </a:t>
            </a:r>
            <a:r>
              <a:rPr lang="en-US" sz="1600" dirty="0" smtClean="0"/>
              <a:t>model </a:t>
            </a:r>
            <a:r>
              <a:rPr lang="en-US" sz="1600" dirty="0"/>
              <a:t>for each </a:t>
            </a:r>
            <a:r>
              <a:rPr lang="en-US" sz="1600" dirty="0" smtClean="0"/>
              <a:t>dimension </a:t>
            </a:r>
          </a:p>
          <a:p>
            <a:pPr>
              <a:lnSpc>
                <a:spcPct val="150000"/>
              </a:lnSpc>
            </a:pPr>
            <a:r>
              <a:rPr lang="en-US" sz="1600" dirty="0" smtClean="0"/>
              <a:t>Carry out the following steps:</a:t>
            </a:r>
          </a:p>
          <a:p>
            <a:pPr marL="742950" lvl="2" indent="-342900">
              <a:lnSpc>
                <a:spcPct val="150000"/>
              </a:lnSpc>
              <a:spcBef>
                <a:spcPts val="1200"/>
              </a:spcBef>
              <a:buSzPct val="93000"/>
              <a:buFont typeface="Verdana" pitchFamily="34" charset="0"/>
              <a:buChar char="●"/>
            </a:pPr>
            <a:r>
              <a:rPr lang="en-US" sz="1400" spc="-45" dirty="0" smtClean="0">
                <a:solidFill>
                  <a:srgbClr val="3F3F3F"/>
                </a:solidFill>
                <a:cs typeface="Arial"/>
              </a:rPr>
              <a:t>Step 1: List </a:t>
            </a:r>
            <a:r>
              <a:rPr lang="en-US" sz="1400" spc="-10" dirty="0">
                <a:solidFill>
                  <a:srgbClr val="3F3F3F"/>
                </a:solidFill>
                <a:cs typeface="Arial"/>
              </a:rPr>
              <a:t>the </a:t>
            </a:r>
            <a:r>
              <a:rPr lang="en-US" sz="1400" spc="-15" dirty="0">
                <a:solidFill>
                  <a:srgbClr val="3F3F3F"/>
                </a:solidFill>
                <a:cs typeface="Arial"/>
              </a:rPr>
              <a:t>attributes </a:t>
            </a:r>
            <a:r>
              <a:rPr lang="en-US" sz="1400" spc="-5" dirty="0">
                <a:solidFill>
                  <a:srgbClr val="3F3F3F"/>
                </a:solidFill>
                <a:cs typeface="Arial"/>
              </a:rPr>
              <a:t>for</a:t>
            </a:r>
            <a:r>
              <a:rPr lang="en-US" sz="1400" spc="-175" dirty="0">
                <a:solidFill>
                  <a:srgbClr val="3F3F3F"/>
                </a:solidFill>
                <a:cs typeface="Arial"/>
              </a:rPr>
              <a:t> </a:t>
            </a:r>
            <a:r>
              <a:rPr lang="en-US" sz="1400" spc="-65" dirty="0">
                <a:solidFill>
                  <a:srgbClr val="3F3F3F"/>
                </a:solidFill>
                <a:cs typeface="Arial"/>
              </a:rPr>
              <a:t>a </a:t>
            </a:r>
            <a:r>
              <a:rPr lang="en-US" sz="1400" spc="-35" dirty="0" smtClean="0">
                <a:solidFill>
                  <a:srgbClr val="3F3F3F"/>
                </a:solidFill>
                <a:cs typeface="Arial"/>
              </a:rPr>
              <a:t>dimensional</a:t>
            </a:r>
            <a:r>
              <a:rPr lang="en-US" sz="1400" spc="-95" dirty="0" smtClean="0">
                <a:solidFill>
                  <a:srgbClr val="3F3F3F"/>
                </a:solidFill>
                <a:cs typeface="Arial"/>
              </a:rPr>
              <a:t> </a:t>
            </a:r>
            <a:r>
              <a:rPr lang="en-US" sz="1400" spc="-25" dirty="0" smtClean="0">
                <a:solidFill>
                  <a:srgbClr val="3F3F3F"/>
                </a:solidFill>
                <a:cs typeface="Arial"/>
              </a:rPr>
              <a:t>table</a:t>
            </a:r>
          </a:p>
          <a:p>
            <a:pPr marL="742950" lvl="2" indent="-342900">
              <a:lnSpc>
                <a:spcPct val="150000"/>
              </a:lnSpc>
              <a:spcBef>
                <a:spcPts val="1200"/>
              </a:spcBef>
              <a:buSzPct val="93000"/>
              <a:buFont typeface="Verdana" pitchFamily="34" charset="0"/>
              <a:buChar char="●"/>
            </a:pPr>
            <a:r>
              <a:rPr lang="en-US" sz="1400" spc="-45" dirty="0" smtClean="0">
                <a:solidFill>
                  <a:srgbClr val="3F3F3F"/>
                </a:solidFill>
                <a:cs typeface="Arial"/>
              </a:rPr>
              <a:t>Step 2: List </a:t>
            </a:r>
            <a:r>
              <a:rPr lang="en-US" sz="1400" spc="-10" dirty="0">
                <a:solidFill>
                  <a:srgbClr val="3F3F3F"/>
                </a:solidFill>
                <a:cs typeface="Arial"/>
              </a:rPr>
              <a:t>the </a:t>
            </a:r>
            <a:r>
              <a:rPr lang="en-US" sz="1400" spc="-30" dirty="0">
                <a:solidFill>
                  <a:srgbClr val="3F3F3F"/>
                </a:solidFill>
                <a:cs typeface="Arial"/>
              </a:rPr>
              <a:t>relevant </a:t>
            </a:r>
            <a:r>
              <a:rPr lang="en-US" sz="1400" spc="-15" dirty="0">
                <a:solidFill>
                  <a:srgbClr val="3F3F3F"/>
                </a:solidFill>
                <a:cs typeface="Arial"/>
              </a:rPr>
              <a:t>attributes in</a:t>
            </a:r>
            <a:r>
              <a:rPr lang="en-US" sz="1400" spc="-170" dirty="0">
                <a:solidFill>
                  <a:srgbClr val="3F3F3F"/>
                </a:solidFill>
                <a:cs typeface="Arial"/>
              </a:rPr>
              <a:t> </a:t>
            </a:r>
            <a:r>
              <a:rPr lang="en-US" sz="1400" spc="-10" dirty="0">
                <a:solidFill>
                  <a:srgbClr val="3F3F3F"/>
                </a:solidFill>
                <a:cs typeface="Arial"/>
              </a:rPr>
              <a:t>the </a:t>
            </a:r>
            <a:r>
              <a:rPr lang="en-US" sz="1400" spc="-45" dirty="0" smtClean="0">
                <a:solidFill>
                  <a:srgbClr val="3F3F3F"/>
                </a:solidFill>
                <a:cs typeface="Arial"/>
              </a:rPr>
              <a:t>source</a:t>
            </a:r>
            <a:r>
              <a:rPr lang="en-US" sz="1400" spc="-105" dirty="0" smtClean="0">
                <a:solidFill>
                  <a:srgbClr val="3F3F3F"/>
                </a:solidFill>
                <a:cs typeface="Arial"/>
              </a:rPr>
              <a:t> </a:t>
            </a:r>
            <a:r>
              <a:rPr lang="en-US" sz="1400" spc="-50" dirty="0" smtClean="0">
                <a:solidFill>
                  <a:srgbClr val="3F3F3F"/>
                </a:solidFill>
                <a:cs typeface="Arial"/>
              </a:rPr>
              <a:t>databases</a:t>
            </a:r>
            <a:endParaRPr lang="en-US" sz="1400" dirty="0">
              <a:cs typeface="Arial"/>
            </a:endParaRPr>
          </a:p>
          <a:p>
            <a:pPr marL="742950" lvl="2" indent="-342900">
              <a:lnSpc>
                <a:spcPct val="150000"/>
              </a:lnSpc>
              <a:spcBef>
                <a:spcPts val="1200"/>
              </a:spcBef>
              <a:buSzPct val="93000"/>
              <a:buFont typeface="Verdana" pitchFamily="34" charset="0"/>
              <a:buChar char="●"/>
            </a:pPr>
            <a:r>
              <a:rPr lang="en-US" sz="1400" spc="-25" dirty="0" smtClean="0">
                <a:solidFill>
                  <a:srgbClr val="3F3F3F"/>
                </a:solidFill>
                <a:cs typeface="Arial"/>
              </a:rPr>
              <a:t>Step 3: Map </a:t>
            </a:r>
            <a:r>
              <a:rPr lang="en-US" sz="1400" spc="-10" dirty="0">
                <a:solidFill>
                  <a:srgbClr val="3F3F3F"/>
                </a:solidFill>
                <a:cs typeface="Arial"/>
              </a:rPr>
              <a:t>the </a:t>
            </a:r>
            <a:r>
              <a:rPr lang="en-US" sz="1400" spc="-45" dirty="0">
                <a:solidFill>
                  <a:srgbClr val="3F3F3F"/>
                </a:solidFill>
                <a:cs typeface="Arial"/>
              </a:rPr>
              <a:t>source </a:t>
            </a:r>
            <a:r>
              <a:rPr lang="en-US" sz="1400" spc="-15" dirty="0">
                <a:solidFill>
                  <a:srgbClr val="3F3F3F"/>
                </a:solidFill>
                <a:cs typeface="Arial"/>
              </a:rPr>
              <a:t>attributes </a:t>
            </a:r>
            <a:r>
              <a:rPr lang="en-US" sz="1400" spc="-15" dirty="0" smtClean="0">
                <a:solidFill>
                  <a:srgbClr val="3F3F3F"/>
                </a:solidFill>
                <a:cs typeface="Arial"/>
              </a:rPr>
              <a:t>to </a:t>
            </a:r>
            <a:r>
              <a:rPr lang="en-US" sz="1400" spc="-10" dirty="0" smtClean="0">
                <a:solidFill>
                  <a:srgbClr val="3F3F3F"/>
                </a:solidFill>
                <a:cs typeface="Arial"/>
              </a:rPr>
              <a:t>the </a:t>
            </a:r>
            <a:r>
              <a:rPr lang="en-US" sz="1400" spc="-15" dirty="0">
                <a:solidFill>
                  <a:srgbClr val="3F3F3F"/>
                </a:solidFill>
                <a:cs typeface="Arial"/>
              </a:rPr>
              <a:t>attributes in </a:t>
            </a:r>
            <a:r>
              <a:rPr lang="en-US" sz="1400" spc="-10" dirty="0">
                <a:solidFill>
                  <a:srgbClr val="3F3F3F"/>
                </a:solidFill>
                <a:cs typeface="Arial"/>
              </a:rPr>
              <a:t>the</a:t>
            </a:r>
            <a:r>
              <a:rPr lang="en-US" sz="1400" spc="-155" dirty="0">
                <a:solidFill>
                  <a:srgbClr val="3F3F3F"/>
                </a:solidFill>
                <a:cs typeface="Arial"/>
              </a:rPr>
              <a:t> </a:t>
            </a:r>
            <a:r>
              <a:rPr lang="en-US" sz="1400" spc="-35" dirty="0">
                <a:solidFill>
                  <a:srgbClr val="3F3F3F"/>
                </a:solidFill>
                <a:cs typeface="Arial"/>
              </a:rPr>
              <a:t>dimensional </a:t>
            </a:r>
            <a:r>
              <a:rPr lang="en-US" sz="1400" spc="-25" dirty="0">
                <a:solidFill>
                  <a:srgbClr val="3F3F3F"/>
                </a:solidFill>
                <a:cs typeface="Arial"/>
              </a:rPr>
              <a:t>table</a:t>
            </a:r>
            <a:r>
              <a:rPr lang="en-US" sz="1400" spc="-25" dirty="0" smtClean="0">
                <a:solidFill>
                  <a:srgbClr val="3F3F3F"/>
                </a:solidFill>
                <a:cs typeface="Arial"/>
              </a:rPr>
              <a:t>.</a:t>
            </a:r>
          </a:p>
          <a:p>
            <a:pPr marL="742950" lvl="2" indent="-342900">
              <a:lnSpc>
                <a:spcPct val="150000"/>
              </a:lnSpc>
              <a:spcBef>
                <a:spcPts val="1200"/>
              </a:spcBef>
              <a:buSzPct val="93000"/>
              <a:buFont typeface="Verdana" pitchFamily="34" charset="0"/>
              <a:buChar char="●"/>
            </a:pPr>
            <a:r>
              <a:rPr lang="en-US" sz="1400" dirty="0" smtClean="0">
                <a:cs typeface="Arial"/>
              </a:rPr>
              <a:t>Step 4: Add </a:t>
            </a:r>
            <a:r>
              <a:rPr lang="en-US" sz="1400" dirty="0">
                <a:cs typeface="Arial"/>
              </a:rPr>
              <a:t>transformation rules for the </a:t>
            </a:r>
            <a:r>
              <a:rPr lang="en-US" sz="1400" dirty="0" smtClean="0">
                <a:cs typeface="Arial"/>
              </a:rPr>
              <a:t>source attributes</a:t>
            </a:r>
            <a:endParaRPr lang="en-US" sz="1400" dirty="0">
              <a:cs typeface="Arial"/>
            </a:endParaRPr>
          </a:p>
          <a:p>
            <a:pPr marL="342900" lvl="1" indent="-342900">
              <a:lnSpc>
                <a:spcPts val="2900"/>
              </a:lnSpc>
              <a:buSzPct val="93000"/>
              <a:buFont typeface="Verdana" pitchFamily="34" charset="0"/>
              <a:buChar char="●"/>
            </a:pPr>
            <a:endParaRPr lang="en-US" sz="850" dirty="0" smtClean="0">
              <a:latin typeface="Arial"/>
              <a:cs typeface="Arial"/>
            </a:endParaRPr>
          </a:p>
          <a:p>
            <a:pPr marL="342900" lvl="1" indent="-342900">
              <a:lnSpc>
                <a:spcPts val="2900"/>
              </a:lnSpc>
              <a:buSzPct val="93000"/>
              <a:buFont typeface="Verdana" pitchFamily="34" charset="0"/>
              <a:buChar char="●"/>
            </a:pPr>
            <a:endParaRPr lang="en-US" sz="850" spc="-25" dirty="0" smtClean="0">
              <a:solidFill>
                <a:srgbClr val="3F3F3F"/>
              </a:solidFill>
              <a:latin typeface="Arial"/>
              <a:cs typeface="Arial"/>
            </a:endParaRPr>
          </a:p>
          <a:p>
            <a:pPr marL="342900" lvl="1" indent="-342900">
              <a:lnSpc>
                <a:spcPts val="2900"/>
              </a:lnSpc>
              <a:buSzPct val="93000"/>
              <a:buFont typeface="Verdana" pitchFamily="34" charset="0"/>
              <a:buChar char="●"/>
            </a:pPr>
            <a:endParaRPr lang="en-US" sz="850" dirty="0">
              <a:latin typeface="Arial"/>
              <a:cs typeface="Arial"/>
            </a:endParaRPr>
          </a:p>
          <a:p>
            <a:pPr marL="0" indent="0">
              <a:buNone/>
            </a:pPr>
            <a:endParaRPr lang="sv-SE" dirty="0"/>
          </a:p>
        </p:txBody>
      </p:sp>
    </p:spTree>
    <p:extLst>
      <p:ext uri="{BB962C8B-B14F-4D97-AF65-F5344CB8AC3E}">
        <p14:creationId xmlns:p14="http://schemas.microsoft.com/office/powerpoint/2010/main" val="1959261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a:t>Attribute</a:t>
            </a:r>
            <a:r>
              <a:rPr lang="sv-SE" dirty="0"/>
              <a:t> </a:t>
            </a:r>
            <a:r>
              <a:rPr lang="sv-SE" dirty="0" err="1"/>
              <a:t>mapping</a:t>
            </a:r>
            <a:r>
              <a:rPr lang="sv-SE" dirty="0"/>
              <a:t> </a:t>
            </a:r>
            <a:r>
              <a:rPr lang="sv-SE" dirty="0" err="1"/>
              <a:t>model</a:t>
            </a:r>
            <a:endParaRPr lang="sv-SE" dirty="0"/>
          </a:p>
        </p:txBody>
      </p:sp>
      <p:pic>
        <p:nvPicPr>
          <p:cNvPr id="512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2209" y="2362467"/>
            <a:ext cx="1109843" cy="181232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28" name="TextBox 27"/>
          <p:cNvSpPr txBox="1"/>
          <p:nvPr/>
        </p:nvSpPr>
        <p:spPr>
          <a:xfrm>
            <a:off x="786276" y="1549595"/>
            <a:ext cx="4104585" cy="615553"/>
          </a:xfrm>
          <a:prstGeom prst="rect">
            <a:avLst/>
          </a:prstGeom>
          <a:noFill/>
        </p:spPr>
        <p:txBody>
          <a:bodyPr wrap="none" rtlCol="0">
            <a:spAutoFit/>
          </a:bodyPr>
          <a:lstStyle/>
          <a:p>
            <a:pPr marL="0" lvl="2"/>
            <a:r>
              <a:rPr lang="en-US" sz="1600" b="1" spc="-45" dirty="0">
                <a:solidFill>
                  <a:srgbClr val="3F3F3F"/>
                </a:solidFill>
                <a:cs typeface="Arial"/>
              </a:rPr>
              <a:t>Step 1: List </a:t>
            </a:r>
            <a:r>
              <a:rPr lang="en-US" sz="1600" b="1" spc="-10" dirty="0">
                <a:solidFill>
                  <a:srgbClr val="3F3F3F"/>
                </a:solidFill>
                <a:cs typeface="Arial"/>
              </a:rPr>
              <a:t>the </a:t>
            </a:r>
            <a:r>
              <a:rPr lang="en-US" sz="1600" b="1" spc="-15" dirty="0">
                <a:solidFill>
                  <a:srgbClr val="3F3F3F"/>
                </a:solidFill>
                <a:cs typeface="Arial"/>
              </a:rPr>
              <a:t>attributes </a:t>
            </a:r>
            <a:r>
              <a:rPr lang="en-US" sz="1600" b="1" spc="-5" dirty="0">
                <a:solidFill>
                  <a:srgbClr val="3F3F3F"/>
                </a:solidFill>
                <a:cs typeface="Arial"/>
              </a:rPr>
              <a:t>for</a:t>
            </a:r>
            <a:r>
              <a:rPr lang="en-US" sz="1600" b="1" spc="-175" dirty="0">
                <a:solidFill>
                  <a:srgbClr val="3F3F3F"/>
                </a:solidFill>
                <a:cs typeface="Arial"/>
              </a:rPr>
              <a:t> </a:t>
            </a:r>
            <a:r>
              <a:rPr lang="en-US" sz="1600" b="1" spc="-65" dirty="0">
                <a:solidFill>
                  <a:srgbClr val="3F3F3F"/>
                </a:solidFill>
                <a:cs typeface="Arial"/>
              </a:rPr>
              <a:t>a </a:t>
            </a:r>
            <a:r>
              <a:rPr lang="en-US" sz="1600" b="1" spc="-35" dirty="0">
                <a:solidFill>
                  <a:srgbClr val="3F3F3F"/>
                </a:solidFill>
                <a:cs typeface="Arial"/>
              </a:rPr>
              <a:t>dimensional</a:t>
            </a:r>
            <a:r>
              <a:rPr lang="en-US" sz="1600" b="1" spc="-95" dirty="0">
                <a:solidFill>
                  <a:srgbClr val="3F3F3F"/>
                </a:solidFill>
                <a:cs typeface="Arial"/>
              </a:rPr>
              <a:t> </a:t>
            </a:r>
            <a:r>
              <a:rPr lang="en-US" sz="1600" b="1" spc="-25" dirty="0">
                <a:solidFill>
                  <a:srgbClr val="3F3F3F"/>
                </a:solidFill>
                <a:cs typeface="Arial"/>
              </a:rPr>
              <a:t>table</a:t>
            </a:r>
          </a:p>
          <a:p>
            <a:endParaRPr lang="sv-SE" dirty="0"/>
          </a:p>
        </p:txBody>
      </p:sp>
    </p:spTree>
    <p:extLst>
      <p:ext uri="{BB962C8B-B14F-4D97-AF65-F5344CB8AC3E}">
        <p14:creationId xmlns:p14="http://schemas.microsoft.com/office/powerpoint/2010/main" val="1999493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816553" y="605582"/>
            <a:ext cx="6147435" cy="461665"/>
          </a:xfrm>
          <a:prstGeom prst="rect">
            <a:avLst/>
          </a:prstGeom>
        </p:spPr>
        <p:txBody>
          <a:bodyPr vert="horz" wrap="square" lIns="0" tIns="0" rIns="0" bIns="0" rtlCol="0">
            <a:spAutoFit/>
          </a:bodyPr>
          <a:lstStyle/>
          <a:p>
            <a:pPr marL="9525"/>
            <a:r>
              <a:rPr sz="3000" spc="-255" dirty="0" smtClean="0">
                <a:latin typeface="Arial"/>
                <a:cs typeface="Arial"/>
              </a:rPr>
              <a:t>DW </a:t>
            </a:r>
            <a:r>
              <a:rPr sz="3000" spc="-79" dirty="0" smtClean="0">
                <a:latin typeface="Arial"/>
                <a:cs typeface="Arial"/>
              </a:rPr>
              <a:t>Architecture</a:t>
            </a:r>
            <a:endParaRPr sz="3000" dirty="0">
              <a:latin typeface="Arial"/>
              <a:cs typeface="Arial"/>
            </a:endParaRPr>
          </a:p>
        </p:txBody>
      </p:sp>
      <p:sp>
        <p:nvSpPr>
          <p:cNvPr id="11" name="object 11"/>
          <p:cNvSpPr/>
          <p:nvPr/>
        </p:nvSpPr>
        <p:spPr>
          <a:xfrm>
            <a:off x="3914554" y="2539557"/>
            <a:ext cx="756665" cy="528065"/>
          </a:xfrm>
          <a:prstGeom prst="rect">
            <a:avLst/>
          </a:prstGeom>
          <a:blipFill>
            <a:blip r:embed="rId2" cstate="print"/>
            <a:stretch>
              <a:fillRect/>
            </a:stretch>
          </a:blipFill>
        </p:spPr>
        <p:txBody>
          <a:bodyPr wrap="square" lIns="0" tIns="0" rIns="0" bIns="0" rtlCol="0"/>
          <a:lstStyle/>
          <a:p>
            <a:endParaRPr sz="1350"/>
          </a:p>
        </p:txBody>
      </p:sp>
      <p:sp>
        <p:nvSpPr>
          <p:cNvPr id="12" name="object 12"/>
          <p:cNvSpPr/>
          <p:nvPr/>
        </p:nvSpPr>
        <p:spPr>
          <a:xfrm>
            <a:off x="3950302" y="2560397"/>
            <a:ext cx="685771" cy="457162"/>
          </a:xfrm>
          <a:prstGeom prst="rect">
            <a:avLst/>
          </a:prstGeom>
          <a:blipFill>
            <a:blip r:embed="rId3" cstate="print"/>
            <a:stretch>
              <a:fillRect/>
            </a:stretch>
          </a:blipFill>
        </p:spPr>
        <p:txBody>
          <a:bodyPr wrap="square" lIns="0" tIns="0" rIns="0" bIns="0" rtlCol="0"/>
          <a:lstStyle/>
          <a:p>
            <a:endParaRPr sz="1350"/>
          </a:p>
        </p:txBody>
      </p:sp>
      <p:sp>
        <p:nvSpPr>
          <p:cNvPr id="13" name="object 13"/>
          <p:cNvSpPr/>
          <p:nvPr/>
        </p:nvSpPr>
        <p:spPr>
          <a:xfrm>
            <a:off x="3950302" y="2636592"/>
            <a:ext cx="685800" cy="76200"/>
          </a:xfrm>
          <a:custGeom>
            <a:avLst/>
            <a:gdLst/>
            <a:ahLst/>
            <a:cxnLst/>
            <a:rect l="l" t="t" r="r" b="b"/>
            <a:pathLst>
              <a:path w="914400" h="101600">
                <a:moveTo>
                  <a:pt x="914361" y="0"/>
                </a:moveTo>
                <a:lnTo>
                  <a:pt x="891054" y="32110"/>
                </a:lnTo>
                <a:lnTo>
                  <a:pt x="826152" y="59997"/>
                </a:lnTo>
                <a:lnTo>
                  <a:pt x="780456" y="71834"/>
                </a:lnTo>
                <a:lnTo>
                  <a:pt x="727185" y="81987"/>
                </a:lnTo>
                <a:lnTo>
                  <a:pt x="667280" y="90248"/>
                </a:lnTo>
                <a:lnTo>
                  <a:pt x="601682" y="96408"/>
                </a:lnTo>
                <a:lnTo>
                  <a:pt x="531333" y="100257"/>
                </a:lnTo>
                <a:lnTo>
                  <a:pt x="457174" y="101587"/>
                </a:lnTo>
                <a:lnTo>
                  <a:pt x="383018" y="100257"/>
                </a:lnTo>
                <a:lnTo>
                  <a:pt x="312672" y="96408"/>
                </a:lnTo>
                <a:lnTo>
                  <a:pt x="247077" y="90248"/>
                </a:lnTo>
                <a:lnTo>
                  <a:pt x="187174" y="81987"/>
                </a:lnTo>
                <a:lnTo>
                  <a:pt x="133904" y="71834"/>
                </a:lnTo>
                <a:lnTo>
                  <a:pt x="88208" y="59997"/>
                </a:lnTo>
                <a:lnTo>
                  <a:pt x="51029" y="46686"/>
                </a:lnTo>
                <a:lnTo>
                  <a:pt x="5983" y="16478"/>
                </a:lnTo>
                <a:lnTo>
                  <a:pt x="0" y="0"/>
                </a:lnTo>
              </a:path>
            </a:pathLst>
          </a:custGeom>
          <a:ln w="9525">
            <a:solidFill>
              <a:srgbClr val="46AAC5"/>
            </a:solidFill>
          </a:ln>
        </p:spPr>
        <p:txBody>
          <a:bodyPr wrap="square" lIns="0" tIns="0" rIns="0" bIns="0" rtlCol="0"/>
          <a:lstStyle/>
          <a:p>
            <a:endParaRPr sz="1350"/>
          </a:p>
        </p:txBody>
      </p:sp>
      <p:sp>
        <p:nvSpPr>
          <p:cNvPr id="14" name="object 14"/>
          <p:cNvSpPr/>
          <p:nvPr/>
        </p:nvSpPr>
        <p:spPr>
          <a:xfrm>
            <a:off x="3950301" y="2560401"/>
            <a:ext cx="685800" cy="457200"/>
          </a:xfrm>
          <a:custGeom>
            <a:avLst/>
            <a:gdLst/>
            <a:ahLst/>
            <a:cxnLst/>
            <a:rect l="l" t="t" r="r" b="b"/>
            <a:pathLst>
              <a:path w="914400" h="609600">
                <a:moveTo>
                  <a:pt x="0" y="101587"/>
                </a:moveTo>
                <a:lnTo>
                  <a:pt x="23307" y="69476"/>
                </a:lnTo>
                <a:lnTo>
                  <a:pt x="88209" y="41589"/>
                </a:lnTo>
                <a:lnTo>
                  <a:pt x="133905" y="29752"/>
                </a:lnTo>
                <a:lnTo>
                  <a:pt x="187176" y="19599"/>
                </a:lnTo>
                <a:lnTo>
                  <a:pt x="247081" y="11338"/>
                </a:lnTo>
                <a:lnTo>
                  <a:pt x="312679" y="5178"/>
                </a:lnTo>
                <a:lnTo>
                  <a:pt x="383028" y="1329"/>
                </a:lnTo>
                <a:lnTo>
                  <a:pt x="457187" y="0"/>
                </a:lnTo>
                <a:lnTo>
                  <a:pt x="531342" y="1329"/>
                </a:lnTo>
                <a:lnTo>
                  <a:pt x="601689" y="5178"/>
                </a:lnTo>
                <a:lnTo>
                  <a:pt x="667284" y="11338"/>
                </a:lnTo>
                <a:lnTo>
                  <a:pt x="727187" y="19599"/>
                </a:lnTo>
                <a:lnTo>
                  <a:pt x="780457" y="29752"/>
                </a:lnTo>
                <a:lnTo>
                  <a:pt x="826153" y="41589"/>
                </a:lnTo>
                <a:lnTo>
                  <a:pt x="863332" y="54900"/>
                </a:lnTo>
                <a:lnTo>
                  <a:pt x="908378" y="85108"/>
                </a:lnTo>
                <a:lnTo>
                  <a:pt x="914361" y="101587"/>
                </a:lnTo>
                <a:lnTo>
                  <a:pt x="914361" y="507961"/>
                </a:lnTo>
                <a:lnTo>
                  <a:pt x="891054" y="540067"/>
                </a:lnTo>
                <a:lnTo>
                  <a:pt x="826153" y="567954"/>
                </a:lnTo>
                <a:lnTo>
                  <a:pt x="780457" y="579791"/>
                </a:lnTo>
                <a:lnTo>
                  <a:pt x="727187" y="589946"/>
                </a:lnTo>
                <a:lnTo>
                  <a:pt x="667284" y="598208"/>
                </a:lnTo>
                <a:lnTo>
                  <a:pt x="601689" y="604369"/>
                </a:lnTo>
                <a:lnTo>
                  <a:pt x="531342" y="608219"/>
                </a:lnTo>
                <a:lnTo>
                  <a:pt x="457187" y="609549"/>
                </a:lnTo>
                <a:lnTo>
                  <a:pt x="383028" y="608219"/>
                </a:lnTo>
                <a:lnTo>
                  <a:pt x="312679" y="604369"/>
                </a:lnTo>
                <a:lnTo>
                  <a:pt x="247081" y="598208"/>
                </a:lnTo>
                <a:lnTo>
                  <a:pt x="187176" y="589946"/>
                </a:lnTo>
                <a:lnTo>
                  <a:pt x="133905" y="579791"/>
                </a:lnTo>
                <a:lnTo>
                  <a:pt x="88209" y="567954"/>
                </a:lnTo>
                <a:lnTo>
                  <a:pt x="51029" y="554643"/>
                </a:lnTo>
                <a:lnTo>
                  <a:pt x="5983" y="524437"/>
                </a:lnTo>
                <a:lnTo>
                  <a:pt x="0" y="507961"/>
                </a:lnTo>
                <a:lnTo>
                  <a:pt x="0" y="101587"/>
                </a:lnTo>
                <a:close/>
              </a:path>
            </a:pathLst>
          </a:custGeom>
          <a:ln w="9525">
            <a:solidFill>
              <a:srgbClr val="46AAC5"/>
            </a:solidFill>
          </a:ln>
        </p:spPr>
        <p:txBody>
          <a:bodyPr wrap="square" lIns="0" tIns="0" rIns="0" bIns="0" rtlCol="0"/>
          <a:lstStyle/>
          <a:p>
            <a:endParaRPr sz="1350"/>
          </a:p>
        </p:txBody>
      </p:sp>
      <p:sp>
        <p:nvSpPr>
          <p:cNvPr id="15" name="object 15"/>
          <p:cNvSpPr/>
          <p:nvPr/>
        </p:nvSpPr>
        <p:spPr>
          <a:xfrm>
            <a:off x="4086004" y="2768157"/>
            <a:ext cx="756665" cy="528065"/>
          </a:xfrm>
          <a:prstGeom prst="rect">
            <a:avLst/>
          </a:prstGeom>
          <a:blipFill>
            <a:blip r:embed="rId4" cstate="print"/>
            <a:stretch>
              <a:fillRect/>
            </a:stretch>
          </a:blipFill>
        </p:spPr>
        <p:txBody>
          <a:bodyPr wrap="square" lIns="0" tIns="0" rIns="0" bIns="0" rtlCol="0"/>
          <a:lstStyle/>
          <a:p>
            <a:endParaRPr sz="1350"/>
          </a:p>
        </p:txBody>
      </p:sp>
      <p:sp>
        <p:nvSpPr>
          <p:cNvPr id="16" name="object 16"/>
          <p:cNvSpPr/>
          <p:nvPr/>
        </p:nvSpPr>
        <p:spPr>
          <a:xfrm>
            <a:off x="4121747" y="2788978"/>
            <a:ext cx="685766" cy="457171"/>
          </a:xfrm>
          <a:prstGeom prst="rect">
            <a:avLst/>
          </a:prstGeom>
          <a:blipFill>
            <a:blip r:embed="rId5" cstate="print"/>
            <a:stretch>
              <a:fillRect/>
            </a:stretch>
          </a:blipFill>
        </p:spPr>
        <p:txBody>
          <a:bodyPr wrap="square" lIns="0" tIns="0" rIns="0" bIns="0" rtlCol="0"/>
          <a:lstStyle/>
          <a:p>
            <a:endParaRPr sz="1350"/>
          </a:p>
        </p:txBody>
      </p:sp>
      <p:sp>
        <p:nvSpPr>
          <p:cNvPr id="17" name="object 17"/>
          <p:cNvSpPr/>
          <p:nvPr/>
        </p:nvSpPr>
        <p:spPr>
          <a:xfrm>
            <a:off x="4121745" y="2865174"/>
            <a:ext cx="685800" cy="76200"/>
          </a:xfrm>
          <a:custGeom>
            <a:avLst/>
            <a:gdLst/>
            <a:ahLst/>
            <a:cxnLst/>
            <a:rect l="l" t="t" r="r" b="b"/>
            <a:pathLst>
              <a:path w="914400" h="101600">
                <a:moveTo>
                  <a:pt x="914361" y="0"/>
                </a:moveTo>
                <a:lnTo>
                  <a:pt x="891054" y="32110"/>
                </a:lnTo>
                <a:lnTo>
                  <a:pt x="826152" y="59997"/>
                </a:lnTo>
                <a:lnTo>
                  <a:pt x="780456" y="71834"/>
                </a:lnTo>
                <a:lnTo>
                  <a:pt x="727185" y="81987"/>
                </a:lnTo>
                <a:lnTo>
                  <a:pt x="667280" y="90248"/>
                </a:lnTo>
                <a:lnTo>
                  <a:pt x="601682" y="96408"/>
                </a:lnTo>
                <a:lnTo>
                  <a:pt x="531333" y="100257"/>
                </a:lnTo>
                <a:lnTo>
                  <a:pt x="457174" y="101587"/>
                </a:lnTo>
                <a:lnTo>
                  <a:pt x="383018" y="100257"/>
                </a:lnTo>
                <a:lnTo>
                  <a:pt x="312672" y="96408"/>
                </a:lnTo>
                <a:lnTo>
                  <a:pt x="247077" y="90248"/>
                </a:lnTo>
                <a:lnTo>
                  <a:pt x="187174" y="81987"/>
                </a:lnTo>
                <a:lnTo>
                  <a:pt x="133904" y="71834"/>
                </a:lnTo>
                <a:lnTo>
                  <a:pt x="88208" y="59997"/>
                </a:lnTo>
                <a:lnTo>
                  <a:pt x="51029" y="46686"/>
                </a:lnTo>
                <a:lnTo>
                  <a:pt x="5983" y="16478"/>
                </a:lnTo>
                <a:lnTo>
                  <a:pt x="0" y="0"/>
                </a:lnTo>
              </a:path>
            </a:pathLst>
          </a:custGeom>
          <a:ln w="9525">
            <a:solidFill>
              <a:srgbClr val="46AAC5"/>
            </a:solidFill>
          </a:ln>
        </p:spPr>
        <p:txBody>
          <a:bodyPr wrap="square" lIns="0" tIns="0" rIns="0" bIns="0" rtlCol="0"/>
          <a:lstStyle/>
          <a:p>
            <a:endParaRPr sz="1350"/>
          </a:p>
        </p:txBody>
      </p:sp>
      <p:sp>
        <p:nvSpPr>
          <p:cNvPr id="18" name="object 18"/>
          <p:cNvSpPr/>
          <p:nvPr/>
        </p:nvSpPr>
        <p:spPr>
          <a:xfrm>
            <a:off x="4121745" y="2788983"/>
            <a:ext cx="685800" cy="457200"/>
          </a:xfrm>
          <a:custGeom>
            <a:avLst/>
            <a:gdLst/>
            <a:ahLst/>
            <a:cxnLst/>
            <a:rect l="l" t="t" r="r" b="b"/>
            <a:pathLst>
              <a:path w="914400" h="609600">
                <a:moveTo>
                  <a:pt x="0" y="101587"/>
                </a:moveTo>
                <a:lnTo>
                  <a:pt x="23307" y="69476"/>
                </a:lnTo>
                <a:lnTo>
                  <a:pt x="88209" y="41589"/>
                </a:lnTo>
                <a:lnTo>
                  <a:pt x="133905" y="29752"/>
                </a:lnTo>
                <a:lnTo>
                  <a:pt x="187176" y="19599"/>
                </a:lnTo>
                <a:lnTo>
                  <a:pt x="247081" y="11338"/>
                </a:lnTo>
                <a:lnTo>
                  <a:pt x="312679" y="5178"/>
                </a:lnTo>
                <a:lnTo>
                  <a:pt x="383028" y="1329"/>
                </a:lnTo>
                <a:lnTo>
                  <a:pt x="457187" y="0"/>
                </a:lnTo>
                <a:lnTo>
                  <a:pt x="531342" y="1329"/>
                </a:lnTo>
                <a:lnTo>
                  <a:pt x="601689" y="5178"/>
                </a:lnTo>
                <a:lnTo>
                  <a:pt x="667284" y="11338"/>
                </a:lnTo>
                <a:lnTo>
                  <a:pt x="727187" y="19599"/>
                </a:lnTo>
                <a:lnTo>
                  <a:pt x="780457" y="29752"/>
                </a:lnTo>
                <a:lnTo>
                  <a:pt x="826153" y="41589"/>
                </a:lnTo>
                <a:lnTo>
                  <a:pt x="863332" y="54900"/>
                </a:lnTo>
                <a:lnTo>
                  <a:pt x="908378" y="85108"/>
                </a:lnTo>
                <a:lnTo>
                  <a:pt x="914361" y="101587"/>
                </a:lnTo>
                <a:lnTo>
                  <a:pt x="914361" y="507961"/>
                </a:lnTo>
                <a:lnTo>
                  <a:pt x="891054" y="540067"/>
                </a:lnTo>
                <a:lnTo>
                  <a:pt x="826153" y="567954"/>
                </a:lnTo>
                <a:lnTo>
                  <a:pt x="780457" y="579791"/>
                </a:lnTo>
                <a:lnTo>
                  <a:pt x="727187" y="589946"/>
                </a:lnTo>
                <a:lnTo>
                  <a:pt x="667284" y="598208"/>
                </a:lnTo>
                <a:lnTo>
                  <a:pt x="601689" y="604369"/>
                </a:lnTo>
                <a:lnTo>
                  <a:pt x="531342" y="608219"/>
                </a:lnTo>
                <a:lnTo>
                  <a:pt x="457187" y="609549"/>
                </a:lnTo>
                <a:lnTo>
                  <a:pt x="383028" y="608219"/>
                </a:lnTo>
                <a:lnTo>
                  <a:pt x="312679" y="604369"/>
                </a:lnTo>
                <a:lnTo>
                  <a:pt x="247081" y="598208"/>
                </a:lnTo>
                <a:lnTo>
                  <a:pt x="187176" y="589946"/>
                </a:lnTo>
                <a:lnTo>
                  <a:pt x="133905" y="579791"/>
                </a:lnTo>
                <a:lnTo>
                  <a:pt x="88209" y="567954"/>
                </a:lnTo>
                <a:lnTo>
                  <a:pt x="51029" y="554643"/>
                </a:lnTo>
                <a:lnTo>
                  <a:pt x="5983" y="524437"/>
                </a:lnTo>
                <a:lnTo>
                  <a:pt x="0" y="507961"/>
                </a:lnTo>
                <a:lnTo>
                  <a:pt x="0" y="101587"/>
                </a:lnTo>
                <a:close/>
              </a:path>
            </a:pathLst>
          </a:custGeom>
          <a:ln w="9525">
            <a:solidFill>
              <a:srgbClr val="46AAC5"/>
            </a:solidFill>
          </a:ln>
        </p:spPr>
        <p:txBody>
          <a:bodyPr wrap="square" lIns="0" tIns="0" rIns="0" bIns="0" rtlCol="0"/>
          <a:lstStyle/>
          <a:p>
            <a:endParaRPr sz="1350"/>
          </a:p>
        </p:txBody>
      </p:sp>
      <p:sp>
        <p:nvSpPr>
          <p:cNvPr id="19" name="object 19"/>
          <p:cNvSpPr txBox="1"/>
          <p:nvPr/>
        </p:nvSpPr>
        <p:spPr>
          <a:xfrm>
            <a:off x="978346" y="2546345"/>
            <a:ext cx="772954" cy="138499"/>
          </a:xfrm>
          <a:prstGeom prst="rect">
            <a:avLst/>
          </a:prstGeom>
        </p:spPr>
        <p:txBody>
          <a:bodyPr vert="horz" wrap="square" lIns="0" tIns="0" rIns="0" bIns="0" rtlCol="0">
            <a:spAutoFit/>
          </a:bodyPr>
          <a:lstStyle/>
          <a:p>
            <a:pPr marL="9525"/>
            <a:r>
              <a:rPr sz="900" i="1" spc="-30" dirty="0">
                <a:solidFill>
                  <a:srgbClr val="17375E"/>
                </a:solidFill>
                <a:latin typeface="Arial"/>
                <a:cs typeface="Arial"/>
              </a:rPr>
              <a:t>Operational</a:t>
            </a:r>
            <a:r>
              <a:rPr sz="900" i="1" spc="-116" dirty="0">
                <a:solidFill>
                  <a:srgbClr val="17375E"/>
                </a:solidFill>
                <a:latin typeface="Arial"/>
                <a:cs typeface="Arial"/>
              </a:rPr>
              <a:t> </a:t>
            </a:r>
            <a:r>
              <a:rPr sz="900" i="1" spc="-105" dirty="0">
                <a:solidFill>
                  <a:srgbClr val="17375E"/>
                </a:solidFill>
                <a:latin typeface="Arial"/>
                <a:cs typeface="Arial"/>
              </a:rPr>
              <a:t>DBs</a:t>
            </a:r>
            <a:endParaRPr sz="900">
              <a:latin typeface="Arial"/>
              <a:cs typeface="Arial"/>
            </a:endParaRPr>
          </a:p>
        </p:txBody>
      </p:sp>
      <p:sp>
        <p:nvSpPr>
          <p:cNvPr id="20" name="object 20"/>
          <p:cNvSpPr txBox="1"/>
          <p:nvPr/>
        </p:nvSpPr>
        <p:spPr>
          <a:xfrm>
            <a:off x="1032982" y="3194426"/>
            <a:ext cx="771049" cy="138499"/>
          </a:xfrm>
          <a:prstGeom prst="rect">
            <a:avLst/>
          </a:prstGeom>
        </p:spPr>
        <p:txBody>
          <a:bodyPr vert="horz" wrap="square" lIns="0" tIns="0" rIns="0" bIns="0" rtlCol="0">
            <a:spAutoFit/>
          </a:bodyPr>
          <a:lstStyle/>
          <a:p>
            <a:pPr marL="9525"/>
            <a:r>
              <a:rPr sz="900" i="1" spc="-41" dirty="0">
                <a:solidFill>
                  <a:srgbClr val="17375E"/>
                </a:solidFill>
                <a:latin typeface="Arial"/>
                <a:cs typeface="Arial"/>
              </a:rPr>
              <a:t>External</a:t>
            </a:r>
            <a:r>
              <a:rPr sz="900" i="1" spc="-101" dirty="0">
                <a:solidFill>
                  <a:srgbClr val="17375E"/>
                </a:solidFill>
                <a:latin typeface="Arial"/>
                <a:cs typeface="Arial"/>
              </a:rPr>
              <a:t> </a:t>
            </a:r>
            <a:r>
              <a:rPr sz="900" i="1" spc="-64" dirty="0">
                <a:solidFill>
                  <a:srgbClr val="17375E"/>
                </a:solidFill>
                <a:latin typeface="Arial"/>
                <a:cs typeface="Arial"/>
              </a:rPr>
              <a:t>sources</a:t>
            </a:r>
            <a:endParaRPr sz="900">
              <a:latin typeface="Arial"/>
              <a:cs typeface="Arial"/>
            </a:endParaRPr>
          </a:p>
        </p:txBody>
      </p:sp>
      <p:sp>
        <p:nvSpPr>
          <p:cNvPr id="21" name="object 21"/>
          <p:cNvSpPr txBox="1"/>
          <p:nvPr/>
        </p:nvSpPr>
        <p:spPr>
          <a:xfrm>
            <a:off x="3906140" y="2244936"/>
            <a:ext cx="775811" cy="138499"/>
          </a:xfrm>
          <a:prstGeom prst="rect">
            <a:avLst/>
          </a:prstGeom>
        </p:spPr>
        <p:txBody>
          <a:bodyPr vert="horz" wrap="square" lIns="0" tIns="0" rIns="0" bIns="0" rtlCol="0">
            <a:spAutoFit/>
          </a:bodyPr>
          <a:lstStyle/>
          <a:p>
            <a:pPr marL="9525"/>
            <a:r>
              <a:rPr sz="900" i="1" spc="-34" dirty="0">
                <a:solidFill>
                  <a:srgbClr val="17375E"/>
                </a:solidFill>
                <a:latin typeface="Arial"/>
                <a:cs typeface="Arial"/>
              </a:rPr>
              <a:t>Data</a:t>
            </a:r>
            <a:r>
              <a:rPr sz="900" i="1" spc="-116" dirty="0">
                <a:solidFill>
                  <a:srgbClr val="17375E"/>
                </a:solidFill>
                <a:latin typeface="Arial"/>
                <a:cs typeface="Arial"/>
              </a:rPr>
              <a:t> </a:t>
            </a:r>
            <a:r>
              <a:rPr sz="900" i="1" spc="-49" dirty="0">
                <a:solidFill>
                  <a:srgbClr val="17375E"/>
                </a:solidFill>
                <a:latin typeface="Arial"/>
                <a:cs typeface="Arial"/>
              </a:rPr>
              <a:t>warehouse</a:t>
            </a:r>
            <a:endParaRPr sz="900">
              <a:latin typeface="Arial"/>
              <a:cs typeface="Arial"/>
            </a:endParaRPr>
          </a:p>
        </p:txBody>
      </p:sp>
      <p:sp>
        <p:nvSpPr>
          <p:cNvPr id="22" name="object 22"/>
          <p:cNvSpPr/>
          <p:nvPr/>
        </p:nvSpPr>
        <p:spPr>
          <a:xfrm>
            <a:off x="3571654" y="3499676"/>
            <a:ext cx="470915" cy="299465"/>
          </a:xfrm>
          <a:prstGeom prst="rect">
            <a:avLst/>
          </a:prstGeom>
          <a:blipFill>
            <a:blip r:embed="rId6" cstate="print"/>
            <a:stretch>
              <a:fillRect/>
            </a:stretch>
          </a:blipFill>
        </p:spPr>
        <p:txBody>
          <a:bodyPr wrap="square" lIns="0" tIns="0" rIns="0" bIns="0" rtlCol="0"/>
          <a:lstStyle/>
          <a:p>
            <a:endParaRPr sz="1350"/>
          </a:p>
        </p:txBody>
      </p:sp>
      <p:sp>
        <p:nvSpPr>
          <p:cNvPr id="23" name="object 23"/>
          <p:cNvSpPr/>
          <p:nvPr/>
        </p:nvSpPr>
        <p:spPr>
          <a:xfrm>
            <a:off x="3607420" y="3519974"/>
            <a:ext cx="400021" cy="228571"/>
          </a:xfrm>
          <a:prstGeom prst="rect">
            <a:avLst/>
          </a:prstGeom>
          <a:blipFill>
            <a:blip r:embed="rId7" cstate="print"/>
            <a:stretch>
              <a:fillRect/>
            </a:stretch>
          </a:blipFill>
        </p:spPr>
        <p:txBody>
          <a:bodyPr wrap="square" lIns="0" tIns="0" rIns="0" bIns="0" rtlCol="0"/>
          <a:lstStyle/>
          <a:p>
            <a:endParaRPr sz="1350"/>
          </a:p>
        </p:txBody>
      </p:sp>
      <p:sp>
        <p:nvSpPr>
          <p:cNvPr id="24" name="object 24"/>
          <p:cNvSpPr/>
          <p:nvPr/>
        </p:nvSpPr>
        <p:spPr>
          <a:xfrm>
            <a:off x="3607419" y="3558064"/>
            <a:ext cx="400050" cy="38100"/>
          </a:xfrm>
          <a:custGeom>
            <a:avLst/>
            <a:gdLst/>
            <a:ahLst/>
            <a:cxnLst/>
            <a:rect l="l" t="t" r="r" b="b"/>
            <a:pathLst>
              <a:path w="533400" h="50800">
                <a:moveTo>
                  <a:pt x="533374" y="0"/>
                </a:moveTo>
                <a:lnTo>
                  <a:pt x="496962" y="25638"/>
                </a:lnTo>
                <a:lnTo>
                  <a:pt x="455261" y="35920"/>
                </a:lnTo>
                <a:lnTo>
                  <a:pt x="401287" y="43863"/>
                </a:lnTo>
                <a:lnTo>
                  <a:pt x="337581" y="48985"/>
                </a:lnTo>
                <a:lnTo>
                  <a:pt x="266687" y="50800"/>
                </a:lnTo>
                <a:lnTo>
                  <a:pt x="195788" y="48985"/>
                </a:lnTo>
                <a:lnTo>
                  <a:pt x="132081" y="43863"/>
                </a:lnTo>
                <a:lnTo>
                  <a:pt x="78108" y="35920"/>
                </a:lnTo>
                <a:lnTo>
                  <a:pt x="36409" y="25638"/>
                </a:lnTo>
                <a:lnTo>
                  <a:pt x="9525" y="13504"/>
                </a:lnTo>
                <a:lnTo>
                  <a:pt x="0" y="0"/>
                </a:lnTo>
              </a:path>
            </a:pathLst>
          </a:custGeom>
          <a:ln w="9525">
            <a:solidFill>
              <a:srgbClr val="4A7EBB"/>
            </a:solidFill>
          </a:ln>
        </p:spPr>
        <p:txBody>
          <a:bodyPr wrap="square" lIns="0" tIns="0" rIns="0" bIns="0" rtlCol="0"/>
          <a:lstStyle/>
          <a:p>
            <a:endParaRPr sz="1350"/>
          </a:p>
        </p:txBody>
      </p:sp>
      <p:sp>
        <p:nvSpPr>
          <p:cNvPr id="25" name="object 25"/>
          <p:cNvSpPr/>
          <p:nvPr/>
        </p:nvSpPr>
        <p:spPr>
          <a:xfrm>
            <a:off x="3607414" y="3519964"/>
            <a:ext cx="400050" cy="228600"/>
          </a:xfrm>
          <a:custGeom>
            <a:avLst/>
            <a:gdLst/>
            <a:ahLst/>
            <a:cxnLst/>
            <a:rect l="l" t="t" r="r" b="b"/>
            <a:pathLst>
              <a:path w="533400" h="304800">
                <a:moveTo>
                  <a:pt x="0" y="50800"/>
                </a:moveTo>
                <a:lnTo>
                  <a:pt x="36411" y="25161"/>
                </a:lnTo>
                <a:lnTo>
                  <a:pt x="78112" y="14879"/>
                </a:lnTo>
                <a:lnTo>
                  <a:pt x="132087" y="6936"/>
                </a:lnTo>
                <a:lnTo>
                  <a:pt x="195793" y="1814"/>
                </a:lnTo>
                <a:lnTo>
                  <a:pt x="266687" y="0"/>
                </a:lnTo>
                <a:lnTo>
                  <a:pt x="337585" y="1814"/>
                </a:lnTo>
                <a:lnTo>
                  <a:pt x="401292" y="6936"/>
                </a:lnTo>
                <a:lnTo>
                  <a:pt x="455266" y="14879"/>
                </a:lnTo>
                <a:lnTo>
                  <a:pt x="496965" y="25161"/>
                </a:lnTo>
                <a:lnTo>
                  <a:pt x="533374" y="50800"/>
                </a:lnTo>
                <a:lnTo>
                  <a:pt x="533374" y="253987"/>
                </a:lnTo>
                <a:lnTo>
                  <a:pt x="496965" y="279622"/>
                </a:lnTo>
                <a:lnTo>
                  <a:pt x="455266" y="289901"/>
                </a:lnTo>
                <a:lnTo>
                  <a:pt x="401292" y="297841"/>
                </a:lnTo>
                <a:lnTo>
                  <a:pt x="337585" y="302960"/>
                </a:lnTo>
                <a:lnTo>
                  <a:pt x="266687" y="304774"/>
                </a:lnTo>
                <a:lnTo>
                  <a:pt x="195793" y="302960"/>
                </a:lnTo>
                <a:lnTo>
                  <a:pt x="132087" y="297841"/>
                </a:lnTo>
                <a:lnTo>
                  <a:pt x="78112" y="289901"/>
                </a:lnTo>
                <a:lnTo>
                  <a:pt x="36411" y="279622"/>
                </a:lnTo>
                <a:lnTo>
                  <a:pt x="0" y="253987"/>
                </a:lnTo>
                <a:lnTo>
                  <a:pt x="0" y="50800"/>
                </a:lnTo>
                <a:close/>
              </a:path>
            </a:pathLst>
          </a:custGeom>
          <a:ln w="9525">
            <a:solidFill>
              <a:srgbClr val="4A7EBB"/>
            </a:solidFill>
          </a:ln>
        </p:spPr>
        <p:txBody>
          <a:bodyPr wrap="square" lIns="0" tIns="0" rIns="0" bIns="0" rtlCol="0"/>
          <a:lstStyle/>
          <a:p>
            <a:endParaRPr sz="1350"/>
          </a:p>
        </p:txBody>
      </p:sp>
      <p:sp>
        <p:nvSpPr>
          <p:cNvPr id="26" name="object 26"/>
          <p:cNvSpPr txBox="1"/>
          <p:nvPr/>
        </p:nvSpPr>
        <p:spPr>
          <a:xfrm>
            <a:off x="4008558" y="3762886"/>
            <a:ext cx="539115" cy="138499"/>
          </a:xfrm>
          <a:prstGeom prst="rect">
            <a:avLst/>
          </a:prstGeom>
        </p:spPr>
        <p:txBody>
          <a:bodyPr vert="horz" wrap="square" lIns="0" tIns="0" rIns="0" bIns="0" rtlCol="0">
            <a:spAutoFit/>
          </a:bodyPr>
          <a:lstStyle/>
          <a:p>
            <a:pPr marL="9525"/>
            <a:r>
              <a:rPr sz="900" i="1" spc="-34" dirty="0">
                <a:solidFill>
                  <a:srgbClr val="17375E"/>
                </a:solidFill>
                <a:latin typeface="Arial"/>
                <a:cs typeface="Arial"/>
              </a:rPr>
              <a:t>Data</a:t>
            </a:r>
            <a:r>
              <a:rPr sz="900" i="1" spc="-127" dirty="0">
                <a:solidFill>
                  <a:srgbClr val="17375E"/>
                </a:solidFill>
                <a:latin typeface="Arial"/>
                <a:cs typeface="Arial"/>
              </a:rPr>
              <a:t> </a:t>
            </a:r>
            <a:r>
              <a:rPr sz="900" i="1" spc="-26" dirty="0">
                <a:solidFill>
                  <a:srgbClr val="17375E"/>
                </a:solidFill>
                <a:latin typeface="Arial"/>
                <a:cs typeface="Arial"/>
              </a:rPr>
              <a:t>marts</a:t>
            </a:r>
            <a:endParaRPr sz="900">
              <a:latin typeface="Arial"/>
              <a:cs typeface="Arial"/>
            </a:endParaRPr>
          </a:p>
        </p:txBody>
      </p:sp>
      <p:sp>
        <p:nvSpPr>
          <p:cNvPr id="27" name="object 27"/>
          <p:cNvSpPr/>
          <p:nvPr/>
        </p:nvSpPr>
        <p:spPr>
          <a:xfrm>
            <a:off x="4028854" y="3499676"/>
            <a:ext cx="470915" cy="299465"/>
          </a:xfrm>
          <a:prstGeom prst="rect">
            <a:avLst/>
          </a:prstGeom>
          <a:blipFill>
            <a:blip r:embed="rId8" cstate="print"/>
            <a:stretch>
              <a:fillRect/>
            </a:stretch>
          </a:blipFill>
        </p:spPr>
        <p:txBody>
          <a:bodyPr wrap="square" lIns="0" tIns="0" rIns="0" bIns="0" rtlCol="0"/>
          <a:lstStyle/>
          <a:p>
            <a:endParaRPr sz="1350"/>
          </a:p>
        </p:txBody>
      </p:sp>
      <p:sp>
        <p:nvSpPr>
          <p:cNvPr id="28" name="object 28"/>
          <p:cNvSpPr/>
          <p:nvPr/>
        </p:nvSpPr>
        <p:spPr>
          <a:xfrm>
            <a:off x="4064601" y="3519974"/>
            <a:ext cx="400031" cy="228571"/>
          </a:xfrm>
          <a:prstGeom prst="rect">
            <a:avLst/>
          </a:prstGeom>
          <a:blipFill>
            <a:blip r:embed="rId7" cstate="print"/>
            <a:stretch>
              <a:fillRect/>
            </a:stretch>
          </a:blipFill>
        </p:spPr>
        <p:txBody>
          <a:bodyPr wrap="square" lIns="0" tIns="0" rIns="0" bIns="0" rtlCol="0"/>
          <a:lstStyle/>
          <a:p>
            <a:endParaRPr sz="1350"/>
          </a:p>
        </p:txBody>
      </p:sp>
      <p:sp>
        <p:nvSpPr>
          <p:cNvPr id="29" name="object 29"/>
          <p:cNvSpPr/>
          <p:nvPr/>
        </p:nvSpPr>
        <p:spPr>
          <a:xfrm>
            <a:off x="4064600" y="3558064"/>
            <a:ext cx="400050" cy="38100"/>
          </a:xfrm>
          <a:custGeom>
            <a:avLst/>
            <a:gdLst/>
            <a:ahLst/>
            <a:cxnLst/>
            <a:rect l="l" t="t" r="r" b="b"/>
            <a:pathLst>
              <a:path w="533400" h="50800">
                <a:moveTo>
                  <a:pt x="533374" y="0"/>
                </a:moveTo>
                <a:lnTo>
                  <a:pt x="496962" y="25638"/>
                </a:lnTo>
                <a:lnTo>
                  <a:pt x="455261" y="35920"/>
                </a:lnTo>
                <a:lnTo>
                  <a:pt x="401287" y="43863"/>
                </a:lnTo>
                <a:lnTo>
                  <a:pt x="337581" y="48985"/>
                </a:lnTo>
                <a:lnTo>
                  <a:pt x="266687" y="50800"/>
                </a:lnTo>
                <a:lnTo>
                  <a:pt x="195788" y="48985"/>
                </a:lnTo>
                <a:lnTo>
                  <a:pt x="132081" y="43863"/>
                </a:lnTo>
                <a:lnTo>
                  <a:pt x="78108" y="35920"/>
                </a:lnTo>
                <a:lnTo>
                  <a:pt x="36409" y="25638"/>
                </a:lnTo>
                <a:lnTo>
                  <a:pt x="9525" y="13504"/>
                </a:lnTo>
                <a:lnTo>
                  <a:pt x="0" y="0"/>
                </a:lnTo>
              </a:path>
            </a:pathLst>
          </a:custGeom>
          <a:ln w="9525">
            <a:solidFill>
              <a:srgbClr val="4A7EBB"/>
            </a:solidFill>
          </a:ln>
        </p:spPr>
        <p:txBody>
          <a:bodyPr wrap="square" lIns="0" tIns="0" rIns="0" bIns="0" rtlCol="0"/>
          <a:lstStyle/>
          <a:p>
            <a:endParaRPr sz="1350"/>
          </a:p>
        </p:txBody>
      </p:sp>
      <p:sp>
        <p:nvSpPr>
          <p:cNvPr id="30" name="object 30"/>
          <p:cNvSpPr/>
          <p:nvPr/>
        </p:nvSpPr>
        <p:spPr>
          <a:xfrm>
            <a:off x="4064596" y="3519964"/>
            <a:ext cx="400050" cy="228600"/>
          </a:xfrm>
          <a:custGeom>
            <a:avLst/>
            <a:gdLst/>
            <a:ahLst/>
            <a:cxnLst/>
            <a:rect l="l" t="t" r="r" b="b"/>
            <a:pathLst>
              <a:path w="533400" h="304800">
                <a:moveTo>
                  <a:pt x="0" y="50800"/>
                </a:moveTo>
                <a:lnTo>
                  <a:pt x="36411" y="25161"/>
                </a:lnTo>
                <a:lnTo>
                  <a:pt x="78112" y="14879"/>
                </a:lnTo>
                <a:lnTo>
                  <a:pt x="132087" y="6936"/>
                </a:lnTo>
                <a:lnTo>
                  <a:pt x="195793" y="1814"/>
                </a:lnTo>
                <a:lnTo>
                  <a:pt x="266687" y="0"/>
                </a:lnTo>
                <a:lnTo>
                  <a:pt x="337585" y="1814"/>
                </a:lnTo>
                <a:lnTo>
                  <a:pt x="401292" y="6936"/>
                </a:lnTo>
                <a:lnTo>
                  <a:pt x="455266" y="14879"/>
                </a:lnTo>
                <a:lnTo>
                  <a:pt x="496965" y="25161"/>
                </a:lnTo>
                <a:lnTo>
                  <a:pt x="533374" y="50800"/>
                </a:lnTo>
                <a:lnTo>
                  <a:pt x="533374" y="253987"/>
                </a:lnTo>
                <a:lnTo>
                  <a:pt x="496965" y="279622"/>
                </a:lnTo>
                <a:lnTo>
                  <a:pt x="455266" y="289901"/>
                </a:lnTo>
                <a:lnTo>
                  <a:pt x="401292" y="297841"/>
                </a:lnTo>
                <a:lnTo>
                  <a:pt x="337585" y="302960"/>
                </a:lnTo>
                <a:lnTo>
                  <a:pt x="266687" y="304774"/>
                </a:lnTo>
                <a:lnTo>
                  <a:pt x="195793" y="302960"/>
                </a:lnTo>
                <a:lnTo>
                  <a:pt x="132087" y="297841"/>
                </a:lnTo>
                <a:lnTo>
                  <a:pt x="78112" y="289901"/>
                </a:lnTo>
                <a:lnTo>
                  <a:pt x="36411" y="279622"/>
                </a:lnTo>
                <a:lnTo>
                  <a:pt x="0" y="253987"/>
                </a:lnTo>
                <a:lnTo>
                  <a:pt x="0" y="50800"/>
                </a:lnTo>
                <a:close/>
              </a:path>
            </a:pathLst>
          </a:custGeom>
          <a:ln w="9525">
            <a:solidFill>
              <a:srgbClr val="4A7EBB"/>
            </a:solidFill>
          </a:ln>
        </p:spPr>
        <p:txBody>
          <a:bodyPr wrap="square" lIns="0" tIns="0" rIns="0" bIns="0" rtlCol="0"/>
          <a:lstStyle/>
          <a:p>
            <a:endParaRPr sz="1350"/>
          </a:p>
        </p:txBody>
      </p:sp>
      <p:sp>
        <p:nvSpPr>
          <p:cNvPr id="31" name="object 31"/>
          <p:cNvSpPr/>
          <p:nvPr/>
        </p:nvSpPr>
        <p:spPr>
          <a:xfrm>
            <a:off x="4486054" y="3499676"/>
            <a:ext cx="470915" cy="299465"/>
          </a:xfrm>
          <a:prstGeom prst="rect">
            <a:avLst/>
          </a:prstGeom>
          <a:blipFill>
            <a:blip r:embed="rId9" cstate="print"/>
            <a:stretch>
              <a:fillRect/>
            </a:stretch>
          </a:blipFill>
        </p:spPr>
        <p:txBody>
          <a:bodyPr wrap="square" lIns="0" tIns="0" rIns="0" bIns="0" rtlCol="0"/>
          <a:lstStyle/>
          <a:p>
            <a:endParaRPr sz="1350"/>
          </a:p>
        </p:txBody>
      </p:sp>
      <p:sp>
        <p:nvSpPr>
          <p:cNvPr id="32" name="object 32"/>
          <p:cNvSpPr/>
          <p:nvPr/>
        </p:nvSpPr>
        <p:spPr>
          <a:xfrm>
            <a:off x="4521782" y="3519974"/>
            <a:ext cx="400031" cy="228571"/>
          </a:xfrm>
          <a:prstGeom prst="rect">
            <a:avLst/>
          </a:prstGeom>
          <a:blipFill>
            <a:blip r:embed="rId7" cstate="print"/>
            <a:stretch>
              <a:fillRect/>
            </a:stretch>
          </a:blipFill>
        </p:spPr>
        <p:txBody>
          <a:bodyPr wrap="square" lIns="0" tIns="0" rIns="0" bIns="0" rtlCol="0"/>
          <a:lstStyle/>
          <a:p>
            <a:endParaRPr sz="1350"/>
          </a:p>
        </p:txBody>
      </p:sp>
      <p:sp>
        <p:nvSpPr>
          <p:cNvPr id="33" name="object 33"/>
          <p:cNvSpPr/>
          <p:nvPr/>
        </p:nvSpPr>
        <p:spPr>
          <a:xfrm>
            <a:off x="4521782" y="3558064"/>
            <a:ext cx="400050" cy="38100"/>
          </a:xfrm>
          <a:custGeom>
            <a:avLst/>
            <a:gdLst/>
            <a:ahLst/>
            <a:cxnLst/>
            <a:rect l="l" t="t" r="r" b="b"/>
            <a:pathLst>
              <a:path w="533400" h="50800">
                <a:moveTo>
                  <a:pt x="533374" y="0"/>
                </a:moveTo>
                <a:lnTo>
                  <a:pt x="496962" y="25638"/>
                </a:lnTo>
                <a:lnTo>
                  <a:pt x="455261" y="35920"/>
                </a:lnTo>
                <a:lnTo>
                  <a:pt x="401287" y="43863"/>
                </a:lnTo>
                <a:lnTo>
                  <a:pt x="337581" y="48985"/>
                </a:lnTo>
                <a:lnTo>
                  <a:pt x="266687" y="50800"/>
                </a:lnTo>
                <a:lnTo>
                  <a:pt x="195788" y="48985"/>
                </a:lnTo>
                <a:lnTo>
                  <a:pt x="132081" y="43863"/>
                </a:lnTo>
                <a:lnTo>
                  <a:pt x="78108" y="35920"/>
                </a:lnTo>
                <a:lnTo>
                  <a:pt x="36409" y="25638"/>
                </a:lnTo>
                <a:lnTo>
                  <a:pt x="9525" y="13504"/>
                </a:lnTo>
                <a:lnTo>
                  <a:pt x="0" y="0"/>
                </a:lnTo>
              </a:path>
            </a:pathLst>
          </a:custGeom>
          <a:ln w="9525">
            <a:solidFill>
              <a:srgbClr val="4A7EBB"/>
            </a:solidFill>
          </a:ln>
        </p:spPr>
        <p:txBody>
          <a:bodyPr wrap="square" lIns="0" tIns="0" rIns="0" bIns="0" rtlCol="0"/>
          <a:lstStyle/>
          <a:p>
            <a:endParaRPr sz="1350"/>
          </a:p>
        </p:txBody>
      </p:sp>
      <p:sp>
        <p:nvSpPr>
          <p:cNvPr id="34" name="object 34"/>
          <p:cNvSpPr/>
          <p:nvPr/>
        </p:nvSpPr>
        <p:spPr>
          <a:xfrm>
            <a:off x="4521778" y="3519964"/>
            <a:ext cx="400050" cy="228600"/>
          </a:xfrm>
          <a:custGeom>
            <a:avLst/>
            <a:gdLst/>
            <a:ahLst/>
            <a:cxnLst/>
            <a:rect l="l" t="t" r="r" b="b"/>
            <a:pathLst>
              <a:path w="533400" h="304800">
                <a:moveTo>
                  <a:pt x="0" y="50800"/>
                </a:moveTo>
                <a:lnTo>
                  <a:pt x="36411" y="25161"/>
                </a:lnTo>
                <a:lnTo>
                  <a:pt x="78112" y="14879"/>
                </a:lnTo>
                <a:lnTo>
                  <a:pt x="132087" y="6936"/>
                </a:lnTo>
                <a:lnTo>
                  <a:pt x="195793" y="1814"/>
                </a:lnTo>
                <a:lnTo>
                  <a:pt x="266687" y="0"/>
                </a:lnTo>
                <a:lnTo>
                  <a:pt x="337585" y="1814"/>
                </a:lnTo>
                <a:lnTo>
                  <a:pt x="401292" y="6936"/>
                </a:lnTo>
                <a:lnTo>
                  <a:pt x="455266" y="14879"/>
                </a:lnTo>
                <a:lnTo>
                  <a:pt x="496965" y="25161"/>
                </a:lnTo>
                <a:lnTo>
                  <a:pt x="533374" y="50800"/>
                </a:lnTo>
                <a:lnTo>
                  <a:pt x="533374" y="253987"/>
                </a:lnTo>
                <a:lnTo>
                  <a:pt x="496965" y="279622"/>
                </a:lnTo>
                <a:lnTo>
                  <a:pt x="455266" y="289901"/>
                </a:lnTo>
                <a:lnTo>
                  <a:pt x="401292" y="297841"/>
                </a:lnTo>
                <a:lnTo>
                  <a:pt x="337585" y="302960"/>
                </a:lnTo>
                <a:lnTo>
                  <a:pt x="266687" y="304774"/>
                </a:lnTo>
                <a:lnTo>
                  <a:pt x="195793" y="302960"/>
                </a:lnTo>
                <a:lnTo>
                  <a:pt x="132087" y="297841"/>
                </a:lnTo>
                <a:lnTo>
                  <a:pt x="78112" y="289901"/>
                </a:lnTo>
                <a:lnTo>
                  <a:pt x="36411" y="279622"/>
                </a:lnTo>
                <a:lnTo>
                  <a:pt x="0" y="253987"/>
                </a:lnTo>
                <a:lnTo>
                  <a:pt x="0" y="50800"/>
                </a:lnTo>
                <a:close/>
              </a:path>
            </a:pathLst>
          </a:custGeom>
          <a:ln w="9525">
            <a:solidFill>
              <a:srgbClr val="4A7EBB"/>
            </a:solidFill>
          </a:ln>
        </p:spPr>
        <p:txBody>
          <a:bodyPr wrap="square" lIns="0" tIns="0" rIns="0" bIns="0" rtlCol="0"/>
          <a:lstStyle/>
          <a:p>
            <a:endParaRPr sz="1350"/>
          </a:p>
        </p:txBody>
      </p:sp>
      <p:sp>
        <p:nvSpPr>
          <p:cNvPr id="35" name="object 35"/>
          <p:cNvSpPr/>
          <p:nvPr/>
        </p:nvSpPr>
        <p:spPr>
          <a:xfrm>
            <a:off x="1267367" y="2142936"/>
            <a:ext cx="329183" cy="388619"/>
          </a:xfrm>
          <a:prstGeom prst="rect">
            <a:avLst/>
          </a:prstGeom>
          <a:blipFill>
            <a:blip r:embed="rId10" cstate="print"/>
            <a:stretch>
              <a:fillRect/>
            </a:stretch>
          </a:blipFill>
        </p:spPr>
        <p:txBody>
          <a:bodyPr wrap="square" lIns="0" tIns="0" rIns="0" bIns="0" rtlCol="0"/>
          <a:lstStyle/>
          <a:p>
            <a:endParaRPr sz="1350"/>
          </a:p>
        </p:txBody>
      </p:sp>
      <p:sp>
        <p:nvSpPr>
          <p:cNvPr id="36" name="object 36"/>
          <p:cNvSpPr/>
          <p:nvPr/>
        </p:nvSpPr>
        <p:spPr>
          <a:xfrm>
            <a:off x="1303418" y="2163519"/>
            <a:ext cx="257441" cy="317744"/>
          </a:xfrm>
          <a:prstGeom prst="rect">
            <a:avLst/>
          </a:prstGeom>
          <a:blipFill>
            <a:blip r:embed="rId11" cstate="print"/>
            <a:stretch>
              <a:fillRect/>
            </a:stretch>
          </a:blipFill>
        </p:spPr>
        <p:txBody>
          <a:bodyPr wrap="square" lIns="0" tIns="0" rIns="0" bIns="0" rtlCol="0"/>
          <a:lstStyle/>
          <a:p>
            <a:endParaRPr sz="1350"/>
          </a:p>
        </p:txBody>
      </p:sp>
      <p:sp>
        <p:nvSpPr>
          <p:cNvPr id="37" name="object 37"/>
          <p:cNvSpPr/>
          <p:nvPr/>
        </p:nvSpPr>
        <p:spPr>
          <a:xfrm>
            <a:off x="1303414" y="2216476"/>
            <a:ext cx="257651" cy="53340"/>
          </a:xfrm>
          <a:custGeom>
            <a:avLst/>
            <a:gdLst/>
            <a:ahLst/>
            <a:cxnLst/>
            <a:rect l="l" t="t" r="r" b="b"/>
            <a:pathLst>
              <a:path w="343534" h="71119">
                <a:moveTo>
                  <a:pt x="343268" y="0"/>
                </a:moveTo>
                <a:lnTo>
                  <a:pt x="329779" y="27486"/>
                </a:lnTo>
                <a:lnTo>
                  <a:pt x="292995" y="49931"/>
                </a:lnTo>
                <a:lnTo>
                  <a:pt x="238437" y="65063"/>
                </a:lnTo>
                <a:lnTo>
                  <a:pt x="171627" y="70612"/>
                </a:lnTo>
                <a:lnTo>
                  <a:pt x="104820" y="65063"/>
                </a:lnTo>
                <a:lnTo>
                  <a:pt x="50266" y="49931"/>
                </a:lnTo>
                <a:lnTo>
                  <a:pt x="13486" y="27486"/>
                </a:lnTo>
                <a:lnTo>
                  <a:pt x="0" y="0"/>
                </a:lnTo>
              </a:path>
            </a:pathLst>
          </a:custGeom>
          <a:ln w="9525">
            <a:solidFill>
              <a:srgbClr val="000000"/>
            </a:solidFill>
          </a:ln>
        </p:spPr>
        <p:txBody>
          <a:bodyPr wrap="square" lIns="0" tIns="0" rIns="0" bIns="0" rtlCol="0"/>
          <a:lstStyle/>
          <a:p>
            <a:endParaRPr sz="1350"/>
          </a:p>
        </p:txBody>
      </p:sp>
      <p:sp>
        <p:nvSpPr>
          <p:cNvPr id="38" name="object 38"/>
          <p:cNvSpPr/>
          <p:nvPr/>
        </p:nvSpPr>
        <p:spPr>
          <a:xfrm>
            <a:off x="1303411" y="2163517"/>
            <a:ext cx="257651" cy="318135"/>
          </a:xfrm>
          <a:custGeom>
            <a:avLst/>
            <a:gdLst/>
            <a:ahLst/>
            <a:cxnLst/>
            <a:rect l="l" t="t" r="r" b="b"/>
            <a:pathLst>
              <a:path w="343534" h="424180">
                <a:moveTo>
                  <a:pt x="0" y="70612"/>
                </a:moveTo>
                <a:lnTo>
                  <a:pt x="13488" y="43125"/>
                </a:lnTo>
                <a:lnTo>
                  <a:pt x="50272" y="20680"/>
                </a:lnTo>
                <a:lnTo>
                  <a:pt x="104830" y="5548"/>
                </a:lnTo>
                <a:lnTo>
                  <a:pt x="171640" y="0"/>
                </a:lnTo>
                <a:lnTo>
                  <a:pt x="238448" y="5548"/>
                </a:lnTo>
                <a:lnTo>
                  <a:pt x="293001" y="20680"/>
                </a:lnTo>
                <a:lnTo>
                  <a:pt x="329781" y="43125"/>
                </a:lnTo>
                <a:lnTo>
                  <a:pt x="343268" y="70612"/>
                </a:lnTo>
                <a:lnTo>
                  <a:pt x="343268" y="353060"/>
                </a:lnTo>
                <a:lnTo>
                  <a:pt x="329781" y="380539"/>
                </a:lnTo>
                <a:lnTo>
                  <a:pt x="293001" y="402980"/>
                </a:lnTo>
                <a:lnTo>
                  <a:pt x="238448" y="418110"/>
                </a:lnTo>
                <a:lnTo>
                  <a:pt x="171640" y="423659"/>
                </a:lnTo>
                <a:lnTo>
                  <a:pt x="104830" y="418110"/>
                </a:lnTo>
                <a:lnTo>
                  <a:pt x="50272" y="402980"/>
                </a:lnTo>
                <a:lnTo>
                  <a:pt x="13488" y="380539"/>
                </a:lnTo>
                <a:lnTo>
                  <a:pt x="0" y="353060"/>
                </a:lnTo>
                <a:lnTo>
                  <a:pt x="0" y="70612"/>
                </a:lnTo>
                <a:close/>
              </a:path>
            </a:pathLst>
          </a:custGeom>
          <a:ln w="9525">
            <a:solidFill>
              <a:srgbClr val="000000"/>
            </a:solidFill>
          </a:ln>
        </p:spPr>
        <p:txBody>
          <a:bodyPr wrap="square" lIns="0" tIns="0" rIns="0" bIns="0" rtlCol="0"/>
          <a:lstStyle/>
          <a:p>
            <a:endParaRPr sz="1350"/>
          </a:p>
        </p:txBody>
      </p:sp>
      <p:sp>
        <p:nvSpPr>
          <p:cNvPr id="39" name="object 39"/>
          <p:cNvSpPr/>
          <p:nvPr/>
        </p:nvSpPr>
        <p:spPr>
          <a:xfrm>
            <a:off x="1267367" y="2737296"/>
            <a:ext cx="329183" cy="394334"/>
          </a:xfrm>
          <a:prstGeom prst="rect">
            <a:avLst/>
          </a:prstGeom>
          <a:blipFill>
            <a:blip r:embed="rId12" cstate="print"/>
            <a:stretch>
              <a:fillRect/>
            </a:stretch>
          </a:blipFill>
        </p:spPr>
        <p:txBody>
          <a:bodyPr wrap="square" lIns="0" tIns="0" rIns="0" bIns="0" rtlCol="0"/>
          <a:lstStyle/>
          <a:p>
            <a:endParaRPr sz="1350"/>
          </a:p>
        </p:txBody>
      </p:sp>
      <p:sp>
        <p:nvSpPr>
          <p:cNvPr id="40" name="object 40"/>
          <p:cNvSpPr/>
          <p:nvPr/>
        </p:nvSpPr>
        <p:spPr>
          <a:xfrm>
            <a:off x="1303418" y="2757582"/>
            <a:ext cx="257441" cy="324041"/>
          </a:xfrm>
          <a:prstGeom prst="rect">
            <a:avLst/>
          </a:prstGeom>
          <a:blipFill>
            <a:blip r:embed="rId13" cstate="print"/>
            <a:stretch>
              <a:fillRect/>
            </a:stretch>
          </a:blipFill>
        </p:spPr>
        <p:txBody>
          <a:bodyPr wrap="square" lIns="0" tIns="0" rIns="0" bIns="0" rtlCol="0"/>
          <a:lstStyle/>
          <a:p>
            <a:endParaRPr sz="1350"/>
          </a:p>
        </p:txBody>
      </p:sp>
      <p:sp>
        <p:nvSpPr>
          <p:cNvPr id="41" name="object 41"/>
          <p:cNvSpPr/>
          <p:nvPr/>
        </p:nvSpPr>
        <p:spPr>
          <a:xfrm>
            <a:off x="1303414" y="2811590"/>
            <a:ext cx="257651" cy="54293"/>
          </a:xfrm>
          <a:custGeom>
            <a:avLst/>
            <a:gdLst/>
            <a:ahLst/>
            <a:cxnLst/>
            <a:rect l="l" t="t" r="r" b="b"/>
            <a:pathLst>
              <a:path w="343534" h="72389">
                <a:moveTo>
                  <a:pt x="343268" y="0"/>
                </a:moveTo>
                <a:lnTo>
                  <a:pt x="329779" y="28026"/>
                </a:lnTo>
                <a:lnTo>
                  <a:pt x="292995" y="50915"/>
                </a:lnTo>
                <a:lnTo>
                  <a:pt x="238437" y="66349"/>
                </a:lnTo>
                <a:lnTo>
                  <a:pt x="171627" y="72009"/>
                </a:lnTo>
                <a:lnTo>
                  <a:pt x="104820" y="66349"/>
                </a:lnTo>
                <a:lnTo>
                  <a:pt x="50266" y="50915"/>
                </a:lnTo>
                <a:lnTo>
                  <a:pt x="13486" y="28026"/>
                </a:lnTo>
                <a:lnTo>
                  <a:pt x="0" y="0"/>
                </a:lnTo>
              </a:path>
            </a:pathLst>
          </a:custGeom>
          <a:ln w="9524">
            <a:solidFill>
              <a:srgbClr val="000000"/>
            </a:solidFill>
          </a:ln>
        </p:spPr>
        <p:txBody>
          <a:bodyPr wrap="square" lIns="0" tIns="0" rIns="0" bIns="0" rtlCol="0"/>
          <a:lstStyle/>
          <a:p>
            <a:endParaRPr sz="1350"/>
          </a:p>
        </p:txBody>
      </p:sp>
      <p:sp>
        <p:nvSpPr>
          <p:cNvPr id="42" name="object 42"/>
          <p:cNvSpPr/>
          <p:nvPr/>
        </p:nvSpPr>
        <p:spPr>
          <a:xfrm>
            <a:off x="1303411" y="2757582"/>
            <a:ext cx="257651" cy="324326"/>
          </a:xfrm>
          <a:custGeom>
            <a:avLst/>
            <a:gdLst/>
            <a:ahLst/>
            <a:cxnLst/>
            <a:rect l="l" t="t" r="r" b="b"/>
            <a:pathLst>
              <a:path w="343534" h="432435">
                <a:moveTo>
                  <a:pt x="0" y="72009"/>
                </a:moveTo>
                <a:lnTo>
                  <a:pt x="13488" y="43982"/>
                </a:lnTo>
                <a:lnTo>
                  <a:pt x="50272" y="21093"/>
                </a:lnTo>
                <a:lnTo>
                  <a:pt x="104830" y="5659"/>
                </a:lnTo>
                <a:lnTo>
                  <a:pt x="171640" y="0"/>
                </a:lnTo>
                <a:lnTo>
                  <a:pt x="238448" y="5659"/>
                </a:lnTo>
                <a:lnTo>
                  <a:pt x="293001" y="21093"/>
                </a:lnTo>
                <a:lnTo>
                  <a:pt x="329781" y="43982"/>
                </a:lnTo>
                <a:lnTo>
                  <a:pt x="343268" y="72009"/>
                </a:lnTo>
                <a:lnTo>
                  <a:pt x="343268" y="360045"/>
                </a:lnTo>
                <a:lnTo>
                  <a:pt x="329781" y="388071"/>
                </a:lnTo>
                <a:lnTo>
                  <a:pt x="293001" y="410960"/>
                </a:lnTo>
                <a:lnTo>
                  <a:pt x="238448" y="426394"/>
                </a:lnTo>
                <a:lnTo>
                  <a:pt x="171640" y="432054"/>
                </a:lnTo>
                <a:lnTo>
                  <a:pt x="104830" y="426394"/>
                </a:lnTo>
                <a:lnTo>
                  <a:pt x="50272" y="410960"/>
                </a:lnTo>
                <a:lnTo>
                  <a:pt x="13488" y="388071"/>
                </a:lnTo>
                <a:lnTo>
                  <a:pt x="0" y="360045"/>
                </a:lnTo>
                <a:lnTo>
                  <a:pt x="0" y="72009"/>
                </a:lnTo>
                <a:close/>
              </a:path>
            </a:pathLst>
          </a:custGeom>
          <a:ln w="9525">
            <a:solidFill>
              <a:srgbClr val="000000"/>
            </a:solidFill>
          </a:ln>
        </p:spPr>
        <p:txBody>
          <a:bodyPr wrap="square" lIns="0" tIns="0" rIns="0" bIns="0" rtlCol="0"/>
          <a:lstStyle/>
          <a:p>
            <a:endParaRPr sz="1350"/>
          </a:p>
        </p:txBody>
      </p:sp>
      <p:sp>
        <p:nvSpPr>
          <p:cNvPr id="43" name="object 43"/>
          <p:cNvSpPr/>
          <p:nvPr/>
        </p:nvSpPr>
        <p:spPr>
          <a:xfrm>
            <a:off x="1267367" y="3469958"/>
            <a:ext cx="329183" cy="395477"/>
          </a:xfrm>
          <a:prstGeom prst="rect">
            <a:avLst/>
          </a:prstGeom>
          <a:blipFill>
            <a:blip r:embed="rId14" cstate="print"/>
            <a:stretch>
              <a:fillRect/>
            </a:stretch>
          </a:blipFill>
        </p:spPr>
        <p:txBody>
          <a:bodyPr wrap="square" lIns="0" tIns="0" rIns="0" bIns="0" rtlCol="0"/>
          <a:lstStyle/>
          <a:p>
            <a:endParaRPr sz="1350"/>
          </a:p>
        </p:txBody>
      </p:sp>
      <p:sp>
        <p:nvSpPr>
          <p:cNvPr id="44" name="object 44"/>
          <p:cNvSpPr/>
          <p:nvPr/>
        </p:nvSpPr>
        <p:spPr>
          <a:xfrm>
            <a:off x="1303411" y="3491018"/>
            <a:ext cx="257453" cy="324040"/>
          </a:xfrm>
          <a:prstGeom prst="rect">
            <a:avLst/>
          </a:prstGeom>
          <a:blipFill>
            <a:blip r:embed="rId15" cstate="print"/>
            <a:stretch>
              <a:fillRect/>
            </a:stretch>
          </a:blipFill>
        </p:spPr>
        <p:txBody>
          <a:bodyPr wrap="square" lIns="0" tIns="0" rIns="0" bIns="0" rtlCol="0"/>
          <a:lstStyle/>
          <a:p>
            <a:endParaRPr sz="1350"/>
          </a:p>
        </p:txBody>
      </p:sp>
      <p:sp>
        <p:nvSpPr>
          <p:cNvPr id="45" name="object 45"/>
          <p:cNvSpPr/>
          <p:nvPr/>
        </p:nvSpPr>
        <p:spPr>
          <a:xfrm>
            <a:off x="1517960" y="3772149"/>
            <a:ext cx="42905" cy="42908"/>
          </a:xfrm>
          <a:prstGeom prst="rect">
            <a:avLst/>
          </a:prstGeom>
          <a:blipFill>
            <a:blip r:embed="rId16" cstate="print"/>
            <a:stretch>
              <a:fillRect/>
            </a:stretch>
          </a:blipFill>
        </p:spPr>
        <p:txBody>
          <a:bodyPr wrap="square" lIns="0" tIns="0" rIns="0" bIns="0" rtlCol="0"/>
          <a:lstStyle/>
          <a:p>
            <a:endParaRPr sz="1350"/>
          </a:p>
        </p:txBody>
      </p:sp>
      <p:sp>
        <p:nvSpPr>
          <p:cNvPr id="46" name="object 46"/>
          <p:cNvSpPr/>
          <p:nvPr/>
        </p:nvSpPr>
        <p:spPr>
          <a:xfrm>
            <a:off x="1303415" y="3491016"/>
            <a:ext cx="257651" cy="324326"/>
          </a:xfrm>
          <a:custGeom>
            <a:avLst/>
            <a:gdLst/>
            <a:ahLst/>
            <a:cxnLst/>
            <a:rect l="l" t="t" r="r" b="b"/>
            <a:pathLst>
              <a:path w="343534" h="432435">
                <a:moveTo>
                  <a:pt x="286054" y="432054"/>
                </a:moveTo>
                <a:lnTo>
                  <a:pt x="297497" y="386283"/>
                </a:lnTo>
                <a:lnTo>
                  <a:pt x="343268" y="374840"/>
                </a:lnTo>
                <a:lnTo>
                  <a:pt x="286054" y="432054"/>
                </a:lnTo>
                <a:lnTo>
                  <a:pt x="0" y="432054"/>
                </a:lnTo>
                <a:lnTo>
                  <a:pt x="0" y="0"/>
                </a:lnTo>
                <a:lnTo>
                  <a:pt x="343268" y="0"/>
                </a:lnTo>
                <a:lnTo>
                  <a:pt x="343268" y="374840"/>
                </a:lnTo>
              </a:path>
            </a:pathLst>
          </a:custGeom>
          <a:ln w="9525">
            <a:solidFill>
              <a:srgbClr val="7D60A0"/>
            </a:solidFill>
          </a:ln>
        </p:spPr>
        <p:txBody>
          <a:bodyPr wrap="square" lIns="0" tIns="0" rIns="0" bIns="0" rtlCol="0"/>
          <a:lstStyle/>
          <a:p>
            <a:endParaRPr sz="1350"/>
          </a:p>
        </p:txBody>
      </p:sp>
      <p:sp>
        <p:nvSpPr>
          <p:cNvPr id="47" name="object 47"/>
          <p:cNvSpPr txBox="1"/>
          <p:nvPr/>
        </p:nvSpPr>
        <p:spPr>
          <a:xfrm>
            <a:off x="1074809" y="3896494"/>
            <a:ext cx="641033" cy="138499"/>
          </a:xfrm>
          <a:prstGeom prst="rect">
            <a:avLst/>
          </a:prstGeom>
        </p:spPr>
        <p:txBody>
          <a:bodyPr vert="horz" wrap="square" lIns="0" tIns="0" rIns="0" bIns="0" rtlCol="0">
            <a:spAutoFit/>
          </a:bodyPr>
          <a:lstStyle/>
          <a:p>
            <a:pPr marL="9525"/>
            <a:r>
              <a:rPr sz="900" i="1" spc="-34" dirty="0">
                <a:solidFill>
                  <a:srgbClr val="17375E"/>
                </a:solidFill>
                <a:latin typeface="Arial"/>
                <a:cs typeface="Arial"/>
              </a:rPr>
              <a:t>Data</a:t>
            </a:r>
            <a:r>
              <a:rPr sz="900" i="1" spc="86" dirty="0">
                <a:solidFill>
                  <a:srgbClr val="17375E"/>
                </a:solidFill>
                <a:latin typeface="Arial"/>
                <a:cs typeface="Arial"/>
              </a:rPr>
              <a:t> </a:t>
            </a:r>
            <a:r>
              <a:rPr sz="900" i="1" spc="-64" dirty="0">
                <a:solidFill>
                  <a:srgbClr val="17375E"/>
                </a:solidFill>
                <a:latin typeface="Arial"/>
                <a:cs typeface="Arial"/>
              </a:rPr>
              <a:t>sources</a:t>
            </a:r>
            <a:endParaRPr sz="900">
              <a:latin typeface="Arial"/>
              <a:cs typeface="Arial"/>
            </a:endParaRPr>
          </a:p>
        </p:txBody>
      </p:sp>
      <p:sp>
        <p:nvSpPr>
          <p:cNvPr id="48" name="object 48"/>
          <p:cNvSpPr/>
          <p:nvPr/>
        </p:nvSpPr>
        <p:spPr>
          <a:xfrm>
            <a:off x="3811185" y="3023557"/>
            <a:ext cx="307181" cy="490538"/>
          </a:xfrm>
          <a:custGeom>
            <a:avLst/>
            <a:gdLst/>
            <a:ahLst/>
            <a:cxnLst/>
            <a:rect l="l" t="t" r="r" b="b"/>
            <a:pathLst>
              <a:path w="409575" h="654050">
                <a:moveTo>
                  <a:pt x="409079" y="0"/>
                </a:moveTo>
                <a:lnTo>
                  <a:pt x="0" y="653884"/>
                </a:lnTo>
              </a:path>
            </a:pathLst>
          </a:custGeom>
          <a:ln w="9525">
            <a:solidFill>
              <a:srgbClr val="4A7EBB"/>
            </a:solidFill>
          </a:ln>
        </p:spPr>
        <p:txBody>
          <a:bodyPr wrap="square" lIns="0" tIns="0" rIns="0" bIns="0" rtlCol="0"/>
          <a:lstStyle/>
          <a:p>
            <a:endParaRPr sz="1350"/>
          </a:p>
        </p:txBody>
      </p:sp>
      <p:sp>
        <p:nvSpPr>
          <p:cNvPr id="49" name="object 49"/>
          <p:cNvSpPr/>
          <p:nvPr/>
        </p:nvSpPr>
        <p:spPr>
          <a:xfrm>
            <a:off x="3811181" y="3447839"/>
            <a:ext cx="58579" cy="66199"/>
          </a:xfrm>
          <a:custGeom>
            <a:avLst/>
            <a:gdLst/>
            <a:ahLst/>
            <a:cxnLst/>
            <a:rect l="l" t="t" r="r" b="b"/>
            <a:pathLst>
              <a:path w="78104" h="88264">
                <a:moveTo>
                  <a:pt x="2730" y="0"/>
                </a:moveTo>
                <a:lnTo>
                  <a:pt x="0" y="88176"/>
                </a:lnTo>
                <a:lnTo>
                  <a:pt x="78104" y="47142"/>
                </a:lnTo>
              </a:path>
            </a:pathLst>
          </a:custGeom>
          <a:ln w="9525">
            <a:solidFill>
              <a:srgbClr val="4A7EBB"/>
            </a:solidFill>
          </a:ln>
        </p:spPr>
        <p:txBody>
          <a:bodyPr wrap="square" lIns="0" tIns="0" rIns="0" bIns="0" rtlCol="0"/>
          <a:lstStyle/>
          <a:p>
            <a:endParaRPr sz="1350"/>
          </a:p>
        </p:txBody>
      </p:sp>
      <p:sp>
        <p:nvSpPr>
          <p:cNvPr id="50" name="object 50"/>
          <p:cNvSpPr/>
          <p:nvPr/>
        </p:nvSpPr>
        <p:spPr>
          <a:xfrm>
            <a:off x="4059421" y="3023555"/>
            <a:ext cx="58579" cy="66199"/>
          </a:xfrm>
          <a:custGeom>
            <a:avLst/>
            <a:gdLst/>
            <a:ahLst/>
            <a:cxnLst/>
            <a:rect l="l" t="t" r="r" b="b"/>
            <a:pathLst>
              <a:path w="78104" h="88264">
                <a:moveTo>
                  <a:pt x="75361" y="88176"/>
                </a:moveTo>
                <a:lnTo>
                  <a:pt x="78092" y="0"/>
                </a:lnTo>
                <a:lnTo>
                  <a:pt x="0" y="41020"/>
                </a:lnTo>
              </a:path>
            </a:pathLst>
          </a:custGeom>
          <a:ln w="9525">
            <a:solidFill>
              <a:srgbClr val="4A7EBB"/>
            </a:solidFill>
          </a:ln>
        </p:spPr>
        <p:txBody>
          <a:bodyPr wrap="square" lIns="0" tIns="0" rIns="0" bIns="0" rtlCol="0"/>
          <a:lstStyle/>
          <a:p>
            <a:endParaRPr sz="1350"/>
          </a:p>
        </p:txBody>
      </p:sp>
      <p:sp>
        <p:nvSpPr>
          <p:cNvPr id="51" name="object 51"/>
          <p:cNvSpPr/>
          <p:nvPr/>
        </p:nvSpPr>
        <p:spPr>
          <a:xfrm>
            <a:off x="4265397" y="3268055"/>
            <a:ext cx="27146" cy="245269"/>
          </a:xfrm>
          <a:custGeom>
            <a:avLst/>
            <a:gdLst/>
            <a:ahLst/>
            <a:cxnLst/>
            <a:rect l="l" t="t" r="r" b="b"/>
            <a:pathLst>
              <a:path w="36195" h="327025">
                <a:moveTo>
                  <a:pt x="36195" y="0"/>
                </a:moveTo>
                <a:lnTo>
                  <a:pt x="0" y="326517"/>
                </a:lnTo>
              </a:path>
            </a:pathLst>
          </a:custGeom>
          <a:ln w="9525">
            <a:solidFill>
              <a:srgbClr val="4A7EBB"/>
            </a:solidFill>
          </a:ln>
        </p:spPr>
        <p:txBody>
          <a:bodyPr wrap="square" lIns="0" tIns="0" rIns="0" bIns="0" rtlCol="0"/>
          <a:lstStyle/>
          <a:p>
            <a:endParaRPr sz="1350"/>
          </a:p>
        </p:txBody>
      </p:sp>
      <p:sp>
        <p:nvSpPr>
          <p:cNvPr id="52" name="object 52"/>
          <p:cNvSpPr/>
          <p:nvPr/>
        </p:nvSpPr>
        <p:spPr>
          <a:xfrm>
            <a:off x="4238563" y="3452458"/>
            <a:ext cx="66675" cy="60484"/>
          </a:xfrm>
          <a:custGeom>
            <a:avLst/>
            <a:gdLst/>
            <a:ahLst/>
            <a:cxnLst/>
            <a:rect l="l" t="t" r="r" b="b"/>
            <a:pathLst>
              <a:path w="88900" h="80645">
                <a:moveTo>
                  <a:pt x="88353" y="9804"/>
                </a:moveTo>
                <a:lnTo>
                  <a:pt x="35775" y="80645"/>
                </a:lnTo>
                <a:lnTo>
                  <a:pt x="0" y="0"/>
                </a:lnTo>
              </a:path>
            </a:pathLst>
          </a:custGeom>
          <a:ln w="9525">
            <a:solidFill>
              <a:srgbClr val="4A7EBB"/>
            </a:solidFill>
          </a:ln>
        </p:spPr>
        <p:txBody>
          <a:bodyPr wrap="square" lIns="0" tIns="0" rIns="0" bIns="0" rtlCol="0"/>
          <a:lstStyle/>
          <a:p>
            <a:endParaRPr sz="1350"/>
          </a:p>
        </p:txBody>
      </p:sp>
      <p:sp>
        <p:nvSpPr>
          <p:cNvPr id="53" name="object 53"/>
          <p:cNvSpPr/>
          <p:nvPr/>
        </p:nvSpPr>
        <p:spPr>
          <a:xfrm>
            <a:off x="4253114" y="3268055"/>
            <a:ext cx="66675" cy="60484"/>
          </a:xfrm>
          <a:custGeom>
            <a:avLst/>
            <a:gdLst/>
            <a:ahLst/>
            <a:cxnLst/>
            <a:rect l="l" t="t" r="r" b="b"/>
            <a:pathLst>
              <a:path w="88900" h="80645">
                <a:moveTo>
                  <a:pt x="0" y="70840"/>
                </a:moveTo>
                <a:lnTo>
                  <a:pt x="52577" y="0"/>
                </a:lnTo>
                <a:lnTo>
                  <a:pt x="88353" y="80632"/>
                </a:lnTo>
              </a:path>
            </a:pathLst>
          </a:custGeom>
          <a:ln w="9525">
            <a:solidFill>
              <a:srgbClr val="4A7EBB"/>
            </a:solidFill>
          </a:ln>
        </p:spPr>
        <p:txBody>
          <a:bodyPr wrap="square" lIns="0" tIns="0" rIns="0" bIns="0" rtlCol="0"/>
          <a:lstStyle/>
          <a:p>
            <a:endParaRPr sz="1350"/>
          </a:p>
        </p:txBody>
      </p:sp>
      <p:sp>
        <p:nvSpPr>
          <p:cNvPr id="54" name="object 54"/>
          <p:cNvSpPr/>
          <p:nvPr/>
        </p:nvSpPr>
        <p:spPr>
          <a:xfrm>
            <a:off x="4620003" y="3267583"/>
            <a:ext cx="99536" cy="246221"/>
          </a:xfrm>
          <a:custGeom>
            <a:avLst/>
            <a:gdLst/>
            <a:ahLst/>
            <a:cxnLst/>
            <a:rect l="l" t="t" r="r" b="b"/>
            <a:pathLst>
              <a:path w="132714" h="328295">
                <a:moveTo>
                  <a:pt x="0" y="0"/>
                </a:moveTo>
                <a:lnTo>
                  <a:pt x="132194" y="327761"/>
                </a:lnTo>
              </a:path>
            </a:pathLst>
          </a:custGeom>
          <a:ln w="9525">
            <a:solidFill>
              <a:srgbClr val="4A7EBB"/>
            </a:solidFill>
          </a:ln>
        </p:spPr>
        <p:txBody>
          <a:bodyPr wrap="square" lIns="0" tIns="0" rIns="0" bIns="0" rtlCol="0"/>
          <a:lstStyle/>
          <a:p>
            <a:endParaRPr sz="1350"/>
          </a:p>
        </p:txBody>
      </p:sp>
      <p:sp>
        <p:nvSpPr>
          <p:cNvPr id="55" name="object 55"/>
          <p:cNvSpPr/>
          <p:nvPr/>
        </p:nvSpPr>
        <p:spPr>
          <a:xfrm>
            <a:off x="4666853" y="3447932"/>
            <a:ext cx="61913" cy="65723"/>
          </a:xfrm>
          <a:custGeom>
            <a:avLst/>
            <a:gdLst/>
            <a:ahLst/>
            <a:cxnLst/>
            <a:rect l="l" t="t" r="r" b="b"/>
            <a:pathLst>
              <a:path w="82550" h="87629">
                <a:moveTo>
                  <a:pt x="0" y="33261"/>
                </a:moveTo>
                <a:lnTo>
                  <a:pt x="69723" y="87299"/>
                </a:lnTo>
                <a:lnTo>
                  <a:pt x="82448" y="0"/>
                </a:lnTo>
              </a:path>
            </a:pathLst>
          </a:custGeom>
          <a:ln w="9525">
            <a:solidFill>
              <a:srgbClr val="4A7EBB"/>
            </a:solidFill>
          </a:ln>
        </p:spPr>
        <p:txBody>
          <a:bodyPr wrap="square" lIns="0" tIns="0" rIns="0" bIns="0" rtlCol="0"/>
          <a:lstStyle/>
          <a:p>
            <a:endParaRPr sz="1350"/>
          </a:p>
        </p:txBody>
      </p:sp>
      <p:sp>
        <p:nvSpPr>
          <p:cNvPr id="56" name="object 56"/>
          <p:cNvSpPr/>
          <p:nvPr/>
        </p:nvSpPr>
        <p:spPr>
          <a:xfrm>
            <a:off x="4610458" y="3267579"/>
            <a:ext cx="61913" cy="65723"/>
          </a:xfrm>
          <a:custGeom>
            <a:avLst/>
            <a:gdLst/>
            <a:ahLst/>
            <a:cxnLst/>
            <a:rect l="l" t="t" r="r" b="b"/>
            <a:pathLst>
              <a:path w="82550" h="87629">
                <a:moveTo>
                  <a:pt x="82448" y="54051"/>
                </a:moveTo>
                <a:lnTo>
                  <a:pt x="12725" y="0"/>
                </a:lnTo>
                <a:lnTo>
                  <a:pt x="0" y="87299"/>
                </a:lnTo>
              </a:path>
            </a:pathLst>
          </a:custGeom>
          <a:ln w="9525">
            <a:solidFill>
              <a:srgbClr val="4A7EBB"/>
            </a:solidFill>
          </a:ln>
        </p:spPr>
        <p:txBody>
          <a:bodyPr wrap="square" lIns="0" tIns="0" rIns="0" bIns="0" rtlCol="0"/>
          <a:lstStyle/>
          <a:p>
            <a:endParaRPr sz="1350"/>
          </a:p>
        </p:txBody>
      </p:sp>
      <p:sp>
        <p:nvSpPr>
          <p:cNvPr id="57" name="object 57"/>
          <p:cNvSpPr/>
          <p:nvPr/>
        </p:nvSpPr>
        <p:spPr>
          <a:xfrm>
            <a:off x="1560865" y="2919602"/>
            <a:ext cx="384334" cy="159544"/>
          </a:xfrm>
          <a:custGeom>
            <a:avLst/>
            <a:gdLst/>
            <a:ahLst/>
            <a:cxnLst/>
            <a:rect l="l" t="t" r="r" b="b"/>
            <a:pathLst>
              <a:path w="512444" h="212725">
                <a:moveTo>
                  <a:pt x="0" y="0"/>
                </a:moveTo>
                <a:lnTo>
                  <a:pt x="512114" y="212407"/>
                </a:lnTo>
              </a:path>
            </a:pathLst>
          </a:custGeom>
          <a:ln w="9525">
            <a:solidFill>
              <a:srgbClr val="4A7EBB"/>
            </a:solidFill>
          </a:ln>
        </p:spPr>
        <p:txBody>
          <a:bodyPr wrap="square" lIns="0" tIns="0" rIns="0" bIns="0" rtlCol="0"/>
          <a:lstStyle/>
          <a:p>
            <a:endParaRPr sz="1350"/>
          </a:p>
        </p:txBody>
      </p:sp>
      <p:sp>
        <p:nvSpPr>
          <p:cNvPr id="58" name="object 58"/>
          <p:cNvSpPr/>
          <p:nvPr/>
        </p:nvSpPr>
        <p:spPr>
          <a:xfrm>
            <a:off x="1879388" y="3026218"/>
            <a:ext cx="65723" cy="61913"/>
          </a:xfrm>
          <a:custGeom>
            <a:avLst/>
            <a:gdLst/>
            <a:ahLst/>
            <a:cxnLst/>
            <a:rect l="l" t="t" r="r" b="b"/>
            <a:pathLst>
              <a:path w="87630" h="82550">
                <a:moveTo>
                  <a:pt x="34061" y="0"/>
                </a:moveTo>
                <a:lnTo>
                  <a:pt x="87414" y="70256"/>
                </a:lnTo>
                <a:lnTo>
                  <a:pt x="0" y="82118"/>
                </a:lnTo>
              </a:path>
            </a:pathLst>
          </a:custGeom>
          <a:ln w="9525">
            <a:solidFill>
              <a:srgbClr val="4A7EBB"/>
            </a:solidFill>
          </a:ln>
        </p:spPr>
        <p:txBody>
          <a:bodyPr wrap="square" lIns="0" tIns="0" rIns="0" bIns="0" rtlCol="0"/>
          <a:lstStyle/>
          <a:p>
            <a:endParaRPr sz="1350"/>
          </a:p>
        </p:txBody>
      </p:sp>
      <p:sp>
        <p:nvSpPr>
          <p:cNvPr id="59" name="object 59"/>
          <p:cNvSpPr/>
          <p:nvPr/>
        </p:nvSpPr>
        <p:spPr>
          <a:xfrm>
            <a:off x="1560864" y="2322392"/>
            <a:ext cx="386238" cy="430054"/>
          </a:xfrm>
          <a:custGeom>
            <a:avLst/>
            <a:gdLst/>
            <a:ahLst/>
            <a:cxnLst/>
            <a:rect l="l" t="t" r="r" b="b"/>
            <a:pathLst>
              <a:path w="514984" h="573404">
                <a:moveTo>
                  <a:pt x="0" y="0"/>
                </a:moveTo>
                <a:lnTo>
                  <a:pt x="514527" y="573239"/>
                </a:lnTo>
              </a:path>
            </a:pathLst>
          </a:custGeom>
          <a:ln w="9525">
            <a:solidFill>
              <a:srgbClr val="4A7EBB"/>
            </a:solidFill>
          </a:ln>
        </p:spPr>
        <p:txBody>
          <a:bodyPr wrap="square" lIns="0" tIns="0" rIns="0" bIns="0" rtlCol="0"/>
          <a:lstStyle/>
          <a:p>
            <a:endParaRPr sz="1350"/>
          </a:p>
        </p:txBody>
      </p:sp>
      <p:sp>
        <p:nvSpPr>
          <p:cNvPr id="60" name="object 60"/>
          <p:cNvSpPr/>
          <p:nvPr/>
        </p:nvSpPr>
        <p:spPr>
          <a:xfrm>
            <a:off x="1883771" y="2687520"/>
            <a:ext cx="63341" cy="65246"/>
          </a:xfrm>
          <a:custGeom>
            <a:avLst/>
            <a:gdLst/>
            <a:ahLst/>
            <a:cxnLst/>
            <a:rect l="l" t="t" r="r" b="b"/>
            <a:pathLst>
              <a:path w="84455" h="86995">
                <a:moveTo>
                  <a:pt x="66166" y="0"/>
                </a:moveTo>
                <a:lnTo>
                  <a:pt x="83985" y="86398"/>
                </a:lnTo>
                <a:lnTo>
                  <a:pt x="0" y="59385"/>
                </a:lnTo>
              </a:path>
            </a:pathLst>
          </a:custGeom>
          <a:ln w="9525">
            <a:solidFill>
              <a:srgbClr val="4A7EBB"/>
            </a:solidFill>
          </a:ln>
        </p:spPr>
        <p:txBody>
          <a:bodyPr wrap="square" lIns="0" tIns="0" rIns="0" bIns="0" rtlCol="0"/>
          <a:lstStyle/>
          <a:p>
            <a:endParaRPr sz="1350"/>
          </a:p>
        </p:txBody>
      </p:sp>
      <p:sp>
        <p:nvSpPr>
          <p:cNvPr id="61" name="object 61"/>
          <p:cNvSpPr/>
          <p:nvPr/>
        </p:nvSpPr>
        <p:spPr>
          <a:xfrm>
            <a:off x="1560865" y="3355972"/>
            <a:ext cx="385286" cy="297180"/>
          </a:xfrm>
          <a:custGeom>
            <a:avLst/>
            <a:gdLst/>
            <a:ahLst/>
            <a:cxnLst/>
            <a:rect l="l" t="t" r="r" b="b"/>
            <a:pathLst>
              <a:path w="513715" h="396239">
                <a:moveTo>
                  <a:pt x="0" y="396087"/>
                </a:moveTo>
                <a:lnTo>
                  <a:pt x="513359" y="0"/>
                </a:lnTo>
              </a:path>
            </a:pathLst>
          </a:custGeom>
          <a:ln w="9525">
            <a:solidFill>
              <a:srgbClr val="4A7EBB"/>
            </a:solidFill>
          </a:ln>
        </p:spPr>
        <p:txBody>
          <a:bodyPr wrap="square" lIns="0" tIns="0" rIns="0" bIns="0" rtlCol="0"/>
          <a:lstStyle/>
          <a:p>
            <a:endParaRPr sz="1350"/>
          </a:p>
        </p:txBody>
      </p:sp>
      <p:sp>
        <p:nvSpPr>
          <p:cNvPr id="62" name="object 62"/>
          <p:cNvSpPr/>
          <p:nvPr/>
        </p:nvSpPr>
        <p:spPr>
          <a:xfrm>
            <a:off x="1880274" y="3355974"/>
            <a:ext cx="65723" cy="61436"/>
          </a:xfrm>
          <a:custGeom>
            <a:avLst/>
            <a:gdLst/>
            <a:ahLst/>
            <a:cxnLst/>
            <a:rect l="l" t="t" r="r" b="b"/>
            <a:pathLst>
              <a:path w="87630" h="81914">
                <a:moveTo>
                  <a:pt x="54305" y="81737"/>
                </a:moveTo>
                <a:lnTo>
                  <a:pt x="87477" y="0"/>
                </a:lnTo>
                <a:lnTo>
                  <a:pt x="0" y="11353"/>
                </a:lnTo>
              </a:path>
            </a:pathLst>
          </a:custGeom>
          <a:ln w="9525">
            <a:solidFill>
              <a:srgbClr val="4A7EBB"/>
            </a:solidFill>
          </a:ln>
        </p:spPr>
        <p:txBody>
          <a:bodyPr wrap="square" lIns="0" tIns="0" rIns="0" bIns="0" rtlCol="0"/>
          <a:lstStyle/>
          <a:p>
            <a:endParaRPr sz="1350"/>
          </a:p>
        </p:txBody>
      </p:sp>
      <p:sp>
        <p:nvSpPr>
          <p:cNvPr id="63" name="object 63"/>
          <p:cNvSpPr/>
          <p:nvPr/>
        </p:nvSpPr>
        <p:spPr>
          <a:xfrm>
            <a:off x="6658897" y="2869883"/>
            <a:ext cx="129158" cy="242315"/>
          </a:xfrm>
          <a:prstGeom prst="rect">
            <a:avLst/>
          </a:prstGeom>
          <a:blipFill>
            <a:blip r:embed="rId17" cstate="print"/>
            <a:stretch>
              <a:fillRect/>
            </a:stretch>
          </a:blipFill>
        </p:spPr>
        <p:txBody>
          <a:bodyPr wrap="square" lIns="0" tIns="0" rIns="0" bIns="0" rtlCol="0"/>
          <a:lstStyle/>
          <a:p>
            <a:endParaRPr sz="1350"/>
          </a:p>
        </p:txBody>
      </p:sp>
      <p:sp>
        <p:nvSpPr>
          <p:cNvPr id="64" name="object 64"/>
          <p:cNvSpPr/>
          <p:nvPr/>
        </p:nvSpPr>
        <p:spPr>
          <a:xfrm>
            <a:off x="6694982" y="2890713"/>
            <a:ext cx="57146" cy="171431"/>
          </a:xfrm>
          <a:prstGeom prst="rect">
            <a:avLst/>
          </a:prstGeom>
          <a:blipFill>
            <a:blip r:embed="rId18" cstate="print"/>
            <a:stretch>
              <a:fillRect/>
            </a:stretch>
          </a:blipFill>
        </p:spPr>
        <p:txBody>
          <a:bodyPr wrap="square" lIns="0" tIns="0" rIns="0" bIns="0" rtlCol="0"/>
          <a:lstStyle/>
          <a:p>
            <a:endParaRPr sz="1350"/>
          </a:p>
        </p:txBody>
      </p:sp>
      <p:sp>
        <p:nvSpPr>
          <p:cNvPr id="65" name="object 65"/>
          <p:cNvSpPr/>
          <p:nvPr/>
        </p:nvSpPr>
        <p:spPr>
          <a:xfrm>
            <a:off x="6694977" y="2890714"/>
            <a:ext cx="57150" cy="171450"/>
          </a:xfrm>
          <a:custGeom>
            <a:avLst/>
            <a:gdLst/>
            <a:ahLst/>
            <a:cxnLst/>
            <a:rect l="l" t="t" r="r" b="b"/>
            <a:pathLst>
              <a:path w="76200" h="228600">
                <a:moveTo>
                  <a:pt x="0" y="0"/>
                </a:moveTo>
                <a:lnTo>
                  <a:pt x="76200" y="0"/>
                </a:lnTo>
                <a:lnTo>
                  <a:pt x="76200" y="228587"/>
                </a:lnTo>
                <a:lnTo>
                  <a:pt x="0" y="228587"/>
                </a:lnTo>
                <a:lnTo>
                  <a:pt x="0" y="0"/>
                </a:lnTo>
                <a:close/>
              </a:path>
            </a:pathLst>
          </a:custGeom>
          <a:ln w="9525">
            <a:solidFill>
              <a:srgbClr val="BE4B48"/>
            </a:solidFill>
          </a:ln>
        </p:spPr>
        <p:txBody>
          <a:bodyPr wrap="square" lIns="0" tIns="0" rIns="0" bIns="0" rtlCol="0"/>
          <a:lstStyle/>
          <a:p>
            <a:endParaRPr sz="1350"/>
          </a:p>
        </p:txBody>
      </p:sp>
      <p:sp>
        <p:nvSpPr>
          <p:cNvPr id="66" name="object 66"/>
          <p:cNvSpPr/>
          <p:nvPr/>
        </p:nvSpPr>
        <p:spPr>
          <a:xfrm>
            <a:off x="6773198" y="2812733"/>
            <a:ext cx="129149" cy="299465"/>
          </a:xfrm>
          <a:prstGeom prst="rect">
            <a:avLst/>
          </a:prstGeom>
          <a:blipFill>
            <a:blip r:embed="rId19" cstate="print"/>
            <a:stretch>
              <a:fillRect/>
            </a:stretch>
          </a:blipFill>
        </p:spPr>
        <p:txBody>
          <a:bodyPr wrap="square" lIns="0" tIns="0" rIns="0" bIns="0" rtlCol="0"/>
          <a:lstStyle/>
          <a:p>
            <a:endParaRPr sz="1350"/>
          </a:p>
        </p:txBody>
      </p:sp>
      <p:sp>
        <p:nvSpPr>
          <p:cNvPr id="67" name="object 67"/>
          <p:cNvSpPr/>
          <p:nvPr/>
        </p:nvSpPr>
        <p:spPr>
          <a:xfrm>
            <a:off x="6809278" y="2833563"/>
            <a:ext cx="57145" cy="228581"/>
          </a:xfrm>
          <a:prstGeom prst="rect">
            <a:avLst/>
          </a:prstGeom>
          <a:blipFill>
            <a:blip r:embed="rId20" cstate="print"/>
            <a:stretch>
              <a:fillRect/>
            </a:stretch>
          </a:blipFill>
        </p:spPr>
        <p:txBody>
          <a:bodyPr wrap="square" lIns="0" tIns="0" rIns="0" bIns="0" rtlCol="0"/>
          <a:lstStyle/>
          <a:p>
            <a:endParaRPr sz="1350"/>
          </a:p>
        </p:txBody>
      </p:sp>
      <p:sp>
        <p:nvSpPr>
          <p:cNvPr id="68" name="object 68"/>
          <p:cNvSpPr/>
          <p:nvPr/>
        </p:nvSpPr>
        <p:spPr>
          <a:xfrm>
            <a:off x="6809277" y="2833564"/>
            <a:ext cx="57150" cy="228600"/>
          </a:xfrm>
          <a:custGeom>
            <a:avLst/>
            <a:gdLst/>
            <a:ahLst/>
            <a:cxnLst/>
            <a:rect l="l" t="t" r="r" b="b"/>
            <a:pathLst>
              <a:path w="76200" h="304800">
                <a:moveTo>
                  <a:pt x="0" y="0"/>
                </a:moveTo>
                <a:lnTo>
                  <a:pt x="76200" y="0"/>
                </a:lnTo>
                <a:lnTo>
                  <a:pt x="76200" y="304774"/>
                </a:lnTo>
                <a:lnTo>
                  <a:pt x="0" y="304774"/>
                </a:lnTo>
                <a:lnTo>
                  <a:pt x="0" y="0"/>
                </a:lnTo>
                <a:close/>
              </a:path>
            </a:pathLst>
          </a:custGeom>
          <a:ln w="9525">
            <a:solidFill>
              <a:srgbClr val="46AAC5"/>
            </a:solidFill>
          </a:ln>
        </p:spPr>
        <p:txBody>
          <a:bodyPr wrap="square" lIns="0" tIns="0" rIns="0" bIns="0" rtlCol="0"/>
          <a:lstStyle/>
          <a:p>
            <a:endParaRPr sz="1350"/>
          </a:p>
        </p:txBody>
      </p:sp>
      <p:sp>
        <p:nvSpPr>
          <p:cNvPr id="69" name="object 69"/>
          <p:cNvSpPr/>
          <p:nvPr/>
        </p:nvSpPr>
        <p:spPr>
          <a:xfrm>
            <a:off x="6887498" y="2927033"/>
            <a:ext cx="129158" cy="185165"/>
          </a:xfrm>
          <a:prstGeom prst="rect">
            <a:avLst/>
          </a:prstGeom>
          <a:blipFill>
            <a:blip r:embed="rId21" cstate="print"/>
            <a:stretch>
              <a:fillRect/>
            </a:stretch>
          </a:blipFill>
        </p:spPr>
        <p:txBody>
          <a:bodyPr wrap="square" lIns="0" tIns="0" rIns="0" bIns="0" rtlCol="0"/>
          <a:lstStyle/>
          <a:p>
            <a:endParaRPr sz="1350"/>
          </a:p>
        </p:txBody>
      </p:sp>
      <p:sp>
        <p:nvSpPr>
          <p:cNvPr id="70" name="object 70"/>
          <p:cNvSpPr/>
          <p:nvPr/>
        </p:nvSpPr>
        <p:spPr>
          <a:xfrm>
            <a:off x="6923573" y="2947855"/>
            <a:ext cx="57145" cy="114290"/>
          </a:xfrm>
          <a:prstGeom prst="rect">
            <a:avLst/>
          </a:prstGeom>
          <a:blipFill>
            <a:blip r:embed="rId22" cstate="print"/>
            <a:stretch>
              <a:fillRect/>
            </a:stretch>
          </a:blipFill>
        </p:spPr>
        <p:txBody>
          <a:bodyPr wrap="square" lIns="0" tIns="0" rIns="0" bIns="0" rtlCol="0"/>
          <a:lstStyle/>
          <a:p>
            <a:endParaRPr sz="1350"/>
          </a:p>
        </p:txBody>
      </p:sp>
      <p:sp>
        <p:nvSpPr>
          <p:cNvPr id="71" name="object 71"/>
          <p:cNvSpPr/>
          <p:nvPr/>
        </p:nvSpPr>
        <p:spPr>
          <a:xfrm>
            <a:off x="6923568" y="2947855"/>
            <a:ext cx="57150" cy="114300"/>
          </a:xfrm>
          <a:custGeom>
            <a:avLst/>
            <a:gdLst/>
            <a:ahLst/>
            <a:cxnLst/>
            <a:rect l="l" t="t" r="r" b="b"/>
            <a:pathLst>
              <a:path w="76200" h="152400">
                <a:moveTo>
                  <a:pt x="0" y="0"/>
                </a:moveTo>
                <a:lnTo>
                  <a:pt x="76200" y="0"/>
                </a:lnTo>
                <a:lnTo>
                  <a:pt x="76200" y="152387"/>
                </a:lnTo>
                <a:lnTo>
                  <a:pt x="0" y="152387"/>
                </a:lnTo>
                <a:lnTo>
                  <a:pt x="0" y="0"/>
                </a:lnTo>
                <a:close/>
              </a:path>
            </a:pathLst>
          </a:custGeom>
          <a:ln w="9525">
            <a:solidFill>
              <a:srgbClr val="F69240"/>
            </a:solidFill>
          </a:ln>
        </p:spPr>
        <p:txBody>
          <a:bodyPr wrap="square" lIns="0" tIns="0" rIns="0" bIns="0" rtlCol="0"/>
          <a:lstStyle/>
          <a:p>
            <a:endParaRPr sz="1350"/>
          </a:p>
        </p:txBody>
      </p:sp>
      <p:sp>
        <p:nvSpPr>
          <p:cNvPr id="72" name="object 72"/>
          <p:cNvSpPr/>
          <p:nvPr/>
        </p:nvSpPr>
        <p:spPr>
          <a:xfrm>
            <a:off x="7001798" y="2755583"/>
            <a:ext cx="129158" cy="356615"/>
          </a:xfrm>
          <a:prstGeom prst="rect">
            <a:avLst/>
          </a:prstGeom>
          <a:blipFill>
            <a:blip r:embed="rId23" cstate="print"/>
            <a:stretch>
              <a:fillRect/>
            </a:stretch>
          </a:blipFill>
        </p:spPr>
        <p:txBody>
          <a:bodyPr wrap="square" lIns="0" tIns="0" rIns="0" bIns="0" rtlCol="0"/>
          <a:lstStyle/>
          <a:p>
            <a:endParaRPr sz="1350"/>
          </a:p>
        </p:txBody>
      </p:sp>
      <p:sp>
        <p:nvSpPr>
          <p:cNvPr id="73" name="object 73"/>
          <p:cNvSpPr/>
          <p:nvPr/>
        </p:nvSpPr>
        <p:spPr>
          <a:xfrm>
            <a:off x="7037868" y="2776423"/>
            <a:ext cx="57145" cy="285731"/>
          </a:xfrm>
          <a:prstGeom prst="rect">
            <a:avLst/>
          </a:prstGeom>
          <a:blipFill>
            <a:blip r:embed="rId24" cstate="print"/>
            <a:stretch>
              <a:fillRect/>
            </a:stretch>
          </a:blipFill>
        </p:spPr>
        <p:txBody>
          <a:bodyPr wrap="square" lIns="0" tIns="0" rIns="0" bIns="0" rtlCol="0"/>
          <a:lstStyle/>
          <a:p>
            <a:endParaRPr sz="1350"/>
          </a:p>
        </p:txBody>
      </p:sp>
      <p:sp>
        <p:nvSpPr>
          <p:cNvPr id="74" name="object 74"/>
          <p:cNvSpPr/>
          <p:nvPr/>
        </p:nvSpPr>
        <p:spPr>
          <a:xfrm>
            <a:off x="7037868" y="2776423"/>
            <a:ext cx="57150" cy="285750"/>
          </a:xfrm>
          <a:custGeom>
            <a:avLst/>
            <a:gdLst/>
            <a:ahLst/>
            <a:cxnLst/>
            <a:rect l="l" t="t" r="r" b="b"/>
            <a:pathLst>
              <a:path w="76200" h="381000">
                <a:moveTo>
                  <a:pt x="0" y="0"/>
                </a:moveTo>
                <a:lnTo>
                  <a:pt x="76200" y="0"/>
                </a:lnTo>
                <a:lnTo>
                  <a:pt x="76200" y="380974"/>
                </a:lnTo>
                <a:lnTo>
                  <a:pt x="0" y="380974"/>
                </a:lnTo>
                <a:lnTo>
                  <a:pt x="0" y="0"/>
                </a:lnTo>
                <a:close/>
              </a:path>
            </a:pathLst>
          </a:custGeom>
          <a:ln w="9525">
            <a:solidFill>
              <a:srgbClr val="98B954"/>
            </a:solidFill>
          </a:ln>
        </p:spPr>
        <p:txBody>
          <a:bodyPr wrap="square" lIns="0" tIns="0" rIns="0" bIns="0" rtlCol="0"/>
          <a:lstStyle/>
          <a:p>
            <a:endParaRPr sz="1350"/>
          </a:p>
        </p:txBody>
      </p:sp>
      <p:sp>
        <p:nvSpPr>
          <p:cNvPr id="75" name="object 75"/>
          <p:cNvSpPr/>
          <p:nvPr/>
        </p:nvSpPr>
        <p:spPr>
          <a:xfrm>
            <a:off x="6580906" y="2719083"/>
            <a:ext cx="628650" cy="400050"/>
          </a:xfrm>
          <a:custGeom>
            <a:avLst/>
            <a:gdLst/>
            <a:ahLst/>
            <a:cxnLst/>
            <a:rect l="l" t="t" r="r" b="b"/>
            <a:pathLst>
              <a:path w="838200" h="533400">
                <a:moveTo>
                  <a:pt x="0" y="0"/>
                </a:moveTo>
                <a:lnTo>
                  <a:pt x="838200" y="0"/>
                </a:lnTo>
                <a:lnTo>
                  <a:pt x="838200" y="533400"/>
                </a:lnTo>
                <a:lnTo>
                  <a:pt x="0" y="533400"/>
                </a:lnTo>
                <a:lnTo>
                  <a:pt x="0" y="0"/>
                </a:lnTo>
                <a:close/>
              </a:path>
            </a:pathLst>
          </a:custGeom>
          <a:ln w="9525">
            <a:solidFill>
              <a:srgbClr val="46AAC5"/>
            </a:solidFill>
          </a:ln>
        </p:spPr>
        <p:txBody>
          <a:bodyPr wrap="square" lIns="0" tIns="0" rIns="0" bIns="0" rtlCol="0"/>
          <a:lstStyle/>
          <a:p>
            <a:endParaRPr sz="1350"/>
          </a:p>
        </p:txBody>
      </p:sp>
      <p:sp>
        <p:nvSpPr>
          <p:cNvPr id="76" name="object 76"/>
          <p:cNvSpPr/>
          <p:nvPr/>
        </p:nvSpPr>
        <p:spPr>
          <a:xfrm>
            <a:off x="2024032" y="2515562"/>
            <a:ext cx="1800224" cy="1216142"/>
          </a:xfrm>
          <a:prstGeom prst="rect">
            <a:avLst/>
          </a:prstGeom>
          <a:blipFill>
            <a:blip r:embed="rId25" cstate="print"/>
            <a:stretch>
              <a:fillRect/>
            </a:stretch>
          </a:blipFill>
        </p:spPr>
        <p:txBody>
          <a:bodyPr wrap="square" lIns="0" tIns="0" rIns="0" bIns="0" rtlCol="0"/>
          <a:lstStyle/>
          <a:p>
            <a:endParaRPr sz="1350"/>
          </a:p>
        </p:txBody>
      </p:sp>
      <p:sp>
        <p:nvSpPr>
          <p:cNvPr id="77" name="object 77"/>
          <p:cNvSpPr/>
          <p:nvPr/>
        </p:nvSpPr>
        <p:spPr>
          <a:xfrm>
            <a:off x="2059496" y="2541556"/>
            <a:ext cx="1728190" cy="1134132"/>
          </a:xfrm>
          <a:prstGeom prst="rect">
            <a:avLst/>
          </a:prstGeom>
          <a:blipFill>
            <a:blip r:embed="rId26" cstate="print"/>
            <a:stretch>
              <a:fillRect/>
            </a:stretch>
          </a:blipFill>
        </p:spPr>
        <p:txBody>
          <a:bodyPr wrap="square" lIns="0" tIns="0" rIns="0" bIns="0" rtlCol="0"/>
          <a:lstStyle/>
          <a:p>
            <a:endParaRPr sz="1350"/>
          </a:p>
        </p:txBody>
      </p:sp>
      <p:sp>
        <p:nvSpPr>
          <p:cNvPr id="78" name="object 78"/>
          <p:cNvSpPr/>
          <p:nvPr/>
        </p:nvSpPr>
        <p:spPr>
          <a:xfrm>
            <a:off x="2059495" y="2541561"/>
            <a:ext cx="1728311" cy="1134428"/>
          </a:xfrm>
          <a:custGeom>
            <a:avLst/>
            <a:gdLst/>
            <a:ahLst/>
            <a:cxnLst/>
            <a:rect l="l" t="t" r="r" b="b"/>
            <a:pathLst>
              <a:path w="2304415" h="1512570">
                <a:moveTo>
                  <a:pt x="0" y="378040"/>
                </a:moveTo>
                <a:lnTo>
                  <a:pt x="1548168" y="378040"/>
                </a:lnTo>
                <a:lnTo>
                  <a:pt x="1548168" y="0"/>
                </a:lnTo>
                <a:lnTo>
                  <a:pt x="2304249" y="756081"/>
                </a:lnTo>
                <a:lnTo>
                  <a:pt x="1548168" y="1512163"/>
                </a:lnTo>
                <a:lnTo>
                  <a:pt x="1548168" y="1134122"/>
                </a:lnTo>
                <a:lnTo>
                  <a:pt x="0" y="1134122"/>
                </a:lnTo>
                <a:lnTo>
                  <a:pt x="0" y="378040"/>
                </a:lnTo>
                <a:close/>
              </a:path>
            </a:pathLst>
          </a:custGeom>
          <a:ln w="9525">
            <a:solidFill>
              <a:srgbClr val="98B954"/>
            </a:solidFill>
          </a:ln>
        </p:spPr>
        <p:txBody>
          <a:bodyPr wrap="square" lIns="0" tIns="0" rIns="0" bIns="0" rtlCol="0"/>
          <a:lstStyle/>
          <a:p>
            <a:endParaRPr sz="1350"/>
          </a:p>
        </p:txBody>
      </p:sp>
      <p:sp>
        <p:nvSpPr>
          <p:cNvPr id="79" name="object 79"/>
          <p:cNvSpPr txBox="1"/>
          <p:nvPr/>
        </p:nvSpPr>
        <p:spPr>
          <a:xfrm>
            <a:off x="2494801" y="2839022"/>
            <a:ext cx="491014" cy="553998"/>
          </a:xfrm>
          <a:prstGeom prst="rect">
            <a:avLst/>
          </a:prstGeom>
        </p:spPr>
        <p:txBody>
          <a:bodyPr vert="horz" wrap="square" lIns="0" tIns="0" rIns="0" bIns="0" rtlCol="0">
            <a:spAutoFit/>
          </a:bodyPr>
          <a:lstStyle/>
          <a:p>
            <a:pPr marL="9049" marR="3810" indent="-476" algn="ctr"/>
            <a:r>
              <a:rPr sz="900" i="1" spc="-34" dirty="0">
                <a:solidFill>
                  <a:srgbClr val="17375E"/>
                </a:solidFill>
                <a:latin typeface="Arial"/>
                <a:cs typeface="Arial"/>
              </a:rPr>
              <a:t>Extract  </a:t>
            </a:r>
            <a:r>
              <a:rPr sz="900" i="1" spc="-158" dirty="0">
                <a:solidFill>
                  <a:srgbClr val="17375E"/>
                </a:solidFill>
                <a:latin typeface="Arial"/>
                <a:cs typeface="Arial"/>
              </a:rPr>
              <a:t>T</a:t>
            </a:r>
            <a:r>
              <a:rPr sz="900" i="1" spc="-19" dirty="0">
                <a:solidFill>
                  <a:srgbClr val="17375E"/>
                </a:solidFill>
                <a:latin typeface="Arial"/>
                <a:cs typeface="Arial"/>
              </a:rPr>
              <a:t>ra</a:t>
            </a:r>
            <a:r>
              <a:rPr sz="900" i="1" spc="-45" dirty="0">
                <a:solidFill>
                  <a:srgbClr val="17375E"/>
                </a:solidFill>
                <a:latin typeface="Arial"/>
                <a:cs typeface="Arial"/>
              </a:rPr>
              <a:t>n</a:t>
            </a:r>
            <a:r>
              <a:rPr sz="900" i="1" spc="-101" dirty="0">
                <a:solidFill>
                  <a:srgbClr val="17375E"/>
                </a:solidFill>
                <a:latin typeface="Arial"/>
                <a:cs typeface="Arial"/>
              </a:rPr>
              <a:t>s</a:t>
            </a:r>
            <a:r>
              <a:rPr sz="900" i="1" spc="15" dirty="0">
                <a:solidFill>
                  <a:srgbClr val="17375E"/>
                </a:solidFill>
                <a:latin typeface="Arial"/>
                <a:cs typeface="Arial"/>
              </a:rPr>
              <a:t>f</a:t>
            </a:r>
            <a:r>
              <a:rPr sz="900" i="1" spc="-23" dirty="0">
                <a:solidFill>
                  <a:srgbClr val="17375E"/>
                </a:solidFill>
                <a:latin typeface="Arial"/>
                <a:cs typeface="Arial"/>
              </a:rPr>
              <a:t>orm  </a:t>
            </a:r>
            <a:r>
              <a:rPr sz="900" i="1" spc="-64" dirty="0">
                <a:solidFill>
                  <a:srgbClr val="17375E"/>
                </a:solidFill>
                <a:latin typeface="Arial"/>
                <a:cs typeface="Arial"/>
              </a:rPr>
              <a:t>Load  Refresh</a:t>
            </a:r>
            <a:endParaRPr sz="900">
              <a:latin typeface="Arial"/>
              <a:cs typeface="Arial"/>
            </a:endParaRPr>
          </a:p>
        </p:txBody>
      </p:sp>
      <p:sp>
        <p:nvSpPr>
          <p:cNvPr id="80" name="object 80"/>
          <p:cNvSpPr txBox="1"/>
          <p:nvPr/>
        </p:nvSpPr>
        <p:spPr>
          <a:xfrm>
            <a:off x="2714995" y="2136944"/>
            <a:ext cx="487680" cy="276999"/>
          </a:xfrm>
          <a:prstGeom prst="rect">
            <a:avLst/>
          </a:prstGeom>
        </p:spPr>
        <p:txBody>
          <a:bodyPr vert="horz" wrap="square" lIns="0" tIns="0" rIns="0" bIns="0" rtlCol="0">
            <a:spAutoFit/>
          </a:bodyPr>
          <a:lstStyle/>
          <a:p>
            <a:pPr marL="9525" marR="3810" indent="3334"/>
            <a:r>
              <a:rPr sz="900" i="1" spc="23" dirty="0">
                <a:solidFill>
                  <a:srgbClr val="17375E"/>
                </a:solidFill>
                <a:latin typeface="Arial"/>
                <a:cs typeface="Arial"/>
              </a:rPr>
              <a:t>M</a:t>
            </a:r>
            <a:r>
              <a:rPr sz="900" i="1" spc="-79" dirty="0">
                <a:solidFill>
                  <a:srgbClr val="17375E"/>
                </a:solidFill>
                <a:latin typeface="Arial"/>
                <a:cs typeface="Arial"/>
              </a:rPr>
              <a:t>e</a:t>
            </a:r>
            <a:r>
              <a:rPr sz="900" i="1" spc="41" dirty="0">
                <a:solidFill>
                  <a:srgbClr val="17375E"/>
                </a:solidFill>
                <a:latin typeface="Arial"/>
                <a:cs typeface="Arial"/>
              </a:rPr>
              <a:t>t</a:t>
            </a:r>
            <a:r>
              <a:rPr sz="900" i="1" spc="-23" dirty="0">
                <a:solidFill>
                  <a:srgbClr val="17375E"/>
                </a:solidFill>
                <a:latin typeface="Arial"/>
                <a:cs typeface="Arial"/>
              </a:rPr>
              <a:t>ada</a:t>
            </a:r>
            <a:r>
              <a:rPr sz="900" i="1" spc="-19" dirty="0">
                <a:solidFill>
                  <a:srgbClr val="17375E"/>
                </a:solidFill>
                <a:latin typeface="Arial"/>
                <a:cs typeface="Arial"/>
              </a:rPr>
              <a:t>t</a:t>
            </a:r>
            <a:r>
              <a:rPr sz="900" i="1" spc="-26" dirty="0">
                <a:solidFill>
                  <a:srgbClr val="17375E"/>
                </a:solidFill>
                <a:latin typeface="Arial"/>
                <a:cs typeface="Arial"/>
              </a:rPr>
              <a:t>a  </a:t>
            </a:r>
            <a:r>
              <a:rPr sz="900" i="1" spc="-30" dirty="0">
                <a:solidFill>
                  <a:srgbClr val="17375E"/>
                </a:solidFill>
                <a:latin typeface="Arial"/>
                <a:cs typeface="Arial"/>
              </a:rPr>
              <a:t>r</a:t>
            </a:r>
            <a:r>
              <a:rPr sz="900" i="1" spc="-41" dirty="0">
                <a:solidFill>
                  <a:srgbClr val="17375E"/>
                </a:solidFill>
                <a:latin typeface="Arial"/>
                <a:cs typeface="Arial"/>
              </a:rPr>
              <a:t>e</a:t>
            </a:r>
            <a:r>
              <a:rPr sz="900" i="1" spc="-45" dirty="0">
                <a:solidFill>
                  <a:srgbClr val="17375E"/>
                </a:solidFill>
                <a:latin typeface="Arial"/>
                <a:cs typeface="Arial"/>
              </a:rPr>
              <a:t>p</a:t>
            </a:r>
            <a:r>
              <a:rPr sz="900" i="1" spc="-79" dirty="0">
                <a:solidFill>
                  <a:srgbClr val="17375E"/>
                </a:solidFill>
                <a:latin typeface="Arial"/>
                <a:cs typeface="Arial"/>
              </a:rPr>
              <a:t>o</a:t>
            </a:r>
            <a:r>
              <a:rPr sz="900" i="1" spc="-68" dirty="0">
                <a:solidFill>
                  <a:srgbClr val="17375E"/>
                </a:solidFill>
                <a:latin typeface="Arial"/>
                <a:cs typeface="Arial"/>
              </a:rPr>
              <a:t>s</a:t>
            </a:r>
            <a:r>
              <a:rPr sz="900" i="1" spc="4" dirty="0">
                <a:solidFill>
                  <a:srgbClr val="17375E"/>
                </a:solidFill>
                <a:latin typeface="Arial"/>
                <a:cs typeface="Arial"/>
              </a:rPr>
              <a:t>i</a:t>
            </a:r>
            <a:r>
              <a:rPr sz="900" i="1" spc="41" dirty="0">
                <a:solidFill>
                  <a:srgbClr val="17375E"/>
                </a:solidFill>
                <a:latin typeface="Arial"/>
                <a:cs typeface="Arial"/>
              </a:rPr>
              <a:t>t</a:t>
            </a:r>
            <a:r>
              <a:rPr sz="900" i="1" spc="-23" dirty="0">
                <a:solidFill>
                  <a:srgbClr val="17375E"/>
                </a:solidFill>
                <a:latin typeface="Arial"/>
                <a:cs typeface="Arial"/>
              </a:rPr>
              <a:t>o</a:t>
            </a:r>
            <a:r>
              <a:rPr sz="900" i="1" spc="-8" dirty="0">
                <a:solidFill>
                  <a:srgbClr val="17375E"/>
                </a:solidFill>
                <a:latin typeface="Arial"/>
                <a:cs typeface="Arial"/>
              </a:rPr>
              <a:t>r</a:t>
            </a:r>
            <a:r>
              <a:rPr sz="900" i="1" spc="-49" dirty="0">
                <a:solidFill>
                  <a:srgbClr val="17375E"/>
                </a:solidFill>
                <a:latin typeface="Arial"/>
                <a:cs typeface="Arial"/>
              </a:rPr>
              <a:t>y</a:t>
            </a:r>
            <a:endParaRPr sz="900">
              <a:latin typeface="Arial"/>
              <a:cs typeface="Arial"/>
            </a:endParaRPr>
          </a:p>
        </p:txBody>
      </p:sp>
      <p:sp>
        <p:nvSpPr>
          <p:cNvPr id="81" name="object 81"/>
          <p:cNvSpPr/>
          <p:nvPr/>
        </p:nvSpPr>
        <p:spPr>
          <a:xfrm>
            <a:off x="2658398" y="1765745"/>
            <a:ext cx="528065" cy="242315"/>
          </a:xfrm>
          <a:prstGeom prst="rect">
            <a:avLst/>
          </a:prstGeom>
          <a:blipFill>
            <a:blip r:embed="rId27" cstate="print"/>
            <a:stretch>
              <a:fillRect/>
            </a:stretch>
          </a:blipFill>
        </p:spPr>
        <p:txBody>
          <a:bodyPr wrap="square" lIns="0" tIns="0" rIns="0" bIns="0" rtlCol="0"/>
          <a:lstStyle/>
          <a:p>
            <a:endParaRPr sz="1350"/>
          </a:p>
        </p:txBody>
      </p:sp>
      <p:sp>
        <p:nvSpPr>
          <p:cNvPr id="82" name="object 82"/>
          <p:cNvSpPr/>
          <p:nvPr/>
        </p:nvSpPr>
        <p:spPr>
          <a:xfrm>
            <a:off x="2694220" y="1786395"/>
            <a:ext cx="457176" cy="171440"/>
          </a:xfrm>
          <a:prstGeom prst="rect">
            <a:avLst/>
          </a:prstGeom>
          <a:blipFill>
            <a:blip r:embed="rId28" cstate="print"/>
            <a:stretch>
              <a:fillRect/>
            </a:stretch>
          </a:blipFill>
        </p:spPr>
        <p:txBody>
          <a:bodyPr wrap="square" lIns="0" tIns="0" rIns="0" bIns="0" rtlCol="0"/>
          <a:lstStyle/>
          <a:p>
            <a:endParaRPr sz="1350"/>
          </a:p>
        </p:txBody>
      </p:sp>
      <p:sp>
        <p:nvSpPr>
          <p:cNvPr id="83" name="object 83"/>
          <p:cNvSpPr/>
          <p:nvPr/>
        </p:nvSpPr>
        <p:spPr>
          <a:xfrm>
            <a:off x="2694220" y="1786395"/>
            <a:ext cx="457200" cy="171450"/>
          </a:xfrm>
          <a:custGeom>
            <a:avLst/>
            <a:gdLst/>
            <a:ahLst/>
            <a:cxnLst/>
            <a:rect l="l" t="t" r="r" b="b"/>
            <a:pathLst>
              <a:path w="609600" h="228600">
                <a:moveTo>
                  <a:pt x="0" y="0"/>
                </a:moveTo>
                <a:lnTo>
                  <a:pt x="609574" y="0"/>
                </a:lnTo>
                <a:lnTo>
                  <a:pt x="609574" y="228587"/>
                </a:lnTo>
                <a:lnTo>
                  <a:pt x="0" y="228587"/>
                </a:lnTo>
                <a:lnTo>
                  <a:pt x="0" y="0"/>
                </a:lnTo>
                <a:close/>
              </a:path>
            </a:pathLst>
          </a:custGeom>
          <a:ln w="9525">
            <a:solidFill>
              <a:srgbClr val="BE4B48"/>
            </a:solidFill>
          </a:ln>
        </p:spPr>
        <p:txBody>
          <a:bodyPr wrap="square" lIns="0" tIns="0" rIns="0" bIns="0" rtlCol="0"/>
          <a:lstStyle/>
          <a:p>
            <a:endParaRPr sz="1350"/>
          </a:p>
        </p:txBody>
      </p:sp>
      <p:sp>
        <p:nvSpPr>
          <p:cNvPr id="84" name="object 84"/>
          <p:cNvSpPr/>
          <p:nvPr/>
        </p:nvSpPr>
        <p:spPr>
          <a:xfrm>
            <a:off x="2144048" y="1765745"/>
            <a:ext cx="528065" cy="242315"/>
          </a:xfrm>
          <a:prstGeom prst="rect">
            <a:avLst/>
          </a:prstGeom>
          <a:blipFill>
            <a:blip r:embed="rId29" cstate="print"/>
            <a:stretch>
              <a:fillRect/>
            </a:stretch>
          </a:blipFill>
        </p:spPr>
        <p:txBody>
          <a:bodyPr wrap="square" lIns="0" tIns="0" rIns="0" bIns="0" rtlCol="0"/>
          <a:lstStyle/>
          <a:p>
            <a:endParaRPr sz="1350"/>
          </a:p>
        </p:txBody>
      </p:sp>
      <p:sp>
        <p:nvSpPr>
          <p:cNvPr id="85" name="object 85"/>
          <p:cNvSpPr/>
          <p:nvPr/>
        </p:nvSpPr>
        <p:spPr>
          <a:xfrm>
            <a:off x="2179889" y="1786395"/>
            <a:ext cx="457181" cy="171440"/>
          </a:xfrm>
          <a:prstGeom prst="rect">
            <a:avLst/>
          </a:prstGeom>
          <a:blipFill>
            <a:blip r:embed="rId28" cstate="print"/>
            <a:stretch>
              <a:fillRect/>
            </a:stretch>
          </a:blipFill>
        </p:spPr>
        <p:txBody>
          <a:bodyPr wrap="square" lIns="0" tIns="0" rIns="0" bIns="0" rtlCol="0"/>
          <a:lstStyle/>
          <a:p>
            <a:endParaRPr sz="1350"/>
          </a:p>
        </p:txBody>
      </p:sp>
      <p:sp>
        <p:nvSpPr>
          <p:cNvPr id="86" name="object 86"/>
          <p:cNvSpPr/>
          <p:nvPr/>
        </p:nvSpPr>
        <p:spPr>
          <a:xfrm>
            <a:off x="2179890" y="1786395"/>
            <a:ext cx="457200" cy="171450"/>
          </a:xfrm>
          <a:custGeom>
            <a:avLst/>
            <a:gdLst/>
            <a:ahLst/>
            <a:cxnLst/>
            <a:rect l="l" t="t" r="r" b="b"/>
            <a:pathLst>
              <a:path w="609600" h="228600">
                <a:moveTo>
                  <a:pt x="0" y="0"/>
                </a:moveTo>
                <a:lnTo>
                  <a:pt x="609574" y="0"/>
                </a:lnTo>
                <a:lnTo>
                  <a:pt x="609574" y="228587"/>
                </a:lnTo>
                <a:lnTo>
                  <a:pt x="0" y="228587"/>
                </a:lnTo>
                <a:lnTo>
                  <a:pt x="0" y="0"/>
                </a:lnTo>
                <a:close/>
              </a:path>
            </a:pathLst>
          </a:custGeom>
          <a:ln w="9525">
            <a:solidFill>
              <a:srgbClr val="BE4B48"/>
            </a:solidFill>
          </a:ln>
        </p:spPr>
        <p:txBody>
          <a:bodyPr wrap="square" lIns="0" tIns="0" rIns="0" bIns="0" rtlCol="0"/>
          <a:lstStyle/>
          <a:p>
            <a:endParaRPr sz="1350"/>
          </a:p>
        </p:txBody>
      </p:sp>
      <p:sp>
        <p:nvSpPr>
          <p:cNvPr id="87" name="object 87"/>
          <p:cNvSpPr txBox="1"/>
          <p:nvPr/>
        </p:nvSpPr>
        <p:spPr>
          <a:xfrm>
            <a:off x="1960861" y="1268276"/>
            <a:ext cx="1353503" cy="474489"/>
          </a:xfrm>
          <a:prstGeom prst="rect">
            <a:avLst/>
          </a:prstGeom>
        </p:spPr>
        <p:txBody>
          <a:bodyPr vert="horz" wrap="square" lIns="0" tIns="0" rIns="0" bIns="0" rtlCol="0">
            <a:spAutoFit/>
          </a:bodyPr>
          <a:lstStyle/>
          <a:p>
            <a:pPr marL="382905"/>
            <a:r>
              <a:rPr sz="1350" i="1" spc="-56" dirty="0">
                <a:latin typeface="Arial"/>
                <a:cs typeface="Arial"/>
              </a:rPr>
              <a:t>Data</a:t>
            </a:r>
            <a:r>
              <a:rPr sz="1350" i="1" spc="-113" dirty="0">
                <a:latin typeface="Arial"/>
                <a:cs typeface="Arial"/>
              </a:rPr>
              <a:t> </a:t>
            </a:r>
            <a:r>
              <a:rPr sz="1350" i="1" spc="-53" dirty="0">
                <a:latin typeface="Arial"/>
                <a:cs typeface="Arial"/>
              </a:rPr>
              <a:t>staging</a:t>
            </a:r>
            <a:endParaRPr sz="1350">
              <a:latin typeface="Arial"/>
              <a:cs typeface="Arial"/>
            </a:endParaRPr>
          </a:p>
          <a:p>
            <a:pPr marL="9525">
              <a:spcBef>
                <a:spcPts val="968"/>
              </a:spcBef>
            </a:pPr>
            <a:r>
              <a:rPr sz="900" i="1" spc="-15" dirty="0">
                <a:solidFill>
                  <a:srgbClr val="17375E"/>
                </a:solidFill>
                <a:latin typeface="Arial"/>
                <a:cs typeface="Arial"/>
              </a:rPr>
              <a:t>Monitoring </a:t>
            </a:r>
            <a:r>
              <a:rPr sz="900" i="1" spc="11" dirty="0">
                <a:solidFill>
                  <a:srgbClr val="17375E"/>
                </a:solidFill>
                <a:latin typeface="Arial"/>
                <a:cs typeface="Arial"/>
              </a:rPr>
              <a:t>&amp;</a:t>
            </a:r>
            <a:r>
              <a:rPr sz="900" i="1" spc="-131" dirty="0">
                <a:solidFill>
                  <a:srgbClr val="17375E"/>
                </a:solidFill>
                <a:latin typeface="Arial"/>
                <a:cs typeface="Arial"/>
              </a:rPr>
              <a:t> </a:t>
            </a:r>
            <a:r>
              <a:rPr sz="900" i="1" spc="-23" dirty="0">
                <a:solidFill>
                  <a:srgbClr val="17375E"/>
                </a:solidFill>
                <a:latin typeface="Arial"/>
                <a:cs typeface="Arial"/>
              </a:rPr>
              <a:t>Administration</a:t>
            </a:r>
            <a:endParaRPr sz="900">
              <a:latin typeface="Arial"/>
              <a:cs typeface="Arial"/>
            </a:endParaRPr>
          </a:p>
        </p:txBody>
      </p:sp>
      <p:sp>
        <p:nvSpPr>
          <p:cNvPr id="88" name="object 88"/>
          <p:cNvSpPr/>
          <p:nvPr/>
        </p:nvSpPr>
        <p:spPr>
          <a:xfrm>
            <a:off x="3289334" y="1926909"/>
            <a:ext cx="328031" cy="490346"/>
          </a:xfrm>
          <a:prstGeom prst="rect">
            <a:avLst/>
          </a:prstGeom>
          <a:blipFill>
            <a:blip r:embed="rId30" cstate="print"/>
            <a:stretch>
              <a:fillRect/>
            </a:stretch>
          </a:blipFill>
        </p:spPr>
        <p:txBody>
          <a:bodyPr wrap="square" lIns="0" tIns="0" rIns="0" bIns="0" rtlCol="0"/>
          <a:lstStyle/>
          <a:p>
            <a:endParaRPr sz="1350"/>
          </a:p>
        </p:txBody>
      </p:sp>
      <p:sp>
        <p:nvSpPr>
          <p:cNvPr id="89" name="object 89"/>
          <p:cNvSpPr/>
          <p:nvPr/>
        </p:nvSpPr>
        <p:spPr>
          <a:xfrm>
            <a:off x="3324775" y="1947492"/>
            <a:ext cx="257451" cy="419471"/>
          </a:xfrm>
          <a:prstGeom prst="rect">
            <a:avLst/>
          </a:prstGeom>
          <a:blipFill>
            <a:blip r:embed="rId31" cstate="print"/>
            <a:stretch>
              <a:fillRect/>
            </a:stretch>
          </a:blipFill>
        </p:spPr>
        <p:txBody>
          <a:bodyPr wrap="square" lIns="0" tIns="0" rIns="0" bIns="0" rtlCol="0"/>
          <a:lstStyle/>
          <a:p>
            <a:endParaRPr sz="1350"/>
          </a:p>
        </p:txBody>
      </p:sp>
      <p:sp>
        <p:nvSpPr>
          <p:cNvPr id="90" name="object 90"/>
          <p:cNvSpPr/>
          <p:nvPr/>
        </p:nvSpPr>
        <p:spPr>
          <a:xfrm>
            <a:off x="3324776" y="2017406"/>
            <a:ext cx="257651" cy="70009"/>
          </a:xfrm>
          <a:custGeom>
            <a:avLst/>
            <a:gdLst/>
            <a:ahLst/>
            <a:cxnLst/>
            <a:rect l="l" t="t" r="r" b="b"/>
            <a:pathLst>
              <a:path w="343535" h="93344">
                <a:moveTo>
                  <a:pt x="343268" y="0"/>
                </a:moveTo>
                <a:lnTo>
                  <a:pt x="310151" y="55054"/>
                </a:lnTo>
                <a:lnTo>
                  <a:pt x="272995" y="75233"/>
                </a:lnTo>
                <a:lnTo>
                  <a:pt x="225878" y="88465"/>
                </a:lnTo>
                <a:lnTo>
                  <a:pt x="171627" y="93218"/>
                </a:lnTo>
                <a:lnTo>
                  <a:pt x="117378" y="88465"/>
                </a:lnTo>
                <a:lnTo>
                  <a:pt x="70264" y="75233"/>
                </a:lnTo>
                <a:lnTo>
                  <a:pt x="33112" y="55054"/>
                </a:lnTo>
                <a:lnTo>
                  <a:pt x="8749" y="29465"/>
                </a:lnTo>
                <a:lnTo>
                  <a:pt x="0" y="0"/>
                </a:lnTo>
              </a:path>
            </a:pathLst>
          </a:custGeom>
          <a:ln w="9525">
            <a:solidFill>
              <a:srgbClr val="F69240"/>
            </a:solidFill>
          </a:ln>
        </p:spPr>
        <p:txBody>
          <a:bodyPr wrap="square" lIns="0" tIns="0" rIns="0" bIns="0" rtlCol="0"/>
          <a:lstStyle/>
          <a:p>
            <a:endParaRPr sz="1350"/>
          </a:p>
        </p:txBody>
      </p:sp>
      <p:sp>
        <p:nvSpPr>
          <p:cNvPr id="91" name="object 91"/>
          <p:cNvSpPr/>
          <p:nvPr/>
        </p:nvSpPr>
        <p:spPr>
          <a:xfrm>
            <a:off x="3324773" y="1947492"/>
            <a:ext cx="257651" cy="419576"/>
          </a:xfrm>
          <a:custGeom>
            <a:avLst/>
            <a:gdLst/>
            <a:ahLst/>
            <a:cxnLst/>
            <a:rect l="l" t="t" r="r" b="b"/>
            <a:pathLst>
              <a:path w="343535" h="559435">
                <a:moveTo>
                  <a:pt x="0" y="93217"/>
                </a:moveTo>
                <a:lnTo>
                  <a:pt x="33117" y="38163"/>
                </a:lnTo>
                <a:lnTo>
                  <a:pt x="70272" y="17984"/>
                </a:lnTo>
                <a:lnTo>
                  <a:pt x="117389" y="4752"/>
                </a:lnTo>
                <a:lnTo>
                  <a:pt x="171640" y="0"/>
                </a:lnTo>
                <a:lnTo>
                  <a:pt x="225890" y="4752"/>
                </a:lnTo>
                <a:lnTo>
                  <a:pt x="273003" y="17984"/>
                </a:lnTo>
                <a:lnTo>
                  <a:pt x="310155" y="38163"/>
                </a:lnTo>
                <a:lnTo>
                  <a:pt x="334519" y="63752"/>
                </a:lnTo>
                <a:lnTo>
                  <a:pt x="343268" y="93217"/>
                </a:lnTo>
                <a:lnTo>
                  <a:pt x="343268" y="466077"/>
                </a:lnTo>
                <a:lnTo>
                  <a:pt x="310155" y="521131"/>
                </a:lnTo>
                <a:lnTo>
                  <a:pt x="273003" y="541310"/>
                </a:lnTo>
                <a:lnTo>
                  <a:pt x="225890" y="554543"/>
                </a:lnTo>
                <a:lnTo>
                  <a:pt x="171640" y="559295"/>
                </a:lnTo>
                <a:lnTo>
                  <a:pt x="117389" y="554543"/>
                </a:lnTo>
                <a:lnTo>
                  <a:pt x="70272" y="541310"/>
                </a:lnTo>
                <a:lnTo>
                  <a:pt x="33117" y="521131"/>
                </a:lnTo>
                <a:lnTo>
                  <a:pt x="8750" y="495542"/>
                </a:lnTo>
                <a:lnTo>
                  <a:pt x="0" y="466077"/>
                </a:lnTo>
                <a:lnTo>
                  <a:pt x="0" y="93217"/>
                </a:lnTo>
                <a:close/>
              </a:path>
            </a:pathLst>
          </a:custGeom>
          <a:ln w="9525">
            <a:solidFill>
              <a:srgbClr val="F69240"/>
            </a:solidFill>
          </a:ln>
        </p:spPr>
        <p:txBody>
          <a:bodyPr wrap="square" lIns="0" tIns="0" rIns="0" bIns="0" rtlCol="0"/>
          <a:lstStyle/>
          <a:p>
            <a:endParaRPr sz="1350"/>
          </a:p>
        </p:txBody>
      </p:sp>
      <p:sp>
        <p:nvSpPr>
          <p:cNvPr id="92" name="object 92"/>
          <p:cNvSpPr/>
          <p:nvPr/>
        </p:nvSpPr>
        <p:spPr>
          <a:xfrm>
            <a:off x="3631191" y="2383960"/>
            <a:ext cx="259080" cy="207645"/>
          </a:xfrm>
          <a:custGeom>
            <a:avLst/>
            <a:gdLst/>
            <a:ahLst/>
            <a:cxnLst/>
            <a:rect l="l" t="t" r="r" b="b"/>
            <a:pathLst>
              <a:path w="345439" h="276860">
                <a:moveTo>
                  <a:pt x="345313" y="276250"/>
                </a:moveTo>
                <a:lnTo>
                  <a:pt x="0" y="0"/>
                </a:lnTo>
              </a:path>
            </a:pathLst>
          </a:custGeom>
          <a:ln w="9525">
            <a:solidFill>
              <a:srgbClr val="4A7EBB"/>
            </a:solidFill>
          </a:ln>
        </p:spPr>
        <p:txBody>
          <a:bodyPr wrap="square" lIns="0" tIns="0" rIns="0" bIns="0" rtlCol="0"/>
          <a:lstStyle/>
          <a:p>
            <a:endParaRPr sz="1350"/>
          </a:p>
        </p:txBody>
      </p:sp>
      <p:sp>
        <p:nvSpPr>
          <p:cNvPr id="93" name="object 93"/>
          <p:cNvSpPr/>
          <p:nvPr/>
        </p:nvSpPr>
        <p:spPr>
          <a:xfrm>
            <a:off x="3631195" y="2383962"/>
            <a:ext cx="65723" cy="61913"/>
          </a:xfrm>
          <a:custGeom>
            <a:avLst/>
            <a:gdLst/>
            <a:ahLst/>
            <a:cxnLst/>
            <a:rect l="l" t="t" r="r" b="b"/>
            <a:pathLst>
              <a:path w="87629" h="82550">
                <a:moveTo>
                  <a:pt x="31724" y="82308"/>
                </a:moveTo>
                <a:lnTo>
                  <a:pt x="0" y="0"/>
                </a:lnTo>
                <a:lnTo>
                  <a:pt x="87261" y="12890"/>
                </a:lnTo>
              </a:path>
            </a:pathLst>
          </a:custGeom>
          <a:ln w="9525">
            <a:solidFill>
              <a:srgbClr val="4A7EBB"/>
            </a:solidFill>
          </a:ln>
        </p:spPr>
        <p:txBody>
          <a:bodyPr wrap="square" lIns="0" tIns="0" rIns="0" bIns="0" rtlCol="0"/>
          <a:lstStyle/>
          <a:p>
            <a:endParaRPr sz="1350"/>
          </a:p>
        </p:txBody>
      </p:sp>
      <p:sp>
        <p:nvSpPr>
          <p:cNvPr id="94" name="object 94"/>
          <p:cNvSpPr/>
          <p:nvPr/>
        </p:nvSpPr>
        <p:spPr>
          <a:xfrm>
            <a:off x="3824720" y="2529415"/>
            <a:ext cx="65723" cy="61913"/>
          </a:xfrm>
          <a:custGeom>
            <a:avLst/>
            <a:gdLst/>
            <a:ahLst/>
            <a:cxnLst/>
            <a:rect l="l" t="t" r="r" b="b"/>
            <a:pathLst>
              <a:path w="87629" h="82550">
                <a:moveTo>
                  <a:pt x="55537" y="0"/>
                </a:moveTo>
                <a:lnTo>
                  <a:pt x="87274" y="82308"/>
                </a:lnTo>
                <a:lnTo>
                  <a:pt x="0" y="69418"/>
                </a:lnTo>
              </a:path>
            </a:pathLst>
          </a:custGeom>
          <a:ln w="9525">
            <a:solidFill>
              <a:srgbClr val="4A7EBB"/>
            </a:solidFill>
          </a:ln>
        </p:spPr>
        <p:txBody>
          <a:bodyPr wrap="square" lIns="0" tIns="0" rIns="0" bIns="0" rtlCol="0"/>
          <a:lstStyle/>
          <a:p>
            <a:endParaRPr sz="1350"/>
          </a:p>
        </p:txBody>
      </p:sp>
      <p:sp>
        <p:nvSpPr>
          <p:cNvPr id="95" name="object 95"/>
          <p:cNvSpPr/>
          <p:nvPr/>
        </p:nvSpPr>
        <p:spPr>
          <a:xfrm>
            <a:off x="2402365" y="3655124"/>
            <a:ext cx="328040" cy="490346"/>
          </a:xfrm>
          <a:prstGeom prst="rect">
            <a:avLst/>
          </a:prstGeom>
          <a:blipFill>
            <a:blip r:embed="rId32" cstate="print"/>
            <a:stretch>
              <a:fillRect/>
            </a:stretch>
          </a:blipFill>
        </p:spPr>
        <p:txBody>
          <a:bodyPr wrap="square" lIns="0" tIns="0" rIns="0" bIns="0" rtlCol="0"/>
          <a:lstStyle/>
          <a:p>
            <a:endParaRPr sz="1350"/>
          </a:p>
        </p:txBody>
      </p:sp>
      <p:sp>
        <p:nvSpPr>
          <p:cNvPr id="96" name="object 96"/>
          <p:cNvSpPr/>
          <p:nvPr/>
        </p:nvSpPr>
        <p:spPr>
          <a:xfrm>
            <a:off x="2437541" y="3675689"/>
            <a:ext cx="257441" cy="419471"/>
          </a:xfrm>
          <a:prstGeom prst="rect">
            <a:avLst/>
          </a:prstGeom>
          <a:blipFill>
            <a:blip r:embed="rId33" cstate="print"/>
            <a:stretch>
              <a:fillRect/>
            </a:stretch>
          </a:blipFill>
        </p:spPr>
        <p:txBody>
          <a:bodyPr wrap="square" lIns="0" tIns="0" rIns="0" bIns="0" rtlCol="0"/>
          <a:lstStyle/>
          <a:p>
            <a:endParaRPr sz="1350"/>
          </a:p>
        </p:txBody>
      </p:sp>
      <p:sp>
        <p:nvSpPr>
          <p:cNvPr id="97" name="object 97"/>
          <p:cNvSpPr/>
          <p:nvPr/>
        </p:nvSpPr>
        <p:spPr>
          <a:xfrm>
            <a:off x="2437540" y="3745598"/>
            <a:ext cx="257651" cy="70009"/>
          </a:xfrm>
          <a:custGeom>
            <a:avLst/>
            <a:gdLst/>
            <a:ahLst/>
            <a:cxnLst/>
            <a:rect l="l" t="t" r="r" b="b"/>
            <a:pathLst>
              <a:path w="343535" h="93345">
                <a:moveTo>
                  <a:pt x="343268" y="0"/>
                </a:moveTo>
                <a:lnTo>
                  <a:pt x="310151" y="55054"/>
                </a:lnTo>
                <a:lnTo>
                  <a:pt x="272995" y="75233"/>
                </a:lnTo>
                <a:lnTo>
                  <a:pt x="225878" y="88465"/>
                </a:lnTo>
                <a:lnTo>
                  <a:pt x="171627" y="93218"/>
                </a:lnTo>
                <a:lnTo>
                  <a:pt x="117378" y="88465"/>
                </a:lnTo>
                <a:lnTo>
                  <a:pt x="70264" y="75233"/>
                </a:lnTo>
                <a:lnTo>
                  <a:pt x="33112" y="55054"/>
                </a:lnTo>
                <a:lnTo>
                  <a:pt x="8749" y="29465"/>
                </a:lnTo>
                <a:lnTo>
                  <a:pt x="0" y="0"/>
                </a:lnTo>
              </a:path>
            </a:pathLst>
          </a:custGeom>
          <a:ln w="9525">
            <a:solidFill>
              <a:srgbClr val="F69240"/>
            </a:solidFill>
          </a:ln>
        </p:spPr>
        <p:txBody>
          <a:bodyPr wrap="square" lIns="0" tIns="0" rIns="0" bIns="0" rtlCol="0"/>
          <a:lstStyle/>
          <a:p>
            <a:endParaRPr sz="1350"/>
          </a:p>
        </p:txBody>
      </p:sp>
      <p:sp>
        <p:nvSpPr>
          <p:cNvPr id="98" name="object 98"/>
          <p:cNvSpPr/>
          <p:nvPr/>
        </p:nvSpPr>
        <p:spPr>
          <a:xfrm>
            <a:off x="2437537" y="3675685"/>
            <a:ext cx="257651" cy="419576"/>
          </a:xfrm>
          <a:custGeom>
            <a:avLst/>
            <a:gdLst/>
            <a:ahLst/>
            <a:cxnLst/>
            <a:rect l="l" t="t" r="r" b="b"/>
            <a:pathLst>
              <a:path w="343535" h="559435">
                <a:moveTo>
                  <a:pt x="0" y="93217"/>
                </a:moveTo>
                <a:lnTo>
                  <a:pt x="33117" y="38163"/>
                </a:lnTo>
                <a:lnTo>
                  <a:pt x="70272" y="17984"/>
                </a:lnTo>
                <a:lnTo>
                  <a:pt x="117389" y="4752"/>
                </a:lnTo>
                <a:lnTo>
                  <a:pt x="171640" y="0"/>
                </a:lnTo>
                <a:lnTo>
                  <a:pt x="225890" y="4752"/>
                </a:lnTo>
                <a:lnTo>
                  <a:pt x="273003" y="17984"/>
                </a:lnTo>
                <a:lnTo>
                  <a:pt x="310155" y="38163"/>
                </a:lnTo>
                <a:lnTo>
                  <a:pt x="334519" y="63752"/>
                </a:lnTo>
                <a:lnTo>
                  <a:pt x="343268" y="93217"/>
                </a:lnTo>
                <a:lnTo>
                  <a:pt x="343268" y="466077"/>
                </a:lnTo>
                <a:lnTo>
                  <a:pt x="310155" y="521131"/>
                </a:lnTo>
                <a:lnTo>
                  <a:pt x="273003" y="541310"/>
                </a:lnTo>
                <a:lnTo>
                  <a:pt x="225890" y="554543"/>
                </a:lnTo>
                <a:lnTo>
                  <a:pt x="171640" y="559295"/>
                </a:lnTo>
                <a:lnTo>
                  <a:pt x="117389" y="554543"/>
                </a:lnTo>
                <a:lnTo>
                  <a:pt x="70272" y="541310"/>
                </a:lnTo>
                <a:lnTo>
                  <a:pt x="33117" y="521131"/>
                </a:lnTo>
                <a:lnTo>
                  <a:pt x="8750" y="495542"/>
                </a:lnTo>
                <a:lnTo>
                  <a:pt x="0" y="466077"/>
                </a:lnTo>
                <a:lnTo>
                  <a:pt x="0" y="93217"/>
                </a:lnTo>
                <a:close/>
              </a:path>
            </a:pathLst>
          </a:custGeom>
          <a:ln w="9525">
            <a:solidFill>
              <a:srgbClr val="F69240"/>
            </a:solidFill>
          </a:ln>
        </p:spPr>
        <p:txBody>
          <a:bodyPr wrap="square" lIns="0" tIns="0" rIns="0" bIns="0" rtlCol="0"/>
          <a:lstStyle/>
          <a:p>
            <a:endParaRPr sz="1350"/>
          </a:p>
        </p:txBody>
      </p:sp>
      <p:sp>
        <p:nvSpPr>
          <p:cNvPr id="99" name="object 99"/>
          <p:cNvSpPr/>
          <p:nvPr/>
        </p:nvSpPr>
        <p:spPr>
          <a:xfrm>
            <a:off x="2516665" y="3769424"/>
            <a:ext cx="328040" cy="490346"/>
          </a:xfrm>
          <a:prstGeom prst="rect">
            <a:avLst/>
          </a:prstGeom>
          <a:blipFill>
            <a:blip r:embed="rId34" cstate="print"/>
            <a:stretch>
              <a:fillRect/>
            </a:stretch>
          </a:blipFill>
        </p:spPr>
        <p:txBody>
          <a:bodyPr wrap="square" lIns="0" tIns="0" rIns="0" bIns="0" rtlCol="0"/>
          <a:lstStyle/>
          <a:p>
            <a:endParaRPr sz="1350"/>
          </a:p>
        </p:txBody>
      </p:sp>
      <p:sp>
        <p:nvSpPr>
          <p:cNvPr id="100" name="object 100"/>
          <p:cNvSpPr/>
          <p:nvPr/>
        </p:nvSpPr>
        <p:spPr>
          <a:xfrm>
            <a:off x="2551832" y="3789989"/>
            <a:ext cx="257459" cy="419471"/>
          </a:xfrm>
          <a:prstGeom prst="rect">
            <a:avLst/>
          </a:prstGeom>
          <a:blipFill>
            <a:blip r:embed="rId33" cstate="print"/>
            <a:stretch>
              <a:fillRect/>
            </a:stretch>
          </a:blipFill>
        </p:spPr>
        <p:txBody>
          <a:bodyPr wrap="square" lIns="0" tIns="0" rIns="0" bIns="0" rtlCol="0"/>
          <a:lstStyle/>
          <a:p>
            <a:endParaRPr sz="1350"/>
          </a:p>
        </p:txBody>
      </p:sp>
      <p:sp>
        <p:nvSpPr>
          <p:cNvPr id="101" name="object 101"/>
          <p:cNvSpPr/>
          <p:nvPr/>
        </p:nvSpPr>
        <p:spPr>
          <a:xfrm>
            <a:off x="2551840" y="3859898"/>
            <a:ext cx="257651" cy="70009"/>
          </a:xfrm>
          <a:custGeom>
            <a:avLst/>
            <a:gdLst/>
            <a:ahLst/>
            <a:cxnLst/>
            <a:rect l="l" t="t" r="r" b="b"/>
            <a:pathLst>
              <a:path w="343535" h="93345">
                <a:moveTo>
                  <a:pt x="343268" y="0"/>
                </a:moveTo>
                <a:lnTo>
                  <a:pt x="310151" y="55054"/>
                </a:lnTo>
                <a:lnTo>
                  <a:pt x="272995" y="75233"/>
                </a:lnTo>
                <a:lnTo>
                  <a:pt x="225878" y="88465"/>
                </a:lnTo>
                <a:lnTo>
                  <a:pt x="171627" y="93218"/>
                </a:lnTo>
                <a:lnTo>
                  <a:pt x="117378" y="88465"/>
                </a:lnTo>
                <a:lnTo>
                  <a:pt x="70264" y="75233"/>
                </a:lnTo>
                <a:lnTo>
                  <a:pt x="33112" y="55054"/>
                </a:lnTo>
                <a:lnTo>
                  <a:pt x="8749" y="29465"/>
                </a:lnTo>
                <a:lnTo>
                  <a:pt x="0" y="0"/>
                </a:lnTo>
              </a:path>
            </a:pathLst>
          </a:custGeom>
          <a:ln w="9525">
            <a:solidFill>
              <a:srgbClr val="F69240"/>
            </a:solidFill>
          </a:ln>
        </p:spPr>
        <p:txBody>
          <a:bodyPr wrap="square" lIns="0" tIns="0" rIns="0" bIns="0" rtlCol="0"/>
          <a:lstStyle/>
          <a:p>
            <a:endParaRPr sz="1350"/>
          </a:p>
        </p:txBody>
      </p:sp>
      <p:sp>
        <p:nvSpPr>
          <p:cNvPr id="102" name="object 102"/>
          <p:cNvSpPr/>
          <p:nvPr/>
        </p:nvSpPr>
        <p:spPr>
          <a:xfrm>
            <a:off x="2551837" y="3789985"/>
            <a:ext cx="257651" cy="419576"/>
          </a:xfrm>
          <a:custGeom>
            <a:avLst/>
            <a:gdLst/>
            <a:ahLst/>
            <a:cxnLst/>
            <a:rect l="l" t="t" r="r" b="b"/>
            <a:pathLst>
              <a:path w="343535" h="559435">
                <a:moveTo>
                  <a:pt x="0" y="93217"/>
                </a:moveTo>
                <a:lnTo>
                  <a:pt x="33117" y="38163"/>
                </a:lnTo>
                <a:lnTo>
                  <a:pt x="70272" y="17984"/>
                </a:lnTo>
                <a:lnTo>
                  <a:pt x="117389" y="4752"/>
                </a:lnTo>
                <a:lnTo>
                  <a:pt x="171640" y="0"/>
                </a:lnTo>
                <a:lnTo>
                  <a:pt x="225890" y="4752"/>
                </a:lnTo>
                <a:lnTo>
                  <a:pt x="273003" y="17984"/>
                </a:lnTo>
                <a:lnTo>
                  <a:pt x="310155" y="38163"/>
                </a:lnTo>
                <a:lnTo>
                  <a:pt x="334519" y="63752"/>
                </a:lnTo>
                <a:lnTo>
                  <a:pt x="343268" y="93217"/>
                </a:lnTo>
                <a:lnTo>
                  <a:pt x="343268" y="466077"/>
                </a:lnTo>
                <a:lnTo>
                  <a:pt x="310155" y="521131"/>
                </a:lnTo>
                <a:lnTo>
                  <a:pt x="273003" y="541310"/>
                </a:lnTo>
                <a:lnTo>
                  <a:pt x="225890" y="554543"/>
                </a:lnTo>
                <a:lnTo>
                  <a:pt x="171640" y="559295"/>
                </a:lnTo>
                <a:lnTo>
                  <a:pt x="117389" y="554543"/>
                </a:lnTo>
                <a:lnTo>
                  <a:pt x="70272" y="541310"/>
                </a:lnTo>
                <a:lnTo>
                  <a:pt x="33117" y="521131"/>
                </a:lnTo>
                <a:lnTo>
                  <a:pt x="8750" y="495542"/>
                </a:lnTo>
                <a:lnTo>
                  <a:pt x="0" y="466077"/>
                </a:lnTo>
                <a:lnTo>
                  <a:pt x="0" y="93217"/>
                </a:lnTo>
                <a:close/>
              </a:path>
            </a:pathLst>
          </a:custGeom>
          <a:ln w="9525">
            <a:solidFill>
              <a:srgbClr val="F69240"/>
            </a:solidFill>
          </a:ln>
        </p:spPr>
        <p:txBody>
          <a:bodyPr wrap="square" lIns="0" tIns="0" rIns="0" bIns="0" rtlCol="0"/>
          <a:lstStyle/>
          <a:p>
            <a:endParaRPr sz="1350"/>
          </a:p>
        </p:txBody>
      </p:sp>
      <p:sp>
        <p:nvSpPr>
          <p:cNvPr id="103" name="object 103"/>
          <p:cNvSpPr/>
          <p:nvPr/>
        </p:nvSpPr>
        <p:spPr>
          <a:xfrm>
            <a:off x="2630965" y="3883724"/>
            <a:ext cx="328031" cy="490346"/>
          </a:xfrm>
          <a:prstGeom prst="rect">
            <a:avLst/>
          </a:prstGeom>
          <a:blipFill>
            <a:blip r:embed="rId35" cstate="print"/>
            <a:stretch>
              <a:fillRect/>
            </a:stretch>
          </a:blipFill>
        </p:spPr>
        <p:txBody>
          <a:bodyPr wrap="square" lIns="0" tIns="0" rIns="0" bIns="0" rtlCol="0"/>
          <a:lstStyle/>
          <a:p>
            <a:endParaRPr sz="1350"/>
          </a:p>
        </p:txBody>
      </p:sp>
      <p:sp>
        <p:nvSpPr>
          <p:cNvPr id="104" name="object 104"/>
          <p:cNvSpPr/>
          <p:nvPr/>
        </p:nvSpPr>
        <p:spPr>
          <a:xfrm>
            <a:off x="2666141" y="3904289"/>
            <a:ext cx="257451" cy="419471"/>
          </a:xfrm>
          <a:prstGeom prst="rect">
            <a:avLst/>
          </a:prstGeom>
          <a:blipFill>
            <a:blip r:embed="rId33" cstate="print"/>
            <a:stretch>
              <a:fillRect/>
            </a:stretch>
          </a:blipFill>
        </p:spPr>
        <p:txBody>
          <a:bodyPr wrap="square" lIns="0" tIns="0" rIns="0" bIns="0" rtlCol="0"/>
          <a:lstStyle/>
          <a:p>
            <a:endParaRPr sz="1350"/>
          </a:p>
        </p:txBody>
      </p:sp>
      <p:sp>
        <p:nvSpPr>
          <p:cNvPr id="105" name="object 105"/>
          <p:cNvSpPr/>
          <p:nvPr/>
        </p:nvSpPr>
        <p:spPr>
          <a:xfrm>
            <a:off x="2666140" y="3974198"/>
            <a:ext cx="257651" cy="70009"/>
          </a:xfrm>
          <a:custGeom>
            <a:avLst/>
            <a:gdLst/>
            <a:ahLst/>
            <a:cxnLst/>
            <a:rect l="l" t="t" r="r" b="b"/>
            <a:pathLst>
              <a:path w="343535" h="93345">
                <a:moveTo>
                  <a:pt x="343268" y="0"/>
                </a:moveTo>
                <a:lnTo>
                  <a:pt x="310151" y="55054"/>
                </a:lnTo>
                <a:lnTo>
                  <a:pt x="272995" y="75233"/>
                </a:lnTo>
                <a:lnTo>
                  <a:pt x="225878" y="88465"/>
                </a:lnTo>
                <a:lnTo>
                  <a:pt x="171627" y="93218"/>
                </a:lnTo>
                <a:lnTo>
                  <a:pt x="117378" y="88465"/>
                </a:lnTo>
                <a:lnTo>
                  <a:pt x="70264" y="75233"/>
                </a:lnTo>
                <a:lnTo>
                  <a:pt x="33112" y="55054"/>
                </a:lnTo>
                <a:lnTo>
                  <a:pt x="8749" y="29465"/>
                </a:lnTo>
                <a:lnTo>
                  <a:pt x="0" y="0"/>
                </a:lnTo>
              </a:path>
            </a:pathLst>
          </a:custGeom>
          <a:ln w="9525">
            <a:solidFill>
              <a:srgbClr val="F69240"/>
            </a:solidFill>
          </a:ln>
        </p:spPr>
        <p:txBody>
          <a:bodyPr wrap="square" lIns="0" tIns="0" rIns="0" bIns="0" rtlCol="0"/>
          <a:lstStyle/>
          <a:p>
            <a:endParaRPr sz="1350"/>
          </a:p>
        </p:txBody>
      </p:sp>
      <p:sp>
        <p:nvSpPr>
          <p:cNvPr id="106" name="object 106"/>
          <p:cNvSpPr/>
          <p:nvPr/>
        </p:nvSpPr>
        <p:spPr>
          <a:xfrm>
            <a:off x="2666137" y="3904285"/>
            <a:ext cx="257651" cy="419576"/>
          </a:xfrm>
          <a:custGeom>
            <a:avLst/>
            <a:gdLst/>
            <a:ahLst/>
            <a:cxnLst/>
            <a:rect l="l" t="t" r="r" b="b"/>
            <a:pathLst>
              <a:path w="343535" h="559435">
                <a:moveTo>
                  <a:pt x="0" y="93217"/>
                </a:moveTo>
                <a:lnTo>
                  <a:pt x="33117" y="38163"/>
                </a:lnTo>
                <a:lnTo>
                  <a:pt x="70272" y="17984"/>
                </a:lnTo>
                <a:lnTo>
                  <a:pt x="117389" y="4752"/>
                </a:lnTo>
                <a:lnTo>
                  <a:pt x="171640" y="0"/>
                </a:lnTo>
                <a:lnTo>
                  <a:pt x="225890" y="4752"/>
                </a:lnTo>
                <a:lnTo>
                  <a:pt x="273003" y="17984"/>
                </a:lnTo>
                <a:lnTo>
                  <a:pt x="310155" y="38163"/>
                </a:lnTo>
                <a:lnTo>
                  <a:pt x="334519" y="63752"/>
                </a:lnTo>
                <a:lnTo>
                  <a:pt x="343268" y="93217"/>
                </a:lnTo>
                <a:lnTo>
                  <a:pt x="343268" y="466077"/>
                </a:lnTo>
                <a:lnTo>
                  <a:pt x="310155" y="521131"/>
                </a:lnTo>
                <a:lnTo>
                  <a:pt x="273003" y="541310"/>
                </a:lnTo>
                <a:lnTo>
                  <a:pt x="225890" y="554543"/>
                </a:lnTo>
                <a:lnTo>
                  <a:pt x="171640" y="559295"/>
                </a:lnTo>
                <a:lnTo>
                  <a:pt x="117389" y="554543"/>
                </a:lnTo>
                <a:lnTo>
                  <a:pt x="70272" y="541310"/>
                </a:lnTo>
                <a:lnTo>
                  <a:pt x="33117" y="521131"/>
                </a:lnTo>
                <a:lnTo>
                  <a:pt x="8750" y="495542"/>
                </a:lnTo>
                <a:lnTo>
                  <a:pt x="0" y="466077"/>
                </a:lnTo>
                <a:lnTo>
                  <a:pt x="0" y="93217"/>
                </a:lnTo>
                <a:close/>
              </a:path>
            </a:pathLst>
          </a:custGeom>
          <a:ln w="9525">
            <a:solidFill>
              <a:srgbClr val="F69240"/>
            </a:solidFill>
          </a:ln>
        </p:spPr>
        <p:txBody>
          <a:bodyPr wrap="square" lIns="0" tIns="0" rIns="0" bIns="0" rtlCol="0"/>
          <a:lstStyle/>
          <a:p>
            <a:endParaRPr sz="1350"/>
          </a:p>
        </p:txBody>
      </p:sp>
      <p:sp>
        <p:nvSpPr>
          <p:cNvPr id="107" name="object 107"/>
          <p:cNvSpPr/>
          <p:nvPr/>
        </p:nvSpPr>
        <p:spPr>
          <a:xfrm>
            <a:off x="5320444" y="2384108"/>
            <a:ext cx="470915" cy="413765"/>
          </a:xfrm>
          <a:prstGeom prst="rect">
            <a:avLst/>
          </a:prstGeom>
          <a:blipFill>
            <a:blip r:embed="rId36" cstate="print"/>
            <a:stretch>
              <a:fillRect/>
            </a:stretch>
          </a:blipFill>
        </p:spPr>
        <p:txBody>
          <a:bodyPr wrap="square" lIns="0" tIns="0" rIns="0" bIns="0" rtlCol="0"/>
          <a:lstStyle/>
          <a:p>
            <a:endParaRPr sz="1350"/>
          </a:p>
        </p:txBody>
      </p:sp>
      <p:sp>
        <p:nvSpPr>
          <p:cNvPr id="108" name="object 108"/>
          <p:cNvSpPr/>
          <p:nvPr/>
        </p:nvSpPr>
        <p:spPr>
          <a:xfrm>
            <a:off x="5356277" y="2490378"/>
            <a:ext cx="314306" cy="257156"/>
          </a:xfrm>
          <a:prstGeom prst="rect">
            <a:avLst/>
          </a:prstGeom>
          <a:blipFill>
            <a:blip r:embed="rId37" cstate="print"/>
            <a:stretch>
              <a:fillRect/>
            </a:stretch>
          </a:blipFill>
        </p:spPr>
        <p:txBody>
          <a:bodyPr wrap="square" lIns="0" tIns="0" rIns="0" bIns="0" rtlCol="0"/>
          <a:lstStyle/>
          <a:p>
            <a:endParaRPr sz="1350"/>
          </a:p>
        </p:txBody>
      </p:sp>
      <p:sp>
        <p:nvSpPr>
          <p:cNvPr id="109" name="object 109"/>
          <p:cNvSpPr/>
          <p:nvPr/>
        </p:nvSpPr>
        <p:spPr>
          <a:xfrm>
            <a:off x="5670592" y="2404664"/>
            <a:ext cx="85715" cy="342871"/>
          </a:xfrm>
          <a:prstGeom prst="rect">
            <a:avLst/>
          </a:prstGeom>
          <a:blipFill>
            <a:blip r:embed="rId38" cstate="print"/>
            <a:stretch>
              <a:fillRect/>
            </a:stretch>
          </a:blipFill>
        </p:spPr>
        <p:txBody>
          <a:bodyPr wrap="square" lIns="0" tIns="0" rIns="0" bIns="0" rtlCol="0"/>
          <a:lstStyle/>
          <a:p>
            <a:endParaRPr sz="1350"/>
          </a:p>
        </p:txBody>
      </p:sp>
      <p:sp>
        <p:nvSpPr>
          <p:cNvPr id="110" name="object 110"/>
          <p:cNvSpPr/>
          <p:nvPr/>
        </p:nvSpPr>
        <p:spPr>
          <a:xfrm>
            <a:off x="5356276" y="2404663"/>
            <a:ext cx="400031" cy="85715"/>
          </a:xfrm>
          <a:prstGeom prst="rect">
            <a:avLst/>
          </a:prstGeom>
          <a:blipFill>
            <a:blip r:embed="rId39" cstate="print"/>
            <a:stretch>
              <a:fillRect/>
            </a:stretch>
          </a:blipFill>
        </p:spPr>
        <p:txBody>
          <a:bodyPr wrap="square" lIns="0" tIns="0" rIns="0" bIns="0" rtlCol="0"/>
          <a:lstStyle/>
          <a:p>
            <a:endParaRPr sz="1350"/>
          </a:p>
        </p:txBody>
      </p:sp>
      <p:sp>
        <p:nvSpPr>
          <p:cNvPr id="111" name="object 111"/>
          <p:cNvSpPr/>
          <p:nvPr/>
        </p:nvSpPr>
        <p:spPr>
          <a:xfrm>
            <a:off x="5356272" y="2404662"/>
            <a:ext cx="400050" cy="342900"/>
          </a:xfrm>
          <a:custGeom>
            <a:avLst/>
            <a:gdLst/>
            <a:ahLst/>
            <a:cxnLst/>
            <a:rect l="l" t="t" r="r" b="b"/>
            <a:pathLst>
              <a:path w="533400" h="457200">
                <a:moveTo>
                  <a:pt x="0" y="114287"/>
                </a:moveTo>
                <a:lnTo>
                  <a:pt x="114287" y="0"/>
                </a:lnTo>
                <a:lnTo>
                  <a:pt x="533374" y="0"/>
                </a:lnTo>
                <a:lnTo>
                  <a:pt x="533374" y="342874"/>
                </a:lnTo>
                <a:lnTo>
                  <a:pt x="419087" y="457161"/>
                </a:lnTo>
                <a:lnTo>
                  <a:pt x="0" y="457161"/>
                </a:lnTo>
                <a:lnTo>
                  <a:pt x="0" y="114287"/>
                </a:lnTo>
                <a:close/>
              </a:path>
            </a:pathLst>
          </a:custGeom>
          <a:ln w="9525">
            <a:solidFill>
              <a:srgbClr val="7D60A0"/>
            </a:solidFill>
          </a:ln>
        </p:spPr>
        <p:txBody>
          <a:bodyPr wrap="square" lIns="0" tIns="0" rIns="0" bIns="0" rtlCol="0"/>
          <a:lstStyle/>
          <a:p>
            <a:endParaRPr sz="1350"/>
          </a:p>
        </p:txBody>
      </p:sp>
      <p:sp>
        <p:nvSpPr>
          <p:cNvPr id="112" name="object 112"/>
          <p:cNvSpPr/>
          <p:nvPr/>
        </p:nvSpPr>
        <p:spPr>
          <a:xfrm>
            <a:off x="5356272" y="2404662"/>
            <a:ext cx="400050" cy="85725"/>
          </a:xfrm>
          <a:custGeom>
            <a:avLst/>
            <a:gdLst/>
            <a:ahLst/>
            <a:cxnLst/>
            <a:rect l="l" t="t" r="r" b="b"/>
            <a:pathLst>
              <a:path w="533400" h="114300">
                <a:moveTo>
                  <a:pt x="0" y="114287"/>
                </a:moveTo>
                <a:lnTo>
                  <a:pt x="419087" y="114287"/>
                </a:lnTo>
                <a:lnTo>
                  <a:pt x="533374" y="0"/>
                </a:lnTo>
              </a:path>
            </a:pathLst>
          </a:custGeom>
          <a:ln w="9525">
            <a:solidFill>
              <a:srgbClr val="7D60A0"/>
            </a:solidFill>
          </a:ln>
        </p:spPr>
        <p:txBody>
          <a:bodyPr wrap="square" lIns="0" tIns="0" rIns="0" bIns="0" rtlCol="0"/>
          <a:lstStyle/>
          <a:p>
            <a:endParaRPr sz="1350"/>
          </a:p>
        </p:txBody>
      </p:sp>
      <p:sp>
        <p:nvSpPr>
          <p:cNvPr id="113" name="object 113"/>
          <p:cNvSpPr/>
          <p:nvPr/>
        </p:nvSpPr>
        <p:spPr>
          <a:xfrm>
            <a:off x="5670588" y="2490377"/>
            <a:ext cx="0" cy="257175"/>
          </a:xfrm>
          <a:custGeom>
            <a:avLst/>
            <a:gdLst/>
            <a:ahLst/>
            <a:cxnLst/>
            <a:rect l="l" t="t" r="r" b="b"/>
            <a:pathLst>
              <a:path h="342900">
                <a:moveTo>
                  <a:pt x="0" y="0"/>
                </a:moveTo>
                <a:lnTo>
                  <a:pt x="0" y="342874"/>
                </a:lnTo>
              </a:path>
            </a:pathLst>
          </a:custGeom>
          <a:ln w="9525">
            <a:solidFill>
              <a:srgbClr val="7D60A0"/>
            </a:solidFill>
          </a:ln>
        </p:spPr>
        <p:txBody>
          <a:bodyPr wrap="square" lIns="0" tIns="0" rIns="0" bIns="0" rtlCol="0"/>
          <a:lstStyle/>
          <a:p>
            <a:endParaRPr sz="1350"/>
          </a:p>
        </p:txBody>
      </p:sp>
      <p:sp>
        <p:nvSpPr>
          <p:cNvPr id="114" name="object 114"/>
          <p:cNvSpPr/>
          <p:nvPr/>
        </p:nvSpPr>
        <p:spPr>
          <a:xfrm>
            <a:off x="5320444" y="3744279"/>
            <a:ext cx="470915" cy="413765"/>
          </a:xfrm>
          <a:prstGeom prst="rect">
            <a:avLst/>
          </a:prstGeom>
          <a:blipFill>
            <a:blip r:embed="rId40" cstate="print"/>
            <a:stretch>
              <a:fillRect/>
            </a:stretch>
          </a:blipFill>
        </p:spPr>
        <p:txBody>
          <a:bodyPr wrap="square" lIns="0" tIns="0" rIns="0" bIns="0" rtlCol="0"/>
          <a:lstStyle/>
          <a:p>
            <a:endParaRPr sz="1350"/>
          </a:p>
        </p:txBody>
      </p:sp>
      <p:sp>
        <p:nvSpPr>
          <p:cNvPr id="115" name="object 115"/>
          <p:cNvSpPr/>
          <p:nvPr/>
        </p:nvSpPr>
        <p:spPr>
          <a:xfrm>
            <a:off x="5356277" y="3850577"/>
            <a:ext cx="314306" cy="257156"/>
          </a:xfrm>
          <a:prstGeom prst="rect">
            <a:avLst/>
          </a:prstGeom>
          <a:blipFill>
            <a:blip r:embed="rId41" cstate="print"/>
            <a:stretch>
              <a:fillRect/>
            </a:stretch>
          </a:blipFill>
        </p:spPr>
        <p:txBody>
          <a:bodyPr wrap="square" lIns="0" tIns="0" rIns="0" bIns="0" rtlCol="0"/>
          <a:lstStyle/>
          <a:p>
            <a:endParaRPr sz="1350"/>
          </a:p>
        </p:txBody>
      </p:sp>
      <p:sp>
        <p:nvSpPr>
          <p:cNvPr id="116" name="object 116"/>
          <p:cNvSpPr/>
          <p:nvPr/>
        </p:nvSpPr>
        <p:spPr>
          <a:xfrm>
            <a:off x="5670592" y="3764862"/>
            <a:ext cx="85715" cy="342871"/>
          </a:xfrm>
          <a:prstGeom prst="rect">
            <a:avLst/>
          </a:prstGeom>
          <a:blipFill>
            <a:blip r:embed="rId42" cstate="print"/>
            <a:stretch>
              <a:fillRect/>
            </a:stretch>
          </a:blipFill>
        </p:spPr>
        <p:txBody>
          <a:bodyPr wrap="square" lIns="0" tIns="0" rIns="0" bIns="0" rtlCol="0"/>
          <a:lstStyle/>
          <a:p>
            <a:endParaRPr sz="1350"/>
          </a:p>
        </p:txBody>
      </p:sp>
      <p:sp>
        <p:nvSpPr>
          <p:cNvPr id="117" name="object 117"/>
          <p:cNvSpPr/>
          <p:nvPr/>
        </p:nvSpPr>
        <p:spPr>
          <a:xfrm>
            <a:off x="5356276" y="3764862"/>
            <a:ext cx="400031" cy="85715"/>
          </a:xfrm>
          <a:prstGeom prst="rect">
            <a:avLst/>
          </a:prstGeom>
          <a:blipFill>
            <a:blip r:embed="rId39" cstate="print"/>
            <a:stretch>
              <a:fillRect/>
            </a:stretch>
          </a:blipFill>
        </p:spPr>
        <p:txBody>
          <a:bodyPr wrap="square" lIns="0" tIns="0" rIns="0" bIns="0" rtlCol="0"/>
          <a:lstStyle/>
          <a:p>
            <a:endParaRPr sz="1350"/>
          </a:p>
        </p:txBody>
      </p:sp>
      <p:sp>
        <p:nvSpPr>
          <p:cNvPr id="118" name="object 118"/>
          <p:cNvSpPr/>
          <p:nvPr/>
        </p:nvSpPr>
        <p:spPr>
          <a:xfrm>
            <a:off x="5356272" y="3764863"/>
            <a:ext cx="400050" cy="342900"/>
          </a:xfrm>
          <a:custGeom>
            <a:avLst/>
            <a:gdLst/>
            <a:ahLst/>
            <a:cxnLst/>
            <a:rect l="l" t="t" r="r" b="b"/>
            <a:pathLst>
              <a:path w="533400" h="457200">
                <a:moveTo>
                  <a:pt x="0" y="114287"/>
                </a:moveTo>
                <a:lnTo>
                  <a:pt x="114287" y="0"/>
                </a:lnTo>
                <a:lnTo>
                  <a:pt x="533374" y="0"/>
                </a:lnTo>
                <a:lnTo>
                  <a:pt x="533374" y="342874"/>
                </a:lnTo>
                <a:lnTo>
                  <a:pt x="419087" y="457161"/>
                </a:lnTo>
                <a:lnTo>
                  <a:pt x="0" y="457161"/>
                </a:lnTo>
                <a:lnTo>
                  <a:pt x="0" y="114287"/>
                </a:lnTo>
                <a:close/>
              </a:path>
            </a:pathLst>
          </a:custGeom>
          <a:ln w="9525">
            <a:solidFill>
              <a:srgbClr val="7D60A0"/>
            </a:solidFill>
          </a:ln>
        </p:spPr>
        <p:txBody>
          <a:bodyPr wrap="square" lIns="0" tIns="0" rIns="0" bIns="0" rtlCol="0"/>
          <a:lstStyle/>
          <a:p>
            <a:endParaRPr sz="1350"/>
          </a:p>
        </p:txBody>
      </p:sp>
      <p:sp>
        <p:nvSpPr>
          <p:cNvPr id="119" name="object 119"/>
          <p:cNvSpPr/>
          <p:nvPr/>
        </p:nvSpPr>
        <p:spPr>
          <a:xfrm>
            <a:off x="5356272" y="3764863"/>
            <a:ext cx="400050" cy="85725"/>
          </a:xfrm>
          <a:custGeom>
            <a:avLst/>
            <a:gdLst/>
            <a:ahLst/>
            <a:cxnLst/>
            <a:rect l="l" t="t" r="r" b="b"/>
            <a:pathLst>
              <a:path w="533400" h="114300">
                <a:moveTo>
                  <a:pt x="0" y="114287"/>
                </a:moveTo>
                <a:lnTo>
                  <a:pt x="419087" y="114287"/>
                </a:lnTo>
                <a:lnTo>
                  <a:pt x="533374" y="0"/>
                </a:lnTo>
              </a:path>
            </a:pathLst>
          </a:custGeom>
          <a:ln w="9525">
            <a:solidFill>
              <a:srgbClr val="7D60A0"/>
            </a:solidFill>
          </a:ln>
        </p:spPr>
        <p:txBody>
          <a:bodyPr wrap="square" lIns="0" tIns="0" rIns="0" bIns="0" rtlCol="0"/>
          <a:lstStyle/>
          <a:p>
            <a:endParaRPr sz="1350"/>
          </a:p>
        </p:txBody>
      </p:sp>
      <p:sp>
        <p:nvSpPr>
          <p:cNvPr id="120" name="object 120"/>
          <p:cNvSpPr/>
          <p:nvPr/>
        </p:nvSpPr>
        <p:spPr>
          <a:xfrm>
            <a:off x="5670588" y="3850579"/>
            <a:ext cx="0" cy="257175"/>
          </a:xfrm>
          <a:custGeom>
            <a:avLst/>
            <a:gdLst/>
            <a:ahLst/>
            <a:cxnLst/>
            <a:rect l="l" t="t" r="r" b="b"/>
            <a:pathLst>
              <a:path h="342900">
                <a:moveTo>
                  <a:pt x="0" y="0"/>
                </a:moveTo>
                <a:lnTo>
                  <a:pt x="0" y="342874"/>
                </a:lnTo>
              </a:path>
            </a:pathLst>
          </a:custGeom>
          <a:ln w="9525">
            <a:solidFill>
              <a:srgbClr val="7D60A0"/>
            </a:solidFill>
          </a:ln>
        </p:spPr>
        <p:txBody>
          <a:bodyPr wrap="square" lIns="0" tIns="0" rIns="0" bIns="0" rtlCol="0"/>
          <a:lstStyle/>
          <a:p>
            <a:endParaRPr sz="1350"/>
          </a:p>
        </p:txBody>
      </p:sp>
      <p:sp>
        <p:nvSpPr>
          <p:cNvPr id="121" name="object 121"/>
          <p:cNvSpPr/>
          <p:nvPr/>
        </p:nvSpPr>
        <p:spPr>
          <a:xfrm>
            <a:off x="4928141" y="2652736"/>
            <a:ext cx="311468" cy="155734"/>
          </a:xfrm>
          <a:custGeom>
            <a:avLst/>
            <a:gdLst/>
            <a:ahLst/>
            <a:cxnLst/>
            <a:rect l="l" t="t" r="r" b="b"/>
            <a:pathLst>
              <a:path w="415289" h="207645">
                <a:moveTo>
                  <a:pt x="415175" y="0"/>
                </a:moveTo>
                <a:lnTo>
                  <a:pt x="0" y="207594"/>
                </a:lnTo>
              </a:path>
            </a:pathLst>
          </a:custGeom>
          <a:ln w="9525">
            <a:solidFill>
              <a:srgbClr val="4A7EBB"/>
            </a:solidFill>
          </a:ln>
        </p:spPr>
        <p:txBody>
          <a:bodyPr wrap="square" lIns="0" tIns="0" rIns="0" bIns="0" rtlCol="0"/>
          <a:lstStyle/>
          <a:p>
            <a:endParaRPr sz="1350"/>
          </a:p>
        </p:txBody>
      </p:sp>
      <p:sp>
        <p:nvSpPr>
          <p:cNvPr id="122" name="object 122"/>
          <p:cNvSpPr/>
          <p:nvPr/>
        </p:nvSpPr>
        <p:spPr>
          <a:xfrm>
            <a:off x="4928139" y="2753049"/>
            <a:ext cx="66199" cy="60008"/>
          </a:xfrm>
          <a:custGeom>
            <a:avLst/>
            <a:gdLst/>
            <a:ahLst/>
            <a:cxnLst/>
            <a:rect l="l" t="t" r="r" b="b"/>
            <a:pathLst>
              <a:path w="88264" h="80010">
                <a:moveTo>
                  <a:pt x="48272" y="0"/>
                </a:moveTo>
                <a:lnTo>
                  <a:pt x="0" y="73837"/>
                </a:lnTo>
                <a:lnTo>
                  <a:pt x="88036" y="79514"/>
                </a:lnTo>
              </a:path>
            </a:pathLst>
          </a:custGeom>
          <a:ln w="9525">
            <a:solidFill>
              <a:srgbClr val="4A7EBB"/>
            </a:solidFill>
          </a:ln>
        </p:spPr>
        <p:txBody>
          <a:bodyPr wrap="square" lIns="0" tIns="0" rIns="0" bIns="0" rtlCol="0"/>
          <a:lstStyle/>
          <a:p>
            <a:endParaRPr sz="1350"/>
          </a:p>
        </p:txBody>
      </p:sp>
      <p:sp>
        <p:nvSpPr>
          <p:cNvPr id="123" name="object 123"/>
          <p:cNvSpPr/>
          <p:nvPr/>
        </p:nvSpPr>
        <p:spPr>
          <a:xfrm>
            <a:off x="5173500" y="2648473"/>
            <a:ext cx="66199" cy="60008"/>
          </a:xfrm>
          <a:custGeom>
            <a:avLst/>
            <a:gdLst/>
            <a:ahLst/>
            <a:cxnLst/>
            <a:rect l="l" t="t" r="r" b="b"/>
            <a:pathLst>
              <a:path w="88264" h="80010">
                <a:moveTo>
                  <a:pt x="39750" y="79514"/>
                </a:moveTo>
                <a:lnTo>
                  <a:pt x="88036" y="5676"/>
                </a:lnTo>
                <a:lnTo>
                  <a:pt x="0" y="0"/>
                </a:lnTo>
              </a:path>
            </a:pathLst>
          </a:custGeom>
          <a:ln w="9525">
            <a:solidFill>
              <a:srgbClr val="4A7EBB"/>
            </a:solidFill>
          </a:ln>
        </p:spPr>
        <p:txBody>
          <a:bodyPr wrap="square" lIns="0" tIns="0" rIns="0" bIns="0" rtlCol="0"/>
          <a:lstStyle/>
          <a:p>
            <a:endParaRPr sz="1350"/>
          </a:p>
        </p:txBody>
      </p:sp>
      <p:sp>
        <p:nvSpPr>
          <p:cNvPr id="124" name="object 124"/>
          <p:cNvSpPr/>
          <p:nvPr/>
        </p:nvSpPr>
        <p:spPr>
          <a:xfrm>
            <a:off x="4982147" y="3732852"/>
            <a:ext cx="311468" cy="155734"/>
          </a:xfrm>
          <a:custGeom>
            <a:avLst/>
            <a:gdLst/>
            <a:ahLst/>
            <a:cxnLst/>
            <a:rect l="l" t="t" r="r" b="b"/>
            <a:pathLst>
              <a:path w="415289" h="207645">
                <a:moveTo>
                  <a:pt x="415175" y="207594"/>
                </a:moveTo>
                <a:lnTo>
                  <a:pt x="0" y="0"/>
                </a:lnTo>
              </a:path>
            </a:pathLst>
          </a:custGeom>
          <a:ln w="9525">
            <a:solidFill>
              <a:srgbClr val="4A7EBB"/>
            </a:solidFill>
          </a:ln>
        </p:spPr>
        <p:txBody>
          <a:bodyPr wrap="square" lIns="0" tIns="0" rIns="0" bIns="0" rtlCol="0"/>
          <a:lstStyle/>
          <a:p>
            <a:endParaRPr sz="1350"/>
          </a:p>
        </p:txBody>
      </p:sp>
      <p:sp>
        <p:nvSpPr>
          <p:cNvPr id="125" name="object 125"/>
          <p:cNvSpPr/>
          <p:nvPr/>
        </p:nvSpPr>
        <p:spPr>
          <a:xfrm>
            <a:off x="4982145" y="3728597"/>
            <a:ext cx="66199" cy="60008"/>
          </a:xfrm>
          <a:custGeom>
            <a:avLst/>
            <a:gdLst/>
            <a:ahLst/>
            <a:cxnLst/>
            <a:rect l="l" t="t" r="r" b="b"/>
            <a:pathLst>
              <a:path w="88264" h="80010">
                <a:moveTo>
                  <a:pt x="48272" y="79514"/>
                </a:moveTo>
                <a:lnTo>
                  <a:pt x="0" y="5676"/>
                </a:lnTo>
                <a:lnTo>
                  <a:pt x="88036" y="0"/>
                </a:lnTo>
              </a:path>
            </a:pathLst>
          </a:custGeom>
          <a:ln w="9525">
            <a:solidFill>
              <a:srgbClr val="4A7EBB"/>
            </a:solidFill>
          </a:ln>
        </p:spPr>
        <p:txBody>
          <a:bodyPr wrap="square" lIns="0" tIns="0" rIns="0" bIns="0" rtlCol="0"/>
          <a:lstStyle/>
          <a:p>
            <a:endParaRPr sz="1350"/>
          </a:p>
        </p:txBody>
      </p:sp>
      <p:sp>
        <p:nvSpPr>
          <p:cNvPr id="126" name="object 126"/>
          <p:cNvSpPr/>
          <p:nvPr/>
        </p:nvSpPr>
        <p:spPr>
          <a:xfrm>
            <a:off x="5227506" y="3833172"/>
            <a:ext cx="66199" cy="60008"/>
          </a:xfrm>
          <a:custGeom>
            <a:avLst/>
            <a:gdLst/>
            <a:ahLst/>
            <a:cxnLst/>
            <a:rect l="l" t="t" r="r" b="b"/>
            <a:pathLst>
              <a:path w="88264" h="80010">
                <a:moveTo>
                  <a:pt x="39750" y="0"/>
                </a:moveTo>
                <a:lnTo>
                  <a:pt x="88036" y="73837"/>
                </a:lnTo>
                <a:lnTo>
                  <a:pt x="0" y="79514"/>
                </a:lnTo>
              </a:path>
            </a:pathLst>
          </a:custGeom>
          <a:ln w="9525">
            <a:solidFill>
              <a:srgbClr val="4A7EBB"/>
            </a:solidFill>
          </a:ln>
        </p:spPr>
        <p:txBody>
          <a:bodyPr wrap="square" lIns="0" tIns="0" rIns="0" bIns="0" rtlCol="0"/>
          <a:lstStyle/>
          <a:p>
            <a:endParaRPr sz="1350"/>
          </a:p>
        </p:txBody>
      </p:sp>
      <p:sp>
        <p:nvSpPr>
          <p:cNvPr id="127" name="object 127"/>
          <p:cNvSpPr/>
          <p:nvPr/>
        </p:nvSpPr>
        <p:spPr>
          <a:xfrm>
            <a:off x="5857655" y="2233233"/>
            <a:ext cx="557774" cy="1511045"/>
          </a:xfrm>
          <a:prstGeom prst="rect">
            <a:avLst/>
          </a:prstGeom>
          <a:blipFill>
            <a:blip r:embed="rId43" cstate="print"/>
            <a:stretch>
              <a:fillRect/>
            </a:stretch>
          </a:blipFill>
        </p:spPr>
        <p:txBody>
          <a:bodyPr wrap="square" lIns="0" tIns="0" rIns="0" bIns="0" rtlCol="0"/>
          <a:lstStyle/>
          <a:p>
            <a:endParaRPr sz="1350"/>
          </a:p>
        </p:txBody>
      </p:sp>
      <p:sp>
        <p:nvSpPr>
          <p:cNvPr id="128" name="object 128"/>
          <p:cNvSpPr/>
          <p:nvPr/>
        </p:nvSpPr>
        <p:spPr>
          <a:xfrm>
            <a:off x="5893925" y="2271532"/>
            <a:ext cx="486051" cy="1404151"/>
          </a:xfrm>
          <a:prstGeom prst="rect">
            <a:avLst/>
          </a:prstGeom>
          <a:blipFill>
            <a:blip r:embed="rId44" cstate="print"/>
            <a:stretch>
              <a:fillRect/>
            </a:stretch>
          </a:blipFill>
        </p:spPr>
        <p:txBody>
          <a:bodyPr wrap="square" lIns="0" tIns="0" rIns="0" bIns="0" rtlCol="0"/>
          <a:lstStyle/>
          <a:p>
            <a:endParaRPr sz="1350"/>
          </a:p>
        </p:txBody>
      </p:sp>
      <p:sp>
        <p:nvSpPr>
          <p:cNvPr id="129" name="object 129"/>
          <p:cNvSpPr/>
          <p:nvPr/>
        </p:nvSpPr>
        <p:spPr>
          <a:xfrm>
            <a:off x="5893924" y="2271534"/>
            <a:ext cx="486251" cy="1404461"/>
          </a:xfrm>
          <a:custGeom>
            <a:avLst/>
            <a:gdLst/>
            <a:ahLst/>
            <a:cxnLst/>
            <a:rect l="l" t="t" r="r" b="b"/>
            <a:pathLst>
              <a:path w="648334" h="1872614">
                <a:moveTo>
                  <a:pt x="648068" y="1404150"/>
                </a:moveTo>
                <a:lnTo>
                  <a:pt x="324027" y="1404150"/>
                </a:lnTo>
                <a:lnTo>
                  <a:pt x="324027" y="1872195"/>
                </a:lnTo>
                <a:lnTo>
                  <a:pt x="0" y="936104"/>
                </a:lnTo>
                <a:lnTo>
                  <a:pt x="324027" y="0"/>
                </a:lnTo>
                <a:lnTo>
                  <a:pt x="324027" y="468045"/>
                </a:lnTo>
                <a:lnTo>
                  <a:pt x="648068" y="468045"/>
                </a:lnTo>
                <a:lnTo>
                  <a:pt x="648068" y="1404150"/>
                </a:lnTo>
                <a:close/>
              </a:path>
            </a:pathLst>
          </a:custGeom>
          <a:ln w="9525">
            <a:solidFill>
              <a:srgbClr val="98B954"/>
            </a:solidFill>
          </a:ln>
        </p:spPr>
        <p:txBody>
          <a:bodyPr wrap="square" lIns="0" tIns="0" rIns="0" bIns="0" rtlCol="0"/>
          <a:lstStyle/>
          <a:p>
            <a:endParaRPr sz="1350"/>
          </a:p>
        </p:txBody>
      </p:sp>
      <p:sp>
        <p:nvSpPr>
          <p:cNvPr id="130" name="object 130"/>
          <p:cNvSpPr/>
          <p:nvPr/>
        </p:nvSpPr>
        <p:spPr>
          <a:xfrm>
            <a:off x="5320444" y="3085910"/>
            <a:ext cx="470915" cy="413765"/>
          </a:xfrm>
          <a:prstGeom prst="rect">
            <a:avLst/>
          </a:prstGeom>
          <a:blipFill>
            <a:blip r:embed="rId45" cstate="print"/>
            <a:stretch>
              <a:fillRect/>
            </a:stretch>
          </a:blipFill>
        </p:spPr>
        <p:txBody>
          <a:bodyPr wrap="square" lIns="0" tIns="0" rIns="0" bIns="0" rtlCol="0"/>
          <a:lstStyle/>
          <a:p>
            <a:endParaRPr sz="1350"/>
          </a:p>
        </p:txBody>
      </p:sp>
      <p:sp>
        <p:nvSpPr>
          <p:cNvPr id="131" name="object 131"/>
          <p:cNvSpPr/>
          <p:nvPr/>
        </p:nvSpPr>
        <p:spPr>
          <a:xfrm>
            <a:off x="5356277" y="3192456"/>
            <a:ext cx="314307" cy="257156"/>
          </a:xfrm>
          <a:prstGeom prst="rect">
            <a:avLst/>
          </a:prstGeom>
          <a:blipFill>
            <a:blip r:embed="rId37" cstate="print"/>
            <a:stretch>
              <a:fillRect/>
            </a:stretch>
          </a:blipFill>
        </p:spPr>
        <p:txBody>
          <a:bodyPr wrap="square" lIns="0" tIns="0" rIns="0" bIns="0" rtlCol="0"/>
          <a:lstStyle/>
          <a:p>
            <a:endParaRPr sz="1350"/>
          </a:p>
        </p:txBody>
      </p:sp>
      <p:sp>
        <p:nvSpPr>
          <p:cNvPr id="132" name="object 132"/>
          <p:cNvSpPr/>
          <p:nvPr/>
        </p:nvSpPr>
        <p:spPr>
          <a:xfrm>
            <a:off x="5670593" y="3106741"/>
            <a:ext cx="85715" cy="342870"/>
          </a:xfrm>
          <a:prstGeom prst="rect">
            <a:avLst/>
          </a:prstGeom>
          <a:blipFill>
            <a:blip r:embed="rId38" cstate="print"/>
            <a:stretch>
              <a:fillRect/>
            </a:stretch>
          </a:blipFill>
        </p:spPr>
        <p:txBody>
          <a:bodyPr wrap="square" lIns="0" tIns="0" rIns="0" bIns="0" rtlCol="0"/>
          <a:lstStyle/>
          <a:p>
            <a:endParaRPr sz="1350"/>
          </a:p>
        </p:txBody>
      </p:sp>
      <p:sp>
        <p:nvSpPr>
          <p:cNvPr id="133" name="object 133"/>
          <p:cNvSpPr/>
          <p:nvPr/>
        </p:nvSpPr>
        <p:spPr>
          <a:xfrm>
            <a:off x="5356277" y="3106741"/>
            <a:ext cx="400031" cy="85715"/>
          </a:xfrm>
          <a:prstGeom prst="rect">
            <a:avLst/>
          </a:prstGeom>
          <a:blipFill>
            <a:blip r:embed="rId39" cstate="print"/>
            <a:stretch>
              <a:fillRect/>
            </a:stretch>
          </a:blipFill>
        </p:spPr>
        <p:txBody>
          <a:bodyPr wrap="square" lIns="0" tIns="0" rIns="0" bIns="0" rtlCol="0"/>
          <a:lstStyle/>
          <a:p>
            <a:endParaRPr sz="1350"/>
          </a:p>
        </p:txBody>
      </p:sp>
      <p:sp>
        <p:nvSpPr>
          <p:cNvPr id="134" name="object 134"/>
          <p:cNvSpPr/>
          <p:nvPr/>
        </p:nvSpPr>
        <p:spPr>
          <a:xfrm>
            <a:off x="5356272" y="3106740"/>
            <a:ext cx="400050" cy="342900"/>
          </a:xfrm>
          <a:custGeom>
            <a:avLst/>
            <a:gdLst/>
            <a:ahLst/>
            <a:cxnLst/>
            <a:rect l="l" t="t" r="r" b="b"/>
            <a:pathLst>
              <a:path w="533400" h="457200">
                <a:moveTo>
                  <a:pt x="0" y="114287"/>
                </a:moveTo>
                <a:lnTo>
                  <a:pt x="114287" y="0"/>
                </a:lnTo>
                <a:lnTo>
                  <a:pt x="533374" y="0"/>
                </a:lnTo>
                <a:lnTo>
                  <a:pt x="533374" y="342874"/>
                </a:lnTo>
                <a:lnTo>
                  <a:pt x="419087" y="457161"/>
                </a:lnTo>
                <a:lnTo>
                  <a:pt x="0" y="457161"/>
                </a:lnTo>
                <a:lnTo>
                  <a:pt x="0" y="114287"/>
                </a:lnTo>
                <a:close/>
              </a:path>
            </a:pathLst>
          </a:custGeom>
          <a:ln w="9525">
            <a:solidFill>
              <a:srgbClr val="7D60A0"/>
            </a:solidFill>
          </a:ln>
        </p:spPr>
        <p:txBody>
          <a:bodyPr wrap="square" lIns="0" tIns="0" rIns="0" bIns="0" rtlCol="0"/>
          <a:lstStyle/>
          <a:p>
            <a:endParaRPr sz="1350"/>
          </a:p>
        </p:txBody>
      </p:sp>
      <p:sp>
        <p:nvSpPr>
          <p:cNvPr id="135" name="object 135"/>
          <p:cNvSpPr/>
          <p:nvPr/>
        </p:nvSpPr>
        <p:spPr>
          <a:xfrm>
            <a:off x="5356272" y="3106740"/>
            <a:ext cx="400050" cy="85725"/>
          </a:xfrm>
          <a:custGeom>
            <a:avLst/>
            <a:gdLst/>
            <a:ahLst/>
            <a:cxnLst/>
            <a:rect l="l" t="t" r="r" b="b"/>
            <a:pathLst>
              <a:path w="533400" h="114300">
                <a:moveTo>
                  <a:pt x="0" y="114287"/>
                </a:moveTo>
                <a:lnTo>
                  <a:pt x="419087" y="114287"/>
                </a:lnTo>
                <a:lnTo>
                  <a:pt x="533374" y="0"/>
                </a:lnTo>
              </a:path>
            </a:pathLst>
          </a:custGeom>
          <a:ln w="9525">
            <a:solidFill>
              <a:srgbClr val="7D60A0"/>
            </a:solidFill>
          </a:ln>
        </p:spPr>
        <p:txBody>
          <a:bodyPr wrap="square" lIns="0" tIns="0" rIns="0" bIns="0" rtlCol="0"/>
          <a:lstStyle/>
          <a:p>
            <a:endParaRPr sz="1350"/>
          </a:p>
        </p:txBody>
      </p:sp>
      <p:sp>
        <p:nvSpPr>
          <p:cNvPr id="136" name="object 136"/>
          <p:cNvSpPr/>
          <p:nvPr/>
        </p:nvSpPr>
        <p:spPr>
          <a:xfrm>
            <a:off x="5670588" y="3192455"/>
            <a:ext cx="0" cy="257175"/>
          </a:xfrm>
          <a:custGeom>
            <a:avLst/>
            <a:gdLst/>
            <a:ahLst/>
            <a:cxnLst/>
            <a:rect l="l" t="t" r="r" b="b"/>
            <a:pathLst>
              <a:path h="342900">
                <a:moveTo>
                  <a:pt x="0" y="0"/>
                </a:moveTo>
                <a:lnTo>
                  <a:pt x="0" y="342874"/>
                </a:lnTo>
              </a:path>
            </a:pathLst>
          </a:custGeom>
          <a:ln w="9525">
            <a:solidFill>
              <a:srgbClr val="7D60A0"/>
            </a:solidFill>
          </a:ln>
        </p:spPr>
        <p:txBody>
          <a:bodyPr wrap="square" lIns="0" tIns="0" rIns="0" bIns="0" rtlCol="0"/>
          <a:lstStyle/>
          <a:p>
            <a:endParaRPr sz="1350"/>
          </a:p>
        </p:txBody>
      </p:sp>
      <p:sp>
        <p:nvSpPr>
          <p:cNvPr id="137" name="object 137"/>
          <p:cNvSpPr/>
          <p:nvPr/>
        </p:nvSpPr>
        <p:spPr>
          <a:xfrm>
            <a:off x="4928140" y="3354813"/>
            <a:ext cx="311468" cy="155734"/>
          </a:xfrm>
          <a:custGeom>
            <a:avLst/>
            <a:gdLst/>
            <a:ahLst/>
            <a:cxnLst/>
            <a:rect l="l" t="t" r="r" b="b"/>
            <a:pathLst>
              <a:path w="415289" h="207645">
                <a:moveTo>
                  <a:pt x="415175" y="0"/>
                </a:moveTo>
                <a:lnTo>
                  <a:pt x="0" y="207594"/>
                </a:lnTo>
              </a:path>
            </a:pathLst>
          </a:custGeom>
          <a:ln w="9525">
            <a:solidFill>
              <a:srgbClr val="4A7EBB"/>
            </a:solidFill>
          </a:ln>
        </p:spPr>
        <p:txBody>
          <a:bodyPr wrap="square" lIns="0" tIns="0" rIns="0" bIns="0" rtlCol="0"/>
          <a:lstStyle/>
          <a:p>
            <a:endParaRPr sz="1350"/>
          </a:p>
        </p:txBody>
      </p:sp>
      <p:sp>
        <p:nvSpPr>
          <p:cNvPr id="138" name="object 138"/>
          <p:cNvSpPr/>
          <p:nvPr/>
        </p:nvSpPr>
        <p:spPr>
          <a:xfrm>
            <a:off x="4928139" y="3455127"/>
            <a:ext cx="66199" cy="60008"/>
          </a:xfrm>
          <a:custGeom>
            <a:avLst/>
            <a:gdLst/>
            <a:ahLst/>
            <a:cxnLst/>
            <a:rect l="l" t="t" r="r" b="b"/>
            <a:pathLst>
              <a:path w="88264" h="80010">
                <a:moveTo>
                  <a:pt x="48272" y="0"/>
                </a:moveTo>
                <a:lnTo>
                  <a:pt x="0" y="73837"/>
                </a:lnTo>
                <a:lnTo>
                  <a:pt x="88036" y="79514"/>
                </a:lnTo>
              </a:path>
            </a:pathLst>
          </a:custGeom>
          <a:ln w="9525">
            <a:solidFill>
              <a:srgbClr val="4A7EBB"/>
            </a:solidFill>
          </a:ln>
        </p:spPr>
        <p:txBody>
          <a:bodyPr wrap="square" lIns="0" tIns="0" rIns="0" bIns="0" rtlCol="0"/>
          <a:lstStyle/>
          <a:p>
            <a:endParaRPr sz="1350"/>
          </a:p>
        </p:txBody>
      </p:sp>
      <p:sp>
        <p:nvSpPr>
          <p:cNvPr id="139" name="object 139"/>
          <p:cNvSpPr/>
          <p:nvPr/>
        </p:nvSpPr>
        <p:spPr>
          <a:xfrm>
            <a:off x="5173500" y="3350551"/>
            <a:ext cx="66199" cy="60008"/>
          </a:xfrm>
          <a:custGeom>
            <a:avLst/>
            <a:gdLst/>
            <a:ahLst/>
            <a:cxnLst/>
            <a:rect l="l" t="t" r="r" b="b"/>
            <a:pathLst>
              <a:path w="88264" h="80010">
                <a:moveTo>
                  <a:pt x="39750" y="79514"/>
                </a:moveTo>
                <a:lnTo>
                  <a:pt x="88036" y="5676"/>
                </a:lnTo>
                <a:lnTo>
                  <a:pt x="0" y="0"/>
                </a:lnTo>
              </a:path>
            </a:pathLst>
          </a:custGeom>
          <a:ln w="9525">
            <a:solidFill>
              <a:srgbClr val="4A7EBB"/>
            </a:solidFill>
          </a:ln>
        </p:spPr>
        <p:txBody>
          <a:bodyPr wrap="square" lIns="0" tIns="0" rIns="0" bIns="0" rtlCol="0"/>
          <a:lstStyle/>
          <a:p>
            <a:endParaRPr sz="1350"/>
          </a:p>
        </p:txBody>
      </p:sp>
      <p:sp>
        <p:nvSpPr>
          <p:cNvPr id="140" name="object 140"/>
          <p:cNvSpPr txBox="1"/>
          <p:nvPr/>
        </p:nvSpPr>
        <p:spPr>
          <a:xfrm>
            <a:off x="6016748" y="2901302"/>
            <a:ext cx="323374" cy="138499"/>
          </a:xfrm>
          <a:prstGeom prst="rect">
            <a:avLst/>
          </a:prstGeom>
        </p:spPr>
        <p:txBody>
          <a:bodyPr vert="horz" wrap="square" lIns="0" tIns="0" rIns="0" bIns="0" rtlCol="0">
            <a:spAutoFit/>
          </a:bodyPr>
          <a:lstStyle/>
          <a:p>
            <a:pPr marL="9525"/>
            <a:r>
              <a:rPr sz="900" i="1" spc="-83" dirty="0">
                <a:solidFill>
                  <a:srgbClr val="17375E"/>
                </a:solidFill>
                <a:latin typeface="Arial"/>
                <a:cs typeface="Arial"/>
              </a:rPr>
              <a:t>A</a:t>
            </a:r>
            <a:r>
              <a:rPr sz="900" i="1" spc="-79" dirty="0">
                <a:solidFill>
                  <a:srgbClr val="17375E"/>
                </a:solidFill>
                <a:latin typeface="Arial"/>
                <a:cs typeface="Arial"/>
              </a:rPr>
              <a:t>cc</a:t>
            </a:r>
            <a:r>
              <a:rPr sz="900" i="1" spc="-83" dirty="0">
                <a:solidFill>
                  <a:srgbClr val="17375E"/>
                </a:solidFill>
                <a:latin typeface="Arial"/>
                <a:cs typeface="Arial"/>
              </a:rPr>
              <a:t>e</a:t>
            </a:r>
            <a:r>
              <a:rPr sz="900" i="1" spc="-101" dirty="0">
                <a:solidFill>
                  <a:srgbClr val="17375E"/>
                </a:solidFill>
                <a:latin typeface="Arial"/>
                <a:cs typeface="Arial"/>
              </a:rPr>
              <a:t>ss</a:t>
            </a:r>
            <a:endParaRPr sz="900">
              <a:latin typeface="Arial"/>
              <a:cs typeface="Arial"/>
            </a:endParaRPr>
          </a:p>
        </p:txBody>
      </p:sp>
      <p:graphicFrame>
        <p:nvGraphicFramePr>
          <p:cNvPr id="143" name="object 143"/>
          <p:cNvGraphicFramePr>
            <a:graphicFrameLocks noGrp="1"/>
          </p:cNvGraphicFramePr>
          <p:nvPr>
            <p:extLst/>
          </p:nvPr>
        </p:nvGraphicFramePr>
        <p:xfrm>
          <a:off x="6351992" y="1821580"/>
          <a:ext cx="989370" cy="1067928"/>
        </p:xfrm>
        <a:graphic>
          <a:graphicData uri="http://schemas.openxmlformats.org/drawingml/2006/table">
            <a:tbl>
              <a:tblPr firstRow="1" bandRow="1">
                <a:tableStyleId>{2D5ABB26-0587-4C30-8999-92F81FD0307C}</a:tableStyleId>
              </a:tblPr>
              <a:tblGrid>
                <a:gridCol w="64294">
                  <a:extLst>
                    <a:ext uri="{9D8B030D-6E8A-4147-A177-3AD203B41FA5}">
                      <a16:colId xmlns:a16="http://schemas.microsoft.com/office/drawing/2014/main" val="20000"/>
                    </a:ext>
                  </a:extLst>
                </a:gridCol>
                <a:gridCol w="228592">
                  <a:extLst>
                    <a:ext uri="{9D8B030D-6E8A-4147-A177-3AD203B41FA5}">
                      <a16:colId xmlns:a16="http://schemas.microsoft.com/office/drawing/2014/main" val="20001"/>
                    </a:ext>
                  </a:extLst>
                </a:gridCol>
                <a:gridCol w="228591">
                  <a:extLst>
                    <a:ext uri="{9D8B030D-6E8A-4147-A177-3AD203B41FA5}">
                      <a16:colId xmlns:a16="http://schemas.microsoft.com/office/drawing/2014/main" val="20002"/>
                    </a:ext>
                  </a:extLst>
                </a:gridCol>
                <a:gridCol w="285738">
                  <a:extLst>
                    <a:ext uri="{9D8B030D-6E8A-4147-A177-3AD203B41FA5}">
                      <a16:colId xmlns:a16="http://schemas.microsoft.com/office/drawing/2014/main" val="20003"/>
                    </a:ext>
                  </a:extLst>
                </a:gridCol>
                <a:gridCol w="182155">
                  <a:extLst>
                    <a:ext uri="{9D8B030D-6E8A-4147-A177-3AD203B41FA5}">
                      <a16:colId xmlns:a16="http://schemas.microsoft.com/office/drawing/2014/main" val="20004"/>
                    </a:ext>
                  </a:extLst>
                </a:gridCol>
              </a:tblGrid>
              <a:tr h="205740">
                <a:tc>
                  <a:txBody>
                    <a:bodyPr/>
                    <a:lstStyle/>
                    <a:p>
                      <a:endParaRPr sz="1400">
                        <a:latin typeface="Arial"/>
                        <a:cs typeface="Arial"/>
                      </a:endParaRPr>
                    </a:p>
                  </a:txBody>
                  <a:tcPr marL="0" marR="0" marT="0" marB="0">
                    <a:lnR w="9525">
                      <a:solidFill>
                        <a:srgbClr val="46AAC5"/>
                      </a:solidFill>
                      <a:prstDash val="solid"/>
                    </a:lnR>
                    <a:lnB w="9524">
                      <a:solidFill>
                        <a:srgbClr val="EEECE1"/>
                      </a:solidFill>
                      <a:prstDash val="solid"/>
                    </a:lnB>
                  </a:tcPr>
                </a:tc>
                <a:tc>
                  <a:txBody>
                    <a:bodyPr/>
                    <a:lstStyle/>
                    <a:p>
                      <a:endParaRPr sz="1400">
                        <a:latin typeface="Arial"/>
                        <a:cs typeface="Arial"/>
                      </a:endParaRPr>
                    </a:p>
                  </a:txBody>
                  <a:tcPr marL="0" marR="0" marT="0" marB="0">
                    <a:lnL w="9525">
                      <a:solidFill>
                        <a:srgbClr val="46AAC5"/>
                      </a:solidFill>
                      <a:prstDash val="solid"/>
                    </a:lnL>
                    <a:lnR w="9525">
                      <a:solidFill>
                        <a:srgbClr val="46AAC5"/>
                      </a:solidFill>
                      <a:prstDash val="solid"/>
                    </a:lnR>
                    <a:lnT w="9525">
                      <a:solidFill>
                        <a:srgbClr val="46AAC5"/>
                      </a:solidFill>
                      <a:prstDash val="solid"/>
                    </a:lnT>
                    <a:lnB w="9524">
                      <a:solidFill>
                        <a:srgbClr val="EEECE1"/>
                      </a:solidFill>
                      <a:prstDash val="solid"/>
                    </a:lnB>
                  </a:tcPr>
                </a:tc>
                <a:tc>
                  <a:txBody>
                    <a:bodyPr/>
                    <a:lstStyle/>
                    <a:p>
                      <a:endParaRPr sz="1400">
                        <a:latin typeface="Arial"/>
                        <a:cs typeface="Arial"/>
                      </a:endParaRPr>
                    </a:p>
                  </a:txBody>
                  <a:tcPr marL="0" marR="0" marT="0" marB="0">
                    <a:lnL w="9525">
                      <a:solidFill>
                        <a:srgbClr val="46AAC5"/>
                      </a:solidFill>
                      <a:prstDash val="solid"/>
                    </a:lnL>
                    <a:lnR w="9525">
                      <a:solidFill>
                        <a:srgbClr val="46AAC5"/>
                      </a:solidFill>
                      <a:prstDash val="solid"/>
                    </a:lnR>
                    <a:lnT w="9525">
                      <a:solidFill>
                        <a:srgbClr val="46AAC5"/>
                      </a:solidFill>
                      <a:prstDash val="solid"/>
                    </a:lnT>
                    <a:lnB w="9524">
                      <a:solidFill>
                        <a:srgbClr val="EEECE1"/>
                      </a:solidFill>
                      <a:prstDash val="solid"/>
                    </a:lnB>
                  </a:tcPr>
                </a:tc>
                <a:tc>
                  <a:txBody>
                    <a:bodyPr/>
                    <a:lstStyle/>
                    <a:p>
                      <a:endParaRPr sz="1400">
                        <a:latin typeface="Arial"/>
                        <a:cs typeface="Arial"/>
                      </a:endParaRPr>
                    </a:p>
                  </a:txBody>
                  <a:tcPr marL="0" marR="0" marT="0" marB="0">
                    <a:lnL w="9525">
                      <a:solidFill>
                        <a:srgbClr val="46AAC5"/>
                      </a:solidFill>
                      <a:prstDash val="solid"/>
                    </a:lnL>
                    <a:lnR w="9525">
                      <a:solidFill>
                        <a:srgbClr val="46AAC5"/>
                      </a:solidFill>
                      <a:prstDash val="solid"/>
                    </a:lnR>
                    <a:lnT w="9525">
                      <a:solidFill>
                        <a:srgbClr val="46AAC5"/>
                      </a:solidFill>
                      <a:prstDash val="solid"/>
                    </a:lnT>
                    <a:lnB w="9524">
                      <a:solidFill>
                        <a:srgbClr val="EEECE1"/>
                      </a:solidFill>
                      <a:prstDash val="solid"/>
                    </a:lnB>
                  </a:tcPr>
                </a:tc>
                <a:tc>
                  <a:txBody>
                    <a:bodyPr/>
                    <a:lstStyle/>
                    <a:p>
                      <a:endParaRPr sz="1400">
                        <a:latin typeface="Arial"/>
                        <a:cs typeface="Arial"/>
                      </a:endParaRPr>
                    </a:p>
                  </a:txBody>
                  <a:tcPr marL="0" marR="0" marT="0" marB="0">
                    <a:lnL w="9525">
                      <a:solidFill>
                        <a:srgbClr val="46AAC5"/>
                      </a:solidFill>
                      <a:prstDash val="solid"/>
                    </a:lnL>
                    <a:lnR w="9525">
                      <a:solidFill>
                        <a:srgbClr val="46AAC5"/>
                      </a:solidFill>
                      <a:prstDash val="solid"/>
                    </a:lnR>
                    <a:lnT w="9525">
                      <a:solidFill>
                        <a:srgbClr val="46AAC5"/>
                      </a:solidFill>
                      <a:prstDash val="solid"/>
                    </a:lnT>
                    <a:lnB w="9524">
                      <a:solidFill>
                        <a:srgbClr val="EEECE1"/>
                      </a:solidFill>
                      <a:prstDash val="solid"/>
                    </a:lnB>
                  </a:tcPr>
                </a:tc>
                <a:extLst>
                  <a:ext uri="{0D108BD9-81ED-4DB2-BD59-A6C34878D82A}">
                    <a16:rowId xmlns:a16="http://schemas.microsoft.com/office/drawing/2014/main" val="10000"/>
                  </a:ext>
                </a:extLst>
              </a:tr>
              <a:tr h="205740">
                <a:tc>
                  <a:txBody>
                    <a:bodyPr/>
                    <a:lstStyle/>
                    <a:p>
                      <a:endParaRPr sz="1400">
                        <a:latin typeface="Arial"/>
                        <a:cs typeface="Arial"/>
                      </a:endParaRPr>
                    </a:p>
                  </a:txBody>
                  <a:tcPr marL="0" marR="0" marT="0" marB="0">
                    <a:lnL w="9524">
                      <a:solidFill>
                        <a:srgbClr val="EEECE1"/>
                      </a:solidFill>
                      <a:prstDash val="solid"/>
                    </a:lnL>
                    <a:lnR w="9525">
                      <a:solidFill>
                        <a:srgbClr val="46AAC5"/>
                      </a:solidFill>
                      <a:prstDash val="solid"/>
                    </a:lnR>
                    <a:lnT w="9524">
                      <a:solidFill>
                        <a:srgbClr val="EEECE1"/>
                      </a:solidFill>
                      <a:prstDash val="solid"/>
                    </a:lnT>
                  </a:tcPr>
                </a:tc>
                <a:tc>
                  <a:txBody>
                    <a:bodyPr/>
                    <a:lstStyle/>
                    <a:p>
                      <a:pPr marL="24765">
                        <a:lnSpc>
                          <a:spcPts val="590"/>
                        </a:lnSpc>
                      </a:pPr>
                      <a:r>
                        <a:rPr sz="400" spc="10" dirty="0">
                          <a:solidFill>
                            <a:srgbClr val="000080"/>
                          </a:solidFill>
                          <a:latin typeface="Times New Roman"/>
                          <a:cs typeface="Times New Roman"/>
                        </a:rPr>
                        <a:t>Productt</a:t>
                      </a:r>
                      <a:endParaRPr sz="400">
                        <a:latin typeface="Times New Roman"/>
                        <a:cs typeface="Times New Roman"/>
                      </a:endParaRPr>
                    </a:p>
                  </a:txBody>
                  <a:tcPr marL="0" marR="0" marT="0" marB="0">
                    <a:lnL w="9525">
                      <a:solidFill>
                        <a:srgbClr val="46AAC5"/>
                      </a:solidFill>
                      <a:prstDash val="solid"/>
                    </a:lnL>
                    <a:lnR w="9525">
                      <a:solidFill>
                        <a:srgbClr val="46AAC5"/>
                      </a:solidFill>
                      <a:prstDash val="solid"/>
                    </a:lnR>
                    <a:lnT w="9524">
                      <a:solidFill>
                        <a:srgbClr val="EEECE1"/>
                      </a:solidFill>
                      <a:prstDash val="solid"/>
                    </a:lnT>
                    <a:lnB w="9525">
                      <a:solidFill>
                        <a:srgbClr val="FFFFFF"/>
                      </a:solidFill>
                      <a:prstDash val="solid"/>
                    </a:lnB>
                  </a:tcPr>
                </a:tc>
                <a:tc>
                  <a:txBody>
                    <a:bodyPr/>
                    <a:lstStyle/>
                    <a:p>
                      <a:pPr marL="20320" algn="ctr">
                        <a:lnSpc>
                          <a:spcPts val="590"/>
                        </a:lnSpc>
                      </a:pPr>
                      <a:r>
                        <a:rPr sz="400" spc="15" dirty="0">
                          <a:solidFill>
                            <a:srgbClr val="000080"/>
                          </a:solidFill>
                          <a:latin typeface="Times New Roman"/>
                          <a:cs typeface="Times New Roman"/>
                        </a:rPr>
                        <a:t>Time1</a:t>
                      </a:r>
                      <a:endParaRPr sz="400">
                        <a:latin typeface="Times New Roman"/>
                        <a:cs typeface="Times New Roman"/>
                      </a:endParaRPr>
                    </a:p>
                  </a:txBody>
                  <a:tcPr marL="0" marR="0" marT="0" marB="0">
                    <a:lnL w="9525">
                      <a:solidFill>
                        <a:srgbClr val="46AAC5"/>
                      </a:solidFill>
                      <a:prstDash val="solid"/>
                    </a:lnL>
                    <a:lnR w="9525">
                      <a:solidFill>
                        <a:srgbClr val="46AAC5"/>
                      </a:solidFill>
                      <a:prstDash val="solid"/>
                    </a:lnR>
                    <a:lnT w="9524">
                      <a:solidFill>
                        <a:srgbClr val="EEECE1"/>
                      </a:solidFill>
                      <a:prstDash val="solid"/>
                    </a:lnT>
                    <a:lnB w="9525">
                      <a:solidFill>
                        <a:srgbClr val="FFFFFF"/>
                      </a:solidFill>
                      <a:prstDash val="solid"/>
                    </a:lnB>
                  </a:tcPr>
                </a:tc>
                <a:tc>
                  <a:txBody>
                    <a:bodyPr/>
                    <a:lstStyle/>
                    <a:p>
                      <a:pPr marL="66040">
                        <a:lnSpc>
                          <a:spcPts val="590"/>
                        </a:lnSpc>
                      </a:pPr>
                      <a:r>
                        <a:rPr sz="400" spc="10" dirty="0">
                          <a:solidFill>
                            <a:srgbClr val="000080"/>
                          </a:solidFill>
                          <a:latin typeface="Times New Roman"/>
                          <a:cs typeface="Times New Roman"/>
                        </a:rPr>
                        <a:t>Value1</a:t>
                      </a:r>
                      <a:endParaRPr sz="400">
                        <a:latin typeface="Times New Roman"/>
                        <a:cs typeface="Times New Roman"/>
                      </a:endParaRPr>
                    </a:p>
                  </a:txBody>
                  <a:tcPr marL="0" marR="0" marT="0" marB="0">
                    <a:lnL w="9525">
                      <a:solidFill>
                        <a:srgbClr val="46AAC5"/>
                      </a:solidFill>
                      <a:prstDash val="solid"/>
                    </a:lnL>
                    <a:lnR w="9525">
                      <a:solidFill>
                        <a:srgbClr val="46AAC5"/>
                      </a:solidFill>
                      <a:prstDash val="solid"/>
                    </a:lnR>
                    <a:lnT w="9524">
                      <a:solidFill>
                        <a:srgbClr val="EEECE1"/>
                      </a:solidFill>
                      <a:prstDash val="solid"/>
                    </a:lnT>
                    <a:lnB w="9525">
                      <a:solidFill>
                        <a:srgbClr val="FFFFFF"/>
                      </a:solidFill>
                      <a:prstDash val="solid"/>
                    </a:lnB>
                  </a:tcPr>
                </a:tc>
                <a:tc>
                  <a:txBody>
                    <a:bodyPr/>
                    <a:lstStyle/>
                    <a:p>
                      <a:pPr marR="5080" algn="ctr">
                        <a:lnSpc>
                          <a:spcPts val="590"/>
                        </a:lnSpc>
                      </a:pPr>
                      <a:r>
                        <a:rPr sz="400" spc="-5" dirty="0">
                          <a:solidFill>
                            <a:srgbClr val="000080"/>
                          </a:solidFill>
                          <a:latin typeface="Times New Roman"/>
                          <a:cs typeface="Times New Roman"/>
                        </a:rPr>
                        <a:t>V</a:t>
                      </a:r>
                      <a:r>
                        <a:rPr sz="400" dirty="0">
                          <a:solidFill>
                            <a:srgbClr val="000080"/>
                          </a:solidFill>
                          <a:latin typeface="Times New Roman"/>
                          <a:cs typeface="Times New Roman"/>
                        </a:rPr>
                        <a:t>a</a:t>
                      </a:r>
                      <a:r>
                        <a:rPr sz="400" spc="-5" dirty="0">
                          <a:solidFill>
                            <a:srgbClr val="000080"/>
                          </a:solidFill>
                          <a:latin typeface="Times New Roman"/>
                          <a:cs typeface="Times New Roman"/>
                        </a:rPr>
                        <a:t>l</a:t>
                      </a:r>
                      <a:r>
                        <a:rPr sz="400" dirty="0">
                          <a:solidFill>
                            <a:srgbClr val="000080"/>
                          </a:solidFill>
                          <a:latin typeface="Times New Roman"/>
                          <a:cs typeface="Times New Roman"/>
                        </a:rPr>
                        <a:t>u</a:t>
                      </a:r>
                      <a:r>
                        <a:rPr sz="400" spc="-10" dirty="0">
                          <a:solidFill>
                            <a:srgbClr val="000080"/>
                          </a:solidFill>
                          <a:latin typeface="Times New Roman"/>
                          <a:cs typeface="Times New Roman"/>
                        </a:rPr>
                        <a:t>e</a:t>
                      </a:r>
                      <a:r>
                        <a:rPr sz="400" dirty="0">
                          <a:solidFill>
                            <a:srgbClr val="000080"/>
                          </a:solidFill>
                          <a:latin typeface="Times New Roman"/>
                          <a:cs typeface="Times New Roman"/>
                        </a:rPr>
                        <a:t>11</a:t>
                      </a:r>
                      <a:endParaRPr sz="400">
                        <a:latin typeface="Times New Roman"/>
                        <a:cs typeface="Times New Roman"/>
                      </a:endParaRPr>
                    </a:p>
                  </a:txBody>
                  <a:tcPr marL="0" marR="0" marT="0" marB="0">
                    <a:lnL w="9525">
                      <a:solidFill>
                        <a:srgbClr val="46AAC5"/>
                      </a:solidFill>
                      <a:prstDash val="solid"/>
                    </a:lnL>
                    <a:lnR w="9525">
                      <a:solidFill>
                        <a:srgbClr val="46AAC5"/>
                      </a:solidFill>
                      <a:prstDash val="solid"/>
                    </a:lnR>
                    <a:lnT w="9524">
                      <a:solidFill>
                        <a:srgbClr val="EEECE1"/>
                      </a:solidFill>
                      <a:prstDash val="solid"/>
                    </a:lnT>
                    <a:lnB w="9525">
                      <a:solidFill>
                        <a:srgbClr val="FFFFFF"/>
                      </a:solidFill>
                      <a:prstDash val="solid"/>
                    </a:lnB>
                  </a:tcPr>
                </a:tc>
                <a:extLst>
                  <a:ext uri="{0D108BD9-81ED-4DB2-BD59-A6C34878D82A}">
                    <a16:rowId xmlns:a16="http://schemas.microsoft.com/office/drawing/2014/main" val="10001"/>
                  </a:ext>
                </a:extLst>
              </a:tr>
              <a:tr h="225606">
                <a:tc>
                  <a:txBody>
                    <a:bodyPr/>
                    <a:lstStyle/>
                    <a:p>
                      <a:endParaRPr sz="400">
                        <a:latin typeface="Times New Roman"/>
                        <a:cs typeface="Times New Roman"/>
                      </a:endParaRPr>
                    </a:p>
                  </a:txBody>
                  <a:tcPr marL="0" marR="0" marT="0" marB="0">
                    <a:lnL w="9524">
                      <a:solidFill>
                        <a:srgbClr val="EEECE1"/>
                      </a:solidFill>
                      <a:prstDash val="solid"/>
                    </a:lnL>
                    <a:lnR w="9525">
                      <a:solidFill>
                        <a:srgbClr val="46AAC5"/>
                      </a:solidFill>
                      <a:prstDash val="solid"/>
                    </a:lnR>
                  </a:tcPr>
                </a:tc>
                <a:tc>
                  <a:txBody>
                    <a:bodyPr/>
                    <a:lstStyle/>
                    <a:p>
                      <a:pPr marL="24765" marR="14604">
                        <a:lnSpc>
                          <a:spcPts val="969"/>
                        </a:lnSpc>
                        <a:spcBef>
                          <a:spcPts val="50"/>
                        </a:spcBef>
                      </a:pPr>
                      <a:r>
                        <a:rPr sz="400" spc="-5" dirty="0">
                          <a:solidFill>
                            <a:srgbClr val="000080"/>
                          </a:solidFill>
                          <a:latin typeface="Times New Roman"/>
                          <a:cs typeface="Times New Roman"/>
                        </a:rPr>
                        <a:t>Pro</a:t>
                      </a:r>
                      <a:r>
                        <a:rPr sz="400" dirty="0">
                          <a:solidFill>
                            <a:srgbClr val="000080"/>
                          </a:solidFill>
                          <a:latin typeface="Times New Roman"/>
                          <a:cs typeface="Times New Roman"/>
                        </a:rPr>
                        <a:t>du</a:t>
                      </a:r>
                      <a:r>
                        <a:rPr sz="400" spc="-10" dirty="0">
                          <a:solidFill>
                            <a:srgbClr val="000080"/>
                          </a:solidFill>
                          <a:latin typeface="Times New Roman"/>
                          <a:cs typeface="Times New Roman"/>
                        </a:rPr>
                        <a:t>c</a:t>
                      </a:r>
                      <a:r>
                        <a:rPr sz="400" dirty="0">
                          <a:solidFill>
                            <a:srgbClr val="000080"/>
                          </a:solidFill>
                          <a:latin typeface="Times New Roman"/>
                          <a:cs typeface="Times New Roman"/>
                        </a:rPr>
                        <a:t>t2  </a:t>
                      </a:r>
                      <a:r>
                        <a:rPr sz="400" spc="-5" dirty="0">
                          <a:solidFill>
                            <a:srgbClr val="000080"/>
                          </a:solidFill>
                          <a:latin typeface="Times New Roman"/>
                          <a:cs typeface="Times New Roman"/>
                        </a:rPr>
                        <a:t>Pro</a:t>
                      </a:r>
                      <a:r>
                        <a:rPr sz="400" dirty="0">
                          <a:solidFill>
                            <a:srgbClr val="000080"/>
                          </a:solidFill>
                          <a:latin typeface="Times New Roman"/>
                          <a:cs typeface="Times New Roman"/>
                        </a:rPr>
                        <a:t>du</a:t>
                      </a:r>
                      <a:r>
                        <a:rPr sz="400" spc="-10" dirty="0">
                          <a:solidFill>
                            <a:srgbClr val="000080"/>
                          </a:solidFill>
                          <a:latin typeface="Times New Roman"/>
                          <a:cs typeface="Times New Roman"/>
                        </a:rPr>
                        <a:t>c</a:t>
                      </a:r>
                      <a:r>
                        <a:rPr sz="400" dirty="0">
                          <a:solidFill>
                            <a:srgbClr val="000080"/>
                          </a:solidFill>
                          <a:latin typeface="Times New Roman"/>
                          <a:cs typeface="Times New Roman"/>
                        </a:rPr>
                        <a:t>t3</a:t>
                      </a:r>
                      <a:endParaRPr sz="400">
                        <a:latin typeface="Times New Roman"/>
                        <a:cs typeface="Times New Roman"/>
                      </a:endParaRPr>
                    </a:p>
                  </a:txBody>
                  <a:tcPr marL="0" marR="0" marT="4763" marB="0">
                    <a:lnL w="9525">
                      <a:solidFill>
                        <a:srgbClr val="46AAC5"/>
                      </a:solidFill>
                      <a:prstDash val="solid"/>
                    </a:lnL>
                    <a:lnR w="9525">
                      <a:solidFill>
                        <a:srgbClr val="46AAC5"/>
                      </a:solidFill>
                      <a:prstDash val="solid"/>
                    </a:lnR>
                    <a:lnT w="9525">
                      <a:solidFill>
                        <a:srgbClr val="FFFFFF"/>
                      </a:solidFill>
                      <a:prstDash val="solid"/>
                    </a:lnT>
                    <a:lnB w="9525">
                      <a:solidFill>
                        <a:srgbClr val="FFFFFF"/>
                      </a:solidFill>
                      <a:prstDash val="solid"/>
                    </a:lnB>
                  </a:tcPr>
                </a:tc>
                <a:tc>
                  <a:txBody>
                    <a:bodyPr/>
                    <a:lstStyle/>
                    <a:p>
                      <a:pPr marL="68580" marR="40640">
                        <a:lnSpc>
                          <a:spcPts val="969"/>
                        </a:lnSpc>
                        <a:spcBef>
                          <a:spcPts val="50"/>
                        </a:spcBef>
                      </a:pPr>
                      <a:r>
                        <a:rPr sz="400" spc="-10" dirty="0">
                          <a:solidFill>
                            <a:srgbClr val="000080"/>
                          </a:solidFill>
                          <a:latin typeface="Times New Roman"/>
                          <a:cs typeface="Times New Roman"/>
                        </a:rPr>
                        <a:t>T</a:t>
                      </a:r>
                      <a:r>
                        <a:rPr sz="400" dirty="0">
                          <a:solidFill>
                            <a:srgbClr val="000080"/>
                          </a:solidFill>
                          <a:latin typeface="Times New Roman"/>
                          <a:cs typeface="Times New Roman"/>
                        </a:rPr>
                        <a:t>i</a:t>
                      </a:r>
                      <a:r>
                        <a:rPr sz="400" spc="-5" dirty="0">
                          <a:solidFill>
                            <a:srgbClr val="000080"/>
                          </a:solidFill>
                          <a:latin typeface="Times New Roman"/>
                          <a:cs typeface="Times New Roman"/>
                        </a:rPr>
                        <a:t>m</a:t>
                      </a:r>
                      <a:r>
                        <a:rPr sz="400" spc="-10" dirty="0">
                          <a:solidFill>
                            <a:srgbClr val="000080"/>
                          </a:solidFill>
                          <a:latin typeface="Times New Roman"/>
                          <a:cs typeface="Times New Roman"/>
                        </a:rPr>
                        <a:t>e</a:t>
                      </a:r>
                      <a:r>
                        <a:rPr sz="400" dirty="0">
                          <a:solidFill>
                            <a:srgbClr val="000080"/>
                          </a:solidFill>
                          <a:latin typeface="Times New Roman"/>
                          <a:cs typeface="Times New Roman"/>
                        </a:rPr>
                        <a:t>2  </a:t>
                      </a:r>
                      <a:r>
                        <a:rPr sz="400" spc="-10" dirty="0">
                          <a:solidFill>
                            <a:srgbClr val="000080"/>
                          </a:solidFill>
                          <a:latin typeface="Times New Roman"/>
                          <a:cs typeface="Times New Roman"/>
                        </a:rPr>
                        <a:t>T</a:t>
                      </a:r>
                      <a:r>
                        <a:rPr sz="400" dirty="0">
                          <a:solidFill>
                            <a:srgbClr val="000080"/>
                          </a:solidFill>
                          <a:latin typeface="Times New Roman"/>
                          <a:cs typeface="Times New Roman"/>
                        </a:rPr>
                        <a:t>i</a:t>
                      </a:r>
                      <a:r>
                        <a:rPr sz="400" spc="-5" dirty="0">
                          <a:solidFill>
                            <a:srgbClr val="000080"/>
                          </a:solidFill>
                          <a:latin typeface="Times New Roman"/>
                          <a:cs typeface="Times New Roman"/>
                        </a:rPr>
                        <a:t>m</a:t>
                      </a:r>
                      <a:r>
                        <a:rPr sz="400" spc="-10" dirty="0">
                          <a:solidFill>
                            <a:srgbClr val="000080"/>
                          </a:solidFill>
                          <a:latin typeface="Times New Roman"/>
                          <a:cs typeface="Times New Roman"/>
                        </a:rPr>
                        <a:t>e</a:t>
                      </a:r>
                      <a:r>
                        <a:rPr sz="400" dirty="0">
                          <a:solidFill>
                            <a:srgbClr val="000080"/>
                          </a:solidFill>
                          <a:latin typeface="Times New Roman"/>
                          <a:cs typeface="Times New Roman"/>
                        </a:rPr>
                        <a:t>3</a:t>
                      </a:r>
                      <a:endParaRPr sz="400">
                        <a:latin typeface="Times New Roman"/>
                        <a:cs typeface="Times New Roman"/>
                      </a:endParaRPr>
                    </a:p>
                  </a:txBody>
                  <a:tcPr marL="0" marR="0" marT="4763" marB="0">
                    <a:lnL w="9525">
                      <a:solidFill>
                        <a:srgbClr val="46AAC5"/>
                      </a:solidFill>
                      <a:prstDash val="solid"/>
                    </a:lnL>
                    <a:lnR w="9525">
                      <a:solidFill>
                        <a:srgbClr val="46AAC5"/>
                      </a:solidFill>
                      <a:prstDash val="solid"/>
                    </a:lnR>
                    <a:lnT w="9525">
                      <a:solidFill>
                        <a:srgbClr val="FFFFFF"/>
                      </a:solidFill>
                      <a:prstDash val="solid"/>
                    </a:lnT>
                    <a:lnB w="9525">
                      <a:solidFill>
                        <a:srgbClr val="FFFFFF"/>
                      </a:solidFill>
                      <a:prstDash val="solid"/>
                    </a:lnB>
                  </a:tcPr>
                </a:tc>
                <a:tc>
                  <a:txBody>
                    <a:bodyPr/>
                    <a:lstStyle/>
                    <a:p>
                      <a:pPr marL="66040" marR="100330">
                        <a:lnSpc>
                          <a:spcPts val="969"/>
                        </a:lnSpc>
                        <a:spcBef>
                          <a:spcPts val="50"/>
                        </a:spcBef>
                      </a:pPr>
                      <a:r>
                        <a:rPr sz="400" spc="-5" dirty="0">
                          <a:solidFill>
                            <a:srgbClr val="000080"/>
                          </a:solidFill>
                          <a:latin typeface="Times New Roman"/>
                          <a:cs typeface="Times New Roman"/>
                        </a:rPr>
                        <a:t>V</a:t>
                      </a:r>
                      <a:r>
                        <a:rPr sz="400" dirty="0">
                          <a:solidFill>
                            <a:srgbClr val="000080"/>
                          </a:solidFill>
                          <a:latin typeface="Times New Roman"/>
                          <a:cs typeface="Times New Roman"/>
                        </a:rPr>
                        <a:t>a</a:t>
                      </a:r>
                      <a:r>
                        <a:rPr sz="400" spc="-5" dirty="0">
                          <a:solidFill>
                            <a:srgbClr val="000080"/>
                          </a:solidFill>
                          <a:latin typeface="Times New Roman"/>
                          <a:cs typeface="Times New Roman"/>
                        </a:rPr>
                        <a:t>l</a:t>
                      </a:r>
                      <a:r>
                        <a:rPr sz="400" dirty="0">
                          <a:solidFill>
                            <a:srgbClr val="000080"/>
                          </a:solidFill>
                          <a:latin typeface="Times New Roman"/>
                          <a:cs typeface="Times New Roman"/>
                        </a:rPr>
                        <a:t>u</a:t>
                      </a:r>
                      <a:r>
                        <a:rPr sz="400" spc="-10" dirty="0">
                          <a:solidFill>
                            <a:srgbClr val="000080"/>
                          </a:solidFill>
                          <a:latin typeface="Times New Roman"/>
                          <a:cs typeface="Times New Roman"/>
                        </a:rPr>
                        <a:t>e2  </a:t>
                      </a:r>
                      <a:r>
                        <a:rPr sz="400" spc="-5" dirty="0">
                          <a:solidFill>
                            <a:srgbClr val="000080"/>
                          </a:solidFill>
                          <a:latin typeface="Times New Roman"/>
                          <a:cs typeface="Times New Roman"/>
                        </a:rPr>
                        <a:t>V</a:t>
                      </a:r>
                      <a:r>
                        <a:rPr sz="400" dirty="0">
                          <a:solidFill>
                            <a:srgbClr val="000080"/>
                          </a:solidFill>
                          <a:latin typeface="Times New Roman"/>
                          <a:cs typeface="Times New Roman"/>
                        </a:rPr>
                        <a:t>a</a:t>
                      </a:r>
                      <a:r>
                        <a:rPr sz="400" spc="-5" dirty="0">
                          <a:solidFill>
                            <a:srgbClr val="000080"/>
                          </a:solidFill>
                          <a:latin typeface="Times New Roman"/>
                          <a:cs typeface="Times New Roman"/>
                        </a:rPr>
                        <a:t>l</a:t>
                      </a:r>
                      <a:r>
                        <a:rPr sz="400" dirty="0">
                          <a:solidFill>
                            <a:srgbClr val="000080"/>
                          </a:solidFill>
                          <a:latin typeface="Times New Roman"/>
                          <a:cs typeface="Times New Roman"/>
                        </a:rPr>
                        <a:t>u</a:t>
                      </a:r>
                      <a:r>
                        <a:rPr sz="400" spc="-10" dirty="0">
                          <a:solidFill>
                            <a:srgbClr val="000080"/>
                          </a:solidFill>
                          <a:latin typeface="Times New Roman"/>
                          <a:cs typeface="Times New Roman"/>
                        </a:rPr>
                        <a:t>e3</a:t>
                      </a:r>
                      <a:endParaRPr sz="400">
                        <a:latin typeface="Times New Roman"/>
                        <a:cs typeface="Times New Roman"/>
                      </a:endParaRPr>
                    </a:p>
                  </a:txBody>
                  <a:tcPr marL="0" marR="0" marT="4763" marB="0">
                    <a:lnL w="9525">
                      <a:solidFill>
                        <a:srgbClr val="46AAC5"/>
                      </a:solidFill>
                      <a:prstDash val="solid"/>
                    </a:lnL>
                    <a:lnR w="9525">
                      <a:solidFill>
                        <a:srgbClr val="46AAC5"/>
                      </a:solidFill>
                      <a:prstDash val="solid"/>
                    </a:lnR>
                    <a:lnT w="9525">
                      <a:solidFill>
                        <a:srgbClr val="FFFFFF"/>
                      </a:solidFill>
                      <a:prstDash val="solid"/>
                    </a:lnT>
                    <a:lnB w="9525">
                      <a:solidFill>
                        <a:srgbClr val="FFFFFF"/>
                      </a:solidFill>
                      <a:prstDash val="solid"/>
                    </a:lnB>
                  </a:tcPr>
                </a:tc>
                <a:tc>
                  <a:txBody>
                    <a:bodyPr/>
                    <a:lstStyle/>
                    <a:p>
                      <a:pPr marR="5080">
                        <a:lnSpc>
                          <a:spcPts val="969"/>
                        </a:lnSpc>
                        <a:spcBef>
                          <a:spcPts val="50"/>
                        </a:spcBef>
                      </a:pPr>
                      <a:r>
                        <a:rPr sz="400" spc="-5" dirty="0">
                          <a:solidFill>
                            <a:srgbClr val="000080"/>
                          </a:solidFill>
                          <a:latin typeface="Times New Roman"/>
                          <a:cs typeface="Times New Roman"/>
                        </a:rPr>
                        <a:t>V</a:t>
                      </a:r>
                      <a:r>
                        <a:rPr sz="400" dirty="0">
                          <a:solidFill>
                            <a:srgbClr val="000080"/>
                          </a:solidFill>
                          <a:latin typeface="Times New Roman"/>
                          <a:cs typeface="Times New Roman"/>
                        </a:rPr>
                        <a:t>a</a:t>
                      </a:r>
                      <a:r>
                        <a:rPr sz="400" spc="-5" dirty="0">
                          <a:solidFill>
                            <a:srgbClr val="000080"/>
                          </a:solidFill>
                          <a:latin typeface="Times New Roman"/>
                          <a:cs typeface="Times New Roman"/>
                        </a:rPr>
                        <a:t>l</a:t>
                      </a:r>
                      <a:r>
                        <a:rPr sz="400" dirty="0">
                          <a:solidFill>
                            <a:srgbClr val="000080"/>
                          </a:solidFill>
                          <a:latin typeface="Times New Roman"/>
                          <a:cs typeface="Times New Roman"/>
                        </a:rPr>
                        <a:t>u</a:t>
                      </a:r>
                      <a:r>
                        <a:rPr sz="400" spc="-10" dirty="0">
                          <a:solidFill>
                            <a:srgbClr val="000080"/>
                          </a:solidFill>
                          <a:latin typeface="Times New Roman"/>
                          <a:cs typeface="Times New Roman"/>
                        </a:rPr>
                        <a:t>e</a:t>
                      </a:r>
                      <a:r>
                        <a:rPr sz="400" dirty="0">
                          <a:solidFill>
                            <a:srgbClr val="000080"/>
                          </a:solidFill>
                          <a:latin typeface="Times New Roman"/>
                          <a:cs typeface="Times New Roman"/>
                        </a:rPr>
                        <a:t>21  </a:t>
                      </a:r>
                      <a:r>
                        <a:rPr sz="400" spc="-5" dirty="0">
                          <a:solidFill>
                            <a:srgbClr val="000080"/>
                          </a:solidFill>
                          <a:latin typeface="Times New Roman"/>
                          <a:cs typeface="Times New Roman"/>
                        </a:rPr>
                        <a:t>V</a:t>
                      </a:r>
                      <a:r>
                        <a:rPr sz="400" dirty="0">
                          <a:solidFill>
                            <a:srgbClr val="000080"/>
                          </a:solidFill>
                          <a:latin typeface="Times New Roman"/>
                          <a:cs typeface="Times New Roman"/>
                        </a:rPr>
                        <a:t>a</a:t>
                      </a:r>
                      <a:r>
                        <a:rPr sz="400" spc="-5" dirty="0">
                          <a:solidFill>
                            <a:srgbClr val="000080"/>
                          </a:solidFill>
                          <a:latin typeface="Times New Roman"/>
                          <a:cs typeface="Times New Roman"/>
                        </a:rPr>
                        <a:t>l</a:t>
                      </a:r>
                      <a:r>
                        <a:rPr sz="400" dirty="0">
                          <a:solidFill>
                            <a:srgbClr val="000080"/>
                          </a:solidFill>
                          <a:latin typeface="Times New Roman"/>
                          <a:cs typeface="Times New Roman"/>
                        </a:rPr>
                        <a:t>u</a:t>
                      </a:r>
                      <a:r>
                        <a:rPr sz="400" spc="-10" dirty="0">
                          <a:solidFill>
                            <a:srgbClr val="000080"/>
                          </a:solidFill>
                          <a:latin typeface="Times New Roman"/>
                          <a:cs typeface="Times New Roman"/>
                        </a:rPr>
                        <a:t>e</a:t>
                      </a:r>
                      <a:r>
                        <a:rPr sz="400" dirty="0">
                          <a:solidFill>
                            <a:srgbClr val="000080"/>
                          </a:solidFill>
                          <a:latin typeface="Times New Roman"/>
                          <a:cs typeface="Times New Roman"/>
                        </a:rPr>
                        <a:t>31</a:t>
                      </a:r>
                      <a:endParaRPr sz="400">
                        <a:latin typeface="Times New Roman"/>
                        <a:cs typeface="Times New Roman"/>
                      </a:endParaRPr>
                    </a:p>
                  </a:txBody>
                  <a:tcPr marL="0" marR="0" marT="4763" marB="0">
                    <a:lnL w="9525">
                      <a:solidFill>
                        <a:srgbClr val="46AAC5"/>
                      </a:solidFill>
                      <a:prstDash val="solid"/>
                    </a:lnL>
                    <a:lnR w="9525">
                      <a:solidFill>
                        <a:srgbClr val="46AAC5"/>
                      </a:solidFill>
                      <a:prstDash val="solid"/>
                    </a:lnR>
                    <a:lnT w="9525">
                      <a:solidFill>
                        <a:srgbClr val="FFFFFF"/>
                      </a:solidFill>
                      <a:prstDash val="solid"/>
                    </a:lnT>
                    <a:lnB w="9525">
                      <a:solidFill>
                        <a:srgbClr val="FFFFFF"/>
                      </a:solidFill>
                      <a:prstDash val="solid"/>
                    </a:lnB>
                  </a:tcPr>
                </a:tc>
                <a:extLst>
                  <a:ext uri="{0D108BD9-81ED-4DB2-BD59-A6C34878D82A}">
                    <a16:rowId xmlns:a16="http://schemas.microsoft.com/office/drawing/2014/main" val="10002"/>
                  </a:ext>
                </a:extLst>
              </a:tr>
              <a:tr h="128445">
                <a:tc>
                  <a:txBody>
                    <a:bodyPr/>
                    <a:lstStyle/>
                    <a:p>
                      <a:endParaRPr sz="400">
                        <a:latin typeface="Times New Roman"/>
                        <a:cs typeface="Times New Roman"/>
                      </a:endParaRPr>
                    </a:p>
                  </a:txBody>
                  <a:tcPr marL="0" marR="0" marT="0" marB="0">
                    <a:lnL w="9524">
                      <a:solidFill>
                        <a:srgbClr val="EEECE1"/>
                      </a:solidFill>
                      <a:prstDash val="solid"/>
                    </a:lnL>
                    <a:lnR w="9525">
                      <a:solidFill>
                        <a:srgbClr val="46AAC5"/>
                      </a:solidFill>
                      <a:prstDash val="solid"/>
                    </a:lnR>
                    <a:lnB w="9524">
                      <a:solidFill>
                        <a:srgbClr val="EEECE1"/>
                      </a:solidFill>
                      <a:prstDash val="solid"/>
                    </a:lnB>
                  </a:tcPr>
                </a:tc>
                <a:tc>
                  <a:txBody>
                    <a:bodyPr/>
                    <a:lstStyle/>
                    <a:p>
                      <a:pPr marL="24765">
                        <a:lnSpc>
                          <a:spcPts val="470"/>
                        </a:lnSpc>
                      </a:pPr>
                      <a:r>
                        <a:rPr sz="400" spc="15" dirty="0">
                          <a:solidFill>
                            <a:srgbClr val="000080"/>
                          </a:solidFill>
                          <a:latin typeface="Times New Roman"/>
                          <a:cs typeface="Times New Roman"/>
                        </a:rPr>
                        <a:t>Product4</a:t>
                      </a:r>
                      <a:endParaRPr sz="400">
                        <a:latin typeface="Times New Roman"/>
                        <a:cs typeface="Times New Roman"/>
                      </a:endParaRPr>
                    </a:p>
                  </a:txBody>
                  <a:tcPr marL="0" marR="0" marT="0" marB="0">
                    <a:lnL w="9525">
                      <a:solidFill>
                        <a:srgbClr val="46AAC5"/>
                      </a:solidFill>
                      <a:prstDash val="solid"/>
                    </a:lnL>
                    <a:lnR w="9525">
                      <a:solidFill>
                        <a:srgbClr val="46AAC5"/>
                      </a:solidFill>
                      <a:prstDash val="solid"/>
                    </a:lnR>
                    <a:lnT w="9525">
                      <a:solidFill>
                        <a:srgbClr val="FFFFFF"/>
                      </a:solidFill>
                      <a:prstDash val="solid"/>
                    </a:lnT>
                    <a:lnB w="9525">
                      <a:solidFill>
                        <a:srgbClr val="46AAC5"/>
                      </a:solidFill>
                      <a:prstDash val="solid"/>
                    </a:lnB>
                  </a:tcPr>
                </a:tc>
                <a:tc>
                  <a:txBody>
                    <a:bodyPr/>
                    <a:lstStyle/>
                    <a:p>
                      <a:pPr marL="20320" algn="ctr">
                        <a:lnSpc>
                          <a:spcPts val="470"/>
                        </a:lnSpc>
                      </a:pPr>
                      <a:r>
                        <a:rPr sz="400" spc="15" dirty="0">
                          <a:solidFill>
                            <a:srgbClr val="000080"/>
                          </a:solidFill>
                          <a:latin typeface="Times New Roman"/>
                          <a:cs typeface="Times New Roman"/>
                        </a:rPr>
                        <a:t>Time4</a:t>
                      </a:r>
                      <a:endParaRPr sz="400">
                        <a:latin typeface="Times New Roman"/>
                        <a:cs typeface="Times New Roman"/>
                      </a:endParaRPr>
                    </a:p>
                  </a:txBody>
                  <a:tcPr marL="0" marR="0" marT="0" marB="0">
                    <a:lnL w="9525">
                      <a:solidFill>
                        <a:srgbClr val="46AAC5"/>
                      </a:solidFill>
                      <a:prstDash val="solid"/>
                    </a:lnL>
                    <a:lnR w="9525">
                      <a:solidFill>
                        <a:srgbClr val="46AAC5"/>
                      </a:solidFill>
                      <a:prstDash val="solid"/>
                    </a:lnR>
                    <a:lnT w="9525">
                      <a:solidFill>
                        <a:srgbClr val="FFFFFF"/>
                      </a:solidFill>
                      <a:prstDash val="solid"/>
                    </a:lnT>
                    <a:lnB w="9525">
                      <a:solidFill>
                        <a:srgbClr val="46AAC5"/>
                      </a:solidFill>
                      <a:prstDash val="solid"/>
                    </a:lnB>
                  </a:tcPr>
                </a:tc>
                <a:tc>
                  <a:txBody>
                    <a:bodyPr/>
                    <a:lstStyle/>
                    <a:p>
                      <a:pPr marL="66040">
                        <a:lnSpc>
                          <a:spcPts val="470"/>
                        </a:lnSpc>
                      </a:pPr>
                      <a:r>
                        <a:rPr sz="400" spc="10" dirty="0">
                          <a:solidFill>
                            <a:srgbClr val="000080"/>
                          </a:solidFill>
                          <a:latin typeface="Times New Roman"/>
                          <a:cs typeface="Times New Roman"/>
                        </a:rPr>
                        <a:t>Value4</a:t>
                      </a:r>
                      <a:endParaRPr sz="400">
                        <a:latin typeface="Times New Roman"/>
                        <a:cs typeface="Times New Roman"/>
                      </a:endParaRPr>
                    </a:p>
                  </a:txBody>
                  <a:tcPr marL="0" marR="0" marT="0" marB="0">
                    <a:lnL w="9525">
                      <a:solidFill>
                        <a:srgbClr val="46AAC5"/>
                      </a:solidFill>
                      <a:prstDash val="solid"/>
                    </a:lnL>
                    <a:lnR w="9525">
                      <a:solidFill>
                        <a:srgbClr val="46AAC5"/>
                      </a:solidFill>
                      <a:prstDash val="solid"/>
                    </a:lnR>
                    <a:lnT w="9525">
                      <a:solidFill>
                        <a:srgbClr val="FFFFFF"/>
                      </a:solidFill>
                      <a:prstDash val="solid"/>
                    </a:lnT>
                    <a:lnB w="9525">
                      <a:solidFill>
                        <a:srgbClr val="46AAC5"/>
                      </a:solidFill>
                      <a:prstDash val="solid"/>
                    </a:lnB>
                  </a:tcPr>
                </a:tc>
                <a:tc>
                  <a:txBody>
                    <a:bodyPr/>
                    <a:lstStyle/>
                    <a:p>
                      <a:pPr marR="5080" algn="ctr">
                        <a:lnSpc>
                          <a:spcPts val="470"/>
                        </a:lnSpc>
                      </a:pPr>
                      <a:r>
                        <a:rPr sz="400" spc="-5" dirty="0">
                          <a:solidFill>
                            <a:srgbClr val="000080"/>
                          </a:solidFill>
                          <a:latin typeface="Times New Roman"/>
                          <a:cs typeface="Times New Roman"/>
                        </a:rPr>
                        <a:t>V</a:t>
                      </a:r>
                      <a:r>
                        <a:rPr sz="400" dirty="0">
                          <a:solidFill>
                            <a:srgbClr val="000080"/>
                          </a:solidFill>
                          <a:latin typeface="Times New Roman"/>
                          <a:cs typeface="Times New Roman"/>
                        </a:rPr>
                        <a:t>a</a:t>
                      </a:r>
                      <a:r>
                        <a:rPr sz="400" spc="-5" dirty="0">
                          <a:solidFill>
                            <a:srgbClr val="000080"/>
                          </a:solidFill>
                          <a:latin typeface="Times New Roman"/>
                          <a:cs typeface="Times New Roman"/>
                        </a:rPr>
                        <a:t>l</a:t>
                      </a:r>
                      <a:r>
                        <a:rPr sz="400" dirty="0">
                          <a:solidFill>
                            <a:srgbClr val="000080"/>
                          </a:solidFill>
                          <a:latin typeface="Times New Roman"/>
                          <a:cs typeface="Times New Roman"/>
                        </a:rPr>
                        <a:t>u</a:t>
                      </a:r>
                      <a:r>
                        <a:rPr sz="400" spc="-10" dirty="0">
                          <a:solidFill>
                            <a:srgbClr val="000080"/>
                          </a:solidFill>
                          <a:latin typeface="Times New Roman"/>
                          <a:cs typeface="Times New Roman"/>
                        </a:rPr>
                        <a:t>e</a:t>
                      </a:r>
                      <a:r>
                        <a:rPr sz="400" dirty="0">
                          <a:solidFill>
                            <a:srgbClr val="000080"/>
                          </a:solidFill>
                          <a:latin typeface="Times New Roman"/>
                          <a:cs typeface="Times New Roman"/>
                        </a:rPr>
                        <a:t>41</a:t>
                      </a:r>
                      <a:endParaRPr sz="400">
                        <a:latin typeface="Times New Roman"/>
                        <a:cs typeface="Times New Roman"/>
                      </a:endParaRPr>
                    </a:p>
                  </a:txBody>
                  <a:tcPr marL="0" marR="0" marT="0" marB="0">
                    <a:lnL w="9525">
                      <a:solidFill>
                        <a:srgbClr val="46AAC5"/>
                      </a:solidFill>
                      <a:prstDash val="solid"/>
                    </a:lnL>
                    <a:lnR w="9525">
                      <a:solidFill>
                        <a:srgbClr val="46AAC5"/>
                      </a:solidFill>
                      <a:prstDash val="solid"/>
                    </a:lnR>
                    <a:lnT w="9525">
                      <a:solidFill>
                        <a:srgbClr val="FFFFFF"/>
                      </a:solidFill>
                      <a:prstDash val="solid"/>
                    </a:lnT>
                    <a:lnB w="9525">
                      <a:solidFill>
                        <a:srgbClr val="46AAC5"/>
                      </a:solidFill>
                      <a:prstDash val="solid"/>
                    </a:lnB>
                  </a:tcPr>
                </a:tc>
                <a:extLst>
                  <a:ext uri="{0D108BD9-81ED-4DB2-BD59-A6C34878D82A}">
                    <a16:rowId xmlns:a16="http://schemas.microsoft.com/office/drawing/2014/main" val="10003"/>
                  </a:ext>
                </a:extLst>
              </a:tr>
            </a:tbl>
          </a:graphicData>
        </a:graphic>
      </p:graphicFrame>
      <p:sp>
        <p:nvSpPr>
          <p:cNvPr id="144" name="object 144"/>
          <p:cNvSpPr txBox="1"/>
          <p:nvPr/>
        </p:nvSpPr>
        <p:spPr>
          <a:xfrm>
            <a:off x="6502477" y="3680260"/>
            <a:ext cx="576739" cy="302006"/>
          </a:xfrm>
          <a:prstGeom prst="rect">
            <a:avLst/>
          </a:prstGeom>
          <a:ln w="9524">
            <a:solidFill>
              <a:srgbClr val="46AAC5"/>
            </a:solidFill>
          </a:ln>
        </p:spPr>
        <p:txBody>
          <a:bodyPr vert="horz" wrap="square" lIns="0" tIns="59055" rIns="0" bIns="0" rtlCol="0">
            <a:spAutoFit/>
          </a:bodyPr>
          <a:lstStyle/>
          <a:p>
            <a:pPr marL="110966" marR="105251" indent="7620" algn="just">
              <a:spcBef>
                <a:spcPts val="465"/>
              </a:spcBef>
            </a:pPr>
            <a:r>
              <a:rPr sz="525" spc="-38" dirty="0">
                <a:solidFill>
                  <a:srgbClr val="17375E"/>
                </a:solidFill>
                <a:latin typeface="Arial"/>
                <a:cs typeface="Arial"/>
              </a:rPr>
              <a:t>Falö </a:t>
            </a:r>
            <a:r>
              <a:rPr sz="525" spc="-19" dirty="0">
                <a:solidFill>
                  <a:srgbClr val="17375E"/>
                </a:solidFill>
                <a:latin typeface="Arial"/>
                <a:cs typeface="Arial"/>
              </a:rPr>
              <a:t>aöldf  </a:t>
            </a:r>
            <a:r>
              <a:rPr sz="525" spc="-15" dirty="0">
                <a:solidFill>
                  <a:srgbClr val="17375E"/>
                </a:solidFill>
                <a:latin typeface="Arial"/>
                <a:cs typeface="Arial"/>
              </a:rPr>
              <a:t>flaöd </a:t>
            </a:r>
            <a:r>
              <a:rPr sz="525" spc="-23" dirty="0">
                <a:solidFill>
                  <a:srgbClr val="17375E"/>
                </a:solidFill>
                <a:latin typeface="Arial"/>
                <a:cs typeface="Arial"/>
              </a:rPr>
              <a:t>aklöd  </a:t>
            </a:r>
            <a:r>
              <a:rPr sz="525" spc="-15" dirty="0">
                <a:solidFill>
                  <a:srgbClr val="17375E"/>
                </a:solidFill>
                <a:latin typeface="Arial"/>
                <a:cs typeface="Arial"/>
              </a:rPr>
              <a:t>falö   </a:t>
            </a:r>
            <a:r>
              <a:rPr sz="525" spc="23" dirty="0">
                <a:solidFill>
                  <a:srgbClr val="17375E"/>
                </a:solidFill>
                <a:latin typeface="Arial"/>
                <a:cs typeface="Arial"/>
              </a:rPr>
              <a:t> </a:t>
            </a:r>
            <a:r>
              <a:rPr sz="525" spc="-26" dirty="0">
                <a:solidFill>
                  <a:srgbClr val="17375E"/>
                </a:solidFill>
                <a:latin typeface="Arial"/>
                <a:cs typeface="Arial"/>
              </a:rPr>
              <a:t>alksdf</a:t>
            </a:r>
            <a:endParaRPr sz="525">
              <a:latin typeface="Arial"/>
              <a:cs typeface="Arial"/>
            </a:endParaRPr>
          </a:p>
        </p:txBody>
      </p:sp>
      <p:sp>
        <p:nvSpPr>
          <p:cNvPr id="145" name="object 145"/>
          <p:cNvSpPr txBox="1"/>
          <p:nvPr/>
        </p:nvSpPr>
        <p:spPr>
          <a:xfrm>
            <a:off x="6363048" y="2460981"/>
            <a:ext cx="1137285" cy="138499"/>
          </a:xfrm>
          <a:prstGeom prst="rect">
            <a:avLst/>
          </a:prstGeom>
        </p:spPr>
        <p:txBody>
          <a:bodyPr vert="horz" wrap="square" lIns="0" tIns="0" rIns="0" bIns="0" rtlCol="0">
            <a:spAutoFit/>
          </a:bodyPr>
          <a:lstStyle/>
          <a:p>
            <a:pPr marL="9525"/>
            <a:r>
              <a:rPr sz="900" i="1" spc="-60" dirty="0">
                <a:solidFill>
                  <a:srgbClr val="17375E"/>
                </a:solidFill>
                <a:latin typeface="Arial"/>
                <a:cs typeface="Arial"/>
              </a:rPr>
              <a:t>Ad </a:t>
            </a:r>
            <a:r>
              <a:rPr sz="900" i="1" spc="-56" dirty="0">
                <a:solidFill>
                  <a:srgbClr val="17375E"/>
                </a:solidFill>
                <a:latin typeface="Arial"/>
                <a:cs typeface="Arial"/>
              </a:rPr>
              <a:t>hoc</a:t>
            </a:r>
            <a:r>
              <a:rPr sz="900" i="1" spc="-49" dirty="0">
                <a:solidFill>
                  <a:srgbClr val="17375E"/>
                </a:solidFill>
                <a:latin typeface="Arial"/>
                <a:cs typeface="Arial"/>
              </a:rPr>
              <a:t> </a:t>
            </a:r>
            <a:r>
              <a:rPr sz="900" i="1" spc="-38" dirty="0">
                <a:solidFill>
                  <a:srgbClr val="17375E"/>
                </a:solidFill>
                <a:latin typeface="Arial"/>
                <a:cs typeface="Arial"/>
              </a:rPr>
              <a:t>Query/Reporting</a:t>
            </a:r>
            <a:endParaRPr sz="900">
              <a:latin typeface="Arial"/>
              <a:cs typeface="Arial"/>
            </a:endParaRPr>
          </a:p>
        </p:txBody>
      </p:sp>
      <p:sp>
        <p:nvSpPr>
          <p:cNvPr id="146" name="object 146"/>
          <p:cNvSpPr txBox="1"/>
          <p:nvPr/>
        </p:nvSpPr>
        <p:spPr>
          <a:xfrm>
            <a:off x="5898971" y="1268276"/>
            <a:ext cx="1435417" cy="474489"/>
          </a:xfrm>
          <a:prstGeom prst="rect">
            <a:avLst/>
          </a:prstGeom>
        </p:spPr>
        <p:txBody>
          <a:bodyPr vert="horz" wrap="square" lIns="0" tIns="0" rIns="0" bIns="0" rtlCol="0">
            <a:spAutoFit/>
          </a:bodyPr>
          <a:lstStyle/>
          <a:p>
            <a:pPr marL="9525"/>
            <a:r>
              <a:rPr sz="1350" i="1" spc="-79" dirty="0">
                <a:latin typeface="Arial"/>
                <a:cs typeface="Arial"/>
              </a:rPr>
              <a:t>Analysis</a:t>
            </a:r>
            <a:endParaRPr sz="1350">
              <a:latin typeface="Arial"/>
              <a:cs typeface="Arial"/>
            </a:endParaRPr>
          </a:p>
          <a:p>
            <a:pPr marL="468154">
              <a:spcBef>
                <a:spcPts val="968"/>
              </a:spcBef>
            </a:pPr>
            <a:r>
              <a:rPr sz="900" i="1" spc="-30" dirty="0">
                <a:solidFill>
                  <a:srgbClr val="17375E"/>
                </a:solidFill>
                <a:latin typeface="Arial"/>
                <a:cs typeface="Arial"/>
              </a:rPr>
              <a:t>Analytic</a:t>
            </a:r>
            <a:r>
              <a:rPr sz="900" i="1" spc="-60" dirty="0">
                <a:solidFill>
                  <a:srgbClr val="17375E"/>
                </a:solidFill>
                <a:latin typeface="Arial"/>
                <a:cs typeface="Arial"/>
              </a:rPr>
              <a:t> </a:t>
            </a:r>
            <a:r>
              <a:rPr sz="900" i="1" spc="-34" dirty="0">
                <a:solidFill>
                  <a:srgbClr val="17375E"/>
                </a:solidFill>
                <a:latin typeface="Arial"/>
                <a:cs typeface="Arial"/>
              </a:rPr>
              <a:t>applications</a:t>
            </a:r>
            <a:endParaRPr sz="900">
              <a:latin typeface="Arial"/>
              <a:cs typeface="Arial"/>
            </a:endParaRPr>
          </a:p>
        </p:txBody>
      </p:sp>
      <p:sp>
        <p:nvSpPr>
          <p:cNvPr id="147" name="object 147"/>
          <p:cNvSpPr txBox="1"/>
          <p:nvPr/>
        </p:nvSpPr>
        <p:spPr>
          <a:xfrm>
            <a:off x="6403053" y="3389211"/>
            <a:ext cx="965359" cy="276999"/>
          </a:xfrm>
          <a:prstGeom prst="rect">
            <a:avLst/>
          </a:prstGeom>
        </p:spPr>
        <p:txBody>
          <a:bodyPr vert="horz" wrap="square" lIns="0" tIns="0" rIns="0" bIns="0" rtlCol="0">
            <a:spAutoFit/>
          </a:bodyPr>
          <a:lstStyle/>
          <a:p>
            <a:pPr marL="212884" marR="3810" indent="-203835"/>
            <a:r>
              <a:rPr sz="900" i="1" spc="-45" dirty="0">
                <a:solidFill>
                  <a:srgbClr val="17375E"/>
                </a:solidFill>
                <a:latin typeface="Arial"/>
                <a:cs typeface="Arial"/>
              </a:rPr>
              <a:t>Forecasting,</a:t>
            </a:r>
            <a:r>
              <a:rPr sz="900" i="1" spc="-124" dirty="0">
                <a:solidFill>
                  <a:srgbClr val="17375E"/>
                </a:solidFill>
                <a:latin typeface="Arial"/>
                <a:cs typeface="Arial"/>
              </a:rPr>
              <a:t> </a:t>
            </a:r>
            <a:r>
              <a:rPr sz="900" i="1" spc="-41" dirty="0">
                <a:solidFill>
                  <a:srgbClr val="17375E"/>
                </a:solidFill>
                <a:latin typeface="Arial"/>
                <a:cs typeface="Arial"/>
              </a:rPr>
              <a:t>scoring,  </a:t>
            </a:r>
            <a:r>
              <a:rPr sz="900" i="1" spc="-34" dirty="0">
                <a:solidFill>
                  <a:srgbClr val="17375E"/>
                </a:solidFill>
                <a:latin typeface="Arial"/>
                <a:cs typeface="Arial"/>
              </a:rPr>
              <a:t>Data</a:t>
            </a:r>
            <a:r>
              <a:rPr sz="900" i="1" spc="-131" dirty="0">
                <a:solidFill>
                  <a:srgbClr val="17375E"/>
                </a:solidFill>
                <a:latin typeface="Arial"/>
                <a:cs typeface="Arial"/>
              </a:rPr>
              <a:t> </a:t>
            </a:r>
            <a:r>
              <a:rPr sz="900" i="1" spc="-26" dirty="0">
                <a:solidFill>
                  <a:srgbClr val="17375E"/>
                </a:solidFill>
                <a:latin typeface="Arial"/>
                <a:cs typeface="Arial"/>
              </a:rPr>
              <a:t>mining</a:t>
            </a:r>
            <a:endParaRPr sz="900">
              <a:latin typeface="Arial"/>
              <a:cs typeface="Arial"/>
            </a:endParaRPr>
          </a:p>
        </p:txBody>
      </p:sp>
      <p:sp>
        <p:nvSpPr>
          <p:cNvPr id="148" name="object 148"/>
          <p:cNvSpPr txBox="1"/>
          <p:nvPr/>
        </p:nvSpPr>
        <p:spPr>
          <a:xfrm>
            <a:off x="5458706" y="1974977"/>
            <a:ext cx="287655" cy="276999"/>
          </a:xfrm>
          <a:prstGeom prst="rect">
            <a:avLst/>
          </a:prstGeom>
        </p:spPr>
        <p:txBody>
          <a:bodyPr vert="horz" wrap="square" lIns="0" tIns="0" rIns="0" bIns="0" rtlCol="0">
            <a:spAutoFit/>
          </a:bodyPr>
          <a:lstStyle/>
          <a:p>
            <a:pPr marL="30004"/>
            <a:r>
              <a:rPr sz="900" i="1" spc="-146" dirty="0">
                <a:solidFill>
                  <a:srgbClr val="17375E"/>
                </a:solidFill>
                <a:latin typeface="Arial"/>
                <a:cs typeface="Arial"/>
              </a:rPr>
              <a:t>O</a:t>
            </a:r>
            <a:r>
              <a:rPr sz="900" i="1" spc="-101" dirty="0">
                <a:solidFill>
                  <a:srgbClr val="17375E"/>
                </a:solidFill>
                <a:latin typeface="Arial"/>
                <a:cs typeface="Arial"/>
              </a:rPr>
              <a:t>L</a:t>
            </a:r>
            <a:r>
              <a:rPr sz="900" i="1" spc="-83" dirty="0">
                <a:solidFill>
                  <a:srgbClr val="17375E"/>
                </a:solidFill>
                <a:latin typeface="Arial"/>
                <a:cs typeface="Arial"/>
              </a:rPr>
              <a:t>A</a:t>
            </a:r>
            <a:r>
              <a:rPr sz="900" i="1" spc="-139" dirty="0">
                <a:solidFill>
                  <a:srgbClr val="17375E"/>
                </a:solidFill>
                <a:latin typeface="Arial"/>
                <a:cs typeface="Arial"/>
              </a:rPr>
              <a:t>P</a:t>
            </a:r>
            <a:endParaRPr sz="900">
              <a:latin typeface="Arial"/>
              <a:cs typeface="Arial"/>
            </a:endParaRPr>
          </a:p>
          <a:p>
            <a:pPr marL="9525"/>
            <a:r>
              <a:rPr sz="900" i="1" spc="-68" dirty="0">
                <a:solidFill>
                  <a:srgbClr val="17375E"/>
                </a:solidFill>
                <a:latin typeface="Arial"/>
                <a:cs typeface="Arial"/>
              </a:rPr>
              <a:t>cubes</a:t>
            </a:r>
            <a:endParaRPr sz="900">
              <a:latin typeface="Arial"/>
              <a:cs typeface="Arial"/>
            </a:endParaRPr>
          </a:p>
        </p:txBody>
      </p:sp>
      <p:sp>
        <p:nvSpPr>
          <p:cNvPr id="149" name="object 149"/>
          <p:cNvSpPr txBox="1"/>
          <p:nvPr/>
        </p:nvSpPr>
        <p:spPr>
          <a:xfrm>
            <a:off x="2992226" y="3919220"/>
            <a:ext cx="367665" cy="415498"/>
          </a:xfrm>
          <a:prstGeom prst="rect">
            <a:avLst/>
          </a:prstGeom>
        </p:spPr>
        <p:txBody>
          <a:bodyPr vert="horz" wrap="square" lIns="0" tIns="0" rIns="0" bIns="0" rtlCol="0">
            <a:spAutoFit/>
          </a:bodyPr>
          <a:lstStyle/>
          <a:p>
            <a:pPr marL="39052" marR="3810" indent="-30004" algn="just"/>
            <a:r>
              <a:rPr sz="900" i="1" spc="-199" dirty="0">
                <a:solidFill>
                  <a:srgbClr val="17375E"/>
                </a:solidFill>
                <a:latin typeface="Arial"/>
                <a:cs typeface="Arial"/>
              </a:rPr>
              <a:t>S</a:t>
            </a:r>
            <a:r>
              <a:rPr sz="900" i="1" spc="41" dirty="0">
                <a:solidFill>
                  <a:srgbClr val="17375E"/>
                </a:solidFill>
                <a:latin typeface="Arial"/>
                <a:cs typeface="Arial"/>
              </a:rPr>
              <a:t>t</a:t>
            </a:r>
            <a:r>
              <a:rPr sz="900" i="1" spc="-34" dirty="0">
                <a:solidFill>
                  <a:srgbClr val="17375E"/>
                </a:solidFill>
                <a:latin typeface="Arial"/>
                <a:cs typeface="Arial"/>
              </a:rPr>
              <a:t>ag</a:t>
            </a:r>
            <a:r>
              <a:rPr sz="900" i="1" spc="-15" dirty="0">
                <a:solidFill>
                  <a:srgbClr val="17375E"/>
                </a:solidFill>
                <a:latin typeface="Arial"/>
                <a:cs typeface="Arial"/>
              </a:rPr>
              <a:t>i</a:t>
            </a:r>
            <a:r>
              <a:rPr sz="900" i="1" spc="-38" dirty="0">
                <a:solidFill>
                  <a:srgbClr val="17375E"/>
                </a:solidFill>
                <a:latin typeface="Arial"/>
                <a:cs typeface="Arial"/>
              </a:rPr>
              <a:t>ng  </a:t>
            </a:r>
            <a:r>
              <a:rPr sz="900" i="1" spc="-75" dirty="0">
                <a:solidFill>
                  <a:srgbClr val="17375E"/>
                </a:solidFill>
                <a:latin typeface="Arial"/>
                <a:cs typeface="Arial"/>
              </a:rPr>
              <a:t>Tables  </a:t>
            </a:r>
            <a:r>
              <a:rPr sz="900" i="1" spc="11" dirty="0">
                <a:solidFill>
                  <a:srgbClr val="17375E"/>
                </a:solidFill>
                <a:latin typeface="Arial"/>
                <a:cs typeface="Arial"/>
              </a:rPr>
              <a:t>&amp;</a:t>
            </a:r>
            <a:r>
              <a:rPr sz="900" i="1" spc="-120" dirty="0">
                <a:solidFill>
                  <a:srgbClr val="17375E"/>
                </a:solidFill>
                <a:latin typeface="Arial"/>
                <a:cs typeface="Arial"/>
              </a:rPr>
              <a:t> </a:t>
            </a:r>
            <a:r>
              <a:rPr sz="900" i="1" spc="-135" dirty="0">
                <a:solidFill>
                  <a:srgbClr val="17375E"/>
                </a:solidFill>
                <a:latin typeface="Arial"/>
                <a:cs typeface="Arial"/>
              </a:rPr>
              <a:t>ODS</a:t>
            </a:r>
            <a:endParaRPr sz="900">
              <a:latin typeface="Arial"/>
              <a:cs typeface="Arial"/>
            </a:endParaRPr>
          </a:p>
        </p:txBody>
      </p:sp>
      <p:sp>
        <p:nvSpPr>
          <p:cNvPr id="150" name="object 150"/>
          <p:cNvSpPr txBox="1"/>
          <p:nvPr/>
        </p:nvSpPr>
        <p:spPr>
          <a:xfrm>
            <a:off x="4066189" y="4275036"/>
            <a:ext cx="706279" cy="276999"/>
          </a:xfrm>
          <a:prstGeom prst="rect">
            <a:avLst/>
          </a:prstGeom>
        </p:spPr>
        <p:txBody>
          <a:bodyPr vert="horz" wrap="square" lIns="0" tIns="0" rIns="0" bIns="0" rtlCol="0">
            <a:spAutoFit/>
          </a:bodyPr>
          <a:lstStyle/>
          <a:p>
            <a:pPr marL="53816" marR="3810" indent="-44768"/>
            <a:r>
              <a:rPr sz="900" i="1" spc="-98" dirty="0">
                <a:solidFill>
                  <a:srgbClr val="17375E"/>
                </a:solidFill>
                <a:latin typeface="Arial"/>
                <a:cs typeface="Arial"/>
              </a:rPr>
              <a:t>RDBMS, </a:t>
            </a:r>
            <a:r>
              <a:rPr sz="900" i="1" spc="-56" dirty="0">
                <a:solidFill>
                  <a:srgbClr val="17375E"/>
                </a:solidFill>
                <a:latin typeface="Arial"/>
                <a:cs typeface="Arial"/>
              </a:rPr>
              <a:t>Rolap,  </a:t>
            </a:r>
            <a:r>
              <a:rPr sz="900" i="1" spc="-23" dirty="0">
                <a:solidFill>
                  <a:srgbClr val="17375E"/>
                </a:solidFill>
                <a:latin typeface="Arial"/>
                <a:cs typeface="Arial"/>
              </a:rPr>
              <a:t>Molap,</a:t>
            </a:r>
            <a:r>
              <a:rPr sz="900" i="1" spc="-98" dirty="0">
                <a:solidFill>
                  <a:srgbClr val="17375E"/>
                </a:solidFill>
                <a:latin typeface="Arial"/>
                <a:cs typeface="Arial"/>
              </a:rPr>
              <a:t> </a:t>
            </a:r>
            <a:r>
              <a:rPr sz="900" i="1" spc="-45" dirty="0">
                <a:solidFill>
                  <a:srgbClr val="17375E"/>
                </a:solidFill>
                <a:latin typeface="Arial"/>
                <a:cs typeface="Arial"/>
              </a:rPr>
              <a:t>Holap</a:t>
            </a:r>
            <a:endParaRPr sz="900">
              <a:latin typeface="Arial"/>
              <a:cs typeface="Arial"/>
            </a:endParaRPr>
          </a:p>
        </p:txBody>
      </p:sp>
      <p:sp>
        <p:nvSpPr>
          <p:cNvPr id="151" name="object 151"/>
          <p:cNvSpPr/>
          <p:nvPr/>
        </p:nvSpPr>
        <p:spPr>
          <a:xfrm>
            <a:off x="2491542" y="2170586"/>
            <a:ext cx="0" cy="310038"/>
          </a:xfrm>
          <a:custGeom>
            <a:avLst/>
            <a:gdLst/>
            <a:ahLst/>
            <a:cxnLst/>
            <a:rect l="l" t="t" r="r" b="b"/>
            <a:pathLst>
              <a:path h="413385">
                <a:moveTo>
                  <a:pt x="0" y="413194"/>
                </a:moveTo>
                <a:lnTo>
                  <a:pt x="0" y="0"/>
                </a:lnTo>
              </a:path>
            </a:pathLst>
          </a:custGeom>
          <a:ln w="9525">
            <a:solidFill>
              <a:srgbClr val="4A7EBB"/>
            </a:solidFill>
          </a:ln>
        </p:spPr>
        <p:txBody>
          <a:bodyPr wrap="square" lIns="0" tIns="0" rIns="0" bIns="0" rtlCol="0"/>
          <a:lstStyle/>
          <a:p>
            <a:endParaRPr sz="1350"/>
          </a:p>
        </p:txBody>
      </p:sp>
      <p:sp>
        <p:nvSpPr>
          <p:cNvPr id="152" name="object 152"/>
          <p:cNvSpPr/>
          <p:nvPr/>
        </p:nvSpPr>
        <p:spPr>
          <a:xfrm>
            <a:off x="2458209" y="2170588"/>
            <a:ext cx="66675" cy="57150"/>
          </a:xfrm>
          <a:custGeom>
            <a:avLst/>
            <a:gdLst/>
            <a:ahLst/>
            <a:cxnLst/>
            <a:rect l="l" t="t" r="r" b="b"/>
            <a:pathLst>
              <a:path w="88900" h="76200">
                <a:moveTo>
                  <a:pt x="88900" y="76200"/>
                </a:moveTo>
                <a:lnTo>
                  <a:pt x="44450" y="0"/>
                </a:lnTo>
                <a:lnTo>
                  <a:pt x="0" y="76200"/>
                </a:lnTo>
              </a:path>
            </a:pathLst>
          </a:custGeom>
          <a:ln w="9525">
            <a:solidFill>
              <a:srgbClr val="4A7EBB"/>
            </a:solidFill>
          </a:ln>
        </p:spPr>
        <p:txBody>
          <a:bodyPr wrap="square" lIns="0" tIns="0" rIns="0" bIns="0" rtlCol="0"/>
          <a:lstStyle/>
          <a:p>
            <a:endParaRPr sz="1350"/>
          </a:p>
        </p:txBody>
      </p:sp>
      <p:sp>
        <p:nvSpPr>
          <p:cNvPr id="153" name="object 153"/>
          <p:cNvSpPr/>
          <p:nvPr/>
        </p:nvSpPr>
        <p:spPr>
          <a:xfrm>
            <a:off x="2458208" y="2423329"/>
            <a:ext cx="66675" cy="57150"/>
          </a:xfrm>
          <a:custGeom>
            <a:avLst/>
            <a:gdLst/>
            <a:ahLst/>
            <a:cxnLst/>
            <a:rect l="l" t="t" r="r" b="b"/>
            <a:pathLst>
              <a:path w="88900" h="76200">
                <a:moveTo>
                  <a:pt x="0" y="0"/>
                </a:moveTo>
                <a:lnTo>
                  <a:pt x="44450" y="76200"/>
                </a:lnTo>
                <a:lnTo>
                  <a:pt x="88900" y="0"/>
                </a:lnTo>
              </a:path>
            </a:pathLst>
          </a:custGeom>
          <a:ln w="9525">
            <a:solidFill>
              <a:srgbClr val="4A7EBB"/>
            </a:solidFill>
          </a:ln>
        </p:spPr>
        <p:txBody>
          <a:bodyPr wrap="square" lIns="0" tIns="0" rIns="0" bIns="0" rtlCol="0"/>
          <a:lstStyle/>
          <a:p>
            <a:endParaRPr sz="1350"/>
          </a:p>
        </p:txBody>
      </p:sp>
      <p:sp>
        <p:nvSpPr>
          <p:cNvPr id="154" name="object 154"/>
          <p:cNvSpPr/>
          <p:nvPr/>
        </p:nvSpPr>
        <p:spPr>
          <a:xfrm>
            <a:off x="2977596" y="3520735"/>
            <a:ext cx="0" cy="310038"/>
          </a:xfrm>
          <a:custGeom>
            <a:avLst/>
            <a:gdLst/>
            <a:ahLst/>
            <a:cxnLst/>
            <a:rect l="l" t="t" r="r" b="b"/>
            <a:pathLst>
              <a:path h="413385">
                <a:moveTo>
                  <a:pt x="0" y="413194"/>
                </a:moveTo>
                <a:lnTo>
                  <a:pt x="0" y="0"/>
                </a:lnTo>
              </a:path>
            </a:pathLst>
          </a:custGeom>
          <a:ln w="9525">
            <a:solidFill>
              <a:srgbClr val="4A7EBB"/>
            </a:solidFill>
          </a:ln>
        </p:spPr>
        <p:txBody>
          <a:bodyPr wrap="square" lIns="0" tIns="0" rIns="0" bIns="0" rtlCol="0"/>
          <a:lstStyle/>
          <a:p>
            <a:endParaRPr sz="1350"/>
          </a:p>
        </p:txBody>
      </p:sp>
      <p:sp>
        <p:nvSpPr>
          <p:cNvPr id="155" name="object 155"/>
          <p:cNvSpPr/>
          <p:nvPr/>
        </p:nvSpPr>
        <p:spPr>
          <a:xfrm>
            <a:off x="2944263" y="3520738"/>
            <a:ext cx="66675" cy="57150"/>
          </a:xfrm>
          <a:custGeom>
            <a:avLst/>
            <a:gdLst/>
            <a:ahLst/>
            <a:cxnLst/>
            <a:rect l="l" t="t" r="r" b="b"/>
            <a:pathLst>
              <a:path w="88900" h="76200">
                <a:moveTo>
                  <a:pt x="88900" y="76200"/>
                </a:moveTo>
                <a:lnTo>
                  <a:pt x="44450" y="0"/>
                </a:lnTo>
                <a:lnTo>
                  <a:pt x="0" y="76200"/>
                </a:lnTo>
              </a:path>
            </a:pathLst>
          </a:custGeom>
          <a:ln w="9525">
            <a:solidFill>
              <a:srgbClr val="4A7EBB"/>
            </a:solidFill>
          </a:ln>
        </p:spPr>
        <p:txBody>
          <a:bodyPr wrap="square" lIns="0" tIns="0" rIns="0" bIns="0" rtlCol="0"/>
          <a:lstStyle/>
          <a:p>
            <a:endParaRPr sz="1350"/>
          </a:p>
        </p:txBody>
      </p:sp>
      <p:sp>
        <p:nvSpPr>
          <p:cNvPr id="156" name="object 156"/>
          <p:cNvSpPr/>
          <p:nvPr/>
        </p:nvSpPr>
        <p:spPr>
          <a:xfrm>
            <a:off x="2944262" y="3773479"/>
            <a:ext cx="66675" cy="57150"/>
          </a:xfrm>
          <a:custGeom>
            <a:avLst/>
            <a:gdLst/>
            <a:ahLst/>
            <a:cxnLst/>
            <a:rect l="l" t="t" r="r" b="b"/>
            <a:pathLst>
              <a:path w="88900" h="76200">
                <a:moveTo>
                  <a:pt x="0" y="0"/>
                </a:moveTo>
                <a:lnTo>
                  <a:pt x="44450" y="76199"/>
                </a:lnTo>
                <a:lnTo>
                  <a:pt x="88900" y="0"/>
                </a:lnTo>
              </a:path>
            </a:pathLst>
          </a:custGeom>
          <a:ln w="9525">
            <a:solidFill>
              <a:srgbClr val="4A7EBB"/>
            </a:solidFill>
          </a:ln>
        </p:spPr>
        <p:txBody>
          <a:bodyPr wrap="square" lIns="0" tIns="0" rIns="0" bIns="0" rtlCol="0"/>
          <a:lstStyle/>
          <a:p>
            <a:endParaRPr sz="1350"/>
          </a:p>
        </p:txBody>
      </p:sp>
    </p:spTree>
    <p:extLst>
      <p:ext uri="{BB962C8B-B14F-4D97-AF65-F5344CB8AC3E}">
        <p14:creationId xmlns:p14="http://schemas.microsoft.com/office/powerpoint/2010/main" val="3705346070"/>
      </p:ext>
    </p:extLst>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a:t>Attribute</a:t>
            </a:r>
            <a:r>
              <a:rPr lang="sv-SE" dirty="0"/>
              <a:t> </a:t>
            </a:r>
            <a:r>
              <a:rPr lang="sv-SE" dirty="0" err="1"/>
              <a:t>mapping</a:t>
            </a:r>
            <a:r>
              <a:rPr lang="sv-SE" dirty="0"/>
              <a:t> </a:t>
            </a:r>
            <a:r>
              <a:rPr lang="sv-SE" dirty="0" err="1"/>
              <a:t>model</a:t>
            </a:r>
            <a:endParaRPr lang="sv-SE" dirty="0"/>
          </a:p>
        </p:txBody>
      </p:sp>
      <p:sp>
        <p:nvSpPr>
          <p:cNvPr id="28" name="TextBox 27"/>
          <p:cNvSpPr txBox="1"/>
          <p:nvPr/>
        </p:nvSpPr>
        <p:spPr>
          <a:xfrm>
            <a:off x="786276" y="1549595"/>
            <a:ext cx="4838697" cy="861774"/>
          </a:xfrm>
          <a:prstGeom prst="rect">
            <a:avLst/>
          </a:prstGeom>
          <a:noFill/>
        </p:spPr>
        <p:txBody>
          <a:bodyPr wrap="none" rtlCol="0">
            <a:spAutoFit/>
          </a:bodyPr>
          <a:lstStyle/>
          <a:p>
            <a:pPr marL="0" lvl="2"/>
            <a:r>
              <a:rPr lang="en-US" sz="1600" b="1" spc="-45" dirty="0" smtClean="0">
                <a:solidFill>
                  <a:srgbClr val="3F3F3F"/>
                </a:solidFill>
                <a:cs typeface="Arial"/>
              </a:rPr>
              <a:t>Step 2: List </a:t>
            </a:r>
            <a:r>
              <a:rPr lang="en-US" sz="1600" b="1" spc="-10" dirty="0">
                <a:solidFill>
                  <a:srgbClr val="3F3F3F"/>
                </a:solidFill>
                <a:cs typeface="Arial"/>
              </a:rPr>
              <a:t>the </a:t>
            </a:r>
            <a:r>
              <a:rPr lang="en-US" sz="1600" b="1" spc="-30" dirty="0">
                <a:solidFill>
                  <a:srgbClr val="3F3F3F"/>
                </a:solidFill>
                <a:cs typeface="Arial"/>
              </a:rPr>
              <a:t>relevant </a:t>
            </a:r>
            <a:r>
              <a:rPr lang="en-US" sz="1600" b="1" spc="-15" dirty="0">
                <a:solidFill>
                  <a:srgbClr val="3F3F3F"/>
                </a:solidFill>
                <a:cs typeface="Arial"/>
              </a:rPr>
              <a:t>attributes in</a:t>
            </a:r>
            <a:r>
              <a:rPr lang="en-US" sz="1600" b="1" spc="-170" dirty="0">
                <a:solidFill>
                  <a:srgbClr val="3F3F3F"/>
                </a:solidFill>
                <a:cs typeface="Arial"/>
              </a:rPr>
              <a:t> </a:t>
            </a:r>
            <a:r>
              <a:rPr lang="en-US" sz="1600" b="1" spc="-10" dirty="0">
                <a:solidFill>
                  <a:srgbClr val="3F3F3F"/>
                </a:solidFill>
                <a:cs typeface="Arial"/>
              </a:rPr>
              <a:t>the </a:t>
            </a:r>
            <a:r>
              <a:rPr lang="en-US" sz="1600" b="1" spc="-45" dirty="0">
                <a:solidFill>
                  <a:srgbClr val="3F3F3F"/>
                </a:solidFill>
                <a:cs typeface="Arial"/>
              </a:rPr>
              <a:t>source</a:t>
            </a:r>
            <a:r>
              <a:rPr lang="en-US" sz="1600" b="1" spc="-105" dirty="0">
                <a:solidFill>
                  <a:srgbClr val="3F3F3F"/>
                </a:solidFill>
                <a:cs typeface="Arial"/>
              </a:rPr>
              <a:t> </a:t>
            </a:r>
            <a:r>
              <a:rPr lang="en-US" sz="1600" b="1" spc="-50" dirty="0">
                <a:solidFill>
                  <a:srgbClr val="3F3F3F"/>
                </a:solidFill>
                <a:cs typeface="Arial"/>
              </a:rPr>
              <a:t>databases</a:t>
            </a:r>
            <a:endParaRPr lang="en-US" sz="1600" b="1" dirty="0">
              <a:cs typeface="Arial"/>
            </a:endParaRPr>
          </a:p>
          <a:p>
            <a:pPr marL="0" lvl="2"/>
            <a:endParaRPr lang="en-US" sz="1600" b="1" spc="-25" dirty="0" smtClean="0">
              <a:solidFill>
                <a:srgbClr val="3F3F3F"/>
              </a:solidFill>
              <a:cs typeface="Arial"/>
            </a:endParaRPr>
          </a:p>
          <a:p>
            <a:endParaRPr lang="sv-SE" dirty="0"/>
          </a:p>
        </p:txBody>
      </p:sp>
      <p:pic>
        <p:nvPicPr>
          <p:cNvPr id="522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221" y="2325979"/>
            <a:ext cx="4589550" cy="1827212"/>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4358624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a:t>Attribute</a:t>
            </a:r>
            <a:r>
              <a:rPr lang="sv-SE" dirty="0"/>
              <a:t> </a:t>
            </a:r>
            <a:r>
              <a:rPr lang="sv-SE" dirty="0" err="1"/>
              <a:t>mapping</a:t>
            </a:r>
            <a:r>
              <a:rPr lang="sv-SE" dirty="0"/>
              <a:t> </a:t>
            </a:r>
            <a:r>
              <a:rPr lang="sv-SE" dirty="0" err="1"/>
              <a:t>model</a:t>
            </a:r>
            <a:endParaRPr lang="sv-SE" dirty="0"/>
          </a:p>
        </p:txBody>
      </p:sp>
      <p:sp>
        <p:nvSpPr>
          <p:cNvPr id="28" name="TextBox 27"/>
          <p:cNvSpPr txBox="1"/>
          <p:nvPr/>
        </p:nvSpPr>
        <p:spPr>
          <a:xfrm>
            <a:off x="786276" y="1549595"/>
            <a:ext cx="6366166" cy="861774"/>
          </a:xfrm>
          <a:prstGeom prst="rect">
            <a:avLst/>
          </a:prstGeom>
          <a:noFill/>
        </p:spPr>
        <p:txBody>
          <a:bodyPr wrap="none" rtlCol="0">
            <a:spAutoFit/>
          </a:bodyPr>
          <a:lstStyle/>
          <a:p>
            <a:pPr marL="0" lvl="2"/>
            <a:r>
              <a:rPr lang="en-US" sz="1600" b="1" spc="-45" dirty="0">
                <a:solidFill>
                  <a:srgbClr val="3F3F3F"/>
                </a:solidFill>
                <a:cs typeface="Arial"/>
              </a:rPr>
              <a:t>Step </a:t>
            </a:r>
            <a:r>
              <a:rPr lang="en-US" sz="1600" b="1" spc="-45" dirty="0" smtClean="0">
                <a:solidFill>
                  <a:srgbClr val="3F3F3F"/>
                </a:solidFill>
                <a:cs typeface="Arial"/>
              </a:rPr>
              <a:t>3: </a:t>
            </a:r>
            <a:r>
              <a:rPr lang="en-US" sz="1600" b="1" spc="-25" dirty="0" smtClean="0">
                <a:solidFill>
                  <a:srgbClr val="3F3F3F"/>
                </a:solidFill>
                <a:cs typeface="Arial"/>
              </a:rPr>
              <a:t>Map </a:t>
            </a:r>
            <a:r>
              <a:rPr lang="en-US" sz="1600" b="1" spc="-10" dirty="0">
                <a:solidFill>
                  <a:srgbClr val="3F3F3F"/>
                </a:solidFill>
                <a:cs typeface="Arial"/>
              </a:rPr>
              <a:t>the </a:t>
            </a:r>
            <a:r>
              <a:rPr lang="en-US" sz="1600" b="1" spc="-45" dirty="0">
                <a:solidFill>
                  <a:srgbClr val="3F3F3F"/>
                </a:solidFill>
                <a:cs typeface="Arial"/>
              </a:rPr>
              <a:t>source </a:t>
            </a:r>
            <a:r>
              <a:rPr lang="en-US" sz="1600" b="1" spc="-15" dirty="0">
                <a:solidFill>
                  <a:srgbClr val="3F3F3F"/>
                </a:solidFill>
                <a:cs typeface="Arial"/>
              </a:rPr>
              <a:t>attributes to </a:t>
            </a:r>
            <a:r>
              <a:rPr lang="en-US" sz="1600" b="1" spc="-10" dirty="0">
                <a:solidFill>
                  <a:srgbClr val="3F3F3F"/>
                </a:solidFill>
                <a:cs typeface="Arial"/>
              </a:rPr>
              <a:t>the </a:t>
            </a:r>
            <a:r>
              <a:rPr lang="en-US" sz="1600" b="1" spc="-15" dirty="0">
                <a:solidFill>
                  <a:srgbClr val="3F3F3F"/>
                </a:solidFill>
                <a:cs typeface="Arial"/>
              </a:rPr>
              <a:t>attributes in </a:t>
            </a:r>
            <a:r>
              <a:rPr lang="en-US" sz="1600" b="1" spc="-10" dirty="0">
                <a:solidFill>
                  <a:srgbClr val="3F3F3F"/>
                </a:solidFill>
                <a:cs typeface="Arial"/>
              </a:rPr>
              <a:t>the</a:t>
            </a:r>
            <a:r>
              <a:rPr lang="en-US" sz="1600" b="1" spc="-155" dirty="0">
                <a:solidFill>
                  <a:srgbClr val="3F3F3F"/>
                </a:solidFill>
                <a:cs typeface="Arial"/>
              </a:rPr>
              <a:t> </a:t>
            </a:r>
            <a:r>
              <a:rPr lang="en-US" sz="1600" b="1" spc="-35" dirty="0">
                <a:solidFill>
                  <a:srgbClr val="3F3F3F"/>
                </a:solidFill>
                <a:cs typeface="Arial"/>
              </a:rPr>
              <a:t>dimensional </a:t>
            </a:r>
            <a:r>
              <a:rPr lang="en-US" sz="1600" b="1" spc="-25" dirty="0" smtClean="0">
                <a:solidFill>
                  <a:srgbClr val="3F3F3F"/>
                </a:solidFill>
                <a:cs typeface="Arial"/>
              </a:rPr>
              <a:t>table</a:t>
            </a:r>
            <a:endParaRPr lang="en-US" sz="1600" b="1" spc="-25" dirty="0">
              <a:solidFill>
                <a:srgbClr val="3F3F3F"/>
              </a:solidFill>
              <a:cs typeface="Arial"/>
            </a:endParaRPr>
          </a:p>
          <a:p>
            <a:pPr marL="0" lvl="2"/>
            <a:endParaRPr lang="en-US" sz="1600" b="1" spc="-25" dirty="0">
              <a:solidFill>
                <a:srgbClr val="3F3F3F"/>
              </a:solidFill>
              <a:cs typeface="Arial"/>
            </a:endParaRPr>
          </a:p>
          <a:p>
            <a:endParaRPr lang="sv-SE" dirty="0"/>
          </a:p>
        </p:txBody>
      </p:sp>
      <p:pic>
        <p:nvPicPr>
          <p:cNvPr id="532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554" y="2268550"/>
            <a:ext cx="5055794" cy="2080086"/>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17500900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a:t>Attribute</a:t>
            </a:r>
            <a:r>
              <a:rPr lang="sv-SE" dirty="0"/>
              <a:t> </a:t>
            </a:r>
            <a:r>
              <a:rPr lang="sv-SE" dirty="0" err="1"/>
              <a:t>mapping</a:t>
            </a:r>
            <a:r>
              <a:rPr lang="sv-SE" dirty="0"/>
              <a:t> </a:t>
            </a:r>
            <a:r>
              <a:rPr lang="sv-SE" dirty="0" err="1"/>
              <a:t>model</a:t>
            </a:r>
            <a:endParaRPr lang="sv-SE" dirty="0"/>
          </a:p>
        </p:txBody>
      </p:sp>
      <p:sp>
        <p:nvSpPr>
          <p:cNvPr id="28" name="TextBox 27"/>
          <p:cNvSpPr txBox="1"/>
          <p:nvPr/>
        </p:nvSpPr>
        <p:spPr>
          <a:xfrm>
            <a:off x="786276" y="1549595"/>
            <a:ext cx="5028364" cy="861774"/>
          </a:xfrm>
          <a:prstGeom prst="rect">
            <a:avLst/>
          </a:prstGeom>
          <a:noFill/>
        </p:spPr>
        <p:txBody>
          <a:bodyPr wrap="none" rtlCol="0">
            <a:spAutoFit/>
          </a:bodyPr>
          <a:lstStyle/>
          <a:p>
            <a:pPr marL="0" lvl="2"/>
            <a:r>
              <a:rPr lang="en-US" sz="1600" b="1" spc="-45" dirty="0" smtClean="0">
                <a:solidFill>
                  <a:srgbClr val="3F3F3F"/>
                </a:solidFill>
                <a:cs typeface="Arial"/>
              </a:rPr>
              <a:t>Step 4: </a:t>
            </a:r>
            <a:r>
              <a:rPr lang="en-US" sz="1600" b="1" dirty="0" smtClean="0">
                <a:cs typeface="Arial"/>
              </a:rPr>
              <a:t>Add </a:t>
            </a:r>
            <a:r>
              <a:rPr lang="en-US" sz="1600" b="1" dirty="0">
                <a:cs typeface="Arial"/>
              </a:rPr>
              <a:t>transformation rules for the source attributes</a:t>
            </a:r>
          </a:p>
          <a:p>
            <a:pPr marL="0" lvl="2"/>
            <a:endParaRPr lang="en-US" sz="1600" b="1" spc="-25" dirty="0" smtClean="0">
              <a:solidFill>
                <a:srgbClr val="3F3F3F"/>
              </a:solidFill>
              <a:cs typeface="Arial"/>
            </a:endParaRPr>
          </a:p>
          <a:p>
            <a:endParaRPr lang="sv-SE" dirty="0"/>
          </a:p>
        </p:txBody>
      </p:sp>
      <p:pic>
        <p:nvPicPr>
          <p:cNvPr id="542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793" y="1976034"/>
            <a:ext cx="4988099" cy="2812942"/>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3" name="Rectangle 2"/>
          <p:cNvSpPr/>
          <p:nvPr/>
        </p:nvSpPr>
        <p:spPr>
          <a:xfrm>
            <a:off x="4593945" y="2220261"/>
            <a:ext cx="1713865" cy="188581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Tree>
    <p:extLst>
      <p:ext uri="{BB962C8B-B14F-4D97-AF65-F5344CB8AC3E}">
        <p14:creationId xmlns:p14="http://schemas.microsoft.com/office/powerpoint/2010/main" val="21503125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a:t>Attribute</a:t>
            </a:r>
            <a:r>
              <a:rPr lang="sv-SE" dirty="0"/>
              <a:t> </a:t>
            </a:r>
            <a:r>
              <a:rPr lang="sv-SE" dirty="0" err="1"/>
              <a:t>mapping</a:t>
            </a:r>
            <a:r>
              <a:rPr lang="sv-SE" dirty="0"/>
              <a:t> </a:t>
            </a:r>
            <a:r>
              <a:rPr lang="sv-SE" dirty="0" err="1"/>
              <a:t>model</a:t>
            </a:r>
            <a:endParaRPr lang="sv-SE" dirty="0"/>
          </a:p>
        </p:txBody>
      </p:sp>
      <p:sp>
        <p:nvSpPr>
          <p:cNvPr id="28" name="TextBox 27"/>
          <p:cNvSpPr txBox="1"/>
          <p:nvPr/>
        </p:nvSpPr>
        <p:spPr>
          <a:xfrm>
            <a:off x="786276" y="1549595"/>
            <a:ext cx="6853671" cy="861774"/>
          </a:xfrm>
          <a:prstGeom prst="rect">
            <a:avLst/>
          </a:prstGeom>
          <a:noFill/>
        </p:spPr>
        <p:txBody>
          <a:bodyPr wrap="none" rtlCol="0">
            <a:spAutoFit/>
          </a:bodyPr>
          <a:lstStyle/>
          <a:p>
            <a:pPr marL="0" lvl="2"/>
            <a:r>
              <a:rPr lang="en-US" sz="1600" b="1" dirty="0">
                <a:cs typeface="Arial"/>
              </a:rPr>
              <a:t>Step 2: Add additional source: </a:t>
            </a:r>
            <a:r>
              <a:rPr lang="en-US" sz="1600" b="1" spc="-45" dirty="0">
                <a:solidFill>
                  <a:srgbClr val="3F3F3F"/>
                </a:solidFill>
                <a:cs typeface="Arial"/>
              </a:rPr>
              <a:t>List </a:t>
            </a:r>
            <a:r>
              <a:rPr lang="en-US" sz="1600" b="1" spc="-10" dirty="0">
                <a:solidFill>
                  <a:srgbClr val="3F3F3F"/>
                </a:solidFill>
                <a:cs typeface="Arial"/>
              </a:rPr>
              <a:t>the </a:t>
            </a:r>
            <a:r>
              <a:rPr lang="en-US" sz="1600" b="1" spc="-30" dirty="0">
                <a:solidFill>
                  <a:srgbClr val="3F3F3F"/>
                </a:solidFill>
                <a:cs typeface="Arial"/>
              </a:rPr>
              <a:t>relevant </a:t>
            </a:r>
            <a:r>
              <a:rPr lang="en-US" sz="1600" b="1" spc="-15" dirty="0">
                <a:solidFill>
                  <a:srgbClr val="3F3F3F"/>
                </a:solidFill>
                <a:cs typeface="Arial"/>
              </a:rPr>
              <a:t>attributes in</a:t>
            </a:r>
            <a:r>
              <a:rPr lang="en-US" sz="1600" b="1" spc="-170" dirty="0">
                <a:solidFill>
                  <a:srgbClr val="3F3F3F"/>
                </a:solidFill>
                <a:cs typeface="Arial"/>
              </a:rPr>
              <a:t> </a:t>
            </a:r>
            <a:r>
              <a:rPr lang="en-US" sz="1600" b="1" spc="-10" dirty="0">
                <a:solidFill>
                  <a:srgbClr val="3F3F3F"/>
                </a:solidFill>
                <a:cs typeface="Arial"/>
              </a:rPr>
              <a:t>the </a:t>
            </a:r>
            <a:r>
              <a:rPr lang="en-US" sz="1600" b="1" spc="-45" dirty="0">
                <a:solidFill>
                  <a:srgbClr val="3F3F3F"/>
                </a:solidFill>
                <a:cs typeface="Arial"/>
              </a:rPr>
              <a:t>source</a:t>
            </a:r>
            <a:r>
              <a:rPr lang="en-US" sz="1600" b="1" spc="-105" dirty="0">
                <a:solidFill>
                  <a:srgbClr val="3F3F3F"/>
                </a:solidFill>
                <a:cs typeface="Arial"/>
              </a:rPr>
              <a:t> </a:t>
            </a:r>
            <a:r>
              <a:rPr lang="en-US" sz="1600" b="1" spc="-50" dirty="0">
                <a:solidFill>
                  <a:srgbClr val="3F3F3F"/>
                </a:solidFill>
                <a:cs typeface="Arial"/>
              </a:rPr>
              <a:t>databases</a:t>
            </a:r>
            <a:endParaRPr lang="en-US" sz="1600" b="1" dirty="0">
              <a:cs typeface="Arial"/>
            </a:endParaRPr>
          </a:p>
          <a:p>
            <a:pPr marL="0" lvl="2"/>
            <a:endParaRPr lang="en-US" sz="1600" b="1" spc="-25" dirty="0" smtClean="0">
              <a:solidFill>
                <a:srgbClr val="3F3F3F"/>
              </a:solidFill>
              <a:cs typeface="Arial"/>
            </a:endParaRPr>
          </a:p>
          <a:p>
            <a:endParaRPr lang="sv-SE" dirty="0"/>
          </a:p>
        </p:txBody>
      </p:sp>
      <p:pic>
        <p:nvPicPr>
          <p:cNvPr id="542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63" y="2069293"/>
            <a:ext cx="4800590" cy="270720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6" name="Rectangle 5"/>
          <p:cNvSpPr/>
          <p:nvPr/>
        </p:nvSpPr>
        <p:spPr>
          <a:xfrm>
            <a:off x="954784" y="3940559"/>
            <a:ext cx="3733453" cy="83593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Tree>
    <p:extLst>
      <p:ext uri="{BB962C8B-B14F-4D97-AF65-F5344CB8AC3E}">
        <p14:creationId xmlns:p14="http://schemas.microsoft.com/office/powerpoint/2010/main" val="818826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a:t>Attribute</a:t>
            </a:r>
            <a:r>
              <a:rPr lang="sv-SE" dirty="0"/>
              <a:t> </a:t>
            </a:r>
            <a:r>
              <a:rPr lang="sv-SE" dirty="0" err="1"/>
              <a:t>mapping</a:t>
            </a:r>
            <a:r>
              <a:rPr lang="sv-SE" dirty="0"/>
              <a:t> </a:t>
            </a:r>
            <a:r>
              <a:rPr lang="sv-SE" dirty="0" err="1"/>
              <a:t>model</a:t>
            </a:r>
            <a:endParaRPr lang="sv-SE" dirty="0"/>
          </a:p>
        </p:txBody>
      </p:sp>
      <p:sp>
        <p:nvSpPr>
          <p:cNvPr id="28" name="TextBox 27"/>
          <p:cNvSpPr txBox="1"/>
          <p:nvPr/>
        </p:nvSpPr>
        <p:spPr>
          <a:xfrm>
            <a:off x="792000" y="1370241"/>
            <a:ext cx="7240835" cy="861774"/>
          </a:xfrm>
          <a:prstGeom prst="rect">
            <a:avLst/>
          </a:prstGeom>
          <a:noFill/>
        </p:spPr>
        <p:txBody>
          <a:bodyPr wrap="square" rtlCol="0">
            <a:spAutoFit/>
          </a:bodyPr>
          <a:lstStyle/>
          <a:p>
            <a:pPr marL="0" lvl="2"/>
            <a:r>
              <a:rPr lang="en-US" sz="1600" b="1" dirty="0" smtClean="0">
                <a:cs typeface="Arial"/>
              </a:rPr>
              <a:t>Step 3: </a:t>
            </a:r>
            <a:r>
              <a:rPr lang="en-US" sz="1600" b="1" spc="-25" dirty="0">
                <a:solidFill>
                  <a:srgbClr val="3F3F3F"/>
                </a:solidFill>
                <a:cs typeface="Arial"/>
              </a:rPr>
              <a:t>Map </a:t>
            </a:r>
            <a:r>
              <a:rPr lang="en-US" sz="1600" b="1" spc="-10" dirty="0">
                <a:solidFill>
                  <a:srgbClr val="3F3F3F"/>
                </a:solidFill>
                <a:cs typeface="Arial"/>
              </a:rPr>
              <a:t>the </a:t>
            </a:r>
            <a:r>
              <a:rPr lang="en-US" sz="1600" b="1" spc="-45" dirty="0">
                <a:solidFill>
                  <a:srgbClr val="3F3F3F"/>
                </a:solidFill>
                <a:cs typeface="Arial"/>
              </a:rPr>
              <a:t>source </a:t>
            </a:r>
            <a:r>
              <a:rPr lang="en-US" sz="1600" b="1" spc="-15" dirty="0">
                <a:solidFill>
                  <a:srgbClr val="3F3F3F"/>
                </a:solidFill>
                <a:cs typeface="Arial"/>
              </a:rPr>
              <a:t>attributes to </a:t>
            </a:r>
            <a:r>
              <a:rPr lang="en-US" sz="1600" b="1" spc="-10" dirty="0">
                <a:solidFill>
                  <a:srgbClr val="3F3F3F"/>
                </a:solidFill>
                <a:cs typeface="Arial"/>
              </a:rPr>
              <a:t>the </a:t>
            </a:r>
            <a:r>
              <a:rPr lang="en-US" sz="1600" b="1" spc="-15" dirty="0">
                <a:solidFill>
                  <a:srgbClr val="3F3F3F"/>
                </a:solidFill>
                <a:cs typeface="Arial"/>
              </a:rPr>
              <a:t>attributes in </a:t>
            </a:r>
            <a:r>
              <a:rPr lang="en-US" sz="1600" b="1" spc="-10" dirty="0">
                <a:solidFill>
                  <a:srgbClr val="3F3F3F"/>
                </a:solidFill>
                <a:cs typeface="Arial"/>
              </a:rPr>
              <a:t>the</a:t>
            </a:r>
            <a:r>
              <a:rPr lang="en-US" sz="1600" b="1" spc="-155" dirty="0">
                <a:solidFill>
                  <a:srgbClr val="3F3F3F"/>
                </a:solidFill>
                <a:cs typeface="Arial"/>
              </a:rPr>
              <a:t> </a:t>
            </a:r>
            <a:r>
              <a:rPr lang="en-US" sz="1600" b="1" spc="-35" dirty="0">
                <a:solidFill>
                  <a:srgbClr val="3F3F3F"/>
                </a:solidFill>
                <a:cs typeface="Arial"/>
              </a:rPr>
              <a:t>dimensional </a:t>
            </a:r>
            <a:r>
              <a:rPr lang="en-US" sz="1600" b="1" spc="-25" dirty="0" smtClean="0">
                <a:solidFill>
                  <a:srgbClr val="3F3F3F"/>
                </a:solidFill>
                <a:cs typeface="Arial"/>
              </a:rPr>
              <a:t>table</a:t>
            </a:r>
            <a:endParaRPr lang="en-US" sz="1600" b="1" dirty="0">
              <a:cs typeface="Arial"/>
            </a:endParaRPr>
          </a:p>
          <a:p>
            <a:pPr marL="0" lvl="2"/>
            <a:endParaRPr lang="en-US" sz="1600" b="1" spc="-25" dirty="0" smtClean="0">
              <a:solidFill>
                <a:srgbClr val="3F3F3F"/>
              </a:solidFill>
              <a:cs typeface="Arial"/>
            </a:endParaRPr>
          </a:p>
          <a:p>
            <a:endParaRPr lang="sv-SE" dirty="0"/>
          </a:p>
        </p:txBody>
      </p:sp>
      <p:sp>
        <p:nvSpPr>
          <p:cNvPr id="6" name="Rectangle 5"/>
          <p:cNvSpPr/>
          <p:nvPr/>
        </p:nvSpPr>
        <p:spPr>
          <a:xfrm>
            <a:off x="954784" y="3940559"/>
            <a:ext cx="3733453" cy="83593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7" name="object 10"/>
          <p:cNvSpPr/>
          <p:nvPr/>
        </p:nvSpPr>
        <p:spPr>
          <a:xfrm>
            <a:off x="1732788" y="2549647"/>
            <a:ext cx="4023359" cy="1328927"/>
          </a:xfrm>
          <a:prstGeom prst="rect">
            <a:avLst/>
          </a:prstGeom>
          <a:blipFill>
            <a:blip r:embed="rId2" cstate="print"/>
            <a:stretch>
              <a:fillRect/>
            </a:stretch>
          </a:blipFill>
        </p:spPr>
        <p:txBody>
          <a:bodyPr wrap="square" lIns="0" tIns="0" rIns="0" bIns="0" rtlCol="0"/>
          <a:lstStyle/>
          <a:p>
            <a:endParaRPr/>
          </a:p>
        </p:txBody>
      </p:sp>
      <p:sp>
        <p:nvSpPr>
          <p:cNvPr id="8" name="object 11"/>
          <p:cNvSpPr txBox="1"/>
          <p:nvPr/>
        </p:nvSpPr>
        <p:spPr>
          <a:xfrm>
            <a:off x="1970023" y="3147570"/>
            <a:ext cx="344805" cy="136525"/>
          </a:xfrm>
          <a:prstGeom prst="rect">
            <a:avLst/>
          </a:prstGeom>
        </p:spPr>
        <p:txBody>
          <a:bodyPr vert="horz" wrap="square" lIns="0" tIns="0" rIns="0" bIns="0" rtlCol="0">
            <a:spAutoFit/>
          </a:bodyPr>
          <a:lstStyle/>
          <a:p>
            <a:pPr marL="12700">
              <a:lnSpc>
                <a:spcPct val="100000"/>
              </a:lnSpc>
            </a:pPr>
            <a:r>
              <a:rPr sz="800" dirty="0">
                <a:latin typeface="Arial"/>
                <a:cs typeface="Arial"/>
              </a:rPr>
              <a:t>F</a:t>
            </a:r>
            <a:r>
              <a:rPr sz="800" spc="-5" dirty="0">
                <a:latin typeface="Arial"/>
                <a:cs typeface="Arial"/>
              </a:rPr>
              <a:t>na</a:t>
            </a:r>
            <a:r>
              <a:rPr sz="800" spc="10" dirty="0">
                <a:latin typeface="Arial"/>
                <a:cs typeface="Arial"/>
              </a:rPr>
              <a:t>m</a:t>
            </a:r>
            <a:r>
              <a:rPr sz="800" dirty="0">
                <a:latin typeface="Arial"/>
                <a:cs typeface="Arial"/>
              </a:rPr>
              <a:t>e</a:t>
            </a:r>
            <a:endParaRPr sz="800">
              <a:latin typeface="Arial"/>
              <a:cs typeface="Arial"/>
            </a:endParaRPr>
          </a:p>
        </p:txBody>
      </p:sp>
      <p:sp>
        <p:nvSpPr>
          <p:cNvPr id="9" name="object 12"/>
          <p:cNvSpPr txBox="1"/>
          <p:nvPr/>
        </p:nvSpPr>
        <p:spPr>
          <a:xfrm>
            <a:off x="1973071" y="3434082"/>
            <a:ext cx="338455" cy="136525"/>
          </a:xfrm>
          <a:prstGeom prst="rect">
            <a:avLst/>
          </a:prstGeom>
        </p:spPr>
        <p:txBody>
          <a:bodyPr vert="horz" wrap="square" lIns="0" tIns="0" rIns="0" bIns="0" rtlCol="0">
            <a:spAutoFit/>
          </a:bodyPr>
          <a:lstStyle/>
          <a:p>
            <a:pPr marL="12700">
              <a:lnSpc>
                <a:spcPct val="100000"/>
              </a:lnSpc>
            </a:pPr>
            <a:r>
              <a:rPr sz="800" spc="-5" dirty="0">
                <a:latin typeface="Arial"/>
                <a:cs typeface="Arial"/>
              </a:rPr>
              <a:t>Lna</a:t>
            </a:r>
            <a:r>
              <a:rPr sz="800" spc="10" dirty="0">
                <a:latin typeface="Arial"/>
                <a:cs typeface="Arial"/>
              </a:rPr>
              <a:t>m</a:t>
            </a:r>
            <a:r>
              <a:rPr sz="800" dirty="0">
                <a:latin typeface="Arial"/>
                <a:cs typeface="Arial"/>
              </a:rPr>
              <a:t>e</a:t>
            </a:r>
            <a:endParaRPr sz="800">
              <a:latin typeface="Arial"/>
              <a:cs typeface="Arial"/>
            </a:endParaRPr>
          </a:p>
        </p:txBody>
      </p:sp>
      <p:sp>
        <p:nvSpPr>
          <p:cNvPr id="10" name="object 13"/>
          <p:cNvSpPr txBox="1"/>
          <p:nvPr/>
        </p:nvSpPr>
        <p:spPr>
          <a:xfrm>
            <a:off x="1971547" y="2862583"/>
            <a:ext cx="2097405" cy="136525"/>
          </a:xfrm>
          <a:prstGeom prst="rect">
            <a:avLst/>
          </a:prstGeom>
        </p:spPr>
        <p:txBody>
          <a:bodyPr vert="horz" wrap="square" lIns="0" tIns="0" rIns="0" bIns="0" rtlCol="0">
            <a:spAutoFit/>
          </a:bodyPr>
          <a:lstStyle/>
          <a:p>
            <a:pPr marL="12700">
              <a:lnSpc>
                <a:spcPct val="100000"/>
              </a:lnSpc>
              <a:tabLst>
                <a:tab pos="1467485" algn="l"/>
              </a:tabLst>
            </a:pPr>
            <a:r>
              <a:rPr sz="800" dirty="0">
                <a:latin typeface="Arial"/>
                <a:cs typeface="Arial"/>
              </a:rPr>
              <a:t>CustID</a:t>
            </a:r>
            <a:r>
              <a:rPr sz="800" dirty="0">
                <a:latin typeface="Times New Roman"/>
                <a:cs typeface="Times New Roman"/>
              </a:rPr>
              <a:t>	</a:t>
            </a:r>
            <a:r>
              <a:rPr sz="800" dirty="0">
                <a:latin typeface="Arial"/>
                <a:cs typeface="Arial"/>
              </a:rPr>
              <a:t>CustKey</a:t>
            </a:r>
            <a:r>
              <a:rPr sz="800" spc="-120" dirty="0">
                <a:latin typeface="Arial"/>
                <a:cs typeface="Arial"/>
              </a:rPr>
              <a:t> </a:t>
            </a:r>
            <a:r>
              <a:rPr sz="800" dirty="0">
                <a:latin typeface="Arial"/>
                <a:cs typeface="Arial"/>
              </a:rPr>
              <a:t>(SK)</a:t>
            </a:r>
            <a:endParaRPr sz="800">
              <a:latin typeface="Arial"/>
              <a:cs typeface="Arial"/>
            </a:endParaRPr>
          </a:p>
        </p:txBody>
      </p:sp>
      <p:sp>
        <p:nvSpPr>
          <p:cNvPr id="11" name="object 14"/>
          <p:cNvSpPr txBox="1"/>
          <p:nvPr/>
        </p:nvSpPr>
        <p:spPr>
          <a:xfrm>
            <a:off x="2034031" y="3731262"/>
            <a:ext cx="1896110" cy="136525"/>
          </a:xfrm>
          <a:prstGeom prst="rect">
            <a:avLst/>
          </a:prstGeom>
        </p:spPr>
        <p:txBody>
          <a:bodyPr vert="horz" wrap="square" lIns="0" tIns="0" rIns="0" bIns="0" rtlCol="0">
            <a:spAutoFit/>
          </a:bodyPr>
          <a:lstStyle/>
          <a:p>
            <a:pPr marL="12700">
              <a:lnSpc>
                <a:spcPct val="100000"/>
              </a:lnSpc>
              <a:tabLst>
                <a:tab pos="1543685" algn="l"/>
              </a:tabLst>
            </a:pPr>
            <a:r>
              <a:rPr sz="1200" spc="-37" baseline="3472" dirty="0">
                <a:latin typeface="Arial"/>
                <a:cs typeface="Arial"/>
              </a:rPr>
              <a:t>T</a:t>
            </a:r>
            <a:r>
              <a:rPr sz="1200" baseline="3472" dirty="0">
                <a:latin typeface="Arial"/>
                <a:cs typeface="Arial"/>
              </a:rPr>
              <a:t>itle</a:t>
            </a:r>
            <a:r>
              <a:rPr sz="1200" baseline="3472" dirty="0">
                <a:latin typeface="Times New Roman"/>
                <a:cs typeface="Times New Roman"/>
              </a:rPr>
              <a:t>	</a:t>
            </a:r>
            <a:r>
              <a:rPr sz="800" spc="-5" dirty="0">
                <a:latin typeface="Arial"/>
                <a:cs typeface="Arial"/>
              </a:rPr>
              <a:t>Gende</a:t>
            </a:r>
            <a:r>
              <a:rPr sz="800" dirty="0">
                <a:latin typeface="Arial"/>
                <a:cs typeface="Arial"/>
              </a:rPr>
              <a:t>r</a:t>
            </a:r>
            <a:endParaRPr sz="800">
              <a:latin typeface="Arial"/>
              <a:cs typeface="Arial"/>
            </a:endParaRPr>
          </a:p>
        </p:txBody>
      </p:sp>
      <p:sp>
        <p:nvSpPr>
          <p:cNvPr id="12" name="object 15"/>
          <p:cNvSpPr txBox="1"/>
          <p:nvPr/>
        </p:nvSpPr>
        <p:spPr>
          <a:xfrm>
            <a:off x="5226810" y="2862583"/>
            <a:ext cx="241300" cy="136525"/>
          </a:xfrm>
          <a:prstGeom prst="rect">
            <a:avLst/>
          </a:prstGeom>
        </p:spPr>
        <p:txBody>
          <a:bodyPr vert="horz" wrap="square" lIns="0" tIns="0" rIns="0" bIns="0" rtlCol="0">
            <a:spAutoFit/>
          </a:bodyPr>
          <a:lstStyle/>
          <a:p>
            <a:pPr marL="12700">
              <a:lnSpc>
                <a:spcPct val="100000"/>
              </a:lnSpc>
            </a:pPr>
            <a:r>
              <a:rPr sz="800" dirty="0">
                <a:latin typeface="Arial"/>
                <a:cs typeface="Arial"/>
              </a:rPr>
              <a:t>P</a:t>
            </a:r>
            <a:r>
              <a:rPr sz="800" spc="-5" dirty="0">
                <a:latin typeface="Arial"/>
                <a:cs typeface="Arial"/>
              </a:rPr>
              <a:t>N</a:t>
            </a:r>
            <a:r>
              <a:rPr sz="800" dirty="0">
                <a:latin typeface="Arial"/>
                <a:cs typeface="Arial"/>
              </a:rPr>
              <a:t>R</a:t>
            </a:r>
            <a:endParaRPr sz="800">
              <a:latin typeface="Arial"/>
              <a:cs typeface="Arial"/>
            </a:endParaRPr>
          </a:p>
        </p:txBody>
      </p:sp>
      <p:sp>
        <p:nvSpPr>
          <p:cNvPr id="13" name="object 16"/>
          <p:cNvSpPr txBox="1"/>
          <p:nvPr/>
        </p:nvSpPr>
        <p:spPr>
          <a:xfrm>
            <a:off x="5153657" y="3295398"/>
            <a:ext cx="387985" cy="136525"/>
          </a:xfrm>
          <a:prstGeom prst="rect">
            <a:avLst/>
          </a:prstGeom>
        </p:spPr>
        <p:txBody>
          <a:bodyPr vert="horz" wrap="square" lIns="0" tIns="0" rIns="0" bIns="0" rtlCol="0">
            <a:spAutoFit/>
          </a:bodyPr>
          <a:lstStyle/>
          <a:p>
            <a:pPr marL="12700">
              <a:lnSpc>
                <a:spcPct val="100000"/>
              </a:lnSpc>
            </a:pPr>
            <a:r>
              <a:rPr sz="800" dirty="0">
                <a:latin typeface="Arial"/>
                <a:cs typeface="Arial"/>
              </a:rPr>
              <a:t>P</a:t>
            </a:r>
            <a:r>
              <a:rPr sz="800" spc="-5" dirty="0">
                <a:latin typeface="Arial"/>
                <a:cs typeface="Arial"/>
              </a:rPr>
              <a:t>N</a:t>
            </a:r>
            <a:r>
              <a:rPr sz="800" dirty="0">
                <a:latin typeface="Arial"/>
                <a:cs typeface="Arial"/>
              </a:rPr>
              <a:t>A</a:t>
            </a:r>
            <a:r>
              <a:rPr sz="800" spc="-10" dirty="0">
                <a:latin typeface="Arial"/>
                <a:cs typeface="Arial"/>
              </a:rPr>
              <a:t>M</a:t>
            </a:r>
            <a:r>
              <a:rPr sz="800" dirty="0">
                <a:latin typeface="Arial"/>
                <a:cs typeface="Arial"/>
              </a:rPr>
              <a:t>E</a:t>
            </a:r>
            <a:endParaRPr sz="800">
              <a:latin typeface="Arial"/>
              <a:cs typeface="Arial"/>
            </a:endParaRPr>
          </a:p>
        </p:txBody>
      </p:sp>
      <p:sp>
        <p:nvSpPr>
          <p:cNvPr id="14" name="object 17"/>
          <p:cNvSpPr txBox="1"/>
          <p:nvPr/>
        </p:nvSpPr>
        <p:spPr>
          <a:xfrm>
            <a:off x="5246622" y="3728215"/>
            <a:ext cx="201930" cy="136525"/>
          </a:xfrm>
          <a:prstGeom prst="rect">
            <a:avLst/>
          </a:prstGeom>
        </p:spPr>
        <p:txBody>
          <a:bodyPr vert="horz" wrap="square" lIns="0" tIns="0" rIns="0" bIns="0" rtlCol="0">
            <a:spAutoFit/>
          </a:bodyPr>
          <a:lstStyle/>
          <a:p>
            <a:pPr marL="12700">
              <a:lnSpc>
                <a:spcPct val="100000"/>
              </a:lnSpc>
            </a:pPr>
            <a:r>
              <a:rPr sz="800" dirty="0">
                <a:latin typeface="Arial"/>
                <a:cs typeface="Arial"/>
              </a:rPr>
              <a:t>F/M</a:t>
            </a:r>
            <a:endParaRPr sz="800">
              <a:latin typeface="Arial"/>
              <a:cs typeface="Arial"/>
            </a:endParaRPr>
          </a:p>
        </p:txBody>
      </p:sp>
      <p:sp>
        <p:nvSpPr>
          <p:cNvPr id="15" name="object 18"/>
          <p:cNvSpPr txBox="1"/>
          <p:nvPr/>
        </p:nvSpPr>
        <p:spPr>
          <a:xfrm>
            <a:off x="2861562" y="3130298"/>
            <a:ext cx="115570" cy="105410"/>
          </a:xfrm>
          <a:prstGeom prst="rect">
            <a:avLst/>
          </a:prstGeom>
        </p:spPr>
        <p:txBody>
          <a:bodyPr vert="horz" wrap="square" lIns="0" tIns="0" rIns="0" bIns="0" rtlCol="0">
            <a:spAutoFit/>
          </a:bodyPr>
          <a:lstStyle/>
          <a:p>
            <a:pPr marL="12700">
              <a:lnSpc>
                <a:spcPct val="100000"/>
              </a:lnSpc>
            </a:pPr>
            <a:r>
              <a:rPr sz="600" spc="5" dirty="0">
                <a:latin typeface="Arial"/>
                <a:cs typeface="Arial"/>
              </a:rPr>
              <a:t>T</a:t>
            </a:r>
            <a:r>
              <a:rPr sz="600" dirty="0">
                <a:latin typeface="Arial"/>
                <a:cs typeface="Arial"/>
              </a:rPr>
              <a:t>1</a:t>
            </a:r>
            <a:endParaRPr sz="600">
              <a:latin typeface="Arial"/>
              <a:cs typeface="Arial"/>
            </a:endParaRPr>
          </a:p>
        </p:txBody>
      </p:sp>
      <p:sp>
        <p:nvSpPr>
          <p:cNvPr id="16" name="object 19"/>
          <p:cNvSpPr txBox="1"/>
          <p:nvPr/>
        </p:nvSpPr>
        <p:spPr>
          <a:xfrm>
            <a:off x="2860038" y="3470150"/>
            <a:ext cx="115570" cy="105410"/>
          </a:xfrm>
          <a:prstGeom prst="rect">
            <a:avLst/>
          </a:prstGeom>
        </p:spPr>
        <p:txBody>
          <a:bodyPr vert="horz" wrap="square" lIns="0" tIns="0" rIns="0" bIns="0" rtlCol="0">
            <a:spAutoFit/>
          </a:bodyPr>
          <a:lstStyle/>
          <a:p>
            <a:pPr marL="12700">
              <a:lnSpc>
                <a:spcPct val="100000"/>
              </a:lnSpc>
            </a:pPr>
            <a:r>
              <a:rPr sz="600" spc="5" dirty="0">
                <a:latin typeface="Arial"/>
                <a:cs typeface="Arial"/>
              </a:rPr>
              <a:t>T</a:t>
            </a:r>
            <a:r>
              <a:rPr sz="600" dirty="0">
                <a:latin typeface="Arial"/>
                <a:cs typeface="Arial"/>
              </a:rPr>
              <a:t>1</a:t>
            </a:r>
            <a:endParaRPr sz="600">
              <a:latin typeface="Arial"/>
              <a:cs typeface="Arial"/>
            </a:endParaRPr>
          </a:p>
        </p:txBody>
      </p:sp>
      <p:sp>
        <p:nvSpPr>
          <p:cNvPr id="17" name="object 20"/>
          <p:cNvSpPr txBox="1"/>
          <p:nvPr/>
        </p:nvSpPr>
        <p:spPr>
          <a:xfrm>
            <a:off x="2858514" y="3678939"/>
            <a:ext cx="1794510" cy="105410"/>
          </a:xfrm>
          <a:prstGeom prst="rect">
            <a:avLst/>
          </a:prstGeom>
        </p:spPr>
        <p:txBody>
          <a:bodyPr vert="horz" wrap="square" lIns="0" tIns="0" rIns="0" bIns="0" rtlCol="0">
            <a:spAutoFit/>
          </a:bodyPr>
          <a:lstStyle/>
          <a:p>
            <a:pPr marL="12700">
              <a:lnSpc>
                <a:spcPct val="100000"/>
              </a:lnSpc>
              <a:tabLst>
                <a:tab pos="1691639" algn="l"/>
              </a:tabLst>
            </a:pPr>
            <a:r>
              <a:rPr sz="600" spc="5" dirty="0">
                <a:latin typeface="Arial"/>
                <a:cs typeface="Arial"/>
              </a:rPr>
              <a:t>T</a:t>
            </a:r>
            <a:r>
              <a:rPr sz="600" dirty="0">
                <a:latin typeface="Arial"/>
                <a:cs typeface="Arial"/>
              </a:rPr>
              <a:t>2</a:t>
            </a:r>
            <a:r>
              <a:rPr sz="600" dirty="0">
                <a:latin typeface="Times New Roman"/>
                <a:cs typeface="Times New Roman"/>
              </a:rPr>
              <a:t>	</a:t>
            </a:r>
            <a:r>
              <a:rPr sz="600" spc="5" dirty="0">
                <a:latin typeface="Arial"/>
                <a:cs typeface="Arial"/>
              </a:rPr>
              <a:t>T</a:t>
            </a:r>
            <a:r>
              <a:rPr sz="600" dirty="0">
                <a:latin typeface="Arial"/>
                <a:cs typeface="Arial"/>
              </a:rPr>
              <a:t>2</a:t>
            </a:r>
            <a:endParaRPr sz="600">
              <a:latin typeface="Arial"/>
              <a:cs typeface="Arial"/>
            </a:endParaRPr>
          </a:p>
        </p:txBody>
      </p:sp>
      <p:sp>
        <p:nvSpPr>
          <p:cNvPr id="18" name="object 21"/>
          <p:cNvSpPr txBox="1"/>
          <p:nvPr/>
        </p:nvSpPr>
        <p:spPr>
          <a:xfrm>
            <a:off x="4541010" y="3256791"/>
            <a:ext cx="115570" cy="105410"/>
          </a:xfrm>
          <a:prstGeom prst="rect">
            <a:avLst/>
          </a:prstGeom>
        </p:spPr>
        <p:txBody>
          <a:bodyPr vert="horz" wrap="square" lIns="0" tIns="0" rIns="0" bIns="0" rtlCol="0">
            <a:spAutoFit/>
          </a:bodyPr>
          <a:lstStyle/>
          <a:p>
            <a:pPr marL="12700">
              <a:lnSpc>
                <a:spcPct val="100000"/>
              </a:lnSpc>
            </a:pPr>
            <a:r>
              <a:rPr sz="600" spc="5" dirty="0">
                <a:latin typeface="Arial"/>
                <a:cs typeface="Arial"/>
              </a:rPr>
              <a:t>T</a:t>
            </a:r>
            <a:r>
              <a:rPr sz="600" dirty="0">
                <a:latin typeface="Arial"/>
                <a:cs typeface="Arial"/>
              </a:rPr>
              <a:t>3</a:t>
            </a:r>
            <a:endParaRPr sz="600">
              <a:latin typeface="Arial"/>
              <a:cs typeface="Arial"/>
            </a:endParaRPr>
          </a:p>
        </p:txBody>
      </p:sp>
      <p:sp>
        <p:nvSpPr>
          <p:cNvPr id="19" name="object 22"/>
          <p:cNvSpPr txBox="1"/>
          <p:nvPr/>
        </p:nvSpPr>
        <p:spPr>
          <a:xfrm>
            <a:off x="1913635" y="3943606"/>
            <a:ext cx="3307079" cy="853440"/>
          </a:xfrm>
          <a:prstGeom prst="rect">
            <a:avLst/>
          </a:prstGeom>
        </p:spPr>
        <p:txBody>
          <a:bodyPr vert="horz" wrap="square" lIns="0" tIns="0" rIns="0" bIns="0" rtlCol="0">
            <a:spAutoFit/>
          </a:bodyPr>
          <a:lstStyle/>
          <a:p>
            <a:pPr marL="12700">
              <a:lnSpc>
                <a:spcPct val="100000"/>
              </a:lnSpc>
            </a:pPr>
            <a:r>
              <a:rPr sz="1000" spc="-5" dirty="0">
                <a:solidFill>
                  <a:srgbClr val="007F00"/>
                </a:solidFill>
                <a:latin typeface="Arial"/>
                <a:cs typeface="Arial"/>
              </a:rPr>
              <a:t>Transformation</a:t>
            </a:r>
            <a:r>
              <a:rPr sz="1000" spc="-95" dirty="0">
                <a:solidFill>
                  <a:srgbClr val="007F00"/>
                </a:solidFill>
                <a:latin typeface="Arial"/>
                <a:cs typeface="Arial"/>
              </a:rPr>
              <a:t> </a:t>
            </a:r>
            <a:r>
              <a:rPr sz="1000" spc="-10" dirty="0">
                <a:solidFill>
                  <a:srgbClr val="007F00"/>
                </a:solidFill>
                <a:latin typeface="Arial"/>
                <a:cs typeface="Arial"/>
              </a:rPr>
              <a:t>rules</a:t>
            </a:r>
            <a:endParaRPr sz="1000">
              <a:latin typeface="Arial"/>
              <a:cs typeface="Arial"/>
            </a:endParaRPr>
          </a:p>
          <a:p>
            <a:pPr marL="12700">
              <a:lnSpc>
                <a:spcPct val="100000"/>
              </a:lnSpc>
              <a:spcBef>
                <a:spcPts val="605"/>
              </a:spcBef>
            </a:pPr>
            <a:r>
              <a:rPr sz="800" dirty="0">
                <a:latin typeface="Arial"/>
                <a:cs typeface="Arial"/>
              </a:rPr>
              <a:t>T0 –</a:t>
            </a:r>
            <a:r>
              <a:rPr sz="800" spc="-105" dirty="0">
                <a:latin typeface="Arial"/>
                <a:cs typeface="Arial"/>
              </a:rPr>
              <a:t> </a:t>
            </a:r>
            <a:r>
              <a:rPr sz="800" dirty="0">
                <a:latin typeface="Arial"/>
                <a:cs typeface="Arial"/>
              </a:rPr>
              <a:t>move</a:t>
            </a:r>
            <a:endParaRPr sz="800">
              <a:latin typeface="Arial"/>
              <a:cs typeface="Arial"/>
            </a:endParaRPr>
          </a:p>
          <a:p>
            <a:pPr marL="12700" marR="396240">
              <a:lnSpc>
                <a:spcPct val="100000"/>
              </a:lnSpc>
            </a:pPr>
            <a:r>
              <a:rPr sz="800" dirty="0">
                <a:latin typeface="Arial"/>
                <a:cs typeface="Arial"/>
              </a:rPr>
              <a:t>T1</a:t>
            </a:r>
            <a:r>
              <a:rPr sz="800" spc="-15" dirty="0">
                <a:latin typeface="Arial"/>
                <a:cs typeface="Arial"/>
              </a:rPr>
              <a:t> </a:t>
            </a:r>
            <a:r>
              <a:rPr sz="800" dirty="0">
                <a:latin typeface="Arial"/>
                <a:cs typeface="Arial"/>
              </a:rPr>
              <a:t>–</a:t>
            </a:r>
            <a:r>
              <a:rPr sz="800" spc="-10" dirty="0">
                <a:latin typeface="Arial"/>
                <a:cs typeface="Arial"/>
              </a:rPr>
              <a:t> </a:t>
            </a:r>
            <a:r>
              <a:rPr sz="800" dirty="0">
                <a:latin typeface="Arial"/>
                <a:cs typeface="Arial"/>
              </a:rPr>
              <a:t>concatenate</a:t>
            </a:r>
            <a:r>
              <a:rPr sz="800" spc="-25" dirty="0">
                <a:latin typeface="Arial"/>
                <a:cs typeface="Arial"/>
              </a:rPr>
              <a:t> </a:t>
            </a:r>
            <a:r>
              <a:rPr sz="800" spc="-5" dirty="0">
                <a:latin typeface="Arial"/>
                <a:cs typeface="Arial"/>
              </a:rPr>
              <a:t>(e.g.</a:t>
            </a:r>
            <a:r>
              <a:rPr sz="800" spc="-10" dirty="0">
                <a:latin typeface="Arial"/>
                <a:cs typeface="Arial"/>
              </a:rPr>
              <a:t> </a:t>
            </a:r>
            <a:r>
              <a:rPr sz="800" spc="-5" dirty="0">
                <a:latin typeface="Arial"/>
                <a:cs typeface="Arial"/>
              </a:rPr>
              <a:t>‘Anna’</a:t>
            </a:r>
            <a:r>
              <a:rPr sz="800" spc="-45" dirty="0">
                <a:latin typeface="Arial"/>
                <a:cs typeface="Arial"/>
              </a:rPr>
              <a:t> </a:t>
            </a:r>
            <a:r>
              <a:rPr sz="800" spc="-5" dirty="0">
                <a:latin typeface="Arial"/>
                <a:cs typeface="Arial"/>
              </a:rPr>
              <a:t>and</a:t>
            </a:r>
            <a:r>
              <a:rPr sz="800" spc="-10" dirty="0">
                <a:latin typeface="Arial"/>
                <a:cs typeface="Arial"/>
              </a:rPr>
              <a:t> </a:t>
            </a:r>
            <a:r>
              <a:rPr sz="800" dirty="0">
                <a:latin typeface="Arial"/>
                <a:cs typeface="Arial"/>
              </a:rPr>
              <a:t>‘Jennings’</a:t>
            </a:r>
            <a:r>
              <a:rPr sz="800" spc="-70" dirty="0">
                <a:latin typeface="Arial"/>
                <a:cs typeface="Arial"/>
              </a:rPr>
              <a:t> </a:t>
            </a:r>
            <a:r>
              <a:rPr sz="800" dirty="0">
                <a:latin typeface="Arial"/>
                <a:cs typeface="Arial"/>
              </a:rPr>
              <a:t>to</a:t>
            </a:r>
            <a:r>
              <a:rPr sz="800" spc="-10" dirty="0">
                <a:latin typeface="Arial"/>
                <a:cs typeface="Arial"/>
              </a:rPr>
              <a:t> </a:t>
            </a:r>
            <a:r>
              <a:rPr sz="800" dirty="0">
                <a:latin typeface="Arial"/>
                <a:cs typeface="Arial"/>
              </a:rPr>
              <a:t>‘Anna</a:t>
            </a:r>
            <a:r>
              <a:rPr sz="800" spc="-25" dirty="0">
                <a:latin typeface="Arial"/>
                <a:cs typeface="Arial"/>
              </a:rPr>
              <a:t> </a:t>
            </a:r>
            <a:r>
              <a:rPr sz="800" dirty="0">
                <a:latin typeface="Arial"/>
                <a:cs typeface="Arial"/>
              </a:rPr>
              <a:t>Jennings’)  T2 – </a:t>
            </a:r>
            <a:r>
              <a:rPr sz="800" spc="-5" dirty="0">
                <a:latin typeface="Arial"/>
                <a:cs typeface="Arial"/>
              </a:rPr>
              <a:t>replace with </a:t>
            </a:r>
            <a:r>
              <a:rPr sz="800" dirty="0">
                <a:latin typeface="Arial"/>
                <a:cs typeface="Arial"/>
              </a:rPr>
              <a:t>a </a:t>
            </a:r>
            <a:r>
              <a:rPr sz="800" spc="-5" dirty="0">
                <a:latin typeface="Arial"/>
                <a:cs typeface="Arial"/>
              </a:rPr>
              <a:t>default value (e.g. </a:t>
            </a:r>
            <a:r>
              <a:rPr sz="800" dirty="0">
                <a:latin typeface="Arial"/>
                <a:cs typeface="Arial"/>
              </a:rPr>
              <a:t>‘Ms’ </a:t>
            </a:r>
            <a:r>
              <a:rPr sz="800" spc="-5" dirty="0">
                <a:latin typeface="Arial"/>
                <a:cs typeface="Arial"/>
              </a:rPr>
              <a:t>and </a:t>
            </a:r>
            <a:r>
              <a:rPr sz="800" dirty="0">
                <a:latin typeface="Arial"/>
                <a:cs typeface="Arial"/>
              </a:rPr>
              <a:t>‘F’ </a:t>
            </a:r>
            <a:r>
              <a:rPr sz="800" spc="-5" dirty="0">
                <a:latin typeface="Arial"/>
                <a:cs typeface="Arial"/>
              </a:rPr>
              <a:t>with</a:t>
            </a:r>
            <a:r>
              <a:rPr sz="800" spc="-55" dirty="0">
                <a:latin typeface="Arial"/>
                <a:cs typeface="Arial"/>
              </a:rPr>
              <a:t> </a:t>
            </a:r>
            <a:r>
              <a:rPr sz="800" dirty="0">
                <a:latin typeface="Arial"/>
                <a:cs typeface="Arial"/>
              </a:rPr>
              <a:t>‘female’)</a:t>
            </a:r>
            <a:endParaRPr sz="800">
              <a:latin typeface="Arial"/>
              <a:cs typeface="Arial"/>
            </a:endParaRPr>
          </a:p>
          <a:p>
            <a:pPr marL="12700" marR="5080">
              <a:lnSpc>
                <a:spcPct val="100000"/>
              </a:lnSpc>
            </a:pPr>
            <a:r>
              <a:rPr sz="800" dirty="0">
                <a:latin typeface="Arial"/>
                <a:cs typeface="Arial"/>
              </a:rPr>
              <a:t>T3 – </a:t>
            </a:r>
            <a:r>
              <a:rPr sz="800" spc="-5" dirty="0">
                <a:latin typeface="Arial"/>
                <a:cs typeface="Arial"/>
              </a:rPr>
              <a:t>parse, </a:t>
            </a:r>
            <a:r>
              <a:rPr sz="800" dirty="0">
                <a:latin typeface="Arial"/>
                <a:cs typeface="Arial"/>
              </a:rPr>
              <a:t>clean, </a:t>
            </a:r>
            <a:r>
              <a:rPr sz="800" spc="-5" dirty="0">
                <a:latin typeface="Arial"/>
                <a:cs typeface="Arial"/>
              </a:rPr>
              <a:t>change </a:t>
            </a:r>
            <a:r>
              <a:rPr sz="800" dirty="0">
                <a:latin typeface="Arial"/>
                <a:cs typeface="Arial"/>
              </a:rPr>
              <a:t>case, concatenate </a:t>
            </a:r>
            <a:r>
              <a:rPr sz="800" spc="-5" dirty="0">
                <a:latin typeface="Arial"/>
                <a:cs typeface="Arial"/>
              </a:rPr>
              <a:t>(e.g. </a:t>
            </a:r>
            <a:r>
              <a:rPr sz="800" dirty="0">
                <a:latin typeface="Arial"/>
                <a:cs typeface="Arial"/>
              </a:rPr>
              <a:t>‘JENNINGS,</a:t>
            </a:r>
            <a:r>
              <a:rPr sz="800" spc="-170" dirty="0">
                <a:latin typeface="Arial"/>
                <a:cs typeface="Arial"/>
              </a:rPr>
              <a:t> </a:t>
            </a:r>
            <a:r>
              <a:rPr sz="800" spc="-15" dirty="0">
                <a:latin typeface="Arial"/>
                <a:cs typeface="Arial"/>
              </a:rPr>
              <a:t>ANNA’ </a:t>
            </a:r>
            <a:r>
              <a:rPr sz="800" dirty="0">
                <a:latin typeface="Arial"/>
                <a:cs typeface="Arial"/>
              </a:rPr>
              <a:t>to  ‘Anna</a:t>
            </a:r>
            <a:r>
              <a:rPr sz="800" spc="-110" dirty="0">
                <a:latin typeface="Arial"/>
                <a:cs typeface="Arial"/>
              </a:rPr>
              <a:t> </a:t>
            </a:r>
            <a:r>
              <a:rPr sz="800" dirty="0">
                <a:latin typeface="Arial"/>
                <a:cs typeface="Arial"/>
              </a:rPr>
              <a:t>Jennings’)</a:t>
            </a:r>
            <a:endParaRPr sz="800">
              <a:latin typeface="Arial"/>
              <a:cs typeface="Arial"/>
            </a:endParaRPr>
          </a:p>
        </p:txBody>
      </p:sp>
      <p:sp>
        <p:nvSpPr>
          <p:cNvPr id="20" name="object 23"/>
          <p:cNvSpPr txBox="1"/>
          <p:nvPr/>
        </p:nvSpPr>
        <p:spPr>
          <a:xfrm>
            <a:off x="1776982" y="2367407"/>
            <a:ext cx="3802379" cy="315471"/>
          </a:xfrm>
          <a:prstGeom prst="rect">
            <a:avLst/>
          </a:prstGeom>
        </p:spPr>
        <p:txBody>
          <a:bodyPr vert="horz" wrap="square" lIns="0" tIns="0" rIns="0" bIns="0" rtlCol="0">
            <a:spAutoFit/>
          </a:bodyPr>
          <a:lstStyle/>
          <a:p>
            <a:pPr>
              <a:lnSpc>
                <a:spcPct val="100000"/>
              </a:lnSpc>
              <a:spcBef>
                <a:spcPts val="50"/>
              </a:spcBef>
            </a:pPr>
            <a:endParaRPr sz="1250" dirty="0">
              <a:latin typeface="Times New Roman"/>
              <a:cs typeface="Times New Roman"/>
            </a:endParaRPr>
          </a:p>
          <a:p>
            <a:pPr marL="42545">
              <a:lnSpc>
                <a:spcPct val="100000"/>
              </a:lnSpc>
              <a:spcBef>
                <a:spcPts val="5"/>
              </a:spcBef>
              <a:tabLst>
                <a:tab pos="1594485" algn="l"/>
                <a:tab pos="3311525" algn="l"/>
              </a:tabLst>
            </a:pPr>
            <a:r>
              <a:rPr sz="800" dirty="0">
                <a:latin typeface="Arial"/>
                <a:cs typeface="Arial"/>
              </a:rPr>
              <a:t>S</a:t>
            </a:r>
            <a:r>
              <a:rPr sz="800" spc="-5" dirty="0">
                <a:latin typeface="Arial"/>
                <a:cs typeface="Arial"/>
              </a:rPr>
              <a:t>1</a:t>
            </a:r>
            <a:r>
              <a:rPr sz="800" dirty="0">
                <a:latin typeface="Arial"/>
                <a:cs typeface="Arial"/>
              </a:rPr>
              <a:t>.</a:t>
            </a:r>
            <a:r>
              <a:rPr sz="800" spc="-5" dirty="0">
                <a:latin typeface="Arial"/>
                <a:cs typeface="Arial"/>
              </a:rPr>
              <a:t>Cu</a:t>
            </a:r>
            <a:r>
              <a:rPr sz="800" spc="5" dirty="0">
                <a:latin typeface="Arial"/>
                <a:cs typeface="Arial"/>
              </a:rPr>
              <a:t>s</a:t>
            </a:r>
            <a:r>
              <a:rPr sz="800" dirty="0">
                <a:latin typeface="Arial"/>
                <a:cs typeface="Arial"/>
              </a:rPr>
              <a:t>t</a:t>
            </a:r>
            <a:r>
              <a:rPr sz="800" spc="-5" dirty="0">
                <a:latin typeface="Arial"/>
                <a:cs typeface="Arial"/>
              </a:rPr>
              <a:t>o</a:t>
            </a:r>
            <a:r>
              <a:rPr sz="800" spc="10" dirty="0">
                <a:latin typeface="Arial"/>
                <a:cs typeface="Arial"/>
              </a:rPr>
              <a:t>m</a:t>
            </a:r>
            <a:r>
              <a:rPr sz="800" spc="-5" dirty="0">
                <a:latin typeface="Arial"/>
                <a:cs typeface="Arial"/>
              </a:rPr>
              <a:t>e</a:t>
            </a:r>
            <a:r>
              <a:rPr sz="800" dirty="0">
                <a:latin typeface="Arial"/>
                <a:cs typeface="Arial"/>
              </a:rPr>
              <a:t>r</a:t>
            </a:r>
            <a:r>
              <a:rPr sz="800" dirty="0">
                <a:latin typeface="Times New Roman"/>
                <a:cs typeface="Times New Roman"/>
              </a:rPr>
              <a:t>	</a:t>
            </a:r>
            <a:r>
              <a:rPr sz="800" spc="-5" dirty="0">
                <a:latin typeface="Arial"/>
                <a:cs typeface="Arial"/>
              </a:rPr>
              <a:t>D</a:t>
            </a:r>
            <a:r>
              <a:rPr sz="800" spc="-15" dirty="0">
                <a:latin typeface="Arial"/>
                <a:cs typeface="Arial"/>
              </a:rPr>
              <a:t>W</a:t>
            </a:r>
            <a:r>
              <a:rPr sz="800" dirty="0">
                <a:latin typeface="Arial"/>
                <a:cs typeface="Arial"/>
              </a:rPr>
              <a:t>.</a:t>
            </a:r>
            <a:r>
              <a:rPr sz="800" spc="-5" dirty="0">
                <a:latin typeface="Arial"/>
                <a:cs typeface="Arial"/>
              </a:rPr>
              <a:t>Cu</a:t>
            </a:r>
            <a:r>
              <a:rPr sz="800" spc="-10" dirty="0">
                <a:latin typeface="Arial"/>
                <a:cs typeface="Arial"/>
              </a:rPr>
              <a:t>s</a:t>
            </a:r>
            <a:r>
              <a:rPr sz="800" dirty="0">
                <a:latin typeface="Arial"/>
                <a:cs typeface="Arial"/>
              </a:rPr>
              <a:t>t</a:t>
            </a:r>
            <a:r>
              <a:rPr sz="800" spc="-5" dirty="0">
                <a:latin typeface="Arial"/>
                <a:cs typeface="Arial"/>
              </a:rPr>
              <a:t>o</a:t>
            </a:r>
            <a:r>
              <a:rPr sz="800" dirty="0">
                <a:latin typeface="Arial"/>
                <a:cs typeface="Arial"/>
              </a:rPr>
              <a:t>m</a:t>
            </a:r>
            <a:r>
              <a:rPr sz="800" spc="-5" dirty="0">
                <a:latin typeface="Arial"/>
                <a:cs typeface="Arial"/>
              </a:rPr>
              <a:t>er</a:t>
            </a:r>
            <a:r>
              <a:rPr sz="800" dirty="0">
                <a:latin typeface="Arial"/>
                <a:cs typeface="Arial"/>
              </a:rPr>
              <a:t>D</a:t>
            </a:r>
            <a:r>
              <a:rPr sz="800" dirty="0">
                <a:latin typeface="Times New Roman"/>
                <a:cs typeface="Times New Roman"/>
              </a:rPr>
              <a:t>	</a:t>
            </a:r>
            <a:r>
              <a:rPr sz="800" dirty="0">
                <a:latin typeface="Arial"/>
                <a:cs typeface="Arial"/>
              </a:rPr>
              <a:t>S</a:t>
            </a:r>
            <a:r>
              <a:rPr sz="800" spc="-5" dirty="0">
                <a:latin typeface="Arial"/>
                <a:cs typeface="Arial"/>
              </a:rPr>
              <a:t>2</a:t>
            </a:r>
            <a:r>
              <a:rPr sz="800" dirty="0">
                <a:latin typeface="Arial"/>
                <a:cs typeface="Arial"/>
              </a:rPr>
              <a:t>.P</a:t>
            </a:r>
            <a:r>
              <a:rPr sz="800" spc="-5" dirty="0">
                <a:latin typeface="Arial"/>
                <a:cs typeface="Arial"/>
              </a:rPr>
              <a:t>er</a:t>
            </a:r>
            <a:r>
              <a:rPr sz="800" spc="5" dirty="0">
                <a:latin typeface="Arial"/>
                <a:cs typeface="Arial"/>
              </a:rPr>
              <a:t>s</a:t>
            </a:r>
            <a:r>
              <a:rPr sz="800" spc="-5" dirty="0">
                <a:latin typeface="Arial"/>
                <a:cs typeface="Arial"/>
              </a:rPr>
              <a:t>o</a:t>
            </a:r>
            <a:r>
              <a:rPr sz="800" dirty="0">
                <a:latin typeface="Arial"/>
                <a:cs typeface="Arial"/>
              </a:rPr>
              <a:t>n</a:t>
            </a:r>
          </a:p>
        </p:txBody>
      </p:sp>
      <p:sp>
        <p:nvSpPr>
          <p:cNvPr id="21" name="object 24"/>
          <p:cNvSpPr txBox="1"/>
          <p:nvPr/>
        </p:nvSpPr>
        <p:spPr>
          <a:xfrm>
            <a:off x="3376674" y="2993707"/>
            <a:ext cx="742315" cy="438150"/>
          </a:xfrm>
          <a:prstGeom prst="rect">
            <a:avLst/>
          </a:prstGeom>
        </p:spPr>
        <p:txBody>
          <a:bodyPr vert="horz" wrap="square" lIns="0" tIns="0" rIns="0" bIns="0" rtlCol="0">
            <a:spAutoFit/>
          </a:bodyPr>
          <a:lstStyle/>
          <a:p>
            <a:pPr marL="12700" marR="5080" indent="63500">
              <a:lnSpc>
                <a:spcPct val="173700"/>
              </a:lnSpc>
            </a:pPr>
            <a:r>
              <a:rPr sz="800" spc="-5" dirty="0">
                <a:latin typeface="Arial"/>
                <a:cs typeface="Arial"/>
              </a:rPr>
              <a:t>CustKey(NK)  Cu</a:t>
            </a:r>
            <a:r>
              <a:rPr sz="800" spc="5" dirty="0">
                <a:latin typeface="Arial"/>
                <a:cs typeface="Arial"/>
              </a:rPr>
              <a:t>s</a:t>
            </a:r>
            <a:r>
              <a:rPr sz="800" dirty="0">
                <a:latin typeface="Arial"/>
                <a:cs typeface="Arial"/>
              </a:rPr>
              <a:t>t</a:t>
            </a:r>
            <a:r>
              <a:rPr sz="800" spc="-5" dirty="0">
                <a:latin typeface="Arial"/>
                <a:cs typeface="Arial"/>
              </a:rPr>
              <a:t>o</a:t>
            </a:r>
            <a:r>
              <a:rPr sz="800" spc="10" dirty="0">
                <a:latin typeface="Arial"/>
                <a:cs typeface="Arial"/>
              </a:rPr>
              <a:t>m</a:t>
            </a:r>
            <a:r>
              <a:rPr sz="800" spc="-5" dirty="0">
                <a:latin typeface="Arial"/>
                <a:cs typeface="Arial"/>
              </a:rPr>
              <a:t>erNa</a:t>
            </a:r>
            <a:r>
              <a:rPr sz="800" spc="10" dirty="0">
                <a:latin typeface="Arial"/>
                <a:cs typeface="Arial"/>
              </a:rPr>
              <a:t>m</a:t>
            </a:r>
            <a:r>
              <a:rPr sz="800" dirty="0">
                <a:latin typeface="Arial"/>
                <a:cs typeface="Arial"/>
              </a:rPr>
              <a:t>e</a:t>
            </a:r>
            <a:endParaRPr sz="800">
              <a:latin typeface="Arial"/>
              <a:cs typeface="Arial"/>
            </a:endParaRPr>
          </a:p>
        </p:txBody>
      </p:sp>
      <p:sp>
        <p:nvSpPr>
          <p:cNvPr id="22" name="object 25"/>
          <p:cNvSpPr txBox="1"/>
          <p:nvPr/>
        </p:nvSpPr>
        <p:spPr>
          <a:xfrm>
            <a:off x="2864610" y="2932179"/>
            <a:ext cx="115570" cy="105410"/>
          </a:xfrm>
          <a:prstGeom prst="rect">
            <a:avLst/>
          </a:prstGeom>
        </p:spPr>
        <p:txBody>
          <a:bodyPr vert="horz" wrap="square" lIns="0" tIns="0" rIns="0" bIns="0" rtlCol="0">
            <a:spAutoFit/>
          </a:bodyPr>
          <a:lstStyle/>
          <a:p>
            <a:pPr marL="12700">
              <a:lnSpc>
                <a:spcPct val="100000"/>
              </a:lnSpc>
            </a:pPr>
            <a:r>
              <a:rPr sz="600" spc="5" dirty="0">
                <a:latin typeface="Arial"/>
                <a:cs typeface="Arial"/>
              </a:rPr>
              <a:t>T</a:t>
            </a:r>
            <a:r>
              <a:rPr sz="600" dirty="0">
                <a:latin typeface="Arial"/>
                <a:cs typeface="Arial"/>
              </a:rPr>
              <a:t>0</a:t>
            </a:r>
            <a:endParaRPr sz="600">
              <a:latin typeface="Arial"/>
              <a:cs typeface="Arial"/>
            </a:endParaRPr>
          </a:p>
        </p:txBody>
      </p:sp>
      <p:sp>
        <p:nvSpPr>
          <p:cNvPr id="23" name="object 26"/>
          <p:cNvSpPr txBox="1"/>
          <p:nvPr/>
        </p:nvSpPr>
        <p:spPr>
          <a:xfrm>
            <a:off x="4544058" y="2930655"/>
            <a:ext cx="115570" cy="105410"/>
          </a:xfrm>
          <a:prstGeom prst="rect">
            <a:avLst/>
          </a:prstGeom>
        </p:spPr>
        <p:txBody>
          <a:bodyPr vert="horz" wrap="square" lIns="0" tIns="0" rIns="0" bIns="0" rtlCol="0">
            <a:spAutoFit/>
          </a:bodyPr>
          <a:lstStyle/>
          <a:p>
            <a:pPr marL="12700">
              <a:lnSpc>
                <a:spcPct val="100000"/>
              </a:lnSpc>
            </a:pPr>
            <a:r>
              <a:rPr sz="600" spc="5" dirty="0">
                <a:latin typeface="Arial"/>
                <a:cs typeface="Arial"/>
              </a:rPr>
              <a:t>T</a:t>
            </a:r>
            <a:r>
              <a:rPr sz="600" dirty="0">
                <a:latin typeface="Arial"/>
                <a:cs typeface="Arial"/>
              </a:rPr>
              <a:t>0</a:t>
            </a:r>
            <a:endParaRPr sz="600">
              <a:latin typeface="Arial"/>
              <a:cs typeface="Arial"/>
            </a:endParaRPr>
          </a:p>
        </p:txBody>
      </p:sp>
      <p:sp>
        <p:nvSpPr>
          <p:cNvPr id="24" name="Rectangle 23"/>
          <p:cNvSpPr/>
          <p:nvPr/>
        </p:nvSpPr>
        <p:spPr>
          <a:xfrm>
            <a:off x="1107184" y="3948170"/>
            <a:ext cx="4360926" cy="98072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Tree>
    <p:extLst>
      <p:ext uri="{BB962C8B-B14F-4D97-AF65-F5344CB8AC3E}">
        <p14:creationId xmlns:p14="http://schemas.microsoft.com/office/powerpoint/2010/main" val="5332734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a:t>Attribute</a:t>
            </a:r>
            <a:r>
              <a:rPr lang="sv-SE" dirty="0"/>
              <a:t> </a:t>
            </a:r>
            <a:r>
              <a:rPr lang="sv-SE" dirty="0" err="1"/>
              <a:t>mapping</a:t>
            </a:r>
            <a:r>
              <a:rPr lang="sv-SE" dirty="0"/>
              <a:t> </a:t>
            </a:r>
            <a:r>
              <a:rPr lang="sv-SE" dirty="0" err="1"/>
              <a:t>model</a:t>
            </a:r>
            <a:endParaRPr lang="sv-SE" dirty="0"/>
          </a:p>
        </p:txBody>
      </p:sp>
      <p:sp>
        <p:nvSpPr>
          <p:cNvPr id="28" name="TextBox 27"/>
          <p:cNvSpPr txBox="1"/>
          <p:nvPr/>
        </p:nvSpPr>
        <p:spPr>
          <a:xfrm>
            <a:off x="792000" y="1370241"/>
            <a:ext cx="7240835" cy="1107996"/>
          </a:xfrm>
          <a:prstGeom prst="rect">
            <a:avLst/>
          </a:prstGeom>
          <a:noFill/>
        </p:spPr>
        <p:txBody>
          <a:bodyPr wrap="square" rtlCol="0">
            <a:spAutoFit/>
          </a:bodyPr>
          <a:lstStyle/>
          <a:p>
            <a:pPr marL="0" lvl="2"/>
            <a:r>
              <a:rPr lang="en-US" sz="1600" b="1" dirty="0" smtClean="0">
                <a:cs typeface="Arial"/>
              </a:rPr>
              <a:t>Step 4: </a:t>
            </a:r>
            <a:r>
              <a:rPr lang="en-US" sz="1600" b="1" spc="-25" dirty="0" smtClean="0">
                <a:solidFill>
                  <a:srgbClr val="3F3F3F"/>
                </a:solidFill>
                <a:cs typeface="Arial"/>
              </a:rPr>
              <a:t>A</a:t>
            </a:r>
            <a:r>
              <a:rPr lang="en-US" sz="1600" b="1" dirty="0" smtClean="0">
                <a:cs typeface="Arial"/>
              </a:rPr>
              <a:t>dd </a:t>
            </a:r>
            <a:r>
              <a:rPr lang="en-US" sz="1600" b="1" dirty="0">
                <a:cs typeface="Arial"/>
              </a:rPr>
              <a:t>transformation rules for the source attributes</a:t>
            </a:r>
          </a:p>
          <a:p>
            <a:pPr marL="0" lvl="2"/>
            <a:r>
              <a:rPr lang="en-US" sz="1600" b="1" spc="-25" dirty="0" smtClean="0">
                <a:solidFill>
                  <a:srgbClr val="3F3F3F"/>
                </a:solidFill>
                <a:cs typeface="Arial"/>
              </a:rPr>
              <a:t> </a:t>
            </a:r>
            <a:endParaRPr lang="en-US" sz="1600" b="1" dirty="0">
              <a:cs typeface="Arial"/>
            </a:endParaRPr>
          </a:p>
          <a:p>
            <a:pPr marL="0" lvl="2"/>
            <a:endParaRPr lang="en-US" sz="1600" b="1" spc="-25" dirty="0" smtClean="0">
              <a:solidFill>
                <a:srgbClr val="3F3F3F"/>
              </a:solidFill>
              <a:cs typeface="Arial"/>
            </a:endParaRPr>
          </a:p>
          <a:p>
            <a:endParaRPr lang="sv-SE" dirty="0"/>
          </a:p>
        </p:txBody>
      </p:sp>
      <p:sp>
        <p:nvSpPr>
          <p:cNvPr id="6" name="Rectangle 5"/>
          <p:cNvSpPr/>
          <p:nvPr/>
        </p:nvSpPr>
        <p:spPr>
          <a:xfrm>
            <a:off x="954784" y="3940559"/>
            <a:ext cx="3733453" cy="83593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7" name="object 10"/>
          <p:cNvSpPr/>
          <p:nvPr/>
        </p:nvSpPr>
        <p:spPr>
          <a:xfrm>
            <a:off x="1732788" y="2549647"/>
            <a:ext cx="4023359" cy="1328927"/>
          </a:xfrm>
          <a:prstGeom prst="rect">
            <a:avLst/>
          </a:prstGeom>
          <a:blipFill>
            <a:blip r:embed="rId2" cstate="print"/>
            <a:stretch>
              <a:fillRect/>
            </a:stretch>
          </a:blipFill>
        </p:spPr>
        <p:txBody>
          <a:bodyPr wrap="square" lIns="0" tIns="0" rIns="0" bIns="0" rtlCol="0"/>
          <a:lstStyle/>
          <a:p>
            <a:endParaRPr/>
          </a:p>
        </p:txBody>
      </p:sp>
      <p:sp>
        <p:nvSpPr>
          <p:cNvPr id="8" name="object 11"/>
          <p:cNvSpPr txBox="1"/>
          <p:nvPr/>
        </p:nvSpPr>
        <p:spPr>
          <a:xfrm>
            <a:off x="1970023" y="3147570"/>
            <a:ext cx="344805" cy="136525"/>
          </a:xfrm>
          <a:prstGeom prst="rect">
            <a:avLst/>
          </a:prstGeom>
        </p:spPr>
        <p:txBody>
          <a:bodyPr vert="horz" wrap="square" lIns="0" tIns="0" rIns="0" bIns="0" rtlCol="0">
            <a:spAutoFit/>
          </a:bodyPr>
          <a:lstStyle/>
          <a:p>
            <a:pPr marL="12700">
              <a:lnSpc>
                <a:spcPct val="100000"/>
              </a:lnSpc>
            </a:pPr>
            <a:r>
              <a:rPr sz="800" dirty="0">
                <a:latin typeface="Arial"/>
                <a:cs typeface="Arial"/>
              </a:rPr>
              <a:t>F</a:t>
            </a:r>
            <a:r>
              <a:rPr sz="800" spc="-5" dirty="0">
                <a:latin typeface="Arial"/>
                <a:cs typeface="Arial"/>
              </a:rPr>
              <a:t>na</a:t>
            </a:r>
            <a:r>
              <a:rPr sz="800" spc="10" dirty="0">
                <a:latin typeface="Arial"/>
                <a:cs typeface="Arial"/>
              </a:rPr>
              <a:t>m</a:t>
            </a:r>
            <a:r>
              <a:rPr sz="800" dirty="0">
                <a:latin typeface="Arial"/>
                <a:cs typeface="Arial"/>
              </a:rPr>
              <a:t>e</a:t>
            </a:r>
            <a:endParaRPr sz="800">
              <a:latin typeface="Arial"/>
              <a:cs typeface="Arial"/>
            </a:endParaRPr>
          </a:p>
        </p:txBody>
      </p:sp>
      <p:sp>
        <p:nvSpPr>
          <p:cNvPr id="9" name="object 12"/>
          <p:cNvSpPr txBox="1"/>
          <p:nvPr/>
        </p:nvSpPr>
        <p:spPr>
          <a:xfrm>
            <a:off x="1973071" y="3434082"/>
            <a:ext cx="338455" cy="136525"/>
          </a:xfrm>
          <a:prstGeom prst="rect">
            <a:avLst/>
          </a:prstGeom>
        </p:spPr>
        <p:txBody>
          <a:bodyPr vert="horz" wrap="square" lIns="0" tIns="0" rIns="0" bIns="0" rtlCol="0">
            <a:spAutoFit/>
          </a:bodyPr>
          <a:lstStyle/>
          <a:p>
            <a:pPr marL="12700">
              <a:lnSpc>
                <a:spcPct val="100000"/>
              </a:lnSpc>
            </a:pPr>
            <a:r>
              <a:rPr sz="800" spc="-5" dirty="0">
                <a:latin typeface="Arial"/>
                <a:cs typeface="Arial"/>
              </a:rPr>
              <a:t>Lna</a:t>
            </a:r>
            <a:r>
              <a:rPr sz="800" spc="10" dirty="0">
                <a:latin typeface="Arial"/>
                <a:cs typeface="Arial"/>
              </a:rPr>
              <a:t>m</a:t>
            </a:r>
            <a:r>
              <a:rPr sz="800" dirty="0">
                <a:latin typeface="Arial"/>
                <a:cs typeface="Arial"/>
              </a:rPr>
              <a:t>e</a:t>
            </a:r>
            <a:endParaRPr sz="800">
              <a:latin typeface="Arial"/>
              <a:cs typeface="Arial"/>
            </a:endParaRPr>
          </a:p>
        </p:txBody>
      </p:sp>
      <p:sp>
        <p:nvSpPr>
          <p:cNvPr id="10" name="object 13"/>
          <p:cNvSpPr txBox="1"/>
          <p:nvPr/>
        </p:nvSpPr>
        <p:spPr>
          <a:xfrm>
            <a:off x="1971547" y="2862583"/>
            <a:ext cx="2097405" cy="136525"/>
          </a:xfrm>
          <a:prstGeom prst="rect">
            <a:avLst/>
          </a:prstGeom>
        </p:spPr>
        <p:txBody>
          <a:bodyPr vert="horz" wrap="square" lIns="0" tIns="0" rIns="0" bIns="0" rtlCol="0">
            <a:spAutoFit/>
          </a:bodyPr>
          <a:lstStyle/>
          <a:p>
            <a:pPr marL="12700">
              <a:lnSpc>
                <a:spcPct val="100000"/>
              </a:lnSpc>
              <a:tabLst>
                <a:tab pos="1467485" algn="l"/>
              </a:tabLst>
            </a:pPr>
            <a:r>
              <a:rPr sz="800" dirty="0">
                <a:latin typeface="Arial"/>
                <a:cs typeface="Arial"/>
              </a:rPr>
              <a:t>CustID</a:t>
            </a:r>
            <a:r>
              <a:rPr sz="800" dirty="0">
                <a:latin typeface="Times New Roman"/>
                <a:cs typeface="Times New Roman"/>
              </a:rPr>
              <a:t>	</a:t>
            </a:r>
            <a:r>
              <a:rPr sz="800" dirty="0">
                <a:latin typeface="Arial"/>
                <a:cs typeface="Arial"/>
              </a:rPr>
              <a:t>CustKey</a:t>
            </a:r>
            <a:r>
              <a:rPr sz="800" spc="-120" dirty="0">
                <a:latin typeface="Arial"/>
                <a:cs typeface="Arial"/>
              </a:rPr>
              <a:t> </a:t>
            </a:r>
            <a:r>
              <a:rPr sz="800" dirty="0">
                <a:latin typeface="Arial"/>
                <a:cs typeface="Arial"/>
              </a:rPr>
              <a:t>(SK)</a:t>
            </a:r>
            <a:endParaRPr sz="800">
              <a:latin typeface="Arial"/>
              <a:cs typeface="Arial"/>
            </a:endParaRPr>
          </a:p>
        </p:txBody>
      </p:sp>
      <p:sp>
        <p:nvSpPr>
          <p:cNvPr id="11" name="object 14"/>
          <p:cNvSpPr txBox="1"/>
          <p:nvPr/>
        </p:nvSpPr>
        <p:spPr>
          <a:xfrm>
            <a:off x="2034031" y="3731262"/>
            <a:ext cx="1896110" cy="136525"/>
          </a:xfrm>
          <a:prstGeom prst="rect">
            <a:avLst/>
          </a:prstGeom>
        </p:spPr>
        <p:txBody>
          <a:bodyPr vert="horz" wrap="square" lIns="0" tIns="0" rIns="0" bIns="0" rtlCol="0">
            <a:spAutoFit/>
          </a:bodyPr>
          <a:lstStyle/>
          <a:p>
            <a:pPr marL="12700">
              <a:lnSpc>
                <a:spcPct val="100000"/>
              </a:lnSpc>
              <a:tabLst>
                <a:tab pos="1543685" algn="l"/>
              </a:tabLst>
            </a:pPr>
            <a:r>
              <a:rPr sz="1200" spc="-37" baseline="3472" dirty="0">
                <a:latin typeface="Arial"/>
                <a:cs typeface="Arial"/>
              </a:rPr>
              <a:t>T</a:t>
            </a:r>
            <a:r>
              <a:rPr sz="1200" baseline="3472" dirty="0">
                <a:latin typeface="Arial"/>
                <a:cs typeface="Arial"/>
              </a:rPr>
              <a:t>itle</a:t>
            </a:r>
            <a:r>
              <a:rPr sz="1200" baseline="3472" dirty="0">
                <a:latin typeface="Times New Roman"/>
                <a:cs typeface="Times New Roman"/>
              </a:rPr>
              <a:t>	</a:t>
            </a:r>
            <a:r>
              <a:rPr sz="800" spc="-5" dirty="0">
                <a:latin typeface="Arial"/>
                <a:cs typeface="Arial"/>
              </a:rPr>
              <a:t>Gende</a:t>
            </a:r>
            <a:r>
              <a:rPr sz="800" dirty="0">
                <a:latin typeface="Arial"/>
                <a:cs typeface="Arial"/>
              </a:rPr>
              <a:t>r</a:t>
            </a:r>
            <a:endParaRPr sz="800">
              <a:latin typeface="Arial"/>
              <a:cs typeface="Arial"/>
            </a:endParaRPr>
          </a:p>
        </p:txBody>
      </p:sp>
      <p:sp>
        <p:nvSpPr>
          <p:cNvPr id="12" name="object 15"/>
          <p:cNvSpPr txBox="1"/>
          <p:nvPr/>
        </p:nvSpPr>
        <p:spPr>
          <a:xfrm>
            <a:off x="5226810" y="2862583"/>
            <a:ext cx="241300" cy="136525"/>
          </a:xfrm>
          <a:prstGeom prst="rect">
            <a:avLst/>
          </a:prstGeom>
        </p:spPr>
        <p:txBody>
          <a:bodyPr vert="horz" wrap="square" lIns="0" tIns="0" rIns="0" bIns="0" rtlCol="0">
            <a:spAutoFit/>
          </a:bodyPr>
          <a:lstStyle/>
          <a:p>
            <a:pPr marL="12700">
              <a:lnSpc>
                <a:spcPct val="100000"/>
              </a:lnSpc>
            </a:pPr>
            <a:r>
              <a:rPr sz="800" dirty="0">
                <a:latin typeface="Arial"/>
                <a:cs typeface="Arial"/>
              </a:rPr>
              <a:t>P</a:t>
            </a:r>
            <a:r>
              <a:rPr sz="800" spc="-5" dirty="0">
                <a:latin typeface="Arial"/>
                <a:cs typeface="Arial"/>
              </a:rPr>
              <a:t>N</a:t>
            </a:r>
            <a:r>
              <a:rPr sz="800" dirty="0">
                <a:latin typeface="Arial"/>
                <a:cs typeface="Arial"/>
              </a:rPr>
              <a:t>R</a:t>
            </a:r>
            <a:endParaRPr sz="800">
              <a:latin typeface="Arial"/>
              <a:cs typeface="Arial"/>
            </a:endParaRPr>
          </a:p>
        </p:txBody>
      </p:sp>
      <p:sp>
        <p:nvSpPr>
          <p:cNvPr id="13" name="object 16"/>
          <p:cNvSpPr txBox="1"/>
          <p:nvPr/>
        </p:nvSpPr>
        <p:spPr>
          <a:xfrm>
            <a:off x="5153657" y="3295398"/>
            <a:ext cx="387985" cy="136525"/>
          </a:xfrm>
          <a:prstGeom prst="rect">
            <a:avLst/>
          </a:prstGeom>
        </p:spPr>
        <p:txBody>
          <a:bodyPr vert="horz" wrap="square" lIns="0" tIns="0" rIns="0" bIns="0" rtlCol="0">
            <a:spAutoFit/>
          </a:bodyPr>
          <a:lstStyle/>
          <a:p>
            <a:pPr marL="12700">
              <a:lnSpc>
                <a:spcPct val="100000"/>
              </a:lnSpc>
            </a:pPr>
            <a:r>
              <a:rPr sz="800" dirty="0">
                <a:latin typeface="Arial"/>
                <a:cs typeface="Arial"/>
              </a:rPr>
              <a:t>P</a:t>
            </a:r>
            <a:r>
              <a:rPr sz="800" spc="-5" dirty="0">
                <a:latin typeface="Arial"/>
                <a:cs typeface="Arial"/>
              </a:rPr>
              <a:t>N</a:t>
            </a:r>
            <a:r>
              <a:rPr sz="800" dirty="0">
                <a:latin typeface="Arial"/>
                <a:cs typeface="Arial"/>
              </a:rPr>
              <a:t>A</a:t>
            </a:r>
            <a:r>
              <a:rPr sz="800" spc="-10" dirty="0">
                <a:latin typeface="Arial"/>
                <a:cs typeface="Arial"/>
              </a:rPr>
              <a:t>M</a:t>
            </a:r>
            <a:r>
              <a:rPr sz="800" dirty="0">
                <a:latin typeface="Arial"/>
                <a:cs typeface="Arial"/>
              </a:rPr>
              <a:t>E</a:t>
            </a:r>
            <a:endParaRPr sz="800">
              <a:latin typeface="Arial"/>
              <a:cs typeface="Arial"/>
            </a:endParaRPr>
          </a:p>
        </p:txBody>
      </p:sp>
      <p:sp>
        <p:nvSpPr>
          <p:cNvPr id="14" name="object 17"/>
          <p:cNvSpPr txBox="1"/>
          <p:nvPr/>
        </p:nvSpPr>
        <p:spPr>
          <a:xfrm>
            <a:off x="5246622" y="3728215"/>
            <a:ext cx="201930" cy="136525"/>
          </a:xfrm>
          <a:prstGeom prst="rect">
            <a:avLst/>
          </a:prstGeom>
        </p:spPr>
        <p:txBody>
          <a:bodyPr vert="horz" wrap="square" lIns="0" tIns="0" rIns="0" bIns="0" rtlCol="0">
            <a:spAutoFit/>
          </a:bodyPr>
          <a:lstStyle/>
          <a:p>
            <a:pPr marL="12700">
              <a:lnSpc>
                <a:spcPct val="100000"/>
              </a:lnSpc>
            </a:pPr>
            <a:r>
              <a:rPr sz="800" dirty="0">
                <a:latin typeface="Arial"/>
                <a:cs typeface="Arial"/>
              </a:rPr>
              <a:t>F/M</a:t>
            </a:r>
            <a:endParaRPr sz="800">
              <a:latin typeface="Arial"/>
              <a:cs typeface="Arial"/>
            </a:endParaRPr>
          </a:p>
        </p:txBody>
      </p:sp>
      <p:sp>
        <p:nvSpPr>
          <p:cNvPr id="15" name="object 18"/>
          <p:cNvSpPr txBox="1"/>
          <p:nvPr/>
        </p:nvSpPr>
        <p:spPr>
          <a:xfrm>
            <a:off x="2861562" y="3130298"/>
            <a:ext cx="115570" cy="105410"/>
          </a:xfrm>
          <a:prstGeom prst="rect">
            <a:avLst/>
          </a:prstGeom>
        </p:spPr>
        <p:txBody>
          <a:bodyPr vert="horz" wrap="square" lIns="0" tIns="0" rIns="0" bIns="0" rtlCol="0">
            <a:spAutoFit/>
          </a:bodyPr>
          <a:lstStyle/>
          <a:p>
            <a:pPr marL="12700">
              <a:lnSpc>
                <a:spcPct val="100000"/>
              </a:lnSpc>
            </a:pPr>
            <a:r>
              <a:rPr sz="600" spc="5" dirty="0">
                <a:latin typeface="Arial"/>
                <a:cs typeface="Arial"/>
              </a:rPr>
              <a:t>T</a:t>
            </a:r>
            <a:r>
              <a:rPr sz="600" dirty="0">
                <a:latin typeface="Arial"/>
                <a:cs typeface="Arial"/>
              </a:rPr>
              <a:t>1</a:t>
            </a:r>
            <a:endParaRPr sz="600">
              <a:latin typeface="Arial"/>
              <a:cs typeface="Arial"/>
            </a:endParaRPr>
          </a:p>
        </p:txBody>
      </p:sp>
      <p:sp>
        <p:nvSpPr>
          <p:cNvPr id="16" name="object 19"/>
          <p:cNvSpPr txBox="1"/>
          <p:nvPr/>
        </p:nvSpPr>
        <p:spPr>
          <a:xfrm>
            <a:off x="2860038" y="3470150"/>
            <a:ext cx="115570" cy="105410"/>
          </a:xfrm>
          <a:prstGeom prst="rect">
            <a:avLst/>
          </a:prstGeom>
        </p:spPr>
        <p:txBody>
          <a:bodyPr vert="horz" wrap="square" lIns="0" tIns="0" rIns="0" bIns="0" rtlCol="0">
            <a:spAutoFit/>
          </a:bodyPr>
          <a:lstStyle/>
          <a:p>
            <a:pPr marL="12700">
              <a:lnSpc>
                <a:spcPct val="100000"/>
              </a:lnSpc>
            </a:pPr>
            <a:r>
              <a:rPr sz="600" spc="5" dirty="0">
                <a:latin typeface="Arial"/>
                <a:cs typeface="Arial"/>
              </a:rPr>
              <a:t>T</a:t>
            </a:r>
            <a:r>
              <a:rPr sz="600" dirty="0">
                <a:latin typeface="Arial"/>
                <a:cs typeface="Arial"/>
              </a:rPr>
              <a:t>1</a:t>
            </a:r>
            <a:endParaRPr sz="600">
              <a:latin typeface="Arial"/>
              <a:cs typeface="Arial"/>
            </a:endParaRPr>
          </a:p>
        </p:txBody>
      </p:sp>
      <p:sp>
        <p:nvSpPr>
          <p:cNvPr id="17" name="object 20"/>
          <p:cNvSpPr txBox="1"/>
          <p:nvPr/>
        </p:nvSpPr>
        <p:spPr>
          <a:xfrm>
            <a:off x="2858514" y="3678939"/>
            <a:ext cx="1794510" cy="105410"/>
          </a:xfrm>
          <a:prstGeom prst="rect">
            <a:avLst/>
          </a:prstGeom>
        </p:spPr>
        <p:txBody>
          <a:bodyPr vert="horz" wrap="square" lIns="0" tIns="0" rIns="0" bIns="0" rtlCol="0">
            <a:spAutoFit/>
          </a:bodyPr>
          <a:lstStyle/>
          <a:p>
            <a:pPr marL="12700">
              <a:lnSpc>
                <a:spcPct val="100000"/>
              </a:lnSpc>
              <a:tabLst>
                <a:tab pos="1691639" algn="l"/>
              </a:tabLst>
            </a:pPr>
            <a:r>
              <a:rPr sz="600" spc="5" dirty="0">
                <a:latin typeface="Arial"/>
                <a:cs typeface="Arial"/>
              </a:rPr>
              <a:t>T</a:t>
            </a:r>
            <a:r>
              <a:rPr sz="600" dirty="0">
                <a:latin typeface="Arial"/>
                <a:cs typeface="Arial"/>
              </a:rPr>
              <a:t>2</a:t>
            </a:r>
            <a:r>
              <a:rPr sz="600" dirty="0">
                <a:latin typeface="Times New Roman"/>
                <a:cs typeface="Times New Roman"/>
              </a:rPr>
              <a:t>	</a:t>
            </a:r>
            <a:r>
              <a:rPr sz="600" spc="5" dirty="0">
                <a:latin typeface="Arial"/>
                <a:cs typeface="Arial"/>
              </a:rPr>
              <a:t>T</a:t>
            </a:r>
            <a:r>
              <a:rPr sz="600" dirty="0">
                <a:latin typeface="Arial"/>
                <a:cs typeface="Arial"/>
              </a:rPr>
              <a:t>2</a:t>
            </a:r>
            <a:endParaRPr sz="600">
              <a:latin typeface="Arial"/>
              <a:cs typeface="Arial"/>
            </a:endParaRPr>
          </a:p>
        </p:txBody>
      </p:sp>
      <p:sp>
        <p:nvSpPr>
          <p:cNvPr id="18" name="object 21"/>
          <p:cNvSpPr txBox="1"/>
          <p:nvPr/>
        </p:nvSpPr>
        <p:spPr>
          <a:xfrm>
            <a:off x="4541010" y="3256791"/>
            <a:ext cx="115570" cy="105410"/>
          </a:xfrm>
          <a:prstGeom prst="rect">
            <a:avLst/>
          </a:prstGeom>
        </p:spPr>
        <p:txBody>
          <a:bodyPr vert="horz" wrap="square" lIns="0" tIns="0" rIns="0" bIns="0" rtlCol="0">
            <a:spAutoFit/>
          </a:bodyPr>
          <a:lstStyle/>
          <a:p>
            <a:pPr marL="12700">
              <a:lnSpc>
                <a:spcPct val="100000"/>
              </a:lnSpc>
            </a:pPr>
            <a:r>
              <a:rPr sz="600" spc="5" dirty="0">
                <a:latin typeface="Arial"/>
                <a:cs typeface="Arial"/>
              </a:rPr>
              <a:t>T</a:t>
            </a:r>
            <a:r>
              <a:rPr sz="600" dirty="0">
                <a:latin typeface="Arial"/>
                <a:cs typeface="Arial"/>
              </a:rPr>
              <a:t>3</a:t>
            </a:r>
            <a:endParaRPr sz="600">
              <a:latin typeface="Arial"/>
              <a:cs typeface="Arial"/>
            </a:endParaRPr>
          </a:p>
        </p:txBody>
      </p:sp>
      <p:sp>
        <p:nvSpPr>
          <p:cNvPr id="19" name="object 22"/>
          <p:cNvSpPr txBox="1"/>
          <p:nvPr/>
        </p:nvSpPr>
        <p:spPr>
          <a:xfrm>
            <a:off x="1913635" y="3943606"/>
            <a:ext cx="3307079" cy="853440"/>
          </a:xfrm>
          <a:prstGeom prst="rect">
            <a:avLst/>
          </a:prstGeom>
        </p:spPr>
        <p:txBody>
          <a:bodyPr vert="horz" wrap="square" lIns="0" tIns="0" rIns="0" bIns="0" rtlCol="0">
            <a:spAutoFit/>
          </a:bodyPr>
          <a:lstStyle/>
          <a:p>
            <a:pPr marL="12700">
              <a:lnSpc>
                <a:spcPct val="100000"/>
              </a:lnSpc>
            </a:pPr>
            <a:r>
              <a:rPr sz="1000" spc="-5" dirty="0">
                <a:solidFill>
                  <a:srgbClr val="007F00"/>
                </a:solidFill>
                <a:latin typeface="Arial"/>
                <a:cs typeface="Arial"/>
              </a:rPr>
              <a:t>Transformation</a:t>
            </a:r>
            <a:r>
              <a:rPr sz="1000" spc="-95" dirty="0">
                <a:solidFill>
                  <a:srgbClr val="007F00"/>
                </a:solidFill>
                <a:latin typeface="Arial"/>
                <a:cs typeface="Arial"/>
              </a:rPr>
              <a:t> </a:t>
            </a:r>
            <a:r>
              <a:rPr sz="1000" spc="-10" dirty="0">
                <a:solidFill>
                  <a:srgbClr val="007F00"/>
                </a:solidFill>
                <a:latin typeface="Arial"/>
                <a:cs typeface="Arial"/>
              </a:rPr>
              <a:t>rules</a:t>
            </a:r>
            <a:endParaRPr sz="1000">
              <a:latin typeface="Arial"/>
              <a:cs typeface="Arial"/>
            </a:endParaRPr>
          </a:p>
          <a:p>
            <a:pPr marL="12700">
              <a:lnSpc>
                <a:spcPct val="100000"/>
              </a:lnSpc>
              <a:spcBef>
                <a:spcPts val="605"/>
              </a:spcBef>
            </a:pPr>
            <a:r>
              <a:rPr sz="800" dirty="0">
                <a:latin typeface="Arial"/>
                <a:cs typeface="Arial"/>
              </a:rPr>
              <a:t>T0 –</a:t>
            </a:r>
            <a:r>
              <a:rPr sz="800" spc="-105" dirty="0">
                <a:latin typeface="Arial"/>
                <a:cs typeface="Arial"/>
              </a:rPr>
              <a:t> </a:t>
            </a:r>
            <a:r>
              <a:rPr sz="800" dirty="0">
                <a:latin typeface="Arial"/>
                <a:cs typeface="Arial"/>
              </a:rPr>
              <a:t>move</a:t>
            </a:r>
            <a:endParaRPr sz="800">
              <a:latin typeface="Arial"/>
              <a:cs typeface="Arial"/>
            </a:endParaRPr>
          </a:p>
          <a:p>
            <a:pPr marL="12700" marR="396240">
              <a:lnSpc>
                <a:spcPct val="100000"/>
              </a:lnSpc>
            </a:pPr>
            <a:r>
              <a:rPr sz="800" dirty="0">
                <a:latin typeface="Arial"/>
                <a:cs typeface="Arial"/>
              </a:rPr>
              <a:t>T1</a:t>
            </a:r>
            <a:r>
              <a:rPr sz="800" spc="-15" dirty="0">
                <a:latin typeface="Arial"/>
                <a:cs typeface="Arial"/>
              </a:rPr>
              <a:t> </a:t>
            </a:r>
            <a:r>
              <a:rPr sz="800" dirty="0">
                <a:latin typeface="Arial"/>
                <a:cs typeface="Arial"/>
              </a:rPr>
              <a:t>–</a:t>
            </a:r>
            <a:r>
              <a:rPr sz="800" spc="-10" dirty="0">
                <a:latin typeface="Arial"/>
                <a:cs typeface="Arial"/>
              </a:rPr>
              <a:t> </a:t>
            </a:r>
            <a:r>
              <a:rPr sz="800" dirty="0">
                <a:latin typeface="Arial"/>
                <a:cs typeface="Arial"/>
              </a:rPr>
              <a:t>concatenate</a:t>
            </a:r>
            <a:r>
              <a:rPr sz="800" spc="-25" dirty="0">
                <a:latin typeface="Arial"/>
                <a:cs typeface="Arial"/>
              </a:rPr>
              <a:t> </a:t>
            </a:r>
            <a:r>
              <a:rPr sz="800" spc="-5" dirty="0">
                <a:latin typeface="Arial"/>
                <a:cs typeface="Arial"/>
              </a:rPr>
              <a:t>(e.g.</a:t>
            </a:r>
            <a:r>
              <a:rPr sz="800" spc="-10" dirty="0">
                <a:latin typeface="Arial"/>
                <a:cs typeface="Arial"/>
              </a:rPr>
              <a:t> </a:t>
            </a:r>
            <a:r>
              <a:rPr sz="800" spc="-5" dirty="0">
                <a:latin typeface="Arial"/>
                <a:cs typeface="Arial"/>
              </a:rPr>
              <a:t>‘Anna’</a:t>
            </a:r>
            <a:r>
              <a:rPr sz="800" spc="-45" dirty="0">
                <a:latin typeface="Arial"/>
                <a:cs typeface="Arial"/>
              </a:rPr>
              <a:t> </a:t>
            </a:r>
            <a:r>
              <a:rPr sz="800" spc="-5" dirty="0">
                <a:latin typeface="Arial"/>
                <a:cs typeface="Arial"/>
              </a:rPr>
              <a:t>and</a:t>
            </a:r>
            <a:r>
              <a:rPr sz="800" spc="-10" dirty="0">
                <a:latin typeface="Arial"/>
                <a:cs typeface="Arial"/>
              </a:rPr>
              <a:t> </a:t>
            </a:r>
            <a:r>
              <a:rPr sz="800" dirty="0">
                <a:latin typeface="Arial"/>
                <a:cs typeface="Arial"/>
              </a:rPr>
              <a:t>‘Jennings’</a:t>
            </a:r>
            <a:r>
              <a:rPr sz="800" spc="-70" dirty="0">
                <a:latin typeface="Arial"/>
                <a:cs typeface="Arial"/>
              </a:rPr>
              <a:t> </a:t>
            </a:r>
            <a:r>
              <a:rPr sz="800" dirty="0">
                <a:latin typeface="Arial"/>
                <a:cs typeface="Arial"/>
              </a:rPr>
              <a:t>to</a:t>
            </a:r>
            <a:r>
              <a:rPr sz="800" spc="-10" dirty="0">
                <a:latin typeface="Arial"/>
                <a:cs typeface="Arial"/>
              </a:rPr>
              <a:t> </a:t>
            </a:r>
            <a:r>
              <a:rPr sz="800" dirty="0">
                <a:latin typeface="Arial"/>
                <a:cs typeface="Arial"/>
              </a:rPr>
              <a:t>‘Anna</a:t>
            </a:r>
            <a:r>
              <a:rPr sz="800" spc="-25" dirty="0">
                <a:latin typeface="Arial"/>
                <a:cs typeface="Arial"/>
              </a:rPr>
              <a:t> </a:t>
            </a:r>
            <a:r>
              <a:rPr sz="800" dirty="0">
                <a:latin typeface="Arial"/>
                <a:cs typeface="Arial"/>
              </a:rPr>
              <a:t>Jennings’)  T2 – </a:t>
            </a:r>
            <a:r>
              <a:rPr sz="800" spc="-5" dirty="0">
                <a:latin typeface="Arial"/>
                <a:cs typeface="Arial"/>
              </a:rPr>
              <a:t>replace with </a:t>
            </a:r>
            <a:r>
              <a:rPr sz="800" dirty="0">
                <a:latin typeface="Arial"/>
                <a:cs typeface="Arial"/>
              </a:rPr>
              <a:t>a </a:t>
            </a:r>
            <a:r>
              <a:rPr sz="800" spc="-5" dirty="0">
                <a:latin typeface="Arial"/>
                <a:cs typeface="Arial"/>
              </a:rPr>
              <a:t>default value (e.g. </a:t>
            </a:r>
            <a:r>
              <a:rPr sz="800" dirty="0">
                <a:latin typeface="Arial"/>
                <a:cs typeface="Arial"/>
              </a:rPr>
              <a:t>‘Ms’ </a:t>
            </a:r>
            <a:r>
              <a:rPr sz="800" spc="-5" dirty="0">
                <a:latin typeface="Arial"/>
                <a:cs typeface="Arial"/>
              </a:rPr>
              <a:t>and </a:t>
            </a:r>
            <a:r>
              <a:rPr sz="800" dirty="0">
                <a:latin typeface="Arial"/>
                <a:cs typeface="Arial"/>
              </a:rPr>
              <a:t>‘F’ </a:t>
            </a:r>
            <a:r>
              <a:rPr sz="800" spc="-5" dirty="0">
                <a:latin typeface="Arial"/>
                <a:cs typeface="Arial"/>
              </a:rPr>
              <a:t>with</a:t>
            </a:r>
            <a:r>
              <a:rPr sz="800" spc="-55" dirty="0">
                <a:latin typeface="Arial"/>
                <a:cs typeface="Arial"/>
              </a:rPr>
              <a:t> </a:t>
            </a:r>
            <a:r>
              <a:rPr sz="800" dirty="0">
                <a:latin typeface="Arial"/>
                <a:cs typeface="Arial"/>
              </a:rPr>
              <a:t>‘female’)</a:t>
            </a:r>
            <a:endParaRPr sz="800">
              <a:latin typeface="Arial"/>
              <a:cs typeface="Arial"/>
            </a:endParaRPr>
          </a:p>
          <a:p>
            <a:pPr marL="12700" marR="5080">
              <a:lnSpc>
                <a:spcPct val="100000"/>
              </a:lnSpc>
            </a:pPr>
            <a:r>
              <a:rPr sz="800" dirty="0">
                <a:latin typeface="Arial"/>
                <a:cs typeface="Arial"/>
              </a:rPr>
              <a:t>T3 – </a:t>
            </a:r>
            <a:r>
              <a:rPr sz="800" spc="-5" dirty="0">
                <a:latin typeface="Arial"/>
                <a:cs typeface="Arial"/>
              </a:rPr>
              <a:t>parse, </a:t>
            </a:r>
            <a:r>
              <a:rPr sz="800" dirty="0">
                <a:latin typeface="Arial"/>
                <a:cs typeface="Arial"/>
              </a:rPr>
              <a:t>clean, </a:t>
            </a:r>
            <a:r>
              <a:rPr sz="800" spc="-5" dirty="0">
                <a:latin typeface="Arial"/>
                <a:cs typeface="Arial"/>
              </a:rPr>
              <a:t>change </a:t>
            </a:r>
            <a:r>
              <a:rPr sz="800" dirty="0">
                <a:latin typeface="Arial"/>
                <a:cs typeface="Arial"/>
              </a:rPr>
              <a:t>case, concatenate </a:t>
            </a:r>
            <a:r>
              <a:rPr sz="800" spc="-5" dirty="0">
                <a:latin typeface="Arial"/>
                <a:cs typeface="Arial"/>
              </a:rPr>
              <a:t>(e.g. </a:t>
            </a:r>
            <a:r>
              <a:rPr sz="800" dirty="0">
                <a:latin typeface="Arial"/>
                <a:cs typeface="Arial"/>
              </a:rPr>
              <a:t>‘JENNINGS,</a:t>
            </a:r>
            <a:r>
              <a:rPr sz="800" spc="-170" dirty="0">
                <a:latin typeface="Arial"/>
                <a:cs typeface="Arial"/>
              </a:rPr>
              <a:t> </a:t>
            </a:r>
            <a:r>
              <a:rPr sz="800" spc="-15" dirty="0">
                <a:latin typeface="Arial"/>
                <a:cs typeface="Arial"/>
              </a:rPr>
              <a:t>ANNA’ </a:t>
            </a:r>
            <a:r>
              <a:rPr sz="800" dirty="0">
                <a:latin typeface="Arial"/>
                <a:cs typeface="Arial"/>
              </a:rPr>
              <a:t>to  ‘Anna</a:t>
            </a:r>
            <a:r>
              <a:rPr sz="800" spc="-110" dirty="0">
                <a:latin typeface="Arial"/>
                <a:cs typeface="Arial"/>
              </a:rPr>
              <a:t> </a:t>
            </a:r>
            <a:r>
              <a:rPr sz="800" dirty="0">
                <a:latin typeface="Arial"/>
                <a:cs typeface="Arial"/>
              </a:rPr>
              <a:t>Jennings’)</a:t>
            </a:r>
            <a:endParaRPr sz="800">
              <a:latin typeface="Arial"/>
              <a:cs typeface="Arial"/>
            </a:endParaRPr>
          </a:p>
        </p:txBody>
      </p:sp>
      <p:sp>
        <p:nvSpPr>
          <p:cNvPr id="20" name="object 23"/>
          <p:cNvSpPr txBox="1"/>
          <p:nvPr/>
        </p:nvSpPr>
        <p:spPr>
          <a:xfrm>
            <a:off x="1776982" y="2367407"/>
            <a:ext cx="3802379" cy="315471"/>
          </a:xfrm>
          <a:prstGeom prst="rect">
            <a:avLst/>
          </a:prstGeom>
        </p:spPr>
        <p:txBody>
          <a:bodyPr vert="horz" wrap="square" lIns="0" tIns="0" rIns="0" bIns="0" rtlCol="0">
            <a:spAutoFit/>
          </a:bodyPr>
          <a:lstStyle/>
          <a:p>
            <a:pPr>
              <a:lnSpc>
                <a:spcPct val="100000"/>
              </a:lnSpc>
              <a:spcBef>
                <a:spcPts val="50"/>
              </a:spcBef>
            </a:pPr>
            <a:endParaRPr sz="1250" dirty="0">
              <a:latin typeface="Times New Roman"/>
              <a:cs typeface="Times New Roman"/>
            </a:endParaRPr>
          </a:p>
          <a:p>
            <a:pPr marL="42545">
              <a:lnSpc>
                <a:spcPct val="100000"/>
              </a:lnSpc>
              <a:spcBef>
                <a:spcPts val="5"/>
              </a:spcBef>
              <a:tabLst>
                <a:tab pos="1594485" algn="l"/>
                <a:tab pos="3311525" algn="l"/>
              </a:tabLst>
            </a:pPr>
            <a:r>
              <a:rPr sz="800" dirty="0">
                <a:latin typeface="Arial"/>
                <a:cs typeface="Arial"/>
              </a:rPr>
              <a:t>S</a:t>
            </a:r>
            <a:r>
              <a:rPr sz="800" spc="-5" dirty="0">
                <a:latin typeface="Arial"/>
                <a:cs typeface="Arial"/>
              </a:rPr>
              <a:t>1</a:t>
            </a:r>
            <a:r>
              <a:rPr sz="800" dirty="0">
                <a:latin typeface="Arial"/>
                <a:cs typeface="Arial"/>
              </a:rPr>
              <a:t>.</a:t>
            </a:r>
            <a:r>
              <a:rPr sz="800" spc="-5" dirty="0">
                <a:latin typeface="Arial"/>
                <a:cs typeface="Arial"/>
              </a:rPr>
              <a:t>Cu</a:t>
            </a:r>
            <a:r>
              <a:rPr sz="800" spc="5" dirty="0">
                <a:latin typeface="Arial"/>
                <a:cs typeface="Arial"/>
              </a:rPr>
              <a:t>s</a:t>
            </a:r>
            <a:r>
              <a:rPr sz="800" dirty="0">
                <a:latin typeface="Arial"/>
                <a:cs typeface="Arial"/>
              </a:rPr>
              <a:t>t</a:t>
            </a:r>
            <a:r>
              <a:rPr sz="800" spc="-5" dirty="0">
                <a:latin typeface="Arial"/>
                <a:cs typeface="Arial"/>
              </a:rPr>
              <a:t>o</a:t>
            </a:r>
            <a:r>
              <a:rPr sz="800" spc="10" dirty="0">
                <a:latin typeface="Arial"/>
                <a:cs typeface="Arial"/>
              </a:rPr>
              <a:t>m</a:t>
            </a:r>
            <a:r>
              <a:rPr sz="800" spc="-5" dirty="0">
                <a:latin typeface="Arial"/>
                <a:cs typeface="Arial"/>
              </a:rPr>
              <a:t>e</a:t>
            </a:r>
            <a:r>
              <a:rPr sz="800" dirty="0">
                <a:latin typeface="Arial"/>
                <a:cs typeface="Arial"/>
              </a:rPr>
              <a:t>r</a:t>
            </a:r>
            <a:r>
              <a:rPr sz="800" dirty="0">
                <a:latin typeface="Times New Roman"/>
                <a:cs typeface="Times New Roman"/>
              </a:rPr>
              <a:t>	</a:t>
            </a:r>
            <a:r>
              <a:rPr sz="800" spc="-5" dirty="0">
                <a:latin typeface="Arial"/>
                <a:cs typeface="Arial"/>
              </a:rPr>
              <a:t>D</a:t>
            </a:r>
            <a:r>
              <a:rPr sz="800" spc="-15" dirty="0">
                <a:latin typeface="Arial"/>
                <a:cs typeface="Arial"/>
              </a:rPr>
              <a:t>W</a:t>
            </a:r>
            <a:r>
              <a:rPr sz="800" dirty="0">
                <a:latin typeface="Arial"/>
                <a:cs typeface="Arial"/>
              </a:rPr>
              <a:t>.</a:t>
            </a:r>
            <a:r>
              <a:rPr sz="800" spc="-5" dirty="0">
                <a:latin typeface="Arial"/>
                <a:cs typeface="Arial"/>
              </a:rPr>
              <a:t>Cu</a:t>
            </a:r>
            <a:r>
              <a:rPr sz="800" spc="-10" dirty="0">
                <a:latin typeface="Arial"/>
                <a:cs typeface="Arial"/>
              </a:rPr>
              <a:t>s</a:t>
            </a:r>
            <a:r>
              <a:rPr sz="800" dirty="0">
                <a:latin typeface="Arial"/>
                <a:cs typeface="Arial"/>
              </a:rPr>
              <a:t>t</a:t>
            </a:r>
            <a:r>
              <a:rPr sz="800" spc="-5" dirty="0">
                <a:latin typeface="Arial"/>
                <a:cs typeface="Arial"/>
              </a:rPr>
              <a:t>o</a:t>
            </a:r>
            <a:r>
              <a:rPr sz="800" dirty="0">
                <a:latin typeface="Arial"/>
                <a:cs typeface="Arial"/>
              </a:rPr>
              <a:t>m</a:t>
            </a:r>
            <a:r>
              <a:rPr sz="800" spc="-5" dirty="0">
                <a:latin typeface="Arial"/>
                <a:cs typeface="Arial"/>
              </a:rPr>
              <a:t>er</a:t>
            </a:r>
            <a:r>
              <a:rPr sz="800" dirty="0">
                <a:latin typeface="Arial"/>
                <a:cs typeface="Arial"/>
              </a:rPr>
              <a:t>D</a:t>
            </a:r>
            <a:r>
              <a:rPr sz="800" dirty="0">
                <a:latin typeface="Times New Roman"/>
                <a:cs typeface="Times New Roman"/>
              </a:rPr>
              <a:t>	</a:t>
            </a:r>
            <a:r>
              <a:rPr sz="800" dirty="0">
                <a:latin typeface="Arial"/>
                <a:cs typeface="Arial"/>
              </a:rPr>
              <a:t>S</a:t>
            </a:r>
            <a:r>
              <a:rPr sz="800" spc="-5" dirty="0">
                <a:latin typeface="Arial"/>
                <a:cs typeface="Arial"/>
              </a:rPr>
              <a:t>2</a:t>
            </a:r>
            <a:r>
              <a:rPr sz="800" dirty="0">
                <a:latin typeface="Arial"/>
                <a:cs typeface="Arial"/>
              </a:rPr>
              <a:t>.P</a:t>
            </a:r>
            <a:r>
              <a:rPr sz="800" spc="-5" dirty="0">
                <a:latin typeface="Arial"/>
                <a:cs typeface="Arial"/>
              </a:rPr>
              <a:t>er</a:t>
            </a:r>
            <a:r>
              <a:rPr sz="800" spc="5" dirty="0">
                <a:latin typeface="Arial"/>
                <a:cs typeface="Arial"/>
              </a:rPr>
              <a:t>s</a:t>
            </a:r>
            <a:r>
              <a:rPr sz="800" spc="-5" dirty="0">
                <a:latin typeface="Arial"/>
                <a:cs typeface="Arial"/>
              </a:rPr>
              <a:t>o</a:t>
            </a:r>
            <a:r>
              <a:rPr sz="800" dirty="0">
                <a:latin typeface="Arial"/>
                <a:cs typeface="Arial"/>
              </a:rPr>
              <a:t>n</a:t>
            </a:r>
          </a:p>
        </p:txBody>
      </p:sp>
      <p:sp>
        <p:nvSpPr>
          <p:cNvPr id="21" name="object 24"/>
          <p:cNvSpPr txBox="1"/>
          <p:nvPr/>
        </p:nvSpPr>
        <p:spPr>
          <a:xfrm>
            <a:off x="3376674" y="2993707"/>
            <a:ext cx="742315" cy="438150"/>
          </a:xfrm>
          <a:prstGeom prst="rect">
            <a:avLst/>
          </a:prstGeom>
        </p:spPr>
        <p:txBody>
          <a:bodyPr vert="horz" wrap="square" lIns="0" tIns="0" rIns="0" bIns="0" rtlCol="0">
            <a:spAutoFit/>
          </a:bodyPr>
          <a:lstStyle/>
          <a:p>
            <a:pPr marL="12700" marR="5080" indent="63500">
              <a:lnSpc>
                <a:spcPct val="173700"/>
              </a:lnSpc>
            </a:pPr>
            <a:r>
              <a:rPr sz="800" spc="-5" dirty="0">
                <a:latin typeface="Arial"/>
                <a:cs typeface="Arial"/>
              </a:rPr>
              <a:t>CustKey(NK)  Cu</a:t>
            </a:r>
            <a:r>
              <a:rPr sz="800" spc="5" dirty="0">
                <a:latin typeface="Arial"/>
                <a:cs typeface="Arial"/>
              </a:rPr>
              <a:t>s</a:t>
            </a:r>
            <a:r>
              <a:rPr sz="800" dirty="0">
                <a:latin typeface="Arial"/>
                <a:cs typeface="Arial"/>
              </a:rPr>
              <a:t>t</a:t>
            </a:r>
            <a:r>
              <a:rPr sz="800" spc="-5" dirty="0">
                <a:latin typeface="Arial"/>
                <a:cs typeface="Arial"/>
              </a:rPr>
              <a:t>o</a:t>
            </a:r>
            <a:r>
              <a:rPr sz="800" spc="10" dirty="0">
                <a:latin typeface="Arial"/>
                <a:cs typeface="Arial"/>
              </a:rPr>
              <a:t>m</a:t>
            </a:r>
            <a:r>
              <a:rPr sz="800" spc="-5" dirty="0">
                <a:latin typeface="Arial"/>
                <a:cs typeface="Arial"/>
              </a:rPr>
              <a:t>erNa</a:t>
            </a:r>
            <a:r>
              <a:rPr sz="800" spc="10" dirty="0">
                <a:latin typeface="Arial"/>
                <a:cs typeface="Arial"/>
              </a:rPr>
              <a:t>m</a:t>
            </a:r>
            <a:r>
              <a:rPr sz="800" dirty="0">
                <a:latin typeface="Arial"/>
                <a:cs typeface="Arial"/>
              </a:rPr>
              <a:t>e</a:t>
            </a:r>
            <a:endParaRPr sz="800">
              <a:latin typeface="Arial"/>
              <a:cs typeface="Arial"/>
            </a:endParaRPr>
          </a:p>
        </p:txBody>
      </p:sp>
      <p:sp>
        <p:nvSpPr>
          <p:cNvPr id="22" name="object 25"/>
          <p:cNvSpPr txBox="1"/>
          <p:nvPr/>
        </p:nvSpPr>
        <p:spPr>
          <a:xfrm>
            <a:off x="2864610" y="2932179"/>
            <a:ext cx="115570" cy="105410"/>
          </a:xfrm>
          <a:prstGeom prst="rect">
            <a:avLst/>
          </a:prstGeom>
        </p:spPr>
        <p:txBody>
          <a:bodyPr vert="horz" wrap="square" lIns="0" tIns="0" rIns="0" bIns="0" rtlCol="0">
            <a:spAutoFit/>
          </a:bodyPr>
          <a:lstStyle/>
          <a:p>
            <a:pPr marL="12700">
              <a:lnSpc>
                <a:spcPct val="100000"/>
              </a:lnSpc>
            </a:pPr>
            <a:r>
              <a:rPr sz="600" spc="5" dirty="0">
                <a:latin typeface="Arial"/>
                <a:cs typeface="Arial"/>
              </a:rPr>
              <a:t>T</a:t>
            </a:r>
            <a:r>
              <a:rPr sz="600" dirty="0">
                <a:latin typeface="Arial"/>
                <a:cs typeface="Arial"/>
              </a:rPr>
              <a:t>0</a:t>
            </a:r>
            <a:endParaRPr sz="600">
              <a:latin typeface="Arial"/>
              <a:cs typeface="Arial"/>
            </a:endParaRPr>
          </a:p>
        </p:txBody>
      </p:sp>
      <p:sp>
        <p:nvSpPr>
          <p:cNvPr id="23" name="object 26"/>
          <p:cNvSpPr txBox="1"/>
          <p:nvPr/>
        </p:nvSpPr>
        <p:spPr>
          <a:xfrm>
            <a:off x="4544058" y="2930655"/>
            <a:ext cx="115570" cy="105410"/>
          </a:xfrm>
          <a:prstGeom prst="rect">
            <a:avLst/>
          </a:prstGeom>
        </p:spPr>
        <p:txBody>
          <a:bodyPr vert="horz" wrap="square" lIns="0" tIns="0" rIns="0" bIns="0" rtlCol="0">
            <a:spAutoFit/>
          </a:bodyPr>
          <a:lstStyle/>
          <a:p>
            <a:pPr marL="12700">
              <a:lnSpc>
                <a:spcPct val="100000"/>
              </a:lnSpc>
            </a:pPr>
            <a:r>
              <a:rPr sz="600" spc="5" dirty="0">
                <a:latin typeface="Arial"/>
                <a:cs typeface="Arial"/>
              </a:rPr>
              <a:t>T</a:t>
            </a:r>
            <a:r>
              <a:rPr sz="600" dirty="0">
                <a:latin typeface="Arial"/>
                <a:cs typeface="Arial"/>
              </a:rPr>
              <a:t>0</a:t>
            </a:r>
            <a:endParaRPr sz="600">
              <a:latin typeface="Arial"/>
              <a:cs typeface="Arial"/>
            </a:endParaRPr>
          </a:p>
        </p:txBody>
      </p:sp>
    </p:spTree>
    <p:extLst>
      <p:ext uri="{BB962C8B-B14F-4D97-AF65-F5344CB8AC3E}">
        <p14:creationId xmlns:p14="http://schemas.microsoft.com/office/powerpoint/2010/main" val="38966493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186"/>
          <p:cNvSpPr>
            <a:spLocks noGrp="1" noChangeArrowheads="1"/>
          </p:cNvSpPr>
          <p:nvPr>
            <p:ph type="title"/>
          </p:nvPr>
        </p:nvSpPr>
        <p:spPr/>
        <p:txBody>
          <a:bodyPr/>
          <a:lstStyle/>
          <a:p>
            <a:r>
              <a:rPr lang="en-GB" dirty="0" smtClean="0"/>
              <a:t>Fact building issues</a:t>
            </a:r>
          </a:p>
        </p:txBody>
      </p:sp>
      <p:sp>
        <p:nvSpPr>
          <p:cNvPr id="52227" name="Rectangle 185"/>
          <p:cNvSpPr>
            <a:spLocks noGrp="1" noChangeArrowheads="1"/>
          </p:cNvSpPr>
          <p:nvPr>
            <p:ph type="body" idx="1"/>
          </p:nvPr>
        </p:nvSpPr>
        <p:spPr/>
        <p:txBody>
          <a:bodyPr>
            <a:normAutofit/>
          </a:bodyPr>
          <a:lstStyle/>
          <a:p>
            <a:pPr>
              <a:spcBef>
                <a:spcPts val="900"/>
              </a:spcBef>
            </a:pPr>
            <a:r>
              <a:rPr lang="sv-SE" sz="1600" b="1" dirty="0" err="1" smtClean="0"/>
              <a:t>Issue</a:t>
            </a:r>
            <a:r>
              <a:rPr lang="sv-SE" sz="1600" b="1" dirty="0" smtClean="0"/>
              <a:t>: </a:t>
            </a:r>
            <a:r>
              <a:rPr lang="sv-SE" sz="1600" dirty="0" err="1" smtClean="0"/>
              <a:t>How</a:t>
            </a:r>
            <a:r>
              <a:rPr lang="sv-SE" sz="1600" dirty="0" smtClean="0"/>
              <a:t> </a:t>
            </a:r>
            <a:r>
              <a:rPr lang="sv-SE" sz="1600" dirty="0" smtClean="0"/>
              <a:t>to </a:t>
            </a:r>
            <a:r>
              <a:rPr lang="sv-SE" sz="1600" b="1" dirty="0" err="1" smtClean="0"/>
              <a:t>add</a:t>
            </a:r>
            <a:r>
              <a:rPr lang="sv-SE" sz="1600" b="1" dirty="0" smtClean="0"/>
              <a:t> a new </a:t>
            </a:r>
            <a:r>
              <a:rPr lang="sv-SE" sz="1600" b="1" dirty="0" err="1" smtClean="0"/>
              <a:t>facts</a:t>
            </a:r>
            <a:r>
              <a:rPr lang="sv-SE" sz="1600" b="1" dirty="0" smtClean="0"/>
              <a:t> in the </a:t>
            </a:r>
            <a:r>
              <a:rPr lang="sv-SE" sz="1600" b="1" dirty="0" err="1" smtClean="0"/>
              <a:t>fact</a:t>
            </a:r>
            <a:r>
              <a:rPr lang="sv-SE" sz="1600" b="1" dirty="0" smtClean="0"/>
              <a:t> </a:t>
            </a:r>
            <a:r>
              <a:rPr lang="sv-SE" sz="1600" b="1" dirty="0" err="1" smtClean="0"/>
              <a:t>tables</a:t>
            </a:r>
            <a:r>
              <a:rPr lang="sv-SE" sz="1600" dirty="0" smtClean="0"/>
              <a:t>?</a:t>
            </a:r>
          </a:p>
          <a:p>
            <a:pPr>
              <a:spcBef>
                <a:spcPts val="900"/>
              </a:spcBef>
            </a:pPr>
            <a:r>
              <a:rPr lang="sv-SE" sz="1600" b="1" dirty="0" smtClean="0"/>
              <a:t>Solution: </a:t>
            </a:r>
            <a:r>
              <a:rPr lang="sv-SE" sz="1600" b="1" dirty="0" smtClean="0"/>
              <a:t>Bulk </a:t>
            </a:r>
            <a:r>
              <a:rPr lang="sv-SE" sz="1600" b="1" dirty="0" err="1" smtClean="0"/>
              <a:t>loading</a:t>
            </a:r>
            <a:r>
              <a:rPr lang="sv-SE" sz="1600" b="1" dirty="0" smtClean="0"/>
              <a:t> (</a:t>
            </a:r>
            <a:r>
              <a:rPr lang="sv-SE" sz="1600" b="1" dirty="0" err="1" smtClean="0"/>
              <a:t>batch</a:t>
            </a:r>
            <a:r>
              <a:rPr lang="sv-SE" sz="1600" b="1" dirty="0" smtClean="0"/>
              <a:t>) </a:t>
            </a:r>
            <a:r>
              <a:rPr lang="sv-SE" sz="1600" b="1" dirty="0" smtClean="0"/>
              <a:t>new </a:t>
            </a:r>
            <a:r>
              <a:rPr lang="sv-SE" sz="1600" b="1" dirty="0" err="1" smtClean="0"/>
              <a:t>rows</a:t>
            </a:r>
            <a:r>
              <a:rPr lang="sv-SE" sz="1600" b="1" dirty="0" smtClean="0"/>
              <a:t> </a:t>
            </a:r>
            <a:r>
              <a:rPr lang="sv-SE" sz="1600" dirty="0" smtClean="0"/>
              <a:t>in the </a:t>
            </a:r>
            <a:r>
              <a:rPr lang="sv-SE" sz="1600" dirty="0" err="1" smtClean="0"/>
              <a:t>fact</a:t>
            </a:r>
            <a:r>
              <a:rPr lang="sv-SE" sz="1600" dirty="0" smtClean="0"/>
              <a:t> table</a:t>
            </a:r>
          </a:p>
          <a:p>
            <a:pPr marL="457200" lvl="1" indent="0">
              <a:spcBef>
                <a:spcPts val="900"/>
              </a:spcBef>
              <a:buNone/>
            </a:pPr>
            <a:endParaRPr lang="sv-SE" sz="1600" dirty="0" smtClean="0"/>
          </a:p>
          <a:p>
            <a:pPr lvl="1">
              <a:spcBef>
                <a:spcPts val="900"/>
              </a:spcBef>
            </a:pPr>
            <a:endParaRPr lang="sv-SE" sz="1600" dirty="0" smtClean="0"/>
          </a:p>
          <a:p>
            <a:pPr marL="457200" lvl="1" indent="0">
              <a:spcBef>
                <a:spcPts val="900"/>
              </a:spcBef>
              <a:buNone/>
            </a:pPr>
            <a:endParaRPr lang="en-GB" dirty="0" smtClean="0"/>
          </a:p>
          <a:p>
            <a:endParaRPr lang="en-GB" dirty="0" smtClean="0"/>
          </a:p>
        </p:txBody>
      </p:sp>
    </p:spTree>
    <p:extLst>
      <p:ext uri="{BB962C8B-B14F-4D97-AF65-F5344CB8AC3E}">
        <p14:creationId xmlns:p14="http://schemas.microsoft.com/office/powerpoint/2010/main" val="2101839162"/>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186"/>
          <p:cNvSpPr>
            <a:spLocks noGrp="1" noChangeArrowheads="1"/>
          </p:cNvSpPr>
          <p:nvPr>
            <p:ph type="title"/>
          </p:nvPr>
        </p:nvSpPr>
        <p:spPr/>
        <p:txBody>
          <a:bodyPr/>
          <a:lstStyle/>
          <a:p>
            <a:r>
              <a:rPr lang="en-GB" dirty="0" smtClean="0"/>
              <a:t>Fact building issues</a:t>
            </a:r>
          </a:p>
        </p:txBody>
      </p:sp>
      <p:sp>
        <p:nvSpPr>
          <p:cNvPr id="52227" name="Rectangle 185"/>
          <p:cNvSpPr>
            <a:spLocks noGrp="1" noChangeArrowheads="1"/>
          </p:cNvSpPr>
          <p:nvPr>
            <p:ph type="body" idx="1"/>
          </p:nvPr>
        </p:nvSpPr>
        <p:spPr/>
        <p:txBody>
          <a:bodyPr>
            <a:normAutofit/>
          </a:bodyPr>
          <a:lstStyle/>
          <a:p>
            <a:pPr>
              <a:spcBef>
                <a:spcPts val="900"/>
              </a:spcBef>
            </a:pPr>
            <a:r>
              <a:rPr lang="sv-SE" sz="1600" b="1" dirty="0" err="1" smtClean="0"/>
              <a:t>Issue</a:t>
            </a:r>
            <a:r>
              <a:rPr lang="sv-SE" sz="1600" b="1" dirty="0" smtClean="0"/>
              <a:t>: </a:t>
            </a:r>
            <a:r>
              <a:rPr lang="sv-SE" sz="1600" dirty="0" err="1" smtClean="0"/>
              <a:t>How</a:t>
            </a:r>
            <a:r>
              <a:rPr lang="sv-SE" sz="1600" dirty="0" smtClean="0"/>
              <a:t> </a:t>
            </a:r>
            <a:r>
              <a:rPr lang="sv-SE" sz="1600" dirty="0" smtClean="0"/>
              <a:t>to </a:t>
            </a:r>
            <a:r>
              <a:rPr lang="sv-SE" sz="1600" b="1" dirty="0" err="1" smtClean="0"/>
              <a:t>maintain</a:t>
            </a:r>
            <a:r>
              <a:rPr lang="sv-SE" sz="1600" b="1" dirty="0" smtClean="0"/>
              <a:t> </a:t>
            </a:r>
            <a:r>
              <a:rPr lang="sv-SE" sz="1600" b="1" dirty="0" err="1" smtClean="0"/>
              <a:t>referential</a:t>
            </a:r>
            <a:r>
              <a:rPr lang="sv-SE" sz="1600" b="1" dirty="0" smtClean="0"/>
              <a:t> </a:t>
            </a:r>
            <a:r>
              <a:rPr lang="sv-SE" sz="1600" b="1" dirty="0" err="1" smtClean="0"/>
              <a:t>integrity</a:t>
            </a:r>
            <a:r>
              <a:rPr lang="sv-SE" sz="1600" b="1" dirty="0" smtClean="0"/>
              <a:t> </a:t>
            </a:r>
            <a:r>
              <a:rPr lang="sv-SE" sz="1600" dirty="0" err="1" smtClean="0"/>
              <a:t>with</a:t>
            </a:r>
            <a:r>
              <a:rPr lang="sv-SE" sz="1600" dirty="0" smtClean="0"/>
              <a:t> the </a:t>
            </a:r>
            <a:r>
              <a:rPr lang="sv-SE" sz="1600" dirty="0" err="1" smtClean="0"/>
              <a:t>associated</a:t>
            </a:r>
            <a:r>
              <a:rPr lang="sv-SE" sz="1600" dirty="0" smtClean="0"/>
              <a:t> </a:t>
            </a:r>
            <a:r>
              <a:rPr lang="sv-SE" sz="1600" dirty="0" err="1" smtClean="0"/>
              <a:t>dimensional</a:t>
            </a:r>
            <a:r>
              <a:rPr lang="sv-SE" sz="1600" dirty="0" smtClean="0"/>
              <a:t> </a:t>
            </a:r>
            <a:r>
              <a:rPr lang="sv-SE" sz="1600" dirty="0" err="1" smtClean="0"/>
              <a:t>tables</a:t>
            </a:r>
            <a:r>
              <a:rPr lang="sv-SE" sz="1600" dirty="0" smtClean="0"/>
              <a:t> </a:t>
            </a:r>
            <a:r>
              <a:rPr lang="sv-SE" sz="1600" dirty="0" err="1" smtClean="0"/>
              <a:t>when</a:t>
            </a:r>
            <a:r>
              <a:rPr lang="sv-SE" sz="1600" dirty="0" smtClean="0"/>
              <a:t> </a:t>
            </a:r>
            <a:r>
              <a:rPr lang="sv-SE" sz="1600" dirty="0" err="1" smtClean="0"/>
              <a:t>loading</a:t>
            </a:r>
            <a:r>
              <a:rPr lang="sv-SE" sz="1600" dirty="0" smtClean="0"/>
              <a:t> the </a:t>
            </a:r>
            <a:r>
              <a:rPr lang="sv-SE" sz="1600" dirty="0" err="1" smtClean="0"/>
              <a:t>fact</a:t>
            </a:r>
            <a:r>
              <a:rPr lang="sv-SE" sz="1600" dirty="0" smtClean="0"/>
              <a:t> table </a:t>
            </a:r>
            <a:r>
              <a:rPr lang="sv-SE" sz="1600" dirty="0" err="1" smtClean="0"/>
              <a:t>with</a:t>
            </a:r>
            <a:r>
              <a:rPr lang="sv-SE" sz="1600" dirty="0" smtClean="0"/>
              <a:t> </a:t>
            </a:r>
            <a:r>
              <a:rPr lang="sv-SE" sz="1600" dirty="0" err="1" smtClean="0"/>
              <a:t>facts</a:t>
            </a:r>
            <a:r>
              <a:rPr lang="sv-SE" sz="1600" dirty="0" smtClean="0"/>
              <a:t>?</a:t>
            </a:r>
          </a:p>
          <a:p>
            <a:pPr>
              <a:spcBef>
                <a:spcPts val="900"/>
              </a:spcBef>
            </a:pPr>
            <a:r>
              <a:rPr lang="sv-SE" sz="1600" b="1" dirty="0" smtClean="0"/>
              <a:t>Solution: </a:t>
            </a:r>
            <a:r>
              <a:rPr lang="sv-SE" sz="1600" b="1" dirty="0" err="1" smtClean="0"/>
              <a:t>Replace</a:t>
            </a:r>
            <a:r>
              <a:rPr lang="sv-SE" sz="1600" b="1" dirty="0" smtClean="0"/>
              <a:t> </a:t>
            </a:r>
            <a:r>
              <a:rPr lang="sv-SE" sz="1600" b="1" dirty="0" smtClean="0"/>
              <a:t>the </a:t>
            </a:r>
            <a:r>
              <a:rPr lang="sv-SE" sz="1600" b="1" dirty="0" err="1" smtClean="0"/>
              <a:t>natural</a:t>
            </a:r>
            <a:r>
              <a:rPr lang="sv-SE" sz="1600" b="1" dirty="0" smtClean="0"/>
              <a:t> </a:t>
            </a:r>
            <a:r>
              <a:rPr lang="sv-SE" sz="1600" b="1" dirty="0" err="1" smtClean="0"/>
              <a:t>keys</a:t>
            </a:r>
            <a:r>
              <a:rPr lang="sv-SE" sz="1600" b="1" dirty="0" smtClean="0"/>
              <a:t> </a:t>
            </a:r>
            <a:r>
              <a:rPr lang="sv-SE" sz="1600" b="1" dirty="0" err="1" smtClean="0"/>
              <a:t>with</a:t>
            </a:r>
            <a:r>
              <a:rPr lang="sv-SE" sz="1600" b="1" dirty="0" smtClean="0"/>
              <a:t> </a:t>
            </a:r>
            <a:r>
              <a:rPr lang="sv-SE" sz="1600" b="1" dirty="0" err="1" smtClean="0"/>
              <a:t>appropate</a:t>
            </a:r>
            <a:r>
              <a:rPr lang="sv-SE" sz="1600" b="1" dirty="0" smtClean="0"/>
              <a:t> </a:t>
            </a:r>
            <a:r>
              <a:rPr lang="sv-SE" sz="1600" b="1" dirty="0" err="1" smtClean="0"/>
              <a:t>surrogate</a:t>
            </a:r>
            <a:r>
              <a:rPr lang="sv-SE" sz="1600" b="1" dirty="0" smtClean="0"/>
              <a:t> </a:t>
            </a:r>
            <a:r>
              <a:rPr lang="sv-SE" sz="1600" b="1" dirty="0" err="1" smtClean="0"/>
              <a:t>key</a:t>
            </a:r>
            <a:r>
              <a:rPr lang="sv-SE" sz="1600" b="1" dirty="0" smtClean="0"/>
              <a:t> </a:t>
            </a:r>
            <a:r>
              <a:rPr lang="sv-SE" sz="1600" b="1" dirty="0" err="1" smtClean="0"/>
              <a:t>existing</a:t>
            </a:r>
            <a:r>
              <a:rPr lang="sv-SE" sz="1600" b="1" dirty="0" smtClean="0"/>
              <a:t> in the dimensions</a:t>
            </a:r>
            <a:endParaRPr lang="sv-SE" sz="1600" b="1" dirty="0" smtClean="0"/>
          </a:p>
          <a:p>
            <a:pPr marL="457200" lvl="1" indent="0">
              <a:spcBef>
                <a:spcPts val="900"/>
              </a:spcBef>
              <a:buNone/>
            </a:pPr>
            <a:endParaRPr lang="sv-SE" sz="1600" dirty="0" smtClean="0"/>
          </a:p>
          <a:p>
            <a:pPr lvl="1">
              <a:spcBef>
                <a:spcPts val="900"/>
              </a:spcBef>
            </a:pPr>
            <a:endParaRPr lang="sv-SE" sz="1600" dirty="0" smtClean="0"/>
          </a:p>
          <a:p>
            <a:pPr marL="457200" lvl="1" indent="0">
              <a:spcBef>
                <a:spcPts val="900"/>
              </a:spcBef>
              <a:buNone/>
            </a:pPr>
            <a:endParaRPr lang="en-GB" dirty="0" smtClean="0"/>
          </a:p>
          <a:p>
            <a:endParaRPr lang="en-GB" dirty="0" smtClean="0"/>
          </a:p>
        </p:txBody>
      </p:sp>
    </p:spTree>
    <p:extLst>
      <p:ext uri="{BB962C8B-B14F-4D97-AF65-F5344CB8AC3E}">
        <p14:creationId xmlns:p14="http://schemas.microsoft.com/office/powerpoint/2010/main" val="946475679"/>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Maintain</a:t>
            </a:r>
            <a:r>
              <a:rPr lang="sv-SE" dirty="0" smtClean="0"/>
              <a:t> </a:t>
            </a:r>
            <a:r>
              <a:rPr lang="sv-SE" dirty="0" err="1" smtClean="0"/>
              <a:t>referential</a:t>
            </a:r>
            <a:r>
              <a:rPr lang="sv-SE" dirty="0" smtClean="0"/>
              <a:t> </a:t>
            </a:r>
            <a:r>
              <a:rPr lang="sv-SE" dirty="0" err="1" smtClean="0"/>
              <a:t>integrity</a:t>
            </a:r>
            <a:r>
              <a:rPr lang="sv-SE" dirty="0" smtClean="0"/>
              <a:t> </a:t>
            </a:r>
            <a:endParaRPr lang="sv-SE" dirty="0"/>
          </a:p>
        </p:txBody>
      </p:sp>
      <p:sp>
        <p:nvSpPr>
          <p:cNvPr id="4" name="object 3"/>
          <p:cNvSpPr/>
          <p:nvPr/>
        </p:nvSpPr>
        <p:spPr>
          <a:xfrm>
            <a:off x="1267361" y="2533109"/>
            <a:ext cx="6094333" cy="2472844"/>
          </a:xfrm>
          <a:prstGeom prst="rect">
            <a:avLst/>
          </a:prstGeom>
          <a:blipFill>
            <a:blip r:embed="rId2" cstate="print"/>
            <a:stretch>
              <a:fillRect/>
            </a:stretch>
          </a:blipFill>
        </p:spPr>
        <p:txBody>
          <a:bodyPr wrap="square" lIns="0" tIns="0" rIns="0" bIns="0" rtlCol="0"/>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TextBox 4"/>
          <p:cNvSpPr txBox="1"/>
          <p:nvPr/>
        </p:nvSpPr>
        <p:spPr>
          <a:xfrm>
            <a:off x="851186" y="1131244"/>
            <a:ext cx="7207933" cy="1200329"/>
          </a:xfrm>
          <a:prstGeom prst="rect">
            <a:avLst/>
          </a:prstGeom>
          <a:noFill/>
        </p:spPr>
        <p:txBody>
          <a:bodyPr wrap="square" rtlCol="0">
            <a:spAutoFit/>
          </a:bodyPr>
          <a:lstStyle/>
          <a:p>
            <a:r>
              <a:rPr lang="sv-SE" dirty="0" err="1" smtClean="0"/>
              <a:t>Important</a:t>
            </a:r>
            <a:r>
              <a:rPr lang="sv-SE" dirty="0" smtClean="0"/>
              <a:t> steps:</a:t>
            </a:r>
          </a:p>
          <a:p>
            <a:pPr marL="285750" indent="-285750">
              <a:buFont typeface="Arial" panose="020B0604020202020204" pitchFamily="34" charset="0"/>
              <a:buChar char="•"/>
            </a:pPr>
            <a:r>
              <a:rPr lang="sv-SE" dirty="0" err="1" smtClean="0"/>
              <a:t>Assign</a:t>
            </a:r>
            <a:r>
              <a:rPr lang="sv-SE" dirty="0" smtClean="0"/>
              <a:t> </a:t>
            </a:r>
            <a:r>
              <a:rPr lang="sv-SE" dirty="0" err="1" smtClean="0"/>
              <a:t>surrogate</a:t>
            </a:r>
            <a:r>
              <a:rPr lang="sv-SE" dirty="0" smtClean="0"/>
              <a:t> </a:t>
            </a:r>
            <a:r>
              <a:rPr lang="sv-SE" dirty="0" err="1" smtClean="0"/>
              <a:t>key</a:t>
            </a:r>
            <a:r>
              <a:rPr lang="sv-SE" dirty="0" smtClean="0"/>
              <a:t> to new </a:t>
            </a:r>
            <a:r>
              <a:rPr lang="sv-SE" dirty="0" err="1" smtClean="0"/>
              <a:t>rows</a:t>
            </a:r>
            <a:r>
              <a:rPr lang="sv-SE" dirty="0" smtClean="0"/>
              <a:t> in the </a:t>
            </a:r>
            <a:r>
              <a:rPr lang="sv-SE" dirty="0" err="1" smtClean="0"/>
              <a:t>dimensional</a:t>
            </a:r>
            <a:r>
              <a:rPr lang="sv-SE" dirty="0" smtClean="0"/>
              <a:t> </a:t>
            </a:r>
            <a:r>
              <a:rPr lang="sv-SE" dirty="0" err="1" smtClean="0"/>
              <a:t>tables</a:t>
            </a:r>
            <a:endParaRPr lang="sv-SE" dirty="0" smtClean="0"/>
          </a:p>
          <a:p>
            <a:pPr marL="285750" indent="-285750">
              <a:buFont typeface="Arial" panose="020B0604020202020204" pitchFamily="34" charset="0"/>
              <a:buChar char="•"/>
            </a:pPr>
            <a:r>
              <a:rPr lang="sv-SE" dirty="0" err="1" smtClean="0"/>
              <a:t>Populate</a:t>
            </a:r>
            <a:r>
              <a:rPr lang="sv-SE" dirty="0" smtClean="0"/>
              <a:t> data in dimensions</a:t>
            </a:r>
          </a:p>
          <a:p>
            <a:pPr marL="285750" indent="-285750">
              <a:buFont typeface="Arial" panose="020B0604020202020204" pitchFamily="34" charset="0"/>
              <a:buChar char="•"/>
            </a:pPr>
            <a:r>
              <a:rPr lang="sv-SE" dirty="0" err="1" smtClean="0"/>
              <a:t>Substitute</a:t>
            </a:r>
            <a:r>
              <a:rPr lang="sv-SE" dirty="0" smtClean="0"/>
              <a:t> </a:t>
            </a:r>
            <a:r>
              <a:rPr lang="sv-SE" dirty="0" err="1" smtClean="0"/>
              <a:t>natural</a:t>
            </a:r>
            <a:r>
              <a:rPr lang="sv-SE" dirty="0" smtClean="0"/>
              <a:t> </a:t>
            </a:r>
            <a:r>
              <a:rPr lang="sv-SE" dirty="0" err="1" smtClean="0"/>
              <a:t>key</a:t>
            </a:r>
            <a:r>
              <a:rPr lang="sv-SE" dirty="0" smtClean="0"/>
              <a:t> in </a:t>
            </a:r>
            <a:r>
              <a:rPr lang="sv-SE" dirty="0" err="1" smtClean="0"/>
              <a:t>fact</a:t>
            </a:r>
            <a:r>
              <a:rPr lang="sv-SE" dirty="0" smtClean="0"/>
              <a:t> table </a:t>
            </a:r>
            <a:r>
              <a:rPr lang="sv-SE" dirty="0" err="1" smtClean="0"/>
              <a:t>rows</a:t>
            </a:r>
            <a:r>
              <a:rPr lang="sv-SE" dirty="0" smtClean="0"/>
              <a:t> </a:t>
            </a:r>
            <a:r>
              <a:rPr lang="sv-SE" dirty="0" err="1" smtClean="0"/>
              <a:t>with</a:t>
            </a:r>
            <a:r>
              <a:rPr lang="sv-SE" dirty="0" smtClean="0"/>
              <a:t> proper </a:t>
            </a:r>
            <a:r>
              <a:rPr lang="sv-SE" dirty="0" err="1" smtClean="0"/>
              <a:t>surrogate</a:t>
            </a:r>
            <a:r>
              <a:rPr lang="sv-SE" dirty="0" smtClean="0"/>
              <a:t> </a:t>
            </a:r>
            <a:r>
              <a:rPr lang="sv-SE" dirty="0" err="1" smtClean="0"/>
              <a:t>key</a:t>
            </a:r>
            <a:r>
              <a:rPr lang="sv-SE" dirty="0" smtClean="0"/>
              <a:t> </a:t>
            </a:r>
          </a:p>
        </p:txBody>
      </p:sp>
    </p:spTree>
    <p:extLst>
      <p:ext uri="{BB962C8B-B14F-4D97-AF65-F5344CB8AC3E}">
        <p14:creationId xmlns:p14="http://schemas.microsoft.com/office/powerpoint/2010/main" val="8862230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186"/>
          <p:cNvSpPr>
            <a:spLocks noGrp="1" noChangeArrowheads="1"/>
          </p:cNvSpPr>
          <p:nvPr>
            <p:ph type="title"/>
          </p:nvPr>
        </p:nvSpPr>
        <p:spPr>
          <a:xfrm>
            <a:off x="792000" y="627534"/>
            <a:ext cx="7367858" cy="596700"/>
          </a:xfrm>
        </p:spPr>
        <p:txBody>
          <a:bodyPr/>
          <a:lstStyle/>
          <a:p>
            <a:r>
              <a:rPr lang="en-GB" dirty="0" smtClean="0"/>
              <a:t>Fact and dimension building issues</a:t>
            </a:r>
          </a:p>
        </p:txBody>
      </p:sp>
      <p:sp>
        <p:nvSpPr>
          <p:cNvPr id="52227" name="Rectangle 185"/>
          <p:cNvSpPr>
            <a:spLocks noGrp="1" noChangeArrowheads="1"/>
          </p:cNvSpPr>
          <p:nvPr>
            <p:ph type="body" idx="1"/>
          </p:nvPr>
        </p:nvSpPr>
        <p:spPr/>
        <p:txBody>
          <a:bodyPr>
            <a:normAutofit/>
          </a:bodyPr>
          <a:lstStyle/>
          <a:p>
            <a:pPr>
              <a:spcBef>
                <a:spcPts val="900"/>
              </a:spcBef>
            </a:pPr>
            <a:r>
              <a:rPr lang="sv-SE" sz="1600" b="1" dirty="0" err="1" smtClean="0"/>
              <a:t>Issue</a:t>
            </a:r>
            <a:r>
              <a:rPr lang="sv-SE" sz="1600" b="1" dirty="0" smtClean="0"/>
              <a:t>: </a:t>
            </a:r>
            <a:r>
              <a:rPr lang="sv-SE" sz="1600" dirty="0" err="1" smtClean="0"/>
              <a:t>How</a:t>
            </a:r>
            <a:r>
              <a:rPr lang="sv-SE" sz="1600" dirty="0" smtClean="0"/>
              <a:t> </a:t>
            </a:r>
            <a:r>
              <a:rPr lang="sv-SE" sz="1600" dirty="0" smtClean="0"/>
              <a:t>to </a:t>
            </a:r>
            <a:r>
              <a:rPr lang="sv-SE" sz="1600" b="1" dirty="0" err="1" smtClean="0"/>
              <a:t>handle</a:t>
            </a:r>
            <a:r>
              <a:rPr lang="sv-SE" sz="1600" b="1" dirty="0" smtClean="0"/>
              <a:t> </a:t>
            </a:r>
            <a:r>
              <a:rPr lang="sv-SE" sz="1600" b="1" dirty="0" err="1" smtClean="0"/>
              <a:t>fact</a:t>
            </a:r>
            <a:r>
              <a:rPr lang="sv-SE" sz="1600" b="1" dirty="0" smtClean="0"/>
              <a:t> table data </a:t>
            </a:r>
            <a:r>
              <a:rPr lang="sv-SE" sz="1600" b="1" dirty="0" err="1" smtClean="0"/>
              <a:t>arriving</a:t>
            </a:r>
            <a:r>
              <a:rPr lang="sv-SE" sz="1600" b="1" dirty="0" smtClean="0"/>
              <a:t> </a:t>
            </a:r>
            <a:r>
              <a:rPr lang="sv-SE" sz="1600" b="1" dirty="0" err="1" smtClean="0"/>
              <a:t>much</a:t>
            </a:r>
            <a:r>
              <a:rPr lang="sv-SE" sz="1600" b="1" dirty="0" smtClean="0"/>
              <a:t> later </a:t>
            </a:r>
            <a:r>
              <a:rPr lang="sv-SE" sz="1600" b="1" dirty="0" err="1" smtClean="0"/>
              <a:t>than</a:t>
            </a:r>
            <a:r>
              <a:rPr lang="sv-SE" sz="1600" b="1" dirty="0" smtClean="0"/>
              <a:t> </a:t>
            </a:r>
            <a:r>
              <a:rPr lang="sv-SE" sz="1600" b="1" dirty="0" err="1" smtClean="0"/>
              <a:t>dimensional</a:t>
            </a:r>
            <a:r>
              <a:rPr lang="sv-SE" sz="1600" b="1" dirty="0" smtClean="0"/>
              <a:t> table data</a:t>
            </a:r>
            <a:r>
              <a:rPr lang="sv-SE" sz="1600" dirty="0" smtClean="0"/>
              <a:t>?</a:t>
            </a:r>
          </a:p>
          <a:p>
            <a:pPr>
              <a:spcBef>
                <a:spcPts val="900"/>
              </a:spcBef>
            </a:pPr>
            <a:r>
              <a:rPr lang="sv-SE" sz="1600" dirty="0" smtClean="0"/>
              <a:t>Solutions: </a:t>
            </a:r>
          </a:p>
          <a:p>
            <a:pPr lvl="1">
              <a:spcBef>
                <a:spcPts val="900"/>
              </a:spcBef>
            </a:pPr>
            <a:r>
              <a:rPr lang="sv-SE" sz="1600" dirty="0" err="1" smtClean="0"/>
              <a:t>Search</a:t>
            </a:r>
            <a:r>
              <a:rPr lang="sv-SE" sz="1600" dirty="0" smtClean="0"/>
              <a:t> back in </a:t>
            </a:r>
            <a:r>
              <a:rPr lang="sv-SE" sz="1600" dirty="0" err="1" smtClean="0"/>
              <a:t>history</a:t>
            </a:r>
            <a:r>
              <a:rPr lang="sv-SE" sz="1600" dirty="0" smtClean="0"/>
              <a:t> to </a:t>
            </a:r>
            <a:r>
              <a:rPr lang="sv-SE" sz="1600" dirty="0" err="1" smtClean="0"/>
              <a:t>find</a:t>
            </a:r>
            <a:r>
              <a:rPr lang="sv-SE" sz="1600" dirty="0" smtClean="0"/>
              <a:t> the </a:t>
            </a:r>
            <a:r>
              <a:rPr lang="sv-SE" sz="1600" dirty="0" err="1" smtClean="0"/>
              <a:t>correct</a:t>
            </a:r>
            <a:r>
              <a:rPr lang="sv-SE" sz="1600" dirty="0" smtClean="0"/>
              <a:t> dimension </a:t>
            </a:r>
            <a:r>
              <a:rPr lang="sv-SE" sz="1600" dirty="0" err="1" smtClean="0"/>
              <a:t>keys</a:t>
            </a:r>
            <a:r>
              <a:rPr lang="sv-SE" sz="1600" dirty="0" smtClean="0"/>
              <a:t> and, </a:t>
            </a:r>
            <a:r>
              <a:rPr lang="sv-SE" sz="1600" dirty="0" err="1" smtClean="0"/>
              <a:t>thereby</a:t>
            </a:r>
            <a:r>
              <a:rPr lang="sv-SE" sz="1600" dirty="0" smtClean="0"/>
              <a:t>, </a:t>
            </a:r>
            <a:r>
              <a:rPr lang="sv-SE" sz="1600" dirty="0" err="1" smtClean="0"/>
              <a:t>rows</a:t>
            </a:r>
            <a:endParaRPr lang="sv-SE" sz="1600" dirty="0" smtClean="0"/>
          </a:p>
          <a:p>
            <a:pPr marL="457200" lvl="1" indent="0">
              <a:spcBef>
                <a:spcPts val="900"/>
              </a:spcBef>
              <a:buNone/>
            </a:pPr>
            <a:endParaRPr lang="sv-SE" sz="1600" dirty="0" smtClean="0"/>
          </a:p>
          <a:p>
            <a:pPr lvl="1">
              <a:spcBef>
                <a:spcPts val="900"/>
              </a:spcBef>
            </a:pPr>
            <a:endParaRPr lang="sv-SE" sz="1600" dirty="0" smtClean="0"/>
          </a:p>
          <a:p>
            <a:pPr marL="457200" lvl="1" indent="0">
              <a:spcBef>
                <a:spcPts val="900"/>
              </a:spcBef>
              <a:buNone/>
            </a:pPr>
            <a:endParaRPr lang="en-GB" dirty="0" smtClean="0"/>
          </a:p>
          <a:p>
            <a:endParaRPr lang="en-GB" dirty="0" smtClean="0"/>
          </a:p>
        </p:txBody>
      </p:sp>
    </p:spTree>
    <p:extLst>
      <p:ext uri="{BB962C8B-B14F-4D97-AF65-F5344CB8AC3E}">
        <p14:creationId xmlns:p14="http://schemas.microsoft.com/office/powerpoint/2010/main" val="194082739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The ETL Process Steps</a:t>
            </a:r>
            <a:endParaRPr lang="sv-SE" dirty="0"/>
          </a:p>
        </p:txBody>
      </p:sp>
      <p:sp>
        <p:nvSpPr>
          <p:cNvPr id="7" name="object 10"/>
          <p:cNvSpPr/>
          <p:nvPr/>
        </p:nvSpPr>
        <p:spPr>
          <a:xfrm>
            <a:off x="869903" y="1948385"/>
            <a:ext cx="6383363" cy="1894130"/>
          </a:xfrm>
          <a:prstGeom prst="rect">
            <a:avLst/>
          </a:prstGeom>
          <a:blipFill>
            <a:blip r:embed="rId2" cstate="print"/>
            <a:stretch>
              <a:fillRect/>
            </a:stretch>
          </a:blipFill>
        </p:spPr>
        <p:txBody>
          <a:bodyPr wrap="square" lIns="0" tIns="0" rIns="0" bIns="0" rtlCol="0"/>
          <a:lstStyle/>
          <a:p>
            <a:endParaRPr/>
          </a:p>
        </p:txBody>
      </p:sp>
      <p:sp>
        <p:nvSpPr>
          <p:cNvPr id="11" name="Right Brace 10"/>
          <p:cNvSpPr/>
          <p:nvPr/>
        </p:nvSpPr>
        <p:spPr>
          <a:xfrm rot="16200000">
            <a:off x="3310567" y="1221230"/>
            <a:ext cx="432770" cy="175683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12" name="TextBox 11"/>
          <p:cNvSpPr txBox="1"/>
          <p:nvPr/>
        </p:nvSpPr>
        <p:spPr>
          <a:xfrm>
            <a:off x="2558930" y="1542920"/>
            <a:ext cx="3177280" cy="307777"/>
          </a:xfrm>
          <a:prstGeom prst="rect">
            <a:avLst/>
          </a:prstGeom>
          <a:noFill/>
        </p:spPr>
        <p:txBody>
          <a:bodyPr wrap="none" rtlCol="0">
            <a:spAutoFit/>
          </a:bodyPr>
          <a:lstStyle/>
          <a:p>
            <a:r>
              <a:rPr lang="sv-SE" sz="1400" dirty="0" smtClean="0"/>
              <a:t>Transformation step: Clean and </a:t>
            </a:r>
            <a:r>
              <a:rPr lang="sv-SE" sz="1400" dirty="0" err="1" smtClean="0"/>
              <a:t>Conform</a:t>
            </a:r>
            <a:r>
              <a:rPr lang="sv-SE" sz="1400" dirty="0" smtClean="0"/>
              <a:t> </a:t>
            </a:r>
            <a:endParaRPr lang="sv-SE" sz="1400" dirty="0"/>
          </a:p>
        </p:txBody>
      </p:sp>
      <p:sp>
        <p:nvSpPr>
          <p:cNvPr id="13" name="object 12"/>
          <p:cNvSpPr/>
          <p:nvPr/>
        </p:nvSpPr>
        <p:spPr>
          <a:xfrm>
            <a:off x="2648536" y="3842515"/>
            <a:ext cx="1880870" cy="623570"/>
          </a:xfrm>
          <a:custGeom>
            <a:avLst/>
            <a:gdLst/>
            <a:ahLst/>
            <a:cxnLst/>
            <a:rect l="l" t="t" r="r" b="b"/>
            <a:pathLst>
              <a:path w="1880870" h="623570">
                <a:moveTo>
                  <a:pt x="1877567" y="0"/>
                </a:moveTo>
                <a:lnTo>
                  <a:pt x="3047" y="0"/>
                </a:lnTo>
                <a:lnTo>
                  <a:pt x="0" y="3047"/>
                </a:lnTo>
                <a:lnTo>
                  <a:pt x="0" y="620267"/>
                </a:lnTo>
                <a:lnTo>
                  <a:pt x="3047" y="623315"/>
                </a:lnTo>
                <a:lnTo>
                  <a:pt x="1877567" y="623315"/>
                </a:lnTo>
                <a:lnTo>
                  <a:pt x="1880615" y="620267"/>
                </a:lnTo>
                <a:lnTo>
                  <a:pt x="1880615" y="615695"/>
                </a:lnTo>
                <a:lnTo>
                  <a:pt x="13715" y="615695"/>
                </a:lnTo>
                <a:lnTo>
                  <a:pt x="6095" y="609599"/>
                </a:lnTo>
                <a:lnTo>
                  <a:pt x="13715" y="609599"/>
                </a:lnTo>
                <a:lnTo>
                  <a:pt x="13715" y="13715"/>
                </a:lnTo>
                <a:lnTo>
                  <a:pt x="6095" y="13715"/>
                </a:lnTo>
                <a:lnTo>
                  <a:pt x="13715" y="6095"/>
                </a:lnTo>
                <a:lnTo>
                  <a:pt x="1880615" y="6095"/>
                </a:lnTo>
                <a:lnTo>
                  <a:pt x="1880615" y="3047"/>
                </a:lnTo>
                <a:lnTo>
                  <a:pt x="1877567" y="0"/>
                </a:lnTo>
                <a:close/>
              </a:path>
              <a:path w="1880870" h="623570">
                <a:moveTo>
                  <a:pt x="13715" y="609599"/>
                </a:moveTo>
                <a:lnTo>
                  <a:pt x="6095" y="609599"/>
                </a:lnTo>
                <a:lnTo>
                  <a:pt x="13715" y="615695"/>
                </a:lnTo>
                <a:lnTo>
                  <a:pt x="13715" y="609599"/>
                </a:lnTo>
                <a:close/>
              </a:path>
              <a:path w="1880870" h="623570">
                <a:moveTo>
                  <a:pt x="1866899" y="609599"/>
                </a:moveTo>
                <a:lnTo>
                  <a:pt x="13715" y="609599"/>
                </a:lnTo>
                <a:lnTo>
                  <a:pt x="13715" y="615695"/>
                </a:lnTo>
                <a:lnTo>
                  <a:pt x="1866899" y="615695"/>
                </a:lnTo>
                <a:lnTo>
                  <a:pt x="1866899" y="609599"/>
                </a:lnTo>
                <a:close/>
              </a:path>
              <a:path w="1880870" h="623570">
                <a:moveTo>
                  <a:pt x="1866899" y="6095"/>
                </a:moveTo>
                <a:lnTo>
                  <a:pt x="1866899" y="615695"/>
                </a:lnTo>
                <a:lnTo>
                  <a:pt x="1872995" y="609599"/>
                </a:lnTo>
                <a:lnTo>
                  <a:pt x="1880615" y="609599"/>
                </a:lnTo>
                <a:lnTo>
                  <a:pt x="1880615" y="13715"/>
                </a:lnTo>
                <a:lnTo>
                  <a:pt x="1872995" y="13715"/>
                </a:lnTo>
                <a:lnTo>
                  <a:pt x="1866899" y="6095"/>
                </a:lnTo>
                <a:close/>
              </a:path>
              <a:path w="1880870" h="623570">
                <a:moveTo>
                  <a:pt x="1880615" y="609599"/>
                </a:moveTo>
                <a:lnTo>
                  <a:pt x="1872995" y="609599"/>
                </a:lnTo>
                <a:lnTo>
                  <a:pt x="1866899" y="615695"/>
                </a:lnTo>
                <a:lnTo>
                  <a:pt x="1880615" y="615695"/>
                </a:lnTo>
                <a:lnTo>
                  <a:pt x="1880615" y="609599"/>
                </a:lnTo>
                <a:close/>
              </a:path>
              <a:path w="1880870" h="623570">
                <a:moveTo>
                  <a:pt x="13715" y="6095"/>
                </a:moveTo>
                <a:lnTo>
                  <a:pt x="6095" y="13715"/>
                </a:lnTo>
                <a:lnTo>
                  <a:pt x="13715" y="13715"/>
                </a:lnTo>
                <a:lnTo>
                  <a:pt x="13715" y="6095"/>
                </a:lnTo>
                <a:close/>
              </a:path>
              <a:path w="1880870" h="623570">
                <a:moveTo>
                  <a:pt x="1866899" y="6095"/>
                </a:moveTo>
                <a:lnTo>
                  <a:pt x="13715" y="6095"/>
                </a:lnTo>
                <a:lnTo>
                  <a:pt x="13715" y="13715"/>
                </a:lnTo>
                <a:lnTo>
                  <a:pt x="1866899" y="13715"/>
                </a:lnTo>
                <a:lnTo>
                  <a:pt x="1866899" y="6095"/>
                </a:lnTo>
                <a:close/>
              </a:path>
              <a:path w="1880870" h="623570">
                <a:moveTo>
                  <a:pt x="1880615" y="6095"/>
                </a:moveTo>
                <a:lnTo>
                  <a:pt x="1866899" y="6095"/>
                </a:lnTo>
                <a:lnTo>
                  <a:pt x="1872995" y="13715"/>
                </a:lnTo>
                <a:lnTo>
                  <a:pt x="1880615" y="13715"/>
                </a:lnTo>
                <a:lnTo>
                  <a:pt x="1880615" y="6095"/>
                </a:lnTo>
                <a:close/>
              </a:path>
            </a:pathLst>
          </a:custGeom>
          <a:solidFill>
            <a:srgbClr val="6484CF"/>
          </a:solidFill>
        </p:spPr>
        <p:txBody>
          <a:bodyPr wrap="square" lIns="0" tIns="0" rIns="0" bIns="0" rtlCol="0"/>
          <a:lstStyle/>
          <a:p>
            <a:endParaRPr/>
          </a:p>
        </p:txBody>
      </p:sp>
      <p:sp>
        <p:nvSpPr>
          <p:cNvPr id="14" name="object 49"/>
          <p:cNvSpPr/>
          <p:nvPr/>
        </p:nvSpPr>
        <p:spPr>
          <a:xfrm>
            <a:off x="4119381" y="4085802"/>
            <a:ext cx="104454" cy="244889"/>
          </a:xfrm>
          <a:prstGeom prst="rect">
            <a:avLst/>
          </a:prstGeom>
          <a:blipFill>
            <a:blip r:embed="rId3" cstate="print"/>
            <a:stretch>
              <a:fillRect/>
            </a:stretch>
          </a:blipFill>
        </p:spPr>
        <p:txBody>
          <a:bodyPr wrap="square" lIns="0" tIns="0" rIns="0" bIns="0" rtlCol="0"/>
          <a:lstStyle/>
          <a:p>
            <a:endParaRPr/>
          </a:p>
        </p:txBody>
      </p:sp>
      <p:sp>
        <p:nvSpPr>
          <p:cNvPr id="15" name="object 50"/>
          <p:cNvSpPr/>
          <p:nvPr/>
        </p:nvSpPr>
        <p:spPr>
          <a:xfrm>
            <a:off x="3766635" y="4034047"/>
            <a:ext cx="306674" cy="304799"/>
          </a:xfrm>
          <a:prstGeom prst="rect">
            <a:avLst/>
          </a:prstGeom>
          <a:blipFill>
            <a:blip r:embed="rId4" cstate="print"/>
            <a:stretch>
              <a:fillRect/>
            </a:stretch>
          </a:blipFill>
        </p:spPr>
        <p:txBody>
          <a:bodyPr wrap="square" lIns="0" tIns="0" rIns="0" bIns="0" rtlCol="0"/>
          <a:lstStyle/>
          <a:p>
            <a:endParaRPr/>
          </a:p>
        </p:txBody>
      </p:sp>
      <p:sp>
        <p:nvSpPr>
          <p:cNvPr id="16" name="object 51"/>
          <p:cNvSpPr/>
          <p:nvPr/>
        </p:nvSpPr>
        <p:spPr>
          <a:xfrm>
            <a:off x="3765111" y="4032523"/>
            <a:ext cx="461771" cy="309371"/>
          </a:xfrm>
          <a:prstGeom prst="rect">
            <a:avLst/>
          </a:prstGeom>
          <a:blipFill>
            <a:blip r:embed="rId5" cstate="print"/>
            <a:stretch>
              <a:fillRect/>
            </a:stretch>
          </a:blipFill>
        </p:spPr>
        <p:txBody>
          <a:bodyPr wrap="square" lIns="0" tIns="0" rIns="0" bIns="0" rtlCol="0"/>
          <a:lstStyle/>
          <a:p>
            <a:endParaRPr/>
          </a:p>
        </p:txBody>
      </p:sp>
      <p:sp>
        <p:nvSpPr>
          <p:cNvPr id="17" name="object 52"/>
          <p:cNvSpPr/>
          <p:nvPr/>
        </p:nvSpPr>
        <p:spPr>
          <a:xfrm>
            <a:off x="3765111" y="4085862"/>
            <a:ext cx="462280" cy="53340"/>
          </a:xfrm>
          <a:custGeom>
            <a:avLst/>
            <a:gdLst/>
            <a:ahLst/>
            <a:cxnLst/>
            <a:rect l="l" t="t" r="r" b="b"/>
            <a:pathLst>
              <a:path w="462279" h="53339">
                <a:moveTo>
                  <a:pt x="4571" y="0"/>
                </a:moveTo>
                <a:lnTo>
                  <a:pt x="0" y="0"/>
                </a:lnTo>
                <a:lnTo>
                  <a:pt x="0" y="3047"/>
                </a:lnTo>
                <a:lnTo>
                  <a:pt x="1523" y="6095"/>
                </a:lnTo>
                <a:lnTo>
                  <a:pt x="4571" y="10667"/>
                </a:lnTo>
                <a:lnTo>
                  <a:pt x="4571" y="12191"/>
                </a:lnTo>
                <a:lnTo>
                  <a:pt x="6095" y="12191"/>
                </a:lnTo>
                <a:lnTo>
                  <a:pt x="10667" y="16763"/>
                </a:lnTo>
                <a:lnTo>
                  <a:pt x="28955" y="25907"/>
                </a:lnTo>
                <a:lnTo>
                  <a:pt x="68579" y="38099"/>
                </a:lnTo>
                <a:lnTo>
                  <a:pt x="121919" y="47243"/>
                </a:lnTo>
                <a:lnTo>
                  <a:pt x="207263" y="53339"/>
                </a:lnTo>
                <a:lnTo>
                  <a:pt x="254507" y="53339"/>
                </a:lnTo>
                <a:lnTo>
                  <a:pt x="320039" y="48767"/>
                </a:lnTo>
                <a:lnTo>
                  <a:pt x="230123" y="48767"/>
                </a:lnTo>
                <a:lnTo>
                  <a:pt x="207263" y="47243"/>
                </a:lnTo>
                <a:lnTo>
                  <a:pt x="184403" y="47243"/>
                </a:lnTo>
                <a:lnTo>
                  <a:pt x="121919" y="42671"/>
                </a:lnTo>
                <a:lnTo>
                  <a:pt x="54863" y="30479"/>
                </a:lnTo>
                <a:lnTo>
                  <a:pt x="16255" y="13715"/>
                </a:lnTo>
                <a:lnTo>
                  <a:pt x="13715" y="13715"/>
                </a:lnTo>
                <a:lnTo>
                  <a:pt x="10286" y="9143"/>
                </a:lnTo>
                <a:lnTo>
                  <a:pt x="9143" y="9143"/>
                </a:lnTo>
                <a:lnTo>
                  <a:pt x="4571" y="3047"/>
                </a:lnTo>
                <a:lnTo>
                  <a:pt x="5333" y="3047"/>
                </a:lnTo>
                <a:lnTo>
                  <a:pt x="4571" y="1523"/>
                </a:lnTo>
                <a:lnTo>
                  <a:pt x="4571" y="0"/>
                </a:lnTo>
                <a:close/>
              </a:path>
              <a:path w="462279" h="53339">
                <a:moveTo>
                  <a:pt x="448055" y="12191"/>
                </a:moveTo>
                <a:lnTo>
                  <a:pt x="406907" y="30479"/>
                </a:lnTo>
                <a:lnTo>
                  <a:pt x="339851" y="42671"/>
                </a:lnTo>
                <a:lnTo>
                  <a:pt x="277367" y="47243"/>
                </a:lnTo>
                <a:lnTo>
                  <a:pt x="254507" y="47243"/>
                </a:lnTo>
                <a:lnTo>
                  <a:pt x="230123" y="48767"/>
                </a:lnTo>
                <a:lnTo>
                  <a:pt x="320039" y="48767"/>
                </a:lnTo>
                <a:lnTo>
                  <a:pt x="339851" y="47243"/>
                </a:lnTo>
                <a:lnTo>
                  <a:pt x="393191" y="38099"/>
                </a:lnTo>
                <a:lnTo>
                  <a:pt x="432815" y="25907"/>
                </a:lnTo>
                <a:lnTo>
                  <a:pt x="454151" y="13715"/>
                </a:lnTo>
                <a:lnTo>
                  <a:pt x="448055" y="13715"/>
                </a:lnTo>
                <a:lnTo>
                  <a:pt x="448055" y="12191"/>
                </a:lnTo>
                <a:close/>
              </a:path>
              <a:path w="462279" h="53339">
                <a:moveTo>
                  <a:pt x="13715" y="12191"/>
                </a:moveTo>
                <a:lnTo>
                  <a:pt x="13715" y="13715"/>
                </a:lnTo>
                <a:lnTo>
                  <a:pt x="16255" y="13715"/>
                </a:lnTo>
                <a:lnTo>
                  <a:pt x="13715" y="12191"/>
                </a:lnTo>
                <a:close/>
              </a:path>
              <a:path w="462279" h="53339">
                <a:moveTo>
                  <a:pt x="452627" y="7619"/>
                </a:moveTo>
                <a:lnTo>
                  <a:pt x="448055" y="13715"/>
                </a:lnTo>
                <a:lnTo>
                  <a:pt x="454151" y="13715"/>
                </a:lnTo>
                <a:lnTo>
                  <a:pt x="455675" y="12191"/>
                </a:lnTo>
                <a:lnTo>
                  <a:pt x="457199" y="12191"/>
                </a:lnTo>
                <a:lnTo>
                  <a:pt x="457199" y="10667"/>
                </a:lnTo>
                <a:lnTo>
                  <a:pt x="458215" y="9143"/>
                </a:lnTo>
                <a:lnTo>
                  <a:pt x="452627" y="9143"/>
                </a:lnTo>
                <a:lnTo>
                  <a:pt x="452627" y="7619"/>
                </a:lnTo>
                <a:close/>
              </a:path>
              <a:path w="462279" h="53339">
                <a:moveTo>
                  <a:pt x="9143" y="7619"/>
                </a:moveTo>
                <a:lnTo>
                  <a:pt x="9143" y="9143"/>
                </a:lnTo>
                <a:lnTo>
                  <a:pt x="10286" y="9143"/>
                </a:lnTo>
                <a:lnTo>
                  <a:pt x="9143" y="7619"/>
                </a:lnTo>
                <a:close/>
              </a:path>
              <a:path w="462279" h="53339">
                <a:moveTo>
                  <a:pt x="455675" y="3047"/>
                </a:moveTo>
                <a:lnTo>
                  <a:pt x="452627" y="9143"/>
                </a:lnTo>
                <a:lnTo>
                  <a:pt x="458215" y="9143"/>
                </a:lnTo>
                <a:lnTo>
                  <a:pt x="460247" y="6095"/>
                </a:lnTo>
                <a:lnTo>
                  <a:pt x="461009" y="4571"/>
                </a:lnTo>
                <a:lnTo>
                  <a:pt x="455675" y="4571"/>
                </a:lnTo>
                <a:lnTo>
                  <a:pt x="455675" y="3047"/>
                </a:lnTo>
                <a:close/>
              </a:path>
              <a:path w="462279" h="53339">
                <a:moveTo>
                  <a:pt x="5333" y="3047"/>
                </a:moveTo>
                <a:lnTo>
                  <a:pt x="4571" y="3047"/>
                </a:lnTo>
                <a:lnTo>
                  <a:pt x="6095" y="4571"/>
                </a:lnTo>
                <a:lnTo>
                  <a:pt x="5333" y="3047"/>
                </a:lnTo>
                <a:close/>
              </a:path>
              <a:path w="462279" h="53339">
                <a:moveTo>
                  <a:pt x="461771" y="0"/>
                </a:moveTo>
                <a:lnTo>
                  <a:pt x="457199" y="0"/>
                </a:lnTo>
                <a:lnTo>
                  <a:pt x="457199" y="1523"/>
                </a:lnTo>
                <a:lnTo>
                  <a:pt x="455675" y="4571"/>
                </a:lnTo>
                <a:lnTo>
                  <a:pt x="461009" y="4571"/>
                </a:lnTo>
                <a:lnTo>
                  <a:pt x="461771" y="3047"/>
                </a:lnTo>
                <a:lnTo>
                  <a:pt x="461771" y="0"/>
                </a:lnTo>
                <a:close/>
              </a:path>
            </a:pathLst>
          </a:custGeom>
          <a:solidFill>
            <a:srgbClr val="594C93"/>
          </a:solidFill>
        </p:spPr>
        <p:txBody>
          <a:bodyPr wrap="square" lIns="0" tIns="0" rIns="0" bIns="0" rtlCol="0"/>
          <a:lstStyle/>
          <a:p>
            <a:endParaRPr/>
          </a:p>
        </p:txBody>
      </p:sp>
      <p:sp>
        <p:nvSpPr>
          <p:cNvPr id="18" name="object 53"/>
          <p:cNvSpPr/>
          <p:nvPr/>
        </p:nvSpPr>
        <p:spPr>
          <a:xfrm>
            <a:off x="3765111" y="4032523"/>
            <a:ext cx="462280" cy="309880"/>
          </a:xfrm>
          <a:custGeom>
            <a:avLst/>
            <a:gdLst/>
            <a:ahLst/>
            <a:cxnLst/>
            <a:rect l="l" t="t" r="r" b="b"/>
            <a:pathLst>
              <a:path w="462279" h="309879">
                <a:moveTo>
                  <a:pt x="277367" y="307847"/>
                </a:moveTo>
                <a:lnTo>
                  <a:pt x="184403" y="307847"/>
                </a:lnTo>
                <a:lnTo>
                  <a:pt x="207263" y="309371"/>
                </a:lnTo>
                <a:lnTo>
                  <a:pt x="254507" y="309371"/>
                </a:lnTo>
                <a:lnTo>
                  <a:pt x="277367" y="307847"/>
                </a:lnTo>
                <a:close/>
              </a:path>
              <a:path w="462279" h="309879">
                <a:moveTo>
                  <a:pt x="298703" y="1523"/>
                </a:moveTo>
                <a:lnTo>
                  <a:pt x="163067" y="1523"/>
                </a:lnTo>
                <a:lnTo>
                  <a:pt x="141731" y="4571"/>
                </a:lnTo>
                <a:lnTo>
                  <a:pt x="121919" y="6095"/>
                </a:lnTo>
                <a:lnTo>
                  <a:pt x="102107" y="9143"/>
                </a:lnTo>
                <a:lnTo>
                  <a:pt x="68579" y="15239"/>
                </a:lnTo>
                <a:lnTo>
                  <a:pt x="53339" y="18287"/>
                </a:lnTo>
                <a:lnTo>
                  <a:pt x="41147" y="22859"/>
                </a:lnTo>
                <a:lnTo>
                  <a:pt x="28955" y="25907"/>
                </a:lnTo>
                <a:lnTo>
                  <a:pt x="18287" y="32003"/>
                </a:lnTo>
                <a:lnTo>
                  <a:pt x="10667" y="36575"/>
                </a:lnTo>
                <a:lnTo>
                  <a:pt x="6095" y="41147"/>
                </a:lnTo>
                <a:lnTo>
                  <a:pt x="4571" y="41147"/>
                </a:lnTo>
                <a:lnTo>
                  <a:pt x="0" y="50291"/>
                </a:lnTo>
                <a:lnTo>
                  <a:pt x="0" y="259079"/>
                </a:lnTo>
                <a:lnTo>
                  <a:pt x="4571" y="268223"/>
                </a:lnTo>
                <a:lnTo>
                  <a:pt x="6095" y="268223"/>
                </a:lnTo>
                <a:lnTo>
                  <a:pt x="10667" y="272795"/>
                </a:lnTo>
                <a:lnTo>
                  <a:pt x="19811" y="278891"/>
                </a:lnTo>
                <a:lnTo>
                  <a:pt x="28955" y="281939"/>
                </a:lnTo>
                <a:lnTo>
                  <a:pt x="53339" y="291083"/>
                </a:lnTo>
                <a:lnTo>
                  <a:pt x="68579" y="294131"/>
                </a:lnTo>
                <a:lnTo>
                  <a:pt x="102107" y="300227"/>
                </a:lnTo>
                <a:lnTo>
                  <a:pt x="121919" y="303275"/>
                </a:lnTo>
                <a:lnTo>
                  <a:pt x="141731" y="304799"/>
                </a:lnTo>
                <a:lnTo>
                  <a:pt x="163067" y="307847"/>
                </a:lnTo>
                <a:lnTo>
                  <a:pt x="298703" y="307847"/>
                </a:lnTo>
                <a:lnTo>
                  <a:pt x="320039" y="304799"/>
                </a:lnTo>
                <a:lnTo>
                  <a:pt x="207263" y="304799"/>
                </a:lnTo>
                <a:lnTo>
                  <a:pt x="121919" y="298703"/>
                </a:lnTo>
                <a:lnTo>
                  <a:pt x="85343" y="292607"/>
                </a:lnTo>
                <a:lnTo>
                  <a:pt x="54863" y="286511"/>
                </a:lnTo>
                <a:lnTo>
                  <a:pt x="42671" y="281939"/>
                </a:lnTo>
                <a:lnTo>
                  <a:pt x="30479" y="278891"/>
                </a:lnTo>
                <a:lnTo>
                  <a:pt x="21335" y="274319"/>
                </a:lnTo>
                <a:lnTo>
                  <a:pt x="13715" y="269747"/>
                </a:lnTo>
                <a:lnTo>
                  <a:pt x="4571" y="260603"/>
                </a:lnTo>
                <a:lnTo>
                  <a:pt x="6095" y="260603"/>
                </a:lnTo>
                <a:lnTo>
                  <a:pt x="5333" y="259079"/>
                </a:lnTo>
                <a:lnTo>
                  <a:pt x="4571" y="259079"/>
                </a:lnTo>
                <a:lnTo>
                  <a:pt x="4571" y="50291"/>
                </a:lnTo>
                <a:lnTo>
                  <a:pt x="5333" y="50291"/>
                </a:lnTo>
                <a:lnTo>
                  <a:pt x="6095" y="48767"/>
                </a:lnTo>
                <a:lnTo>
                  <a:pt x="4571" y="48767"/>
                </a:lnTo>
                <a:lnTo>
                  <a:pt x="13715" y="39623"/>
                </a:lnTo>
                <a:lnTo>
                  <a:pt x="21335" y="35051"/>
                </a:lnTo>
                <a:lnTo>
                  <a:pt x="30479" y="30479"/>
                </a:lnTo>
                <a:lnTo>
                  <a:pt x="42671" y="27431"/>
                </a:lnTo>
                <a:lnTo>
                  <a:pt x="54863" y="22859"/>
                </a:lnTo>
                <a:lnTo>
                  <a:pt x="85343" y="16763"/>
                </a:lnTo>
                <a:lnTo>
                  <a:pt x="121919" y="10667"/>
                </a:lnTo>
                <a:lnTo>
                  <a:pt x="207263" y="4571"/>
                </a:lnTo>
                <a:lnTo>
                  <a:pt x="320039" y="4571"/>
                </a:lnTo>
                <a:lnTo>
                  <a:pt x="298703" y="1523"/>
                </a:lnTo>
                <a:close/>
              </a:path>
              <a:path w="462279" h="309879">
                <a:moveTo>
                  <a:pt x="457199" y="257555"/>
                </a:moveTo>
                <a:lnTo>
                  <a:pt x="419099" y="281939"/>
                </a:lnTo>
                <a:lnTo>
                  <a:pt x="406907" y="286511"/>
                </a:lnTo>
                <a:lnTo>
                  <a:pt x="376427" y="292607"/>
                </a:lnTo>
                <a:lnTo>
                  <a:pt x="339851" y="298703"/>
                </a:lnTo>
                <a:lnTo>
                  <a:pt x="254507" y="304799"/>
                </a:lnTo>
                <a:lnTo>
                  <a:pt x="320039" y="304799"/>
                </a:lnTo>
                <a:lnTo>
                  <a:pt x="359663" y="300227"/>
                </a:lnTo>
                <a:lnTo>
                  <a:pt x="408431" y="291083"/>
                </a:lnTo>
                <a:lnTo>
                  <a:pt x="451103" y="272795"/>
                </a:lnTo>
                <a:lnTo>
                  <a:pt x="455675" y="268223"/>
                </a:lnTo>
                <a:lnTo>
                  <a:pt x="457199" y="268223"/>
                </a:lnTo>
                <a:lnTo>
                  <a:pt x="461771" y="259079"/>
                </a:lnTo>
                <a:lnTo>
                  <a:pt x="457199" y="259079"/>
                </a:lnTo>
                <a:lnTo>
                  <a:pt x="457199" y="257555"/>
                </a:lnTo>
                <a:close/>
              </a:path>
              <a:path w="462279" h="309879">
                <a:moveTo>
                  <a:pt x="4571" y="257555"/>
                </a:moveTo>
                <a:lnTo>
                  <a:pt x="4571" y="259079"/>
                </a:lnTo>
                <a:lnTo>
                  <a:pt x="5333" y="259079"/>
                </a:lnTo>
                <a:lnTo>
                  <a:pt x="4571" y="257555"/>
                </a:lnTo>
                <a:close/>
              </a:path>
              <a:path w="462279" h="309879">
                <a:moveTo>
                  <a:pt x="461771" y="50291"/>
                </a:moveTo>
                <a:lnTo>
                  <a:pt x="457199" y="50291"/>
                </a:lnTo>
                <a:lnTo>
                  <a:pt x="457199" y="259079"/>
                </a:lnTo>
                <a:lnTo>
                  <a:pt x="461771" y="259079"/>
                </a:lnTo>
                <a:lnTo>
                  <a:pt x="461771" y="50291"/>
                </a:lnTo>
                <a:close/>
              </a:path>
              <a:path w="462279" h="309879">
                <a:moveTo>
                  <a:pt x="5333" y="50291"/>
                </a:moveTo>
                <a:lnTo>
                  <a:pt x="4571" y="50291"/>
                </a:lnTo>
                <a:lnTo>
                  <a:pt x="4571" y="51815"/>
                </a:lnTo>
                <a:lnTo>
                  <a:pt x="5333" y="50291"/>
                </a:lnTo>
                <a:close/>
              </a:path>
              <a:path w="462279" h="309879">
                <a:moveTo>
                  <a:pt x="320039" y="4571"/>
                </a:moveTo>
                <a:lnTo>
                  <a:pt x="254507" y="4571"/>
                </a:lnTo>
                <a:lnTo>
                  <a:pt x="339851" y="10667"/>
                </a:lnTo>
                <a:lnTo>
                  <a:pt x="376427" y="16763"/>
                </a:lnTo>
                <a:lnTo>
                  <a:pt x="406907" y="22859"/>
                </a:lnTo>
                <a:lnTo>
                  <a:pt x="419099" y="27431"/>
                </a:lnTo>
                <a:lnTo>
                  <a:pt x="431291" y="30479"/>
                </a:lnTo>
                <a:lnTo>
                  <a:pt x="457199" y="51815"/>
                </a:lnTo>
                <a:lnTo>
                  <a:pt x="457199" y="50291"/>
                </a:lnTo>
                <a:lnTo>
                  <a:pt x="461771" y="50291"/>
                </a:lnTo>
                <a:lnTo>
                  <a:pt x="457199" y="41147"/>
                </a:lnTo>
                <a:lnTo>
                  <a:pt x="455675" y="41147"/>
                </a:lnTo>
                <a:lnTo>
                  <a:pt x="451103" y="36575"/>
                </a:lnTo>
                <a:lnTo>
                  <a:pt x="441959" y="30479"/>
                </a:lnTo>
                <a:lnTo>
                  <a:pt x="432815" y="25907"/>
                </a:lnTo>
                <a:lnTo>
                  <a:pt x="420623" y="22859"/>
                </a:lnTo>
                <a:lnTo>
                  <a:pt x="408431" y="18287"/>
                </a:lnTo>
                <a:lnTo>
                  <a:pt x="393191" y="15239"/>
                </a:lnTo>
                <a:lnTo>
                  <a:pt x="359663" y="9143"/>
                </a:lnTo>
                <a:lnTo>
                  <a:pt x="339851" y="6095"/>
                </a:lnTo>
                <a:lnTo>
                  <a:pt x="320039" y="4571"/>
                </a:lnTo>
                <a:close/>
              </a:path>
              <a:path w="462279" h="309879">
                <a:moveTo>
                  <a:pt x="254507" y="0"/>
                </a:moveTo>
                <a:lnTo>
                  <a:pt x="207263" y="0"/>
                </a:lnTo>
                <a:lnTo>
                  <a:pt x="184403" y="1523"/>
                </a:lnTo>
                <a:lnTo>
                  <a:pt x="277367" y="1523"/>
                </a:lnTo>
                <a:lnTo>
                  <a:pt x="254507" y="0"/>
                </a:lnTo>
                <a:close/>
              </a:path>
            </a:pathLst>
          </a:custGeom>
          <a:solidFill>
            <a:srgbClr val="594C93"/>
          </a:solidFill>
        </p:spPr>
        <p:txBody>
          <a:bodyPr wrap="square" lIns="0" tIns="0" rIns="0" bIns="0" rtlCol="0"/>
          <a:lstStyle/>
          <a:p>
            <a:endParaRPr/>
          </a:p>
        </p:txBody>
      </p:sp>
      <p:sp>
        <p:nvSpPr>
          <p:cNvPr id="19" name="object 54"/>
          <p:cNvSpPr/>
          <p:nvPr/>
        </p:nvSpPr>
        <p:spPr>
          <a:xfrm>
            <a:off x="2896221" y="4336009"/>
            <a:ext cx="70938" cy="4826"/>
          </a:xfrm>
          <a:prstGeom prst="rect">
            <a:avLst/>
          </a:prstGeom>
          <a:blipFill>
            <a:blip r:embed="rId6" cstate="print"/>
            <a:stretch>
              <a:fillRect/>
            </a:stretch>
          </a:blipFill>
        </p:spPr>
        <p:txBody>
          <a:bodyPr wrap="square" lIns="0" tIns="0" rIns="0" bIns="0" rtlCol="0"/>
          <a:lstStyle/>
          <a:p>
            <a:endParaRPr/>
          </a:p>
        </p:txBody>
      </p:sp>
      <p:sp>
        <p:nvSpPr>
          <p:cNvPr id="20" name="object 55"/>
          <p:cNvSpPr/>
          <p:nvPr/>
        </p:nvSpPr>
        <p:spPr>
          <a:xfrm>
            <a:off x="2845131" y="3962911"/>
            <a:ext cx="531875" cy="376730"/>
          </a:xfrm>
          <a:prstGeom prst="rect">
            <a:avLst/>
          </a:prstGeom>
          <a:blipFill>
            <a:blip r:embed="rId7" cstate="print"/>
            <a:stretch>
              <a:fillRect/>
            </a:stretch>
          </a:blipFill>
        </p:spPr>
        <p:txBody>
          <a:bodyPr wrap="square" lIns="0" tIns="0" rIns="0" bIns="0" rtlCol="0"/>
          <a:lstStyle/>
          <a:p>
            <a:endParaRPr/>
          </a:p>
        </p:txBody>
      </p:sp>
      <p:sp>
        <p:nvSpPr>
          <p:cNvPr id="21" name="object 56"/>
          <p:cNvSpPr/>
          <p:nvPr/>
        </p:nvSpPr>
        <p:spPr>
          <a:xfrm>
            <a:off x="2843608" y="3961387"/>
            <a:ext cx="534923" cy="382523"/>
          </a:xfrm>
          <a:prstGeom prst="rect">
            <a:avLst/>
          </a:prstGeom>
          <a:blipFill>
            <a:blip r:embed="rId8" cstate="print"/>
            <a:stretch>
              <a:fillRect/>
            </a:stretch>
          </a:blipFill>
        </p:spPr>
        <p:txBody>
          <a:bodyPr wrap="square" lIns="0" tIns="0" rIns="0" bIns="0" rtlCol="0"/>
          <a:lstStyle/>
          <a:p>
            <a:endParaRPr/>
          </a:p>
        </p:txBody>
      </p:sp>
      <p:sp>
        <p:nvSpPr>
          <p:cNvPr id="22" name="object 57"/>
          <p:cNvSpPr/>
          <p:nvPr/>
        </p:nvSpPr>
        <p:spPr>
          <a:xfrm>
            <a:off x="2843608" y="3961387"/>
            <a:ext cx="535305" cy="382905"/>
          </a:xfrm>
          <a:custGeom>
            <a:avLst/>
            <a:gdLst/>
            <a:ahLst/>
            <a:cxnLst/>
            <a:rect l="l" t="t" r="r" b="b"/>
            <a:pathLst>
              <a:path w="535304" h="382904">
                <a:moveTo>
                  <a:pt x="38099" y="64007"/>
                </a:moveTo>
                <a:lnTo>
                  <a:pt x="1523" y="64007"/>
                </a:lnTo>
                <a:lnTo>
                  <a:pt x="0" y="65531"/>
                </a:lnTo>
                <a:lnTo>
                  <a:pt x="0" y="368807"/>
                </a:lnTo>
                <a:lnTo>
                  <a:pt x="1523" y="368807"/>
                </a:lnTo>
                <a:lnTo>
                  <a:pt x="22859" y="373379"/>
                </a:lnTo>
                <a:lnTo>
                  <a:pt x="42671" y="376427"/>
                </a:lnTo>
                <a:lnTo>
                  <a:pt x="60959" y="379475"/>
                </a:lnTo>
                <a:lnTo>
                  <a:pt x="94487" y="382523"/>
                </a:lnTo>
                <a:lnTo>
                  <a:pt x="138683" y="382523"/>
                </a:lnTo>
                <a:lnTo>
                  <a:pt x="150875" y="380999"/>
                </a:lnTo>
                <a:lnTo>
                  <a:pt x="164591" y="379475"/>
                </a:lnTo>
                <a:lnTo>
                  <a:pt x="172211" y="377951"/>
                </a:lnTo>
                <a:lnTo>
                  <a:pt x="109727" y="377951"/>
                </a:lnTo>
                <a:lnTo>
                  <a:pt x="94487" y="376427"/>
                </a:lnTo>
                <a:lnTo>
                  <a:pt x="77723" y="376427"/>
                </a:lnTo>
                <a:lnTo>
                  <a:pt x="60959" y="374903"/>
                </a:lnTo>
                <a:lnTo>
                  <a:pt x="42671" y="371855"/>
                </a:lnTo>
                <a:lnTo>
                  <a:pt x="22859" y="368807"/>
                </a:lnTo>
                <a:lnTo>
                  <a:pt x="16255" y="367283"/>
                </a:lnTo>
                <a:lnTo>
                  <a:pt x="4571" y="367283"/>
                </a:lnTo>
                <a:lnTo>
                  <a:pt x="3047" y="364235"/>
                </a:lnTo>
                <a:lnTo>
                  <a:pt x="4571" y="364235"/>
                </a:lnTo>
                <a:lnTo>
                  <a:pt x="4571" y="68579"/>
                </a:lnTo>
                <a:lnTo>
                  <a:pt x="1523" y="68579"/>
                </a:lnTo>
                <a:lnTo>
                  <a:pt x="4571" y="67055"/>
                </a:lnTo>
                <a:lnTo>
                  <a:pt x="38099" y="67055"/>
                </a:lnTo>
                <a:lnTo>
                  <a:pt x="38099" y="64007"/>
                </a:lnTo>
                <a:close/>
              </a:path>
              <a:path w="535304" h="382904">
                <a:moveTo>
                  <a:pt x="457199" y="315467"/>
                </a:moveTo>
                <a:lnTo>
                  <a:pt x="438911" y="315467"/>
                </a:lnTo>
                <a:lnTo>
                  <a:pt x="419099" y="316991"/>
                </a:lnTo>
                <a:lnTo>
                  <a:pt x="367283" y="321563"/>
                </a:lnTo>
                <a:lnTo>
                  <a:pt x="309371" y="333755"/>
                </a:lnTo>
                <a:lnTo>
                  <a:pt x="274319" y="344423"/>
                </a:lnTo>
                <a:lnTo>
                  <a:pt x="251459" y="350519"/>
                </a:lnTo>
                <a:lnTo>
                  <a:pt x="208787" y="364235"/>
                </a:lnTo>
                <a:lnTo>
                  <a:pt x="163067" y="374903"/>
                </a:lnTo>
                <a:lnTo>
                  <a:pt x="150875" y="376427"/>
                </a:lnTo>
                <a:lnTo>
                  <a:pt x="137159" y="376427"/>
                </a:lnTo>
                <a:lnTo>
                  <a:pt x="123443" y="377951"/>
                </a:lnTo>
                <a:lnTo>
                  <a:pt x="172211" y="377951"/>
                </a:lnTo>
                <a:lnTo>
                  <a:pt x="187451" y="374903"/>
                </a:lnTo>
                <a:lnTo>
                  <a:pt x="210311" y="368807"/>
                </a:lnTo>
                <a:lnTo>
                  <a:pt x="231647" y="362711"/>
                </a:lnTo>
                <a:lnTo>
                  <a:pt x="252983" y="355091"/>
                </a:lnTo>
                <a:lnTo>
                  <a:pt x="275843" y="348995"/>
                </a:lnTo>
                <a:lnTo>
                  <a:pt x="352043" y="329183"/>
                </a:lnTo>
                <a:lnTo>
                  <a:pt x="419099" y="321563"/>
                </a:lnTo>
                <a:lnTo>
                  <a:pt x="438911" y="321563"/>
                </a:lnTo>
                <a:lnTo>
                  <a:pt x="458723" y="320039"/>
                </a:lnTo>
                <a:lnTo>
                  <a:pt x="461771" y="320039"/>
                </a:lnTo>
                <a:lnTo>
                  <a:pt x="461771" y="318515"/>
                </a:lnTo>
                <a:lnTo>
                  <a:pt x="457199" y="318515"/>
                </a:lnTo>
                <a:lnTo>
                  <a:pt x="457199" y="315467"/>
                </a:lnTo>
                <a:close/>
              </a:path>
              <a:path w="535304" h="382904">
                <a:moveTo>
                  <a:pt x="3047" y="364235"/>
                </a:moveTo>
                <a:lnTo>
                  <a:pt x="4571" y="367283"/>
                </a:lnTo>
                <a:lnTo>
                  <a:pt x="4571" y="364587"/>
                </a:lnTo>
                <a:lnTo>
                  <a:pt x="3047" y="364235"/>
                </a:lnTo>
                <a:close/>
              </a:path>
              <a:path w="535304" h="382904">
                <a:moveTo>
                  <a:pt x="4571" y="364587"/>
                </a:moveTo>
                <a:lnTo>
                  <a:pt x="4571" y="367283"/>
                </a:lnTo>
                <a:lnTo>
                  <a:pt x="16255" y="367283"/>
                </a:lnTo>
                <a:lnTo>
                  <a:pt x="4571" y="364587"/>
                </a:lnTo>
                <a:close/>
              </a:path>
              <a:path w="535304" h="382904">
                <a:moveTo>
                  <a:pt x="4571" y="364235"/>
                </a:moveTo>
                <a:lnTo>
                  <a:pt x="3047" y="364235"/>
                </a:lnTo>
                <a:lnTo>
                  <a:pt x="4571" y="364587"/>
                </a:lnTo>
                <a:lnTo>
                  <a:pt x="4571" y="364235"/>
                </a:lnTo>
                <a:close/>
              </a:path>
              <a:path w="535304" h="382904">
                <a:moveTo>
                  <a:pt x="457199" y="67055"/>
                </a:moveTo>
                <a:lnTo>
                  <a:pt x="457199" y="318515"/>
                </a:lnTo>
                <a:lnTo>
                  <a:pt x="458723" y="315467"/>
                </a:lnTo>
                <a:lnTo>
                  <a:pt x="461771" y="315467"/>
                </a:lnTo>
                <a:lnTo>
                  <a:pt x="461771" y="291083"/>
                </a:lnTo>
                <a:lnTo>
                  <a:pt x="460247" y="291083"/>
                </a:lnTo>
                <a:lnTo>
                  <a:pt x="458723" y="286511"/>
                </a:lnTo>
                <a:lnTo>
                  <a:pt x="461771" y="286511"/>
                </a:lnTo>
                <a:lnTo>
                  <a:pt x="461771" y="68579"/>
                </a:lnTo>
                <a:lnTo>
                  <a:pt x="458723" y="68579"/>
                </a:lnTo>
                <a:lnTo>
                  <a:pt x="457199" y="67055"/>
                </a:lnTo>
                <a:close/>
              </a:path>
              <a:path w="535304" h="382904">
                <a:moveTo>
                  <a:pt x="461771" y="315467"/>
                </a:moveTo>
                <a:lnTo>
                  <a:pt x="458723" y="315467"/>
                </a:lnTo>
                <a:lnTo>
                  <a:pt x="457199" y="318515"/>
                </a:lnTo>
                <a:lnTo>
                  <a:pt x="461771" y="318515"/>
                </a:lnTo>
                <a:lnTo>
                  <a:pt x="461771" y="315467"/>
                </a:lnTo>
                <a:close/>
              </a:path>
              <a:path w="535304" h="382904">
                <a:moveTo>
                  <a:pt x="461771" y="286511"/>
                </a:moveTo>
                <a:lnTo>
                  <a:pt x="458723" y="286511"/>
                </a:lnTo>
                <a:lnTo>
                  <a:pt x="460247" y="291083"/>
                </a:lnTo>
                <a:lnTo>
                  <a:pt x="461771" y="291083"/>
                </a:lnTo>
                <a:lnTo>
                  <a:pt x="461771" y="286511"/>
                </a:lnTo>
                <a:close/>
              </a:path>
              <a:path w="535304" h="382904">
                <a:moveTo>
                  <a:pt x="496823" y="284987"/>
                </a:moveTo>
                <a:lnTo>
                  <a:pt x="493775" y="284987"/>
                </a:lnTo>
                <a:lnTo>
                  <a:pt x="492251" y="286511"/>
                </a:lnTo>
                <a:lnTo>
                  <a:pt x="461771" y="286511"/>
                </a:lnTo>
                <a:lnTo>
                  <a:pt x="461771" y="291083"/>
                </a:lnTo>
                <a:lnTo>
                  <a:pt x="470915" y="291083"/>
                </a:lnTo>
                <a:lnTo>
                  <a:pt x="475487" y="289559"/>
                </a:lnTo>
                <a:lnTo>
                  <a:pt x="495299" y="289559"/>
                </a:lnTo>
                <a:lnTo>
                  <a:pt x="496823" y="288035"/>
                </a:lnTo>
                <a:lnTo>
                  <a:pt x="496823" y="284987"/>
                </a:lnTo>
                <a:close/>
              </a:path>
              <a:path w="535304" h="382904">
                <a:moveTo>
                  <a:pt x="492251" y="284987"/>
                </a:moveTo>
                <a:lnTo>
                  <a:pt x="469391" y="284987"/>
                </a:lnTo>
                <a:lnTo>
                  <a:pt x="466343" y="286511"/>
                </a:lnTo>
                <a:lnTo>
                  <a:pt x="492251" y="286511"/>
                </a:lnTo>
                <a:lnTo>
                  <a:pt x="492251" y="284987"/>
                </a:lnTo>
                <a:close/>
              </a:path>
              <a:path w="535304" h="382904">
                <a:moveTo>
                  <a:pt x="492251" y="33527"/>
                </a:moveTo>
                <a:lnTo>
                  <a:pt x="492251" y="286511"/>
                </a:lnTo>
                <a:lnTo>
                  <a:pt x="493775" y="284987"/>
                </a:lnTo>
                <a:lnTo>
                  <a:pt x="496823" y="284987"/>
                </a:lnTo>
                <a:lnTo>
                  <a:pt x="496823" y="257555"/>
                </a:lnTo>
                <a:lnTo>
                  <a:pt x="493775" y="257555"/>
                </a:lnTo>
                <a:lnTo>
                  <a:pt x="493775" y="252983"/>
                </a:lnTo>
                <a:lnTo>
                  <a:pt x="496823" y="252983"/>
                </a:lnTo>
                <a:lnTo>
                  <a:pt x="496823" y="36575"/>
                </a:lnTo>
                <a:lnTo>
                  <a:pt x="493775" y="36575"/>
                </a:lnTo>
                <a:lnTo>
                  <a:pt x="492251" y="33527"/>
                </a:lnTo>
                <a:close/>
              </a:path>
              <a:path w="535304" h="382904">
                <a:moveTo>
                  <a:pt x="496823" y="252983"/>
                </a:moveTo>
                <a:lnTo>
                  <a:pt x="493775" y="252983"/>
                </a:lnTo>
                <a:lnTo>
                  <a:pt x="493775" y="257555"/>
                </a:lnTo>
                <a:lnTo>
                  <a:pt x="496823" y="257555"/>
                </a:lnTo>
                <a:lnTo>
                  <a:pt x="496823" y="252983"/>
                </a:lnTo>
                <a:close/>
              </a:path>
              <a:path w="535304" h="382904">
                <a:moveTo>
                  <a:pt x="530351" y="251764"/>
                </a:moveTo>
                <a:lnTo>
                  <a:pt x="518159" y="252983"/>
                </a:lnTo>
                <a:lnTo>
                  <a:pt x="496823" y="252983"/>
                </a:lnTo>
                <a:lnTo>
                  <a:pt x="496823" y="257555"/>
                </a:lnTo>
                <a:lnTo>
                  <a:pt x="534923" y="257555"/>
                </a:lnTo>
                <a:lnTo>
                  <a:pt x="534923" y="254507"/>
                </a:lnTo>
                <a:lnTo>
                  <a:pt x="530351" y="254507"/>
                </a:lnTo>
                <a:lnTo>
                  <a:pt x="530351" y="251764"/>
                </a:lnTo>
                <a:close/>
              </a:path>
              <a:path w="535304" h="382904">
                <a:moveTo>
                  <a:pt x="533399" y="251459"/>
                </a:moveTo>
                <a:lnTo>
                  <a:pt x="530351" y="251764"/>
                </a:lnTo>
                <a:lnTo>
                  <a:pt x="530351" y="254507"/>
                </a:lnTo>
                <a:lnTo>
                  <a:pt x="533399" y="251459"/>
                </a:lnTo>
                <a:close/>
              </a:path>
              <a:path w="535304" h="382904">
                <a:moveTo>
                  <a:pt x="534923" y="251459"/>
                </a:moveTo>
                <a:lnTo>
                  <a:pt x="533399" y="251459"/>
                </a:lnTo>
                <a:lnTo>
                  <a:pt x="530351" y="254507"/>
                </a:lnTo>
                <a:lnTo>
                  <a:pt x="534923" y="254507"/>
                </a:lnTo>
                <a:lnTo>
                  <a:pt x="534923" y="251459"/>
                </a:lnTo>
                <a:close/>
              </a:path>
              <a:path w="535304" h="382904">
                <a:moveTo>
                  <a:pt x="530351" y="1523"/>
                </a:moveTo>
                <a:lnTo>
                  <a:pt x="530351" y="251764"/>
                </a:lnTo>
                <a:lnTo>
                  <a:pt x="533399" y="251459"/>
                </a:lnTo>
                <a:lnTo>
                  <a:pt x="534923" y="251459"/>
                </a:lnTo>
                <a:lnTo>
                  <a:pt x="534923" y="4571"/>
                </a:lnTo>
                <a:lnTo>
                  <a:pt x="533399" y="4571"/>
                </a:lnTo>
                <a:lnTo>
                  <a:pt x="530351" y="1523"/>
                </a:lnTo>
                <a:close/>
              </a:path>
              <a:path w="535304" h="382904">
                <a:moveTo>
                  <a:pt x="4571" y="67055"/>
                </a:moveTo>
                <a:lnTo>
                  <a:pt x="1523" y="68579"/>
                </a:lnTo>
                <a:lnTo>
                  <a:pt x="4571" y="68579"/>
                </a:lnTo>
                <a:lnTo>
                  <a:pt x="4571" y="67055"/>
                </a:lnTo>
                <a:close/>
              </a:path>
              <a:path w="535304" h="382904">
                <a:moveTo>
                  <a:pt x="457199" y="67055"/>
                </a:moveTo>
                <a:lnTo>
                  <a:pt x="4571" y="67055"/>
                </a:lnTo>
                <a:lnTo>
                  <a:pt x="4571" y="68579"/>
                </a:lnTo>
                <a:lnTo>
                  <a:pt x="457199" y="68579"/>
                </a:lnTo>
                <a:lnTo>
                  <a:pt x="457199" y="67055"/>
                </a:lnTo>
                <a:close/>
              </a:path>
              <a:path w="535304" h="382904">
                <a:moveTo>
                  <a:pt x="460247" y="64007"/>
                </a:moveTo>
                <a:lnTo>
                  <a:pt x="42671" y="64007"/>
                </a:lnTo>
                <a:lnTo>
                  <a:pt x="42671" y="67055"/>
                </a:lnTo>
                <a:lnTo>
                  <a:pt x="457199" y="67055"/>
                </a:lnTo>
                <a:lnTo>
                  <a:pt x="458723" y="68579"/>
                </a:lnTo>
                <a:lnTo>
                  <a:pt x="461771" y="68579"/>
                </a:lnTo>
                <a:lnTo>
                  <a:pt x="461771" y="65531"/>
                </a:lnTo>
                <a:lnTo>
                  <a:pt x="460247" y="64007"/>
                </a:lnTo>
                <a:close/>
              </a:path>
              <a:path w="535304" h="382904">
                <a:moveTo>
                  <a:pt x="73151" y="32003"/>
                </a:moveTo>
                <a:lnTo>
                  <a:pt x="38099" y="32003"/>
                </a:lnTo>
                <a:lnTo>
                  <a:pt x="38099" y="67055"/>
                </a:lnTo>
                <a:lnTo>
                  <a:pt x="42671" y="67055"/>
                </a:lnTo>
                <a:lnTo>
                  <a:pt x="42671" y="36575"/>
                </a:lnTo>
                <a:lnTo>
                  <a:pt x="39623" y="36575"/>
                </a:lnTo>
                <a:lnTo>
                  <a:pt x="42671" y="33527"/>
                </a:lnTo>
                <a:lnTo>
                  <a:pt x="73151" y="33527"/>
                </a:lnTo>
                <a:lnTo>
                  <a:pt x="73151" y="32003"/>
                </a:lnTo>
                <a:close/>
              </a:path>
              <a:path w="535304" h="382904">
                <a:moveTo>
                  <a:pt x="42671" y="33527"/>
                </a:moveTo>
                <a:lnTo>
                  <a:pt x="39623" y="36575"/>
                </a:lnTo>
                <a:lnTo>
                  <a:pt x="42671" y="36575"/>
                </a:lnTo>
                <a:lnTo>
                  <a:pt x="42671" y="33527"/>
                </a:lnTo>
                <a:close/>
              </a:path>
              <a:path w="535304" h="382904">
                <a:moveTo>
                  <a:pt x="492251" y="33527"/>
                </a:moveTo>
                <a:lnTo>
                  <a:pt x="42671" y="33527"/>
                </a:lnTo>
                <a:lnTo>
                  <a:pt x="42671" y="36575"/>
                </a:lnTo>
                <a:lnTo>
                  <a:pt x="492251" y="36575"/>
                </a:lnTo>
                <a:lnTo>
                  <a:pt x="492251" y="33527"/>
                </a:lnTo>
                <a:close/>
              </a:path>
              <a:path w="535304" h="382904">
                <a:moveTo>
                  <a:pt x="496823" y="32003"/>
                </a:moveTo>
                <a:lnTo>
                  <a:pt x="77723" y="32003"/>
                </a:lnTo>
                <a:lnTo>
                  <a:pt x="77723" y="33527"/>
                </a:lnTo>
                <a:lnTo>
                  <a:pt x="492251" y="33527"/>
                </a:lnTo>
                <a:lnTo>
                  <a:pt x="493775" y="36575"/>
                </a:lnTo>
                <a:lnTo>
                  <a:pt x="496823" y="36575"/>
                </a:lnTo>
                <a:lnTo>
                  <a:pt x="496823" y="32003"/>
                </a:lnTo>
                <a:close/>
              </a:path>
              <a:path w="535304" h="382904">
                <a:moveTo>
                  <a:pt x="534923" y="0"/>
                </a:moveTo>
                <a:lnTo>
                  <a:pt x="74675" y="0"/>
                </a:lnTo>
                <a:lnTo>
                  <a:pt x="73151" y="1523"/>
                </a:lnTo>
                <a:lnTo>
                  <a:pt x="73151" y="33527"/>
                </a:lnTo>
                <a:lnTo>
                  <a:pt x="77723" y="33527"/>
                </a:lnTo>
                <a:lnTo>
                  <a:pt x="77723" y="4571"/>
                </a:lnTo>
                <a:lnTo>
                  <a:pt x="74675" y="4571"/>
                </a:lnTo>
                <a:lnTo>
                  <a:pt x="77723" y="1523"/>
                </a:lnTo>
                <a:lnTo>
                  <a:pt x="534923" y="1523"/>
                </a:lnTo>
                <a:lnTo>
                  <a:pt x="534923" y="0"/>
                </a:lnTo>
                <a:close/>
              </a:path>
              <a:path w="535304" h="382904">
                <a:moveTo>
                  <a:pt x="77723" y="1523"/>
                </a:moveTo>
                <a:lnTo>
                  <a:pt x="74675" y="4571"/>
                </a:lnTo>
                <a:lnTo>
                  <a:pt x="77723" y="4571"/>
                </a:lnTo>
                <a:lnTo>
                  <a:pt x="77723" y="1523"/>
                </a:lnTo>
                <a:close/>
              </a:path>
              <a:path w="535304" h="382904">
                <a:moveTo>
                  <a:pt x="530351" y="1523"/>
                </a:moveTo>
                <a:lnTo>
                  <a:pt x="77723" y="1523"/>
                </a:lnTo>
                <a:lnTo>
                  <a:pt x="77723" y="4571"/>
                </a:lnTo>
                <a:lnTo>
                  <a:pt x="530351" y="4571"/>
                </a:lnTo>
                <a:lnTo>
                  <a:pt x="530351" y="1523"/>
                </a:lnTo>
                <a:close/>
              </a:path>
              <a:path w="535304" h="382904">
                <a:moveTo>
                  <a:pt x="534923" y="1523"/>
                </a:moveTo>
                <a:lnTo>
                  <a:pt x="530351" y="1523"/>
                </a:lnTo>
                <a:lnTo>
                  <a:pt x="533399" y="4571"/>
                </a:lnTo>
                <a:lnTo>
                  <a:pt x="534923" y="4571"/>
                </a:lnTo>
                <a:lnTo>
                  <a:pt x="534923" y="1523"/>
                </a:lnTo>
                <a:close/>
              </a:path>
            </a:pathLst>
          </a:custGeom>
          <a:solidFill>
            <a:srgbClr val="978747"/>
          </a:solidFill>
        </p:spPr>
        <p:txBody>
          <a:bodyPr wrap="square" lIns="0" tIns="0" rIns="0" bIns="0" rtlCol="0"/>
          <a:lstStyle/>
          <a:p>
            <a:endParaRPr/>
          </a:p>
        </p:txBody>
      </p:sp>
      <p:sp>
        <p:nvSpPr>
          <p:cNvPr id="23" name="object 58"/>
          <p:cNvSpPr txBox="1"/>
          <p:nvPr/>
        </p:nvSpPr>
        <p:spPr>
          <a:xfrm>
            <a:off x="2969590" y="4048770"/>
            <a:ext cx="207010" cy="262255"/>
          </a:xfrm>
          <a:prstGeom prst="rect">
            <a:avLst/>
          </a:prstGeom>
        </p:spPr>
        <p:txBody>
          <a:bodyPr vert="horz" wrap="square" lIns="0" tIns="0" rIns="0" bIns="0" rtlCol="0">
            <a:spAutoFit/>
          </a:bodyPr>
          <a:lstStyle/>
          <a:p>
            <a:pPr marL="12700" marR="5080" indent="1270">
              <a:lnSpc>
                <a:spcPct val="100000"/>
              </a:lnSpc>
            </a:pPr>
            <a:r>
              <a:rPr sz="800" i="1" spc="-30" dirty="0">
                <a:latin typeface="Arial"/>
                <a:cs typeface="Arial"/>
              </a:rPr>
              <a:t>Flat  </a:t>
            </a:r>
            <a:r>
              <a:rPr sz="800" i="1" spc="-120" dirty="0">
                <a:latin typeface="Arial"/>
                <a:cs typeface="Arial"/>
              </a:rPr>
              <a:t>F</a:t>
            </a:r>
            <a:r>
              <a:rPr sz="800" i="1" dirty="0">
                <a:latin typeface="Arial"/>
                <a:cs typeface="Arial"/>
              </a:rPr>
              <a:t>il</a:t>
            </a:r>
            <a:r>
              <a:rPr sz="800" i="1" spc="-65" dirty="0">
                <a:latin typeface="Arial"/>
                <a:cs typeface="Arial"/>
              </a:rPr>
              <a:t>e</a:t>
            </a:r>
            <a:r>
              <a:rPr sz="800" i="1" spc="-90" dirty="0">
                <a:latin typeface="Arial"/>
                <a:cs typeface="Arial"/>
              </a:rPr>
              <a:t>s</a:t>
            </a:r>
            <a:endParaRPr sz="800">
              <a:latin typeface="Arial"/>
              <a:cs typeface="Arial"/>
            </a:endParaRPr>
          </a:p>
        </p:txBody>
      </p:sp>
      <p:sp>
        <p:nvSpPr>
          <p:cNvPr id="24" name="object 104"/>
          <p:cNvSpPr txBox="1"/>
          <p:nvPr/>
        </p:nvSpPr>
        <p:spPr>
          <a:xfrm>
            <a:off x="3848422" y="4114318"/>
            <a:ext cx="295275" cy="230504"/>
          </a:xfrm>
          <a:prstGeom prst="rect">
            <a:avLst/>
          </a:prstGeom>
        </p:spPr>
        <p:txBody>
          <a:bodyPr vert="horz" wrap="square" lIns="0" tIns="0" rIns="0" bIns="0" rtlCol="0">
            <a:spAutoFit/>
          </a:bodyPr>
          <a:lstStyle/>
          <a:p>
            <a:pPr marL="40005" marR="5080" indent="-27940">
              <a:lnSpc>
                <a:spcPct val="100000"/>
              </a:lnSpc>
            </a:pPr>
            <a:r>
              <a:rPr sz="700" i="1" spc="-160" dirty="0">
                <a:latin typeface="Arial"/>
                <a:cs typeface="Arial"/>
              </a:rPr>
              <a:t>S</a:t>
            </a:r>
            <a:r>
              <a:rPr sz="700" i="1" spc="15" dirty="0">
                <a:latin typeface="Arial"/>
                <a:cs typeface="Arial"/>
              </a:rPr>
              <a:t>t</a:t>
            </a:r>
            <a:r>
              <a:rPr sz="700" i="1" spc="-35" dirty="0">
                <a:latin typeface="Arial"/>
                <a:cs typeface="Arial"/>
              </a:rPr>
              <a:t>ag</a:t>
            </a:r>
            <a:r>
              <a:rPr sz="700" i="1" spc="-5" dirty="0">
                <a:latin typeface="Arial"/>
                <a:cs typeface="Arial"/>
              </a:rPr>
              <a:t>i</a:t>
            </a:r>
            <a:r>
              <a:rPr sz="700" i="1" spc="-30" dirty="0">
                <a:latin typeface="Arial"/>
                <a:cs typeface="Arial"/>
              </a:rPr>
              <a:t>ng </a:t>
            </a:r>
            <a:r>
              <a:rPr sz="700" spc="-15" dirty="0">
                <a:latin typeface="Times New Roman"/>
                <a:cs typeface="Times New Roman"/>
              </a:rPr>
              <a:t> </a:t>
            </a:r>
            <a:r>
              <a:rPr sz="700" i="1" spc="-35" dirty="0">
                <a:latin typeface="Arial"/>
                <a:cs typeface="Arial"/>
              </a:rPr>
              <a:t>tables</a:t>
            </a:r>
            <a:endParaRPr sz="700">
              <a:latin typeface="Arial"/>
              <a:cs typeface="Arial"/>
            </a:endParaRPr>
          </a:p>
        </p:txBody>
      </p:sp>
      <p:sp>
        <p:nvSpPr>
          <p:cNvPr id="25" name="Right Brace 24"/>
          <p:cNvSpPr/>
          <p:nvPr/>
        </p:nvSpPr>
        <p:spPr>
          <a:xfrm rot="5400000">
            <a:off x="3340401" y="2697213"/>
            <a:ext cx="373098" cy="382808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26" name="TextBox 25"/>
          <p:cNvSpPr txBox="1"/>
          <p:nvPr/>
        </p:nvSpPr>
        <p:spPr>
          <a:xfrm>
            <a:off x="2802617" y="4767147"/>
            <a:ext cx="1448666" cy="307777"/>
          </a:xfrm>
          <a:prstGeom prst="rect">
            <a:avLst/>
          </a:prstGeom>
          <a:noFill/>
        </p:spPr>
        <p:txBody>
          <a:bodyPr wrap="none" rtlCol="0">
            <a:spAutoFit/>
          </a:bodyPr>
          <a:lstStyle/>
          <a:p>
            <a:r>
              <a:rPr lang="sv-SE" sz="1400" dirty="0" smtClean="0"/>
              <a:t>Data </a:t>
            </a:r>
            <a:r>
              <a:rPr lang="sv-SE" sz="1400" dirty="0" err="1" smtClean="0"/>
              <a:t>staging</a:t>
            </a:r>
            <a:r>
              <a:rPr lang="sv-SE" sz="1400" dirty="0" smtClean="0"/>
              <a:t> area</a:t>
            </a:r>
            <a:endParaRPr lang="sv-SE" sz="1400" dirty="0"/>
          </a:p>
        </p:txBody>
      </p:sp>
      <p:sp>
        <p:nvSpPr>
          <p:cNvPr id="27" name="TextBox 26"/>
          <p:cNvSpPr txBox="1"/>
          <p:nvPr/>
        </p:nvSpPr>
        <p:spPr>
          <a:xfrm>
            <a:off x="4881965" y="2772339"/>
            <a:ext cx="436338" cy="246221"/>
          </a:xfrm>
          <a:prstGeom prst="rect">
            <a:avLst/>
          </a:prstGeom>
          <a:noFill/>
        </p:spPr>
        <p:txBody>
          <a:bodyPr wrap="none" rtlCol="0">
            <a:spAutoFit/>
          </a:bodyPr>
          <a:lstStyle/>
          <a:p>
            <a:r>
              <a:rPr lang="sv-SE" sz="1000" i="1" dirty="0" err="1" smtClean="0"/>
              <a:t>Load</a:t>
            </a:r>
            <a:endParaRPr lang="sv-SE" sz="1000" i="1" dirty="0"/>
          </a:p>
        </p:txBody>
      </p:sp>
      <p:sp>
        <p:nvSpPr>
          <p:cNvPr id="28" name="TextBox 27"/>
          <p:cNvSpPr txBox="1"/>
          <p:nvPr/>
        </p:nvSpPr>
        <p:spPr>
          <a:xfrm>
            <a:off x="3765111" y="3330940"/>
            <a:ext cx="1064715" cy="246221"/>
          </a:xfrm>
          <a:prstGeom prst="rect">
            <a:avLst/>
          </a:prstGeom>
          <a:noFill/>
        </p:spPr>
        <p:txBody>
          <a:bodyPr wrap="none" rtlCol="0">
            <a:spAutoFit/>
          </a:bodyPr>
          <a:lstStyle/>
          <a:p>
            <a:r>
              <a:rPr lang="sv-SE" sz="1000" i="1" dirty="0" smtClean="0"/>
              <a:t>/Data </a:t>
            </a:r>
            <a:r>
              <a:rPr lang="sv-SE" sz="1000" i="1" dirty="0" err="1" smtClean="0"/>
              <a:t>processing</a:t>
            </a:r>
            <a:endParaRPr lang="sv-SE" sz="1000" i="1" dirty="0"/>
          </a:p>
        </p:txBody>
      </p:sp>
    </p:spTree>
    <p:extLst>
      <p:ext uri="{BB962C8B-B14F-4D97-AF65-F5344CB8AC3E}">
        <p14:creationId xmlns:p14="http://schemas.microsoft.com/office/powerpoint/2010/main" val="10928048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186"/>
          <p:cNvSpPr>
            <a:spLocks noGrp="1" noChangeArrowheads="1"/>
          </p:cNvSpPr>
          <p:nvPr>
            <p:ph type="title"/>
          </p:nvPr>
        </p:nvSpPr>
        <p:spPr>
          <a:xfrm>
            <a:off x="792000" y="627534"/>
            <a:ext cx="7367858" cy="596700"/>
          </a:xfrm>
        </p:spPr>
        <p:txBody>
          <a:bodyPr/>
          <a:lstStyle/>
          <a:p>
            <a:r>
              <a:rPr lang="en-GB" dirty="0" smtClean="0"/>
              <a:t>Fact and dimension building issues</a:t>
            </a:r>
          </a:p>
        </p:txBody>
      </p:sp>
      <p:sp>
        <p:nvSpPr>
          <p:cNvPr id="52227" name="Rectangle 185"/>
          <p:cNvSpPr>
            <a:spLocks noGrp="1" noChangeArrowheads="1"/>
          </p:cNvSpPr>
          <p:nvPr>
            <p:ph type="body" idx="1"/>
          </p:nvPr>
        </p:nvSpPr>
        <p:spPr/>
        <p:txBody>
          <a:bodyPr>
            <a:normAutofit/>
          </a:bodyPr>
          <a:lstStyle/>
          <a:p>
            <a:pPr>
              <a:spcBef>
                <a:spcPts val="900"/>
              </a:spcBef>
            </a:pPr>
            <a:r>
              <a:rPr lang="sv-SE" sz="1600" b="1" dirty="0" err="1" smtClean="0"/>
              <a:t>Issue</a:t>
            </a:r>
            <a:r>
              <a:rPr lang="sv-SE" sz="1600" b="1" dirty="0" smtClean="0"/>
              <a:t>: </a:t>
            </a:r>
            <a:r>
              <a:rPr lang="sv-SE" sz="1600" dirty="0" err="1" smtClean="0"/>
              <a:t>How</a:t>
            </a:r>
            <a:r>
              <a:rPr lang="sv-SE" sz="1600" dirty="0" smtClean="0"/>
              <a:t> </a:t>
            </a:r>
            <a:r>
              <a:rPr lang="sv-SE" sz="1600" dirty="0" smtClean="0"/>
              <a:t>to </a:t>
            </a:r>
            <a:r>
              <a:rPr lang="sv-SE" sz="1600" b="1" dirty="0" err="1" smtClean="0"/>
              <a:t>handle</a:t>
            </a:r>
            <a:r>
              <a:rPr lang="sv-SE" sz="1600" b="1" dirty="0" smtClean="0"/>
              <a:t> </a:t>
            </a:r>
            <a:r>
              <a:rPr lang="sv-SE" sz="1600" b="1" dirty="0" err="1" smtClean="0"/>
              <a:t>dimensional</a:t>
            </a:r>
            <a:r>
              <a:rPr lang="sv-SE" sz="1600" b="1" dirty="0" smtClean="0"/>
              <a:t> table data </a:t>
            </a:r>
            <a:r>
              <a:rPr lang="sv-SE" sz="1600" b="1" dirty="0" err="1" smtClean="0"/>
              <a:t>arriving</a:t>
            </a:r>
            <a:r>
              <a:rPr lang="sv-SE" sz="1600" b="1" dirty="0" smtClean="0"/>
              <a:t> </a:t>
            </a:r>
            <a:r>
              <a:rPr lang="sv-SE" sz="1600" b="1" dirty="0" smtClean="0"/>
              <a:t>later </a:t>
            </a:r>
            <a:r>
              <a:rPr lang="sv-SE" sz="1600" b="1" dirty="0" err="1" smtClean="0"/>
              <a:t>than</a:t>
            </a:r>
            <a:r>
              <a:rPr lang="sv-SE" sz="1600" b="1" dirty="0" smtClean="0"/>
              <a:t> </a:t>
            </a:r>
            <a:r>
              <a:rPr lang="sv-SE" sz="1600" b="1" dirty="0" err="1" smtClean="0"/>
              <a:t>fact</a:t>
            </a:r>
            <a:r>
              <a:rPr lang="sv-SE" sz="1600" b="1" dirty="0" smtClean="0"/>
              <a:t> table data</a:t>
            </a:r>
            <a:r>
              <a:rPr lang="sv-SE" sz="1600" dirty="0" smtClean="0"/>
              <a:t>?</a:t>
            </a:r>
          </a:p>
          <a:p>
            <a:pPr>
              <a:spcBef>
                <a:spcPts val="900"/>
              </a:spcBef>
            </a:pPr>
            <a:r>
              <a:rPr lang="sv-SE" sz="1600" dirty="0" smtClean="0"/>
              <a:t>Solutions: </a:t>
            </a:r>
          </a:p>
          <a:p>
            <a:pPr lvl="1">
              <a:spcBef>
                <a:spcPts val="900"/>
              </a:spcBef>
            </a:pPr>
            <a:r>
              <a:rPr lang="sv-SE" sz="1600" dirty="0" err="1" smtClean="0"/>
              <a:t>Wait</a:t>
            </a:r>
            <a:r>
              <a:rPr lang="sv-SE" sz="1600" dirty="0" smtClean="0"/>
              <a:t> to </a:t>
            </a:r>
            <a:r>
              <a:rPr lang="sv-SE" sz="1600" dirty="0" err="1" smtClean="0"/>
              <a:t>load</a:t>
            </a:r>
            <a:r>
              <a:rPr lang="sv-SE" sz="1600" dirty="0" smtClean="0"/>
              <a:t> the </a:t>
            </a:r>
            <a:r>
              <a:rPr lang="sv-SE" sz="1600" dirty="0" err="1" smtClean="0"/>
              <a:t>facts</a:t>
            </a:r>
            <a:r>
              <a:rPr lang="sv-SE" sz="1600" dirty="0" smtClean="0"/>
              <a:t> table data </a:t>
            </a:r>
            <a:r>
              <a:rPr lang="sv-SE" sz="1600" dirty="0" err="1" smtClean="0"/>
              <a:t>if</a:t>
            </a:r>
            <a:r>
              <a:rPr lang="sv-SE" sz="1600" dirty="0" smtClean="0"/>
              <a:t> </a:t>
            </a:r>
            <a:r>
              <a:rPr lang="sv-SE" sz="1600" dirty="0" err="1" smtClean="0"/>
              <a:t>possible</a:t>
            </a:r>
            <a:endParaRPr lang="sv-SE" sz="1600" dirty="0" smtClean="0"/>
          </a:p>
          <a:p>
            <a:pPr lvl="1">
              <a:spcBef>
                <a:spcPts val="900"/>
              </a:spcBef>
            </a:pPr>
            <a:r>
              <a:rPr lang="sv-SE" sz="1600" dirty="0" err="1" smtClean="0"/>
              <a:t>Create</a:t>
            </a:r>
            <a:r>
              <a:rPr lang="sv-SE" sz="1600" dirty="0" smtClean="0"/>
              <a:t> a new </a:t>
            </a:r>
            <a:r>
              <a:rPr lang="sv-SE" sz="1600" dirty="0" err="1" smtClean="0"/>
              <a:t>customer</a:t>
            </a:r>
            <a:r>
              <a:rPr lang="sv-SE" sz="1600" dirty="0" smtClean="0"/>
              <a:t> dimension </a:t>
            </a:r>
            <a:r>
              <a:rPr lang="sv-SE" sz="1600" dirty="0" err="1" smtClean="0"/>
              <a:t>row</a:t>
            </a:r>
            <a:r>
              <a:rPr lang="sv-SE" sz="1600" dirty="0" smtClean="0"/>
              <a:t> </a:t>
            </a:r>
            <a:r>
              <a:rPr lang="sv-SE" sz="1600" dirty="0" err="1" smtClean="0"/>
              <a:t>with</a:t>
            </a:r>
            <a:r>
              <a:rPr lang="sv-SE" sz="1600" dirty="0" smtClean="0"/>
              <a:t> a </a:t>
            </a:r>
            <a:r>
              <a:rPr lang="sv-SE" sz="1600" dirty="0" err="1" smtClean="0"/>
              <a:t>surrogate</a:t>
            </a:r>
            <a:r>
              <a:rPr lang="sv-SE" sz="1600" dirty="0" smtClean="0"/>
              <a:t> </a:t>
            </a:r>
            <a:r>
              <a:rPr lang="sv-SE" sz="1600" dirty="0" err="1" smtClean="0"/>
              <a:t>key</a:t>
            </a:r>
            <a:r>
              <a:rPr lang="sv-SE" sz="1600" dirty="0" smtClean="0"/>
              <a:t> </a:t>
            </a:r>
            <a:r>
              <a:rPr lang="sv-SE" sz="1600" dirty="0" err="1" smtClean="0"/>
              <a:t>with</a:t>
            </a:r>
            <a:r>
              <a:rPr lang="sv-SE" sz="1600" dirty="0" smtClean="0"/>
              <a:t> a set </a:t>
            </a:r>
            <a:r>
              <a:rPr lang="sv-SE" sz="1600" dirty="0" err="1" smtClean="0"/>
              <a:t>of</a:t>
            </a:r>
            <a:r>
              <a:rPr lang="sv-SE" sz="1600" dirty="0" smtClean="0"/>
              <a:t> dummy </a:t>
            </a:r>
            <a:r>
              <a:rPr lang="sv-SE" sz="1600" dirty="0" err="1" smtClean="0"/>
              <a:t>attributes</a:t>
            </a:r>
            <a:r>
              <a:rPr lang="sv-SE" sz="1600" dirty="0" smtClean="0"/>
              <a:t>, </a:t>
            </a:r>
            <a:r>
              <a:rPr lang="sv-SE" sz="1600" dirty="0" err="1" smtClean="0"/>
              <a:t>that</a:t>
            </a:r>
            <a:r>
              <a:rPr lang="sv-SE" sz="1600" dirty="0" smtClean="0"/>
              <a:t> later </a:t>
            </a:r>
            <a:r>
              <a:rPr lang="sv-SE" sz="1600" dirty="0" err="1" smtClean="0"/>
              <a:t>will</a:t>
            </a:r>
            <a:r>
              <a:rPr lang="sv-SE" sz="1600" dirty="0" smtClean="0"/>
              <a:t> be </a:t>
            </a:r>
            <a:r>
              <a:rPr lang="sv-SE" sz="1600" dirty="0" err="1" smtClean="0"/>
              <a:t>changed</a:t>
            </a:r>
            <a:r>
              <a:rPr lang="sv-SE" sz="1600" dirty="0" smtClean="0"/>
              <a:t> (</a:t>
            </a:r>
            <a:r>
              <a:rPr lang="sv-SE" sz="1600" dirty="0" err="1" smtClean="0"/>
              <a:t>type</a:t>
            </a:r>
            <a:r>
              <a:rPr lang="sv-SE" sz="1600" dirty="0" smtClean="0"/>
              <a:t> 1 </a:t>
            </a:r>
            <a:r>
              <a:rPr lang="sv-SE" sz="1600" dirty="0" err="1" smtClean="0"/>
              <a:t>overwrite</a:t>
            </a:r>
            <a:r>
              <a:rPr lang="sv-SE" sz="1600" dirty="0" smtClean="0"/>
              <a:t>) </a:t>
            </a:r>
            <a:r>
              <a:rPr lang="sv-SE" sz="1600" dirty="0" err="1" smtClean="0"/>
              <a:t>when</a:t>
            </a:r>
            <a:r>
              <a:rPr lang="sv-SE" sz="1600" dirty="0" smtClean="0"/>
              <a:t> </a:t>
            </a:r>
            <a:r>
              <a:rPr lang="sv-SE" sz="1600" dirty="0" err="1" smtClean="0"/>
              <a:t>you</a:t>
            </a:r>
            <a:r>
              <a:rPr lang="sv-SE" sz="1600" dirty="0" smtClean="0"/>
              <a:t> get </a:t>
            </a:r>
            <a:r>
              <a:rPr lang="sv-SE" sz="1600" dirty="0" err="1" smtClean="0"/>
              <a:t>complete</a:t>
            </a:r>
            <a:r>
              <a:rPr lang="sv-SE" sz="1600" dirty="0" smtClean="0"/>
              <a:t> information </a:t>
            </a:r>
            <a:r>
              <a:rPr lang="sv-SE" sz="1600" dirty="0" err="1" smtClean="0"/>
              <a:t>of</a:t>
            </a:r>
            <a:r>
              <a:rPr lang="sv-SE" sz="1600" dirty="0" smtClean="0"/>
              <a:t> the </a:t>
            </a:r>
            <a:r>
              <a:rPr lang="sv-SE" sz="1600" dirty="0" err="1" smtClean="0"/>
              <a:t>customer</a:t>
            </a:r>
            <a:endParaRPr lang="sv-SE" sz="1600" dirty="0" smtClean="0"/>
          </a:p>
          <a:p>
            <a:pPr lvl="1">
              <a:spcBef>
                <a:spcPts val="900"/>
              </a:spcBef>
            </a:pPr>
            <a:r>
              <a:rPr lang="sv-SE" sz="1600" dirty="0" smtClean="0"/>
              <a:t>….</a:t>
            </a:r>
            <a:endParaRPr lang="sv-SE" sz="1600" dirty="0" smtClean="0"/>
          </a:p>
          <a:p>
            <a:pPr marL="457200" lvl="1" indent="0">
              <a:spcBef>
                <a:spcPts val="900"/>
              </a:spcBef>
              <a:buNone/>
            </a:pPr>
            <a:endParaRPr lang="sv-SE" sz="1600" dirty="0" smtClean="0"/>
          </a:p>
          <a:p>
            <a:pPr lvl="1">
              <a:spcBef>
                <a:spcPts val="900"/>
              </a:spcBef>
            </a:pPr>
            <a:endParaRPr lang="sv-SE" sz="1600" dirty="0" smtClean="0"/>
          </a:p>
          <a:p>
            <a:pPr marL="457200" lvl="1" indent="0">
              <a:spcBef>
                <a:spcPts val="900"/>
              </a:spcBef>
              <a:buNone/>
            </a:pPr>
            <a:endParaRPr lang="en-GB" dirty="0" smtClean="0"/>
          </a:p>
          <a:p>
            <a:endParaRPr lang="en-GB" dirty="0" smtClean="0"/>
          </a:p>
        </p:txBody>
      </p:sp>
    </p:spTree>
    <p:extLst>
      <p:ext uri="{BB962C8B-B14F-4D97-AF65-F5344CB8AC3E}">
        <p14:creationId xmlns:p14="http://schemas.microsoft.com/office/powerpoint/2010/main" val="2970698933"/>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Kimball</a:t>
            </a:r>
            <a:r>
              <a:rPr lang="sv-SE" dirty="0" smtClean="0"/>
              <a:t> &amp; Ross: ETL process</a:t>
            </a:r>
            <a:endParaRPr lang="sv-SE" dirty="0"/>
          </a:p>
        </p:txBody>
      </p:sp>
      <p:sp>
        <p:nvSpPr>
          <p:cNvPr id="3" name="Content Placeholder 2"/>
          <p:cNvSpPr>
            <a:spLocks noGrp="1"/>
          </p:cNvSpPr>
          <p:nvPr>
            <p:ph idx="1"/>
          </p:nvPr>
        </p:nvSpPr>
        <p:spPr/>
        <p:txBody>
          <a:bodyPr>
            <a:normAutofit/>
          </a:bodyPr>
          <a:lstStyle/>
          <a:p>
            <a:r>
              <a:rPr lang="sv-SE" sz="1600" dirty="0" err="1" smtClean="0"/>
              <a:t>Kimball</a:t>
            </a:r>
            <a:r>
              <a:rPr lang="sv-SE" sz="1600" dirty="0" smtClean="0"/>
              <a:t>/Ross </a:t>
            </a:r>
            <a:r>
              <a:rPr lang="sv-SE" sz="1600" dirty="0" err="1" smtClean="0"/>
              <a:t>suggest</a:t>
            </a:r>
            <a:r>
              <a:rPr lang="sv-SE" sz="1600" dirty="0" smtClean="0"/>
              <a:t> a ETL process, </a:t>
            </a:r>
            <a:r>
              <a:rPr lang="sv-SE" sz="1600" dirty="0" err="1" smtClean="0"/>
              <a:t>consisting</a:t>
            </a:r>
            <a:r>
              <a:rPr lang="sv-SE" sz="1600" dirty="0" smtClean="0"/>
              <a:t> </a:t>
            </a:r>
            <a:r>
              <a:rPr lang="sv-SE" sz="1600" dirty="0" err="1" smtClean="0"/>
              <a:t>of</a:t>
            </a:r>
            <a:r>
              <a:rPr lang="sv-SE" sz="1600" dirty="0" smtClean="0"/>
              <a:t> </a:t>
            </a:r>
            <a:r>
              <a:rPr lang="sv-SE" sz="1600" dirty="0" err="1" smtClean="0"/>
              <a:t>thre</a:t>
            </a:r>
            <a:r>
              <a:rPr lang="sv-SE" sz="1600" dirty="0" err="1" smtClean="0"/>
              <a:t>e</a:t>
            </a:r>
            <a:r>
              <a:rPr lang="sv-SE" sz="1600" dirty="0" smtClean="0"/>
              <a:t> ”</a:t>
            </a:r>
            <a:r>
              <a:rPr lang="sv-SE" sz="1600" dirty="0" err="1" smtClean="0"/>
              <a:t>subprocesses</a:t>
            </a:r>
            <a:r>
              <a:rPr lang="sv-SE" sz="1600" dirty="0" smtClean="0"/>
              <a:t>”, </a:t>
            </a:r>
            <a:r>
              <a:rPr lang="sv-SE" sz="1600" dirty="0" err="1" smtClean="0"/>
              <a:t>which</a:t>
            </a:r>
            <a:r>
              <a:rPr lang="sv-SE" sz="1600" dirty="0" smtClean="0"/>
              <a:t> </a:t>
            </a:r>
            <a:r>
              <a:rPr lang="sv-SE" sz="1600" dirty="0" err="1" smtClean="0"/>
              <a:t>consist</a:t>
            </a:r>
            <a:r>
              <a:rPr lang="sv-SE" sz="1600" dirty="0" smtClean="0"/>
              <a:t> </a:t>
            </a:r>
            <a:r>
              <a:rPr lang="sv-SE" sz="1600" dirty="0" err="1" smtClean="0"/>
              <a:t>of</a:t>
            </a:r>
            <a:r>
              <a:rPr lang="sv-SE" sz="1600" dirty="0" smtClean="0"/>
              <a:t> a </a:t>
            </a:r>
            <a:r>
              <a:rPr lang="sv-SE" sz="1600" dirty="0" err="1" smtClean="0"/>
              <a:t>number</a:t>
            </a:r>
            <a:r>
              <a:rPr lang="sv-SE" sz="1600" dirty="0" smtClean="0"/>
              <a:t> </a:t>
            </a:r>
            <a:r>
              <a:rPr lang="sv-SE" sz="1600" dirty="0" err="1" smtClean="0"/>
              <a:t>of</a:t>
            </a:r>
            <a:r>
              <a:rPr lang="sv-SE" sz="1600" dirty="0" smtClean="0"/>
              <a:t> steps</a:t>
            </a:r>
            <a:endParaRPr lang="sv-SE" sz="1600" dirty="0" smtClean="0"/>
          </a:p>
          <a:p>
            <a:r>
              <a:rPr lang="sv-SE" sz="1600" b="1" dirty="0" smtClean="0"/>
              <a:t>Subprocess 1: </a:t>
            </a:r>
            <a:r>
              <a:rPr lang="sv-SE" sz="1600" dirty="0" err="1" smtClean="0"/>
              <a:t>Develop</a:t>
            </a:r>
            <a:r>
              <a:rPr lang="sv-SE" sz="1600" dirty="0" smtClean="0"/>
              <a:t> a Plan (Step 1-4)</a:t>
            </a:r>
          </a:p>
          <a:p>
            <a:r>
              <a:rPr lang="sv-SE" sz="1600" b="1" dirty="0"/>
              <a:t>Subprocess </a:t>
            </a:r>
            <a:r>
              <a:rPr lang="sv-SE" sz="1600" b="1" dirty="0" smtClean="0"/>
              <a:t>2: </a:t>
            </a:r>
            <a:r>
              <a:rPr lang="sv-SE" sz="1600" dirty="0" err="1" smtClean="0"/>
              <a:t>Develop</a:t>
            </a:r>
            <a:r>
              <a:rPr lang="sv-SE" sz="1600" dirty="0" smtClean="0"/>
              <a:t> </a:t>
            </a:r>
            <a:r>
              <a:rPr lang="sv-SE" sz="1600" dirty="0" err="1" smtClean="0"/>
              <a:t>One-Time</a:t>
            </a:r>
            <a:r>
              <a:rPr lang="sv-SE" sz="1600" dirty="0" smtClean="0"/>
              <a:t> </a:t>
            </a:r>
            <a:r>
              <a:rPr lang="sv-SE" sz="1600" dirty="0" err="1" smtClean="0"/>
              <a:t>Historic</a:t>
            </a:r>
            <a:r>
              <a:rPr lang="sv-SE" sz="1600" dirty="0" smtClean="0"/>
              <a:t> </a:t>
            </a:r>
            <a:r>
              <a:rPr lang="sv-SE" sz="1600" dirty="0" err="1" smtClean="0"/>
              <a:t>Load</a:t>
            </a:r>
            <a:r>
              <a:rPr lang="sv-SE" sz="1600" dirty="0" smtClean="0"/>
              <a:t> </a:t>
            </a:r>
            <a:r>
              <a:rPr lang="sv-SE" sz="1600" dirty="0" err="1" smtClean="0"/>
              <a:t>Processing</a:t>
            </a:r>
            <a:r>
              <a:rPr lang="sv-SE" sz="1600" dirty="0" smtClean="0"/>
              <a:t> (Step 5-6)</a:t>
            </a:r>
          </a:p>
          <a:p>
            <a:r>
              <a:rPr lang="sv-SE" sz="1600" b="1" dirty="0" smtClean="0"/>
              <a:t>Subprocess 3: </a:t>
            </a:r>
            <a:r>
              <a:rPr lang="sv-SE" sz="1600" dirty="0" err="1" smtClean="0"/>
              <a:t>Develop</a:t>
            </a:r>
            <a:r>
              <a:rPr lang="sv-SE" sz="1600" dirty="0" smtClean="0"/>
              <a:t> </a:t>
            </a:r>
            <a:r>
              <a:rPr lang="sv-SE" sz="1600" dirty="0" err="1" smtClean="0"/>
              <a:t>Incremental</a:t>
            </a:r>
            <a:r>
              <a:rPr lang="sv-SE" sz="1600" dirty="0" smtClean="0"/>
              <a:t> ETL </a:t>
            </a:r>
            <a:r>
              <a:rPr lang="sv-SE" sz="1600" dirty="0" err="1" smtClean="0"/>
              <a:t>Processing</a:t>
            </a:r>
            <a:r>
              <a:rPr lang="sv-SE" sz="1600" dirty="0" smtClean="0"/>
              <a:t> (Step 7-10</a:t>
            </a:r>
          </a:p>
        </p:txBody>
      </p:sp>
    </p:spTree>
    <p:extLst>
      <p:ext uri="{BB962C8B-B14F-4D97-AF65-F5344CB8AC3E}">
        <p14:creationId xmlns:p14="http://schemas.microsoft.com/office/powerpoint/2010/main" val="39648593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000" y="1526436"/>
            <a:ext cx="6850800" cy="596700"/>
          </a:xfrm>
        </p:spPr>
        <p:txBody>
          <a:bodyPr/>
          <a:lstStyle/>
          <a:p>
            <a:r>
              <a:rPr lang="sv-SE" dirty="0"/>
              <a:t>Subprocess 1: </a:t>
            </a:r>
            <a:r>
              <a:rPr lang="sv-SE" dirty="0" err="1"/>
              <a:t>Develop</a:t>
            </a:r>
            <a:r>
              <a:rPr lang="sv-SE" dirty="0"/>
              <a:t> a Plan (Step 1-4)</a:t>
            </a:r>
          </a:p>
        </p:txBody>
      </p:sp>
    </p:spTree>
    <p:extLst>
      <p:ext uri="{BB962C8B-B14F-4D97-AF65-F5344CB8AC3E}">
        <p14:creationId xmlns:p14="http://schemas.microsoft.com/office/powerpoint/2010/main" val="21565717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Arrow Connector 15"/>
          <p:cNvCxnSpPr/>
          <p:nvPr/>
        </p:nvCxnSpPr>
        <p:spPr>
          <a:xfrm>
            <a:off x="7061416" y="2524521"/>
            <a:ext cx="0" cy="1639257"/>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sv-SE" dirty="0" smtClean="0"/>
              <a:t>Step 1: Draw the </a:t>
            </a:r>
            <a:r>
              <a:rPr lang="sv-SE" dirty="0" err="1" smtClean="0"/>
              <a:t>High</a:t>
            </a:r>
            <a:r>
              <a:rPr lang="sv-SE" dirty="0" smtClean="0"/>
              <a:t> </a:t>
            </a:r>
            <a:r>
              <a:rPr lang="sv-SE" dirty="0" err="1" smtClean="0"/>
              <a:t>Level</a:t>
            </a:r>
            <a:r>
              <a:rPr lang="sv-SE" dirty="0" smtClean="0"/>
              <a:t> Plan</a:t>
            </a:r>
            <a:endParaRPr lang="sv-SE" dirty="0"/>
          </a:p>
        </p:txBody>
      </p:sp>
      <p:sp>
        <p:nvSpPr>
          <p:cNvPr id="3" name="Content Placeholder 2"/>
          <p:cNvSpPr>
            <a:spLocks noGrp="1"/>
          </p:cNvSpPr>
          <p:nvPr>
            <p:ph idx="1"/>
          </p:nvPr>
        </p:nvSpPr>
        <p:spPr>
          <a:xfrm>
            <a:off x="699010" y="1358994"/>
            <a:ext cx="6850800" cy="568764"/>
          </a:xfrm>
        </p:spPr>
        <p:txBody>
          <a:bodyPr>
            <a:noAutofit/>
          </a:bodyPr>
          <a:lstStyle/>
          <a:p>
            <a:r>
              <a:rPr lang="sv-SE" sz="1600" dirty="0" smtClean="0"/>
              <a:t>Draw a </a:t>
            </a:r>
            <a:r>
              <a:rPr lang="sv-SE" sz="1600" dirty="0" err="1" smtClean="0"/>
              <a:t>high</a:t>
            </a:r>
            <a:r>
              <a:rPr lang="sv-SE" sz="1600" dirty="0" err="1" smtClean="0"/>
              <a:t>-level</a:t>
            </a:r>
            <a:r>
              <a:rPr lang="sv-SE" sz="1600" dirty="0" smtClean="0"/>
              <a:t> plan </a:t>
            </a:r>
            <a:r>
              <a:rPr lang="sv-SE" sz="1600" dirty="0" err="1" smtClean="0"/>
              <a:t>showing</a:t>
            </a:r>
            <a:r>
              <a:rPr lang="sv-SE" sz="1600" dirty="0" smtClean="0"/>
              <a:t> </a:t>
            </a:r>
            <a:r>
              <a:rPr lang="sv-SE" sz="1600" dirty="0" err="1" smtClean="0"/>
              <a:t>sources</a:t>
            </a:r>
            <a:r>
              <a:rPr lang="sv-SE" sz="1600" dirty="0" smtClean="0"/>
              <a:t> and </a:t>
            </a:r>
            <a:r>
              <a:rPr lang="sv-SE" sz="1600" dirty="0" err="1" smtClean="0"/>
              <a:t>targets</a:t>
            </a:r>
            <a:r>
              <a:rPr lang="sv-SE" sz="1600" dirty="0" smtClean="0"/>
              <a:t> and </a:t>
            </a:r>
            <a:r>
              <a:rPr lang="sv-SE" sz="1600" dirty="0" err="1" smtClean="0"/>
              <a:t>imporant</a:t>
            </a:r>
            <a:r>
              <a:rPr lang="sv-SE" sz="1600" dirty="0" smtClean="0"/>
              <a:t> info </a:t>
            </a:r>
            <a:r>
              <a:rPr lang="sv-SE" sz="1600" dirty="0" err="1" smtClean="0"/>
              <a:t>about</a:t>
            </a:r>
            <a:r>
              <a:rPr lang="sv-SE" sz="1600" dirty="0" smtClean="0"/>
              <a:t> </a:t>
            </a:r>
            <a:r>
              <a:rPr lang="sv-SE" sz="1600" dirty="0" err="1" smtClean="0"/>
              <a:t>this</a:t>
            </a:r>
            <a:r>
              <a:rPr lang="sv-SE" sz="1600" dirty="0" smtClean="0"/>
              <a:t> transformation</a:t>
            </a:r>
          </a:p>
          <a:p>
            <a:r>
              <a:rPr lang="en-US" sz="1600" dirty="0" smtClean="0"/>
              <a:t>Document </a:t>
            </a:r>
            <a:r>
              <a:rPr lang="en-US" sz="1600" dirty="0"/>
              <a:t>the </a:t>
            </a:r>
            <a:r>
              <a:rPr lang="en-US" sz="1600" dirty="0" smtClean="0"/>
              <a:t>overall </a:t>
            </a:r>
            <a:r>
              <a:rPr lang="en-US" sz="1600" dirty="0"/>
              <a:t>ETL </a:t>
            </a:r>
            <a:r>
              <a:rPr lang="en-US" sz="1600" dirty="0" smtClean="0"/>
              <a:t>strategy</a:t>
            </a:r>
            <a:endParaRPr lang="en-US" sz="1600" dirty="0"/>
          </a:p>
          <a:p>
            <a:r>
              <a:rPr lang="en-US" sz="1600" dirty="0"/>
              <a:t>Highlight issues and open </a:t>
            </a:r>
            <a:r>
              <a:rPr lang="en-US" sz="1600" dirty="0" smtClean="0"/>
              <a:t>problems</a:t>
            </a:r>
            <a:endParaRPr lang="en-US" sz="1600" dirty="0"/>
          </a:p>
          <a:p>
            <a:endParaRPr lang="sv-SE" sz="1600" dirty="0" smtClean="0"/>
          </a:p>
        </p:txBody>
      </p:sp>
      <p:sp>
        <p:nvSpPr>
          <p:cNvPr id="4" name="Rectangle 3"/>
          <p:cNvSpPr/>
          <p:nvPr/>
        </p:nvSpPr>
        <p:spPr>
          <a:xfrm>
            <a:off x="6168326" y="2487479"/>
            <a:ext cx="1937288" cy="271482"/>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5" name="TextBox 4"/>
          <p:cNvSpPr txBox="1"/>
          <p:nvPr/>
        </p:nvSpPr>
        <p:spPr>
          <a:xfrm>
            <a:off x="6129581" y="2493525"/>
            <a:ext cx="1863670" cy="276999"/>
          </a:xfrm>
          <a:prstGeom prst="rect">
            <a:avLst/>
          </a:prstGeom>
          <a:noFill/>
        </p:spPr>
        <p:txBody>
          <a:bodyPr wrap="square" rtlCol="0">
            <a:spAutoFit/>
          </a:bodyPr>
          <a:lstStyle/>
          <a:p>
            <a:r>
              <a:rPr lang="sv-SE" sz="1200" dirty="0" err="1" smtClean="0"/>
              <a:t>Customer</a:t>
            </a:r>
            <a:r>
              <a:rPr lang="sv-SE" sz="1200" dirty="0" smtClean="0"/>
              <a:t> Master (RDBMS)</a:t>
            </a:r>
            <a:endParaRPr lang="sv-SE" sz="1200" dirty="0"/>
          </a:p>
        </p:txBody>
      </p:sp>
      <p:sp>
        <p:nvSpPr>
          <p:cNvPr id="6" name="TextBox 5"/>
          <p:cNvSpPr txBox="1"/>
          <p:nvPr/>
        </p:nvSpPr>
        <p:spPr>
          <a:xfrm>
            <a:off x="5394997" y="2487479"/>
            <a:ext cx="671338" cy="276999"/>
          </a:xfrm>
          <a:prstGeom prst="rect">
            <a:avLst/>
          </a:prstGeom>
          <a:noFill/>
        </p:spPr>
        <p:txBody>
          <a:bodyPr wrap="none" rtlCol="0">
            <a:spAutoFit/>
          </a:bodyPr>
          <a:lstStyle/>
          <a:p>
            <a:r>
              <a:rPr lang="sv-SE" sz="1200" b="1" dirty="0" err="1" smtClean="0"/>
              <a:t>Sources</a:t>
            </a:r>
            <a:endParaRPr lang="sv-SE" sz="1200" b="1" dirty="0"/>
          </a:p>
        </p:txBody>
      </p:sp>
      <p:sp>
        <p:nvSpPr>
          <p:cNvPr id="7" name="Rectangle 6"/>
          <p:cNvSpPr/>
          <p:nvPr/>
        </p:nvSpPr>
        <p:spPr>
          <a:xfrm>
            <a:off x="6168326" y="2911782"/>
            <a:ext cx="1937288" cy="472698"/>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8" name="TextBox 7"/>
          <p:cNvSpPr txBox="1"/>
          <p:nvPr/>
        </p:nvSpPr>
        <p:spPr>
          <a:xfrm>
            <a:off x="6110208" y="2917298"/>
            <a:ext cx="2316996" cy="461665"/>
          </a:xfrm>
          <a:prstGeom prst="rect">
            <a:avLst/>
          </a:prstGeom>
          <a:noFill/>
        </p:spPr>
        <p:txBody>
          <a:bodyPr wrap="square" rtlCol="0">
            <a:spAutoFit/>
          </a:bodyPr>
          <a:lstStyle/>
          <a:p>
            <a:r>
              <a:rPr lang="sv-SE" sz="1200" dirty="0" err="1" smtClean="0"/>
              <a:t>Slowly</a:t>
            </a:r>
            <a:r>
              <a:rPr lang="sv-SE" sz="1200" dirty="0" smtClean="0"/>
              <a:t> </a:t>
            </a:r>
            <a:r>
              <a:rPr lang="sv-SE" sz="1200" dirty="0" err="1" smtClean="0"/>
              <a:t>changimng</a:t>
            </a:r>
            <a:r>
              <a:rPr lang="sv-SE" sz="1200" dirty="0" smtClean="0"/>
              <a:t> on demo-</a:t>
            </a:r>
            <a:r>
              <a:rPr lang="sv-SE" sz="1200" dirty="0" err="1" smtClean="0"/>
              <a:t>graphics</a:t>
            </a:r>
            <a:r>
              <a:rPr lang="sv-SE" sz="1200" dirty="0" smtClean="0"/>
              <a:t> and </a:t>
            </a:r>
            <a:r>
              <a:rPr lang="sv-SE" sz="1200" dirty="0" err="1" smtClean="0"/>
              <a:t>account</a:t>
            </a:r>
            <a:r>
              <a:rPr lang="sv-SE" sz="1200" dirty="0" smtClean="0"/>
              <a:t> status</a:t>
            </a:r>
            <a:endParaRPr lang="sv-SE" sz="1200" dirty="0"/>
          </a:p>
        </p:txBody>
      </p:sp>
      <p:sp>
        <p:nvSpPr>
          <p:cNvPr id="11" name="Rectangle 10"/>
          <p:cNvSpPr/>
          <p:nvPr/>
        </p:nvSpPr>
        <p:spPr>
          <a:xfrm>
            <a:off x="6168326" y="3537300"/>
            <a:ext cx="1937288" cy="472698"/>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10" name="TextBox 9"/>
          <p:cNvSpPr txBox="1"/>
          <p:nvPr/>
        </p:nvSpPr>
        <p:spPr>
          <a:xfrm>
            <a:off x="6129581" y="3542817"/>
            <a:ext cx="2785820" cy="461665"/>
          </a:xfrm>
          <a:prstGeom prst="rect">
            <a:avLst/>
          </a:prstGeom>
          <a:noFill/>
        </p:spPr>
        <p:txBody>
          <a:bodyPr wrap="square" rtlCol="0">
            <a:spAutoFit/>
          </a:bodyPr>
          <a:lstStyle/>
          <a:p>
            <a:r>
              <a:rPr lang="sv-SE" sz="1200" dirty="0" smtClean="0"/>
              <a:t>25M </a:t>
            </a:r>
            <a:r>
              <a:rPr lang="sv-SE" sz="1200" dirty="0" err="1" smtClean="0"/>
              <a:t>customers</a:t>
            </a:r>
            <a:r>
              <a:rPr lang="sv-SE" sz="1200" dirty="0" smtClean="0"/>
              <a:t> in total</a:t>
            </a:r>
          </a:p>
          <a:p>
            <a:r>
              <a:rPr lang="sv-SE" sz="1200" dirty="0" smtClean="0"/>
              <a:t>10k new/</a:t>
            </a:r>
            <a:r>
              <a:rPr lang="sv-SE" sz="1200" dirty="0" err="1" smtClean="0"/>
              <a:t>changed</a:t>
            </a:r>
            <a:r>
              <a:rPr lang="sv-SE" sz="1200" dirty="0" smtClean="0"/>
              <a:t> </a:t>
            </a:r>
            <a:r>
              <a:rPr lang="sv-SE" sz="1200" dirty="0" err="1" smtClean="0"/>
              <a:t>customer</a:t>
            </a:r>
            <a:r>
              <a:rPr lang="sv-SE" sz="1200" dirty="0" smtClean="0"/>
              <a:t>/</a:t>
            </a:r>
            <a:r>
              <a:rPr lang="sv-SE" sz="1200" dirty="0" err="1" smtClean="0"/>
              <a:t>day</a:t>
            </a:r>
            <a:endParaRPr lang="sv-SE" sz="1200" dirty="0"/>
          </a:p>
        </p:txBody>
      </p:sp>
      <p:sp>
        <p:nvSpPr>
          <p:cNvPr id="12" name="Rectangle 11"/>
          <p:cNvSpPr/>
          <p:nvPr/>
        </p:nvSpPr>
        <p:spPr>
          <a:xfrm>
            <a:off x="6181244" y="4162394"/>
            <a:ext cx="1937288" cy="286132"/>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13" name="TextBox 12"/>
          <p:cNvSpPr txBox="1"/>
          <p:nvPr/>
        </p:nvSpPr>
        <p:spPr>
          <a:xfrm>
            <a:off x="6181244" y="4157977"/>
            <a:ext cx="2785820" cy="276999"/>
          </a:xfrm>
          <a:prstGeom prst="rect">
            <a:avLst/>
          </a:prstGeom>
          <a:noFill/>
        </p:spPr>
        <p:txBody>
          <a:bodyPr wrap="square" rtlCol="0">
            <a:spAutoFit/>
          </a:bodyPr>
          <a:lstStyle/>
          <a:p>
            <a:r>
              <a:rPr lang="sv-SE" sz="1200" dirty="0" err="1" smtClean="0"/>
              <a:t>Customer</a:t>
            </a:r>
            <a:r>
              <a:rPr lang="sv-SE" sz="1200" dirty="0" smtClean="0"/>
              <a:t> Dimension</a:t>
            </a:r>
            <a:endParaRPr lang="sv-SE" sz="1200" dirty="0"/>
          </a:p>
        </p:txBody>
      </p:sp>
      <p:sp>
        <p:nvSpPr>
          <p:cNvPr id="14" name="TextBox 13"/>
          <p:cNvSpPr txBox="1"/>
          <p:nvPr/>
        </p:nvSpPr>
        <p:spPr>
          <a:xfrm>
            <a:off x="5441228" y="4171527"/>
            <a:ext cx="578876" cy="276999"/>
          </a:xfrm>
          <a:prstGeom prst="rect">
            <a:avLst/>
          </a:prstGeom>
          <a:noFill/>
        </p:spPr>
        <p:txBody>
          <a:bodyPr wrap="none" rtlCol="0">
            <a:spAutoFit/>
          </a:bodyPr>
          <a:lstStyle/>
          <a:p>
            <a:r>
              <a:rPr lang="sv-SE" sz="1200" b="1" dirty="0" smtClean="0"/>
              <a:t>Target</a:t>
            </a:r>
            <a:endParaRPr lang="sv-SE" sz="1200" b="1" dirty="0"/>
          </a:p>
        </p:txBody>
      </p:sp>
    </p:spTree>
    <p:extLst>
      <p:ext uri="{BB962C8B-B14F-4D97-AF65-F5344CB8AC3E}">
        <p14:creationId xmlns:p14="http://schemas.microsoft.com/office/powerpoint/2010/main" val="39837971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Step 2: </a:t>
            </a:r>
            <a:r>
              <a:rPr lang="sv-SE" dirty="0" err="1" smtClean="0"/>
              <a:t>Choose</a:t>
            </a:r>
            <a:r>
              <a:rPr lang="sv-SE" dirty="0" smtClean="0"/>
              <a:t> an ETL </a:t>
            </a:r>
            <a:r>
              <a:rPr lang="sv-SE" dirty="0" err="1" smtClean="0"/>
              <a:t>Tool</a:t>
            </a:r>
            <a:r>
              <a:rPr lang="sv-SE" dirty="0" smtClean="0"/>
              <a:t> </a:t>
            </a:r>
            <a:endParaRPr lang="sv-SE" dirty="0"/>
          </a:p>
        </p:txBody>
      </p:sp>
      <p:sp>
        <p:nvSpPr>
          <p:cNvPr id="3" name="Content Placeholder 2"/>
          <p:cNvSpPr>
            <a:spLocks noGrp="1"/>
          </p:cNvSpPr>
          <p:nvPr>
            <p:ph idx="1"/>
          </p:nvPr>
        </p:nvSpPr>
        <p:spPr/>
        <p:txBody>
          <a:bodyPr>
            <a:normAutofit/>
          </a:bodyPr>
          <a:lstStyle/>
          <a:p>
            <a:r>
              <a:rPr lang="sv-SE" sz="1600" dirty="0"/>
              <a:t>Tools offers support for </a:t>
            </a:r>
            <a:r>
              <a:rPr lang="sv-SE" sz="1600" dirty="0" err="1" smtClean="0"/>
              <a:t>advanced</a:t>
            </a:r>
            <a:r>
              <a:rPr lang="sv-SE" sz="1600" dirty="0" smtClean="0"/>
              <a:t> </a:t>
            </a:r>
            <a:r>
              <a:rPr lang="sv-SE" sz="1600" dirty="0"/>
              <a:t>and </a:t>
            </a:r>
            <a:r>
              <a:rPr lang="sv-SE" sz="1600" dirty="0" err="1"/>
              <a:t>standardized</a:t>
            </a:r>
            <a:r>
              <a:rPr lang="sv-SE" sz="1600" dirty="0"/>
              <a:t> ETL  </a:t>
            </a:r>
            <a:r>
              <a:rPr lang="sv-SE" sz="1600" dirty="0" err="1"/>
              <a:t>processes</a:t>
            </a:r>
            <a:endParaRPr lang="sv-SE" sz="1600" dirty="0"/>
          </a:p>
          <a:p>
            <a:r>
              <a:rPr lang="sv-SE" sz="1600" dirty="0" err="1"/>
              <a:t>Some</a:t>
            </a:r>
            <a:r>
              <a:rPr lang="sv-SE" sz="1600" dirty="0"/>
              <a:t> </a:t>
            </a:r>
            <a:r>
              <a:rPr lang="sv-SE" sz="1600" dirty="0" err="1"/>
              <a:t>commercial</a:t>
            </a:r>
            <a:r>
              <a:rPr lang="sv-SE" sz="1600" dirty="0"/>
              <a:t> </a:t>
            </a:r>
            <a:r>
              <a:rPr lang="sv-SE" sz="1600" dirty="0" err="1"/>
              <a:t>tools</a:t>
            </a:r>
            <a:r>
              <a:rPr lang="sv-SE" sz="1600" dirty="0"/>
              <a:t>:</a:t>
            </a:r>
          </a:p>
          <a:p>
            <a:pPr lvl="1"/>
            <a:r>
              <a:rPr lang="sv-SE" sz="1300" dirty="0"/>
              <a:t>Oracle </a:t>
            </a:r>
            <a:r>
              <a:rPr lang="sv-SE" sz="1300" dirty="0" err="1"/>
              <a:t>Warehouse</a:t>
            </a:r>
            <a:r>
              <a:rPr lang="sv-SE" sz="1300" dirty="0"/>
              <a:t> </a:t>
            </a:r>
            <a:r>
              <a:rPr lang="sv-SE" sz="1300" dirty="0" err="1"/>
              <a:t>Builder</a:t>
            </a:r>
            <a:endParaRPr lang="sv-SE" sz="1300" dirty="0"/>
          </a:p>
          <a:p>
            <a:pPr lvl="1"/>
            <a:r>
              <a:rPr lang="sv-SE" sz="1300" dirty="0"/>
              <a:t>IBM DB2 </a:t>
            </a:r>
            <a:r>
              <a:rPr lang="sv-SE" sz="1300" dirty="0" err="1"/>
              <a:t>Warehouse</a:t>
            </a:r>
            <a:r>
              <a:rPr lang="sv-SE" sz="1300" dirty="0"/>
              <a:t> Manager</a:t>
            </a:r>
          </a:p>
          <a:p>
            <a:pPr lvl="1"/>
            <a:r>
              <a:rPr lang="sv-SE" sz="1300" dirty="0"/>
              <a:t>Microsoft Integration Services</a:t>
            </a:r>
          </a:p>
          <a:p>
            <a:r>
              <a:rPr lang="sv-SE" sz="1600" dirty="0" err="1"/>
              <a:t>Some</a:t>
            </a:r>
            <a:r>
              <a:rPr lang="sv-SE" sz="1600" dirty="0"/>
              <a:t> </a:t>
            </a:r>
            <a:r>
              <a:rPr lang="sv-SE" sz="1600" dirty="0" err="1"/>
              <a:t>open</a:t>
            </a:r>
            <a:r>
              <a:rPr lang="sv-SE" sz="1600" dirty="0"/>
              <a:t> source </a:t>
            </a:r>
            <a:r>
              <a:rPr lang="sv-SE" sz="1600" dirty="0" err="1"/>
              <a:t>tools</a:t>
            </a:r>
            <a:r>
              <a:rPr lang="sv-SE" sz="1600" dirty="0"/>
              <a:t>:</a:t>
            </a:r>
          </a:p>
          <a:p>
            <a:pPr lvl="1"/>
            <a:r>
              <a:rPr lang="sv-SE" sz="1300" dirty="0" err="1"/>
              <a:t>Talend</a:t>
            </a:r>
            <a:endParaRPr lang="sv-SE" sz="1300" dirty="0"/>
          </a:p>
          <a:p>
            <a:pPr lvl="1"/>
            <a:r>
              <a:rPr lang="sv-SE" sz="1300" dirty="0" err="1"/>
              <a:t>Enhydra</a:t>
            </a:r>
            <a:r>
              <a:rPr lang="sv-SE" sz="1300" dirty="0"/>
              <a:t> </a:t>
            </a:r>
            <a:r>
              <a:rPr lang="sv-SE" sz="1300" dirty="0" err="1"/>
              <a:t>Octopus</a:t>
            </a:r>
            <a:endParaRPr lang="sv-SE" sz="1300" dirty="0"/>
          </a:p>
          <a:p>
            <a:pPr lvl="1"/>
            <a:r>
              <a:rPr lang="sv-SE" sz="1300" dirty="0" err="1"/>
              <a:t>Clover.ETL</a:t>
            </a:r>
            <a:endParaRPr lang="sv-SE" sz="1300" dirty="0"/>
          </a:p>
          <a:p>
            <a:endParaRPr lang="sv-SE" dirty="0"/>
          </a:p>
        </p:txBody>
      </p:sp>
    </p:spTree>
    <p:extLst>
      <p:ext uri="{BB962C8B-B14F-4D97-AF65-F5344CB8AC3E}">
        <p14:creationId xmlns:p14="http://schemas.microsoft.com/office/powerpoint/2010/main" val="5918995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999" y="627534"/>
            <a:ext cx="7336861" cy="596700"/>
          </a:xfrm>
        </p:spPr>
        <p:txBody>
          <a:bodyPr/>
          <a:lstStyle/>
          <a:p>
            <a:r>
              <a:rPr lang="sv-SE" dirty="0" smtClean="0"/>
              <a:t>Step 3: </a:t>
            </a:r>
            <a:r>
              <a:rPr lang="sv-SE" dirty="0" err="1" smtClean="0"/>
              <a:t>Develop</a:t>
            </a:r>
            <a:r>
              <a:rPr lang="sv-SE" dirty="0" smtClean="0"/>
              <a:t> Default </a:t>
            </a:r>
            <a:r>
              <a:rPr lang="sv-SE" dirty="0" err="1"/>
              <a:t>S</a:t>
            </a:r>
            <a:r>
              <a:rPr lang="sv-SE" dirty="0" err="1" smtClean="0"/>
              <a:t>trategies</a:t>
            </a:r>
            <a:endParaRPr lang="sv-SE" dirty="0"/>
          </a:p>
        </p:txBody>
      </p:sp>
      <p:sp>
        <p:nvSpPr>
          <p:cNvPr id="3" name="Content Placeholder 2"/>
          <p:cNvSpPr>
            <a:spLocks noGrp="1"/>
          </p:cNvSpPr>
          <p:nvPr>
            <p:ph idx="1"/>
          </p:nvPr>
        </p:nvSpPr>
        <p:spPr/>
        <p:txBody>
          <a:bodyPr>
            <a:normAutofit/>
          </a:bodyPr>
          <a:lstStyle/>
          <a:p>
            <a:r>
              <a:rPr lang="en-US" sz="1600" dirty="0" smtClean="0"/>
              <a:t>Decide how </a:t>
            </a:r>
            <a:r>
              <a:rPr lang="en-US" sz="1600" dirty="0"/>
              <a:t>e</a:t>
            </a:r>
            <a:r>
              <a:rPr lang="en-US" sz="1600" dirty="0" smtClean="0"/>
              <a:t>xtract </a:t>
            </a:r>
            <a:r>
              <a:rPr lang="en-US" sz="1600" dirty="0"/>
              <a:t>from each major source </a:t>
            </a:r>
            <a:r>
              <a:rPr lang="en-US" sz="1600" dirty="0" smtClean="0"/>
              <a:t>system</a:t>
            </a:r>
            <a:endParaRPr lang="en-US" sz="1600" dirty="0"/>
          </a:p>
          <a:p>
            <a:r>
              <a:rPr lang="en-US" sz="1600" dirty="0" smtClean="0"/>
              <a:t>Decide staging design/patterns </a:t>
            </a:r>
            <a:endParaRPr lang="en-US" sz="1600" dirty="0"/>
          </a:p>
          <a:p>
            <a:r>
              <a:rPr lang="en-US" sz="1600" dirty="0" smtClean="0"/>
              <a:t>Decide how to handle data profiling</a:t>
            </a:r>
            <a:endParaRPr lang="en-US" sz="1600" dirty="0"/>
          </a:p>
          <a:p>
            <a:r>
              <a:rPr lang="en-US" sz="1600" dirty="0" smtClean="0"/>
              <a:t>Decide how to manage change in dimension attributes</a:t>
            </a:r>
            <a:endParaRPr lang="en-US" sz="1600" dirty="0"/>
          </a:p>
          <a:p>
            <a:r>
              <a:rPr lang="en-US" sz="1600" dirty="0" smtClean="0"/>
              <a:t>Decide how to monitoring performance</a:t>
            </a:r>
            <a:endParaRPr lang="en-US" sz="1600" dirty="0"/>
          </a:p>
          <a:p>
            <a:endParaRPr lang="sv-SE" dirty="0"/>
          </a:p>
        </p:txBody>
      </p:sp>
    </p:spTree>
    <p:extLst>
      <p:ext uri="{BB962C8B-B14F-4D97-AF65-F5344CB8AC3E}">
        <p14:creationId xmlns:p14="http://schemas.microsoft.com/office/powerpoint/2010/main" val="7349203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999" y="627534"/>
            <a:ext cx="7336861" cy="596700"/>
          </a:xfrm>
        </p:spPr>
        <p:txBody>
          <a:bodyPr/>
          <a:lstStyle/>
          <a:p>
            <a:r>
              <a:rPr lang="sv-SE" dirty="0" smtClean="0"/>
              <a:t>Step 4: Drill down by Target </a:t>
            </a:r>
            <a:r>
              <a:rPr lang="sv-SE" dirty="0" err="1" smtClean="0"/>
              <a:t>Tables</a:t>
            </a:r>
            <a:endParaRPr lang="sv-SE" dirty="0"/>
          </a:p>
        </p:txBody>
      </p:sp>
      <p:sp>
        <p:nvSpPr>
          <p:cNvPr id="3" name="Content Placeholder 2"/>
          <p:cNvSpPr>
            <a:spLocks noGrp="1"/>
          </p:cNvSpPr>
          <p:nvPr>
            <p:ph idx="1"/>
          </p:nvPr>
        </p:nvSpPr>
        <p:spPr/>
        <p:txBody>
          <a:bodyPr>
            <a:normAutofit lnSpcReduction="10000"/>
          </a:bodyPr>
          <a:lstStyle/>
          <a:p>
            <a:r>
              <a:rPr lang="en-US" sz="1600" dirty="0" smtClean="0"/>
              <a:t>Drill down to detailed descriptions of how to transform the data in the source tables to the data in the target table</a:t>
            </a:r>
          </a:p>
          <a:p>
            <a:r>
              <a:rPr lang="en-US" sz="1600" dirty="0" smtClean="0"/>
              <a:t>Design necessary transformations</a:t>
            </a:r>
          </a:p>
          <a:p>
            <a:pPr lvl="1"/>
            <a:r>
              <a:rPr lang="en-US" sz="1600" dirty="0" smtClean="0"/>
              <a:t>How to transform source data to target data, including  combining separate sources</a:t>
            </a:r>
          </a:p>
          <a:p>
            <a:pPr lvl="1"/>
            <a:r>
              <a:rPr lang="en-US" sz="1600" dirty="0" smtClean="0"/>
              <a:t>How to mange </a:t>
            </a:r>
            <a:r>
              <a:rPr lang="en-US" sz="1600" dirty="0" err="1" smtClean="0"/>
              <a:t>hierachies</a:t>
            </a:r>
            <a:endParaRPr lang="en-US" sz="1600" dirty="0" smtClean="0"/>
          </a:p>
          <a:p>
            <a:pPr lvl="1"/>
            <a:r>
              <a:rPr lang="en-US" sz="1600" dirty="0" smtClean="0"/>
              <a:t>How to decode production codes with text descriptions</a:t>
            </a:r>
          </a:p>
          <a:p>
            <a:pPr lvl="1"/>
            <a:r>
              <a:rPr lang="en-US" sz="1600" dirty="0" smtClean="0"/>
              <a:t>How to assign surrogate keys</a:t>
            </a:r>
          </a:p>
          <a:p>
            <a:pPr lvl="1"/>
            <a:r>
              <a:rPr lang="en-US" sz="1600" dirty="0" smtClean="0"/>
              <a:t>How to handle NULL values</a:t>
            </a:r>
          </a:p>
          <a:p>
            <a:pPr lvl="1"/>
            <a:r>
              <a:rPr lang="en-US" sz="1600" dirty="0" smtClean="0"/>
              <a:t>How to achieve referential integrity</a:t>
            </a:r>
            <a:endParaRPr lang="en-US" sz="1600" dirty="0"/>
          </a:p>
          <a:p>
            <a:endParaRPr lang="sv-SE" dirty="0"/>
          </a:p>
        </p:txBody>
      </p:sp>
    </p:spTree>
    <p:extLst>
      <p:ext uri="{BB962C8B-B14F-4D97-AF65-F5344CB8AC3E}">
        <p14:creationId xmlns:p14="http://schemas.microsoft.com/office/powerpoint/2010/main" val="32118146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000" y="1526436"/>
            <a:ext cx="6850800" cy="596700"/>
          </a:xfrm>
        </p:spPr>
        <p:txBody>
          <a:bodyPr/>
          <a:lstStyle/>
          <a:p>
            <a:r>
              <a:rPr lang="sv-SE" dirty="0"/>
              <a:t>Subprocess </a:t>
            </a:r>
            <a:r>
              <a:rPr lang="sv-SE" dirty="0" smtClean="0"/>
              <a:t>2: </a:t>
            </a:r>
            <a:r>
              <a:rPr lang="sv-SE" dirty="0" err="1" smtClean="0"/>
              <a:t>Develop</a:t>
            </a:r>
            <a:r>
              <a:rPr lang="sv-SE" dirty="0" smtClean="0"/>
              <a:t> </a:t>
            </a:r>
            <a:r>
              <a:rPr lang="sv-SE" dirty="0" err="1"/>
              <a:t>One-Time</a:t>
            </a:r>
            <a:r>
              <a:rPr lang="sv-SE" dirty="0"/>
              <a:t> </a:t>
            </a:r>
            <a:r>
              <a:rPr lang="sv-SE" dirty="0" err="1"/>
              <a:t>Historic</a:t>
            </a:r>
            <a:r>
              <a:rPr lang="sv-SE" dirty="0"/>
              <a:t> </a:t>
            </a:r>
            <a:r>
              <a:rPr lang="sv-SE" dirty="0" err="1"/>
              <a:t>Load</a:t>
            </a:r>
            <a:r>
              <a:rPr lang="sv-SE" dirty="0"/>
              <a:t> </a:t>
            </a:r>
            <a:r>
              <a:rPr lang="sv-SE" dirty="0" err="1"/>
              <a:t>Processing</a:t>
            </a:r>
            <a:r>
              <a:rPr lang="sv-SE" dirty="0"/>
              <a:t> (Step 5-6)</a:t>
            </a:r>
          </a:p>
        </p:txBody>
      </p:sp>
    </p:spTree>
    <p:extLst>
      <p:ext uri="{BB962C8B-B14F-4D97-AF65-F5344CB8AC3E}">
        <p14:creationId xmlns:p14="http://schemas.microsoft.com/office/powerpoint/2010/main" val="37670448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999" y="627534"/>
            <a:ext cx="7336861" cy="596700"/>
          </a:xfrm>
        </p:spPr>
        <p:txBody>
          <a:bodyPr/>
          <a:lstStyle/>
          <a:p>
            <a:r>
              <a:rPr lang="sv-SE" dirty="0" smtClean="0"/>
              <a:t>Step 5: </a:t>
            </a:r>
            <a:r>
              <a:rPr lang="sv-SE" dirty="0" err="1" smtClean="0"/>
              <a:t>Populate</a:t>
            </a:r>
            <a:r>
              <a:rPr lang="sv-SE" dirty="0" smtClean="0"/>
              <a:t> Dimension </a:t>
            </a:r>
            <a:r>
              <a:rPr lang="sv-SE" dirty="0" err="1" smtClean="0"/>
              <a:t>Tables</a:t>
            </a:r>
            <a:r>
              <a:rPr lang="sv-SE" dirty="0" smtClean="0"/>
              <a:t> </a:t>
            </a:r>
            <a:r>
              <a:rPr lang="sv-SE" dirty="0" err="1" smtClean="0"/>
              <a:t>with</a:t>
            </a:r>
            <a:r>
              <a:rPr lang="sv-SE" dirty="0" smtClean="0"/>
              <a:t> </a:t>
            </a:r>
            <a:r>
              <a:rPr lang="sv-SE" dirty="0" err="1" smtClean="0"/>
              <a:t>Historic</a:t>
            </a:r>
            <a:r>
              <a:rPr lang="sv-SE" dirty="0" smtClean="0"/>
              <a:t> Data</a:t>
            </a:r>
            <a:endParaRPr lang="sv-SE" dirty="0"/>
          </a:p>
        </p:txBody>
      </p:sp>
      <p:sp>
        <p:nvSpPr>
          <p:cNvPr id="3" name="Content Placeholder 2"/>
          <p:cNvSpPr>
            <a:spLocks noGrp="1"/>
          </p:cNvSpPr>
          <p:nvPr>
            <p:ph idx="1"/>
          </p:nvPr>
        </p:nvSpPr>
        <p:spPr>
          <a:xfrm>
            <a:off x="791999" y="1631995"/>
            <a:ext cx="6850800" cy="3240432"/>
          </a:xfrm>
        </p:spPr>
        <p:txBody>
          <a:bodyPr>
            <a:normAutofit/>
          </a:bodyPr>
          <a:lstStyle/>
          <a:p>
            <a:r>
              <a:rPr lang="sv-SE" sz="1600" dirty="0" err="1" smtClean="0"/>
              <a:t>Carry</a:t>
            </a:r>
            <a:r>
              <a:rPr lang="sv-SE" sz="1600" dirty="0" smtClean="0"/>
              <a:t> </a:t>
            </a:r>
            <a:r>
              <a:rPr lang="sv-SE" sz="1600" dirty="0" err="1" smtClean="0"/>
              <a:t>out</a:t>
            </a:r>
            <a:r>
              <a:rPr lang="sv-SE" sz="1600" dirty="0" smtClean="0"/>
              <a:t> </a:t>
            </a:r>
            <a:r>
              <a:rPr lang="sv-SE" sz="1600" dirty="0" err="1" smtClean="0"/>
              <a:t>extract</a:t>
            </a:r>
            <a:r>
              <a:rPr lang="sv-SE" sz="1600" dirty="0" smtClean="0"/>
              <a:t>, transform and </a:t>
            </a:r>
            <a:r>
              <a:rPr lang="sv-SE" sz="1600" dirty="0" err="1" smtClean="0"/>
              <a:t>load</a:t>
            </a:r>
            <a:r>
              <a:rPr lang="sv-SE" sz="1600" dirty="0" smtClean="0"/>
              <a:t> </a:t>
            </a:r>
            <a:r>
              <a:rPr lang="sv-SE" sz="1600" dirty="0" err="1" smtClean="0"/>
              <a:t>of</a:t>
            </a:r>
            <a:r>
              <a:rPr lang="sv-SE" sz="1600" dirty="0" smtClean="0"/>
              <a:t> data for the </a:t>
            </a:r>
            <a:r>
              <a:rPr lang="sv-SE" sz="1600" dirty="0" err="1" smtClean="0"/>
              <a:t>the</a:t>
            </a:r>
            <a:r>
              <a:rPr lang="sv-SE" sz="1600" dirty="0" smtClean="0"/>
              <a:t> </a:t>
            </a:r>
            <a:r>
              <a:rPr lang="sv-SE" sz="1600" dirty="0" err="1" smtClean="0"/>
              <a:t>dimensional</a:t>
            </a:r>
            <a:r>
              <a:rPr lang="sv-SE" sz="1600" dirty="0" smtClean="0"/>
              <a:t> </a:t>
            </a:r>
            <a:r>
              <a:rPr lang="sv-SE" sz="1600" dirty="0" err="1" smtClean="0"/>
              <a:t>tables</a:t>
            </a:r>
            <a:endParaRPr lang="sv-SE" sz="1600" dirty="0" smtClean="0"/>
          </a:p>
          <a:p>
            <a:pPr lvl="1"/>
            <a:endParaRPr lang="sv-SE" dirty="0"/>
          </a:p>
        </p:txBody>
      </p:sp>
    </p:spTree>
    <p:extLst>
      <p:ext uri="{BB962C8B-B14F-4D97-AF65-F5344CB8AC3E}">
        <p14:creationId xmlns:p14="http://schemas.microsoft.com/office/powerpoint/2010/main" val="6271491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999" y="627534"/>
            <a:ext cx="7336861" cy="596700"/>
          </a:xfrm>
        </p:spPr>
        <p:txBody>
          <a:bodyPr/>
          <a:lstStyle/>
          <a:p>
            <a:r>
              <a:rPr lang="sv-SE" dirty="0" smtClean="0"/>
              <a:t>Step 6: </a:t>
            </a:r>
            <a:r>
              <a:rPr lang="sv-SE" dirty="0" err="1" smtClean="0"/>
              <a:t>Perform</a:t>
            </a:r>
            <a:r>
              <a:rPr lang="sv-SE" dirty="0"/>
              <a:t> </a:t>
            </a:r>
            <a:r>
              <a:rPr lang="sv-SE" dirty="0" smtClean="0"/>
              <a:t>the </a:t>
            </a:r>
            <a:r>
              <a:rPr lang="sv-SE" dirty="0" err="1" smtClean="0"/>
              <a:t>Fact</a:t>
            </a:r>
            <a:r>
              <a:rPr lang="sv-SE" dirty="0" smtClean="0"/>
              <a:t> Table </a:t>
            </a:r>
            <a:r>
              <a:rPr lang="sv-SE" dirty="0" err="1" smtClean="0"/>
              <a:t>Historic</a:t>
            </a:r>
            <a:r>
              <a:rPr lang="sv-SE" dirty="0" smtClean="0"/>
              <a:t> </a:t>
            </a:r>
            <a:r>
              <a:rPr lang="sv-SE" dirty="0" err="1" smtClean="0"/>
              <a:t>Load</a:t>
            </a:r>
            <a:endParaRPr lang="sv-SE" dirty="0"/>
          </a:p>
        </p:txBody>
      </p:sp>
      <p:sp>
        <p:nvSpPr>
          <p:cNvPr id="3" name="Content Placeholder 2"/>
          <p:cNvSpPr>
            <a:spLocks noGrp="1"/>
          </p:cNvSpPr>
          <p:nvPr>
            <p:ph idx="1"/>
          </p:nvPr>
        </p:nvSpPr>
        <p:spPr>
          <a:xfrm>
            <a:off x="791999" y="1631995"/>
            <a:ext cx="6850800" cy="3240432"/>
          </a:xfrm>
        </p:spPr>
        <p:txBody>
          <a:bodyPr>
            <a:normAutofit/>
          </a:bodyPr>
          <a:lstStyle/>
          <a:p>
            <a:r>
              <a:rPr lang="sv-SE" sz="1600" dirty="0" err="1" smtClean="0"/>
              <a:t>Carry</a:t>
            </a:r>
            <a:r>
              <a:rPr lang="sv-SE" sz="1600" dirty="0" smtClean="0"/>
              <a:t> </a:t>
            </a:r>
            <a:r>
              <a:rPr lang="sv-SE" sz="1600" dirty="0" err="1" smtClean="0"/>
              <a:t>out</a:t>
            </a:r>
            <a:r>
              <a:rPr lang="sv-SE" sz="1600" dirty="0" smtClean="0"/>
              <a:t> </a:t>
            </a:r>
            <a:r>
              <a:rPr lang="sv-SE" sz="1600" dirty="0" err="1" smtClean="0"/>
              <a:t>extract</a:t>
            </a:r>
            <a:r>
              <a:rPr lang="sv-SE" sz="1600" dirty="0" smtClean="0"/>
              <a:t>, transform and </a:t>
            </a:r>
            <a:r>
              <a:rPr lang="sv-SE" sz="1600" dirty="0" err="1" smtClean="0"/>
              <a:t>load</a:t>
            </a:r>
            <a:r>
              <a:rPr lang="sv-SE" sz="1600" dirty="0" smtClean="0"/>
              <a:t> </a:t>
            </a:r>
            <a:r>
              <a:rPr lang="sv-SE" sz="1600" dirty="0" err="1" smtClean="0"/>
              <a:t>of</a:t>
            </a:r>
            <a:r>
              <a:rPr lang="sv-SE" sz="1600" dirty="0" smtClean="0"/>
              <a:t> data to the </a:t>
            </a:r>
            <a:r>
              <a:rPr lang="sv-SE" sz="1600" dirty="0" err="1" smtClean="0"/>
              <a:t>fact</a:t>
            </a:r>
            <a:r>
              <a:rPr lang="sv-SE" sz="1600" dirty="0" smtClean="0"/>
              <a:t> </a:t>
            </a:r>
            <a:r>
              <a:rPr lang="sv-SE" sz="1600" dirty="0" err="1" smtClean="0"/>
              <a:t>tables</a:t>
            </a:r>
            <a:endParaRPr lang="sv-SE" sz="1600" dirty="0" smtClean="0"/>
          </a:p>
          <a:p>
            <a:r>
              <a:rPr lang="sv-SE" sz="1600" dirty="0" err="1" smtClean="0"/>
              <a:t>Create</a:t>
            </a:r>
            <a:r>
              <a:rPr lang="sv-SE" sz="1600" dirty="0" smtClean="0"/>
              <a:t> </a:t>
            </a:r>
            <a:r>
              <a:rPr lang="sv-SE" sz="1600" dirty="0" err="1" smtClean="0"/>
              <a:t>indexes</a:t>
            </a:r>
            <a:endParaRPr lang="sv-SE" sz="1600" dirty="0" smtClean="0"/>
          </a:p>
          <a:p>
            <a:pPr lvl="1"/>
            <a:endParaRPr lang="sv-SE" dirty="0"/>
          </a:p>
        </p:txBody>
      </p:sp>
    </p:spTree>
    <p:extLst>
      <p:ext uri="{BB962C8B-B14F-4D97-AF65-F5344CB8AC3E}">
        <p14:creationId xmlns:p14="http://schemas.microsoft.com/office/powerpoint/2010/main" val="3617812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ETL design decision</a:t>
            </a:r>
            <a:endParaRPr lang="sv-SE" dirty="0"/>
          </a:p>
        </p:txBody>
      </p:sp>
      <p:sp>
        <p:nvSpPr>
          <p:cNvPr id="3" name="Content Placeholder 2"/>
          <p:cNvSpPr>
            <a:spLocks noGrp="1"/>
          </p:cNvSpPr>
          <p:nvPr>
            <p:ph idx="1"/>
          </p:nvPr>
        </p:nvSpPr>
        <p:spPr/>
        <p:txBody>
          <a:bodyPr/>
          <a:lstStyle/>
          <a:p>
            <a:r>
              <a:rPr lang="sv-SE" sz="1800" dirty="0" err="1" smtClean="0"/>
              <a:t>Use</a:t>
            </a:r>
            <a:r>
              <a:rPr lang="sv-SE" sz="1800" dirty="0" smtClean="0"/>
              <a:t> a </a:t>
            </a:r>
            <a:r>
              <a:rPr lang="sv-SE" sz="1800" dirty="0" err="1" smtClean="0"/>
              <a:t>staging</a:t>
            </a:r>
            <a:r>
              <a:rPr lang="sv-SE" sz="1800" dirty="0" smtClean="0"/>
              <a:t> table or not</a:t>
            </a:r>
            <a:endParaRPr lang="sv-SE" sz="1800" dirty="0"/>
          </a:p>
          <a:p>
            <a:endParaRPr lang="sv-SE" dirty="0"/>
          </a:p>
        </p:txBody>
      </p:sp>
      <p:sp>
        <p:nvSpPr>
          <p:cNvPr id="4" name="object 19"/>
          <p:cNvSpPr/>
          <p:nvPr/>
        </p:nvSpPr>
        <p:spPr>
          <a:xfrm>
            <a:off x="1016725" y="2441617"/>
            <a:ext cx="2138844" cy="1714177"/>
          </a:xfrm>
          <a:prstGeom prst="rect">
            <a:avLst/>
          </a:prstGeom>
          <a:blipFill>
            <a:blip r:embed="rId2" cstate="print"/>
            <a:stretch>
              <a:fillRect/>
            </a:stretch>
          </a:blipFill>
        </p:spPr>
        <p:txBody>
          <a:bodyPr wrap="square" lIns="0" tIns="0" rIns="0" bIns="0" rtlCol="0"/>
          <a:lstStyle/>
          <a:p>
            <a:endParaRPr/>
          </a:p>
        </p:txBody>
      </p:sp>
      <p:sp>
        <p:nvSpPr>
          <p:cNvPr id="5" name="object 19"/>
          <p:cNvSpPr/>
          <p:nvPr/>
        </p:nvSpPr>
        <p:spPr>
          <a:xfrm>
            <a:off x="3804637" y="2549459"/>
            <a:ext cx="2138844" cy="1714177"/>
          </a:xfrm>
          <a:prstGeom prst="rect">
            <a:avLst/>
          </a:prstGeom>
          <a:blipFill>
            <a:blip r:embed="rId2" cstate="print"/>
            <a:stretch>
              <a:fillRect/>
            </a:stretch>
          </a:blipFill>
        </p:spPr>
        <p:txBody>
          <a:bodyPr wrap="square" lIns="0" tIns="0" rIns="0" bIns="0" rtlCol="0"/>
          <a:lstStyle/>
          <a:p>
            <a:endParaRPr/>
          </a:p>
        </p:txBody>
      </p:sp>
      <p:sp>
        <p:nvSpPr>
          <p:cNvPr id="6" name="Rectangle 5"/>
          <p:cNvSpPr/>
          <p:nvPr/>
        </p:nvSpPr>
        <p:spPr>
          <a:xfrm>
            <a:off x="5044698" y="1945038"/>
            <a:ext cx="1358041" cy="2371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7" name="Picture 6"/>
          <p:cNvPicPr>
            <a:picLocks noChangeAspect="1"/>
          </p:cNvPicPr>
          <p:nvPr/>
        </p:nvPicPr>
        <p:blipFill>
          <a:blip r:embed="rId3"/>
          <a:stretch>
            <a:fillRect/>
          </a:stretch>
        </p:blipFill>
        <p:spPr>
          <a:xfrm>
            <a:off x="4631935" y="2441617"/>
            <a:ext cx="1143000" cy="1123950"/>
          </a:xfrm>
          <a:prstGeom prst="rect">
            <a:avLst/>
          </a:prstGeom>
        </p:spPr>
      </p:pic>
      <p:sp>
        <p:nvSpPr>
          <p:cNvPr id="8" name="Rectangle 7"/>
          <p:cNvSpPr/>
          <p:nvPr/>
        </p:nvSpPr>
        <p:spPr>
          <a:xfrm>
            <a:off x="4524414" y="3897079"/>
            <a:ext cx="1358041" cy="471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9" name="Picture 8"/>
          <p:cNvPicPr>
            <a:picLocks noChangeAspect="1"/>
          </p:cNvPicPr>
          <p:nvPr/>
        </p:nvPicPr>
        <p:blipFill>
          <a:blip r:embed="rId4"/>
          <a:stretch>
            <a:fillRect/>
          </a:stretch>
        </p:blipFill>
        <p:spPr>
          <a:xfrm>
            <a:off x="4984782" y="3827101"/>
            <a:ext cx="897673" cy="648319"/>
          </a:xfrm>
          <a:prstGeom prst="rect">
            <a:avLst/>
          </a:prstGeom>
        </p:spPr>
      </p:pic>
    </p:spTree>
    <p:extLst>
      <p:ext uri="{BB962C8B-B14F-4D97-AF65-F5344CB8AC3E}">
        <p14:creationId xmlns:p14="http://schemas.microsoft.com/office/powerpoint/2010/main" val="32841390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000" y="1526436"/>
            <a:ext cx="6850800" cy="596700"/>
          </a:xfrm>
        </p:spPr>
        <p:txBody>
          <a:bodyPr/>
          <a:lstStyle/>
          <a:p>
            <a:r>
              <a:rPr lang="sv-SE" dirty="0"/>
              <a:t>Subprocess 3</a:t>
            </a:r>
            <a:r>
              <a:rPr lang="sv-SE" dirty="0" smtClean="0"/>
              <a:t>: </a:t>
            </a:r>
            <a:r>
              <a:rPr lang="sv-SE" dirty="0" err="1"/>
              <a:t>Develop</a:t>
            </a:r>
            <a:r>
              <a:rPr lang="sv-SE" dirty="0"/>
              <a:t> </a:t>
            </a:r>
            <a:r>
              <a:rPr lang="sv-SE" dirty="0" err="1"/>
              <a:t>Incremental</a:t>
            </a:r>
            <a:r>
              <a:rPr lang="sv-SE" dirty="0"/>
              <a:t> ETL </a:t>
            </a:r>
            <a:r>
              <a:rPr lang="sv-SE" dirty="0" err="1"/>
              <a:t>Processing</a:t>
            </a:r>
            <a:r>
              <a:rPr lang="sv-SE" dirty="0"/>
              <a:t> (Step </a:t>
            </a:r>
            <a:r>
              <a:rPr lang="sv-SE" dirty="0" smtClean="0"/>
              <a:t>7-10)</a:t>
            </a:r>
            <a:endParaRPr lang="sv-SE" dirty="0"/>
          </a:p>
        </p:txBody>
      </p:sp>
    </p:spTree>
    <p:extLst>
      <p:ext uri="{BB962C8B-B14F-4D97-AF65-F5344CB8AC3E}">
        <p14:creationId xmlns:p14="http://schemas.microsoft.com/office/powerpoint/2010/main" val="41992302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999" y="627534"/>
            <a:ext cx="7336861" cy="596700"/>
          </a:xfrm>
        </p:spPr>
        <p:txBody>
          <a:bodyPr/>
          <a:lstStyle/>
          <a:p>
            <a:r>
              <a:rPr lang="sv-SE" dirty="0" smtClean="0"/>
              <a:t>Step 7: </a:t>
            </a:r>
            <a:r>
              <a:rPr lang="sv-SE" dirty="0" err="1" smtClean="0"/>
              <a:t>Dimensional</a:t>
            </a:r>
            <a:r>
              <a:rPr lang="sv-SE" dirty="0" smtClean="0"/>
              <a:t> Table </a:t>
            </a:r>
            <a:r>
              <a:rPr lang="sv-SE" dirty="0" err="1" smtClean="0"/>
              <a:t>Incremental</a:t>
            </a:r>
            <a:r>
              <a:rPr lang="sv-SE" dirty="0" smtClean="0"/>
              <a:t> </a:t>
            </a:r>
            <a:r>
              <a:rPr lang="sv-SE" dirty="0" err="1" smtClean="0"/>
              <a:t>Processesing</a:t>
            </a:r>
            <a:endParaRPr lang="sv-SE" dirty="0"/>
          </a:p>
        </p:txBody>
      </p:sp>
      <p:sp>
        <p:nvSpPr>
          <p:cNvPr id="3" name="Content Placeholder 2"/>
          <p:cNvSpPr>
            <a:spLocks noGrp="1"/>
          </p:cNvSpPr>
          <p:nvPr>
            <p:ph idx="1"/>
          </p:nvPr>
        </p:nvSpPr>
        <p:spPr>
          <a:xfrm>
            <a:off x="791999" y="1631995"/>
            <a:ext cx="6850800" cy="3240432"/>
          </a:xfrm>
        </p:spPr>
        <p:txBody>
          <a:bodyPr>
            <a:normAutofit/>
          </a:bodyPr>
          <a:lstStyle/>
          <a:p>
            <a:r>
              <a:rPr lang="sv-SE" sz="1600" dirty="0" err="1" smtClean="0"/>
              <a:t>Carry</a:t>
            </a:r>
            <a:r>
              <a:rPr lang="sv-SE" sz="1600" dirty="0" smtClean="0"/>
              <a:t> </a:t>
            </a:r>
            <a:r>
              <a:rPr lang="sv-SE" sz="1600" dirty="0" err="1" smtClean="0"/>
              <a:t>out</a:t>
            </a:r>
            <a:r>
              <a:rPr lang="sv-SE" sz="1600" dirty="0" smtClean="0"/>
              <a:t> </a:t>
            </a:r>
            <a:r>
              <a:rPr lang="sv-SE" sz="1600" dirty="0" err="1" smtClean="0"/>
              <a:t>extract</a:t>
            </a:r>
            <a:r>
              <a:rPr lang="sv-SE" sz="1600" dirty="0" smtClean="0"/>
              <a:t>, transform and </a:t>
            </a:r>
            <a:r>
              <a:rPr lang="sv-SE" sz="1600" dirty="0" err="1" smtClean="0"/>
              <a:t>load</a:t>
            </a:r>
            <a:r>
              <a:rPr lang="sv-SE" sz="1600" dirty="0" smtClean="0"/>
              <a:t> </a:t>
            </a:r>
            <a:r>
              <a:rPr lang="sv-SE" sz="1600" dirty="0" err="1" smtClean="0"/>
              <a:t>of</a:t>
            </a:r>
            <a:r>
              <a:rPr lang="sv-SE" sz="1600" dirty="0" smtClean="0"/>
              <a:t> data </a:t>
            </a:r>
            <a:r>
              <a:rPr lang="sv-SE" sz="1600" dirty="0" err="1" smtClean="0"/>
              <a:t>of</a:t>
            </a:r>
            <a:r>
              <a:rPr lang="sv-SE" sz="1600" dirty="0" smtClean="0"/>
              <a:t> new and </a:t>
            </a:r>
            <a:r>
              <a:rPr lang="sv-SE" sz="1600" dirty="0" err="1" smtClean="0"/>
              <a:t>changed</a:t>
            </a:r>
            <a:r>
              <a:rPr lang="sv-SE" sz="1600" dirty="0" smtClean="0"/>
              <a:t> </a:t>
            </a:r>
            <a:r>
              <a:rPr lang="sv-SE" sz="1600" dirty="0" err="1" smtClean="0"/>
              <a:t>rows</a:t>
            </a:r>
            <a:r>
              <a:rPr lang="sv-SE" sz="1600" dirty="0" smtClean="0"/>
              <a:t> for the </a:t>
            </a:r>
            <a:r>
              <a:rPr lang="sv-SE" sz="1600" dirty="0" err="1" smtClean="0"/>
              <a:t>dimensional</a:t>
            </a:r>
            <a:r>
              <a:rPr lang="sv-SE" sz="1600" dirty="0" smtClean="0"/>
              <a:t> </a:t>
            </a:r>
            <a:r>
              <a:rPr lang="sv-SE" sz="1600" dirty="0" err="1" smtClean="0"/>
              <a:t>tables</a:t>
            </a:r>
            <a:endParaRPr lang="sv-SE" sz="1600" dirty="0" smtClean="0"/>
          </a:p>
          <a:p>
            <a:pPr lvl="1"/>
            <a:r>
              <a:rPr lang="sv-SE" sz="1600" dirty="0" err="1" smtClean="0"/>
              <a:t>Identify</a:t>
            </a:r>
            <a:r>
              <a:rPr lang="sv-SE" sz="1600" dirty="0" smtClean="0"/>
              <a:t> new and </a:t>
            </a:r>
            <a:r>
              <a:rPr lang="sv-SE" sz="1600" dirty="0" err="1" smtClean="0"/>
              <a:t>changed</a:t>
            </a:r>
            <a:r>
              <a:rPr lang="sv-SE" sz="1600" dirty="0" smtClean="0"/>
              <a:t> </a:t>
            </a:r>
            <a:r>
              <a:rPr lang="sv-SE" sz="1600" dirty="0" err="1" smtClean="0"/>
              <a:t>dimensional</a:t>
            </a:r>
            <a:r>
              <a:rPr lang="sv-SE" sz="1600" dirty="0" smtClean="0"/>
              <a:t> </a:t>
            </a:r>
            <a:r>
              <a:rPr lang="sv-SE" sz="1600" dirty="0" err="1" smtClean="0"/>
              <a:t>rows</a:t>
            </a:r>
            <a:r>
              <a:rPr lang="sv-SE" sz="1600" dirty="0" smtClean="0"/>
              <a:t>/</a:t>
            </a:r>
            <a:r>
              <a:rPr lang="sv-SE" sz="1600" dirty="0" err="1" smtClean="0"/>
              <a:t>column</a:t>
            </a:r>
            <a:r>
              <a:rPr lang="sv-SE" sz="1600" dirty="0" smtClean="0"/>
              <a:t> </a:t>
            </a:r>
            <a:r>
              <a:rPr lang="sv-SE" sz="1600" dirty="0" err="1" smtClean="0"/>
              <a:t>values</a:t>
            </a:r>
            <a:endParaRPr lang="sv-SE" sz="1600" dirty="0" smtClean="0"/>
          </a:p>
          <a:p>
            <a:pPr lvl="1"/>
            <a:r>
              <a:rPr lang="sv-SE" sz="1600" dirty="0" err="1" smtClean="0"/>
              <a:t>Manage</a:t>
            </a:r>
            <a:r>
              <a:rPr lang="sv-SE" sz="1600" dirty="0" smtClean="0"/>
              <a:t> </a:t>
            </a:r>
            <a:r>
              <a:rPr lang="sv-SE" sz="1600" dirty="0" err="1" smtClean="0"/>
              <a:t>changed</a:t>
            </a:r>
            <a:r>
              <a:rPr lang="sv-SE" sz="1600" dirty="0" smtClean="0"/>
              <a:t> </a:t>
            </a:r>
            <a:r>
              <a:rPr lang="sv-SE" sz="1600" dirty="0" err="1" smtClean="0"/>
              <a:t>values</a:t>
            </a:r>
            <a:r>
              <a:rPr lang="sv-SE" sz="1600" dirty="0" smtClean="0"/>
              <a:t> </a:t>
            </a:r>
            <a:r>
              <a:rPr lang="sv-SE" sz="1600" dirty="0" err="1" smtClean="0"/>
              <a:t>of</a:t>
            </a:r>
            <a:r>
              <a:rPr lang="sv-SE" sz="1600" dirty="0" smtClean="0"/>
              <a:t> </a:t>
            </a:r>
            <a:r>
              <a:rPr lang="sv-SE" sz="1600" dirty="0" err="1" smtClean="0"/>
              <a:t>dimensional</a:t>
            </a:r>
            <a:r>
              <a:rPr lang="sv-SE" sz="1600" dirty="0" smtClean="0"/>
              <a:t> </a:t>
            </a:r>
            <a:r>
              <a:rPr lang="sv-SE" sz="1600" dirty="0" err="1" smtClean="0"/>
              <a:t>attributes</a:t>
            </a:r>
            <a:endParaRPr lang="sv-SE" sz="1600" dirty="0" smtClean="0"/>
          </a:p>
          <a:p>
            <a:pPr lvl="1"/>
            <a:r>
              <a:rPr lang="sv-SE" sz="1600" dirty="0" err="1" smtClean="0"/>
              <a:t>Add</a:t>
            </a:r>
            <a:r>
              <a:rPr lang="sv-SE" sz="1600" dirty="0" smtClean="0"/>
              <a:t> </a:t>
            </a:r>
            <a:r>
              <a:rPr lang="sv-SE" sz="1600" dirty="0" err="1" smtClean="0"/>
              <a:t>surrogate</a:t>
            </a:r>
            <a:r>
              <a:rPr lang="sv-SE" sz="1600" dirty="0" smtClean="0"/>
              <a:t> </a:t>
            </a:r>
            <a:r>
              <a:rPr lang="sv-SE" sz="1600" dirty="0" err="1" smtClean="0"/>
              <a:t>key</a:t>
            </a:r>
            <a:endParaRPr lang="sv-SE" sz="1600" dirty="0" smtClean="0"/>
          </a:p>
          <a:p>
            <a:pPr marL="457200" lvl="1" indent="0">
              <a:buNone/>
            </a:pPr>
            <a:endParaRPr lang="sv-SE" sz="1600" dirty="0" smtClean="0"/>
          </a:p>
          <a:p>
            <a:pPr lvl="1"/>
            <a:endParaRPr lang="sv-SE" dirty="0"/>
          </a:p>
        </p:txBody>
      </p:sp>
    </p:spTree>
    <p:extLst>
      <p:ext uri="{BB962C8B-B14F-4D97-AF65-F5344CB8AC3E}">
        <p14:creationId xmlns:p14="http://schemas.microsoft.com/office/powerpoint/2010/main" val="41035148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999" y="627534"/>
            <a:ext cx="7336861" cy="596700"/>
          </a:xfrm>
        </p:spPr>
        <p:txBody>
          <a:bodyPr/>
          <a:lstStyle/>
          <a:p>
            <a:r>
              <a:rPr lang="sv-SE" dirty="0" smtClean="0"/>
              <a:t>Step 8: </a:t>
            </a:r>
            <a:r>
              <a:rPr lang="sv-SE" dirty="0" err="1" smtClean="0"/>
              <a:t>Fact</a:t>
            </a:r>
            <a:r>
              <a:rPr lang="sv-SE" dirty="0" smtClean="0"/>
              <a:t> Table </a:t>
            </a:r>
            <a:r>
              <a:rPr lang="sv-SE" dirty="0" err="1" smtClean="0"/>
              <a:t>Incremental</a:t>
            </a:r>
            <a:r>
              <a:rPr lang="sv-SE" dirty="0" smtClean="0"/>
              <a:t> </a:t>
            </a:r>
            <a:r>
              <a:rPr lang="sv-SE" dirty="0" err="1" smtClean="0"/>
              <a:t>Processing</a:t>
            </a:r>
            <a:endParaRPr lang="sv-SE" dirty="0"/>
          </a:p>
        </p:txBody>
      </p:sp>
      <p:sp>
        <p:nvSpPr>
          <p:cNvPr id="3" name="Content Placeholder 2"/>
          <p:cNvSpPr>
            <a:spLocks noGrp="1"/>
          </p:cNvSpPr>
          <p:nvPr>
            <p:ph idx="1"/>
          </p:nvPr>
        </p:nvSpPr>
        <p:spPr>
          <a:xfrm>
            <a:off x="791999" y="1631995"/>
            <a:ext cx="6850800" cy="3240432"/>
          </a:xfrm>
        </p:spPr>
        <p:txBody>
          <a:bodyPr>
            <a:normAutofit/>
          </a:bodyPr>
          <a:lstStyle/>
          <a:p>
            <a:r>
              <a:rPr lang="sv-SE" sz="1600" dirty="0" err="1"/>
              <a:t>Carry</a:t>
            </a:r>
            <a:r>
              <a:rPr lang="sv-SE" sz="1600" dirty="0"/>
              <a:t> </a:t>
            </a:r>
            <a:r>
              <a:rPr lang="sv-SE" sz="1600" dirty="0" err="1"/>
              <a:t>out</a:t>
            </a:r>
            <a:r>
              <a:rPr lang="sv-SE" sz="1600" dirty="0"/>
              <a:t> </a:t>
            </a:r>
            <a:r>
              <a:rPr lang="sv-SE" sz="1600" dirty="0" err="1"/>
              <a:t>extract</a:t>
            </a:r>
            <a:r>
              <a:rPr lang="sv-SE" sz="1600" dirty="0"/>
              <a:t>, transform and </a:t>
            </a:r>
            <a:r>
              <a:rPr lang="sv-SE" sz="1600" dirty="0" err="1"/>
              <a:t>load</a:t>
            </a:r>
            <a:r>
              <a:rPr lang="sv-SE" sz="1600" dirty="0"/>
              <a:t> </a:t>
            </a:r>
            <a:r>
              <a:rPr lang="sv-SE" sz="1600" dirty="0" err="1"/>
              <a:t>of</a:t>
            </a:r>
            <a:r>
              <a:rPr lang="sv-SE" sz="1600" dirty="0"/>
              <a:t> </a:t>
            </a:r>
            <a:r>
              <a:rPr lang="sv-SE" sz="1600" dirty="0" smtClean="0"/>
              <a:t>data in form </a:t>
            </a:r>
            <a:r>
              <a:rPr lang="sv-SE" sz="1600" dirty="0" err="1" smtClean="0"/>
              <a:t>of</a:t>
            </a:r>
            <a:r>
              <a:rPr lang="sv-SE" sz="1600" dirty="0" smtClean="0"/>
              <a:t> new </a:t>
            </a:r>
            <a:r>
              <a:rPr lang="sv-SE" sz="1600" dirty="0" err="1" smtClean="0"/>
              <a:t>rows</a:t>
            </a:r>
            <a:r>
              <a:rPr lang="sv-SE" sz="1600" dirty="0" smtClean="0"/>
              <a:t> </a:t>
            </a:r>
            <a:r>
              <a:rPr lang="sv-SE" sz="1600" dirty="0"/>
              <a:t>for the </a:t>
            </a:r>
            <a:r>
              <a:rPr lang="sv-SE" sz="1600" dirty="0" err="1" smtClean="0"/>
              <a:t>fact</a:t>
            </a:r>
            <a:r>
              <a:rPr lang="sv-SE" sz="1600" dirty="0" smtClean="0"/>
              <a:t> </a:t>
            </a:r>
            <a:r>
              <a:rPr lang="sv-SE" sz="1600" dirty="0" err="1" smtClean="0"/>
              <a:t>tables</a:t>
            </a:r>
            <a:endParaRPr lang="sv-SE" sz="1600" dirty="0" smtClean="0"/>
          </a:p>
          <a:p>
            <a:r>
              <a:rPr lang="sv-SE" sz="1600" dirty="0" smtClean="0"/>
              <a:t>Handling data </a:t>
            </a:r>
            <a:r>
              <a:rPr lang="sv-SE" sz="1600" dirty="0" err="1" smtClean="0"/>
              <a:t>quality</a:t>
            </a:r>
            <a:r>
              <a:rPr lang="sv-SE" sz="1600" dirty="0" smtClean="0"/>
              <a:t> (data </a:t>
            </a:r>
            <a:r>
              <a:rPr lang="sv-SE" sz="1600" dirty="0" err="1" smtClean="0"/>
              <a:t>profiling</a:t>
            </a:r>
            <a:r>
              <a:rPr lang="sv-SE" sz="1600" dirty="0" smtClean="0"/>
              <a:t>)</a:t>
            </a:r>
          </a:p>
          <a:p>
            <a:r>
              <a:rPr lang="sv-SE" sz="1600" dirty="0" err="1" smtClean="0"/>
              <a:t>Manage</a:t>
            </a:r>
            <a:r>
              <a:rPr lang="sv-SE" sz="1600" dirty="0" smtClean="0"/>
              <a:t> </a:t>
            </a:r>
            <a:r>
              <a:rPr lang="sv-SE" sz="1600" dirty="0" err="1" smtClean="0"/>
              <a:t>referential</a:t>
            </a:r>
            <a:r>
              <a:rPr lang="sv-SE" sz="1600" dirty="0" smtClean="0"/>
              <a:t> </a:t>
            </a:r>
            <a:r>
              <a:rPr lang="sv-SE" sz="1600" dirty="0" err="1" smtClean="0"/>
              <a:t>integrity</a:t>
            </a:r>
            <a:endParaRPr lang="sv-SE" sz="1600" dirty="0"/>
          </a:p>
          <a:p>
            <a:r>
              <a:rPr lang="sv-SE" sz="1600" dirty="0" err="1" smtClean="0"/>
              <a:t>Create</a:t>
            </a:r>
            <a:r>
              <a:rPr lang="sv-SE" sz="1600" dirty="0" smtClean="0"/>
              <a:t> </a:t>
            </a:r>
            <a:r>
              <a:rPr lang="sv-SE" sz="1600" dirty="0" err="1" smtClean="0"/>
              <a:t>indexes</a:t>
            </a:r>
            <a:endParaRPr lang="sv-SE" sz="1600" dirty="0" smtClean="0"/>
          </a:p>
          <a:p>
            <a:pPr lvl="1"/>
            <a:endParaRPr lang="sv-SE" dirty="0"/>
          </a:p>
        </p:txBody>
      </p:sp>
    </p:spTree>
    <p:extLst>
      <p:ext uri="{BB962C8B-B14F-4D97-AF65-F5344CB8AC3E}">
        <p14:creationId xmlns:p14="http://schemas.microsoft.com/office/powerpoint/2010/main" val="36162959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999" y="627534"/>
            <a:ext cx="7336861" cy="596700"/>
          </a:xfrm>
        </p:spPr>
        <p:txBody>
          <a:bodyPr/>
          <a:lstStyle/>
          <a:p>
            <a:r>
              <a:rPr lang="sv-SE" dirty="0" smtClean="0"/>
              <a:t>Step 9: </a:t>
            </a:r>
            <a:r>
              <a:rPr lang="sv-SE" dirty="0" err="1" smtClean="0"/>
              <a:t>Load</a:t>
            </a:r>
            <a:r>
              <a:rPr lang="sv-SE" dirty="0" smtClean="0"/>
              <a:t> </a:t>
            </a:r>
            <a:r>
              <a:rPr lang="sv-SE" dirty="0" err="1" smtClean="0"/>
              <a:t>Aggregate</a:t>
            </a:r>
            <a:r>
              <a:rPr lang="sv-SE" dirty="0" smtClean="0"/>
              <a:t> Table and OLAP </a:t>
            </a:r>
            <a:r>
              <a:rPr lang="sv-SE" dirty="0" err="1" smtClean="0"/>
              <a:t>load</a:t>
            </a:r>
            <a:endParaRPr lang="sv-SE" dirty="0"/>
          </a:p>
        </p:txBody>
      </p:sp>
      <p:sp>
        <p:nvSpPr>
          <p:cNvPr id="3" name="Content Placeholder 2"/>
          <p:cNvSpPr>
            <a:spLocks noGrp="1"/>
          </p:cNvSpPr>
          <p:nvPr>
            <p:ph idx="1"/>
          </p:nvPr>
        </p:nvSpPr>
        <p:spPr>
          <a:xfrm>
            <a:off x="791999" y="1631995"/>
            <a:ext cx="6850800" cy="3240432"/>
          </a:xfrm>
        </p:spPr>
        <p:txBody>
          <a:bodyPr>
            <a:normAutofit/>
          </a:bodyPr>
          <a:lstStyle/>
          <a:p>
            <a:r>
              <a:rPr lang="sv-SE" sz="1600" dirty="0" smtClean="0"/>
              <a:t>The </a:t>
            </a:r>
            <a:r>
              <a:rPr lang="sv-SE" sz="1600" dirty="0" err="1" smtClean="0"/>
              <a:t>aggregate</a:t>
            </a:r>
            <a:r>
              <a:rPr lang="sv-SE" sz="1600" dirty="0" smtClean="0"/>
              <a:t> </a:t>
            </a:r>
            <a:r>
              <a:rPr lang="sv-SE" sz="1600" dirty="0" err="1" smtClean="0"/>
              <a:t>tables</a:t>
            </a:r>
            <a:r>
              <a:rPr lang="sv-SE" sz="1600" dirty="0" smtClean="0"/>
              <a:t> and OLAP </a:t>
            </a:r>
            <a:r>
              <a:rPr lang="sv-SE" sz="1600" dirty="0" err="1" smtClean="0"/>
              <a:t>cubes</a:t>
            </a:r>
            <a:r>
              <a:rPr lang="sv-SE" sz="1600" dirty="0" smtClean="0"/>
              <a:t> </a:t>
            </a:r>
            <a:r>
              <a:rPr lang="sv-SE" sz="1600" dirty="0" err="1" smtClean="0"/>
              <a:t>are</a:t>
            </a:r>
            <a:r>
              <a:rPr lang="sv-SE" sz="1600" dirty="0" smtClean="0"/>
              <a:t> </a:t>
            </a:r>
            <a:r>
              <a:rPr lang="sv-SE" sz="1600" dirty="0" err="1" smtClean="0"/>
              <a:t>loaded</a:t>
            </a:r>
            <a:r>
              <a:rPr lang="sv-SE" sz="1600" dirty="0" smtClean="0"/>
              <a:t> </a:t>
            </a:r>
            <a:r>
              <a:rPr lang="sv-SE" sz="1600" dirty="0" err="1" smtClean="0"/>
              <a:t>with</a:t>
            </a:r>
            <a:r>
              <a:rPr lang="sv-SE" sz="1600" dirty="0" smtClean="0"/>
              <a:t> data </a:t>
            </a:r>
            <a:r>
              <a:rPr lang="sv-SE" sz="1600" dirty="0" err="1" smtClean="0"/>
              <a:t>created</a:t>
            </a:r>
            <a:r>
              <a:rPr lang="sv-SE" sz="1600" dirty="0" smtClean="0"/>
              <a:t> by </a:t>
            </a:r>
            <a:r>
              <a:rPr lang="sv-SE" sz="1600" dirty="0" err="1" smtClean="0"/>
              <a:t>carrying</a:t>
            </a:r>
            <a:r>
              <a:rPr lang="sv-SE" sz="1600" dirty="0" smtClean="0"/>
              <a:t> </a:t>
            </a:r>
            <a:r>
              <a:rPr lang="sv-SE" sz="1600" dirty="0" err="1" smtClean="0"/>
              <a:t>out</a:t>
            </a:r>
            <a:r>
              <a:rPr lang="sv-SE" sz="1600" dirty="0" smtClean="0"/>
              <a:t> </a:t>
            </a:r>
            <a:r>
              <a:rPr lang="sv-SE" sz="1600" dirty="0" err="1" smtClean="0"/>
              <a:t>queries</a:t>
            </a:r>
            <a:r>
              <a:rPr lang="sv-SE" sz="1600" dirty="0" smtClean="0"/>
              <a:t> </a:t>
            </a:r>
            <a:r>
              <a:rPr lang="sv-SE" sz="1600" dirty="0" err="1" smtClean="0"/>
              <a:t>that</a:t>
            </a:r>
            <a:r>
              <a:rPr lang="sv-SE" sz="1600" dirty="0" smtClean="0"/>
              <a:t> </a:t>
            </a:r>
            <a:r>
              <a:rPr lang="sv-SE" sz="1600" dirty="0" err="1" smtClean="0"/>
              <a:t>aggregate</a:t>
            </a:r>
            <a:r>
              <a:rPr lang="sv-SE" sz="1600" dirty="0" smtClean="0"/>
              <a:t> data in different dimensions </a:t>
            </a:r>
          </a:p>
          <a:p>
            <a:pPr lvl="1"/>
            <a:endParaRPr lang="sv-SE" dirty="0"/>
          </a:p>
        </p:txBody>
      </p:sp>
    </p:spTree>
    <p:extLst>
      <p:ext uri="{BB962C8B-B14F-4D97-AF65-F5344CB8AC3E}">
        <p14:creationId xmlns:p14="http://schemas.microsoft.com/office/powerpoint/2010/main" val="2046933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999" y="627534"/>
            <a:ext cx="7336861" cy="596700"/>
          </a:xfrm>
        </p:spPr>
        <p:txBody>
          <a:bodyPr/>
          <a:lstStyle/>
          <a:p>
            <a:r>
              <a:rPr lang="sv-SE" dirty="0" smtClean="0"/>
              <a:t>Step 10: ETL System Operations and Automation</a:t>
            </a:r>
            <a:endParaRPr lang="sv-SE" dirty="0"/>
          </a:p>
        </p:txBody>
      </p:sp>
      <p:sp>
        <p:nvSpPr>
          <p:cNvPr id="3" name="Content Placeholder 2"/>
          <p:cNvSpPr>
            <a:spLocks noGrp="1"/>
          </p:cNvSpPr>
          <p:nvPr>
            <p:ph idx="1"/>
          </p:nvPr>
        </p:nvSpPr>
        <p:spPr>
          <a:xfrm>
            <a:off x="791999" y="1631995"/>
            <a:ext cx="6850800" cy="3240432"/>
          </a:xfrm>
        </p:spPr>
        <p:txBody>
          <a:bodyPr>
            <a:normAutofit/>
          </a:bodyPr>
          <a:lstStyle/>
          <a:p>
            <a:r>
              <a:rPr lang="sv-SE" sz="1600" dirty="0" smtClean="0"/>
              <a:t>The ETL operations </a:t>
            </a:r>
            <a:r>
              <a:rPr lang="sv-SE" sz="1600" dirty="0" err="1" smtClean="0"/>
              <a:t>should</a:t>
            </a:r>
            <a:r>
              <a:rPr lang="sv-SE" sz="1600" dirty="0" smtClean="0"/>
              <a:t> </a:t>
            </a:r>
            <a:r>
              <a:rPr lang="sv-SE" sz="1600" dirty="0" err="1" smtClean="0"/>
              <a:t>ideally</a:t>
            </a:r>
            <a:r>
              <a:rPr lang="sv-SE" sz="1600" dirty="0" smtClean="0"/>
              <a:t> be </a:t>
            </a:r>
            <a:r>
              <a:rPr lang="sv-SE" sz="1600" dirty="0" err="1" smtClean="0"/>
              <a:t>run</a:t>
            </a:r>
            <a:r>
              <a:rPr lang="sv-SE" sz="1600" dirty="0" smtClean="0"/>
              <a:t> </a:t>
            </a:r>
            <a:r>
              <a:rPr lang="sv-SE" sz="1600" dirty="0" err="1" smtClean="0"/>
              <a:t>without</a:t>
            </a:r>
            <a:r>
              <a:rPr lang="sv-SE" sz="1600" dirty="0" smtClean="0"/>
              <a:t> human intervention – </a:t>
            </a:r>
            <a:r>
              <a:rPr lang="sv-SE" sz="1600" dirty="0" err="1" smtClean="0"/>
              <a:t>this</a:t>
            </a:r>
            <a:r>
              <a:rPr lang="sv-SE" sz="1600" dirty="0" smtClean="0"/>
              <a:t> is hard to </a:t>
            </a:r>
            <a:r>
              <a:rPr lang="sv-SE" sz="1600" dirty="0" err="1" smtClean="0"/>
              <a:t>attain</a:t>
            </a:r>
            <a:r>
              <a:rPr lang="sv-SE" sz="1600" dirty="0" smtClean="0"/>
              <a:t> </a:t>
            </a:r>
            <a:r>
              <a:rPr lang="sv-SE" sz="1600" dirty="0" err="1" smtClean="0"/>
              <a:t>but</a:t>
            </a:r>
            <a:r>
              <a:rPr lang="sv-SE" sz="1600" dirty="0" smtClean="0"/>
              <a:t> not </a:t>
            </a:r>
            <a:r>
              <a:rPr lang="sv-SE" sz="1600" dirty="0" err="1" smtClean="0"/>
              <a:t>impossible</a:t>
            </a:r>
            <a:r>
              <a:rPr lang="sv-SE" sz="1600" dirty="0" smtClean="0"/>
              <a:t> to get </a:t>
            </a:r>
            <a:r>
              <a:rPr lang="sv-SE" sz="1600" dirty="0" err="1" smtClean="0"/>
              <a:t>close</a:t>
            </a:r>
            <a:endParaRPr lang="sv-SE" sz="1600" dirty="0" smtClean="0"/>
          </a:p>
          <a:p>
            <a:pPr lvl="1"/>
            <a:endParaRPr lang="sv-SE" dirty="0"/>
          </a:p>
        </p:txBody>
      </p:sp>
    </p:spTree>
    <p:extLst>
      <p:ext uri="{BB962C8B-B14F-4D97-AF65-F5344CB8AC3E}">
        <p14:creationId xmlns:p14="http://schemas.microsoft.com/office/powerpoint/2010/main" val="33781436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DW/BI </a:t>
            </a:r>
            <a:r>
              <a:rPr lang="sv-SE" dirty="0" err="1" smtClean="0"/>
              <a:t>Lifecycle</a:t>
            </a:r>
            <a:r>
              <a:rPr lang="sv-SE" dirty="0" smtClean="0"/>
              <a:t> </a:t>
            </a:r>
            <a:r>
              <a:rPr lang="sv-SE" dirty="0" err="1" smtClean="0"/>
              <a:t>Overview</a:t>
            </a:r>
            <a:endParaRPr lang="sv-SE" dirty="0"/>
          </a:p>
        </p:txBody>
      </p:sp>
      <p:sp>
        <p:nvSpPr>
          <p:cNvPr id="5" name="object 12"/>
          <p:cNvSpPr/>
          <p:nvPr/>
        </p:nvSpPr>
        <p:spPr>
          <a:xfrm>
            <a:off x="2582111" y="2718498"/>
            <a:ext cx="5773307" cy="2039338"/>
          </a:xfrm>
          <a:prstGeom prst="rect">
            <a:avLst/>
          </a:prstGeom>
          <a:blipFill>
            <a:blip r:embed="rId2" cstate="print"/>
            <a:stretch>
              <a:fillRect/>
            </a:stretch>
          </a:blipFill>
        </p:spPr>
        <p:txBody>
          <a:bodyPr wrap="square" lIns="0" tIns="0" rIns="0" bIns="0" rtlCol="0"/>
          <a:lstStyle/>
          <a:p>
            <a:endParaRPr/>
          </a:p>
        </p:txBody>
      </p:sp>
      <p:sp>
        <p:nvSpPr>
          <p:cNvPr id="6" name="object 14"/>
          <p:cNvSpPr txBox="1"/>
          <p:nvPr/>
        </p:nvSpPr>
        <p:spPr>
          <a:xfrm>
            <a:off x="852996" y="1413421"/>
            <a:ext cx="7238952" cy="1785104"/>
          </a:xfrm>
          <a:prstGeom prst="rect">
            <a:avLst/>
          </a:prstGeom>
        </p:spPr>
        <p:txBody>
          <a:bodyPr vert="horz" wrap="square" lIns="0" tIns="0" rIns="0" bIns="0" rtlCol="0">
            <a:spAutoFit/>
          </a:bodyPr>
          <a:lstStyle/>
          <a:p>
            <a:pPr marL="184785" marR="5080" indent="-172085">
              <a:spcBef>
                <a:spcPts val="600"/>
              </a:spcBef>
              <a:buChar char="•"/>
              <a:tabLst>
                <a:tab pos="184785" algn="l"/>
                <a:tab pos="185420" algn="l"/>
              </a:tabLst>
            </a:pPr>
            <a:r>
              <a:rPr sz="1600" spc="-80" dirty="0">
                <a:solidFill>
                  <a:srgbClr val="3F3F3F"/>
                </a:solidFill>
                <a:latin typeface="Verdana" panose="020B0604030504040204" pitchFamily="34" charset="0"/>
                <a:ea typeface="Verdana" panose="020B0604030504040204" pitchFamily="34" charset="0"/>
                <a:cs typeface="Arial"/>
              </a:rPr>
              <a:t>The </a:t>
            </a:r>
            <a:r>
              <a:rPr sz="1600" spc="-40" dirty="0">
                <a:solidFill>
                  <a:srgbClr val="3F3F3F"/>
                </a:solidFill>
                <a:latin typeface="Verdana" panose="020B0604030504040204" pitchFamily="34" charset="0"/>
                <a:ea typeface="Verdana" panose="020B0604030504040204" pitchFamily="34" charset="0"/>
                <a:cs typeface="Arial"/>
              </a:rPr>
              <a:t>road </a:t>
            </a:r>
            <a:r>
              <a:rPr sz="1600" spc="-55" dirty="0">
                <a:solidFill>
                  <a:srgbClr val="3F3F3F"/>
                </a:solidFill>
                <a:latin typeface="Verdana" panose="020B0604030504040204" pitchFamily="34" charset="0"/>
                <a:ea typeface="Verdana" panose="020B0604030504040204" pitchFamily="34" charset="0"/>
                <a:cs typeface="Arial"/>
              </a:rPr>
              <a:t>map </a:t>
            </a:r>
            <a:r>
              <a:rPr sz="1600" spc="-30" dirty="0">
                <a:solidFill>
                  <a:srgbClr val="3F3F3F"/>
                </a:solidFill>
                <a:latin typeface="Verdana" panose="020B0604030504040204" pitchFamily="34" charset="0"/>
                <a:ea typeface="Verdana" panose="020B0604030504040204" pitchFamily="34" charset="0"/>
                <a:cs typeface="Arial"/>
              </a:rPr>
              <a:t>outlines </a:t>
            </a:r>
            <a:r>
              <a:rPr sz="1600" spc="-15" dirty="0">
                <a:solidFill>
                  <a:srgbClr val="3F3F3F"/>
                </a:solidFill>
                <a:latin typeface="Verdana" panose="020B0604030504040204" pitchFamily="34" charset="0"/>
                <a:ea typeface="Verdana" panose="020B0604030504040204" pitchFamily="34" charset="0"/>
                <a:cs typeface="Arial"/>
              </a:rPr>
              <a:t>the </a:t>
            </a:r>
            <a:r>
              <a:rPr sz="1600" spc="-60" dirty="0">
                <a:solidFill>
                  <a:srgbClr val="3F3F3F"/>
                </a:solidFill>
                <a:latin typeface="Verdana" panose="020B0604030504040204" pitchFamily="34" charset="0"/>
                <a:ea typeface="Verdana" panose="020B0604030504040204" pitchFamily="34" charset="0"/>
                <a:cs typeface="Arial"/>
              </a:rPr>
              <a:t>steps  </a:t>
            </a:r>
            <a:r>
              <a:rPr sz="1600" spc="-50" dirty="0">
                <a:solidFill>
                  <a:srgbClr val="3F3F3F"/>
                </a:solidFill>
                <a:latin typeface="Verdana" panose="020B0604030504040204" pitchFamily="34" charset="0"/>
                <a:ea typeface="Verdana" panose="020B0604030504040204" pitchFamily="34" charset="0"/>
                <a:cs typeface="Arial"/>
              </a:rPr>
              <a:t>needed </a:t>
            </a:r>
            <a:r>
              <a:rPr sz="1600" spc="5" dirty="0">
                <a:solidFill>
                  <a:srgbClr val="3F3F3F"/>
                </a:solidFill>
                <a:latin typeface="Verdana" panose="020B0604030504040204" pitchFamily="34" charset="0"/>
                <a:ea typeface="Verdana" panose="020B0604030504040204" pitchFamily="34" charset="0"/>
                <a:cs typeface="Arial"/>
              </a:rPr>
              <a:t>to </a:t>
            </a:r>
            <a:r>
              <a:rPr sz="1600" spc="-50" dirty="0">
                <a:solidFill>
                  <a:srgbClr val="3F3F3F"/>
                </a:solidFill>
                <a:latin typeface="Verdana" panose="020B0604030504040204" pitchFamily="34" charset="0"/>
                <a:ea typeface="Verdana" panose="020B0604030504040204" pitchFamily="34" charset="0"/>
                <a:cs typeface="Arial"/>
              </a:rPr>
              <a:t>be </a:t>
            </a:r>
            <a:r>
              <a:rPr sz="1600" spc="-45" dirty="0">
                <a:solidFill>
                  <a:srgbClr val="3F3F3F"/>
                </a:solidFill>
                <a:latin typeface="Verdana" panose="020B0604030504040204" pitchFamily="34" charset="0"/>
                <a:ea typeface="Verdana" panose="020B0604030504040204" pitchFamily="34" charset="0"/>
                <a:cs typeface="Arial"/>
              </a:rPr>
              <a:t>taken </a:t>
            </a:r>
            <a:r>
              <a:rPr sz="1600" spc="-20" dirty="0">
                <a:solidFill>
                  <a:srgbClr val="3F3F3F"/>
                </a:solidFill>
                <a:latin typeface="Verdana" panose="020B0604030504040204" pitchFamily="34" charset="0"/>
                <a:ea typeface="Verdana" panose="020B0604030504040204" pitchFamily="34" charset="0"/>
                <a:cs typeface="Arial"/>
              </a:rPr>
              <a:t>in </a:t>
            </a:r>
            <a:r>
              <a:rPr sz="1600" spc="-80" dirty="0">
                <a:solidFill>
                  <a:srgbClr val="3F3F3F"/>
                </a:solidFill>
                <a:latin typeface="Verdana" panose="020B0604030504040204" pitchFamily="34" charset="0"/>
                <a:ea typeface="Verdana" panose="020B0604030504040204" pitchFamily="34" charset="0"/>
                <a:cs typeface="Arial"/>
              </a:rPr>
              <a:t>a </a:t>
            </a:r>
            <a:r>
              <a:rPr sz="1600" spc="-50" dirty="0">
                <a:solidFill>
                  <a:srgbClr val="3F3F3F"/>
                </a:solidFill>
                <a:latin typeface="Verdana" panose="020B0604030504040204" pitchFamily="34" charset="0"/>
                <a:ea typeface="Verdana" panose="020B0604030504040204" pitchFamily="34" charset="0"/>
                <a:cs typeface="Arial"/>
              </a:rPr>
              <a:t>DW/BI  </a:t>
            </a:r>
            <a:r>
              <a:rPr sz="1600" spc="-40" dirty="0">
                <a:solidFill>
                  <a:srgbClr val="3F3F3F"/>
                </a:solidFill>
                <a:latin typeface="Verdana" panose="020B0604030504040204" pitchFamily="34" charset="0"/>
                <a:ea typeface="Verdana" panose="020B0604030504040204" pitchFamily="34" charset="0"/>
                <a:cs typeface="Arial"/>
              </a:rPr>
              <a:t>Project</a:t>
            </a:r>
            <a:endParaRPr sz="1600" dirty="0">
              <a:latin typeface="Verdana" panose="020B0604030504040204" pitchFamily="34" charset="0"/>
              <a:ea typeface="Verdana" panose="020B0604030504040204" pitchFamily="34" charset="0"/>
              <a:cs typeface="Arial"/>
            </a:endParaRPr>
          </a:p>
          <a:p>
            <a:pPr marL="184785" indent="-172085">
              <a:spcBef>
                <a:spcPts val="600"/>
              </a:spcBef>
              <a:buChar char="•"/>
              <a:tabLst>
                <a:tab pos="184785" algn="l"/>
                <a:tab pos="185420" algn="l"/>
              </a:tabLst>
            </a:pPr>
            <a:r>
              <a:rPr sz="1600" spc="-80" dirty="0">
                <a:solidFill>
                  <a:srgbClr val="3F3F3F"/>
                </a:solidFill>
                <a:latin typeface="Verdana" panose="020B0604030504040204" pitchFamily="34" charset="0"/>
                <a:ea typeface="Verdana" panose="020B0604030504040204" pitchFamily="34" charset="0"/>
                <a:cs typeface="Arial"/>
              </a:rPr>
              <a:t>The </a:t>
            </a:r>
            <a:r>
              <a:rPr sz="1600" spc="-50" dirty="0">
                <a:solidFill>
                  <a:srgbClr val="3F3F3F"/>
                </a:solidFill>
                <a:latin typeface="Verdana" panose="020B0604030504040204" pitchFamily="34" charset="0"/>
                <a:ea typeface="Verdana" panose="020B0604030504040204" pitchFamily="34" charset="0"/>
                <a:cs typeface="Arial"/>
              </a:rPr>
              <a:t>diagram</a:t>
            </a:r>
            <a:r>
              <a:rPr sz="1600" spc="-65" dirty="0">
                <a:solidFill>
                  <a:srgbClr val="3F3F3F"/>
                </a:solidFill>
                <a:latin typeface="Verdana" panose="020B0604030504040204" pitchFamily="34" charset="0"/>
                <a:ea typeface="Verdana" panose="020B0604030504040204" pitchFamily="34" charset="0"/>
                <a:cs typeface="Arial"/>
              </a:rPr>
              <a:t> </a:t>
            </a:r>
            <a:r>
              <a:rPr sz="1600" spc="-60" dirty="0">
                <a:solidFill>
                  <a:srgbClr val="3F3F3F"/>
                </a:solidFill>
                <a:latin typeface="Verdana" panose="020B0604030504040204" pitchFamily="34" charset="0"/>
                <a:ea typeface="Verdana" panose="020B0604030504040204" pitchFamily="34" charset="0"/>
                <a:cs typeface="Arial"/>
              </a:rPr>
              <a:t>shows:</a:t>
            </a:r>
            <a:endParaRPr sz="1600" dirty="0">
              <a:latin typeface="Verdana" panose="020B0604030504040204" pitchFamily="34" charset="0"/>
              <a:ea typeface="Verdana" panose="020B0604030504040204" pitchFamily="34" charset="0"/>
              <a:cs typeface="Arial"/>
            </a:endParaRPr>
          </a:p>
          <a:p>
            <a:pPr marL="384175" lvl="1" indent="-142875">
              <a:spcBef>
                <a:spcPts val="600"/>
              </a:spcBef>
              <a:buChar char="–"/>
              <a:tabLst>
                <a:tab pos="384810" algn="l"/>
              </a:tabLst>
            </a:pPr>
            <a:r>
              <a:rPr sz="1600" spc="-95" dirty="0">
                <a:solidFill>
                  <a:srgbClr val="3F3F3F"/>
                </a:solidFill>
                <a:latin typeface="Verdana" panose="020B0604030504040204" pitchFamily="34" charset="0"/>
                <a:ea typeface="Verdana" panose="020B0604030504040204" pitchFamily="34" charset="0"/>
                <a:cs typeface="Arial"/>
              </a:rPr>
              <a:t>Task</a:t>
            </a:r>
            <a:r>
              <a:rPr sz="1600" spc="-110" dirty="0">
                <a:solidFill>
                  <a:srgbClr val="3F3F3F"/>
                </a:solidFill>
                <a:latin typeface="Verdana" panose="020B0604030504040204" pitchFamily="34" charset="0"/>
                <a:ea typeface="Verdana" panose="020B0604030504040204" pitchFamily="34" charset="0"/>
                <a:cs typeface="Arial"/>
              </a:rPr>
              <a:t> </a:t>
            </a:r>
            <a:r>
              <a:rPr sz="1600" spc="-55" dirty="0">
                <a:solidFill>
                  <a:srgbClr val="3F3F3F"/>
                </a:solidFill>
                <a:latin typeface="Verdana" panose="020B0604030504040204" pitchFamily="34" charset="0"/>
                <a:ea typeface="Verdana" panose="020B0604030504040204" pitchFamily="34" charset="0"/>
                <a:cs typeface="Arial"/>
              </a:rPr>
              <a:t>sequence</a:t>
            </a:r>
            <a:endParaRPr sz="1600" dirty="0">
              <a:latin typeface="Verdana" panose="020B0604030504040204" pitchFamily="34" charset="0"/>
              <a:ea typeface="Verdana" panose="020B0604030504040204" pitchFamily="34" charset="0"/>
              <a:cs typeface="Arial"/>
            </a:endParaRPr>
          </a:p>
          <a:p>
            <a:pPr marL="384175" lvl="1" indent="-142875">
              <a:spcBef>
                <a:spcPts val="600"/>
              </a:spcBef>
              <a:buChar char="–"/>
              <a:tabLst>
                <a:tab pos="384810" algn="l"/>
              </a:tabLst>
            </a:pPr>
            <a:r>
              <a:rPr sz="1600" spc="-50" dirty="0">
                <a:solidFill>
                  <a:srgbClr val="3F3F3F"/>
                </a:solidFill>
                <a:latin typeface="Verdana" panose="020B0604030504040204" pitchFamily="34" charset="0"/>
                <a:ea typeface="Verdana" panose="020B0604030504040204" pitchFamily="34" charset="0"/>
                <a:cs typeface="Arial"/>
              </a:rPr>
              <a:t>Dependency</a:t>
            </a:r>
            <a:endParaRPr sz="1600" dirty="0">
              <a:latin typeface="Verdana" panose="020B0604030504040204" pitchFamily="34" charset="0"/>
              <a:ea typeface="Verdana" panose="020B0604030504040204" pitchFamily="34" charset="0"/>
              <a:cs typeface="Arial"/>
            </a:endParaRPr>
          </a:p>
          <a:p>
            <a:pPr marL="384175" lvl="1" indent="-142875">
              <a:spcBef>
                <a:spcPts val="600"/>
              </a:spcBef>
              <a:buChar char="–"/>
              <a:tabLst>
                <a:tab pos="384810" algn="l"/>
              </a:tabLst>
            </a:pPr>
            <a:r>
              <a:rPr sz="1600" spc="-50" dirty="0">
                <a:solidFill>
                  <a:srgbClr val="3F3F3F"/>
                </a:solidFill>
                <a:latin typeface="Verdana" panose="020B0604030504040204" pitchFamily="34" charset="0"/>
                <a:ea typeface="Verdana" panose="020B0604030504040204" pitchFamily="34" charset="0"/>
                <a:cs typeface="Arial"/>
              </a:rPr>
              <a:t>Concurrency</a:t>
            </a:r>
            <a:endParaRPr sz="1600" dirty="0">
              <a:latin typeface="Verdana" panose="020B0604030504040204" pitchFamily="34" charset="0"/>
              <a:ea typeface="Verdana" panose="020B0604030504040204" pitchFamily="34" charset="0"/>
              <a:cs typeface="Arial"/>
            </a:endParaRPr>
          </a:p>
        </p:txBody>
      </p:sp>
    </p:spTree>
    <p:extLst>
      <p:ext uri="{BB962C8B-B14F-4D97-AF65-F5344CB8AC3E}">
        <p14:creationId xmlns:p14="http://schemas.microsoft.com/office/powerpoint/2010/main" val="30697179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Program/Project Planning &amp; Management</a:t>
            </a:r>
            <a:br>
              <a:rPr lang="sv-SE" dirty="0"/>
            </a:br>
            <a:endParaRPr lang="sv-SE" dirty="0"/>
          </a:p>
        </p:txBody>
      </p:sp>
      <p:sp>
        <p:nvSpPr>
          <p:cNvPr id="5" name="object 9"/>
          <p:cNvSpPr/>
          <p:nvPr/>
        </p:nvSpPr>
        <p:spPr>
          <a:xfrm>
            <a:off x="1427964" y="1727256"/>
            <a:ext cx="4381500" cy="1513331"/>
          </a:xfrm>
          <a:prstGeom prst="rect">
            <a:avLst/>
          </a:prstGeom>
          <a:blipFill>
            <a:blip r:embed="rId2" cstate="print"/>
            <a:stretch>
              <a:fillRect/>
            </a:stretch>
          </a:blipFill>
        </p:spPr>
        <p:txBody>
          <a:bodyPr wrap="square" lIns="0" tIns="0" rIns="0" bIns="0" rtlCol="0"/>
          <a:lstStyle/>
          <a:p>
            <a:endParaRPr/>
          </a:p>
        </p:txBody>
      </p:sp>
      <p:sp>
        <p:nvSpPr>
          <p:cNvPr id="7" name="object 11"/>
          <p:cNvSpPr txBox="1"/>
          <p:nvPr/>
        </p:nvSpPr>
        <p:spPr>
          <a:xfrm>
            <a:off x="5895188" y="1717093"/>
            <a:ext cx="3149171" cy="1523494"/>
          </a:xfrm>
          <a:prstGeom prst="rect">
            <a:avLst/>
          </a:prstGeom>
        </p:spPr>
        <p:txBody>
          <a:bodyPr vert="horz" wrap="square" lIns="0" tIns="0" rIns="0" bIns="0" rtlCol="0">
            <a:spAutoFit/>
          </a:bodyPr>
          <a:lstStyle/>
          <a:p>
            <a:pPr marL="184785" indent="-172085">
              <a:spcBef>
                <a:spcPts val="600"/>
              </a:spcBef>
              <a:buChar char="•"/>
              <a:tabLst>
                <a:tab pos="184785" algn="l"/>
                <a:tab pos="185420" algn="l"/>
              </a:tabLst>
            </a:pPr>
            <a:r>
              <a:rPr sz="1200" spc="-85" dirty="0">
                <a:solidFill>
                  <a:srgbClr val="3F3F3F"/>
                </a:solidFill>
                <a:latin typeface="Verdana" panose="020B0604030504040204" pitchFamily="34" charset="0"/>
                <a:ea typeface="Verdana" panose="020B0604030504040204" pitchFamily="34" charset="0"/>
                <a:cs typeface="Arial"/>
              </a:rPr>
              <a:t>Assessing</a:t>
            </a:r>
            <a:r>
              <a:rPr sz="1200" spc="-70" dirty="0">
                <a:solidFill>
                  <a:srgbClr val="3F3F3F"/>
                </a:solidFill>
                <a:latin typeface="Verdana" panose="020B0604030504040204" pitchFamily="34" charset="0"/>
                <a:ea typeface="Verdana" panose="020B0604030504040204" pitchFamily="34" charset="0"/>
                <a:cs typeface="Arial"/>
              </a:rPr>
              <a:t> </a:t>
            </a:r>
            <a:r>
              <a:rPr sz="1200" spc="-60" dirty="0">
                <a:solidFill>
                  <a:srgbClr val="3F3F3F"/>
                </a:solidFill>
                <a:latin typeface="Verdana" panose="020B0604030504040204" pitchFamily="34" charset="0"/>
                <a:ea typeface="Verdana" panose="020B0604030504040204" pitchFamily="34" charset="0"/>
                <a:cs typeface="Arial"/>
              </a:rPr>
              <a:t>readiness</a:t>
            </a:r>
            <a:endParaRPr sz="1200" dirty="0">
              <a:latin typeface="Verdana" panose="020B0604030504040204" pitchFamily="34" charset="0"/>
              <a:ea typeface="Verdana" panose="020B0604030504040204" pitchFamily="34" charset="0"/>
              <a:cs typeface="Arial"/>
            </a:endParaRPr>
          </a:p>
          <a:p>
            <a:pPr marL="384175" marR="178435" lvl="1" indent="-142875">
              <a:spcBef>
                <a:spcPts val="600"/>
              </a:spcBef>
              <a:buChar char="–"/>
              <a:tabLst>
                <a:tab pos="384810" algn="l"/>
              </a:tabLst>
            </a:pPr>
            <a:r>
              <a:rPr sz="1200" spc="-50" dirty="0">
                <a:solidFill>
                  <a:srgbClr val="3F3F3F"/>
                </a:solidFill>
                <a:latin typeface="Verdana" panose="020B0604030504040204" pitchFamily="34" charset="0"/>
                <a:ea typeface="Verdana" panose="020B0604030504040204" pitchFamily="34" charset="0"/>
                <a:cs typeface="Arial"/>
              </a:rPr>
              <a:t>Sponsorship: ”Business </a:t>
            </a:r>
            <a:r>
              <a:rPr sz="1200" spc="-20" dirty="0">
                <a:solidFill>
                  <a:srgbClr val="3F3F3F"/>
                </a:solidFill>
                <a:latin typeface="Verdana" panose="020B0604030504040204" pitchFamily="34" charset="0"/>
                <a:ea typeface="Verdana" panose="020B0604030504040204" pitchFamily="34" charset="0"/>
                <a:cs typeface="Arial"/>
              </a:rPr>
              <a:t>partner-in-  </a:t>
            </a:r>
            <a:r>
              <a:rPr sz="1200" spc="-15" dirty="0">
                <a:solidFill>
                  <a:srgbClr val="3F3F3F"/>
                </a:solidFill>
                <a:latin typeface="Verdana" panose="020B0604030504040204" pitchFamily="34" charset="0"/>
                <a:ea typeface="Verdana" panose="020B0604030504040204" pitchFamily="34" charset="0"/>
                <a:cs typeface="Arial"/>
              </a:rPr>
              <a:t>crime” </a:t>
            </a:r>
            <a:r>
              <a:rPr sz="1200" spc="-10" dirty="0">
                <a:solidFill>
                  <a:srgbClr val="3F3F3F"/>
                </a:solidFill>
                <a:latin typeface="Verdana" panose="020B0604030504040204" pitchFamily="34" charset="0"/>
                <a:ea typeface="Verdana" panose="020B0604030504040204" pitchFamily="34" charset="0"/>
                <a:cs typeface="Arial"/>
              </a:rPr>
              <a:t>or</a:t>
            </a:r>
            <a:r>
              <a:rPr sz="1200" spc="-140" dirty="0">
                <a:solidFill>
                  <a:srgbClr val="3F3F3F"/>
                </a:solidFill>
                <a:latin typeface="Verdana" panose="020B0604030504040204" pitchFamily="34" charset="0"/>
                <a:ea typeface="Verdana" panose="020B0604030504040204" pitchFamily="34" charset="0"/>
                <a:cs typeface="Arial"/>
              </a:rPr>
              <a:t> </a:t>
            </a:r>
            <a:r>
              <a:rPr sz="1200" spc="-90" dirty="0">
                <a:solidFill>
                  <a:srgbClr val="3F3F3F"/>
                </a:solidFill>
                <a:latin typeface="Verdana" panose="020B0604030504040204" pitchFamily="34" charset="0"/>
                <a:ea typeface="Verdana" panose="020B0604030504040204" pitchFamily="34" charset="0"/>
                <a:cs typeface="Arial"/>
              </a:rPr>
              <a:t>CIO?</a:t>
            </a:r>
            <a:endParaRPr sz="1200" dirty="0">
              <a:latin typeface="Verdana" panose="020B0604030504040204" pitchFamily="34" charset="0"/>
              <a:ea typeface="Verdana" panose="020B0604030504040204" pitchFamily="34" charset="0"/>
              <a:cs typeface="Arial"/>
            </a:endParaRPr>
          </a:p>
          <a:p>
            <a:pPr marL="384175" marR="5080" lvl="1" indent="-142875">
              <a:spcBef>
                <a:spcPts val="600"/>
              </a:spcBef>
              <a:buChar char="–"/>
              <a:tabLst>
                <a:tab pos="384810" algn="l"/>
              </a:tabLst>
            </a:pPr>
            <a:r>
              <a:rPr sz="1200" spc="-65" dirty="0">
                <a:solidFill>
                  <a:srgbClr val="3F3F3F"/>
                </a:solidFill>
                <a:latin typeface="Verdana" panose="020B0604030504040204" pitchFamily="34" charset="0"/>
                <a:ea typeface="Verdana" panose="020B0604030504040204" pitchFamily="34" charset="0"/>
                <a:cs typeface="Arial"/>
              </a:rPr>
              <a:t>Business </a:t>
            </a:r>
            <a:r>
              <a:rPr sz="1200" spc="-15" dirty="0">
                <a:solidFill>
                  <a:srgbClr val="3F3F3F"/>
                </a:solidFill>
                <a:latin typeface="Verdana" panose="020B0604030504040204" pitchFamily="34" charset="0"/>
                <a:ea typeface="Verdana" panose="020B0604030504040204" pitchFamily="34" charset="0"/>
                <a:cs typeface="Arial"/>
              </a:rPr>
              <a:t>motivation: </a:t>
            </a:r>
            <a:r>
              <a:rPr sz="1200" spc="-30" dirty="0">
                <a:solidFill>
                  <a:srgbClr val="3F3F3F"/>
                </a:solidFill>
                <a:latin typeface="Verdana" panose="020B0604030504040204" pitchFamily="34" charset="0"/>
                <a:ea typeface="Verdana" panose="020B0604030504040204" pitchFamily="34" charset="0"/>
                <a:cs typeface="Arial"/>
              </a:rPr>
              <a:t>Getting </a:t>
            </a:r>
            <a:r>
              <a:rPr sz="1200" spc="-10" dirty="0">
                <a:solidFill>
                  <a:srgbClr val="3F3F3F"/>
                </a:solidFill>
                <a:latin typeface="Verdana" panose="020B0604030504040204" pitchFamily="34" charset="0"/>
                <a:ea typeface="Verdana" panose="020B0604030504040204" pitchFamily="34" charset="0"/>
                <a:cs typeface="Arial"/>
              </a:rPr>
              <a:t>the</a:t>
            </a:r>
            <a:r>
              <a:rPr sz="1200" spc="-105" dirty="0">
                <a:solidFill>
                  <a:srgbClr val="3F3F3F"/>
                </a:solidFill>
                <a:latin typeface="Verdana" panose="020B0604030504040204" pitchFamily="34" charset="0"/>
                <a:ea typeface="Verdana" panose="020B0604030504040204" pitchFamily="34" charset="0"/>
                <a:cs typeface="Arial"/>
              </a:rPr>
              <a:t> </a:t>
            </a:r>
            <a:r>
              <a:rPr sz="1200" spc="-55" dirty="0">
                <a:solidFill>
                  <a:srgbClr val="3F3F3F"/>
                </a:solidFill>
                <a:latin typeface="Verdana" panose="020B0604030504040204" pitchFamily="34" charset="0"/>
                <a:ea typeface="Verdana" panose="020B0604030504040204" pitchFamily="34" charset="0"/>
                <a:cs typeface="Arial"/>
              </a:rPr>
              <a:t>users  </a:t>
            </a:r>
            <a:r>
              <a:rPr sz="1200" spc="-35" dirty="0">
                <a:solidFill>
                  <a:srgbClr val="3F3F3F"/>
                </a:solidFill>
                <a:latin typeface="Verdana" panose="020B0604030504040204" pitchFamily="34" charset="0"/>
                <a:ea typeface="Verdana" panose="020B0604030504040204" pitchFamily="34" charset="0"/>
                <a:cs typeface="Arial"/>
              </a:rPr>
              <a:t>onboard</a:t>
            </a:r>
            <a:endParaRPr sz="1200" dirty="0">
              <a:latin typeface="Verdana" panose="020B0604030504040204" pitchFamily="34" charset="0"/>
              <a:ea typeface="Verdana" panose="020B0604030504040204" pitchFamily="34" charset="0"/>
              <a:cs typeface="Arial"/>
            </a:endParaRPr>
          </a:p>
          <a:p>
            <a:pPr marL="384175" marR="171450" lvl="1" indent="-142875">
              <a:spcBef>
                <a:spcPts val="600"/>
              </a:spcBef>
              <a:buChar char="–"/>
              <a:tabLst>
                <a:tab pos="384810" algn="l"/>
              </a:tabLst>
            </a:pPr>
            <a:r>
              <a:rPr sz="1200" spc="-40" dirty="0">
                <a:solidFill>
                  <a:srgbClr val="3F3F3F"/>
                </a:solidFill>
                <a:latin typeface="Verdana" panose="020B0604030504040204" pitchFamily="34" charset="0"/>
                <a:ea typeface="Verdana" panose="020B0604030504040204" pitchFamily="34" charset="0"/>
                <a:cs typeface="Arial"/>
              </a:rPr>
              <a:t>Feasability: resonably </a:t>
            </a:r>
            <a:r>
              <a:rPr sz="1200" spc="-45" dirty="0">
                <a:solidFill>
                  <a:srgbClr val="3F3F3F"/>
                </a:solidFill>
                <a:latin typeface="Verdana" panose="020B0604030504040204" pitchFamily="34" charset="0"/>
                <a:ea typeface="Verdana" panose="020B0604030504040204" pitchFamily="34" charset="0"/>
                <a:cs typeface="Arial"/>
              </a:rPr>
              <a:t>clean source  </a:t>
            </a:r>
            <a:r>
              <a:rPr sz="1200" spc="-35" dirty="0">
                <a:solidFill>
                  <a:srgbClr val="3F3F3F"/>
                </a:solidFill>
                <a:latin typeface="Verdana" panose="020B0604030504040204" pitchFamily="34" charset="0"/>
                <a:ea typeface="Verdana" panose="020B0604030504040204" pitchFamily="34" charset="0"/>
                <a:cs typeface="Arial"/>
              </a:rPr>
              <a:t>data </a:t>
            </a:r>
            <a:r>
              <a:rPr sz="1200" spc="-20" dirty="0">
                <a:solidFill>
                  <a:srgbClr val="3F3F3F"/>
                </a:solidFill>
                <a:latin typeface="Verdana" panose="020B0604030504040204" pitchFamily="34" charset="0"/>
                <a:ea typeface="Verdana" panose="020B0604030504040204" pitchFamily="34" charset="0"/>
                <a:cs typeface="Arial"/>
              </a:rPr>
              <a:t>at </a:t>
            </a:r>
            <a:r>
              <a:rPr sz="1200" spc="-10" dirty="0">
                <a:solidFill>
                  <a:srgbClr val="3F3F3F"/>
                </a:solidFill>
                <a:latin typeface="Verdana" panose="020B0604030504040204" pitchFamily="34" charset="0"/>
                <a:ea typeface="Verdana" panose="020B0604030504040204" pitchFamily="34" charset="0"/>
                <a:cs typeface="Arial"/>
              </a:rPr>
              <a:t>the </a:t>
            </a:r>
            <a:r>
              <a:rPr sz="1200" spc="-15" dirty="0">
                <a:solidFill>
                  <a:srgbClr val="3F3F3F"/>
                </a:solidFill>
                <a:latin typeface="Verdana" panose="020B0604030504040204" pitchFamily="34" charset="0"/>
                <a:ea typeface="Verdana" panose="020B0604030504040204" pitchFamily="34" charset="0"/>
                <a:cs typeface="Arial"/>
              </a:rPr>
              <a:t>right</a:t>
            </a:r>
            <a:r>
              <a:rPr sz="1200" spc="-150" dirty="0">
                <a:solidFill>
                  <a:srgbClr val="3F3F3F"/>
                </a:solidFill>
                <a:latin typeface="Verdana" panose="020B0604030504040204" pitchFamily="34" charset="0"/>
                <a:ea typeface="Verdana" panose="020B0604030504040204" pitchFamily="34" charset="0"/>
                <a:cs typeface="Arial"/>
              </a:rPr>
              <a:t> </a:t>
            </a:r>
            <a:r>
              <a:rPr sz="1200" spc="-25" dirty="0">
                <a:solidFill>
                  <a:srgbClr val="3F3F3F"/>
                </a:solidFill>
                <a:latin typeface="Verdana" panose="020B0604030504040204" pitchFamily="34" charset="0"/>
                <a:ea typeface="Verdana" panose="020B0604030504040204" pitchFamily="34" charset="0"/>
                <a:cs typeface="Arial"/>
              </a:rPr>
              <a:t>granularity</a:t>
            </a:r>
            <a:endParaRPr sz="1200" dirty="0">
              <a:latin typeface="Verdana" panose="020B0604030504040204" pitchFamily="34" charset="0"/>
              <a:ea typeface="Verdana" panose="020B0604030504040204" pitchFamily="34" charset="0"/>
              <a:cs typeface="Arial"/>
            </a:endParaRPr>
          </a:p>
        </p:txBody>
      </p:sp>
      <p:sp>
        <p:nvSpPr>
          <p:cNvPr id="8" name="object 12"/>
          <p:cNvSpPr txBox="1"/>
          <p:nvPr/>
        </p:nvSpPr>
        <p:spPr>
          <a:xfrm>
            <a:off x="1427964" y="3830963"/>
            <a:ext cx="3256544" cy="969496"/>
          </a:xfrm>
          <a:prstGeom prst="rect">
            <a:avLst/>
          </a:prstGeom>
        </p:spPr>
        <p:txBody>
          <a:bodyPr vert="horz" wrap="square" lIns="0" tIns="0" rIns="0" bIns="0" rtlCol="0">
            <a:spAutoFit/>
          </a:bodyPr>
          <a:lstStyle/>
          <a:p>
            <a:pPr marL="184785" indent="-172085">
              <a:lnSpc>
                <a:spcPct val="100000"/>
              </a:lnSpc>
              <a:spcBef>
                <a:spcPts val="600"/>
              </a:spcBef>
              <a:buChar char="•"/>
              <a:tabLst>
                <a:tab pos="184785" algn="l"/>
                <a:tab pos="185420" algn="l"/>
              </a:tabLst>
            </a:pPr>
            <a:r>
              <a:rPr sz="1200" spc="-10" dirty="0">
                <a:solidFill>
                  <a:srgbClr val="3F3F3F"/>
                </a:solidFill>
                <a:latin typeface="Verdana" panose="020B0604030504040204" pitchFamily="34" charset="0"/>
                <a:ea typeface="Verdana" panose="020B0604030504040204" pitchFamily="34" charset="0"/>
                <a:cs typeface="Arial"/>
              </a:rPr>
              <a:t>Establish Scope and Justification</a:t>
            </a:r>
          </a:p>
          <a:p>
            <a:pPr marL="384175" lvl="1" indent="-142875">
              <a:lnSpc>
                <a:spcPct val="100000"/>
              </a:lnSpc>
              <a:spcBef>
                <a:spcPts val="600"/>
              </a:spcBef>
              <a:buChar char="–"/>
              <a:tabLst>
                <a:tab pos="384810" algn="l"/>
              </a:tabLst>
            </a:pPr>
            <a:r>
              <a:rPr lang="sv-SE" sz="1200" spc="-10" dirty="0" err="1" smtClean="0">
                <a:solidFill>
                  <a:srgbClr val="3F3F3F"/>
                </a:solidFill>
                <a:latin typeface="Verdana" panose="020B0604030504040204" pitchFamily="34" charset="0"/>
                <a:ea typeface="Verdana" panose="020B0604030504040204" pitchFamily="34" charset="0"/>
                <a:cs typeface="Arial"/>
              </a:rPr>
              <a:t>Scope</a:t>
            </a:r>
            <a:r>
              <a:rPr lang="sv-SE" sz="1200" spc="-10" dirty="0" smtClean="0">
                <a:solidFill>
                  <a:srgbClr val="3F3F3F"/>
                </a:solidFill>
                <a:latin typeface="Verdana" panose="020B0604030504040204" pitchFamily="34" charset="0"/>
                <a:ea typeface="Verdana" panose="020B0604030504040204" pitchFamily="34" charset="0"/>
                <a:cs typeface="Arial"/>
              </a:rPr>
              <a:t> </a:t>
            </a:r>
            <a:r>
              <a:rPr lang="sv-SE" sz="1200" spc="-10" dirty="0" err="1" smtClean="0">
                <a:solidFill>
                  <a:srgbClr val="3F3F3F"/>
                </a:solidFill>
                <a:latin typeface="Verdana" panose="020B0604030504040204" pitchFamily="34" charset="0"/>
                <a:ea typeface="Verdana" panose="020B0604030504040204" pitchFamily="34" charset="0"/>
                <a:cs typeface="Arial"/>
              </a:rPr>
              <a:t>of</a:t>
            </a:r>
            <a:r>
              <a:rPr lang="sv-SE" sz="1200" spc="-10" dirty="0" smtClean="0">
                <a:solidFill>
                  <a:srgbClr val="3F3F3F"/>
                </a:solidFill>
                <a:latin typeface="Verdana" panose="020B0604030504040204" pitchFamily="34" charset="0"/>
                <a:ea typeface="Verdana" panose="020B0604030504040204" pitchFamily="34" charset="0"/>
                <a:cs typeface="Arial"/>
              </a:rPr>
              <a:t> </a:t>
            </a:r>
            <a:r>
              <a:rPr lang="sv-SE" sz="1200" spc="-10" dirty="0" err="1" smtClean="0">
                <a:solidFill>
                  <a:srgbClr val="3F3F3F"/>
                </a:solidFill>
                <a:latin typeface="Verdana" panose="020B0604030504040204" pitchFamily="34" charset="0"/>
                <a:ea typeface="Verdana" panose="020B0604030504040204" pitchFamily="34" charset="0"/>
                <a:cs typeface="Arial"/>
              </a:rPr>
              <a:t>project</a:t>
            </a:r>
            <a:endParaRPr sz="1200" spc="-10" dirty="0">
              <a:solidFill>
                <a:srgbClr val="3F3F3F"/>
              </a:solidFill>
              <a:latin typeface="Verdana" panose="020B0604030504040204" pitchFamily="34" charset="0"/>
              <a:ea typeface="Verdana" panose="020B0604030504040204" pitchFamily="34" charset="0"/>
              <a:cs typeface="Arial"/>
            </a:endParaRPr>
          </a:p>
          <a:p>
            <a:pPr marL="384175" lvl="1" indent="-142875">
              <a:lnSpc>
                <a:spcPct val="100000"/>
              </a:lnSpc>
              <a:spcBef>
                <a:spcPts val="600"/>
              </a:spcBef>
              <a:buChar char="–"/>
              <a:tabLst>
                <a:tab pos="384810" algn="l"/>
              </a:tabLst>
            </a:pPr>
            <a:r>
              <a:rPr sz="1200" spc="-10" dirty="0">
                <a:solidFill>
                  <a:srgbClr val="3F3F3F"/>
                </a:solidFill>
                <a:latin typeface="Verdana" panose="020B0604030504040204" pitchFamily="34" charset="0"/>
                <a:ea typeface="Verdana" panose="020B0604030504040204" pitchFamily="34" charset="0"/>
                <a:cs typeface="Arial"/>
              </a:rPr>
              <a:t>Managable</a:t>
            </a:r>
            <a:r>
              <a:rPr sz="1200" spc="-10" dirty="0">
                <a:solidFill>
                  <a:srgbClr val="3F3F3F"/>
                </a:solidFill>
                <a:latin typeface="Verdana" panose="020B0604030504040204" pitchFamily="34" charset="0"/>
                <a:ea typeface="Verdana" panose="020B0604030504040204" pitchFamily="34" charset="0"/>
                <a:cs typeface="Arial"/>
              </a:rPr>
              <a:t> for the IT </a:t>
            </a:r>
            <a:r>
              <a:rPr sz="1200" spc="-10" dirty="0" err="1" smtClean="0">
                <a:solidFill>
                  <a:srgbClr val="3F3F3F"/>
                </a:solidFill>
                <a:latin typeface="Verdana" panose="020B0604030504040204" pitchFamily="34" charset="0"/>
                <a:ea typeface="Verdana" panose="020B0604030504040204" pitchFamily="34" charset="0"/>
                <a:cs typeface="Arial"/>
              </a:rPr>
              <a:t>organisation</a:t>
            </a:r>
            <a:r>
              <a:rPr lang="sv-SE" sz="1200" spc="-10" dirty="0" smtClean="0">
                <a:solidFill>
                  <a:srgbClr val="3F3F3F"/>
                </a:solidFill>
                <a:latin typeface="Verdana" panose="020B0604030504040204" pitchFamily="34" charset="0"/>
                <a:ea typeface="Verdana" panose="020B0604030504040204" pitchFamily="34" charset="0"/>
                <a:cs typeface="Arial"/>
              </a:rPr>
              <a:t>?</a:t>
            </a:r>
            <a:endParaRPr sz="1200" spc="-10" dirty="0">
              <a:solidFill>
                <a:srgbClr val="3F3F3F"/>
              </a:solidFill>
              <a:latin typeface="Verdana" panose="020B0604030504040204" pitchFamily="34" charset="0"/>
              <a:ea typeface="Verdana" panose="020B0604030504040204" pitchFamily="34" charset="0"/>
              <a:cs typeface="Arial"/>
            </a:endParaRPr>
          </a:p>
          <a:p>
            <a:pPr marL="384175" lvl="1" indent="-142875">
              <a:lnSpc>
                <a:spcPct val="100000"/>
              </a:lnSpc>
              <a:spcBef>
                <a:spcPts val="600"/>
              </a:spcBef>
              <a:buChar char="–"/>
              <a:tabLst>
                <a:tab pos="384810" algn="l"/>
              </a:tabLst>
            </a:pPr>
            <a:r>
              <a:rPr sz="1200" spc="-10" dirty="0">
                <a:solidFill>
                  <a:srgbClr val="3F3F3F"/>
                </a:solidFill>
                <a:latin typeface="Verdana" panose="020B0604030504040204" pitchFamily="34" charset="0"/>
                <a:ea typeface="Verdana" panose="020B0604030504040204" pitchFamily="34" charset="0"/>
                <a:cs typeface="Arial"/>
              </a:rPr>
              <a:t>Justification: the cost/benefit ratio</a:t>
            </a:r>
          </a:p>
        </p:txBody>
      </p:sp>
      <p:sp>
        <p:nvSpPr>
          <p:cNvPr id="10" name="object 14"/>
          <p:cNvSpPr/>
          <p:nvPr/>
        </p:nvSpPr>
        <p:spPr>
          <a:xfrm>
            <a:off x="1399007" y="2147881"/>
            <a:ext cx="751840" cy="565785"/>
          </a:xfrm>
          <a:custGeom>
            <a:avLst/>
            <a:gdLst/>
            <a:ahLst/>
            <a:cxnLst/>
            <a:rect l="l" t="t" r="r" b="b"/>
            <a:pathLst>
              <a:path w="751839" h="565785">
                <a:moveTo>
                  <a:pt x="388620" y="563879"/>
                </a:moveTo>
                <a:lnTo>
                  <a:pt x="350520" y="563879"/>
                </a:lnTo>
                <a:lnTo>
                  <a:pt x="370332" y="565403"/>
                </a:lnTo>
                <a:lnTo>
                  <a:pt x="388620" y="563879"/>
                </a:lnTo>
                <a:close/>
              </a:path>
              <a:path w="751839" h="565785">
                <a:moveTo>
                  <a:pt x="388620" y="0"/>
                </a:moveTo>
                <a:lnTo>
                  <a:pt x="350520" y="0"/>
                </a:lnTo>
                <a:lnTo>
                  <a:pt x="292608" y="4571"/>
                </a:lnTo>
                <a:lnTo>
                  <a:pt x="274320" y="7619"/>
                </a:lnTo>
                <a:lnTo>
                  <a:pt x="257556" y="12191"/>
                </a:lnTo>
                <a:lnTo>
                  <a:pt x="239268" y="16763"/>
                </a:lnTo>
                <a:lnTo>
                  <a:pt x="188976" y="33527"/>
                </a:lnTo>
                <a:lnTo>
                  <a:pt x="128016" y="62483"/>
                </a:lnTo>
                <a:lnTo>
                  <a:pt x="88392" y="91439"/>
                </a:lnTo>
                <a:lnTo>
                  <a:pt x="76200" y="100583"/>
                </a:lnTo>
                <a:lnTo>
                  <a:pt x="65532" y="111251"/>
                </a:lnTo>
                <a:lnTo>
                  <a:pt x="54864" y="123443"/>
                </a:lnTo>
                <a:lnTo>
                  <a:pt x="44196" y="134111"/>
                </a:lnTo>
                <a:lnTo>
                  <a:pt x="25908" y="158495"/>
                </a:lnTo>
                <a:lnTo>
                  <a:pt x="18288" y="170687"/>
                </a:lnTo>
                <a:lnTo>
                  <a:pt x="6096" y="198119"/>
                </a:lnTo>
                <a:lnTo>
                  <a:pt x="0" y="210311"/>
                </a:lnTo>
                <a:lnTo>
                  <a:pt x="0" y="353567"/>
                </a:lnTo>
                <a:lnTo>
                  <a:pt x="18288" y="394715"/>
                </a:lnTo>
                <a:lnTo>
                  <a:pt x="27432" y="406907"/>
                </a:lnTo>
                <a:lnTo>
                  <a:pt x="35052" y="419099"/>
                </a:lnTo>
                <a:lnTo>
                  <a:pt x="44196" y="431291"/>
                </a:lnTo>
                <a:lnTo>
                  <a:pt x="76200" y="463295"/>
                </a:lnTo>
                <a:lnTo>
                  <a:pt x="88392" y="473963"/>
                </a:lnTo>
                <a:lnTo>
                  <a:pt x="102108" y="483107"/>
                </a:lnTo>
                <a:lnTo>
                  <a:pt x="114300" y="492251"/>
                </a:lnTo>
                <a:lnTo>
                  <a:pt x="158496" y="518159"/>
                </a:lnTo>
                <a:lnTo>
                  <a:pt x="205740" y="537971"/>
                </a:lnTo>
                <a:lnTo>
                  <a:pt x="222504" y="542543"/>
                </a:lnTo>
                <a:lnTo>
                  <a:pt x="239268" y="548639"/>
                </a:lnTo>
                <a:lnTo>
                  <a:pt x="257556" y="553211"/>
                </a:lnTo>
                <a:lnTo>
                  <a:pt x="312420" y="562355"/>
                </a:lnTo>
                <a:lnTo>
                  <a:pt x="330708" y="563879"/>
                </a:lnTo>
                <a:lnTo>
                  <a:pt x="408432" y="563879"/>
                </a:lnTo>
                <a:lnTo>
                  <a:pt x="428244" y="562355"/>
                </a:lnTo>
                <a:lnTo>
                  <a:pt x="464820" y="556259"/>
                </a:lnTo>
                <a:lnTo>
                  <a:pt x="483108" y="551687"/>
                </a:lnTo>
                <a:lnTo>
                  <a:pt x="499872" y="548639"/>
                </a:lnTo>
                <a:lnTo>
                  <a:pt x="516636" y="542543"/>
                </a:lnTo>
                <a:lnTo>
                  <a:pt x="527812" y="539495"/>
                </a:lnTo>
                <a:lnTo>
                  <a:pt x="350520" y="539495"/>
                </a:lnTo>
                <a:lnTo>
                  <a:pt x="313944" y="536447"/>
                </a:lnTo>
                <a:lnTo>
                  <a:pt x="297180" y="533399"/>
                </a:lnTo>
                <a:lnTo>
                  <a:pt x="278892" y="531875"/>
                </a:lnTo>
                <a:lnTo>
                  <a:pt x="262128" y="527303"/>
                </a:lnTo>
                <a:lnTo>
                  <a:pt x="245364" y="524255"/>
                </a:lnTo>
                <a:lnTo>
                  <a:pt x="230124" y="518159"/>
                </a:lnTo>
                <a:lnTo>
                  <a:pt x="169164" y="493775"/>
                </a:lnTo>
                <a:lnTo>
                  <a:pt x="128016" y="470915"/>
                </a:lnTo>
                <a:lnTo>
                  <a:pt x="115824" y="463295"/>
                </a:lnTo>
                <a:lnTo>
                  <a:pt x="105156" y="454151"/>
                </a:lnTo>
                <a:lnTo>
                  <a:pt x="92964" y="445007"/>
                </a:lnTo>
                <a:lnTo>
                  <a:pt x="82296" y="434339"/>
                </a:lnTo>
                <a:lnTo>
                  <a:pt x="73152" y="423671"/>
                </a:lnTo>
                <a:lnTo>
                  <a:pt x="64008" y="414527"/>
                </a:lnTo>
                <a:lnTo>
                  <a:pt x="54864" y="402335"/>
                </a:lnTo>
                <a:lnTo>
                  <a:pt x="28956" y="356615"/>
                </a:lnTo>
                <a:lnTo>
                  <a:pt x="16764" y="320039"/>
                </a:lnTo>
                <a:lnTo>
                  <a:pt x="13716" y="294131"/>
                </a:lnTo>
                <a:lnTo>
                  <a:pt x="13716" y="268223"/>
                </a:lnTo>
                <a:lnTo>
                  <a:pt x="16764" y="243839"/>
                </a:lnTo>
                <a:lnTo>
                  <a:pt x="21336" y="231647"/>
                </a:lnTo>
                <a:lnTo>
                  <a:pt x="24384" y="217931"/>
                </a:lnTo>
                <a:lnTo>
                  <a:pt x="28956" y="207263"/>
                </a:lnTo>
                <a:lnTo>
                  <a:pt x="41148" y="182879"/>
                </a:lnTo>
                <a:lnTo>
                  <a:pt x="47244" y="172211"/>
                </a:lnTo>
                <a:lnTo>
                  <a:pt x="56388" y="161543"/>
                </a:lnTo>
                <a:lnTo>
                  <a:pt x="64008" y="149351"/>
                </a:lnTo>
                <a:lnTo>
                  <a:pt x="92964" y="120395"/>
                </a:lnTo>
                <a:lnTo>
                  <a:pt x="141732" y="85343"/>
                </a:lnTo>
                <a:lnTo>
                  <a:pt x="199644" y="56387"/>
                </a:lnTo>
                <a:lnTo>
                  <a:pt x="263652" y="36575"/>
                </a:lnTo>
                <a:lnTo>
                  <a:pt x="315468" y="27431"/>
                </a:lnTo>
                <a:lnTo>
                  <a:pt x="333756" y="25907"/>
                </a:lnTo>
                <a:lnTo>
                  <a:pt x="352044" y="25907"/>
                </a:lnTo>
                <a:lnTo>
                  <a:pt x="370332" y="24383"/>
                </a:lnTo>
                <a:lnTo>
                  <a:pt x="525018" y="24383"/>
                </a:lnTo>
                <a:lnTo>
                  <a:pt x="516636" y="21335"/>
                </a:lnTo>
                <a:lnTo>
                  <a:pt x="499872" y="16763"/>
                </a:lnTo>
                <a:lnTo>
                  <a:pt x="463296" y="7619"/>
                </a:lnTo>
                <a:lnTo>
                  <a:pt x="445008" y="4571"/>
                </a:lnTo>
                <a:lnTo>
                  <a:pt x="388620" y="0"/>
                </a:lnTo>
                <a:close/>
              </a:path>
              <a:path w="751839" h="565785">
                <a:moveTo>
                  <a:pt x="525018" y="24383"/>
                </a:moveTo>
                <a:lnTo>
                  <a:pt x="370332" y="24383"/>
                </a:lnTo>
                <a:lnTo>
                  <a:pt x="388620" y="25907"/>
                </a:lnTo>
                <a:lnTo>
                  <a:pt x="406908" y="25907"/>
                </a:lnTo>
                <a:lnTo>
                  <a:pt x="425196" y="27431"/>
                </a:lnTo>
                <a:lnTo>
                  <a:pt x="441960" y="30479"/>
                </a:lnTo>
                <a:lnTo>
                  <a:pt x="460248" y="33527"/>
                </a:lnTo>
                <a:lnTo>
                  <a:pt x="477012" y="36575"/>
                </a:lnTo>
                <a:lnTo>
                  <a:pt x="525780" y="50291"/>
                </a:lnTo>
                <a:lnTo>
                  <a:pt x="571500" y="70103"/>
                </a:lnTo>
                <a:lnTo>
                  <a:pt x="611124" y="92963"/>
                </a:lnTo>
                <a:lnTo>
                  <a:pt x="656844" y="129539"/>
                </a:lnTo>
                <a:lnTo>
                  <a:pt x="684276" y="161543"/>
                </a:lnTo>
                <a:lnTo>
                  <a:pt x="705612" y="195071"/>
                </a:lnTo>
                <a:lnTo>
                  <a:pt x="719328" y="231647"/>
                </a:lnTo>
                <a:lnTo>
                  <a:pt x="723900" y="257555"/>
                </a:lnTo>
                <a:lnTo>
                  <a:pt x="725424" y="269747"/>
                </a:lnTo>
                <a:lnTo>
                  <a:pt x="725424" y="295655"/>
                </a:lnTo>
                <a:lnTo>
                  <a:pt x="723900" y="307847"/>
                </a:lnTo>
                <a:lnTo>
                  <a:pt x="722376" y="321563"/>
                </a:lnTo>
                <a:lnTo>
                  <a:pt x="719328" y="333755"/>
                </a:lnTo>
                <a:lnTo>
                  <a:pt x="710184" y="358139"/>
                </a:lnTo>
                <a:lnTo>
                  <a:pt x="704088" y="370331"/>
                </a:lnTo>
                <a:lnTo>
                  <a:pt x="697992" y="380999"/>
                </a:lnTo>
                <a:lnTo>
                  <a:pt x="691896" y="393191"/>
                </a:lnTo>
                <a:lnTo>
                  <a:pt x="684276" y="403859"/>
                </a:lnTo>
                <a:lnTo>
                  <a:pt x="665988" y="425195"/>
                </a:lnTo>
                <a:lnTo>
                  <a:pt x="646176" y="445007"/>
                </a:lnTo>
                <a:lnTo>
                  <a:pt x="633984" y="454151"/>
                </a:lnTo>
                <a:lnTo>
                  <a:pt x="623316" y="463295"/>
                </a:lnTo>
                <a:lnTo>
                  <a:pt x="569976" y="495299"/>
                </a:lnTo>
                <a:lnTo>
                  <a:pt x="525780" y="513587"/>
                </a:lnTo>
                <a:lnTo>
                  <a:pt x="509016" y="518159"/>
                </a:lnTo>
                <a:lnTo>
                  <a:pt x="492252" y="524255"/>
                </a:lnTo>
                <a:lnTo>
                  <a:pt x="477012" y="527303"/>
                </a:lnTo>
                <a:lnTo>
                  <a:pt x="458724" y="531875"/>
                </a:lnTo>
                <a:lnTo>
                  <a:pt x="441960" y="533399"/>
                </a:lnTo>
                <a:lnTo>
                  <a:pt x="423672" y="536447"/>
                </a:lnTo>
                <a:lnTo>
                  <a:pt x="388620" y="539495"/>
                </a:lnTo>
                <a:lnTo>
                  <a:pt x="527812" y="539495"/>
                </a:lnTo>
                <a:lnTo>
                  <a:pt x="582168" y="516635"/>
                </a:lnTo>
                <a:lnTo>
                  <a:pt x="638556" y="483107"/>
                </a:lnTo>
                <a:lnTo>
                  <a:pt x="675132" y="452627"/>
                </a:lnTo>
                <a:lnTo>
                  <a:pt x="713232" y="405383"/>
                </a:lnTo>
                <a:lnTo>
                  <a:pt x="734568" y="367283"/>
                </a:lnTo>
                <a:lnTo>
                  <a:pt x="746760" y="326135"/>
                </a:lnTo>
                <a:lnTo>
                  <a:pt x="751332" y="297179"/>
                </a:lnTo>
                <a:lnTo>
                  <a:pt x="751332" y="266699"/>
                </a:lnTo>
                <a:lnTo>
                  <a:pt x="743712" y="224027"/>
                </a:lnTo>
                <a:lnTo>
                  <a:pt x="726948" y="182879"/>
                </a:lnTo>
                <a:lnTo>
                  <a:pt x="694944" y="134111"/>
                </a:lnTo>
                <a:lnTo>
                  <a:pt x="662940" y="100583"/>
                </a:lnTo>
                <a:lnTo>
                  <a:pt x="650748" y="91439"/>
                </a:lnTo>
                <a:lnTo>
                  <a:pt x="638556" y="80771"/>
                </a:lnTo>
                <a:lnTo>
                  <a:pt x="611124" y="62483"/>
                </a:lnTo>
                <a:lnTo>
                  <a:pt x="580644" y="47243"/>
                </a:lnTo>
                <a:lnTo>
                  <a:pt x="550164" y="33527"/>
                </a:lnTo>
                <a:lnTo>
                  <a:pt x="525018" y="24383"/>
                </a:lnTo>
                <a:close/>
              </a:path>
            </a:pathLst>
          </a:custGeom>
          <a:solidFill>
            <a:srgbClr val="BF0000"/>
          </a:solidFill>
        </p:spPr>
        <p:txBody>
          <a:bodyPr wrap="square" lIns="0" tIns="0" rIns="0" bIns="0" rtlCol="0"/>
          <a:lstStyle/>
          <a:p>
            <a:endParaRPr/>
          </a:p>
        </p:txBody>
      </p:sp>
      <p:sp>
        <p:nvSpPr>
          <p:cNvPr id="11" name="object 15"/>
          <p:cNvSpPr/>
          <p:nvPr/>
        </p:nvSpPr>
        <p:spPr>
          <a:xfrm>
            <a:off x="1656563" y="2938837"/>
            <a:ext cx="4238625" cy="350520"/>
          </a:xfrm>
          <a:custGeom>
            <a:avLst/>
            <a:gdLst/>
            <a:ahLst/>
            <a:cxnLst/>
            <a:rect l="l" t="t" r="r" b="b"/>
            <a:pathLst>
              <a:path w="4238625" h="350520">
                <a:moveTo>
                  <a:pt x="2334767" y="1523"/>
                </a:moveTo>
                <a:lnTo>
                  <a:pt x="1903475" y="1523"/>
                </a:lnTo>
                <a:lnTo>
                  <a:pt x="1491995" y="7619"/>
                </a:lnTo>
                <a:lnTo>
                  <a:pt x="1114043" y="19811"/>
                </a:lnTo>
                <a:lnTo>
                  <a:pt x="702563" y="42671"/>
                </a:lnTo>
                <a:lnTo>
                  <a:pt x="629411" y="48767"/>
                </a:lnTo>
                <a:lnTo>
                  <a:pt x="559307" y="53339"/>
                </a:lnTo>
                <a:lnTo>
                  <a:pt x="492251" y="59435"/>
                </a:lnTo>
                <a:lnTo>
                  <a:pt x="371855" y="71627"/>
                </a:lnTo>
                <a:lnTo>
                  <a:pt x="315467" y="79247"/>
                </a:lnTo>
                <a:lnTo>
                  <a:pt x="265175" y="85343"/>
                </a:lnTo>
                <a:lnTo>
                  <a:pt x="217931" y="92963"/>
                </a:lnTo>
                <a:lnTo>
                  <a:pt x="176783" y="99059"/>
                </a:lnTo>
                <a:lnTo>
                  <a:pt x="138683" y="106679"/>
                </a:lnTo>
                <a:lnTo>
                  <a:pt x="50291" y="131063"/>
                </a:lnTo>
                <a:lnTo>
                  <a:pt x="6095" y="158495"/>
                </a:lnTo>
                <a:lnTo>
                  <a:pt x="6095" y="160019"/>
                </a:lnTo>
                <a:lnTo>
                  <a:pt x="3047" y="163067"/>
                </a:lnTo>
                <a:lnTo>
                  <a:pt x="1523" y="170687"/>
                </a:lnTo>
                <a:lnTo>
                  <a:pt x="0" y="173735"/>
                </a:lnTo>
                <a:lnTo>
                  <a:pt x="0" y="176783"/>
                </a:lnTo>
                <a:lnTo>
                  <a:pt x="1523" y="179831"/>
                </a:lnTo>
                <a:lnTo>
                  <a:pt x="3047" y="187451"/>
                </a:lnTo>
                <a:lnTo>
                  <a:pt x="6095" y="190499"/>
                </a:lnTo>
                <a:lnTo>
                  <a:pt x="6095" y="192023"/>
                </a:lnTo>
                <a:lnTo>
                  <a:pt x="16763" y="202691"/>
                </a:lnTo>
                <a:lnTo>
                  <a:pt x="76199" y="228599"/>
                </a:lnTo>
                <a:lnTo>
                  <a:pt x="138683" y="243839"/>
                </a:lnTo>
                <a:lnTo>
                  <a:pt x="176783" y="251459"/>
                </a:lnTo>
                <a:lnTo>
                  <a:pt x="219455" y="257555"/>
                </a:lnTo>
                <a:lnTo>
                  <a:pt x="265175" y="265175"/>
                </a:lnTo>
                <a:lnTo>
                  <a:pt x="316991" y="271271"/>
                </a:lnTo>
                <a:lnTo>
                  <a:pt x="371855" y="278891"/>
                </a:lnTo>
                <a:lnTo>
                  <a:pt x="429767" y="284987"/>
                </a:lnTo>
                <a:lnTo>
                  <a:pt x="629411" y="303275"/>
                </a:lnTo>
                <a:lnTo>
                  <a:pt x="778763" y="312419"/>
                </a:lnTo>
                <a:lnTo>
                  <a:pt x="858011" y="318515"/>
                </a:lnTo>
                <a:lnTo>
                  <a:pt x="940307" y="323087"/>
                </a:lnTo>
                <a:lnTo>
                  <a:pt x="1027175" y="326135"/>
                </a:lnTo>
                <a:lnTo>
                  <a:pt x="1114043" y="330707"/>
                </a:lnTo>
                <a:lnTo>
                  <a:pt x="1491995" y="342899"/>
                </a:lnTo>
                <a:lnTo>
                  <a:pt x="2010155" y="350519"/>
                </a:lnTo>
                <a:lnTo>
                  <a:pt x="2228087" y="350519"/>
                </a:lnTo>
                <a:lnTo>
                  <a:pt x="2746247" y="342899"/>
                </a:lnTo>
                <a:lnTo>
                  <a:pt x="3124199" y="330707"/>
                </a:lnTo>
                <a:lnTo>
                  <a:pt x="3212591" y="326135"/>
                </a:lnTo>
                <a:lnTo>
                  <a:pt x="3255263" y="324611"/>
                </a:lnTo>
                <a:lnTo>
                  <a:pt x="2010155" y="324611"/>
                </a:lnTo>
                <a:lnTo>
                  <a:pt x="1903475" y="323087"/>
                </a:lnTo>
                <a:lnTo>
                  <a:pt x="1798319" y="323087"/>
                </a:lnTo>
                <a:lnTo>
                  <a:pt x="1592579" y="320039"/>
                </a:lnTo>
                <a:lnTo>
                  <a:pt x="1493519" y="316991"/>
                </a:lnTo>
                <a:lnTo>
                  <a:pt x="1395983" y="315467"/>
                </a:lnTo>
                <a:lnTo>
                  <a:pt x="1207007" y="309371"/>
                </a:lnTo>
                <a:lnTo>
                  <a:pt x="1115567" y="304799"/>
                </a:lnTo>
                <a:lnTo>
                  <a:pt x="1027175" y="301751"/>
                </a:lnTo>
                <a:lnTo>
                  <a:pt x="780287" y="288035"/>
                </a:lnTo>
                <a:lnTo>
                  <a:pt x="704087" y="281939"/>
                </a:lnTo>
                <a:lnTo>
                  <a:pt x="630935" y="277367"/>
                </a:lnTo>
                <a:lnTo>
                  <a:pt x="432815" y="259079"/>
                </a:lnTo>
                <a:lnTo>
                  <a:pt x="373379" y="252983"/>
                </a:lnTo>
                <a:lnTo>
                  <a:pt x="320039" y="246887"/>
                </a:lnTo>
                <a:lnTo>
                  <a:pt x="268223" y="239267"/>
                </a:lnTo>
                <a:lnTo>
                  <a:pt x="222503" y="233171"/>
                </a:lnTo>
                <a:lnTo>
                  <a:pt x="181355" y="225551"/>
                </a:lnTo>
                <a:lnTo>
                  <a:pt x="111251" y="211835"/>
                </a:lnTo>
                <a:lnTo>
                  <a:pt x="59435" y="196595"/>
                </a:lnTo>
                <a:lnTo>
                  <a:pt x="30479" y="181355"/>
                </a:lnTo>
                <a:lnTo>
                  <a:pt x="31699" y="181355"/>
                </a:lnTo>
                <a:lnTo>
                  <a:pt x="29870" y="179831"/>
                </a:lnTo>
                <a:lnTo>
                  <a:pt x="24383" y="179831"/>
                </a:lnTo>
                <a:lnTo>
                  <a:pt x="24383" y="170687"/>
                </a:lnTo>
                <a:lnTo>
                  <a:pt x="29870" y="170687"/>
                </a:lnTo>
                <a:lnTo>
                  <a:pt x="31699" y="169163"/>
                </a:lnTo>
                <a:lnTo>
                  <a:pt x="30479" y="169163"/>
                </a:lnTo>
                <a:lnTo>
                  <a:pt x="44195" y="161543"/>
                </a:lnTo>
                <a:lnTo>
                  <a:pt x="83819" y="146303"/>
                </a:lnTo>
                <a:lnTo>
                  <a:pt x="181355" y="124967"/>
                </a:lnTo>
                <a:lnTo>
                  <a:pt x="222503" y="117347"/>
                </a:lnTo>
                <a:lnTo>
                  <a:pt x="269747" y="111251"/>
                </a:lnTo>
                <a:lnTo>
                  <a:pt x="320039" y="103631"/>
                </a:lnTo>
                <a:lnTo>
                  <a:pt x="432815" y="91439"/>
                </a:lnTo>
                <a:lnTo>
                  <a:pt x="630935" y="73151"/>
                </a:lnTo>
                <a:lnTo>
                  <a:pt x="704087" y="68579"/>
                </a:lnTo>
                <a:lnTo>
                  <a:pt x="780287" y="62483"/>
                </a:lnTo>
                <a:lnTo>
                  <a:pt x="1027175" y="48767"/>
                </a:lnTo>
                <a:lnTo>
                  <a:pt x="1207007" y="42671"/>
                </a:lnTo>
                <a:lnTo>
                  <a:pt x="1299971" y="38099"/>
                </a:lnTo>
                <a:lnTo>
                  <a:pt x="1395983" y="35051"/>
                </a:lnTo>
                <a:lnTo>
                  <a:pt x="1493519" y="33527"/>
                </a:lnTo>
                <a:lnTo>
                  <a:pt x="1592579" y="30479"/>
                </a:lnTo>
                <a:lnTo>
                  <a:pt x="1798319" y="27431"/>
                </a:lnTo>
                <a:lnTo>
                  <a:pt x="1903475" y="27431"/>
                </a:lnTo>
                <a:lnTo>
                  <a:pt x="2010155" y="25907"/>
                </a:lnTo>
                <a:lnTo>
                  <a:pt x="3241039" y="25907"/>
                </a:lnTo>
                <a:lnTo>
                  <a:pt x="3124199" y="19811"/>
                </a:lnTo>
                <a:lnTo>
                  <a:pt x="2746247" y="7619"/>
                </a:lnTo>
                <a:lnTo>
                  <a:pt x="2334767" y="1523"/>
                </a:lnTo>
                <a:close/>
              </a:path>
              <a:path w="4238625" h="350520">
                <a:moveTo>
                  <a:pt x="4207763" y="181355"/>
                </a:moveTo>
                <a:lnTo>
                  <a:pt x="4154423" y="204215"/>
                </a:lnTo>
                <a:lnTo>
                  <a:pt x="4056887" y="225551"/>
                </a:lnTo>
                <a:lnTo>
                  <a:pt x="4015739" y="233171"/>
                </a:lnTo>
                <a:lnTo>
                  <a:pt x="3970019" y="239267"/>
                </a:lnTo>
                <a:lnTo>
                  <a:pt x="3918203" y="246887"/>
                </a:lnTo>
                <a:lnTo>
                  <a:pt x="3864863" y="252983"/>
                </a:lnTo>
                <a:lnTo>
                  <a:pt x="3805427" y="259079"/>
                </a:lnTo>
                <a:lnTo>
                  <a:pt x="3607307" y="277367"/>
                </a:lnTo>
                <a:lnTo>
                  <a:pt x="3534155" y="281939"/>
                </a:lnTo>
                <a:lnTo>
                  <a:pt x="3457955" y="288035"/>
                </a:lnTo>
                <a:lnTo>
                  <a:pt x="3211067" y="301751"/>
                </a:lnTo>
                <a:lnTo>
                  <a:pt x="3122675" y="304799"/>
                </a:lnTo>
                <a:lnTo>
                  <a:pt x="3031235" y="309371"/>
                </a:lnTo>
                <a:lnTo>
                  <a:pt x="2842259" y="315467"/>
                </a:lnTo>
                <a:lnTo>
                  <a:pt x="2744723" y="316991"/>
                </a:lnTo>
                <a:lnTo>
                  <a:pt x="2645663" y="320039"/>
                </a:lnTo>
                <a:lnTo>
                  <a:pt x="2439923" y="323087"/>
                </a:lnTo>
                <a:lnTo>
                  <a:pt x="2334767" y="323087"/>
                </a:lnTo>
                <a:lnTo>
                  <a:pt x="2228087" y="324611"/>
                </a:lnTo>
                <a:lnTo>
                  <a:pt x="3255263" y="324611"/>
                </a:lnTo>
                <a:lnTo>
                  <a:pt x="3297935" y="323087"/>
                </a:lnTo>
                <a:lnTo>
                  <a:pt x="3380231" y="318515"/>
                </a:lnTo>
                <a:lnTo>
                  <a:pt x="3459479" y="312419"/>
                </a:lnTo>
                <a:lnTo>
                  <a:pt x="3608831" y="303275"/>
                </a:lnTo>
                <a:lnTo>
                  <a:pt x="3808475" y="284987"/>
                </a:lnTo>
                <a:lnTo>
                  <a:pt x="3867911" y="278891"/>
                </a:lnTo>
                <a:lnTo>
                  <a:pt x="3922775" y="271271"/>
                </a:lnTo>
                <a:lnTo>
                  <a:pt x="3973067" y="265175"/>
                </a:lnTo>
                <a:lnTo>
                  <a:pt x="4020311" y="257555"/>
                </a:lnTo>
                <a:lnTo>
                  <a:pt x="4062983" y="251459"/>
                </a:lnTo>
                <a:lnTo>
                  <a:pt x="4101083" y="243839"/>
                </a:lnTo>
                <a:lnTo>
                  <a:pt x="4163567" y="228599"/>
                </a:lnTo>
                <a:lnTo>
                  <a:pt x="4207763" y="210311"/>
                </a:lnTo>
                <a:lnTo>
                  <a:pt x="4233671" y="190499"/>
                </a:lnTo>
                <a:lnTo>
                  <a:pt x="4233671" y="188975"/>
                </a:lnTo>
                <a:lnTo>
                  <a:pt x="4235195" y="187451"/>
                </a:lnTo>
                <a:lnTo>
                  <a:pt x="4237024" y="182879"/>
                </a:lnTo>
                <a:lnTo>
                  <a:pt x="4206239" y="182879"/>
                </a:lnTo>
                <a:lnTo>
                  <a:pt x="4207763" y="181355"/>
                </a:lnTo>
                <a:close/>
              </a:path>
              <a:path w="4238625" h="350520">
                <a:moveTo>
                  <a:pt x="31699" y="181355"/>
                </a:moveTo>
                <a:lnTo>
                  <a:pt x="30479" y="181355"/>
                </a:lnTo>
                <a:lnTo>
                  <a:pt x="33527" y="182879"/>
                </a:lnTo>
                <a:lnTo>
                  <a:pt x="31699" y="181355"/>
                </a:lnTo>
                <a:close/>
              </a:path>
              <a:path w="4238625" h="350520">
                <a:moveTo>
                  <a:pt x="4211573" y="177545"/>
                </a:moveTo>
                <a:lnTo>
                  <a:pt x="4206239" y="182879"/>
                </a:lnTo>
                <a:lnTo>
                  <a:pt x="4237024" y="182879"/>
                </a:lnTo>
                <a:lnTo>
                  <a:pt x="4238243" y="179831"/>
                </a:lnTo>
                <a:lnTo>
                  <a:pt x="4210811" y="179831"/>
                </a:lnTo>
                <a:lnTo>
                  <a:pt x="4211573" y="177545"/>
                </a:lnTo>
                <a:close/>
              </a:path>
              <a:path w="4238625" h="350520">
                <a:moveTo>
                  <a:pt x="24383" y="175259"/>
                </a:moveTo>
                <a:lnTo>
                  <a:pt x="24383" y="179831"/>
                </a:lnTo>
                <a:lnTo>
                  <a:pt x="25399" y="176783"/>
                </a:lnTo>
                <a:lnTo>
                  <a:pt x="24383" y="175259"/>
                </a:lnTo>
                <a:close/>
              </a:path>
              <a:path w="4238625" h="350520">
                <a:moveTo>
                  <a:pt x="25399" y="176783"/>
                </a:moveTo>
                <a:lnTo>
                  <a:pt x="24383" y="179831"/>
                </a:lnTo>
                <a:lnTo>
                  <a:pt x="27431" y="179831"/>
                </a:lnTo>
                <a:lnTo>
                  <a:pt x="25399" y="176783"/>
                </a:lnTo>
                <a:close/>
              </a:path>
              <a:path w="4238625" h="350520">
                <a:moveTo>
                  <a:pt x="25576" y="176253"/>
                </a:moveTo>
                <a:lnTo>
                  <a:pt x="25399" y="176783"/>
                </a:lnTo>
                <a:lnTo>
                  <a:pt x="27431" y="179831"/>
                </a:lnTo>
                <a:lnTo>
                  <a:pt x="26494" y="177018"/>
                </a:lnTo>
                <a:lnTo>
                  <a:pt x="25576" y="176253"/>
                </a:lnTo>
                <a:close/>
              </a:path>
              <a:path w="4238625" h="350520">
                <a:moveTo>
                  <a:pt x="26494" y="177018"/>
                </a:moveTo>
                <a:lnTo>
                  <a:pt x="27431" y="179831"/>
                </a:lnTo>
                <a:lnTo>
                  <a:pt x="29870" y="179831"/>
                </a:lnTo>
                <a:lnTo>
                  <a:pt x="26494" y="177018"/>
                </a:lnTo>
                <a:close/>
              </a:path>
              <a:path w="4238625" h="350520">
                <a:moveTo>
                  <a:pt x="4212716" y="176402"/>
                </a:moveTo>
                <a:lnTo>
                  <a:pt x="4211573" y="177545"/>
                </a:lnTo>
                <a:lnTo>
                  <a:pt x="4210811" y="179831"/>
                </a:lnTo>
                <a:lnTo>
                  <a:pt x="4212843" y="176783"/>
                </a:lnTo>
                <a:lnTo>
                  <a:pt x="4212716" y="176402"/>
                </a:lnTo>
                <a:close/>
              </a:path>
              <a:path w="4238625" h="350520">
                <a:moveTo>
                  <a:pt x="4212843" y="176783"/>
                </a:moveTo>
                <a:lnTo>
                  <a:pt x="4210811" y="179831"/>
                </a:lnTo>
                <a:lnTo>
                  <a:pt x="4213859" y="179831"/>
                </a:lnTo>
                <a:lnTo>
                  <a:pt x="4212843" y="176783"/>
                </a:lnTo>
                <a:close/>
              </a:path>
              <a:path w="4238625" h="350520">
                <a:moveTo>
                  <a:pt x="4213859" y="175259"/>
                </a:moveTo>
                <a:lnTo>
                  <a:pt x="4212843" y="176783"/>
                </a:lnTo>
                <a:lnTo>
                  <a:pt x="4213859" y="179831"/>
                </a:lnTo>
                <a:lnTo>
                  <a:pt x="4213859" y="175259"/>
                </a:lnTo>
                <a:close/>
              </a:path>
              <a:path w="4238625" h="350520">
                <a:moveTo>
                  <a:pt x="4236719" y="170687"/>
                </a:moveTo>
                <a:lnTo>
                  <a:pt x="4213859" y="170687"/>
                </a:lnTo>
                <a:lnTo>
                  <a:pt x="4213859" y="179831"/>
                </a:lnTo>
                <a:lnTo>
                  <a:pt x="4238243" y="179831"/>
                </a:lnTo>
                <a:lnTo>
                  <a:pt x="4238243" y="173735"/>
                </a:lnTo>
                <a:lnTo>
                  <a:pt x="4236719" y="170687"/>
                </a:lnTo>
                <a:close/>
              </a:path>
              <a:path w="4238625" h="350520">
                <a:moveTo>
                  <a:pt x="4212335" y="175259"/>
                </a:moveTo>
                <a:lnTo>
                  <a:pt x="4211573" y="177545"/>
                </a:lnTo>
                <a:lnTo>
                  <a:pt x="4212716" y="176402"/>
                </a:lnTo>
                <a:lnTo>
                  <a:pt x="4212335" y="175259"/>
                </a:lnTo>
                <a:close/>
              </a:path>
              <a:path w="4238625" h="350520">
                <a:moveTo>
                  <a:pt x="25907" y="175259"/>
                </a:moveTo>
                <a:lnTo>
                  <a:pt x="25576" y="176253"/>
                </a:lnTo>
                <a:lnTo>
                  <a:pt x="26494" y="177018"/>
                </a:lnTo>
                <a:lnTo>
                  <a:pt x="25907" y="175259"/>
                </a:lnTo>
                <a:close/>
              </a:path>
              <a:path w="4238625" h="350520">
                <a:moveTo>
                  <a:pt x="24383" y="175259"/>
                </a:moveTo>
                <a:lnTo>
                  <a:pt x="25399" y="176783"/>
                </a:lnTo>
                <a:lnTo>
                  <a:pt x="25576" y="176253"/>
                </a:lnTo>
                <a:lnTo>
                  <a:pt x="24383" y="175259"/>
                </a:lnTo>
                <a:close/>
              </a:path>
              <a:path w="4238625" h="350520">
                <a:moveTo>
                  <a:pt x="4213859" y="175259"/>
                </a:moveTo>
                <a:lnTo>
                  <a:pt x="4212716" y="176402"/>
                </a:lnTo>
                <a:lnTo>
                  <a:pt x="4212843" y="176783"/>
                </a:lnTo>
                <a:lnTo>
                  <a:pt x="4213859" y="175259"/>
                </a:lnTo>
                <a:close/>
              </a:path>
              <a:path w="4238625" h="350520">
                <a:moveTo>
                  <a:pt x="4212716" y="174116"/>
                </a:moveTo>
                <a:lnTo>
                  <a:pt x="4212335" y="175259"/>
                </a:lnTo>
                <a:lnTo>
                  <a:pt x="4212716" y="176402"/>
                </a:lnTo>
                <a:lnTo>
                  <a:pt x="4213859" y="175259"/>
                </a:lnTo>
                <a:lnTo>
                  <a:pt x="4212716" y="174116"/>
                </a:lnTo>
                <a:close/>
              </a:path>
              <a:path w="4238625" h="350520">
                <a:moveTo>
                  <a:pt x="25576" y="174266"/>
                </a:moveTo>
                <a:lnTo>
                  <a:pt x="24383" y="175259"/>
                </a:lnTo>
                <a:lnTo>
                  <a:pt x="25576" y="176253"/>
                </a:lnTo>
                <a:lnTo>
                  <a:pt x="25907" y="175259"/>
                </a:lnTo>
                <a:lnTo>
                  <a:pt x="25576" y="174266"/>
                </a:lnTo>
                <a:close/>
              </a:path>
              <a:path w="4238625" h="350520">
                <a:moveTo>
                  <a:pt x="24383" y="170687"/>
                </a:moveTo>
                <a:lnTo>
                  <a:pt x="24383" y="175259"/>
                </a:lnTo>
                <a:lnTo>
                  <a:pt x="25399" y="173735"/>
                </a:lnTo>
                <a:lnTo>
                  <a:pt x="24383" y="170687"/>
                </a:lnTo>
                <a:close/>
              </a:path>
              <a:path w="4238625" h="350520">
                <a:moveTo>
                  <a:pt x="25399" y="173735"/>
                </a:moveTo>
                <a:lnTo>
                  <a:pt x="24383" y="175259"/>
                </a:lnTo>
                <a:lnTo>
                  <a:pt x="25576" y="174266"/>
                </a:lnTo>
                <a:lnTo>
                  <a:pt x="25399" y="173735"/>
                </a:lnTo>
                <a:close/>
              </a:path>
              <a:path w="4238625" h="350520">
                <a:moveTo>
                  <a:pt x="26494" y="173501"/>
                </a:moveTo>
                <a:lnTo>
                  <a:pt x="25576" y="174266"/>
                </a:lnTo>
                <a:lnTo>
                  <a:pt x="25907" y="175259"/>
                </a:lnTo>
                <a:lnTo>
                  <a:pt x="26494" y="173501"/>
                </a:lnTo>
                <a:close/>
              </a:path>
              <a:path w="4238625" h="350520">
                <a:moveTo>
                  <a:pt x="4211573" y="172973"/>
                </a:moveTo>
                <a:lnTo>
                  <a:pt x="4212335" y="175259"/>
                </a:lnTo>
                <a:lnTo>
                  <a:pt x="4212716" y="174116"/>
                </a:lnTo>
                <a:lnTo>
                  <a:pt x="4211573" y="172973"/>
                </a:lnTo>
                <a:close/>
              </a:path>
              <a:path w="4238625" h="350520">
                <a:moveTo>
                  <a:pt x="4212843" y="173735"/>
                </a:moveTo>
                <a:lnTo>
                  <a:pt x="4212716" y="174116"/>
                </a:lnTo>
                <a:lnTo>
                  <a:pt x="4213859" y="175259"/>
                </a:lnTo>
                <a:lnTo>
                  <a:pt x="4212843" y="173735"/>
                </a:lnTo>
                <a:close/>
              </a:path>
              <a:path w="4238625" h="350520">
                <a:moveTo>
                  <a:pt x="4213859" y="170687"/>
                </a:moveTo>
                <a:lnTo>
                  <a:pt x="4212843" y="173735"/>
                </a:lnTo>
                <a:lnTo>
                  <a:pt x="4213859" y="175259"/>
                </a:lnTo>
                <a:lnTo>
                  <a:pt x="4213859" y="170687"/>
                </a:lnTo>
                <a:close/>
              </a:path>
              <a:path w="4238625" h="350520">
                <a:moveTo>
                  <a:pt x="27431" y="170687"/>
                </a:moveTo>
                <a:lnTo>
                  <a:pt x="25399" y="173735"/>
                </a:lnTo>
                <a:lnTo>
                  <a:pt x="25576" y="174266"/>
                </a:lnTo>
                <a:lnTo>
                  <a:pt x="26494" y="173501"/>
                </a:lnTo>
                <a:lnTo>
                  <a:pt x="27431" y="170687"/>
                </a:lnTo>
                <a:close/>
              </a:path>
              <a:path w="4238625" h="350520">
                <a:moveTo>
                  <a:pt x="4210811" y="170687"/>
                </a:moveTo>
                <a:lnTo>
                  <a:pt x="4211573" y="172973"/>
                </a:lnTo>
                <a:lnTo>
                  <a:pt x="4212716" y="174116"/>
                </a:lnTo>
                <a:lnTo>
                  <a:pt x="4212843" y="173735"/>
                </a:lnTo>
                <a:lnTo>
                  <a:pt x="4210811" y="170687"/>
                </a:lnTo>
                <a:close/>
              </a:path>
              <a:path w="4238625" h="350520">
                <a:moveTo>
                  <a:pt x="27431" y="170687"/>
                </a:moveTo>
                <a:lnTo>
                  <a:pt x="24383" y="170687"/>
                </a:lnTo>
                <a:lnTo>
                  <a:pt x="25399" y="173735"/>
                </a:lnTo>
                <a:lnTo>
                  <a:pt x="27431" y="170687"/>
                </a:lnTo>
                <a:close/>
              </a:path>
              <a:path w="4238625" h="350520">
                <a:moveTo>
                  <a:pt x="4213859" y="170687"/>
                </a:moveTo>
                <a:lnTo>
                  <a:pt x="4210811" y="170687"/>
                </a:lnTo>
                <a:lnTo>
                  <a:pt x="4212843" y="173735"/>
                </a:lnTo>
                <a:lnTo>
                  <a:pt x="4213859" y="170687"/>
                </a:lnTo>
                <a:close/>
              </a:path>
              <a:path w="4238625" h="350520">
                <a:moveTo>
                  <a:pt x="29870" y="170687"/>
                </a:moveTo>
                <a:lnTo>
                  <a:pt x="27431" y="170687"/>
                </a:lnTo>
                <a:lnTo>
                  <a:pt x="26494" y="173501"/>
                </a:lnTo>
                <a:lnTo>
                  <a:pt x="29870" y="170687"/>
                </a:lnTo>
                <a:close/>
              </a:path>
              <a:path w="4238625" h="350520">
                <a:moveTo>
                  <a:pt x="4236110" y="167639"/>
                </a:moveTo>
                <a:lnTo>
                  <a:pt x="4206239" y="167639"/>
                </a:lnTo>
                <a:lnTo>
                  <a:pt x="4211573" y="172973"/>
                </a:lnTo>
                <a:lnTo>
                  <a:pt x="4210811" y="170687"/>
                </a:lnTo>
                <a:lnTo>
                  <a:pt x="4236719" y="170687"/>
                </a:lnTo>
                <a:lnTo>
                  <a:pt x="4236110" y="167639"/>
                </a:lnTo>
                <a:close/>
              </a:path>
              <a:path w="4238625" h="350520">
                <a:moveTo>
                  <a:pt x="33527" y="167639"/>
                </a:moveTo>
                <a:lnTo>
                  <a:pt x="30479" y="169163"/>
                </a:lnTo>
                <a:lnTo>
                  <a:pt x="31699" y="169163"/>
                </a:lnTo>
                <a:lnTo>
                  <a:pt x="33527" y="167639"/>
                </a:lnTo>
                <a:close/>
              </a:path>
              <a:path w="4238625" h="350520">
                <a:moveTo>
                  <a:pt x="3241039" y="25907"/>
                </a:moveTo>
                <a:lnTo>
                  <a:pt x="2228087" y="25907"/>
                </a:lnTo>
                <a:lnTo>
                  <a:pt x="2334767" y="27431"/>
                </a:lnTo>
                <a:lnTo>
                  <a:pt x="2439923" y="27431"/>
                </a:lnTo>
                <a:lnTo>
                  <a:pt x="2645663" y="30479"/>
                </a:lnTo>
                <a:lnTo>
                  <a:pt x="2744723" y="33527"/>
                </a:lnTo>
                <a:lnTo>
                  <a:pt x="2843783" y="35051"/>
                </a:lnTo>
                <a:lnTo>
                  <a:pt x="2938271" y="38099"/>
                </a:lnTo>
                <a:lnTo>
                  <a:pt x="3031235" y="42671"/>
                </a:lnTo>
                <a:lnTo>
                  <a:pt x="3211067" y="48767"/>
                </a:lnTo>
                <a:lnTo>
                  <a:pt x="3457955" y="62483"/>
                </a:lnTo>
                <a:lnTo>
                  <a:pt x="3534155" y="68579"/>
                </a:lnTo>
                <a:lnTo>
                  <a:pt x="3607307" y="73151"/>
                </a:lnTo>
                <a:lnTo>
                  <a:pt x="3742943" y="85343"/>
                </a:lnTo>
                <a:lnTo>
                  <a:pt x="3919727" y="103631"/>
                </a:lnTo>
                <a:lnTo>
                  <a:pt x="3970019" y="111251"/>
                </a:lnTo>
                <a:lnTo>
                  <a:pt x="4015739" y="117347"/>
                </a:lnTo>
                <a:lnTo>
                  <a:pt x="4058411" y="124967"/>
                </a:lnTo>
                <a:lnTo>
                  <a:pt x="4128515" y="140207"/>
                </a:lnTo>
                <a:lnTo>
                  <a:pt x="4178807" y="155447"/>
                </a:lnTo>
                <a:lnTo>
                  <a:pt x="4207763" y="169163"/>
                </a:lnTo>
                <a:lnTo>
                  <a:pt x="4206239" y="167639"/>
                </a:lnTo>
                <a:lnTo>
                  <a:pt x="4236110" y="167639"/>
                </a:lnTo>
                <a:lnTo>
                  <a:pt x="4235195" y="163067"/>
                </a:lnTo>
                <a:lnTo>
                  <a:pt x="4233671" y="161543"/>
                </a:lnTo>
                <a:lnTo>
                  <a:pt x="4233671" y="160019"/>
                </a:lnTo>
                <a:lnTo>
                  <a:pt x="4162043" y="121919"/>
                </a:lnTo>
                <a:lnTo>
                  <a:pt x="4099559" y="106679"/>
                </a:lnTo>
                <a:lnTo>
                  <a:pt x="4061459" y="99059"/>
                </a:lnTo>
                <a:lnTo>
                  <a:pt x="4020311" y="92963"/>
                </a:lnTo>
                <a:lnTo>
                  <a:pt x="3973067" y="85343"/>
                </a:lnTo>
                <a:lnTo>
                  <a:pt x="3922775" y="79247"/>
                </a:lnTo>
                <a:lnTo>
                  <a:pt x="3866387" y="71627"/>
                </a:lnTo>
                <a:lnTo>
                  <a:pt x="3745991" y="59435"/>
                </a:lnTo>
                <a:lnTo>
                  <a:pt x="3678935" y="53339"/>
                </a:lnTo>
                <a:lnTo>
                  <a:pt x="3608831" y="48767"/>
                </a:lnTo>
                <a:lnTo>
                  <a:pt x="3535679" y="42671"/>
                </a:lnTo>
                <a:lnTo>
                  <a:pt x="3241039" y="25907"/>
                </a:lnTo>
                <a:close/>
              </a:path>
              <a:path w="4238625" h="350520">
                <a:moveTo>
                  <a:pt x="2119883" y="0"/>
                </a:moveTo>
                <a:lnTo>
                  <a:pt x="2010155" y="1523"/>
                </a:lnTo>
                <a:lnTo>
                  <a:pt x="2228087" y="1523"/>
                </a:lnTo>
                <a:lnTo>
                  <a:pt x="2119883" y="0"/>
                </a:lnTo>
                <a:close/>
              </a:path>
            </a:pathLst>
          </a:custGeom>
          <a:solidFill>
            <a:srgbClr val="BF0000"/>
          </a:solidFill>
        </p:spPr>
        <p:txBody>
          <a:bodyPr wrap="square" lIns="0" tIns="0" rIns="0" bIns="0" rtlCol="0"/>
          <a:lstStyle/>
          <a:p>
            <a:endParaRPr/>
          </a:p>
        </p:txBody>
      </p:sp>
      <p:sp>
        <p:nvSpPr>
          <p:cNvPr id="12" name="object 12"/>
          <p:cNvSpPr txBox="1"/>
          <p:nvPr/>
        </p:nvSpPr>
        <p:spPr>
          <a:xfrm>
            <a:off x="5050047" y="3806118"/>
            <a:ext cx="3256544" cy="707886"/>
          </a:xfrm>
          <a:prstGeom prst="rect">
            <a:avLst/>
          </a:prstGeom>
        </p:spPr>
        <p:txBody>
          <a:bodyPr vert="horz" wrap="square" lIns="0" tIns="0" rIns="0" bIns="0" rtlCol="0">
            <a:spAutoFit/>
          </a:bodyPr>
          <a:lstStyle/>
          <a:p>
            <a:pPr marL="184785" indent="-172085">
              <a:lnSpc>
                <a:spcPct val="100000"/>
              </a:lnSpc>
              <a:spcBef>
                <a:spcPts val="600"/>
              </a:spcBef>
              <a:buChar char="•"/>
              <a:tabLst>
                <a:tab pos="184785" algn="l"/>
                <a:tab pos="185420" algn="l"/>
              </a:tabLst>
            </a:pPr>
            <a:r>
              <a:rPr lang="sv-SE" sz="1200" spc="-10" dirty="0" smtClean="0">
                <a:solidFill>
                  <a:srgbClr val="3F3F3F"/>
                </a:solidFill>
                <a:latin typeface="Verdana" panose="020B0604030504040204" pitchFamily="34" charset="0"/>
                <a:ea typeface="Verdana" panose="020B0604030504040204" pitchFamily="34" charset="0"/>
                <a:cs typeface="Arial"/>
              </a:rPr>
              <a:t>Plan and </a:t>
            </a:r>
            <a:r>
              <a:rPr lang="sv-SE" sz="1200" spc="-10" dirty="0" err="1" smtClean="0">
                <a:solidFill>
                  <a:srgbClr val="3F3F3F"/>
                </a:solidFill>
                <a:latin typeface="Verdana" panose="020B0604030504040204" pitchFamily="34" charset="0"/>
                <a:ea typeface="Verdana" panose="020B0604030504040204" pitchFamily="34" charset="0"/>
                <a:cs typeface="Arial"/>
              </a:rPr>
              <a:t>resources</a:t>
            </a:r>
            <a:endParaRPr sz="1200" spc="-10" dirty="0">
              <a:solidFill>
                <a:srgbClr val="3F3F3F"/>
              </a:solidFill>
              <a:latin typeface="Verdana" panose="020B0604030504040204" pitchFamily="34" charset="0"/>
              <a:ea typeface="Verdana" panose="020B0604030504040204" pitchFamily="34" charset="0"/>
              <a:cs typeface="Arial"/>
            </a:endParaRPr>
          </a:p>
          <a:p>
            <a:pPr marL="384175" lvl="1" indent="-142875">
              <a:lnSpc>
                <a:spcPct val="100000"/>
              </a:lnSpc>
              <a:spcBef>
                <a:spcPts val="600"/>
              </a:spcBef>
              <a:buChar char="–"/>
              <a:tabLst>
                <a:tab pos="384810" algn="l"/>
              </a:tabLst>
            </a:pPr>
            <a:r>
              <a:rPr lang="sv-SE" sz="1200" spc="-10" dirty="0" err="1" smtClean="0">
                <a:solidFill>
                  <a:srgbClr val="3F3F3F"/>
                </a:solidFill>
                <a:latin typeface="Verdana" panose="020B0604030504040204" pitchFamily="34" charset="0"/>
                <a:ea typeface="Verdana" panose="020B0604030504040204" pitchFamily="34" charset="0"/>
                <a:cs typeface="Arial"/>
              </a:rPr>
              <a:t>Launch</a:t>
            </a:r>
            <a:r>
              <a:rPr lang="sv-SE" sz="1200" spc="-10" dirty="0" smtClean="0">
                <a:solidFill>
                  <a:srgbClr val="3F3F3F"/>
                </a:solidFill>
                <a:latin typeface="Verdana" panose="020B0604030504040204" pitchFamily="34" charset="0"/>
                <a:ea typeface="Verdana" panose="020B0604030504040204" pitchFamily="34" charset="0"/>
                <a:cs typeface="Arial"/>
              </a:rPr>
              <a:t> and </a:t>
            </a:r>
            <a:r>
              <a:rPr lang="sv-SE" sz="1200" spc="-10" dirty="0" err="1" smtClean="0">
                <a:solidFill>
                  <a:srgbClr val="3F3F3F"/>
                </a:solidFill>
                <a:latin typeface="Verdana" panose="020B0604030504040204" pitchFamily="34" charset="0"/>
                <a:ea typeface="Verdana" panose="020B0604030504040204" pitchFamily="34" charset="0"/>
                <a:cs typeface="Arial"/>
              </a:rPr>
              <a:t>maintain</a:t>
            </a:r>
            <a:r>
              <a:rPr lang="sv-SE" sz="1200" spc="-10" dirty="0" smtClean="0">
                <a:solidFill>
                  <a:srgbClr val="3F3F3F"/>
                </a:solidFill>
                <a:latin typeface="Verdana" panose="020B0604030504040204" pitchFamily="34" charset="0"/>
                <a:ea typeface="Verdana" panose="020B0604030504040204" pitchFamily="34" charset="0"/>
                <a:cs typeface="Arial"/>
              </a:rPr>
              <a:t> plan</a:t>
            </a:r>
          </a:p>
          <a:p>
            <a:pPr marL="384175" lvl="1" indent="-142875">
              <a:lnSpc>
                <a:spcPct val="100000"/>
              </a:lnSpc>
              <a:spcBef>
                <a:spcPts val="600"/>
              </a:spcBef>
              <a:buChar char="–"/>
              <a:tabLst>
                <a:tab pos="384810" algn="l"/>
              </a:tabLst>
            </a:pPr>
            <a:r>
              <a:rPr lang="sv-SE" sz="1200" spc="-10" dirty="0" err="1" smtClean="0">
                <a:solidFill>
                  <a:srgbClr val="3F3F3F"/>
                </a:solidFill>
                <a:latin typeface="Verdana" panose="020B0604030504040204" pitchFamily="34" charset="0"/>
                <a:ea typeface="Verdana" panose="020B0604030504040204" pitchFamily="34" charset="0"/>
                <a:cs typeface="Arial"/>
              </a:rPr>
              <a:t>Obtain</a:t>
            </a:r>
            <a:r>
              <a:rPr lang="sv-SE" sz="1200" spc="-10" dirty="0" smtClean="0">
                <a:solidFill>
                  <a:srgbClr val="3F3F3F"/>
                </a:solidFill>
                <a:latin typeface="Verdana" panose="020B0604030504040204" pitchFamily="34" charset="0"/>
                <a:ea typeface="Verdana" panose="020B0604030504040204" pitchFamily="34" charset="0"/>
                <a:cs typeface="Arial"/>
              </a:rPr>
              <a:t> </a:t>
            </a:r>
            <a:r>
              <a:rPr lang="sv-SE" sz="1200" spc="-10" dirty="0" err="1" smtClean="0">
                <a:solidFill>
                  <a:srgbClr val="3F3F3F"/>
                </a:solidFill>
                <a:latin typeface="Verdana" panose="020B0604030504040204" pitchFamily="34" charset="0"/>
                <a:ea typeface="Verdana" panose="020B0604030504040204" pitchFamily="34" charset="0"/>
                <a:cs typeface="Arial"/>
              </a:rPr>
              <a:t>resources</a:t>
            </a:r>
            <a:endParaRPr sz="1200" spc="-10" dirty="0">
              <a:solidFill>
                <a:srgbClr val="3F3F3F"/>
              </a:solidFill>
              <a:latin typeface="Verdana" panose="020B0604030504040204" pitchFamily="34" charset="0"/>
              <a:ea typeface="Verdana" panose="020B0604030504040204" pitchFamily="34" charset="0"/>
              <a:cs typeface="Arial"/>
            </a:endParaRPr>
          </a:p>
        </p:txBody>
      </p:sp>
    </p:spTree>
    <p:extLst>
      <p:ext uri="{BB962C8B-B14F-4D97-AF65-F5344CB8AC3E}">
        <p14:creationId xmlns:p14="http://schemas.microsoft.com/office/powerpoint/2010/main" val="20665089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000" y="627534"/>
            <a:ext cx="7693322" cy="596700"/>
          </a:xfrm>
        </p:spPr>
        <p:txBody>
          <a:bodyPr/>
          <a:lstStyle/>
          <a:p>
            <a:r>
              <a:rPr lang="sv-SE" dirty="0" smtClean="0"/>
              <a:t>Business </a:t>
            </a:r>
            <a:r>
              <a:rPr lang="sv-SE" dirty="0" err="1" smtClean="0"/>
              <a:t>Requirements</a:t>
            </a:r>
            <a:r>
              <a:rPr lang="sv-SE" dirty="0" smtClean="0"/>
              <a:t> Definitions</a:t>
            </a:r>
            <a:endParaRPr lang="sv-SE" dirty="0"/>
          </a:p>
        </p:txBody>
      </p:sp>
      <p:sp>
        <p:nvSpPr>
          <p:cNvPr id="4" name="object 17"/>
          <p:cNvSpPr txBox="1"/>
          <p:nvPr/>
        </p:nvSpPr>
        <p:spPr>
          <a:xfrm>
            <a:off x="1313109" y="4495951"/>
            <a:ext cx="102235" cy="107950"/>
          </a:xfrm>
          <a:prstGeom prst="rect">
            <a:avLst/>
          </a:prstGeom>
        </p:spPr>
        <p:txBody>
          <a:bodyPr vert="horz" wrap="square" lIns="0" tIns="0" rIns="0" bIns="0" rtlCol="0">
            <a:spAutoFit/>
          </a:bodyPr>
          <a:lstStyle/>
          <a:p>
            <a:pPr marL="12700">
              <a:lnSpc>
                <a:spcPct val="100000"/>
              </a:lnSpc>
            </a:pPr>
            <a:r>
              <a:rPr sz="600" i="1" spc="-35" dirty="0">
                <a:latin typeface="Arial"/>
                <a:cs typeface="Arial"/>
              </a:rPr>
              <a:t>8</a:t>
            </a:r>
            <a:r>
              <a:rPr sz="600" i="1" spc="-30" dirty="0">
                <a:latin typeface="Arial"/>
                <a:cs typeface="Arial"/>
              </a:rPr>
              <a:t>8</a:t>
            </a:r>
            <a:endParaRPr sz="600">
              <a:latin typeface="Arial"/>
              <a:cs typeface="Arial"/>
            </a:endParaRPr>
          </a:p>
        </p:txBody>
      </p:sp>
      <p:sp>
        <p:nvSpPr>
          <p:cNvPr id="6" name="object 23"/>
          <p:cNvSpPr/>
          <p:nvPr/>
        </p:nvSpPr>
        <p:spPr>
          <a:xfrm>
            <a:off x="792000" y="1490017"/>
            <a:ext cx="4381500" cy="1513332"/>
          </a:xfrm>
          <a:prstGeom prst="rect">
            <a:avLst/>
          </a:prstGeom>
          <a:blipFill>
            <a:blip r:embed="rId2" cstate="print"/>
            <a:stretch>
              <a:fillRect/>
            </a:stretch>
          </a:blipFill>
        </p:spPr>
        <p:txBody>
          <a:bodyPr wrap="square" lIns="0" tIns="0" rIns="0" bIns="0" rtlCol="0"/>
          <a:lstStyle/>
          <a:p>
            <a:endParaRPr/>
          </a:p>
        </p:txBody>
      </p:sp>
      <p:sp>
        <p:nvSpPr>
          <p:cNvPr id="8" name="object 25"/>
          <p:cNvSpPr txBox="1"/>
          <p:nvPr/>
        </p:nvSpPr>
        <p:spPr>
          <a:xfrm>
            <a:off x="1313109" y="3305708"/>
            <a:ext cx="2569216" cy="1154162"/>
          </a:xfrm>
          <a:prstGeom prst="rect">
            <a:avLst/>
          </a:prstGeom>
        </p:spPr>
        <p:txBody>
          <a:bodyPr vert="horz" wrap="square" lIns="0" tIns="0" rIns="0" bIns="0" rtlCol="0">
            <a:spAutoFit/>
          </a:bodyPr>
          <a:lstStyle/>
          <a:p>
            <a:pPr marL="184785" indent="-172085">
              <a:spcBef>
                <a:spcPts val="600"/>
              </a:spcBef>
              <a:buChar char="•"/>
              <a:tabLst>
                <a:tab pos="185420" algn="l"/>
              </a:tabLst>
            </a:pPr>
            <a:r>
              <a:rPr sz="1200" spc="-55" dirty="0">
                <a:solidFill>
                  <a:srgbClr val="3F3F3F"/>
                </a:solidFill>
                <a:latin typeface="Verdana" panose="020B0604030504040204" pitchFamily="34" charset="0"/>
                <a:ea typeface="Verdana" panose="020B0604030504040204" pitchFamily="34" charset="0"/>
                <a:cs typeface="Arial"/>
              </a:rPr>
              <a:t>Requirements</a:t>
            </a:r>
            <a:r>
              <a:rPr sz="1200" spc="-140" dirty="0">
                <a:solidFill>
                  <a:srgbClr val="3F3F3F"/>
                </a:solidFill>
                <a:latin typeface="Verdana" panose="020B0604030504040204" pitchFamily="34" charset="0"/>
                <a:ea typeface="Verdana" panose="020B0604030504040204" pitchFamily="34" charset="0"/>
                <a:cs typeface="Arial"/>
              </a:rPr>
              <a:t> </a:t>
            </a:r>
            <a:r>
              <a:rPr sz="1200" spc="-55" dirty="0">
                <a:solidFill>
                  <a:srgbClr val="3F3F3F"/>
                </a:solidFill>
                <a:latin typeface="Verdana" panose="020B0604030504040204" pitchFamily="34" charset="0"/>
                <a:ea typeface="Verdana" panose="020B0604030504040204" pitchFamily="34" charset="0"/>
                <a:cs typeface="Arial"/>
              </a:rPr>
              <a:t>Preplanning</a:t>
            </a:r>
            <a:endParaRPr sz="1200" dirty="0">
              <a:latin typeface="Verdana" panose="020B0604030504040204" pitchFamily="34" charset="0"/>
              <a:ea typeface="Verdana" panose="020B0604030504040204" pitchFamily="34" charset="0"/>
              <a:cs typeface="Arial"/>
            </a:endParaRPr>
          </a:p>
          <a:p>
            <a:pPr marL="184785" indent="-172085">
              <a:spcBef>
                <a:spcPts val="600"/>
              </a:spcBef>
              <a:buChar char="•"/>
              <a:tabLst>
                <a:tab pos="185420" algn="l"/>
              </a:tabLst>
            </a:pPr>
            <a:r>
              <a:rPr sz="1200" spc="-50" dirty="0" smtClean="0">
                <a:solidFill>
                  <a:srgbClr val="3F3F3F"/>
                </a:solidFill>
                <a:latin typeface="Verdana" panose="020B0604030504040204" pitchFamily="34" charset="0"/>
                <a:ea typeface="Verdana" panose="020B0604030504040204" pitchFamily="34" charset="0"/>
                <a:cs typeface="Arial"/>
              </a:rPr>
              <a:t>Collect </a:t>
            </a:r>
            <a:r>
              <a:rPr sz="1200" spc="-85" dirty="0">
                <a:solidFill>
                  <a:srgbClr val="3F3F3F"/>
                </a:solidFill>
                <a:latin typeface="Verdana" panose="020B0604030504040204" pitchFamily="34" charset="0"/>
                <a:ea typeface="Verdana" panose="020B0604030504040204" pitchFamily="34" charset="0"/>
                <a:cs typeface="Arial"/>
              </a:rPr>
              <a:t>Business</a:t>
            </a:r>
            <a:r>
              <a:rPr sz="1200" spc="-195" dirty="0">
                <a:solidFill>
                  <a:srgbClr val="3F3F3F"/>
                </a:solidFill>
                <a:latin typeface="Verdana" panose="020B0604030504040204" pitchFamily="34" charset="0"/>
                <a:ea typeface="Verdana" panose="020B0604030504040204" pitchFamily="34" charset="0"/>
                <a:cs typeface="Arial"/>
              </a:rPr>
              <a:t> </a:t>
            </a:r>
            <a:r>
              <a:rPr sz="1200" spc="-55" dirty="0">
                <a:solidFill>
                  <a:srgbClr val="3F3F3F"/>
                </a:solidFill>
                <a:latin typeface="Verdana" panose="020B0604030504040204" pitchFamily="34" charset="0"/>
                <a:ea typeface="Verdana" panose="020B0604030504040204" pitchFamily="34" charset="0"/>
                <a:cs typeface="Arial"/>
              </a:rPr>
              <a:t>Requirements</a:t>
            </a:r>
            <a:endParaRPr sz="1200" dirty="0">
              <a:latin typeface="Verdana" panose="020B0604030504040204" pitchFamily="34" charset="0"/>
              <a:ea typeface="Verdana" panose="020B0604030504040204" pitchFamily="34" charset="0"/>
              <a:cs typeface="Arial"/>
            </a:endParaRPr>
          </a:p>
          <a:p>
            <a:pPr marL="384175" lvl="1" indent="-142875">
              <a:spcBef>
                <a:spcPts val="600"/>
              </a:spcBef>
              <a:buChar char="–"/>
              <a:tabLst>
                <a:tab pos="384810" algn="l"/>
              </a:tabLst>
            </a:pPr>
            <a:r>
              <a:rPr sz="1200" spc="-65" dirty="0" smtClean="0">
                <a:solidFill>
                  <a:srgbClr val="3F3F3F"/>
                </a:solidFill>
                <a:latin typeface="Verdana" panose="020B0604030504040204" pitchFamily="34" charset="0"/>
                <a:ea typeface="Verdana" panose="020B0604030504040204" pitchFamily="34" charset="0"/>
                <a:cs typeface="Arial"/>
              </a:rPr>
              <a:t>User</a:t>
            </a:r>
            <a:r>
              <a:rPr lang="sv-SE" sz="1200" spc="-65" dirty="0" smtClean="0">
                <a:solidFill>
                  <a:srgbClr val="3F3F3F"/>
                </a:solidFill>
                <a:latin typeface="Verdana" panose="020B0604030504040204" pitchFamily="34" charset="0"/>
                <a:ea typeface="Verdana" panose="020B0604030504040204" pitchFamily="34" charset="0"/>
                <a:cs typeface="Arial"/>
              </a:rPr>
              <a:t>s</a:t>
            </a:r>
            <a:r>
              <a:rPr sz="1200" spc="-65" dirty="0" smtClean="0">
                <a:solidFill>
                  <a:srgbClr val="3F3F3F"/>
                </a:solidFill>
                <a:latin typeface="Verdana" panose="020B0604030504040204" pitchFamily="34" charset="0"/>
                <a:ea typeface="Verdana" panose="020B0604030504040204" pitchFamily="34" charset="0"/>
                <a:cs typeface="Arial"/>
              </a:rPr>
              <a:t> need</a:t>
            </a:r>
            <a:r>
              <a:rPr lang="sv-SE" sz="1200" spc="-65" dirty="0" smtClean="0">
                <a:solidFill>
                  <a:srgbClr val="3F3F3F"/>
                </a:solidFill>
                <a:latin typeface="Verdana" panose="020B0604030504040204" pitchFamily="34" charset="0"/>
                <a:ea typeface="Verdana" panose="020B0604030504040204" pitchFamily="34" charset="0"/>
                <a:cs typeface="Arial"/>
              </a:rPr>
              <a:t> </a:t>
            </a:r>
            <a:r>
              <a:rPr lang="sv-SE" sz="1200" spc="-65" dirty="0" err="1" smtClean="0">
                <a:solidFill>
                  <a:srgbClr val="3F3F3F"/>
                </a:solidFill>
                <a:latin typeface="Verdana" panose="020B0604030504040204" pitchFamily="34" charset="0"/>
                <a:ea typeface="Verdana" panose="020B0604030504040204" pitchFamily="34" charset="0"/>
                <a:cs typeface="Arial"/>
              </a:rPr>
              <a:t>analysis</a:t>
            </a:r>
            <a:endParaRPr sz="1200" dirty="0">
              <a:latin typeface="Verdana" panose="020B0604030504040204" pitchFamily="34" charset="0"/>
              <a:ea typeface="Verdana" panose="020B0604030504040204" pitchFamily="34" charset="0"/>
              <a:cs typeface="Arial"/>
            </a:endParaRPr>
          </a:p>
          <a:p>
            <a:pPr marL="184785" marR="5080" indent="-172085">
              <a:spcBef>
                <a:spcPts val="600"/>
              </a:spcBef>
              <a:buFont typeface="Arial"/>
              <a:buChar char="•"/>
              <a:tabLst>
                <a:tab pos="185420" algn="l"/>
              </a:tabLst>
            </a:pPr>
            <a:r>
              <a:rPr sz="1200" spc="-70" dirty="0">
                <a:latin typeface="Verdana" panose="020B0604030504040204" pitchFamily="34" charset="0"/>
                <a:ea typeface="Verdana" panose="020B0604030504040204" pitchFamily="34" charset="0"/>
                <a:cs typeface="Arial"/>
              </a:rPr>
              <a:t>Interplay between</a:t>
            </a:r>
            <a:r>
              <a:rPr sz="1200" spc="-150" dirty="0">
                <a:latin typeface="Verdana" panose="020B0604030504040204" pitchFamily="34" charset="0"/>
                <a:ea typeface="Verdana" panose="020B0604030504040204" pitchFamily="34" charset="0"/>
                <a:cs typeface="Arial"/>
              </a:rPr>
              <a:t> </a:t>
            </a:r>
            <a:r>
              <a:rPr sz="1200" spc="-100" dirty="0">
                <a:latin typeface="Verdana" panose="020B0604030504040204" pitchFamily="34" charset="0"/>
                <a:ea typeface="Verdana" panose="020B0604030504040204" pitchFamily="34" charset="0"/>
                <a:cs typeface="Arial"/>
              </a:rPr>
              <a:t>planning  and </a:t>
            </a:r>
            <a:r>
              <a:rPr sz="1200" spc="-95" dirty="0">
                <a:latin typeface="Verdana" panose="020B0604030504040204" pitchFamily="34" charset="0"/>
                <a:ea typeface="Verdana" panose="020B0604030504040204" pitchFamily="34" charset="0"/>
                <a:cs typeface="Arial"/>
              </a:rPr>
              <a:t>gathering</a:t>
            </a:r>
            <a:r>
              <a:rPr sz="1200" spc="-114" dirty="0">
                <a:latin typeface="Verdana" panose="020B0604030504040204" pitchFamily="34" charset="0"/>
                <a:ea typeface="Verdana" panose="020B0604030504040204" pitchFamily="34" charset="0"/>
                <a:cs typeface="Arial"/>
              </a:rPr>
              <a:t> </a:t>
            </a:r>
            <a:r>
              <a:rPr sz="1200" spc="-75" dirty="0">
                <a:latin typeface="Verdana" panose="020B0604030504040204" pitchFamily="34" charset="0"/>
                <a:ea typeface="Verdana" panose="020B0604030504040204" pitchFamily="34" charset="0"/>
                <a:cs typeface="Arial"/>
              </a:rPr>
              <a:t>requriment</a:t>
            </a:r>
            <a:endParaRPr sz="1200" dirty="0">
              <a:latin typeface="Verdana" panose="020B0604030504040204" pitchFamily="34" charset="0"/>
              <a:ea typeface="Verdana" panose="020B0604030504040204" pitchFamily="34" charset="0"/>
              <a:cs typeface="Arial"/>
            </a:endParaRPr>
          </a:p>
        </p:txBody>
      </p:sp>
      <p:sp>
        <p:nvSpPr>
          <p:cNvPr id="9" name="object 26"/>
          <p:cNvSpPr txBox="1"/>
          <p:nvPr/>
        </p:nvSpPr>
        <p:spPr>
          <a:xfrm>
            <a:off x="3975975" y="3318820"/>
            <a:ext cx="3664689" cy="1231106"/>
          </a:xfrm>
          <a:prstGeom prst="rect">
            <a:avLst/>
          </a:prstGeom>
        </p:spPr>
        <p:txBody>
          <a:bodyPr vert="horz" wrap="square" lIns="0" tIns="0" rIns="0" bIns="0" rtlCol="0">
            <a:spAutoFit/>
          </a:bodyPr>
          <a:lstStyle/>
          <a:p>
            <a:pPr marL="184785" marR="76200" indent="-172085">
              <a:spcBef>
                <a:spcPts val="600"/>
              </a:spcBef>
              <a:buChar char="•"/>
              <a:tabLst>
                <a:tab pos="185420" algn="l"/>
              </a:tabLst>
            </a:pPr>
            <a:r>
              <a:rPr sz="1200" spc="-55" dirty="0">
                <a:solidFill>
                  <a:srgbClr val="3F3F3F"/>
                </a:solidFill>
                <a:latin typeface="Verdana" panose="020B0604030504040204" pitchFamily="34" charset="0"/>
                <a:ea typeface="Verdana" panose="020B0604030504040204" pitchFamily="34" charset="0"/>
                <a:cs typeface="Arial"/>
              </a:rPr>
              <a:t>Conducting</a:t>
            </a:r>
            <a:r>
              <a:rPr sz="1200" spc="-120" dirty="0">
                <a:solidFill>
                  <a:srgbClr val="3F3F3F"/>
                </a:solidFill>
                <a:latin typeface="Verdana" panose="020B0604030504040204" pitchFamily="34" charset="0"/>
                <a:ea typeface="Verdana" panose="020B0604030504040204" pitchFamily="34" charset="0"/>
                <a:cs typeface="Arial"/>
              </a:rPr>
              <a:t> </a:t>
            </a:r>
            <a:r>
              <a:rPr sz="1200" spc="-45" dirty="0">
                <a:solidFill>
                  <a:srgbClr val="3F3F3F"/>
                </a:solidFill>
                <a:latin typeface="Verdana" panose="020B0604030504040204" pitchFamily="34" charset="0"/>
                <a:ea typeface="Verdana" panose="020B0604030504040204" pitchFamily="34" charset="0"/>
                <a:cs typeface="Arial"/>
              </a:rPr>
              <a:t>Data-centric </a:t>
            </a:r>
            <a:r>
              <a:rPr sz="1200" spc="-35" dirty="0" smtClean="0">
                <a:solidFill>
                  <a:srgbClr val="3F3F3F"/>
                </a:solidFill>
                <a:latin typeface="Verdana" panose="020B0604030504040204" pitchFamily="34" charset="0"/>
                <a:ea typeface="Verdana" panose="020B0604030504040204" pitchFamily="34" charset="0"/>
                <a:cs typeface="Arial"/>
              </a:rPr>
              <a:t>interviews</a:t>
            </a:r>
            <a:endParaRPr sz="1200" dirty="0">
              <a:latin typeface="Verdana" panose="020B0604030504040204" pitchFamily="34" charset="0"/>
              <a:ea typeface="Verdana" panose="020B0604030504040204" pitchFamily="34" charset="0"/>
              <a:cs typeface="Arial"/>
            </a:endParaRPr>
          </a:p>
          <a:p>
            <a:pPr marL="384175" lvl="1" indent="-142875">
              <a:spcBef>
                <a:spcPts val="600"/>
              </a:spcBef>
              <a:buChar char="–"/>
              <a:tabLst>
                <a:tab pos="384810" algn="l"/>
              </a:tabLst>
            </a:pPr>
            <a:r>
              <a:rPr sz="1200" spc="-35" dirty="0">
                <a:solidFill>
                  <a:srgbClr val="3F3F3F"/>
                </a:solidFill>
                <a:latin typeface="Verdana" panose="020B0604030504040204" pitchFamily="34" charset="0"/>
                <a:ea typeface="Verdana" panose="020B0604030504040204" pitchFamily="34" charset="0"/>
                <a:cs typeface="Arial"/>
              </a:rPr>
              <a:t>What </a:t>
            </a:r>
            <a:r>
              <a:rPr sz="1200" spc="-60" dirty="0">
                <a:solidFill>
                  <a:srgbClr val="3F3F3F"/>
                </a:solidFill>
                <a:latin typeface="Verdana" panose="020B0604030504040204" pitchFamily="34" charset="0"/>
                <a:ea typeface="Verdana" panose="020B0604030504040204" pitchFamily="34" charset="0"/>
                <a:cs typeface="Arial"/>
              </a:rPr>
              <a:t>Data </a:t>
            </a:r>
            <a:r>
              <a:rPr sz="1200" spc="-55" dirty="0">
                <a:solidFill>
                  <a:srgbClr val="3F3F3F"/>
                </a:solidFill>
                <a:latin typeface="Verdana" panose="020B0604030504040204" pitchFamily="34" charset="0"/>
                <a:ea typeface="Verdana" panose="020B0604030504040204" pitchFamily="34" charset="0"/>
                <a:cs typeface="Arial"/>
              </a:rPr>
              <a:t>is</a:t>
            </a:r>
            <a:r>
              <a:rPr sz="1200" spc="-85" dirty="0">
                <a:solidFill>
                  <a:srgbClr val="3F3F3F"/>
                </a:solidFill>
                <a:latin typeface="Verdana" panose="020B0604030504040204" pitchFamily="34" charset="0"/>
                <a:ea typeface="Verdana" panose="020B0604030504040204" pitchFamily="34" charset="0"/>
                <a:cs typeface="Arial"/>
              </a:rPr>
              <a:t> </a:t>
            </a:r>
            <a:r>
              <a:rPr sz="1200" spc="-55" dirty="0">
                <a:solidFill>
                  <a:srgbClr val="3F3F3F"/>
                </a:solidFill>
                <a:latin typeface="Verdana" panose="020B0604030504040204" pitchFamily="34" charset="0"/>
                <a:ea typeface="Verdana" panose="020B0604030504040204" pitchFamily="34" charset="0"/>
                <a:cs typeface="Arial"/>
              </a:rPr>
              <a:t>available?</a:t>
            </a:r>
            <a:endParaRPr sz="1200" dirty="0">
              <a:latin typeface="Verdana" panose="020B0604030504040204" pitchFamily="34" charset="0"/>
              <a:ea typeface="Verdana" panose="020B0604030504040204" pitchFamily="34" charset="0"/>
              <a:cs typeface="Arial"/>
            </a:endParaRPr>
          </a:p>
          <a:p>
            <a:pPr marL="184785" marR="706755" indent="-172085">
              <a:spcBef>
                <a:spcPts val="600"/>
              </a:spcBef>
              <a:buChar char="•"/>
              <a:tabLst>
                <a:tab pos="185420" algn="l"/>
              </a:tabLst>
            </a:pPr>
            <a:r>
              <a:rPr sz="1200" spc="-50" dirty="0">
                <a:solidFill>
                  <a:srgbClr val="3F3F3F"/>
                </a:solidFill>
                <a:latin typeface="Verdana" panose="020B0604030504040204" pitchFamily="34" charset="0"/>
                <a:ea typeface="Verdana" panose="020B0604030504040204" pitchFamily="34" charset="0"/>
                <a:cs typeface="Arial"/>
              </a:rPr>
              <a:t>Documenting  </a:t>
            </a:r>
            <a:r>
              <a:rPr sz="1200" spc="-245" dirty="0">
                <a:solidFill>
                  <a:srgbClr val="3F3F3F"/>
                </a:solidFill>
                <a:latin typeface="Verdana" panose="020B0604030504040204" pitchFamily="34" charset="0"/>
                <a:ea typeface="Verdana" panose="020B0604030504040204" pitchFamily="34" charset="0"/>
                <a:cs typeface="Arial"/>
              </a:rPr>
              <a:t>R</a:t>
            </a:r>
            <a:r>
              <a:rPr sz="1200" spc="-75" dirty="0">
                <a:solidFill>
                  <a:srgbClr val="3F3F3F"/>
                </a:solidFill>
                <a:latin typeface="Verdana" panose="020B0604030504040204" pitchFamily="34" charset="0"/>
                <a:ea typeface="Verdana" panose="020B0604030504040204" pitchFamily="34" charset="0"/>
                <a:cs typeface="Arial"/>
              </a:rPr>
              <a:t>e</a:t>
            </a:r>
            <a:r>
              <a:rPr sz="1200" spc="-35" dirty="0">
                <a:solidFill>
                  <a:srgbClr val="3F3F3F"/>
                </a:solidFill>
                <a:latin typeface="Verdana" panose="020B0604030504040204" pitchFamily="34" charset="0"/>
                <a:ea typeface="Verdana" panose="020B0604030504040204" pitchFamily="34" charset="0"/>
                <a:cs typeface="Arial"/>
              </a:rPr>
              <a:t>qu</a:t>
            </a:r>
            <a:r>
              <a:rPr sz="1200" spc="5" dirty="0">
                <a:solidFill>
                  <a:srgbClr val="3F3F3F"/>
                </a:solidFill>
                <a:latin typeface="Verdana" panose="020B0604030504040204" pitchFamily="34" charset="0"/>
                <a:ea typeface="Verdana" panose="020B0604030504040204" pitchFamily="34" charset="0"/>
                <a:cs typeface="Arial"/>
              </a:rPr>
              <a:t>i</a:t>
            </a:r>
            <a:r>
              <a:rPr sz="1200" dirty="0">
                <a:solidFill>
                  <a:srgbClr val="3F3F3F"/>
                </a:solidFill>
                <a:latin typeface="Verdana" panose="020B0604030504040204" pitchFamily="34" charset="0"/>
                <a:ea typeface="Verdana" panose="020B0604030504040204" pitchFamily="34" charset="0"/>
                <a:cs typeface="Arial"/>
              </a:rPr>
              <a:t>r</a:t>
            </a:r>
            <a:r>
              <a:rPr sz="1200" spc="-75" dirty="0">
                <a:solidFill>
                  <a:srgbClr val="3F3F3F"/>
                </a:solidFill>
                <a:latin typeface="Verdana" panose="020B0604030504040204" pitchFamily="34" charset="0"/>
                <a:ea typeface="Verdana" panose="020B0604030504040204" pitchFamily="34" charset="0"/>
                <a:cs typeface="Arial"/>
              </a:rPr>
              <a:t>e</a:t>
            </a:r>
            <a:r>
              <a:rPr sz="1200" spc="-45" dirty="0">
                <a:solidFill>
                  <a:srgbClr val="3F3F3F"/>
                </a:solidFill>
                <a:latin typeface="Verdana" panose="020B0604030504040204" pitchFamily="34" charset="0"/>
                <a:ea typeface="Verdana" panose="020B0604030504040204" pitchFamily="34" charset="0"/>
                <a:cs typeface="Arial"/>
              </a:rPr>
              <a:t>m</a:t>
            </a:r>
            <a:r>
              <a:rPr sz="1200" spc="-75" dirty="0">
                <a:solidFill>
                  <a:srgbClr val="3F3F3F"/>
                </a:solidFill>
                <a:latin typeface="Verdana" panose="020B0604030504040204" pitchFamily="34" charset="0"/>
                <a:ea typeface="Verdana" panose="020B0604030504040204" pitchFamily="34" charset="0"/>
                <a:cs typeface="Arial"/>
              </a:rPr>
              <a:t>e</a:t>
            </a:r>
            <a:r>
              <a:rPr sz="1200" spc="-50" dirty="0">
                <a:solidFill>
                  <a:srgbClr val="3F3F3F"/>
                </a:solidFill>
                <a:latin typeface="Verdana" panose="020B0604030504040204" pitchFamily="34" charset="0"/>
                <a:ea typeface="Verdana" panose="020B0604030504040204" pitchFamily="34" charset="0"/>
                <a:cs typeface="Arial"/>
              </a:rPr>
              <a:t>n</a:t>
            </a:r>
            <a:r>
              <a:rPr sz="1200" spc="70" dirty="0">
                <a:solidFill>
                  <a:srgbClr val="3F3F3F"/>
                </a:solidFill>
                <a:latin typeface="Verdana" panose="020B0604030504040204" pitchFamily="34" charset="0"/>
                <a:ea typeface="Verdana" panose="020B0604030504040204" pitchFamily="34" charset="0"/>
                <a:cs typeface="Arial"/>
              </a:rPr>
              <a:t>t</a:t>
            </a:r>
            <a:r>
              <a:rPr sz="1200" spc="-135" dirty="0">
                <a:solidFill>
                  <a:srgbClr val="3F3F3F"/>
                </a:solidFill>
                <a:latin typeface="Verdana" panose="020B0604030504040204" pitchFamily="34" charset="0"/>
                <a:ea typeface="Verdana" panose="020B0604030504040204" pitchFamily="34" charset="0"/>
                <a:cs typeface="Arial"/>
              </a:rPr>
              <a:t>s</a:t>
            </a:r>
            <a:endParaRPr sz="1200" dirty="0">
              <a:latin typeface="Verdana" panose="020B0604030504040204" pitchFamily="34" charset="0"/>
              <a:ea typeface="Verdana" panose="020B0604030504040204" pitchFamily="34" charset="0"/>
              <a:cs typeface="Arial"/>
            </a:endParaRPr>
          </a:p>
          <a:p>
            <a:pPr marL="384175" lvl="1" indent="-142875">
              <a:spcBef>
                <a:spcPts val="600"/>
              </a:spcBef>
              <a:buChar char="–"/>
              <a:tabLst>
                <a:tab pos="384810" algn="l"/>
              </a:tabLst>
            </a:pPr>
            <a:r>
              <a:rPr sz="1200" spc="-105" dirty="0">
                <a:solidFill>
                  <a:srgbClr val="3F3F3F"/>
                </a:solidFill>
                <a:latin typeface="Verdana" panose="020B0604030504040204" pitchFamily="34" charset="0"/>
                <a:ea typeface="Verdana" panose="020B0604030504040204" pitchFamily="34" charset="0"/>
                <a:cs typeface="Arial"/>
              </a:rPr>
              <a:t>Key </a:t>
            </a:r>
            <a:r>
              <a:rPr sz="1200" spc="-65" dirty="0">
                <a:solidFill>
                  <a:srgbClr val="3F3F3F"/>
                </a:solidFill>
                <a:latin typeface="Verdana" panose="020B0604030504040204" pitchFamily="34" charset="0"/>
                <a:ea typeface="Verdana" panose="020B0604030504040204" pitchFamily="34" charset="0"/>
                <a:cs typeface="Arial"/>
              </a:rPr>
              <a:t>business</a:t>
            </a:r>
            <a:r>
              <a:rPr sz="1200" spc="5" dirty="0">
                <a:solidFill>
                  <a:srgbClr val="3F3F3F"/>
                </a:solidFill>
                <a:latin typeface="Verdana" panose="020B0604030504040204" pitchFamily="34" charset="0"/>
                <a:ea typeface="Verdana" panose="020B0604030504040204" pitchFamily="34" charset="0"/>
                <a:cs typeface="Arial"/>
              </a:rPr>
              <a:t> </a:t>
            </a:r>
            <a:r>
              <a:rPr sz="1200" spc="-75" dirty="0">
                <a:solidFill>
                  <a:srgbClr val="3F3F3F"/>
                </a:solidFill>
                <a:latin typeface="Verdana" panose="020B0604030504040204" pitchFamily="34" charset="0"/>
                <a:ea typeface="Verdana" panose="020B0604030504040204" pitchFamily="34" charset="0"/>
                <a:cs typeface="Arial"/>
              </a:rPr>
              <a:t>processes</a:t>
            </a:r>
            <a:endParaRPr sz="1200" dirty="0">
              <a:latin typeface="Verdana" panose="020B0604030504040204" pitchFamily="34" charset="0"/>
              <a:ea typeface="Verdana" panose="020B0604030504040204" pitchFamily="34" charset="0"/>
              <a:cs typeface="Arial"/>
            </a:endParaRPr>
          </a:p>
          <a:p>
            <a:pPr marL="184785" indent="-172085">
              <a:spcBef>
                <a:spcPts val="600"/>
              </a:spcBef>
              <a:buChar char="•"/>
              <a:tabLst>
                <a:tab pos="185420" algn="l"/>
              </a:tabLst>
            </a:pPr>
            <a:r>
              <a:rPr sz="1200" spc="-30" dirty="0">
                <a:solidFill>
                  <a:srgbClr val="3F3F3F"/>
                </a:solidFill>
                <a:latin typeface="Verdana" panose="020B0604030504040204" pitchFamily="34" charset="0"/>
                <a:ea typeface="Verdana" panose="020B0604030504040204" pitchFamily="34" charset="0"/>
                <a:cs typeface="Arial"/>
              </a:rPr>
              <a:t>Prioritizing</a:t>
            </a:r>
            <a:r>
              <a:rPr sz="1200" spc="-165" dirty="0">
                <a:solidFill>
                  <a:srgbClr val="3F3F3F"/>
                </a:solidFill>
                <a:latin typeface="Verdana" panose="020B0604030504040204" pitchFamily="34" charset="0"/>
                <a:ea typeface="Verdana" panose="020B0604030504040204" pitchFamily="34" charset="0"/>
                <a:cs typeface="Arial"/>
              </a:rPr>
              <a:t> </a:t>
            </a:r>
            <a:r>
              <a:rPr sz="1200" spc="-55" dirty="0">
                <a:solidFill>
                  <a:srgbClr val="3F3F3F"/>
                </a:solidFill>
                <a:latin typeface="Verdana" panose="020B0604030504040204" pitchFamily="34" charset="0"/>
                <a:ea typeface="Verdana" panose="020B0604030504040204" pitchFamily="34" charset="0"/>
                <a:cs typeface="Arial"/>
              </a:rPr>
              <a:t>Requirements</a:t>
            </a:r>
            <a:endParaRPr sz="1200" dirty="0">
              <a:latin typeface="Verdana" panose="020B0604030504040204" pitchFamily="34" charset="0"/>
              <a:ea typeface="Verdana" panose="020B0604030504040204" pitchFamily="34" charset="0"/>
              <a:cs typeface="Arial"/>
            </a:endParaRPr>
          </a:p>
        </p:txBody>
      </p:sp>
      <p:sp>
        <p:nvSpPr>
          <p:cNvPr id="10" name="object 27"/>
          <p:cNvSpPr/>
          <p:nvPr/>
        </p:nvSpPr>
        <p:spPr>
          <a:xfrm>
            <a:off x="1291871" y="1549453"/>
            <a:ext cx="762000" cy="1249680"/>
          </a:xfrm>
          <a:custGeom>
            <a:avLst/>
            <a:gdLst/>
            <a:ahLst/>
            <a:cxnLst/>
            <a:rect l="l" t="t" r="r" b="b"/>
            <a:pathLst>
              <a:path w="762000" h="1249679">
                <a:moveTo>
                  <a:pt x="380999" y="0"/>
                </a:moveTo>
                <a:lnTo>
                  <a:pt x="339851" y="4571"/>
                </a:lnTo>
                <a:lnTo>
                  <a:pt x="301751" y="13715"/>
                </a:lnTo>
                <a:lnTo>
                  <a:pt x="246887" y="39623"/>
                </a:lnTo>
                <a:lnTo>
                  <a:pt x="213359" y="64007"/>
                </a:lnTo>
                <a:lnTo>
                  <a:pt x="179831" y="92963"/>
                </a:lnTo>
                <a:lnTo>
                  <a:pt x="149351" y="128015"/>
                </a:lnTo>
                <a:lnTo>
                  <a:pt x="108203" y="185927"/>
                </a:lnTo>
                <a:lnTo>
                  <a:pt x="85343" y="230123"/>
                </a:lnTo>
                <a:lnTo>
                  <a:pt x="73151" y="254507"/>
                </a:lnTo>
                <a:lnTo>
                  <a:pt x="53339" y="303275"/>
                </a:lnTo>
                <a:lnTo>
                  <a:pt x="36575" y="356615"/>
                </a:lnTo>
                <a:lnTo>
                  <a:pt x="21335" y="413003"/>
                </a:lnTo>
                <a:lnTo>
                  <a:pt x="16763" y="441959"/>
                </a:lnTo>
                <a:lnTo>
                  <a:pt x="10667" y="470915"/>
                </a:lnTo>
                <a:lnTo>
                  <a:pt x="6095" y="501395"/>
                </a:lnTo>
                <a:lnTo>
                  <a:pt x="3047" y="531875"/>
                </a:lnTo>
                <a:lnTo>
                  <a:pt x="1523" y="562355"/>
                </a:lnTo>
                <a:lnTo>
                  <a:pt x="0" y="594359"/>
                </a:lnTo>
                <a:lnTo>
                  <a:pt x="0" y="656843"/>
                </a:lnTo>
                <a:lnTo>
                  <a:pt x="1523" y="688847"/>
                </a:lnTo>
                <a:lnTo>
                  <a:pt x="3047" y="719327"/>
                </a:lnTo>
                <a:lnTo>
                  <a:pt x="7619" y="749807"/>
                </a:lnTo>
                <a:lnTo>
                  <a:pt x="10667" y="780287"/>
                </a:lnTo>
                <a:lnTo>
                  <a:pt x="16763" y="809243"/>
                </a:lnTo>
                <a:lnTo>
                  <a:pt x="21335" y="838199"/>
                </a:lnTo>
                <a:lnTo>
                  <a:pt x="28955" y="867155"/>
                </a:lnTo>
                <a:lnTo>
                  <a:pt x="44195" y="922019"/>
                </a:lnTo>
                <a:lnTo>
                  <a:pt x="62483" y="972311"/>
                </a:lnTo>
                <a:lnTo>
                  <a:pt x="85343" y="1021079"/>
                </a:lnTo>
                <a:lnTo>
                  <a:pt x="96011" y="1043939"/>
                </a:lnTo>
                <a:lnTo>
                  <a:pt x="109727" y="1065275"/>
                </a:lnTo>
                <a:lnTo>
                  <a:pt x="121919" y="1085087"/>
                </a:lnTo>
                <a:lnTo>
                  <a:pt x="135635" y="1104899"/>
                </a:lnTo>
                <a:lnTo>
                  <a:pt x="181355" y="1158239"/>
                </a:lnTo>
                <a:lnTo>
                  <a:pt x="213359" y="1187195"/>
                </a:lnTo>
                <a:lnTo>
                  <a:pt x="248411" y="1211579"/>
                </a:lnTo>
                <a:lnTo>
                  <a:pt x="284987" y="1229867"/>
                </a:lnTo>
                <a:lnTo>
                  <a:pt x="321563" y="1242059"/>
                </a:lnTo>
                <a:lnTo>
                  <a:pt x="361187" y="1249679"/>
                </a:lnTo>
                <a:lnTo>
                  <a:pt x="400811" y="1249679"/>
                </a:lnTo>
                <a:lnTo>
                  <a:pt x="420623" y="1246631"/>
                </a:lnTo>
                <a:lnTo>
                  <a:pt x="460247" y="1237487"/>
                </a:lnTo>
                <a:lnTo>
                  <a:pt x="478535" y="1229867"/>
                </a:lnTo>
                <a:lnTo>
                  <a:pt x="487679" y="1225295"/>
                </a:lnTo>
                <a:lnTo>
                  <a:pt x="380999" y="1225295"/>
                </a:lnTo>
                <a:lnTo>
                  <a:pt x="344423" y="1222247"/>
                </a:lnTo>
                <a:lnTo>
                  <a:pt x="310895" y="1213103"/>
                </a:lnTo>
                <a:lnTo>
                  <a:pt x="292607" y="1207007"/>
                </a:lnTo>
                <a:lnTo>
                  <a:pt x="277367" y="1197863"/>
                </a:lnTo>
                <a:lnTo>
                  <a:pt x="260603" y="1188719"/>
                </a:lnTo>
                <a:lnTo>
                  <a:pt x="243839" y="1178051"/>
                </a:lnTo>
                <a:lnTo>
                  <a:pt x="228599" y="1167383"/>
                </a:lnTo>
                <a:lnTo>
                  <a:pt x="198119" y="1139951"/>
                </a:lnTo>
                <a:lnTo>
                  <a:pt x="184403" y="1124711"/>
                </a:lnTo>
                <a:lnTo>
                  <a:pt x="169163" y="1107947"/>
                </a:lnTo>
                <a:lnTo>
                  <a:pt x="156971" y="1089659"/>
                </a:lnTo>
                <a:lnTo>
                  <a:pt x="143255" y="1071371"/>
                </a:lnTo>
                <a:lnTo>
                  <a:pt x="131063" y="1051559"/>
                </a:lnTo>
                <a:lnTo>
                  <a:pt x="106679" y="1008887"/>
                </a:lnTo>
                <a:lnTo>
                  <a:pt x="86867" y="963167"/>
                </a:lnTo>
                <a:lnTo>
                  <a:pt x="68579" y="912875"/>
                </a:lnTo>
                <a:lnTo>
                  <a:pt x="53339" y="861059"/>
                </a:lnTo>
                <a:lnTo>
                  <a:pt x="41147" y="804671"/>
                </a:lnTo>
                <a:lnTo>
                  <a:pt x="32003" y="746759"/>
                </a:lnTo>
                <a:lnTo>
                  <a:pt x="25907" y="687323"/>
                </a:lnTo>
                <a:lnTo>
                  <a:pt x="24383" y="656843"/>
                </a:lnTo>
                <a:lnTo>
                  <a:pt x="24383" y="594359"/>
                </a:lnTo>
                <a:lnTo>
                  <a:pt x="32003" y="502919"/>
                </a:lnTo>
                <a:lnTo>
                  <a:pt x="41147" y="445007"/>
                </a:lnTo>
                <a:lnTo>
                  <a:pt x="53339" y="390143"/>
                </a:lnTo>
                <a:lnTo>
                  <a:pt x="68579" y="336803"/>
                </a:lnTo>
                <a:lnTo>
                  <a:pt x="86867" y="288035"/>
                </a:lnTo>
                <a:lnTo>
                  <a:pt x="108203" y="240791"/>
                </a:lnTo>
                <a:lnTo>
                  <a:pt x="143255" y="179831"/>
                </a:lnTo>
                <a:lnTo>
                  <a:pt x="184403" y="126491"/>
                </a:lnTo>
                <a:lnTo>
                  <a:pt x="213359" y="96011"/>
                </a:lnTo>
                <a:lnTo>
                  <a:pt x="245363" y="71627"/>
                </a:lnTo>
                <a:lnTo>
                  <a:pt x="294131" y="44195"/>
                </a:lnTo>
                <a:lnTo>
                  <a:pt x="345947" y="28955"/>
                </a:lnTo>
                <a:lnTo>
                  <a:pt x="380999" y="25907"/>
                </a:lnTo>
                <a:lnTo>
                  <a:pt x="488899" y="25907"/>
                </a:lnTo>
                <a:lnTo>
                  <a:pt x="477011" y="21335"/>
                </a:lnTo>
                <a:lnTo>
                  <a:pt x="458723" y="13715"/>
                </a:lnTo>
                <a:lnTo>
                  <a:pt x="440435" y="7619"/>
                </a:lnTo>
                <a:lnTo>
                  <a:pt x="400811" y="1523"/>
                </a:lnTo>
                <a:lnTo>
                  <a:pt x="380999" y="0"/>
                </a:lnTo>
                <a:close/>
              </a:path>
              <a:path w="762000" h="1249679">
                <a:moveTo>
                  <a:pt x="488899" y="25907"/>
                </a:moveTo>
                <a:lnTo>
                  <a:pt x="380999" y="25907"/>
                </a:lnTo>
                <a:lnTo>
                  <a:pt x="417575" y="28955"/>
                </a:lnTo>
                <a:lnTo>
                  <a:pt x="451103" y="38099"/>
                </a:lnTo>
                <a:lnTo>
                  <a:pt x="501395" y="60959"/>
                </a:lnTo>
                <a:lnTo>
                  <a:pt x="533399" y="83819"/>
                </a:lnTo>
                <a:lnTo>
                  <a:pt x="563879" y="111251"/>
                </a:lnTo>
                <a:lnTo>
                  <a:pt x="591311" y="143255"/>
                </a:lnTo>
                <a:lnTo>
                  <a:pt x="618743" y="179831"/>
                </a:lnTo>
                <a:lnTo>
                  <a:pt x="643127" y="219455"/>
                </a:lnTo>
                <a:lnTo>
                  <a:pt x="675131" y="288035"/>
                </a:lnTo>
                <a:lnTo>
                  <a:pt x="693419" y="338327"/>
                </a:lnTo>
                <a:lnTo>
                  <a:pt x="708659" y="390143"/>
                </a:lnTo>
                <a:lnTo>
                  <a:pt x="720851" y="446531"/>
                </a:lnTo>
                <a:lnTo>
                  <a:pt x="729995" y="504443"/>
                </a:lnTo>
                <a:lnTo>
                  <a:pt x="736091" y="594359"/>
                </a:lnTo>
                <a:lnTo>
                  <a:pt x="737615" y="626363"/>
                </a:lnTo>
                <a:lnTo>
                  <a:pt x="733043" y="717803"/>
                </a:lnTo>
                <a:lnTo>
                  <a:pt x="725423" y="777239"/>
                </a:lnTo>
                <a:lnTo>
                  <a:pt x="714755" y="833627"/>
                </a:lnTo>
                <a:lnTo>
                  <a:pt x="693419" y="912875"/>
                </a:lnTo>
                <a:lnTo>
                  <a:pt x="675131" y="963167"/>
                </a:lnTo>
                <a:lnTo>
                  <a:pt x="643127" y="1031747"/>
                </a:lnTo>
                <a:lnTo>
                  <a:pt x="618743" y="1071371"/>
                </a:lnTo>
                <a:lnTo>
                  <a:pt x="577595" y="1124711"/>
                </a:lnTo>
                <a:lnTo>
                  <a:pt x="548639" y="1153667"/>
                </a:lnTo>
                <a:lnTo>
                  <a:pt x="516635" y="1179575"/>
                </a:lnTo>
                <a:lnTo>
                  <a:pt x="467867" y="1207007"/>
                </a:lnTo>
                <a:lnTo>
                  <a:pt x="432815" y="1217675"/>
                </a:lnTo>
                <a:lnTo>
                  <a:pt x="416051" y="1222247"/>
                </a:lnTo>
                <a:lnTo>
                  <a:pt x="380999" y="1225295"/>
                </a:lnTo>
                <a:lnTo>
                  <a:pt x="487679" y="1225295"/>
                </a:lnTo>
                <a:lnTo>
                  <a:pt x="548639" y="1187195"/>
                </a:lnTo>
                <a:lnTo>
                  <a:pt x="582167" y="1158239"/>
                </a:lnTo>
                <a:lnTo>
                  <a:pt x="611123" y="1123187"/>
                </a:lnTo>
                <a:lnTo>
                  <a:pt x="626363" y="1104899"/>
                </a:lnTo>
                <a:lnTo>
                  <a:pt x="640079" y="1085087"/>
                </a:lnTo>
                <a:lnTo>
                  <a:pt x="652271" y="1063751"/>
                </a:lnTo>
                <a:lnTo>
                  <a:pt x="665987" y="1042415"/>
                </a:lnTo>
                <a:lnTo>
                  <a:pt x="676655" y="1019555"/>
                </a:lnTo>
                <a:lnTo>
                  <a:pt x="688847" y="996695"/>
                </a:lnTo>
                <a:lnTo>
                  <a:pt x="699515" y="972311"/>
                </a:lnTo>
                <a:lnTo>
                  <a:pt x="717803" y="920495"/>
                </a:lnTo>
                <a:lnTo>
                  <a:pt x="733043" y="867155"/>
                </a:lnTo>
                <a:lnTo>
                  <a:pt x="745235" y="809243"/>
                </a:lnTo>
                <a:lnTo>
                  <a:pt x="751331" y="780287"/>
                </a:lnTo>
                <a:lnTo>
                  <a:pt x="754379" y="749807"/>
                </a:lnTo>
                <a:lnTo>
                  <a:pt x="758951" y="719327"/>
                </a:lnTo>
                <a:lnTo>
                  <a:pt x="760475" y="688847"/>
                </a:lnTo>
                <a:lnTo>
                  <a:pt x="761999" y="656843"/>
                </a:lnTo>
                <a:lnTo>
                  <a:pt x="761999" y="592835"/>
                </a:lnTo>
                <a:lnTo>
                  <a:pt x="760475" y="562355"/>
                </a:lnTo>
                <a:lnTo>
                  <a:pt x="758951" y="530351"/>
                </a:lnTo>
                <a:lnTo>
                  <a:pt x="754379" y="499871"/>
                </a:lnTo>
                <a:lnTo>
                  <a:pt x="751331" y="470915"/>
                </a:lnTo>
                <a:lnTo>
                  <a:pt x="745235" y="440435"/>
                </a:lnTo>
                <a:lnTo>
                  <a:pt x="733043" y="384047"/>
                </a:lnTo>
                <a:lnTo>
                  <a:pt x="717803" y="329183"/>
                </a:lnTo>
                <a:lnTo>
                  <a:pt x="697991" y="278891"/>
                </a:lnTo>
                <a:lnTo>
                  <a:pt x="688847" y="254507"/>
                </a:lnTo>
                <a:lnTo>
                  <a:pt x="664463" y="207263"/>
                </a:lnTo>
                <a:lnTo>
                  <a:pt x="640079" y="164591"/>
                </a:lnTo>
                <a:lnTo>
                  <a:pt x="611123" y="126491"/>
                </a:lnTo>
                <a:lnTo>
                  <a:pt x="580643" y="92963"/>
                </a:lnTo>
                <a:lnTo>
                  <a:pt x="531875" y="50291"/>
                </a:lnTo>
                <a:lnTo>
                  <a:pt x="513587" y="39623"/>
                </a:lnTo>
                <a:lnTo>
                  <a:pt x="496823" y="28955"/>
                </a:lnTo>
                <a:lnTo>
                  <a:pt x="488899" y="25907"/>
                </a:lnTo>
                <a:close/>
              </a:path>
            </a:pathLst>
          </a:custGeom>
          <a:solidFill>
            <a:srgbClr val="BF0000"/>
          </a:solidFill>
        </p:spPr>
        <p:txBody>
          <a:bodyPr wrap="square" lIns="0" tIns="0" rIns="0" bIns="0" rtlCol="0"/>
          <a:lstStyle/>
          <a:p>
            <a:endParaRPr/>
          </a:p>
        </p:txBody>
      </p:sp>
    </p:spTree>
    <p:extLst>
      <p:ext uri="{BB962C8B-B14F-4D97-AF65-F5344CB8AC3E}">
        <p14:creationId xmlns:p14="http://schemas.microsoft.com/office/powerpoint/2010/main" val="28024702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3" name="Content Placeholder 2"/>
          <p:cNvSpPr>
            <a:spLocks noGrp="1"/>
          </p:cNvSpPr>
          <p:nvPr>
            <p:ph idx="1"/>
          </p:nvPr>
        </p:nvSpPr>
        <p:spPr/>
        <p:txBody>
          <a:bodyPr/>
          <a:lstStyle/>
          <a:p>
            <a:endParaRPr lang="sv-SE" dirty="0"/>
          </a:p>
        </p:txBody>
      </p:sp>
      <p:sp>
        <p:nvSpPr>
          <p:cNvPr id="4" name="object 6"/>
          <p:cNvSpPr/>
          <p:nvPr/>
        </p:nvSpPr>
        <p:spPr>
          <a:xfrm>
            <a:off x="1491995" y="1692397"/>
            <a:ext cx="4572000" cy="0"/>
          </a:xfrm>
          <a:custGeom>
            <a:avLst/>
            <a:gdLst/>
            <a:ahLst/>
            <a:cxnLst/>
            <a:rect l="l" t="t" r="r" b="b"/>
            <a:pathLst>
              <a:path w="4572000">
                <a:moveTo>
                  <a:pt x="0" y="0"/>
                </a:moveTo>
                <a:lnTo>
                  <a:pt x="4571999" y="0"/>
                </a:lnTo>
              </a:path>
            </a:pathLst>
          </a:custGeom>
          <a:ln w="7619">
            <a:solidFill>
              <a:srgbClr val="BF0000"/>
            </a:solidFill>
          </a:ln>
        </p:spPr>
        <p:txBody>
          <a:bodyPr wrap="square" lIns="0" tIns="0" rIns="0" bIns="0" rtlCol="0"/>
          <a:lstStyle/>
          <a:p>
            <a:endParaRPr/>
          </a:p>
        </p:txBody>
      </p:sp>
      <p:sp>
        <p:nvSpPr>
          <p:cNvPr id="5" name="object 9"/>
          <p:cNvSpPr/>
          <p:nvPr/>
        </p:nvSpPr>
        <p:spPr>
          <a:xfrm>
            <a:off x="1520952" y="1967478"/>
            <a:ext cx="4381500" cy="1513331"/>
          </a:xfrm>
          <a:prstGeom prst="rect">
            <a:avLst/>
          </a:prstGeom>
          <a:blipFill>
            <a:blip r:embed="rId2" cstate="print"/>
            <a:stretch>
              <a:fillRect/>
            </a:stretch>
          </a:blipFill>
        </p:spPr>
        <p:txBody>
          <a:bodyPr wrap="square" lIns="0" tIns="0" rIns="0" bIns="0" rtlCol="0"/>
          <a:lstStyle/>
          <a:p>
            <a:endParaRPr/>
          </a:p>
        </p:txBody>
      </p:sp>
      <p:sp>
        <p:nvSpPr>
          <p:cNvPr id="6" name="object 10"/>
          <p:cNvSpPr txBox="1"/>
          <p:nvPr/>
        </p:nvSpPr>
        <p:spPr>
          <a:xfrm>
            <a:off x="2274823" y="1727203"/>
            <a:ext cx="3006090" cy="330835"/>
          </a:xfrm>
          <a:prstGeom prst="rect">
            <a:avLst/>
          </a:prstGeom>
        </p:spPr>
        <p:txBody>
          <a:bodyPr vert="horz" wrap="square" lIns="0" tIns="0" rIns="0" bIns="0" rtlCol="0">
            <a:spAutoFit/>
          </a:bodyPr>
          <a:lstStyle/>
          <a:p>
            <a:pPr marL="12700">
              <a:lnSpc>
                <a:spcPct val="100000"/>
              </a:lnSpc>
            </a:pPr>
            <a:r>
              <a:rPr sz="2000" spc="-125" dirty="0">
                <a:solidFill>
                  <a:srgbClr val="C00000"/>
                </a:solidFill>
                <a:latin typeface="Arial"/>
                <a:cs typeface="Arial"/>
              </a:rPr>
              <a:t>Technical </a:t>
            </a:r>
            <a:r>
              <a:rPr sz="2000" spc="-50" dirty="0">
                <a:solidFill>
                  <a:srgbClr val="C00000"/>
                </a:solidFill>
                <a:latin typeface="Arial"/>
                <a:cs typeface="Arial"/>
              </a:rPr>
              <a:t>architecture</a:t>
            </a:r>
            <a:r>
              <a:rPr sz="2000" spc="-235" dirty="0">
                <a:solidFill>
                  <a:srgbClr val="C00000"/>
                </a:solidFill>
                <a:latin typeface="Arial"/>
                <a:cs typeface="Arial"/>
              </a:rPr>
              <a:t> </a:t>
            </a:r>
            <a:r>
              <a:rPr sz="2000" spc="-105" dirty="0">
                <a:solidFill>
                  <a:srgbClr val="C00000"/>
                </a:solidFill>
                <a:latin typeface="Arial"/>
                <a:cs typeface="Arial"/>
              </a:rPr>
              <a:t>design</a:t>
            </a:r>
            <a:endParaRPr sz="2000">
              <a:latin typeface="Arial"/>
              <a:cs typeface="Arial"/>
            </a:endParaRPr>
          </a:p>
        </p:txBody>
      </p:sp>
      <p:sp>
        <p:nvSpPr>
          <p:cNvPr id="7" name="object 11"/>
          <p:cNvSpPr txBox="1"/>
          <p:nvPr/>
        </p:nvSpPr>
        <p:spPr>
          <a:xfrm>
            <a:off x="1753615" y="3497074"/>
            <a:ext cx="1828800" cy="581660"/>
          </a:xfrm>
          <a:prstGeom prst="rect">
            <a:avLst/>
          </a:prstGeom>
        </p:spPr>
        <p:txBody>
          <a:bodyPr vert="horz" wrap="square" lIns="0" tIns="0" rIns="0" bIns="0" rtlCol="0">
            <a:spAutoFit/>
          </a:bodyPr>
          <a:lstStyle/>
          <a:p>
            <a:pPr marL="184785" marR="224154" indent="-172085">
              <a:lnSpc>
                <a:spcPts val="860"/>
              </a:lnSpc>
              <a:buChar char="•"/>
              <a:tabLst>
                <a:tab pos="184785" algn="l"/>
                <a:tab pos="185420" algn="l"/>
              </a:tabLst>
            </a:pPr>
            <a:r>
              <a:rPr sz="900" spc="-55" dirty="0">
                <a:solidFill>
                  <a:srgbClr val="3F3F3F"/>
                </a:solidFill>
                <a:latin typeface="Arial"/>
                <a:cs typeface="Arial"/>
              </a:rPr>
              <a:t>Establish </a:t>
            </a:r>
            <a:r>
              <a:rPr sz="900" spc="-45" dirty="0">
                <a:solidFill>
                  <a:srgbClr val="3F3F3F"/>
                </a:solidFill>
                <a:latin typeface="Arial"/>
                <a:cs typeface="Arial"/>
              </a:rPr>
              <a:t>task </a:t>
            </a:r>
            <a:r>
              <a:rPr sz="900" spc="-30" dirty="0">
                <a:solidFill>
                  <a:srgbClr val="3F3F3F"/>
                </a:solidFill>
                <a:latin typeface="Arial"/>
                <a:cs typeface="Arial"/>
              </a:rPr>
              <a:t>force </a:t>
            </a:r>
            <a:r>
              <a:rPr sz="900" spc="-45" dirty="0">
                <a:solidFill>
                  <a:srgbClr val="3F3F3F"/>
                </a:solidFill>
                <a:latin typeface="Arial"/>
                <a:cs typeface="Arial"/>
              </a:rPr>
              <a:t>and </a:t>
            </a:r>
            <a:r>
              <a:rPr sz="900" spc="-40" dirty="0">
                <a:solidFill>
                  <a:srgbClr val="3F3F3F"/>
                </a:solidFill>
                <a:latin typeface="Arial"/>
                <a:cs typeface="Arial"/>
              </a:rPr>
              <a:t>gather  </a:t>
            </a:r>
            <a:r>
              <a:rPr sz="900" spc="-35" dirty="0">
                <a:solidFill>
                  <a:srgbClr val="3F3F3F"/>
                </a:solidFill>
                <a:latin typeface="Arial"/>
                <a:cs typeface="Arial"/>
              </a:rPr>
              <a:t>requirements</a:t>
            </a:r>
            <a:endParaRPr sz="900">
              <a:latin typeface="Arial"/>
              <a:cs typeface="Arial"/>
            </a:endParaRPr>
          </a:p>
          <a:p>
            <a:pPr marL="384175" marR="5080" indent="-143510">
              <a:lnSpc>
                <a:spcPct val="80000"/>
              </a:lnSpc>
              <a:spcBef>
                <a:spcPts val="190"/>
              </a:spcBef>
            </a:pPr>
            <a:r>
              <a:rPr sz="750" dirty="0">
                <a:solidFill>
                  <a:srgbClr val="3F3F3F"/>
                </a:solidFill>
                <a:latin typeface="Arial"/>
                <a:cs typeface="Arial"/>
              </a:rPr>
              <a:t>– </a:t>
            </a:r>
            <a:r>
              <a:rPr sz="750" spc="-20" dirty="0">
                <a:solidFill>
                  <a:srgbClr val="3F3F3F"/>
                </a:solidFill>
                <a:latin typeface="Arial"/>
                <a:cs typeface="Arial"/>
              </a:rPr>
              <a:t>Interlinked </a:t>
            </a:r>
            <a:r>
              <a:rPr sz="750" dirty="0">
                <a:solidFill>
                  <a:srgbClr val="3F3F3F"/>
                </a:solidFill>
                <a:latin typeface="Arial"/>
                <a:cs typeface="Arial"/>
              </a:rPr>
              <a:t>with </a:t>
            </a:r>
            <a:r>
              <a:rPr sz="750" spc="-15" dirty="0">
                <a:solidFill>
                  <a:srgbClr val="3F3F3F"/>
                </a:solidFill>
                <a:latin typeface="Arial"/>
                <a:cs typeface="Arial"/>
              </a:rPr>
              <a:t>project </a:t>
            </a:r>
            <a:r>
              <a:rPr sz="750" spc="-30" dirty="0">
                <a:solidFill>
                  <a:srgbClr val="3F3F3F"/>
                </a:solidFill>
                <a:latin typeface="Arial"/>
                <a:cs typeface="Arial"/>
              </a:rPr>
              <a:t>planning </a:t>
            </a:r>
            <a:r>
              <a:rPr sz="750" spc="-35" dirty="0">
                <a:solidFill>
                  <a:srgbClr val="3F3F3F"/>
                </a:solidFill>
                <a:latin typeface="Arial"/>
                <a:cs typeface="Arial"/>
              </a:rPr>
              <a:t>and  </a:t>
            </a:r>
            <a:r>
              <a:rPr sz="750" spc="-55" dirty="0">
                <a:solidFill>
                  <a:srgbClr val="3F3F3F"/>
                </a:solidFill>
                <a:latin typeface="Arial"/>
                <a:cs typeface="Arial"/>
              </a:rPr>
              <a:t>Business </a:t>
            </a:r>
            <a:r>
              <a:rPr sz="750" spc="-25" dirty="0">
                <a:solidFill>
                  <a:srgbClr val="3F3F3F"/>
                </a:solidFill>
                <a:latin typeface="Arial"/>
                <a:cs typeface="Arial"/>
              </a:rPr>
              <a:t>requirements</a:t>
            </a:r>
            <a:r>
              <a:rPr sz="750" spc="-80" dirty="0">
                <a:solidFill>
                  <a:srgbClr val="3F3F3F"/>
                </a:solidFill>
                <a:latin typeface="Arial"/>
                <a:cs typeface="Arial"/>
              </a:rPr>
              <a:t> </a:t>
            </a:r>
            <a:r>
              <a:rPr sz="750" spc="-15" dirty="0">
                <a:solidFill>
                  <a:srgbClr val="3F3F3F"/>
                </a:solidFill>
                <a:latin typeface="Arial"/>
                <a:cs typeface="Arial"/>
              </a:rPr>
              <a:t>definition</a:t>
            </a:r>
            <a:endParaRPr sz="750">
              <a:latin typeface="Arial"/>
              <a:cs typeface="Arial"/>
            </a:endParaRPr>
          </a:p>
          <a:p>
            <a:pPr marL="184785" indent="-172085">
              <a:lnSpc>
                <a:spcPts val="1075"/>
              </a:lnSpc>
              <a:buChar char="•"/>
              <a:tabLst>
                <a:tab pos="184785" algn="l"/>
                <a:tab pos="185420" algn="l"/>
              </a:tabLst>
            </a:pPr>
            <a:r>
              <a:rPr sz="900" spc="-55" dirty="0">
                <a:solidFill>
                  <a:srgbClr val="3F3F3F"/>
                </a:solidFill>
                <a:latin typeface="Arial"/>
                <a:cs typeface="Arial"/>
              </a:rPr>
              <a:t>Create </a:t>
            </a:r>
            <a:r>
              <a:rPr sz="900" spc="-50" dirty="0">
                <a:solidFill>
                  <a:srgbClr val="3F3F3F"/>
                </a:solidFill>
                <a:latin typeface="Arial"/>
                <a:cs typeface="Arial"/>
              </a:rPr>
              <a:t>an </a:t>
            </a:r>
            <a:r>
              <a:rPr sz="900" spc="-30" dirty="0">
                <a:solidFill>
                  <a:srgbClr val="3F3F3F"/>
                </a:solidFill>
                <a:latin typeface="Arial"/>
                <a:cs typeface="Arial"/>
              </a:rPr>
              <a:t>architecture</a:t>
            </a:r>
            <a:r>
              <a:rPr sz="900" spc="-20" dirty="0">
                <a:solidFill>
                  <a:srgbClr val="3F3F3F"/>
                </a:solidFill>
                <a:latin typeface="Arial"/>
                <a:cs typeface="Arial"/>
              </a:rPr>
              <a:t> </a:t>
            </a:r>
            <a:r>
              <a:rPr sz="900" spc="-30" dirty="0">
                <a:solidFill>
                  <a:srgbClr val="3F3F3F"/>
                </a:solidFill>
                <a:latin typeface="Arial"/>
                <a:cs typeface="Arial"/>
              </a:rPr>
              <a:t>model</a:t>
            </a:r>
            <a:endParaRPr sz="900">
              <a:latin typeface="Arial"/>
              <a:cs typeface="Arial"/>
            </a:endParaRPr>
          </a:p>
        </p:txBody>
      </p:sp>
      <p:sp>
        <p:nvSpPr>
          <p:cNvPr id="8" name="object 12"/>
          <p:cNvSpPr txBox="1"/>
          <p:nvPr/>
        </p:nvSpPr>
        <p:spPr>
          <a:xfrm>
            <a:off x="1982215" y="4060700"/>
            <a:ext cx="1694180" cy="614680"/>
          </a:xfrm>
          <a:prstGeom prst="rect">
            <a:avLst/>
          </a:prstGeom>
        </p:spPr>
        <p:txBody>
          <a:bodyPr vert="horz" wrap="square" lIns="0" tIns="0" rIns="0" bIns="0" rtlCol="0">
            <a:spAutoFit/>
          </a:bodyPr>
          <a:lstStyle/>
          <a:p>
            <a:pPr marL="155575" indent="-142875">
              <a:lnSpc>
                <a:spcPct val="100000"/>
              </a:lnSpc>
              <a:buChar char="–"/>
              <a:tabLst>
                <a:tab pos="156210" algn="l"/>
              </a:tabLst>
            </a:pPr>
            <a:r>
              <a:rPr sz="750" spc="-55" dirty="0">
                <a:solidFill>
                  <a:srgbClr val="3F3F3F"/>
                </a:solidFill>
                <a:latin typeface="Arial"/>
                <a:cs typeface="Arial"/>
              </a:rPr>
              <a:t>Layers, </a:t>
            </a:r>
            <a:r>
              <a:rPr sz="750" spc="-50" dirty="0">
                <a:solidFill>
                  <a:srgbClr val="3F3F3F"/>
                </a:solidFill>
                <a:latin typeface="Arial"/>
                <a:cs typeface="Arial"/>
              </a:rPr>
              <a:t>processes</a:t>
            </a:r>
            <a:r>
              <a:rPr sz="750" spc="-140" dirty="0">
                <a:solidFill>
                  <a:srgbClr val="3F3F3F"/>
                </a:solidFill>
                <a:latin typeface="Arial"/>
                <a:cs typeface="Arial"/>
              </a:rPr>
              <a:t> </a:t>
            </a:r>
            <a:r>
              <a:rPr sz="750" spc="-25" dirty="0">
                <a:solidFill>
                  <a:srgbClr val="3F3F3F"/>
                </a:solidFill>
                <a:latin typeface="Arial"/>
                <a:cs typeface="Arial"/>
              </a:rPr>
              <a:t>etc</a:t>
            </a:r>
            <a:endParaRPr sz="750">
              <a:latin typeface="Arial"/>
              <a:cs typeface="Arial"/>
            </a:endParaRPr>
          </a:p>
          <a:p>
            <a:pPr marL="355600" lvl="1" indent="-114300">
              <a:lnSpc>
                <a:spcPts val="780"/>
              </a:lnSpc>
              <a:buChar char="•"/>
              <a:tabLst>
                <a:tab pos="355600" algn="l"/>
              </a:tabLst>
            </a:pPr>
            <a:r>
              <a:rPr sz="650" spc="-75" dirty="0">
                <a:solidFill>
                  <a:srgbClr val="3F3F3F"/>
                </a:solidFill>
                <a:latin typeface="Arial"/>
                <a:cs typeface="Arial"/>
              </a:rPr>
              <a:t>See </a:t>
            </a:r>
            <a:r>
              <a:rPr sz="650" spc="-105" dirty="0">
                <a:solidFill>
                  <a:srgbClr val="3F3F3F"/>
                </a:solidFill>
                <a:latin typeface="Arial"/>
                <a:cs typeface="Arial"/>
              </a:rPr>
              <a:t>LECTURE</a:t>
            </a:r>
            <a:r>
              <a:rPr sz="650" spc="-50" dirty="0">
                <a:solidFill>
                  <a:srgbClr val="3F3F3F"/>
                </a:solidFill>
                <a:latin typeface="Arial"/>
                <a:cs typeface="Arial"/>
              </a:rPr>
              <a:t> </a:t>
            </a:r>
            <a:r>
              <a:rPr sz="650" spc="-35" dirty="0">
                <a:solidFill>
                  <a:srgbClr val="3F3F3F"/>
                </a:solidFill>
                <a:latin typeface="Arial"/>
                <a:cs typeface="Arial"/>
              </a:rPr>
              <a:t>1</a:t>
            </a:r>
            <a:endParaRPr sz="650">
              <a:latin typeface="Arial"/>
              <a:cs typeface="Arial"/>
            </a:endParaRPr>
          </a:p>
          <a:p>
            <a:pPr marL="155575" marR="272415" indent="-142875">
              <a:lnSpc>
                <a:spcPts val="720"/>
              </a:lnSpc>
              <a:spcBef>
                <a:spcPts val="165"/>
              </a:spcBef>
              <a:buChar char="–"/>
              <a:tabLst>
                <a:tab pos="156210" algn="l"/>
              </a:tabLst>
            </a:pPr>
            <a:r>
              <a:rPr sz="750" spc="-55" dirty="0">
                <a:solidFill>
                  <a:srgbClr val="3F3F3F"/>
                </a:solidFill>
                <a:latin typeface="Arial"/>
                <a:cs typeface="Arial"/>
              </a:rPr>
              <a:t>Tecnical </a:t>
            </a:r>
            <a:r>
              <a:rPr sz="750" spc="-25" dirty="0">
                <a:solidFill>
                  <a:srgbClr val="3F3F3F"/>
                </a:solidFill>
                <a:latin typeface="Arial"/>
                <a:cs typeface="Arial"/>
              </a:rPr>
              <a:t>sollutions </a:t>
            </a:r>
            <a:r>
              <a:rPr sz="750" spc="-35" dirty="0">
                <a:solidFill>
                  <a:srgbClr val="3F3F3F"/>
                </a:solidFill>
                <a:latin typeface="Arial"/>
                <a:cs typeface="Arial"/>
              </a:rPr>
              <a:t>and </a:t>
            </a:r>
            <a:r>
              <a:rPr sz="750" spc="-30" dirty="0">
                <a:solidFill>
                  <a:srgbClr val="3F3F3F"/>
                </a:solidFill>
                <a:latin typeface="Arial"/>
                <a:cs typeface="Arial"/>
              </a:rPr>
              <a:t>hardware  </a:t>
            </a:r>
            <a:r>
              <a:rPr sz="750" spc="-25" dirty="0">
                <a:solidFill>
                  <a:srgbClr val="3F3F3F"/>
                </a:solidFill>
                <a:latin typeface="Arial"/>
                <a:cs typeface="Arial"/>
              </a:rPr>
              <a:t>architecture</a:t>
            </a:r>
            <a:endParaRPr sz="750">
              <a:latin typeface="Arial"/>
              <a:cs typeface="Arial"/>
            </a:endParaRPr>
          </a:p>
          <a:p>
            <a:pPr marL="355600" marR="5080" lvl="1" indent="-114300">
              <a:lnSpc>
                <a:spcPts val="620"/>
              </a:lnSpc>
              <a:spcBef>
                <a:spcPts val="160"/>
              </a:spcBef>
              <a:buChar char="•"/>
              <a:tabLst>
                <a:tab pos="355600" algn="l"/>
              </a:tabLst>
            </a:pPr>
            <a:r>
              <a:rPr sz="650" spc="-35" dirty="0">
                <a:solidFill>
                  <a:srgbClr val="3F3F3F"/>
                </a:solidFill>
                <a:latin typeface="Arial"/>
                <a:cs typeface="Arial"/>
              </a:rPr>
              <a:t>Replication </a:t>
            </a:r>
            <a:r>
              <a:rPr sz="650" spc="-40" dirty="0">
                <a:solidFill>
                  <a:srgbClr val="3F3F3F"/>
                </a:solidFill>
                <a:latin typeface="Arial"/>
                <a:cs typeface="Arial"/>
              </a:rPr>
              <a:t>servers </a:t>
            </a:r>
            <a:r>
              <a:rPr sz="650" spc="-30" dirty="0">
                <a:solidFill>
                  <a:srgbClr val="3F3F3F"/>
                </a:solidFill>
                <a:latin typeface="Arial"/>
                <a:cs typeface="Arial"/>
              </a:rPr>
              <a:t>techniques, </a:t>
            </a:r>
            <a:r>
              <a:rPr sz="650" spc="-45" dirty="0">
                <a:solidFill>
                  <a:srgbClr val="3F3F3F"/>
                </a:solidFill>
                <a:latin typeface="Arial"/>
                <a:cs typeface="Arial"/>
              </a:rPr>
              <a:t>Rolap,  </a:t>
            </a:r>
            <a:r>
              <a:rPr sz="650" spc="-20" dirty="0">
                <a:solidFill>
                  <a:srgbClr val="3F3F3F"/>
                </a:solidFill>
                <a:latin typeface="Arial"/>
                <a:cs typeface="Arial"/>
              </a:rPr>
              <a:t>Mopal </a:t>
            </a:r>
            <a:r>
              <a:rPr sz="650" spc="-35" dirty="0">
                <a:solidFill>
                  <a:srgbClr val="3F3F3F"/>
                </a:solidFill>
                <a:latin typeface="Arial"/>
                <a:cs typeface="Arial"/>
              </a:rPr>
              <a:t>Holap, </a:t>
            </a:r>
            <a:r>
              <a:rPr sz="650" spc="-30" dirty="0">
                <a:solidFill>
                  <a:srgbClr val="3F3F3F"/>
                </a:solidFill>
                <a:latin typeface="Arial"/>
                <a:cs typeface="Arial"/>
              </a:rPr>
              <a:t>dealing </a:t>
            </a:r>
            <a:r>
              <a:rPr sz="650" dirty="0">
                <a:solidFill>
                  <a:srgbClr val="3F3F3F"/>
                </a:solidFill>
                <a:latin typeface="Arial"/>
                <a:cs typeface="Arial"/>
              </a:rPr>
              <a:t>with </a:t>
            </a:r>
            <a:r>
              <a:rPr sz="650" spc="-50" dirty="0">
                <a:solidFill>
                  <a:srgbClr val="3F3F3F"/>
                </a:solidFill>
                <a:latin typeface="Arial"/>
                <a:cs typeface="Arial"/>
              </a:rPr>
              <a:t>Big </a:t>
            </a:r>
            <a:r>
              <a:rPr sz="650" spc="-40" dirty="0">
                <a:solidFill>
                  <a:srgbClr val="3F3F3F"/>
                </a:solidFill>
                <a:latin typeface="Arial"/>
                <a:cs typeface="Arial"/>
              </a:rPr>
              <a:t>Data,</a:t>
            </a:r>
            <a:r>
              <a:rPr sz="650" spc="5" dirty="0">
                <a:solidFill>
                  <a:srgbClr val="3F3F3F"/>
                </a:solidFill>
                <a:latin typeface="Arial"/>
                <a:cs typeface="Arial"/>
              </a:rPr>
              <a:t> </a:t>
            </a:r>
            <a:r>
              <a:rPr sz="650" spc="-25" dirty="0">
                <a:solidFill>
                  <a:srgbClr val="3F3F3F"/>
                </a:solidFill>
                <a:latin typeface="Arial"/>
                <a:cs typeface="Arial"/>
              </a:rPr>
              <a:t>etc</a:t>
            </a:r>
            <a:endParaRPr sz="650">
              <a:latin typeface="Arial"/>
              <a:cs typeface="Arial"/>
            </a:endParaRPr>
          </a:p>
        </p:txBody>
      </p:sp>
      <p:sp>
        <p:nvSpPr>
          <p:cNvPr id="9" name="object 13"/>
          <p:cNvSpPr txBox="1"/>
          <p:nvPr/>
        </p:nvSpPr>
        <p:spPr>
          <a:xfrm>
            <a:off x="3849114" y="3470150"/>
            <a:ext cx="1899920" cy="704215"/>
          </a:xfrm>
          <a:prstGeom prst="rect">
            <a:avLst/>
          </a:prstGeom>
        </p:spPr>
        <p:txBody>
          <a:bodyPr vert="horz" wrap="square" lIns="0" tIns="0" rIns="0" bIns="0" rtlCol="0">
            <a:spAutoFit/>
          </a:bodyPr>
          <a:lstStyle/>
          <a:p>
            <a:pPr marL="184785" indent="-172085">
              <a:lnSpc>
                <a:spcPct val="100000"/>
              </a:lnSpc>
              <a:buChar char="•"/>
              <a:tabLst>
                <a:tab pos="184785" algn="l"/>
                <a:tab pos="185420" algn="l"/>
              </a:tabLst>
            </a:pPr>
            <a:r>
              <a:rPr sz="900" spc="-35" dirty="0">
                <a:solidFill>
                  <a:srgbClr val="3F3F3F"/>
                </a:solidFill>
                <a:latin typeface="Arial"/>
                <a:cs typeface="Arial"/>
              </a:rPr>
              <a:t>Determine </a:t>
            </a:r>
            <a:r>
              <a:rPr sz="900" spc="-25" dirty="0">
                <a:solidFill>
                  <a:srgbClr val="3F3F3F"/>
                </a:solidFill>
                <a:latin typeface="Arial"/>
                <a:cs typeface="Arial"/>
              </a:rPr>
              <a:t>implementation</a:t>
            </a:r>
            <a:r>
              <a:rPr sz="900" spc="5" dirty="0">
                <a:solidFill>
                  <a:srgbClr val="3F3F3F"/>
                </a:solidFill>
                <a:latin typeface="Arial"/>
                <a:cs typeface="Arial"/>
              </a:rPr>
              <a:t> </a:t>
            </a:r>
            <a:r>
              <a:rPr sz="900" spc="-70" dirty="0">
                <a:solidFill>
                  <a:srgbClr val="3F3F3F"/>
                </a:solidFill>
                <a:latin typeface="Arial"/>
                <a:cs typeface="Arial"/>
              </a:rPr>
              <a:t>phases</a:t>
            </a:r>
            <a:endParaRPr sz="900">
              <a:latin typeface="Arial"/>
              <a:cs typeface="Arial"/>
            </a:endParaRPr>
          </a:p>
          <a:p>
            <a:pPr marL="384175" marR="224790" lvl="1" indent="-142875">
              <a:lnSpc>
                <a:spcPts val="720"/>
              </a:lnSpc>
              <a:spcBef>
                <a:spcPts val="180"/>
              </a:spcBef>
              <a:buChar char="–"/>
              <a:tabLst>
                <a:tab pos="384810" algn="l"/>
              </a:tabLst>
            </a:pPr>
            <a:r>
              <a:rPr sz="750" spc="-55" dirty="0">
                <a:solidFill>
                  <a:srgbClr val="3F3F3F"/>
                </a:solidFill>
                <a:latin typeface="Arial"/>
                <a:cs typeface="Arial"/>
              </a:rPr>
              <a:t>E.g. </a:t>
            </a:r>
            <a:r>
              <a:rPr sz="750" spc="-25" dirty="0">
                <a:solidFill>
                  <a:srgbClr val="3F3F3F"/>
                </a:solidFill>
                <a:latin typeface="Arial"/>
                <a:cs typeface="Arial"/>
              </a:rPr>
              <a:t>divided </a:t>
            </a:r>
            <a:r>
              <a:rPr sz="750" spc="-15" dirty="0">
                <a:solidFill>
                  <a:srgbClr val="3F3F3F"/>
                </a:solidFill>
                <a:latin typeface="Arial"/>
                <a:cs typeface="Arial"/>
              </a:rPr>
              <a:t>in </a:t>
            </a:r>
            <a:r>
              <a:rPr sz="750" spc="-20" dirty="0">
                <a:solidFill>
                  <a:srgbClr val="3F3F3F"/>
                </a:solidFill>
                <a:latin typeface="Arial"/>
                <a:cs typeface="Arial"/>
              </a:rPr>
              <a:t>implementation</a:t>
            </a:r>
            <a:r>
              <a:rPr sz="750" spc="-110" dirty="0">
                <a:solidFill>
                  <a:srgbClr val="3F3F3F"/>
                </a:solidFill>
                <a:latin typeface="Arial"/>
                <a:cs typeface="Arial"/>
              </a:rPr>
              <a:t> </a:t>
            </a:r>
            <a:r>
              <a:rPr sz="750" spc="-5" dirty="0">
                <a:solidFill>
                  <a:srgbClr val="3F3F3F"/>
                </a:solidFill>
                <a:latin typeface="Arial"/>
                <a:cs typeface="Arial"/>
              </a:rPr>
              <a:t>of  </a:t>
            </a:r>
            <a:r>
              <a:rPr sz="750" spc="-15" dirty="0">
                <a:solidFill>
                  <a:srgbClr val="3F3F3F"/>
                </a:solidFill>
                <a:latin typeface="Arial"/>
                <a:cs typeface="Arial"/>
              </a:rPr>
              <a:t>different </a:t>
            </a:r>
            <a:r>
              <a:rPr sz="750" spc="-30" dirty="0">
                <a:solidFill>
                  <a:srgbClr val="3F3F3F"/>
                </a:solidFill>
                <a:latin typeface="Arial"/>
                <a:cs typeface="Arial"/>
              </a:rPr>
              <a:t>data</a:t>
            </a:r>
            <a:r>
              <a:rPr sz="750" spc="-114" dirty="0">
                <a:solidFill>
                  <a:srgbClr val="3F3F3F"/>
                </a:solidFill>
                <a:latin typeface="Arial"/>
                <a:cs typeface="Arial"/>
              </a:rPr>
              <a:t> </a:t>
            </a:r>
            <a:r>
              <a:rPr sz="750" spc="-25" dirty="0">
                <a:solidFill>
                  <a:srgbClr val="3F3F3F"/>
                </a:solidFill>
                <a:latin typeface="Arial"/>
                <a:cs typeface="Arial"/>
              </a:rPr>
              <a:t>marts</a:t>
            </a:r>
            <a:endParaRPr sz="750">
              <a:latin typeface="Arial"/>
              <a:cs typeface="Arial"/>
            </a:endParaRPr>
          </a:p>
          <a:p>
            <a:pPr marL="384175" marR="5080" lvl="1" indent="-142875">
              <a:lnSpc>
                <a:spcPct val="80000"/>
              </a:lnSpc>
              <a:spcBef>
                <a:spcPts val="185"/>
              </a:spcBef>
              <a:buChar char="–"/>
              <a:tabLst>
                <a:tab pos="384810" algn="l"/>
              </a:tabLst>
            </a:pPr>
            <a:r>
              <a:rPr sz="750" spc="-20" dirty="0">
                <a:solidFill>
                  <a:srgbClr val="3F3F3F"/>
                </a:solidFill>
                <a:latin typeface="Arial"/>
                <a:cs typeface="Arial"/>
              </a:rPr>
              <a:t>Interlinked </a:t>
            </a:r>
            <a:r>
              <a:rPr sz="750" dirty="0">
                <a:solidFill>
                  <a:srgbClr val="3F3F3F"/>
                </a:solidFill>
                <a:latin typeface="Arial"/>
                <a:cs typeface="Arial"/>
              </a:rPr>
              <a:t>with</a:t>
            </a:r>
            <a:r>
              <a:rPr sz="750" spc="-150" dirty="0">
                <a:solidFill>
                  <a:srgbClr val="3F3F3F"/>
                </a:solidFill>
                <a:latin typeface="Arial"/>
                <a:cs typeface="Arial"/>
              </a:rPr>
              <a:t> </a:t>
            </a:r>
            <a:r>
              <a:rPr sz="750" spc="-10" dirty="0">
                <a:solidFill>
                  <a:srgbClr val="3F3F3F"/>
                </a:solidFill>
                <a:latin typeface="Arial"/>
                <a:cs typeface="Arial"/>
              </a:rPr>
              <a:t>the </a:t>
            </a:r>
            <a:r>
              <a:rPr sz="750" spc="-30" dirty="0">
                <a:solidFill>
                  <a:srgbClr val="3F3F3F"/>
                </a:solidFill>
                <a:latin typeface="Arial"/>
                <a:cs typeface="Arial"/>
              </a:rPr>
              <a:t>lifecycle data </a:t>
            </a:r>
            <a:r>
              <a:rPr sz="750" spc="-25" dirty="0">
                <a:solidFill>
                  <a:srgbClr val="3F3F3F"/>
                </a:solidFill>
                <a:latin typeface="Arial"/>
                <a:cs typeface="Arial"/>
              </a:rPr>
              <a:t>track  </a:t>
            </a:r>
            <a:r>
              <a:rPr sz="750" spc="-20" dirty="0">
                <a:solidFill>
                  <a:srgbClr val="3F3F3F"/>
                </a:solidFill>
                <a:latin typeface="Arial"/>
                <a:cs typeface="Arial"/>
              </a:rPr>
              <a:t>below</a:t>
            </a:r>
            <a:endParaRPr sz="750">
              <a:latin typeface="Arial"/>
              <a:cs typeface="Arial"/>
            </a:endParaRPr>
          </a:p>
          <a:p>
            <a:pPr marL="184785" indent="-172085">
              <a:lnSpc>
                <a:spcPts val="1075"/>
              </a:lnSpc>
              <a:buChar char="•"/>
              <a:tabLst>
                <a:tab pos="184785" algn="l"/>
                <a:tab pos="185420" algn="l"/>
              </a:tabLst>
            </a:pPr>
            <a:r>
              <a:rPr sz="900" spc="-65" dirty="0">
                <a:solidFill>
                  <a:srgbClr val="3F3F3F"/>
                </a:solidFill>
                <a:latin typeface="Arial"/>
                <a:cs typeface="Arial"/>
              </a:rPr>
              <a:t>Design</a:t>
            </a:r>
            <a:r>
              <a:rPr sz="900" spc="-70" dirty="0">
                <a:solidFill>
                  <a:srgbClr val="3F3F3F"/>
                </a:solidFill>
                <a:latin typeface="Arial"/>
                <a:cs typeface="Arial"/>
              </a:rPr>
              <a:t> </a:t>
            </a:r>
            <a:r>
              <a:rPr sz="900" spc="-75" dirty="0">
                <a:solidFill>
                  <a:srgbClr val="3F3F3F"/>
                </a:solidFill>
                <a:latin typeface="Arial"/>
                <a:cs typeface="Arial"/>
              </a:rPr>
              <a:t>Subsystems</a:t>
            </a:r>
            <a:endParaRPr sz="900">
              <a:latin typeface="Arial"/>
              <a:cs typeface="Arial"/>
            </a:endParaRPr>
          </a:p>
        </p:txBody>
      </p:sp>
      <p:sp>
        <p:nvSpPr>
          <p:cNvPr id="10" name="object 14"/>
          <p:cNvSpPr txBox="1"/>
          <p:nvPr/>
        </p:nvSpPr>
        <p:spPr>
          <a:xfrm>
            <a:off x="4077714" y="4178810"/>
            <a:ext cx="1644650" cy="407034"/>
          </a:xfrm>
          <a:prstGeom prst="rect">
            <a:avLst/>
          </a:prstGeom>
        </p:spPr>
        <p:txBody>
          <a:bodyPr vert="horz" wrap="square" lIns="0" tIns="0" rIns="0" bIns="0" rtlCol="0">
            <a:spAutoFit/>
          </a:bodyPr>
          <a:lstStyle/>
          <a:p>
            <a:pPr marL="155575" marR="116839" indent="-142875">
              <a:lnSpc>
                <a:spcPts val="720"/>
              </a:lnSpc>
              <a:buChar char="–"/>
              <a:tabLst>
                <a:tab pos="156210" algn="l"/>
              </a:tabLst>
            </a:pPr>
            <a:r>
              <a:rPr sz="750" spc="-35" dirty="0">
                <a:solidFill>
                  <a:srgbClr val="3F3F3F"/>
                </a:solidFill>
                <a:latin typeface="Arial"/>
                <a:cs typeface="Arial"/>
              </a:rPr>
              <a:t>Define </a:t>
            </a:r>
            <a:r>
              <a:rPr sz="750" spc="-15" dirty="0">
                <a:solidFill>
                  <a:srgbClr val="3F3F3F"/>
                </a:solidFill>
                <a:latin typeface="Arial"/>
                <a:cs typeface="Arial"/>
              </a:rPr>
              <a:t>functionality </a:t>
            </a:r>
            <a:r>
              <a:rPr sz="750" spc="-5" dirty="0">
                <a:solidFill>
                  <a:srgbClr val="3F3F3F"/>
                </a:solidFill>
                <a:latin typeface="Arial"/>
                <a:cs typeface="Arial"/>
              </a:rPr>
              <a:t>not </a:t>
            </a:r>
            <a:r>
              <a:rPr sz="750" spc="-40" dirty="0">
                <a:solidFill>
                  <a:srgbClr val="3F3F3F"/>
                </a:solidFill>
                <a:latin typeface="Arial"/>
                <a:cs typeface="Arial"/>
              </a:rPr>
              <a:t>covered </a:t>
            </a:r>
            <a:r>
              <a:rPr sz="750" spc="-30" dirty="0">
                <a:solidFill>
                  <a:srgbClr val="3F3F3F"/>
                </a:solidFill>
                <a:latin typeface="Arial"/>
                <a:cs typeface="Arial"/>
              </a:rPr>
              <a:t>by  </a:t>
            </a:r>
            <a:r>
              <a:rPr sz="750" spc="-20" dirty="0">
                <a:solidFill>
                  <a:srgbClr val="3F3F3F"/>
                </a:solidFill>
                <a:latin typeface="Arial"/>
                <a:cs typeface="Arial"/>
              </a:rPr>
              <a:t>major </a:t>
            </a:r>
            <a:r>
              <a:rPr sz="750" spc="-30" dirty="0">
                <a:solidFill>
                  <a:srgbClr val="3F3F3F"/>
                </a:solidFill>
                <a:latin typeface="Arial"/>
                <a:cs typeface="Arial"/>
              </a:rPr>
              <a:t>vendor</a:t>
            </a:r>
            <a:r>
              <a:rPr sz="750" spc="-95" dirty="0">
                <a:solidFill>
                  <a:srgbClr val="3F3F3F"/>
                </a:solidFill>
                <a:latin typeface="Arial"/>
                <a:cs typeface="Arial"/>
              </a:rPr>
              <a:t> </a:t>
            </a:r>
            <a:r>
              <a:rPr sz="750" spc="-20" dirty="0">
                <a:solidFill>
                  <a:srgbClr val="3F3F3F"/>
                </a:solidFill>
                <a:latin typeface="Arial"/>
                <a:cs typeface="Arial"/>
              </a:rPr>
              <a:t>soullution</a:t>
            </a:r>
            <a:endParaRPr sz="750">
              <a:latin typeface="Arial"/>
              <a:cs typeface="Arial"/>
            </a:endParaRPr>
          </a:p>
          <a:p>
            <a:pPr marL="155575" marR="5080" indent="-142875">
              <a:lnSpc>
                <a:spcPts val="720"/>
              </a:lnSpc>
              <a:spcBef>
                <a:spcPts val="180"/>
              </a:spcBef>
              <a:buChar char="–"/>
              <a:tabLst>
                <a:tab pos="156210" algn="l"/>
              </a:tabLst>
            </a:pPr>
            <a:r>
              <a:rPr sz="750" spc="-20" dirty="0">
                <a:solidFill>
                  <a:srgbClr val="3F3F3F"/>
                </a:solidFill>
                <a:latin typeface="Arial"/>
                <a:cs typeface="Arial"/>
              </a:rPr>
              <a:t>Interlinked </a:t>
            </a:r>
            <a:r>
              <a:rPr sz="750" dirty="0">
                <a:solidFill>
                  <a:srgbClr val="3F3F3F"/>
                </a:solidFill>
                <a:latin typeface="Arial"/>
                <a:cs typeface="Arial"/>
              </a:rPr>
              <a:t>with </a:t>
            </a:r>
            <a:r>
              <a:rPr sz="750" spc="-20" dirty="0">
                <a:solidFill>
                  <a:srgbClr val="3F3F3F"/>
                </a:solidFill>
                <a:latin typeface="Arial"/>
                <a:cs typeface="Arial"/>
              </a:rPr>
              <a:t>product </a:t>
            </a:r>
            <a:r>
              <a:rPr sz="750" spc="-30" dirty="0">
                <a:solidFill>
                  <a:srgbClr val="3F3F3F"/>
                </a:solidFill>
                <a:latin typeface="Arial"/>
                <a:cs typeface="Arial"/>
              </a:rPr>
              <a:t>selection</a:t>
            </a:r>
            <a:r>
              <a:rPr sz="750" spc="-150" dirty="0">
                <a:solidFill>
                  <a:srgbClr val="3F3F3F"/>
                </a:solidFill>
                <a:latin typeface="Arial"/>
                <a:cs typeface="Arial"/>
              </a:rPr>
              <a:t> </a:t>
            </a:r>
            <a:r>
              <a:rPr sz="750" spc="-35" dirty="0">
                <a:solidFill>
                  <a:srgbClr val="3F3F3F"/>
                </a:solidFill>
                <a:latin typeface="Arial"/>
                <a:cs typeface="Arial"/>
              </a:rPr>
              <a:t>and  </a:t>
            </a:r>
            <a:r>
              <a:rPr sz="750" spc="-20" dirty="0">
                <a:solidFill>
                  <a:srgbClr val="3F3F3F"/>
                </a:solidFill>
                <a:latin typeface="Arial"/>
                <a:cs typeface="Arial"/>
              </a:rPr>
              <a:t>installation </a:t>
            </a:r>
            <a:r>
              <a:rPr sz="750" spc="-50" dirty="0">
                <a:solidFill>
                  <a:srgbClr val="3F3F3F"/>
                </a:solidFill>
                <a:latin typeface="Arial"/>
                <a:cs typeface="Arial"/>
              </a:rPr>
              <a:t>phase</a:t>
            </a:r>
            <a:r>
              <a:rPr sz="750" spc="-140" dirty="0">
                <a:solidFill>
                  <a:srgbClr val="3F3F3F"/>
                </a:solidFill>
                <a:latin typeface="Arial"/>
                <a:cs typeface="Arial"/>
              </a:rPr>
              <a:t> </a:t>
            </a:r>
            <a:r>
              <a:rPr sz="750" spc="-25" dirty="0">
                <a:solidFill>
                  <a:srgbClr val="3F3F3F"/>
                </a:solidFill>
                <a:latin typeface="Arial"/>
                <a:cs typeface="Arial"/>
              </a:rPr>
              <a:t>next</a:t>
            </a:r>
            <a:endParaRPr sz="750">
              <a:latin typeface="Arial"/>
              <a:cs typeface="Arial"/>
            </a:endParaRPr>
          </a:p>
        </p:txBody>
      </p:sp>
      <p:sp>
        <p:nvSpPr>
          <p:cNvPr id="11" name="object 15"/>
          <p:cNvSpPr/>
          <p:nvPr/>
        </p:nvSpPr>
        <p:spPr>
          <a:xfrm>
            <a:off x="2668523" y="2026915"/>
            <a:ext cx="690880" cy="530860"/>
          </a:xfrm>
          <a:custGeom>
            <a:avLst/>
            <a:gdLst/>
            <a:ahLst/>
            <a:cxnLst/>
            <a:rect l="l" t="t" r="r" b="b"/>
            <a:pathLst>
              <a:path w="690879" h="530860">
                <a:moveTo>
                  <a:pt x="379475" y="1523"/>
                </a:moveTo>
                <a:lnTo>
                  <a:pt x="309371" y="1523"/>
                </a:lnTo>
                <a:lnTo>
                  <a:pt x="292607" y="3047"/>
                </a:lnTo>
                <a:lnTo>
                  <a:pt x="242315" y="12191"/>
                </a:lnTo>
                <a:lnTo>
                  <a:pt x="181355" y="32003"/>
                </a:lnTo>
                <a:lnTo>
                  <a:pt x="126491" y="60959"/>
                </a:lnTo>
                <a:lnTo>
                  <a:pt x="89915" y="86867"/>
                </a:lnTo>
                <a:lnTo>
                  <a:pt x="59435" y="115823"/>
                </a:lnTo>
                <a:lnTo>
                  <a:pt x="42671" y="138683"/>
                </a:lnTo>
                <a:lnTo>
                  <a:pt x="35051" y="149351"/>
                </a:lnTo>
                <a:lnTo>
                  <a:pt x="15239" y="185927"/>
                </a:lnTo>
                <a:lnTo>
                  <a:pt x="3047" y="225551"/>
                </a:lnTo>
                <a:lnTo>
                  <a:pt x="0" y="251459"/>
                </a:lnTo>
                <a:lnTo>
                  <a:pt x="0" y="278891"/>
                </a:lnTo>
                <a:lnTo>
                  <a:pt x="3047" y="306323"/>
                </a:lnTo>
                <a:lnTo>
                  <a:pt x="7619" y="320039"/>
                </a:lnTo>
                <a:lnTo>
                  <a:pt x="10667" y="332231"/>
                </a:lnTo>
                <a:lnTo>
                  <a:pt x="27431" y="370331"/>
                </a:lnTo>
                <a:lnTo>
                  <a:pt x="50291" y="403859"/>
                </a:lnTo>
                <a:lnTo>
                  <a:pt x="70103" y="425195"/>
                </a:lnTo>
                <a:lnTo>
                  <a:pt x="79247" y="435863"/>
                </a:lnTo>
                <a:lnTo>
                  <a:pt x="91439" y="445007"/>
                </a:lnTo>
                <a:lnTo>
                  <a:pt x="102107" y="454151"/>
                </a:lnTo>
                <a:lnTo>
                  <a:pt x="126491" y="470915"/>
                </a:lnTo>
                <a:lnTo>
                  <a:pt x="153923" y="486155"/>
                </a:lnTo>
                <a:lnTo>
                  <a:pt x="211835" y="510539"/>
                </a:lnTo>
                <a:lnTo>
                  <a:pt x="243839" y="518159"/>
                </a:lnTo>
                <a:lnTo>
                  <a:pt x="260603" y="522731"/>
                </a:lnTo>
                <a:lnTo>
                  <a:pt x="275843" y="524255"/>
                </a:lnTo>
                <a:lnTo>
                  <a:pt x="294131" y="527303"/>
                </a:lnTo>
                <a:lnTo>
                  <a:pt x="327659" y="530351"/>
                </a:lnTo>
                <a:lnTo>
                  <a:pt x="362711" y="530351"/>
                </a:lnTo>
                <a:lnTo>
                  <a:pt x="397763" y="527303"/>
                </a:lnTo>
                <a:lnTo>
                  <a:pt x="448055" y="518159"/>
                </a:lnTo>
                <a:lnTo>
                  <a:pt x="478535" y="509015"/>
                </a:lnTo>
                <a:lnTo>
                  <a:pt x="491598" y="504443"/>
                </a:lnTo>
                <a:lnTo>
                  <a:pt x="327659" y="504443"/>
                </a:lnTo>
                <a:lnTo>
                  <a:pt x="280415" y="499871"/>
                </a:lnTo>
                <a:lnTo>
                  <a:pt x="219455" y="486155"/>
                </a:lnTo>
                <a:lnTo>
                  <a:pt x="164591" y="463295"/>
                </a:lnTo>
                <a:lnTo>
                  <a:pt x="117347" y="432815"/>
                </a:lnTo>
                <a:lnTo>
                  <a:pt x="106679" y="425195"/>
                </a:lnTo>
                <a:lnTo>
                  <a:pt x="96011" y="416051"/>
                </a:lnTo>
                <a:lnTo>
                  <a:pt x="86867" y="406907"/>
                </a:lnTo>
                <a:lnTo>
                  <a:pt x="79247" y="397763"/>
                </a:lnTo>
                <a:lnTo>
                  <a:pt x="70103" y="388619"/>
                </a:lnTo>
                <a:lnTo>
                  <a:pt x="62483" y="377951"/>
                </a:lnTo>
                <a:lnTo>
                  <a:pt x="56387" y="367283"/>
                </a:lnTo>
                <a:lnTo>
                  <a:pt x="48767" y="356615"/>
                </a:lnTo>
                <a:lnTo>
                  <a:pt x="35051" y="324611"/>
                </a:lnTo>
                <a:lnTo>
                  <a:pt x="28955" y="300227"/>
                </a:lnTo>
                <a:lnTo>
                  <a:pt x="25907" y="289559"/>
                </a:lnTo>
                <a:lnTo>
                  <a:pt x="25907" y="277367"/>
                </a:lnTo>
                <a:lnTo>
                  <a:pt x="24383" y="265175"/>
                </a:lnTo>
                <a:lnTo>
                  <a:pt x="28955" y="228599"/>
                </a:lnTo>
                <a:lnTo>
                  <a:pt x="32003" y="217931"/>
                </a:lnTo>
                <a:lnTo>
                  <a:pt x="35051" y="205739"/>
                </a:lnTo>
                <a:lnTo>
                  <a:pt x="44195" y="184403"/>
                </a:lnTo>
                <a:lnTo>
                  <a:pt x="62483" y="152399"/>
                </a:lnTo>
                <a:lnTo>
                  <a:pt x="70103" y="141731"/>
                </a:lnTo>
                <a:lnTo>
                  <a:pt x="106679" y="105155"/>
                </a:lnTo>
                <a:lnTo>
                  <a:pt x="117347" y="97535"/>
                </a:lnTo>
                <a:lnTo>
                  <a:pt x="140207" y="80771"/>
                </a:lnTo>
                <a:lnTo>
                  <a:pt x="192023" y="54863"/>
                </a:lnTo>
                <a:lnTo>
                  <a:pt x="249935" y="36575"/>
                </a:lnTo>
                <a:lnTo>
                  <a:pt x="329183" y="25907"/>
                </a:lnTo>
                <a:lnTo>
                  <a:pt x="491598" y="25907"/>
                </a:lnTo>
                <a:lnTo>
                  <a:pt x="478535" y="21335"/>
                </a:lnTo>
                <a:lnTo>
                  <a:pt x="446531" y="12191"/>
                </a:lnTo>
                <a:lnTo>
                  <a:pt x="431291" y="9143"/>
                </a:lnTo>
                <a:lnTo>
                  <a:pt x="397763" y="3047"/>
                </a:lnTo>
                <a:lnTo>
                  <a:pt x="379475" y="1523"/>
                </a:lnTo>
                <a:close/>
              </a:path>
              <a:path w="690879" h="530860">
                <a:moveTo>
                  <a:pt x="491598" y="25907"/>
                </a:moveTo>
                <a:lnTo>
                  <a:pt x="362711" y="25907"/>
                </a:lnTo>
                <a:lnTo>
                  <a:pt x="409955" y="30479"/>
                </a:lnTo>
                <a:lnTo>
                  <a:pt x="426719" y="33527"/>
                </a:lnTo>
                <a:lnTo>
                  <a:pt x="470915" y="45719"/>
                </a:lnTo>
                <a:lnTo>
                  <a:pt x="525779" y="68579"/>
                </a:lnTo>
                <a:lnTo>
                  <a:pt x="573023" y="97535"/>
                </a:lnTo>
                <a:lnTo>
                  <a:pt x="612647" y="132587"/>
                </a:lnTo>
                <a:lnTo>
                  <a:pt x="620267" y="143255"/>
                </a:lnTo>
                <a:lnTo>
                  <a:pt x="627887" y="152399"/>
                </a:lnTo>
                <a:lnTo>
                  <a:pt x="635507" y="163067"/>
                </a:lnTo>
                <a:lnTo>
                  <a:pt x="641603" y="173735"/>
                </a:lnTo>
                <a:lnTo>
                  <a:pt x="646175" y="184403"/>
                </a:lnTo>
                <a:lnTo>
                  <a:pt x="652271" y="195071"/>
                </a:lnTo>
                <a:lnTo>
                  <a:pt x="655319" y="207263"/>
                </a:lnTo>
                <a:lnTo>
                  <a:pt x="659891" y="217931"/>
                </a:lnTo>
                <a:lnTo>
                  <a:pt x="661415" y="230123"/>
                </a:lnTo>
                <a:lnTo>
                  <a:pt x="664463" y="242315"/>
                </a:lnTo>
                <a:lnTo>
                  <a:pt x="664463" y="252983"/>
                </a:lnTo>
                <a:lnTo>
                  <a:pt x="665987" y="265175"/>
                </a:lnTo>
                <a:lnTo>
                  <a:pt x="664463" y="277367"/>
                </a:lnTo>
                <a:lnTo>
                  <a:pt x="664463" y="289559"/>
                </a:lnTo>
                <a:lnTo>
                  <a:pt x="658367" y="313943"/>
                </a:lnTo>
                <a:lnTo>
                  <a:pt x="655319" y="324611"/>
                </a:lnTo>
                <a:lnTo>
                  <a:pt x="650747" y="335279"/>
                </a:lnTo>
                <a:lnTo>
                  <a:pt x="646175" y="347471"/>
                </a:lnTo>
                <a:lnTo>
                  <a:pt x="633983" y="368807"/>
                </a:lnTo>
                <a:lnTo>
                  <a:pt x="627887" y="377951"/>
                </a:lnTo>
                <a:lnTo>
                  <a:pt x="620267" y="388619"/>
                </a:lnTo>
                <a:lnTo>
                  <a:pt x="611123" y="397763"/>
                </a:lnTo>
                <a:lnTo>
                  <a:pt x="603503" y="406907"/>
                </a:lnTo>
                <a:lnTo>
                  <a:pt x="592835" y="416051"/>
                </a:lnTo>
                <a:lnTo>
                  <a:pt x="583691" y="425195"/>
                </a:lnTo>
                <a:lnTo>
                  <a:pt x="573023" y="434339"/>
                </a:lnTo>
                <a:lnTo>
                  <a:pt x="525779" y="463295"/>
                </a:lnTo>
                <a:lnTo>
                  <a:pt x="470915" y="486155"/>
                </a:lnTo>
                <a:lnTo>
                  <a:pt x="409955" y="499871"/>
                </a:lnTo>
                <a:lnTo>
                  <a:pt x="361187" y="504443"/>
                </a:lnTo>
                <a:lnTo>
                  <a:pt x="491598" y="504443"/>
                </a:lnTo>
                <a:lnTo>
                  <a:pt x="537971" y="486155"/>
                </a:lnTo>
                <a:lnTo>
                  <a:pt x="588263" y="454151"/>
                </a:lnTo>
                <a:lnTo>
                  <a:pt x="611123" y="434339"/>
                </a:lnTo>
                <a:lnTo>
                  <a:pt x="621791" y="425195"/>
                </a:lnTo>
                <a:lnTo>
                  <a:pt x="649223" y="393191"/>
                </a:lnTo>
                <a:lnTo>
                  <a:pt x="675131" y="344423"/>
                </a:lnTo>
                <a:lnTo>
                  <a:pt x="687323" y="306323"/>
                </a:lnTo>
                <a:lnTo>
                  <a:pt x="690371" y="278891"/>
                </a:lnTo>
                <a:lnTo>
                  <a:pt x="690371" y="251459"/>
                </a:lnTo>
                <a:lnTo>
                  <a:pt x="684275" y="210311"/>
                </a:lnTo>
                <a:lnTo>
                  <a:pt x="669035" y="172211"/>
                </a:lnTo>
                <a:lnTo>
                  <a:pt x="647699" y="137159"/>
                </a:lnTo>
                <a:lnTo>
                  <a:pt x="611123" y="96011"/>
                </a:lnTo>
                <a:lnTo>
                  <a:pt x="563879" y="59435"/>
                </a:lnTo>
                <a:lnTo>
                  <a:pt x="509015" y="32003"/>
                </a:lnTo>
                <a:lnTo>
                  <a:pt x="491598" y="25907"/>
                </a:lnTo>
                <a:close/>
              </a:path>
              <a:path w="690879" h="530860">
                <a:moveTo>
                  <a:pt x="344423" y="0"/>
                </a:moveTo>
                <a:lnTo>
                  <a:pt x="327659" y="1523"/>
                </a:lnTo>
                <a:lnTo>
                  <a:pt x="362711" y="1523"/>
                </a:lnTo>
                <a:lnTo>
                  <a:pt x="344423" y="0"/>
                </a:lnTo>
                <a:close/>
              </a:path>
            </a:pathLst>
          </a:custGeom>
          <a:solidFill>
            <a:srgbClr val="BF0000"/>
          </a:solidFill>
        </p:spPr>
        <p:txBody>
          <a:bodyPr wrap="square" lIns="0" tIns="0" rIns="0" bIns="0" rtlCol="0"/>
          <a:lstStyle/>
          <a:p>
            <a:endParaRPr/>
          </a:p>
        </p:txBody>
      </p:sp>
    </p:spTree>
    <p:extLst>
      <p:ext uri="{BB962C8B-B14F-4D97-AF65-F5344CB8AC3E}">
        <p14:creationId xmlns:p14="http://schemas.microsoft.com/office/powerpoint/2010/main" val="37474844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3" name="Content Placeholder 2"/>
          <p:cNvSpPr>
            <a:spLocks noGrp="1"/>
          </p:cNvSpPr>
          <p:nvPr>
            <p:ph idx="1"/>
          </p:nvPr>
        </p:nvSpPr>
        <p:spPr/>
        <p:txBody>
          <a:bodyPr/>
          <a:lstStyle/>
          <a:p>
            <a:endParaRPr lang="sv-SE" dirty="0"/>
          </a:p>
        </p:txBody>
      </p:sp>
      <p:sp>
        <p:nvSpPr>
          <p:cNvPr id="4" name="object 17"/>
          <p:cNvSpPr txBox="1"/>
          <p:nvPr/>
        </p:nvSpPr>
        <p:spPr>
          <a:xfrm>
            <a:off x="1579879" y="4455572"/>
            <a:ext cx="102235" cy="107950"/>
          </a:xfrm>
          <a:prstGeom prst="rect">
            <a:avLst/>
          </a:prstGeom>
        </p:spPr>
        <p:txBody>
          <a:bodyPr vert="horz" wrap="square" lIns="0" tIns="0" rIns="0" bIns="0" rtlCol="0">
            <a:spAutoFit/>
          </a:bodyPr>
          <a:lstStyle/>
          <a:p>
            <a:pPr marL="12700">
              <a:lnSpc>
                <a:spcPct val="100000"/>
              </a:lnSpc>
            </a:pPr>
            <a:r>
              <a:rPr sz="600" i="1" spc="-35" dirty="0">
                <a:latin typeface="Arial"/>
                <a:cs typeface="Arial"/>
              </a:rPr>
              <a:t>9</a:t>
            </a:r>
            <a:r>
              <a:rPr sz="600" i="1" spc="-30" dirty="0">
                <a:latin typeface="Arial"/>
                <a:cs typeface="Arial"/>
              </a:rPr>
              <a:t>2</a:t>
            </a:r>
            <a:endParaRPr sz="600">
              <a:latin typeface="Arial"/>
              <a:cs typeface="Arial"/>
            </a:endParaRPr>
          </a:p>
        </p:txBody>
      </p:sp>
      <p:sp>
        <p:nvSpPr>
          <p:cNvPr id="5" name="object 20"/>
          <p:cNvSpPr/>
          <p:nvPr/>
        </p:nvSpPr>
        <p:spPr>
          <a:xfrm>
            <a:off x="1491995" y="1496720"/>
            <a:ext cx="4572000" cy="0"/>
          </a:xfrm>
          <a:custGeom>
            <a:avLst/>
            <a:gdLst/>
            <a:ahLst/>
            <a:cxnLst/>
            <a:rect l="l" t="t" r="r" b="b"/>
            <a:pathLst>
              <a:path w="4572000">
                <a:moveTo>
                  <a:pt x="0" y="0"/>
                </a:moveTo>
                <a:lnTo>
                  <a:pt x="4571999" y="0"/>
                </a:lnTo>
              </a:path>
            </a:pathLst>
          </a:custGeom>
          <a:ln w="7619">
            <a:solidFill>
              <a:srgbClr val="BF0000"/>
            </a:solidFill>
          </a:ln>
        </p:spPr>
        <p:txBody>
          <a:bodyPr wrap="square" lIns="0" tIns="0" rIns="0" bIns="0" rtlCol="0"/>
          <a:lstStyle/>
          <a:p>
            <a:endParaRPr/>
          </a:p>
        </p:txBody>
      </p:sp>
      <p:sp>
        <p:nvSpPr>
          <p:cNvPr id="6" name="object 23"/>
          <p:cNvSpPr txBox="1"/>
          <p:nvPr/>
        </p:nvSpPr>
        <p:spPr>
          <a:xfrm>
            <a:off x="1755139" y="2548541"/>
            <a:ext cx="1944370" cy="1639570"/>
          </a:xfrm>
          <a:prstGeom prst="rect">
            <a:avLst/>
          </a:prstGeom>
        </p:spPr>
        <p:txBody>
          <a:bodyPr vert="horz" wrap="square" lIns="0" tIns="0" rIns="0" bIns="0" rtlCol="0">
            <a:spAutoFit/>
          </a:bodyPr>
          <a:lstStyle/>
          <a:p>
            <a:pPr marL="184785" marR="602615" indent="-172085">
              <a:lnSpc>
                <a:spcPts val="1250"/>
              </a:lnSpc>
              <a:buChar char="•"/>
              <a:tabLst>
                <a:tab pos="185420" algn="l"/>
              </a:tabLst>
            </a:pPr>
            <a:r>
              <a:rPr sz="1300" spc="-65" dirty="0">
                <a:solidFill>
                  <a:srgbClr val="3F3F3F"/>
                </a:solidFill>
                <a:latin typeface="Arial"/>
                <a:cs typeface="Arial"/>
              </a:rPr>
              <a:t>Symmetric </a:t>
            </a:r>
            <a:r>
              <a:rPr sz="1300" spc="10" dirty="0">
                <a:solidFill>
                  <a:srgbClr val="3F3F3F"/>
                </a:solidFill>
                <a:latin typeface="Arial"/>
                <a:cs typeface="Arial"/>
              </a:rPr>
              <a:t>Multi  </a:t>
            </a:r>
            <a:r>
              <a:rPr sz="1300" spc="-90" dirty="0">
                <a:solidFill>
                  <a:srgbClr val="3F3F3F"/>
                </a:solidFill>
                <a:latin typeface="Arial"/>
                <a:cs typeface="Arial"/>
              </a:rPr>
              <a:t>Processing</a:t>
            </a:r>
            <a:r>
              <a:rPr sz="1300" spc="-114" dirty="0">
                <a:solidFill>
                  <a:srgbClr val="3F3F3F"/>
                </a:solidFill>
                <a:latin typeface="Arial"/>
                <a:cs typeface="Arial"/>
              </a:rPr>
              <a:t> </a:t>
            </a:r>
            <a:r>
              <a:rPr sz="1300" spc="-110" dirty="0">
                <a:solidFill>
                  <a:srgbClr val="3F3F3F"/>
                </a:solidFill>
                <a:latin typeface="Arial"/>
                <a:cs typeface="Arial"/>
              </a:rPr>
              <a:t>(SMP)</a:t>
            </a:r>
            <a:endParaRPr sz="1300">
              <a:latin typeface="Arial"/>
              <a:cs typeface="Arial"/>
            </a:endParaRPr>
          </a:p>
          <a:p>
            <a:pPr marL="384175" marR="53340" lvl="1" indent="-142875">
              <a:lnSpc>
                <a:spcPct val="80000"/>
              </a:lnSpc>
              <a:spcBef>
                <a:spcPts val="280"/>
              </a:spcBef>
              <a:buChar char="–"/>
              <a:tabLst>
                <a:tab pos="384810" algn="l"/>
              </a:tabLst>
            </a:pPr>
            <a:r>
              <a:rPr sz="1100" spc="-70" dirty="0">
                <a:solidFill>
                  <a:srgbClr val="3F3F3F"/>
                </a:solidFill>
                <a:latin typeface="Arial"/>
                <a:cs typeface="Arial"/>
              </a:rPr>
              <a:t>Single </a:t>
            </a:r>
            <a:r>
              <a:rPr sz="1100" spc="-65" dirty="0">
                <a:solidFill>
                  <a:srgbClr val="3F3F3F"/>
                </a:solidFill>
                <a:latin typeface="Arial"/>
                <a:cs typeface="Arial"/>
              </a:rPr>
              <a:t>Server </a:t>
            </a:r>
            <a:r>
              <a:rPr sz="1100" spc="-75" dirty="0">
                <a:solidFill>
                  <a:srgbClr val="3F3F3F"/>
                </a:solidFill>
                <a:latin typeface="Arial"/>
                <a:cs typeface="Arial"/>
              </a:rPr>
              <a:t>systems </a:t>
            </a:r>
            <a:r>
              <a:rPr sz="1100" spc="5" dirty="0">
                <a:solidFill>
                  <a:srgbClr val="3F3F3F"/>
                </a:solidFill>
                <a:latin typeface="Arial"/>
                <a:cs typeface="Arial"/>
              </a:rPr>
              <a:t>with  </a:t>
            </a:r>
            <a:r>
              <a:rPr sz="1100" spc="-60" dirty="0">
                <a:solidFill>
                  <a:srgbClr val="3F3F3F"/>
                </a:solidFill>
                <a:latin typeface="Arial"/>
                <a:cs typeface="Arial"/>
              </a:rPr>
              <a:t>shared</a:t>
            </a:r>
            <a:r>
              <a:rPr sz="1100" spc="-105" dirty="0">
                <a:solidFill>
                  <a:srgbClr val="3F3F3F"/>
                </a:solidFill>
                <a:latin typeface="Arial"/>
                <a:cs typeface="Arial"/>
              </a:rPr>
              <a:t> </a:t>
            </a:r>
            <a:r>
              <a:rPr sz="1100" spc="-60" dirty="0">
                <a:solidFill>
                  <a:srgbClr val="3F3F3F"/>
                </a:solidFill>
                <a:latin typeface="Arial"/>
                <a:cs typeface="Arial"/>
              </a:rPr>
              <a:t>resources</a:t>
            </a:r>
            <a:endParaRPr sz="1100">
              <a:latin typeface="Arial"/>
              <a:cs typeface="Arial"/>
            </a:endParaRPr>
          </a:p>
          <a:p>
            <a:pPr marL="384175" marR="192405" lvl="1" indent="-142875">
              <a:lnSpc>
                <a:spcPct val="80000"/>
              </a:lnSpc>
              <a:spcBef>
                <a:spcPts val="260"/>
              </a:spcBef>
              <a:buChar char="–"/>
              <a:tabLst>
                <a:tab pos="384810" algn="l"/>
              </a:tabLst>
            </a:pPr>
            <a:r>
              <a:rPr sz="1100" spc="-110" dirty="0">
                <a:solidFill>
                  <a:srgbClr val="3F3F3F"/>
                </a:solidFill>
                <a:latin typeface="Arial"/>
                <a:cs typeface="Arial"/>
              </a:rPr>
              <a:t>Each </a:t>
            </a:r>
            <a:r>
              <a:rPr sz="1100" spc="-155" dirty="0">
                <a:solidFill>
                  <a:srgbClr val="3F3F3F"/>
                </a:solidFill>
                <a:latin typeface="Arial"/>
                <a:cs typeface="Arial"/>
              </a:rPr>
              <a:t>CPU </a:t>
            </a:r>
            <a:r>
              <a:rPr sz="1100" spc="-50" dirty="0">
                <a:solidFill>
                  <a:srgbClr val="3F3F3F"/>
                </a:solidFill>
                <a:latin typeface="Arial"/>
                <a:cs typeface="Arial"/>
              </a:rPr>
              <a:t>core </a:t>
            </a:r>
            <a:r>
              <a:rPr sz="1100" spc="-75" dirty="0">
                <a:solidFill>
                  <a:srgbClr val="3F3F3F"/>
                </a:solidFill>
                <a:latin typeface="Arial"/>
                <a:cs typeface="Arial"/>
              </a:rPr>
              <a:t>can </a:t>
            </a:r>
            <a:r>
              <a:rPr sz="1100" spc="-20" dirty="0">
                <a:solidFill>
                  <a:srgbClr val="3F3F3F"/>
                </a:solidFill>
                <a:latin typeface="Arial"/>
                <a:cs typeface="Arial"/>
              </a:rPr>
              <a:t>work  </a:t>
            </a:r>
            <a:r>
              <a:rPr sz="1100" spc="5" dirty="0">
                <a:solidFill>
                  <a:srgbClr val="3F3F3F"/>
                </a:solidFill>
                <a:latin typeface="Arial"/>
                <a:cs typeface="Arial"/>
              </a:rPr>
              <a:t>with </a:t>
            </a:r>
            <a:r>
              <a:rPr sz="1100" spc="-70" dirty="0">
                <a:solidFill>
                  <a:srgbClr val="3F3F3F"/>
                </a:solidFill>
                <a:latin typeface="Arial"/>
                <a:cs typeface="Arial"/>
              </a:rPr>
              <a:t>any </a:t>
            </a:r>
            <a:r>
              <a:rPr sz="1100" spc="-40" dirty="0">
                <a:solidFill>
                  <a:srgbClr val="3F3F3F"/>
                </a:solidFill>
                <a:latin typeface="Arial"/>
                <a:cs typeface="Arial"/>
              </a:rPr>
              <a:t>section </a:t>
            </a:r>
            <a:r>
              <a:rPr sz="1100" dirty="0">
                <a:solidFill>
                  <a:srgbClr val="3F3F3F"/>
                </a:solidFill>
                <a:latin typeface="Arial"/>
                <a:cs typeface="Arial"/>
              </a:rPr>
              <a:t>of  </a:t>
            </a:r>
            <a:r>
              <a:rPr sz="1100" spc="-35" dirty="0">
                <a:solidFill>
                  <a:srgbClr val="3F3F3F"/>
                </a:solidFill>
                <a:latin typeface="Arial"/>
                <a:cs typeface="Arial"/>
              </a:rPr>
              <a:t>memory </a:t>
            </a:r>
            <a:r>
              <a:rPr sz="1100" spc="-5" dirty="0">
                <a:solidFill>
                  <a:srgbClr val="3F3F3F"/>
                </a:solidFill>
                <a:latin typeface="Arial"/>
                <a:cs typeface="Arial"/>
              </a:rPr>
              <a:t>or</a:t>
            </a:r>
            <a:r>
              <a:rPr sz="1100" spc="-180" dirty="0">
                <a:solidFill>
                  <a:srgbClr val="3F3F3F"/>
                </a:solidFill>
                <a:latin typeface="Arial"/>
                <a:cs typeface="Arial"/>
              </a:rPr>
              <a:t> </a:t>
            </a:r>
            <a:r>
              <a:rPr sz="1100" spc="-50" dirty="0">
                <a:solidFill>
                  <a:srgbClr val="3F3F3F"/>
                </a:solidFill>
                <a:latin typeface="Arial"/>
                <a:cs typeface="Arial"/>
              </a:rPr>
              <a:t>disk</a:t>
            </a:r>
            <a:endParaRPr sz="1100">
              <a:latin typeface="Arial"/>
              <a:cs typeface="Arial"/>
            </a:endParaRPr>
          </a:p>
          <a:p>
            <a:pPr marL="584200" marR="5080" lvl="2" indent="-114300">
              <a:lnSpc>
                <a:spcPct val="80000"/>
              </a:lnSpc>
              <a:spcBef>
                <a:spcPts val="229"/>
              </a:spcBef>
              <a:buChar char="•"/>
              <a:tabLst>
                <a:tab pos="584200" algn="l"/>
              </a:tabLst>
            </a:pPr>
            <a:r>
              <a:rPr sz="950" spc="-75" dirty="0">
                <a:solidFill>
                  <a:srgbClr val="3F3F3F"/>
                </a:solidFill>
                <a:latin typeface="Arial"/>
                <a:cs typeface="Arial"/>
              </a:rPr>
              <a:t>E.g. </a:t>
            </a:r>
            <a:r>
              <a:rPr sz="950" spc="-15" dirty="0">
                <a:solidFill>
                  <a:srgbClr val="3F3F3F"/>
                </a:solidFill>
                <a:latin typeface="Arial"/>
                <a:cs typeface="Arial"/>
              </a:rPr>
              <a:t>different </a:t>
            </a:r>
            <a:r>
              <a:rPr sz="950" spc="-30" dirty="0">
                <a:solidFill>
                  <a:srgbClr val="3F3F3F"/>
                </a:solidFill>
                <a:latin typeface="Arial"/>
                <a:cs typeface="Arial"/>
              </a:rPr>
              <a:t>parts </a:t>
            </a:r>
            <a:r>
              <a:rPr sz="950" spc="-5" dirty="0">
                <a:solidFill>
                  <a:srgbClr val="3F3F3F"/>
                </a:solidFill>
                <a:latin typeface="Arial"/>
                <a:cs typeface="Arial"/>
              </a:rPr>
              <a:t>of </a:t>
            </a:r>
            <a:r>
              <a:rPr sz="950" spc="-55" dirty="0">
                <a:solidFill>
                  <a:srgbClr val="3F3F3F"/>
                </a:solidFill>
                <a:latin typeface="Arial"/>
                <a:cs typeface="Arial"/>
              </a:rPr>
              <a:t>an</a:t>
            </a:r>
            <a:r>
              <a:rPr sz="950" spc="-195" dirty="0">
                <a:solidFill>
                  <a:srgbClr val="3F3F3F"/>
                </a:solidFill>
                <a:latin typeface="Arial"/>
                <a:cs typeface="Arial"/>
              </a:rPr>
              <a:t> </a:t>
            </a:r>
            <a:r>
              <a:rPr sz="950" spc="-45" dirty="0">
                <a:solidFill>
                  <a:srgbClr val="3F3F3F"/>
                </a:solidFill>
                <a:latin typeface="Arial"/>
                <a:cs typeface="Arial"/>
              </a:rPr>
              <a:t>sql  </a:t>
            </a:r>
            <a:r>
              <a:rPr sz="950" spc="-35" dirty="0">
                <a:solidFill>
                  <a:srgbClr val="3F3F3F"/>
                </a:solidFill>
                <a:latin typeface="Arial"/>
                <a:cs typeface="Arial"/>
              </a:rPr>
              <a:t>statement</a:t>
            </a:r>
            <a:r>
              <a:rPr sz="950" spc="-90" dirty="0">
                <a:solidFill>
                  <a:srgbClr val="3F3F3F"/>
                </a:solidFill>
                <a:latin typeface="Arial"/>
                <a:cs typeface="Arial"/>
              </a:rPr>
              <a:t> </a:t>
            </a:r>
            <a:r>
              <a:rPr sz="950" spc="-40" dirty="0">
                <a:solidFill>
                  <a:srgbClr val="3F3F3F"/>
                </a:solidFill>
                <a:latin typeface="Arial"/>
                <a:cs typeface="Arial"/>
              </a:rPr>
              <a:t>simoulaneously</a:t>
            </a:r>
            <a:endParaRPr sz="950">
              <a:latin typeface="Arial"/>
              <a:cs typeface="Arial"/>
            </a:endParaRPr>
          </a:p>
          <a:p>
            <a:pPr marL="384175" marR="97155" lvl="1" indent="-142875">
              <a:lnSpc>
                <a:spcPct val="80000"/>
              </a:lnSpc>
              <a:spcBef>
                <a:spcPts val="254"/>
              </a:spcBef>
              <a:buChar char="–"/>
              <a:tabLst>
                <a:tab pos="384810" algn="l"/>
              </a:tabLst>
            </a:pPr>
            <a:r>
              <a:rPr sz="1100" spc="-30" dirty="0">
                <a:solidFill>
                  <a:srgbClr val="3F3F3F"/>
                </a:solidFill>
                <a:latin typeface="Arial"/>
                <a:cs typeface="Arial"/>
              </a:rPr>
              <a:t>All </a:t>
            </a:r>
            <a:r>
              <a:rPr sz="1100" spc="-35" dirty="0">
                <a:solidFill>
                  <a:srgbClr val="3F3F3F"/>
                </a:solidFill>
                <a:latin typeface="Arial"/>
                <a:cs typeface="Arial"/>
              </a:rPr>
              <a:t>memory </a:t>
            </a:r>
            <a:r>
              <a:rPr sz="1100" spc="-60" dirty="0">
                <a:solidFill>
                  <a:srgbClr val="3F3F3F"/>
                </a:solidFill>
                <a:latin typeface="Arial"/>
                <a:cs typeface="Arial"/>
              </a:rPr>
              <a:t>is </a:t>
            </a:r>
            <a:r>
              <a:rPr sz="1100" spc="-50" dirty="0">
                <a:solidFill>
                  <a:srgbClr val="3F3F3F"/>
                </a:solidFill>
                <a:latin typeface="Arial"/>
                <a:cs typeface="Arial"/>
              </a:rPr>
              <a:t>available</a:t>
            </a:r>
            <a:r>
              <a:rPr sz="1100" spc="-190" dirty="0">
                <a:solidFill>
                  <a:srgbClr val="3F3F3F"/>
                </a:solidFill>
                <a:latin typeface="Arial"/>
                <a:cs typeface="Arial"/>
              </a:rPr>
              <a:t> </a:t>
            </a:r>
            <a:r>
              <a:rPr sz="1100" spc="10" dirty="0">
                <a:solidFill>
                  <a:srgbClr val="3F3F3F"/>
                </a:solidFill>
                <a:latin typeface="Arial"/>
                <a:cs typeface="Arial"/>
              </a:rPr>
              <a:t>to  </a:t>
            </a:r>
            <a:r>
              <a:rPr sz="1100" spc="-70" dirty="0">
                <a:solidFill>
                  <a:srgbClr val="3F3F3F"/>
                </a:solidFill>
                <a:latin typeface="Arial"/>
                <a:cs typeface="Arial"/>
              </a:rPr>
              <a:t>each</a:t>
            </a:r>
            <a:r>
              <a:rPr sz="1100" spc="-140" dirty="0">
                <a:solidFill>
                  <a:srgbClr val="3F3F3F"/>
                </a:solidFill>
                <a:latin typeface="Arial"/>
                <a:cs typeface="Arial"/>
              </a:rPr>
              <a:t> </a:t>
            </a:r>
            <a:r>
              <a:rPr sz="1100" spc="-50" dirty="0">
                <a:solidFill>
                  <a:srgbClr val="3F3F3F"/>
                </a:solidFill>
                <a:latin typeface="Arial"/>
                <a:cs typeface="Arial"/>
              </a:rPr>
              <a:t>core</a:t>
            </a:r>
            <a:endParaRPr sz="1100">
              <a:latin typeface="Arial"/>
              <a:cs typeface="Arial"/>
            </a:endParaRPr>
          </a:p>
        </p:txBody>
      </p:sp>
      <p:sp>
        <p:nvSpPr>
          <p:cNvPr id="7" name="object 24"/>
          <p:cNvSpPr txBox="1"/>
          <p:nvPr/>
        </p:nvSpPr>
        <p:spPr>
          <a:xfrm>
            <a:off x="1755139" y="1488853"/>
            <a:ext cx="3754754" cy="1042669"/>
          </a:xfrm>
          <a:prstGeom prst="rect">
            <a:avLst/>
          </a:prstGeom>
        </p:spPr>
        <p:txBody>
          <a:bodyPr vert="horz" wrap="square" lIns="0" tIns="0" rIns="0" bIns="0" rtlCol="0">
            <a:spAutoFit/>
          </a:bodyPr>
          <a:lstStyle/>
          <a:p>
            <a:pPr marL="545465" marR="5080" indent="-239395">
              <a:lnSpc>
                <a:spcPct val="100000"/>
              </a:lnSpc>
            </a:pPr>
            <a:r>
              <a:rPr sz="2000" spc="-130" dirty="0">
                <a:solidFill>
                  <a:srgbClr val="C00000"/>
                </a:solidFill>
                <a:latin typeface="Arial"/>
                <a:cs typeface="Arial"/>
              </a:rPr>
              <a:t>Example </a:t>
            </a:r>
            <a:r>
              <a:rPr sz="2000" spc="-5" dirty="0">
                <a:solidFill>
                  <a:srgbClr val="C00000"/>
                </a:solidFill>
                <a:latin typeface="Arial"/>
                <a:cs typeface="Arial"/>
              </a:rPr>
              <a:t>of </a:t>
            </a:r>
            <a:r>
              <a:rPr sz="2000" spc="-70" dirty="0">
                <a:solidFill>
                  <a:srgbClr val="C00000"/>
                </a:solidFill>
                <a:latin typeface="Arial"/>
                <a:cs typeface="Arial"/>
              </a:rPr>
              <a:t>technical</a:t>
            </a:r>
            <a:r>
              <a:rPr sz="2000" spc="-290" dirty="0">
                <a:solidFill>
                  <a:srgbClr val="C00000"/>
                </a:solidFill>
                <a:latin typeface="Arial"/>
                <a:cs typeface="Arial"/>
              </a:rPr>
              <a:t> </a:t>
            </a:r>
            <a:r>
              <a:rPr sz="2000" spc="-50" dirty="0">
                <a:solidFill>
                  <a:srgbClr val="C00000"/>
                </a:solidFill>
                <a:latin typeface="Arial"/>
                <a:cs typeface="Arial"/>
              </a:rPr>
              <a:t>architecture  </a:t>
            </a:r>
            <a:r>
              <a:rPr sz="2000" spc="-95" dirty="0">
                <a:solidFill>
                  <a:srgbClr val="C00000"/>
                </a:solidFill>
                <a:latin typeface="Arial"/>
                <a:cs typeface="Arial"/>
              </a:rPr>
              <a:t>concerns: Parallel</a:t>
            </a:r>
            <a:r>
              <a:rPr sz="2000" spc="-175" dirty="0">
                <a:solidFill>
                  <a:srgbClr val="C00000"/>
                </a:solidFill>
                <a:latin typeface="Arial"/>
                <a:cs typeface="Arial"/>
              </a:rPr>
              <a:t> </a:t>
            </a:r>
            <a:r>
              <a:rPr sz="2000" spc="-135" dirty="0">
                <a:solidFill>
                  <a:srgbClr val="C00000"/>
                </a:solidFill>
                <a:latin typeface="Arial"/>
                <a:cs typeface="Arial"/>
              </a:rPr>
              <a:t>Processing</a:t>
            </a:r>
            <a:endParaRPr sz="2000">
              <a:latin typeface="Arial"/>
              <a:cs typeface="Arial"/>
            </a:endParaRPr>
          </a:p>
          <a:p>
            <a:pPr marL="184785" indent="-172085">
              <a:lnSpc>
                <a:spcPct val="100000"/>
              </a:lnSpc>
              <a:spcBef>
                <a:spcPts val="120"/>
              </a:spcBef>
              <a:buChar char="•"/>
              <a:tabLst>
                <a:tab pos="185420" algn="l"/>
              </a:tabLst>
            </a:pPr>
            <a:r>
              <a:rPr sz="1300" spc="-150" dirty="0">
                <a:solidFill>
                  <a:srgbClr val="3F3F3F"/>
                </a:solidFill>
                <a:latin typeface="Arial"/>
                <a:cs typeface="Arial"/>
              </a:rPr>
              <a:t>SMP </a:t>
            </a:r>
            <a:r>
              <a:rPr sz="1300" spc="-15" dirty="0">
                <a:solidFill>
                  <a:srgbClr val="3F3F3F"/>
                </a:solidFill>
                <a:latin typeface="Arial"/>
                <a:cs typeface="Arial"/>
              </a:rPr>
              <a:t>or</a:t>
            </a:r>
            <a:r>
              <a:rPr sz="1300" spc="-65" dirty="0">
                <a:solidFill>
                  <a:srgbClr val="3F3F3F"/>
                </a:solidFill>
                <a:latin typeface="Arial"/>
                <a:cs typeface="Arial"/>
              </a:rPr>
              <a:t> </a:t>
            </a:r>
            <a:r>
              <a:rPr sz="1300" spc="-70" dirty="0">
                <a:solidFill>
                  <a:srgbClr val="3F3F3F"/>
                </a:solidFill>
                <a:latin typeface="Arial"/>
                <a:cs typeface="Arial"/>
              </a:rPr>
              <a:t>MMP?</a:t>
            </a:r>
            <a:endParaRPr sz="1300">
              <a:latin typeface="Arial"/>
              <a:cs typeface="Arial"/>
            </a:endParaRPr>
          </a:p>
          <a:p>
            <a:pPr marL="2280285" lvl="1" indent="-172085">
              <a:lnSpc>
                <a:spcPct val="100000"/>
              </a:lnSpc>
              <a:buChar char="•"/>
              <a:tabLst>
                <a:tab pos="2280920" algn="l"/>
              </a:tabLst>
            </a:pPr>
            <a:r>
              <a:rPr sz="1300" spc="-95" dirty="0">
                <a:solidFill>
                  <a:srgbClr val="3F3F3F"/>
                </a:solidFill>
                <a:latin typeface="Arial"/>
                <a:cs typeface="Arial"/>
              </a:rPr>
              <a:t>The </a:t>
            </a:r>
            <a:r>
              <a:rPr sz="1300" spc="-80" dirty="0">
                <a:solidFill>
                  <a:srgbClr val="3F3F3F"/>
                </a:solidFill>
                <a:latin typeface="Arial"/>
                <a:cs typeface="Arial"/>
              </a:rPr>
              <a:t>system bus </a:t>
            </a:r>
            <a:r>
              <a:rPr sz="1300" spc="-70" dirty="0">
                <a:solidFill>
                  <a:srgbClr val="3F3F3F"/>
                </a:solidFill>
                <a:latin typeface="Arial"/>
                <a:cs typeface="Arial"/>
              </a:rPr>
              <a:t>is</a:t>
            </a:r>
            <a:r>
              <a:rPr sz="1300" spc="-110" dirty="0">
                <a:solidFill>
                  <a:srgbClr val="3F3F3F"/>
                </a:solidFill>
                <a:latin typeface="Arial"/>
                <a:cs typeface="Arial"/>
              </a:rPr>
              <a:t> </a:t>
            </a:r>
            <a:r>
              <a:rPr sz="1300" spc="-105" dirty="0">
                <a:solidFill>
                  <a:srgbClr val="3F3F3F"/>
                </a:solidFill>
                <a:latin typeface="Arial"/>
                <a:cs typeface="Arial"/>
              </a:rPr>
              <a:t>a</a:t>
            </a:r>
            <a:endParaRPr sz="1300">
              <a:latin typeface="Arial"/>
              <a:cs typeface="Arial"/>
            </a:endParaRPr>
          </a:p>
        </p:txBody>
      </p:sp>
      <p:sp>
        <p:nvSpPr>
          <p:cNvPr id="8" name="object 25"/>
          <p:cNvSpPr txBox="1"/>
          <p:nvPr/>
        </p:nvSpPr>
        <p:spPr>
          <a:xfrm>
            <a:off x="4022850" y="2470817"/>
            <a:ext cx="740410" cy="219075"/>
          </a:xfrm>
          <a:prstGeom prst="rect">
            <a:avLst/>
          </a:prstGeom>
        </p:spPr>
        <p:txBody>
          <a:bodyPr vert="horz" wrap="square" lIns="0" tIns="0" rIns="0" bIns="0" rtlCol="0">
            <a:spAutoFit/>
          </a:bodyPr>
          <a:lstStyle/>
          <a:p>
            <a:pPr marL="12700">
              <a:lnSpc>
                <a:spcPct val="100000"/>
              </a:lnSpc>
            </a:pPr>
            <a:r>
              <a:rPr sz="1300" spc="-35" dirty="0">
                <a:solidFill>
                  <a:srgbClr val="3F3F3F"/>
                </a:solidFill>
                <a:latin typeface="Arial"/>
                <a:cs typeface="Arial"/>
              </a:rPr>
              <a:t>bottleneck</a:t>
            </a:r>
            <a:endParaRPr sz="1300">
              <a:latin typeface="Arial"/>
              <a:cs typeface="Arial"/>
            </a:endParaRPr>
          </a:p>
        </p:txBody>
      </p:sp>
      <p:sp>
        <p:nvSpPr>
          <p:cNvPr id="9" name="object 26"/>
          <p:cNvSpPr/>
          <p:nvPr/>
        </p:nvSpPr>
        <p:spPr>
          <a:xfrm>
            <a:off x="3810000" y="3170834"/>
            <a:ext cx="2029968" cy="766571"/>
          </a:xfrm>
          <a:prstGeom prst="rect">
            <a:avLst/>
          </a:prstGeom>
          <a:blipFill>
            <a:blip r:embed="rId2" cstate="print"/>
            <a:stretch>
              <a:fillRect/>
            </a:stretch>
          </a:blipFill>
        </p:spPr>
        <p:txBody>
          <a:bodyPr wrap="square" lIns="0" tIns="0" rIns="0" bIns="0" rtlCol="0"/>
          <a:lstStyle/>
          <a:p>
            <a:endParaRPr/>
          </a:p>
        </p:txBody>
      </p:sp>
      <p:sp>
        <p:nvSpPr>
          <p:cNvPr id="10" name="object 27"/>
          <p:cNvSpPr txBox="1"/>
          <p:nvPr/>
        </p:nvSpPr>
        <p:spPr>
          <a:xfrm>
            <a:off x="4676645" y="3914552"/>
            <a:ext cx="1134745" cy="107950"/>
          </a:xfrm>
          <a:prstGeom prst="rect">
            <a:avLst/>
          </a:prstGeom>
        </p:spPr>
        <p:txBody>
          <a:bodyPr vert="horz" wrap="square" lIns="0" tIns="0" rIns="0" bIns="0" rtlCol="0">
            <a:spAutoFit/>
          </a:bodyPr>
          <a:lstStyle/>
          <a:p>
            <a:pPr marL="12700">
              <a:lnSpc>
                <a:spcPct val="100000"/>
              </a:lnSpc>
            </a:pPr>
            <a:r>
              <a:rPr sz="600" i="1" spc="55" dirty="0">
                <a:solidFill>
                  <a:srgbClr val="7E7E7E"/>
                </a:solidFill>
                <a:latin typeface="Arial"/>
                <a:cs typeface="Arial"/>
              </a:rPr>
              <a:t>©</a:t>
            </a:r>
            <a:r>
              <a:rPr sz="600" i="1" spc="-45" dirty="0">
                <a:solidFill>
                  <a:srgbClr val="7E7E7E"/>
                </a:solidFill>
                <a:latin typeface="Arial"/>
                <a:cs typeface="Arial"/>
              </a:rPr>
              <a:t> </a:t>
            </a:r>
            <a:r>
              <a:rPr sz="600" i="1" spc="-15" dirty="0">
                <a:solidFill>
                  <a:srgbClr val="7E7E7E"/>
                </a:solidFill>
                <a:latin typeface="Arial"/>
                <a:cs typeface="Arial"/>
              </a:rPr>
              <a:t>Microsoft</a:t>
            </a:r>
            <a:r>
              <a:rPr sz="600" i="1" spc="-50" dirty="0">
                <a:solidFill>
                  <a:srgbClr val="7E7E7E"/>
                </a:solidFill>
                <a:latin typeface="Arial"/>
                <a:cs typeface="Arial"/>
              </a:rPr>
              <a:t> </a:t>
            </a:r>
            <a:r>
              <a:rPr sz="600" i="1" spc="65" dirty="0">
                <a:solidFill>
                  <a:srgbClr val="7E7E7E"/>
                </a:solidFill>
                <a:latin typeface="Arial"/>
                <a:cs typeface="Arial"/>
              </a:rPr>
              <a:t>/</a:t>
            </a:r>
            <a:r>
              <a:rPr sz="600" i="1" spc="-45" dirty="0">
                <a:solidFill>
                  <a:srgbClr val="7E7E7E"/>
                </a:solidFill>
                <a:latin typeface="Arial"/>
                <a:cs typeface="Arial"/>
              </a:rPr>
              <a:t> </a:t>
            </a:r>
            <a:r>
              <a:rPr sz="600" i="1" spc="-25" dirty="0">
                <a:solidFill>
                  <a:srgbClr val="7E7E7E"/>
                </a:solidFill>
                <a:latin typeface="Arial"/>
                <a:cs typeface="Arial"/>
              </a:rPr>
              <a:t>Warren</a:t>
            </a:r>
            <a:r>
              <a:rPr sz="600" i="1" spc="-60" dirty="0">
                <a:solidFill>
                  <a:srgbClr val="7E7E7E"/>
                </a:solidFill>
                <a:latin typeface="Arial"/>
                <a:cs typeface="Arial"/>
              </a:rPr>
              <a:t> </a:t>
            </a:r>
            <a:r>
              <a:rPr sz="600" i="1" spc="-20" dirty="0">
                <a:solidFill>
                  <a:srgbClr val="7E7E7E"/>
                </a:solidFill>
                <a:latin typeface="Arial"/>
                <a:cs typeface="Arial"/>
              </a:rPr>
              <a:t>Thornthwaite</a:t>
            </a:r>
            <a:endParaRPr sz="600">
              <a:latin typeface="Arial"/>
              <a:cs typeface="Arial"/>
            </a:endParaRPr>
          </a:p>
        </p:txBody>
      </p:sp>
    </p:spTree>
    <p:extLst>
      <p:ext uri="{BB962C8B-B14F-4D97-AF65-F5344CB8AC3E}">
        <p14:creationId xmlns:p14="http://schemas.microsoft.com/office/powerpoint/2010/main" val="1863852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ETL design decision</a:t>
            </a:r>
            <a:endParaRPr lang="sv-SE" dirty="0"/>
          </a:p>
        </p:txBody>
      </p:sp>
      <p:sp>
        <p:nvSpPr>
          <p:cNvPr id="3" name="Content Placeholder 2"/>
          <p:cNvSpPr>
            <a:spLocks noGrp="1"/>
          </p:cNvSpPr>
          <p:nvPr>
            <p:ph idx="1"/>
          </p:nvPr>
        </p:nvSpPr>
        <p:spPr/>
        <p:txBody>
          <a:bodyPr/>
          <a:lstStyle/>
          <a:p>
            <a:r>
              <a:rPr lang="sv-SE" sz="1800" dirty="0" err="1" smtClean="0"/>
              <a:t>Use</a:t>
            </a:r>
            <a:r>
              <a:rPr lang="sv-SE" sz="1800" dirty="0" smtClean="0"/>
              <a:t> </a:t>
            </a:r>
            <a:r>
              <a:rPr lang="sv-SE" sz="1800" dirty="0" err="1" smtClean="0"/>
              <a:t>one</a:t>
            </a:r>
            <a:r>
              <a:rPr lang="sv-SE" sz="1800" dirty="0" smtClean="0"/>
              <a:t> </a:t>
            </a:r>
            <a:r>
              <a:rPr lang="sv-SE" sz="1800" dirty="0" err="1" smtClean="0"/>
              <a:t>staging</a:t>
            </a:r>
            <a:r>
              <a:rPr lang="sv-SE" sz="1800" dirty="0" smtClean="0"/>
              <a:t> table for </a:t>
            </a:r>
            <a:r>
              <a:rPr lang="sv-SE" sz="1800" dirty="0" err="1" smtClean="0"/>
              <a:t>several</a:t>
            </a:r>
            <a:r>
              <a:rPr lang="sv-SE" sz="1800" dirty="0" smtClean="0"/>
              <a:t> </a:t>
            </a:r>
            <a:r>
              <a:rPr lang="sv-SE" sz="1800" dirty="0" err="1" smtClean="0"/>
              <a:t>sources</a:t>
            </a:r>
            <a:r>
              <a:rPr lang="sv-SE" sz="1800" dirty="0" smtClean="0"/>
              <a:t> or </a:t>
            </a:r>
            <a:r>
              <a:rPr lang="sv-SE" sz="1800" dirty="0" err="1" smtClean="0"/>
              <a:t>one</a:t>
            </a:r>
            <a:r>
              <a:rPr lang="sv-SE" sz="1800" dirty="0" smtClean="0"/>
              <a:t> </a:t>
            </a:r>
            <a:r>
              <a:rPr lang="sv-SE" sz="1800" dirty="0" err="1" smtClean="0"/>
              <a:t>staging</a:t>
            </a:r>
            <a:r>
              <a:rPr lang="sv-SE" sz="1800" dirty="0" smtClean="0"/>
              <a:t> table for </a:t>
            </a:r>
            <a:r>
              <a:rPr lang="sv-SE" sz="1800" dirty="0" err="1" smtClean="0"/>
              <a:t>one</a:t>
            </a:r>
            <a:r>
              <a:rPr lang="sv-SE" sz="1800" dirty="0" smtClean="0"/>
              <a:t> source</a:t>
            </a:r>
            <a:endParaRPr lang="sv-SE" sz="1800" dirty="0"/>
          </a:p>
          <a:p>
            <a:endParaRPr lang="sv-SE" dirty="0"/>
          </a:p>
        </p:txBody>
      </p:sp>
      <p:sp>
        <p:nvSpPr>
          <p:cNvPr id="4" name="object 19"/>
          <p:cNvSpPr/>
          <p:nvPr/>
        </p:nvSpPr>
        <p:spPr>
          <a:xfrm>
            <a:off x="1016725" y="2441617"/>
            <a:ext cx="2138844" cy="1714177"/>
          </a:xfrm>
          <a:prstGeom prst="rect">
            <a:avLst/>
          </a:prstGeom>
          <a:blipFill>
            <a:blip r:embed="rId2" cstate="print"/>
            <a:stretch>
              <a:fillRect/>
            </a:stretch>
          </a:blipFill>
        </p:spPr>
        <p:txBody>
          <a:bodyPr wrap="square" lIns="0" tIns="0" rIns="0" bIns="0" rtlCol="0"/>
          <a:lstStyle/>
          <a:p>
            <a:endParaRPr/>
          </a:p>
        </p:txBody>
      </p:sp>
      <p:sp>
        <p:nvSpPr>
          <p:cNvPr id="6" name="Rectangle 5"/>
          <p:cNvSpPr/>
          <p:nvPr/>
        </p:nvSpPr>
        <p:spPr>
          <a:xfrm>
            <a:off x="3860980" y="3610573"/>
            <a:ext cx="540539" cy="217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 name="object 21"/>
          <p:cNvSpPr/>
          <p:nvPr/>
        </p:nvSpPr>
        <p:spPr>
          <a:xfrm>
            <a:off x="3799600" y="2583087"/>
            <a:ext cx="2895668" cy="1431235"/>
          </a:xfrm>
          <a:prstGeom prst="rect">
            <a:avLst/>
          </a:prstGeom>
          <a:blipFill>
            <a:blip r:embed="rId3" cstate="print"/>
            <a:stretch>
              <a:fillRect/>
            </a:stretch>
          </a:blipFill>
        </p:spPr>
        <p:txBody>
          <a:bodyPr wrap="square" lIns="0" tIns="0" rIns="0" bIns="0" rtlCol="0"/>
          <a:lstStyle/>
          <a:p>
            <a:endParaRPr/>
          </a:p>
        </p:txBody>
      </p:sp>
      <p:sp>
        <p:nvSpPr>
          <p:cNvPr id="11" name="Rectangle 10"/>
          <p:cNvSpPr/>
          <p:nvPr/>
        </p:nvSpPr>
        <p:spPr>
          <a:xfrm>
            <a:off x="3889393" y="3458173"/>
            <a:ext cx="2681888" cy="471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Rectangle 11"/>
          <p:cNvSpPr/>
          <p:nvPr/>
        </p:nvSpPr>
        <p:spPr>
          <a:xfrm>
            <a:off x="4657411" y="3298704"/>
            <a:ext cx="309796" cy="471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 name="Rectangle 12"/>
          <p:cNvSpPr/>
          <p:nvPr/>
        </p:nvSpPr>
        <p:spPr>
          <a:xfrm>
            <a:off x="4657411" y="2268799"/>
            <a:ext cx="309796" cy="471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Rectangle 13"/>
          <p:cNvSpPr/>
          <p:nvPr/>
        </p:nvSpPr>
        <p:spPr>
          <a:xfrm>
            <a:off x="4657412" y="2956529"/>
            <a:ext cx="178060" cy="768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5" name="Picture 14"/>
          <p:cNvPicPr>
            <a:picLocks noChangeAspect="1"/>
          </p:cNvPicPr>
          <p:nvPr/>
        </p:nvPicPr>
        <p:blipFill>
          <a:blip r:embed="rId4"/>
          <a:stretch>
            <a:fillRect/>
          </a:stretch>
        </p:blipFill>
        <p:spPr>
          <a:xfrm>
            <a:off x="4034825" y="3771409"/>
            <a:ext cx="2319479" cy="424252"/>
          </a:xfrm>
          <a:prstGeom prst="rect">
            <a:avLst/>
          </a:prstGeom>
        </p:spPr>
      </p:pic>
    </p:spTree>
    <p:extLst>
      <p:ext uri="{BB962C8B-B14F-4D97-AF65-F5344CB8AC3E}">
        <p14:creationId xmlns:p14="http://schemas.microsoft.com/office/powerpoint/2010/main" val="17636671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4" name="object 14"/>
          <p:cNvSpPr txBox="1"/>
          <p:nvPr/>
        </p:nvSpPr>
        <p:spPr>
          <a:xfrm>
            <a:off x="1508554" y="4572733"/>
            <a:ext cx="102235" cy="107950"/>
          </a:xfrm>
          <a:prstGeom prst="rect">
            <a:avLst/>
          </a:prstGeom>
        </p:spPr>
        <p:txBody>
          <a:bodyPr vert="horz" wrap="square" lIns="0" tIns="0" rIns="0" bIns="0" rtlCol="0">
            <a:spAutoFit/>
          </a:bodyPr>
          <a:lstStyle/>
          <a:p>
            <a:pPr marL="12700">
              <a:lnSpc>
                <a:spcPct val="100000"/>
              </a:lnSpc>
            </a:pPr>
            <a:r>
              <a:rPr sz="600" i="1" spc="-35" dirty="0">
                <a:latin typeface="Arial"/>
                <a:cs typeface="Arial"/>
              </a:rPr>
              <a:t>9</a:t>
            </a:r>
            <a:r>
              <a:rPr sz="600" i="1" spc="-30" dirty="0">
                <a:latin typeface="Arial"/>
                <a:cs typeface="Arial"/>
              </a:rPr>
              <a:t>4</a:t>
            </a:r>
            <a:endParaRPr sz="600">
              <a:latin typeface="Arial"/>
              <a:cs typeface="Arial"/>
            </a:endParaRPr>
          </a:p>
        </p:txBody>
      </p:sp>
      <p:sp>
        <p:nvSpPr>
          <p:cNvPr id="5" name="object 15"/>
          <p:cNvSpPr/>
          <p:nvPr/>
        </p:nvSpPr>
        <p:spPr>
          <a:xfrm>
            <a:off x="5704634" y="4496529"/>
            <a:ext cx="272796" cy="239267"/>
          </a:xfrm>
          <a:prstGeom prst="rect">
            <a:avLst/>
          </a:prstGeom>
          <a:blipFill>
            <a:blip r:embed="rId2" cstate="print"/>
            <a:stretch>
              <a:fillRect/>
            </a:stretch>
          </a:blipFill>
        </p:spPr>
        <p:txBody>
          <a:bodyPr wrap="square" lIns="0" tIns="0" rIns="0" bIns="0" rtlCol="0"/>
          <a:lstStyle/>
          <a:p>
            <a:endParaRPr/>
          </a:p>
        </p:txBody>
      </p:sp>
      <p:sp>
        <p:nvSpPr>
          <p:cNvPr id="6" name="object 17"/>
          <p:cNvSpPr/>
          <p:nvPr/>
        </p:nvSpPr>
        <p:spPr>
          <a:xfrm>
            <a:off x="1422194" y="1615405"/>
            <a:ext cx="4572000" cy="0"/>
          </a:xfrm>
          <a:custGeom>
            <a:avLst/>
            <a:gdLst/>
            <a:ahLst/>
            <a:cxnLst/>
            <a:rect l="l" t="t" r="r" b="b"/>
            <a:pathLst>
              <a:path w="4572000">
                <a:moveTo>
                  <a:pt x="0" y="0"/>
                </a:moveTo>
                <a:lnTo>
                  <a:pt x="4571999" y="0"/>
                </a:lnTo>
              </a:path>
            </a:pathLst>
          </a:custGeom>
          <a:ln w="7619">
            <a:solidFill>
              <a:srgbClr val="BF0000"/>
            </a:solidFill>
          </a:ln>
        </p:spPr>
        <p:txBody>
          <a:bodyPr wrap="square" lIns="0" tIns="0" rIns="0" bIns="0" rtlCol="0"/>
          <a:lstStyle/>
          <a:p>
            <a:endParaRPr/>
          </a:p>
        </p:txBody>
      </p:sp>
      <p:sp>
        <p:nvSpPr>
          <p:cNvPr id="7" name="object 20"/>
          <p:cNvSpPr/>
          <p:nvPr/>
        </p:nvSpPr>
        <p:spPr>
          <a:xfrm>
            <a:off x="1451151" y="1890487"/>
            <a:ext cx="4381500" cy="1513332"/>
          </a:xfrm>
          <a:prstGeom prst="rect">
            <a:avLst/>
          </a:prstGeom>
          <a:blipFill>
            <a:blip r:embed="rId3" cstate="print"/>
            <a:stretch>
              <a:fillRect/>
            </a:stretch>
          </a:blipFill>
        </p:spPr>
        <p:txBody>
          <a:bodyPr wrap="square" lIns="0" tIns="0" rIns="0" bIns="0" rtlCol="0"/>
          <a:lstStyle/>
          <a:p>
            <a:endParaRPr/>
          </a:p>
        </p:txBody>
      </p:sp>
      <p:sp>
        <p:nvSpPr>
          <p:cNvPr id="8" name="object 21"/>
          <p:cNvSpPr txBox="1"/>
          <p:nvPr/>
        </p:nvSpPr>
        <p:spPr>
          <a:xfrm>
            <a:off x="2073958" y="1650210"/>
            <a:ext cx="3267075" cy="330835"/>
          </a:xfrm>
          <a:prstGeom prst="rect">
            <a:avLst/>
          </a:prstGeom>
        </p:spPr>
        <p:txBody>
          <a:bodyPr vert="horz" wrap="square" lIns="0" tIns="0" rIns="0" bIns="0" rtlCol="0">
            <a:spAutoFit/>
          </a:bodyPr>
          <a:lstStyle/>
          <a:p>
            <a:pPr marL="12700">
              <a:lnSpc>
                <a:spcPct val="100000"/>
              </a:lnSpc>
            </a:pPr>
            <a:r>
              <a:rPr sz="2000" spc="-80" dirty="0">
                <a:solidFill>
                  <a:srgbClr val="C00000"/>
                </a:solidFill>
                <a:latin typeface="Arial"/>
                <a:cs typeface="Arial"/>
              </a:rPr>
              <a:t>Product </a:t>
            </a:r>
            <a:r>
              <a:rPr sz="2000" spc="-90" dirty="0">
                <a:solidFill>
                  <a:srgbClr val="C00000"/>
                </a:solidFill>
                <a:latin typeface="Arial"/>
                <a:cs typeface="Arial"/>
              </a:rPr>
              <a:t>Selection </a:t>
            </a:r>
            <a:r>
              <a:rPr sz="2000" spc="30" dirty="0">
                <a:solidFill>
                  <a:srgbClr val="C00000"/>
                </a:solidFill>
                <a:latin typeface="Arial"/>
                <a:cs typeface="Arial"/>
              </a:rPr>
              <a:t>&amp;</a:t>
            </a:r>
            <a:r>
              <a:rPr sz="2000" spc="-220" dirty="0">
                <a:solidFill>
                  <a:srgbClr val="C00000"/>
                </a:solidFill>
                <a:latin typeface="Arial"/>
                <a:cs typeface="Arial"/>
              </a:rPr>
              <a:t> </a:t>
            </a:r>
            <a:r>
              <a:rPr sz="2000" spc="-50" dirty="0">
                <a:solidFill>
                  <a:srgbClr val="C00000"/>
                </a:solidFill>
                <a:latin typeface="Arial"/>
                <a:cs typeface="Arial"/>
              </a:rPr>
              <a:t>Installation</a:t>
            </a:r>
            <a:endParaRPr sz="2000">
              <a:latin typeface="Arial"/>
              <a:cs typeface="Arial"/>
            </a:endParaRPr>
          </a:p>
        </p:txBody>
      </p:sp>
      <p:sp>
        <p:nvSpPr>
          <p:cNvPr id="9" name="object 22"/>
          <p:cNvSpPr txBox="1"/>
          <p:nvPr/>
        </p:nvSpPr>
        <p:spPr>
          <a:xfrm>
            <a:off x="1455214" y="3417541"/>
            <a:ext cx="2428240" cy="1137285"/>
          </a:xfrm>
          <a:prstGeom prst="rect">
            <a:avLst/>
          </a:prstGeom>
        </p:spPr>
        <p:txBody>
          <a:bodyPr vert="horz" wrap="square" lIns="0" tIns="0" rIns="0" bIns="0" rtlCol="0">
            <a:spAutoFit/>
          </a:bodyPr>
          <a:lstStyle/>
          <a:p>
            <a:pPr marL="184785" indent="-172085">
              <a:lnSpc>
                <a:spcPct val="100000"/>
              </a:lnSpc>
              <a:buChar char="•"/>
              <a:tabLst>
                <a:tab pos="184785" algn="l"/>
                <a:tab pos="185420" algn="l"/>
              </a:tabLst>
            </a:pPr>
            <a:r>
              <a:rPr sz="900" spc="-45" dirty="0">
                <a:solidFill>
                  <a:srgbClr val="3F3F3F"/>
                </a:solidFill>
                <a:latin typeface="Arial"/>
                <a:cs typeface="Arial"/>
              </a:rPr>
              <a:t>Understand </a:t>
            </a:r>
            <a:r>
              <a:rPr sz="900" spc="-15" dirty="0">
                <a:solidFill>
                  <a:srgbClr val="3F3F3F"/>
                </a:solidFill>
                <a:latin typeface="Arial"/>
                <a:cs typeface="Arial"/>
              </a:rPr>
              <a:t>the </a:t>
            </a:r>
            <a:r>
              <a:rPr sz="900" spc="-50" dirty="0">
                <a:solidFill>
                  <a:srgbClr val="3F3F3F"/>
                </a:solidFill>
                <a:latin typeface="Arial"/>
                <a:cs typeface="Arial"/>
              </a:rPr>
              <a:t>purchase</a:t>
            </a:r>
            <a:r>
              <a:rPr sz="900" spc="-60" dirty="0">
                <a:solidFill>
                  <a:srgbClr val="3F3F3F"/>
                </a:solidFill>
                <a:latin typeface="Arial"/>
                <a:cs typeface="Arial"/>
              </a:rPr>
              <a:t> </a:t>
            </a:r>
            <a:r>
              <a:rPr sz="900" spc="-55" dirty="0">
                <a:solidFill>
                  <a:srgbClr val="3F3F3F"/>
                </a:solidFill>
                <a:latin typeface="Arial"/>
                <a:cs typeface="Arial"/>
              </a:rPr>
              <a:t>process</a:t>
            </a:r>
            <a:endParaRPr sz="900">
              <a:latin typeface="Arial"/>
              <a:cs typeface="Arial"/>
            </a:endParaRPr>
          </a:p>
          <a:p>
            <a:pPr marL="384175" lvl="1" indent="-142875">
              <a:lnSpc>
                <a:spcPct val="100000"/>
              </a:lnSpc>
              <a:spcBef>
                <a:spcPts val="195"/>
              </a:spcBef>
              <a:buChar char="–"/>
              <a:tabLst>
                <a:tab pos="384810" algn="l"/>
              </a:tabLst>
            </a:pPr>
            <a:r>
              <a:rPr sz="800" spc="-80" dirty="0">
                <a:solidFill>
                  <a:srgbClr val="3F3F3F"/>
                </a:solidFill>
                <a:latin typeface="Arial"/>
                <a:cs typeface="Arial"/>
              </a:rPr>
              <a:t>Can </a:t>
            </a:r>
            <a:r>
              <a:rPr sz="800" spc="-40" dirty="0">
                <a:solidFill>
                  <a:srgbClr val="3F3F3F"/>
                </a:solidFill>
                <a:latin typeface="Arial"/>
                <a:cs typeface="Arial"/>
              </a:rPr>
              <a:t>be</a:t>
            </a:r>
            <a:r>
              <a:rPr sz="800" spc="-100" dirty="0">
                <a:solidFill>
                  <a:srgbClr val="3F3F3F"/>
                </a:solidFill>
                <a:latin typeface="Arial"/>
                <a:cs typeface="Arial"/>
              </a:rPr>
              <a:t> </a:t>
            </a:r>
            <a:r>
              <a:rPr sz="800" spc="-10" dirty="0">
                <a:solidFill>
                  <a:srgbClr val="3F3F3F"/>
                </a:solidFill>
                <a:latin typeface="Arial"/>
                <a:cs typeface="Arial"/>
              </a:rPr>
              <a:t>tricky!</a:t>
            </a:r>
            <a:endParaRPr sz="800">
              <a:latin typeface="Arial"/>
              <a:cs typeface="Arial"/>
            </a:endParaRPr>
          </a:p>
          <a:p>
            <a:pPr marL="384175" lvl="1" indent="-142875">
              <a:lnSpc>
                <a:spcPct val="100000"/>
              </a:lnSpc>
              <a:spcBef>
                <a:spcPts val="190"/>
              </a:spcBef>
              <a:buChar char="–"/>
              <a:tabLst>
                <a:tab pos="384810" algn="l"/>
              </a:tabLst>
            </a:pPr>
            <a:r>
              <a:rPr sz="800" spc="-40" dirty="0">
                <a:solidFill>
                  <a:srgbClr val="3F3F3F"/>
                </a:solidFill>
                <a:latin typeface="Arial"/>
                <a:cs typeface="Arial"/>
              </a:rPr>
              <a:t>Public</a:t>
            </a:r>
            <a:r>
              <a:rPr sz="800" spc="-110" dirty="0">
                <a:solidFill>
                  <a:srgbClr val="3F3F3F"/>
                </a:solidFill>
                <a:latin typeface="Arial"/>
                <a:cs typeface="Arial"/>
              </a:rPr>
              <a:t> </a:t>
            </a:r>
            <a:r>
              <a:rPr sz="800" spc="-35" dirty="0">
                <a:solidFill>
                  <a:srgbClr val="3F3F3F"/>
                </a:solidFill>
                <a:latin typeface="Arial"/>
                <a:cs typeface="Arial"/>
              </a:rPr>
              <a:t>Procurement</a:t>
            </a:r>
            <a:endParaRPr sz="800">
              <a:latin typeface="Arial"/>
              <a:cs typeface="Arial"/>
            </a:endParaRPr>
          </a:p>
          <a:p>
            <a:pPr marL="584200" lvl="2" indent="-114300">
              <a:lnSpc>
                <a:spcPct val="100000"/>
              </a:lnSpc>
              <a:spcBef>
                <a:spcPts val="160"/>
              </a:spcBef>
              <a:buChar char="•"/>
              <a:tabLst>
                <a:tab pos="584200" algn="l"/>
              </a:tabLst>
            </a:pPr>
            <a:r>
              <a:rPr sz="600" spc="-25" dirty="0">
                <a:solidFill>
                  <a:srgbClr val="3F3F3F"/>
                </a:solidFill>
                <a:latin typeface="Arial"/>
                <a:cs typeface="Arial"/>
              </a:rPr>
              <a:t>e.g. </a:t>
            </a:r>
            <a:r>
              <a:rPr sz="600" spc="-75" dirty="0">
                <a:solidFill>
                  <a:srgbClr val="3F3F3F"/>
                </a:solidFill>
                <a:latin typeface="Arial"/>
                <a:cs typeface="Arial"/>
              </a:rPr>
              <a:t>LOU </a:t>
            </a:r>
            <a:r>
              <a:rPr sz="600" spc="-50" dirty="0">
                <a:solidFill>
                  <a:srgbClr val="3F3F3F"/>
                </a:solidFill>
                <a:latin typeface="Arial"/>
                <a:cs typeface="Arial"/>
              </a:rPr>
              <a:t>Lagen </a:t>
            </a:r>
            <a:r>
              <a:rPr sz="600" spc="-25" dirty="0">
                <a:solidFill>
                  <a:srgbClr val="3F3F3F"/>
                </a:solidFill>
                <a:latin typeface="Arial"/>
                <a:cs typeface="Arial"/>
              </a:rPr>
              <a:t>om </a:t>
            </a:r>
            <a:r>
              <a:rPr sz="600" spc="-20" dirty="0">
                <a:solidFill>
                  <a:srgbClr val="3F3F3F"/>
                </a:solidFill>
                <a:latin typeface="Arial"/>
                <a:cs typeface="Arial"/>
              </a:rPr>
              <a:t>Offentlig</a:t>
            </a:r>
            <a:r>
              <a:rPr sz="600" spc="-50" dirty="0">
                <a:solidFill>
                  <a:srgbClr val="3F3F3F"/>
                </a:solidFill>
                <a:latin typeface="Arial"/>
                <a:cs typeface="Arial"/>
              </a:rPr>
              <a:t> </a:t>
            </a:r>
            <a:r>
              <a:rPr sz="600" spc="-25" dirty="0">
                <a:solidFill>
                  <a:srgbClr val="3F3F3F"/>
                </a:solidFill>
                <a:latin typeface="Arial"/>
                <a:cs typeface="Arial"/>
              </a:rPr>
              <a:t>upphandling</a:t>
            </a:r>
            <a:endParaRPr sz="600">
              <a:latin typeface="Arial"/>
              <a:cs typeface="Arial"/>
            </a:endParaRPr>
          </a:p>
          <a:p>
            <a:pPr marL="184785" indent="-172085">
              <a:lnSpc>
                <a:spcPct val="100000"/>
              </a:lnSpc>
              <a:spcBef>
                <a:spcPts val="190"/>
              </a:spcBef>
              <a:buChar char="•"/>
              <a:tabLst>
                <a:tab pos="184785" algn="l"/>
                <a:tab pos="185420" algn="l"/>
              </a:tabLst>
            </a:pPr>
            <a:r>
              <a:rPr sz="900" spc="-35" dirty="0">
                <a:solidFill>
                  <a:srgbClr val="3F3F3F"/>
                </a:solidFill>
                <a:latin typeface="Arial"/>
                <a:cs typeface="Arial"/>
              </a:rPr>
              <a:t>Product evaluation</a:t>
            </a:r>
            <a:r>
              <a:rPr sz="900" spc="-105" dirty="0">
                <a:solidFill>
                  <a:srgbClr val="3F3F3F"/>
                </a:solidFill>
                <a:latin typeface="Arial"/>
                <a:cs typeface="Arial"/>
              </a:rPr>
              <a:t> </a:t>
            </a:r>
            <a:r>
              <a:rPr sz="900" spc="-20" dirty="0">
                <a:solidFill>
                  <a:srgbClr val="3F3F3F"/>
                </a:solidFill>
                <a:latin typeface="Arial"/>
                <a:cs typeface="Arial"/>
              </a:rPr>
              <a:t>matrix</a:t>
            </a:r>
            <a:endParaRPr sz="900">
              <a:latin typeface="Arial"/>
              <a:cs typeface="Arial"/>
            </a:endParaRPr>
          </a:p>
          <a:p>
            <a:pPr marL="384175" lvl="1" indent="-142875">
              <a:lnSpc>
                <a:spcPct val="100000"/>
              </a:lnSpc>
              <a:spcBef>
                <a:spcPts val="195"/>
              </a:spcBef>
              <a:buChar char="–"/>
              <a:tabLst>
                <a:tab pos="384810" algn="l"/>
              </a:tabLst>
            </a:pPr>
            <a:r>
              <a:rPr sz="800" spc="-30" dirty="0">
                <a:solidFill>
                  <a:srgbClr val="3F3F3F"/>
                </a:solidFill>
                <a:latin typeface="Arial"/>
                <a:cs typeface="Arial"/>
              </a:rPr>
              <a:t>evaluation</a:t>
            </a:r>
            <a:r>
              <a:rPr sz="800" spc="-85" dirty="0">
                <a:solidFill>
                  <a:srgbClr val="3F3F3F"/>
                </a:solidFill>
                <a:latin typeface="Arial"/>
                <a:cs typeface="Arial"/>
              </a:rPr>
              <a:t> </a:t>
            </a:r>
            <a:r>
              <a:rPr sz="800" spc="-20" dirty="0">
                <a:solidFill>
                  <a:srgbClr val="3F3F3F"/>
                </a:solidFill>
                <a:latin typeface="Arial"/>
                <a:cs typeface="Arial"/>
              </a:rPr>
              <a:t>criteria</a:t>
            </a:r>
            <a:endParaRPr sz="800">
              <a:latin typeface="Arial"/>
              <a:cs typeface="Arial"/>
            </a:endParaRPr>
          </a:p>
          <a:p>
            <a:pPr marL="384175" marR="5080" lvl="1" indent="-142875">
              <a:lnSpc>
                <a:spcPct val="100000"/>
              </a:lnSpc>
              <a:spcBef>
                <a:spcPts val="190"/>
              </a:spcBef>
              <a:buChar char="–"/>
              <a:tabLst>
                <a:tab pos="384810" algn="l"/>
              </a:tabLst>
            </a:pPr>
            <a:r>
              <a:rPr sz="800" spc="-30" dirty="0">
                <a:solidFill>
                  <a:srgbClr val="3F3F3F"/>
                </a:solidFill>
                <a:latin typeface="Arial"/>
                <a:cs typeface="Arial"/>
              </a:rPr>
              <a:t>Weighting </a:t>
            </a:r>
            <a:r>
              <a:rPr sz="800" spc="-35" dirty="0">
                <a:solidFill>
                  <a:srgbClr val="3F3F3F"/>
                </a:solidFill>
                <a:latin typeface="Arial"/>
                <a:cs typeface="Arial"/>
              </a:rPr>
              <a:t>factors </a:t>
            </a:r>
            <a:r>
              <a:rPr sz="800" dirty="0">
                <a:solidFill>
                  <a:srgbClr val="3F3F3F"/>
                </a:solidFill>
                <a:latin typeface="Arial"/>
                <a:cs typeface="Arial"/>
              </a:rPr>
              <a:t>to </a:t>
            </a:r>
            <a:r>
              <a:rPr sz="800" spc="-30" dirty="0">
                <a:solidFill>
                  <a:srgbClr val="3F3F3F"/>
                </a:solidFill>
                <a:latin typeface="Arial"/>
                <a:cs typeface="Arial"/>
              </a:rPr>
              <a:t>indicate </a:t>
            </a:r>
            <a:r>
              <a:rPr sz="800" spc="-25" dirty="0">
                <a:solidFill>
                  <a:srgbClr val="3F3F3F"/>
                </a:solidFill>
                <a:latin typeface="Arial"/>
                <a:cs typeface="Arial"/>
              </a:rPr>
              <a:t>importance </a:t>
            </a:r>
            <a:r>
              <a:rPr sz="800" spc="-5" dirty="0">
                <a:solidFill>
                  <a:srgbClr val="3F3F3F"/>
                </a:solidFill>
                <a:latin typeface="Arial"/>
                <a:cs typeface="Arial"/>
              </a:rPr>
              <a:t>for</a:t>
            </a:r>
            <a:r>
              <a:rPr sz="800" spc="-120" dirty="0">
                <a:solidFill>
                  <a:srgbClr val="3F3F3F"/>
                </a:solidFill>
                <a:latin typeface="Arial"/>
                <a:cs typeface="Arial"/>
              </a:rPr>
              <a:t> </a:t>
            </a:r>
            <a:r>
              <a:rPr sz="800" spc="-25" dirty="0">
                <a:solidFill>
                  <a:srgbClr val="3F3F3F"/>
                </a:solidFill>
                <a:latin typeface="Arial"/>
                <a:cs typeface="Arial"/>
              </a:rPr>
              <a:t>your  </a:t>
            </a:r>
            <a:r>
              <a:rPr sz="800" spc="-50" dirty="0">
                <a:solidFill>
                  <a:srgbClr val="3F3F3F"/>
                </a:solidFill>
                <a:latin typeface="Arial"/>
                <a:cs typeface="Arial"/>
              </a:rPr>
              <a:t>needs</a:t>
            </a:r>
            <a:endParaRPr sz="800">
              <a:latin typeface="Arial"/>
              <a:cs typeface="Arial"/>
            </a:endParaRPr>
          </a:p>
        </p:txBody>
      </p:sp>
      <p:sp>
        <p:nvSpPr>
          <p:cNvPr id="10" name="object 23"/>
          <p:cNvSpPr txBox="1"/>
          <p:nvPr/>
        </p:nvSpPr>
        <p:spPr>
          <a:xfrm>
            <a:off x="1912414" y="4560033"/>
            <a:ext cx="1370965" cy="123825"/>
          </a:xfrm>
          <a:prstGeom prst="rect">
            <a:avLst/>
          </a:prstGeom>
        </p:spPr>
        <p:txBody>
          <a:bodyPr vert="horz" wrap="square" lIns="0" tIns="0" rIns="0" bIns="0" rtlCol="0">
            <a:spAutoFit/>
          </a:bodyPr>
          <a:lstStyle/>
          <a:p>
            <a:pPr marL="127000" indent="-114300">
              <a:lnSpc>
                <a:spcPct val="100000"/>
              </a:lnSpc>
              <a:buChar char="•"/>
              <a:tabLst>
                <a:tab pos="127000" algn="l"/>
              </a:tabLst>
            </a:pPr>
            <a:r>
              <a:rPr sz="700" spc="-65" dirty="0">
                <a:solidFill>
                  <a:srgbClr val="3F3F3F"/>
                </a:solidFill>
                <a:latin typeface="Arial"/>
                <a:cs typeface="Arial"/>
              </a:rPr>
              <a:t>Be </a:t>
            </a:r>
            <a:r>
              <a:rPr sz="700" spc="-25" dirty="0">
                <a:solidFill>
                  <a:srgbClr val="3F3F3F"/>
                </a:solidFill>
                <a:latin typeface="Arial"/>
                <a:cs typeface="Arial"/>
              </a:rPr>
              <a:t>specific! </a:t>
            </a:r>
            <a:r>
              <a:rPr sz="700" spc="-75" dirty="0">
                <a:solidFill>
                  <a:srgbClr val="3F3F3F"/>
                </a:solidFill>
                <a:latin typeface="Arial"/>
                <a:cs typeface="Arial"/>
              </a:rPr>
              <a:t>You </a:t>
            </a:r>
            <a:r>
              <a:rPr sz="700" spc="-35" dirty="0">
                <a:solidFill>
                  <a:srgbClr val="3F3F3F"/>
                </a:solidFill>
                <a:latin typeface="Arial"/>
                <a:cs typeface="Arial"/>
              </a:rPr>
              <a:t>deal </a:t>
            </a:r>
            <a:r>
              <a:rPr sz="700" spc="-5" dirty="0">
                <a:solidFill>
                  <a:srgbClr val="3F3F3F"/>
                </a:solidFill>
                <a:latin typeface="Arial"/>
                <a:cs typeface="Arial"/>
              </a:rPr>
              <a:t>with</a:t>
            </a:r>
            <a:r>
              <a:rPr sz="700" spc="25" dirty="0">
                <a:solidFill>
                  <a:srgbClr val="3F3F3F"/>
                </a:solidFill>
                <a:latin typeface="Arial"/>
                <a:cs typeface="Arial"/>
              </a:rPr>
              <a:t> </a:t>
            </a:r>
            <a:r>
              <a:rPr sz="700" spc="-35" dirty="0">
                <a:solidFill>
                  <a:srgbClr val="3F3F3F"/>
                </a:solidFill>
                <a:latin typeface="Arial"/>
                <a:cs typeface="Arial"/>
              </a:rPr>
              <a:t>sellers...</a:t>
            </a:r>
            <a:endParaRPr sz="700">
              <a:latin typeface="Arial"/>
              <a:cs typeface="Arial"/>
            </a:endParaRPr>
          </a:p>
        </p:txBody>
      </p:sp>
      <p:sp>
        <p:nvSpPr>
          <p:cNvPr id="11" name="object 24"/>
          <p:cNvSpPr txBox="1"/>
          <p:nvPr/>
        </p:nvSpPr>
        <p:spPr>
          <a:xfrm>
            <a:off x="4029249" y="3403826"/>
            <a:ext cx="1646555" cy="1363980"/>
          </a:xfrm>
          <a:prstGeom prst="rect">
            <a:avLst/>
          </a:prstGeom>
        </p:spPr>
        <p:txBody>
          <a:bodyPr vert="horz" wrap="square" lIns="0" tIns="0" rIns="0" bIns="0" rtlCol="0">
            <a:spAutoFit/>
          </a:bodyPr>
          <a:lstStyle/>
          <a:p>
            <a:pPr marL="184785" indent="-172085">
              <a:lnSpc>
                <a:spcPct val="100000"/>
              </a:lnSpc>
              <a:buChar char="•"/>
              <a:tabLst>
                <a:tab pos="184785" algn="l"/>
                <a:tab pos="185420" algn="l"/>
              </a:tabLst>
            </a:pPr>
            <a:r>
              <a:rPr sz="900" spc="-45" dirty="0">
                <a:solidFill>
                  <a:srgbClr val="3F3F3F"/>
                </a:solidFill>
                <a:latin typeface="Arial"/>
                <a:cs typeface="Arial"/>
              </a:rPr>
              <a:t>Conduct </a:t>
            </a:r>
            <a:r>
              <a:rPr sz="900" spc="-30" dirty="0">
                <a:solidFill>
                  <a:srgbClr val="3F3F3F"/>
                </a:solidFill>
                <a:latin typeface="Arial"/>
                <a:cs typeface="Arial"/>
              </a:rPr>
              <a:t>market</a:t>
            </a:r>
            <a:r>
              <a:rPr sz="900" spc="-114" dirty="0">
                <a:solidFill>
                  <a:srgbClr val="3F3F3F"/>
                </a:solidFill>
                <a:latin typeface="Arial"/>
                <a:cs typeface="Arial"/>
              </a:rPr>
              <a:t> </a:t>
            </a:r>
            <a:r>
              <a:rPr sz="900" spc="-50" dirty="0">
                <a:solidFill>
                  <a:srgbClr val="3F3F3F"/>
                </a:solidFill>
                <a:latin typeface="Arial"/>
                <a:cs typeface="Arial"/>
              </a:rPr>
              <a:t>research</a:t>
            </a:r>
            <a:endParaRPr sz="900">
              <a:latin typeface="Arial"/>
              <a:cs typeface="Arial"/>
            </a:endParaRPr>
          </a:p>
          <a:p>
            <a:pPr marL="384175" lvl="1" indent="-142875">
              <a:lnSpc>
                <a:spcPct val="100000"/>
              </a:lnSpc>
              <a:spcBef>
                <a:spcPts val="195"/>
              </a:spcBef>
              <a:buChar char="–"/>
              <a:tabLst>
                <a:tab pos="384810" algn="l"/>
              </a:tabLst>
            </a:pPr>
            <a:r>
              <a:rPr sz="800" spc="-60" dirty="0">
                <a:solidFill>
                  <a:srgbClr val="3F3F3F"/>
                </a:solidFill>
                <a:latin typeface="Arial"/>
                <a:cs typeface="Arial"/>
              </a:rPr>
              <a:t>The </a:t>
            </a:r>
            <a:r>
              <a:rPr sz="800" spc="-35" dirty="0">
                <a:solidFill>
                  <a:srgbClr val="3F3F3F"/>
                </a:solidFill>
                <a:latin typeface="Arial"/>
                <a:cs typeface="Arial"/>
              </a:rPr>
              <a:t>web </a:t>
            </a:r>
            <a:r>
              <a:rPr sz="800" spc="-45" dirty="0">
                <a:solidFill>
                  <a:srgbClr val="3F3F3F"/>
                </a:solidFill>
                <a:latin typeface="Arial"/>
                <a:cs typeface="Arial"/>
              </a:rPr>
              <a:t>is</a:t>
            </a:r>
            <a:r>
              <a:rPr sz="800" spc="-105" dirty="0">
                <a:solidFill>
                  <a:srgbClr val="3F3F3F"/>
                </a:solidFill>
                <a:latin typeface="Arial"/>
                <a:cs typeface="Arial"/>
              </a:rPr>
              <a:t> </a:t>
            </a:r>
            <a:r>
              <a:rPr sz="800" spc="-5" dirty="0">
                <a:solidFill>
                  <a:srgbClr val="3F3F3F"/>
                </a:solidFill>
                <a:latin typeface="Arial"/>
                <a:cs typeface="Arial"/>
              </a:rPr>
              <a:t>great!!!</a:t>
            </a:r>
            <a:endParaRPr sz="800">
              <a:latin typeface="Arial"/>
              <a:cs typeface="Arial"/>
            </a:endParaRPr>
          </a:p>
          <a:p>
            <a:pPr marL="384175" lvl="1" indent="-142875">
              <a:lnSpc>
                <a:spcPct val="100000"/>
              </a:lnSpc>
              <a:spcBef>
                <a:spcPts val="190"/>
              </a:spcBef>
              <a:buChar char="–"/>
              <a:tabLst>
                <a:tab pos="384810" algn="l"/>
              </a:tabLst>
            </a:pPr>
            <a:r>
              <a:rPr sz="800" spc="-55" dirty="0">
                <a:solidFill>
                  <a:srgbClr val="3F3F3F"/>
                </a:solidFill>
                <a:latin typeface="Arial"/>
                <a:cs typeface="Arial"/>
              </a:rPr>
              <a:t>Request </a:t>
            </a:r>
            <a:r>
              <a:rPr sz="800" spc="-5" dirty="0">
                <a:solidFill>
                  <a:srgbClr val="3F3F3F"/>
                </a:solidFill>
                <a:latin typeface="Arial"/>
                <a:cs typeface="Arial"/>
              </a:rPr>
              <a:t>for </a:t>
            </a:r>
            <a:r>
              <a:rPr sz="800" spc="-50" dirty="0">
                <a:solidFill>
                  <a:srgbClr val="3F3F3F"/>
                </a:solidFill>
                <a:latin typeface="Arial"/>
                <a:cs typeface="Arial"/>
              </a:rPr>
              <a:t>Proposals</a:t>
            </a:r>
            <a:r>
              <a:rPr sz="800" spc="-110" dirty="0">
                <a:solidFill>
                  <a:srgbClr val="3F3F3F"/>
                </a:solidFill>
                <a:latin typeface="Arial"/>
                <a:cs typeface="Arial"/>
              </a:rPr>
              <a:t> </a:t>
            </a:r>
            <a:r>
              <a:rPr sz="800" spc="-90" dirty="0">
                <a:solidFill>
                  <a:srgbClr val="3F3F3F"/>
                </a:solidFill>
                <a:latin typeface="Arial"/>
                <a:cs typeface="Arial"/>
              </a:rPr>
              <a:t>(RFP)</a:t>
            </a:r>
            <a:endParaRPr sz="800">
              <a:latin typeface="Arial"/>
              <a:cs typeface="Arial"/>
            </a:endParaRPr>
          </a:p>
          <a:p>
            <a:pPr marL="584200" lvl="2" indent="-114300">
              <a:lnSpc>
                <a:spcPct val="100000"/>
              </a:lnSpc>
              <a:spcBef>
                <a:spcPts val="160"/>
              </a:spcBef>
              <a:buChar char="•"/>
              <a:tabLst>
                <a:tab pos="584200" algn="l"/>
              </a:tabLst>
            </a:pPr>
            <a:r>
              <a:rPr sz="600" spc="-35" dirty="0">
                <a:solidFill>
                  <a:srgbClr val="3F3F3F"/>
                </a:solidFill>
                <a:latin typeface="Arial"/>
                <a:cs typeface="Arial"/>
              </a:rPr>
              <a:t>kostnadsförslag</a:t>
            </a:r>
            <a:endParaRPr sz="600">
              <a:latin typeface="Arial"/>
              <a:cs typeface="Arial"/>
            </a:endParaRPr>
          </a:p>
          <a:p>
            <a:pPr marL="384175" lvl="1" indent="-142875">
              <a:lnSpc>
                <a:spcPct val="100000"/>
              </a:lnSpc>
              <a:spcBef>
                <a:spcPts val="170"/>
              </a:spcBef>
              <a:buChar char="–"/>
              <a:tabLst>
                <a:tab pos="384810" algn="l"/>
              </a:tabLst>
            </a:pPr>
            <a:r>
              <a:rPr sz="800" spc="-55" dirty="0">
                <a:solidFill>
                  <a:srgbClr val="3F3F3F"/>
                </a:solidFill>
                <a:latin typeface="Arial"/>
                <a:cs typeface="Arial"/>
              </a:rPr>
              <a:t>Evaluate</a:t>
            </a:r>
            <a:r>
              <a:rPr sz="800" spc="-70" dirty="0">
                <a:solidFill>
                  <a:srgbClr val="3F3F3F"/>
                </a:solidFill>
                <a:latin typeface="Arial"/>
                <a:cs typeface="Arial"/>
              </a:rPr>
              <a:t> </a:t>
            </a:r>
            <a:r>
              <a:rPr sz="800" spc="-25" dirty="0">
                <a:solidFill>
                  <a:srgbClr val="3F3F3F"/>
                </a:solidFill>
                <a:latin typeface="Arial"/>
                <a:cs typeface="Arial"/>
              </a:rPr>
              <a:t>options</a:t>
            </a:r>
            <a:endParaRPr sz="800">
              <a:latin typeface="Arial"/>
              <a:cs typeface="Arial"/>
            </a:endParaRPr>
          </a:p>
          <a:p>
            <a:pPr marL="584200" lvl="2" indent="-114300">
              <a:lnSpc>
                <a:spcPct val="100000"/>
              </a:lnSpc>
              <a:spcBef>
                <a:spcPts val="185"/>
              </a:spcBef>
              <a:buChar char="•"/>
              <a:tabLst>
                <a:tab pos="584200" algn="l"/>
              </a:tabLst>
            </a:pPr>
            <a:r>
              <a:rPr sz="700" spc="-35" dirty="0">
                <a:solidFill>
                  <a:srgbClr val="3F3F3F"/>
                </a:solidFill>
                <a:latin typeface="Arial"/>
                <a:cs typeface="Arial"/>
              </a:rPr>
              <a:t>Kimball </a:t>
            </a:r>
            <a:r>
              <a:rPr sz="700" spc="-10" dirty="0">
                <a:solidFill>
                  <a:srgbClr val="3F3F3F"/>
                </a:solidFill>
                <a:latin typeface="Arial"/>
                <a:cs typeface="Arial"/>
              </a:rPr>
              <a:t>:</a:t>
            </a:r>
            <a:r>
              <a:rPr sz="700" spc="-60" dirty="0">
                <a:solidFill>
                  <a:srgbClr val="3F3F3F"/>
                </a:solidFill>
                <a:latin typeface="Arial"/>
                <a:cs typeface="Arial"/>
              </a:rPr>
              <a:t> </a:t>
            </a:r>
            <a:r>
              <a:rPr sz="700" spc="-15" dirty="0">
                <a:solidFill>
                  <a:srgbClr val="3F3F3F"/>
                </a:solidFill>
                <a:latin typeface="Arial"/>
                <a:cs typeface="Arial"/>
              </a:rPr>
              <a:t>Prototyping!!!</a:t>
            </a:r>
            <a:endParaRPr sz="700">
              <a:latin typeface="Arial"/>
              <a:cs typeface="Arial"/>
            </a:endParaRPr>
          </a:p>
          <a:p>
            <a:pPr marL="584200" lvl="2" indent="-114300">
              <a:lnSpc>
                <a:spcPct val="100000"/>
              </a:lnSpc>
              <a:spcBef>
                <a:spcPts val="165"/>
              </a:spcBef>
              <a:buChar char="•"/>
              <a:tabLst>
                <a:tab pos="584200" algn="l"/>
              </a:tabLst>
            </a:pPr>
            <a:r>
              <a:rPr sz="700" spc="-45" dirty="0">
                <a:solidFill>
                  <a:srgbClr val="3F3F3F"/>
                </a:solidFill>
                <a:latin typeface="Arial"/>
                <a:cs typeface="Arial"/>
              </a:rPr>
              <a:t>Look </a:t>
            </a:r>
            <a:r>
              <a:rPr sz="700" dirty="0">
                <a:solidFill>
                  <a:srgbClr val="3F3F3F"/>
                </a:solidFill>
                <a:latin typeface="Arial"/>
                <a:cs typeface="Arial"/>
              </a:rPr>
              <a:t>for </a:t>
            </a:r>
            <a:r>
              <a:rPr sz="700" spc="-25" dirty="0">
                <a:solidFill>
                  <a:srgbClr val="3F3F3F"/>
                </a:solidFill>
                <a:latin typeface="Arial"/>
                <a:cs typeface="Arial"/>
              </a:rPr>
              <a:t>alternative</a:t>
            </a:r>
            <a:r>
              <a:rPr sz="700" spc="-30" dirty="0">
                <a:solidFill>
                  <a:srgbClr val="3F3F3F"/>
                </a:solidFill>
                <a:latin typeface="Arial"/>
                <a:cs typeface="Arial"/>
              </a:rPr>
              <a:t> solutions</a:t>
            </a:r>
            <a:endParaRPr sz="700">
              <a:latin typeface="Arial"/>
              <a:cs typeface="Arial"/>
            </a:endParaRPr>
          </a:p>
          <a:p>
            <a:pPr marL="384175" lvl="1" indent="-142875">
              <a:lnSpc>
                <a:spcPct val="100000"/>
              </a:lnSpc>
              <a:spcBef>
                <a:spcPts val="170"/>
              </a:spcBef>
              <a:buChar char="–"/>
              <a:tabLst>
                <a:tab pos="384810" algn="l"/>
              </a:tabLst>
            </a:pPr>
            <a:r>
              <a:rPr sz="800" spc="-50" dirty="0">
                <a:solidFill>
                  <a:srgbClr val="3F3F3F"/>
                </a:solidFill>
                <a:latin typeface="Arial"/>
                <a:cs typeface="Arial"/>
              </a:rPr>
              <a:t>Select</a:t>
            </a:r>
            <a:r>
              <a:rPr sz="800" spc="-110" dirty="0">
                <a:solidFill>
                  <a:srgbClr val="3F3F3F"/>
                </a:solidFill>
                <a:latin typeface="Arial"/>
                <a:cs typeface="Arial"/>
              </a:rPr>
              <a:t> </a:t>
            </a:r>
            <a:r>
              <a:rPr sz="800" spc="-20" dirty="0">
                <a:solidFill>
                  <a:srgbClr val="3F3F3F"/>
                </a:solidFill>
                <a:latin typeface="Arial"/>
                <a:cs typeface="Arial"/>
              </a:rPr>
              <a:t>product</a:t>
            </a:r>
            <a:endParaRPr sz="800">
              <a:latin typeface="Arial"/>
              <a:cs typeface="Arial"/>
            </a:endParaRPr>
          </a:p>
          <a:p>
            <a:pPr marL="584200" lvl="2" indent="-114300">
              <a:lnSpc>
                <a:spcPct val="100000"/>
              </a:lnSpc>
              <a:spcBef>
                <a:spcPts val="180"/>
              </a:spcBef>
              <a:buChar char="•"/>
              <a:tabLst>
                <a:tab pos="584200" algn="l"/>
              </a:tabLst>
            </a:pPr>
            <a:r>
              <a:rPr sz="700" spc="-25" dirty="0">
                <a:solidFill>
                  <a:srgbClr val="3F3F3F"/>
                </a:solidFill>
                <a:latin typeface="Arial"/>
                <a:cs typeface="Arial"/>
              </a:rPr>
              <a:t>Install on</a:t>
            </a:r>
            <a:r>
              <a:rPr sz="700" spc="-114" dirty="0">
                <a:solidFill>
                  <a:srgbClr val="3F3F3F"/>
                </a:solidFill>
                <a:latin typeface="Arial"/>
                <a:cs typeface="Arial"/>
              </a:rPr>
              <a:t> </a:t>
            </a:r>
            <a:r>
              <a:rPr sz="700" spc="-40" dirty="0">
                <a:solidFill>
                  <a:srgbClr val="3F3F3F"/>
                </a:solidFill>
                <a:latin typeface="Arial"/>
                <a:cs typeface="Arial"/>
              </a:rPr>
              <a:t>Trial</a:t>
            </a:r>
            <a:endParaRPr sz="700">
              <a:latin typeface="Arial"/>
              <a:cs typeface="Arial"/>
            </a:endParaRPr>
          </a:p>
          <a:p>
            <a:pPr marL="584200" lvl="2" indent="-114300">
              <a:lnSpc>
                <a:spcPct val="100000"/>
              </a:lnSpc>
              <a:spcBef>
                <a:spcPts val="165"/>
              </a:spcBef>
              <a:buChar char="•"/>
              <a:tabLst>
                <a:tab pos="584200" algn="l"/>
              </a:tabLst>
            </a:pPr>
            <a:r>
              <a:rPr sz="700" spc="-30" dirty="0">
                <a:solidFill>
                  <a:srgbClr val="3F3F3F"/>
                </a:solidFill>
                <a:latin typeface="Arial"/>
                <a:cs typeface="Arial"/>
              </a:rPr>
              <a:t>Negotiate</a:t>
            </a:r>
            <a:endParaRPr sz="700">
              <a:latin typeface="Arial"/>
              <a:cs typeface="Arial"/>
            </a:endParaRPr>
          </a:p>
        </p:txBody>
      </p:sp>
      <p:sp>
        <p:nvSpPr>
          <p:cNvPr id="12" name="object 25"/>
          <p:cNvSpPr/>
          <p:nvPr/>
        </p:nvSpPr>
        <p:spPr>
          <a:xfrm>
            <a:off x="3209846" y="1986500"/>
            <a:ext cx="692150" cy="457200"/>
          </a:xfrm>
          <a:custGeom>
            <a:avLst/>
            <a:gdLst/>
            <a:ahLst/>
            <a:cxnLst/>
            <a:rect l="l" t="t" r="r" b="b"/>
            <a:pathLst>
              <a:path w="692150" h="457200">
                <a:moveTo>
                  <a:pt x="345947" y="0"/>
                </a:moveTo>
                <a:lnTo>
                  <a:pt x="277367" y="4571"/>
                </a:lnTo>
                <a:lnTo>
                  <a:pt x="213359" y="18287"/>
                </a:lnTo>
                <a:lnTo>
                  <a:pt x="153923" y="38099"/>
                </a:lnTo>
                <a:lnTo>
                  <a:pt x="103631" y="65531"/>
                </a:lnTo>
                <a:lnTo>
                  <a:pt x="80771" y="82295"/>
                </a:lnTo>
                <a:lnTo>
                  <a:pt x="70103" y="89915"/>
                </a:lnTo>
                <a:lnTo>
                  <a:pt x="51815" y="108203"/>
                </a:lnTo>
                <a:lnTo>
                  <a:pt x="44195" y="117347"/>
                </a:lnTo>
                <a:lnTo>
                  <a:pt x="35051" y="128015"/>
                </a:lnTo>
                <a:lnTo>
                  <a:pt x="16763" y="160019"/>
                </a:lnTo>
                <a:lnTo>
                  <a:pt x="7619" y="181355"/>
                </a:lnTo>
                <a:lnTo>
                  <a:pt x="4571" y="193547"/>
                </a:lnTo>
                <a:lnTo>
                  <a:pt x="3047" y="205739"/>
                </a:lnTo>
                <a:lnTo>
                  <a:pt x="1523" y="216407"/>
                </a:lnTo>
                <a:lnTo>
                  <a:pt x="0" y="230123"/>
                </a:lnTo>
                <a:lnTo>
                  <a:pt x="1523" y="240791"/>
                </a:lnTo>
                <a:lnTo>
                  <a:pt x="4571" y="265175"/>
                </a:lnTo>
                <a:lnTo>
                  <a:pt x="28955" y="320039"/>
                </a:lnTo>
                <a:lnTo>
                  <a:pt x="44195" y="339851"/>
                </a:lnTo>
                <a:lnTo>
                  <a:pt x="51815" y="350519"/>
                </a:lnTo>
                <a:lnTo>
                  <a:pt x="60959" y="359663"/>
                </a:lnTo>
                <a:lnTo>
                  <a:pt x="71627" y="367283"/>
                </a:lnTo>
                <a:lnTo>
                  <a:pt x="82295" y="376427"/>
                </a:lnTo>
                <a:lnTo>
                  <a:pt x="92963" y="384047"/>
                </a:lnTo>
                <a:lnTo>
                  <a:pt x="103631" y="393191"/>
                </a:lnTo>
                <a:lnTo>
                  <a:pt x="129539" y="406907"/>
                </a:lnTo>
                <a:lnTo>
                  <a:pt x="184403" y="431291"/>
                </a:lnTo>
                <a:lnTo>
                  <a:pt x="245363" y="448055"/>
                </a:lnTo>
                <a:lnTo>
                  <a:pt x="312419" y="455675"/>
                </a:lnTo>
                <a:lnTo>
                  <a:pt x="345947" y="457199"/>
                </a:lnTo>
                <a:lnTo>
                  <a:pt x="380999" y="455675"/>
                </a:lnTo>
                <a:lnTo>
                  <a:pt x="416051" y="452627"/>
                </a:lnTo>
                <a:lnTo>
                  <a:pt x="448055" y="448055"/>
                </a:lnTo>
                <a:lnTo>
                  <a:pt x="480059" y="440435"/>
                </a:lnTo>
                <a:lnTo>
                  <a:pt x="504189" y="432815"/>
                </a:lnTo>
                <a:lnTo>
                  <a:pt x="345947" y="432815"/>
                </a:lnTo>
                <a:lnTo>
                  <a:pt x="312419" y="431291"/>
                </a:lnTo>
                <a:lnTo>
                  <a:pt x="219455" y="416051"/>
                </a:lnTo>
                <a:lnTo>
                  <a:pt x="164591" y="396239"/>
                </a:lnTo>
                <a:lnTo>
                  <a:pt x="117347" y="370331"/>
                </a:lnTo>
                <a:lnTo>
                  <a:pt x="106679" y="364235"/>
                </a:lnTo>
                <a:lnTo>
                  <a:pt x="97535" y="356615"/>
                </a:lnTo>
                <a:lnTo>
                  <a:pt x="86867" y="348995"/>
                </a:lnTo>
                <a:lnTo>
                  <a:pt x="79247" y="339851"/>
                </a:lnTo>
                <a:lnTo>
                  <a:pt x="70103" y="332231"/>
                </a:lnTo>
                <a:lnTo>
                  <a:pt x="62483" y="323087"/>
                </a:lnTo>
                <a:lnTo>
                  <a:pt x="56387" y="313943"/>
                </a:lnTo>
                <a:lnTo>
                  <a:pt x="50291" y="306323"/>
                </a:lnTo>
                <a:lnTo>
                  <a:pt x="44195" y="297179"/>
                </a:lnTo>
                <a:lnTo>
                  <a:pt x="39623" y="286511"/>
                </a:lnTo>
                <a:lnTo>
                  <a:pt x="35051" y="277367"/>
                </a:lnTo>
                <a:lnTo>
                  <a:pt x="32003" y="268223"/>
                </a:lnTo>
                <a:lnTo>
                  <a:pt x="28955" y="257555"/>
                </a:lnTo>
                <a:lnTo>
                  <a:pt x="25907" y="239267"/>
                </a:lnTo>
                <a:lnTo>
                  <a:pt x="25907" y="217931"/>
                </a:lnTo>
                <a:lnTo>
                  <a:pt x="27431" y="208787"/>
                </a:lnTo>
                <a:lnTo>
                  <a:pt x="28955" y="198119"/>
                </a:lnTo>
                <a:lnTo>
                  <a:pt x="44195" y="160019"/>
                </a:lnTo>
                <a:lnTo>
                  <a:pt x="64007" y="134111"/>
                </a:lnTo>
                <a:lnTo>
                  <a:pt x="71627" y="124967"/>
                </a:lnTo>
                <a:lnTo>
                  <a:pt x="88391" y="108203"/>
                </a:lnTo>
                <a:lnTo>
                  <a:pt x="97535" y="100583"/>
                </a:lnTo>
                <a:lnTo>
                  <a:pt x="106679" y="94487"/>
                </a:lnTo>
                <a:lnTo>
                  <a:pt x="117347" y="86867"/>
                </a:lnTo>
                <a:lnTo>
                  <a:pt x="166115" y="60959"/>
                </a:lnTo>
                <a:lnTo>
                  <a:pt x="220979" y="41147"/>
                </a:lnTo>
                <a:lnTo>
                  <a:pt x="281939" y="28955"/>
                </a:lnTo>
                <a:lnTo>
                  <a:pt x="313943" y="25907"/>
                </a:lnTo>
                <a:lnTo>
                  <a:pt x="504661" y="25907"/>
                </a:lnTo>
                <a:lnTo>
                  <a:pt x="478535" y="16763"/>
                </a:lnTo>
                <a:lnTo>
                  <a:pt x="448055" y="10667"/>
                </a:lnTo>
                <a:lnTo>
                  <a:pt x="414527" y="4571"/>
                </a:lnTo>
                <a:lnTo>
                  <a:pt x="380999" y="1523"/>
                </a:lnTo>
                <a:lnTo>
                  <a:pt x="345947" y="0"/>
                </a:lnTo>
                <a:close/>
              </a:path>
              <a:path w="692150" h="457200">
                <a:moveTo>
                  <a:pt x="504661" y="25907"/>
                </a:moveTo>
                <a:lnTo>
                  <a:pt x="379475" y="25907"/>
                </a:lnTo>
                <a:lnTo>
                  <a:pt x="443483" y="35051"/>
                </a:lnTo>
                <a:lnTo>
                  <a:pt x="501395" y="50291"/>
                </a:lnTo>
                <a:lnTo>
                  <a:pt x="551687" y="73151"/>
                </a:lnTo>
                <a:lnTo>
                  <a:pt x="595883" y="102107"/>
                </a:lnTo>
                <a:lnTo>
                  <a:pt x="621791" y="126491"/>
                </a:lnTo>
                <a:lnTo>
                  <a:pt x="629411" y="134111"/>
                </a:lnTo>
                <a:lnTo>
                  <a:pt x="635507" y="143255"/>
                </a:lnTo>
                <a:lnTo>
                  <a:pt x="643127" y="152399"/>
                </a:lnTo>
                <a:lnTo>
                  <a:pt x="656843" y="179831"/>
                </a:lnTo>
                <a:lnTo>
                  <a:pt x="659891" y="188975"/>
                </a:lnTo>
                <a:lnTo>
                  <a:pt x="662939" y="199643"/>
                </a:lnTo>
                <a:lnTo>
                  <a:pt x="664463" y="208787"/>
                </a:lnTo>
                <a:lnTo>
                  <a:pt x="665987" y="219455"/>
                </a:lnTo>
                <a:lnTo>
                  <a:pt x="665987" y="239267"/>
                </a:lnTo>
                <a:lnTo>
                  <a:pt x="664463" y="249935"/>
                </a:lnTo>
                <a:lnTo>
                  <a:pt x="662939" y="259079"/>
                </a:lnTo>
                <a:lnTo>
                  <a:pt x="659891" y="268223"/>
                </a:lnTo>
                <a:lnTo>
                  <a:pt x="656843" y="278891"/>
                </a:lnTo>
                <a:lnTo>
                  <a:pt x="647699" y="297179"/>
                </a:lnTo>
                <a:lnTo>
                  <a:pt x="629411" y="324611"/>
                </a:lnTo>
                <a:lnTo>
                  <a:pt x="605027" y="348995"/>
                </a:lnTo>
                <a:lnTo>
                  <a:pt x="594359" y="356615"/>
                </a:lnTo>
                <a:lnTo>
                  <a:pt x="585215" y="364235"/>
                </a:lnTo>
                <a:lnTo>
                  <a:pt x="551687" y="384047"/>
                </a:lnTo>
                <a:lnTo>
                  <a:pt x="499871" y="406907"/>
                </a:lnTo>
                <a:lnTo>
                  <a:pt x="411479" y="428243"/>
                </a:lnTo>
                <a:lnTo>
                  <a:pt x="345947" y="432815"/>
                </a:lnTo>
                <a:lnTo>
                  <a:pt x="504189" y="432815"/>
                </a:lnTo>
                <a:lnTo>
                  <a:pt x="563879" y="406907"/>
                </a:lnTo>
                <a:lnTo>
                  <a:pt x="600455" y="384047"/>
                </a:lnTo>
                <a:lnTo>
                  <a:pt x="649223" y="339851"/>
                </a:lnTo>
                <a:lnTo>
                  <a:pt x="656843" y="329183"/>
                </a:lnTo>
                <a:lnTo>
                  <a:pt x="664463" y="320039"/>
                </a:lnTo>
                <a:lnTo>
                  <a:pt x="670559" y="309371"/>
                </a:lnTo>
                <a:lnTo>
                  <a:pt x="675131" y="298703"/>
                </a:lnTo>
                <a:lnTo>
                  <a:pt x="681227" y="286511"/>
                </a:lnTo>
                <a:lnTo>
                  <a:pt x="684275" y="275843"/>
                </a:lnTo>
                <a:lnTo>
                  <a:pt x="687323" y="263651"/>
                </a:lnTo>
                <a:lnTo>
                  <a:pt x="690371" y="252983"/>
                </a:lnTo>
                <a:lnTo>
                  <a:pt x="691895" y="240791"/>
                </a:lnTo>
                <a:lnTo>
                  <a:pt x="691895" y="216407"/>
                </a:lnTo>
                <a:lnTo>
                  <a:pt x="679703" y="169163"/>
                </a:lnTo>
                <a:lnTo>
                  <a:pt x="656843" y="128015"/>
                </a:lnTo>
                <a:lnTo>
                  <a:pt x="647699" y="117347"/>
                </a:lnTo>
                <a:lnTo>
                  <a:pt x="640079" y="108203"/>
                </a:lnTo>
                <a:lnTo>
                  <a:pt x="611123" y="80771"/>
                </a:lnTo>
                <a:lnTo>
                  <a:pt x="563879" y="50291"/>
                </a:lnTo>
                <a:lnTo>
                  <a:pt x="509015" y="27431"/>
                </a:lnTo>
                <a:lnTo>
                  <a:pt x="504661" y="25907"/>
                </a:lnTo>
                <a:close/>
              </a:path>
            </a:pathLst>
          </a:custGeom>
          <a:solidFill>
            <a:srgbClr val="BF0000"/>
          </a:solidFill>
        </p:spPr>
        <p:txBody>
          <a:bodyPr wrap="square" lIns="0" tIns="0" rIns="0" bIns="0" rtlCol="0"/>
          <a:lstStyle/>
          <a:p>
            <a:endParaRPr/>
          </a:p>
        </p:txBody>
      </p:sp>
    </p:spTree>
    <p:extLst>
      <p:ext uri="{BB962C8B-B14F-4D97-AF65-F5344CB8AC3E}">
        <p14:creationId xmlns:p14="http://schemas.microsoft.com/office/powerpoint/2010/main" val="35316720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4" name="object 101"/>
          <p:cNvSpPr txBox="1"/>
          <p:nvPr/>
        </p:nvSpPr>
        <p:spPr>
          <a:xfrm>
            <a:off x="1508554" y="4858910"/>
            <a:ext cx="102235" cy="107950"/>
          </a:xfrm>
          <a:prstGeom prst="rect">
            <a:avLst/>
          </a:prstGeom>
        </p:spPr>
        <p:txBody>
          <a:bodyPr vert="horz" wrap="square" lIns="0" tIns="0" rIns="0" bIns="0" rtlCol="0">
            <a:spAutoFit/>
          </a:bodyPr>
          <a:lstStyle/>
          <a:p>
            <a:pPr marL="12700">
              <a:lnSpc>
                <a:spcPct val="100000"/>
              </a:lnSpc>
            </a:pPr>
            <a:r>
              <a:rPr sz="600" i="1" spc="-35" dirty="0">
                <a:latin typeface="Arial"/>
                <a:cs typeface="Arial"/>
              </a:rPr>
              <a:t>9</a:t>
            </a:r>
            <a:r>
              <a:rPr sz="600" i="1" spc="-30" dirty="0">
                <a:latin typeface="Arial"/>
                <a:cs typeface="Arial"/>
              </a:rPr>
              <a:t>6</a:t>
            </a:r>
            <a:endParaRPr sz="600">
              <a:latin typeface="Arial"/>
              <a:cs typeface="Arial"/>
            </a:endParaRPr>
          </a:p>
        </p:txBody>
      </p:sp>
      <p:sp>
        <p:nvSpPr>
          <p:cNvPr id="5" name="object 102"/>
          <p:cNvSpPr/>
          <p:nvPr/>
        </p:nvSpPr>
        <p:spPr>
          <a:xfrm>
            <a:off x="5704634" y="4782706"/>
            <a:ext cx="272796" cy="239267"/>
          </a:xfrm>
          <a:prstGeom prst="rect">
            <a:avLst/>
          </a:prstGeom>
          <a:blipFill>
            <a:blip r:embed="rId2" cstate="print"/>
            <a:stretch>
              <a:fillRect/>
            </a:stretch>
          </a:blipFill>
        </p:spPr>
        <p:txBody>
          <a:bodyPr wrap="square" lIns="0" tIns="0" rIns="0" bIns="0" rtlCol="0"/>
          <a:lstStyle/>
          <a:p>
            <a:endParaRPr/>
          </a:p>
        </p:txBody>
      </p:sp>
      <p:sp>
        <p:nvSpPr>
          <p:cNvPr id="6" name="object 104"/>
          <p:cNvSpPr/>
          <p:nvPr/>
        </p:nvSpPr>
        <p:spPr>
          <a:xfrm>
            <a:off x="1422194" y="1901582"/>
            <a:ext cx="4572000" cy="0"/>
          </a:xfrm>
          <a:custGeom>
            <a:avLst/>
            <a:gdLst/>
            <a:ahLst/>
            <a:cxnLst/>
            <a:rect l="l" t="t" r="r" b="b"/>
            <a:pathLst>
              <a:path w="4572000">
                <a:moveTo>
                  <a:pt x="0" y="0"/>
                </a:moveTo>
                <a:lnTo>
                  <a:pt x="4571999" y="0"/>
                </a:lnTo>
              </a:path>
            </a:pathLst>
          </a:custGeom>
          <a:ln w="7619">
            <a:solidFill>
              <a:srgbClr val="BF0000"/>
            </a:solidFill>
          </a:ln>
        </p:spPr>
        <p:txBody>
          <a:bodyPr wrap="square" lIns="0" tIns="0" rIns="0" bIns="0" rtlCol="0"/>
          <a:lstStyle/>
          <a:p>
            <a:endParaRPr/>
          </a:p>
        </p:txBody>
      </p:sp>
      <p:sp>
        <p:nvSpPr>
          <p:cNvPr id="7" name="object 105"/>
          <p:cNvSpPr txBox="1"/>
          <p:nvPr/>
        </p:nvSpPr>
        <p:spPr>
          <a:xfrm>
            <a:off x="1686862" y="1704231"/>
            <a:ext cx="119380" cy="107950"/>
          </a:xfrm>
          <a:prstGeom prst="rect">
            <a:avLst/>
          </a:prstGeom>
        </p:spPr>
        <p:txBody>
          <a:bodyPr vert="horz" wrap="square" lIns="0" tIns="0" rIns="0" bIns="0" rtlCol="0">
            <a:spAutoFit/>
          </a:bodyPr>
          <a:lstStyle/>
          <a:p>
            <a:pPr marL="12700">
              <a:lnSpc>
                <a:spcPct val="100000"/>
              </a:lnSpc>
            </a:pPr>
            <a:r>
              <a:rPr sz="600" spc="-20" dirty="0">
                <a:solidFill>
                  <a:srgbClr val="898989"/>
                </a:solidFill>
                <a:latin typeface="Arial"/>
                <a:cs typeface="Arial"/>
              </a:rPr>
              <a:t>I</a:t>
            </a:r>
            <a:r>
              <a:rPr sz="600" spc="-125" dirty="0">
                <a:solidFill>
                  <a:srgbClr val="898989"/>
                </a:solidFill>
                <a:latin typeface="Arial"/>
                <a:cs typeface="Arial"/>
              </a:rPr>
              <a:t>S</a:t>
            </a:r>
            <a:r>
              <a:rPr sz="600" spc="-30" dirty="0">
                <a:solidFill>
                  <a:srgbClr val="898989"/>
                </a:solidFill>
                <a:latin typeface="Arial"/>
                <a:cs typeface="Arial"/>
              </a:rPr>
              <a:t>5</a:t>
            </a:r>
            <a:endParaRPr sz="600">
              <a:latin typeface="Arial"/>
              <a:cs typeface="Arial"/>
            </a:endParaRPr>
          </a:p>
        </p:txBody>
      </p:sp>
      <p:sp>
        <p:nvSpPr>
          <p:cNvPr id="8" name="object 106"/>
          <p:cNvSpPr txBox="1"/>
          <p:nvPr/>
        </p:nvSpPr>
        <p:spPr>
          <a:xfrm>
            <a:off x="5147865" y="1707280"/>
            <a:ext cx="581025" cy="107950"/>
          </a:xfrm>
          <a:prstGeom prst="rect">
            <a:avLst/>
          </a:prstGeom>
        </p:spPr>
        <p:txBody>
          <a:bodyPr vert="horz" wrap="square" lIns="0" tIns="0" rIns="0" bIns="0" rtlCol="0">
            <a:spAutoFit/>
          </a:bodyPr>
          <a:lstStyle/>
          <a:p>
            <a:pPr marL="12700">
              <a:lnSpc>
                <a:spcPct val="100000"/>
              </a:lnSpc>
            </a:pPr>
            <a:r>
              <a:rPr sz="600" spc="-35" dirty="0">
                <a:solidFill>
                  <a:srgbClr val="898989"/>
                </a:solidFill>
                <a:latin typeface="Arial"/>
                <a:cs typeface="Arial"/>
              </a:rPr>
              <a:t>Data</a:t>
            </a:r>
            <a:r>
              <a:rPr sz="600" spc="-120" dirty="0">
                <a:solidFill>
                  <a:srgbClr val="898989"/>
                </a:solidFill>
                <a:latin typeface="Arial"/>
                <a:cs typeface="Arial"/>
              </a:rPr>
              <a:t> </a:t>
            </a:r>
            <a:r>
              <a:rPr sz="600" spc="-30" dirty="0">
                <a:solidFill>
                  <a:srgbClr val="898989"/>
                </a:solidFill>
                <a:latin typeface="Arial"/>
                <a:cs typeface="Arial"/>
              </a:rPr>
              <a:t>warehousing</a:t>
            </a:r>
            <a:endParaRPr sz="600">
              <a:latin typeface="Arial"/>
              <a:cs typeface="Arial"/>
            </a:endParaRPr>
          </a:p>
        </p:txBody>
      </p:sp>
      <p:sp>
        <p:nvSpPr>
          <p:cNvPr id="9" name="object 107"/>
          <p:cNvSpPr/>
          <p:nvPr/>
        </p:nvSpPr>
        <p:spPr>
          <a:xfrm>
            <a:off x="1451151" y="2176664"/>
            <a:ext cx="4381500" cy="1513332"/>
          </a:xfrm>
          <a:prstGeom prst="rect">
            <a:avLst/>
          </a:prstGeom>
          <a:blipFill>
            <a:blip r:embed="rId3" cstate="print"/>
            <a:stretch>
              <a:fillRect/>
            </a:stretch>
          </a:blipFill>
        </p:spPr>
        <p:txBody>
          <a:bodyPr wrap="square" lIns="0" tIns="0" rIns="0" bIns="0" rtlCol="0"/>
          <a:lstStyle/>
          <a:p>
            <a:endParaRPr/>
          </a:p>
        </p:txBody>
      </p:sp>
      <p:sp>
        <p:nvSpPr>
          <p:cNvPr id="10" name="object 108"/>
          <p:cNvSpPr txBox="1"/>
          <p:nvPr/>
        </p:nvSpPr>
        <p:spPr>
          <a:xfrm>
            <a:off x="2692701" y="1936387"/>
            <a:ext cx="2029460" cy="330835"/>
          </a:xfrm>
          <a:prstGeom prst="rect">
            <a:avLst/>
          </a:prstGeom>
        </p:spPr>
        <p:txBody>
          <a:bodyPr vert="horz" wrap="square" lIns="0" tIns="0" rIns="0" bIns="0" rtlCol="0">
            <a:spAutoFit/>
          </a:bodyPr>
          <a:lstStyle/>
          <a:p>
            <a:pPr marL="12700">
              <a:lnSpc>
                <a:spcPct val="100000"/>
              </a:lnSpc>
            </a:pPr>
            <a:r>
              <a:rPr sz="2000" spc="-105" dirty="0">
                <a:solidFill>
                  <a:srgbClr val="C00000"/>
                </a:solidFill>
                <a:latin typeface="Arial"/>
                <a:cs typeface="Arial"/>
              </a:rPr>
              <a:t>Lifecycle </a:t>
            </a:r>
            <a:r>
              <a:rPr sz="2000" spc="-114" dirty="0">
                <a:solidFill>
                  <a:srgbClr val="C00000"/>
                </a:solidFill>
                <a:latin typeface="Arial"/>
                <a:cs typeface="Arial"/>
              </a:rPr>
              <a:t>Data</a:t>
            </a:r>
            <a:r>
              <a:rPr sz="2000" spc="-195" dirty="0">
                <a:solidFill>
                  <a:srgbClr val="C00000"/>
                </a:solidFill>
                <a:latin typeface="Arial"/>
                <a:cs typeface="Arial"/>
              </a:rPr>
              <a:t> </a:t>
            </a:r>
            <a:r>
              <a:rPr sz="2000" spc="-155" dirty="0">
                <a:solidFill>
                  <a:srgbClr val="C00000"/>
                </a:solidFill>
                <a:latin typeface="Arial"/>
                <a:cs typeface="Arial"/>
              </a:rPr>
              <a:t>Track</a:t>
            </a:r>
            <a:endParaRPr sz="2000">
              <a:latin typeface="Arial"/>
              <a:cs typeface="Arial"/>
            </a:endParaRPr>
          </a:p>
        </p:txBody>
      </p:sp>
      <p:sp>
        <p:nvSpPr>
          <p:cNvPr id="11" name="object 109"/>
          <p:cNvSpPr txBox="1"/>
          <p:nvPr/>
        </p:nvSpPr>
        <p:spPr>
          <a:xfrm>
            <a:off x="1683814" y="3675779"/>
            <a:ext cx="1858010" cy="1181735"/>
          </a:xfrm>
          <a:prstGeom prst="rect">
            <a:avLst/>
          </a:prstGeom>
        </p:spPr>
        <p:txBody>
          <a:bodyPr vert="horz" wrap="square" lIns="0" tIns="0" rIns="0" bIns="0" rtlCol="0">
            <a:spAutoFit/>
          </a:bodyPr>
          <a:lstStyle/>
          <a:p>
            <a:pPr marL="184785" indent="-172085">
              <a:lnSpc>
                <a:spcPct val="100000"/>
              </a:lnSpc>
              <a:buChar char="•"/>
              <a:tabLst>
                <a:tab pos="184785" algn="l"/>
                <a:tab pos="185420" algn="l"/>
              </a:tabLst>
            </a:pPr>
            <a:r>
              <a:rPr sz="1000" spc="-50" dirty="0">
                <a:solidFill>
                  <a:srgbClr val="3F3F3F"/>
                </a:solidFill>
                <a:latin typeface="Arial"/>
                <a:cs typeface="Arial"/>
              </a:rPr>
              <a:t>Dimensional</a:t>
            </a:r>
            <a:r>
              <a:rPr sz="1000" spc="-45" dirty="0">
                <a:solidFill>
                  <a:srgbClr val="3F3F3F"/>
                </a:solidFill>
                <a:latin typeface="Arial"/>
                <a:cs typeface="Arial"/>
              </a:rPr>
              <a:t> </a:t>
            </a:r>
            <a:r>
              <a:rPr sz="1000" spc="-30" dirty="0">
                <a:solidFill>
                  <a:srgbClr val="3F3F3F"/>
                </a:solidFill>
                <a:latin typeface="Arial"/>
                <a:cs typeface="Arial"/>
              </a:rPr>
              <a:t>Modelling</a:t>
            </a:r>
            <a:endParaRPr sz="1000">
              <a:latin typeface="Arial"/>
              <a:cs typeface="Arial"/>
            </a:endParaRPr>
          </a:p>
          <a:p>
            <a:pPr marL="384175" lvl="1" indent="-142875">
              <a:lnSpc>
                <a:spcPts val="1015"/>
              </a:lnSpc>
              <a:spcBef>
                <a:spcPts val="5"/>
              </a:spcBef>
              <a:buChar char="–"/>
              <a:tabLst>
                <a:tab pos="384810" algn="l"/>
              </a:tabLst>
            </a:pPr>
            <a:r>
              <a:rPr sz="850" spc="-65" dirty="0">
                <a:solidFill>
                  <a:srgbClr val="3F3F3F"/>
                </a:solidFill>
                <a:latin typeface="Arial"/>
                <a:cs typeface="Arial"/>
              </a:rPr>
              <a:t>The </a:t>
            </a:r>
            <a:r>
              <a:rPr sz="850" spc="-45" dirty="0">
                <a:solidFill>
                  <a:srgbClr val="3F3F3F"/>
                </a:solidFill>
                <a:latin typeface="Arial"/>
                <a:cs typeface="Arial"/>
              </a:rPr>
              <a:t>4 </a:t>
            </a:r>
            <a:r>
              <a:rPr sz="850" spc="-50" dirty="0">
                <a:solidFill>
                  <a:srgbClr val="3F3F3F"/>
                </a:solidFill>
                <a:latin typeface="Arial"/>
                <a:cs typeface="Arial"/>
              </a:rPr>
              <a:t>steps </a:t>
            </a:r>
            <a:r>
              <a:rPr sz="850" spc="-5" dirty="0">
                <a:solidFill>
                  <a:srgbClr val="3F3F3F"/>
                </a:solidFill>
                <a:latin typeface="Arial"/>
                <a:cs typeface="Arial"/>
              </a:rPr>
              <a:t>for </a:t>
            </a:r>
            <a:r>
              <a:rPr sz="850" spc="-55" dirty="0">
                <a:solidFill>
                  <a:srgbClr val="3F3F3F"/>
                </a:solidFill>
                <a:latin typeface="Arial"/>
                <a:cs typeface="Arial"/>
              </a:rPr>
              <a:t>each</a:t>
            </a:r>
            <a:r>
              <a:rPr sz="850" spc="-120" dirty="0">
                <a:solidFill>
                  <a:srgbClr val="3F3F3F"/>
                </a:solidFill>
                <a:latin typeface="Arial"/>
                <a:cs typeface="Arial"/>
              </a:rPr>
              <a:t> </a:t>
            </a:r>
            <a:r>
              <a:rPr sz="850" spc="-30" dirty="0">
                <a:solidFill>
                  <a:srgbClr val="3F3F3F"/>
                </a:solidFill>
                <a:latin typeface="Arial"/>
                <a:cs typeface="Arial"/>
              </a:rPr>
              <a:t>model</a:t>
            </a:r>
            <a:endParaRPr sz="850">
              <a:latin typeface="Arial"/>
              <a:cs typeface="Arial"/>
            </a:endParaRPr>
          </a:p>
          <a:p>
            <a:pPr marL="184785" indent="-172085">
              <a:lnSpc>
                <a:spcPts val="1195"/>
              </a:lnSpc>
              <a:buChar char="•"/>
              <a:tabLst>
                <a:tab pos="184785" algn="l"/>
                <a:tab pos="185420" algn="l"/>
              </a:tabLst>
            </a:pPr>
            <a:r>
              <a:rPr sz="1000" spc="-70" dirty="0">
                <a:solidFill>
                  <a:srgbClr val="3F3F3F"/>
                </a:solidFill>
                <a:latin typeface="Arial"/>
                <a:cs typeface="Arial"/>
              </a:rPr>
              <a:t>Physical</a:t>
            </a:r>
            <a:r>
              <a:rPr sz="1000" spc="-95" dirty="0">
                <a:solidFill>
                  <a:srgbClr val="3F3F3F"/>
                </a:solidFill>
                <a:latin typeface="Arial"/>
                <a:cs typeface="Arial"/>
              </a:rPr>
              <a:t> </a:t>
            </a:r>
            <a:r>
              <a:rPr sz="1000" spc="-75" dirty="0">
                <a:solidFill>
                  <a:srgbClr val="3F3F3F"/>
                </a:solidFill>
                <a:latin typeface="Arial"/>
                <a:cs typeface="Arial"/>
              </a:rPr>
              <a:t>Design</a:t>
            </a:r>
            <a:endParaRPr sz="1000">
              <a:latin typeface="Arial"/>
              <a:cs typeface="Arial"/>
            </a:endParaRPr>
          </a:p>
          <a:p>
            <a:pPr marL="384175" marR="143510" lvl="1" indent="-142875">
              <a:lnSpc>
                <a:spcPct val="80000"/>
              </a:lnSpc>
              <a:spcBef>
                <a:spcPts val="210"/>
              </a:spcBef>
              <a:buChar char="–"/>
              <a:tabLst>
                <a:tab pos="384810" algn="l"/>
              </a:tabLst>
            </a:pPr>
            <a:r>
              <a:rPr sz="850" spc="-45" dirty="0">
                <a:solidFill>
                  <a:srgbClr val="3F3F3F"/>
                </a:solidFill>
                <a:latin typeface="Arial"/>
                <a:cs typeface="Arial"/>
              </a:rPr>
              <a:t>Develop </a:t>
            </a:r>
            <a:r>
              <a:rPr sz="850" spc="-40" dirty="0">
                <a:solidFill>
                  <a:srgbClr val="3F3F3F"/>
                </a:solidFill>
                <a:latin typeface="Arial"/>
                <a:cs typeface="Arial"/>
              </a:rPr>
              <a:t>naming </a:t>
            </a:r>
            <a:r>
              <a:rPr sz="850" spc="-45" dirty="0">
                <a:solidFill>
                  <a:srgbClr val="3F3F3F"/>
                </a:solidFill>
                <a:latin typeface="Arial"/>
                <a:cs typeface="Arial"/>
              </a:rPr>
              <a:t>and </a:t>
            </a:r>
            <a:r>
              <a:rPr sz="850" spc="-50" dirty="0">
                <a:solidFill>
                  <a:srgbClr val="3F3F3F"/>
                </a:solidFill>
                <a:latin typeface="Arial"/>
                <a:cs typeface="Arial"/>
              </a:rPr>
              <a:t>database  </a:t>
            </a:r>
            <a:r>
              <a:rPr sz="850" spc="-45" dirty="0">
                <a:solidFill>
                  <a:srgbClr val="3F3F3F"/>
                </a:solidFill>
                <a:latin typeface="Arial"/>
                <a:cs typeface="Arial"/>
              </a:rPr>
              <a:t>standards</a:t>
            </a:r>
            <a:endParaRPr sz="850">
              <a:latin typeface="Arial"/>
              <a:cs typeface="Arial"/>
            </a:endParaRPr>
          </a:p>
          <a:p>
            <a:pPr marL="384175" lvl="1" indent="-142875">
              <a:lnSpc>
                <a:spcPct val="100000"/>
              </a:lnSpc>
              <a:buChar char="–"/>
              <a:tabLst>
                <a:tab pos="384810" algn="l"/>
              </a:tabLst>
            </a:pPr>
            <a:r>
              <a:rPr sz="850" spc="-45" dirty="0">
                <a:solidFill>
                  <a:srgbClr val="3F3F3F"/>
                </a:solidFill>
                <a:latin typeface="Arial"/>
                <a:cs typeface="Arial"/>
              </a:rPr>
              <a:t>Develop </a:t>
            </a:r>
            <a:r>
              <a:rPr sz="850" spc="-60" dirty="0">
                <a:solidFill>
                  <a:srgbClr val="3F3F3F"/>
                </a:solidFill>
                <a:latin typeface="Arial"/>
                <a:cs typeface="Arial"/>
              </a:rPr>
              <a:t>Physical </a:t>
            </a:r>
            <a:r>
              <a:rPr sz="850" spc="-50" dirty="0">
                <a:solidFill>
                  <a:srgbClr val="3F3F3F"/>
                </a:solidFill>
                <a:latin typeface="Arial"/>
                <a:cs typeface="Arial"/>
              </a:rPr>
              <a:t>database</a:t>
            </a:r>
            <a:r>
              <a:rPr sz="850" spc="-75" dirty="0">
                <a:solidFill>
                  <a:srgbClr val="3F3F3F"/>
                </a:solidFill>
                <a:latin typeface="Arial"/>
                <a:cs typeface="Arial"/>
              </a:rPr>
              <a:t> </a:t>
            </a:r>
            <a:r>
              <a:rPr sz="850" spc="-20" dirty="0">
                <a:solidFill>
                  <a:srgbClr val="3F3F3F"/>
                </a:solidFill>
                <a:latin typeface="Arial"/>
                <a:cs typeface="Arial"/>
              </a:rPr>
              <a:t>Model</a:t>
            </a:r>
            <a:endParaRPr sz="850">
              <a:latin typeface="Arial"/>
              <a:cs typeface="Arial"/>
            </a:endParaRPr>
          </a:p>
          <a:p>
            <a:pPr marL="584200" lvl="2" indent="-114300">
              <a:lnSpc>
                <a:spcPts val="835"/>
              </a:lnSpc>
              <a:spcBef>
                <a:spcPts val="5"/>
              </a:spcBef>
              <a:buChar char="•"/>
              <a:tabLst>
                <a:tab pos="584200" algn="l"/>
              </a:tabLst>
            </a:pPr>
            <a:r>
              <a:rPr sz="700" spc="-25" dirty="0">
                <a:solidFill>
                  <a:srgbClr val="3F3F3F"/>
                </a:solidFill>
                <a:latin typeface="Arial"/>
                <a:cs typeface="Arial"/>
              </a:rPr>
              <a:t>Optimization</a:t>
            </a:r>
            <a:r>
              <a:rPr sz="700" spc="-55" dirty="0">
                <a:solidFill>
                  <a:srgbClr val="3F3F3F"/>
                </a:solidFill>
                <a:latin typeface="Arial"/>
                <a:cs typeface="Arial"/>
              </a:rPr>
              <a:t> issues</a:t>
            </a:r>
            <a:endParaRPr sz="700">
              <a:latin typeface="Arial"/>
              <a:cs typeface="Arial"/>
            </a:endParaRPr>
          </a:p>
          <a:p>
            <a:pPr marL="384175" lvl="1" indent="-142875">
              <a:lnSpc>
                <a:spcPts val="1015"/>
              </a:lnSpc>
              <a:buChar char="–"/>
              <a:tabLst>
                <a:tab pos="384810" algn="l"/>
              </a:tabLst>
            </a:pPr>
            <a:r>
              <a:rPr sz="850" spc="-45" dirty="0">
                <a:solidFill>
                  <a:srgbClr val="3F3F3F"/>
                </a:solidFill>
                <a:latin typeface="Arial"/>
                <a:cs typeface="Arial"/>
              </a:rPr>
              <a:t>Develop </a:t>
            </a:r>
            <a:r>
              <a:rPr sz="850" spc="-10" dirty="0">
                <a:solidFill>
                  <a:srgbClr val="3F3F3F"/>
                </a:solidFill>
                <a:latin typeface="Arial"/>
                <a:cs typeface="Arial"/>
              </a:rPr>
              <a:t>initial </a:t>
            </a:r>
            <a:r>
              <a:rPr sz="850" spc="-45" dirty="0">
                <a:solidFill>
                  <a:srgbClr val="3F3F3F"/>
                </a:solidFill>
                <a:latin typeface="Arial"/>
                <a:cs typeface="Arial"/>
              </a:rPr>
              <a:t>Index</a:t>
            </a:r>
            <a:r>
              <a:rPr sz="850" spc="-95" dirty="0">
                <a:solidFill>
                  <a:srgbClr val="3F3F3F"/>
                </a:solidFill>
                <a:latin typeface="Arial"/>
                <a:cs typeface="Arial"/>
              </a:rPr>
              <a:t> </a:t>
            </a:r>
            <a:r>
              <a:rPr sz="850" spc="-35" dirty="0">
                <a:solidFill>
                  <a:srgbClr val="3F3F3F"/>
                </a:solidFill>
                <a:latin typeface="Arial"/>
                <a:cs typeface="Arial"/>
              </a:rPr>
              <a:t>plan</a:t>
            </a:r>
            <a:endParaRPr sz="850">
              <a:latin typeface="Arial"/>
              <a:cs typeface="Arial"/>
            </a:endParaRPr>
          </a:p>
          <a:p>
            <a:pPr marL="384175" lvl="1" indent="-142875">
              <a:lnSpc>
                <a:spcPct val="100000"/>
              </a:lnSpc>
              <a:buChar char="–"/>
              <a:tabLst>
                <a:tab pos="384810" algn="l"/>
              </a:tabLst>
            </a:pPr>
            <a:r>
              <a:rPr sz="850" spc="-60" dirty="0">
                <a:solidFill>
                  <a:srgbClr val="3F3F3F"/>
                </a:solidFill>
                <a:latin typeface="Arial"/>
                <a:cs typeface="Arial"/>
              </a:rPr>
              <a:t>Design</a:t>
            </a:r>
            <a:r>
              <a:rPr sz="850" spc="-125" dirty="0">
                <a:solidFill>
                  <a:srgbClr val="3F3F3F"/>
                </a:solidFill>
                <a:latin typeface="Arial"/>
                <a:cs typeface="Arial"/>
              </a:rPr>
              <a:t> </a:t>
            </a:r>
            <a:r>
              <a:rPr sz="850" spc="-45" dirty="0">
                <a:solidFill>
                  <a:srgbClr val="3F3F3F"/>
                </a:solidFill>
                <a:latin typeface="Arial"/>
                <a:cs typeface="Arial"/>
              </a:rPr>
              <a:t>aggregations</a:t>
            </a:r>
            <a:endParaRPr sz="850">
              <a:latin typeface="Arial"/>
              <a:cs typeface="Arial"/>
            </a:endParaRPr>
          </a:p>
        </p:txBody>
      </p:sp>
      <p:sp>
        <p:nvSpPr>
          <p:cNvPr id="12" name="object 110"/>
          <p:cNvSpPr txBox="1"/>
          <p:nvPr/>
        </p:nvSpPr>
        <p:spPr>
          <a:xfrm>
            <a:off x="3779313" y="3675779"/>
            <a:ext cx="1807845" cy="1337310"/>
          </a:xfrm>
          <a:prstGeom prst="rect">
            <a:avLst/>
          </a:prstGeom>
        </p:spPr>
        <p:txBody>
          <a:bodyPr vert="horz" wrap="square" lIns="0" tIns="0" rIns="0" bIns="0" rtlCol="0">
            <a:spAutoFit/>
          </a:bodyPr>
          <a:lstStyle/>
          <a:p>
            <a:pPr marL="184785" indent="-172085">
              <a:lnSpc>
                <a:spcPct val="100000"/>
              </a:lnSpc>
              <a:buChar char="•"/>
              <a:tabLst>
                <a:tab pos="184785" algn="l"/>
                <a:tab pos="185420" algn="l"/>
              </a:tabLst>
            </a:pPr>
            <a:r>
              <a:rPr sz="1000" spc="-150" dirty="0">
                <a:solidFill>
                  <a:srgbClr val="3F3F3F"/>
                </a:solidFill>
                <a:latin typeface="Arial"/>
                <a:cs typeface="Arial"/>
              </a:rPr>
              <a:t>ETL  </a:t>
            </a:r>
            <a:r>
              <a:rPr sz="1000" spc="-60" dirty="0">
                <a:solidFill>
                  <a:srgbClr val="3F3F3F"/>
                </a:solidFill>
                <a:latin typeface="Arial"/>
                <a:cs typeface="Arial"/>
              </a:rPr>
              <a:t>design </a:t>
            </a:r>
            <a:r>
              <a:rPr sz="1000" spc="-50" dirty="0">
                <a:solidFill>
                  <a:srgbClr val="3F3F3F"/>
                </a:solidFill>
                <a:latin typeface="Arial"/>
                <a:cs typeface="Arial"/>
              </a:rPr>
              <a:t>and</a:t>
            </a:r>
            <a:r>
              <a:rPr sz="1000" spc="-120" dirty="0">
                <a:solidFill>
                  <a:srgbClr val="3F3F3F"/>
                </a:solidFill>
                <a:latin typeface="Arial"/>
                <a:cs typeface="Arial"/>
              </a:rPr>
              <a:t> </a:t>
            </a:r>
            <a:r>
              <a:rPr sz="1000" spc="-40" dirty="0">
                <a:solidFill>
                  <a:srgbClr val="3F3F3F"/>
                </a:solidFill>
                <a:latin typeface="Arial"/>
                <a:cs typeface="Arial"/>
              </a:rPr>
              <a:t>developement</a:t>
            </a:r>
            <a:endParaRPr sz="1000">
              <a:latin typeface="Arial"/>
              <a:cs typeface="Arial"/>
            </a:endParaRPr>
          </a:p>
          <a:p>
            <a:pPr marL="384175" lvl="1" indent="-142875">
              <a:lnSpc>
                <a:spcPct val="100000"/>
              </a:lnSpc>
              <a:spcBef>
                <a:spcPts val="5"/>
              </a:spcBef>
              <a:buChar char="–"/>
              <a:tabLst>
                <a:tab pos="384810" algn="l"/>
              </a:tabLst>
            </a:pPr>
            <a:r>
              <a:rPr sz="850" spc="-40" dirty="0">
                <a:solidFill>
                  <a:srgbClr val="3F3F3F"/>
                </a:solidFill>
                <a:latin typeface="Arial"/>
                <a:cs typeface="Arial"/>
              </a:rPr>
              <a:t>Draw </a:t>
            </a:r>
            <a:r>
              <a:rPr sz="850" spc="-35" dirty="0">
                <a:solidFill>
                  <a:srgbClr val="3F3F3F"/>
                </a:solidFill>
                <a:latin typeface="Arial"/>
                <a:cs typeface="Arial"/>
              </a:rPr>
              <a:t>high-level</a:t>
            </a:r>
            <a:r>
              <a:rPr sz="850" spc="-114" dirty="0">
                <a:solidFill>
                  <a:srgbClr val="3F3F3F"/>
                </a:solidFill>
                <a:latin typeface="Arial"/>
                <a:cs typeface="Arial"/>
              </a:rPr>
              <a:t> </a:t>
            </a:r>
            <a:r>
              <a:rPr sz="850" spc="-35" dirty="0">
                <a:solidFill>
                  <a:srgbClr val="3F3F3F"/>
                </a:solidFill>
                <a:latin typeface="Arial"/>
                <a:cs typeface="Arial"/>
              </a:rPr>
              <a:t>plan</a:t>
            </a:r>
            <a:endParaRPr sz="850">
              <a:latin typeface="Arial"/>
              <a:cs typeface="Arial"/>
            </a:endParaRPr>
          </a:p>
          <a:p>
            <a:pPr marL="384175" lvl="1" indent="-142875">
              <a:lnSpc>
                <a:spcPct val="100000"/>
              </a:lnSpc>
              <a:buChar char="–"/>
              <a:tabLst>
                <a:tab pos="384810" algn="l"/>
              </a:tabLst>
            </a:pPr>
            <a:r>
              <a:rPr sz="850" spc="-70" dirty="0">
                <a:solidFill>
                  <a:srgbClr val="3F3F3F"/>
                </a:solidFill>
                <a:latin typeface="Arial"/>
                <a:cs typeface="Arial"/>
              </a:rPr>
              <a:t>Choose </a:t>
            </a:r>
            <a:r>
              <a:rPr sz="850" spc="-50" dirty="0">
                <a:solidFill>
                  <a:srgbClr val="3F3F3F"/>
                </a:solidFill>
                <a:latin typeface="Arial"/>
                <a:cs typeface="Arial"/>
              </a:rPr>
              <a:t>an </a:t>
            </a:r>
            <a:r>
              <a:rPr sz="850" spc="-125" dirty="0">
                <a:solidFill>
                  <a:srgbClr val="3F3F3F"/>
                </a:solidFill>
                <a:latin typeface="Arial"/>
                <a:cs typeface="Arial"/>
              </a:rPr>
              <a:t>ETL</a:t>
            </a:r>
            <a:r>
              <a:rPr sz="850" spc="-75" dirty="0">
                <a:solidFill>
                  <a:srgbClr val="3F3F3F"/>
                </a:solidFill>
                <a:latin typeface="Arial"/>
                <a:cs typeface="Arial"/>
              </a:rPr>
              <a:t> </a:t>
            </a:r>
            <a:r>
              <a:rPr sz="850" spc="-10" dirty="0">
                <a:solidFill>
                  <a:srgbClr val="3F3F3F"/>
                </a:solidFill>
                <a:latin typeface="Arial"/>
                <a:cs typeface="Arial"/>
              </a:rPr>
              <a:t>tool</a:t>
            </a:r>
            <a:endParaRPr sz="850">
              <a:latin typeface="Arial"/>
              <a:cs typeface="Arial"/>
            </a:endParaRPr>
          </a:p>
          <a:p>
            <a:pPr marL="384175" lvl="1" indent="-142875">
              <a:lnSpc>
                <a:spcPct val="100000"/>
              </a:lnSpc>
              <a:buChar char="–"/>
              <a:tabLst>
                <a:tab pos="384810" algn="l"/>
              </a:tabLst>
            </a:pPr>
            <a:r>
              <a:rPr sz="850" spc="-50" dirty="0">
                <a:solidFill>
                  <a:srgbClr val="3F3F3F"/>
                </a:solidFill>
                <a:latin typeface="Arial"/>
                <a:cs typeface="Arial"/>
              </a:rPr>
              <a:t>Develope </a:t>
            </a:r>
            <a:r>
              <a:rPr sz="850" spc="-20" dirty="0">
                <a:solidFill>
                  <a:srgbClr val="3F3F3F"/>
                </a:solidFill>
                <a:latin typeface="Arial"/>
                <a:cs typeface="Arial"/>
              </a:rPr>
              <a:t>default</a:t>
            </a:r>
            <a:r>
              <a:rPr sz="850" spc="-45" dirty="0">
                <a:solidFill>
                  <a:srgbClr val="3F3F3F"/>
                </a:solidFill>
                <a:latin typeface="Arial"/>
                <a:cs typeface="Arial"/>
              </a:rPr>
              <a:t> </a:t>
            </a:r>
            <a:r>
              <a:rPr sz="850" spc="-40" dirty="0">
                <a:solidFill>
                  <a:srgbClr val="3F3F3F"/>
                </a:solidFill>
                <a:latin typeface="Arial"/>
                <a:cs typeface="Arial"/>
              </a:rPr>
              <a:t>strategies</a:t>
            </a:r>
            <a:endParaRPr sz="850">
              <a:latin typeface="Arial"/>
              <a:cs typeface="Arial"/>
            </a:endParaRPr>
          </a:p>
          <a:p>
            <a:pPr marL="384175" lvl="1" indent="-142875">
              <a:lnSpc>
                <a:spcPct val="100000"/>
              </a:lnSpc>
              <a:buChar char="–"/>
              <a:tabLst>
                <a:tab pos="384810" algn="l"/>
              </a:tabLst>
            </a:pPr>
            <a:r>
              <a:rPr sz="850" spc="-15" dirty="0">
                <a:solidFill>
                  <a:srgbClr val="3F3F3F"/>
                </a:solidFill>
                <a:latin typeface="Arial"/>
                <a:cs typeface="Arial"/>
              </a:rPr>
              <a:t>Drill </a:t>
            </a:r>
            <a:r>
              <a:rPr sz="850" spc="-25" dirty="0">
                <a:solidFill>
                  <a:srgbClr val="3F3F3F"/>
                </a:solidFill>
                <a:latin typeface="Arial"/>
                <a:cs typeface="Arial"/>
              </a:rPr>
              <a:t>down </a:t>
            </a:r>
            <a:r>
              <a:rPr sz="850" spc="-35" dirty="0">
                <a:solidFill>
                  <a:srgbClr val="3F3F3F"/>
                </a:solidFill>
                <a:latin typeface="Arial"/>
                <a:cs typeface="Arial"/>
              </a:rPr>
              <a:t>by </a:t>
            </a:r>
            <a:r>
              <a:rPr sz="850" spc="-25" dirty="0">
                <a:solidFill>
                  <a:srgbClr val="3F3F3F"/>
                </a:solidFill>
                <a:latin typeface="Arial"/>
                <a:cs typeface="Arial"/>
              </a:rPr>
              <a:t>target</a:t>
            </a:r>
            <a:r>
              <a:rPr sz="850" spc="-155" dirty="0">
                <a:solidFill>
                  <a:srgbClr val="3F3F3F"/>
                </a:solidFill>
                <a:latin typeface="Arial"/>
                <a:cs typeface="Arial"/>
              </a:rPr>
              <a:t> </a:t>
            </a:r>
            <a:r>
              <a:rPr sz="850" spc="-25" dirty="0">
                <a:solidFill>
                  <a:srgbClr val="3F3F3F"/>
                </a:solidFill>
                <a:latin typeface="Arial"/>
                <a:cs typeface="Arial"/>
              </a:rPr>
              <a:t>table</a:t>
            </a:r>
            <a:endParaRPr sz="850">
              <a:latin typeface="Arial"/>
              <a:cs typeface="Arial"/>
            </a:endParaRPr>
          </a:p>
          <a:p>
            <a:pPr marL="384175" lvl="1" indent="-142875">
              <a:lnSpc>
                <a:spcPct val="100000"/>
              </a:lnSpc>
              <a:buChar char="–"/>
              <a:tabLst>
                <a:tab pos="384810" algn="l"/>
              </a:tabLst>
            </a:pPr>
            <a:r>
              <a:rPr sz="850" spc="-40" dirty="0">
                <a:solidFill>
                  <a:srgbClr val="3F3F3F"/>
                </a:solidFill>
                <a:latin typeface="Arial"/>
                <a:cs typeface="Arial"/>
              </a:rPr>
              <a:t>Populate </a:t>
            </a:r>
            <a:r>
              <a:rPr sz="850" spc="-35" dirty="0">
                <a:solidFill>
                  <a:srgbClr val="3F3F3F"/>
                </a:solidFill>
                <a:latin typeface="Arial"/>
                <a:cs typeface="Arial"/>
              </a:rPr>
              <a:t>dimension</a:t>
            </a:r>
            <a:r>
              <a:rPr sz="850" spc="-114" dirty="0">
                <a:solidFill>
                  <a:srgbClr val="3F3F3F"/>
                </a:solidFill>
                <a:latin typeface="Arial"/>
                <a:cs typeface="Arial"/>
              </a:rPr>
              <a:t> </a:t>
            </a:r>
            <a:r>
              <a:rPr sz="850" spc="-35" dirty="0">
                <a:solidFill>
                  <a:srgbClr val="3F3F3F"/>
                </a:solidFill>
                <a:latin typeface="Arial"/>
                <a:cs typeface="Arial"/>
              </a:rPr>
              <a:t>tables</a:t>
            </a:r>
            <a:endParaRPr sz="850">
              <a:latin typeface="Arial"/>
              <a:cs typeface="Arial"/>
            </a:endParaRPr>
          </a:p>
          <a:p>
            <a:pPr marL="384175" lvl="1" indent="-142875">
              <a:lnSpc>
                <a:spcPct val="100000"/>
              </a:lnSpc>
              <a:buChar char="–"/>
              <a:tabLst>
                <a:tab pos="384810" algn="l"/>
              </a:tabLst>
            </a:pPr>
            <a:r>
              <a:rPr sz="850" spc="-65" dirty="0">
                <a:solidFill>
                  <a:srgbClr val="3F3F3F"/>
                </a:solidFill>
                <a:latin typeface="Arial"/>
                <a:cs typeface="Arial"/>
              </a:rPr>
              <a:t>Load </a:t>
            </a:r>
            <a:r>
              <a:rPr sz="850" spc="-10" dirty="0">
                <a:solidFill>
                  <a:srgbClr val="3F3F3F"/>
                </a:solidFill>
                <a:latin typeface="Arial"/>
                <a:cs typeface="Arial"/>
              </a:rPr>
              <a:t>the </a:t>
            </a:r>
            <a:r>
              <a:rPr sz="850" spc="-20" dirty="0">
                <a:solidFill>
                  <a:srgbClr val="3F3F3F"/>
                </a:solidFill>
                <a:latin typeface="Arial"/>
                <a:cs typeface="Arial"/>
              </a:rPr>
              <a:t>fact</a:t>
            </a:r>
            <a:r>
              <a:rPr sz="850" spc="-130" dirty="0">
                <a:solidFill>
                  <a:srgbClr val="3F3F3F"/>
                </a:solidFill>
                <a:latin typeface="Arial"/>
                <a:cs typeface="Arial"/>
              </a:rPr>
              <a:t> </a:t>
            </a:r>
            <a:r>
              <a:rPr sz="850" spc="-25" dirty="0">
                <a:solidFill>
                  <a:srgbClr val="3F3F3F"/>
                </a:solidFill>
                <a:latin typeface="Arial"/>
                <a:cs typeface="Arial"/>
              </a:rPr>
              <a:t>table</a:t>
            </a:r>
            <a:endParaRPr sz="850">
              <a:latin typeface="Arial"/>
              <a:cs typeface="Arial"/>
            </a:endParaRPr>
          </a:p>
          <a:p>
            <a:pPr marL="384175" lvl="1" indent="-142875">
              <a:lnSpc>
                <a:spcPct val="100000"/>
              </a:lnSpc>
              <a:buChar char="–"/>
              <a:tabLst>
                <a:tab pos="384810" algn="l"/>
              </a:tabLst>
            </a:pPr>
            <a:r>
              <a:rPr sz="850" spc="-30" dirty="0">
                <a:solidFill>
                  <a:srgbClr val="3F3F3F"/>
                </a:solidFill>
                <a:latin typeface="Arial"/>
                <a:cs typeface="Arial"/>
              </a:rPr>
              <a:t>Incremental</a:t>
            </a:r>
            <a:r>
              <a:rPr sz="850" spc="-100" dirty="0">
                <a:solidFill>
                  <a:srgbClr val="3F3F3F"/>
                </a:solidFill>
                <a:latin typeface="Arial"/>
                <a:cs typeface="Arial"/>
              </a:rPr>
              <a:t> </a:t>
            </a:r>
            <a:r>
              <a:rPr sz="850" spc="-50" dirty="0">
                <a:solidFill>
                  <a:srgbClr val="3F3F3F"/>
                </a:solidFill>
                <a:latin typeface="Arial"/>
                <a:cs typeface="Arial"/>
              </a:rPr>
              <a:t>processing</a:t>
            </a:r>
            <a:endParaRPr sz="850">
              <a:latin typeface="Arial"/>
              <a:cs typeface="Arial"/>
            </a:endParaRPr>
          </a:p>
          <a:p>
            <a:pPr marL="384175" lvl="1" indent="-142875">
              <a:lnSpc>
                <a:spcPct val="100000"/>
              </a:lnSpc>
              <a:buChar char="–"/>
              <a:tabLst>
                <a:tab pos="384810" algn="l"/>
              </a:tabLst>
            </a:pPr>
            <a:r>
              <a:rPr sz="850" spc="-65" dirty="0">
                <a:solidFill>
                  <a:srgbClr val="3F3F3F"/>
                </a:solidFill>
                <a:latin typeface="Arial"/>
                <a:cs typeface="Arial"/>
              </a:rPr>
              <a:t>Load</a:t>
            </a:r>
            <a:r>
              <a:rPr sz="850" spc="-125" dirty="0">
                <a:solidFill>
                  <a:srgbClr val="3F3F3F"/>
                </a:solidFill>
                <a:latin typeface="Arial"/>
                <a:cs typeface="Arial"/>
              </a:rPr>
              <a:t> </a:t>
            </a:r>
            <a:r>
              <a:rPr sz="850" spc="-55" dirty="0">
                <a:solidFill>
                  <a:srgbClr val="3F3F3F"/>
                </a:solidFill>
                <a:latin typeface="Arial"/>
                <a:cs typeface="Arial"/>
              </a:rPr>
              <a:t>aggregates</a:t>
            </a:r>
            <a:endParaRPr sz="850">
              <a:latin typeface="Arial"/>
              <a:cs typeface="Arial"/>
            </a:endParaRPr>
          </a:p>
          <a:p>
            <a:pPr marL="384175" lvl="1" indent="-142875">
              <a:lnSpc>
                <a:spcPct val="100000"/>
              </a:lnSpc>
              <a:buChar char="–"/>
              <a:tabLst>
                <a:tab pos="384810" algn="l"/>
              </a:tabLst>
            </a:pPr>
            <a:r>
              <a:rPr sz="850" spc="-65" dirty="0">
                <a:solidFill>
                  <a:srgbClr val="3F3F3F"/>
                </a:solidFill>
                <a:latin typeface="Arial"/>
                <a:cs typeface="Arial"/>
              </a:rPr>
              <a:t>System </a:t>
            </a:r>
            <a:r>
              <a:rPr sz="850" spc="-25" dirty="0">
                <a:solidFill>
                  <a:srgbClr val="3F3F3F"/>
                </a:solidFill>
                <a:latin typeface="Arial"/>
                <a:cs typeface="Arial"/>
              </a:rPr>
              <a:t>operation </a:t>
            </a:r>
            <a:r>
              <a:rPr sz="850" spc="10" dirty="0">
                <a:solidFill>
                  <a:srgbClr val="3F3F3F"/>
                </a:solidFill>
                <a:latin typeface="Arial"/>
                <a:cs typeface="Arial"/>
              </a:rPr>
              <a:t>&amp;</a:t>
            </a:r>
            <a:r>
              <a:rPr sz="850" spc="-65" dirty="0">
                <a:solidFill>
                  <a:srgbClr val="3F3F3F"/>
                </a:solidFill>
                <a:latin typeface="Arial"/>
                <a:cs typeface="Arial"/>
              </a:rPr>
              <a:t> </a:t>
            </a:r>
            <a:r>
              <a:rPr sz="850" spc="-25" dirty="0">
                <a:solidFill>
                  <a:srgbClr val="3F3F3F"/>
                </a:solidFill>
                <a:latin typeface="Arial"/>
                <a:cs typeface="Arial"/>
              </a:rPr>
              <a:t>Automation</a:t>
            </a:r>
            <a:endParaRPr sz="850">
              <a:latin typeface="Arial"/>
              <a:cs typeface="Arial"/>
            </a:endParaRPr>
          </a:p>
        </p:txBody>
      </p:sp>
      <p:sp>
        <p:nvSpPr>
          <p:cNvPr id="13" name="object 111"/>
          <p:cNvSpPr/>
          <p:nvPr/>
        </p:nvSpPr>
        <p:spPr>
          <a:xfrm>
            <a:off x="2490518" y="2597289"/>
            <a:ext cx="2131060" cy="563880"/>
          </a:xfrm>
          <a:custGeom>
            <a:avLst/>
            <a:gdLst/>
            <a:ahLst/>
            <a:cxnLst/>
            <a:rect l="l" t="t" r="r" b="b"/>
            <a:pathLst>
              <a:path w="2131060" h="563879">
                <a:moveTo>
                  <a:pt x="1120139" y="0"/>
                </a:moveTo>
                <a:lnTo>
                  <a:pt x="1010411" y="0"/>
                </a:lnTo>
                <a:lnTo>
                  <a:pt x="851915" y="4571"/>
                </a:lnTo>
                <a:lnTo>
                  <a:pt x="801623" y="7619"/>
                </a:lnTo>
                <a:lnTo>
                  <a:pt x="751331" y="12191"/>
                </a:lnTo>
                <a:lnTo>
                  <a:pt x="702563" y="15239"/>
                </a:lnTo>
                <a:lnTo>
                  <a:pt x="653795" y="21335"/>
                </a:lnTo>
                <a:lnTo>
                  <a:pt x="608075" y="25907"/>
                </a:lnTo>
                <a:lnTo>
                  <a:pt x="516635" y="38099"/>
                </a:lnTo>
                <a:lnTo>
                  <a:pt x="473963" y="45719"/>
                </a:lnTo>
                <a:lnTo>
                  <a:pt x="393191" y="60959"/>
                </a:lnTo>
                <a:lnTo>
                  <a:pt x="316991" y="79247"/>
                </a:lnTo>
                <a:lnTo>
                  <a:pt x="248411" y="99059"/>
                </a:lnTo>
                <a:lnTo>
                  <a:pt x="217931" y="108203"/>
                </a:lnTo>
                <a:lnTo>
                  <a:pt x="187451" y="118871"/>
                </a:lnTo>
                <a:lnTo>
                  <a:pt x="160019" y="131063"/>
                </a:lnTo>
                <a:lnTo>
                  <a:pt x="134111" y="141731"/>
                </a:lnTo>
                <a:lnTo>
                  <a:pt x="109727" y="153923"/>
                </a:lnTo>
                <a:lnTo>
                  <a:pt x="77723" y="172211"/>
                </a:lnTo>
                <a:lnTo>
                  <a:pt x="68579" y="179831"/>
                </a:lnTo>
                <a:lnTo>
                  <a:pt x="59435" y="185927"/>
                </a:lnTo>
                <a:lnTo>
                  <a:pt x="51815" y="192023"/>
                </a:lnTo>
                <a:lnTo>
                  <a:pt x="44195" y="199643"/>
                </a:lnTo>
                <a:lnTo>
                  <a:pt x="36575" y="205739"/>
                </a:lnTo>
                <a:lnTo>
                  <a:pt x="24383" y="220979"/>
                </a:lnTo>
                <a:lnTo>
                  <a:pt x="18287" y="227075"/>
                </a:lnTo>
                <a:lnTo>
                  <a:pt x="9143" y="242315"/>
                </a:lnTo>
                <a:lnTo>
                  <a:pt x="6095" y="249935"/>
                </a:lnTo>
                <a:lnTo>
                  <a:pt x="3047" y="259079"/>
                </a:lnTo>
                <a:lnTo>
                  <a:pt x="0" y="274319"/>
                </a:lnTo>
                <a:lnTo>
                  <a:pt x="0" y="291083"/>
                </a:lnTo>
                <a:lnTo>
                  <a:pt x="1523" y="298703"/>
                </a:lnTo>
                <a:lnTo>
                  <a:pt x="3047" y="307847"/>
                </a:lnTo>
                <a:lnTo>
                  <a:pt x="30479" y="352043"/>
                </a:lnTo>
                <a:lnTo>
                  <a:pt x="51815" y="371855"/>
                </a:lnTo>
                <a:lnTo>
                  <a:pt x="60959" y="379475"/>
                </a:lnTo>
                <a:lnTo>
                  <a:pt x="68579" y="385571"/>
                </a:lnTo>
                <a:lnTo>
                  <a:pt x="79247" y="391667"/>
                </a:lnTo>
                <a:lnTo>
                  <a:pt x="88391" y="397763"/>
                </a:lnTo>
                <a:lnTo>
                  <a:pt x="134111" y="422147"/>
                </a:lnTo>
                <a:lnTo>
                  <a:pt x="187451" y="445007"/>
                </a:lnTo>
                <a:lnTo>
                  <a:pt x="249935" y="466343"/>
                </a:lnTo>
                <a:lnTo>
                  <a:pt x="283463" y="475487"/>
                </a:lnTo>
                <a:lnTo>
                  <a:pt x="318515" y="486155"/>
                </a:lnTo>
                <a:lnTo>
                  <a:pt x="355091" y="493775"/>
                </a:lnTo>
                <a:lnTo>
                  <a:pt x="393191" y="502919"/>
                </a:lnTo>
                <a:lnTo>
                  <a:pt x="473963" y="518159"/>
                </a:lnTo>
                <a:lnTo>
                  <a:pt x="518159" y="525779"/>
                </a:lnTo>
                <a:lnTo>
                  <a:pt x="653795" y="544067"/>
                </a:lnTo>
                <a:lnTo>
                  <a:pt x="751331" y="553211"/>
                </a:lnTo>
                <a:lnTo>
                  <a:pt x="905255" y="562355"/>
                </a:lnTo>
                <a:lnTo>
                  <a:pt x="957071" y="563879"/>
                </a:lnTo>
                <a:lnTo>
                  <a:pt x="1173479" y="563879"/>
                </a:lnTo>
                <a:lnTo>
                  <a:pt x="1226819" y="560831"/>
                </a:lnTo>
                <a:lnTo>
                  <a:pt x="1278635" y="559307"/>
                </a:lnTo>
                <a:lnTo>
                  <a:pt x="1379219" y="553211"/>
                </a:lnTo>
                <a:lnTo>
                  <a:pt x="1476755" y="544067"/>
                </a:lnTo>
                <a:lnTo>
                  <a:pt x="1512188" y="539495"/>
                </a:lnTo>
                <a:lnTo>
                  <a:pt x="1011935" y="539495"/>
                </a:lnTo>
                <a:lnTo>
                  <a:pt x="905255" y="536447"/>
                </a:lnTo>
                <a:lnTo>
                  <a:pt x="752855" y="527303"/>
                </a:lnTo>
                <a:lnTo>
                  <a:pt x="611123" y="513587"/>
                </a:lnTo>
                <a:lnTo>
                  <a:pt x="565403" y="507491"/>
                </a:lnTo>
                <a:lnTo>
                  <a:pt x="521207" y="499871"/>
                </a:lnTo>
                <a:lnTo>
                  <a:pt x="478535" y="493775"/>
                </a:lnTo>
                <a:lnTo>
                  <a:pt x="397763" y="478535"/>
                </a:lnTo>
                <a:lnTo>
                  <a:pt x="359663" y="469391"/>
                </a:lnTo>
                <a:lnTo>
                  <a:pt x="289559" y="451103"/>
                </a:lnTo>
                <a:lnTo>
                  <a:pt x="225551" y="431291"/>
                </a:lnTo>
                <a:lnTo>
                  <a:pt x="169163" y="409955"/>
                </a:lnTo>
                <a:lnTo>
                  <a:pt x="121919" y="388619"/>
                </a:lnTo>
                <a:lnTo>
                  <a:pt x="74675" y="358139"/>
                </a:lnTo>
                <a:lnTo>
                  <a:pt x="44195" y="327659"/>
                </a:lnTo>
                <a:lnTo>
                  <a:pt x="39623" y="323087"/>
                </a:lnTo>
                <a:lnTo>
                  <a:pt x="35051" y="316991"/>
                </a:lnTo>
                <a:lnTo>
                  <a:pt x="28955" y="304799"/>
                </a:lnTo>
                <a:lnTo>
                  <a:pt x="25907" y="292607"/>
                </a:lnTo>
                <a:lnTo>
                  <a:pt x="25907" y="269747"/>
                </a:lnTo>
                <a:lnTo>
                  <a:pt x="27431" y="265175"/>
                </a:lnTo>
                <a:lnTo>
                  <a:pt x="30479" y="259079"/>
                </a:lnTo>
                <a:lnTo>
                  <a:pt x="32003" y="252983"/>
                </a:lnTo>
                <a:lnTo>
                  <a:pt x="36575" y="246887"/>
                </a:lnTo>
                <a:lnTo>
                  <a:pt x="39623" y="240791"/>
                </a:lnTo>
                <a:lnTo>
                  <a:pt x="44195" y="236219"/>
                </a:lnTo>
                <a:lnTo>
                  <a:pt x="83819" y="199643"/>
                </a:lnTo>
                <a:lnTo>
                  <a:pt x="144779" y="164591"/>
                </a:lnTo>
                <a:lnTo>
                  <a:pt x="196595" y="143255"/>
                </a:lnTo>
                <a:lnTo>
                  <a:pt x="257555" y="121919"/>
                </a:lnTo>
                <a:lnTo>
                  <a:pt x="324611" y="103631"/>
                </a:lnTo>
                <a:lnTo>
                  <a:pt x="397763" y="86867"/>
                </a:lnTo>
                <a:lnTo>
                  <a:pt x="437387" y="77723"/>
                </a:lnTo>
                <a:lnTo>
                  <a:pt x="478535" y="70103"/>
                </a:lnTo>
                <a:lnTo>
                  <a:pt x="656843" y="45719"/>
                </a:lnTo>
                <a:lnTo>
                  <a:pt x="752855" y="36575"/>
                </a:lnTo>
                <a:lnTo>
                  <a:pt x="905255" y="27431"/>
                </a:lnTo>
                <a:lnTo>
                  <a:pt x="1011935" y="24383"/>
                </a:lnTo>
                <a:lnTo>
                  <a:pt x="1508251" y="24383"/>
                </a:lnTo>
                <a:lnTo>
                  <a:pt x="1476755" y="21335"/>
                </a:lnTo>
                <a:lnTo>
                  <a:pt x="1427987" y="15239"/>
                </a:lnTo>
                <a:lnTo>
                  <a:pt x="1379219" y="12191"/>
                </a:lnTo>
                <a:lnTo>
                  <a:pt x="1328927" y="7619"/>
                </a:lnTo>
                <a:lnTo>
                  <a:pt x="1278635" y="4571"/>
                </a:lnTo>
                <a:lnTo>
                  <a:pt x="1120139" y="0"/>
                </a:lnTo>
                <a:close/>
              </a:path>
              <a:path w="2131060" h="563879">
                <a:moveTo>
                  <a:pt x="1508251" y="24383"/>
                </a:moveTo>
                <a:lnTo>
                  <a:pt x="1065275" y="24383"/>
                </a:lnTo>
                <a:lnTo>
                  <a:pt x="1120139" y="25907"/>
                </a:lnTo>
                <a:lnTo>
                  <a:pt x="1173479" y="25907"/>
                </a:lnTo>
                <a:lnTo>
                  <a:pt x="1225295" y="27431"/>
                </a:lnTo>
                <a:lnTo>
                  <a:pt x="1377695" y="36575"/>
                </a:lnTo>
                <a:lnTo>
                  <a:pt x="1473707" y="45719"/>
                </a:lnTo>
                <a:lnTo>
                  <a:pt x="1609343" y="64007"/>
                </a:lnTo>
                <a:lnTo>
                  <a:pt x="1652015" y="71627"/>
                </a:lnTo>
                <a:lnTo>
                  <a:pt x="1693163" y="77723"/>
                </a:lnTo>
                <a:lnTo>
                  <a:pt x="1732787" y="86867"/>
                </a:lnTo>
                <a:lnTo>
                  <a:pt x="1770887" y="94487"/>
                </a:lnTo>
                <a:lnTo>
                  <a:pt x="1807463" y="103631"/>
                </a:lnTo>
                <a:lnTo>
                  <a:pt x="1840991" y="112775"/>
                </a:lnTo>
                <a:lnTo>
                  <a:pt x="1874519" y="123443"/>
                </a:lnTo>
                <a:lnTo>
                  <a:pt x="1904999" y="132587"/>
                </a:lnTo>
                <a:lnTo>
                  <a:pt x="1933955" y="143255"/>
                </a:lnTo>
                <a:lnTo>
                  <a:pt x="1961387" y="153923"/>
                </a:lnTo>
                <a:lnTo>
                  <a:pt x="1985771" y="164591"/>
                </a:lnTo>
                <a:lnTo>
                  <a:pt x="2008631" y="176783"/>
                </a:lnTo>
                <a:lnTo>
                  <a:pt x="2029967" y="187451"/>
                </a:lnTo>
                <a:lnTo>
                  <a:pt x="2039111" y="193547"/>
                </a:lnTo>
                <a:lnTo>
                  <a:pt x="2046731" y="199643"/>
                </a:lnTo>
                <a:lnTo>
                  <a:pt x="2055875" y="205739"/>
                </a:lnTo>
                <a:lnTo>
                  <a:pt x="2063495" y="211835"/>
                </a:lnTo>
                <a:lnTo>
                  <a:pt x="2069591" y="217931"/>
                </a:lnTo>
                <a:lnTo>
                  <a:pt x="2077211" y="224027"/>
                </a:lnTo>
                <a:lnTo>
                  <a:pt x="2081783" y="230123"/>
                </a:lnTo>
                <a:lnTo>
                  <a:pt x="2087879" y="236219"/>
                </a:lnTo>
                <a:lnTo>
                  <a:pt x="2092451" y="242315"/>
                </a:lnTo>
                <a:lnTo>
                  <a:pt x="2101595" y="260603"/>
                </a:lnTo>
                <a:lnTo>
                  <a:pt x="2103119" y="265175"/>
                </a:lnTo>
                <a:lnTo>
                  <a:pt x="2106167" y="277367"/>
                </a:lnTo>
                <a:lnTo>
                  <a:pt x="2106167" y="288035"/>
                </a:lnTo>
                <a:lnTo>
                  <a:pt x="2101595" y="306323"/>
                </a:lnTo>
                <a:lnTo>
                  <a:pt x="2098547" y="310895"/>
                </a:lnTo>
                <a:lnTo>
                  <a:pt x="2095499" y="316991"/>
                </a:lnTo>
                <a:lnTo>
                  <a:pt x="2081783" y="335279"/>
                </a:lnTo>
                <a:lnTo>
                  <a:pt x="2063495" y="353567"/>
                </a:lnTo>
                <a:lnTo>
                  <a:pt x="2055875" y="358139"/>
                </a:lnTo>
                <a:lnTo>
                  <a:pt x="2028443" y="376427"/>
                </a:lnTo>
                <a:lnTo>
                  <a:pt x="1985771" y="399287"/>
                </a:lnTo>
                <a:lnTo>
                  <a:pt x="1933955" y="420623"/>
                </a:lnTo>
                <a:lnTo>
                  <a:pt x="1874519" y="441959"/>
                </a:lnTo>
                <a:lnTo>
                  <a:pt x="1807463" y="460247"/>
                </a:lnTo>
                <a:lnTo>
                  <a:pt x="1732787" y="478535"/>
                </a:lnTo>
                <a:lnTo>
                  <a:pt x="1652015" y="493775"/>
                </a:lnTo>
                <a:lnTo>
                  <a:pt x="1609343" y="499871"/>
                </a:lnTo>
                <a:lnTo>
                  <a:pt x="1565147" y="507491"/>
                </a:lnTo>
                <a:lnTo>
                  <a:pt x="1520951" y="513587"/>
                </a:lnTo>
                <a:lnTo>
                  <a:pt x="1377695" y="527303"/>
                </a:lnTo>
                <a:lnTo>
                  <a:pt x="1225295" y="536447"/>
                </a:lnTo>
                <a:lnTo>
                  <a:pt x="1120139" y="539495"/>
                </a:lnTo>
                <a:lnTo>
                  <a:pt x="1512188" y="539495"/>
                </a:lnTo>
                <a:lnTo>
                  <a:pt x="1613915" y="525779"/>
                </a:lnTo>
                <a:lnTo>
                  <a:pt x="1697735" y="510539"/>
                </a:lnTo>
                <a:lnTo>
                  <a:pt x="1737359" y="502919"/>
                </a:lnTo>
                <a:lnTo>
                  <a:pt x="1776983" y="493775"/>
                </a:lnTo>
                <a:lnTo>
                  <a:pt x="1848611" y="475487"/>
                </a:lnTo>
                <a:lnTo>
                  <a:pt x="1914143" y="455675"/>
                </a:lnTo>
                <a:lnTo>
                  <a:pt x="1970531" y="434339"/>
                </a:lnTo>
                <a:lnTo>
                  <a:pt x="2020823" y="409955"/>
                </a:lnTo>
                <a:lnTo>
                  <a:pt x="2071115" y="379475"/>
                </a:lnTo>
                <a:lnTo>
                  <a:pt x="2078735" y="371855"/>
                </a:lnTo>
                <a:lnTo>
                  <a:pt x="2087879" y="365759"/>
                </a:lnTo>
                <a:lnTo>
                  <a:pt x="2093975" y="358139"/>
                </a:lnTo>
                <a:lnTo>
                  <a:pt x="2101595" y="352043"/>
                </a:lnTo>
                <a:lnTo>
                  <a:pt x="2107691" y="344423"/>
                </a:lnTo>
                <a:lnTo>
                  <a:pt x="2112263" y="336803"/>
                </a:lnTo>
                <a:lnTo>
                  <a:pt x="2118359" y="329183"/>
                </a:lnTo>
                <a:lnTo>
                  <a:pt x="2127503" y="306323"/>
                </a:lnTo>
                <a:lnTo>
                  <a:pt x="2129027" y="297179"/>
                </a:lnTo>
                <a:lnTo>
                  <a:pt x="2130551" y="289559"/>
                </a:lnTo>
                <a:lnTo>
                  <a:pt x="2130551" y="274319"/>
                </a:lnTo>
                <a:lnTo>
                  <a:pt x="2112263" y="227075"/>
                </a:lnTo>
                <a:lnTo>
                  <a:pt x="2100071" y="213359"/>
                </a:lnTo>
                <a:lnTo>
                  <a:pt x="2093975" y="205739"/>
                </a:lnTo>
                <a:lnTo>
                  <a:pt x="2086355" y="198119"/>
                </a:lnTo>
                <a:lnTo>
                  <a:pt x="2071115" y="185927"/>
                </a:lnTo>
                <a:lnTo>
                  <a:pt x="2061971" y="178307"/>
                </a:lnTo>
                <a:lnTo>
                  <a:pt x="2052827" y="172211"/>
                </a:lnTo>
                <a:lnTo>
                  <a:pt x="2020823" y="153923"/>
                </a:lnTo>
                <a:lnTo>
                  <a:pt x="1996439" y="141731"/>
                </a:lnTo>
                <a:lnTo>
                  <a:pt x="1970531" y="131063"/>
                </a:lnTo>
                <a:lnTo>
                  <a:pt x="1943099" y="118871"/>
                </a:lnTo>
                <a:lnTo>
                  <a:pt x="1912619" y="108203"/>
                </a:lnTo>
                <a:lnTo>
                  <a:pt x="1882139" y="99059"/>
                </a:lnTo>
                <a:lnTo>
                  <a:pt x="1848611" y="88391"/>
                </a:lnTo>
                <a:lnTo>
                  <a:pt x="1776983" y="70103"/>
                </a:lnTo>
                <a:lnTo>
                  <a:pt x="1737359" y="60959"/>
                </a:lnTo>
                <a:lnTo>
                  <a:pt x="1656587" y="45719"/>
                </a:lnTo>
                <a:lnTo>
                  <a:pt x="1613915" y="38099"/>
                </a:lnTo>
                <a:lnTo>
                  <a:pt x="1523999" y="25907"/>
                </a:lnTo>
                <a:lnTo>
                  <a:pt x="1508251" y="24383"/>
                </a:lnTo>
                <a:close/>
              </a:path>
            </a:pathLst>
          </a:custGeom>
          <a:solidFill>
            <a:srgbClr val="BF0000"/>
          </a:solidFill>
        </p:spPr>
        <p:txBody>
          <a:bodyPr wrap="square" lIns="0" tIns="0" rIns="0" bIns="0" rtlCol="0"/>
          <a:lstStyle/>
          <a:p>
            <a:endParaRPr/>
          </a:p>
        </p:txBody>
      </p:sp>
      <p:sp>
        <p:nvSpPr>
          <p:cNvPr id="14" name="object 112"/>
          <p:cNvSpPr/>
          <p:nvPr/>
        </p:nvSpPr>
        <p:spPr>
          <a:xfrm>
            <a:off x="3173271" y="3659516"/>
            <a:ext cx="461771" cy="329183"/>
          </a:xfrm>
          <a:prstGeom prst="rect">
            <a:avLst/>
          </a:prstGeom>
          <a:blipFill>
            <a:blip r:embed="rId4" cstate="print"/>
            <a:stretch>
              <a:fillRect/>
            </a:stretch>
          </a:blipFill>
        </p:spPr>
        <p:txBody>
          <a:bodyPr wrap="square" lIns="0" tIns="0" rIns="0" bIns="0" rtlCol="0"/>
          <a:lstStyle/>
          <a:p>
            <a:endParaRPr/>
          </a:p>
        </p:txBody>
      </p:sp>
      <p:sp>
        <p:nvSpPr>
          <p:cNvPr id="15" name="object 113"/>
          <p:cNvSpPr/>
          <p:nvPr/>
        </p:nvSpPr>
        <p:spPr>
          <a:xfrm>
            <a:off x="3490263" y="4263020"/>
            <a:ext cx="387095" cy="281939"/>
          </a:xfrm>
          <a:prstGeom prst="rect">
            <a:avLst/>
          </a:prstGeom>
          <a:blipFill>
            <a:blip r:embed="rId5" cstate="print"/>
            <a:stretch>
              <a:fillRect/>
            </a:stretch>
          </a:blipFill>
        </p:spPr>
        <p:txBody>
          <a:bodyPr wrap="square" lIns="0" tIns="0" rIns="0" bIns="0" rtlCol="0"/>
          <a:lstStyle/>
          <a:p>
            <a:endParaRPr/>
          </a:p>
        </p:txBody>
      </p:sp>
      <p:sp>
        <p:nvSpPr>
          <p:cNvPr id="16" name="object 114"/>
          <p:cNvSpPr/>
          <p:nvPr/>
        </p:nvSpPr>
        <p:spPr>
          <a:xfrm>
            <a:off x="5504990" y="4060328"/>
            <a:ext cx="347471" cy="333755"/>
          </a:xfrm>
          <a:prstGeom prst="rect">
            <a:avLst/>
          </a:prstGeom>
          <a:blipFill>
            <a:blip r:embed="rId6"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9387258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4" name="object 3"/>
          <p:cNvSpPr txBox="1"/>
          <p:nvPr/>
        </p:nvSpPr>
        <p:spPr>
          <a:xfrm>
            <a:off x="1578355" y="4649726"/>
            <a:ext cx="102235" cy="107950"/>
          </a:xfrm>
          <a:prstGeom prst="rect">
            <a:avLst/>
          </a:prstGeom>
        </p:spPr>
        <p:txBody>
          <a:bodyPr vert="horz" wrap="square" lIns="0" tIns="0" rIns="0" bIns="0" rtlCol="0">
            <a:spAutoFit/>
          </a:bodyPr>
          <a:lstStyle/>
          <a:p>
            <a:pPr marL="12700">
              <a:lnSpc>
                <a:spcPct val="100000"/>
              </a:lnSpc>
            </a:pPr>
            <a:r>
              <a:rPr sz="600" i="1" spc="-35" dirty="0">
                <a:latin typeface="Arial"/>
                <a:cs typeface="Arial"/>
              </a:rPr>
              <a:t>9</a:t>
            </a:r>
            <a:r>
              <a:rPr sz="600" i="1" spc="-30" dirty="0">
                <a:latin typeface="Arial"/>
                <a:cs typeface="Arial"/>
              </a:rPr>
              <a:t>7</a:t>
            </a:r>
            <a:endParaRPr sz="600">
              <a:latin typeface="Arial"/>
              <a:cs typeface="Arial"/>
            </a:endParaRPr>
          </a:p>
        </p:txBody>
      </p:sp>
      <p:sp>
        <p:nvSpPr>
          <p:cNvPr id="5" name="object 6"/>
          <p:cNvSpPr/>
          <p:nvPr/>
        </p:nvSpPr>
        <p:spPr>
          <a:xfrm>
            <a:off x="1491995" y="1692397"/>
            <a:ext cx="4572000" cy="0"/>
          </a:xfrm>
          <a:custGeom>
            <a:avLst/>
            <a:gdLst/>
            <a:ahLst/>
            <a:cxnLst/>
            <a:rect l="l" t="t" r="r" b="b"/>
            <a:pathLst>
              <a:path w="4572000">
                <a:moveTo>
                  <a:pt x="0" y="0"/>
                </a:moveTo>
                <a:lnTo>
                  <a:pt x="4571999" y="0"/>
                </a:lnTo>
              </a:path>
            </a:pathLst>
          </a:custGeom>
          <a:ln w="7619">
            <a:solidFill>
              <a:srgbClr val="BF0000"/>
            </a:solidFill>
          </a:ln>
        </p:spPr>
        <p:txBody>
          <a:bodyPr wrap="square" lIns="0" tIns="0" rIns="0" bIns="0" rtlCol="0"/>
          <a:lstStyle/>
          <a:p>
            <a:endParaRPr/>
          </a:p>
        </p:txBody>
      </p:sp>
      <p:sp>
        <p:nvSpPr>
          <p:cNvPr id="6" name="object 9"/>
          <p:cNvSpPr/>
          <p:nvPr/>
        </p:nvSpPr>
        <p:spPr>
          <a:xfrm>
            <a:off x="1520952" y="1967478"/>
            <a:ext cx="4381500" cy="1513331"/>
          </a:xfrm>
          <a:prstGeom prst="rect">
            <a:avLst/>
          </a:prstGeom>
          <a:blipFill>
            <a:blip r:embed="rId2" cstate="print"/>
            <a:stretch>
              <a:fillRect/>
            </a:stretch>
          </a:blipFill>
        </p:spPr>
        <p:txBody>
          <a:bodyPr wrap="square" lIns="0" tIns="0" rIns="0" bIns="0" rtlCol="0"/>
          <a:lstStyle/>
          <a:p>
            <a:endParaRPr/>
          </a:p>
        </p:txBody>
      </p:sp>
      <p:sp>
        <p:nvSpPr>
          <p:cNvPr id="7" name="object 10"/>
          <p:cNvSpPr txBox="1"/>
          <p:nvPr/>
        </p:nvSpPr>
        <p:spPr>
          <a:xfrm>
            <a:off x="2290063" y="1727203"/>
            <a:ext cx="2974340" cy="330835"/>
          </a:xfrm>
          <a:prstGeom prst="rect">
            <a:avLst/>
          </a:prstGeom>
        </p:spPr>
        <p:txBody>
          <a:bodyPr vert="horz" wrap="square" lIns="0" tIns="0" rIns="0" bIns="0" rtlCol="0">
            <a:spAutoFit/>
          </a:bodyPr>
          <a:lstStyle/>
          <a:p>
            <a:pPr marL="12700">
              <a:lnSpc>
                <a:spcPct val="100000"/>
              </a:lnSpc>
            </a:pPr>
            <a:r>
              <a:rPr sz="2000" spc="-105" dirty="0">
                <a:solidFill>
                  <a:srgbClr val="C00000"/>
                </a:solidFill>
                <a:latin typeface="Arial"/>
                <a:cs typeface="Arial"/>
              </a:rPr>
              <a:t>Lifecycle </a:t>
            </a:r>
            <a:r>
              <a:rPr sz="2000" spc="-150" dirty="0">
                <a:solidFill>
                  <a:srgbClr val="C00000"/>
                </a:solidFill>
                <a:latin typeface="Arial"/>
                <a:cs typeface="Arial"/>
              </a:rPr>
              <a:t>BI </a:t>
            </a:r>
            <a:r>
              <a:rPr sz="2000" spc="-55" dirty="0">
                <a:solidFill>
                  <a:srgbClr val="C00000"/>
                </a:solidFill>
                <a:latin typeface="Arial"/>
                <a:cs typeface="Arial"/>
              </a:rPr>
              <a:t>Application</a:t>
            </a:r>
            <a:r>
              <a:rPr sz="2000" spc="-180" dirty="0">
                <a:solidFill>
                  <a:srgbClr val="C00000"/>
                </a:solidFill>
                <a:latin typeface="Arial"/>
                <a:cs typeface="Arial"/>
              </a:rPr>
              <a:t> </a:t>
            </a:r>
            <a:r>
              <a:rPr sz="2000" spc="-155" dirty="0">
                <a:solidFill>
                  <a:srgbClr val="C00000"/>
                </a:solidFill>
                <a:latin typeface="Arial"/>
                <a:cs typeface="Arial"/>
              </a:rPr>
              <a:t>Track</a:t>
            </a:r>
            <a:endParaRPr sz="2000">
              <a:latin typeface="Arial"/>
              <a:cs typeface="Arial"/>
            </a:endParaRPr>
          </a:p>
        </p:txBody>
      </p:sp>
      <p:sp>
        <p:nvSpPr>
          <p:cNvPr id="8" name="object 11"/>
          <p:cNvSpPr txBox="1"/>
          <p:nvPr/>
        </p:nvSpPr>
        <p:spPr>
          <a:xfrm>
            <a:off x="1753615" y="3463039"/>
            <a:ext cx="1915160" cy="1085215"/>
          </a:xfrm>
          <a:prstGeom prst="rect">
            <a:avLst/>
          </a:prstGeom>
        </p:spPr>
        <p:txBody>
          <a:bodyPr vert="horz" wrap="square" lIns="0" tIns="0" rIns="0" bIns="0" rtlCol="0">
            <a:spAutoFit/>
          </a:bodyPr>
          <a:lstStyle/>
          <a:p>
            <a:pPr marL="184785" indent="-172085">
              <a:lnSpc>
                <a:spcPct val="100000"/>
              </a:lnSpc>
              <a:buChar char="•"/>
              <a:tabLst>
                <a:tab pos="185420" algn="l"/>
              </a:tabLst>
            </a:pPr>
            <a:r>
              <a:rPr sz="1100" spc="-85" dirty="0">
                <a:solidFill>
                  <a:srgbClr val="3F3F3F"/>
                </a:solidFill>
                <a:latin typeface="Arial"/>
                <a:cs typeface="Arial"/>
              </a:rPr>
              <a:t>BI </a:t>
            </a:r>
            <a:r>
              <a:rPr sz="1100" spc="-35" dirty="0">
                <a:solidFill>
                  <a:srgbClr val="3F3F3F"/>
                </a:solidFill>
                <a:latin typeface="Arial"/>
                <a:cs typeface="Arial"/>
              </a:rPr>
              <a:t>Application</a:t>
            </a:r>
            <a:r>
              <a:rPr sz="1100" spc="-100" dirty="0">
                <a:solidFill>
                  <a:srgbClr val="3F3F3F"/>
                </a:solidFill>
                <a:latin typeface="Arial"/>
                <a:cs typeface="Arial"/>
              </a:rPr>
              <a:t> </a:t>
            </a:r>
            <a:r>
              <a:rPr sz="1100" spc="-45" dirty="0">
                <a:solidFill>
                  <a:srgbClr val="3F3F3F"/>
                </a:solidFill>
                <a:latin typeface="Arial"/>
                <a:cs typeface="Arial"/>
              </a:rPr>
              <a:t>Specification</a:t>
            </a:r>
            <a:endParaRPr sz="1100">
              <a:latin typeface="Arial"/>
              <a:cs typeface="Arial"/>
            </a:endParaRPr>
          </a:p>
          <a:p>
            <a:pPr marL="384175" marR="5080" lvl="1" indent="-142875">
              <a:lnSpc>
                <a:spcPct val="80000"/>
              </a:lnSpc>
              <a:spcBef>
                <a:spcPts val="234"/>
              </a:spcBef>
              <a:buChar char="–"/>
              <a:tabLst>
                <a:tab pos="384810" algn="l"/>
              </a:tabLst>
            </a:pPr>
            <a:r>
              <a:rPr sz="950" spc="-45" dirty="0">
                <a:solidFill>
                  <a:srgbClr val="3F3F3F"/>
                </a:solidFill>
                <a:latin typeface="Arial"/>
                <a:cs typeface="Arial"/>
              </a:rPr>
              <a:t>Grounded </a:t>
            </a:r>
            <a:r>
              <a:rPr sz="950" spc="-30" dirty="0">
                <a:solidFill>
                  <a:srgbClr val="3F3F3F"/>
                </a:solidFill>
                <a:latin typeface="Arial"/>
                <a:cs typeface="Arial"/>
              </a:rPr>
              <a:t>upon </a:t>
            </a:r>
            <a:r>
              <a:rPr sz="950" spc="-25" dirty="0">
                <a:solidFill>
                  <a:srgbClr val="3F3F3F"/>
                </a:solidFill>
                <a:latin typeface="Arial"/>
                <a:cs typeface="Arial"/>
              </a:rPr>
              <a:t>requirement  </a:t>
            </a:r>
            <a:r>
              <a:rPr sz="950" spc="-30" dirty="0">
                <a:solidFill>
                  <a:srgbClr val="3F3F3F"/>
                </a:solidFill>
                <a:latin typeface="Arial"/>
                <a:cs typeface="Arial"/>
              </a:rPr>
              <a:t>documentation </a:t>
            </a:r>
            <a:r>
              <a:rPr sz="950" spc="-45" dirty="0">
                <a:solidFill>
                  <a:srgbClr val="3F3F3F"/>
                </a:solidFill>
                <a:latin typeface="Arial"/>
                <a:cs typeface="Arial"/>
              </a:rPr>
              <a:t>create </a:t>
            </a:r>
            <a:r>
              <a:rPr sz="950" spc="-50" dirty="0">
                <a:solidFill>
                  <a:srgbClr val="3F3F3F"/>
                </a:solidFill>
                <a:latin typeface="Arial"/>
                <a:cs typeface="Arial"/>
              </a:rPr>
              <a:t>10-15 </a:t>
            </a:r>
            <a:r>
              <a:rPr sz="950" spc="-75" dirty="0">
                <a:solidFill>
                  <a:srgbClr val="3F3F3F"/>
                </a:solidFill>
                <a:latin typeface="Arial"/>
                <a:cs typeface="Arial"/>
              </a:rPr>
              <a:t>BI  </a:t>
            </a:r>
            <a:r>
              <a:rPr sz="950" spc="-25" dirty="0">
                <a:solidFill>
                  <a:srgbClr val="3F3F3F"/>
                </a:solidFill>
                <a:latin typeface="Arial"/>
                <a:cs typeface="Arial"/>
              </a:rPr>
              <a:t>reports </a:t>
            </a:r>
            <a:r>
              <a:rPr sz="950" spc="-45" dirty="0">
                <a:solidFill>
                  <a:srgbClr val="3F3F3F"/>
                </a:solidFill>
                <a:latin typeface="Arial"/>
                <a:cs typeface="Arial"/>
              </a:rPr>
              <a:t>and </a:t>
            </a:r>
            <a:r>
              <a:rPr sz="950" spc="-35" dirty="0">
                <a:solidFill>
                  <a:srgbClr val="3F3F3F"/>
                </a:solidFill>
                <a:latin typeface="Arial"/>
                <a:cs typeface="Arial"/>
              </a:rPr>
              <a:t>analytic  applications</a:t>
            </a:r>
            <a:endParaRPr sz="950">
              <a:latin typeface="Arial"/>
              <a:cs typeface="Arial"/>
            </a:endParaRPr>
          </a:p>
          <a:p>
            <a:pPr marL="384175" marR="136525" lvl="1" indent="-142875">
              <a:lnSpc>
                <a:spcPct val="80000"/>
              </a:lnSpc>
              <a:spcBef>
                <a:spcPts val="225"/>
              </a:spcBef>
              <a:buChar char="–"/>
              <a:tabLst>
                <a:tab pos="384810" algn="l"/>
              </a:tabLst>
            </a:pPr>
            <a:r>
              <a:rPr sz="950" spc="-40" dirty="0">
                <a:solidFill>
                  <a:srgbClr val="3F3F3F"/>
                </a:solidFill>
                <a:latin typeface="Arial"/>
                <a:cs typeface="Arial"/>
              </a:rPr>
              <a:t>Define </a:t>
            </a:r>
            <a:r>
              <a:rPr sz="950" spc="-45" dirty="0">
                <a:solidFill>
                  <a:srgbClr val="3F3F3F"/>
                </a:solidFill>
                <a:latin typeface="Arial"/>
                <a:cs typeface="Arial"/>
              </a:rPr>
              <a:t>and </a:t>
            </a:r>
            <a:r>
              <a:rPr sz="950" spc="-65" dirty="0">
                <a:solidFill>
                  <a:srgbClr val="3F3F3F"/>
                </a:solidFill>
                <a:latin typeface="Arial"/>
                <a:cs typeface="Arial"/>
              </a:rPr>
              <a:t>use</a:t>
            </a:r>
            <a:r>
              <a:rPr sz="950" spc="-135" dirty="0">
                <a:solidFill>
                  <a:srgbClr val="3F3F3F"/>
                </a:solidFill>
                <a:latin typeface="Arial"/>
                <a:cs typeface="Arial"/>
              </a:rPr>
              <a:t> </a:t>
            </a:r>
            <a:r>
              <a:rPr sz="950" spc="-45" dirty="0">
                <a:solidFill>
                  <a:srgbClr val="3F3F3F"/>
                </a:solidFill>
                <a:latin typeface="Arial"/>
                <a:cs typeface="Arial"/>
              </a:rPr>
              <a:t>standardized  </a:t>
            </a:r>
            <a:r>
              <a:rPr sz="950" spc="-30" dirty="0">
                <a:solidFill>
                  <a:srgbClr val="3F3F3F"/>
                </a:solidFill>
                <a:latin typeface="Arial"/>
                <a:cs typeface="Arial"/>
              </a:rPr>
              <a:t>interface</a:t>
            </a:r>
            <a:endParaRPr sz="950">
              <a:latin typeface="Arial"/>
              <a:cs typeface="Arial"/>
            </a:endParaRPr>
          </a:p>
          <a:p>
            <a:pPr marL="384175" lvl="1" indent="-142875">
              <a:lnSpc>
                <a:spcPct val="100000"/>
              </a:lnSpc>
              <a:buChar char="–"/>
              <a:tabLst>
                <a:tab pos="384810" algn="l"/>
              </a:tabLst>
            </a:pPr>
            <a:r>
              <a:rPr sz="950" spc="-25" dirty="0">
                <a:solidFill>
                  <a:srgbClr val="3F3F3F"/>
                </a:solidFill>
                <a:latin typeface="Arial"/>
                <a:cs typeface="Arial"/>
              </a:rPr>
              <a:t>Usability!</a:t>
            </a:r>
            <a:endParaRPr sz="950">
              <a:latin typeface="Arial"/>
              <a:cs typeface="Arial"/>
            </a:endParaRPr>
          </a:p>
        </p:txBody>
      </p:sp>
      <p:sp>
        <p:nvSpPr>
          <p:cNvPr id="9" name="object 12"/>
          <p:cNvSpPr txBox="1"/>
          <p:nvPr/>
        </p:nvSpPr>
        <p:spPr>
          <a:xfrm>
            <a:off x="3849114" y="3463039"/>
            <a:ext cx="1899285" cy="1275715"/>
          </a:xfrm>
          <a:prstGeom prst="rect">
            <a:avLst/>
          </a:prstGeom>
        </p:spPr>
        <p:txBody>
          <a:bodyPr vert="horz" wrap="square" lIns="0" tIns="0" rIns="0" bIns="0" rtlCol="0">
            <a:spAutoFit/>
          </a:bodyPr>
          <a:lstStyle/>
          <a:p>
            <a:pPr marL="184785" indent="-172085">
              <a:lnSpc>
                <a:spcPct val="100000"/>
              </a:lnSpc>
              <a:buChar char="•"/>
              <a:tabLst>
                <a:tab pos="185420" algn="l"/>
              </a:tabLst>
            </a:pPr>
            <a:r>
              <a:rPr sz="1100" spc="-65" dirty="0">
                <a:solidFill>
                  <a:srgbClr val="3F3F3F"/>
                </a:solidFill>
                <a:latin typeface="Arial"/>
                <a:cs typeface="Arial"/>
              </a:rPr>
              <a:t>Bi </a:t>
            </a:r>
            <a:r>
              <a:rPr sz="1100" spc="-35" dirty="0">
                <a:solidFill>
                  <a:srgbClr val="3F3F3F"/>
                </a:solidFill>
                <a:latin typeface="Arial"/>
                <a:cs typeface="Arial"/>
              </a:rPr>
              <a:t>Application</a:t>
            </a:r>
            <a:r>
              <a:rPr sz="1100" spc="-114" dirty="0">
                <a:solidFill>
                  <a:srgbClr val="3F3F3F"/>
                </a:solidFill>
                <a:latin typeface="Arial"/>
                <a:cs typeface="Arial"/>
              </a:rPr>
              <a:t> </a:t>
            </a:r>
            <a:r>
              <a:rPr sz="1100" spc="-45" dirty="0">
                <a:solidFill>
                  <a:srgbClr val="3F3F3F"/>
                </a:solidFill>
                <a:latin typeface="Arial"/>
                <a:cs typeface="Arial"/>
              </a:rPr>
              <a:t>Developement</a:t>
            </a:r>
            <a:endParaRPr sz="1100">
              <a:latin typeface="Arial"/>
              <a:cs typeface="Arial"/>
            </a:endParaRPr>
          </a:p>
          <a:p>
            <a:pPr marL="384175" lvl="1" indent="-142875">
              <a:lnSpc>
                <a:spcPct val="100000"/>
              </a:lnSpc>
              <a:spcBef>
                <a:spcPts val="5"/>
              </a:spcBef>
              <a:buChar char="–"/>
              <a:tabLst>
                <a:tab pos="384810" algn="l"/>
              </a:tabLst>
            </a:pPr>
            <a:r>
              <a:rPr sz="950" spc="-40" dirty="0">
                <a:solidFill>
                  <a:srgbClr val="3F3F3F"/>
                </a:solidFill>
                <a:latin typeface="Arial"/>
                <a:cs typeface="Arial"/>
              </a:rPr>
              <a:t>Preconditions:</a:t>
            </a:r>
            <a:endParaRPr sz="950">
              <a:latin typeface="Arial"/>
              <a:cs typeface="Arial"/>
            </a:endParaRPr>
          </a:p>
          <a:p>
            <a:pPr marL="584200" lvl="2" indent="-114300">
              <a:lnSpc>
                <a:spcPct val="100000"/>
              </a:lnSpc>
              <a:spcBef>
                <a:spcPts val="5"/>
              </a:spcBef>
              <a:buChar char="•"/>
              <a:tabLst>
                <a:tab pos="584200" algn="l"/>
              </a:tabLst>
            </a:pPr>
            <a:r>
              <a:rPr sz="800" spc="-55" dirty="0">
                <a:solidFill>
                  <a:srgbClr val="3F3F3F"/>
                </a:solidFill>
                <a:latin typeface="Arial"/>
                <a:cs typeface="Arial"/>
              </a:rPr>
              <a:t>Database </a:t>
            </a:r>
            <a:r>
              <a:rPr sz="800" spc="-45" dirty="0">
                <a:solidFill>
                  <a:srgbClr val="3F3F3F"/>
                </a:solidFill>
                <a:latin typeface="Arial"/>
                <a:cs typeface="Arial"/>
              </a:rPr>
              <a:t>design is</a:t>
            </a:r>
            <a:r>
              <a:rPr sz="800" spc="-75" dirty="0">
                <a:solidFill>
                  <a:srgbClr val="3F3F3F"/>
                </a:solidFill>
                <a:latin typeface="Arial"/>
                <a:cs typeface="Arial"/>
              </a:rPr>
              <a:t> </a:t>
            </a:r>
            <a:r>
              <a:rPr sz="800" spc="-30" dirty="0">
                <a:solidFill>
                  <a:srgbClr val="3F3F3F"/>
                </a:solidFill>
                <a:latin typeface="Arial"/>
                <a:cs typeface="Arial"/>
              </a:rPr>
              <a:t>complete</a:t>
            </a:r>
            <a:endParaRPr sz="800">
              <a:latin typeface="Arial"/>
              <a:cs typeface="Arial"/>
            </a:endParaRPr>
          </a:p>
          <a:p>
            <a:pPr marL="584200" lvl="2" indent="-114300">
              <a:lnSpc>
                <a:spcPct val="100000"/>
              </a:lnSpc>
              <a:buChar char="•"/>
              <a:tabLst>
                <a:tab pos="584200" algn="l"/>
              </a:tabLst>
            </a:pPr>
            <a:r>
              <a:rPr sz="800" spc="-35" dirty="0">
                <a:solidFill>
                  <a:srgbClr val="3F3F3F"/>
                </a:solidFill>
                <a:latin typeface="Arial"/>
                <a:cs typeface="Arial"/>
              </a:rPr>
              <a:t>BI-tools </a:t>
            </a:r>
            <a:r>
              <a:rPr sz="800" spc="-40" dirty="0">
                <a:solidFill>
                  <a:srgbClr val="3F3F3F"/>
                </a:solidFill>
                <a:latin typeface="Arial"/>
                <a:cs typeface="Arial"/>
              </a:rPr>
              <a:t>and </a:t>
            </a:r>
            <a:r>
              <a:rPr sz="800" spc="-30" dirty="0">
                <a:solidFill>
                  <a:srgbClr val="3F3F3F"/>
                </a:solidFill>
                <a:latin typeface="Arial"/>
                <a:cs typeface="Arial"/>
              </a:rPr>
              <a:t>meta </a:t>
            </a:r>
            <a:r>
              <a:rPr sz="800" spc="-35" dirty="0">
                <a:solidFill>
                  <a:srgbClr val="3F3F3F"/>
                </a:solidFill>
                <a:latin typeface="Arial"/>
                <a:cs typeface="Arial"/>
              </a:rPr>
              <a:t>data</a:t>
            </a:r>
            <a:r>
              <a:rPr sz="800" spc="-80" dirty="0">
                <a:solidFill>
                  <a:srgbClr val="3F3F3F"/>
                </a:solidFill>
                <a:latin typeface="Arial"/>
                <a:cs typeface="Arial"/>
              </a:rPr>
              <a:t> </a:t>
            </a:r>
            <a:r>
              <a:rPr sz="800" spc="-30" dirty="0">
                <a:solidFill>
                  <a:srgbClr val="3F3F3F"/>
                </a:solidFill>
                <a:latin typeface="Arial"/>
                <a:cs typeface="Arial"/>
              </a:rPr>
              <a:t>installed</a:t>
            </a:r>
            <a:endParaRPr sz="800">
              <a:latin typeface="Arial"/>
              <a:cs typeface="Arial"/>
            </a:endParaRPr>
          </a:p>
          <a:p>
            <a:pPr marL="584200" marR="160020" lvl="2" indent="-114300">
              <a:lnSpc>
                <a:spcPct val="80000"/>
              </a:lnSpc>
              <a:spcBef>
                <a:spcPts val="190"/>
              </a:spcBef>
              <a:buChar char="•"/>
              <a:tabLst>
                <a:tab pos="584200" algn="l"/>
              </a:tabLst>
            </a:pPr>
            <a:r>
              <a:rPr sz="800" spc="-50" dirty="0">
                <a:solidFill>
                  <a:srgbClr val="3F3F3F"/>
                </a:solidFill>
                <a:latin typeface="Arial"/>
                <a:cs typeface="Arial"/>
              </a:rPr>
              <a:t>(Subset </a:t>
            </a:r>
            <a:r>
              <a:rPr sz="800" spc="-10" dirty="0">
                <a:solidFill>
                  <a:srgbClr val="3F3F3F"/>
                </a:solidFill>
                <a:latin typeface="Arial"/>
                <a:cs typeface="Arial"/>
              </a:rPr>
              <a:t>of) </a:t>
            </a:r>
            <a:r>
              <a:rPr sz="800" spc="-35" dirty="0">
                <a:solidFill>
                  <a:srgbClr val="3F3F3F"/>
                </a:solidFill>
                <a:latin typeface="Arial"/>
                <a:cs typeface="Arial"/>
              </a:rPr>
              <a:t>Historical data </a:t>
            </a:r>
            <a:r>
              <a:rPr sz="800" spc="-45" dirty="0">
                <a:solidFill>
                  <a:srgbClr val="3F3F3F"/>
                </a:solidFill>
                <a:latin typeface="Arial"/>
                <a:cs typeface="Arial"/>
              </a:rPr>
              <a:t>is  </a:t>
            </a:r>
            <a:r>
              <a:rPr sz="800" spc="-35" dirty="0">
                <a:solidFill>
                  <a:srgbClr val="3F3F3F"/>
                </a:solidFill>
                <a:latin typeface="Arial"/>
                <a:cs typeface="Arial"/>
              </a:rPr>
              <a:t>loaded</a:t>
            </a:r>
            <a:endParaRPr sz="800">
              <a:latin typeface="Arial"/>
              <a:cs typeface="Arial"/>
            </a:endParaRPr>
          </a:p>
          <a:p>
            <a:pPr marL="384175" marR="100965" lvl="1" indent="-142875">
              <a:lnSpc>
                <a:spcPct val="80000"/>
              </a:lnSpc>
              <a:spcBef>
                <a:spcPts val="219"/>
              </a:spcBef>
              <a:buChar char="–"/>
              <a:tabLst>
                <a:tab pos="384810" algn="l"/>
              </a:tabLst>
            </a:pPr>
            <a:r>
              <a:rPr sz="950" spc="-30" dirty="0">
                <a:solidFill>
                  <a:srgbClr val="3F3F3F"/>
                </a:solidFill>
                <a:latin typeface="Arial"/>
                <a:cs typeface="Arial"/>
              </a:rPr>
              <a:t>But </a:t>
            </a:r>
            <a:r>
              <a:rPr sz="950" spc="-35" dirty="0">
                <a:solidFill>
                  <a:srgbClr val="3F3F3F"/>
                </a:solidFill>
                <a:latin typeface="Arial"/>
                <a:cs typeface="Arial"/>
              </a:rPr>
              <a:t>before </a:t>
            </a:r>
            <a:r>
              <a:rPr sz="950" spc="-15" dirty="0">
                <a:solidFill>
                  <a:srgbClr val="3F3F3F"/>
                </a:solidFill>
                <a:latin typeface="Arial"/>
                <a:cs typeface="Arial"/>
              </a:rPr>
              <a:t>the </a:t>
            </a:r>
            <a:r>
              <a:rPr sz="950" spc="-140" dirty="0">
                <a:solidFill>
                  <a:srgbClr val="3F3F3F"/>
                </a:solidFill>
                <a:latin typeface="Arial"/>
                <a:cs typeface="Arial"/>
              </a:rPr>
              <a:t>ETL </a:t>
            </a:r>
            <a:r>
              <a:rPr sz="950" spc="-60" dirty="0">
                <a:solidFill>
                  <a:srgbClr val="3F3F3F"/>
                </a:solidFill>
                <a:latin typeface="Arial"/>
                <a:cs typeface="Arial"/>
              </a:rPr>
              <a:t>process </a:t>
            </a:r>
            <a:r>
              <a:rPr sz="950" spc="-55" dirty="0">
                <a:solidFill>
                  <a:srgbClr val="3F3F3F"/>
                </a:solidFill>
                <a:latin typeface="Arial"/>
                <a:cs typeface="Arial"/>
              </a:rPr>
              <a:t>is  </a:t>
            </a:r>
            <a:r>
              <a:rPr sz="950" spc="-35" dirty="0">
                <a:solidFill>
                  <a:srgbClr val="3F3F3F"/>
                </a:solidFill>
                <a:latin typeface="Arial"/>
                <a:cs typeface="Arial"/>
              </a:rPr>
              <a:t>completed</a:t>
            </a:r>
            <a:endParaRPr sz="950">
              <a:latin typeface="Arial"/>
              <a:cs typeface="Arial"/>
            </a:endParaRPr>
          </a:p>
          <a:p>
            <a:pPr marL="584200" marR="271145" lvl="2" indent="-114300">
              <a:lnSpc>
                <a:spcPts val="770"/>
              </a:lnSpc>
              <a:spcBef>
                <a:spcPts val="190"/>
              </a:spcBef>
              <a:buChar char="•"/>
              <a:tabLst>
                <a:tab pos="584200" algn="l"/>
              </a:tabLst>
            </a:pPr>
            <a:r>
              <a:rPr sz="800" spc="-15" dirty="0">
                <a:solidFill>
                  <a:srgbClr val="3F3F3F"/>
                </a:solidFill>
                <a:latin typeface="Arial"/>
                <a:cs typeface="Arial"/>
              </a:rPr>
              <a:t>Important </a:t>
            </a:r>
            <a:r>
              <a:rPr sz="800" spc="-45" dirty="0">
                <a:solidFill>
                  <a:srgbClr val="3F3F3F"/>
                </a:solidFill>
                <a:latin typeface="Arial"/>
                <a:cs typeface="Arial"/>
              </a:rPr>
              <a:t>feedback </a:t>
            </a:r>
            <a:r>
              <a:rPr sz="800" spc="-15" dirty="0">
                <a:solidFill>
                  <a:srgbClr val="3F3F3F"/>
                </a:solidFill>
                <a:latin typeface="Arial"/>
                <a:cs typeface="Arial"/>
              </a:rPr>
              <a:t>from  </a:t>
            </a:r>
            <a:r>
              <a:rPr sz="800" spc="-30" dirty="0">
                <a:solidFill>
                  <a:srgbClr val="3F3F3F"/>
                </a:solidFill>
                <a:latin typeface="Arial"/>
                <a:cs typeface="Arial"/>
              </a:rPr>
              <a:t>developement</a:t>
            </a:r>
            <a:r>
              <a:rPr sz="800" spc="-110" dirty="0">
                <a:solidFill>
                  <a:srgbClr val="3F3F3F"/>
                </a:solidFill>
                <a:latin typeface="Arial"/>
                <a:cs typeface="Arial"/>
              </a:rPr>
              <a:t> </a:t>
            </a:r>
            <a:r>
              <a:rPr sz="800" spc="-40" dirty="0">
                <a:solidFill>
                  <a:srgbClr val="3F3F3F"/>
                </a:solidFill>
                <a:latin typeface="Arial"/>
                <a:cs typeface="Arial"/>
              </a:rPr>
              <a:t>process!</a:t>
            </a:r>
            <a:endParaRPr sz="800">
              <a:latin typeface="Arial"/>
              <a:cs typeface="Arial"/>
            </a:endParaRPr>
          </a:p>
        </p:txBody>
      </p:sp>
      <p:sp>
        <p:nvSpPr>
          <p:cNvPr id="10" name="object 13"/>
          <p:cNvSpPr/>
          <p:nvPr/>
        </p:nvSpPr>
        <p:spPr>
          <a:xfrm>
            <a:off x="2901695" y="2782819"/>
            <a:ext cx="1897380" cy="565785"/>
          </a:xfrm>
          <a:custGeom>
            <a:avLst/>
            <a:gdLst/>
            <a:ahLst/>
            <a:cxnLst/>
            <a:rect l="l" t="t" r="r" b="b"/>
            <a:pathLst>
              <a:path w="1897379" h="565785">
                <a:moveTo>
                  <a:pt x="947927" y="0"/>
                </a:moveTo>
                <a:lnTo>
                  <a:pt x="900683" y="1523"/>
                </a:lnTo>
                <a:lnTo>
                  <a:pt x="851915" y="1523"/>
                </a:lnTo>
                <a:lnTo>
                  <a:pt x="806195" y="4571"/>
                </a:lnTo>
                <a:lnTo>
                  <a:pt x="758951" y="6095"/>
                </a:lnTo>
                <a:lnTo>
                  <a:pt x="669035" y="12191"/>
                </a:lnTo>
                <a:lnTo>
                  <a:pt x="626363" y="16763"/>
                </a:lnTo>
                <a:lnTo>
                  <a:pt x="583691" y="22859"/>
                </a:lnTo>
                <a:lnTo>
                  <a:pt x="541019" y="27431"/>
                </a:lnTo>
                <a:lnTo>
                  <a:pt x="461771" y="39623"/>
                </a:lnTo>
                <a:lnTo>
                  <a:pt x="385571" y="54863"/>
                </a:lnTo>
                <a:lnTo>
                  <a:pt x="283463" y="80771"/>
                </a:lnTo>
                <a:lnTo>
                  <a:pt x="222503" y="100583"/>
                </a:lnTo>
                <a:lnTo>
                  <a:pt x="193547" y="109727"/>
                </a:lnTo>
                <a:lnTo>
                  <a:pt x="167639" y="120395"/>
                </a:lnTo>
                <a:lnTo>
                  <a:pt x="143255" y="132587"/>
                </a:lnTo>
                <a:lnTo>
                  <a:pt x="120395" y="143255"/>
                </a:lnTo>
                <a:lnTo>
                  <a:pt x="79247" y="167639"/>
                </a:lnTo>
                <a:lnTo>
                  <a:pt x="45719" y="193547"/>
                </a:lnTo>
                <a:lnTo>
                  <a:pt x="12191" y="236219"/>
                </a:lnTo>
                <a:lnTo>
                  <a:pt x="0" y="275843"/>
                </a:lnTo>
                <a:lnTo>
                  <a:pt x="0" y="292607"/>
                </a:lnTo>
                <a:lnTo>
                  <a:pt x="3047" y="307847"/>
                </a:lnTo>
                <a:lnTo>
                  <a:pt x="9143" y="323087"/>
                </a:lnTo>
                <a:lnTo>
                  <a:pt x="13715" y="330707"/>
                </a:lnTo>
                <a:lnTo>
                  <a:pt x="21335" y="345947"/>
                </a:lnTo>
                <a:lnTo>
                  <a:pt x="62483" y="387095"/>
                </a:lnTo>
                <a:lnTo>
                  <a:pt x="99059" y="411479"/>
                </a:lnTo>
                <a:lnTo>
                  <a:pt x="143255" y="435863"/>
                </a:lnTo>
                <a:lnTo>
                  <a:pt x="222503" y="467867"/>
                </a:lnTo>
                <a:lnTo>
                  <a:pt x="283463" y="486155"/>
                </a:lnTo>
                <a:lnTo>
                  <a:pt x="350519" y="504443"/>
                </a:lnTo>
                <a:lnTo>
                  <a:pt x="461771" y="527303"/>
                </a:lnTo>
                <a:lnTo>
                  <a:pt x="541019" y="539495"/>
                </a:lnTo>
                <a:lnTo>
                  <a:pt x="583691" y="545591"/>
                </a:lnTo>
                <a:lnTo>
                  <a:pt x="669035" y="554735"/>
                </a:lnTo>
                <a:lnTo>
                  <a:pt x="760475" y="560831"/>
                </a:lnTo>
                <a:lnTo>
                  <a:pt x="806195" y="562355"/>
                </a:lnTo>
                <a:lnTo>
                  <a:pt x="853439" y="565403"/>
                </a:lnTo>
                <a:lnTo>
                  <a:pt x="996695" y="565403"/>
                </a:lnTo>
                <a:lnTo>
                  <a:pt x="1138427" y="560831"/>
                </a:lnTo>
                <a:lnTo>
                  <a:pt x="1184147" y="557783"/>
                </a:lnTo>
                <a:lnTo>
                  <a:pt x="1228343" y="553211"/>
                </a:lnTo>
                <a:lnTo>
                  <a:pt x="1272539" y="550163"/>
                </a:lnTo>
                <a:lnTo>
                  <a:pt x="1315211" y="544067"/>
                </a:lnTo>
                <a:lnTo>
                  <a:pt x="1342643" y="541019"/>
                </a:lnTo>
                <a:lnTo>
                  <a:pt x="900683" y="541019"/>
                </a:lnTo>
                <a:lnTo>
                  <a:pt x="807719" y="537971"/>
                </a:lnTo>
                <a:lnTo>
                  <a:pt x="672083" y="528827"/>
                </a:lnTo>
                <a:lnTo>
                  <a:pt x="586739" y="519683"/>
                </a:lnTo>
                <a:lnTo>
                  <a:pt x="545591" y="513587"/>
                </a:lnTo>
                <a:lnTo>
                  <a:pt x="504443" y="509015"/>
                </a:lnTo>
                <a:lnTo>
                  <a:pt x="466343" y="501395"/>
                </a:lnTo>
                <a:lnTo>
                  <a:pt x="428243" y="495299"/>
                </a:lnTo>
                <a:lnTo>
                  <a:pt x="356615" y="480059"/>
                </a:lnTo>
                <a:lnTo>
                  <a:pt x="291083" y="461771"/>
                </a:lnTo>
                <a:lnTo>
                  <a:pt x="230123" y="443483"/>
                </a:lnTo>
                <a:lnTo>
                  <a:pt x="153923" y="411479"/>
                </a:lnTo>
                <a:lnTo>
                  <a:pt x="111251" y="390143"/>
                </a:lnTo>
                <a:lnTo>
                  <a:pt x="77723" y="365759"/>
                </a:lnTo>
                <a:lnTo>
                  <a:pt x="41147" y="330707"/>
                </a:lnTo>
                <a:lnTo>
                  <a:pt x="25907" y="294131"/>
                </a:lnTo>
                <a:lnTo>
                  <a:pt x="25907" y="277367"/>
                </a:lnTo>
                <a:lnTo>
                  <a:pt x="27431" y="271271"/>
                </a:lnTo>
                <a:lnTo>
                  <a:pt x="27431" y="265175"/>
                </a:lnTo>
                <a:lnTo>
                  <a:pt x="30479" y="259079"/>
                </a:lnTo>
                <a:lnTo>
                  <a:pt x="32003" y="254507"/>
                </a:lnTo>
                <a:lnTo>
                  <a:pt x="35051" y="248411"/>
                </a:lnTo>
                <a:lnTo>
                  <a:pt x="64007" y="211835"/>
                </a:lnTo>
                <a:lnTo>
                  <a:pt x="112775" y="176783"/>
                </a:lnTo>
                <a:lnTo>
                  <a:pt x="153923" y="155447"/>
                </a:lnTo>
                <a:lnTo>
                  <a:pt x="204215" y="134111"/>
                </a:lnTo>
                <a:lnTo>
                  <a:pt x="260603" y="114299"/>
                </a:lnTo>
                <a:lnTo>
                  <a:pt x="323087" y="96011"/>
                </a:lnTo>
                <a:lnTo>
                  <a:pt x="428243" y="71627"/>
                </a:lnTo>
                <a:lnTo>
                  <a:pt x="466343" y="65531"/>
                </a:lnTo>
                <a:lnTo>
                  <a:pt x="504443" y="57911"/>
                </a:lnTo>
                <a:lnTo>
                  <a:pt x="545591" y="53339"/>
                </a:lnTo>
                <a:lnTo>
                  <a:pt x="586739" y="47243"/>
                </a:lnTo>
                <a:lnTo>
                  <a:pt x="672083" y="38099"/>
                </a:lnTo>
                <a:lnTo>
                  <a:pt x="806195" y="28955"/>
                </a:lnTo>
                <a:lnTo>
                  <a:pt x="900683" y="25907"/>
                </a:lnTo>
                <a:lnTo>
                  <a:pt x="1342643" y="25907"/>
                </a:lnTo>
                <a:lnTo>
                  <a:pt x="1315211" y="22859"/>
                </a:lnTo>
                <a:lnTo>
                  <a:pt x="1272539" y="16763"/>
                </a:lnTo>
                <a:lnTo>
                  <a:pt x="1228343" y="13715"/>
                </a:lnTo>
                <a:lnTo>
                  <a:pt x="1184147" y="9143"/>
                </a:lnTo>
                <a:lnTo>
                  <a:pt x="1138427" y="6095"/>
                </a:lnTo>
                <a:lnTo>
                  <a:pt x="947927" y="0"/>
                </a:lnTo>
                <a:close/>
              </a:path>
              <a:path w="1897379" h="565785">
                <a:moveTo>
                  <a:pt x="1342643" y="25907"/>
                </a:moveTo>
                <a:lnTo>
                  <a:pt x="996695" y="25907"/>
                </a:lnTo>
                <a:lnTo>
                  <a:pt x="1091183" y="28955"/>
                </a:lnTo>
                <a:lnTo>
                  <a:pt x="1226819" y="38099"/>
                </a:lnTo>
                <a:lnTo>
                  <a:pt x="1312163" y="47243"/>
                </a:lnTo>
                <a:lnTo>
                  <a:pt x="1470659" y="71627"/>
                </a:lnTo>
                <a:lnTo>
                  <a:pt x="1542287" y="86867"/>
                </a:lnTo>
                <a:lnTo>
                  <a:pt x="1607819" y="105155"/>
                </a:lnTo>
                <a:lnTo>
                  <a:pt x="1667255" y="123443"/>
                </a:lnTo>
                <a:lnTo>
                  <a:pt x="1720595" y="144779"/>
                </a:lnTo>
                <a:lnTo>
                  <a:pt x="1766315" y="166115"/>
                </a:lnTo>
                <a:lnTo>
                  <a:pt x="1804415" y="188975"/>
                </a:lnTo>
                <a:lnTo>
                  <a:pt x="1834895" y="213359"/>
                </a:lnTo>
                <a:lnTo>
                  <a:pt x="1863851" y="248411"/>
                </a:lnTo>
                <a:lnTo>
                  <a:pt x="1872995" y="278891"/>
                </a:lnTo>
                <a:lnTo>
                  <a:pt x="1872995" y="283463"/>
                </a:lnTo>
                <a:lnTo>
                  <a:pt x="1871471" y="289559"/>
                </a:lnTo>
                <a:lnTo>
                  <a:pt x="1871471" y="295655"/>
                </a:lnTo>
                <a:lnTo>
                  <a:pt x="1868423" y="307847"/>
                </a:lnTo>
                <a:lnTo>
                  <a:pt x="1865375" y="313943"/>
                </a:lnTo>
                <a:lnTo>
                  <a:pt x="1862327" y="318515"/>
                </a:lnTo>
                <a:lnTo>
                  <a:pt x="1854707" y="330707"/>
                </a:lnTo>
                <a:lnTo>
                  <a:pt x="1819655" y="367283"/>
                </a:lnTo>
                <a:lnTo>
                  <a:pt x="1786127" y="390143"/>
                </a:lnTo>
                <a:lnTo>
                  <a:pt x="1720595" y="422147"/>
                </a:lnTo>
                <a:lnTo>
                  <a:pt x="1667255" y="443483"/>
                </a:lnTo>
                <a:lnTo>
                  <a:pt x="1607819" y="461771"/>
                </a:lnTo>
                <a:lnTo>
                  <a:pt x="1540763" y="480059"/>
                </a:lnTo>
                <a:lnTo>
                  <a:pt x="1469135" y="495299"/>
                </a:lnTo>
                <a:lnTo>
                  <a:pt x="1432559" y="501395"/>
                </a:lnTo>
                <a:lnTo>
                  <a:pt x="1392935" y="509015"/>
                </a:lnTo>
                <a:lnTo>
                  <a:pt x="1353311" y="513587"/>
                </a:lnTo>
                <a:lnTo>
                  <a:pt x="1312163" y="519683"/>
                </a:lnTo>
                <a:lnTo>
                  <a:pt x="1226819" y="528827"/>
                </a:lnTo>
                <a:lnTo>
                  <a:pt x="1091183" y="537971"/>
                </a:lnTo>
                <a:lnTo>
                  <a:pt x="1043939" y="539495"/>
                </a:lnTo>
                <a:lnTo>
                  <a:pt x="996695" y="539495"/>
                </a:lnTo>
                <a:lnTo>
                  <a:pt x="949451" y="541019"/>
                </a:lnTo>
                <a:lnTo>
                  <a:pt x="1342643" y="541019"/>
                </a:lnTo>
                <a:lnTo>
                  <a:pt x="1356359" y="539495"/>
                </a:lnTo>
                <a:lnTo>
                  <a:pt x="1437131" y="527303"/>
                </a:lnTo>
                <a:lnTo>
                  <a:pt x="1511807" y="512063"/>
                </a:lnTo>
                <a:lnTo>
                  <a:pt x="1581911" y="495299"/>
                </a:lnTo>
                <a:lnTo>
                  <a:pt x="1645919" y="477011"/>
                </a:lnTo>
                <a:lnTo>
                  <a:pt x="1703831" y="457199"/>
                </a:lnTo>
                <a:lnTo>
                  <a:pt x="1778507" y="423671"/>
                </a:lnTo>
                <a:lnTo>
                  <a:pt x="1819655" y="399287"/>
                </a:lnTo>
                <a:lnTo>
                  <a:pt x="1836419" y="385571"/>
                </a:lnTo>
                <a:lnTo>
                  <a:pt x="1851659" y="373379"/>
                </a:lnTo>
                <a:lnTo>
                  <a:pt x="1865375" y="359663"/>
                </a:lnTo>
                <a:lnTo>
                  <a:pt x="1877567" y="344423"/>
                </a:lnTo>
                <a:lnTo>
                  <a:pt x="1885187" y="330707"/>
                </a:lnTo>
                <a:lnTo>
                  <a:pt x="1889759" y="323087"/>
                </a:lnTo>
                <a:lnTo>
                  <a:pt x="1892807" y="315467"/>
                </a:lnTo>
                <a:lnTo>
                  <a:pt x="1894331" y="306323"/>
                </a:lnTo>
                <a:lnTo>
                  <a:pt x="1897379" y="291083"/>
                </a:lnTo>
                <a:lnTo>
                  <a:pt x="1897379" y="274319"/>
                </a:lnTo>
                <a:lnTo>
                  <a:pt x="1892807" y="251459"/>
                </a:lnTo>
                <a:lnTo>
                  <a:pt x="1865375" y="207263"/>
                </a:lnTo>
                <a:lnTo>
                  <a:pt x="1836419" y="179831"/>
                </a:lnTo>
                <a:lnTo>
                  <a:pt x="1778507" y="143255"/>
                </a:lnTo>
                <a:lnTo>
                  <a:pt x="1754123" y="132587"/>
                </a:lnTo>
                <a:lnTo>
                  <a:pt x="1729739" y="120395"/>
                </a:lnTo>
                <a:lnTo>
                  <a:pt x="1674875" y="99059"/>
                </a:lnTo>
                <a:lnTo>
                  <a:pt x="1581911" y="71627"/>
                </a:lnTo>
                <a:lnTo>
                  <a:pt x="1475231" y="47243"/>
                </a:lnTo>
                <a:lnTo>
                  <a:pt x="1437131" y="39623"/>
                </a:lnTo>
                <a:lnTo>
                  <a:pt x="1356359" y="27431"/>
                </a:lnTo>
                <a:lnTo>
                  <a:pt x="1342643" y="25907"/>
                </a:lnTo>
                <a:close/>
              </a:path>
            </a:pathLst>
          </a:custGeom>
          <a:solidFill>
            <a:srgbClr val="BF0000"/>
          </a:solidFill>
        </p:spPr>
        <p:txBody>
          <a:bodyPr wrap="square" lIns="0" tIns="0" rIns="0" bIns="0" rtlCol="0"/>
          <a:lstStyle/>
          <a:p>
            <a:endParaRPr/>
          </a:p>
        </p:txBody>
      </p:sp>
    </p:spTree>
    <p:extLst>
      <p:ext uri="{BB962C8B-B14F-4D97-AF65-F5344CB8AC3E}">
        <p14:creationId xmlns:p14="http://schemas.microsoft.com/office/powerpoint/2010/main" val="2049437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3" name="Content Placeholder 2"/>
          <p:cNvSpPr>
            <a:spLocks noGrp="1"/>
          </p:cNvSpPr>
          <p:nvPr>
            <p:ph idx="1"/>
          </p:nvPr>
        </p:nvSpPr>
        <p:spPr/>
        <p:txBody>
          <a:bodyPr/>
          <a:lstStyle/>
          <a:p>
            <a:endParaRPr lang="sv-SE" dirty="0"/>
          </a:p>
        </p:txBody>
      </p:sp>
      <p:sp>
        <p:nvSpPr>
          <p:cNvPr id="4" name="object 3"/>
          <p:cNvSpPr txBox="1"/>
          <p:nvPr/>
        </p:nvSpPr>
        <p:spPr>
          <a:xfrm>
            <a:off x="1578355" y="4649726"/>
            <a:ext cx="102235" cy="107950"/>
          </a:xfrm>
          <a:prstGeom prst="rect">
            <a:avLst/>
          </a:prstGeom>
        </p:spPr>
        <p:txBody>
          <a:bodyPr vert="horz" wrap="square" lIns="0" tIns="0" rIns="0" bIns="0" rtlCol="0">
            <a:spAutoFit/>
          </a:bodyPr>
          <a:lstStyle/>
          <a:p>
            <a:pPr marL="12700">
              <a:lnSpc>
                <a:spcPct val="100000"/>
              </a:lnSpc>
            </a:pPr>
            <a:r>
              <a:rPr sz="600" i="1" spc="-35" dirty="0">
                <a:latin typeface="Arial"/>
                <a:cs typeface="Arial"/>
              </a:rPr>
              <a:t>9</a:t>
            </a:r>
            <a:r>
              <a:rPr sz="600" i="1" spc="-30" dirty="0">
                <a:latin typeface="Arial"/>
                <a:cs typeface="Arial"/>
              </a:rPr>
              <a:t>7</a:t>
            </a:r>
            <a:endParaRPr sz="600">
              <a:latin typeface="Arial"/>
              <a:cs typeface="Arial"/>
            </a:endParaRPr>
          </a:p>
        </p:txBody>
      </p:sp>
      <p:sp>
        <p:nvSpPr>
          <p:cNvPr id="5" name="object 4"/>
          <p:cNvSpPr/>
          <p:nvPr/>
        </p:nvSpPr>
        <p:spPr>
          <a:xfrm>
            <a:off x="5774435" y="4573518"/>
            <a:ext cx="272796" cy="239267"/>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491995" y="1692397"/>
            <a:ext cx="4572000" cy="0"/>
          </a:xfrm>
          <a:custGeom>
            <a:avLst/>
            <a:gdLst/>
            <a:ahLst/>
            <a:cxnLst/>
            <a:rect l="l" t="t" r="r" b="b"/>
            <a:pathLst>
              <a:path w="4572000">
                <a:moveTo>
                  <a:pt x="0" y="0"/>
                </a:moveTo>
                <a:lnTo>
                  <a:pt x="4571999" y="0"/>
                </a:lnTo>
              </a:path>
            </a:pathLst>
          </a:custGeom>
          <a:ln w="7619">
            <a:solidFill>
              <a:srgbClr val="BF0000"/>
            </a:solidFill>
          </a:ln>
        </p:spPr>
        <p:txBody>
          <a:bodyPr wrap="square" lIns="0" tIns="0" rIns="0" bIns="0" rtlCol="0"/>
          <a:lstStyle/>
          <a:p>
            <a:endParaRPr/>
          </a:p>
        </p:txBody>
      </p:sp>
      <p:sp>
        <p:nvSpPr>
          <p:cNvPr id="7" name="object 9"/>
          <p:cNvSpPr/>
          <p:nvPr/>
        </p:nvSpPr>
        <p:spPr>
          <a:xfrm>
            <a:off x="1520952" y="1967478"/>
            <a:ext cx="4381500" cy="1513331"/>
          </a:xfrm>
          <a:prstGeom prst="rect">
            <a:avLst/>
          </a:prstGeom>
          <a:blipFill>
            <a:blip r:embed="rId3" cstate="print"/>
            <a:stretch>
              <a:fillRect/>
            </a:stretch>
          </a:blipFill>
        </p:spPr>
        <p:txBody>
          <a:bodyPr wrap="square" lIns="0" tIns="0" rIns="0" bIns="0" rtlCol="0"/>
          <a:lstStyle/>
          <a:p>
            <a:endParaRPr/>
          </a:p>
        </p:txBody>
      </p:sp>
      <p:sp>
        <p:nvSpPr>
          <p:cNvPr id="8" name="object 10"/>
          <p:cNvSpPr txBox="1"/>
          <p:nvPr/>
        </p:nvSpPr>
        <p:spPr>
          <a:xfrm>
            <a:off x="2290063" y="1727203"/>
            <a:ext cx="2974340" cy="330835"/>
          </a:xfrm>
          <a:prstGeom prst="rect">
            <a:avLst/>
          </a:prstGeom>
        </p:spPr>
        <p:txBody>
          <a:bodyPr vert="horz" wrap="square" lIns="0" tIns="0" rIns="0" bIns="0" rtlCol="0">
            <a:spAutoFit/>
          </a:bodyPr>
          <a:lstStyle/>
          <a:p>
            <a:pPr marL="12700">
              <a:lnSpc>
                <a:spcPct val="100000"/>
              </a:lnSpc>
            </a:pPr>
            <a:r>
              <a:rPr sz="2000" spc="-105" dirty="0">
                <a:solidFill>
                  <a:srgbClr val="C00000"/>
                </a:solidFill>
                <a:latin typeface="Arial"/>
                <a:cs typeface="Arial"/>
              </a:rPr>
              <a:t>Lifecycle </a:t>
            </a:r>
            <a:r>
              <a:rPr sz="2000" spc="-150" dirty="0">
                <a:solidFill>
                  <a:srgbClr val="C00000"/>
                </a:solidFill>
                <a:latin typeface="Arial"/>
                <a:cs typeface="Arial"/>
              </a:rPr>
              <a:t>BI </a:t>
            </a:r>
            <a:r>
              <a:rPr sz="2000" spc="-55" dirty="0">
                <a:solidFill>
                  <a:srgbClr val="C00000"/>
                </a:solidFill>
                <a:latin typeface="Arial"/>
                <a:cs typeface="Arial"/>
              </a:rPr>
              <a:t>Application</a:t>
            </a:r>
            <a:r>
              <a:rPr sz="2000" spc="-180" dirty="0">
                <a:solidFill>
                  <a:srgbClr val="C00000"/>
                </a:solidFill>
                <a:latin typeface="Arial"/>
                <a:cs typeface="Arial"/>
              </a:rPr>
              <a:t> </a:t>
            </a:r>
            <a:r>
              <a:rPr sz="2000" spc="-155" dirty="0">
                <a:solidFill>
                  <a:srgbClr val="C00000"/>
                </a:solidFill>
                <a:latin typeface="Arial"/>
                <a:cs typeface="Arial"/>
              </a:rPr>
              <a:t>Track</a:t>
            </a:r>
            <a:endParaRPr sz="2000">
              <a:latin typeface="Arial"/>
              <a:cs typeface="Arial"/>
            </a:endParaRPr>
          </a:p>
        </p:txBody>
      </p:sp>
      <p:sp>
        <p:nvSpPr>
          <p:cNvPr id="9" name="object 11"/>
          <p:cNvSpPr txBox="1"/>
          <p:nvPr/>
        </p:nvSpPr>
        <p:spPr>
          <a:xfrm>
            <a:off x="1753615" y="3463039"/>
            <a:ext cx="1915160" cy="1085215"/>
          </a:xfrm>
          <a:prstGeom prst="rect">
            <a:avLst/>
          </a:prstGeom>
        </p:spPr>
        <p:txBody>
          <a:bodyPr vert="horz" wrap="square" lIns="0" tIns="0" rIns="0" bIns="0" rtlCol="0">
            <a:spAutoFit/>
          </a:bodyPr>
          <a:lstStyle/>
          <a:p>
            <a:pPr marL="184785" indent="-172085">
              <a:lnSpc>
                <a:spcPct val="100000"/>
              </a:lnSpc>
              <a:buChar char="•"/>
              <a:tabLst>
                <a:tab pos="185420" algn="l"/>
              </a:tabLst>
            </a:pPr>
            <a:r>
              <a:rPr sz="1100" spc="-85" dirty="0">
                <a:solidFill>
                  <a:srgbClr val="3F3F3F"/>
                </a:solidFill>
                <a:latin typeface="Arial"/>
                <a:cs typeface="Arial"/>
              </a:rPr>
              <a:t>BI </a:t>
            </a:r>
            <a:r>
              <a:rPr sz="1100" spc="-35" dirty="0">
                <a:solidFill>
                  <a:srgbClr val="3F3F3F"/>
                </a:solidFill>
                <a:latin typeface="Arial"/>
                <a:cs typeface="Arial"/>
              </a:rPr>
              <a:t>Application</a:t>
            </a:r>
            <a:r>
              <a:rPr sz="1100" spc="-100" dirty="0">
                <a:solidFill>
                  <a:srgbClr val="3F3F3F"/>
                </a:solidFill>
                <a:latin typeface="Arial"/>
                <a:cs typeface="Arial"/>
              </a:rPr>
              <a:t> </a:t>
            </a:r>
            <a:r>
              <a:rPr sz="1100" spc="-45" dirty="0">
                <a:solidFill>
                  <a:srgbClr val="3F3F3F"/>
                </a:solidFill>
                <a:latin typeface="Arial"/>
                <a:cs typeface="Arial"/>
              </a:rPr>
              <a:t>Specification</a:t>
            </a:r>
            <a:endParaRPr sz="1100">
              <a:latin typeface="Arial"/>
              <a:cs typeface="Arial"/>
            </a:endParaRPr>
          </a:p>
          <a:p>
            <a:pPr marL="384175" marR="5080" lvl="1" indent="-142875">
              <a:lnSpc>
                <a:spcPct val="80000"/>
              </a:lnSpc>
              <a:spcBef>
                <a:spcPts val="234"/>
              </a:spcBef>
              <a:buChar char="–"/>
              <a:tabLst>
                <a:tab pos="384810" algn="l"/>
              </a:tabLst>
            </a:pPr>
            <a:r>
              <a:rPr sz="950" spc="-45" dirty="0">
                <a:solidFill>
                  <a:srgbClr val="3F3F3F"/>
                </a:solidFill>
                <a:latin typeface="Arial"/>
                <a:cs typeface="Arial"/>
              </a:rPr>
              <a:t>Grounded </a:t>
            </a:r>
            <a:r>
              <a:rPr sz="950" spc="-30" dirty="0">
                <a:solidFill>
                  <a:srgbClr val="3F3F3F"/>
                </a:solidFill>
                <a:latin typeface="Arial"/>
                <a:cs typeface="Arial"/>
              </a:rPr>
              <a:t>upon </a:t>
            </a:r>
            <a:r>
              <a:rPr sz="950" spc="-25" dirty="0">
                <a:solidFill>
                  <a:srgbClr val="3F3F3F"/>
                </a:solidFill>
                <a:latin typeface="Arial"/>
                <a:cs typeface="Arial"/>
              </a:rPr>
              <a:t>requirement  </a:t>
            </a:r>
            <a:r>
              <a:rPr sz="950" spc="-30" dirty="0">
                <a:solidFill>
                  <a:srgbClr val="3F3F3F"/>
                </a:solidFill>
                <a:latin typeface="Arial"/>
                <a:cs typeface="Arial"/>
              </a:rPr>
              <a:t>documentation </a:t>
            </a:r>
            <a:r>
              <a:rPr sz="950" spc="-45" dirty="0">
                <a:solidFill>
                  <a:srgbClr val="3F3F3F"/>
                </a:solidFill>
                <a:latin typeface="Arial"/>
                <a:cs typeface="Arial"/>
              </a:rPr>
              <a:t>create </a:t>
            </a:r>
            <a:r>
              <a:rPr sz="950" spc="-50" dirty="0">
                <a:solidFill>
                  <a:srgbClr val="3F3F3F"/>
                </a:solidFill>
                <a:latin typeface="Arial"/>
                <a:cs typeface="Arial"/>
              </a:rPr>
              <a:t>10-15 </a:t>
            </a:r>
            <a:r>
              <a:rPr sz="950" spc="-75" dirty="0">
                <a:solidFill>
                  <a:srgbClr val="3F3F3F"/>
                </a:solidFill>
                <a:latin typeface="Arial"/>
                <a:cs typeface="Arial"/>
              </a:rPr>
              <a:t>BI  </a:t>
            </a:r>
            <a:r>
              <a:rPr sz="950" spc="-25" dirty="0">
                <a:solidFill>
                  <a:srgbClr val="3F3F3F"/>
                </a:solidFill>
                <a:latin typeface="Arial"/>
                <a:cs typeface="Arial"/>
              </a:rPr>
              <a:t>reports </a:t>
            </a:r>
            <a:r>
              <a:rPr sz="950" spc="-45" dirty="0">
                <a:solidFill>
                  <a:srgbClr val="3F3F3F"/>
                </a:solidFill>
                <a:latin typeface="Arial"/>
                <a:cs typeface="Arial"/>
              </a:rPr>
              <a:t>and </a:t>
            </a:r>
            <a:r>
              <a:rPr sz="950" spc="-35" dirty="0">
                <a:solidFill>
                  <a:srgbClr val="3F3F3F"/>
                </a:solidFill>
                <a:latin typeface="Arial"/>
                <a:cs typeface="Arial"/>
              </a:rPr>
              <a:t>analytic  applications</a:t>
            </a:r>
            <a:endParaRPr sz="950">
              <a:latin typeface="Arial"/>
              <a:cs typeface="Arial"/>
            </a:endParaRPr>
          </a:p>
          <a:p>
            <a:pPr marL="384175" marR="136525" lvl="1" indent="-142875">
              <a:lnSpc>
                <a:spcPct val="80000"/>
              </a:lnSpc>
              <a:spcBef>
                <a:spcPts val="225"/>
              </a:spcBef>
              <a:buChar char="–"/>
              <a:tabLst>
                <a:tab pos="384810" algn="l"/>
              </a:tabLst>
            </a:pPr>
            <a:r>
              <a:rPr sz="950" spc="-40" dirty="0">
                <a:solidFill>
                  <a:srgbClr val="3F3F3F"/>
                </a:solidFill>
                <a:latin typeface="Arial"/>
                <a:cs typeface="Arial"/>
              </a:rPr>
              <a:t>Define </a:t>
            </a:r>
            <a:r>
              <a:rPr sz="950" spc="-45" dirty="0">
                <a:solidFill>
                  <a:srgbClr val="3F3F3F"/>
                </a:solidFill>
                <a:latin typeface="Arial"/>
                <a:cs typeface="Arial"/>
              </a:rPr>
              <a:t>and </a:t>
            </a:r>
            <a:r>
              <a:rPr sz="950" spc="-65" dirty="0">
                <a:solidFill>
                  <a:srgbClr val="3F3F3F"/>
                </a:solidFill>
                <a:latin typeface="Arial"/>
                <a:cs typeface="Arial"/>
              </a:rPr>
              <a:t>use</a:t>
            </a:r>
            <a:r>
              <a:rPr sz="950" spc="-135" dirty="0">
                <a:solidFill>
                  <a:srgbClr val="3F3F3F"/>
                </a:solidFill>
                <a:latin typeface="Arial"/>
                <a:cs typeface="Arial"/>
              </a:rPr>
              <a:t> </a:t>
            </a:r>
            <a:r>
              <a:rPr sz="950" spc="-45" dirty="0">
                <a:solidFill>
                  <a:srgbClr val="3F3F3F"/>
                </a:solidFill>
                <a:latin typeface="Arial"/>
                <a:cs typeface="Arial"/>
              </a:rPr>
              <a:t>standardized  </a:t>
            </a:r>
            <a:r>
              <a:rPr sz="950" spc="-30" dirty="0">
                <a:solidFill>
                  <a:srgbClr val="3F3F3F"/>
                </a:solidFill>
                <a:latin typeface="Arial"/>
                <a:cs typeface="Arial"/>
              </a:rPr>
              <a:t>interface</a:t>
            </a:r>
            <a:endParaRPr sz="950">
              <a:latin typeface="Arial"/>
              <a:cs typeface="Arial"/>
            </a:endParaRPr>
          </a:p>
          <a:p>
            <a:pPr marL="384175" lvl="1" indent="-142875">
              <a:lnSpc>
                <a:spcPct val="100000"/>
              </a:lnSpc>
              <a:buChar char="–"/>
              <a:tabLst>
                <a:tab pos="384810" algn="l"/>
              </a:tabLst>
            </a:pPr>
            <a:r>
              <a:rPr sz="950" spc="-25" dirty="0">
                <a:solidFill>
                  <a:srgbClr val="3F3F3F"/>
                </a:solidFill>
                <a:latin typeface="Arial"/>
                <a:cs typeface="Arial"/>
              </a:rPr>
              <a:t>Usability!</a:t>
            </a:r>
            <a:endParaRPr sz="950">
              <a:latin typeface="Arial"/>
              <a:cs typeface="Arial"/>
            </a:endParaRPr>
          </a:p>
        </p:txBody>
      </p:sp>
      <p:sp>
        <p:nvSpPr>
          <p:cNvPr id="10" name="object 12"/>
          <p:cNvSpPr txBox="1"/>
          <p:nvPr/>
        </p:nvSpPr>
        <p:spPr>
          <a:xfrm>
            <a:off x="3849114" y="3463039"/>
            <a:ext cx="1899285" cy="1275715"/>
          </a:xfrm>
          <a:prstGeom prst="rect">
            <a:avLst/>
          </a:prstGeom>
        </p:spPr>
        <p:txBody>
          <a:bodyPr vert="horz" wrap="square" lIns="0" tIns="0" rIns="0" bIns="0" rtlCol="0">
            <a:spAutoFit/>
          </a:bodyPr>
          <a:lstStyle/>
          <a:p>
            <a:pPr marL="184785" indent="-172085">
              <a:lnSpc>
                <a:spcPct val="100000"/>
              </a:lnSpc>
              <a:buChar char="•"/>
              <a:tabLst>
                <a:tab pos="185420" algn="l"/>
              </a:tabLst>
            </a:pPr>
            <a:r>
              <a:rPr sz="1100" spc="-65" dirty="0">
                <a:solidFill>
                  <a:srgbClr val="3F3F3F"/>
                </a:solidFill>
                <a:latin typeface="Arial"/>
                <a:cs typeface="Arial"/>
              </a:rPr>
              <a:t>Bi </a:t>
            </a:r>
            <a:r>
              <a:rPr sz="1100" spc="-35" dirty="0">
                <a:solidFill>
                  <a:srgbClr val="3F3F3F"/>
                </a:solidFill>
                <a:latin typeface="Arial"/>
                <a:cs typeface="Arial"/>
              </a:rPr>
              <a:t>Application</a:t>
            </a:r>
            <a:r>
              <a:rPr sz="1100" spc="-114" dirty="0">
                <a:solidFill>
                  <a:srgbClr val="3F3F3F"/>
                </a:solidFill>
                <a:latin typeface="Arial"/>
                <a:cs typeface="Arial"/>
              </a:rPr>
              <a:t> </a:t>
            </a:r>
            <a:r>
              <a:rPr sz="1100" spc="-45" dirty="0">
                <a:solidFill>
                  <a:srgbClr val="3F3F3F"/>
                </a:solidFill>
                <a:latin typeface="Arial"/>
                <a:cs typeface="Arial"/>
              </a:rPr>
              <a:t>Developement</a:t>
            </a:r>
            <a:endParaRPr sz="1100">
              <a:latin typeface="Arial"/>
              <a:cs typeface="Arial"/>
            </a:endParaRPr>
          </a:p>
          <a:p>
            <a:pPr marL="384175" lvl="1" indent="-142875">
              <a:lnSpc>
                <a:spcPct val="100000"/>
              </a:lnSpc>
              <a:spcBef>
                <a:spcPts val="5"/>
              </a:spcBef>
              <a:buChar char="–"/>
              <a:tabLst>
                <a:tab pos="384810" algn="l"/>
              </a:tabLst>
            </a:pPr>
            <a:r>
              <a:rPr sz="950" spc="-40" dirty="0">
                <a:solidFill>
                  <a:srgbClr val="3F3F3F"/>
                </a:solidFill>
                <a:latin typeface="Arial"/>
                <a:cs typeface="Arial"/>
              </a:rPr>
              <a:t>Preconditions:</a:t>
            </a:r>
            <a:endParaRPr sz="950">
              <a:latin typeface="Arial"/>
              <a:cs typeface="Arial"/>
            </a:endParaRPr>
          </a:p>
          <a:p>
            <a:pPr marL="584200" lvl="2" indent="-114300">
              <a:lnSpc>
                <a:spcPct val="100000"/>
              </a:lnSpc>
              <a:spcBef>
                <a:spcPts val="5"/>
              </a:spcBef>
              <a:buChar char="•"/>
              <a:tabLst>
                <a:tab pos="584200" algn="l"/>
              </a:tabLst>
            </a:pPr>
            <a:r>
              <a:rPr sz="800" spc="-55" dirty="0">
                <a:solidFill>
                  <a:srgbClr val="3F3F3F"/>
                </a:solidFill>
                <a:latin typeface="Arial"/>
                <a:cs typeface="Arial"/>
              </a:rPr>
              <a:t>Database </a:t>
            </a:r>
            <a:r>
              <a:rPr sz="800" spc="-45" dirty="0">
                <a:solidFill>
                  <a:srgbClr val="3F3F3F"/>
                </a:solidFill>
                <a:latin typeface="Arial"/>
                <a:cs typeface="Arial"/>
              </a:rPr>
              <a:t>design is</a:t>
            </a:r>
            <a:r>
              <a:rPr sz="800" spc="-75" dirty="0">
                <a:solidFill>
                  <a:srgbClr val="3F3F3F"/>
                </a:solidFill>
                <a:latin typeface="Arial"/>
                <a:cs typeface="Arial"/>
              </a:rPr>
              <a:t> </a:t>
            </a:r>
            <a:r>
              <a:rPr sz="800" spc="-30" dirty="0">
                <a:solidFill>
                  <a:srgbClr val="3F3F3F"/>
                </a:solidFill>
                <a:latin typeface="Arial"/>
                <a:cs typeface="Arial"/>
              </a:rPr>
              <a:t>complete</a:t>
            </a:r>
            <a:endParaRPr sz="800">
              <a:latin typeface="Arial"/>
              <a:cs typeface="Arial"/>
            </a:endParaRPr>
          </a:p>
          <a:p>
            <a:pPr marL="584200" lvl="2" indent="-114300">
              <a:lnSpc>
                <a:spcPct val="100000"/>
              </a:lnSpc>
              <a:buChar char="•"/>
              <a:tabLst>
                <a:tab pos="584200" algn="l"/>
              </a:tabLst>
            </a:pPr>
            <a:r>
              <a:rPr sz="800" spc="-35" dirty="0">
                <a:solidFill>
                  <a:srgbClr val="3F3F3F"/>
                </a:solidFill>
                <a:latin typeface="Arial"/>
                <a:cs typeface="Arial"/>
              </a:rPr>
              <a:t>BI-tools </a:t>
            </a:r>
            <a:r>
              <a:rPr sz="800" spc="-40" dirty="0">
                <a:solidFill>
                  <a:srgbClr val="3F3F3F"/>
                </a:solidFill>
                <a:latin typeface="Arial"/>
                <a:cs typeface="Arial"/>
              </a:rPr>
              <a:t>and </a:t>
            </a:r>
            <a:r>
              <a:rPr sz="800" spc="-30" dirty="0">
                <a:solidFill>
                  <a:srgbClr val="3F3F3F"/>
                </a:solidFill>
                <a:latin typeface="Arial"/>
                <a:cs typeface="Arial"/>
              </a:rPr>
              <a:t>meta </a:t>
            </a:r>
            <a:r>
              <a:rPr sz="800" spc="-35" dirty="0">
                <a:solidFill>
                  <a:srgbClr val="3F3F3F"/>
                </a:solidFill>
                <a:latin typeface="Arial"/>
                <a:cs typeface="Arial"/>
              </a:rPr>
              <a:t>data</a:t>
            </a:r>
            <a:r>
              <a:rPr sz="800" spc="-80" dirty="0">
                <a:solidFill>
                  <a:srgbClr val="3F3F3F"/>
                </a:solidFill>
                <a:latin typeface="Arial"/>
                <a:cs typeface="Arial"/>
              </a:rPr>
              <a:t> </a:t>
            </a:r>
            <a:r>
              <a:rPr sz="800" spc="-30" dirty="0">
                <a:solidFill>
                  <a:srgbClr val="3F3F3F"/>
                </a:solidFill>
                <a:latin typeface="Arial"/>
                <a:cs typeface="Arial"/>
              </a:rPr>
              <a:t>installed</a:t>
            </a:r>
            <a:endParaRPr sz="800">
              <a:latin typeface="Arial"/>
              <a:cs typeface="Arial"/>
            </a:endParaRPr>
          </a:p>
          <a:p>
            <a:pPr marL="584200" marR="160020" lvl="2" indent="-114300">
              <a:lnSpc>
                <a:spcPct val="80000"/>
              </a:lnSpc>
              <a:spcBef>
                <a:spcPts val="190"/>
              </a:spcBef>
              <a:buChar char="•"/>
              <a:tabLst>
                <a:tab pos="584200" algn="l"/>
              </a:tabLst>
            </a:pPr>
            <a:r>
              <a:rPr sz="800" spc="-50" dirty="0">
                <a:solidFill>
                  <a:srgbClr val="3F3F3F"/>
                </a:solidFill>
                <a:latin typeface="Arial"/>
                <a:cs typeface="Arial"/>
              </a:rPr>
              <a:t>(Subset </a:t>
            </a:r>
            <a:r>
              <a:rPr sz="800" spc="-10" dirty="0">
                <a:solidFill>
                  <a:srgbClr val="3F3F3F"/>
                </a:solidFill>
                <a:latin typeface="Arial"/>
                <a:cs typeface="Arial"/>
              </a:rPr>
              <a:t>of) </a:t>
            </a:r>
            <a:r>
              <a:rPr sz="800" spc="-35" dirty="0">
                <a:solidFill>
                  <a:srgbClr val="3F3F3F"/>
                </a:solidFill>
                <a:latin typeface="Arial"/>
                <a:cs typeface="Arial"/>
              </a:rPr>
              <a:t>Historical data </a:t>
            </a:r>
            <a:r>
              <a:rPr sz="800" spc="-45" dirty="0">
                <a:solidFill>
                  <a:srgbClr val="3F3F3F"/>
                </a:solidFill>
                <a:latin typeface="Arial"/>
                <a:cs typeface="Arial"/>
              </a:rPr>
              <a:t>is  </a:t>
            </a:r>
            <a:r>
              <a:rPr sz="800" spc="-35" dirty="0">
                <a:solidFill>
                  <a:srgbClr val="3F3F3F"/>
                </a:solidFill>
                <a:latin typeface="Arial"/>
                <a:cs typeface="Arial"/>
              </a:rPr>
              <a:t>loaded</a:t>
            </a:r>
            <a:endParaRPr sz="800">
              <a:latin typeface="Arial"/>
              <a:cs typeface="Arial"/>
            </a:endParaRPr>
          </a:p>
          <a:p>
            <a:pPr marL="384175" marR="100965" lvl="1" indent="-142875">
              <a:lnSpc>
                <a:spcPct val="80000"/>
              </a:lnSpc>
              <a:spcBef>
                <a:spcPts val="219"/>
              </a:spcBef>
              <a:buChar char="–"/>
              <a:tabLst>
                <a:tab pos="384810" algn="l"/>
              </a:tabLst>
            </a:pPr>
            <a:r>
              <a:rPr sz="950" spc="-30" dirty="0">
                <a:solidFill>
                  <a:srgbClr val="3F3F3F"/>
                </a:solidFill>
                <a:latin typeface="Arial"/>
                <a:cs typeface="Arial"/>
              </a:rPr>
              <a:t>But </a:t>
            </a:r>
            <a:r>
              <a:rPr sz="950" spc="-35" dirty="0">
                <a:solidFill>
                  <a:srgbClr val="3F3F3F"/>
                </a:solidFill>
                <a:latin typeface="Arial"/>
                <a:cs typeface="Arial"/>
              </a:rPr>
              <a:t>before </a:t>
            </a:r>
            <a:r>
              <a:rPr sz="950" spc="-15" dirty="0">
                <a:solidFill>
                  <a:srgbClr val="3F3F3F"/>
                </a:solidFill>
                <a:latin typeface="Arial"/>
                <a:cs typeface="Arial"/>
              </a:rPr>
              <a:t>the </a:t>
            </a:r>
            <a:r>
              <a:rPr sz="950" spc="-140" dirty="0">
                <a:solidFill>
                  <a:srgbClr val="3F3F3F"/>
                </a:solidFill>
                <a:latin typeface="Arial"/>
                <a:cs typeface="Arial"/>
              </a:rPr>
              <a:t>ETL </a:t>
            </a:r>
            <a:r>
              <a:rPr sz="950" spc="-60" dirty="0">
                <a:solidFill>
                  <a:srgbClr val="3F3F3F"/>
                </a:solidFill>
                <a:latin typeface="Arial"/>
                <a:cs typeface="Arial"/>
              </a:rPr>
              <a:t>process </a:t>
            </a:r>
            <a:r>
              <a:rPr sz="950" spc="-55" dirty="0">
                <a:solidFill>
                  <a:srgbClr val="3F3F3F"/>
                </a:solidFill>
                <a:latin typeface="Arial"/>
                <a:cs typeface="Arial"/>
              </a:rPr>
              <a:t>is  </a:t>
            </a:r>
            <a:r>
              <a:rPr sz="950" spc="-35" dirty="0">
                <a:solidFill>
                  <a:srgbClr val="3F3F3F"/>
                </a:solidFill>
                <a:latin typeface="Arial"/>
                <a:cs typeface="Arial"/>
              </a:rPr>
              <a:t>completed</a:t>
            </a:r>
            <a:endParaRPr sz="950">
              <a:latin typeface="Arial"/>
              <a:cs typeface="Arial"/>
            </a:endParaRPr>
          </a:p>
          <a:p>
            <a:pPr marL="584200" marR="271145" lvl="2" indent="-114300">
              <a:lnSpc>
                <a:spcPts val="770"/>
              </a:lnSpc>
              <a:spcBef>
                <a:spcPts val="190"/>
              </a:spcBef>
              <a:buChar char="•"/>
              <a:tabLst>
                <a:tab pos="584200" algn="l"/>
              </a:tabLst>
            </a:pPr>
            <a:r>
              <a:rPr sz="800" spc="-15" dirty="0">
                <a:solidFill>
                  <a:srgbClr val="3F3F3F"/>
                </a:solidFill>
                <a:latin typeface="Arial"/>
                <a:cs typeface="Arial"/>
              </a:rPr>
              <a:t>Important </a:t>
            </a:r>
            <a:r>
              <a:rPr sz="800" spc="-45" dirty="0">
                <a:solidFill>
                  <a:srgbClr val="3F3F3F"/>
                </a:solidFill>
                <a:latin typeface="Arial"/>
                <a:cs typeface="Arial"/>
              </a:rPr>
              <a:t>feedback </a:t>
            </a:r>
            <a:r>
              <a:rPr sz="800" spc="-15" dirty="0">
                <a:solidFill>
                  <a:srgbClr val="3F3F3F"/>
                </a:solidFill>
                <a:latin typeface="Arial"/>
                <a:cs typeface="Arial"/>
              </a:rPr>
              <a:t>from  </a:t>
            </a:r>
            <a:r>
              <a:rPr sz="800" spc="-30" dirty="0">
                <a:solidFill>
                  <a:srgbClr val="3F3F3F"/>
                </a:solidFill>
                <a:latin typeface="Arial"/>
                <a:cs typeface="Arial"/>
              </a:rPr>
              <a:t>developement</a:t>
            </a:r>
            <a:r>
              <a:rPr sz="800" spc="-110" dirty="0">
                <a:solidFill>
                  <a:srgbClr val="3F3F3F"/>
                </a:solidFill>
                <a:latin typeface="Arial"/>
                <a:cs typeface="Arial"/>
              </a:rPr>
              <a:t> </a:t>
            </a:r>
            <a:r>
              <a:rPr sz="800" spc="-40" dirty="0">
                <a:solidFill>
                  <a:srgbClr val="3F3F3F"/>
                </a:solidFill>
                <a:latin typeface="Arial"/>
                <a:cs typeface="Arial"/>
              </a:rPr>
              <a:t>process!</a:t>
            </a:r>
            <a:endParaRPr sz="800">
              <a:latin typeface="Arial"/>
              <a:cs typeface="Arial"/>
            </a:endParaRPr>
          </a:p>
        </p:txBody>
      </p:sp>
      <p:sp>
        <p:nvSpPr>
          <p:cNvPr id="11" name="object 13"/>
          <p:cNvSpPr/>
          <p:nvPr/>
        </p:nvSpPr>
        <p:spPr>
          <a:xfrm>
            <a:off x="2901695" y="2782819"/>
            <a:ext cx="1897380" cy="565785"/>
          </a:xfrm>
          <a:custGeom>
            <a:avLst/>
            <a:gdLst/>
            <a:ahLst/>
            <a:cxnLst/>
            <a:rect l="l" t="t" r="r" b="b"/>
            <a:pathLst>
              <a:path w="1897379" h="565785">
                <a:moveTo>
                  <a:pt x="947927" y="0"/>
                </a:moveTo>
                <a:lnTo>
                  <a:pt x="900683" y="1523"/>
                </a:lnTo>
                <a:lnTo>
                  <a:pt x="851915" y="1523"/>
                </a:lnTo>
                <a:lnTo>
                  <a:pt x="806195" y="4571"/>
                </a:lnTo>
                <a:lnTo>
                  <a:pt x="758951" y="6095"/>
                </a:lnTo>
                <a:lnTo>
                  <a:pt x="669035" y="12191"/>
                </a:lnTo>
                <a:lnTo>
                  <a:pt x="626363" y="16763"/>
                </a:lnTo>
                <a:lnTo>
                  <a:pt x="583691" y="22859"/>
                </a:lnTo>
                <a:lnTo>
                  <a:pt x="541019" y="27431"/>
                </a:lnTo>
                <a:lnTo>
                  <a:pt x="461771" y="39623"/>
                </a:lnTo>
                <a:lnTo>
                  <a:pt x="385571" y="54863"/>
                </a:lnTo>
                <a:lnTo>
                  <a:pt x="283463" y="80771"/>
                </a:lnTo>
                <a:lnTo>
                  <a:pt x="222503" y="100583"/>
                </a:lnTo>
                <a:lnTo>
                  <a:pt x="193547" y="109727"/>
                </a:lnTo>
                <a:lnTo>
                  <a:pt x="167639" y="120395"/>
                </a:lnTo>
                <a:lnTo>
                  <a:pt x="143255" y="132587"/>
                </a:lnTo>
                <a:lnTo>
                  <a:pt x="120395" y="143255"/>
                </a:lnTo>
                <a:lnTo>
                  <a:pt x="79247" y="167639"/>
                </a:lnTo>
                <a:lnTo>
                  <a:pt x="45719" y="193547"/>
                </a:lnTo>
                <a:lnTo>
                  <a:pt x="12191" y="236219"/>
                </a:lnTo>
                <a:lnTo>
                  <a:pt x="0" y="275843"/>
                </a:lnTo>
                <a:lnTo>
                  <a:pt x="0" y="292607"/>
                </a:lnTo>
                <a:lnTo>
                  <a:pt x="3047" y="307847"/>
                </a:lnTo>
                <a:lnTo>
                  <a:pt x="9143" y="323087"/>
                </a:lnTo>
                <a:lnTo>
                  <a:pt x="13715" y="330707"/>
                </a:lnTo>
                <a:lnTo>
                  <a:pt x="21335" y="345947"/>
                </a:lnTo>
                <a:lnTo>
                  <a:pt x="62483" y="387095"/>
                </a:lnTo>
                <a:lnTo>
                  <a:pt x="99059" y="411479"/>
                </a:lnTo>
                <a:lnTo>
                  <a:pt x="143255" y="435863"/>
                </a:lnTo>
                <a:lnTo>
                  <a:pt x="222503" y="467867"/>
                </a:lnTo>
                <a:lnTo>
                  <a:pt x="283463" y="486155"/>
                </a:lnTo>
                <a:lnTo>
                  <a:pt x="350519" y="504443"/>
                </a:lnTo>
                <a:lnTo>
                  <a:pt x="461771" y="527303"/>
                </a:lnTo>
                <a:lnTo>
                  <a:pt x="541019" y="539495"/>
                </a:lnTo>
                <a:lnTo>
                  <a:pt x="583691" y="545591"/>
                </a:lnTo>
                <a:lnTo>
                  <a:pt x="669035" y="554735"/>
                </a:lnTo>
                <a:lnTo>
                  <a:pt x="760475" y="560831"/>
                </a:lnTo>
                <a:lnTo>
                  <a:pt x="806195" y="562355"/>
                </a:lnTo>
                <a:lnTo>
                  <a:pt x="853439" y="565403"/>
                </a:lnTo>
                <a:lnTo>
                  <a:pt x="996695" y="565403"/>
                </a:lnTo>
                <a:lnTo>
                  <a:pt x="1138427" y="560831"/>
                </a:lnTo>
                <a:lnTo>
                  <a:pt x="1184147" y="557783"/>
                </a:lnTo>
                <a:lnTo>
                  <a:pt x="1228343" y="553211"/>
                </a:lnTo>
                <a:lnTo>
                  <a:pt x="1272539" y="550163"/>
                </a:lnTo>
                <a:lnTo>
                  <a:pt x="1315211" y="544067"/>
                </a:lnTo>
                <a:lnTo>
                  <a:pt x="1342643" y="541019"/>
                </a:lnTo>
                <a:lnTo>
                  <a:pt x="900683" y="541019"/>
                </a:lnTo>
                <a:lnTo>
                  <a:pt x="807719" y="537971"/>
                </a:lnTo>
                <a:lnTo>
                  <a:pt x="672083" y="528827"/>
                </a:lnTo>
                <a:lnTo>
                  <a:pt x="586739" y="519683"/>
                </a:lnTo>
                <a:lnTo>
                  <a:pt x="545591" y="513587"/>
                </a:lnTo>
                <a:lnTo>
                  <a:pt x="504443" y="509015"/>
                </a:lnTo>
                <a:lnTo>
                  <a:pt x="466343" y="501395"/>
                </a:lnTo>
                <a:lnTo>
                  <a:pt x="428243" y="495299"/>
                </a:lnTo>
                <a:lnTo>
                  <a:pt x="356615" y="480059"/>
                </a:lnTo>
                <a:lnTo>
                  <a:pt x="291083" y="461771"/>
                </a:lnTo>
                <a:lnTo>
                  <a:pt x="230123" y="443483"/>
                </a:lnTo>
                <a:lnTo>
                  <a:pt x="153923" y="411479"/>
                </a:lnTo>
                <a:lnTo>
                  <a:pt x="111251" y="390143"/>
                </a:lnTo>
                <a:lnTo>
                  <a:pt x="77723" y="365759"/>
                </a:lnTo>
                <a:lnTo>
                  <a:pt x="41147" y="330707"/>
                </a:lnTo>
                <a:lnTo>
                  <a:pt x="25907" y="294131"/>
                </a:lnTo>
                <a:lnTo>
                  <a:pt x="25907" y="277367"/>
                </a:lnTo>
                <a:lnTo>
                  <a:pt x="27431" y="271271"/>
                </a:lnTo>
                <a:lnTo>
                  <a:pt x="27431" y="265175"/>
                </a:lnTo>
                <a:lnTo>
                  <a:pt x="30479" y="259079"/>
                </a:lnTo>
                <a:lnTo>
                  <a:pt x="32003" y="254507"/>
                </a:lnTo>
                <a:lnTo>
                  <a:pt x="35051" y="248411"/>
                </a:lnTo>
                <a:lnTo>
                  <a:pt x="64007" y="211835"/>
                </a:lnTo>
                <a:lnTo>
                  <a:pt x="112775" y="176783"/>
                </a:lnTo>
                <a:lnTo>
                  <a:pt x="153923" y="155447"/>
                </a:lnTo>
                <a:lnTo>
                  <a:pt x="204215" y="134111"/>
                </a:lnTo>
                <a:lnTo>
                  <a:pt x="260603" y="114299"/>
                </a:lnTo>
                <a:lnTo>
                  <a:pt x="323087" y="96011"/>
                </a:lnTo>
                <a:lnTo>
                  <a:pt x="428243" y="71627"/>
                </a:lnTo>
                <a:lnTo>
                  <a:pt x="466343" y="65531"/>
                </a:lnTo>
                <a:lnTo>
                  <a:pt x="504443" y="57911"/>
                </a:lnTo>
                <a:lnTo>
                  <a:pt x="545591" y="53339"/>
                </a:lnTo>
                <a:lnTo>
                  <a:pt x="586739" y="47243"/>
                </a:lnTo>
                <a:lnTo>
                  <a:pt x="672083" y="38099"/>
                </a:lnTo>
                <a:lnTo>
                  <a:pt x="806195" y="28955"/>
                </a:lnTo>
                <a:lnTo>
                  <a:pt x="900683" y="25907"/>
                </a:lnTo>
                <a:lnTo>
                  <a:pt x="1342643" y="25907"/>
                </a:lnTo>
                <a:lnTo>
                  <a:pt x="1315211" y="22859"/>
                </a:lnTo>
                <a:lnTo>
                  <a:pt x="1272539" y="16763"/>
                </a:lnTo>
                <a:lnTo>
                  <a:pt x="1228343" y="13715"/>
                </a:lnTo>
                <a:lnTo>
                  <a:pt x="1184147" y="9143"/>
                </a:lnTo>
                <a:lnTo>
                  <a:pt x="1138427" y="6095"/>
                </a:lnTo>
                <a:lnTo>
                  <a:pt x="947927" y="0"/>
                </a:lnTo>
                <a:close/>
              </a:path>
              <a:path w="1897379" h="565785">
                <a:moveTo>
                  <a:pt x="1342643" y="25907"/>
                </a:moveTo>
                <a:lnTo>
                  <a:pt x="996695" y="25907"/>
                </a:lnTo>
                <a:lnTo>
                  <a:pt x="1091183" y="28955"/>
                </a:lnTo>
                <a:lnTo>
                  <a:pt x="1226819" y="38099"/>
                </a:lnTo>
                <a:lnTo>
                  <a:pt x="1312163" y="47243"/>
                </a:lnTo>
                <a:lnTo>
                  <a:pt x="1470659" y="71627"/>
                </a:lnTo>
                <a:lnTo>
                  <a:pt x="1542287" y="86867"/>
                </a:lnTo>
                <a:lnTo>
                  <a:pt x="1607819" y="105155"/>
                </a:lnTo>
                <a:lnTo>
                  <a:pt x="1667255" y="123443"/>
                </a:lnTo>
                <a:lnTo>
                  <a:pt x="1720595" y="144779"/>
                </a:lnTo>
                <a:lnTo>
                  <a:pt x="1766315" y="166115"/>
                </a:lnTo>
                <a:lnTo>
                  <a:pt x="1804415" y="188975"/>
                </a:lnTo>
                <a:lnTo>
                  <a:pt x="1834895" y="213359"/>
                </a:lnTo>
                <a:lnTo>
                  <a:pt x="1863851" y="248411"/>
                </a:lnTo>
                <a:lnTo>
                  <a:pt x="1872995" y="278891"/>
                </a:lnTo>
                <a:lnTo>
                  <a:pt x="1872995" y="283463"/>
                </a:lnTo>
                <a:lnTo>
                  <a:pt x="1871471" y="289559"/>
                </a:lnTo>
                <a:lnTo>
                  <a:pt x="1871471" y="295655"/>
                </a:lnTo>
                <a:lnTo>
                  <a:pt x="1868423" y="307847"/>
                </a:lnTo>
                <a:lnTo>
                  <a:pt x="1865375" y="313943"/>
                </a:lnTo>
                <a:lnTo>
                  <a:pt x="1862327" y="318515"/>
                </a:lnTo>
                <a:lnTo>
                  <a:pt x="1854707" y="330707"/>
                </a:lnTo>
                <a:lnTo>
                  <a:pt x="1819655" y="367283"/>
                </a:lnTo>
                <a:lnTo>
                  <a:pt x="1786127" y="390143"/>
                </a:lnTo>
                <a:lnTo>
                  <a:pt x="1720595" y="422147"/>
                </a:lnTo>
                <a:lnTo>
                  <a:pt x="1667255" y="443483"/>
                </a:lnTo>
                <a:lnTo>
                  <a:pt x="1607819" y="461771"/>
                </a:lnTo>
                <a:lnTo>
                  <a:pt x="1540763" y="480059"/>
                </a:lnTo>
                <a:lnTo>
                  <a:pt x="1469135" y="495299"/>
                </a:lnTo>
                <a:lnTo>
                  <a:pt x="1432559" y="501395"/>
                </a:lnTo>
                <a:lnTo>
                  <a:pt x="1392935" y="509015"/>
                </a:lnTo>
                <a:lnTo>
                  <a:pt x="1353311" y="513587"/>
                </a:lnTo>
                <a:lnTo>
                  <a:pt x="1312163" y="519683"/>
                </a:lnTo>
                <a:lnTo>
                  <a:pt x="1226819" y="528827"/>
                </a:lnTo>
                <a:lnTo>
                  <a:pt x="1091183" y="537971"/>
                </a:lnTo>
                <a:lnTo>
                  <a:pt x="1043939" y="539495"/>
                </a:lnTo>
                <a:lnTo>
                  <a:pt x="996695" y="539495"/>
                </a:lnTo>
                <a:lnTo>
                  <a:pt x="949451" y="541019"/>
                </a:lnTo>
                <a:lnTo>
                  <a:pt x="1342643" y="541019"/>
                </a:lnTo>
                <a:lnTo>
                  <a:pt x="1356359" y="539495"/>
                </a:lnTo>
                <a:lnTo>
                  <a:pt x="1437131" y="527303"/>
                </a:lnTo>
                <a:lnTo>
                  <a:pt x="1511807" y="512063"/>
                </a:lnTo>
                <a:lnTo>
                  <a:pt x="1581911" y="495299"/>
                </a:lnTo>
                <a:lnTo>
                  <a:pt x="1645919" y="477011"/>
                </a:lnTo>
                <a:lnTo>
                  <a:pt x="1703831" y="457199"/>
                </a:lnTo>
                <a:lnTo>
                  <a:pt x="1778507" y="423671"/>
                </a:lnTo>
                <a:lnTo>
                  <a:pt x="1819655" y="399287"/>
                </a:lnTo>
                <a:lnTo>
                  <a:pt x="1836419" y="385571"/>
                </a:lnTo>
                <a:lnTo>
                  <a:pt x="1851659" y="373379"/>
                </a:lnTo>
                <a:lnTo>
                  <a:pt x="1865375" y="359663"/>
                </a:lnTo>
                <a:lnTo>
                  <a:pt x="1877567" y="344423"/>
                </a:lnTo>
                <a:lnTo>
                  <a:pt x="1885187" y="330707"/>
                </a:lnTo>
                <a:lnTo>
                  <a:pt x="1889759" y="323087"/>
                </a:lnTo>
                <a:lnTo>
                  <a:pt x="1892807" y="315467"/>
                </a:lnTo>
                <a:lnTo>
                  <a:pt x="1894331" y="306323"/>
                </a:lnTo>
                <a:lnTo>
                  <a:pt x="1897379" y="291083"/>
                </a:lnTo>
                <a:lnTo>
                  <a:pt x="1897379" y="274319"/>
                </a:lnTo>
                <a:lnTo>
                  <a:pt x="1892807" y="251459"/>
                </a:lnTo>
                <a:lnTo>
                  <a:pt x="1865375" y="207263"/>
                </a:lnTo>
                <a:lnTo>
                  <a:pt x="1836419" y="179831"/>
                </a:lnTo>
                <a:lnTo>
                  <a:pt x="1778507" y="143255"/>
                </a:lnTo>
                <a:lnTo>
                  <a:pt x="1754123" y="132587"/>
                </a:lnTo>
                <a:lnTo>
                  <a:pt x="1729739" y="120395"/>
                </a:lnTo>
                <a:lnTo>
                  <a:pt x="1674875" y="99059"/>
                </a:lnTo>
                <a:lnTo>
                  <a:pt x="1581911" y="71627"/>
                </a:lnTo>
                <a:lnTo>
                  <a:pt x="1475231" y="47243"/>
                </a:lnTo>
                <a:lnTo>
                  <a:pt x="1437131" y="39623"/>
                </a:lnTo>
                <a:lnTo>
                  <a:pt x="1356359" y="27431"/>
                </a:lnTo>
                <a:lnTo>
                  <a:pt x="1342643" y="25907"/>
                </a:lnTo>
                <a:close/>
              </a:path>
            </a:pathLst>
          </a:custGeom>
          <a:solidFill>
            <a:srgbClr val="BF0000"/>
          </a:solidFill>
        </p:spPr>
        <p:txBody>
          <a:bodyPr wrap="square" lIns="0" tIns="0" rIns="0" bIns="0" rtlCol="0"/>
          <a:lstStyle/>
          <a:p>
            <a:endParaRPr/>
          </a:p>
        </p:txBody>
      </p:sp>
    </p:spTree>
    <p:extLst>
      <p:ext uri="{BB962C8B-B14F-4D97-AF65-F5344CB8AC3E}">
        <p14:creationId xmlns:p14="http://schemas.microsoft.com/office/powerpoint/2010/main" val="12155126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50119" y="1444109"/>
            <a:ext cx="6260769" cy="857250"/>
          </a:xfrm>
          <a:prstGeom prst="rect">
            <a:avLst/>
          </a:prstGeom>
        </p:spPr>
        <p:txBody>
          <a:bodyPr>
            <a:noAutofit/>
          </a:bodyPr>
          <a:lstStyle/>
          <a:p>
            <a:pPr defTabSz="685800">
              <a:spcBef>
                <a:spcPct val="0"/>
              </a:spcBef>
              <a:defRPr/>
            </a:pPr>
            <a:r>
              <a:rPr lang="sv-SE" sz="2700" dirty="0" smtClean="0">
                <a:latin typeface="+mj-lt"/>
                <a:ea typeface="+mj-ea"/>
                <a:cs typeface="+mj-cs"/>
              </a:rPr>
              <a:t>ETL</a:t>
            </a:r>
            <a:endParaRPr lang="sv-SE" sz="2700" dirty="0">
              <a:latin typeface="+mj-lt"/>
              <a:ea typeface="+mj-ea"/>
              <a:cs typeface="+mj-cs"/>
            </a:endParaRPr>
          </a:p>
        </p:txBody>
      </p:sp>
      <p:sp>
        <p:nvSpPr>
          <p:cNvPr id="3" name="Rectangle 2"/>
          <p:cNvSpPr/>
          <p:nvPr/>
        </p:nvSpPr>
        <p:spPr>
          <a:xfrm>
            <a:off x="7559505" y="111682"/>
            <a:ext cx="1500733" cy="1263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689688508"/>
      </p:ext>
    </p:extLst>
  </p:cSld>
  <p:clrMapOvr>
    <a:masterClrMapping/>
  </p:clrMapOvr>
  <mc:AlternateContent xmlns:mc="http://schemas.openxmlformats.org/markup-compatibility/2006" xmlns:p14="http://schemas.microsoft.com/office/powerpoint/2010/main">
    <mc:Choice Requires="p14">
      <p:transition spd="slow" p14:dur="2000" advTm="5164"/>
    </mc:Choice>
    <mc:Fallback xmlns="">
      <p:transition spd="slow" advTm="5164"/>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3" name="Content Placeholder 2"/>
          <p:cNvSpPr>
            <a:spLocks noGrp="1"/>
          </p:cNvSpPr>
          <p:nvPr>
            <p:ph idx="1"/>
          </p:nvPr>
        </p:nvSpPr>
        <p:spPr/>
        <p:txBody>
          <a:bodyPr/>
          <a:lstStyle/>
          <a:p>
            <a:endParaRPr lang="sv-SE" dirty="0"/>
          </a:p>
        </p:txBody>
      </p:sp>
      <p:sp>
        <p:nvSpPr>
          <p:cNvPr id="4" name="object 21"/>
          <p:cNvSpPr/>
          <p:nvPr/>
        </p:nvSpPr>
        <p:spPr>
          <a:xfrm>
            <a:off x="1505955" y="1597635"/>
            <a:ext cx="4572000" cy="7620"/>
          </a:xfrm>
          <a:custGeom>
            <a:avLst/>
            <a:gdLst/>
            <a:ahLst/>
            <a:cxnLst/>
            <a:rect l="l" t="t" r="r" b="b"/>
            <a:pathLst>
              <a:path w="4572000" h="7620">
                <a:moveTo>
                  <a:pt x="0" y="7619"/>
                </a:moveTo>
                <a:lnTo>
                  <a:pt x="4571999" y="7619"/>
                </a:lnTo>
                <a:lnTo>
                  <a:pt x="4571999" y="0"/>
                </a:lnTo>
                <a:lnTo>
                  <a:pt x="0" y="0"/>
                </a:lnTo>
                <a:lnTo>
                  <a:pt x="0" y="7619"/>
                </a:lnTo>
                <a:close/>
              </a:path>
            </a:pathLst>
          </a:custGeom>
          <a:solidFill>
            <a:srgbClr val="BF0000"/>
          </a:solidFill>
        </p:spPr>
        <p:txBody>
          <a:bodyPr wrap="square" lIns="0" tIns="0" rIns="0" bIns="0" rtlCol="0"/>
          <a:lstStyle/>
          <a:p>
            <a:endParaRPr/>
          </a:p>
        </p:txBody>
      </p:sp>
      <p:sp>
        <p:nvSpPr>
          <p:cNvPr id="5" name="object 24"/>
          <p:cNvSpPr/>
          <p:nvPr/>
        </p:nvSpPr>
        <p:spPr>
          <a:xfrm>
            <a:off x="2245095" y="2921990"/>
            <a:ext cx="1152143" cy="755903"/>
          </a:xfrm>
          <a:prstGeom prst="rect">
            <a:avLst/>
          </a:prstGeom>
          <a:blipFill>
            <a:blip r:embed="rId2" cstate="print"/>
            <a:stretch>
              <a:fillRect/>
            </a:stretch>
          </a:blipFill>
        </p:spPr>
        <p:txBody>
          <a:bodyPr wrap="square" lIns="0" tIns="0" rIns="0" bIns="0" rtlCol="0"/>
          <a:lstStyle/>
          <a:p>
            <a:endParaRPr/>
          </a:p>
        </p:txBody>
      </p:sp>
      <p:sp>
        <p:nvSpPr>
          <p:cNvPr id="6" name="object 25"/>
          <p:cNvSpPr/>
          <p:nvPr/>
        </p:nvSpPr>
        <p:spPr>
          <a:xfrm>
            <a:off x="2242048" y="2915894"/>
            <a:ext cx="1158239" cy="766571"/>
          </a:xfrm>
          <a:prstGeom prst="rect">
            <a:avLst/>
          </a:prstGeom>
          <a:blipFill>
            <a:blip r:embed="rId3" cstate="print"/>
            <a:stretch>
              <a:fillRect/>
            </a:stretch>
          </a:blipFill>
        </p:spPr>
        <p:txBody>
          <a:bodyPr wrap="square" lIns="0" tIns="0" rIns="0" bIns="0" rtlCol="0"/>
          <a:lstStyle/>
          <a:p>
            <a:endParaRPr/>
          </a:p>
        </p:txBody>
      </p:sp>
      <p:sp>
        <p:nvSpPr>
          <p:cNvPr id="7" name="object 26"/>
          <p:cNvSpPr/>
          <p:nvPr/>
        </p:nvSpPr>
        <p:spPr>
          <a:xfrm>
            <a:off x="2242048" y="2915894"/>
            <a:ext cx="1158240" cy="767080"/>
          </a:xfrm>
          <a:custGeom>
            <a:avLst/>
            <a:gdLst/>
            <a:ahLst/>
            <a:cxnLst/>
            <a:rect l="l" t="t" r="r" b="b"/>
            <a:pathLst>
              <a:path w="1158239" h="767079">
                <a:moveTo>
                  <a:pt x="774191" y="760475"/>
                </a:moveTo>
                <a:lnTo>
                  <a:pt x="774191" y="766571"/>
                </a:lnTo>
                <a:lnTo>
                  <a:pt x="778782" y="761999"/>
                </a:lnTo>
                <a:lnTo>
                  <a:pt x="774191" y="760475"/>
                </a:lnTo>
                <a:close/>
              </a:path>
              <a:path w="1158239" h="767079">
                <a:moveTo>
                  <a:pt x="778763" y="755903"/>
                </a:moveTo>
                <a:lnTo>
                  <a:pt x="774191" y="760475"/>
                </a:lnTo>
                <a:lnTo>
                  <a:pt x="778763" y="761999"/>
                </a:lnTo>
                <a:lnTo>
                  <a:pt x="778763" y="755903"/>
                </a:lnTo>
                <a:close/>
              </a:path>
              <a:path w="1158239" h="767079">
                <a:moveTo>
                  <a:pt x="1150619" y="384047"/>
                </a:moveTo>
                <a:lnTo>
                  <a:pt x="778763" y="755903"/>
                </a:lnTo>
                <a:lnTo>
                  <a:pt x="778763" y="761999"/>
                </a:lnTo>
                <a:lnTo>
                  <a:pt x="1156709" y="385571"/>
                </a:lnTo>
                <a:lnTo>
                  <a:pt x="1152143" y="385571"/>
                </a:lnTo>
                <a:lnTo>
                  <a:pt x="1150619" y="384047"/>
                </a:lnTo>
                <a:close/>
              </a:path>
              <a:path w="1158239" h="767079">
                <a:moveTo>
                  <a:pt x="774191" y="573023"/>
                </a:moveTo>
                <a:lnTo>
                  <a:pt x="774191" y="760475"/>
                </a:lnTo>
                <a:lnTo>
                  <a:pt x="778763" y="755903"/>
                </a:lnTo>
                <a:lnTo>
                  <a:pt x="778763" y="574547"/>
                </a:lnTo>
                <a:lnTo>
                  <a:pt x="777239" y="574547"/>
                </a:lnTo>
                <a:lnTo>
                  <a:pt x="774191" y="573023"/>
                </a:lnTo>
                <a:close/>
              </a:path>
              <a:path w="1158239" h="767079">
                <a:moveTo>
                  <a:pt x="774191" y="192023"/>
                </a:moveTo>
                <a:lnTo>
                  <a:pt x="0" y="192023"/>
                </a:lnTo>
                <a:lnTo>
                  <a:pt x="0" y="574547"/>
                </a:lnTo>
                <a:lnTo>
                  <a:pt x="774191" y="574547"/>
                </a:lnTo>
                <a:lnTo>
                  <a:pt x="774191" y="573023"/>
                </a:lnTo>
                <a:lnTo>
                  <a:pt x="4571" y="573023"/>
                </a:lnTo>
                <a:lnTo>
                  <a:pt x="3047" y="569975"/>
                </a:lnTo>
                <a:lnTo>
                  <a:pt x="4571" y="569975"/>
                </a:lnTo>
                <a:lnTo>
                  <a:pt x="4571" y="196595"/>
                </a:lnTo>
                <a:lnTo>
                  <a:pt x="3047" y="196595"/>
                </a:lnTo>
                <a:lnTo>
                  <a:pt x="4571" y="195071"/>
                </a:lnTo>
                <a:lnTo>
                  <a:pt x="774191" y="195071"/>
                </a:lnTo>
                <a:lnTo>
                  <a:pt x="774191" y="192023"/>
                </a:lnTo>
                <a:close/>
              </a:path>
              <a:path w="1158239" h="767079">
                <a:moveTo>
                  <a:pt x="778763" y="569975"/>
                </a:moveTo>
                <a:lnTo>
                  <a:pt x="4571" y="569975"/>
                </a:lnTo>
                <a:lnTo>
                  <a:pt x="4571" y="573023"/>
                </a:lnTo>
                <a:lnTo>
                  <a:pt x="774191" y="573023"/>
                </a:lnTo>
                <a:lnTo>
                  <a:pt x="777239" y="574547"/>
                </a:lnTo>
                <a:lnTo>
                  <a:pt x="778763" y="574547"/>
                </a:lnTo>
                <a:lnTo>
                  <a:pt x="778763" y="569975"/>
                </a:lnTo>
                <a:close/>
              </a:path>
              <a:path w="1158239" h="767079">
                <a:moveTo>
                  <a:pt x="4571" y="569975"/>
                </a:moveTo>
                <a:lnTo>
                  <a:pt x="3047" y="569975"/>
                </a:lnTo>
                <a:lnTo>
                  <a:pt x="4571" y="573023"/>
                </a:lnTo>
                <a:lnTo>
                  <a:pt x="4571" y="569975"/>
                </a:lnTo>
                <a:close/>
              </a:path>
              <a:path w="1158239" h="767079">
                <a:moveTo>
                  <a:pt x="1152143" y="382523"/>
                </a:moveTo>
                <a:lnTo>
                  <a:pt x="1150619" y="384047"/>
                </a:lnTo>
                <a:lnTo>
                  <a:pt x="1152143" y="385571"/>
                </a:lnTo>
                <a:lnTo>
                  <a:pt x="1152143" y="382523"/>
                </a:lnTo>
                <a:close/>
              </a:path>
              <a:path w="1158239" h="767079">
                <a:moveTo>
                  <a:pt x="1156715" y="382523"/>
                </a:moveTo>
                <a:lnTo>
                  <a:pt x="1152143" y="382523"/>
                </a:lnTo>
                <a:lnTo>
                  <a:pt x="1152143" y="385571"/>
                </a:lnTo>
                <a:lnTo>
                  <a:pt x="1156709" y="385571"/>
                </a:lnTo>
                <a:lnTo>
                  <a:pt x="1158239" y="384047"/>
                </a:lnTo>
                <a:lnTo>
                  <a:pt x="1156715" y="382523"/>
                </a:lnTo>
                <a:close/>
              </a:path>
              <a:path w="1158239" h="767079">
                <a:moveTo>
                  <a:pt x="780287" y="6095"/>
                </a:moveTo>
                <a:lnTo>
                  <a:pt x="778763" y="6095"/>
                </a:lnTo>
                <a:lnTo>
                  <a:pt x="778763" y="12191"/>
                </a:lnTo>
                <a:lnTo>
                  <a:pt x="1150619" y="384047"/>
                </a:lnTo>
                <a:lnTo>
                  <a:pt x="1152143" y="382523"/>
                </a:lnTo>
                <a:lnTo>
                  <a:pt x="1156715" y="382523"/>
                </a:lnTo>
                <a:lnTo>
                  <a:pt x="780287" y="6095"/>
                </a:lnTo>
                <a:close/>
              </a:path>
              <a:path w="1158239" h="767079">
                <a:moveTo>
                  <a:pt x="4571" y="195071"/>
                </a:moveTo>
                <a:lnTo>
                  <a:pt x="3047" y="196595"/>
                </a:lnTo>
                <a:lnTo>
                  <a:pt x="4571" y="196595"/>
                </a:lnTo>
                <a:lnTo>
                  <a:pt x="4571" y="195071"/>
                </a:lnTo>
                <a:close/>
              </a:path>
              <a:path w="1158239" h="767079">
                <a:moveTo>
                  <a:pt x="778763" y="192023"/>
                </a:moveTo>
                <a:lnTo>
                  <a:pt x="777239" y="192023"/>
                </a:lnTo>
                <a:lnTo>
                  <a:pt x="774191" y="195071"/>
                </a:lnTo>
                <a:lnTo>
                  <a:pt x="4571" y="195071"/>
                </a:lnTo>
                <a:lnTo>
                  <a:pt x="4571" y="196595"/>
                </a:lnTo>
                <a:lnTo>
                  <a:pt x="778763" y="196595"/>
                </a:lnTo>
                <a:lnTo>
                  <a:pt x="778763" y="192023"/>
                </a:lnTo>
                <a:close/>
              </a:path>
              <a:path w="1158239" h="767079">
                <a:moveTo>
                  <a:pt x="774191" y="7619"/>
                </a:moveTo>
                <a:lnTo>
                  <a:pt x="774191" y="195071"/>
                </a:lnTo>
                <a:lnTo>
                  <a:pt x="777239" y="192023"/>
                </a:lnTo>
                <a:lnTo>
                  <a:pt x="778763" y="192023"/>
                </a:lnTo>
                <a:lnTo>
                  <a:pt x="778763" y="12191"/>
                </a:lnTo>
                <a:lnTo>
                  <a:pt x="774191" y="7619"/>
                </a:lnTo>
                <a:close/>
              </a:path>
              <a:path w="1158239" h="767079">
                <a:moveTo>
                  <a:pt x="778763" y="6095"/>
                </a:moveTo>
                <a:lnTo>
                  <a:pt x="774191" y="7619"/>
                </a:lnTo>
                <a:lnTo>
                  <a:pt x="778763" y="12191"/>
                </a:lnTo>
                <a:lnTo>
                  <a:pt x="778763" y="6095"/>
                </a:lnTo>
                <a:close/>
              </a:path>
              <a:path w="1158239" h="767079">
                <a:moveTo>
                  <a:pt x="774191" y="0"/>
                </a:moveTo>
                <a:lnTo>
                  <a:pt x="774191" y="7619"/>
                </a:lnTo>
                <a:lnTo>
                  <a:pt x="778763" y="6095"/>
                </a:lnTo>
                <a:lnTo>
                  <a:pt x="780287" y="6095"/>
                </a:lnTo>
                <a:lnTo>
                  <a:pt x="774191" y="0"/>
                </a:lnTo>
                <a:close/>
              </a:path>
            </a:pathLst>
          </a:custGeom>
          <a:solidFill>
            <a:srgbClr val="70805F"/>
          </a:solidFill>
        </p:spPr>
        <p:txBody>
          <a:bodyPr wrap="square" lIns="0" tIns="0" rIns="0" bIns="0" rtlCol="0"/>
          <a:lstStyle/>
          <a:p>
            <a:endParaRPr/>
          </a:p>
        </p:txBody>
      </p:sp>
      <p:sp>
        <p:nvSpPr>
          <p:cNvPr id="8" name="object 27"/>
          <p:cNvSpPr txBox="1"/>
          <p:nvPr/>
        </p:nvSpPr>
        <p:spPr>
          <a:xfrm>
            <a:off x="5248389" y="3289281"/>
            <a:ext cx="543560" cy="107950"/>
          </a:xfrm>
          <a:prstGeom prst="rect">
            <a:avLst/>
          </a:prstGeom>
        </p:spPr>
        <p:txBody>
          <a:bodyPr vert="horz" wrap="square" lIns="0" tIns="0" rIns="0" bIns="0" rtlCol="0">
            <a:spAutoFit/>
          </a:bodyPr>
          <a:lstStyle/>
          <a:p>
            <a:pPr marL="12700">
              <a:lnSpc>
                <a:spcPct val="100000"/>
              </a:lnSpc>
            </a:pPr>
            <a:r>
              <a:rPr sz="600" i="1" spc="-25" dirty="0">
                <a:solidFill>
                  <a:srgbClr val="4E4C51"/>
                </a:solidFill>
                <a:latin typeface="Arial"/>
                <a:cs typeface="Arial"/>
              </a:rPr>
              <a:t>Query/Reporting</a:t>
            </a:r>
            <a:endParaRPr sz="600">
              <a:latin typeface="Arial"/>
              <a:cs typeface="Arial"/>
            </a:endParaRPr>
          </a:p>
        </p:txBody>
      </p:sp>
      <p:sp>
        <p:nvSpPr>
          <p:cNvPr id="9" name="object 28"/>
          <p:cNvSpPr/>
          <p:nvPr/>
        </p:nvSpPr>
        <p:spPr>
          <a:xfrm>
            <a:off x="3765597" y="3255704"/>
            <a:ext cx="91335" cy="3090"/>
          </a:xfrm>
          <a:prstGeom prst="rect">
            <a:avLst/>
          </a:prstGeom>
          <a:blipFill>
            <a:blip r:embed="rId4" cstate="print"/>
            <a:stretch>
              <a:fillRect/>
            </a:stretch>
          </a:blipFill>
        </p:spPr>
        <p:txBody>
          <a:bodyPr wrap="square" lIns="0" tIns="0" rIns="0" bIns="0" rtlCol="0"/>
          <a:lstStyle/>
          <a:p>
            <a:endParaRPr/>
          </a:p>
        </p:txBody>
      </p:sp>
      <p:sp>
        <p:nvSpPr>
          <p:cNvPr id="10" name="object 29"/>
          <p:cNvSpPr/>
          <p:nvPr/>
        </p:nvSpPr>
        <p:spPr>
          <a:xfrm>
            <a:off x="3625229" y="3224199"/>
            <a:ext cx="33724" cy="14137"/>
          </a:xfrm>
          <a:prstGeom prst="rect">
            <a:avLst/>
          </a:prstGeom>
          <a:blipFill>
            <a:blip r:embed="rId5" cstate="print"/>
            <a:stretch>
              <a:fillRect/>
            </a:stretch>
          </a:blipFill>
        </p:spPr>
        <p:txBody>
          <a:bodyPr wrap="square" lIns="0" tIns="0" rIns="0" bIns="0" rtlCol="0"/>
          <a:lstStyle/>
          <a:p>
            <a:endParaRPr/>
          </a:p>
        </p:txBody>
      </p:sp>
      <p:sp>
        <p:nvSpPr>
          <p:cNvPr id="11" name="object 30"/>
          <p:cNvSpPr/>
          <p:nvPr/>
        </p:nvSpPr>
        <p:spPr>
          <a:xfrm>
            <a:off x="4021465" y="3003674"/>
            <a:ext cx="49382" cy="235461"/>
          </a:xfrm>
          <a:prstGeom prst="rect">
            <a:avLst/>
          </a:prstGeom>
          <a:blipFill>
            <a:blip r:embed="rId6" cstate="print"/>
            <a:stretch>
              <a:fillRect/>
            </a:stretch>
          </a:blipFill>
        </p:spPr>
        <p:txBody>
          <a:bodyPr wrap="square" lIns="0" tIns="0" rIns="0" bIns="0" rtlCol="0"/>
          <a:lstStyle/>
          <a:p>
            <a:endParaRPr/>
          </a:p>
        </p:txBody>
      </p:sp>
      <p:sp>
        <p:nvSpPr>
          <p:cNvPr id="12" name="object 31"/>
          <p:cNvSpPr/>
          <p:nvPr/>
        </p:nvSpPr>
        <p:spPr>
          <a:xfrm>
            <a:off x="3610599" y="2952470"/>
            <a:ext cx="461771" cy="309371"/>
          </a:xfrm>
          <a:prstGeom prst="rect">
            <a:avLst/>
          </a:prstGeom>
          <a:blipFill>
            <a:blip r:embed="rId7" cstate="print"/>
            <a:stretch>
              <a:fillRect/>
            </a:stretch>
          </a:blipFill>
        </p:spPr>
        <p:txBody>
          <a:bodyPr wrap="square" lIns="0" tIns="0" rIns="0" bIns="0" rtlCol="0"/>
          <a:lstStyle/>
          <a:p>
            <a:endParaRPr/>
          </a:p>
        </p:txBody>
      </p:sp>
      <p:sp>
        <p:nvSpPr>
          <p:cNvPr id="13" name="object 32"/>
          <p:cNvSpPr/>
          <p:nvPr/>
        </p:nvSpPr>
        <p:spPr>
          <a:xfrm>
            <a:off x="3610599" y="3004287"/>
            <a:ext cx="462280" cy="55244"/>
          </a:xfrm>
          <a:custGeom>
            <a:avLst/>
            <a:gdLst/>
            <a:ahLst/>
            <a:cxnLst/>
            <a:rect l="l" t="t" r="r" b="b"/>
            <a:pathLst>
              <a:path w="462279" h="55245">
                <a:moveTo>
                  <a:pt x="254507" y="53339"/>
                </a:moveTo>
                <a:lnTo>
                  <a:pt x="207263" y="53339"/>
                </a:lnTo>
                <a:lnTo>
                  <a:pt x="231647" y="54863"/>
                </a:lnTo>
                <a:lnTo>
                  <a:pt x="254507" y="53339"/>
                </a:lnTo>
                <a:close/>
              </a:path>
              <a:path w="462279" h="55245">
                <a:moveTo>
                  <a:pt x="4571" y="0"/>
                </a:moveTo>
                <a:lnTo>
                  <a:pt x="0" y="1523"/>
                </a:lnTo>
                <a:lnTo>
                  <a:pt x="0" y="4571"/>
                </a:lnTo>
                <a:lnTo>
                  <a:pt x="1523" y="7619"/>
                </a:lnTo>
                <a:lnTo>
                  <a:pt x="4571" y="12191"/>
                </a:lnTo>
                <a:lnTo>
                  <a:pt x="6095" y="12191"/>
                </a:lnTo>
                <a:lnTo>
                  <a:pt x="6095" y="13715"/>
                </a:lnTo>
                <a:lnTo>
                  <a:pt x="10667" y="18287"/>
                </a:lnTo>
                <a:lnTo>
                  <a:pt x="12191" y="18287"/>
                </a:lnTo>
                <a:lnTo>
                  <a:pt x="19811" y="22859"/>
                </a:lnTo>
                <a:lnTo>
                  <a:pt x="28955" y="27431"/>
                </a:lnTo>
                <a:lnTo>
                  <a:pt x="41147" y="32003"/>
                </a:lnTo>
                <a:lnTo>
                  <a:pt x="54863" y="35051"/>
                </a:lnTo>
                <a:lnTo>
                  <a:pt x="68579" y="39623"/>
                </a:lnTo>
                <a:lnTo>
                  <a:pt x="85343" y="42671"/>
                </a:lnTo>
                <a:lnTo>
                  <a:pt x="121919" y="48767"/>
                </a:lnTo>
                <a:lnTo>
                  <a:pt x="184403" y="53339"/>
                </a:lnTo>
                <a:lnTo>
                  <a:pt x="277367" y="53339"/>
                </a:lnTo>
                <a:lnTo>
                  <a:pt x="339851" y="48767"/>
                </a:lnTo>
                <a:lnTo>
                  <a:pt x="184403" y="48767"/>
                </a:lnTo>
                <a:lnTo>
                  <a:pt x="141731" y="45719"/>
                </a:lnTo>
                <a:lnTo>
                  <a:pt x="121919" y="42671"/>
                </a:lnTo>
                <a:lnTo>
                  <a:pt x="103631" y="41147"/>
                </a:lnTo>
                <a:lnTo>
                  <a:pt x="85343" y="38099"/>
                </a:lnTo>
                <a:lnTo>
                  <a:pt x="70103" y="35051"/>
                </a:lnTo>
                <a:lnTo>
                  <a:pt x="54863" y="30479"/>
                </a:lnTo>
                <a:lnTo>
                  <a:pt x="42671" y="27431"/>
                </a:lnTo>
                <a:lnTo>
                  <a:pt x="30479" y="22859"/>
                </a:lnTo>
                <a:lnTo>
                  <a:pt x="21335" y="18287"/>
                </a:lnTo>
                <a:lnTo>
                  <a:pt x="13715" y="13715"/>
                </a:lnTo>
                <a:lnTo>
                  <a:pt x="10667" y="10667"/>
                </a:lnTo>
                <a:lnTo>
                  <a:pt x="9143" y="10667"/>
                </a:lnTo>
                <a:lnTo>
                  <a:pt x="6857" y="6095"/>
                </a:lnTo>
                <a:lnTo>
                  <a:pt x="6095" y="6095"/>
                </a:lnTo>
                <a:lnTo>
                  <a:pt x="4571" y="3047"/>
                </a:lnTo>
                <a:lnTo>
                  <a:pt x="4571" y="0"/>
                </a:lnTo>
                <a:close/>
              </a:path>
              <a:path w="462279" h="55245">
                <a:moveTo>
                  <a:pt x="453281" y="9797"/>
                </a:moveTo>
                <a:lnTo>
                  <a:pt x="419099" y="27431"/>
                </a:lnTo>
                <a:lnTo>
                  <a:pt x="406907" y="30479"/>
                </a:lnTo>
                <a:lnTo>
                  <a:pt x="391667" y="35051"/>
                </a:lnTo>
                <a:lnTo>
                  <a:pt x="376427" y="38099"/>
                </a:lnTo>
                <a:lnTo>
                  <a:pt x="358139" y="41147"/>
                </a:lnTo>
                <a:lnTo>
                  <a:pt x="339851" y="42671"/>
                </a:lnTo>
                <a:lnTo>
                  <a:pt x="320039" y="45719"/>
                </a:lnTo>
                <a:lnTo>
                  <a:pt x="277367" y="48767"/>
                </a:lnTo>
                <a:lnTo>
                  <a:pt x="339851" y="48767"/>
                </a:lnTo>
                <a:lnTo>
                  <a:pt x="359663" y="45719"/>
                </a:lnTo>
                <a:lnTo>
                  <a:pt x="393191" y="39623"/>
                </a:lnTo>
                <a:lnTo>
                  <a:pt x="408431" y="35051"/>
                </a:lnTo>
                <a:lnTo>
                  <a:pt x="422147" y="32003"/>
                </a:lnTo>
                <a:lnTo>
                  <a:pt x="443483" y="22859"/>
                </a:lnTo>
                <a:lnTo>
                  <a:pt x="451103" y="18287"/>
                </a:lnTo>
                <a:lnTo>
                  <a:pt x="457199" y="13715"/>
                </a:lnTo>
                <a:lnTo>
                  <a:pt x="457199" y="12191"/>
                </a:lnTo>
                <a:lnTo>
                  <a:pt x="458215" y="10667"/>
                </a:lnTo>
                <a:lnTo>
                  <a:pt x="452627" y="10667"/>
                </a:lnTo>
                <a:lnTo>
                  <a:pt x="453281" y="9797"/>
                </a:lnTo>
                <a:close/>
              </a:path>
              <a:path w="462279" h="55245">
                <a:moveTo>
                  <a:pt x="9143" y="9143"/>
                </a:moveTo>
                <a:lnTo>
                  <a:pt x="9143" y="10667"/>
                </a:lnTo>
                <a:lnTo>
                  <a:pt x="10667" y="10667"/>
                </a:lnTo>
                <a:lnTo>
                  <a:pt x="9143" y="9143"/>
                </a:lnTo>
                <a:close/>
              </a:path>
              <a:path w="462279" h="55245">
                <a:moveTo>
                  <a:pt x="454151" y="9143"/>
                </a:moveTo>
                <a:lnTo>
                  <a:pt x="453281" y="9797"/>
                </a:lnTo>
                <a:lnTo>
                  <a:pt x="452627" y="10667"/>
                </a:lnTo>
                <a:lnTo>
                  <a:pt x="454151" y="9143"/>
                </a:lnTo>
                <a:close/>
              </a:path>
              <a:path w="462279" h="55245">
                <a:moveTo>
                  <a:pt x="459231" y="9143"/>
                </a:moveTo>
                <a:lnTo>
                  <a:pt x="454151" y="9143"/>
                </a:lnTo>
                <a:lnTo>
                  <a:pt x="452627" y="10667"/>
                </a:lnTo>
                <a:lnTo>
                  <a:pt x="458215" y="10667"/>
                </a:lnTo>
                <a:lnTo>
                  <a:pt x="459231" y="9143"/>
                </a:lnTo>
                <a:close/>
              </a:path>
              <a:path w="462279" h="55245">
                <a:moveTo>
                  <a:pt x="461771" y="4571"/>
                </a:moveTo>
                <a:lnTo>
                  <a:pt x="457199" y="4571"/>
                </a:lnTo>
                <a:lnTo>
                  <a:pt x="453281" y="9797"/>
                </a:lnTo>
                <a:lnTo>
                  <a:pt x="454151" y="9143"/>
                </a:lnTo>
                <a:lnTo>
                  <a:pt x="459231" y="9143"/>
                </a:lnTo>
                <a:lnTo>
                  <a:pt x="460247" y="7619"/>
                </a:lnTo>
                <a:lnTo>
                  <a:pt x="461771" y="4571"/>
                </a:lnTo>
                <a:close/>
              </a:path>
              <a:path w="462279" h="55245">
                <a:moveTo>
                  <a:pt x="6095" y="4571"/>
                </a:moveTo>
                <a:lnTo>
                  <a:pt x="6095" y="6095"/>
                </a:lnTo>
                <a:lnTo>
                  <a:pt x="6857" y="6095"/>
                </a:lnTo>
                <a:lnTo>
                  <a:pt x="6095" y="4571"/>
                </a:lnTo>
                <a:close/>
              </a:path>
              <a:path w="462279" h="55245">
                <a:moveTo>
                  <a:pt x="457199" y="0"/>
                </a:moveTo>
                <a:lnTo>
                  <a:pt x="457199" y="3047"/>
                </a:lnTo>
                <a:lnTo>
                  <a:pt x="455675" y="6095"/>
                </a:lnTo>
                <a:lnTo>
                  <a:pt x="457199" y="4571"/>
                </a:lnTo>
                <a:lnTo>
                  <a:pt x="461771" y="4571"/>
                </a:lnTo>
                <a:lnTo>
                  <a:pt x="461771" y="1523"/>
                </a:lnTo>
                <a:lnTo>
                  <a:pt x="457199" y="0"/>
                </a:lnTo>
                <a:close/>
              </a:path>
            </a:pathLst>
          </a:custGeom>
          <a:solidFill>
            <a:srgbClr val="594C93"/>
          </a:solidFill>
        </p:spPr>
        <p:txBody>
          <a:bodyPr wrap="square" lIns="0" tIns="0" rIns="0" bIns="0" rtlCol="0"/>
          <a:lstStyle/>
          <a:p>
            <a:endParaRPr/>
          </a:p>
        </p:txBody>
      </p:sp>
      <p:sp>
        <p:nvSpPr>
          <p:cNvPr id="14" name="object 33"/>
          <p:cNvSpPr/>
          <p:nvPr/>
        </p:nvSpPr>
        <p:spPr>
          <a:xfrm>
            <a:off x="3610599" y="2952470"/>
            <a:ext cx="462280" cy="309880"/>
          </a:xfrm>
          <a:custGeom>
            <a:avLst/>
            <a:gdLst/>
            <a:ahLst/>
            <a:cxnLst/>
            <a:rect l="l" t="t" r="r" b="b"/>
            <a:pathLst>
              <a:path w="462279" h="309879">
                <a:moveTo>
                  <a:pt x="277367" y="0"/>
                </a:moveTo>
                <a:lnTo>
                  <a:pt x="184403" y="0"/>
                </a:lnTo>
                <a:lnTo>
                  <a:pt x="141731" y="3047"/>
                </a:lnTo>
                <a:lnTo>
                  <a:pt x="121919" y="6095"/>
                </a:lnTo>
                <a:lnTo>
                  <a:pt x="103631" y="7619"/>
                </a:lnTo>
                <a:lnTo>
                  <a:pt x="85343" y="10667"/>
                </a:lnTo>
                <a:lnTo>
                  <a:pt x="68579" y="15239"/>
                </a:lnTo>
                <a:lnTo>
                  <a:pt x="53339" y="18287"/>
                </a:lnTo>
                <a:lnTo>
                  <a:pt x="41147" y="22859"/>
                </a:lnTo>
                <a:lnTo>
                  <a:pt x="28955" y="25907"/>
                </a:lnTo>
                <a:lnTo>
                  <a:pt x="19811" y="30479"/>
                </a:lnTo>
                <a:lnTo>
                  <a:pt x="12191" y="35051"/>
                </a:lnTo>
                <a:lnTo>
                  <a:pt x="6095" y="41147"/>
                </a:lnTo>
                <a:lnTo>
                  <a:pt x="4571" y="41147"/>
                </a:lnTo>
                <a:lnTo>
                  <a:pt x="1523" y="45719"/>
                </a:lnTo>
                <a:lnTo>
                  <a:pt x="1523" y="47243"/>
                </a:lnTo>
                <a:lnTo>
                  <a:pt x="0" y="48767"/>
                </a:lnTo>
                <a:lnTo>
                  <a:pt x="0" y="259079"/>
                </a:lnTo>
                <a:lnTo>
                  <a:pt x="4571" y="268223"/>
                </a:lnTo>
                <a:lnTo>
                  <a:pt x="6095" y="268223"/>
                </a:lnTo>
                <a:lnTo>
                  <a:pt x="10667" y="272795"/>
                </a:lnTo>
                <a:lnTo>
                  <a:pt x="12191" y="272795"/>
                </a:lnTo>
                <a:lnTo>
                  <a:pt x="19811" y="277367"/>
                </a:lnTo>
                <a:lnTo>
                  <a:pt x="28955" y="281939"/>
                </a:lnTo>
                <a:lnTo>
                  <a:pt x="68579" y="294131"/>
                </a:lnTo>
                <a:lnTo>
                  <a:pt x="121919" y="303275"/>
                </a:lnTo>
                <a:lnTo>
                  <a:pt x="207263" y="309371"/>
                </a:lnTo>
                <a:lnTo>
                  <a:pt x="254507" y="309371"/>
                </a:lnTo>
                <a:lnTo>
                  <a:pt x="320039" y="304799"/>
                </a:lnTo>
                <a:lnTo>
                  <a:pt x="207263" y="304799"/>
                </a:lnTo>
                <a:lnTo>
                  <a:pt x="121919" y="298703"/>
                </a:lnTo>
                <a:lnTo>
                  <a:pt x="85343" y="292607"/>
                </a:lnTo>
                <a:lnTo>
                  <a:pt x="54863" y="286511"/>
                </a:lnTo>
                <a:lnTo>
                  <a:pt x="30479" y="277367"/>
                </a:lnTo>
                <a:lnTo>
                  <a:pt x="21335" y="274319"/>
                </a:lnTo>
                <a:lnTo>
                  <a:pt x="13715" y="269747"/>
                </a:lnTo>
                <a:lnTo>
                  <a:pt x="9143" y="265175"/>
                </a:lnTo>
                <a:lnTo>
                  <a:pt x="6095" y="260603"/>
                </a:lnTo>
                <a:lnTo>
                  <a:pt x="4571" y="257555"/>
                </a:lnTo>
                <a:lnTo>
                  <a:pt x="4571" y="50291"/>
                </a:lnTo>
                <a:lnTo>
                  <a:pt x="6095" y="48767"/>
                </a:lnTo>
                <a:lnTo>
                  <a:pt x="9143" y="44195"/>
                </a:lnTo>
                <a:lnTo>
                  <a:pt x="42671" y="25907"/>
                </a:lnTo>
                <a:lnTo>
                  <a:pt x="70103" y="19811"/>
                </a:lnTo>
                <a:lnTo>
                  <a:pt x="86867" y="15239"/>
                </a:lnTo>
                <a:lnTo>
                  <a:pt x="103631" y="13715"/>
                </a:lnTo>
                <a:lnTo>
                  <a:pt x="121919" y="10667"/>
                </a:lnTo>
                <a:lnTo>
                  <a:pt x="141731" y="9143"/>
                </a:lnTo>
                <a:lnTo>
                  <a:pt x="163067" y="6095"/>
                </a:lnTo>
                <a:lnTo>
                  <a:pt x="184403" y="6095"/>
                </a:lnTo>
                <a:lnTo>
                  <a:pt x="207263" y="4571"/>
                </a:lnTo>
                <a:lnTo>
                  <a:pt x="329945" y="4571"/>
                </a:lnTo>
                <a:lnTo>
                  <a:pt x="320039" y="3047"/>
                </a:lnTo>
                <a:lnTo>
                  <a:pt x="277367" y="0"/>
                </a:lnTo>
                <a:close/>
              </a:path>
              <a:path w="462279" h="309879">
                <a:moveTo>
                  <a:pt x="329945" y="4571"/>
                </a:moveTo>
                <a:lnTo>
                  <a:pt x="254507" y="4571"/>
                </a:lnTo>
                <a:lnTo>
                  <a:pt x="277367" y="6095"/>
                </a:lnTo>
                <a:lnTo>
                  <a:pt x="298703" y="6095"/>
                </a:lnTo>
                <a:lnTo>
                  <a:pt x="320039" y="9143"/>
                </a:lnTo>
                <a:lnTo>
                  <a:pt x="339851" y="10667"/>
                </a:lnTo>
                <a:lnTo>
                  <a:pt x="376427" y="16763"/>
                </a:lnTo>
                <a:lnTo>
                  <a:pt x="406907" y="22859"/>
                </a:lnTo>
                <a:lnTo>
                  <a:pt x="420623" y="27431"/>
                </a:lnTo>
                <a:lnTo>
                  <a:pt x="431291" y="30479"/>
                </a:lnTo>
                <a:lnTo>
                  <a:pt x="440435" y="35051"/>
                </a:lnTo>
                <a:lnTo>
                  <a:pt x="448055" y="39623"/>
                </a:lnTo>
                <a:lnTo>
                  <a:pt x="454151" y="44195"/>
                </a:lnTo>
                <a:lnTo>
                  <a:pt x="452627" y="44195"/>
                </a:lnTo>
                <a:lnTo>
                  <a:pt x="457199" y="48767"/>
                </a:lnTo>
                <a:lnTo>
                  <a:pt x="455675" y="48767"/>
                </a:lnTo>
                <a:lnTo>
                  <a:pt x="457199" y="50291"/>
                </a:lnTo>
                <a:lnTo>
                  <a:pt x="457199" y="257555"/>
                </a:lnTo>
                <a:lnTo>
                  <a:pt x="455675" y="260603"/>
                </a:lnTo>
                <a:lnTo>
                  <a:pt x="457199" y="260603"/>
                </a:lnTo>
                <a:lnTo>
                  <a:pt x="452627" y="265175"/>
                </a:lnTo>
                <a:lnTo>
                  <a:pt x="454151" y="265175"/>
                </a:lnTo>
                <a:lnTo>
                  <a:pt x="448055" y="269747"/>
                </a:lnTo>
                <a:lnTo>
                  <a:pt x="440435" y="274319"/>
                </a:lnTo>
                <a:lnTo>
                  <a:pt x="431291" y="277367"/>
                </a:lnTo>
                <a:lnTo>
                  <a:pt x="406907" y="286511"/>
                </a:lnTo>
                <a:lnTo>
                  <a:pt x="376427" y="292607"/>
                </a:lnTo>
                <a:lnTo>
                  <a:pt x="339851" y="298703"/>
                </a:lnTo>
                <a:lnTo>
                  <a:pt x="254507" y="304799"/>
                </a:lnTo>
                <a:lnTo>
                  <a:pt x="320039" y="304799"/>
                </a:lnTo>
                <a:lnTo>
                  <a:pt x="359663" y="300227"/>
                </a:lnTo>
                <a:lnTo>
                  <a:pt x="408431" y="291083"/>
                </a:lnTo>
                <a:lnTo>
                  <a:pt x="451103" y="272795"/>
                </a:lnTo>
                <a:lnTo>
                  <a:pt x="461771" y="259079"/>
                </a:lnTo>
                <a:lnTo>
                  <a:pt x="461771" y="48767"/>
                </a:lnTo>
                <a:lnTo>
                  <a:pt x="460247" y="47243"/>
                </a:lnTo>
                <a:lnTo>
                  <a:pt x="460247" y="45719"/>
                </a:lnTo>
                <a:lnTo>
                  <a:pt x="457199" y="41147"/>
                </a:lnTo>
                <a:lnTo>
                  <a:pt x="451103" y="36575"/>
                </a:lnTo>
                <a:lnTo>
                  <a:pt x="451103" y="35051"/>
                </a:lnTo>
                <a:lnTo>
                  <a:pt x="432815" y="25907"/>
                </a:lnTo>
                <a:lnTo>
                  <a:pt x="420623" y="22859"/>
                </a:lnTo>
                <a:lnTo>
                  <a:pt x="408431" y="18287"/>
                </a:lnTo>
                <a:lnTo>
                  <a:pt x="393191" y="15239"/>
                </a:lnTo>
                <a:lnTo>
                  <a:pt x="376427" y="10667"/>
                </a:lnTo>
                <a:lnTo>
                  <a:pt x="359663" y="7619"/>
                </a:lnTo>
                <a:lnTo>
                  <a:pt x="339851" y="6095"/>
                </a:lnTo>
                <a:lnTo>
                  <a:pt x="329945" y="4571"/>
                </a:lnTo>
                <a:close/>
              </a:path>
            </a:pathLst>
          </a:custGeom>
          <a:solidFill>
            <a:srgbClr val="594C93"/>
          </a:solidFill>
        </p:spPr>
        <p:txBody>
          <a:bodyPr wrap="square" lIns="0" tIns="0" rIns="0" bIns="0" rtlCol="0"/>
          <a:lstStyle/>
          <a:p>
            <a:endParaRPr/>
          </a:p>
        </p:txBody>
      </p:sp>
      <p:sp>
        <p:nvSpPr>
          <p:cNvPr id="15" name="object 34"/>
          <p:cNvSpPr/>
          <p:nvPr/>
        </p:nvSpPr>
        <p:spPr>
          <a:xfrm>
            <a:off x="3872478" y="3407252"/>
            <a:ext cx="98617" cy="3942"/>
          </a:xfrm>
          <a:prstGeom prst="rect">
            <a:avLst/>
          </a:prstGeom>
          <a:blipFill>
            <a:blip r:embed="rId8" cstate="print"/>
            <a:stretch>
              <a:fillRect/>
            </a:stretch>
          </a:blipFill>
        </p:spPr>
        <p:txBody>
          <a:bodyPr wrap="square" lIns="0" tIns="0" rIns="0" bIns="0" rtlCol="0"/>
          <a:lstStyle/>
          <a:p>
            <a:endParaRPr/>
          </a:p>
        </p:txBody>
      </p:sp>
      <p:sp>
        <p:nvSpPr>
          <p:cNvPr id="16" name="object 35"/>
          <p:cNvSpPr/>
          <p:nvPr/>
        </p:nvSpPr>
        <p:spPr>
          <a:xfrm>
            <a:off x="3739529" y="3376599"/>
            <a:ext cx="38252" cy="15138"/>
          </a:xfrm>
          <a:prstGeom prst="rect">
            <a:avLst/>
          </a:prstGeom>
          <a:blipFill>
            <a:blip r:embed="rId9" cstate="print"/>
            <a:stretch>
              <a:fillRect/>
            </a:stretch>
          </a:blipFill>
        </p:spPr>
        <p:txBody>
          <a:bodyPr wrap="square" lIns="0" tIns="0" rIns="0" bIns="0" rtlCol="0"/>
          <a:lstStyle/>
          <a:p>
            <a:endParaRPr/>
          </a:p>
        </p:txBody>
      </p:sp>
      <p:sp>
        <p:nvSpPr>
          <p:cNvPr id="17" name="object 36"/>
          <p:cNvSpPr/>
          <p:nvPr/>
        </p:nvSpPr>
        <p:spPr>
          <a:xfrm>
            <a:off x="4081644" y="3156074"/>
            <a:ext cx="103503" cy="246393"/>
          </a:xfrm>
          <a:prstGeom prst="rect">
            <a:avLst/>
          </a:prstGeom>
          <a:blipFill>
            <a:blip r:embed="rId10" cstate="print"/>
            <a:stretch>
              <a:fillRect/>
            </a:stretch>
          </a:blipFill>
        </p:spPr>
        <p:txBody>
          <a:bodyPr wrap="square" lIns="0" tIns="0" rIns="0" bIns="0" rtlCol="0"/>
          <a:lstStyle/>
          <a:p>
            <a:endParaRPr/>
          </a:p>
        </p:txBody>
      </p:sp>
      <p:sp>
        <p:nvSpPr>
          <p:cNvPr id="18" name="object 37"/>
          <p:cNvSpPr/>
          <p:nvPr/>
        </p:nvSpPr>
        <p:spPr>
          <a:xfrm>
            <a:off x="4014467" y="3407378"/>
            <a:ext cx="24452" cy="1720"/>
          </a:xfrm>
          <a:prstGeom prst="rect">
            <a:avLst/>
          </a:prstGeom>
          <a:blipFill>
            <a:blip r:embed="rId11" cstate="print"/>
            <a:stretch>
              <a:fillRect/>
            </a:stretch>
          </a:blipFill>
        </p:spPr>
        <p:txBody>
          <a:bodyPr wrap="square" lIns="0" tIns="0" rIns="0" bIns="0" rtlCol="0"/>
          <a:lstStyle/>
          <a:p>
            <a:endParaRPr/>
          </a:p>
        </p:txBody>
      </p:sp>
      <p:sp>
        <p:nvSpPr>
          <p:cNvPr id="19" name="object 38"/>
          <p:cNvSpPr/>
          <p:nvPr/>
        </p:nvSpPr>
        <p:spPr>
          <a:xfrm>
            <a:off x="3724899" y="3104870"/>
            <a:ext cx="461771" cy="309371"/>
          </a:xfrm>
          <a:prstGeom prst="rect">
            <a:avLst/>
          </a:prstGeom>
          <a:blipFill>
            <a:blip r:embed="rId12" cstate="print"/>
            <a:stretch>
              <a:fillRect/>
            </a:stretch>
          </a:blipFill>
        </p:spPr>
        <p:txBody>
          <a:bodyPr wrap="square" lIns="0" tIns="0" rIns="0" bIns="0" rtlCol="0"/>
          <a:lstStyle/>
          <a:p>
            <a:endParaRPr/>
          </a:p>
        </p:txBody>
      </p:sp>
      <p:sp>
        <p:nvSpPr>
          <p:cNvPr id="20" name="object 39"/>
          <p:cNvSpPr/>
          <p:nvPr/>
        </p:nvSpPr>
        <p:spPr>
          <a:xfrm>
            <a:off x="3724899" y="3156687"/>
            <a:ext cx="462280" cy="55244"/>
          </a:xfrm>
          <a:custGeom>
            <a:avLst/>
            <a:gdLst/>
            <a:ahLst/>
            <a:cxnLst/>
            <a:rect l="l" t="t" r="r" b="b"/>
            <a:pathLst>
              <a:path w="462279" h="55245">
                <a:moveTo>
                  <a:pt x="254507" y="53339"/>
                </a:moveTo>
                <a:lnTo>
                  <a:pt x="207263" y="53339"/>
                </a:lnTo>
                <a:lnTo>
                  <a:pt x="231647" y="54863"/>
                </a:lnTo>
                <a:lnTo>
                  <a:pt x="254507" y="53339"/>
                </a:lnTo>
                <a:close/>
              </a:path>
              <a:path w="462279" h="55245">
                <a:moveTo>
                  <a:pt x="4571" y="0"/>
                </a:moveTo>
                <a:lnTo>
                  <a:pt x="0" y="1523"/>
                </a:lnTo>
                <a:lnTo>
                  <a:pt x="0" y="4571"/>
                </a:lnTo>
                <a:lnTo>
                  <a:pt x="1523" y="7619"/>
                </a:lnTo>
                <a:lnTo>
                  <a:pt x="4571" y="12191"/>
                </a:lnTo>
                <a:lnTo>
                  <a:pt x="6095" y="12191"/>
                </a:lnTo>
                <a:lnTo>
                  <a:pt x="6095" y="13715"/>
                </a:lnTo>
                <a:lnTo>
                  <a:pt x="10667" y="18287"/>
                </a:lnTo>
                <a:lnTo>
                  <a:pt x="12191" y="18287"/>
                </a:lnTo>
                <a:lnTo>
                  <a:pt x="19811" y="22859"/>
                </a:lnTo>
                <a:lnTo>
                  <a:pt x="28955" y="27431"/>
                </a:lnTo>
                <a:lnTo>
                  <a:pt x="41147" y="32003"/>
                </a:lnTo>
                <a:lnTo>
                  <a:pt x="54863" y="35051"/>
                </a:lnTo>
                <a:lnTo>
                  <a:pt x="68579" y="39623"/>
                </a:lnTo>
                <a:lnTo>
                  <a:pt x="85343" y="42671"/>
                </a:lnTo>
                <a:lnTo>
                  <a:pt x="121919" y="48767"/>
                </a:lnTo>
                <a:lnTo>
                  <a:pt x="184403" y="53339"/>
                </a:lnTo>
                <a:lnTo>
                  <a:pt x="277367" y="53339"/>
                </a:lnTo>
                <a:lnTo>
                  <a:pt x="339851" y="48767"/>
                </a:lnTo>
                <a:lnTo>
                  <a:pt x="184403" y="48767"/>
                </a:lnTo>
                <a:lnTo>
                  <a:pt x="141731" y="45719"/>
                </a:lnTo>
                <a:lnTo>
                  <a:pt x="121919" y="42671"/>
                </a:lnTo>
                <a:lnTo>
                  <a:pt x="103631" y="41147"/>
                </a:lnTo>
                <a:lnTo>
                  <a:pt x="85343" y="38099"/>
                </a:lnTo>
                <a:lnTo>
                  <a:pt x="70103" y="35051"/>
                </a:lnTo>
                <a:lnTo>
                  <a:pt x="54863" y="30479"/>
                </a:lnTo>
                <a:lnTo>
                  <a:pt x="42671" y="27431"/>
                </a:lnTo>
                <a:lnTo>
                  <a:pt x="9143" y="9143"/>
                </a:lnTo>
                <a:lnTo>
                  <a:pt x="7111" y="6095"/>
                </a:lnTo>
                <a:lnTo>
                  <a:pt x="6095" y="6095"/>
                </a:lnTo>
                <a:lnTo>
                  <a:pt x="4571" y="3047"/>
                </a:lnTo>
                <a:lnTo>
                  <a:pt x="4571" y="0"/>
                </a:lnTo>
                <a:close/>
              </a:path>
              <a:path w="462279" h="55245">
                <a:moveTo>
                  <a:pt x="461771" y="4571"/>
                </a:moveTo>
                <a:lnTo>
                  <a:pt x="457199" y="4571"/>
                </a:lnTo>
                <a:lnTo>
                  <a:pt x="452627" y="9143"/>
                </a:lnTo>
                <a:lnTo>
                  <a:pt x="454151" y="9143"/>
                </a:lnTo>
                <a:lnTo>
                  <a:pt x="448055" y="13715"/>
                </a:lnTo>
                <a:lnTo>
                  <a:pt x="440435" y="18287"/>
                </a:lnTo>
                <a:lnTo>
                  <a:pt x="431291" y="22859"/>
                </a:lnTo>
                <a:lnTo>
                  <a:pt x="419099" y="27431"/>
                </a:lnTo>
                <a:lnTo>
                  <a:pt x="406907" y="30479"/>
                </a:lnTo>
                <a:lnTo>
                  <a:pt x="391667" y="35051"/>
                </a:lnTo>
                <a:lnTo>
                  <a:pt x="376427" y="38099"/>
                </a:lnTo>
                <a:lnTo>
                  <a:pt x="358139" y="41147"/>
                </a:lnTo>
                <a:lnTo>
                  <a:pt x="339851" y="42671"/>
                </a:lnTo>
                <a:lnTo>
                  <a:pt x="320039" y="45719"/>
                </a:lnTo>
                <a:lnTo>
                  <a:pt x="277367" y="48767"/>
                </a:lnTo>
                <a:lnTo>
                  <a:pt x="339851" y="48767"/>
                </a:lnTo>
                <a:lnTo>
                  <a:pt x="359663" y="45719"/>
                </a:lnTo>
                <a:lnTo>
                  <a:pt x="393191" y="39623"/>
                </a:lnTo>
                <a:lnTo>
                  <a:pt x="408431" y="35051"/>
                </a:lnTo>
                <a:lnTo>
                  <a:pt x="422147" y="32003"/>
                </a:lnTo>
                <a:lnTo>
                  <a:pt x="443483" y="22859"/>
                </a:lnTo>
                <a:lnTo>
                  <a:pt x="451103" y="18287"/>
                </a:lnTo>
                <a:lnTo>
                  <a:pt x="457199" y="13715"/>
                </a:lnTo>
                <a:lnTo>
                  <a:pt x="457199" y="12191"/>
                </a:lnTo>
                <a:lnTo>
                  <a:pt x="460247" y="7619"/>
                </a:lnTo>
                <a:lnTo>
                  <a:pt x="461771" y="4571"/>
                </a:lnTo>
                <a:close/>
              </a:path>
              <a:path w="462279" h="55245">
                <a:moveTo>
                  <a:pt x="6095" y="4571"/>
                </a:moveTo>
                <a:lnTo>
                  <a:pt x="6095" y="6095"/>
                </a:lnTo>
                <a:lnTo>
                  <a:pt x="7111" y="6095"/>
                </a:lnTo>
                <a:lnTo>
                  <a:pt x="6095" y="4571"/>
                </a:lnTo>
                <a:close/>
              </a:path>
              <a:path w="462279" h="55245">
                <a:moveTo>
                  <a:pt x="457199" y="0"/>
                </a:moveTo>
                <a:lnTo>
                  <a:pt x="457199" y="3047"/>
                </a:lnTo>
                <a:lnTo>
                  <a:pt x="455675" y="6095"/>
                </a:lnTo>
                <a:lnTo>
                  <a:pt x="457199" y="4571"/>
                </a:lnTo>
                <a:lnTo>
                  <a:pt x="461771" y="4571"/>
                </a:lnTo>
                <a:lnTo>
                  <a:pt x="461771" y="1523"/>
                </a:lnTo>
                <a:lnTo>
                  <a:pt x="457199" y="0"/>
                </a:lnTo>
                <a:close/>
              </a:path>
            </a:pathLst>
          </a:custGeom>
          <a:solidFill>
            <a:srgbClr val="594C93"/>
          </a:solidFill>
        </p:spPr>
        <p:txBody>
          <a:bodyPr wrap="square" lIns="0" tIns="0" rIns="0" bIns="0" rtlCol="0"/>
          <a:lstStyle/>
          <a:p>
            <a:endParaRPr/>
          </a:p>
        </p:txBody>
      </p:sp>
      <p:sp>
        <p:nvSpPr>
          <p:cNvPr id="21" name="object 40"/>
          <p:cNvSpPr/>
          <p:nvPr/>
        </p:nvSpPr>
        <p:spPr>
          <a:xfrm>
            <a:off x="3724899" y="3104870"/>
            <a:ext cx="462280" cy="309880"/>
          </a:xfrm>
          <a:custGeom>
            <a:avLst/>
            <a:gdLst/>
            <a:ahLst/>
            <a:cxnLst/>
            <a:rect l="l" t="t" r="r" b="b"/>
            <a:pathLst>
              <a:path w="462279" h="309879">
                <a:moveTo>
                  <a:pt x="277367" y="0"/>
                </a:moveTo>
                <a:lnTo>
                  <a:pt x="184403" y="0"/>
                </a:lnTo>
                <a:lnTo>
                  <a:pt x="141731" y="3047"/>
                </a:lnTo>
                <a:lnTo>
                  <a:pt x="121919" y="6095"/>
                </a:lnTo>
                <a:lnTo>
                  <a:pt x="103631" y="7619"/>
                </a:lnTo>
                <a:lnTo>
                  <a:pt x="85343" y="10667"/>
                </a:lnTo>
                <a:lnTo>
                  <a:pt x="68579" y="15239"/>
                </a:lnTo>
                <a:lnTo>
                  <a:pt x="53339" y="18287"/>
                </a:lnTo>
                <a:lnTo>
                  <a:pt x="41147" y="22859"/>
                </a:lnTo>
                <a:lnTo>
                  <a:pt x="28955" y="25907"/>
                </a:lnTo>
                <a:lnTo>
                  <a:pt x="19811" y="30479"/>
                </a:lnTo>
                <a:lnTo>
                  <a:pt x="12191" y="35051"/>
                </a:lnTo>
                <a:lnTo>
                  <a:pt x="10667" y="35051"/>
                </a:lnTo>
                <a:lnTo>
                  <a:pt x="10667" y="36575"/>
                </a:lnTo>
                <a:lnTo>
                  <a:pt x="6095" y="41147"/>
                </a:lnTo>
                <a:lnTo>
                  <a:pt x="4571" y="41147"/>
                </a:lnTo>
                <a:lnTo>
                  <a:pt x="1523" y="45719"/>
                </a:lnTo>
                <a:lnTo>
                  <a:pt x="1523" y="47243"/>
                </a:lnTo>
                <a:lnTo>
                  <a:pt x="0" y="48767"/>
                </a:lnTo>
                <a:lnTo>
                  <a:pt x="0" y="259079"/>
                </a:lnTo>
                <a:lnTo>
                  <a:pt x="4571" y="268223"/>
                </a:lnTo>
                <a:lnTo>
                  <a:pt x="6095" y="268223"/>
                </a:lnTo>
                <a:lnTo>
                  <a:pt x="10667" y="272795"/>
                </a:lnTo>
                <a:lnTo>
                  <a:pt x="12191" y="272795"/>
                </a:lnTo>
                <a:lnTo>
                  <a:pt x="19811" y="277367"/>
                </a:lnTo>
                <a:lnTo>
                  <a:pt x="28955" y="281939"/>
                </a:lnTo>
                <a:lnTo>
                  <a:pt x="68579" y="294131"/>
                </a:lnTo>
                <a:lnTo>
                  <a:pt x="121919" y="303275"/>
                </a:lnTo>
                <a:lnTo>
                  <a:pt x="207263" y="309371"/>
                </a:lnTo>
                <a:lnTo>
                  <a:pt x="254507" y="309371"/>
                </a:lnTo>
                <a:lnTo>
                  <a:pt x="320039" y="304799"/>
                </a:lnTo>
                <a:lnTo>
                  <a:pt x="207263" y="304799"/>
                </a:lnTo>
                <a:lnTo>
                  <a:pt x="121919" y="298703"/>
                </a:lnTo>
                <a:lnTo>
                  <a:pt x="85343" y="292607"/>
                </a:lnTo>
                <a:lnTo>
                  <a:pt x="54863" y="286511"/>
                </a:lnTo>
                <a:lnTo>
                  <a:pt x="30479" y="277367"/>
                </a:lnTo>
                <a:lnTo>
                  <a:pt x="21335" y="274319"/>
                </a:lnTo>
                <a:lnTo>
                  <a:pt x="13715" y="269747"/>
                </a:lnTo>
                <a:lnTo>
                  <a:pt x="9143" y="265175"/>
                </a:lnTo>
                <a:lnTo>
                  <a:pt x="6095" y="260603"/>
                </a:lnTo>
                <a:lnTo>
                  <a:pt x="4571" y="257555"/>
                </a:lnTo>
                <a:lnTo>
                  <a:pt x="4571" y="50291"/>
                </a:lnTo>
                <a:lnTo>
                  <a:pt x="6095" y="48767"/>
                </a:lnTo>
                <a:lnTo>
                  <a:pt x="9143" y="44195"/>
                </a:lnTo>
                <a:lnTo>
                  <a:pt x="42671" y="25907"/>
                </a:lnTo>
                <a:lnTo>
                  <a:pt x="70103" y="19811"/>
                </a:lnTo>
                <a:lnTo>
                  <a:pt x="86867" y="15239"/>
                </a:lnTo>
                <a:lnTo>
                  <a:pt x="103631" y="13715"/>
                </a:lnTo>
                <a:lnTo>
                  <a:pt x="121919" y="10667"/>
                </a:lnTo>
                <a:lnTo>
                  <a:pt x="141731" y="9143"/>
                </a:lnTo>
                <a:lnTo>
                  <a:pt x="163067" y="6095"/>
                </a:lnTo>
                <a:lnTo>
                  <a:pt x="184403" y="6095"/>
                </a:lnTo>
                <a:lnTo>
                  <a:pt x="207263" y="4571"/>
                </a:lnTo>
                <a:lnTo>
                  <a:pt x="329945" y="4571"/>
                </a:lnTo>
                <a:lnTo>
                  <a:pt x="320039" y="3047"/>
                </a:lnTo>
                <a:lnTo>
                  <a:pt x="277367" y="0"/>
                </a:lnTo>
                <a:close/>
              </a:path>
              <a:path w="462279" h="309879">
                <a:moveTo>
                  <a:pt x="329945" y="4571"/>
                </a:moveTo>
                <a:lnTo>
                  <a:pt x="254507" y="4571"/>
                </a:lnTo>
                <a:lnTo>
                  <a:pt x="277367" y="6095"/>
                </a:lnTo>
                <a:lnTo>
                  <a:pt x="298703" y="6095"/>
                </a:lnTo>
                <a:lnTo>
                  <a:pt x="320039" y="9143"/>
                </a:lnTo>
                <a:lnTo>
                  <a:pt x="339851" y="10667"/>
                </a:lnTo>
                <a:lnTo>
                  <a:pt x="376427" y="16763"/>
                </a:lnTo>
                <a:lnTo>
                  <a:pt x="406907" y="22859"/>
                </a:lnTo>
                <a:lnTo>
                  <a:pt x="420623" y="27431"/>
                </a:lnTo>
                <a:lnTo>
                  <a:pt x="431291" y="30479"/>
                </a:lnTo>
                <a:lnTo>
                  <a:pt x="440435" y="35051"/>
                </a:lnTo>
                <a:lnTo>
                  <a:pt x="448055" y="39623"/>
                </a:lnTo>
                <a:lnTo>
                  <a:pt x="454151" y="44195"/>
                </a:lnTo>
                <a:lnTo>
                  <a:pt x="452627" y="44195"/>
                </a:lnTo>
                <a:lnTo>
                  <a:pt x="457199" y="48767"/>
                </a:lnTo>
                <a:lnTo>
                  <a:pt x="455675" y="48767"/>
                </a:lnTo>
                <a:lnTo>
                  <a:pt x="457199" y="50291"/>
                </a:lnTo>
                <a:lnTo>
                  <a:pt x="457199" y="257555"/>
                </a:lnTo>
                <a:lnTo>
                  <a:pt x="455675" y="260603"/>
                </a:lnTo>
                <a:lnTo>
                  <a:pt x="457199" y="260603"/>
                </a:lnTo>
                <a:lnTo>
                  <a:pt x="452627" y="265175"/>
                </a:lnTo>
                <a:lnTo>
                  <a:pt x="454151" y="265175"/>
                </a:lnTo>
                <a:lnTo>
                  <a:pt x="448055" y="269747"/>
                </a:lnTo>
                <a:lnTo>
                  <a:pt x="440435" y="274319"/>
                </a:lnTo>
                <a:lnTo>
                  <a:pt x="431291" y="277367"/>
                </a:lnTo>
                <a:lnTo>
                  <a:pt x="406907" y="286511"/>
                </a:lnTo>
                <a:lnTo>
                  <a:pt x="376427" y="292607"/>
                </a:lnTo>
                <a:lnTo>
                  <a:pt x="339851" y="298703"/>
                </a:lnTo>
                <a:lnTo>
                  <a:pt x="254507" y="304799"/>
                </a:lnTo>
                <a:lnTo>
                  <a:pt x="320039" y="304799"/>
                </a:lnTo>
                <a:lnTo>
                  <a:pt x="359663" y="300227"/>
                </a:lnTo>
                <a:lnTo>
                  <a:pt x="408431" y="291083"/>
                </a:lnTo>
                <a:lnTo>
                  <a:pt x="451103" y="272795"/>
                </a:lnTo>
                <a:lnTo>
                  <a:pt x="461771" y="259079"/>
                </a:lnTo>
                <a:lnTo>
                  <a:pt x="461771" y="48767"/>
                </a:lnTo>
                <a:lnTo>
                  <a:pt x="460247" y="47243"/>
                </a:lnTo>
                <a:lnTo>
                  <a:pt x="460247" y="45719"/>
                </a:lnTo>
                <a:lnTo>
                  <a:pt x="457199" y="41147"/>
                </a:lnTo>
                <a:lnTo>
                  <a:pt x="451103" y="36575"/>
                </a:lnTo>
                <a:lnTo>
                  <a:pt x="451103" y="35051"/>
                </a:lnTo>
                <a:lnTo>
                  <a:pt x="432815" y="25907"/>
                </a:lnTo>
                <a:lnTo>
                  <a:pt x="420623" y="22859"/>
                </a:lnTo>
                <a:lnTo>
                  <a:pt x="408431" y="18287"/>
                </a:lnTo>
                <a:lnTo>
                  <a:pt x="393191" y="15239"/>
                </a:lnTo>
                <a:lnTo>
                  <a:pt x="376427" y="10667"/>
                </a:lnTo>
                <a:lnTo>
                  <a:pt x="359663" y="7619"/>
                </a:lnTo>
                <a:lnTo>
                  <a:pt x="339851" y="6095"/>
                </a:lnTo>
                <a:lnTo>
                  <a:pt x="329945" y="4571"/>
                </a:lnTo>
                <a:close/>
              </a:path>
            </a:pathLst>
          </a:custGeom>
          <a:solidFill>
            <a:srgbClr val="594C93"/>
          </a:solidFill>
        </p:spPr>
        <p:txBody>
          <a:bodyPr wrap="square" lIns="0" tIns="0" rIns="0" bIns="0" rtlCol="0"/>
          <a:lstStyle/>
          <a:p>
            <a:endParaRPr/>
          </a:p>
        </p:txBody>
      </p:sp>
      <p:sp>
        <p:nvSpPr>
          <p:cNvPr id="22" name="object 41"/>
          <p:cNvSpPr/>
          <p:nvPr/>
        </p:nvSpPr>
        <p:spPr>
          <a:xfrm>
            <a:off x="4759695" y="3757142"/>
            <a:ext cx="58419" cy="228600"/>
          </a:xfrm>
          <a:custGeom>
            <a:avLst/>
            <a:gdLst/>
            <a:ahLst/>
            <a:cxnLst/>
            <a:rect l="l" t="t" r="r" b="b"/>
            <a:pathLst>
              <a:path w="58420" h="228600">
                <a:moveTo>
                  <a:pt x="57911" y="0"/>
                </a:moveTo>
                <a:lnTo>
                  <a:pt x="0" y="57911"/>
                </a:lnTo>
                <a:lnTo>
                  <a:pt x="0" y="228599"/>
                </a:lnTo>
                <a:lnTo>
                  <a:pt x="57911" y="172211"/>
                </a:lnTo>
                <a:lnTo>
                  <a:pt x="57911" y="0"/>
                </a:lnTo>
                <a:close/>
              </a:path>
            </a:pathLst>
          </a:custGeom>
          <a:solidFill>
            <a:srgbClr val="CDCDCD"/>
          </a:solidFill>
        </p:spPr>
        <p:txBody>
          <a:bodyPr wrap="square" lIns="0" tIns="0" rIns="0" bIns="0" rtlCol="0"/>
          <a:lstStyle/>
          <a:p>
            <a:endParaRPr/>
          </a:p>
        </p:txBody>
      </p:sp>
      <p:sp>
        <p:nvSpPr>
          <p:cNvPr id="23" name="object 42"/>
          <p:cNvSpPr/>
          <p:nvPr/>
        </p:nvSpPr>
        <p:spPr>
          <a:xfrm>
            <a:off x="4550907" y="3757142"/>
            <a:ext cx="266700" cy="58419"/>
          </a:xfrm>
          <a:custGeom>
            <a:avLst/>
            <a:gdLst/>
            <a:ahLst/>
            <a:cxnLst/>
            <a:rect l="l" t="t" r="r" b="b"/>
            <a:pathLst>
              <a:path w="266700" h="58420">
                <a:moveTo>
                  <a:pt x="266699" y="0"/>
                </a:moveTo>
                <a:lnTo>
                  <a:pt x="56387" y="0"/>
                </a:lnTo>
                <a:lnTo>
                  <a:pt x="0" y="57911"/>
                </a:lnTo>
                <a:lnTo>
                  <a:pt x="208787" y="57911"/>
                </a:lnTo>
                <a:lnTo>
                  <a:pt x="266699" y="0"/>
                </a:lnTo>
                <a:close/>
              </a:path>
            </a:pathLst>
          </a:custGeom>
          <a:solidFill>
            <a:srgbClr val="FFFFFF"/>
          </a:solidFill>
        </p:spPr>
        <p:txBody>
          <a:bodyPr wrap="square" lIns="0" tIns="0" rIns="0" bIns="0" rtlCol="0"/>
          <a:lstStyle/>
          <a:p>
            <a:endParaRPr/>
          </a:p>
        </p:txBody>
      </p:sp>
      <p:sp>
        <p:nvSpPr>
          <p:cNvPr id="24" name="object 43"/>
          <p:cNvSpPr/>
          <p:nvPr/>
        </p:nvSpPr>
        <p:spPr>
          <a:xfrm>
            <a:off x="4549383" y="3757142"/>
            <a:ext cx="268605" cy="230504"/>
          </a:xfrm>
          <a:custGeom>
            <a:avLst/>
            <a:gdLst/>
            <a:ahLst/>
            <a:cxnLst/>
            <a:rect l="l" t="t" r="r" b="b"/>
            <a:pathLst>
              <a:path w="268604" h="230504">
                <a:moveTo>
                  <a:pt x="266699" y="0"/>
                </a:moveTo>
                <a:lnTo>
                  <a:pt x="57911" y="0"/>
                </a:lnTo>
                <a:lnTo>
                  <a:pt x="0" y="56387"/>
                </a:lnTo>
                <a:lnTo>
                  <a:pt x="0" y="230123"/>
                </a:lnTo>
                <a:lnTo>
                  <a:pt x="210311" y="230123"/>
                </a:lnTo>
                <a:lnTo>
                  <a:pt x="211835" y="228599"/>
                </a:lnTo>
                <a:lnTo>
                  <a:pt x="1523" y="228599"/>
                </a:lnTo>
                <a:lnTo>
                  <a:pt x="1523" y="56387"/>
                </a:lnTo>
                <a:lnTo>
                  <a:pt x="3089" y="56387"/>
                </a:lnTo>
                <a:lnTo>
                  <a:pt x="59435" y="1523"/>
                </a:lnTo>
                <a:lnTo>
                  <a:pt x="265175" y="1523"/>
                </a:lnTo>
                <a:lnTo>
                  <a:pt x="266699" y="0"/>
                </a:lnTo>
                <a:close/>
              </a:path>
              <a:path w="268604" h="230504">
                <a:moveTo>
                  <a:pt x="211835" y="57911"/>
                </a:moveTo>
                <a:lnTo>
                  <a:pt x="210311" y="57911"/>
                </a:lnTo>
                <a:lnTo>
                  <a:pt x="210311" y="228599"/>
                </a:lnTo>
                <a:lnTo>
                  <a:pt x="211835" y="227034"/>
                </a:lnTo>
                <a:lnTo>
                  <a:pt x="211835" y="57911"/>
                </a:lnTo>
                <a:close/>
              </a:path>
              <a:path w="268604" h="230504">
                <a:moveTo>
                  <a:pt x="211835" y="227034"/>
                </a:moveTo>
                <a:lnTo>
                  <a:pt x="210311" y="228599"/>
                </a:lnTo>
                <a:lnTo>
                  <a:pt x="211835" y="228599"/>
                </a:lnTo>
                <a:lnTo>
                  <a:pt x="211835" y="227034"/>
                </a:lnTo>
                <a:close/>
              </a:path>
              <a:path w="268604" h="230504">
                <a:moveTo>
                  <a:pt x="266699" y="170687"/>
                </a:moveTo>
                <a:lnTo>
                  <a:pt x="211835" y="227034"/>
                </a:lnTo>
                <a:lnTo>
                  <a:pt x="211835" y="228599"/>
                </a:lnTo>
                <a:lnTo>
                  <a:pt x="268223" y="172211"/>
                </a:lnTo>
                <a:lnTo>
                  <a:pt x="266699" y="172211"/>
                </a:lnTo>
                <a:lnTo>
                  <a:pt x="266699" y="170687"/>
                </a:lnTo>
                <a:close/>
              </a:path>
              <a:path w="268604" h="230504">
                <a:moveTo>
                  <a:pt x="268223" y="1523"/>
                </a:moveTo>
                <a:lnTo>
                  <a:pt x="266699" y="3007"/>
                </a:lnTo>
                <a:lnTo>
                  <a:pt x="266699" y="172211"/>
                </a:lnTo>
                <a:lnTo>
                  <a:pt x="268223" y="172211"/>
                </a:lnTo>
                <a:lnTo>
                  <a:pt x="268223" y="1523"/>
                </a:lnTo>
                <a:close/>
              </a:path>
              <a:path w="268604" h="230504">
                <a:moveTo>
                  <a:pt x="3089" y="56387"/>
                </a:moveTo>
                <a:lnTo>
                  <a:pt x="1523" y="56387"/>
                </a:lnTo>
                <a:lnTo>
                  <a:pt x="1523" y="57911"/>
                </a:lnTo>
                <a:lnTo>
                  <a:pt x="3089" y="56387"/>
                </a:lnTo>
                <a:close/>
              </a:path>
              <a:path w="268604" h="230504">
                <a:moveTo>
                  <a:pt x="266699" y="0"/>
                </a:moveTo>
                <a:lnTo>
                  <a:pt x="210311" y="56387"/>
                </a:lnTo>
                <a:lnTo>
                  <a:pt x="3089" y="56387"/>
                </a:lnTo>
                <a:lnTo>
                  <a:pt x="1523" y="57911"/>
                </a:lnTo>
                <a:lnTo>
                  <a:pt x="210311" y="57911"/>
                </a:lnTo>
                <a:lnTo>
                  <a:pt x="266699" y="3007"/>
                </a:lnTo>
                <a:lnTo>
                  <a:pt x="266699" y="0"/>
                </a:lnTo>
                <a:close/>
              </a:path>
              <a:path w="268604" h="230504">
                <a:moveTo>
                  <a:pt x="266699" y="0"/>
                </a:moveTo>
                <a:lnTo>
                  <a:pt x="266699" y="3007"/>
                </a:lnTo>
                <a:lnTo>
                  <a:pt x="268223" y="1523"/>
                </a:lnTo>
                <a:lnTo>
                  <a:pt x="266699" y="0"/>
                </a:lnTo>
                <a:close/>
              </a:path>
              <a:path w="268604" h="230504">
                <a:moveTo>
                  <a:pt x="268223" y="0"/>
                </a:moveTo>
                <a:lnTo>
                  <a:pt x="266699" y="0"/>
                </a:lnTo>
                <a:lnTo>
                  <a:pt x="268223" y="1523"/>
                </a:lnTo>
                <a:lnTo>
                  <a:pt x="268223" y="0"/>
                </a:lnTo>
                <a:close/>
              </a:path>
            </a:pathLst>
          </a:custGeom>
          <a:solidFill>
            <a:srgbClr val="7E6BC9"/>
          </a:solidFill>
        </p:spPr>
        <p:txBody>
          <a:bodyPr wrap="square" lIns="0" tIns="0" rIns="0" bIns="0" rtlCol="0"/>
          <a:lstStyle/>
          <a:p>
            <a:endParaRPr/>
          </a:p>
        </p:txBody>
      </p:sp>
      <p:sp>
        <p:nvSpPr>
          <p:cNvPr id="25" name="object 44"/>
          <p:cNvSpPr txBox="1"/>
          <p:nvPr/>
        </p:nvSpPr>
        <p:spPr>
          <a:xfrm>
            <a:off x="1624319" y="2944857"/>
            <a:ext cx="529590" cy="107950"/>
          </a:xfrm>
          <a:prstGeom prst="rect">
            <a:avLst/>
          </a:prstGeom>
        </p:spPr>
        <p:txBody>
          <a:bodyPr vert="horz" wrap="square" lIns="0" tIns="0" rIns="0" bIns="0" rtlCol="0">
            <a:spAutoFit/>
          </a:bodyPr>
          <a:lstStyle/>
          <a:p>
            <a:pPr marL="12700">
              <a:lnSpc>
                <a:spcPct val="100000"/>
              </a:lnSpc>
            </a:pPr>
            <a:r>
              <a:rPr sz="600" i="1" spc="-75" dirty="0">
                <a:solidFill>
                  <a:srgbClr val="4E4C51"/>
                </a:solidFill>
                <a:latin typeface="Arial"/>
                <a:cs typeface="Arial"/>
              </a:rPr>
              <a:t>O</a:t>
            </a:r>
            <a:r>
              <a:rPr sz="600" i="1" spc="-30" dirty="0">
                <a:solidFill>
                  <a:srgbClr val="4E4C51"/>
                </a:solidFill>
                <a:latin typeface="Arial"/>
                <a:cs typeface="Arial"/>
              </a:rPr>
              <a:t>p</a:t>
            </a:r>
            <a:r>
              <a:rPr sz="600" i="1" spc="-50" dirty="0">
                <a:solidFill>
                  <a:srgbClr val="4E4C51"/>
                </a:solidFill>
                <a:latin typeface="Arial"/>
                <a:cs typeface="Arial"/>
              </a:rPr>
              <a:t>e</a:t>
            </a:r>
            <a:r>
              <a:rPr sz="600" i="1" dirty="0">
                <a:solidFill>
                  <a:srgbClr val="4E4C51"/>
                </a:solidFill>
                <a:latin typeface="Arial"/>
                <a:cs typeface="Arial"/>
              </a:rPr>
              <a:t>r</a:t>
            </a:r>
            <a:r>
              <a:rPr sz="600" i="1" spc="-30" dirty="0">
                <a:solidFill>
                  <a:srgbClr val="4E4C51"/>
                </a:solidFill>
                <a:latin typeface="Arial"/>
                <a:cs typeface="Arial"/>
              </a:rPr>
              <a:t>a</a:t>
            </a:r>
            <a:r>
              <a:rPr sz="600" i="1" spc="30" dirty="0">
                <a:solidFill>
                  <a:srgbClr val="4E4C51"/>
                </a:solidFill>
                <a:latin typeface="Arial"/>
                <a:cs typeface="Arial"/>
              </a:rPr>
              <a:t>t</a:t>
            </a:r>
            <a:r>
              <a:rPr sz="600" i="1" spc="-10" dirty="0">
                <a:solidFill>
                  <a:srgbClr val="4E4C51"/>
                </a:solidFill>
                <a:latin typeface="Arial"/>
                <a:cs typeface="Arial"/>
              </a:rPr>
              <a:t>i</a:t>
            </a:r>
            <a:r>
              <a:rPr sz="600" i="1" spc="-30" dirty="0">
                <a:solidFill>
                  <a:srgbClr val="4E4C51"/>
                </a:solidFill>
                <a:latin typeface="Arial"/>
                <a:cs typeface="Arial"/>
              </a:rPr>
              <a:t>ona</a:t>
            </a:r>
            <a:r>
              <a:rPr sz="600" i="1" dirty="0">
                <a:solidFill>
                  <a:srgbClr val="4E4C51"/>
                </a:solidFill>
                <a:latin typeface="Arial"/>
                <a:cs typeface="Arial"/>
              </a:rPr>
              <a:t>l</a:t>
            </a:r>
            <a:r>
              <a:rPr sz="600" spc="-40" dirty="0">
                <a:solidFill>
                  <a:srgbClr val="4E4C51"/>
                </a:solidFill>
                <a:latin typeface="Times New Roman"/>
                <a:cs typeface="Times New Roman"/>
              </a:rPr>
              <a:t> </a:t>
            </a:r>
            <a:r>
              <a:rPr sz="600" i="1" spc="-65" dirty="0">
                <a:solidFill>
                  <a:srgbClr val="4E4C51"/>
                </a:solidFill>
                <a:latin typeface="Arial"/>
                <a:cs typeface="Arial"/>
              </a:rPr>
              <a:t>D</a:t>
            </a:r>
            <a:r>
              <a:rPr sz="600" i="1" spc="-80" dirty="0">
                <a:solidFill>
                  <a:srgbClr val="4E4C51"/>
                </a:solidFill>
                <a:latin typeface="Arial"/>
                <a:cs typeface="Arial"/>
              </a:rPr>
              <a:t>B</a:t>
            </a:r>
            <a:r>
              <a:rPr sz="600" i="1" spc="-70" dirty="0">
                <a:solidFill>
                  <a:srgbClr val="4E4C51"/>
                </a:solidFill>
                <a:latin typeface="Arial"/>
                <a:cs typeface="Arial"/>
              </a:rPr>
              <a:t>s</a:t>
            </a:r>
            <a:endParaRPr sz="600">
              <a:latin typeface="Arial"/>
              <a:cs typeface="Arial"/>
            </a:endParaRPr>
          </a:p>
        </p:txBody>
      </p:sp>
      <p:sp>
        <p:nvSpPr>
          <p:cNvPr id="26" name="object 45"/>
          <p:cNvSpPr txBox="1"/>
          <p:nvPr/>
        </p:nvSpPr>
        <p:spPr>
          <a:xfrm>
            <a:off x="1660895" y="3376148"/>
            <a:ext cx="529590" cy="107950"/>
          </a:xfrm>
          <a:prstGeom prst="rect">
            <a:avLst/>
          </a:prstGeom>
        </p:spPr>
        <p:txBody>
          <a:bodyPr vert="horz" wrap="square" lIns="0" tIns="0" rIns="0" bIns="0" rtlCol="0">
            <a:spAutoFit/>
          </a:bodyPr>
          <a:lstStyle/>
          <a:p>
            <a:pPr marL="12700">
              <a:lnSpc>
                <a:spcPct val="100000"/>
              </a:lnSpc>
            </a:pPr>
            <a:r>
              <a:rPr sz="600" i="1" spc="-30" dirty="0">
                <a:solidFill>
                  <a:srgbClr val="4E4C51"/>
                </a:solidFill>
                <a:latin typeface="Arial"/>
                <a:cs typeface="Arial"/>
              </a:rPr>
              <a:t>External</a:t>
            </a:r>
            <a:r>
              <a:rPr sz="600" i="1" spc="-95" dirty="0">
                <a:solidFill>
                  <a:srgbClr val="4E4C51"/>
                </a:solidFill>
                <a:latin typeface="Arial"/>
                <a:cs typeface="Arial"/>
              </a:rPr>
              <a:t> </a:t>
            </a:r>
            <a:r>
              <a:rPr sz="600" i="1" spc="-45" dirty="0">
                <a:solidFill>
                  <a:srgbClr val="4E4C51"/>
                </a:solidFill>
                <a:latin typeface="Arial"/>
                <a:cs typeface="Arial"/>
              </a:rPr>
              <a:t>sources</a:t>
            </a:r>
            <a:endParaRPr sz="600">
              <a:latin typeface="Arial"/>
              <a:cs typeface="Arial"/>
            </a:endParaRPr>
          </a:p>
        </p:txBody>
      </p:sp>
      <p:sp>
        <p:nvSpPr>
          <p:cNvPr id="27" name="object 46"/>
          <p:cNvSpPr txBox="1"/>
          <p:nvPr/>
        </p:nvSpPr>
        <p:spPr>
          <a:xfrm>
            <a:off x="3575038" y="2743689"/>
            <a:ext cx="532765" cy="107950"/>
          </a:xfrm>
          <a:prstGeom prst="rect">
            <a:avLst/>
          </a:prstGeom>
        </p:spPr>
        <p:txBody>
          <a:bodyPr vert="horz" wrap="square" lIns="0" tIns="0" rIns="0" bIns="0" rtlCol="0">
            <a:spAutoFit/>
          </a:bodyPr>
          <a:lstStyle/>
          <a:p>
            <a:pPr marL="12700">
              <a:lnSpc>
                <a:spcPct val="100000"/>
              </a:lnSpc>
            </a:pPr>
            <a:r>
              <a:rPr sz="600" i="1" spc="-25" dirty="0">
                <a:solidFill>
                  <a:srgbClr val="4E4C51"/>
                </a:solidFill>
                <a:latin typeface="Arial"/>
                <a:cs typeface="Arial"/>
              </a:rPr>
              <a:t>Data</a:t>
            </a:r>
            <a:r>
              <a:rPr sz="600" i="1" spc="-100" dirty="0">
                <a:solidFill>
                  <a:srgbClr val="4E4C51"/>
                </a:solidFill>
                <a:latin typeface="Arial"/>
                <a:cs typeface="Arial"/>
              </a:rPr>
              <a:t> </a:t>
            </a:r>
            <a:r>
              <a:rPr sz="600" i="1" spc="-35" dirty="0">
                <a:solidFill>
                  <a:srgbClr val="4E4C51"/>
                </a:solidFill>
                <a:latin typeface="Arial"/>
                <a:cs typeface="Arial"/>
              </a:rPr>
              <a:t>warehouse</a:t>
            </a:r>
            <a:endParaRPr sz="600">
              <a:latin typeface="Arial"/>
              <a:cs typeface="Arial"/>
            </a:endParaRPr>
          </a:p>
        </p:txBody>
      </p:sp>
      <p:sp>
        <p:nvSpPr>
          <p:cNvPr id="28" name="object 47"/>
          <p:cNvSpPr/>
          <p:nvPr/>
        </p:nvSpPr>
        <p:spPr>
          <a:xfrm>
            <a:off x="3394109" y="3619962"/>
            <a:ext cx="257638" cy="126512"/>
          </a:xfrm>
          <a:prstGeom prst="rect">
            <a:avLst/>
          </a:prstGeom>
          <a:blipFill>
            <a:blip r:embed="rId13" cstate="print"/>
            <a:stretch>
              <a:fillRect/>
            </a:stretch>
          </a:blipFill>
        </p:spPr>
        <p:txBody>
          <a:bodyPr wrap="square" lIns="0" tIns="0" rIns="0" bIns="0" rtlCol="0"/>
          <a:lstStyle/>
          <a:p>
            <a:endParaRPr/>
          </a:p>
        </p:txBody>
      </p:sp>
      <p:sp>
        <p:nvSpPr>
          <p:cNvPr id="29" name="object 48"/>
          <p:cNvSpPr/>
          <p:nvPr/>
        </p:nvSpPr>
        <p:spPr>
          <a:xfrm>
            <a:off x="3381999" y="3592551"/>
            <a:ext cx="271271" cy="156971"/>
          </a:xfrm>
          <a:prstGeom prst="rect">
            <a:avLst/>
          </a:prstGeom>
          <a:blipFill>
            <a:blip r:embed="rId14" cstate="print"/>
            <a:stretch>
              <a:fillRect/>
            </a:stretch>
          </a:blipFill>
        </p:spPr>
        <p:txBody>
          <a:bodyPr wrap="square" lIns="0" tIns="0" rIns="0" bIns="0" rtlCol="0"/>
          <a:lstStyle/>
          <a:p>
            <a:endParaRPr/>
          </a:p>
        </p:txBody>
      </p:sp>
      <p:sp>
        <p:nvSpPr>
          <p:cNvPr id="30" name="object 49"/>
          <p:cNvSpPr/>
          <p:nvPr/>
        </p:nvSpPr>
        <p:spPr>
          <a:xfrm>
            <a:off x="3381999" y="3618458"/>
            <a:ext cx="271780" cy="29209"/>
          </a:xfrm>
          <a:custGeom>
            <a:avLst/>
            <a:gdLst/>
            <a:ahLst/>
            <a:cxnLst/>
            <a:rect l="l" t="t" r="r" b="b"/>
            <a:pathLst>
              <a:path w="271779" h="29209">
                <a:moveTo>
                  <a:pt x="175259" y="27431"/>
                </a:moveTo>
                <a:lnTo>
                  <a:pt x="96011" y="27431"/>
                </a:lnTo>
                <a:lnTo>
                  <a:pt x="109727" y="28955"/>
                </a:lnTo>
                <a:lnTo>
                  <a:pt x="163067" y="28955"/>
                </a:lnTo>
                <a:lnTo>
                  <a:pt x="175259" y="27431"/>
                </a:lnTo>
                <a:close/>
              </a:path>
              <a:path w="271779" h="29209">
                <a:moveTo>
                  <a:pt x="4571" y="0"/>
                </a:moveTo>
                <a:lnTo>
                  <a:pt x="0" y="1523"/>
                </a:lnTo>
                <a:lnTo>
                  <a:pt x="3047" y="7619"/>
                </a:lnTo>
                <a:lnTo>
                  <a:pt x="12191" y="13715"/>
                </a:lnTo>
                <a:lnTo>
                  <a:pt x="18287" y="15239"/>
                </a:lnTo>
                <a:lnTo>
                  <a:pt x="24383" y="18287"/>
                </a:lnTo>
                <a:lnTo>
                  <a:pt x="32003" y="19811"/>
                </a:lnTo>
                <a:lnTo>
                  <a:pt x="50291" y="22859"/>
                </a:lnTo>
                <a:lnTo>
                  <a:pt x="71627" y="25907"/>
                </a:lnTo>
                <a:lnTo>
                  <a:pt x="83819" y="27431"/>
                </a:lnTo>
                <a:lnTo>
                  <a:pt x="187451" y="27431"/>
                </a:lnTo>
                <a:lnTo>
                  <a:pt x="199643" y="25907"/>
                </a:lnTo>
                <a:lnTo>
                  <a:pt x="210311" y="24383"/>
                </a:lnTo>
                <a:lnTo>
                  <a:pt x="109727" y="24383"/>
                </a:lnTo>
                <a:lnTo>
                  <a:pt x="96011" y="22859"/>
                </a:lnTo>
                <a:lnTo>
                  <a:pt x="83819" y="22859"/>
                </a:lnTo>
                <a:lnTo>
                  <a:pt x="73151" y="21335"/>
                </a:lnTo>
                <a:lnTo>
                  <a:pt x="60959" y="19811"/>
                </a:lnTo>
                <a:lnTo>
                  <a:pt x="33527" y="15239"/>
                </a:lnTo>
                <a:lnTo>
                  <a:pt x="25907" y="13715"/>
                </a:lnTo>
                <a:lnTo>
                  <a:pt x="19811" y="10667"/>
                </a:lnTo>
                <a:lnTo>
                  <a:pt x="13715" y="9143"/>
                </a:lnTo>
                <a:lnTo>
                  <a:pt x="9143" y="6095"/>
                </a:lnTo>
                <a:lnTo>
                  <a:pt x="6095" y="4571"/>
                </a:lnTo>
                <a:lnTo>
                  <a:pt x="7619" y="4571"/>
                </a:lnTo>
                <a:lnTo>
                  <a:pt x="4571" y="3047"/>
                </a:lnTo>
                <a:lnTo>
                  <a:pt x="6095" y="3047"/>
                </a:lnTo>
                <a:lnTo>
                  <a:pt x="4571" y="0"/>
                </a:lnTo>
                <a:close/>
              </a:path>
              <a:path w="271779" h="29209">
                <a:moveTo>
                  <a:pt x="266699" y="0"/>
                </a:moveTo>
                <a:lnTo>
                  <a:pt x="266699" y="3047"/>
                </a:lnTo>
                <a:lnTo>
                  <a:pt x="265175" y="4571"/>
                </a:lnTo>
                <a:lnTo>
                  <a:pt x="262127" y="6095"/>
                </a:lnTo>
                <a:lnTo>
                  <a:pt x="257555" y="9143"/>
                </a:lnTo>
                <a:lnTo>
                  <a:pt x="252983" y="10667"/>
                </a:lnTo>
                <a:lnTo>
                  <a:pt x="245363" y="13715"/>
                </a:lnTo>
                <a:lnTo>
                  <a:pt x="230123" y="16763"/>
                </a:lnTo>
                <a:lnTo>
                  <a:pt x="220979" y="18287"/>
                </a:lnTo>
                <a:lnTo>
                  <a:pt x="199643" y="21335"/>
                </a:lnTo>
                <a:lnTo>
                  <a:pt x="187451" y="22859"/>
                </a:lnTo>
                <a:lnTo>
                  <a:pt x="175259" y="22859"/>
                </a:lnTo>
                <a:lnTo>
                  <a:pt x="163067" y="24383"/>
                </a:lnTo>
                <a:lnTo>
                  <a:pt x="210311" y="24383"/>
                </a:lnTo>
                <a:lnTo>
                  <a:pt x="220979" y="22859"/>
                </a:lnTo>
                <a:lnTo>
                  <a:pt x="239267" y="19811"/>
                </a:lnTo>
                <a:lnTo>
                  <a:pt x="246887" y="18287"/>
                </a:lnTo>
                <a:lnTo>
                  <a:pt x="254507" y="15239"/>
                </a:lnTo>
                <a:lnTo>
                  <a:pt x="260603" y="13715"/>
                </a:lnTo>
                <a:lnTo>
                  <a:pt x="265175" y="10667"/>
                </a:lnTo>
                <a:lnTo>
                  <a:pt x="268223" y="7619"/>
                </a:lnTo>
                <a:lnTo>
                  <a:pt x="269747" y="4571"/>
                </a:lnTo>
                <a:lnTo>
                  <a:pt x="271271" y="4571"/>
                </a:lnTo>
                <a:lnTo>
                  <a:pt x="271271" y="1523"/>
                </a:lnTo>
                <a:lnTo>
                  <a:pt x="266699" y="0"/>
                </a:lnTo>
                <a:close/>
              </a:path>
            </a:pathLst>
          </a:custGeom>
          <a:solidFill>
            <a:srgbClr val="978747"/>
          </a:solidFill>
        </p:spPr>
        <p:txBody>
          <a:bodyPr wrap="square" lIns="0" tIns="0" rIns="0" bIns="0" rtlCol="0"/>
          <a:lstStyle/>
          <a:p>
            <a:endParaRPr/>
          </a:p>
        </p:txBody>
      </p:sp>
      <p:sp>
        <p:nvSpPr>
          <p:cNvPr id="31" name="object 50"/>
          <p:cNvSpPr/>
          <p:nvPr/>
        </p:nvSpPr>
        <p:spPr>
          <a:xfrm>
            <a:off x="3381999" y="3592551"/>
            <a:ext cx="271780" cy="157480"/>
          </a:xfrm>
          <a:custGeom>
            <a:avLst/>
            <a:gdLst/>
            <a:ahLst/>
            <a:cxnLst/>
            <a:rect l="l" t="t" r="r" b="b"/>
            <a:pathLst>
              <a:path w="271779" h="157479">
                <a:moveTo>
                  <a:pt x="163067" y="155447"/>
                </a:moveTo>
                <a:lnTo>
                  <a:pt x="109727" y="155447"/>
                </a:lnTo>
                <a:lnTo>
                  <a:pt x="135635" y="156971"/>
                </a:lnTo>
                <a:lnTo>
                  <a:pt x="163067" y="155447"/>
                </a:lnTo>
                <a:close/>
              </a:path>
              <a:path w="271779" h="157479">
                <a:moveTo>
                  <a:pt x="187451" y="153923"/>
                </a:moveTo>
                <a:lnTo>
                  <a:pt x="83819" y="153923"/>
                </a:lnTo>
                <a:lnTo>
                  <a:pt x="96011" y="155447"/>
                </a:lnTo>
                <a:lnTo>
                  <a:pt x="175259" y="155447"/>
                </a:lnTo>
                <a:lnTo>
                  <a:pt x="187451" y="153923"/>
                </a:lnTo>
                <a:close/>
              </a:path>
              <a:path w="271779" h="157479">
                <a:moveTo>
                  <a:pt x="210311" y="3047"/>
                </a:moveTo>
                <a:lnTo>
                  <a:pt x="60959" y="3047"/>
                </a:lnTo>
                <a:lnTo>
                  <a:pt x="50291" y="4571"/>
                </a:lnTo>
                <a:lnTo>
                  <a:pt x="41147" y="6095"/>
                </a:lnTo>
                <a:lnTo>
                  <a:pt x="32003" y="9143"/>
                </a:lnTo>
                <a:lnTo>
                  <a:pt x="24383" y="10667"/>
                </a:lnTo>
                <a:lnTo>
                  <a:pt x="18287" y="12191"/>
                </a:lnTo>
                <a:lnTo>
                  <a:pt x="12191" y="15239"/>
                </a:lnTo>
                <a:lnTo>
                  <a:pt x="7619" y="16763"/>
                </a:lnTo>
                <a:lnTo>
                  <a:pt x="7619" y="18287"/>
                </a:lnTo>
                <a:lnTo>
                  <a:pt x="3047" y="19811"/>
                </a:lnTo>
                <a:lnTo>
                  <a:pt x="1523" y="22859"/>
                </a:lnTo>
                <a:lnTo>
                  <a:pt x="1523" y="24383"/>
                </a:lnTo>
                <a:lnTo>
                  <a:pt x="0" y="25907"/>
                </a:lnTo>
                <a:lnTo>
                  <a:pt x="0" y="129539"/>
                </a:lnTo>
                <a:lnTo>
                  <a:pt x="1523" y="131063"/>
                </a:lnTo>
                <a:lnTo>
                  <a:pt x="1523" y="132587"/>
                </a:lnTo>
                <a:lnTo>
                  <a:pt x="3047" y="135635"/>
                </a:lnTo>
                <a:lnTo>
                  <a:pt x="7619" y="138683"/>
                </a:lnTo>
                <a:lnTo>
                  <a:pt x="12191" y="140207"/>
                </a:lnTo>
                <a:lnTo>
                  <a:pt x="18287" y="143255"/>
                </a:lnTo>
                <a:lnTo>
                  <a:pt x="24383" y="144779"/>
                </a:lnTo>
                <a:lnTo>
                  <a:pt x="32003" y="147827"/>
                </a:lnTo>
                <a:lnTo>
                  <a:pt x="50291" y="150875"/>
                </a:lnTo>
                <a:lnTo>
                  <a:pt x="71627" y="153923"/>
                </a:lnTo>
                <a:lnTo>
                  <a:pt x="199643" y="153923"/>
                </a:lnTo>
                <a:lnTo>
                  <a:pt x="210311" y="152399"/>
                </a:lnTo>
                <a:lnTo>
                  <a:pt x="135635" y="152399"/>
                </a:lnTo>
                <a:lnTo>
                  <a:pt x="109727" y="150875"/>
                </a:lnTo>
                <a:lnTo>
                  <a:pt x="96011" y="150875"/>
                </a:lnTo>
                <a:lnTo>
                  <a:pt x="83819" y="149351"/>
                </a:lnTo>
                <a:lnTo>
                  <a:pt x="73151" y="149351"/>
                </a:lnTo>
                <a:lnTo>
                  <a:pt x="60959" y="147827"/>
                </a:lnTo>
                <a:lnTo>
                  <a:pt x="33527" y="143255"/>
                </a:lnTo>
                <a:lnTo>
                  <a:pt x="25907" y="140207"/>
                </a:lnTo>
                <a:lnTo>
                  <a:pt x="19811" y="138683"/>
                </a:lnTo>
                <a:lnTo>
                  <a:pt x="13715" y="135635"/>
                </a:lnTo>
                <a:lnTo>
                  <a:pt x="9143" y="134111"/>
                </a:lnTo>
                <a:lnTo>
                  <a:pt x="6095" y="132587"/>
                </a:lnTo>
                <a:lnTo>
                  <a:pt x="7619" y="132587"/>
                </a:lnTo>
                <a:lnTo>
                  <a:pt x="4571" y="129539"/>
                </a:lnTo>
                <a:lnTo>
                  <a:pt x="5333" y="129539"/>
                </a:lnTo>
                <a:lnTo>
                  <a:pt x="4571" y="128015"/>
                </a:lnTo>
                <a:lnTo>
                  <a:pt x="4571" y="27431"/>
                </a:lnTo>
                <a:lnTo>
                  <a:pt x="5333" y="25907"/>
                </a:lnTo>
                <a:lnTo>
                  <a:pt x="4571" y="25907"/>
                </a:lnTo>
                <a:lnTo>
                  <a:pt x="7619" y="22859"/>
                </a:lnTo>
                <a:lnTo>
                  <a:pt x="8381" y="22859"/>
                </a:lnTo>
                <a:lnTo>
                  <a:pt x="10667" y="21335"/>
                </a:lnTo>
                <a:lnTo>
                  <a:pt x="9143" y="21335"/>
                </a:lnTo>
                <a:lnTo>
                  <a:pt x="13715" y="19811"/>
                </a:lnTo>
                <a:lnTo>
                  <a:pt x="19811" y="16763"/>
                </a:lnTo>
                <a:lnTo>
                  <a:pt x="25907" y="15239"/>
                </a:lnTo>
                <a:lnTo>
                  <a:pt x="33527" y="13715"/>
                </a:lnTo>
                <a:lnTo>
                  <a:pt x="42671" y="10667"/>
                </a:lnTo>
                <a:lnTo>
                  <a:pt x="60959" y="7619"/>
                </a:lnTo>
                <a:lnTo>
                  <a:pt x="73151" y="7619"/>
                </a:lnTo>
                <a:lnTo>
                  <a:pt x="83819" y="6095"/>
                </a:lnTo>
                <a:lnTo>
                  <a:pt x="96011" y="4571"/>
                </a:lnTo>
                <a:lnTo>
                  <a:pt x="220979" y="4571"/>
                </a:lnTo>
                <a:lnTo>
                  <a:pt x="210311" y="3047"/>
                </a:lnTo>
                <a:close/>
              </a:path>
              <a:path w="271779" h="157479">
                <a:moveTo>
                  <a:pt x="266699" y="129539"/>
                </a:moveTo>
                <a:lnTo>
                  <a:pt x="265175" y="132587"/>
                </a:lnTo>
                <a:lnTo>
                  <a:pt x="262127" y="134111"/>
                </a:lnTo>
                <a:lnTo>
                  <a:pt x="257555" y="137159"/>
                </a:lnTo>
                <a:lnTo>
                  <a:pt x="252983" y="138683"/>
                </a:lnTo>
                <a:lnTo>
                  <a:pt x="245363" y="140207"/>
                </a:lnTo>
                <a:lnTo>
                  <a:pt x="237743" y="143255"/>
                </a:lnTo>
                <a:lnTo>
                  <a:pt x="230123" y="144779"/>
                </a:lnTo>
                <a:lnTo>
                  <a:pt x="220979" y="146303"/>
                </a:lnTo>
                <a:lnTo>
                  <a:pt x="199643" y="149351"/>
                </a:lnTo>
                <a:lnTo>
                  <a:pt x="187451" y="149351"/>
                </a:lnTo>
                <a:lnTo>
                  <a:pt x="175259" y="150875"/>
                </a:lnTo>
                <a:lnTo>
                  <a:pt x="163067" y="150875"/>
                </a:lnTo>
                <a:lnTo>
                  <a:pt x="135635" y="152399"/>
                </a:lnTo>
                <a:lnTo>
                  <a:pt x="210311" y="152399"/>
                </a:lnTo>
                <a:lnTo>
                  <a:pt x="220979" y="150875"/>
                </a:lnTo>
                <a:lnTo>
                  <a:pt x="239267" y="147827"/>
                </a:lnTo>
                <a:lnTo>
                  <a:pt x="246887" y="144779"/>
                </a:lnTo>
                <a:lnTo>
                  <a:pt x="254507" y="143255"/>
                </a:lnTo>
                <a:lnTo>
                  <a:pt x="260603" y="140207"/>
                </a:lnTo>
                <a:lnTo>
                  <a:pt x="265175" y="138683"/>
                </a:lnTo>
                <a:lnTo>
                  <a:pt x="268223" y="135635"/>
                </a:lnTo>
                <a:lnTo>
                  <a:pt x="269747" y="132587"/>
                </a:lnTo>
                <a:lnTo>
                  <a:pt x="271271" y="132587"/>
                </a:lnTo>
                <a:lnTo>
                  <a:pt x="271271" y="131063"/>
                </a:lnTo>
                <a:lnTo>
                  <a:pt x="266699" y="131063"/>
                </a:lnTo>
                <a:lnTo>
                  <a:pt x="266699" y="129539"/>
                </a:lnTo>
                <a:close/>
              </a:path>
              <a:path w="271779" h="157479">
                <a:moveTo>
                  <a:pt x="5333" y="129539"/>
                </a:moveTo>
                <a:lnTo>
                  <a:pt x="4571" y="129539"/>
                </a:lnTo>
                <a:lnTo>
                  <a:pt x="6095" y="131063"/>
                </a:lnTo>
                <a:lnTo>
                  <a:pt x="5333" y="129539"/>
                </a:lnTo>
                <a:close/>
              </a:path>
              <a:path w="271779" h="157479">
                <a:moveTo>
                  <a:pt x="271271" y="24383"/>
                </a:moveTo>
                <a:lnTo>
                  <a:pt x="266699" y="24383"/>
                </a:lnTo>
                <a:lnTo>
                  <a:pt x="266699" y="131063"/>
                </a:lnTo>
                <a:lnTo>
                  <a:pt x="271271" y="131063"/>
                </a:lnTo>
                <a:lnTo>
                  <a:pt x="271271" y="24383"/>
                </a:lnTo>
                <a:close/>
              </a:path>
              <a:path w="271779" h="157479">
                <a:moveTo>
                  <a:pt x="6095" y="24383"/>
                </a:moveTo>
                <a:lnTo>
                  <a:pt x="4571" y="25907"/>
                </a:lnTo>
                <a:lnTo>
                  <a:pt x="5333" y="25907"/>
                </a:lnTo>
                <a:lnTo>
                  <a:pt x="6095" y="24383"/>
                </a:lnTo>
                <a:close/>
              </a:path>
              <a:path w="271779" h="157479">
                <a:moveTo>
                  <a:pt x="271271" y="22859"/>
                </a:moveTo>
                <a:lnTo>
                  <a:pt x="265175" y="22859"/>
                </a:lnTo>
                <a:lnTo>
                  <a:pt x="266699" y="25907"/>
                </a:lnTo>
                <a:lnTo>
                  <a:pt x="266699" y="24383"/>
                </a:lnTo>
                <a:lnTo>
                  <a:pt x="271271" y="24383"/>
                </a:lnTo>
                <a:lnTo>
                  <a:pt x="271271" y="22859"/>
                </a:lnTo>
                <a:close/>
              </a:path>
              <a:path w="271779" h="157479">
                <a:moveTo>
                  <a:pt x="8381" y="22859"/>
                </a:moveTo>
                <a:lnTo>
                  <a:pt x="7619" y="22859"/>
                </a:lnTo>
                <a:lnTo>
                  <a:pt x="6095" y="24383"/>
                </a:lnTo>
                <a:lnTo>
                  <a:pt x="8381" y="22859"/>
                </a:lnTo>
                <a:close/>
              </a:path>
              <a:path w="271779" h="157479">
                <a:moveTo>
                  <a:pt x="220979" y="4571"/>
                </a:moveTo>
                <a:lnTo>
                  <a:pt x="175259" y="4571"/>
                </a:lnTo>
                <a:lnTo>
                  <a:pt x="199643" y="7619"/>
                </a:lnTo>
                <a:lnTo>
                  <a:pt x="210311" y="7619"/>
                </a:lnTo>
                <a:lnTo>
                  <a:pt x="220979" y="9143"/>
                </a:lnTo>
                <a:lnTo>
                  <a:pt x="230123" y="12191"/>
                </a:lnTo>
                <a:lnTo>
                  <a:pt x="252983" y="16763"/>
                </a:lnTo>
                <a:lnTo>
                  <a:pt x="257555" y="19811"/>
                </a:lnTo>
                <a:lnTo>
                  <a:pt x="262127" y="21335"/>
                </a:lnTo>
                <a:lnTo>
                  <a:pt x="265175" y="24383"/>
                </a:lnTo>
                <a:lnTo>
                  <a:pt x="265175" y="22859"/>
                </a:lnTo>
                <a:lnTo>
                  <a:pt x="269747" y="22859"/>
                </a:lnTo>
                <a:lnTo>
                  <a:pt x="268223" y="19811"/>
                </a:lnTo>
                <a:lnTo>
                  <a:pt x="265175" y="18287"/>
                </a:lnTo>
                <a:lnTo>
                  <a:pt x="265175" y="16763"/>
                </a:lnTo>
                <a:lnTo>
                  <a:pt x="263651" y="16763"/>
                </a:lnTo>
                <a:lnTo>
                  <a:pt x="259079" y="15239"/>
                </a:lnTo>
                <a:lnTo>
                  <a:pt x="254507" y="12191"/>
                </a:lnTo>
                <a:lnTo>
                  <a:pt x="239267" y="9143"/>
                </a:lnTo>
                <a:lnTo>
                  <a:pt x="230123" y="6095"/>
                </a:lnTo>
                <a:lnTo>
                  <a:pt x="220979" y="4571"/>
                </a:lnTo>
                <a:close/>
              </a:path>
              <a:path w="271779" h="157479">
                <a:moveTo>
                  <a:pt x="175259" y="0"/>
                </a:moveTo>
                <a:lnTo>
                  <a:pt x="96011" y="0"/>
                </a:lnTo>
                <a:lnTo>
                  <a:pt x="71627" y="3047"/>
                </a:lnTo>
                <a:lnTo>
                  <a:pt x="199643" y="3047"/>
                </a:lnTo>
                <a:lnTo>
                  <a:pt x="175259" y="0"/>
                </a:lnTo>
                <a:close/>
              </a:path>
            </a:pathLst>
          </a:custGeom>
          <a:solidFill>
            <a:srgbClr val="978747"/>
          </a:solidFill>
        </p:spPr>
        <p:txBody>
          <a:bodyPr wrap="square" lIns="0" tIns="0" rIns="0" bIns="0" rtlCol="0"/>
          <a:lstStyle/>
          <a:p>
            <a:endParaRPr/>
          </a:p>
        </p:txBody>
      </p:sp>
      <p:sp>
        <p:nvSpPr>
          <p:cNvPr id="32" name="object 51"/>
          <p:cNvSpPr txBox="1"/>
          <p:nvPr/>
        </p:nvSpPr>
        <p:spPr>
          <a:xfrm>
            <a:off x="3645142" y="3755625"/>
            <a:ext cx="374015" cy="107950"/>
          </a:xfrm>
          <a:prstGeom prst="rect">
            <a:avLst/>
          </a:prstGeom>
        </p:spPr>
        <p:txBody>
          <a:bodyPr vert="horz" wrap="square" lIns="0" tIns="0" rIns="0" bIns="0" rtlCol="0">
            <a:spAutoFit/>
          </a:bodyPr>
          <a:lstStyle/>
          <a:p>
            <a:pPr marL="12700">
              <a:lnSpc>
                <a:spcPct val="100000"/>
              </a:lnSpc>
            </a:pPr>
            <a:r>
              <a:rPr sz="600" i="1" spc="-25" dirty="0">
                <a:solidFill>
                  <a:srgbClr val="4E4C51"/>
                </a:solidFill>
                <a:latin typeface="Arial"/>
                <a:cs typeface="Arial"/>
              </a:rPr>
              <a:t>Data</a:t>
            </a:r>
            <a:r>
              <a:rPr sz="600" i="1" spc="-114" dirty="0">
                <a:solidFill>
                  <a:srgbClr val="4E4C51"/>
                </a:solidFill>
                <a:latin typeface="Arial"/>
                <a:cs typeface="Arial"/>
              </a:rPr>
              <a:t> </a:t>
            </a:r>
            <a:r>
              <a:rPr sz="600" i="1" spc="-20" dirty="0">
                <a:solidFill>
                  <a:srgbClr val="4E4C51"/>
                </a:solidFill>
                <a:latin typeface="Arial"/>
                <a:cs typeface="Arial"/>
              </a:rPr>
              <a:t>marts</a:t>
            </a:r>
            <a:endParaRPr sz="600">
              <a:latin typeface="Arial"/>
              <a:cs typeface="Arial"/>
            </a:endParaRPr>
          </a:p>
        </p:txBody>
      </p:sp>
      <p:sp>
        <p:nvSpPr>
          <p:cNvPr id="33" name="object 52"/>
          <p:cNvSpPr/>
          <p:nvPr/>
        </p:nvSpPr>
        <p:spPr>
          <a:xfrm>
            <a:off x="3698909" y="3619962"/>
            <a:ext cx="257638" cy="126512"/>
          </a:xfrm>
          <a:prstGeom prst="rect">
            <a:avLst/>
          </a:prstGeom>
          <a:blipFill>
            <a:blip r:embed="rId13" cstate="print"/>
            <a:stretch>
              <a:fillRect/>
            </a:stretch>
          </a:blipFill>
        </p:spPr>
        <p:txBody>
          <a:bodyPr wrap="square" lIns="0" tIns="0" rIns="0" bIns="0" rtlCol="0"/>
          <a:lstStyle/>
          <a:p>
            <a:endParaRPr/>
          </a:p>
        </p:txBody>
      </p:sp>
      <p:sp>
        <p:nvSpPr>
          <p:cNvPr id="34" name="object 53"/>
          <p:cNvSpPr/>
          <p:nvPr/>
        </p:nvSpPr>
        <p:spPr>
          <a:xfrm>
            <a:off x="3686799" y="3592551"/>
            <a:ext cx="271271" cy="156971"/>
          </a:xfrm>
          <a:prstGeom prst="rect">
            <a:avLst/>
          </a:prstGeom>
          <a:blipFill>
            <a:blip r:embed="rId15" cstate="print"/>
            <a:stretch>
              <a:fillRect/>
            </a:stretch>
          </a:blipFill>
        </p:spPr>
        <p:txBody>
          <a:bodyPr wrap="square" lIns="0" tIns="0" rIns="0" bIns="0" rtlCol="0"/>
          <a:lstStyle/>
          <a:p>
            <a:endParaRPr/>
          </a:p>
        </p:txBody>
      </p:sp>
      <p:sp>
        <p:nvSpPr>
          <p:cNvPr id="35" name="object 54"/>
          <p:cNvSpPr/>
          <p:nvPr/>
        </p:nvSpPr>
        <p:spPr>
          <a:xfrm>
            <a:off x="3686799" y="3618458"/>
            <a:ext cx="271780" cy="29209"/>
          </a:xfrm>
          <a:custGeom>
            <a:avLst/>
            <a:gdLst/>
            <a:ahLst/>
            <a:cxnLst/>
            <a:rect l="l" t="t" r="r" b="b"/>
            <a:pathLst>
              <a:path w="271779" h="29209">
                <a:moveTo>
                  <a:pt x="175259" y="27431"/>
                </a:moveTo>
                <a:lnTo>
                  <a:pt x="96011" y="27431"/>
                </a:lnTo>
                <a:lnTo>
                  <a:pt x="109727" y="28955"/>
                </a:lnTo>
                <a:lnTo>
                  <a:pt x="163067" y="28955"/>
                </a:lnTo>
                <a:lnTo>
                  <a:pt x="175259" y="27431"/>
                </a:lnTo>
                <a:close/>
              </a:path>
              <a:path w="271779" h="29209">
                <a:moveTo>
                  <a:pt x="4571" y="0"/>
                </a:moveTo>
                <a:lnTo>
                  <a:pt x="0" y="1523"/>
                </a:lnTo>
                <a:lnTo>
                  <a:pt x="3047" y="7619"/>
                </a:lnTo>
                <a:lnTo>
                  <a:pt x="12191" y="13715"/>
                </a:lnTo>
                <a:lnTo>
                  <a:pt x="18287" y="15239"/>
                </a:lnTo>
                <a:lnTo>
                  <a:pt x="24383" y="18287"/>
                </a:lnTo>
                <a:lnTo>
                  <a:pt x="32003" y="19811"/>
                </a:lnTo>
                <a:lnTo>
                  <a:pt x="50291" y="22859"/>
                </a:lnTo>
                <a:lnTo>
                  <a:pt x="71627" y="25907"/>
                </a:lnTo>
                <a:lnTo>
                  <a:pt x="83819" y="27431"/>
                </a:lnTo>
                <a:lnTo>
                  <a:pt x="187451" y="27431"/>
                </a:lnTo>
                <a:lnTo>
                  <a:pt x="199643" y="25907"/>
                </a:lnTo>
                <a:lnTo>
                  <a:pt x="210311" y="24383"/>
                </a:lnTo>
                <a:lnTo>
                  <a:pt x="109727" y="24383"/>
                </a:lnTo>
                <a:lnTo>
                  <a:pt x="96011" y="22859"/>
                </a:lnTo>
                <a:lnTo>
                  <a:pt x="83819" y="22859"/>
                </a:lnTo>
                <a:lnTo>
                  <a:pt x="73151" y="21335"/>
                </a:lnTo>
                <a:lnTo>
                  <a:pt x="60959" y="19811"/>
                </a:lnTo>
                <a:lnTo>
                  <a:pt x="33527" y="15239"/>
                </a:lnTo>
                <a:lnTo>
                  <a:pt x="25907" y="13715"/>
                </a:lnTo>
                <a:lnTo>
                  <a:pt x="19811" y="10667"/>
                </a:lnTo>
                <a:lnTo>
                  <a:pt x="13715" y="9143"/>
                </a:lnTo>
                <a:lnTo>
                  <a:pt x="9143" y="6095"/>
                </a:lnTo>
                <a:lnTo>
                  <a:pt x="6095" y="4571"/>
                </a:lnTo>
                <a:lnTo>
                  <a:pt x="7619" y="4571"/>
                </a:lnTo>
                <a:lnTo>
                  <a:pt x="4571" y="3047"/>
                </a:lnTo>
                <a:lnTo>
                  <a:pt x="6095" y="3047"/>
                </a:lnTo>
                <a:lnTo>
                  <a:pt x="4571" y="0"/>
                </a:lnTo>
                <a:close/>
              </a:path>
              <a:path w="271779" h="29209">
                <a:moveTo>
                  <a:pt x="266699" y="0"/>
                </a:moveTo>
                <a:lnTo>
                  <a:pt x="266699" y="3047"/>
                </a:lnTo>
                <a:lnTo>
                  <a:pt x="265175" y="4571"/>
                </a:lnTo>
                <a:lnTo>
                  <a:pt x="262127" y="6095"/>
                </a:lnTo>
                <a:lnTo>
                  <a:pt x="257555" y="9143"/>
                </a:lnTo>
                <a:lnTo>
                  <a:pt x="252983" y="10667"/>
                </a:lnTo>
                <a:lnTo>
                  <a:pt x="245363" y="13715"/>
                </a:lnTo>
                <a:lnTo>
                  <a:pt x="230123" y="16763"/>
                </a:lnTo>
                <a:lnTo>
                  <a:pt x="220979" y="18287"/>
                </a:lnTo>
                <a:lnTo>
                  <a:pt x="199643" y="21335"/>
                </a:lnTo>
                <a:lnTo>
                  <a:pt x="187451" y="22859"/>
                </a:lnTo>
                <a:lnTo>
                  <a:pt x="175259" y="22859"/>
                </a:lnTo>
                <a:lnTo>
                  <a:pt x="163067" y="24383"/>
                </a:lnTo>
                <a:lnTo>
                  <a:pt x="210311" y="24383"/>
                </a:lnTo>
                <a:lnTo>
                  <a:pt x="220979" y="22859"/>
                </a:lnTo>
                <a:lnTo>
                  <a:pt x="239267" y="19811"/>
                </a:lnTo>
                <a:lnTo>
                  <a:pt x="246887" y="18287"/>
                </a:lnTo>
                <a:lnTo>
                  <a:pt x="254507" y="15239"/>
                </a:lnTo>
                <a:lnTo>
                  <a:pt x="260603" y="13715"/>
                </a:lnTo>
                <a:lnTo>
                  <a:pt x="265175" y="10667"/>
                </a:lnTo>
                <a:lnTo>
                  <a:pt x="268223" y="7619"/>
                </a:lnTo>
                <a:lnTo>
                  <a:pt x="269747" y="4571"/>
                </a:lnTo>
                <a:lnTo>
                  <a:pt x="271271" y="4571"/>
                </a:lnTo>
                <a:lnTo>
                  <a:pt x="271271" y="1523"/>
                </a:lnTo>
                <a:lnTo>
                  <a:pt x="266699" y="0"/>
                </a:lnTo>
                <a:close/>
              </a:path>
            </a:pathLst>
          </a:custGeom>
          <a:solidFill>
            <a:srgbClr val="978747"/>
          </a:solidFill>
        </p:spPr>
        <p:txBody>
          <a:bodyPr wrap="square" lIns="0" tIns="0" rIns="0" bIns="0" rtlCol="0"/>
          <a:lstStyle/>
          <a:p>
            <a:endParaRPr/>
          </a:p>
        </p:txBody>
      </p:sp>
      <p:sp>
        <p:nvSpPr>
          <p:cNvPr id="36" name="object 55"/>
          <p:cNvSpPr/>
          <p:nvPr/>
        </p:nvSpPr>
        <p:spPr>
          <a:xfrm>
            <a:off x="3686799" y="3592551"/>
            <a:ext cx="271780" cy="157480"/>
          </a:xfrm>
          <a:custGeom>
            <a:avLst/>
            <a:gdLst/>
            <a:ahLst/>
            <a:cxnLst/>
            <a:rect l="l" t="t" r="r" b="b"/>
            <a:pathLst>
              <a:path w="271779" h="157479">
                <a:moveTo>
                  <a:pt x="163067" y="155447"/>
                </a:moveTo>
                <a:lnTo>
                  <a:pt x="109727" y="155447"/>
                </a:lnTo>
                <a:lnTo>
                  <a:pt x="135635" y="156971"/>
                </a:lnTo>
                <a:lnTo>
                  <a:pt x="163067" y="155447"/>
                </a:lnTo>
                <a:close/>
              </a:path>
              <a:path w="271779" h="157479">
                <a:moveTo>
                  <a:pt x="187451" y="153923"/>
                </a:moveTo>
                <a:lnTo>
                  <a:pt x="83819" y="153923"/>
                </a:lnTo>
                <a:lnTo>
                  <a:pt x="96011" y="155447"/>
                </a:lnTo>
                <a:lnTo>
                  <a:pt x="175259" y="155447"/>
                </a:lnTo>
                <a:lnTo>
                  <a:pt x="187451" y="153923"/>
                </a:lnTo>
                <a:close/>
              </a:path>
              <a:path w="271779" h="157479">
                <a:moveTo>
                  <a:pt x="210311" y="3047"/>
                </a:moveTo>
                <a:lnTo>
                  <a:pt x="60959" y="3047"/>
                </a:lnTo>
                <a:lnTo>
                  <a:pt x="50291" y="4571"/>
                </a:lnTo>
                <a:lnTo>
                  <a:pt x="41147" y="6095"/>
                </a:lnTo>
                <a:lnTo>
                  <a:pt x="32003" y="9143"/>
                </a:lnTo>
                <a:lnTo>
                  <a:pt x="24383" y="10667"/>
                </a:lnTo>
                <a:lnTo>
                  <a:pt x="18287" y="12191"/>
                </a:lnTo>
                <a:lnTo>
                  <a:pt x="12191" y="15239"/>
                </a:lnTo>
                <a:lnTo>
                  <a:pt x="7619" y="16763"/>
                </a:lnTo>
                <a:lnTo>
                  <a:pt x="7619" y="18287"/>
                </a:lnTo>
                <a:lnTo>
                  <a:pt x="3047" y="19811"/>
                </a:lnTo>
                <a:lnTo>
                  <a:pt x="1523" y="22859"/>
                </a:lnTo>
                <a:lnTo>
                  <a:pt x="1523" y="24383"/>
                </a:lnTo>
                <a:lnTo>
                  <a:pt x="0" y="25907"/>
                </a:lnTo>
                <a:lnTo>
                  <a:pt x="0" y="129539"/>
                </a:lnTo>
                <a:lnTo>
                  <a:pt x="1523" y="131063"/>
                </a:lnTo>
                <a:lnTo>
                  <a:pt x="1523" y="132587"/>
                </a:lnTo>
                <a:lnTo>
                  <a:pt x="3047" y="135635"/>
                </a:lnTo>
                <a:lnTo>
                  <a:pt x="7619" y="138683"/>
                </a:lnTo>
                <a:lnTo>
                  <a:pt x="12191" y="140207"/>
                </a:lnTo>
                <a:lnTo>
                  <a:pt x="18287" y="143255"/>
                </a:lnTo>
                <a:lnTo>
                  <a:pt x="24383" y="144779"/>
                </a:lnTo>
                <a:lnTo>
                  <a:pt x="32003" y="147827"/>
                </a:lnTo>
                <a:lnTo>
                  <a:pt x="50291" y="150875"/>
                </a:lnTo>
                <a:lnTo>
                  <a:pt x="71627" y="153923"/>
                </a:lnTo>
                <a:lnTo>
                  <a:pt x="199643" y="153923"/>
                </a:lnTo>
                <a:lnTo>
                  <a:pt x="210311" y="152399"/>
                </a:lnTo>
                <a:lnTo>
                  <a:pt x="135635" y="152399"/>
                </a:lnTo>
                <a:lnTo>
                  <a:pt x="109727" y="150875"/>
                </a:lnTo>
                <a:lnTo>
                  <a:pt x="96011" y="150875"/>
                </a:lnTo>
                <a:lnTo>
                  <a:pt x="83819" y="149351"/>
                </a:lnTo>
                <a:lnTo>
                  <a:pt x="73151" y="149351"/>
                </a:lnTo>
                <a:lnTo>
                  <a:pt x="60959" y="147827"/>
                </a:lnTo>
                <a:lnTo>
                  <a:pt x="33527" y="143255"/>
                </a:lnTo>
                <a:lnTo>
                  <a:pt x="25907" y="140207"/>
                </a:lnTo>
                <a:lnTo>
                  <a:pt x="19811" y="138683"/>
                </a:lnTo>
                <a:lnTo>
                  <a:pt x="13715" y="135635"/>
                </a:lnTo>
                <a:lnTo>
                  <a:pt x="9143" y="134111"/>
                </a:lnTo>
                <a:lnTo>
                  <a:pt x="6095" y="132587"/>
                </a:lnTo>
                <a:lnTo>
                  <a:pt x="7619" y="132587"/>
                </a:lnTo>
                <a:lnTo>
                  <a:pt x="4571" y="129539"/>
                </a:lnTo>
                <a:lnTo>
                  <a:pt x="5333" y="129539"/>
                </a:lnTo>
                <a:lnTo>
                  <a:pt x="4571" y="128015"/>
                </a:lnTo>
                <a:lnTo>
                  <a:pt x="4571" y="27431"/>
                </a:lnTo>
                <a:lnTo>
                  <a:pt x="5333" y="25907"/>
                </a:lnTo>
                <a:lnTo>
                  <a:pt x="4571" y="25907"/>
                </a:lnTo>
                <a:lnTo>
                  <a:pt x="7619" y="22859"/>
                </a:lnTo>
                <a:lnTo>
                  <a:pt x="8381" y="22859"/>
                </a:lnTo>
                <a:lnTo>
                  <a:pt x="10667" y="21335"/>
                </a:lnTo>
                <a:lnTo>
                  <a:pt x="9143" y="21335"/>
                </a:lnTo>
                <a:lnTo>
                  <a:pt x="13715" y="19811"/>
                </a:lnTo>
                <a:lnTo>
                  <a:pt x="19811" y="16763"/>
                </a:lnTo>
                <a:lnTo>
                  <a:pt x="25907" y="15239"/>
                </a:lnTo>
                <a:lnTo>
                  <a:pt x="33527" y="13715"/>
                </a:lnTo>
                <a:lnTo>
                  <a:pt x="42671" y="10667"/>
                </a:lnTo>
                <a:lnTo>
                  <a:pt x="60959" y="7619"/>
                </a:lnTo>
                <a:lnTo>
                  <a:pt x="73151" y="7619"/>
                </a:lnTo>
                <a:lnTo>
                  <a:pt x="83819" y="6095"/>
                </a:lnTo>
                <a:lnTo>
                  <a:pt x="96011" y="4571"/>
                </a:lnTo>
                <a:lnTo>
                  <a:pt x="220979" y="4571"/>
                </a:lnTo>
                <a:lnTo>
                  <a:pt x="210311" y="3047"/>
                </a:lnTo>
                <a:close/>
              </a:path>
              <a:path w="271779" h="157479">
                <a:moveTo>
                  <a:pt x="266699" y="129539"/>
                </a:moveTo>
                <a:lnTo>
                  <a:pt x="265175" y="132587"/>
                </a:lnTo>
                <a:lnTo>
                  <a:pt x="262127" y="134111"/>
                </a:lnTo>
                <a:lnTo>
                  <a:pt x="257555" y="137159"/>
                </a:lnTo>
                <a:lnTo>
                  <a:pt x="252983" y="138683"/>
                </a:lnTo>
                <a:lnTo>
                  <a:pt x="245363" y="140207"/>
                </a:lnTo>
                <a:lnTo>
                  <a:pt x="237743" y="143255"/>
                </a:lnTo>
                <a:lnTo>
                  <a:pt x="230123" y="144779"/>
                </a:lnTo>
                <a:lnTo>
                  <a:pt x="220979" y="146303"/>
                </a:lnTo>
                <a:lnTo>
                  <a:pt x="199643" y="149351"/>
                </a:lnTo>
                <a:lnTo>
                  <a:pt x="187451" y="149351"/>
                </a:lnTo>
                <a:lnTo>
                  <a:pt x="175259" y="150875"/>
                </a:lnTo>
                <a:lnTo>
                  <a:pt x="163067" y="150875"/>
                </a:lnTo>
                <a:lnTo>
                  <a:pt x="135635" y="152399"/>
                </a:lnTo>
                <a:lnTo>
                  <a:pt x="210311" y="152399"/>
                </a:lnTo>
                <a:lnTo>
                  <a:pt x="220979" y="150875"/>
                </a:lnTo>
                <a:lnTo>
                  <a:pt x="239267" y="147827"/>
                </a:lnTo>
                <a:lnTo>
                  <a:pt x="246887" y="144779"/>
                </a:lnTo>
                <a:lnTo>
                  <a:pt x="254507" y="143255"/>
                </a:lnTo>
                <a:lnTo>
                  <a:pt x="260603" y="140207"/>
                </a:lnTo>
                <a:lnTo>
                  <a:pt x="265175" y="138683"/>
                </a:lnTo>
                <a:lnTo>
                  <a:pt x="268223" y="135635"/>
                </a:lnTo>
                <a:lnTo>
                  <a:pt x="269747" y="132587"/>
                </a:lnTo>
                <a:lnTo>
                  <a:pt x="271271" y="132587"/>
                </a:lnTo>
                <a:lnTo>
                  <a:pt x="271271" y="131063"/>
                </a:lnTo>
                <a:lnTo>
                  <a:pt x="266699" y="131063"/>
                </a:lnTo>
                <a:lnTo>
                  <a:pt x="266699" y="129539"/>
                </a:lnTo>
                <a:close/>
              </a:path>
              <a:path w="271779" h="157479">
                <a:moveTo>
                  <a:pt x="5333" y="129539"/>
                </a:moveTo>
                <a:lnTo>
                  <a:pt x="4571" y="129539"/>
                </a:lnTo>
                <a:lnTo>
                  <a:pt x="6095" y="131063"/>
                </a:lnTo>
                <a:lnTo>
                  <a:pt x="5333" y="129539"/>
                </a:lnTo>
                <a:close/>
              </a:path>
              <a:path w="271779" h="157479">
                <a:moveTo>
                  <a:pt x="271271" y="24383"/>
                </a:moveTo>
                <a:lnTo>
                  <a:pt x="266699" y="24383"/>
                </a:lnTo>
                <a:lnTo>
                  <a:pt x="266699" y="131063"/>
                </a:lnTo>
                <a:lnTo>
                  <a:pt x="271271" y="131063"/>
                </a:lnTo>
                <a:lnTo>
                  <a:pt x="271271" y="24383"/>
                </a:lnTo>
                <a:close/>
              </a:path>
              <a:path w="271779" h="157479">
                <a:moveTo>
                  <a:pt x="6095" y="24383"/>
                </a:moveTo>
                <a:lnTo>
                  <a:pt x="4571" y="25907"/>
                </a:lnTo>
                <a:lnTo>
                  <a:pt x="5333" y="25907"/>
                </a:lnTo>
                <a:lnTo>
                  <a:pt x="6095" y="24383"/>
                </a:lnTo>
                <a:close/>
              </a:path>
              <a:path w="271779" h="157479">
                <a:moveTo>
                  <a:pt x="271271" y="22859"/>
                </a:moveTo>
                <a:lnTo>
                  <a:pt x="265175" y="22859"/>
                </a:lnTo>
                <a:lnTo>
                  <a:pt x="266699" y="25907"/>
                </a:lnTo>
                <a:lnTo>
                  <a:pt x="266699" y="24383"/>
                </a:lnTo>
                <a:lnTo>
                  <a:pt x="271271" y="24383"/>
                </a:lnTo>
                <a:lnTo>
                  <a:pt x="271271" y="22859"/>
                </a:lnTo>
                <a:close/>
              </a:path>
              <a:path w="271779" h="157479">
                <a:moveTo>
                  <a:pt x="8381" y="22859"/>
                </a:moveTo>
                <a:lnTo>
                  <a:pt x="7619" y="22859"/>
                </a:lnTo>
                <a:lnTo>
                  <a:pt x="6095" y="24383"/>
                </a:lnTo>
                <a:lnTo>
                  <a:pt x="8381" y="22859"/>
                </a:lnTo>
                <a:close/>
              </a:path>
              <a:path w="271779" h="157479">
                <a:moveTo>
                  <a:pt x="220979" y="4571"/>
                </a:moveTo>
                <a:lnTo>
                  <a:pt x="175259" y="4571"/>
                </a:lnTo>
                <a:lnTo>
                  <a:pt x="199643" y="7619"/>
                </a:lnTo>
                <a:lnTo>
                  <a:pt x="210311" y="7619"/>
                </a:lnTo>
                <a:lnTo>
                  <a:pt x="220979" y="9143"/>
                </a:lnTo>
                <a:lnTo>
                  <a:pt x="230123" y="12191"/>
                </a:lnTo>
                <a:lnTo>
                  <a:pt x="252983" y="16763"/>
                </a:lnTo>
                <a:lnTo>
                  <a:pt x="257555" y="19811"/>
                </a:lnTo>
                <a:lnTo>
                  <a:pt x="262127" y="21335"/>
                </a:lnTo>
                <a:lnTo>
                  <a:pt x="265175" y="24383"/>
                </a:lnTo>
                <a:lnTo>
                  <a:pt x="265175" y="22859"/>
                </a:lnTo>
                <a:lnTo>
                  <a:pt x="269747" y="22859"/>
                </a:lnTo>
                <a:lnTo>
                  <a:pt x="268223" y="19811"/>
                </a:lnTo>
                <a:lnTo>
                  <a:pt x="265175" y="18287"/>
                </a:lnTo>
                <a:lnTo>
                  <a:pt x="265175" y="16763"/>
                </a:lnTo>
                <a:lnTo>
                  <a:pt x="263651" y="16763"/>
                </a:lnTo>
                <a:lnTo>
                  <a:pt x="259079" y="15239"/>
                </a:lnTo>
                <a:lnTo>
                  <a:pt x="254507" y="12191"/>
                </a:lnTo>
                <a:lnTo>
                  <a:pt x="239267" y="9143"/>
                </a:lnTo>
                <a:lnTo>
                  <a:pt x="230123" y="6095"/>
                </a:lnTo>
                <a:lnTo>
                  <a:pt x="220979" y="4571"/>
                </a:lnTo>
                <a:close/>
              </a:path>
              <a:path w="271779" h="157479">
                <a:moveTo>
                  <a:pt x="175259" y="0"/>
                </a:moveTo>
                <a:lnTo>
                  <a:pt x="96011" y="0"/>
                </a:lnTo>
                <a:lnTo>
                  <a:pt x="71627" y="3047"/>
                </a:lnTo>
                <a:lnTo>
                  <a:pt x="199643" y="3047"/>
                </a:lnTo>
                <a:lnTo>
                  <a:pt x="175259" y="0"/>
                </a:lnTo>
                <a:close/>
              </a:path>
            </a:pathLst>
          </a:custGeom>
          <a:solidFill>
            <a:srgbClr val="978747"/>
          </a:solidFill>
        </p:spPr>
        <p:txBody>
          <a:bodyPr wrap="square" lIns="0" tIns="0" rIns="0" bIns="0" rtlCol="0"/>
          <a:lstStyle/>
          <a:p>
            <a:endParaRPr/>
          </a:p>
        </p:txBody>
      </p:sp>
      <p:sp>
        <p:nvSpPr>
          <p:cNvPr id="37" name="object 56"/>
          <p:cNvSpPr/>
          <p:nvPr/>
        </p:nvSpPr>
        <p:spPr>
          <a:xfrm>
            <a:off x="4003709" y="3619962"/>
            <a:ext cx="257638" cy="126512"/>
          </a:xfrm>
          <a:prstGeom prst="rect">
            <a:avLst/>
          </a:prstGeom>
          <a:blipFill>
            <a:blip r:embed="rId13" cstate="print"/>
            <a:stretch>
              <a:fillRect/>
            </a:stretch>
          </a:blipFill>
        </p:spPr>
        <p:txBody>
          <a:bodyPr wrap="square" lIns="0" tIns="0" rIns="0" bIns="0" rtlCol="0"/>
          <a:lstStyle/>
          <a:p>
            <a:endParaRPr/>
          </a:p>
        </p:txBody>
      </p:sp>
      <p:sp>
        <p:nvSpPr>
          <p:cNvPr id="38" name="object 57"/>
          <p:cNvSpPr/>
          <p:nvPr/>
        </p:nvSpPr>
        <p:spPr>
          <a:xfrm>
            <a:off x="3991599" y="3592551"/>
            <a:ext cx="271271" cy="156971"/>
          </a:xfrm>
          <a:prstGeom prst="rect">
            <a:avLst/>
          </a:prstGeom>
          <a:blipFill>
            <a:blip r:embed="rId16" cstate="print"/>
            <a:stretch>
              <a:fillRect/>
            </a:stretch>
          </a:blipFill>
        </p:spPr>
        <p:txBody>
          <a:bodyPr wrap="square" lIns="0" tIns="0" rIns="0" bIns="0" rtlCol="0"/>
          <a:lstStyle/>
          <a:p>
            <a:endParaRPr/>
          </a:p>
        </p:txBody>
      </p:sp>
      <p:sp>
        <p:nvSpPr>
          <p:cNvPr id="39" name="object 58"/>
          <p:cNvSpPr/>
          <p:nvPr/>
        </p:nvSpPr>
        <p:spPr>
          <a:xfrm>
            <a:off x="3991599" y="3618458"/>
            <a:ext cx="271780" cy="29209"/>
          </a:xfrm>
          <a:custGeom>
            <a:avLst/>
            <a:gdLst/>
            <a:ahLst/>
            <a:cxnLst/>
            <a:rect l="l" t="t" r="r" b="b"/>
            <a:pathLst>
              <a:path w="271779" h="29209">
                <a:moveTo>
                  <a:pt x="175259" y="27431"/>
                </a:moveTo>
                <a:lnTo>
                  <a:pt x="96011" y="27431"/>
                </a:lnTo>
                <a:lnTo>
                  <a:pt x="108203" y="28955"/>
                </a:lnTo>
                <a:lnTo>
                  <a:pt x="163067" y="28955"/>
                </a:lnTo>
                <a:lnTo>
                  <a:pt x="175259" y="27431"/>
                </a:lnTo>
                <a:close/>
              </a:path>
              <a:path w="271779" h="29209">
                <a:moveTo>
                  <a:pt x="4571" y="0"/>
                </a:moveTo>
                <a:lnTo>
                  <a:pt x="0" y="1523"/>
                </a:lnTo>
                <a:lnTo>
                  <a:pt x="3047" y="7619"/>
                </a:lnTo>
                <a:lnTo>
                  <a:pt x="12191" y="13715"/>
                </a:lnTo>
                <a:lnTo>
                  <a:pt x="18287" y="15239"/>
                </a:lnTo>
                <a:lnTo>
                  <a:pt x="24383" y="18287"/>
                </a:lnTo>
                <a:lnTo>
                  <a:pt x="32003" y="19811"/>
                </a:lnTo>
                <a:lnTo>
                  <a:pt x="50291" y="22859"/>
                </a:lnTo>
                <a:lnTo>
                  <a:pt x="71627" y="25907"/>
                </a:lnTo>
                <a:lnTo>
                  <a:pt x="83819" y="27431"/>
                </a:lnTo>
                <a:lnTo>
                  <a:pt x="187451" y="27431"/>
                </a:lnTo>
                <a:lnTo>
                  <a:pt x="199643" y="25907"/>
                </a:lnTo>
                <a:lnTo>
                  <a:pt x="210311" y="24383"/>
                </a:lnTo>
                <a:lnTo>
                  <a:pt x="108203" y="24383"/>
                </a:lnTo>
                <a:lnTo>
                  <a:pt x="96011" y="22859"/>
                </a:lnTo>
                <a:lnTo>
                  <a:pt x="83819" y="22859"/>
                </a:lnTo>
                <a:lnTo>
                  <a:pt x="73151" y="21335"/>
                </a:lnTo>
                <a:lnTo>
                  <a:pt x="60959" y="19811"/>
                </a:lnTo>
                <a:lnTo>
                  <a:pt x="33527" y="15239"/>
                </a:lnTo>
                <a:lnTo>
                  <a:pt x="25907" y="13715"/>
                </a:lnTo>
                <a:lnTo>
                  <a:pt x="19811" y="10667"/>
                </a:lnTo>
                <a:lnTo>
                  <a:pt x="13715" y="9143"/>
                </a:lnTo>
                <a:lnTo>
                  <a:pt x="9143" y="6095"/>
                </a:lnTo>
                <a:lnTo>
                  <a:pt x="6095" y="4571"/>
                </a:lnTo>
                <a:lnTo>
                  <a:pt x="7619" y="4571"/>
                </a:lnTo>
                <a:lnTo>
                  <a:pt x="4571" y="3047"/>
                </a:lnTo>
                <a:lnTo>
                  <a:pt x="6095" y="3047"/>
                </a:lnTo>
                <a:lnTo>
                  <a:pt x="4571" y="0"/>
                </a:lnTo>
                <a:close/>
              </a:path>
              <a:path w="271779" h="29209">
                <a:moveTo>
                  <a:pt x="266699" y="0"/>
                </a:moveTo>
                <a:lnTo>
                  <a:pt x="266699" y="3047"/>
                </a:lnTo>
                <a:lnTo>
                  <a:pt x="265175" y="4571"/>
                </a:lnTo>
                <a:lnTo>
                  <a:pt x="262127" y="6095"/>
                </a:lnTo>
                <a:lnTo>
                  <a:pt x="257555" y="9143"/>
                </a:lnTo>
                <a:lnTo>
                  <a:pt x="251459" y="10667"/>
                </a:lnTo>
                <a:lnTo>
                  <a:pt x="245363" y="13715"/>
                </a:lnTo>
                <a:lnTo>
                  <a:pt x="230123" y="16763"/>
                </a:lnTo>
                <a:lnTo>
                  <a:pt x="220979" y="18287"/>
                </a:lnTo>
                <a:lnTo>
                  <a:pt x="199643" y="21335"/>
                </a:lnTo>
                <a:lnTo>
                  <a:pt x="187451" y="22859"/>
                </a:lnTo>
                <a:lnTo>
                  <a:pt x="175259" y="22859"/>
                </a:lnTo>
                <a:lnTo>
                  <a:pt x="163067" y="24383"/>
                </a:lnTo>
                <a:lnTo>
                  <a:pt x="210311" y="24383"/>
                </a:lnTo>
                <a:lnTo>
                  <a:pt x="220979" y="22859"/>
                </a:lnTo>
                <a:lnTo>
                  <a:pt x="239267" y="19811"/>
                </a:lnTo>
                <a:lnTo>
                  <a:pt x="246887" y="18287"/>
                </a:lnTo>
                <a:lnTo>
                  <a:pt x="254507" y="15239"/>
                </a:lnTo>
                <a:lnTo>
                  <a:pt x="259079" y="13715"/>
                </a:lnTo>
                <a:lnTo>
                  <a:pt x="265175" y="10667"/>
                </a:lnTo>
                <a:lnTo>
                  <a:pt x="268223" y="7619"/>
                </a:lnTo>
                <a:lnTo>
                  <a:pt x="269747" y="4571"/>
                </a:lnTo>
                <a:lnTo>
                  <a:pt x="271271" y="4571"/>
                </a:lnTo>
                <a:lnTo>
                  <a:pt x="271271" y="1523"/>
                </a:lnTo>
                <a:lnTo>
                  <a:pt x="266699" y="0"/>
                </a:lnTo>
                <a:close/>
              </a:path>
            </a:pathLst>
          </a:custGeom>
          <a:solidFill>
            <a:srgbClr val="978747"/>
          </a:solidFill>
        </p:spPr>
        <p:txBody>
          <a:bodyPr wrap="square" lIns="0" tIns="0" rIns="0" bIns="0" rtlCol="0"/>
          <a:lstStyle/>
          <a:p>
            <a:endParaRPr/>
          </a:p>
        </p:txBody>
      </p:sp>
      <p:sp>
        <p:nvSpPr>
          <p:cNvPr id="40" name="object 59"/>
          <p:cNvSpPr/>
          <p:nvPr/>
        </p:nvSpPr>
        <p:spPr>
          <a:xfrm>
            <a:off x="3991599" y="3592551"/>
            <a:ext cx="271780" cy="157480"/>
          </a:xfrm>
          <a:custGeom>
            <a:avLst/>
            <a:gdLst/>
            <a:ahLst/>
            <a:cxnLst/>
            <a:rect l="l" t="t" r="r" b="b"/>
            <a:pathLst>
              <a:path w="271779" h="157479">
                <a:moveTo>
                  <a:pt x="163067" y="155447"/>
                </a:moveTo>
                <a:lnTo>
                  <a:pt x="108203" y="155447"/>
                </a:lnTo>
                <a:lnTo>
                  <a:pt x="135635" y="156971"/>
                </a:lnTo>
                <a:lnTo>
                  <a:pt x="163067" y="155447"/>
                </a:lnTo>
                <a:close/>
              </a:path>
              <a:path w="271779" h="157479">
                <a:moveTo>
                  <a:pt x="187451" y="153923"/>
                </a:moveTo>
                <a:lnTo>
                  <a:pt x="83819" y="153923"/>
                </a:lnTo>
                <a:lnTo>
                  <a:pt x="96011" y="155447"/>
                </a:lnTo>
                <a:lnTo>
                  <a:pt x="175259" y="155447"/>
                </a:lnTo>
                <a:lnTo>
                  <a:pt x="187451" y="153923"/>
                </a:lnTo>
                <a:close/>
              </a:path>
              <a:path w="271779" h="157479">
                <a:moveTo>
                  <a:pt x="210311" y="3047"/>
                </a:moveTo>
                <a:lnTo>
                  <a:pt x="60959" y="3047"/>
                </a:lnTo>
                <a:lnTo>
                  <a:pt x="50291" y="4571"/>
                </a:lnTo>
                <a:lnTo>
                  <a:pt x="41147" y="6095"/>
                </a:lnTo>
                <a:lnTo>
                  <a:pt x="32003" y="9143"/>
                </a:lnTo>
                <a:lnTo>
                  <a:pt x="24383" y="10667"/>
                </a:lnTo>
                <a:lnTo>
                  <a:pt x="18287" y="12191"/>
                </a:lnTo>
                <a:lnTo>
                  <a:pt x="12191" y="15239"/>
                </a:lnTo>
                <a:lnTo>
                  <a:pt x="7619" y="16763"/>
                </a:lnTo>
                <a:lnTo>
                  <a:pt x="7619" y="18287"/>
                </a:lnTo>
                <a:lnTo>
                  <a:pt x="3047" y="19811"/>
                </a:lnTo>
                <a:lnTo>
                  <a:pt x="1523" y="22859"/>
                </a:lnTo>
                <a:lnTo>
                  <a:pt x="1523" y="24383"/>
                </a:lnTo>
                <a:lnTo>
                  <a:pt x="0" y="25907"/>
                </a:lnTo>
                <a:lnTo>
                  <a:pt x="0" y="129539"/>
                </a:lnTo>
                <a:lnTo>
                  <a:pt x="1523" y="131063"/>
                </a:lnTo>
                <a:lnTo>
                  <a:pt x="1523" y="132587"/>
                </a:lnTo>
                <a:lnTo>
                  <a:pt x="3047" y="135635"/>
                </a:lnTo>
                <a:lnTo>
                  <a:pt x="7619" y="138683"/>
                </a:lnTo>
                <a:lnTo>
                  <a:pt x="12191" y="140207"/>
                </a:lnTo>
                <a:lnTo>
                  <a:pt x="18287" y="143255"/>
                </a:lnTo>
                <a:lnTo>
                  <a:pt x="24383" y="144779"/>
                </a:lnTo>
                <a:lnTo>
                  <a:pt x="32003" y="147827"/>
                </a:lnTo>
                <a:lnTo>
                  <a:pt x="50291" y="150875"/>
                </a:lnTo>
                <a:lnTo>
                  <a:pt x="71627" y="153923"/>
                </a:lnTo>
                <a:lnTo>
                  <a:pt x="199643" y="153923"/>
                </a:lnTo>
                <a:lnTo>
                  <a:pt x="210311" y="152399"/>
                </a:lnTo>
                <a:lnTo>
                  <a:pt x="135635" y="152399"/>
                </a:lnTo>
                <a:lnTo>
                  <a:pt x="108203" y="150875"/>
                </a:lnTo>
                <a:lnTo>
                  <a:pt x="96011" y="150875"/>
                </a:lnTo>
                <a:lnTo>
                  <a:pt x="83819" y="149351"/>
                </a:lnTo>
                <a:lnTo>
                  <a:pt x="73151" y="149351"/>
                </a:lnTo>
                <a:lnTo>
                  <a:pt x="60959" y="147827"/>
                </a:lnTo>
                <a:lnTo>
                  <a:pt x="33527" y="143255"/>
                </a:lnTo>
                <a:lnTo>
                  <a:pt x="25907" y="140207"/>
                </a:lnTo>
                <a:lnTo>
                  <a:pt x="19811" y="138683"/>
                </a:lnTo>
                <a:lnTo>
                  <a:pt x="13715" y="135635"/>
                </a:lnTo>
                <a:lnTo>
                  <a:pt x="9143" y="134111"/>
                </a:lnTo>
                <a:lnTo>
                  <a:pt x="6095" y="132587"/>
                </a:lnTo>
                <a:lnTo>
                  <a:pt x="7619" y="132587"/>
                </a:lnTo>
                <a:lnTo>
                  <a:pt x="4571" y="129539"/>
                </a:lnTo>
                <a:lnTo>
                  <a:pt x="5333" y="129539"/>
                </a:lnTo>
                <a:lnTo>
                  <a:pt x="4571" y="128015"/>
                </a:lnTo>
                <a:lnTo>
                  <a:pt x="4571" y="27431"/>
                </a:lnTo>
                <a:lnTo>
                  <a:pt x="5333" y="25907"/>
                </a:lnTo>
                <a:lnTo>
                  <a:pt x="4571" y="25907"/>
                </a:lnTo>
                <a:lnTo>
                  <a:pt x="7619" y="22859"/>
                </a:lnTo>
                <a:lnTo>
                  <a:pt x="8381" y="22859"/>
                </a:lnTo>
                <a:lnTo>
                  <a:pt x="10667" y="21335"/>
                </a:lnTo>
                <a:lnTo>
                  <a:pt x="9143" y="21335"/>
                </a:lnTo>
                <a:lnTo>
                  <a:pt x="13715" y="19811"/>
                </a:lnTo>
                <a:lnTo>
                  <a:pt x="19811" y="16763"/>
                </a:lnTo>
                <a:lnTo>
                  <a:pt x="25907" y="15239"/>
                </a:lnTo>
                <a:lnTo>
                  <a:pt x="33527" y="13715"/>
                </a:lnTo>
                <a:lnTo>
                  <a:pt x="42671" y="10667"/>
                </a:lnTo>
                <a:lnTo>
                  <a:pt x="60959" y="7619"/>
                </a:lnTo>
                <a:lnTo>
                  <a:pt x="73151" y="7619"/>
                </a:lnTo>
                <a:lnTo>
                  <a:pt x="83819" y="6095"/>
                </a:lnTo>
                <a:lnTo>
                  <a:pt x="96011" y="4571"/>
                </a:lnTo>
                <a:lnTo>
                  <a:pt x="220979" y="4571"/>
                </a:lnTo>
                <a:lnTo>
                  <a:pt x="210311" y="3047"/>
                </a:lnTo>
                <a:close/>
              </a:path>
              <a:path w="271779" h="157479">
                <a:moveTo>
                  <a:pt x="266699" y="129539"/>
                </a:moveTo>
                <a:lnTo>
                  <a:pt x="265175" y="132587"/>
                </a:lnTo>
                <a:lnTo>
                  <a:pt x="262127" y="134111"/>
                </a:lnTo>
                <a:lnTo>
                  <a:pt x="257555" y="137159"/>
                </a:lnTo>
                <a:lnTo>
                  <a:pt x="245363" y="140207"/>
                </a:lnTo>
                <a:lnTo>
                  <a:pt x="237743" y="143255"/>
                </a:lnTo>
                <a:lnTo>
                  <a:pt x="230123" y="144779"/>
                </a:lnTo>
                <a:lnTo>
                  <a:pt x="220979" y="146303"/>
                </a:lnTo>
                <a:lnTo>
                  <a:pt x="199643" y="149351"/>
                </a:lnTo>
                <a:lnTo>
                  <a:pt x="187451" y="149351"/>
                </a:lnTo>
                <a:lnTo>
                  <a:pt x="175259" y="150875"/>
                </a:lnTo>
                <a:lnTo>
                  <a:pt x="163067" y="150875"/>
                </a:lnTo>
                <a:lnTo>
                  <a:pt x="135635" y="152399"/>
                </a:lnTo>
                <a:lnTo>
                  <a:pt x="210311" y="152399"/>
                </a:lnTo>
                <a:lnTo>
                  <a:pt x="220979" y="150875"/>
                </a:lnTo>
                <a:lnTo>
                  <a:pt x="239267" y="147827"/>
                </a:lnTo>
                <a:lnTo>
                  <a:pt x="246887" y="144779"/>
                </a:lnTo>
                <a:lnTo>
                  <a:pt x="254507" y="143255"/>
                </a:lnTo>
                <a:lnTo>
                  <a:pt x="259079" y="140207"/>
                </a:lnTo>
                <a:lnTo>
                  <a:pt x="265175" y="138683"/>
                </a:lnTo>
                <a:lnTo>
                  <a:pt x="268223" y="135635"/>
                </a:lnTo>
                <a:lnTo>
                  <a:pt x="269747" y="132587"/>
                </a:lnTo>
                <a:lnTo>
                  <a:pt x="271271" y="132587"/>
                </a:lnTo>
                <a:lnTo>
                  <a:pt x="271271" y="131063"/>
                </a:lnTo>
                <a:lnTo>
                  <a:pt x="266699" y="131063"/>
                </a:lnTo>
                <a:lnTo>
                  <a:pt x="266699" y="129539"/>
                </a:lnTo>
                <a:close/>
              </a:path>
              <a:path w="271779" h="157479">
                <a:moveTo>
                  <a:pt x="5333" y="129539"/>
                </a:moveTo>
                <a:lnTo>
                  <a:pt x="4571" y="129539"/>
                </a:lnTo>
                <a:lnTo>
                  <a:pt x="6095" y="131063"/>
                </a:lnTo>
                <a:lnTo>
                  <a:pt x="5333" y="129539"/>
                </a:lnTo>
                <a:close/>
              </a:path>
              <a:path w="271779" h="157479">
                <a:moveTo>
                  <a:pt x="271271" y="24383"/>
                </a:moveTo>
                <a:lnTo>
                  <a:pt x="266699" y="24383"/>
                </a:lnTo>
                <a:lnTo>
                  <a:pt x="266699" y="131063"/>
                </a:lnTo>
                <a:lnTo>
                  <a:pt x="271271" y="131063"/>
                </a:lnTo>
                <a:lnTo>
                  <a:pt x="271271" y="24383"/>
                </a:lnTo>
                <a:close/>
              </a:path>
              <a:path w="271779" h="157479">
                <a:moveTo>
                  <a:pt x="6095" y="24383"/>
                </a:moveTo>
                <a:lnTo>
                  <a:pt x="4571" y="25907"/>
                </a:lnTo>
                <a:lnTo>
                  <a:pt x="5333" y="25907"/>
                </a:lnTo>
                <a:lnTo>
                  <a:pt x="6095" y="24383"/>
                </a:lnTo>
                <a:close/>
              </a:path>
              <a:path w="271779" h="157479">
                <a:moveTo>
                  <a:pt x="271271" y="22859"/>
                </a:moveTo>
                <a:lnTo>
                  <a:pt x="265175" y="22859"/>
                </a:lnTo>
                <a:lnTo>
                  <a:pt x="266699" y="25907"/>
                </a:lnTo>
                <a:lnTo>
                  <a:pt x="266699" y="24383"/>
                </a:lnTo>
                <a:lnTo>
                  <a:pt x="271271" y="24383"/>
                </a:lnTo>
                <a:lnTo>
                  <a:pt x="271271" y="22859"/>
                </a:lnTo>
                <a:close/>
              </a:path>
              <a:path w="271779" h="157479">
                <a:moveTo>
                  <a:pt x="8381" y="22859"/>
                </a:moveTo>
                <a:lnTo>
                  <a:pt x="7619" y="22859"/>
                </a:lnTo>
                <a:lnTo>
                  <a:pt x="6095" y="24383"/>
                </a:lnTo>
                <a:lnTo>
                  <a:pt x="8381" y="22859"/>
                </a:lnTo>
                <a:close/>
              </a:path>
              <a:path w="271779" h="157479">
                <a:moveTo>
                  <a:pt x="220979" y="4571"/>
                </a:moveTo>
                <a:lnTo>
                  <a:pt x="175259" y="4571"/>
                </a:lnTo>
                <a:lnTo>
                  <a:pt x="199643" y="7619"/>
                </a:lnTo>
                <a:lnTo>
                  <a:pt x="210311" y="7619"/>
                </a:lnTo>
                <a:lnTo>
                  <a:pt x="220979" y="9143"/>
                </a:lnTo>
                <a:lnTo>
                  <a:pt x="230123" y="12191"/>
                </a:lnTo>
                <a:lnTo>
                  <a:pt x="252983" y="16763"/>
                </a:lnTo>
                <a:lnTo>
                  <a:pt x="257555" y="19811"/>
                </a:lnTo>
                <a:lnTo>
                  <a:pt x="262127" y="21335"/>
                </a:lnTo>
                <a:lnTo>
                  <a:pt x="265175" y="24383"/>
                </a:lnTo>
                <a:lnTo>
                  <a:pt x="265175" y="22859"/>
                </a:lnTo>
                <a:lnTo>
                  <a:pt x="269747" y="22859"/>
                </a:lnTo>
                <a:lnTo>
                  <a:pt x="268223" y="19811"/>
                </a:lnTo>
                <a:lnTo>
                  <a:pt x="265175" y="18287"/>
                </a:lnTo>
                <a:lnTo>
                  <a:pt x="265175" y="16763"/>
                </a:lnTo>
                <a:lnTo>
                  <a:pt x="263651" y="16763"/>
                </a:lnTo>
                <a:lnTo>
                  <a:pt x="259079" y="15239"/>
                </a:lnTo>
                <a:lnTo>
                  <a:pt x="252983" y="12191"/>
                </a:lnTo>
                <a:lnTo>
                  <a:pt x="246887" y="10667"/>
                </a:lnTo>
                <a:lnTo>
                  <a:pt x="239267" y="9143"/>
                </a:lnTo>
                <a:lnTo>
                  <a:pt x="230123" y="6095"/>
                </a:lnTo>
                <a:lnTo>
                  <a:pt x="220979" y="4571"/>
                </a:lnTo>
                <a:close/>
              </a:path>
              <a:path w="271779" h="157479">
                <a:moveTo>
                  <a:pt x="175259" y="0"/>
                </a:moveTo>
                <a:lnTo>
                  <a:pt x="96011" y="0"/>
                </a:lnTo>
                <a:lnTo>
                  <a:pt x="71627" y="3047"/>
                </a:lnTo>
                <a:lnTo>
                  <a:pt x="199643" y="3047"/>
                </a:lnTo>
                <a:lnTo>
                  <a:pt x="175259" y="0"/>
                </a:lnTo>
                <a:close/>
              </a:path>
            </a:pathLst>
          </a:custGeom>
          <a:solidFill>
            <a:srgbClr val="978747"/>
          </a:solidFill>
        </p:spPr>
        <p:txBody>
          <a:bodyPr wrap="square" lIns="0" tIns="0" rIns="0" bIns="0" rtlCol="0"/>
          <a:lstStyle/>
          <a:p>
            <a:endParaRPr/>
          </a:p>
        </p:txBody>
      </p:sp>
      <p:sp>
        <p:nvSpPr>
          <p:cNvPr id="41" name="object 60"/>
          <p:cNvSpPr txBox="1"/>
          <p:nvPr/>
        </p:nvSpPr>
        <p:spPr>
          <a:xfrm>
            <a:off x="4615930" y="2563857"/>
            <a:ext cx="210820" cy="199390"/>
          </a:xfrm>
          <a:prstGeom prst="rect">
            <a:avLst/>
          </a:prstGeom>
        </p:spPr>
        <p:txBody>
          <a:bodyPr vert="horz" wrap="square" lIns="0" tIns="0" rIns="0" bIns="0" rtlCol="0">
            <a:spAutoFit/>
          </a:bodyPr>
          <a:lstStyle/>
          <a:p>
            <a:pPr marL="13970">
              <a:lnSpc>
                <a:spcPct val="100000"/>
              </a:lnSpc>
            </a:pPr>
            <a:r>
              <a:rPr sz="600" i="1" spc="-80" dirty="0">
                <a:solidFill>
                  <a:srgbClr val="4E4C51"/>
                </a:solidFill>
                <a:latin typeface="Arial"/>
                <a:cs typeface="Arial"/>
              </a:rPr>
              <a:t>OLAP</a:t>
            </a:r>
            <a:endParaRPr sz="600">
              <a:latin typeface="Arial"/>
              <a:cs typeface="Arial"/>
            </a:endParaRPr>
          </a:p>
          <a:p>
            <a:pPr marL="12700">
              <a:lnSpc>
                <a:spcPct val="100000"/>
              </a:lnSpc>
            </a:pPr>
            <a:r>
              <a:rPr sz="600" i="1" spc="-125" dirty="0">
                <a:solidFill>
                  <a:srgbClr val="4E4C51"/>
                </a:solidFill>
                <a:latin typeface="Arial"/>
                <a:cs typeface="Arial"/>
              </a:rPr>
              <a:t>C</a:t>
            </a:r>
            <a:r>
              <a:rPr sz="600" i="1" spc="-30" dirty="0">
                <a:solidFill>
                  <a:srgbClr val="4E4C51"/>
                </a:solidFill>
                <a:latin typeface="Arial"/>
                <a:cs typeface="Arial"/>
              </a:rPr>
              <a:t>ub</a:t>
            </a:r>
            <a:r>
              <a:rPr sz="600" i="1" spc="-50" dirty="0">
                <a:solidFill>
                  <a:srgbClr val="4E4C51"/>
                </a:solidFill>
                <a:latin typeface="Arial"/>
                <a:cs typeface="Arial"/>
              </a:rPr>
              <a:t>e</a:t>
            </a:r>
            <a:r>
              <a:rPr sz="600" i="1" spc="-70" dirty="0">
                <a:solidFill>
                  <a:srgbClr val="4E4C51"/>
                </a:solidFill>
                <a:latin typeface="Arial"/>
                <a:cs typeface="Arial"/>
              </a:rPr>
              <a:t>s</a:t>
            </a:r>
            <a:endParaRPr sz="600">
              <a:latin typeface="Arial"/>
              <a:cs typeface="Arial"/>
            </a:endParaRPr>
          </a:p>
        </p:txBody>
      </p:sp>
      <p:sp>
        <p:nvSpPr>
          <p:cNvPr id="42" name="object 61"/>
          <p:cNvSpPr txBox="1"/>
          <p:nvPr/>
        </p:nvSpPr>
        <p:spPr>
          <a:xfrm>
            <a:off x="5347413" y="2736069"/>
            <a:ext cx="274955" cy="107950"/>
          </a:xfrm>
          <a:prstGeom prst="rect">
            <a:avLst/>
          </a:prstGeom>
        </p:spPr>
        <p:txBody>
          <a:bodyPr vert="horz" wrap="square" lIns="0" tIns="0" rIns="0" bIns="0" rtlCol="0">
            <a:spAutoFit/>
          </a:bodyPr>
          <a:lstStyle/>
          <a:p>
            <a:pPr marL="12700">
              <a:lnSpc>
                <a:spcPct val="100000"/>
              </a:lnSpc>
            </a:pPr>
            <a:r>
              <a:rPr sz="600" i="1" spc="-40" dirty="0">
                <a:solidFill>
                  <a:srgbClr val="4E4C51"/>
                </a:solidFill>
                <a:latin typeface="Arial"/>
                <a:cs typeface="Arial"/>
              </a:rPr>
              <a:t>Analysis</a:t>
            </a:r>
            <a:endParaRPr sz="600">
              <a:latin typeface="Arial"/>
              <a:cs typeface="Arial"/>
            </a:endParaRPr>
          </a:p>
        </p:txBody>
      </p:sp>
      <p:sp>
        <p:nvSpPr>
          <p:cNvPr id="43" name="object 62"/>
          <p:cNvSpPr txBox="1"/>
          <p:nvPr/>
        </p:nvSpPr>
        <p:spPr>
          <a:xfrm>
            <a:off x="5324590" y="2516613"/>
            <a:ext cx="259715" cy="107950"/>
          </a:xfrm>
          <a:prstGeom prst="rect">
            <a:avLst/>
          </a:prstGeom>
        </p:spPr>
        <p:txBody>
          <a:bodyPr vert="horz" wrap="square" lIns="0" tIns="0" rIns="0" bIns="0" rtlCol="0">
            <a:spAutoFit/>
          </a:bodyPr>
          <a:lstStyle/>
          <a:p>
            <a:pPr marL="12700">
              <a:lnSpc>
                <a:spcPct val="100000"/>
              </a:lnSpc>
            </a:pPr>
            <a:r>
              <a:rPr sz="600" i="1" spc="-50" dirty="0">
                <a:solidFill>
                  <a:srgbClr val="4E4C51"/>
                </a:solidFill>
                <a:latin typeface="Arial"/>
                <a:cs typeface="Arial"/>
              </a:rPr>
              <a:t>BI</a:t>
            </a:r>
            <a:r>
              <a:rPr sz="600" i="1" spc="-105" dirty="0">
                <a:solidFill>
                  <a:srgbClr val="4E4C51"/>
                </a:solidFill>
                <a:latin typeface="Arial"/>
                <a:cs typeface="Arial"/>
              </a:rPr>
              <a:t> </a:t>
            </a:r>
            <a:r>
              <a:rPr sz="600" i="1" spc="-55" dirty="0">
                <a:solidFill>
                  <a:srgbClr val="4E4C51"/>
                </a:solidFill>
                <a:latin typeface="Arial"/>
                <a:cs typeface="Arial"/>
              </a:rPr>
              <a:t>Tools</a:t>
            </a:r>
            <a:endParaRPr sz="600">
              <a:latin typeface="Arial"/>
              <a:cs typeface="Arial"/>
            </a:endParaRPr>
          </a:p>
        </p:txBody>
      </p:sp>
      <p:sp>
        <p:nvSpPr>
          <p:cNvPr id="44" name="object 63"/>
          <p:cNvSpPr/>
          <p:nvPr/>
        </p:nvSpPr>
        <p:spPr>
          <a:xfrm>
            <a:off x="5314431" y="3876015"/>
            <a:ext cx="388620" cy="253365"/>
          </a:xfrm>
          <a:custGeom>
            <a:avLst/>
            <a:gdLst/>
            <a:ahLst/>
            <a:cxnLst/>
            <a:rect l="l" t="t" r="r" b="b"/>
            <a:pathLst>
              <a:path w="388620" h="253365">
                <a:moveTo>
                  <a:pt x="388619" y="0"/>
                </a:moveTo>
                <a:lnTo>
                  <a:pt x="0" y="0"/>
                </a:lnTo>
                <a:lnTo>
                  <a:pt x="0" y="252983"/>
                </a:lnTo>
                <a:lnTo>
                  <a:pt x="388619" y="252983"/>
                </a:lnTo>
                <a:lnTo>
                  <a:pt x="388619" y="251459"/>
                </a:lnTo>
                <a:lnTo>
                  <a:pt x="4571" y="251459"/>
                </a:lnTo>
                <a:lnTo>
                  <a:pt x="1523" y="248411"/>
                </a:lnTo>
                <a:lnTo>
                  <a:pt x="4571" y="248411"/>
                </a:lnTo>
                <a:lnTo>
                  <a:pt x="4571" y="4571"/>
                </a:lnTo>
                <a:lnTo>
                  <a:pt x="1523" y="4571"/>
                </a:lnTo>
                <a:lnTo>
                  <a:pt x="4571" y="1523"/>
                </a:lnTo>
                <a:lnTo>
                  <a:pt x="388619" y="1523"/>
                </a:lnTo>
                <a:lnTo>
                  <a:pt x="388619" y="0"/>
                </a:lnTo>
                <a:close/>
              </a:path>
              <a:path w="388620" h="253365">
                <a:moveTo>
                  <a:pt x="4571" y="248411"/>
                </a:moveTo>
                <a:lnTo>
                  <a:pt x="1523" y="248411"/>
                </a:lnTo>
                <a:lnTo>
                  <a:pt x="4571" y="251459"/>
                </a:lnTo>
                <a:lnTo>
                  <a:pt x="4571" y="248411"/>
                </a:lnTo>
                <a:close/>
              </a:path>
              <a:path w="388620" h="253365">
                <a:moveTo>
                  <a:pt x="384047" y="248411"/>
                </a:moveTo>
                <a:lnTo>
                  <a:pt x="4571" y="248411"/>
                </a:lnTo>
                <a:lnTo>
                  <a:pt x="4571" y="251459"/>
                </a:lnTo>
                <a:lnTo>
                  <a:pt x="384047" y="251459"/>
                </a:lnTo>
                <a:lnTo>
                  <a:pt x="384047" y="248411"/>
                </a:lnTo>
                <a:close/>
              </a:path>
              <a:path w="388620" h="253365">
                <a:moveTo>
                  <a:pt x="384047" y="1523"/>
                </a:moveTo>
                <a:lnTo>
                  <a:pt x="384047" y="251459"/>
                </a:lnTo>
                <a:lnTo>
                  <a:pt x="387095" y="248411"/>
                </a:lnTo>
                <a:lnTo>
                  <a:pt x="388619" y="248411"/>
                </a:lnTo>
                <a:lnTo>
                  <a:pt x="388619" y="4571"/>
                </a:lnTo>
                <a:lnTo>
                  <a:pt x="387095" y="4571"/>
                </a:lnTo>
                <a:lnTo>
                  <a:pt x="384047" y="1523"/>
                </a:lnTo>
                <a:close/>
              </a:path>
              <a:path w="388620" h="253365">
                <a:moveTo>
                  <a:pt x="388619" y="248411"/>
                </a:moveTo>
                <a:lnTo>
                  <a:pt x="387095" y="248411"/>
                </a:lnTo>
                <a:lnTo>
                  <a:pt x="384047" y="251459"/>
                </a:lnTo>
                <a:lnTo>
                  <a:pt x="388619" y="251459"/>
                </a:lnTo>
                <a:lnTo>
                  <a:pt x="388619" y="248411"/>
                </a:lnTo>
                <a:close/>
              </a:path>
              <a:path w="388620" h="253365">
                <a:moveTo>
                  <a:pt x="4571" y="1523"/>
                </a:moveTo>
                <a:lnTo>
                  <a:pt x="1523" y="4571"/>
                </a:lnTo>
                <a:lnTo>
                  <a:pt x="4571" y="4571"/>
                </a:lnTo>
                <a:lnTo>
                  <a:pt x="4571" y="1523"/>
                </a:lnTo>
                <a:close/>
              </a:path>
              <a:path w="388620" h="253365">
                <a:moveTo>
                  <a:pt x="384047" y="1523"/>
                </a:moveTo>
                <a:lnTo>
                  <a:pt x="4571" y="1523"/>
                </a:lnTo>
                <a:lnTo>
                  <a:pt x="4571" y="4571"/>
                </a:lnTo>
                <a:lnTo>
                  <a:pt x="384047" y="4571"/>
                </a:lnTo>
                <a:lnTo>
                  <a:pt x="384047" y="1523"/>
                </a:lnTo>
                <a:close/>
              </a:path>
              <a:path w="388620" h="253365">
                <a:moveTo>
                  <a:pt x="388619" y="1523"/>
                </a:moveTo>
                <a:lnTo>
                  <a:pt x="384047" y="1523"/>
                </a:lnTo>
                <a:lnTo>
                  <a:pt x="387095" y="4571"/>
                </a:lnTo>
                <a:lnTo>
                  <a:pt x="388619" y="4571"/>
                </a:lnTo>
                <a:lnTo>
                  <a:pt x="388619" y="1523"/>
                </a:lnTo>
                <a:close/>
              </a:path>
            </a:pathLst>
          </a:custGeom>
          <a:solidFill>
            <a:srgbClr val="594C93"/>
          </a:solidFill>
        </p:spPr>
        <p:txBody>
          <a:bodyPr wrap="square" lIns="0" tIns="0" rIns="0" bIns="0" rtlCol="0"/>
          <a:lstStyle/>
          <a:p>
            <a:endParaRPr/>
          </a:p>
        </p:txBody>
      </p:sp>
      <p:sp>
        <p:nvSpPr>
          <p:cNvPr id="45" name="object 64"/>
          <p:cNvSpPr txBox="1"/>
          <p:nvPr/>
        </p:nvSpPr>
        <p:spPr>
          <a:xfrm>
            <a:off x="5379453" y="3918439"/>
            <a:ext cx="257810" cy="175260"/>
          </a:xfrm>
          <a:prstGeom prst="rect">
            <a:avLst/>
          </a:prstGeom>
        </p:spPr>
        <p:txBody>
          <a:bodyPr vert="horz" wrap="square" lIns="0" tIns="0" rIns="0" bIns="0" rtlCol="0">
            <a:spAutoFit/>
          </a:bodyPr>
          <a:lstStyle/>
          <a:p>
            <a:pPr marL="12700" marR="5080" indent="5715" algn="just">
              <a:lnSpc>
                <a:spcPct val="100000"/>
              </a:lnSpc>
            </a:pPr>
            <a:r>
              <a:rPr sz="350" spc="-25" dirty="0">
                <a:solidFill>
                  <a:srgbClr val="4E4C51"/>
                </a:solidFill>
                <a:latin typeface="Arial"/>
                <a:cs typeface="Arial"/>
              </a:rPr>
              <a:t>Falö </a:t>
            </a:r>
            <a:r>
              <a:rPr sz="350" spc="-10" dirty="0">
                <a:solidFill>
                  <a:srgbClr val="4E4C51"/>
                </a:solidFill>
                <a:latin typeface="Arial"/>
                <a:cs typeface="Arial"/>
              </a:rPr>
              <a:t>aöldf  flaöd </a:t>
            </a:r>
            <a:r>
              <a:rPr sz="350" spc="-20" dirty="0">
                <a:solidFill>
                  <a:srgbClr val="4E4C51"/>
                </a:solidFill>
                <a:latin typeface="Arial"/>
                <a:cs typeface="Arial"/>
              </a:rPr>
              <a:t>aklöd  </a:t>
            </a:r>
            <a:r>
              <a:rPr sz="350" spc="-10" dirty="0">
                <a:solidFill>
                  <a:srgbClr val="4E4C51"/>
                </a:solidFill>
                <a:latin typeface="Arial"/>
                <a:cs typeface="Arial"/>
              </a:rPr>
              <a:t>falö  </a:t>
            </a:r>
            <a:r>
              <a:rPr sz="350" spc="60" dirty="0">
                <a:solidFill>
                  <a:srgbClr val="4E4C51"/>
                </a:solidFill>
                <a:latin typeface="Arial"/>
                <a:cs typeface="Arial"/>
              </a:rPr>
              <a:t> </a:t>
            </a:r>
            <a:r>
              <a:rPr sz="350" spc="-20" dirty="0">
                <a:solidFill>
                  <a:srgbClr val="4E4C51"/>
                </a:solidFill>
                <a:latin typeface="Arial"/>
                <a:cs typeface="Arial"/>
              </a:rPr>
              <a:t>alksdf</a:t>
            </a:r>
            <a:endParaRPr sz="350">
              <a:latin typeface="Arial"/>
              <a:cs typeface="Arial"/>
            </a:endParaRPr>
          </a:p>
        </p:txBody>
      </p:sp>
      <p:sp>
        <p:nvSpPr>
          <p:cNvPr id="46" name="object 65"/>
          <p:cNvSpPr txBox="1"/>
          <p:nvPr/>
        </p:nvSpPr>
        <p:spPr>
          <a:xfrm>
            <a:off x="5291061" y="3744956"/>
            <a:ext cx="404495" cy="107950"/>
          </a:xfrm>
          <a:prstGeom prst="rect">
            <a:avLst/>
          </a:prstGeom>
        </p:spPr>
        <p:txBody>
          <a:bodyPr vert="horz" wrap="square" lIns="0" tIns="0" rIns="0" bIns="0" rtlCol="0">
            <a:spAutoFit/>
          </a:bodyPr>
          <a:lstStyle/>
          <a:p>
            <a:pPr marL="12700">
              <a:lnSpc>
                <a:spcPct val="100000"/>
              </a:lnSpc>
            </a:pPr>
            <a:r>
              <a:rPr sz="600" i="1" spc="-25" dirty="0">
                <a:solidFill>
                  <a:srgbClr val="4E4C51"/>
                </a:solidFill>
                <a:latin typeface="Arial"/>
                <a:cs typeface="Arial"/>
              </a:rPr>
              <a:t>Data</a:t>
            </a:r>
            <a:r>
              <a:rPr sz="600" i="1" spc="-125" dirty="0">
                <a:solidFill>
                  <a:srgbClr val="4E4C51"/>
                </a:solidFill>
                <a:latin typeface="Arial"/>
                <a:cs typeface="Arial"/>
              </a:rPr>
              <a:t> </a:t>
            </a:r>
            <a:r>
              <a:rPr sz="600" i="1" spc="-20" dirty="0">
                <a:solidFill>
                  <a:srgbClr val="4E4C51"/>
                </a:solidFill>
                <a:latin typeface="Arial"/>
                <a:cs typeface="Arial"/>
              </a:rPr>
              <a:t>mining</a:t>
            </a:r>
            <a:endParaRPr sz="600">
              <a:latin typeface="Arial"/>
              <a:cs typeface="Arial"/>
            </a:endParaRPr>
          </a:p>
        </p:txBody>
      </p:sp>
      <p:sp>
        <p:nvSpPr>
          <p:cNvPr id="47" name="object 66"/>
          <p:cNvSpPr/>
          <p:nvPr/>
        </p:nvSpPr>
        <p:spPr>
          <a:xfrm>
            <a:off x="5354055" y="3575787"/>
            <a:ext cx="40005" cy="116205"/>
          </a:xfrm>
          <a:custGeom>
            <a:avLst/>
            <a:gdLst/>
            <a:ahLst/>
            <a:cxnLst/>
            <a:rect l="l" t="t" r="r" b="b"/>
            <a:pathLst>
              <a:path w="40004" h="116204">
                <a:moveTo>
                  <a:pt x="1523" y="0"/>
                </a:moveTo>
                <a:lnTo>
                  <a:pt x="0" y="1523"/>
                </a:lnTo>
                <a:lnTo>
                  <a:pt x="0" y="115823"/>
                </a:lnTo>
                <a:lnTo>
                  <a:pt x="39623" y="115823"/>
                </a:lnTo>
                <a:lnTo>
                  <a:pt x="39623" y="114299"/>
                </a:lnTo>
                <a:lnTo>
                  <a:pt x="1523" y="114299"/>
                </a:lnTo>
                <a:lnTo>
                  <a:pt x="1523" y="0"/>
                </a:lnTo>
                <a:close/>
              </a:path>
              <a:path w="40004" h="116204">
                <a:moveTo>
                  <a:pt x="39623" y="0"/>
                </a:moveTo>
                <a:lnTo>
                  <a:pt x="38099" y="0"/>
                </a:lnTo>
                <a:lnTo>
                  <a:pt x="38099" y="114299"/>
                </a:lnTo>
                <a:lnTo>
                  <a:pt x="39623" y="114299"/>
                </a:lnTo>
                <a:lnTo>
                  <a:pt x="39623" y="0"/>
                </a:lnTo>
                <a:close/>
              </a:path>
              <a:path w="40004" h="116204">
                <a:moveTo>
                  <a:pt x="1523" y="0"/>
                </a:moveTo>
                <a:lnTo>
                  <a:pt x="0" y="0"/>
                </a:lnTo>
                <a:lnTo>
                  <a:pt x="0" y="1523"/>
                </a:lnTo>
                <a:lnTo>
                  <a:pt x="1523" y="0"/>
                </a:lnTo>
                <a:close/>
              </a:path>
              <a:path w="40004" h="116204">
                <a:moveTo>
                  <a:pt x="38099" y="0"/>
                </a:moveTo>
                <a:lnTo>
                  <a:pt x="1523" y="0"/>
                </a:lnTo>
                <a:lnTo>
                  <a:pt x="1523" y="1523"/>
                </a:lnTo>
                <a:lnTo>
                  <a:pt x="38099" y="1523"/>
                </a:lnTo>
                <a:lnTo>
                  <a:pt x="38099" y="0"/>
                </a:lnTo>
                <a:close/>
              </a:path>
            </a:pathLst>
          </a:custGeom>
          <a:solidFill>
            <a:srgbClr val="7E6BC9"/>
          </a:solidFill>
        </p:spPr>
        <p:txBody>
          <a:bodyPr wrap="square" lIns="0" tIns="0" rIns="0" bIns="0" rtlCol="0"/>
          <a:lstStyle/>
          <a:p>
            <a:endParaRPr/>
          </a:p>
        </p:txBody>
      </p:sp>
      <p:sp>
        <p:nvSpPr>
          <p:cNvPr id="48" name="object 67"/>
          <p:cNvSpPr/>
          <p:nvPr/>
        </p:nvSpPr>
        <p:spPr>
          <a:xfrm>
            <a:off x="5430255" y="3537687"/>
            <a:ext cx="40005" cy="154305"/>
          </a:xfrm>
          <a:custGeom>
            <a:avLst/>
            <a:gdLst/>
            <a:ahLst/>
            <a:cxnLst/>
            <a:rect l="l" t="t" r="r" b="b"/>
            <a:pathLst>
              <a:path w="40004" h="154304">
                <a:moveTo>
                  <a:pt x="1523" y="0"/>
                </a:moveTo>
                <a:lnTo>
                  <a:pt x="0" y="1523"/>
                </a:lnTo>
                <a:lnTo>
                  <a:pt x="0" y="153923"/>
                </a:lnTo>
                <a:lnTo>
                  <a:pt x="39623" y="153923"/>
                </a:lnTo>
                <a:lnTo>
                  <a:pt x="39623" y="152399"/>
                </a:lnTo>
                <a:lnTo>
                  <a:pt x="1523" y="152399"/>
                </a:lnTo>
                <a:lnTo>
                  <a:pt x="1523" y="0"/>
                </a:lnTo>
                <a:close/>
              </a:path>
              <a:path w="40004" h="154304">
                <a:moveTo>
                  <a:pt x="39623" y="0"/>
                </a:moveTo>
                <a:lnTo>
                  <a:pt x="38099" y="0"/>
                </a:lnTo>
                <a:lnTo>
                  <a:pt x="38099" y="152399"/>
                </a:lnTo>
                <a:lnTo>
                  <a:pt x="39623" y="152399"/>
                </a:lnTo>
                <a:lnTo>
                  <a:pt x="39623" y="0"/>
                </a:lnTo>
                <a:close/>
              </a:path>
              <a:path w="40004" h="154304">
                <a:moveTo>
                  <a:pt x="1523" y="0"/>
                </a:moveTo>
                <a:lnTo>
                  <a:pt x="0" y="0"/>
                </a:lnTo>
                <a:lnTo>
                  <a:pt x="0" y="1523"/>
                </a:lnTo>
                <a:lnTo>
                  <a:pt x="1523" y="0"/>
                </a:lnTo>
                <a:close/>
              </a:path>
              <a:path w="40004" h="154304">
                <a:moveTo>
                  <a:pt x="38099" y="0"/>
                </a:moveTo>
                <a:lnTo>
                  <a:pt x="1523" y="0"/>
                </a:lnTo>
                <a:lnTo>
                  <a:pt x="1523" y="1523"/>
                </a:lnTo>
                <a:lnTo>
                  <a:pt x="38099" y="1523"/>
                </a:lnTo>
                <a:lnTo>
                  <a:pt x="38099" y="0"/>
                </a:lnTo>
                <a:close/>
              </a:path>
            </a:pathLst>
          </a:custGeom>
          <a:solidFill>
            <a:srgbClr val="7E6BC9"/>
          </a:solidFill>
        </p:spPr>
        <p:txBody>
          <a:bodyPr wrap="square" lIns="0" tIns="0" rIns="0" bIns="0" rtlCol="0"/>
          <a:lstStyle/>
          <a:p>
            <a:endParaRPr/>
          </a:p>
        </p:txBody>
      </p:sp>
      <p:sp>
        <p:nvSpPr>
          <p:cNvPr id="49" name="object 68"/>
          <p:cNvSpPr/>
          <p:nvPr/>
        </p:nvSpPr>
        <p:spPr>
          <a:xfrm>
            <a:off x="5506455" y="3613887"/>
            <a:ext cx="40005" cy="78105"/>
          </a:xfrm>
          <a:custGeom>
            <a:avLst/>
            <a:gdLst/>
            <a:ahLst/>
            <a:cxnLst/>
            <a:rect l="l" t="t" r="r" b="b"/>
            <a:pathLst>
              <a:path w="40004" h="78104">
                <a:moveTo>
                  <a:pt x="1523" y="0"/>
                </a:moveTo>
                <a:lnTo>
                  <a:pt x="0" y="1523"/>
                </a:lnTo>
                <a:lnTo>
                  <a:pt x="0" y="77723"/>
                </a:lnTo>
                <a:lnTo>
                  <a:pt x="39623" y="77723"/>
                </a:lnTo>
                <a:lnTo>
                  <a:pt x="39623" y="76199"/>
                </a:lnTo>
                <a:lnTo>
                  <a:pt x="1523" y="76199"/>
                </a:lnTo>
                <a:lnTo>
                  <a:pt x="1523" y="0"/>
                </a:lnTo>
                <a:close/>
              </a:path>
              <a:path w="40004" h="78104">
                <a:moveTo>
                  <a:pt x="39623" y="0"/>
                </a:moveTo>
                <a:lnTo>
                  <a:pt x="38099" y="0"/>
                </a:lnTo>
                <a:lnTo>
                  <a:pt x="38099" y="76199"/>
                </a:lnTo>
                <a:lnTo>
                  <a:pt x="39623" y="76199"/>
                </a:lnTo>
                <a:lnTo>
                  <a:pt x="39623" y="0"/>
                </a:lnTo>
                <a:close/>
              </a:path>
              <a:path w="40004" h="78104">
                <a:moveTo>
                  <a:pt x="1523" y="0"/>
                </a:moveTo>
                <a:lnTo>
                  <a:pt x="0" y="0"/>
                </a:lnTo>
                <a:lnTo>
                  <a:pt x="0" y="1523"/>
                </a:lnTo>
                <a:lnTo>
                  <a:pt x="1523" y="0"/>
                </a:lnTo>
                <a:close/>
              </a:path>
              <a:path w="40004" h="78104">
                <a:moveTo>
                  <a:pt x="38099" y="0"/>
                </a:moveTo>
                <a:lnTo>
                  <a:pt x="1523" y="0"/>
                </a:lnTo>
                <a:lnTo>
                  <a:pt x="1523" y="1523"/>
                </a:lnTo>
                <a:lnTo>
                  <a:pt x="38099" y="1523"/>
                </a:lnTo>
                <a:lnTo>
                  <a:pt x="38099" y="0"/>
                </a:lnTo>
                <a:close/>
              </a:path>
            </a:pathLst>
          </a:custGeom>
          <a:solidFill>
            <a:srgbClr val="7E6BC9"/>
          </a:solidFill>
        </p:spPr>
        <p:txBody>
          <a:bodyPr wrap="square" lIns="0" tIns="0" rIns="0" bIns="0" rtlCol="0"/>
          <a:lstStyle/>
          <a:p>
            <a:endParaRPr/>
          </a:p>
        </p:txBody>
      </p:sp>
      <p:sp>
        <p:nvSpPr>
          <p:cNvPr id="50" name="object 69"/>
          <p:cNvSpPr/>
          <p:nvPr/>
        </p:nvSpPr>
        <p:spPr>
          <a:xfrm>
            <a:off x="5582655" y="3499587"/>
            <a:ext cx="40005" cy="192405"/>
          </a:xfrm>
          <a:custGeom>
            <a:avLst/>
            <a:gdLst/>
            <a:ahLst/>
            <a:cxnLst/>
            <a:rect l="l" t="t" r="r" b="b"/>
            <a:pathLst>
              <a:path w="40004" h="192404">
                <a:moveTo>
                  <a:pt x="1523" y="0"/>
                </a:moveTo>
                <a:lnTo>
                  <a:pt x="0" y="1523"/>
                </a:lnTo>
                <a:lnTo>
                  <a:pt x="0" y="192023"/>
                </a:lnTo>
                <a:lnTo>
                  <a:pt x="39623" y="192023"/>
                </a:lnTo>
                <a:lnTo>
                  <a:pt x="39623" y="190499"/>
                </a:lnTo>
                <a:lnTo>
                  <a:pt x="1523" y="190499"/>
                </a:lnTo>
                <a:lnTo>
                  <a:pt x="1523" y="0"/>
                </a:lnTo>
                <a:close/>
              </a:path>
              <a:path w="40004" h="192404">
                <a:moveTo>
                  <a:pt x="39623" y="0"/>
                </a:moveTo>
                <a:lnTo>
                  <a:pt x="38099" y="0"/>
                </a:lnTo>
                <a:lnTo>
                  <a:pt x="38099" y="190499"/>
                </a:lnTo>
                <a:lnTo>
                  <a:pt x="39623" y="190499"/>
                </a:lnTo>
                <a:lnTo>
                  <a:pt x="39623" y="0"/>
                </a:lnTo>
                <a:close/>
              </a:path>
              <a:path w="40004" h="192404">
                <a:moveTo>
                  <a:pt x="1523" y="0"/>
                </a:moveTo>
                <a:lnTo>
                  <a:pt x="0" y="0"/>
                </a:lnTo>
                <a:lnTo>
                  <a:pt x="0" y="1523"/>
                </a:lnTo>
                <a:lnTo>
                  <a:pt x="1523" y="0"/>
                </a:lnTo>
                <a:close/>
              </a:path>
              <a:path w="40004" h="192404">
                <a:moveTo>
                  <a:pt x="38099" y="0"/>
                </a:moveTo>
                <a:lnTo>
                  <a:pt x="1523" y="0"/>
                </a:lnTo>
                <a:lnTo>
                  <a:pt x="1523" y="1523"/>
                </a:lnTo>
                <a:lnTo>
                  <a:pt x="38099" y="1523"/>
                </a:lnTo>
                <a:lnTo>
                  <a:pt x="38099" y="0"/>
                </a:lnTo>
                <a:close/>
              </a:path>
            </a:pathLst>
          </a:custGeom>
          <a:solidFill>
            <a:srgbClr val="7E6BC9"/>
          </a:solidFill>
        </p:spPr>
        <p:txBody>
          <a:bodyPr wrap="square" lIns="0" tIns="0" rIns="0" bIns="0" rtlCol="0"/>
          <a:lstStyle/>
          <a:p>
            <a:endParaRPr/>
          </a:p>
        </p:txBody>
      </p:sp>
      <p:sp>
        <p:nvSpPr>
          <p:cNvPr id="51" name="object 70"/>
          <p:cNvSpPr/>
          <p:nvPr/>
        </p:nvSpPr>
        <p:spPr>
          <a:xfrm>
            <a:off x="5276331" y="3458439"/>
            <a:ext cx="424180" cy="273050"/>
          </a:xfrm>
          <a:custGeom>
            <a:avLst/>
            <a:gdLst/>
            <a:ahLst/>
            <a:cxnLst/>
            <a:rect l="l" t="t" r="r" b="b"/>
            <a:pathLst>
              <a:path w="424179" h="273050">
                <a:moveTo>
                  <a:pt x="422147" y="0"/>
                </a:moveTo>
                <a:lnTo>
                  <a:pt x="1523" y="0"/>
                </a:lnTo>
                <a:lnTo>
                  <a:pt x="0" y="1523"/>
                </a:lnTo>
                <a:lnTo>
                  <a:pt x="0" y="271271"/>
                </a:lnTo>
                <a:lnTo>
                  <a:pt x="1523" y="272795"/>
                </a:lnTo>
                <a:lnTo>
                  <a:pt x="422147" y="272795"/>
                </a:lnTo>
                <a:lnTo>
                  <a:pt x="423671" y="271271"/>
                </a:lnTo>
                <a:lnTo>
                  <a:pt x="423671" y="269747"/>
                </a:lnTo>
                <a:lnTo>
                  <a:pt x="4571" y="269747"/>
                </a:lnTo>
                <a:lnTo>
                  <a:pt x="1523" y="266699"/>
                </a:lnTo>
                <a:lnTo>
                  <a:pt x="4571" y="266699"/>
                </a:lnTo>
                <a:lnTo>
                  <a:pt x="4571" y="6095"/>
                </a:lnTo>
                <a:lnTo>
                  <a:pt x="1523" y="6095"/>
                </a:lnTo>
                <a:lnTo>
                  <a:pt x="4571" y="3047"/>
                </a:lnTo>
                <a:lnTo>
                  <a:pt x="423671" y="3047"/>
                </a:lnTo>
                <a:lnTo>
                  <a:pt x="423671" y="1523"/>
                </a:lnTo>
                <a:lnTo>
                  <a:pt x="422147" y="0"/>
                </a:lnTo>
                <a:close/>
              </a:path>
              <a:path w="424179" h="273050">
                <a:moveTo>
                  <a:pt x="4571" y="266699"/>
                </a:moveTo>
                <a:lnTo>
                  <a:pt x="1523" y="266699"/>
                </a:lnTo>
                <a:lnTo>
                  <a:pt x="4571" y="269747"/>
                </a:lnTo>
                <a:lnTo>
                  <a:pt x="4571" y="266699"/>
                </a:lnTo>
                <a:close/>
              </a:path>
              <a:path w="424179" h="273050">
                <a:moveTo>
                  <a:pt x="419099" y="266699"/>
                </a:moveTo>
                <a:lnTo>
                  <a:pt x="4571" y="266699"/>
                </a:lnTo>
                <a:lnTo>
                  <a:pt x="4571" y="269747"/>
                </a:lnTo>
                <a:lnTo>
                  <a:pt x="419099" y="269747"/>
                </a:lnTo>
                <a:lnTo>
                  <a:pt x="419099" y="266699"/>
                </a:lnTo>
                <a:close/>
              </a:path>
              <a:path w="424179" h="273050">
                <a:moveTo>
                  <a:pt x="419099" y="3047"/>
                </a:moveTo>
                <a:lnTo>
                  <a:pt x="419099" y="269747"/>
                </a:lnTo>
                <a:lnTo>
                  <a:pt x="420623" y="266699"/>
                </a:lnTo>
                <a:lnTo>
                  <a:pt x="423671" y="266699"/>
                </a:lnTo>
                <a:lnTo>
                  <a:pt x="423671" y="6095"/>
                </a:lnTo>
                <a:lnTo>
                  <a:pt x="420623" y="6095"/>
                </a:lnTo>
                <a:lnTo>
                  <a:pt x="419099" y="3047"/>
                </a:lnTo>
                <a:close/>
              </a:path>
              <a:path w="424179" h="273050">
                <a:moveTo>
                  <a:pt x="423671" y="266699"/>
                </a:moveTo>
                <a:lnTo>
                  <a:pt x="420623" y="266699"/>
                </a:lnTo>
                <a:lnTo>
                  <a:pt x="419099" y="269747"/>
                </a:lnTo>
                <a:lnTo>
                  <a:pt x="423671" y="269747"/>
                </a:lnTo>
                <a:lnTo>
                  <a:pt x="423671" y="266699"/>
                </a:lnTo>
                <a:close/>
              </a:path>
              <a:path w="424179" h="273050">
                <a:moveTo>
                  <a:pt x="4571" y="3047"/>
                </a:moveTo>
                <a:lnTo>
                  <a:pt x="1523" y="6095"/>
                </a:lnTo>
                <a:lnTo>
                  <a:pt x="4571" y="6095"/>
                </a:lnTo>
                <a:lnTo>
                  <a:pt x="4571" y="3047"/>
                </a:lnTo>
                <a:close/>
              </a:path>
              <a:path w="424179" h="273050">
                <a:moveTo>
                  <a:pt x="419099" y="3047"/>
                </a:moveTo>
                <a:lnTo>
                  <a:pt x="4571" y="3047"/>
                </a:lnTo>
                <a:lnTo>
                  <a:pt x="4571" y="6095"/>
                </a:lnTo>
                <a:lnTo>
                  <a:pt x="419099" y="6095"/>
                </a:lnTo>
                <a:lnTo>
                  <a:pt x="419099" y="3047"/>
                </a:lnTo>
                <a:close/>
              </a:path>
              <a:path w="424179" h="273050">
                <a:moveTo>
                  <a:pt x="423671" y="3047"/>
                </a:moveTo>
                <a:lnTo>
                  <a:pt x="419099" y="3047"/>
                </a:lnTo>
                <a:lnTo>
                  <a:pt x="420623" y="6095"/>
                </a:lnTo>
                <a:lnTo>
                  <a:pt x="423671" y="6095"/>
                </a:lnTo>
                <a:lnTo>
                  <a:pt x="423671" y="3047"/>
                </a:lnTo>
                <a:close/>
              </a:path>
            </a:pathLst>
          </a:custGeom>
          <a:solidFill>
            <a:srgbClr val="594C93"/>
          </a:solidFill>
        </p:spPr>
        <p:txBody>
          <a:bodyPr wrap="square" lIns="0" tIns="0" rIns="0" bIns="0" rtlCol="0"/>
          <a:lstStyle/>
          <a:p>
            <a:endParaRPr/>
          </a:p>
        </p:txBody>
      </p:sp>
      <p:sp>
        <p:nvSpPr>
          <p:cNvPr id="52" name="object 71"/>
          <p:cNvSpPr/>
          <p:nvPr/>
        </p:nvSpPr>
        <p:spPr>
          <a:xfrm>
            <a:off x="5157460" y="2925039"/>
            <a:ext cx="670560" cy="288290"/>
          </a:xfrm>
          <a:custGeom>
            <a:avLst/>
            <a:gdLst/>
            <a:ahLst/>
            <a:cxnLst/>
            <a:rect l="l" t="t" r="r" b="b"/>
            <a:pathLst>
              <a:path w="670560" h="288290">
                <a:moveTo>
                  <a:pt x="670559" y="0"/>
                </a:moveTo>
                <a:lnTo>
                  <a:pt x="0" y="0"/>
                </a:lnTo>
                <a:lnTo>
                  <a:pt x="0" y="288035"/>
                </a:lnTo>
                <a:lnTo>
                  <a:pt x="670559" y="288035"/>
                </a:lnTo>
                <a:lnTo>
                  <a:pt x="670559" y="284987"/>
                </a:lnTo>
                <a:lnTo>
                  <a:pt x="4571" y="284987"/>
                </a:lnTo>
                <a:lnTo>
                  <a:pt x="1523" y="283463"/>
                </a:lnTo>
                <a:lnTo>
                  <a:pt x="4571" y="283463"/>
                </a:lnTo>
                <a:lnTo>
                  <a:pt x="4571" y="4571"/>
                </a:lnTo>
                <a:lnTo>
                  <a:pt x="1523" y="4571"/>
                </a:lnTo>
                <a:lnTo>
                  <a:pt x="4571" y="3047"/>
                </a:lnTo>
                <a:lnTo>
                  <a:pt x="670559" y="3047"/>
                </a:lnTo>
                <a:lnTo>
                  <a:pt x="670559" y="0"/>
                </a:lnTo>
                <a:close/>
              </a:path>
              <a:path w="670560" h="288290">
                <a:moveTo>
                  <a:pt x="4571" y="283463"/>
                </a:moveTo>
                <a:lnTo>
                  <a:pt x="1523" y="283463"/>
                </a:lnTo>
                <a:lnTo>
                  <a:pt x="4571" y="284987"/>
                </a:lnTo>
                <a:lnTo>
                  <a:pt x="4571" y="283463"/>
                </a:lnTo>
                <a:close/>
              </a:path>
              <a:path w="670560" h="288290">
                <a:moveTo>
                  <a:pt x="665987" y="283463"/>
                </a:moveTo>
                <a:lnTo>
                  <a:pt x="4571" y="283463"/>
                </a:lnTo>
                <a:lnTo>
                  <a:pt x="4571" y="284987"/>
                </a:lnTo>
                <a:lnTo>
                  <a:pt x="665987" y="284987"/>
                </a:lnTo>
                <a:lnTo>
                  <a:pt x="665987" y="283463"/>
                </a:lnTo>
                <a:close/>
              </a:path>
              <a:path w="670560" h="288290">
                <a:moveTo>
                  <a:pt x="665987" y="3047"/>
                </a:moveTo>
                <a:lnTo>
                  <a:pt x="665987" y="284987"/>
                </a:lnTo>
                <a:lnTo>
                  <a:pt x="669035" y="283463"/>
                </a:lnTo>
                <a:lnTo>
                  <a:pt x="670559" y="283463"/>
                </a:lnTo>
                <a:lnTo>
                  <a:pt x="670559" y="4571"/>
                </a:lnTo>
                <a:lnTo>
                  <a:pt x="669035" y="4571"/>
                </a:lnTo>
                <a:lnTo>
                  <a:pt x="665987" y="3047"/>
                </a:lnTo>
                <a:close/>
              </a:path>
              <a:path w="670560" h="288290">
                <a:moveTo>
                  <a:pt x="670559" y="283463"/>
                </a:moveTo>
                <a:lnTo>
                  <a:pt x="669035" y="283463"/>
                </a:lnTo>
                <a:lnTo>
                  <a:pt x="665987" y="284987"/>
                </a:lnTo>
                <a:lnTo>
                  <a:pt x="670559" y="284987"/>
                </a:lnTo>
                <a:lnTo>
                  <a:pt x="670559" y="283463"/>
                </a:lnTo>
                <a:close/>
              </a:path>
              <a:path w="670560" h="288290">
                <a:moveTo>
                  <a:pt x="4571" y="3047"/>
                </a:moveTo>
                <a:lnTo>
                  <a:pt x="1523" y="4571"/>
                </a:lnTo>
                <a:lnTo>
                  <a:pt x="4571" y="4571"/>
                </a:lnTo>
                <a:lnTo>
                  <a:pt x="4571" y="3047"/>
                </a:lnTo>
                <a:close/>
              </a:path>
              <a:path w="670560" h="288290">
                <a:moveTo>
                  <a:pt x="665987" y="3047"/>
                </a:moveTo>
                <a:lnTo>
                  <a:pt x="4571" y="3047"/>
                </a:lnTo>
                <a:lnTo>
                  <a:pt x="4571" y="4571"/>
                </a:lnTo>
                <a:lnTo>
                  <a:pt x="665987" y="4571"/>
                </a:lnTo>
                <a:lnTo>
                  <a:pt x="665987" y="3047"/>
                </a:lnTo>
                <a:close/>
              </a:path>
              <a:path w="670560" h="288290">
                <a:moveTo>
                  <a:pt x="670559" y="3047"/>
                </a:moveTo>
                <a:lnTo>
                  <a:pt x="665987" y="3047"/>
                </a:lnTo>
                <a:lnTo>
                  <a:pt x="669035" y="4571"/>
                </a:lnTo>
                <a:lnTo>
                  <a:pt x="670559" y="4571"/>
                </a:lnTo>
                <a:lnTo>
                  <a:pt x="670559" y="3047"/>
                </a:lnTo>
                <a:close/>
              </a:path>
            </a:pathLst>
          </a:custGeom>
          <a:solidFill>
            <a:srgbClr val="C9C1D1"/>
          </a:solidFill>
        </p:spPr>
        <p:txBody>
          <a:bodyPr wrap="square" lIns="0" tIns="0" rIns="0" bIns="0" rtlCol="0"/>
          <a:lstStyle/>
          <a:p>
            <a:endParaRPr/>
          </a:p>
        </p:txBody>
      </p:sp>
      <p:sp>
        <p:nvSpPr>
          <p:cNvPr id="53" name="object 72"/>
          <p:cNvSpPr/>
          <p:nvPr/>
        </p:nvSpPr>
        <p:spPr>
          <a:xfrm>
            <a:off x="5200131" y="2886939"/>
            <a:ext cx="614680" cy="309880"/>
          </a:xfrm>
          <a:custGeom>
            <a:avLst/>
            <a:gdLst/>
            <a:ahLst/>
            <a:cxnLst/>
            <a:rect l="l" t="t" r="r" b="b"/>
            <a:pathLst>
              <a:path w="614679" h="309879">
                <a:moveTo>
                  <a:pt x="612647" y="0"/>
                </a:moveTo>
                <a:lnTo>
                  <a:pt x="1523" y="0"/>
                </a:lnTo>
                <a:lnTo>
                  <a:pt x="0" y="1523"/>
                </a:lnTo>
                <a:lnTo>
                  <a:pt x="0" y="307847"/>
                </a:lnTo>
                <a:lnTo>
                  <a:pt x="1523" y="309371"/>
                </a:lnTo>
                <a:lnTo>
                  <a:pt x="612647" y="309371"/>
                </a:lnTo>
                <a:lnTo>
                  <a:pt x="614171" y="307847"/>
                </a:lnTo>
                <a:lnTo>
                  <a:pt x="614171" y="306323"/>
                </a:lnTo>
                <a:lnTo>
                  <a:pt x="4571" y="306323"/>
                </a:lnTo>
                <a:lnTo>
                  <a:pt x="1523" y="304799"/>
                </a:lnTo>
                <a:lnTo>
                  <a:pt x="4571" y="304799"/>
                </a:lnTo>
                <a:lnTo>
                  <a:pt x="4571" y="4571"/>
                </a:lnTo>
                <a:lnTo>
                  <a:pt x="1523" y="4571"/>
                </a:lnTo>
                <a:lnTo>
                  <a:pt x="4571" y="1523"/>
                </a:lnTo>
                <a:lnTo>
                  <a:pt x="614171" y="1523"/>
                </a:lnTo>
                <a:lnTo>
                  <a:pt x="612647" y="0"/>
                </a:lnTo>
                <a:close/>
              </a:path>
              <a:path w="614679" h="309879">
                <a:moveTo>
                  <a:pt x="4571" y="304799"/>
                </a:moveTo>
                <a:lnTo>
                  <a:pt x="1523" y="304799"/>
                </a:lnTo>
                <a:lnTo>
                  <a:pt x="4571" y="306323"/>
                </a:lnTo>
                <a:lnTo>
                  <a:pt x="4571" y="304799"/>
                </a:lnTo>
                <a:close/>
              </a:path>
              <a:path w="614679" h="309879">
                <a:moveTo>
                  <a:pt x="609599" y="304799"/>
                </a:moveTo>
                <a:lnTo>
                  <a:pt x="4571" y="304799"/>
                </a:lnTo>
                <a:lnTo>
                  <a:pt x="4571" y="306323"/>
                </a:lnTo>
                <a:lnTo>
                  <a:pt x="609599" y="306323"/>
                </a:lnTo>
                <a:lnTo>
                  <a:pt x="609599" y="304799"/>
                </a:lnTo>
                <a:close/>
              </a:path>
              <a:path w="614679" h="309879">
                <a:moveTo>
                  <a:pt x="609599" y="1523"/>
                </a:moveTo>
                <a:lnTo>
                  <a:pt x="609599" y="306323"/>
                </a:lnTo>
                <a:lnTo>
                  <a:pt x="611123" y="304799"/>
                </a:lnTo>
                <a:lnTo>
                  <a:pt x="614171" y="304799"/>
                </a:lnTo>
                <a:lnTo>
                  <a:pt x="614171" y="4571"/>
                </a:lnTo>
                <a:lnTo>
                  <a:pt x="611123" y="4571"/>
                </a:lnTo>
                <a:lnTo>
                  <a:pt x="609599" y="1523"/>
                </a:lnTo>
                <a:close/>
              </a:path>
              <a:path w="614679" h="309879">
                <a:moveTo>
                  <a:pt x="614171" y="304799"/>
                </a:moveTo>
                <a:lnTo>
                  <a:pt x="611123" y="304799"/>
                </a:lnTo>
                <a:lnTo>
                  <a:pt x="609599" y="306323"/>
                </a:lnTo>
                <a:lnTo>
                  <a:pt x="614171" y="306323"/>
                </a:lnTo>
                <a:lnTo>
                  <a:pt x="614171" y="304799"/>
                </a:lnTo>
                <a:close/>
              </a:path>
              <a:path w="614679" h="309879">
                <a:moveTo>
                  <a:pt x="4571" y="1523"/>
                </a:moveTo>
                <a:lnTo>
                  <a:pt x="1523" y="4571"/>
                </a:lnTo>
                <a:lnTo>
                  <a:pt x="4571" y="4571"/>
                </a:lnTo>
                <a:lnTo>
                  <a:pt x="4571" y="1523"/>
                </a:lnTo>
                <a:close/>
              </a:path>
              <a:path w="614679" h="309879">
                <a:moveTo>
                  <a:pt x="609599" y="1523"/>
                </a:moveTo>
                <a:lnTo>
                  <a:pt x="4571" y="1523"/>
                </a:lnTo>
                <a:lnTo>
                  <a:pt x="4571" y="4571"/>
                </a:lnTo>
                <a:lnTo>
                  <a:pt x="609599" y="4571"/>
                </a:lnTo>
                <a:lnTo>
                  <a:pt x="609599" y="1523"/>
                </a:lnTo>
                <a:close/>
              </a:path>
              <a:path w="614679" h="309879">
                <a:moveTo>
                  <a:pt x="614171" y="1523"/>
                </a:moveTo>
                <a:lnTo>
                  <a:pt x="609599" y="1523"/>
                </a:lnTo>
                <a:lnTo>
                  <a:pt x="611123" y="4571"/>
                </a:lnTo>
                <a:lnTo>
                  <a:pt x="614171" y="4571"/>
                </a:lnTo>
                <a:lnTo>
                  <a:pt x="614171" y="1523"/>
                </a:lnTo>
                <a:close/>
              </a:path>
            </a:pathLst>
          </a:custGeom>
          <a:solidFill>
            <a:srgbClr val="594C93"/>
          </a:solidFill>
        </p:spPr>
        <p:txBody>
          <a:bodyPr wrap="square" lIns="0" tIns="0" rIns="0" bIns="0" rtlCol="0"/>
          <a:lstStyle/>
          <a:p>
            <a:endParaRPr/>
          </a:p>
        </p:txBody>
      </p:sp>
      <p:graphicFrame>
        <p:nvGraphicFramePr>
          <p:cNvPr id="54" name="object 73"/>
          <p:cNvGraphicFramePr>
            <a:graphicFrameLocks noGrp="1"/>
          </p:cNvGraphicFramePr>
          <p:nvPr>
            <p:extLst>
              <p:ext uri="{D42A27DB-BD31-4B8C-83A1-F6EECF244321}">
                <p14:modId xmlns:p14="http://schemas.microsoft.com/office/powerpoint/2010/main" val="1199039845"/>
              </p:ext>
            </p:extLst>
          </p:nvPr>
        </p:nvGraphicFramePr>
        <p:xfrm>
          <a:off x="5201655" y="2888463"/>
          <a:ext cx="609596" cy="305687"/>
        </p:xfrm>
        <a:graphic>
          <a:graphicData uri="http://schemas.openxmlformats.org/drawingml/2006/table">
            <a:tbl>
              <a:tblPr firstRow="1" bandRow="1">
                <a:tableStyleId>{2D5ABB26-0587-4C30-8999-92F81FD0307C}</a:tableStyleId>
              </a:tblPr>
              <a:tblGrid>
                <a:gridCol w="153161">
                  <a:extLst>
                    <a:ext uri="{9D8B030D-6E8A-4147-A177-3AD203B41FA5}">
                      <a16:colId xmlns:a16="http://schemas.microsoft.com/office/drawing/2014/main" val="20000"/>
                    </a:ext>
                  </a:extLst>
                </a:gridCol>
                <a:gridCol w="152399">
                  <a:extLst>
                    <a:ext uri="{9D8B030D-6E8A-4147-A177-3AD203B41FA5}">
                      <a16:colId xmlns:a16="http://schemas.microsoft.com/office/drawing/2014/main" val="20001"/>
                    </a:ext>
                  </a:extLst>
                </a:gridCol>
                <a:gridCol w="190499">
                  <a:extLst>
                    <a:ext uri="{9D8B030D-6E8A-4147-A177-3AD203B41FA5}">
                      <a16:colId xmlns:a16="http://schemas.microsoft.com/office/drawing/2014/main" val="20002"/>
                    </a:ext>
                  </a:extLst>
                </a:gridCol>
                <a:gridCol w="113537">
                  <a:extLst>
                    <a:ext uri="{9D8B030D-6E8A-4147-A177-3AD203B41FA5}">
                      <a16:colId xmlns:a16="http://schemas.microsoft.com/office/drawing/2014/main" val="20003"/>
                    </a:ext>
                  </a:extLst>
                </a:gridCol>
              </a:tblGrid>
              <a:tr h="78485">
                <a:tc>
                  <a:txBody>
                    <a:bodyPr/>
                    <a:lstStyle/>
                    <a:p>
                      <a:pPr>
                        <a:lnSpc>
                          <a:spcPct val="100000"/>
                        </a:lnSpc>
                        <a:spcBef>
                          <a:spcPts val="25"/>
                        </a:spcBef>
                      </a:pPr>
                      <a:endParaRPr sz="250">
                        <a:latin typeface="Times New Roman"/>
                        <a:cs typeface="Times New Roman"/>
                      </a:endParaRPr>
                    </a:p>
                    <a:p>
                      <a:pPr algn="ctr">
                        <a:lnSpc>
                          <a:spcPct val="100000"/>
                        </a:lnSpc>
                      </a:pPr>
                      <a:r>
                        <a:rPr sz="250" dirty="0">
                          <a:solidFill>
                            <a:srgbClr val="00007F"/>
                          </a:solidFill>
                          <a:latin typeface="Times New Roman"/>
                          <a:cs typeface="Times New Roman"/>
                        </a:rPr>
                        <a:t>Productt</a:t>
                      </a:r>
                      <a:endParaRPr sz="250">
                        <a:latin typeface="Times New Roman"/>
                        <a:cs typeface="Times New Roman"/>
                      </a:endParaRPr>
                    </a:p>
                  </a:txBody>
                  <a:tcPr marL="0" marR="0" marT="3175" marB="0">
                    <a:lnR w="4571">
                      <a:solidFill>
                        <a:srgbClr val="594C93"/>
                      </a:solidFill>
                      <a:prstDash val="solid"/>
                    </a:lnR>
                    <a:lnB w="4571">
                      <a:solidFill>
                        <a:srgbClr val="FFFFFF"/>
                      </a:solidFill>
                      <a:prstDash val="solid"/>
                    </a:lnB>
                  </a:tcPr>
                </a:tc>
                <a:tc>
                  <a:txBody>
                    <a:bodyPr/>
                    <a:lstStyle/>
                    <a:p>
                      <a:pPr>
                        <a:lnSpc>
                          <a:spcPct val="100000"/>
                        </a:lnSpc>
                        <a:spcBef>
                          <a:spcPts val="25"/>
                        </a:spcBef>
                      </a:pPr>
                      <a:endParaRPr sz="250">
                        <a:latin typeface="Times New Roman"/>
                        <a:cs typeface="Times New Roman"/>
                      </a:endParaRPr>
                    </a:p>
                    <a:p>
                      <a:pPr marR="17780" algn="r">
                        <a:lnSpc>
                          <a:spcPct val="100000"/>
                        </a:lnSpc>
                      </a:pPr>
                      <a:r>
                        <a:rPr sz="250" spc="5" dirty="0">
                          <a:solidFill>
                            <a:srgbClr val="00007F"/>
                          </a:solidFill>
                          <a:latin typeface="Times New Roman"/>
                          <a:cs typeface="Times New Roman"/>
                        </a:rPr>
                        <a:t>T</a:t>
                      </a:r>
                      <a:r>
                        <a:rPr sz="250" spc="-5" dirty="0">
                          <a:solidFill>
                            <a:srgbClr val="00007F"/>
                          </a:solidFill>
                          <a:latin typeface="Times New Roman"/>
                          <a:cs typeface="Times New Roman"/>
                        </a:rPr>
                        <a:t>im</a:t>
                      </a:r>
                      <a:r>
                        <a:rPr sz="250" dirty="0">
                          <a:solidFill>
                            <a:srgbClr val="00007F"/>
                          </a:solidFill>
                          <a:latin typeface="Times New Roman"/>
                          <a:cs typeface="Times New Roman"/>
                        </a:rPr>
                        <a:t>e1</a:t>
                      </a:r>
                      <a:endParaRPr sz="250">
                        <a:latin typeface="Times New Roman"/>
                        <a:cs typeface="Times New Roman"/>
                      </a:endParaRPr>
                    </a:p>
                  </a:txBody>
                  <a:tcPr marL="0" marR="0" marT="3175" marB="0">
                    <a:lnL w="4571">
                      <a:solidFill>
                        <a:srgbClr val="594C93"/>
                      </a:solidFill>
                      <a:prstDash val="solid"/>
                    </a:lnL>
                    <a:lnR w="4571">
                      <a:solidFill>
                        <a:srgbClr val="594C93"/>
                      </a:solidFill>
                      <a:prstDash val="solid"/>
                    </a:lnR>
                    <a:lnB w="4571">
                      <a:solidFill>
                        <a:srgbClr val="FFFFFF"/>
                      </a:solidFill>
                      <a:prstDash val="solid"/>
                    </a:lnB>
                  </a:tcPr>
                </a:tc>
                <a:tc>
                  <a:txBody>
                    <a:bodyPr/>
                    <a:lstStyle/>
                    <a:p>
                      <a:pPr>
                        <a:lnSpc>
                          <a:spcPct val="100000"/>
                        </a:lnSpc>
                        <a:spcBef>
                          <a:spcPts val="25"/>
                        </a:spcBef>
                      </a:pPr>
                      <a:endParaRPr sz="250">
                        <a:latin typeface="Times New Roman"/>
                        <a:cs typeface="Times New Roman"/>
                      </a:endParaRPr>
                    </a:p>
                    <a:p>
                      <a:pPr marR="16510" algn="ctr">
                        <a:lnSpc>
                          <a:spcPct val="100000"/>
                        </a:lnSpc>
                      </a:pPr>
                      <a:r>
                        <a:rPr sz="250" spc="5" dirty="0">
                          <a:solidFill>
                            <a:srgbClr val="00007F"/>
                          </a:solidFill>
                          <a:latin typeface="Times New Roman"/>
                          <a:cs typeface="Times New Roman"/>
                        </a:rPr>
                        <a:t>Value1</a:t>
                      </a:r>
                      <a:endParaRPr sz="250">
                        <a:latin typeface="Times New Roman"/>
                        <a:cs typeface="Times New Roman"/>
                      </a:endParaRPr>
                    </a:p>
                  </a:txBody>
                  <a:tcPr marL="0" marR="0" marT="3175" marB="0">
                    <a:lnL w="4571">
                      <a:solidFill>
                        <a:srgbClr val="594C93"/>
                      </a:solidFill>
                      <a:prstDash val="solid"/>
                    </a:lnL>
                    <a:lnR w="4571">
                      <a:solidFill>
                        <a:srgbClr val="594C93"/>
                      </a:solidFill>
                      <a:prstDash val="solid"/>
                    </a:lnR>
                    <a:lnB w="4571">
                      <a:solidFill>
                        <a:srgbClr val="FFFFFF"/>
                      </a:solidFill>
                      <a:prstDash val="solid"/>
                    </a:lnB>
                  </a:tcPr>
                </a:tc>
                <a:tc>
                  <a:txBody>
                    <a:bodyPr/>
                    <a:lstStyle/>
                    <a:p>
                      <a:pPr>
                        <a:lnSpc>
                          <a:spcPct val="100000"/>
                        </a:lnSpc>
                        <a:spcBef>
                          <a:spcPts val="25"/>
                        </a:spcBef>
                      </a:pPr>
                      <a:endParaRPr sz="250">
                        <a:latin typeface="Times New Roman"/>
                        <a:cs typeface="Times New Roman"/>
                      </a:endParaRPr>
                    </a:p>
                    <a:p>
                      <a:pPr algn="ctr">
                        <a:lnSpc>
                          <a:spcPct val="100000"/>
                        </a:lnSpc>
                      </a:pPr>
                      <a:r>
                        <a:rPr sz="250" spc="-5" dirty="0">
                          <a:solidFill>
                            <a:srgbClr val="00007F"/>
                          </a:solidFill>
                          <a:latin typeface="Times New Roman"/>
                          <a:cs typeface="Times New Roman"/>
                        </a:rPr>
                        <a:t>V</a:t>
                      </a:r>
                      <a:r>
                        <a:rPr sz="250" dirty="0">
                          <a:solidFill>
                            <a:srgbClr val="00007F"/>
                          </a:solidFill>
                          <a:latin typeface="Times New Roman"/>
                          <a:cs typeface="Times New Roman"/>
                        </a:rPr>
                        <a:t>a</a:t>
                      </a:r>
                      <a:r>
                        <a:rPr sz="250" spc="-5" dirty="0">
                          <a:solidFill>
                            <a:srgbClr val="00007F"/>
                          </a:solidFill>
                          <a:latin typeface="Times New Roman"/>
                          <a:cs typeface="Times New Roman"/>
                        </a:rPr>
                        <a:t>lu</a:t>
                      </a:r>
                      <a:r>
                        <a:rPr sz="250" dirty="0">
                          <a:solidFill>
                            <a:srgbClr val="00007F"/>
                          </a:solidFill>
                          <a:latin typeface="Times New Roman"/>
                          <a:cs typeface="Times New Roman"/>
                        </a:rPr>
                        <a:t>e</a:t>
                      </a:r>
                      <a:r>
                        <a:rPr sz="250" spc="-5" dirty="0">
                          <a:solidFill>
                            <a:srgbClr val="00007F"/>
                          </a:solidFill>
                          <a:latin typeface="Times New Roman"/>
                          <a:cs typeface="Times New Roman"/>
                        </a:rPr>
                        <a:t>1</a:t>
                      </a:r>
                      <a:r>
                        <a:rPr sz="250" dirty="0">
                          <a:solidFill>
                            <a:srgbClr val="00007F"/>
                          </a:solidFill>
                          <a:latin typeface="Times New Roman"/>
                          <a:cs typeface="Times New Roman"/>
                        </a:rPr>
                        <a:t>1</a:t>
                      </a:r>
                      <a:endParaRPr sz="250">
                        <a:latin typeface="Times New Roman"/>
                        <a:cs typeface="Times New Roman"/>
                      </a:endParaRPr>
                    </a:p>
                  </a:txBody>
                  <a:tcPr marL="0" marR="0" marT="3175" marB="0">
                    <a:lnL w="4571">
                      <a:solidFill>
                        <a:srgbClr val="594C93"/>
                      </a:solidFill>
                      <a:prstDash val="solid"/>
                    </a:lnL>
                    <a:lnB w="4571">
                      <a:solidFill>
                        <a:srgbClr val="FFFFFF"/>
                      </a:solidFill>
                      <a:prstDash val="solid"/>
                    </a:lnB>
                  </a:tcPr>
                </a:tc>
                <a:extLst>
                  <a:ext uri="{0D108BD9-81ED-4DB2-BD59-A6C34878D82A}">
                    <a16:rowId xmlns:a16="http://schemas.microsoft.com/office/drawing/2014/main" val="10000"/>
                  </a:ext>
                </a:extLst>
              </a:tr>
              <a:tr h="150113">
                <a:tc>
                  <a:txBody>
                    <a:bodyPr/>
                    <a:lstStyle/>
                    <a:p>
                      <a:pPr marL="16510" marR="3810">
                        <a:lnSpc>
                          <a:spcPts val="480"/>
                        </a:lnSpc>
                        <a:spcBef>
                          <a:spcPts val="25"/>
                        </a:spcBef>
                      </a:pPr>
                      <a:r>
                        <a:rPr sz="250" spc="-5" dirty="0">
                          <a:solidFill>
                            <a:srgbClr val="00007F"/>
                          </a:solidFill>
                          <a:latin typeface="Times New Roman"/>
                          <a:cs typeface="Times New Roman"/>
                        </a:rPr>
                        <a:t>P</a:t>
                      </a:r>
                      <a:r>
                        <a:rPr sz="250" spc="5" dirty="0">
                          <a:solidFill>
                            <a:srgbClr val="00007F"/>
                          </a:solidFill>
                          <a:latin typeface="Times New Roman"/>
                          <a:cs typeface="Times New Roman"/>
                        </a:rPr>
                        <a:t>r</a:t>
                      </a:r>
                      <a:r>
                        <a:rPr sz="250" spc="-5" dirty="0">
                          <a:solidFill>
                            <a:srgbClr val="00007F"/>
                          </a:solidFill>
                          <a:latin typeface="Times New Roman"/>
                          <a:cs typeface="Times New Roman"/>
                        </a:rPr>
                        <a:t>odu</a:t>
                      </a:r>
                      <a:r>
                        <a:rPr sz="250" dirty="0">
                          <a:solidFill>
                            <a:srgbClr val="00007F"/>
                          </a:solidFill>
                          <a:latin typeface="Times New Roman"/>
                          <a:cs typeface="Times New Roman"/>
                        </a:rPr>
                        <a:t>c</a:t>
                      </a:r>
                      <a:r>
                        <a:rPr sz="250" spc="-5" dirty="0">
                          <a:solidFill>
                            <a:srgbClr val="00007F"/>
                          </a:solidFill>
                          <a:latin typeface="Times New Roman"/>
                          <a:cs typeface="Times New Roman"/>
                        </a:rPr>
                        <a:t>t</a:t>
                      </a:r>
                      <a:r>
                        <a:rPr sz="250" dirty="0">
                          <a:solidFill>
                            <a:srgbClr val="00007F"/>
                          </a:solidFill>
                          <a:latin typeface="Times New Roman"/>
                          <a:cs typeface="Times New Roman"/>
                        </a:rPr>
                        <a:t>2  </a:t>
                      </a:r>
                      <a:r>
                        <a:rPr sz="250" spc="-5" dirty="0">
                          <a:solidFill>
                            <a:srgbClr val="00007F"/>
                          </a:solidFill>
                          <a:latin typeface="Times New Roman"/>
                          <a:cs typeface="Times New Roman"/>
                        </a:rPr>
                        <a:t>P</a:t>
                      </a:r>
                      <a:r>
                        <a:rPr sz="250" spc="5" dirty="0">
                          <a:solidFill>
                            <a:srgbClr val="00007F"/>
                          </a:solidFill>
                          <a:latin typeface="Times New Roman"/>
                          <a:cs typeface="Times New Roman"/>
                        </a:rPr>
                        <a:t>r</a:t>
                      </a:r>
                      <a:r>
                        <a:rPr sz="250" spc="-5" dirty="0">
                          <a:solidFill>
                            <a:srgbClr val="00007F"/>
                          </a:solidFill>
                          <a:latin typeface="Times New Roman"/>
                          <a:cs typeface="Times New Roman"/>
                        </a:rPr>
                        <a:t>odu</a:t>
                      </a:r>
                      <a:r>
                        <a:rPr sz="250" dirty="0">
                          <a:solidFill>
                            <a:srgbClr val="00007F"/>
                          </a:solidFill>
                          <a:latin typeface="Times New Roman"/>
                          <a:cs typeface="Times New Roman"/>
                        </a:rPr>
                        <a:t>c</a:t>
                      </a:r>
                      <a:r>
                        <a:rPr sz="250" spc="-5" dirty="0">
                          <a:solidFill>
                            <a:srgbClr val="00007F"/>
                          </a:solidFill>
                          <a:latin typeface="Times New Roman"/>
                          <a:cs typeface="Times New Roman"/>
                        </a:rPr>
                        <a:t>t</a:t>
                      </a:r>
                      <a:r>
                        <a:rPr sz="250" dirty="0">
                          <a:solidFill>
                            <a:srgbClr val="00007F"/>
                          </a:solidFill>
                          <a:latin typeface="Times New Roman"/>
                          <a:cs typeface="Times New Roman"/>
                        </a:rPr>
                        <a:t>3</a:t>
                      </a:r>
                      <a:endParaRPr sz="250">
                        <a:latin typeface="Times New Roman"/>
                        <a:cs typeface="Times New Roman"/>
                      </a:endParaRPr>
                    </a:p>
                  </a:txBody>
                  <a:tcPr marL="0" marR="0" marT="3175" marB="0">
                    <a:lnR w="4571">
                      <a:solidFill>
                        <a:srgbClr val="594C93"/>
                      </a:solidFill>
                      <a:prstDash val="solid"/>
                    </a:lnR>
                    <a:lnT w="4571">
                      <a:solidFill>
                        <a:srgbClr val="FFFFFF"/>
                      </a:solidFill>
                      <a:prstDash val="solid"/>
                    </a:lnT>
                    <a:lnB w="9143">
                      <a:solidFill>
                        <a:srgbClr val="FFFFFF"/>
                      </a:solidFill>
                      <a:prstDash val="solid"/>
                    </a:lnB>
                  </a:tcPr>
                </a:tc>
                <a:tc>
                  <a:txBody>
                    <a:bodyPr/>
                    <a:lstStyle/>
                    <a:p>
                      <a:pPr marL="33020" marR="17780">
                        <a:lnSpc>
                          <a:spcPts val="480"/>
                        </a:lnSpc>
                        <a:spcBef>
                          <a:spcPts val="25"/>
                        </a:spcBef>
                      </a:pPr>
                      <a:r>
                        <a:rPr sz="250" spc="5" dirty="0">
                          <a:solidFill>
                            <a:srgbClr val="00007F"/>
                          </a:solidFill>
                          <a:latin typeface="Times New Roman"/>
                          <a:cs typeface="Times New Roman"/>
                        </a:rPr>
                        <a:t>T</a:t>
                      </a:r>
                      <a:r>
                        <a:rPr sz="250" spc="-5" dirty="0">
                          <a:solidFill>
                            <a:srgbClr val="00007F"/>
                          </a:solidFill>
                          <a:latin typeface="Times New Roman"/>
                          <a:cs typeface="Times New Roman"/>
                        </a:rPr>
                        <a:t>im</a:t>
                      </a:r>
                      <a:r>
                        <a:rPr sz="250" dirty="0">
                          <a:solidFill>
                            <a:srgbClr val="00007F"/>
                          </a:solidFill>
                          <a:latin typeface="Times New Roman"/>
                          <a:cs typeface="Times New Roman"/>
                        </a:rPr>
                        <a:t>e2  </a:t>
                      </a:r>
                      <a:r>
                        <a:rPr sz="250" spc="5" dirty="0">
                          <a:solidFill>
                            <a:srgbClr val="00007F"/>
                          </a:solidFill>
                          <a:latin typeface="Times New Roman"/>
                          <a:cs typeface="Times New Roman"/>
                        </a:rPr>
                        <a:t>T</a:t>
                      </a:r>
                      <a:r>
                        <a:rPr sz="250" spc="-5" dirty="0">
                          <a:solidFill>
                            <a:srgbClr val="00007F"/>
                          </a:solidFill>
                          <a:latin typeface="Times New Roman"/>
                          <a:cs typeface="Times New Roman"/>
                        </a:rPr>
                        <a:t>im</a:t>
                      </a:r>
                      <a:r>
                        <a:rPr sz="250" dirty="0">
                          <a:solidFill>
                            <a:srgbClr val="00007F"/>
                          </a:solidFill>
                          <a:latin typeface="Times New Roman"/>
                          <a:cs typeface="Times New Roman"/>
                        </a:rPr>
                        <a:t>e3</a:t>
                      </a:r>
                      <a:endParaRPr sz="250">
                        <a:latin typeface="Times New Roman"/>
                        <a:cs typeface="Times New Roman"/>
                      </a:endParaRPr>
                    </a:p>
                  </a:txBody>
                  <a:tcPr marL="0" marR="0" marT="3175" marB="0">
                    <a:lnL w="4571">
                      <a:solidFill>
                        <a:srgbClr val="594C93"/>
                      </a:solidFill>
                      <a:prstDash val="solid"/>
                    </a:lnL>
                    <a:lnR w="4571">
                      <a:solidFill>
                        <a:srgbClr val="594C93"/>
                      </a:solidFill>
                      <a:prstDash val="solid"/>
                    </a:lnR>
                    <a:lnT w="4571">
                      <a:solidFill>
                        <a:srgbClr val="FFFFFF"/>
                      </a:solidFill>
                      <a:prstDash val="solid"/>
                    </a:lnT>
                    <a:lnB w="9143">
                      <a:solidFill>
                        <a:srgbClr val="FFFFFF"/>
                      </a:solidFill>
                      <a:prstDash val="solid"/>
                    </a:lnB>
                  </a:tcPr>
                </a:tc>
                <a:tc>
                  <a:txBody>
                    <a:bodyPr/>
                    <a:lstStyle/>
                    <a:p>
                      <a:pPr marL="31750" marR="48260">
                        <a:lnSpc>
                          <a:spcPts val="480"/>
                        </a:lnSpc>
                        <a:spcBef>
                          <a:spcPts val="25"/>
                        </a:spcBef>
                      </a:pPr>
                      <a:r>
                        <a:rPr sz="250" spc="-5" dirty="0">
                          <a:solidFill>
                            <a:srgbClr val="00007F"/>
                          </a:solidFill>
                          <a:latin typeface="Times New Roman"/>
                          <a:cs typeface="Times New Roman"/>
                        </a:rPr>
                        <a:t>V</a:t>
                      </a:r>
                      <a:r>
                        <a:rPr sz="250" dirty="0">
                          <a:solidFill>
                            <a:srgbClr val="00007F"/>
                          </a:solidFill>
                          <a:latin typeface="Times New Roman"/>
                          <a:cs typeface="Times New Roman"/>
                        </a:rPr>
                        <a:t>a</a:t>
                      </a:r>
                      <a:r>
                        <a:rPr sz="250" spc="-5" dirty="0">
                          <a:solidFill>
                            <a:srgbClr val="00007F"/>
                          </a:solidFill>
                          <a:latin typeface="Times New Roman"/>
                          <a:cs typeface="Times New Roman"/>
                        </a:rPr>
                        <a:t>lu</a:t>
                      </a:r>
                      <a:r>
                        <a:rPr sz="250" dirty="0">
                          <a:solidFill>
                            <a:srgbClr val="00007F"/>
                          </a:solidFill>
                          <a:latin typeface="Times New Roman"/>
                          <a:cs typeface="Times New Roman"/>
                        </a:rPr>
                        <a:t>e2  </a:t>
                      </a:r>
                      <a:r>
                        <a:rPr sz="250" spc="-5" dirty="0">
                          <a:solidFill>
                            <a:srgbClr val="00007F"/>
                          </a:solidFill>
                          <a:latin typeface="Times New Roman"/>
                          <a:cs typeface="Times New Roman"/>
                        </a:rPr>
                        <a:t>V</a:t>
                      </a:r>
                      <a:r>
                        <a:rPr sz="250" dirty="0">
                          <a:solidFill>
                            <a:srgbClr val="00007F"/>
                          </a:solidFill>
                          <a:latin typeface="Times New Roman"/>
                          <a:cs typeface="Times New Roman"/>
                        </a:rPr>
                        <a:t>a</a:t>
                      </a:r>
                      <a:r>
                        <a:rPr sz="250" spc="-5" dirty="0">
                          <a:solidFill>
                            <a:srgbClr val="00007F"/>
                          </a:solidFill>
                          <a:latin typeface="Times New Roman"/>
                          <a:cs typeface="Times New Roman"/>
                        </a:rPr>
                        <a:t>lu</a:t>
                      </a:r>
                      <a:r>
                        <a:rPr sz="250" dirty="0">
                          <a:solidFill>
                            <a:srgbClr val="00007F"/>
                          </a:solidFill>
                          <a:latin typeface="Times New Roman"/>
                          <a:cs typeface="Times New Roman"/>
                        </a:rPr>
                        <a:t>e3</a:t>
                      </a:r>
                      <a:endParaRPr sz="250">
                        <a:latin typeface="Times New Roman"/>
                        <a:cs typeface="Times New Roman"/>
                      </a:endParaRPr>
                    </a:p>
                  </a:txBody>
                  <a:tcPr marL="0" marR="0" marT="3175" marB="0">
                    <a:lnL w="4571">
                      <a:solidFill>
                        <a:srgbClr val="594C93"/>
                      </a:solidFill>
                      <a:prstDash val="solid"/>
                    </a:lnL>
                    <a:lnR w="4571">
                      <a:solidFill>
                        <a:srgbClr val="594C93"/>
                      </a:solidFill>
                      <a:prstDash val="solid"/>
                    </a:lnR>
                    <a:lnT w="4571">
                      <a:solidFill>
                        <a:srgbClr val="FFFFFF"/>
                      </a:solidFill>
                      <a:prstDash val="solid"/>
                    </a:lnT>
                    <a:lnB w="9143">
                      <a:solidFill>
                        <a:srgbClr val="FFFFFF"/>
                      </a:solidFill>
                      <a:prstDash val="solid"/>
                    </a:lnB>
                  </a:tcPr>
                </a:tc>
                <a:tc>
                  <a:txBody>
                    <a:bodyPr/>
                    <a:lstStyle/>
                    <a:p>
                      <a:pPr>
                        <a:lnSpc>
                          <a:spcPts val="480"/>
                        </a:lnSpc>
                        <a:spcBef>
                          <a:spcPts val="25"/>
                        </a:spcBef>
                      </a:pPr>
                      <a:r>
                        <a:rPr sz="250" spc="-5" dirty="0">
                          <a:solidFill>
                            <a:srgbClr val="00007F"/>
                          </a:solidFill>
                          <a:latin typeface="Times New Roman"/>
                          <a:cs typeface="Times New Roman"/>
                        </a:rPr>
                        <a:t>V</a:t>
                      </a:r>
                      <a:r>
                        <a:rPr sz="250" dirty="0">
                          <a:solidFill>
                            <a:srgbClr val="00007F"/>
                          </a:solidFill>
                          <a:latin typeface="Times New Roman"/>
                          <a:cs typeface="Times New Roman"/>
                        </a:rPr>
                        <a:t>a</a:t>
                      </a:r>
                      <a:r>
                        <a:rPr sz="250" spc="-5" dirty="0">
                          <a:solidFill>
                            <a:srgbClr val="00007F"/>
                          </a:solidFill>
                          <a:latin typeface="Times New Roman"/>
                          <a:cs typeface="Times New Roman"/>
                        </a:rPr>
                        <a:t>lu</a:t>
                      </a:r>
                      <a:r>
                        <a:rPr sz="250" dirty="0">
                          <a:solidFill>
                            <a:srgbClr val="00007F"/>
                          </a:solidFill>
                          <a:latin typeface="Times New Roman"/>
                          <a:cs typeface="Times New Roman"/>
                        </a:rPr>
                        <a:t>e</a:t>
                      </a:r>
                      <a:r>
                        <a:rPr sz="250" spc="-5" dirty="0">
                          <a:solidFill>
                            <a:srgbClr val="00007F"/>
                          </a:solidFill>
                          <a:latin typeface="Times New Roman"/>
                          <a:cs typeface="Times New Roman"/>
                        </a:rPr>
                        <a:t>2</a:t>
                      </a:r>
                      <a:r>
                        <a:rPr sz="250" dirty="0">
                          <a:solidFill>
                            <a:srgbClr val="00007F"/>
                          </a:solidFill>
                          <a:latin typeface="Times New Roman"/>
                          <a:cs typeface="Times New Roman"/>
                        </a:rPr>
                        <a:t>1  </a:t>
                      </a:r>
                      <a:r>
                        <a:rPr sz="250" spc="-5" dirty="0">
                          <a:solidFill>
                            <a:srgbClr val="00007F"/>
                          </a:solidFill>
                          <a:latin typeface="Times New Roman"/>
                          <a:cs typeface="Times New Roman"/>
                        </a:rPr>
                        <a:t>V</a:t>
                      </a:r>
                      <a:r>
                        <a:rPr sz="250" dirty="0">
                          <a:solidFill>
                            <a:srgbClr val="00007F"/>
                          </a:solidFill>
                          <a:latin typeface="Times New Roman"/>
                          <a:cs typeface="Times New Roman"/>
                        </a:rPr>
                        <a:t>a</a:t>
                      </a:r>
                      <a:r>
                        <a:rPr sz="250" spc="-5" dirty="0">
                          <a:solidFill>
                            <a:srgbClr val="00007F"/>
                          </a:solidFill>
                          <a:latin typeface="Times New Roman"/>
                          <a:cs typeface="Times New Roman"/>
                        </a:rPr>
                        <a:t>lu</a:t>
                      </a:r>
                      <a:r>
                        <a:rPr sz="250" dirty="0">
                          <a:solidFill>
                            <a:srgbClr val="00007F"/>
                          </a:solidFill>
                          <a:latin typeface="Times New Roman"/>
                          <a:cs typeface="Times New Roman"/>
                        </a:rPr>
                        <a:t>e</a:t>
                      </a:r>
                      <a:r>
                        <a:rPr sz="250" spc="-5" dirty="0">
                          <a:solidFill>
                            <a:srgbClr val="00007F"/>
                          </a:solidFill>
                          <a:latin typeface="Times New Roman"/>
                          <a:cs typeface="Times New Roman"/>
                        </a:rPr>
                        <a:t>3</a:t>
                      </a:r>
                      <a:r>
                        <a:rPr sz="250" dirty="0">
                          <a:solidFill>
                            <a:srgbClr val="00007F"/>
                          </a:solidFill>
                          <a:latin typeface="Times New Roman"/>
                          <a:cs typeface="Times New Roman"/>
                        </a:rPr>
                        <a:t>1</a:t>
                      </a:r>
                      <a:endParaRPr sz="250">
                        <a:latin typeface="Times New Roman"/>
                        <a:cs typeface="Times New Roman"/>
                      </a:endParaRPr>
                    </a:p>
                  </a:txBody>
                  <a:tcPr marL="0" marR="0" marT="3175" marB="0">
                    <a:lnL w="4571">
                      <a:solidFill>
                        <a:srgbClr val="594C93"/>
                      </a:solidFill>
                      <a:prstDash val="solid"/>
                    </a:lnL>
                    <a:lnT w="4571">
                      <a:solidFill>
                        <a:srgbClr val="FFFFFF"/>
                      </a:solidFill>
                      <a:prstDash val="solid"/>
                    </a:lnT>
                    <a:lnB w="9143">
                      <a:solidFill>
                        <a:srgbClr val="FFFFFF"/>
                      </a:solidFill>
                      <a:prstDash val="solid"/>
                    </a:lnB>
                  </a:tcPr>
                </a:tc>
                <a:extLst>
                  <a:ext uri="{0D108BD9-81ED-4DB2-BD59-A6C34878D82A}">
                    <a16:rowId xmlns:a16="http://schemas.microsoft.com/office/drawing/2014/main" val="10001"/>
                  </a:ext>
                </a:extLst>
              </a:tr>
              <a:tr h="76199">
                <a:tc>
                  <a:txBody>
                    <a:bodyPr/>
                    <a:lstStyle/>
                    <a:p>
                      <a:pPr marL="4445" algn="ctr">
                        <a:lnSpc>
                          <a:spcPts val="204"/>
                        </a:lnSpc>
                      </a:pPr>
                      <a:r>
                        <a:rPr sz="250" dirty="0">
                          <a:solidFill>
                            <a:srgbClr val="00007F"/>
                          </a:solidFill>
                          <a:latin typeface="Times New Roman"/>
                          <a:cs typeface="Times New Roman"/>
                        </a:rPr>
                        <a:t>Product4</a:t>
                      </a:r>
                      <a:endParaRPr sz="250">
                        <a:latin typeface="Times New Roman"/>
                        <a:cs typeface="Times New Roman"/>
                      </a:endParaRPr>
                    </a:p>
                  </a:txBody>
                  <a:tcPr marL="0" marR="0" marT="0" marB="0">
                    <a:lnR w="4571">
                      <a:solidFill>
                        <a:srgbClr val="594C93"/>
                      </a:solidFill>
                      <a:prstDash val="solid"/>
                    </a:lnR>
                    <a:lnT w="9143">
                      <a:solidFill>
                        <a:srgbClr val="FFFFFF"/>
                      </a:solidFill>
                      <a:prstDash val="solid"/>
                    </a:lnT>
                  </a:tcPr>
                </a:tc>
                <a:tc>
                  <a:txBody>
                    <a:bodyPr/>
                    <a:lstStyle/>
                    <a:p>
                      <a:pPr marR="17780" algn="r">
                        <a:lnSpc>
                          <a:spcPts val="204"/>
                        </a:lnSpc>
                      </a:pPr>
                      <a:r>
                        <a:rPr sz="250" spc="5" dirty="0">
                          <a:solidFill>
                            <a:srgbClr val="00007F"/>
                          </a:solidFill>
                          <a:latin typeface="Times New Roman"/>
                          <a:cs typeface="Times New Roman"/>
                        </a:rPr>
                        <a:t>T</a:t>
                      </a:r>
                      <a:r>
                        <a:rPr sz="250" spc="-5" dirty="0">
                          <a:solidFill>
                            <a:srgbClr val="00007F"/>
                          </a:solidFill>
                          <a:latin typeface="Times New Roman"/>
                          <a:cs typeface="Times New Roman"/>
                        </a:rPr>
                        <a:t>im</a:t>
                      </a:r>
                      <a:r>
                        <a:rPr sz="250" dirty="0">
                          <a:solidFill>
                            <a:srgbClr val="00007F"/>
                          </a:solidFill>
                          <a:latin typeface="Times New Roman"/>
                          <a:cs typeface="Times New Roman"/>
                        </a:rPr>
                        <a:t>e4</a:t>
                      </a:r>
                      <a:endParaRPr sz="250">
                        <a:latin typeface="Times New Roman"/>
                        <a:cs typeface="Times New Roman"/>
                      </a:endParaRPr>
                    </a:p>
                  </a:txBody>
                  <a:tcPr marL="0" marR="0" marT="0" marB="0">
                    <a:lnL w="4571">
                      <a:solidFill>
                        <a:srgbClr val="594C93"/>
                      </a:solidFill>
                      <a:prstDash val="solid"/>
                    </a:lnL>
                    <a:lnR w="4571">
                      <a:solidFill>
                        <a:srgbClr val="594C93"/>
                      </a:solidFill>
                      <a:prstDash val="solid"/>
                    </a:lnR>
                    <a:lnT w="9143">
                      <a:solidFill>
                        <a:srgbClr val="FFFFFF"/>
                      </a:solidFill>
                      <a:prstDash val="solid"/>
                    </a:lnT>
                  </a:tcPr>
                </a:tc>
                <a:tc>
                  <a:txBody>
                    <a:bodyPr/>
                    <a:lstStyle/>
                    <a:p>
                      <a:pPr marR="16510" algn="ctr">
                        <a:lnSpc>
                          <a:spcPts val="204"/>
                        </a:lnSpc>
                      </a:pPr>
                      <a:r>
                        <a:rPr sz="250" spc="5" dirty="0">
                          <a:solidFill>
                            <a:srgbClr val="00007F"/>
                          </a:solidFill>
                          <a:latin typeface="Times New Roman"/>
                          <a:cs typeface="Times New Roman"/>
                        </a:rPr>
                        <a:t>Value4</a:t>
                      </a:r>
                      <a:endParaRPr sz="250">
                        <a:latin typeface="Times New Roman"/>
                        <a:cs typeface="Times New Roman"/>
                      </a:endParaRPr>
                    </a:p>
                  </a:txBody>
                  <a:tcPr marL="0" marR="0" marT="0" marB="0">
                    <a:lnL w="4571">
                      <a:solidFill>
                        <a:srgbClr val="594C93"/>
                      </a:solidFill>
                      <a:prstDash val="solid"/>
                    </a:lnL>
                    <a:lnR w="4571">
                      <a:solidFill>
                        <a:srgbClr val="594C93"/>
                      </a:solidFill>
                      <a:prstDash val="solid"/>
                    </a:lnR>
                    <a:lnT w="9143">
                      <a:solidFill>
                        <a:srgbClr val="FFFFFF"/>
                      </a:solidFill>
                      <a:prstDash val="solid"/>
                    </a:lnT>
                  </a:tcPr>
                </a:tc>
                <a:tc>
                  <a:txBody>
                    <a:bodyPr/>
                    <a:lstStyle/>
                    <a:p>
                      <a:pPr algn="ctr">
                        <a:lnSpc>
                          <a:spcPts val="204"/>
                        </a:lnSpc>
                      </a:pPr>
                      <a:r>
                        <a:rPr sz="250" spc="-5" dirty="0">
                          <a:solidFill>
                            <a:srgbClr val="00007F"/>
                          </a:solidFill>
                          <a:latin typeface="Times New Roman"/>
                          <a:cs typeface="Times New Roman"/>
                        </a:rPr>
                        <a:t>V</a:t>
                      </a:r>
                      <a:r>
                        <a:rPr sz="250" dirty="0">
                          <a:solidFill>
                            <a:srgbClr val="00007F"/>
                          </a:solidFill>
                          <a:latin typeface="Times New Roman"/>
                          <a:cs typeface="Times New Roman"/>
                        </a:rPr>
                        <a:t>a</a:t>
                      </a:r>
                      <a:r>
                        <a:rPr sz="250" spc="-5" dirty="0">
                          <a:solidFill>
                            <a:srgbClr val="00007F"/>
                          </a:solidFill>
                          <a:latin typeface="Times New Roman"/>
                          <a:cs typeface="Times New Roman"/>
                        </a:rPr>
                        <a:t>lu</a:t>
                      </a:r>
                      <a:r>
                        <a:rPr sz="250" dirty="0">
                          <a:solidFill>
                            <a:srgbClr val="00007F"/>
                          </a:solidFill>
                          <a:latin typeface="Times New Roman"/>
                          <a:cs typeface="Times New Roman"/>
                        </a:rPr>
                        <a:t>e</a:t>
                      </a:r>
                      <a:r>
                        <a:rPr sz="250" spc="-5" dirty="0">
                          <a:solidFill>
                            <a:srgbClr val="00007F"/>
                          </a:solidFill>
                          <a:latin typeface="Times New Roman"/>
                          <a:cs typeface="Times New Roman"/>
                        </a:rPr>
                        <a:t>4</a:t>
                      </a:r>
                      <a:r>
                        <a:rPr sz="250" dirty="0">
                          <a:solidFill>
                            <a:srgbClr val="00007F"/>
                          </a:solidFill>
                          <a:latin typeface="Times New Roman"/>
                          <a:cs typeface="Times New Roman"/>
                        </a:rPr>
                        <a:t>1</a:t>
                      </a:r>
                      <a:endParaRPr sz="250">
                        <a:latin typeface="Times New Roman"/>
                        <a:cs typeface="Times New Roman"/>
                      </a:endParaRPr>
                    </a:p>
                  </a:txBody>
                  <a:tcPr marL="0" marR="0" marT="0" marB="0">
                    <a:lnL w="4571">
                      <a:solidFill>
                        <a:srgbClr val="594C93"/>
                      </a:solidFill>
                      <a:prstDash val="solid"/>
                    </a:lnL>
                    <a:lnT w="9143">
                      <a:solidFill>
                        <a:srgbClr val="FFFFFF"/>
                      </a:solidFill>
                      <a:prstDash val="solid"/>
                    </a:lnT>
                  </a:tcPr>
                </a:tc>
                <a:extLst>
                  <a:ext uri="{0D108BD9-81ED-4DB2-BD59-A6C34878D82A}">
                    <a16:rowId xmlns:a16="http://schemas.microsoft.com/office/drawing/2014/main" val="10002"/>
                  </a:ext>
                </a:extLst>
              </a:tr>
            </a:tbl>
          </a:graphicData>
        </a:graphic>
      </p:graphicFrame>
      <p:sp>
        <p:nvSpPr>
          <p:cNvPr id="55" name="object 74"/>
          <p:cNvSpPr/>
          <p:nvPr/>
        </p:nvSpPr>
        <p:spPr>
          <a:xfrm>
            <a:off x="1559296" y="2288006"/>
            <a:ext cx="2673350" cy="78105"/>
          </a:xfrm>
          <a:custGeom>
            <a:avLst/>
            <a:gdLst/>
            <a:ahLst/>
            <a:cxnLst/>
            <a:rect l="l" t="t" r="r" b="b"/>
            <a:pathLst>
              <a:path w="2673350" h="78104">
                <a:moveTo>
                  <a:pt x="1310639" y="4571"/>
                </a:moveTo>
                <a:lnTo>
                  <a:pt x="1307591" y="7619"/>
                </a:lnTo>
                <a:lnTo>
                  <a:pt x="1301495" y="10667"/>
                </a:lnTo>
                <a:lnTo>
                  <a:pt x="1295399" y="15239"/>
                </a:lnTo>
                <a:lnTo>
                  <a:pt x="1286255" y="18287"/>
                </a:lnTo>
                <a:lnTo>
                  <a:pt x="1261871" y="24383"/>
                </a:lnTo>
                <a:lnTo>
                  <a:pt x="1248155" y="25907"/>
                </a:lnTo>
                <a:lnTo>
                  <a:pt x="1231391" y="28955"/>
                </a:lnTo>
                <a:lnTo>
                  <a:pt x="1214627" y="30479"/>
                </a:lnTo>
                <a:lnTo>
                  <a:pt x="1196339" y="33527"/>
                </a:lnTo>
                <a:lnTo>
                  <a:pt x="1156715" y="36575"/>
                </a:lnTo>
                <a:lnTo>
                  <a:pt x="1135379" y="36575"/>
                </a:lnTo>
                <a:lnTo>
                  <a:pt x="1114043" y="38099"/>
                </a:lnTo>
                <a:lnTo>
                  <a:pt x="179831" y="38099"/>
                </a:lnTo>
                <a:lnTo>
                  <a:pt x="118871" y="42671"/>
                </a:lnTo>
                <a:lnTo>
                  <a:pt x="67055" y="48767"/>
                </a:lnTo>
                <a:lnTo>
                  <a:pt x="28955" y="57911"/>
                </a:lnTo>
                <a:lnTo>
                  <a:pt x="3047" y="73151"/>
                </a:lnTo>
                <a:lnTo>
                  <a:pt x="1523" y="73151"/>
                </a:lnTo>
                <a:lnTo>
                  <a:pt x="1523" y="76199"/>
                </a:lnTo>
                <a:lnTo>
                  <a:pt x="0" y="77723"/>
                </a:lnTo>
                <a:lnTo>
                  <a:pt x="6095" y="77723"/>
                </a:lnTo>
                <a:lnTo>
                  <a:pt x="6095" y="74675"/>
                </a:lnTo>
                <a:lnTo>
                  <a:pt x="7111" y="74675"/>
                </a:lnTo>
                <a:lnTo>
                  <a:pt x="9143" y="71627"/>
                </a:lnTo>
                <a:lnTo>
                  <a:pt x="68579" y="53339"/>
                </a:lnTo>
                <a:lnTo>
                  <a:pt x="118871" y="47243"/>
                </a:lnTo>
                <a:lnTo>
                  <a:pt x="179831" y="42671"/>
                </a:lnTo>
                <a:lnTo>
                  <a:pt x="1114043" y="42671"/>
                </a:lnTo>
                <a:lnTo>
                  <a:pt x="1135379" y="41147"/>
                </a:lnTo>
                <a:lnTo>
                  <a:pt x="1156715" y="41147"/>
                </a:lnTo>
                <a:lnTo>
                  <a:pt x="1216151" y="36575"/>
                </a:lnTo>
                <a:lnTo>
                  <a:pt x="1232915" y="33527"/>
                </a:lnTo>
                <a:lnTo>
                  <a:pt x="1248155" y="30479"/>
                </a:lnTo>
                <a:lnTo>
                  <a:pt x="1263395" y="28955"/>
                </a:lnTo>
                <a:lnTo>
                  <a:pt x="1287779" y="22859"/>
                </a:lnTo>
                <a:lnTo>
                  <a:pt x="1296923" y="18287"/>
                </a:lnTo>
                <a:lnTo>
                  <a:pt x="1304543" y="15239"/>
                </a:lnTo>
                <a:lnTo>
                  <a:pt x="1310639" y="12191"/>
                </a:lnTo>
                <a:lnTo>
                  <a:pt x="1310639" y="10667"/>
                </a:lnTo>
                <a:lnTo>
                  <a:pt x="1312925" y="8381"/>
                </a:lnTo>
                <a:lnTo>
                  <a:pt x="1312163" y="7619"/>
                </a:lnTo>
                <a:lnTo>
                  <a:pt x="1312163" y="6095"/>
                </a:lnTo>
                <a:lnTo>
                  <a:pt x="1310639" y="4571"/>
                </a:lnTo>
                <a:close/>
              </a:path>
              <a:path w="2673350" h="78104">
                <a:moveTo>
                  <a:pt x="2671571" y="74675"/>
                </a:moveTo>
                <a:lnTo>
                  <a:pt x="2666999" y="74675"/>
                </a:lnTo>
                <a:lnTo>
                  <a:pt x="2666999" y="77723"/>
                </a:lnTo>
                <a:lnTo>
                  <a:pt x="2673095" y="77723"/>
                </a:lnTo>
                <a:lnTo>
                  <a:pt x="2671571" y="76199"/>
                </a:lnTo>
                <a:lnTo>
                  <a:pt x="2671571" y="74675"/>
                </a:lnTo>
                <a:close/>
              </a:path>
              <a:path w="2673350" h="78104">
                <a:moveTo>
                  <a:pt x="7111" y="74675"/>
                </a:moveTo>
                <a:lnTo>
                  <a:pt x="6095" y="74675"/>
                </a:lnTo>
                <a:lnTo>
                  <a:pt x="6095" y="76199"/>
                </a:lnTo>
                <a:lnTo>
                  <a:pt x="7111" y="74675"/>
                </a:lnTo>
                <a:close/>
              </a:path>
              <a:path w="2673350" h="78104">
                <a:moveTo>
                  <a:pt x="1315211" y="3047"/>
                </a:moveTo>
                <a:lnTo>
                  <a:pt x="1315211" y="4571"/>
                </a:lnTo>
                <a:lnTo>
                  <a:pt x="1313687" y="6095"/>
                </a:lnTo>
                <a:lnTo>
                  <a:pt x="1313687" y="7619"/>
                </a:lnTo>
                <a:lnTo>
                  <a:pt x="1312925" y="8381"/>
                </a:lnTo>
                <a:lnTo>
                  <a:pt x="1315211" y="10667"/>
                </a:lnTo>
                <a:lnTo>
                  <a:pt x="1316735" y="10667"/>
                </a:lnTo>
                <a:lnTo>
                  <a:pt x="1316735" y="12191"/>
                </a:lnTo>
                <a:lnTo>
                  <a:pt x="1322831" y="15239"/>
                </a:lnTo>
                <a:lnTo>
                  <a:pt x="1330451" y="18287"/>
                </a:lnTo>
                <a:lnTo>
                  <a:pt x="1339595" y="22859"/>
                </a:lnTo>
                <a:lnTo>
                  <a:pt x="1350263" y="25907"/>
                </a:lnTo>
                <a:lnTo>
                  <a:pt x="1363979" y="28955"/>
                </a:lnTo>
                <a:lnTo>
                  <a:pt x="1377695" y="30479"/>
                </a:lnTo>
                <a:lnTo>
                  <a:pt x="1411223" y="36575"/>
                </a:lnTo>
                <a:lnTo>
                  <a:pt x="1469135" y="41147"/>
                </a:lnTo>
                <a:lnTo>
                  <a:pt x="1490471" y="41147"/>
                </a:lnTo>
                <a:lnTo>
                  <a:pt x="1513331" y="42671"/>
                </a:lnTo>
                <a:lnTo>
                  <a:pt x="2491739" y="42671"/>
                </a:lnTo>
                <a:lnTo>
                  <a:pt x="2534411" y="45719"/>
                </a:lnTo>
                <a:lnTo>
                  <a:pt x="2589275" y="50291"/>
                </a:lnTo>
                <a:lnTo>
                  <a:pt x="2631947" y="59435"/>
                </a:lnTo>
                <a:lnTo>
                  <a:pt x="2666999" y="76199"/>
                </a:lnTo>
                <a:lnTo>
                  <a:pt x="2666999" y="74675"/>
                </a:lnTo>
                <a:lnTo>
                  <a:pt x="2671571" y="74675"/>
                </a:lnTo>
                <a:lnTo>
                  <a:pt x="2671571" y="73151"/>
                </a:lnTo>
                <a:lnTo>
                  <a:pt x="2670047" y="73151"/>
                </a:lnTo>
                <a:lnTo>
                  <a:pt x="2666999" y="68579"/>
                </a:lnTo>
                <a:lnTo>
                  <a:pt x="2619755" y="51815"/>
                </a:lnTo>
                <a:lnTo>
                  <a:pt x="2554223" y="42671"/>
                </a:lnTo>
                <a:lnTo>
                  <a:pt x="2493263" y="38099"/>
                </a:lnTo>
                <a:lnTo>
                  <a:pt x="1513331" y="38099"/>
                </a:lnTo>
                <a:lnTo>
                  <a:pt x="1490471" y="36575"/>
                </a:lnTo>
                <a:lnTo>
                  <a:pt x="1469135" y="36575"/>
                </a:lnTo>
                <a:lnTo>
                  <a:pt x="1429511" y="33527"/>
                </a:lnTo>
                <a:lnTo>
                  <a:pt x="1411223" y="30479"/>
                </a:lnTo>
                <a:lnTo>
                  <a:pt x="1394459" y="28955"/>
                </a:lnTo>
                <a:lnTo>
                  <a:pt x="1379219" y="25907"/>
                </a:lnTo>
                <a:lnTo>
                  <a:pt x="1363979" y="24383"/>
                </a:lnTo>
                <a:lnTo>
                  <a:pt x="1351787" y="21335"/>
                </a:lnTo>
                <a:lnTo>
                  <a:pt x="1341119" y="18287"/>
                </a:lnTo>
                <a:lnTo>
                  <a:pt x="1331975" y="13715"/>
                </a:lnTo>
                <a:lnTo>
                  <a:pt x="1324355" y="10667"/>
                </a:lnTo>
                <a:lnTo>
                  <a:pt x="1318259" y="7619"/>
                </a:lnTo>
                <a:lnTo>
                  <a:pt x="1319783" y="7619"/>
                </a:lnTo>
                <a:lnTo>
                  <a:pt x="1315211" y="3047"/>
                </a:lnTo>
                <a:close/>
              </a:path>
              <a:path w="2673350" h="78104">
                <a:moveTo>
                  <a:pt x="1315211" y="0"/>
                </a:moveTo>
                <a:lnTo>
                  <a:pt x="1310639" y="0"/>
                </a:lnTo>
                <a:lnTo>
                  <a:pt x="1310639" y="4571"/>
                </a:lnTo>
                <a:lnTo>
                  <a:pt x="1312163" y="6095"/>
                </a:lnTo>
                <a:lnTo>
                  <a:pt x="1312163" y="7619"/>
                </a:lnTo>
                <a:lnTo>
                  <a:pt x="1312925" y="8381"/>
                </a:lnTo>
                <a:lnTo>
                  <a:pt x="1313687" y="7619"/>
                </a:lnTo>
                <a:lnTo>
                  <a:pt x="1313687" y="6095"/>
                </a:lnTo>
                <a:lnTo>
                  <a:pt x="1315211" y="4571"/>
                </a:lnTo>
                <a:lnTo>
                  <a:pt x="1315211" y="0"/>
                </a:lnTo>
                <a:close/>
              </a:path>
              <a:path w="2673350" h="78104">
                <a:moveTo>
                  <a:pt x="1310639" y="3047"/>
                </a:moveTo>
                <a:lnTo>
                  <a:pt x="1309115" y="4571"/>
                </a:lnTo>
                <a:lnTo>
                  <a:pt x="1310639" y="4571"/>
                </a:lnTo>
                <a:lnTo>
                  <a:pt x="1310639" y="3047"/>
                </a:lnTo>
                <a:close/>
              </a:path>
            </a:pathLst>
          </a:custGeom>
          <a:solidFill>
            <a:srgbClr val="594C93"/>
          </a:solidFill>
        </p:spPr>
        <p:txBody>
          <a:bodyPr wrap="square" lIns="0" tIns="0" rIns="0" bIns="0" rtlCol="0"/>
          <a:lstStyle/>
          <a:p>
            <a:endParaRPr/>
          </a:p>
        </p:txBody>
      </p:sp>
      <p:sp>
        <p:nvSpPr>
          <p:cNvPr id="56" name="object 75"/>
          <p:cNvSpPr txBox="1"/>
          <p:nvPr/>
        </p:nvSpPr>
        <p:spPr>
          <a:xfrm>
            <a:off x="2624062" y="2170919"/>
            <a:ext cx="522605" cy="97790"/>
          </a:xfrm>
          <a:prstGeom prst="rect">
            <a:avLst/>
          </a:prstGeom>
        </p:spPr>
        <p:txBody>
          <a:bodyPr vert="horz" wrap="square" lIns="0" tIns="0" rIns="0" bIns="0" rtlCol="0">
            <a:spAutoFit/>
          </a:bodyPr>
          <a:lstStyle/>
          <a:p>
            <a:pPr marL="12700">
              <a:lnSpc>
                <a:spcPct val="100000"/>
              </a:lnSpc>
            </a:pPr>
            <a:r>
              <a:rPr sz="550" b="1" dirty="0">
                <a:solidFill>
                  <a:srgbClr val="4E4C51"/>
                </a:solidFill>
                <a:latin typeface="Arial"/>
                <a:cs typeface="Arial"/>
              </a:rPr>
              <a:t>The back</a:t>
            </a:r>
            <a:r>
              <a:rPr sz="550" b="1" spc="-110" dirty="0">
                <a:solidFill>
                  <a:srgbClr val="4E4C51"/>
                </a:solidFill>
                <a:latin typeface="Arial"/>
                <a:cs typeface="Arial"/>
              </a:rPr>
              <a:t> </a:t>
            </a:r>
            <a:r>
              <a:rPr sz="550" b="1" spc="-5" dirty="0">
                <a:solidFill>
                  <a:srgbClr val="4E4C51"/>
                </a:solidFill>
                <a:latin typeface="Arial"/>
                <a:cs typeface="Arial"/>
              </a:rPr>
              <a:t>room</a:t>
            </a:r>
            <a:endParaRPr sz="550">
              <a:latin typeface="Arial"/>
              <a:cs typeface="Arial"/>
            </a:endParaRPr>
          </a:p>
        </p:txBody>
      </p:sp>
      <p:sp>
        <p:nvSpPr>
          <p:cNvPr id="57" name="object 76"/>
          <p:cNvSpPr txBox="1"/>
          <p:nvPr/>
        </p:nvSpPr>
        <p:spPr>
          <a:xfrm>
            <a:off x="4737849" y="2170919"/>
            <a:ext cx="522605" cy="97790"/>
          </a:xfrm>
          <a:prstGeom prst="rect">
            <a:avLst/>
          </a:prstGeom>
        </p:spPr>
        <p:txBody>
          <a:bodyPr vert="horz" wrap="square" lIns="0" tIns="0" rIns="0" bIns="0" rtlCol="0">
            <a:spAutoFit/>
          </a:bodyPr>
          <a:lstStyle/>
          <a:p>
            <a:pPr marL="12700">
              <a:lnSpc>
                <a:spcPct val="100000"/>
              </a:lnSpc>
            </a:pPr>
            <a:r>
              <a:rPr sz="550" b="1" dirty="0">
                <a:solidFill>
                  <a:srgbClr val="4E4C51"/>
                </a:solidFill>
                <a:latin typeface="Arial"/>
                <a:cs typeface="Arial"/>
              </a:rPr>
              <a:t>The </a:t>
            </a:r>
            <a:r>
              <a:rPr sz="550" b="1" spc="-5" dirty="0">
                <a:solidFill>
                  <a:srgbClr val="4E4C51"/>
                </a:solidFill>
                <a:latin typeface="Arial"/>
                <a:cs typeface="Arial"/>
              </a:rPr>
              <a:t>front</a:t>
            </a:r>
            <a:r>
              <a:rPr sz="550" b="1" spc="-90" dirty="0">
                <a:solidFill>
                  <a:srgbClr val="4E4C51"/>
                </a:solidFill>
                <a:latin typeface="Arial"/>
                <a:cs typeface="Arial"/>
              </a:rPr>
              <a:t> </a:t>
            </a:r>
            <a:r>
              <a:rPr sz="550" b="1" spc="-5" dirty="0">
                <a:solidFill>
                  <a:srgbClr val="4E4C51"/>
                </a:solidFill>
                <a:latin typeface="Arial"/>
                <a:cs typeface="Arial"/>
              </a:rPr>
              <a:t>room</a:t>
            </a:r>
            <a:endParaRPr sz="550">
              <a:latin typeface="Arial"/>
              <a:cs typeface="Arial"/>
            </a:endParaRPr>
          </a:p>
        </p:txBody>
      </p:sp>
      <p:sp>
        <p:nvSpPr>
          <p:cNvPr id="58" name="object 77"/>
          <p:cNvSpPr/>
          <p:nvPr/>
        </p:nvSpPr>
        <p:spPr>
          <a:xfrm>
            <a:off x="4329927" y="2327630"/>
            <a:ext cx="1463040" cy="43180"/>
          </a:xfrm>
          <a:custGeom>
            <a:avLst/>
            <a:gdLst/>
            <a:ahLst/>
            <a:cxnLst/>
            <a:rect l="l" t="t" r="r" b="b"/>
            <a:pathLst>
              <a:path w="1463039" h="43179">
                <a:moveTo>
                  <a:pt x="720851" y="0"/>
                </a:moveTo>
                <a:lnTo>
                  <a:pt x="717803" y="0"/>
                </a:lnTo>
                <a:lnTo>
                  <a:pt x="717803" y="1523"/>
                </a:lnTo>
                <a:lnTo>
                  <a:pt x="714755" y="4571"/>
                </a:lnTo>
                <a:lnTo>
                  <a:pt x="716279" y="4571"/>
                </a:lnTo>
                <a:lnTo>
                  <a:pt x="710183" y="7619"/>
                </a:lnTo>
                <a:lnTo>
                  <a:pt x="701039" y="10667"/>
                </a:lnTo>
                <a:lnTo>
                  <a:pt x="688847" y="13715"/>
                </a:lnTo>
                <a:lnTo>
                  <a:pt x="673607" y="16763"/>
                </a:lnTo>
                <a:lnTo>
                  <a:pt x="635507" y="19811"/>
                </a:lnTo>
                <a:lnTo>
                  <a:pt x="85343" y="19811"/>
                </a:lnTo>
                <a:lnTo>
                  <a:pt x="65531" y="21335"/>
                </a:lnTo>
                <a:lnTo>
                  <a:pt x="48767" y="22859"/>
                </a:lnTo>
                <a:lnTo>
                  <a:pt x="39623" y="24383"/>
                </a:lnTo>
                <a:lnTo>
                  <a:pt x="33527" y="25907"/>
                </a:lnTo>
                <a:lnTo>
                  <a:pt x="25907" y="27431"/>
                </a:lnTo>
                <a:lnTo>
                  <a:pt x="19811" y="28955"/>
                </a:lnTo>
                <a:lnTo>
                  <a:pt x="10667" y="32003"/>
                </a:lnTo>
                <a:lnTo>
                  <a:pt x="6095" y="35051"/>
                </a:lnTo>
                <a:lnTo>
                  <a:pt x="3047" y="36575"/>
                </a:lnTo>
                <a:lnTo>
                  <a:pt x="1523" y="39623"/>
                </a:lnTo>
                <a:lnTo>
                  <a:pt x="0" y="41147"/>
                </a:lnTo>
                <a:lnTo>
                  <a:pt x="4571" y="42671"/>
                </a:lnTo>
                <a:lnTo>
                  <a:pt x="6095" y="41147"/>
                </a:lnTo>
                <a:lnTo>
                  <a:pt x="4571" y="41147"/>
                </a:lnTo>
                <a:lnTo>
                  <a:pt x="6095" y="39623"/>
                </a:lnTo>
                <a:lnTo>
                  <a:pt x="12191" y="36575"/>
                </a:lnTo>
                <a:lnTo>
                  <a:pt x="21335" y="33527"/>
                </a:lnTo>
                <a:lnTo>
                  <a:pt x="33527" y="30479"/>
                </a:lnTo>
                <a:lnTo>
                  <a:pt x="41147" y="28955"/>
                </a:lnTo>
                <a:lnTo>
                  <a:pt x="48767" y="28955"/>
                </a:lnTo>
                <a:lnTo>
                  <a:pt x="67055" y="25907"/>
                </a:lnTo>
                <a:lnTo>
                  <a:pt x="85343" y="25907"/>
                </a:lnTo>
                <a:lnTo>
                  <a:pt x="106679" y="24383"/>
                </a:lnTo>
                <a:lnTo>
                  <a:pt x="637031" y="24383"/>
                </a:lnTo>
                <a:lnTo>
                  <a:pt x="696467" y="16763"/>
                </a:lnTo>
                <a:lnTo>
                  <a:pt x="719327" y="7619"/>
                </a:lnTo>
                <a:lnTo>
                  <a:pt x="717803" y="6095"/>
                </a:lnTo>
                <a:lnTo>
                  <a:pt x="717803" y="3047"/>
                </a:lnTo>
                <a:lnTo>
                  <a:pt x="722375" y="3047"/>
                </a:lnTo>
                <a:lnTo>
                  <a:pt x="722375" y="1523"/>
                </a:lnTo>
                <a:lnTo>
                  <a:pt x="720851" y="0"/>
                </a:lnTo>
                <a:close/>
              </a:path>
              <a:path w="1463039" h="43179">
                <a:moveTo>
                  <a:pt x="722375" y="3047"/>
                </a:moveTo>
                <a:lnTo>
                  <a:pt x="720851" y="4571"/>
                </a:lnTo>
                <a:lnTo>
                  <a:pt x="720851" y="6095"/>
                </a:lnTo>
                <a:lnTo>
                  <a:pt x="719327" y="7619"/>
                </a:lnTo>
                <a:lnTo>
                  <a:pt x="765047" y="21335"/>
                </a:lnTo>
                <a:lnTo>
                  <a:pt x="803147" y="24383"/>
                </a:lnTo>
                <a:lnTo>
                  <a:pt x="1357883" y="24383"/>
                </a:lnTo>
                <a:lnTo>
                  <a:pt x="1377695" y="25907"/>
                </a:lnTo>
                <a:lnTo>
                  <a:pt x="1397507" y="25907"/>
                </a:lnTo>
                <a:lnTo>
                  <a:pt x="1415795" y="28955"/>
                </a:lnTo>
                <a:lnTo>
                  <a:pt x="1423415" y="28955"/>
                </a:lnTo>
                <a:lnTo>
                  <a:pt x="1431035" y="30479"/>
                </a:lnTo>
                <a:lnTo>
                  <a:pt x="1443227" y="33527"/>
                </a:lnTo>
                <a:lnTo>
                  <a:pt x="1452371" y="36575"/>
                </a:lnTo>
                <a:lnTo>
                  <a:pt x="1458467" y="39623"/>
                </a:lnTo>
                <a:lnTo>
                  <a:pt x="1456943" y="39623"/>
                </a:lnTo>
                <a:lnTo>
                  <a:pt x="1458467" y="41147"/>
                </a:lnTo>
                <a:lnTo>
                  <a:pt x="1458467" y="42671"/>
                </a:lnTo>
                <a:lnTo>
                  <a:pt x="1463039" y="41147"/>
                </a:lnTo>
                <a:lnTo>
                  <a:pt x="1463039" y="39623"/>
                </a:lnTo>
                <a:lnTo>
                  <a:pt x="1461515" y="36575"/>
                </a:lnTo>
                <a:lnTo>
                  <a:pt x="1458467" y="35051"/>
                </a:lnTo>
                <a:lnTo>
                  <a:pt x="1453895" y="32003"/>
                </a:lnTo>
                <a:lnTo>
                  <a:pt x="1444751" y="28955"/>
                </a:lnTo>
                <a:lnTo>
                  <a:pt x="1438655" y="27431"/>
                </a:lnTo>
                <a:lnTo>
                  <a:pt x="1415795" y="22859"/>
                </a:lnTo>
                <a:lnTo>
                  <a:pt x="1377695" y="19811"/>
                </a:lnTo>
                <a:lnTo>
                  <a:pt x="803147" y="19811"/>
                </a:lnTo>
                <a:lnTo>
                  <a:pt x="765047" y="16763"/>
                </a:lnTo>
                <a:lnTo>
                  <a:pt x="749807" y="13715"/>
                </a:lnTo>
                <a:lnTo>
                  <a:pt x="737615" y="10667"/>
                </a:lnTo>
                <a:lnTo>
                  <a:pt x="728471" y="7619"/>
                </a:lnTo>
                <a:lnTo>
                  <a:pt x="722375" y="4571"/>
                </a:lnTo>
                <a:lnTo>
                  <a:pt x="723899" y="4571"/>
                </a:lnTo>
                <a:lnTo>
                  <a:pt x="722375" y="3047"/>
                </a:lnTo>
                <a:close/>
              </a:path>
              <a:path w="1463039" h="43179">
                <a:moveTo>
                  <a:pt x="722375" y="3047"/>
                </a:moveTo>
                <a:lnTo>
                  <a:pt x="717803" y="3047"/>
                </a:lnTo>
                <a:lnTo>
                  <a:pt x="717803" y="6095"/>
                </a:lnTo>
                <a:lnTo>
                  <a:pt x="719327" y="7619"/>
                </a:lnTo>
                <a:lnTo>
                  <a:pt x="720851" y="6095"/>
                </a:lnTo>
                <a:lnTo>
                  <a:pt x="720851" y="4571"/>
                </a:lnTo>
                <a:lnTo>
                  <a:pt x="722375" y="3047"/>
                </a:lnTo>
                <a:close/>
              </a:path>
            </a:pathLst>
          </a:custGeom>
          <a:solidFill>
            <a:srgbClr val="594C93"/>
          </a:solidFill>
        </p:spPr>
        <p:txBody>
          <a:bodyPr wrap="square" lIns="0" tIns="0" rIns="0" bIns="0" rtlCol="0"/>
          <a:lstStyle/>
          <a:p>
            <a:endParaRPr/>
          </a:p>
        </p:txBody>
      </p:sp>
      <p:sp>
        <p:nvSpPr>
          <p:cNvPr id="59" name="object 78"/>
          <p:cNvSpPr/>
          <p:nvPr/>
        </p:nvSpPr>
        <p:spPr>
          <a:xfrm>
            <a:off x="1855130" y="2725272"/>
            <a:ext cx="164413" cy="176906"/>
          </a:xfrm>
          <a:prstGeom prst="rect">
            <a:avLst/>
          </a:prstGeom>
          <a:blipFill>
            <a:blip r:embed="rId17" cstate="print"/>
            <a:stretch>
              <a:fillRect/>
            </a:stretch>
          </a:blipFill>
        </p:spPr>
        <p:txBody>
          <a:bodyPr wrap="square" lIns="0" tIns="0" rIns="0" bIns="0" rtlCol="0"/>
          <a:lstStyle/>
          <a:p>
            <a:endParaRPr/>
          </a:p>
        </p:txBody>
      </p:sp>
      <p:sp>
        <p:nvSpPr>
          <p:cNvPr id="60" name="object 79"/>
          <p:cNvSpPr/>
          <p:nvPr/>
        </p:nvSpPr>
        <p:spPr>
          <a:xfrm>
            <a:off x="1845807" y="2687294"/>
            <a:ext cx="176783" cy="216407"/>
          </a:xfrm>
          <a:prstGeom prst="rect">
            <a:avLst/>
          </a:prstGeom>
          <a:blipFill>
            <a:blip r:embed="rId18" cstate="print"/>
            <a:stretch>
              <a:fillRect/>
            </a:stretch>
          </a:blipFill>
        </p:spPr>
        <p:txBody>
          <a:bodyPr wrap="square" lIns="0" tIns="0" rIns="0" bIns="0" rtlCol="0"/>
          <a:lstStyle/>
          <a:p>
            <a:endParaRPr/>
          </a:p>
        </p:txBody>
      </p:sp>
      <p:sp>
        <p:nvSpPr>
          <p:cNvPr id="61" name="object 80"/>
          <p:cNvSpPr/>
          <p:nvPr/>
        </p:nvSpPr>
        <p:spPr>
          <a:xfrm>
            <a:off x="1845807" y="2725394"/>
            <a:ext cx="177165" cy="38100"/>
          </a:xfrm>
          <a:custGeom>
            <a:avLst/>
            <a:gdLst/>
            <a:ahLst/>
            <a:cxnLst/>
            <a:rect l="l" t="t" r="r" b="b"/>
            <a:pathLst>
              <a:path w="177164" h="38100">
                <a:moveTo>
                  <a:pt x="4571" y="0"/>
                </a:moveTo>
                <a:lnTo>
                  <a:pt x="0" y="0"/>
                </a:lnTo>
                <a:lnTo>
                  <a:pt x="1523" y="3047"/>
                </a:lnTo>
                <a:lnTo>
                  <a:pt x="1523" y="7619"/>
                </a:lnTo>
                <a:lnTo>
                  <a:pt x="3047" y="7619"/>
                </a:lnTo>
                <a:lnTo>
                  <a:pt x="4571" y="12191"/>
                </a:lnTo>
                <a:lnTo>
                  <a:pt x="7619" y="15239"/>
                </a:lnTo>
                <a:lnTo>
                  <a:pt x="54863" y="35051"/>
                </a:lnTo>
                <a:lnTo>
                  <a:pt x="88391" y="38099"/>
                </a:lnTo>
                <a:lnTo>
                  <a:pt x="106679" y="36575"/>
                </a:lnTo>
                <a:lnTo>
                  <a:pt x="121919" y="35051"/>
                </a:lnTo>
                <a:lnTo>
                  <a:pt x="137159" y="32003"/>
                </a:lnTo>
                <a:lnTo>
                  <a:pt x="71627" y="32003"/>
                </a:lnTo>
                <a:lnTo>
                  <a:pt x="54863" y="30479"/>
                </a:lnTo>
                <a:lnTo>
                  <a:pt x="41147" y="27431"/>
                </a:lnTo>
                <a:lnTo>
                  <a:pt x="28955" y="22859"/>
                </a:lnTo>
                <a:lnTo>
                  <a:pt x="22859" y="19811"/>
                </a:lnTo>
                <a:lnTo>
                  <a:pt x="18287" y="16763"/>
                </a:lnTo>
                <a:lnTo>
                  <a:pt x="13715" y="15239"/>
                </a:lnTo>
                <a:lnTo>
                  <a:pt x="7619" y="9143"/>
                </a:lnTo>
                <a:lnTo>
                  <a:pt x="9143" y="9143"/>
                </a:lnTo>
                <a:lnTo>
                  <a:pt x="6095" y="6095"/>
                </a:lnTo>
                <a:lnTo>
                  <a:pt x="6095" y="3047"/>
                </a:lnTo>
                <a:lnTo>
                  <a:pt x="4571" y="0"/>
                </a:lnTo>
                <a:close/>
              </a:path>
              <a:path w="177164" h="38100">
                <a:moveTo>
                  <a:pt x="176783" y="0"/>
                </a:moveTo>
                <a:lnTo>
                  <a:pt x="172211" y="0"/>
                </a:lnTo>
                <a:lnTo>
                  <a:pt x="172211" y="3047"/>
                </a:lnTo>
                <a:lnTo>
                  <a:pt x="169163" y="9143"/>
                </a:lnTo>
                <a:lnTo>
                  <a:pt x="163067" y="15239"/>
                </a:lnTo>
                <a:lnTo>
                  <a:pt x="158495" y="18287"/>
                </a:lnTo>
                <a:lnTo>
                  <a:pt x="153923" y="19811"/>
                </a:lnTo>
                <a:lnTo>
                  <a:pt x="147827" y="22859"/>
                </a:lnTo>
                <a:lnTo>
                  <a:pt x="135635" y="27431"/>
                </a:lnTo>
                <a:lnTo>
                  <a:pt x="121919" y="30479"/>
                </a:lnTo>
                <a:lnTo>
                  <a:pt x="105155" y="32003"/>
                </a:lnTo>
                <a:lnTo>
                  <a:pt x="137159" y="32003"/>
                </a:lnTo>
                <a:lnTo>
                  <a:pt x="150875" y="27431"/>
                </a:lnTo>
                <a:lnTo>
                  <a:pt x="155447" y="24383"/>
                </a:lnTo>
                <a:lnTo>
                  <a:pt x="161543" y="21335"/>
                </a:lnTo>
                <a:lnTo>
                  <a:pt x="166115" y="18287"/>
                </a:lnTo>
                <a:lnTo>
                  <a:pt x="172211" y="12191"/>
                </a:lnTo>
                <a:lnTo>
                  <a:pt x="175259" y="7619"/>
                </a:lnTo>
                <a:lnTo>
                  <a:pt x="176783" y="4571"/>
                </a:lnTo>
                <a:lnTo>
                  <a:pt x="176783" y="0"/>
                </a:lnTo>
                <a:close/>
              </a:path>
            </a:pathLst>
          </a:custGeom>
          <a:solidFill>
            <a:srgbClr val="000000"/>
          </a:solidFill>
        </p:spPr>
        <p:txBody>
          <a:bodyPr wrap="square" lIns="0" tIns="0" rIns="0" bIns="0" rtlCol="0"/>
          <a:lstStyle/>
          <a:p>
            <a:endParaRPr/>
          </a:p>
        </p:txBody>
      </p:sp>
      <p:sp>
        <p:nvSpPr>
          <p:cNvPr id="62" name="object 81"/>
          <p:cNvSpPr/>
          <p:nvPr/>
        </p:nvSpPr>
        <p:spPr>
          <a:xfrm>
            <a:off x="1845807" y="2687294"/>
            <a:ext cx="177165" cy="216535"/>
          </a:xfrm>
          <a:custGeom>
            <a:avLst/>
            <a:gdLst/>
            <a:ahLst/>
            <a:cxnLst/>
            <a:rect l="l" t="t" r="r" b="b"/>
            <a:pathLst>
              <a:path w="177164" h="216534">
                <a:moveTo>
                  <a:pt x="7619" y="187451"/>
                </a:moveTo>
                <a:lnTo>
                  <a:pt x="3047" y="187451"/>
                </a:lnTo>
                <a:lnTo>
                  <a:pt x="4571" y="190499"/>
                </a:lnTo>
                <a:lnTo>
                  <a:pt x="7619" y="195071"/>
                </a:lnTo>
                <a:lnTo>
                  <a:pt x="21335" y="204215"/>
                </a:lnTo>
                <a:lnTo>
                  <a:pt x="27431" y="205739"/>
                </a:lnTo>
                <a:lnTo>
                  <a:pt x="39623" y="210311"/>
                </a:lnTo>
                <a:lnTo>
                  <a:pt x="54863" y="213359"/>
                </a:lnTo>
                <a:lnTo>
                  <a:pt x="71627" y="216407"/>
                </a:lnTo>
                <a:lnTo>
                  <a:pt x="106679" y="216407"/>
                </a:lnTo>
                <a:lnTo>
                  <a:pt x="129539" y="211835"/>
                </a:lnTo>
                <a:lnTo>
                  <a:pt x="71627" y="211835"/>
                </a:lnTo>
                <a:lnTo>
                  <a:pt x="54863" y="208787"/>
                </a:lnTo>
                <a:lnTo>
                  <a:pt x="41147" y="205739"/>
                </a:lnTo>
                <a:lnTo>
                  <a:pt x="28955" y="201167"/>
                </a:lnTo>
                <a:lnTo>
                  <a:pt x="22859" y="199643"/>
                </a:lnTo>
                <a:lnTo>
                  <a:pt x="13715" y="193547"/>
                </a:lnTo>
                <a:lnTo>
                  <a:pt x="7619" y="187451"/>
                </a:lnTo>
                <a:close/>
              </a:path>
              <a:path w="177164" h="216534">
                <a:moveTo>
                  <a:pt x="169163" y="187451"/>
                </a:moveTo>
                <a:lnTo>
                  <a:pt x="163067" y="193547"/>
                </a:lnTo>
                <a:lnTo>
                  <a:pt x="153923" y="199643"/>
                </a:lnTo>
                <a:lnTo>
                  <a:pt x="147827" y="201167"/>
                </a:lnTo>
                <a:lnTo>
                  <a:pt x="135635" y="205739"/>
                </a:lnTo>
                <a:lnTo>
                  <a:pt x="121919" y="208787"/>
                </a:lnTo>
                <a:lnTo>
                  <a:pt x="105155" y="211835"/>
                </a:lnTo>
                <a:lnTo>
                  <a:pt x="129539" y="211835"/>
                </a:lnTo>
                <a:lnTo>
                  <a:pt x="166115" y="198119"/>
                </a:lnTo>
                <a:lnTo>
                  <a:pt x="172211" y="190499"/>
                </a:lnTo>
                <a:lnTo>
                  <a:pt x="173735" y="188975"/>
                </a:lnTo>
                <a:lnTo>
                  <a:pt x="169163" y="188975"/>
                </a:lnTo>
                <a:lnTo>
                  <a:pt x="169163" y="187451"/>
                </a:lnTo>
                <a:close/>
              </a:path>
              <a:path w="177164" h="216534">
                <a:moveTo>
                  <a:pt x="88391" y="0"/>
                </a:moveTo>
                <a:lnTo>
                  <a:pt x="39623" y="6095"/>
                </a:lnTo>
                <a:lnTo>
                  <a:pt x="4571" y="25907"/>
                </a:lnTo>
                <a:lnTo>
                  <a:pt x="3047" y="28955"/>
                </a:lnTo>
                <a:lnTo>
                  <a:pt x="1523" y="30479"/>
                </a:lnTo>
                <a:lnTo>
                  <a:pt x="1523" y="33527"/>
                </a:lnTo>
                <a:lnTo>
                  <a:pt x="0" y="38099"/>
                </a:lnTo>
                <a:lnTo>
                  <a:pt x="0" y="179831"/>
                </a:lnTo>
                <a:lnTo>
                  <a:pt x="1523" y="182879"/>
                </a:lnTo>
                <a:lnTo>
                  <a:pt x="1523" y="187451"/>
                </a:lnTo>
                <a:lnTo>
                  <a:pt x="7619" y="187451"/>
                </a:lnTo>
                <a:lnTo>
                  <a:pt x="9143" y="188975"/>
                </a:lnTo>
                <a:lnTo>
                  <a:pt x="7111" y="185927"/>
                </a:lnTo>
                <a:lnTo>
                  <a:pt x="6095" y="185927"/>
                </a:lnTo>
                <a:lnTo>
                  <a:pt x="6095" y="182879"/>
                </a:lnTo>
                <a:lnTo>
                  <a:pt x="4571" y="178307"/>
                </a:lnTo>
                <a:lnTo>
                  <a:pt x="4571" y="38099"/>
                </a:lnTo>
                <a:lnTo>
                  <a:pt x="6095" y="35051"/>
                </a:lnTo>
                <a:lnTo>
                  <a:pt x="6095" y="32003"/>
                </a:lnTo>
                <a:lnTo>
                  <a:pt x="9143" y="28955"/>
                </a:lnTo>
                <a:lnTo>
                  <a:pt x="7619" y="28955"/>
                </a:lnTo>
                <a:lnTo>
                  <a:pt x="10667" y="25907"/>
                </a:lnTo>
                <a:lnTo>
                  <a:pt x="15239" y="22859"/>
                </a:lnTo>
                <a:lnTo>
                  <a:pt x="18287" y="19811"/>
                </a:lnTo>
                <a:lnTo>
                  <a:pt x="22859" y="18287"/>
                </a:lnTo>
                <a:lnTo>
                  <a:pt x="28955" y="15239"/>
                </a:lnTo>
                <a:lnTo>
                  <a:pt x="41147" y="10667"/>
                </a:lnTo>
                <a:lnTo>
                  <a:pt x="54863" y="7619"/>
                </a:lnTo>
                <a:lnTo>
                  <a:pt x="88391" y="4571"/>
                </a:lnTo>
                <a:lnTo>
                  <a:pt x="129539" y="4571"/>
                </a:lnTo>
                <a:lnTo>
                  <a:pt x="121919" y="3047"/>
                </a:lnTo>
                <a:lnTo>
                  <a:pt x="88391" y="0"/>
                </a:lnTo>
                <a:close/>
              </a:path>
              <a:path w="177164" h="216534">
                <a:moveTo>
                  <a:pt x="170687" y="184403"/>
                </a:moveTo>
                <a:lnTo>
                  <a:pt x="169163" y="188975"/>
                </a:lnTo>
                <a:lnTo>
                  <a:pt x="173735" y="188975"/>
                </a:lnTo>
                <a:lnTo>
                  <a:pt x="175259" y="187451"/>
                </a:lnTo>
                <a:lnTo>
                  <a:pt x="175767" y="185927"/>
                </a:lnTo>
                <a:lnTo>
                  <a:pt x="170687" y="185927"/>
                </a:lnTo>
                <a:lnTo>
                  <a:pt x="170687" y="184403"/>
                </a:lnTo>
                <a:close/>
              </a:path>
              <a:path w="177164" h="216534">
                <a:moveTo>
                  <a:pt x="6095" y="184403"/>
                </a:moveTo>
                <a:lnTo>
                  <a:pt x="6095" y="185927"/>
                </a:lnTo>
                <a:lnTo>
                  <a:pt x="7111" y="185927"/>
                </a:lnTo>
                <a:lnTo>
                  <a:pt x="6095" y="184403"/>
                </a:lnTo>
                <a:close/>
              </a:path>
              <a:path w="177164" h="216534">
                <a:moveTo>
                  <a:pt x="172211" y="181355"/>
                </a:moveTo>
                <a:lnTo>
                  <a:pt x="170687" y="185927"/>
                </a:lnTo>
                <a:lnTo>
                  <a:pt x="175767" y="185927"/>
                </a:lnTo>
                <a:lnTo>
                  <a:pt x="176783" y="182879"/>
                </a:lnTo>
                <a:lnTo>
                  <a:pt x="172211" y="182879"/>
                </a:lnTo>
                <a:lnTo>
                  <a:pt x="172211" y="181355"/>
                </a:lnTo>
                <a:close/>
              </a:path>
              <a:path w="177164" h="216534">
                <a:moveTo>
                  <a:pt x="129539" y="4571"/>
                </a:moveTo>
                <a:lnTo>
                  <a:pt x="88391" y="4571"/>
                </a:lnTo>
                <a:lnTo>
                  <a:pt x="121919" y="7619"/>
                </a:lnTo>
                <a:lnTo>
                  <a:pt x="135635" y="10667"/>
                </a:lnTo>
                <a:lnTo>
                  <a:pt x="147827" y="15239"/>
                </a:lnTo>
                <a:lnTo>
                  <a:pt x="153923" y="18287"/>
                </a:lnTo>
                <a:lnTo>
                  <a:pt x="158495" y="19811"/>
                </a:lnTo>
                <a:lnTo>
                  <a:pt x="163067" y="22859"/>
                </a:lnTo>
                <a:lnTo>
                  <a:pt x="169163" y="28955"/>
                </a:lnTo>
                <a:lnTo>
                  <a:pt x="172211" y="35051"/>
                </a:lnTo>
                <a:lnTo>
                  <a:pt x="172211" y="182879"/>
                </a:lnTo>
                <a:lnTo>
                  <a:pt x="176783" y="182879"/>
                </a:lnTo>
                <a:lnTo>
                  <a:pt x="176783" y="33527"/>
                </a:lnTo>
                <a:lnTo>
                  <a:pt x="175259" y="30479"/>
                </a:lnTo>
                <a:lnTo>
                  <a:pt x="175259" y="28955"/>
                </a:lnTo>
                <a:lnTo>
                  <a:pt x="169163" y="22859"/>
                </a:lnTo>
                <a:lnTo>
                  <a:pt x="164591" y="19811"/>
                </a:lnTo>
                <a:lnTo>
                  <a:pt x="161543" y="16763"/>
                </a:lnTo>
                <a:lnTo>
                  <a:pt x="149351" y="10667"/>
                </a:lnTo>
                <a:lnTo>
                  <a:pt x="137159" y="6095"/>
                </a:lnTo>
                <a:lnTo>
                  <a:pt x="129539" y="4571"/>
                </a:lnTo>
                <a:close/>
              </a:path>
            </a:pathLst>
          </a:custGeom>
          <a:solidFill>
            <a:srgbClr val="000000"/>
          </a:solidFill>
        </p:spPr>
        <p:txBody>
          <a:bodyPr wrap="square" lIns="0" tIns="0" rIns="0" bIns="0" rtlCol="0"/>
          <a:lstStyle/>
          <a:p>
            <a:endParaRPr/>
          </a:p>
        </p:txBody>
      </p:sp>
      <p:sp>
        <p:nvSpPr>
          <p:cNvPr id="63" name="object 82"/>
          <p:cNvSpPr/>
          <p:nvPr/>
        </p:nvSpPr>
        <p:spPr>
          <a:xfrm>
            <a:off x="1854565" y="3121514"/>
            <a:ext cx="164978" cy="179951"/>
          </a:xfrm>
          <a:prstGeom prst="rect">
            <a:avLst/>
          </a:prstGeom>
          <a:blipFill>
            <a:blip r:embed="rId19" cstate="print"/>
            <a:stretch>
              <a:fillRect/>
            </a:stretch>
          </a:blipFill>
        </p:spPr>
        <p:txBody>
          <a:bodyPr wrap="square" lIns="0" tIns="0" rIns="0" bIns="0" rtlCol="0"/>
          <a:lstStyle/>
          <a:p>
            <a:endParaRPr/>
          </a:p>
        </p:txBody>
      </p:sp>
      <p:sp>
        <p:nvSpPr>
          <p:cNvPr id="64" name="object 83"/>
          <p:cNvSpPr/>
          <p:nvPr/>
        </p:nvSpPr>
        <p:spPr>
          <a:xfrm>
            <a:off x="1845807" y="3083535"/>
            <a:ext cx="176783" cy="220979"/>
          </a:xfrm>
          <a:prstGeom prst="rect">
            <a:avLst/>
          </a:prstGeom>
          <a:blipFill>
            <a:blip r:embed="rId20" cstate="print"/>
            <a:stretch>
              <a:fillRect/>
            </a:stretch>
          </a:blipFill>
        </p:spPr>
        <p:txBody>
          <a:bodyPr wrap="square" lIns="0" tIns="0" rIns="0" bIns="0" rtlCol="0"/>
          <a:lstStyle/>
          <a:p>
            <a:endParaRPr/>
          </a:p>
        </p:txBody>
      </p:sp>
      <p:sp>
        <p:nvSpPr>
          <p:cNvPr id="65" name="object 84"/>
          <p:cNvSpPr/>
          <p:nvPr/>
        </p:nvSpPr>
        <p:spPr>
          <a:xfrm>
            <a:off x="1845807" y="3121635"/>
            <a:ext cx="177165" cy="38100"/>
          </a:xfrm>
          <a:custGeom>
            <a:avLst/>
            <a:gdLst/>
            <a:ahLst/>
            <a:cxnLst/>
            <a:rect l="l" t="t" r="r" b="b"/>
            <a:pathLst>
              <a:path w="177164" h="38100">
                <a:moveTo>
                  <a:pt x="7619" y="9143"/>
                </a:moveTo>
                <a:lnTo>
                  <a:pt x="3047" y="9143"/>
                </a:lnTo>
                <a:lnTo>
                  <a:pt x="4571" y="12191"/>
                </a:lnTo>
                <a:lnTo>
                  <a:pt x="7619" y="16763"/>
                </a:lnTo>
                <a:lnTo>
                  <a:pt x="21335" y="25907"/>
                </a:lnTo>
                <a:lnTo>
                  <a:pt x="27431" y="27431"/>
                </a:lnTo>
                <a:lnTo>
                  <a:pt x="39623" y="32003"/>
                </a:lnTo>
                <a:lnTo>
                  <a:pt x="54863" y="36575"/>
                </a:lnTo>
                <a:lnTo>
                  <a:pt x="71627" y="38099"/>
                </a:lnTo>
                <a:lnTo>
                  <a:pt x="106679" y="38099"/>
                </a:lnTo>
                <a:lnTo>
                  <a:pt x="129539" y="33527"/>
                </a:lnTo>
                <a:lnTo>
                  <a:pt x="71627" y="33527"/>
                </a:lnTo>
                <a:lnTo>
                  <a:pt x="54863" y="30479"/>
                </a:lnTo>
                <a:lnTo>
                  <a:pt x="41147" y="27431"/>
                </a:lnTo>
                <a:lnTo>
                  <a:pt x="28955" y="22859"/>
                </a:lnTo>
                <a:lnTo>
                  <a:pt x="22859" y="21335"/>
                </a:lnTo>
                <a:lnTo>
                  <a:pt x="13715" y="15239"/>
                </a:lnTo>
                <a:lnTo>
                  <a:pt x="7619" y="9143"/>
                </a:lnTo>
                <a:close/>
              </a:path>
              <a:path w="177164" h="38100">
                <a:moveTo>
                  <a:pt x="176783" y="0"/>
                </a:moveTo>
                <a:lnTo>
                  <a:pt x="172211" y="0"/>
                </a:lnTo>
                <a:lnTo>
                  <a:pt x="172211" y="3047"/>
                </a:lnTo>
                <a:lnTo>
                  <a:pt x="169163" y="9143"/>
                </a:lnTo>
                <a:lnTo>
                  <a:pt x="163067" y="15239"/>
                </a:lnTo>
                <a:lnTo>
                  <a:pt x="153923" y="21335"/>
                </a:lnTo>
                <a:lnTo>
                  <a:pt x="147827" y="22859"/>
                </a:lnTo>
                <a:lnTo>
                  <a:pt x="135635" y="27431"/>
                </a:lnTo>
                <a:lnTo>
                  <a:pt x="121919" y="30479"/>
                </a:lnTo>
                <a:lnTo>
                  <a:pt x="105155" y="33527"/>
                </a:lnTo>
                <a:lnTo>
                  <a:pt x="129539" y="33527"/>
                </a:lnTo>
                <a:lnTo>
                  <a:pt x="166115" y="19811"/>
                </a:lnTo>
                <a:lnTo>
                  <a:pt x="169163" y="16763"/>
                </a:lnTo>
                <a:lnTo>
                  <a:pt x="169163" y="15239"/>
                </a:lnTo>
                <a:lnTo>
                  <a:pt x="175259" y="9143"/>
                </a:lnTo>
                <a:lnTo>
                  <a:pt x="175259" y="7619"/>
                </a:lnTo>
                <a:lnTo>
                  <a:pt x="176783" y="4571"/>
                </a:lnTo>
                <a:lnTo>
                  <a:pt x="176783" y="0"/>
                </a:lnTo>
                <a:close/>
              </a:path>
              <a:path w="177164" h="38100">
                <a:moveTo>
                  <a:pt x="4571" y="0"/>
                </a:moveTo>
                <a:lnTo>
                  <a:pt x="0" y="0"/>
                </a:lnTo>
                <a:lnTo>
                  <a:pt x="1523" y="4571"/>
                </a:lnTo>
                <a:lnTo>
                  <a:pt x="1523" y="9143"/>
                </a:lnTo>
                <a:lnTo>
                  <a:pt x="9143" y="9143"/>
                </a:lnTo>
                <a:lnTo>
                  <a:pt x="6095" y="6095"/>
                </a:lnTo>
                <a:lnTo>
                  <a:pt x="6095" y="3047"/>
                </a:lnTo>
                <a:lnTo>
                  <a:pt x="4571" y="0"/>
                </a:lnTo>
                <a:close/>
              </a:path>
            </a:pathLst>
          </a:custGeom>
          <a:solidFill>
            <a:srgbClr val="000000"/>
          </a:solidFill>
        </p:spPr>
        <p:txBody>
          <a:bodyPr wrap="square" lIns="0" tIns="0" rIns="0" bIns="0" rtlCol="0"/>
          <a:lstStyle/>
          <a:p>
            <a:endParaRPr/>
          </a:p>
        </p:txBody>
      </p:sp>
      <p:sp>
        <p:nvSpPr>
          <p:cNvPr id="66" name="object 85"/>
          <p:cNvSpPr/>
          <p:nvPr/>
        </p:nvSpPr>
        <p:spPr>
          <a:xfrm>
            <a:off x="1845807" y="3083535"/>
            <a:ext cx="177165" cy="220979"/>
          </a:xfrm>
          <a:custGeom>
            <a:avLst/>
            <a:gdLst/>
            <a:ahLst/>
            <a:cxnLst/>
            <a:rect l="l" t="t" r="r" b="b"/>
            <a:pathLst>
              <a:path w="177164" h="220979">
                <a:moveTo>
                  <a:pt x="88391" y="0"/>
                </a:moveTo>
                <a:lnTo>
                  <a:pt x="39623" y="6095"/>
                </a:lnTo>
                <a:lnTo>
                  <a:pt x="4571" y="25907"/>
                </a:lnTo>
                <a:lnTo>
                  <a:pt x="3047" y="30479"/>
                </a:lnTo>
                <a:lnTo>
                  <a:pt x="1523" y="30479"/>
                </a:lnTo>
                <a:lnTo>
                  <a:pt x="1523" y="35051"/>
                </a:lnTo>
                <a:lnTo>
                  <a:pt x="0" y="38099"/>
                </a:lnTo>
                <a:lnTo>
                  <a:pt x="0" y="182879"/>
                </a:lnTo>
                <a:lnTo>
                  <a:pt x="1523" y="185927"/>
                </a:lnTo>
                <a:lnTo>
                  <a:pt x="1523" y="190499"/>
                </a:lnTo>
                <a:lnTo>
                  <a:pt x="3047" y="190499"/>
                </a:lnTo>
                <a:lnTo>
                  <a:pt x="39623" y="214883"/>
                </a:lnTo>
                <a:lnTo>
                  <a:pt x="88391" y="220979"/>
                </a:lnTo>
                <a:lnTo>
                  <a:pt x="106679" y="219455"/>
                </a:lnTo>
                <a:lnTo>
                  <a:pt x="121919" y="217931"/>
                </a:lnTo>
                <a:lnTo>
                  <a:pt x="129539" y="216407"/>
                </a:lnTo>
                <a:lnTo>
                  <a:pt x="88391" y="216407"/>
                </a:lnTo>
                <a:lnTo>
                  <a:pt x="54863" y="213359"/>
                </a:lnTo>
                <a:lnTo>
                  <a:pt x="41147" y="210311"/>
                </a:lnTo>
                <a:lnTo>
                  <a:pt x="28955" y="205739"/>
                </a:lnTo>
                <a:lnTo>
                  <a:pt x="22859" y="202691"/>
                </a:lnTo>
                <a:lnTo>
                  <a:pt x="18287" y="201167"/>
                </a:lnTo>
                <a:lnTo>
                  <a:pt x="13715" y="198119"/>
                </a:lnTo>
                <a:lnTo>
                  <a:pt x="7619" y="192023"/>
                </a:lnTo>
                <a:lnTo>
                  <a:pt x="9143" y="192023"/>
                </a:lnTo>
                <a:lnTo>
                  <a:pt x="6095" y="188975"/>
                </a:lnTo>
                <a:lnTo>
                  <a:pt x="6095" y="185927"/>
                </a:lnTo>
                <a:lnTo>
                  <a:pt x="4571" y="182879"/>
                </a:lnTo>
                <a:lnTo>
                  <a:pt x="4571" y="38099"/>
                </a:lnTo>
                <a:lnTo>
                  <a:pt x="6095" y="35051"/>
                </a:lnTo>
                <a:lnTo>
                  <a:pt x="6095" y="32003"/>
                </a:lnTo>
                <a:lnTo>
                  <a:pt x="9143" y="28955"/>
                </a:lnTo>
                <a:lnTo>
                  <a:pt x="7619" y="28955"/>
                </a:lnTo>
                <a:lnTo>
                  <a:pt x="10667" y="25907"/>
                </a:lnTo>
                <a:lnTo>
                  <a:pt x="15239" y="22859"/>
                </a:lnTo>
                <a:lnTo>
                  <a:pt x="18287" y="19811"/>
                </a:lnTo>
                <a:lnTo>
                  <a:pt x="22859" y="18287"/>
                </a:lnTo>
                <a:lnTo>
                  <a:pt x="28955" y="15239"/>
                </a:lnTo>
                <a:lnTo>
                  <a:pt x="41147" y="10667"/>
                </a:lnTo>
                <a:lnTo>
                  <a:pt x="54863" y="7619"/>
                </a:lnTo>
                <a:lnTo>
                  <a:pt x="88391" y="4571"/>
                </a:lnTo>
                <a:lnTo>
                  <a:pt x="129539" y="4571"/>
                </a:lnTo>
                <a:lnTo>
                  <a:pt x="121919" y="3047"/>
                </a:lnTo>
                <a:lnTo>
                  <a:pt x="88391" y="0"/>
                </a:lnTo>
                <a:close/>
              </a:path>
              <a:path w="177164" h="220979">
                <a:moveTo>
                  <a:pt x="129539" y="4571"/>
                </a:moveTo>
                <a:lnTo>
                  <a:pt x="88391" y="4571"/>
                </a:lnTo>
                <a:lnTo>
                  <a:pt x="121919" y="7619"/>
                </a:lnTo>
                <a:lnTo>
                  <a:pt x="135635" y="10667"/>
                </a:lnTo>
                <a:lnTo>
                  <a:pt x="147827" y="15239"/>
                </a:lnTo>
                <a:lnTo>
                  <a:pt x="153923" y="18287"/>
                </a:lnTo>
                <a:lnTo>
                  <a:pt x="158495" y="19811"/>
                </a:lnTo>
                <a:lnTo>
                  <a:pt x="163067" y="22859"/>
                </a:lnTo>
                <a:lnTo>
                  <a:pt x="169163" y="28955"/>
                </a:lnTo>
                <a:lnTo>
                  <a:pt x="172211" y="35051"/>
                </a:lnTo>
                <a:lnTo>
                  <a:pt x="172211" y="185927"/>
                </a:lnTo>
                <a:lnTo>
                  <a:pt x="169163" y="192023"/>
                </a:lnTo>
                <a:lnTo>
                  <a:pt x="163067" y="198119"/>
                </a:lnTo>
                <a:lnTo>
                  <a:pt x="158495" y="201167"/>
                </a:lnTo>
                <a:lnTo>
                  <a:pt x="153923" y="202691"/>
                </a:lnTo>
                <a:lnTo>
                  <a:pt x="147827" y="205739"/>
                </a:lnTo>
                <a:lnTo>
                  <a:pt x="135635" y="210311"/>
                </a:lnTo>
                <a:lnTo>
                  <a:pt x="121919" y="213359"/>
                </a:lnTo>
                <a:lnTo>
                  <a:pt x="88391" y="216407"/>
                </a:lnTo>
                <a:lnTo>
                  <a:pt x="129539" y="216407"/>
                </a:lnTo>
                <a:lnTo>
                  <a:pt x="137159" y="214883"/>
                </a:lnTo>
                <a:lnTo>
                  <a:pt x="150875" y="210311"/>
                </a:lnTo>
                <a:lnTo>
                  <a:pt x="155447" y="207263"/>
                </a:lnTo>
                <a:lnTo>
                  <a:pt x="161543" y="204215"/>
                </a:lnTo>
                <a:lnTo>
                  <a:pt x="166115" y="201167"/>
                </a:lnTo>
                <a:lnTo>
                  <a:pt x="172211" y="195071"/>
                </a:lnTo>
                <a:lnTo>
                  <a:pt x="175259" y="190499"/>
                </a:lnTo>
                <a:lnTo>
                  <a:pt x="176783" y="187451"/>
                </a:lnTo>
                <a:lnTo>
                  <a:pt x="176783" y="33527"/>
                </a:lnTo>
                <a:lnTo>
                  <a:pt x="175259" y="30479"/>
                </a:lnTo>
                <a:lnTo>
                  <a:pt x="172211" y="25907"/>
                </a:lnTo>
                <a:lnTo>
                  <a:pt x="169163" y="22859"/>
                </a:lnTo>
                <a:lnTo>
                  <a:pt x="164591" y="19811"/>
                </a:lnTo>
                <a:lnTo>
                  <a:pt x="161543" y="16763"/>
                </a:lnTo>
                <a:lnTo>
                  <a:pt x="149351" y="10667"/>
                </a:lnTo>
                <a:lnTo>
                  <a:pt x="137159" y="6095"/>
                </a:lnTo>
                <a:lnTo>
                  <a:pt x="129539" y="4571"/>
                </a:lnTo>
                <a:close/>
              </a:path>
            </a:pathLst>
          </a:custGeom>
          <a:solidFill>
            <a:srgbClr val="000000"/>
          </a:solidFill>
        </p:spPr>
        <p:txBody>
          <a:bodyPr wrap="square" lIns="0" tIns="0" rIns="0" bIns="0" rtlCol="0"/>
          <a:lstStyle/>
          <a:p>
            <a:endParaRPr/>
          </a:p>
        </p:txBody>
      </p:sp>
      <p:sp>
        <p:nvSpPr>
          <p:cNvPr id="67" name="object 86"/>
          <p:cNvSpPr/>
          <p:nvPr/>
        </p:nvSpPr>
        <p:spPr>
          <a:xfrm>
            <a:off x="1848855" y="3574263"/>
            <a:ext cx="170687" cy="216407"/>
          </a:xfrm>
          <a:prstGeom prst="rect">
            <a:avLst/>
          </a:prstGeom>
          <a:blipFill>
            <a:blip r:embed="rId21" cstate="print"/>
            <a:stretch>
              <a:fillRect/>
            </a:stretch>
          </a:blipFill>
        </p:spPr>
        <p:txBody>
          <a:bodyPr wrap="square" lIns="0" tIns="0" rIns="0" bIns="0" rtlCol="0"/>
          <a:lstStyle/>
          <a:p>
            <a:endParaRPr/>
          </a:p>
        </p:txBody>
      </p:sp>
      <p:sp>
        <p:nvSpPr>
          <p:cNvPr id="68" name="object 87"/>
          <p:cNvSpPr/>
          <p:nvPr/>
        </p:nvSpPr>
        <p:spPr>
          <a:xfrm>
            <a:off x="1845807" y="3572739"/>
            <a:ext cx="176783" cy="220979"/>
          </a:xfrm>
          <a:prstGeom prst="rect">
            <a:avLst/>
          </a:prstGeom>
          <a:blipFill>
            <a:blip r:embed="rId22" cstate="print"/>
            <a:stretch>
              <a:fillRect/>
            </a:stretch>
          </a:blipFill>
        </p:spPr>
        <p:txBody>
          <a:bodyPr wrap="square" lIns="0" tIns="0" rIns="0" bIns="0" rtlCol="0"/>
          <a:lstStyle/>
          <a:p>
            <a:endParaRPr/>
          </a:p>
        </p:txBody>
      </p:sp>
      <p:sp>
        <p:nvSpPr>
          <p:cNvPr id="69" name="object 88"/>
          <p:cNvSpPr/>
          <p:nvPr/>
        </p:nvSpPr>
        <p:spPr>
          <a:xfrm>
            <a:off x="1845807" y="3572739"/>
            <a:ext cx="177165" cy="220979"/>
          </a:xfrm>
          <a:custGeom>
            <a:avLst/>
            <a:gdLst/>
            <a:ahLst/>
            <a:cxnLst/>
            <a:rect l="l" t="t" r="r" b="b"/>
            <a:pathLst>
              <a:path w="177164" h="220979">
                <a:moveTo>
                  <a:pt x="175259" y="0"/>
                </a:moveTo>
                <a:lnTo>
                  <a:pt x="1523" y="0"/>
                </a:lnTo>
                <a:lnTo>
                  <a:pt x="0" y="1523"/>
                </a:lnTo>
                <a:lnTo>
                  <a:pt x="0" y="219455"/>
                </a:lnTo>
                <a:lnTo>
                  <a:pt x="1523" y="220979"/>
                </a:lnTo>
                <a:lnTo>
                  <a:pt x="146303" y="220979"/>
                </a:lnTo>
                <a:lnTo>
                  <a:pt x="147827" y="219455"/>
                </a:lnTo>
                <a:lnTo>
                  <a:pt x="143255" y="217931"/>
                </a:lnTo>
                <a:lnTo>
                  <a:pt x="4571" y="217931"/>
                </a:lnTo>
                <a:lnTo>
                  <a:pt x="3047" y="216407"/>
                </a:lnTo>
                <a:lnTo>
                  <a:pt x="4571" y="216407"/>
                </a:lnTo>
                <a:lnTo>
                  <a:pt x="4571" y="4571"/>
                </a:lnTo>
                <a:lnTo>
                  <a:pt x="3047" y="4571"/>
                </a:lnTo>
                <a:lnTo>
                  <a:pt x="4571" y="1523"/>
                </a:lnTo>
                <a:lnTo>
                  <a:pt x="176783" y="1523"/>
                </a:lnTo>
                <a:lnTo>
                  <a:pt x="175259" y="0"/>
                </a:lnTo>
                <a:close/>
              </a:path>
              <a:path w="177164" h="220979">
                <a:moveTo>
                  <a:pt x="150598" y="209065"/>
                </a:moveTo>
                <a:lnTo>
                  <a:pt x="143810" y="215853"/>
                </a:lnTo>
                <a:lnTo>
                  <a:pt x="143255" y="217931"/>
                </a:lnTo>
                <a:lnTo>
                  <a:pt x="147827" y="219455"/>
                </a:lnTo>
                <a:lnTo>
                  <a:pt x="150598" y="209065"/>
                </a:lnTo>
                <a:close/>
              </a:path>
              <a:path w="177164" h="220979">
                <a:moveTo>
                  <a:pt x="173328" y="192539"/>
                </a:moveTo>
                <a:lnTo>
                  <a:pt x="164869" y="194794"/>
                </a:lnTo>
                <a:lnTo>
                  <a:pt x="150598" y="209065"/>
                </a:lnTo>
                <a:lnTo>
                  <a:pt x="147827" y="219455"/>
                </a:lnTo>
                <a:lnTo>
                  <a:pt x="173328" y="192539"/>
                </a:lnTo>
                <a:close/>
              </a:path>
              <a:path w="177164" h="220979">
                <a:moveTo>
                  <a:pt x="4571" y="216407"/>
                </a:moveTo>
                <a:lnTo>
                  <a:pt x="3047" y="216407"/>
                </a:lnTo>
                <a:lnTo>
                  <a:pt x="4571" y="217931"/>
                </a:lnTo>
                <a:lnTo>
                  <a:pt x="4571" y="216407"/>
                </a:lnTo>
                <a:close/>
              </a:path>
              <a:path w="177164" h="220979">
                <a:moveTo>
                  <a:pt x="143810" y="215853"/>
                </a:moveTo>
                <a:lnTo>
                  <a:pt x="143255" y="216407"/>
                </a:lnTo>
                <a:lnTo>
                  <a:pt x="4571" y="216407"/>
                </a:lnTo>
                <a:lnTo>
                  <a:pt x="4571" y="217931"/>
                </a:lnTo>
                <a:lnTo>
                  <a:pt x="143255" y="217931"/>
                </a:lnTo>
                <a:lnTo>
                  <a:pt x="143810" y="215853"/>
                </a:lnTo>
                <a:close/>
              </a:path>
              <a:path w="177164" h="220979">
                <a:moveTo>
                  <a:pt x="171657" y="188006"/>
                </a:moveTo>
                <a:lnTo>
                  <a:pt x="150875" y="193547"/>
                </a:lnTo>
                <a:lnTo>
                  <a:pt x="149351" y="193547"/>
                </a:lnTo>
                <a:lnTo>
                  <a:pt x="149351" y="195071"/>
                </a:lnTo>
                <a:lnTo>
                  <a:pt x="143810" y="215853"/>
                </a:lnTo>
                <a:lnTo>
                  <a:pt x="150598" y="209065"/>
                </a:lnTo>
                <a:lnTo>
                  <a:pt x="153517" y="198119"/>
                </a:lnTo>
                <a:lnTo>
                  <a:pt x="152399" y="198119"/>
                </a:lnTo>
                <a:lnTo>
                  <a:pt x="153923" y="196595"/>
                </a:lnTo>
                <a:lnTo>
                  <a:pt x="158114" y="196595"/>
                </a:lnTo>
                <a:lnTo>
                  <a:pt x="164869" y="194794"/>
                </a:lnTo>
                <a:lnTo>
                  <a:pt x="171657" y="188006"/>
                </a:lnTo>
                <a:close/>
              </a:path>
              <a:path w="177164" h="220979">
                <a:moveTo>
                  <a:pt x="153923" y="196595"/>
                </a:moveTo>
                <a:lnTo>
                  <a:pt x="152399" y="198119"/>
                </a:lnTo>
                <a:lnTo>
                  <a:pt x="153603" y="197799"/>
                </a:lnTo>
                <a:lnTo>
                  <a:pt x="153923" y="196595"/>
                </a:lnTo>
                <a:close/>
              </a:path>
              <a:path w="177164" h="220979">
                <a:moveTo>
                  <a:pt x="153603" y="197799"/>
                </a:moveTo>
                <a:lnTo>
                  <a:pt x="152399" y="198119"/>
                </a:lnTo>
                <a:lnTo>
                  <a:pt x="153517" y="198119"/>
                </a:lnTo>
                <a:lnTo>
                  <a:pt x="153603" y="197799"/>
                </a:lnTo>
                <a:close/>
              </a:path>
              <a:path w="177164" h="220979">
                <a:moveTo>
                  <a:pt x="158114" y="196595"/>
                </a:moveTo>
                <a:lnTo>
                  <a:pt x="153923" y="196595"/>
                </a:lnTo>
                <a:lnTo>
                  <a:pt x="153603" y="197799"/>
                </a:lnTo>
                <a:lnTo>
                  <a:pt x="158114" y="196595"/>
                </a:lnTo>
                <a:close/>
              </a:path>
              <a:path w="177164" h="220979">
                <a:moveTo>
                  <a:pt x="172211" y="187858"/>
                </a:moveTo>
                <a:lnTo>
                  <a:pt x="171657" y="188006"/>
                </a:lnTo>
                <a:lnTo>
                  <a:pt x="164869" y="194794"/>
                </a:lnTo>
                <a:lnTo>
                  <a:pt x="173328" y="192539"/>
                </a:lnTo>
                <a:lnTo>
                  <a:pt x="174663" y="191129"/>
                </a:lnTo>
                <a:lnTo>
                  <a:pt x="173227" y="188975"/>
                </a:lnTo>
                <a:lnTo>
                  <a:pt x="172211" y="188975"/>
                </a:lnTo>
                <a:lnTo>
                  <a:pt x="172211" y="187858"/>
                </a:lnTo>
                <a:close/>
              </a:path>
              <a:path w="177164" h="220979">
                <a:moveTo>
                  <a:pt x="174663" y="191129"/>
                </a:moveTo>
                <a:lnTo>
                  <a:pt x="173328" y="192539"/>
                </a:lnTo>
                <a:lnTo>
                  <a:pt x="175259" y="192023"/>
                </a:lnTo>
                <a:lnTo>
                  <a:pt x="174663" y="191129"/>
                </a:lnTo>
                <a:close/>
              </a:path>
              <a:path w="177164" h="220979">
                <a:moveTo>
                  <a:pt x="175259" y="187451"/>
                </a:moveTo>
                <a:lnTo>
                  <a:pt x="173735" y="187451"/>
                </a:lnTo>
                <a:lnTo>
                  <a:pt x="172442" y="187797"/>
                </a:lnTo>
                <a:lnTo>
                  <a:pt x="174663" y="191129"/>
                </a:lnTo>
                <a:lnTo>
                  <a:pt x="175259" y="190499"/>
                </a:lnTo>
                <a:lnTo>
                  <a:pt x="176783" y="190499"/>
                </a:lnTo>
                <a:lnTo>
                  <a:pt x="176783" y="188975"/>
                </a:lnTo>
                <a:lnTo>
                  <a:pt x="175259" y="187451"/>
                </a:lnTo>
                <a:close/>
              </a:path>
              <a:path w="177164" h="220979">
                <a:moveTo>
                  <a:pt x="172442" y="187797"/>
                </a:moveTo>
                <a:lnTo>
                  <a:pt x="172211" y="187858"/>
                </a:lnTo>
                <a:lnTo>
                  <a:pt x="172211" y="188975"/>
                </a:lnTo>
                <a:lnTo>
                  <a:pt x="173227" y="188975"/>
                </a:lnTo>
                <a:lnTo>
                  <a:pt x="172442" y="187797"/>
                </a:lnTo>
                <a:close/>
              </a:path>
              <a:path w="177164" h="220979">
                <a:moveTo>
                  <a:pt x="176783" y="187451"/>
                </a:moveTo>
                <a:lnTo>
                  <a:pt x="175259" y="187451"/>
                </a:lnTo>
                <a:lnTo>
                  <a:pt x="176783" y="188975"/>
                </a:lnTo>
                <a:lnTo>
                  <a:pt x="176783" y="187451"/>
                </a:lnTo>
                <a:close/>
              </a:path>
              <a:path w="177164" h="220979">
                <a:moveTo>
                  <a:pt x="172211" y="187451"/>
                </a:moveTo>
                <a:lnTo>
                  <a:pt x="171657" y="188006"/>
                </a:lnTo>
                <a:lnTo>
                  <a:pt x="172211" y="187858"/>
                </a:lnTo>
                <a:lnTo>
                  <a:pt x="172211" y="187451"/>
                </a:lnTo>
                <a:close/>
              </a:path>
              <a:path w="177164" h="220979">
                <a:moveTo>
                  <a:pt x="172211" y="187451"/>
                </a:moveTo>
                <a:lnTo>
                  <a:pt x="172211" y="187858"/>
                </a:lnTo>
                <a:lnTo>
                  <a:pt x="172442" y="187797"/>
                </a:lnTo>
                <a:lnTo>
                  <a:pt x="172211" y="187451"/>
                </a:lnTo>
                <a:close/>
              </a:path>
              <a:path w="177164" h="220979">
                <a:moveTo>
                  <a:pt x="172211" y="1523"/>
                </a:moveTo>
                <a:lnTo>
                  <a:pt x="172211" y="187451"/>
                </a:lnTo>
                <a:lnTo>
                  <a:pt x="172442" y="187797"/>
                </a:lnTo>
                <a:lnTo>
                  <a:pt x="173735" y="187451"/>
                </a:lnTo>
                <a:lnTo>
                  <a:pt x="176783" y="187451"/>
                </a:lnTo>
                <a:lnTo>
                  <a:pt x="176783" y="4571"/>
                </a:lnTo>
                <a:lnTo>
                  <a:pt x="173735" y="4571"/>
                </a:lnTo>
                <a:lnTo>
                  <a:pt x="172211" y="1523"/>
                </a:lnTo>
                <a:close/>
              </a:path>
              <a:path w="177164" h="220979">
                <a:moveTo>
                  <a:pt x="4571" y="1523"/>
                </a:moveTo>
                <a:lnTo>
                  <a:pt x="3047" y="4571"/>
                </a:lnTo>
                <a:lnTo>
                  <a:pt x="4571" y="4571"/>
                </a:lnTo>
                <a:lnTo>
                  <a:pt x="4571" y="1523"/>
                </a:lnTo>
                <a:close/>
              </a:path>
              <a:path w="177164" h="220979">
                <a:moveTo>
                  <a:pt x="172211" y="1523"/>
                </a:moveTo>
                <a:lnTo>
                  <a:pt x="4571" y="1523"/>
                </a:lnTo>
                <a:lnTo>
                  <a:pt x="4571" y="4571"/>
                </a:lnTo>
                <a:lnTo>
                  <a:pt x="172211" y="4571"/>
                </a:lnTo>
                <a:lnTo>
                  <a:pt x="172211" y="1523"/>
                </a:lnTo>
                <a:close/>
              </a:path>
              <a:path w="177164" h="220979">
                <a:moveTo>
                  <a:pt x="176783" y="1523"/>
                </a:moveTo>
                <a:lnTo>
                  <a:pt x="172211" y="1523"/>
                </a:lnTo>
                <a:lnTo>
                  <a:pt x="173735" y="4571"/>
                </a:lnTo>
                <a:lnTo>
                  <a:pt x="176783" y="4571"/>
                </a:lnTo>
                <a:lnTo>
                  <a:pt x="176783" y="1523"/>
                </a:lnTo>
                <a:close/>
              </a:path>
            </a:pathLst>
          </a:custGeom>
          <a:solidFill>
            <a:srgbClr val="465F98"/>
          </a:solidFill>
        </p:spPr>
        <p:txBody>
          <a:bodyPr wrap="square" lIns="0" tIns="0" rIns="0" bIns="0" rtlCol="0"/>
          <a:lstStyle/>
          <a:p>
            <a:endParaRPr/>
          </a:p>
        </p:txBody>
      </p:sp>
      <p:sp>
        <p:nvSpPr>
          <p:cNvPr id="70" name="object 89"/>
          <p:cNvSpPr txBox="1"/>
          <p:nvPr/>
        </p:nvSpPr>
        <p:spPr>
          <a:xfrm>
            <a:off x="1688327" y="3844017"/>
            <a:ext cx="442595" cy="107950"/>
          </a:xfrm>
          <a:prstGeom prst="rect">
            <a:avLst/>
          </a:prstGeom>
        </p:spPr>
        <p:txBody>
          <a:bodyPr vert="horz" wrap="square" lIns="0" tIns="0" rIns="0" bIns="0" rtlCol="0">
            <a:spAutoFit/>
          </a:bodyPr>
          <a:lstStyle/>
          <a:p>
            <a:pPr marL="12700">
              <a:lnSpc>
                <a:spcPct val="100000"/>
              </a:lnSpc>
            </a:pPr>
            <a:r>
              <a:rPr sz="600" i="1" spc="-25" dirty="0">
                <a:solidFill>
                  <a:srgbClr val="4E4C51"/>
                </a:solidFill>
                <a:latin typeface="Arial"/>
                <a:cs typeface="Arial"/>
              </a:rPr>
              <a:t>Data</a:t>
            </a:r>
            <a:r>
              <a:rPr sz="600" i="1" spc="30" dirty="0">
                <a:solidFill>
                  <a:srgbClr val="4E4C51"/>
                </a:solidFill>
                <a:latin typeface="Arial"/>
                <a:cs typeface="Arial"/>
              </a:rPr>
              <a:t> </a:t>
            </a:r>
            <a:r>
              <a:rPr sz="600" i="1" spc="-45" dirty="0">
                <a:solidFill>
                  <a:srgbClr val="4E4C51"/>
                </a:solidFill>
                <a:latin typeface="Arial"/>
                <a:cs typeface="Arial"/>
              </a:rPr>
              <a:t>sources</a:t>
            </a:r>
            <a:endParaRPr sz="600">
              <a:latin typeface="Arial"/>
              <a:cs typeface="Arial"/>
            </a:endParaRPr>
          </a:p>
        </p:txBody>
      </p:sp>
      <p:sp>
        <p:nvSpPr>
          <p:cNvPr id="71" name="object 90"/>
          <p:cNvSpPr/>
          <p:nvPr/>
        </p:nvSpPr>
        <p:spPr>
          <a:xfrm>
            <a:off x="4261348" y="3010382"/>
            <a:ext cx="215265" cy="114300"/>
          </a:xfrm>
          <a:custGeom>
            <a:avLst/>
            <a:gdLst/>
            <a:ahLst/>
            <a:cxnLst/>
            <a:rect l="l" t="t" r="r" b="b"/>
            <a:pathLst>
              <a:path w="215264" h="114300">
                <a:moveTo>
                  <a:pt x="28955" y="70103"/>
                </a:moveTo>
                <a:lnTo>
                  <a:pt x="25907" y="70103"/>
                </a:lnTo>
                <a:lnTo>
                  <a:pt x="25907" y="71627"/>
                </a:lnTo>
                <a:lnTo>
                  <a:pt x="0" y="111251"/>
                </a:lnTo>
                <a:lnTo>
                  <a:pt x="47243" y="114299"/>
                </a:lnTo>
                <a:lnTo>
                  <a:pt x="50291" y="114299"/>
                </a:lnTo>
                <a:lnTo>
                  <a:pt x="50291" y="111251"/>
                </a:lnTo>
                <a:lnTo>
                  <a:pt x="4571" y="111251"/>
                </a:lnTo>
                <a:lnTo>
                  <a:pt x="3047" y="106679"/>
                </a:lnTo>
                <a:lnTo>
                  <a:pt x="11833" y="102287"/>
                </a:lnTo>
                <a:lnTo>
                  <a:pt x="30479" y="73151"/>
                </a:lnTo>
                <a:lnTo>
                  <a:pt x="30479" y="71627"/>
                </a:lnTo>
                <a:lnTo>
                  <a:pt x="28955" y="70103"/>
                </a:lnTo>
                <a:close/>
              </a:path>
              <a:path w="215264" h="114300">
                <a:moveTo>
                  <a:pt x="3047" y="106679"/>
                </a:moveTo>
                <a:lnTo>
                  <a:pt x="4571" y="111251"/>
                </a:lnTo>
                <a:lnTo>
                  <a:pt x="5714" y="110680"/>
                </a:lnTo>
                <a:lnTo>
                  <a:pt x="3047" y="106679"/>
                </a:lnTo>
                <a:close/>
              </a:path>
              <a:path w="215264" h="114300">
                <a:moveTo>
                  <a:pt x="5714" y="110680"/>
                </a:moveTo>
                <a:lnTo>
                  <a:pt x="4571" y="111251"/>
                </a:lnTo>
                <a:lnTo>
                  <a:pt x="6095" y="111251"/>
                </a:lnTo>
                <a:lnTo>
                  <a:pt x="5714" y="110680"/>
                </a:lnTo>
                <a:close/>
              </a:path>
              <a:path w="215264" h="114300">
                <a:moveTo>
                  <a:pt x="6813" y="110131"/>
                </a:moveTo>
                <a:lnTo>
                  <a:pt x="5714" y="110680"/>
                </a:lnTo>
                <a:lnTo>
                  <a:pt x="6095" y="111251"/>
                </a:lnTo>
                <a:lnTo>
                  <a:pt x="6813" y="110131"/>
                </a:lnTo>
                <a:close/>
              </a:path>
              <a:path w="215264" h="114300">
                <a:moveTo>
                  <a:pt x="12422" y="107326"/>
                </a:moveTo>
                <a:lnTo>
                  <a:pt x="6813" y="110131"/>
                </a:lnTo>
                <a:lnTo>
                  <a:pt x="6095" y="111251"/>
                </a:lnTo>
                <a:lnTo>
                  <a:pt x="50291" y="111251"/>
                </a:lnTo>
                <a:lnTo>
                  <a:pt x="48767" y="109727"/>
                </a:lnTo>
                <a:lnTo>
                  <a:pt x="47243" y="109727"/>
                </a:lnTo>
                <a:lnTo>
                  <a:pt x="12422" y="107326"/>
                </a:lnTo>
                <a:close/>
              </a:path>
              <a:path w="215264" h="114300">
                <a:moveTo>
                  <a:pt x="3047" y="106679"/>
                </a:moveTo>
                <a:lnTo>
                  <a:pt x="5714" y="110680"/>
                </a:lnTo>
                <a:lnTo>
                  <a:pt x="6813" y="110131"/>
                </a:lnTo>
                <a:lnTo>
                  <a:pt x="8769" y="107074"/>
                </a:lnTo>
                <a:lnTo>
                  <a:pt x="3047" y="106679"/>
                </a:lnTo>
                <a:close/>
              </a:path>
              <a:path w="215264" h="114300">
                <a:moveTo>
                  <a:pt x="8769" y="107074"/>
                </a:moveTo>
                <a:lnTo>
                  <a:pt x="6813" y="110131"/>
                </a:lnTo>
                <a:lnTo>
                  <a:pt x="12422" y="107326"/>
                </a:lnTo>
                <a:lnTo>
                  <a:pt x="8769" y="107074"/>
                </a:lnTo>
                <a:close/>
              </a:path>
              <a:path w="215264" h="114300">
                <a:moveTo>
                  <a:pt x="202310" y="7048"/>
                </a:moveTo>
                <a:lnTo>
                  <a:pt x="11833" y="102287"/>
                </a:lnTo>
                <a:lnTo>
                  <a:pt x="8769" y="107074"/>
                </a:lnTo>
                <a:lnTo>
                  <a:pt x="12422" y="107326"/>
                </a:lnTo>
                <a:lnTo>
                  <a:pt x="204215" y="11429"/>
                </a:lnTo>
                <a:lnTo>
                  <a:pt x="206917" y="7377"/>
                </a:lnTo>
                <a:lnTo>
                  <a:pt x="202310" y="7048"/>
                </a:lnTo>
                <a:close/>
              </a:path>
              <a:path w="215264" h="114300">
                <a:moveTo>
                  <a:pt x="11833" y="102287"/>
                </a:moveTo>
                <a:lnTo>
                  <a:pt x="3047" y="106679"/>
                </a:lnTo>
                <a:lnTo>
                  <a:pt x="8769" y="107074"/>
                </a:lnTo>
                <a:lnTo>
                  <a:pt x="11833" y="102287"/>
                </a:lnTo>
                <a:close/>
              </a:path>
              <a:path w="215264" h="114300">
                <a:moveTo>
                  <a:pt x="214883" y="3047"/>
                </a:moveTo>
                <a:lnTo>
                  <a:pt x="210311" y="3047"/>
                </a:lnTo>
                <a:lnTo>
                  <a:pt x="211835" y="7619"/>
                </a:lnTo>
                <a:lnTo>
                  <a:pt x="204215" y="11429"/>
                </a:lnTo>
                <a:lnTo>
                  <a:pt x="184403" y="41147"/>
                </a:lnTo>
                <a:lnTo>
                  <a:pt x="184403" y="44195"/>
                </a:lnTo>
                <a:lnTo>
                  <a:pt x="185927" y="44195"/>
                </a:lnTo>
                <a:lnTo>
                  <a:pt x="187451" y="45719"/>
                </a:lnTo>
                <a:lnTo>
                  <a:pt x="188975" y="44195"/>
                </a:lnTo>
                <a:lnTo>
                  <a:pt x="214883" y="3047"/>
                </a:lnTo>
                <a:close/>
              </a:path>
              <a:path w="215264" h="114300">
                <a:moveTo>
                  <a:pt x="206917" y="7377"/>
                </a:moveTo>
                <a:lnTo>
                  <a:pt x="204215" y="11429"/>
                </a:lnTo>
                <a:lnTo>
                  <a:pt x="211835" y="7619"/>
                </a:lnTo>
                <a:lnTo>
                  <a:pt x="210311" y="7619"/>
                </a:lnTo>
                <a:lnTo>
                  <a:pt x="206917" y="7377"/>
                </a:lnTo>
                <a:close/>
              </a:path>
              <a:path w="215264" h="114300">
                <a:moveTo>
                  <a:pt x="208787" y="4571"/>
                </a:moveTo>
                <a:lnTo>
                  <a:pt x="206917" y="7377"/>
                </a:lnTo>
                <a:lnTo>
                  <a:pt x="210311" y="7619"/>
                </a:lnTo>
                <a:lnTo>
                  <a:pt x="208787" y="4571"/>
                </a:lnTo>
                <a:close/>
              </a:path>
              <a:path w="215264" h="114300">
                <a:moveTo>
                  <a:pt x="210819" y="4571"/>
                </a:moveTo>
                <a:lnTo>
                  <a:pt x="208787" y="4571"/>
                </a:lnTo>
                <a:lnTo>
                  <a:pt x="210311" y="7619"/>
                </a:lnTo>
                <a:lnTo>
                  <a:pt x="211835" y="7619"/>
                </a:lnTo>
                <a:lnTo>
                  <a:pt x="210819" y="4571"/>
                </a:lnTo>
                <a:close/>
              </a:path>
              <a:path w="215264" h="114300">
                <a:moveTo>
                  <a:pt x="210311" y="3047"/>
                </a:moveTo>
                <a:lnTo>
                  <a:pt x="202310" y="7048"/>
                </a:lnTo>
                <a:lnTo>
                  <a:pt x="206917" y="7377"/>
                </a:lnTo>
                <a:lnTo>
                  <a:pt x="208787" y="4571"/>
                </a:lnTo>
                <a:lnTo>
                  <a:pt x="210819" y="4571"/>
                </a:lnTo>
                <a:lnTo>
                  <a:pt x="210311" y="3047"/>
                </a:lnTo>
                <a:close/>
              </a:path>
              <a:path w="215264" h="114300">
                <a:moveTo>
                  <a:pt x="167639" y="0"/>
                </a:moveTo>
                <a:lnTo>
                  <a:pt x="166115" y="0"/>
                </a:lnTo>
                <a:lnTo>
                  <a:pt x="164591" y="1523"/>
                </a:lnTo>
                <a:lnTo>
                  <a:pt x="164591" y="4571"/>
                </a:lnTo>
                <a:lnTo>
                  <a:pt x="167639" y="4571"/>
                </a:lnTo>
                <a:lnTo>
                  <a:pt x="202310" y="7048"/>
                </a:lnTo>
                <a:lnTo>
                  <a:pt x="210311" y="3047"/>
                </a:lnTo>
                <a:lnTo>
                  <a:pt x="214883" y="3047"/>
                </a:lnTo>
                <a:lnTo>
                  <a:pt x="167639" y="0"/>
                </a:lnTo>
                <a:close/>
              </a:path>
            </a:pathLst>
          </a:custGeom>
          <a:solidFill>
            <a:srgbClr val="978747"/>
          </a:solidFill>
        </p:spPr>
        <p:txBody>
          <a:bodyPr wrap="square" lIns="0" tIns="0" rIns="0" bIns="0" rtlCol="0"/>
          <a:lstStyle/>
          <a:p>
            <a:endParaRPr/>
          </a:p>
        </p:txBody>
      </p:sp>
      <p:sp>
        <p:nvSpPr>
          <p:cNvPr id="72" name="object 91"/>
          <p:cNvSpPr/>
          <p:nvPr/>
        </p:nvSpPr>
        <p:spPr>
          <a:xfrm>
            <a:off x="3517636" y="3257270"/>
            <a:ext cx="212090" cy="337185"/>
          </a:xfrm>
          <a:custGeom>
            <a:avLst/>
            <a:gdLst/>
            <a:ahLst/>
            <a:cxnLst/>
            <a:rect l="l" t="t" r="r" b="b"/>
            <a:pathLst>
              <a:path w="212089" h="337184">
                <a:moveTo>
                  <a:pt x="141" y="332279"/>
                </a:moveTo>
                <a:lnTo>
                  <a:pt x="0" y="336803"/>
                </a:lnTo>
                <a:lnTo>
                  <a:pt x="5689" y="333755"/>
                </a:lnTo>
                <a:lnTo>
                  <a:pt x="4571" y="333755"/>
                </a:lnTo>
                <a:lnTo>
                  <a:pt x="141" y="332279"/>
                </a:lnTo>
                <a:close/>
              </a:path>
              <a:path w="212089" h="337184">
                <a:moveTo>
                  <a:pt x="4849" y="324458"/>
                </a:moveTo>
                <a:lnTo>
                  <a:pt x="150" y="331990"/>
                </a:lnTo>
                <a:lnTo>
                  <a:pt x="141" y="332279"/>
                </a:lnTo>
                <a:lnTo>
                  <a:pt x="4571" y="333755"/>
                </a:lnTo>
                <a:lnTo>
                  <a:pt x="5527" y="332231"/>
                </a:lnTo>
                <a:lnTo>
                  <a:pt x="4571" y="332231"/>
                </a:lnTo>
                <a:lnTo>
                  <a:pt x="1523" y="330707"/>
                </a:lnTo>
                <a:lnTo>
                  <a:pt x="4682" y="329128"/>
                </a:lnTo>
                <a:lnTo>
                  <a:pt x="4849" y="324458"/>
                </a:lnTo>
                <a:close/>
              </a:path>
              <a:path w="212089" h="337184">
                <a:moveTo>
                  <a:pt x="42671" y="309371"/>
                </a:moveTo>
                <a:lnTo>
                  <a:pt x="41147" y="309371"/>
                </a:lnTo>
                <a:lnTo>
                  <a:pt x="41147" y="310895"/>
                </a:lnTo>
                <a:lnTo>
                  <a:pt x="8745" y="327097"/>
                </a:lnTo>
                <a:lnTo>
                  <a:pt x="4571" y="333755"/>
                </a:lnTo>
                <a:lnTo>
                  <a:pt x="5689" y="333755"/>
                </a:lnTo>
                <a:lnTo>
                  <a:pt x="42671" y="313943"/>
                </a:lnTo>
                <a:lnTo>
                  <a:pt x="44195" y="313943"/>
                </a:lnTo>
                <a:lnTo>
                  <a:pt x="44195" y="310895"/>
                </a:lnTo>
                <a:lnTo>
                  <a:pt x="42671" y="309371"/>
                </a:lnTo>
                <a:close/>
              </a:path>
              <a:path w="212089" h="337184">
                <a:moveTo>
                  <a:pt x="150" y="331990"/>
                </a:moveTo>
                <a:lnTo>
                  <a:pt x="0" y="332231"/>
                </a:lnTo>
                <a:lnTo>
                  <a:pt x="141" y="332279"/>
                </a:lnTo>
                <a:lnTo>
                  <a:pt x="150" y="331990"/>
                </a:lnTo>
                <a:close/>
              </a:path>
              <a:path w="212089" h="337184">
                <a:moveTo>
                  <a:pt x="4682" y="329128"/>
                </a:moveTo>
                <a:lnTo>
                  <a:pt x="1523" y="330707"/>
                </a:lnTo>
                <a:lnTo>
                  <a:pt x="4571" y="332231"/>
                </a:lnTo>
                <a:lnTo>
                  <a:pt x="4682" y="329128"/>
                </a:lnTo>
                <a:close/>
              </a:path>
              <a:path w="212089" h="337184">
                <a:moveTo>
                  <a:pt x="8745" y="327097"/>
                </a:moveTo>
                <a:lnTo>
                  <a:pt x="4682" y="329128"/>
                </a:lnTo>
                <a:lnTo>
                  <a:pt x="4571" y="332231"/>
                </a:lnTo>
                <a:lnTo>
                  <a:pt x="5527" y="332231"/>
                </a:lnTo>
                <a:lnTo>
                  <a:pt x="8745" y="327097"/>
                </a:lnTo>
                <a:close/>
              </a:path>
              <a:path w="212089" h="337184">
                <a:moveTo>
                  <a:pt x="6095" y="286511"/>
                </a:moveTo>
                <a:lnTo>
                  <a:pt x="3047" y="286511"/>
                </a:lnTo>
                <a:lnTo>
                  <a:pt x="1523" y="288035"/>
                </a:lnTo>
                <a:lnTo>
                  <a:pt x="150" y="331990"/>
                </a:lnTo>
                <a:lnTo>
                  <a:pt x="4849" y="324458"/>
                </a:lnTo>
                <a:lnTo>
                  <a:pt x="6095" y="289559"/>
                </a:lnTo>
                <a:lnTo>
                  <a:pt x="6095" y="286511"/>
                </a:lnTo>
                <a:close/>
              </a:path>
              <a:path w="212089" h="337184">
                <a:moveTo>
                  <a:pt x="207263" y="0"/>
                </a:moveTo>
                <a:lnTo>
                  <a:pt x="4849" y="324458"/>
                </a:lnTo>
                <a:lnTo>
                  <a:pt x="4682" y="329128"/>
                </a:lnTo>
                <a:lnTo>
                  <a:pt x="8745" y="327097"/>
                </a:lnTo>
                <a:lnTo>
                  <a:pt x="211835" y="3047"/>
                </a:lnTo>
                <a:lnTo>
                  <a:pt x="207263" y="0"/>
                </a:lnTo>
                <a:close/>
              </a:path>
            </a:pathLst>
          </a:custGeom>
          <a:solidFill>
            <a:srgbClr val="978747"/>
          </a:solidFill>
        </p:spPr>
        <p:txBody>
          <a:bodyPr wrap="square" lIns="0" tIns="0" rIns="0" bIns="0" rtlCol="0"/>
          <a:lstStyle/>
          <a:p>
            <a:endParaRPr/>
          </a:p>
        </p:txBody>
      </p:sp>
      <p:sp>
        <p:nvSpPr>
          <p:cNvPr id="73" name="object 92"/>
          <p:cNvSpPr/>
          <p:nvPr/>
        </p:nvSpPr>
        <p:spPr>
          <a:xfrm>
            <a:off x="3802624" y="3421863"/>
            <a:ext cx="48895" cy="172720"/>
          </a:xfrm>
          <a:custGeom>
            <a:avLst/>
            <a:gdLst/>
            <a:ahLst/>
            <a:cxnLst/>
            <a:rect l="l" t="t" r="r" b="b"/>
            <a:pathLst>
              <a:path w="48895" h="172720">
                <a:moveTo>
                  <a:pt x="4571" y="124967"/>
                </a:moveTo>
                <a:lnTo>
                  <a:pt x="0" y="124967"/>
                </a:lnTo>
                <a:lnTo>
                  <a:pt x="0" y="128015"/>
                </a:lnTo>
                <a:lnTo>
                  <a:pt x="19811" y="172211"/>
                </a:lnTo>
                <a:lnTo>
                  <a:pt x="23286" y="167639"/>
                </a:lnTo>
                <a:lnTo>
                  <a:pt x="18287" y="167639"/>
                </a:lnTo>
                <a:lnTo>
                  <a:pt x="18454" y="166115"/>
                </a:lnTo>
                <a:lnTo>
                  <a:pt x="18287" y="166115"/>
                </a:lnTo>
                <a:lnTo>
                  <a:pt x="18483" y="165852"/>
                </a:lnTo>
                <a:lnTo>
                  <a:pt x="19296" y="158395"/>
                </a:lnTo>
                <a:lnTo>
                  <a:pt x="4571" y="126491"/>
                </a:lnTo>
                <a:lnTo>
                  <a:pt x="4571" y="124967"/>
                </a:lnTo>
                <a:close/>
              </a:path>
              <a:path w="48895" h="172720">
                <a:moveTo>
                  <a:pt x="21102" y="162308"/>
                </a:moveTo>
                <a:lnTo>
                  <a:pt x="18483" y="165852"/>
                </a:lnTo>
                <a:lnTo>
                  <a:pt x="18287" y="167639"/>
                </a:lnTo>
                <a:lnTo>
                  <a:pt x="22859" y="167639"/>
                </a:lnTo>
                <a:lnTo>
                  <a:pt x="23026" y="166115"/>
                </a:lnTo>
                <a:lnTo>
                  <a:pt x="22859" y="166115"/>
                </a:lnTo>
                <a:lnTo>
                  <a:pt x="21102" y="162308"/>
                </a:lnTo>
                <a:close/>
              </a:path>
              <a:path w="48895" h="172720">
                <a:moveTo>
                  <a:pt x="48767" y="129539"/>
                </a:moveTo>
                <a:lnTo>
                  <a:pt x="45719" y="129539"/>
                </a:lnTo>
                <a:lnTo>
                  <a:pt x="44195" y="131063"/>
                </a:lnTo>
                <a:lnTo>
                  <a:pt x="23846" y="158595"/>
                </a:lnTo>
                <a:lnTo>
                  <a:pt x="22859" y="167639"/>
                </a:lnTo>
                <a:lnTo>
                  <a:pt x="23286" y="167639"/>
                </a:lnTo>
                <a:lnTo>
                  <a:pt x="48767" y="134111"/>
                </a:lnTo>
                <a:lnTo>
                  <a:pt x="48767" y="129539"/>
                </a:lnTo>
                <a:close/>
              </a:path>
              <a:path w="48895" h="172720">
                <a:moveTo>
                  <a:pt x="18483" y="165852"/>
                </a:moveTo>
                <a:lnTo>
                  <a:pt x="18287" y="166115"/>
                </a:lnTo>
                <a:lnTo>
                  <a:pt x="18454" y="166115"/>
                </a:lnTo>
                <a:lnTo>
                  <a:pt x="18483" y="165852"/>
                </a:lnTo>
                <a:close/>
              </a:path>
              <a:path w="48895" h="172720">
                <a:moveTo>
                  <a:pt x="23846" y="158595"/>
                </a:moveTo>
                <a:lnTo>
                  <a:pt x="21102" y="162308"/>
                </a:lnTo>
                <a:lnTo>
                  <a:pt x="22859" y="166115"/>
                </a:lnTo>
                <a:lnTo>
                  <a:pt x="23026" y="166115"/>
                </a:lnTo>
                <a:lnTo>
                  <a:pt x="23846" y="158595"/>
                </a:lnTo>
                <a:close/>
              </a:path>
              <a:path w="48895" h="172720">
                <a:moveTo>
                  <a:pt x="19296" y="158395"/>
                </a:moveTo>
                <a:lnTo>
                  <a:pt x="18483" y="165852"/>
                </a:lnTo>
                <a:lnTo>
                  <a:pt x="21102" y="162308"/>
                </a:lnTo>
                <a:lnTo>
                  <a:pt x="19296" y="158395"/>
                </a:lnTo>
                <a:close/>
              </a:path>
              <a:path w="48895" h="172720">
                <a:moveTo>
                  <a:pt x="41147" y="0"/>
                </a:moveTo>
                <a:lnTo>
                  <a:pt x="36575" y="0"/>
                </a:lnTo>
                <a:lnTo>
                  <a:pt x="19296" y="158395"/>
                </a:lnTo>
                <a:lnTo>
                  <a:pt x="21102" y="162308"/>
                </a:lnTo>
                <a:lnTo>
                  <a:pt x="23846" y="158595"/>
                </a:lnTo>
                <a:lnTo>
                  <a:pt x="41147" y="0"/>
                </a:lnTo>
                <a:close/>
              </a:path>
            </a:pathLst>
          </a:custGeom>
          <a:solidFill>
            <a:srgbClr val="978747"/>
          </a:solidFill>
        </p:spPr>
        <p:txBody>
          <a:bodyPr wrap="square" lIns="0" tIns="0" rIns="0" bIns="0" rtlCol="0"/>
          <a:lstStyle/>
          <a:p>
            <a:endParaRPr/>
          </a:p>
        </p:txBody>
      </p:sp>
      <p:sp>
        <p:nvSpPr>
          <p:cNvPr id="74" name="object 93"/>
          <p:cNvSpPr/>
          <p:nvPr/>
        </p:nvSpPr>
        <p:spPr>
          <a:xfrm>
            <a:off x="4055607" y="3420339"/>
            <a:ext cx="79375" cy="173990"/>
          </a:xfrm>
          <a:custGeom>
            <a:avLst/>
            <a:gdLst/>
            <a:ahLst/>
            <a:cxnLst/>
            <a:rect l="l" t="t" r="r" b="b"/>
            <a:pathLst>
              <a:path w="79375" h="173990">
                <a:moveTo>
                  <a:pt x="77723" y="123443"/>
                </a:moveTo>
                <a:lnTo>
                  <a:pt x="74675" y="123443"/>
                </a:lnTo>
                <a:lnTo>
                  <a:pt x="74675" y="124967"/>
                </a:lnTo>
                <a:lnTo>
                  <a:pt x="68441" y="161126"/>
                </a:lnTo>
                <a:lnTo>
                  <a:pt x="70752" y="166954"/>
                </a:lnTo>
                <a:lnTo>
                  <a:pt x="71627" y="167639"/>
                </a:lnTo>
                <a:lnTo>
                  <a:pt x="71094" y="167817"/>
                </a:lnTo>
                <a:lnTo>
                  <a:pt x="71627" y="169163"/>
                </a:lnTo>
                <a:lnTo>
                  <a:pt x="67446" y="170557"/>
                </a:lnTo>
                <a:lnTo>
                  <a:pt x="71627" y="173735"/>
                </a:lnTo>
                <a:lnTo>
                  <a:pt x="79247" y="126491"/>
                </a:lnTo>
                <a:lnTo>
                  <a:pt x="79247" y="124967"/>
                </a:lnTo>
                <a:lnTo>
                  <a:pt x="77723" y="123443"/>
                </a:lnTo>
                <a:close/>
              </a:path>
              <a:path w="79375" h="173990">
                <a:moveTo>
                  <a:pt x="66813" y="170077"/>
                </a:moveTo>
                <a:lnTo>
                  <a:pt x="67055" y="170687"/>
                </a:lnTo>
                <a:lnTo>
                  <a:pt x="67446" y="170557"/>
                </a:lnTo>
                <a:lnTo>
                  <a:pt x="66813" y="170077"/>
                </a:lnTo>
                <a:close/>
              </a:path>
              <a:path w="79375" h="173990">
                <a:moveTo>
                  <a:pt x="63248" y="161081"/>
                </a:moveTo>
                <a:lnTo>
                  <a:pt x="66813" y="170077"/>
                </a:lnTo>
                <a:lnTo>
                  <a:pt x="67446" y="170557"/>
                </a:lnTo>
                <a:lnTo>
                  <a:pt x="71627" y="169163"/>
                </a:lnTo>
                <a:lnTo>
                  <a:pt x="67055" y="169163"/>
                </a:lnTo>
                <a:lnTo>
                  <a:pt x="67831" y="164668"/>
                </a:lnTo>
                <a:lnTo>
                  <a:pt x="63248" y="161081"/>
                </a:lnTo>
                <a:close/>
              </a:path>
              <a:path w="79375" h="173990">
                <a:moveTo>
                  <a:pt x="36575" y="140207"/>
                </a:moveTo>
                <a:lnTo>
                  <a:pt x="33527" y="140207"/>
                </a:lnTo>
                <a:lnTo>
                  <a:pt x="33527" y="141731"/>
                </a:lnTo>
                <a:lnTo>
                  <a:pt x="32003" y="141731"/>
                </a:lnTo>
                <a:lnTo>
                  <a:pt x="32003" y="143255"/>
                </a:lnTo>
                <a:lnTo>
                  <a:pt x="33527" y="144779"/>
                </a:lnTo>
                <a:lnTo>
                  <a:pt x="66813" y="170077"/>
                </a:lnTo>
                <a:lnTo>
                  <a:pt x="63248" y="161081"/>
                </a:lnTo>
                <a:lnTo>
                  <a:pt x="36575" y="140207"/>
                </a:lnTo>
                <a:close/>
              </a:path>
              <a:path w="79375" h="173990">
                <a:moveTo>
                  <a:pt x="67831" y="164668"/>
                </a:moveTo>
                <a:lnTo>
                  <a:pt x="67055" y="169163"/>
                </a:lnTo>
                <a:lnTo>
                  <a:pt x="71094" y="167817"/>
                </a:lnTo>
                <a:lnTo>
                  <a:pt x="70752" y="166954"/>
                </a:lnTo>
                <a:lnTo>
                  <a:pt x="67831" y="164668"/>
                </a:lnTo>
                <a:close/>
              </a:path>
              <a:path w="79375" h="173990">
                <a:moveTo>
                  <a:pt x="71094" y="167817"/>
                </a:moveTo>
                <a:lnTo>
                  <a:pt x="67055" y="169163"/>
                </a:lnTo>
                <a:lnTo>
                  <a:pt x="71627" y="169163"/>
                </a:lnTo>
                <a:lnTo>
                  <a:pt x="71094" y="167817"/>
                </a:lnTo>
                <a:close/>
              </a:path>
              <a:path w="79375" h="173990">
                <a:moveTo>
                  <a:pt x="70752" y="166954"/>
                </a:moveTo>
                <a:lnTo>
                  <a:pt x="71094" y="167817"/>
                </a:lnTo>
                <a:lnTo>
                  <a:pt x="71627" y="167639"/>
                </a:lnTo>
                <a:lnTo>
                  <a:pt x="70752" y="166954"/>
                </a:lnTo>
                <a:close/>
              </a:path>
              <a:path w="79375" h="173990">
                <a:moveTo>
                  <a:pt x="68441" y="161126"/>
                </a:moveTo>
                <a:lnTo>
                  <a:pt x="67831" y="164668"/>
                </a:lnTo>
                <a:lnTo>
                  <a:pt x="70752" y="166954"/>
                </a:lnTo>
                <a:lnTo>
                  <a:pt x="68441" y="161126"/>
                </a:lnTo>
                <a:close/>
              </a:path>
              <a:path w="79375" h="173990">
                <a:moveTo>
                  <a:pt x="4571" y="0"/>
                </a:moveTo>
                <a:lnTo>
                  <a:pt x="0" y="1523"/>
                </a:lnTo>
                <a:lnTo>
                  <a:pt x="63248" y="161081"/>
                </a:lnTo>
                <a:lnTo>
                  <a:pt x="67831" y="164668"/>
                </a:lnTo>
                <a:lnTo>
                  <a:pt x="68441" y="161126"/>
                </a:lnTo>
                <a:lnTo>
                  <a:pt x="4571" y="0"/>
                </a:lnTo>
                <a:close/>
              </a:path>
            </a:pathLst>
          </a:custGeom>
          <a:solidFill>
            <a:srgbClr val="978747"/>
          </a:solidFill>
        </p:spPr>
        <p:txBody>
          <a:bodyPr wrap="square" lIns="0" tIns="0" rIns="0" bIns="0" rtlCol="0"/>
          <a:lstStyle/>
          <a:p>
            <a:endParaRPr/>
          </a:p>
        </p:txBody>
      </p:sp>
      <p:sp>
        <p:nvSpPr>
          <p:cNvPr id="75" name="object 94"/>
          <p:cNvSpPr/>
          <p:nvPr/>
        </p:nvSpPr>
        <p:spPr>
          <a:xfrm>
            <a:off x="2018020" y="3191739"/>
            <a:ext cx="154305" cy="109855"/>
          </a:xfrm>
          <a:custGeom>
            <a:avLst/>
            <a:gdLst/>
            <a:ahLst/>
            <a:cxnLst/>
            <a:rect l="l" t="t" r="r" b="b"/>
            <a:pathLst>
              <a:path w="154305" h="109854">
                <a:moveTo>
                  <a:pt x="148890" y="109403"/>
                </a:moveTo>
                <a:lnTo>
                  <a:pt x="149351" y="109727"/>
                </a:lnTo>
                <a:lnTo>
                  <a:pt x="149540" y="109445"/>
                </a:lnTo>
                <a:lnTo>
                  <a:pt x="148890" y="109403"/>
                </a:lnTo>
                <a:close/>
              </a:path>
              <a:path w="154305" h="109854">
                <a:moveTo>
                  <a:pt x="152047" y="105685"/>
                </a:moveTo>
                <a:lnTo>
                  <a:pt x="149540" y="109445"/>
                </a:lnTo>
                <a:lnTo>
                  <a:pt x="153923" y="109727"/>
                </a:lnTo>
                <a:lnTo>
                  <a:pt x="152047" y="105685"/>
                </a:lnTo>
                <a:close/>
              </a:path>
              <a:path w="154305" h="109854">
                <a:moveTo>
                  <a:pt x="141477" y="104183"/>
                </a:moveTo>
                <a:lnTo>
                  <a:pt x="148890" y="109403"/>
                </a:lnTo>
                <a:lnTo>
                  <a:pt x="149540" y="109445"/>
                </a:lnTo>
                <a:lnTo>
                  <a:pt x="150367" y="108203"/>
                </a:lnTo>
                <a:lnTo>
                  <a:pt x="147827" y="108203"/>
                </a:lnTo>
                <a:lnTo>
                  <a:pt x="146197" y="104672"/>
                </a:lnTo>
                <a:lnTo>
                  <a:pt x="141477" y="104183"/>
                </a:lnTo>
                <a:close/>
              </a:path>
              <a:path w="154305" h="109854">
                <a:moveTo>
                  <a:pt x="106679" y="100583"/>
                </a:moveTo>
                <a:lnTo>
                  <a:pt x="105155" y="100583"/>
                </a:lnTo>
                <a:lnTo>
                  <a:pt x="105155" y="102107"/>
                </a:lnTo>
                <a:lnTo>
                  <a:pt x="103631" y="103631"/>
                </a:lnTo>
                <a:lnTo>
                  <a:pt x="103631" y="105155"/>
                </a:lnTo>
                <a:lnTo>
                  <a:pt x="105155" y="105155"/>
                </a:lnTo>
                <a:lnTo>
                  <a:pt x="106679" y="106679"/>
                </a:lnTo>
                <a:lnTo>
                  <a:pt x="148890" y="109403"/>
                </a:lnTo>
                <a:lnTo>
                  <a:pt x="141477" y="104183"/>
                </a:lnTo>
                <a:lnTo>
                  <a:pt x="106679" y="100583"/>
                </a:lnTo>
                <a:close/>
              </a:path>
              <a:path w="154305" h="109854">
                <a:moveTo>
                  <a:pt x="146197" y="104672"/>
                </a:moveTo>
                <a:lnTo>
                  <a:pt x="147827" y="108203"/>
                </a:lnTo>
                <a:lnTo>
                  <a:pt x="150875" y="105155"/>
                </a:lnTo>
                <a:lnTo>
                  <a:pt x="146197" y="104672"/>
                </a:lnTo>
                <a:close/>
              </a:path>
              <a:path w="154305" h="109854">
                <a:moveTo>
                  <a:pt x="143543" y="98920"/>
                </a:moveTo>
                <a:lnTo>
                  <a:pt x="146197" y="104672"/>
                </a:lnTo>
                <a:lnTo>
                  <a:pt x="150875" y="105155"/>
                </a:lnTo>
                <a:lnTo>
                  <a:pt x="147827" y="108203"/>
                </a:lnTo>
                <a:lnTo>
                  <a:pt x="150367" y="108203"/>
                </a:lnTo>
                <a:lnTo>
                  <a:pt x="152047" y="105685"/>
                </a:lnTo>
                <a:lnTo>
                  <a:pt x="151510" y="104529"/>
                </a:lnTo>
                <a:lnTo>
                  <a:pt x="143543" y="98920"/>
                </a:lnTo>
                <a:close/>
              </a:path>
              <a:path w="154305" h="109854">
                <a:moveTo>
                  <a:pt x="151510" y="104529"/>
                </a:moveTo>
                <a:lnTo>
                  <a:pt x="152047" y="105685"/>
                </a:lnTo>
                <a:lnTo>
                  <a:pt x="152399" y="105155"/>
                </a:lnTo>
                <a:lnTo>
                  <a:pt x="151510" y="104529"/>
                </a:lnTo>
                <a:close/>
              </a:path>
              <a:path w="154305" h="109854">
                <a:moveTo>
                  <a:pt x="3047" y="0"/>
                </a:moveTo>
                <a:lnTo>
                  <a:pt x="0" y="4571"/>
                </a:lnTo>
                <a:lnTo>
                  <a:pt x="141477" y="104183"/>
                </a:lnTo>
                <a:lnTo>
                  <a:pt x="146197" y="104672"/>
                </a:lnTo>
                <a:lnTo>
                  <a:pt x="143543" y="98920"/>
                </a:lnTo>
                <a:lnTo>
                  <a:pt x="3047" y="0"/>
                </a:lnTo>
                <a:close/>
              </a:path>
              <a:path w="154305" h="109854">
                <a:moveTo>
                  <a:pt x="132587" y="64007"/>
                </a:moveTo>
                <a:lnTo>
                  <a:pt x="131063" y="65531"/>
                </a:lnTo>
                <a:lnTo>
                  <a:pt x="129539" y="65531"/>
                </a:lnTo>
                <a:lnTo>
                  <a:pt x="129539" y="68579"/>
                </a:lnTo>
                <a:lnTo>
                  <a:pt x="143543" y="98920"/>
                </a:lnTo>
                <a:lnTo>
                  <a:pt x="151510" y="104529"/>
                </a:lnTo>
                <a:lnTo>
                  <a:pt x="134111" y="67055"/>
                </a:lnTo>
                <a:lnTo>
                  <a:pt x="134111" y="65531"/>
                </a:lnTo>
                <a:lnTo>
                  <a:pt x="132587" y="64007"/>
                </a:lnTo>
                <a:close/>
              </a:path>
            </a:pathLst>
          </a:custGeom>
          <a:solidFill>
            <a:srgbClr val="978747"/>
          </a:solidFill>
        </p:spPr>
        <p:txBody>
          <a:bodyPr wrap="square" lIns="0" tIns="0" rIns="0" bIns="0" rtlCol="0"/>
          <a:lstStyle/>
          <a:p>
            <a:endParaRPr/>
          </a:p>
        </p:txBody>
      </p:sp>
      <p:sp>
        <p:nvSpPr>
          <p:cNvPr id="76" name="object 95"/>
          <p:cNvSpPr/>
          <p:nvPr/>
        </p:nvSpPr>
        <p:spPr>
          <a:xfrm>
            <a:off x="4296399" y="3731235"/>
            <a:ext cx="216535" cy="114300"/>
          </a:xfrm>
          <a:custGeom>
            <a:avLst/>
            <a:gdLst/>
            <a:ahLst/>
            <a:cxnLst/>
            <a:rect l="l" t="t" r="r" b="b"/>
            <a:pathLst>
              <a:path w="216535" h="114300">
                <a:moveTo>
                  <a:pt x="202461" y="107326"/>
                </a:moveTo>
                <a:lnTo>
                  <a:pt x="167639" y="109727"/>
                </a:lnTo>
                <a:lnTo>
                  <a:pt x="166115" y="109727"/>
                </a:lnTo>
                <a:lnTo>
                  <a:pt x="166115" y="112775"/>
                </a:lnTo>
                <a:lnTo>
                  <a:pt x="167639" y="114299"/>
                </a:lnTo>
                <a:lnTo>
                  <a:pt x="216407" y="111251"/>
                </a:lnTo>
                <a:lnTo>
                  <a:pt x="210311" y="111251"/>
                </a:lnTo>
                <a:lnTo>
                  <a:pt x="202461" y="107326"/>
                </a:lnTo>
                <a:close/>
              </a:path>
              <a:path w="216535" h="114300">
                <a:moveTo>
                  <a:pt x="208436" y="106914"/>
                </a:moveTo>
                <a:lnTo>
                  <a:pt x="202461" y="107326"/>
                </a:lnTo>
                <a:lnTo>
                  <a:pt x="210311" y="111251"/>
                </a:lnTo>
                <a:lnTo>
                  <a:pt x="211327" y="109727"/>
                </a:lnTo>
                <a:lnTo>
                  <a:pt x="210311" y="109727"/>
                </a:lnTo>
                <a:lnTo>
                  <a:pt x="208436" y="106914"/>
                </a:lnTo>
                <a:close/>
              </a:path>
              <a:path w="216535" h="114300">
                <a:moveTo>
                  <a:pt x="188975" y="68579"/>
                </a:moveTo>
                <a:lnTo>
                  <a:pt x="187451" y="68579"/>
                </a:lnTo>
                <a:lnTo>
                  <a:pt x="187451" y="70103"/>
                </a:lnTo>
                <a:lnTo>
                  <a:pt x="185927" y="70103"/>
                </a:lnTo>
                <a:lnTo>
                  <a:pt x="185927" y="73151"/>
                </a:lnTo>
                <a:lnTo>
                  <a:pt x="205739" y="102869"/>
                </a:lnTo>
                <a:lnTo>
                  <a:pt x="213359" y="106679"/>
                </a:lnTo>
                <a:lnTo>
                  <a:pt x="210311" y="111251"/>
                </a:lnTo>
                <a:lnTo>
                  <a:pt x="216407" y="111251"/>
                </a:lnTo>
                <a:lnTo>
                  <a:pt x="190499" y="70103"/>
                </a:lnTo>
                <a:lnTo>
                  <a:pt x="188975" y="68579"/>
                </a:lnTo>
                <a:close/>
              </a:path>
              <a:path w="216535" h="114300">
                <a:moveTo>
                  <a:pt x="211835" y="106679"/>
                </a:moveTo>
                <a:lnTo>
                  <a:pt x="208436" y="106914"/>
                </a:lnTo>
                <a:lnTo>
                  <a:pt x="210311" y="109727"/>
                </a:lnTo>
                <a:lnTo>
                  <a:pt x="211835" y="106679"/>
                </a:lnTo>
                <a:close/>
              </a:path>
              <a:path w="216535" h="114300">
                <a:moveTo>
                  <a:pt x="213359" y="106679"/>
                </a:moveTo>
                <a:lnTo>
                  <a:pt x="211835" y="106679"/>
                </a:lnTo>
                <a:lnTo>
                  <a:pt x="210311" y="109727"/>
                </a:lnTo>
                <a:lnTo>
                  <a:pt x="211327" y="109727"/>
                </a:lnTo>
                <a:lnTo>
                  <a:pt x="213359" y="106679"/>
                </a:lnTo>
                <a:close/>
              </a:path>
              <a:path w="216535" h="114300">
                <a:moveTo>
                  <a:pt x="13946" y="6973"/>
                </a:moveTo>
                <a:lnTo>
                  <a:pt x="8833" y="7326"/>
                </a:lnTo>
                <a:lnTo>
                  <a:pt x="11833" y="12012"/>
                </a:lnTo>
                <a:lnTo>
                  <a:pt x="202461" y="107326"/>
                </a:lnTo>
                <a:lnTo>
                  <a:pt x="208436" y="106914"/>
                </a:lnTo>
                <a:lnTo>
                  <a:pt x="205739" y="102869"/>
                </a:lnTo>
                <a:lnTo>
                  <a:pt x="13946" y="6973"/>
                </a:lnTo>
                <a:close/>
              </a:path>
              <a:path w="216535" h="114300">
                <a:moveTo>
                  <a:pt x="205739" y="102869"/>
                </a:moveTo>
                <a:lnTo>
                  <a:pt x="208436" y="106914"/>
                </a:lnTo>
                <a:lnTo>
                  <a:pt x="211835" y="106679"/>
                </a:lnTo>
                <a:lnTo>
                  <a:pt x="213359" y="106679"/>
                </a:lnTo>
                <a:lnTo>
                  <a:pt x="205739" y="102869"/>
                </a:lnTo>
                <a:close/>
              </a:path>
              <a:path w="216535" h="114300">
                <a:moveTo>
                  <a:pt x="3227" y="7709"/>
                </a:moveTo>
                <a:lnTo>
                  <a:pt x="27431" y="42671"/>
                </a:lnTo>
                <a:lnTo>
                  <a:pt x="27431" y="44195"/>
                </a:lnTo>
                <a:lnTo>
                  <a:pt x="30479" y="44195"/>
                </a:lnTo>
                <a:lnTo>
                  <a:pt x="30479" y="42671"/>
                </a:lnTo>
                <a:lnTo>
                  <a:pt x="32003" y="41147"/>
                </a:lnTo>
                <a:lnTo>
                  <a:pt x="30479" y="41147"/>
                </a:lnTo>
                <a:lnTo>
                  <a:pt x="11833" y="12012"/>
                </a:lnTo>
                <a:lnTo>
                  <a:pt x="3227" y="7709"/>
                </a:lnTo>
                <a:close/>
              </a:path>
              <a:path w="216535" h="114300">
                <a:moveTo>
                  <a:pt x="6095" y="3047"/>
                </a:moveTo>
                <a:lnTo>
                  <a:pt x="3105" y="7533"/>
                </a:lnTo>
                <a:lnTo>
                  <a:pt x="3227" y="7709"/>
                </a:lnTo>
                <a:lnTo>
                  <a:pt x="11833" y="12012"/>
                </a:lnTo>
                <a:lnTo>
                  <a:pt x="9022" y="7619"/>
                </a:lnTo>
                <a:lnTo>
                  <a:pt x="4571" y="7619"/>
                </a:lnTo>
                <a:lnTo>
                  <a:pt x="6095" y="3047"/>
                </a:lnTo>
                <a:close/>
              </a:path>
              <a:path w="216535" h="114300">
                <a:moveTo>
                  <a:pt x="3105" y="7533"/>
                </a:moveTo>
                <a:lnTo>
                  <a:pt x="3227" y="7709"/>
                </a:lnTo>
                <a:lnTo>
                  <a:pt x="3105" y="7533"/>
                </a:lnTo>
                <a:close/>
              </a:path>
              <a:path w="216535" h="114300">
                <a:moveTo>
                  <a:pt x="6095" y="3047"/>
                </a:moveTo>
                <a:lnTo>
                  <a:pt x="4571" y="7619"/>
                </a:lnTo>
                <a:lnTo>
                  <a:pt x="8833" y="7326"/>
                </a:lnTo>
                <a:lnTo>
                  <a:pt x="6095" y="3047"/>
                </a:lnTo>
                <a:close/>
              </a:path>
              <a:path w="216535" h="114300">
                <a:moveTo>
                  <a:pt x="8833" y="7326"/>
                </a:moveTo>
                <a:lnTo>
                  <a:pt x="4571" y="7619"/>
                </a:lnTo>
                <a:lnTo>
                  <a:pt x="9022" y="7619"/>
                </a:lnTo>
                <a:lnTo>
                  <a:pt x="8833" y="7326"/>
                </a:lnTo>
                <a:close/>
              </a:path>
              <a:path w="216535" h="114300">
                <a:moveTo>
                  <a:pt x="50291" y="0"/>
                </a:moveTo>
                <a:lnTo>
                  <a:pt x="48767" y="0"/>
                </a:lnTo>
                <a:lnTo>
                  <a:pt x="0" y="3047"/>
                </a:lnTo>
                <a:lnTo>
                  <a:pt x="3105" y="7533"/>
                </a:lnTo>
                <a:lnTo>
                  <a:pt x="6095" y="3047"/>
                </a:lnTo>
                <a:lnTo>
                  <a:pt x="50291" y="3047"/>
                </a:lnTo>
                <a:lnTo>
                  <a:pt x="50291" y="0"/>
                </a:lnTo>
                <a:close/>
              </a:path>
              <a:path w="216535" h="114300">
                <a:moveTo>
                  <a:pt x="6095" y="3047"/>
                </a:moveTo>
                <a:lnTo>
                  <a:pt x="8833" y="7326"/>
                </a:lnTo>
                <a:lnTo>
                  <a:pt x="13946" y="6973"/>
                </a:lnTo>
                <a:lnTo>
                  <a:pt x="6095" y="3047"/>
                </a:lnTo>
                <a:close/>
              </a:path>
              <a:path w="216535" h="114300">
                <a:moveTo>
                  <a:pt x="50291" y="3047"/>
                </a:moveTo>
                <a:lnTo>
                  <a:pt x="6095" y="3047"/>
                </a:lnTo>
                <a:lnTo>
                  <a:pt x="13946" y="6973"/>
                </a:lnTo>
                <a:lnTo>
                  <a:pt x="48767" y="4571"/>
                </a:lnTo>
                <a:lnTo>
                  <a:pt x="50291" y="4571"/>
                </a:lnTo>
                <a:lnTo>
                  <a:pt x="50291" y="3047"/>
                </a:lnTo>
                <a:close/>
              </a:path>
            </a:pathLst>
          </a:custGeom>
          <a:solidFill>
            <a:srgbClr val="978747"/>
          </a:solidFill>
        </p:spPr>
        <p:txBody>
          <a:bodyPr wrap="square" lIns="0" tIns="0" rIns="0" bIns="0" rtlCol="0"/>
          <a:lstStyle/>
          <a:p>
            <a:endParaRPr/>
          </a:p>
        </p:txBody>
      </p:sp>
      <p:sp>
        <p:nvSpPr>
          <p:cNvPr id="77" name="object 96"/>
          <p:cNvSpPr/>
          <p:nvPr/>
        </p:nvSpPr>
        <p:spPr>
          <a:xfrm>
            <a:off x="2018020" y="2793975"/>
            <a:ext cx="163195" cy="111760"/>
          </a:xfrm>
          <a:custGeom>
            <a:avLst/>
            <a:gdLst/>
            <a:ahLst/>
            <a:cxnLst/>
            <a:rect l="l" t="t" r="r" b="b"/>
            <a:pathLst>
              <a:path w="163194" h="111759">
                <a:moveTo>
                  <a:pt x="156364" y="110833"/>
                </a:moveTo>
                <a:lnTo>
                  <a:pt x="156971" y="111251"/>
                </a:lnTo>
                <a:lnTo>
                  <a:pt x="157215" y="110886"/>
                </a:lnTo>
                <a:lnTo>
                  <a:pt x="156364" y="110833"/>
                </a:lnTo>
                <a:close/>
              </a:path>
              <a:path w="163194" h="111759">
                <a:moveTo>
                  <a:pt x="141731" y="67055"/>
                </a:moveTo>
                <a:lnTo>
                  <a:pt x="137159" y="67055"/>
                </a:lnTo>
                <a:lnTo>
                  <a:pt x="137159" y="68579"/>
                </a:lnTo>
                <a:lnTo>
                  <a:pt x="138683" y="70103"/>
                </a:lnTo>
                <a:lnTo>
                  <a:pt x="153529" y="102268"/>
                </a:lnTo>
                <a:lnTo>
                  <a:pt x="160019" y="106679"/>
                </a:lnTo>
                <a:lnTo>
                  <a:pt x="157215" y="110886"/>
                </a:lnTo>
                <a:lnTo>
                  <a:pt x="163067" y="111251"/>
                </a:lnTo>
                <a:lnTo>
                  <a:pt x="141731" y="68579"/>
                </a:lnTo>
                <a:lnTo>
                  <a:pt x="141731" y="67055"/>
                </a:lnTo>
                <a:close/>
              </a:path>
              <a:path w="163194" h="111759">
                <a:moveTo>
                  <a:pt x="149396" y="106030"/>
                </a:moveTo>
                <a:lnTo>
                  <a:pt x="156364" y="110833"/>
                </a:lnTo>
                <a:lnTo>
                  <a:pt x="157215" y="110886"/>
                </a:lnTo>
                <a:lnTo>
                  <a:pt x="157987" y="109727"/>
                </a:lnTo>
                <a:lnTo>
                  <a:pt x="156971" y="109727"/>
                </a:lnTo>
                <a:lnTo>
                  <a:pt x="155465" y="106463"/>
                </a:lnTo>
                <a:lnTo>
                  <a:pt x="149396" y="106030"/>
                </a:lnTo>
                <a:close/>
              </a:path>
              <a:path w="163194" h="111759">
                <a:moveTo>
                  <a:pt x="115823" y="103631"/>
                </a:moveTo>
                <a:lnTo>
                  <a:pt x="114299" y="103631"/>
                </a:lnTo>
                <a:lnTo>
                  <a:pt x="112775" y="105155"/>
                </a:lnTo>
                <a:lnTo>
                  <a:pt x="112775" y="108203"/>
                </a:lnTo>
                <a:lnTo>
                  <a:pt x="114299" y="108203"/>
                </a:lnTo>
                <a:lnTo>
                  <a:pt x="156364" y="110833"/>
                </a:lnTo>
                <a:lnTo>
                  <a:pt x="149396" y="106030"/>
                </a:lnTo>
                <a:lnTo>
                  <a:pt x="115823" y="103631"/>
                </a:lnTo>
                <a:close/>
              </a:path>
              <a:path w="163194" h="111759">
                <a:moveTo>
                  <a:pt x="155465" y="106463"/>
                </a:moveTo>
                <a:lnTo>
                  <a:pt x="156971" y="109727"/>
                </a:lnTo>
                <a:lnTo>
                  <a:pt x="158495" y="106679"/>
                </a:lnTo>
                <a:lnTo>
                  <a:pt x="155465" y="106463"/>
                </a:lnTo>
                <a:close/>
              </a:path>
              <a:path w="163194" h="111759">
                <a:moveTo>
                  <a:pt x="153529" y="102268"/>
                </a:moveTo>
                <a:lnTo>
                  <a:pt x="155465" y="106463"/>
                </a:lnTo>
                <a:lnTo>
                  <a:pt x="158495" y="106679"/>
                </a:lnTo>
                <a:lnTo>
                  <a:pt x="156971" y="109727"/>
                </a:lnTo>
                <a:lnTo>
                  <a:pt x="157987" y="109727"/>
                </a:lnTo>
                <a:lnTo>
                  <a:pt x="160019" y="106679"/>
                </a:lnTo>
                <a:lnTo>
                  <a:pt x="153529" y="102268"/>
                </a:lnTo>
                <a:close/>
              </a:path>
              <a:path w="163194" h="111759">
                <a:moveTo>
                  <a:pt x="3047" y="0"/>
                </a:moveTo>
                <a:lnTo>
                  <a:pt x="0" y="3047"/>
                </a:lnTo>
                <a:lnTo>
                  <a:pt x="149396" y="106030"/>
                </a:lnTo>
                <a:lnTo>
                  <a:pt x="155465" y="106463"/>
                </a:lnTo>
                <a:lnTo>
                  <a:pt x="153529" y="102268"/>
                </a:lnTo>
                <a:lnTo>
                  <a:pt x="3047" y="0"/>
                </a:lnTo>
                <a:close/>
              </a:path>
            </a:pathLst>
          </a:custGeom>
          <a:solidFill>
            <a:srgbClr val="978747"/>
          </a:solidFill>
        </p:spPr>
        <p:txBody>
          <a:bodyPr wrap="square" lIns="0" tIns="0" rIns="0" bIns="0" rtlCol="0"/>
          <a:lstStyle/>
          <a:p>
            <a:endParaRPr/>
          </a:p>
        </p:txBody>
      </p:sp>
      <p:sp>
        <p:nvSpPr>
          <p:cNvPr id="78" name="object 97"/>
          <p:cNvSpPr/>
          <p:nvPr/>
        </p:nvSpPr>
        <p:spPr>
          <a:xfrm>
            <a:off x="2019543" y="3583406"/>
            <a:ext cx="169545" cy="102235"/>
          </a:xfrm>
          <a:custGeom>
            <a:avLst/>
            <a:gdLst/>
            <a:ahLst/>
            <a:cxnLst/>
            <a:rect l="l" t="t" r="r" b="b"/>
            <a:pathLst>
              <a:path w="169544" h="102234">
                <a:moveTo>
                  <a:pt x="164591" y="0"/>
                </a:moveTo>
                <a:lnTo>
                  <a:pt x="0" y="97535"/>
                </a:lnTo>
                <a:lnTo>
                  <a:pt x="1523" y="102107"/>
                </a:lnTo>
                <a:lnTo>
                  <a:pt x="158285" y="10064"/>
                </a:lnTo>
                <a:lnTo>
                  <a:pt x="163067" y="1523"/>
                </a:lnTo>
                <a:lnTo>
                  <a:pt x="165607" y="1523"/>
                </a:lnTo>
                <a:lnTo>
                  <a:pt x="164591" y="0"/>
                </a:lnTo>
                <a:close/>
              </a:path>
              <a:path w="169544" h="102234">
                <a:moveTo>
                  <a:pt x="166290" y="5364"/>
                </a:moveTo>
                <a:lnTo>
                  <a:pt x="158285" y="10064"/>
                </a:lnTo>
                <a:lnTo>
                  <a:pt x="141731" y="39623"/>
                </a:lnTo>
                <a:lnTo>
                  <a:pt x="141731" y="42671"/>
                </a:lnTo>
                <a:lnTo>
                  <a:pt x="143255" y="42671"/>
                </a:lnTo>
                <a:lnTo>
                  <a:pt x="144779" y="44195"/>
                </a:lnTo>
                <a:lnTo>
                  <a:pt x="146303" y="42671"/>
                </a:lnTo>
                <a:lnTo>
                  <a:pt x="166290" y="5364"/>
                </a:lnTo>
                <a:close/>
              </a:path>
              <a:path w="169544" h="102234">
                <a:moveTo>
                  <a:pt x="163067" y="1523"/>
                </a:moveTo>
                <a:lnTo>
                  <a:pt x="158285" y="10064"/>
                </a:lnTo>
                <a:lnTo>
                  <a:pt x="166290" y="5364"/>
                </a:lnTo>
                <a:lnTo>
                  <a:pt x="166714" y="4571"/>
                </a:lnTo>
                <a:lnTo>
                  <a:pt x="166115" y="4571"/>
                </a:lnTo>
                <a:lnTo>
                  <a:pt x="163067" y="1523"/>
                </a:lnTo>
                <a:close/>
              </a:path>
              <a:path w="169544" h="102234">
                <a:moveTo>
                  <a:pt x="167126" y="3802"/>
                </a:moveTo>
                <a:lnTo>
                  <a:pt x="166290" y="5364"/>
                </a:lnTo>
                <a:lnTo>
                  <a:pt x="167639" y="4571"/>
                </a:lnTo>
                <a:lnTo>
                  <a:pt x="167126" y="3802"/>
                </a:lnTo>
                <a:close/>
              </a:path>
              <a:path w="169544" h="102234">
                <a:moveTo>
                  <a:pt x="164591" y="0"/>
                </a:moveTo>
                <a:lnTo>
                  <a:pt x="120395" y="0"/>
                </a:lnTo>
                <a:lnTo>
                  <a:pt x="118871" y="1523"/>
                </a:lnTo>
                <a:lnTo>
                  <a:pt x="118871" y="4571"/>
                </a:lnTo>
                <a:lnTo>
                  <a:pt x="156876" y="4571"/>
                </a:lnTo>
                <a:lnTo>
                  <a:pt x="164591" y="0"/>
                </a:lnTo>
                <a:close/>
              </a:path>
              <a:path w="169544" h="102234">
                <a:moveTo>
                  <a:pt x="165607" y="1523"/>
                </a:moveTo>
                <a:lnTo>
                  <a:pt x="163067" y="1523"/>
                </a:lnTo>
                <a:lnTo>
                  <a:pt x="166115" y="4571"/>
                </a:lnTo>
                <a:lnTo>
                  <a:pt x="166714" y="4571"/>
                </a:lnTo>
                <a:lnTo>
                  <a:pt x="167126" y="3802"/>
                </a:lnTo>
                <a:lnTo>
                  <a:pt x="165607" y="1523"/>
                </a:lnTo>
                <a:close/>
              </a:path>
              <a:path w="169544" h="102234">
                <a:moveTo>
                  <a:pt x="169163" y="0"/>
                </a:moveTo>
                <a:lnTo>
                  <a:pt x="164591" y="0"/>
                </a:lnTo>
                <a:lnTo>
                  <a:pt x="167126" y="3802"/>
                </a:lnTo>
                <a:lnTo>
                  <a:pt x="169163" y="0"/>
                </a:lnTo>
                <a:close/>
              </a:path>
            </a:pathLst>
          </a:custGeom>
          <a:solidFill>
            <a:srgbClr val="978747"/>
          </a:solidFill>
        </p:spPr>
        <p:txBody>
          <a:bodyPr wrap="square" lIns="0" tIns="0" rIns="0" bIns="0" rtlCol="0"/>
          <a:lstStyle/>
          <a:p>
            <a:endParaRPr/>
          </a:p>
        </p:txBody>
      </p:sp>
      <p:sp>
        <p:nvSpPr>
          <p:cNvPr id="79" name="object 98"/>
          <p:cNvSpPr txBox="1"/>
          <p:nvPr/>
        </p:nvSpPr>
        <p:spPr>
          <a:xfrm>
            <a:off x="1968743" y="1594085"/>
            <a:ext cx="3644900" cy="361950"/>
          </a:xfrm>
          <a:prstGeom prst="rect">
            <a:avLst/>
          </a:prstGeom>
        </p:spPr>
        <p:txBody>
          <a:bodyPr vert="horz" wrap="square" lIns="0" tIns="0" rIns="0" bIns="0" rtlCol="0">
            <a:spAutoFit/>
          </a:bodyPr>
          <a:lstStyle/>
          <a:p>
            <a:pPr marL="12700">
              <a:lnSpc>
                <a:spcPct val="100000"/>
              </a:lnSpc>
            </a:pPr>
            <a:r>
              <a:rPr sz="2200" spc="-70" dirty="0">
                <a:solidFill>
                  <a:srgbClr val="C00000"/>
                </a:solidFill>
                <a:latin typeface="Arial"/>
                <a:cs typeface="Arial"/>
              </a:rPr>
              <a:t>What </a:t>
            </a:r>
            <a:r>
              <a:rPr sz="2200" spc="-165" dirty="0">
                <a:solidFill>
                  <a:srgbClr val="C00000"/>
                </a:solidFill>
                <a:latin typeface="Arial"/>
                <a:cs typeface="Arial"/>
              </a:rPr>
              <a:t>goes </a:t>
            </a:r>
            <a:r>
              <a:rPr sz="2200" spc="-70" dirty="0">
                <a:solidFill>
                  <a:srgbClr val="C00000"/>
                </a:solidFill>
                <a:latin typeface="Arial"/>
                <a:cs typeface="Arial"/>
              </a:rPr>
              <a:t>on </a:t>
            </a:r>
            <a:r>
              <a:rPr sz="2200" spc="-30" dirty="0">
                <a:solidFill>
                  <a:srgbClr val="C00000"/>
                </a:solidFill>
                <a:latin typeface="Arial"/>
                <a:cs typeface="Arial"/>
              </a:rPr>
              <a:t>in the</a:t>
            </a:r>
            <a:r>
              <a:rPr sz="2200" spc="-220" dirty="0">
                <a:solidFill>
                  <a:srgbClr val="C00000"/>
                </a:solidFill>
                <a:latin typeface="Arial"/>
                <a:cs typeface="Arial"/>
              </a:rPr>
              <a:t> </a:t>
            </a:r>
            <a:r>
              <a:rPr sz="2200" spc="-130" dirty="0">
                <a:solidFill>
                  <a:srgbClr val="C00000"/>
                </a:solidFill>
                <a:latin typeface="Arial"/>
                <a:cs typeface="Arial"/>
              </a:rPr>
              <a:t>Backroom?</a:t>
            </a:r>
            <a:endParaRPr sz="2200">
              <a:latin typeface="Arial"/>
              <a:cs typeface="Arial"/>
            </a:endParaRPr>
          </a:p>
        </p:txBody>
      </p:sp>
      <p:sp>
        <p:nvSpPr>
          <p:cNvPr id="80" name="object 99"/>
          <p:cNvSpPr txBox="1"/>
          <p:nvPr/>
        </p:nvSpPr>
        <p:spPr>
          <a:xfrm>
            <a:off x="2585962" y="3105893"/>
            <a:ext cx="414020" cy="361950"/>
          </a:xfrm>
          <a:prstGeom prst="rect">
            <a:avLst/>
          </a:prstGeom>
        </p:spPr>
        <p:txBody>
          <a:bodyPr vert="horz" wrap="square" lIns="0" tIns="0" rIns="0" bIns="0" rtlCol="0">
            <a:spAutoFit/>
          </a:bodyPr>
          <a:lstStyle/>
          <a:p>
            <a:pPr marL="12700">
              <a:lnSpc>
                <a:spcPct val="100000"/>
              </a:lnSpc>
            </a:pPr>
            <a:r>
              <a:rPr sz="2200" i="1" spc="-405" dirty="0">
                <a:solidFill>
                  <a:srgbClr val="4E4C51"/>
                </a:solidFill>
                <a:latin typeface="Arial"/>
                <a:cs typeface="Arial"/>
              </a:rPr>
              <a:t>E</a:t>
            </a:r>
            <a:r>
              <a:rPr sz="2200" i="1" spc="-280" dirty="0">
                <a:solidFill>
                  <a:srgbClr val="4E4C51"/>
                </a:solidFill>
                <a:latin typeface="Arial"/>
                <a:cs typeface="Arial"/>
              </a:rPr>
              <a:t>T</a:t>
            </a:r>
            <a:r>
              <a:rPr sz="2200" i="1" spc="-305" dirty="0">
                <a:solidFill>
                  <a:srgbClr val="4E4C51"/>
                </a:solidFill>
                <a:latin typeface="Arial"/>
                <a:cs typeface="Arial"/>
              </a:rPr>
              <a:t>L</a:t>
            </a:r>
            <a:endParaRPr sz="2200">
              <a:latin typeface="Arial"/>
              <a:cs typeface="Arial"/>
            </a:endParaRPr>
          </a:p>
        </p:txBody>
      </p:sp>
      <p:sp>
        <p:nvSpPr>
          <p:cNvPr id="81" name="object 100"/>
          <p:cNvSpPr/>
          <p:nvPr/>
        </p:nvSpPr>
        <p:spPr>
          <a:xfrm>
            <a:off x="4511283" y="3220694"/>
            <a:ext cx="434339" cy="327659"/>
          </a:xfrm>
          <a:prstGeom prst="rect">
            <a:avLst/>
          </a:prstGeom>
          <a:blipFill>
            <a:blip r:embed="rId23" cstate="print"/>
            <a:stretch>
              <a:fillRect/>
            </a:stretch>
          </a:blipFill>
        </p:spPr>
        <p:txBody>
          <a:bodyPr wrap="square" lIns="0" tIns="0" rIns="0" bIns="0" rtlCol="0"/>
          <a:lstStyle/>
          <a:p>
            <a:endParaRPr/>
          </a:p>
        </p:txBody>
      </p:sp>
      <p:sp>
        <p:nvSpPr>
          <p:cNvPr id="82" name="object 101"/>
          <p:cNvSpPr/>
          <p:nvPr/>
        </p:nvSpPr>
        <p:spPr>
          <a:xfrm>
            <a:off x="4509760" y="3214599"/>
            <a:ext cx="438911" cy="336803"/>
          </a:xfrm>
          <a:prstGeom prst="rect">
            <a:avLst/>
          </a:prstGeom>
          <a:blipFill>
            <a:blip r:embed="rId24" cstate="print"/>
            <a:stretch>
              <a:fillRect/>
            </a:stretch>
          </a:blipFill>
        </p:spPr>
        <p:txBody>
          <a:bodyPr wrap="square" lIns="0" tIns="0" rIns="0" bIns="0" rtlCol="0"/>
          <a:lstStyle/>
          <a:p>
            <a:endParaRPr/>
          </a:p>
        </p:txBody>
      </p:sp>
      <p:sp>
        <p:nvSpPr>
          <p:cNvPr id="83" name="object 102"/>
          <p:cNvSpPr/>
          <p:nvPr/>
        </p:nvSpPr>
        <p:spPr>
          <a:xfrm>
            <a:off x="4509760" y="3214599"/>
            <a:ext cx="439420" cy="337185"/>
          </a:xfrm>
          <a:custGeom>
            <a:avLst/>
            <a:gdLst/>
            <a:ahLst/>
            <a:cxnLst/>
            <a:rect l="l" t="t" r="r" b="b"/>
            <a:pathLst>
              <a:path w="439420" h="337184">
                <a:moveTo>
                  <a:pt x="271271" y="329183"/>
                </a:moveTo>
                <a:lnTo>
                  <a:pt x="271271" y="336803"/>
                </a:lnTo>
                <a:lnTo>
                  <a:pt x="277367" y="330707"/>
                </a:lnTo>
                <a:lnTo>
                  <a:pt x="275843" y="330707"/>
                </a:lnTo>
                <a:lnTo>
                  <a:pt x="271271" y="329183"/>
                </a:lnTo>
                <a:close/>
              </a:path>
              <a:path w="439420" h="337184">
                <a:moveTo>
                  <a:pt x="275843" y="324568"/>
                </a:moveTo>
                <a:lnTo>
                  <a:pt x="271271" y="329183"/>
                </a:lnTo>
                <a:lnTo>
                  <a:pt x="275843" y="330707"/>
                </a:lnTo>
                <a:lnTo>
                  <a:pt x="275843" y="324568"/>
                </a:lnTo>
                <a:close/>
              </a:path>
              <a:path w="439420" h="337184">
                <a:moveTo>
                  <a:pt x="430551" y="168401"/>
                </a:moveTo>
                <a:lnTo>
                  <a:pt x="275843" y="324568"/>
                </a:lnTo>
                <a:lnTo>
                  <a:pt x="275843" y="330707"/>
                </a:lnTo>
                <a:lnTo>
                  <a:pt x="277367" y="330707"/>
                </a:lnTo>
                <a:lnTo>
                  <a:pt x="437387" y="170687"/>
                </a:lnTo>
                <a:lnTo>
                  <a:pt x="432815" y="170687"/>
                </a:lnTo>
                <a:lnTo>
                  <a:pt x="430551" y="168401"/>
                </a:lnTo>
                <a:close/>
              </a:path>
              <a:path w="439420" h="337184">
                <a:moveTo>
                  <a:pt x="271271" y="249935"/>
                </a:moveTo>
                <a:lnTo>
                  <a:pt x="271271" y="329183"/>
                </a:lnTo>
                <a:lnTo>
                  <a:pt x="275843" y="324568"/>
                </a:lnTo>
                <a:lnTo>
                  <a:pt x="275843" y="251459"/>
                </a:lnTo>
                <a:lnTo>
                  <a:pt x="272795" y="251459"/>
                </a:lnTo>
                <a:lnTo>
                  <a:pt x="271271" y="249935"/>
                </a:lnTo>
                <a:close/>
              </a:path>
              <a:path w="439420" h="337184">
                <a:moveTo>
                  <a:pt x="271271" y="85343"/>
                </a:moveTo>
                <a:lnTo>
                  <a:pt x="0" y="85343"/>
                </a:lnTo>
                <a:lnTo>
                  <a:pt x="0" y="251459"/>
                </a:lnTo>
                <a:lnTo>
                  <a:pt x="271271" y="251459"/>
                </a:lnTo>
                <a:lnTo>
                  <a:pt x="271271" y="249935"/>
                </a:lnTo>
                <a:lnTo>
                  <a:pt x="6095" y="249935"/>
                </a:lnTo>
                <a:lnTo>
                  <a:pt x="3047" y="246887"/>
                </a:lnTo>
                <a:lnTo>
                  <a:pt x="6095" y="246887"/>
                </a:lnTo>
                <a:lnTo>
                  <a:pt x="6095" y="89915"/>
                </a:lnTo>
                <a:lnTo>
                  <a:pt x="3047" y="89915"/>
                </a:lnTo>
                <a:lnTo>
                  <a:pt x="6095" y="86867"/>
                </a:lnTo>
                <a:lnTo>
                  <a:pt x="271271" y="86867"/>
                </a:lnTo>
                <a:lnTo>
                  <a:pt x="271271" y="85343"/>
                </a:lnTo>
                <a:close/>
              </a:path>
              <a:path w="439420" h="337184">
                <a:moveTo>
                  <a:pt x="275843" y="246887"/>
                </a:moveTo>
                <a:lnTo>
                  <a:pt x="6095" y="246887"/>
                </a:lnTo>
                <a:lnTo>
                  <a:pt x="6095" y="249935"/>
                </a:lnTo>
                <a:lnTo>
                  <a:pt x="271271" y="249935"/>
                </a:lnTo>
                <a:lnTo>
                  <a:pt x="272795" y="251459"/>
                </a:lnTo>
                <a:lnTo>
                  <a:pt x="275843" y="251459"/>
                </a:lnTo>
                <a:lnTo>
                  <a:pt x="275843" y="246887"/>
                </a:lnTo>
                <a:close/>
              </a:path>
              <a:path w="439420" h="337184">
                <a:moveTo>
                  <a:pt x="6095" y="246887"/>
                </a:moveTo>
                <a:lnTo>
                  <a:pt x="3047" y="246887"/>
                </a:lnTo>
                <a:lnTo>
                  <a:pt x="6095" y="249935"/>
                </a:lnTo>
                <a:lnTo>
                  <a:pt x="6095" y="246887"/>
                </a:lnTo>
                <a:close/>
              </a:path>
              <a:path w="439420" h="337184">
                <a:moveTo>
                  <a:pt x="432815" y="166115"/>
                </a:moveTo>
                <a:lnTo>
                  <a:pt x="430551" y="168401"/>
                </a:lnTo>
                <a:lnTo>
                  <a:pt x="432815" y="170687"/>
                </a:lnTo>
                <a:lnTo>
                  <a:pt x="432815" y="166115"/>
                </a:lnTo>
                <a:close/>
              </a:path>
              <a:path w="439420" h="337184">
                <a:moveTo>
                  <a:pt x="435891" y="166115"/>
                </a:moveTo>
                <a:lnTo>
                  <a:pt x="432815" y="166115"/>
                </a:lnTo>
                <a:lnTo>
                  <a:pt x="432815" y="170687"/>
                </a:lnTo>
                <a:lnTo>
                  <a:pt x="437387" y="170687"/>
                </a:lnTo>
                <a:lnTo>
                  <a:pt x="438911" y="169163"/>
                </a:lnTo>
                <a:lnTo>
                  <a:pt x="435891" y="166115"/>
                </a:lnTo>
                <a:close/>
              </a:path>
              <a:path w="439420" h="337184">
                <a:moveTo>
                  <a:pt x="277313" y="6095"/>
                </a:moveTo>
                <a:lnTo>
                  <a:pt x="275843" y="6095"/>
                </a:lnTo>
                <a:lnTo>
                  <a:pt x="275843" y="12235"/>
                </a:lnTo>
                <a:lnTo>
                  <a:pt x="430551" y="168401"/>
                </a:lnTo>
                <a:lnTo>
                  <a:pt x="432815" y="166115"/>
                </a:lnTo>
                <a:lnTo>
                  <a:pt x="435891" y="166115"/>
                </a:lnTo>
                <a:lnTo>
                  <a:pt x="277313" y="6095"/>
                </a:lnTo>
                <a:close/>
              </a:path>
              <a:path w="439420" h="337184">
                <a:moveTo>
                  <a:pt x="6095" y="86867"/>
                </a:moveTo>
                <a:lnTo>
                  <a:pt x="3047" y="89915"/>
                </a:lnTo>
                <a:lnTo>
                  <a:pt x="6095" y="89915"/>
                </a:lnTo>
                <a:lnTo>
                  <a:pt x="6095" y="86867"/>
                </a:lnTo>
                <a:close/>
              </a:path>
              <a:path w="439420" h="337184">
                <a:moveTo>
                  <a:pt x="275843" y="85343"/>
                </a:moveTo>
                <a:lnTo>
                  <a:pt x="272795" y="85343"/>
                </a:lnTo>
                <a:lnTo>
                  <a:pt x="271271" y="86867"/>
                </a:lnTo>
                <a:lnTo>
                  <a:pt x="6095" y="86867"/>
                </a:lnTo>
                <a:lnTo>
                  <a:pt x="6095" y="89915"/>
                </a:lnTo>
                <a:lnTo>
                  <a:pt x="275843" y="89915"/>
                </a:lnTo>
                <a:lnTo>
                  <a:pt x="275843" y="85343"/>
                </a:lnTo>
                <a:close/>
              </a:path>
              <a:path w="439420" h="337184">
                <a:moveTo>
                  <a:pt x="271271" y="7619"/>
                </a:moveTo>
                <a:lnTo>
                  <a:pt x="271271" y="86867"/>
                </a:lnTo>
                <a:lnTo>
                  <a:pt x="272795" y="85343"/>
                </a:lnTo>
                <a:lnTo>
                  <a:pt x="275843" y="85343"/>
                </a:lnTo>
                <a:lnTo>
                  <a:pt x="275843" y="12235"/>
                </a:lnTo>
                <a:lnTo>
                  <a:pt x="271271" y="7619"/>
                </a:lnTo>
                <a:close/>
              </a:path>
              <a:path w="439420" h="337184">
                <a:moveTo>
                  <a:pt x="275843" y="6095"/>
                </a:moveTo>
                <a:lnTo>
                  <a:pt x="271271" y="7619"/>
                </a:lnTo>
                <a:lnTo>
                  <a:pt x="275843" y="12235"/>
                </a:lnTo>
                <a:lnTo>
                  <a:pt x="275843" y="6095"/>
                </a:lnTo>
                <a:close/>
              </a:path>
              <a:path w="439420" h="337184">
                <a:moveTo>
                  <a:pt x="271271" y="0"/>
                </a:moveTo>
                <a:lnTo>
                  <a:pt x="271271" y="7619"/>
                </a:lnTo>
                <a:lnTo>
                  <a:pt x="275843" y="6095"/>
                </a:lnTo>
                <a:lnTo>
                  <a:pt x="277313" y="6095"/>
                </a:lnTo>
                <a:lnTo>
                  <a:pt x="271271" y="0"/>
                </a:lnTo>
                <a:close/>
              </a:path>
            </a:pathLst>
          </a:custGeom>
          <a:solidFill>
            <a:srgbClr val="70805F"/>
          </a:solidFill>
        </p:spPr>
        <p:txBody>
          <a:bodyPr wrap="square" lIns="0" tIns="0" rIns="0" bIns="0" rtlCol="0"/>
          <a:lstStyle/>
          <a:p>
            <a:endParaRPr/>
          </a:p>
        </p:txBody>
      </p:sp>
      <p:sp>
        <p:nvSpPr>
          <p:cNvPr id="84" name="object 103"/>
          <p:cNvSpPr/>
          <p:nvPr/>
        </p:nvSpPr>
        <p:spPr>
          <a:xfrm>
            <a:off x="4549383" y="2848839"/>
            <a:ext cx="268223" cy="231647"/>
          </a:xfrm>
          <a:prstGeom prst="rect">
            <a:avLst/>
          </a:prstGeom>
          <a:blipFill>
            <a:blip r:embed="rId25" cstate="print"/>
            <a:stretch>
              <a:fillRect/>
            </a:stretch>
          </a:blipFill>
        </p:spPr>
        <p:txBody>
          <a:bodyPr wrap="square" lIns="0" tIns="0" rIns="0" bIns="0" rtlCol="0"/>
          <a:lstStyle/>
          <a:p>
            <a:endParaRPr/>
          </a:p>
        </p:txBody>
      </p:sp>
      <p:sp>
        <p:nvSpPr>
          <p:cNvPr id="85" name="object 104"/>
          <p:cNvSpPr/>
          <p:nvPr/>
        </p:nvSpPr>
        <p:spPr>
          <a:xfrm>
            <a:off x="4547860" y="2847315"/>
            <a:ext cx="271271" cy="233171"/>
          </a:xfrm>
          <a:prstGeom prst="rect">
            <a:avLst/>
          </a:prstGeom>
          <a:blipFill>
            <a:blip r:embed="rId26" cstate="print"/>
            <a:stretch>
              <a:fillRect/>
            </a:stretch>
          </a:blipFill>
        </p:spPr>
        <p:txBody>
          <a:bodyPr wrap="square" lIns="0" tIns="0" rIns="0" bIns="0" rtlCol="0"/>
          <a:lstStyle/>
          <a:p>
            <a:endParaRPr/>
          </a:p>
        </p:txBody>
      </p:sp>
      <p:sp>
        <p:nvSpPr>
          <p:cNvPr id="86" name="object 105"/>
          <p:cNvSpPr/>
          <p:nvPr/>
        </p:nvSpPr>
        <p:spPr>
          <a:xfrm>
            <a:off x="4547860" y="2847315"/>
            <a:ext cx="271780" cy="233679"/>
          </a:xfrm>
          <a:custGeom>
            <a:avLst/>
            <a:gdLst/>
            <a:ahLst/>
            <a:cxnLst/>
            <a:rect l="l" t="t" r="r" b="b"/>
            <a:pathLst>
              <a:path w="271779" h="233679">
                <a:moveTo>
                  <a:pt x="268223" y="0"/>
                </a:moveTo>
                <a:lnTo>
                  <a:pt x="57911" y="0"/>
                </a:lnTo>
                <a:lnTo>
                  <a:pt x="0" y="57911"/>
                </a:lnTo>
                <a:lnTo>
                  <a:pt x="0" y="233171"/>
                </a:lnTo>
                <a:lnTo>
                  <a:pt x="213359" y="233171"/>
                </a:lnTo>
                <a:lnTo>
                  <a:pt x="216329" y="230123"/>
                </a:lnTo>
                <a:lnTo>
                  <a:pt x="4571" y="230123"/>
                </a:lnTo>
                <a:lnTo>
                  <a:pt x="3047" y="228599"/>
                </a:lnTo>
                <a:lnTo>
                  <a:pt x="4571" y="228599"/>
                </a:lnTo>
                <a:lnTo>
                  <a:pt x="4571" y="60959"/>
                </a:lnTo>
                <a:lnTo>
                  <a:pt x="3047" y="60959"/>
                </a:lnTo>
                <a:lnTo>
                  <a:pt x="3047" y="56387"/>
                </a:lnTo>
                <a:lnTo>
                  <a:pt x="9023" y="56387"/>
                </a:lnTo>
                <a:lnTo>
                  <a:pt x="59476" y="4571"/>
                </a:lnTo>
                <a:lnTo>
                  <a:pt x="60959" y="3047"/>
                </a:lnTo>
                <a:lnTo>
                  <a:pt x="265175" y="3047"/>
                </a:lnTo>
                <a:lnTo>
                  <a:pt x="268223" y="0"/>
                </a:lnTo>
                <a:close/>
              </a:path>
              <a:path w="271779" h="233679">
                <a:moveTo>
                  <a:pt x="4571" y="228599"/>
                </a:moveTo>
                <a:lnTo>
                  <a:pt x="3047" y="228599"/>
                </a:lnTo>
                <a:lnTo>
                  <a:pt x="4571" y="230123"/>
                </a:lnTo>
                <a:lnTo>
                  <a:pt x="4571" y="228599"/>
                </a:lnTo>
                <a:close/>
              </a:path>
              <a:path w="271779" h="233679">
                <a:moveTo>
                  <a:pt x="210311" y="228599"/>
                </a:moveTo>
                <a:lnTo>
                  <a:pt x="4571" y="228599"/>
                </a:lnTo>
                <a:lnTo>
                  <a:pt x="4571" y="230123"/>
                </a:lnTo>
                <a:lnTo>
                  <a:pt x="210311" y="230123"/>
                </a:lnTo>
                <a:lnTo>
                  <a:pt x="210311" y="228599"/>
                </a:lnTo>
                <a:close/>
              </a:path>
              <a:path w="271779" h="233679">
                <a:moveTo>
                  <a:pt x="214883" y="224148"/>
                </a:moveTo>
                <a:lnTo>
                  <a:pt x="210311" y="228599"/>
                </a:lnTo>
                <a:lnTo>
                  <a:pt x="210311" y="230123"/>
                </a:lnTo>
                <a:lnTo>
                  <a:pt x="214883" y="230123"/>
                </a:lnTo>
                <a:lnTo>
                  <a:pt x="214883" y="224148"/>
                </a:lnTo>
                <a:close/>
              </a:path>
              <a:path w="271779" h="233679">
                <a:moveTo>
                  <a:pt x="266699" y="173695"/>
                </a:moveTo>
                <a:lnTo>
                  <a:pt x="214883" y="224148"/>
                </a:lnTo>
                <a:lnTo>
                  <a:pt x="214883" y="230123"/>
                </a:lnTo>
                <a:lnTo>
                  <a:pt x="216329" y="230123"/>
                </a:lnTo>
                <a:lnTo>
                  <a:pt x="271271" y="173735"/>
                </a:lnTo>
                <a:lnTo>
                  <a:pt x="266699" y="173735"/>
                </a:lnTo>
                <a:close/>
              </a:path>
              <a:path w="271779" h="233679">
                <a:moveTo>
                  <a:pt x="214883" y="59435"/>
                </a:moveTo>
                <a:lnTo>
                  <a:pt x="210311" y="59435"/>
                </a:lnTo>
                <a:lnTo>
                  <a:pt x="210311" y="228599"/>
                </a:lnTo>
                <a:lnTo>
                  <a:pt x="214883" y="224148"/>
                </a:lnTo>
                <a:lnTo>
                  <a:pt x="214883" y="60959"/>
                </a:lnTo>
                <a:lnTo>
                  <a:pt x="213359" y="60959"/>
                </a:lnTo>
                <a:lnTo>
                  <a:pt x="214883" y="59435"/>
                </a:lnTo>
                <a:close/>
              </a:path>
              <a:path w="271779" h="233679">
                <a:moveTo>
                  <a:pt x="268223" y="172211"/>
                </a:moveTo>
                <a:lnTo>
                  <a:pt x="266699" y="173695"/>
                </a:lnTo>
                <a:lnTo>
                  <a:pt x="268223" y="172211"/>
                </a:lnTo>
                <a:close/>
              </a:path>
              <a:path w="271779" h="233679">
                <a:moveTo>
                  <a:pt x="271271" y="172211"/>
                </a:moveTo>
                <a:lnTo>
                  <a:pt x="268223" y="172211"/>
                </a:lnTo>
                <a:lnTo>
                  <a:pt x="266699" y="173735"/>
                </a:lnTo>
                <a:lnTo>
                  <a:pt x="271271" y="173735"/>
                </a:lnTo>
                <a:lnTo>
                  <a:pt x="271271" y="172211"/>
                </a:lnTo>
                <a:close/>
              </a:path>
              <a:path w="271779" h="233679">
                <a:moveTo>
                  <a:pt x="271271" y="3047"/>
                </a:moveTo>
                <a:lnTo>
                  <a:pt x="266699" y="7619"/>
                </a:lnTo>
                <a:lnTo>
                  <a:pt x="266699" y="173695"/>
                </a:lnTo>
                <a:lnTo>
                  <a:pt x="268223" y="172211"/>
                </a:lnTo>
                <a:lnTo>
                  <a:pt x="271271" y="172211"/>
                </a:lnTo>
                <a:lnTo>
                  <a:pt x="271271" y="3047"/>
                </a:lnTo>
                <a:close/>
              </a:path>
              <a:path w="271779" h="233679">
                <a:moveTo>
                  <a:pt x="9023" y="56387"/>
                </a:moveTo>
                <a:lnTo>
                  <a:pt x="3047" y="56387"/>
                </a:lnTo>
                <a:lnTo>
                  <a:pt x="3047" y="60959"/>
                </a:lnTo>
                <a:lnTo>
                  <a:pt x="4571" y="60959"/>
                </a:lnTo>
                <a:lnTo>
                  <a:pt x="4571" y="59435"/>
                </a:lnTo>
                <a:lnTo>
                  <a:pt x="6055" y="59435"/>
                </a:lnTo>
                <a:lnTo>
                  <a:pt x="9023" y="56387"/>
                </a:lnTo>
                <a:close/>
              </a:path>
              <a:path w="271779" h="233679">
                <a:moveTo>
                  <a:pt x="6055" y="59435"/>
                </a:moveTo>
                <a:lnTo>
                  <a:pt x="4571" y="59435"/>
                </a:lnTo>
                <a:lnTo>
                  <a:pt x="4571" y="60959"/>
                </a:lnTo>
                <a:lnTo>
                  <a:pt x="6055" y="59435"/>
                </a:lnTo>
                <a:close/>
              </a:path>
              <a:path w="271779" h="233679">
                <a:moveTo>
                  <a:pt x="211835" y="56387"/>
                </a:moveTo>
                <a:lnTo>
                  <a:pt x="9023" y="56387"/>
                </a:lnTo>
                <a:lnTo>
                  <a:pt x="4571" y="60959"/>
                </a:lnTo>
                <a:lnTo>
                  <a:pt x="210311" y="60959"/>
                </a:lnTo>
                <a:lnTo>
                  <a:pt x="210311" y="59435"/>
                </a:lnTo>
                <a:lnTo>
                  <a:pt x="214883" y="59435"/>
                </a:lnTo>
                <a:lnTo>
                  <a:pt x="216407" y="57911"/>
                </a:lnTo>
                <a:lnTo>
                  <a:pt x="210311" y="57911"/>
                </a:lnTo>
                <a:lnTo>
                  <a:pt x="211835" y="56387"/>
                </a:lnTo>
                <a:close/>
              </a:path>
              <a:path w="271779" h="233679">
                <a:moveTo>
                  <a:pt x="214883" y="59435"/>
                </a:moveTo>
                <a:lnTo>
                  <a:pt x="213359" y="60959"/>
                </a:lnTo>
                <a:lnTo>
                  <a:pt x="214883" y="60959"/>
                </a:lnTo>
                <a:lnTo>
                  <a:pt x="214883" y="59435"/>
                </a:lnTo>
                <a:close/>
              </a:path>
              <a:path w="271779" h="233679">
                <a:moveTo>
                  <a:pt x="266699" y="1523"/>
                </a:moveTo>
                <a:lnTo>
                  <a:pt x="210311" y="57911"/>
                </a:lnTo>
                <a:lnTo>
                  <a:pt x="216407" y="57911"/>
                </a:lnTo>
                <a:lnTo>
                  <a:pt x="266699" y="7619"/>
                </a:lnTo>
                <a:lnTo>
                  <a:pt x="266699" y="1523"/>
                </a:lnTo>
                <a:close/>
              </a:path>
              <a:path w="271779" h="233679">
                <a:moveTo>
                  <a:pt x="266699" y="1523"/>
                </a:moveTo>
                <a:lnTo>
                  <a:pt x="266699" y="7619"/>
                </a:lnTo>
                <a:lnTo>
                  <a:pt x="269747" y="4571"/>
                </a:lnTo>
                <a:lnTo>
                  <a:pt x="266699" y="1523"/>
                </a:lnTo>
                <a:close/>
              </a:path>
              <a:path w="271779" h="233679">
                <a:moveTo>
                  <a:pt x="60959" y="3047"/>
                </a:moveTo>
                <a:lnTo>
                  <a:pt x="59435" y="4571"/>
                </a:lnTo>
                <a:lnTo>
                  <a:pt x="60959" y="3047"/>
                </a:lnTo>
                <a:close/>
              </a:path>
              <a:path w="271779" h="233679">
                <a:moveTo>
                  <a:pt x="265175" y="3047"/>
                </a:moveTo>
                <a:lnTo>
                  <a:pt x="60959" y="3047"/>
                </a:lnTo>
                <a:lnTo>
                  <a:pt x="59476" y="4571"/>
                </a:lnTo>
                <a:lnTo>
                  <a:pt x="263651" y="4571"/>
                </a:lnTo>
                <a:lnTo>
                  <a:pt x="265175" y="3047"/>
                </a:lnTo>
                <a:close/>
              </a:path>
              <a:path w="271779" h="233679">
                <a:moveTo>
                  <a:pt x="268223" y="0"/>
                </a:moveTo>
                <a:lnTo>
                  <a:pt x="266699" y="1523"/>
                </a:lnTo>
                <a:lnTo>
                  <a:pt x="269747" y="4571"/>
                </a:lnTo>
                <a:lnTo>
                  <a:pt x="271271" y="3047"/>
                </a:lnTo>
                <a:lnTo>
                  <a:pt x="268223" y="0"/>
                </a:lnTo>
                <a:close/>
              </a:path>
              <a:path w="271779" h="233679">
                <a:moveTo>
                  <a:pt x="271271" y="0"/>
                </a:moveTo>
                <a:lnTo>
                  <a:pt x="268223" y="0"/>
                </a:lnTo>
                <a:lnTo>
                  <a:pt x="271271" y="3047"/>
                </a:lnTo>
                <a:lnTo>
                  <a:pt x="271271" y="0"/>
                </a:lnTo>
                <a:close/>
              </a:path>
            </a:pathLst>
          </a:custGeom>
          <a:solidFill>
            <a:srgbClr val="465F98"/>
          </a:solidFill>
        </p:spPr>
        <p:txBody>
          <a:bodyPr wrap="square" lIns="0" tIns="0" rIns="0" bIns="0" rtlCol="0"/>
          <a:lstStyle/>
          <a:p>
            <a:endParaRPr/>
          </a:p>
        </p:txBody>
      </p:sp>
      <p:sp>
        <p:nvSpPr>
          <p:cNvPr id="87" name="object 106"/>
          <p:cNvSpPr/>
          <p:nvPr/>
        </p:nvSpPr>
        <p:spPr>
          <a:xfrm>
            <a:off x="4550907" y="3755618"/>
            <a:ext cx="266699" cy="228599"/>
          </a:xfrm>
          <a:prstGeom prst="rect">
            <a:avLst/>
          </a:prstGeom>
          <a:blipFill>
            <a:blip r:embed="rId27" cstate="print"/>
            <a:stretch>
              <a:fillRect/>
            </a:stretch>
          </a:blipFill>
        </p:spPr>
        <p:txBody>
          <a:bodyPr wrap="square" lIns="0" tIns="0" rIns="0" bIns="0" rtlCol="0"/>
          <a:lstStyle/>
          <a:p>
            <a:endParaRPr/>
          </a:p>
        </p:txBody>
      </p:sp>
      <p:sp>
        <p:nvSpPr>
          <p:cNvPr id="88" name="object 107"/>
          <p:cNvSpPr/>
          <p:nvPr/>
        </p:nvSpPr>
        <p:spPr>
          <a:xfrm>
            <a:off x="4547860" y="3754094"/>
            <a:ext cx="271271" cy="233171"/>
          </a:xfrm>
          <a:prstGeom prst="rect">
            <a:avLst/>
          </a:prstGeom>
          <a:blipFill>
            <a:blip r:embed="rId28" cstate="print"/>
            <a:stretch>
              <a:fillRect/>
            </a:stretch>
          </a:blipFill>
        </p:spPr>
        <p:txBody>
          <a:bodyPr wrap="square" lIns="0" tIns="0" rIns="0" bIns="0" rtlCol="0"/>
          <a:lstStyle/>
          <a:p>
            <a:endParaRPr/>
          </a:p>
        </p:txBody>
      </p:sp>
      <p:sp>
        <p:nvSpPr>
          <p:cNvPr id="89" name="object 108"/>
          <p:cNvSpPr/>
          <p:nvPr/>
        </p:nvSpPr>
        <p:spPr>
          <a:xfrm>
            <a:off x="4547860" y="3754094"/>
            <a:ext cx="271780" cy="233679"/>
          </a:xfrm>
          <a:custGeom>
            <a:avLst/>
            <a:gdLst/>
            <a:ahLst/>
            <a:cxnLst/>
            <a:rect l="l" t="t" r="r" b="b"/>
            <a:pathLst>
              <a:path w="271779" h="233679">
                <a:moveTo>
                  <a:pt x="268223" y="0"/>
                </a:moveTo>
                <a:lnTo>
                  <a:pt x="57911" y="0"/>
                </a:lnTo>
                <a:lnTo>
                  <a:pt x="0" y="57911"/>
                </a:lnTo>
                <a:lnTo>
                  <a:pt x="0" y="233171"/>
                </a:lnTo>
                <a:lnTo>
                  <a:pt x="213359" y="233171"/>
                </a:lnTo>
                <a:lnTo>
                  <a:pt x="216329" y="230123"/>
                </a:lnTo>
                <a:lnTo>
                  <a:pt x="4571" y="230123"/>
                </a:lnTo>
                <a:lnTo>
                  <a:pt x="3047" y="228599"/>
                </a:lnTo>
                <a:lnTo>
                  <a:pt x="4571" y="228599"/>
                </a:lnTo>
                <a:lnTo>
                  <a:pt x="4571" y="60959"/>
                </a:lnTo>
                <a:lnTo>
                  <a:pt x="3047" y="60959"/>
                </a:lnTo>
                <a:lnTo>
                  <a:pt x="3047" y="56387"/>
                </a:lnTo>
                <a:lnTo>
                  <a:pt x="9023" y="56387"/>
                </a:lnTo>
                <a:lnTo>
                  <a:pt x="59476" y="4571"/>
                </a:lnTo>
                <a:lnTo>
                  <a:pt x="60959" y="3047"/>
                </a:lnTo>
                <a:lnTo>
                  <a:pt x="265175" y="3047"/>
                </a:lnTo>
                <a:lnTo>
                  <a:pt x="268223" y="0"/>
                </a:lnTo>
                <a:close/>
              </a:path>
              <a:path w="271779" h="233679">
                <a:moveTo>
                  <a:pt x="4571" y="228599"/>
                </a:moveTo>
                <a:lnTo>
                  <a:pt x="3047" y="228599"/>
                </a:lnTo>
                <a:lnTo>
                  <a:pt x="4571" y="230123"/>
                </a:lnTo>
                <a:lnTo>
                  <a:pt x="4571" y="228599"/>
                </a:lnTo>
                <a:close/>
              </a:path>
              <a:path w="271779" h="233679">
                <a:moveTo>
                  <a:pt x="210311" y="228599"/>
                </a:moveTo>
                <a:lnTo>
                  <a:pt x="4571" y="228599"/>
                </a:lnTo>
                <a:lnTo>
                  <a:pt x="4571" y="230123"/>
                </a:lnTo>
                <a:lnTo>
                  <a:pt x="210311" y="230123"/>
                </a:lnTo>
                <a:lnTo>
                  <a:pt x="210311" y="228599"/>
                </a:lnTo>
                <a:close/>
              </a:path>
              <a:path w="271779" h="233679">
                <a:moveTo>
                  <a:pt x="214883" y="224148"/>
                </a:moveTo>
                <a:lnTo>
                  <a:pt x="210311" y="228599"/>
                </a:lnTo>
                <a:lnTo>
                  <a:pt x="210311" y="230123"/>
                </a:lnTo>
                <a:lnTo>
                  <a:pt x="214883" y="230123"/>
                </a:lnTo>
                <a:lnTo>
                  <a:pt x="214883" y="224148"/>
                </a:lnTo>
                <a:close/>
              </a:path>
              <a:path w="271779" h="233679">
                <a:moveTo>
                  <a:pt x="266699" y="173695"/>
                </a:moveTo>
                <a:lnTo>
                  <a:pt x="214883" y="224148"/>
                </a:lnTo>
                <a:lnTo>
                  <a:pt x="214883" y="230123"/>
                </a:lnTo>
                <a:lnTo>
                  <a:pt x="216329" y="230123"/>
                </a:lnTo>
                <a:lnTo>
                  <a:pt x="271271" y="173735"/>
                </a:lnTo>
                <a:lnTo>
                  <a:pt x="266699" y="173735"/>
                </a:lnTo>
                <a:close/>
              </a:path>
              <a:path w="271779" h="233679">
                <a:moveTo>
                  <a:pt x="214883" y="59435"/>
                </a:moveTo>
                <a:lnTo>
                  <a:pt x="210311" y="59435"/>
                </a:lnTo>
                <a:lnTo>
                  <a:pt x="210311" y="228599"/>
                </a:lnTo>
                <a:lnTo>
                  <a:pt x="214883" y="224148"/>
                </a:lnTo>
                <a:lnTo>
                  <a:pt x="214883" y="60959"/>
                </a:lnTo>
                <a:lnTo>
                  <a:pt x="213359" y="60959"/>
                </a:lnTo>
                <a:lnTo>
                  <a:pt x="214883" y="59435"/>
                </a:lnTo>
                <a:close/>
              </a:path>
              <a:path w="271779" h="233679">
                <a:moveTo>
                  <a:pt x="268223" y="172211"/>
                </a:moveTo>
                <a:lnTo>
                  <a:pt x="266699" y="173695"/>
                </a:lnTo>
                <a:lnTo>
                  <a:pt x="268223" y="172211"/>
                </a:lnTo>
                <a:close/>
              </a:path>
              <a:path w="271779" h="233679">
                <a:moveTo>
                  <a:pt x="271271" y="172211"/>
                </a:moveTo>
                <a:lnTo>
                  <a:pt x="268223" y="172211"/>
                </a:lnTo>
                <a:lnTo>
                  <a:pt x="266699" y="173735"/>
                </a:lnTo>
                <a:lnTo>
                  <a:pt x="271271" y="173735"/>
                </a:lnTo>
                <a:lnTo>
                  <a:pt x="271271" y="172211"/>
                </a:lnTo>
                <a:close/>
              </a:path>
              <a:path w="271779" h="233679">
                <a:moveTo>
                  <a:pt x="271271" y="3047"/>
                </a:moveTo>
                <a:lnTo>
                  <a:pt x="266699" y="7619"/>
                </a:lnTo>
                <a:lnTo>
                  <a:pt x="266699" y="173695"/>
                </a:lnTo>
                <a:lnTo>
                  <a:pt x="268223" y="172211"/>
                </a:lnTo>
                <a:lnTo>
                  <a:pt x="271271" y="172211"/>
                </a:lnTo>
                <a:lnTo>
                  <a:pt x="271271" y="3047"/>
                </a:lnTo>
                <a:close/>
              </a:path>
              <a:path w="271779" h="233679">
                <a:moveTo>
                  <a:pt x="9023" y="56387"/>
                </a:moveTo>
                <a:lnTo>
                  <a:pt x="3047" y="56387"/>
                </a:lnTo>
                <a:lnTo>
                  <a:pt x="3047" y="60959"/>
                </a:lnTo>
                <a:lnTo>
                  <a:pt x="4571" y="60959"/>
                </a:lnTo>
                <a:lnTo>
                  <a:pt x="4571" y="59435"/>
                </a:lnTo>
                <a:lnTo>
                  <a:pt x="6055" y="59435"/>
                </a:lnTo>
                <a:lnTo>
                  <a:pt x="9023" y="56387"/>
                </a:lnTo>
                <a:close/>
              </a:path>
              <a:path w="271779" h="233679">
                <a:moveTo>
                  <a:pt x="6055" y="59435"/>
                </a:moveTo>
                <a:lnTo>
                  <a:pt x="4571" y="59435"/>
                </a:lnTo>
                <a:lnTo>
                  <a:pt x="4571" y="60959"/>
                </a:lnTo>
                <a:lnTo>
                  <a:pt x="6055" y="59435"/>
                </a:lnTo>
                <a:close/>
              </a:path>
              <a:path w="271779" h="233679">
                <a:moveTo>
                  <a:pt x="211835" y="56387"/>
                </a:moveTo>
                <a:lnTo>
                  <a:pt x="9023" y="56387"/>
                </a:lnTo>
                <a:lnTo>
                  <a:pt x="4571" y="60959"/>
                </a:lnTo>
                <a:lnTo>
                  <a:pt x="210311" y="60959"/>
                </a:lnTo>
                <a:lnTo>
                  <a:pt x="210311" y="59435"/>
                </a:lnTo>
                <a:lnTo>
                  <a:pt x="214883" y="59435"/>
                </a:lnTo>
                <a:lnTo>
                  <a:pt x="216407" y="57911"/>
                </a:lnTo>
                <a:lnTo>
                  <a:pt x="210311" y="57911"/>
                </a:lnTo>
                <a:lnTo>
                  <a:pt x="211835" y="56387"/>
                </a:lnTo>
                <a:close/>
              </a:path>
              <a:path w="271779" h="233679">
                <a:moveTo>
                  <a:pt x="214883" y="59435"/>
                </a:moveTo>
                <a:lnTo>
                  <a:pt x="213359" y="60959"/>
                </a:lnTo>
                <a:lnTo>
                  <a:pt x="214883" y="60959"/>
                </a:lnTo>
                <a:lnTo>
                  <a:pt x="214883" y="59435"/>
                </a:lnTo>
                <a:close/>
              </a:path>
              <a:path w="271779" h="233679">
                <a:moveTo>
                  <a:pt x="266699" y="1523"/>
                </a:moveTo>
                <a:lnTo>
                  <a:pt x="210311" y="57911"/>
                </a:lnTo>
                <a:lnTo>
                  <a:pt x="216407" y="57911"/>
                </a:lnTo>
                <a:lnTo>
                  <a:pt x="266699" y="7619"/>
                </a:lnTo>
                <a:lnTo>
                  <a:pt x="266699" y="1523"/>
                </a:lnTo>
                <a:close/>
              </a:path>
              <a:path w="271779" h="233679">
                <a:moveTo>
                  <a:pt x="266699" y="1523"/>
                </a:moveTo>
                <a:lnTo>
                  <a:pt x="266699" y="7619"/>
                </a:lnTo>
                <a:lnTo>
                  <a:pt x="269747" y="4571"/>
                </a:lnTo>
                <a:lnTo>
                  <a:pt x="266699" y="1523"/>
                </a:lnTo>
                <a:close/>
              </a:path>
              <a:path w="271779" h="233679">
                <a:moveTo>
                  <a:pt x="60959" y="3047"/>
                </a:moveTo>
                <a:lnTo>
                  <a:pt x="59435" y="4571"/>
                </a:lnTo>
                <a:lnTo>
                  <a:pt x="60959" y="3047"/>
                </a:lnTo>
                <a:close/>
              </a:path>
              <a:path w="271779" h="233679">
                <a:moveTo>
                  <a:pt x="265175" y="3047"/>
                </a:moveTo>
                <a:lnTo>
                  <a:pt x="60959" y="3047"/>
                </a:lnTo>
                <a:lnTo>
                  <a:pt x="59476" y="4571"/>
                </a:lnTo>
                <a:lnTo>
                  <a:pt x="263651" y="4571"/>
                </a:lnTo>
                <a:lnTo>
                  <a:pt x="265175" y="3047"/>
                </a:lnTo>
                <a:close/>
              </a:path>
              <a:path w="271779" h="233679">
                <a:moveTo>
                  <a:pt x="268223" y="0"/>
                </a:moveTo>
                <a:lnTo>
                  <a:pt x="266699" y="1523"/>
                </a:lnTo>
                <a:lnTo>
                  <a:pt x="269747" y="4571"/>
                </a:lnTo>
                <a:lnTo>
                  <a:pt x="271271" y="3047"/>
                </a:lnTo>
                <a:lnTo>
                  <a:pt x="268223" y="0"/>
                </a:lnTo>
                <a:close/>
              </a:path>
              <a:path w="271779" h="233679">
                <a:moveTo>
                  <a:pt x="271271" y="0"/>
                </a:moveTo>
                <a:lnTo>
                  <a:pt x="268223" y="0"/>
                </a:lnTo>
                <a:lnTo>
                  <a:pt x="271271" y="3047"/>
                </a:lnTo>
                <a:lnTo>
                  <a:pt x="271271" y="0"/>
                </a:lnTo>
                <a:close/>
              </a:path>
            </a:pathLst>
          </a:custGeom>
          <a:solidFill>
            <a:srgbClr val="465F98"/>
          </a:solidFill>
        </p:spPr>
        <p:txBody>
          <a:bodyPr wrap="square" lIns="0" tIns="0" rIns="0" bIns="0" rtlCol="0"/>
          <a:lstStyle/>
          <a:p>
            <a:endParaRPr/>
          </a:p>
        </p:txBody>
      </p:sp>
      <p:sp>
        <p:nvSpPr>
          <p:cNvPr id="90" name="object 109"/>
          <p:cNvSpPr/>
          <p:nvPr/>
        </p:nvSpPr>
        <p:spPr>
          <a:xfrm>
            <a:off x="5354055" y="3574263"/>
            <a:ext cx="38099" cy="114299"/>
          </a:xfrm>
          <a:prstGeom prst="rect">
            <a:avLst/>
          </a:prstGeom>
          <a:blipFill>
            <a:blip r:embed="rId29" cstate="print"/>
            <a:stretch>
              <a:fillRect/>
            </a:stretch>
          </a:blipFill>
        </p:spPr>
        <p:txBody>
          <a:bodyPr wrap="square" lIns="0" tIns="0" rIns="0" bIns="0" rtlCol="0"/>
          <a:lstStyle/>
          <a:p>
            <a:endParaRPr/>
          </a:p>
        </p:txBody>
      </p:sp>
      <p:sp>
        <p:nvSpPr>
          <p:cNvPr id="91" name="object 110"/>
          <p:cNvSpPr/>
          <p:nvPr/>
        </p:nvSpPr>
        <p:spPr>
          <a:xfrm>
            <a:off x="5352531" y="3572739"/>
            <a:ext cx="42671" cy="118871"/>
          </a:xfrm>
          <a:prstGeom prst="rect">
            <a:avLst/>
          </a:prstGeom>
          <a:blipFill>
            <a:blip r:embed="rId30" cstate="print"/>
            <a:stretch>
              <a:fillRect/>
            </a:stretch>
          </a:blipFill>
        </p:spPr>
        <p:txBody>
          <a:bodyPr wrap="square" lIns="0" tIns="0" rIns="0" bIns="0" rtlCol="0"/>
          <a:lstStyle/>
          <a:p>
            <a:endParaRPr/>
          </a:p>
        </p:txBody>
      </p:sp>
      <p:sp>
        <p:nvSpPr>
          <p:cNvPr id="92" name="object 111"/>
          <p:cNvSpPr/>
          <p:nvPr/>
        </p:nvSpPr>
        <p:spPr>
          <a:xfrm>
            <a:off x="5352531" y="3572739"/>
            <a:ext cx="43180" cy="119380"/>
          </a:xfrm>
          <a:custGeom>
            <a:avLst/>
            <a:gdLst/>
            <a:ahLst/>
            <a:cxnLst/>
            <a:rect l="l" t="t" r="r" b="b"/>
            <a:pathLst>
              <a:path w="43179" h="119379">
                <a:moveTo>
                  <a:pt x="42671" y="0"/>
                </a:moveTo>
                <a:lnTo>
                  <a:pt x="0" y="0"/>
                </a:lnTo>
                <a:lnTo>
                  <a:pt x="0" y="117347"/>
                </a:lnTo>
                <a:lnTo>
                  <a:pt x="1523" y="118871"/>
                </a:lnTo>
                <a:lnTo>
                  <a:pt x="41147" y="118871"/>
                </a:lnTo>
                <a:lnTo>
                  <a:pt x="42671" y="117347"/>
                </a:lnTo>
                <a:lnTo>
                  <a:pt x="42671" y="115823"/>
                </a:lnTo>
                <a:lnTo>
                  <a:pt x="4571" y="115823"/>
                </a:lnTo>
                <a:lnTo>
                  <a:pt x="1523" y="114299"/>
                </a:lnTo>
                <a:lnTo>
                  <a:pt x="4571" y="114299"/>
                </a:lnTo>
                <a:lnTo>
                  <a:pt x="4571" y="4571"/>
                </a:lnTo>
                <a:lnTo>
                  <a:pt x="1523" y="4571"/>
                </a:lnTo>
                <a:lnTo>
                  <a:pt x="4571" y="1523"/>
                </a:lnTo>
                <a:lnTo>
                  <a:pt x="42671" y="1523"/>
                </a:lnTo>
                <a:lnTo>
                  <a:pt x="42671" y="0"/>
                </a:lnTo>
                <a:close/>
              </a:path>
              <a:path w="43179" h="119379">
                <a:moveTo>
                  <a:pt x="4571" y="114299"/>
                </a:moveTo>
                <a:lnTo>
                  <a:pt x="1523" y="114299"/>
                </a:lnTo>
                <a:lnTo>
                  <a:pt x="4571" y="115823"/>
                </a:lnTo>
                <a:lnTo>
                  <a:pt x="4571" y="114299"/>
                </a:lnTo>
                <a:close/>
              </a:path>
              <a:path w="43179" h="119379">
                <a:moveTo>
                  <a:pt x="38099" y="114299"/>
                </a:moveTo>
                <a:lnTo>
                  <a:pt x="4571" y="114299"/>
                </a:lnTo>
                <a:lnTo>
                  <a:pt x="4571" y="115823"/>
                </a:lnTo>
                <a:lnTo>
                  <a:pt x="38099" y="115823"/>
                </a:lnTo>
                <a:lnTo>
                  <a:pt x="38099" y="114299"/>
                </a:lnTo>
                <a:close/>
              </a:path>
              <a:path w="43179" h="119379">
                <a:moveTo>
                  <a:pt x="38099" y="1523"/>
                </a:moveTo>
                <a:lnTo>
                  <a:pt x="38099" y="115823"/>
                </a:lnTo>
                <a:lnTo>
                  <a:pt x="39623" y="114299"/>
                </a:lnTo>
                <a:lnTo>
                  <a:pt x="42671" y="114299"/>
                </a:lnTo>
                <a:lnTo>
                  <a:pt x="42671" y="4571"/>
                </a:lnTo>
                <a:lnTo>
                  <a:pt x="39623" y="4571"/>
                </a:lnTo>
                <a:lnTo>
                  <a:pt x="38099" y="1523"/>
                </a:lnTo>
                <a:close/>
              </a:path>
              <a:path w="43179" h="119379">
                <a:moveTo>
                  <a:pt x="42671" y="114299"/>
                </a:moveTo>
                <a:lnTo>
                  <a:pt x="39623" y="114299"/>
                </a:lnTo>
                <a:lnTo>
                  <a:pt x="38099" y="115823"/>
                </a:lnTo>
                <a:lnTo>
                  <a:pt x="42671" y="115823"/>
                </a:lnTo>
                <a:lnTo>
                  <a:pt x="42671" y="114299"/>
                </a:lnTo>
                <a:close/>
              </a:path>
              <a:path w="43179" h="119379">
                <a:moveTo>
                  <a:pt x="4571" y="1523"/>
                </a:moveTo>
                <a:lnTo>
                  <a:pt x="1523" y="4571"/>
                </a:lnTo>
                <a:lnTo>
                  <a:pt x="4571" y="4571"/>
                </a:lnTo>
                <a:lnTo>
                  <a:pt x="4571" y="1523"/>
                </a:lnTo>
                <a:close/>
              </a:path>
              <a:path w="43179" h="119379">
                <a:moveTo>
                  <a:pt x="38099" y="1523"/>
                </a:moveTo>
                <a:lnTo>
                  <a:pt x="4571" y="1523"/>
                </a:lnTo>
                <a:lnTo>
                  <a:pt x="4571" y="4571"/>
                </a:lnTo>
                <a:lnTo>
                  <a:pt x="38099" y="4571"/>
                </a:lnTo>
                <a:lnTo>
                  <a:pt x="38099" y="1523"/>
                </a:lnTo>
                <a:close/>
              </a:path>
              <a:path w="43179" h="119379">
                <a:moveTo>
                  <a:pt x="42671" y="1523"/>
                </a:moveTo>
                <a:lnTo>
                  <a:pt x="38099" y="1523"/>
                </a:lnTo>
                <a:lnTo>
                  <a:pt x="39623" y="4571"/>
                </a:lnTo>
                <a:lnTo>
                  <a:pt x="42671" y="4571"/>
                </a:lnTo>
                <a:lnTo>
                  <a:pt x="42671" y="1523"/>
                </a:lnTo>
                <a:close/>
              </a:path>
            </a:pathLst>
          </a:custGeom>
          <a:solidFill>
            <a:srgbClr val="70805F"/>
          </a:solidFill>
        </p:spPr>
        <p:txBody>
          <a:bodyPr wrap="square" lIns="0" tIns="0" rIns="0" bIns="0" rtlCol="0"/>
          <a:lstStyle/>
          <a:p>
            <a:endParaRPr/>
          </a:p>
        </p:txBody>
      </p:sp>
      <p:sp>
        <p:nvSpPr>
          <p:cNvPr id="93" name="object 112"/>
          <p:cNvSpPr/>
          <p:nvPr/>
        </p:nvSpPr>
        <p:spPr>
          <a:xfrm>
            <a:off x="5430255" y="3536163"/>
            <a:ext cx="38099" cy="152399"/>
          </a:xfrm>
          <a:prstGeom prst="rect">
            <a:avLst/>
          </a:prstGeom>
          <a:blipFill>
            <a:blip r:embed="rId31" cstate="print"/>
            <a:stretch>
              <a:fillRect/>
            </a:stretch>
          </a:blipFill>
        </p:spPr>
        <p:txBody>
          <a:bodyPr wrap="square" lIns="0" tIns="0" rIns="0" bIns="0" rtlCol="0"/>
          <a:lstStyle/>
          <a:p>
            <a:endParaRPr/>
          </a:p>
        </p:txBody>
      </p:sp>
      <p:sp>
        <p:nvSpPr>
          <p:cNvPr id="94" name="object 113"/>
          <p:cNvSpPr/>
          <p:nvPr/>
        </p:nvSpPr>
        <p:spPr>
          <a:xfrm>
            <a:off x="5428731" y="3534639"/>
            <a:ext cx="42671" cy="156971"/>
          </a:xfrm>
          <a:prstGeom prst="rect">
            <a:avLst/>
          </a:prstGeom>
          <a:blipFill>
            <a:blip r:embed="rId32" cstate="print"/>
            <a:stretch>
              <a:fillRect/>
            </a:stretch>
          </a:blipFill>
        </p:spPr>
        <p:txBody>
          <a:bodyPr wrap="square" lIns="0" tIns="0" rIns="0" bIns="0" rtlCol="0"/>
          <a:lstStyle/>
          <a:p>
            <a:endParaRPr/>
          </a:p>
        </p:txBody>
      </p:sp>
      <p:sp>
        <p:nvSpPr>
          <p:cNvPr id="95" name="object 114"/>
          <p:cNvSpPr/>
          <p:nvPr/>
        </p:nvSpPr>
        <p:spPr>
          <a:xfrm>
            <a:off x="5428731" y="3534639"/>
            <a:ext cx="43180" cy="157480"/>
          </a:xfrm>
          <a:custGeom>
            <a:avLst/>
            <a:gdLst/>
            <a:ahLst/>
            <a:cxnLst/>
            <a:rect l="l" t="t" r="r" b="b"/>
            <a:pathLst>
              <a:path w="43179" h="157479">
                <a:moveTo>
                  <a:pt x="42671" y="0"/>
                </a:moveTo>
                <a:lnTo>
                  <a:pt x="0" y="0"/>
                </a:lnTo>
                <a:lnTo>
                  <a:pt x="0" y="155447"/>
                </a:lnTo>
                <a:lnTo>
                  <a:pt x="1523" y="156971"/>
                </a:lnTo>
                <a:lnTo>
                  <a:pt x="41147" y="156971"/>
                </a:lnTo>
                <a:lnTo>
                  <a:pt x="42671" y="155447"/>
                </a:lnTo>
                <a:lnTo>
                  <a:pt x="42671" y="153923"/>
                </a:lnTo>
                <a:lnTo>
                  <a:pt x="4571" y="153923"/>
                </a:lnTo>
                <a:lnTo>
                  <a:pt x="1523" y="152399"/>
                </a:lnTo>
                <a:lnTo>
                  <a:pt x="4571" y="152399"/>
                </a:lnTo>
                <a:lnTo>
                  <a:pt x="4571" y="4571"/>
                </a:lnTo>
                <a:lnTo>
                  <a:pt x="1523" y="4571"/>
                </a:lnTo>
                <a:lnTo>
                  <a:pt x="4571" y="1523"/>
                </a:lnTo>
                <a:lnTo>
                  <a:pt x="42671" y="1523"/>
                </a:lnTo>
                <a:lnTo>
                  <a:pt x="42671" y="0"/>
                </a:lnTo>
                <a:close/>
              </a:path>
              <a:path w="43179" h="157479">
                <a:moveTo>
                  <a:pt x="4571" y="152399"/>
                </a:moveTo>
                <a:lnTo>
                  <a:pt x="1523" y="152399"/>
                </a:lnTo>
                <a:lnTo>
                  <a:pt x="4571" y="153923"/>
                </a:lnTo>
                <a:lnTo>
                  <a:pt x="4571" y="152399"/>
                </a:lnTo>
                <a:close/>
              </a:path>
              <a:path w="43179" h="157479">
                <a:moveTo>
                  <a:pt x="38099" y="152399"/>
                </a:moveTo>
                <a:lnTo>
                  <a:pt x="4571" y="152399"/>
                </a:lnTo>
                <a:lnTo>
                  <a:pt x="4571" y="153923"/>
                </a:lnTo>
                <a:lnTo>
                  <a:pt x="38099" y="153923"/>
                </a:lnTo>
                <a:lnTo>
                  <a:pt x="38099" y="152399"/>
                </a:lnTo>
                <a:close/>
              </a:path>
              <a:path w="43179" h="157479">
                <a:moveTo>
                  <a:pt x="38099" y="1523"/>
                </a:moveTo>
                <a:lnTo>
                  <a:pt x="38099" y="153923"/>
                </a:lnTo>
                <a:lnTo>
                  <a:pt x="39623" y="152399"/>
                </a:lnTo>
                <a:lnTo>
                  <a:pt x="42671" y="152399"/>
                </a:lnTo>
                <a:lnTo>
                  <a:pt x="42671" y="4571"/>
                </a:lnTo>
                <a:lnTo>
                  <a:pt x="39623" y="4571"/>
                </a:lnTo>
                <a:lnTo>
                  <a:pt x="38099" y="1523"/>
                </a:lnTo>
                <a:close/>
              </a:path>
              <a:path w="43179" h="157479">
                <a:moveTo>
                  <a:pt x="42671" y="152399"/>
                </a:moveTo>
                <a:lnTo>
                  <a:pt x="39623" y="152399"/>
                </a:lnTo>
                <a:lnTo>
                  <a:pt x="38099" y="153923"/>
                </a:lnTo>
                <a:lnTo>
                  <a:pt x="42671" y="153923"/>
                </a:lnTo>
                <a:lnTo>
                  <a:pt x="42671" y="152399"/>
                </a:lnTo>
                <a:close/>
              </a:path>
              <a:path w="43179" h="157479">
                <a:moveTo>
                  <a:pt x="4571" y="1523"/>
                </a:moveTo>
                <a:lnTo>
                  <a:pt x="1523" y="4571"/>
                </a:lnTo>
                <a:lnTo>
                  <a:pt x="4571" y="4571"/>
                </a:lnTo>
                <a:lnTo>
                  <a:pt x="4571" y="1523"/>
                </a:lnTo>
                <a:close/>
              </a:path>
              <a:path w="43179" h="157479">
                <a:moveTo>
                  <a:pt x="38099" y="1523"/>
                </a:moveTo>
                <a:lnTo>
                  <a:pt x="4571" y="1523"/>
                </a:lnTo>
                <a:lnTo>
                  <a:pt x="4571" y="4571"/>
                </a:lnTo>
                <a:lnTo>
                  <a:pt x="38099" y="4571"/>
                </a:lnTo>
                <a:lnTo>
                  <a:pt x="38099" y="1523"/>
                </a:lnTo>
                <a:close/>
              </a:path>
              <a:path w="43179" h="157479">
                <a:moveTo>
                  <a:pt x="42671" y="1523"/>
                </a:moveTo>
                <a:lnTo>
                  <a:pt x="38099" y="1523"/>
                </a:lnTo>
                <a:lnTo>
                  <a:pt x="39623" y="4571"/>
                </a:lnTo>
                <a:lnTo>
                  <a:pt x="42671" y="4571"/>
                </a:lnTo>
                <a:lnTo>
                  <a:pt x="42671" y="1523"/>
                </a:lnTo>
                <a:close/>
              </a:path>
            </a:pathLst>
          </a:custGeom>
          <a:solidFill>
            <a:srgbClr val="594C93"/>
          </a:solidFill>
        </p:spPr>
        <p:txBody>
          <a:bodyPr wrap="square" lIns="0" tIns="0" rIns="0" bIns="0" rtlCol="0"/>
          <a:lstStyle/>
          <a:p>
            <a:endParaRPr/>
          </a:p>
        </p:txBody>
      </p:sp>
      <p:sp>
        <p:nvSpPr>
          <p:cNvPr id="96" name="object 115"/>
          <p:cNvSpPr/>
          <p:nvPr/>
        </p:nvSpPr>
        <p:spPr>
          <a:xfrm>
            <a:off x="5506455" y="3612363"/>
            <a:ext cx="38099" cy="76199"/>
          </a:xfrm>
          <a:prstGeom prst="rect">
            <a:avLst/>
          </a:prstGeom>
          <a:blipFill>
            <a:blip r:embed="rId33" cstate="print"/>
            <a:stretch>
              <a:fillRect/>
            </a:stretch>
          </a:blipFill>
        </p:spPr>
        <p:txBody>
          <a:bodyPr wrap="square" lIns="0" tIns="0" rIns="0" bIns="0" rtlCol="0"/>
          <a:lstStyle/>
          <a:p>
            <a:endParaRPr/>
          </a:p>
        </p:txBody>
      </p:sp>
      <p:sp>
        <p:nvSpPr>
          <p:cNvPr id="97" name="object 116"/>
          <p:cNvSpPr/>
          <p:nvPr/>
        </p:nvSpPr>
        <p:spPr>
          <a:xfrm>
            <a:off x="5504931" y="3610839"/>
            <a:ext cx="42671" cy="80771"/>
          </a:xfrm>
          <a:prstGeom prst="rect">
            <a:avLst/>
          </a:prstGeom>
          <a:blipFill>
            <a:blip r:embed="rId34" cstate="print"/>
            <a:stretch>
              <a:fillRect/>
            </a:stretch>
          </a:blipFill>
        </p:spPr>
        <p:txBody>
          <a:bodyPr wrap="square" lIns="0" tIns="0" rIns="0" bIns="0" rtlCol="0"/>
          <a:lstStyle/>
          <a:p>
            <a:endParaRPr/>
          </a:p>
        </p:txBody>
      </p:sp>
      <p:sp>
        <p:nvSpPr>
          <p:cNvPr id="98" name="object 117"/>
          <p:cNvSpPr/>
          <p:nvPr/>
        </p:nvSpPr>
        <p:spPr>
          <a:xfrm>
            <a:off x="5504931" y="3610839"/>
            <a:ext cx="43180" cy="81280"/>
          </a:xfrm>
          <a:custGeom>
            <a:avLst/>
            <a:gdLst/>
            <a:ahLst/>
            <a:cxnLst/>
            <a:rect l="l" t="t" r="r" b="b"/>
            <a:pathLst>
              <a:path w="43179" h="81279">
                <a:moveTo>
                  <a:pt x="42671" y="0"/>
                </a:moveTo>
                <a:lnTo>
                  <a:pt x="0" y="0"/>
                </a:lnTo>
                <a:lnTo>
                  <a:pt x="0" y="79247"/>
                </a:lnTo>
                <a:lnTo>
                  <a:pt x="1523" y="80771"/>
                </a:lnTo>
                <a:lnTo>
                  <a:pt x="41147" y="80771"/>
                </a:lnTo>
                <a:lnTo>
                  <a:pt x="42671" y="79247"/>
                </a:lnTo>
                <a:lnTo>
                  <a:pt x="42671" y="77723"/>
                </a:lnTo>
                <a:lnTo>
                  <a:pt x="4571" y="77723"/>
                </a:lnTo>
                <a:lnTo>
                  <a:pt x="1523" y="76199"/>
                </a:lnTo>
                <a:lnTo>
                  <a:pt x="4571" y="76199"/>
                </a:lnTo>
                <a:lnTo>
                  <a:pt x="4571" y="4571"/>
                </a:lnTo>
                <a:lnTo>
                  <a:pt x="1523" y="4571"/>
                </a:lnTo>
                <a:lnTo>
                  <a:pt x="4571" y="1523"/>
                </a:lnTo>
                <a:lnTo>
                  <a:pt x="42671" y="1523"/>
                </a:lnTo>
                <a:lnTo>
                  <a:pt x="42671" y="0"/>
                </a:lnTo>
                <a:close/>
              </a:path>
              <a:path w="43179" h="81279">
                <a:moveTo>
                  <a:pt x="4571" y="76199"/>
                </a:moveTo>
                <a:lnTo>
                  <a:pt x="1523" y="76199"/>
                </a:lnTo>
                <a:lnTo>
                  <a:pt x="4571" y="77723"/>
                </a:lnTo>
                <a:lnTo>
                  <a:pt x="4571" y="76199"/>
                </a:lnTo>
                <a:close/>
              </a:path>
              <a:path w="43179" h="81279">
                <a:moveTo>
                  <a:pt x="38099" y="76199"/>
                </a:moveTo>
                <a:lnTo>
                  <a:pt x="4571" y="76199"/>
                </a:lnTo>
                <a:lnTo>
                  <a:pt x="4571" y="77723"/>
                </a:lnTo>
                <a:lnTo>
                  <a:pt x="38099" y="77723"/>
                </a:lnTo>
                <a:lnTo>
                  <a:pt x="38099" y="76199"/>
                </a:lnTo>
                <a:close/>
              </a:path>
              <a:path w="43179" h="81279">
                <a:moveTo>
                  <a:pt x="38099" y="1523"/>
                </a:moveTo>
                <a:lnTo>
                  <a:pt x="38099" y="77723"/>
                </a:lnTo>
                <a:lnTo>
                  <a:pt x="39623" y="76199"/>
                </a:lnTo>
                <a:lnTo>
                  <a:pt x="42671" y="76199"/>
                </a:lnTo>
                <a:lnTo>
                  <a:pt x="42671" y="4571"/>
                </a:lnTo>
                <a:lnTo>
                  <a:pt x="39623" y="4571"/>
                </a:lnTo>
                <a:lnTo>
                  <a:pt x="38099" y="1523"/>
                </a:lnTo>
                <a:close/>
              </a:path>
              <a:path w="43179" h="81279">
                <a:moveTo>
                  <a:pt x="42671" y="76199"/>
                </a:moveTo>
                <a:lnTo>
                  <a:pt x="39623" y="76199"/>
                </a:lnTo>
                <a:lnTo>
                  <a:pt x="38099" y="77723"/>
                </a:lnTo>
                <a:lnTo>
                  <a:pt x="42671" y="77723"/>
                </a:lnTo>
                <a:lnTo>
                  <a:pt x="42671" y="76199"/>
                </a:lnTo>
                <a:close/>
              </a:path>
              <a:path w="43179" h="81279">
                <a:moveTo>
                  <a:pt x="4571" y="1523"/>
                </a:moveTo>
                <a:lnTo>
                  <a:pt x="1523" y="4571"/>
                </a:lnTo>
                <a:lnTo>
                  <a:pt x="4571" y="4571"/>
                </a:lnTo>
                <a:lnTo>
                  <a:pt x="4571" y="1523"/>
                </a:lnTo>
                <a:close/>
              </a:path>
              <a:path w="43179" h="81279">
                <a:moveTo>
                  <a:pt x="38099" y="1523"/>
                </a:moveTo>
                <a:lnTo>
                  <a:pt x="4571" y="1523"/>
                </a:lnTo>
                <a:lnTo>
                  <a:pt x="4571" y="4571"/>
                </a:lnTo>
                <a:lnTo>
                  <a:pt x="38099" y="4571"/>
                </a:lnTo>
                <a:lnTo>
                  <a:pt x="38099" y="1523"/>
                </a:lnTo>
                <a:close/>
              </a:path>
              <a:path w="43179" h="81279">
                <a:moveTo>
                  <a:pt x="42671" y="1523"/>
                </a:moveTo>
                <a:lnTo>
                  <a:pt x="38099" y="1523"/>
                </a:lnTo>
                <a:lnTo>
                  <a:pt x="39623" y="4571"/>
                </a:lnTo>
                <a:lnTo>
                  <a:pt x="42671" y="4571"/>
                </a:lnTo>
                <a:lnTo>
                  <a:pt x="42671" y="1523"/>
                </a:lnTo>
                <a:close/>
              </a:path>
            </a:pathLst>
          </a:custGeom>
          <a:solidFill>
            <a:srgbClr val="765588"/>
          </a:solidFill>
        </p:spPr>
        <p:txBody>
          <a:bodyPr wrap="square" lIns="0" tIns="0" rIns="0" bIns="0" rtlCol="0"/>
          <a:lstStyle/>
          <a:p>
            <a:endParaRPr/>
          </a:p>
        </p:txBody>
      </p:sp>
      <p:sp>
        <p:nvSpPr>
          <p:cNvPr id="99" name="object 118"/>
          <p:cNvSpPr/>
          <p:nvPr/>
        </p:nvSpPr>
        <p:spPr>
          <a:xfrm>
            <a:off x="5582655" y="3498063"/>
            <a:ext cx="38099" cy="190499"/>
          </a:xfrm>
          <a:prstGeom prst="rect">
            <a:avLst/>
          </a:prstGeom>
          <a:blipFill>
            <a:blip r:embed="rId35" cstate="print"/>
            <a:stretch>
              <a:fillRect/>
            </a:stretch>
          </a:blipFill>
        </p:spPr>
        <p:txBody>
          <a:bodyPr wrap="square" lIns="0" tIns="0" rIns="0" bIns="0" rtlCol="0"/>
          <a:lstStyle/>
          <a:p>
            <a:endParaRPr/>
          </a:p>
        </p:txBody>
      </p:sp>
      <p:sp>
        <p:nvSpPr>
          <p:cNvPr id="100" name="object 119"/>
          <p:cNvSpPr/>
          <p:nvPr/>
        </p:nvSpPr>
        <p:spPr>
          <a:xfrm>
            <a:off x="5581131" y="3496539"/>
            <a:ext cx="42671" cy="195071"/>
          </a:xfrm>
          <a:prstGeom prst="rect">
            <a:avLst/>
          </a:prstGeom>
          <a:blipFill>
            <a:blip r:embed="rId36" cstate="print"/>
            <a:stretch>
              <a:fillRect/>
            </a:stretch>
          </a:blipFill>
        </p:spPr>
        <p:txBody>
          <a:bodyPr wrap="square" lIns="0" tIns="0" rIns="0" bIns="0" rtlCol="0"/>
          <a:lstStyle/>
          <a:p>
            <a:endParaRPr/>
          </a:p>
        </p:txBody>
      </p:sp>
      <p:sp>
        <p:nvSpPr>
          <p:cNvPr id="101" name="object 120"/>
          <p:cNvSpPr/>
          <p:nvPr/>
        </p:nvSpPr>
        <p:spPr>
          <a:xfrm>
            <a:off x="5581131" y="3496539"/>
            <a:ext cx="43180" cy="195580"/>
          </a:xfrm>
          <a:custGeom>
            <a:avLst/>
            <a:gdLst/>
            <a:ahLst/>
            <a:cxnLst/>
            <a:rect l="l" t="t" r="r" b="b"/>
            <a:pathLst>
              <a:path w="43179" h="195579">
                <a:moveTo>
                  <a:pt x="42671" y="0"/>
                </a:moveTo>
                <a:lnTo>
                  <a:pt x="0" y="0"/>
                </a:lnTo>
                <a:lnTo>
                  <a:pt x="0" y="193547"/>
                </a:lnTo>
                <a:lnTo>
                  <a:pt x="1523" y="195071"/>
                </a:lnTo>
                <a:lnTo>
                  <a:pt x="41147" y="195071"/>
                </a:lnTo>
                <a:lnTo>
                  <a:pt x="42671" y="193547"/>
                </a:lnTo>
                <a:lnTo>
                  <a:pt x="42671" y="192023"/>
                </a:lnTo>
                <a:lnTo>
                  <a:pt x="4571" y="192023"/>
                </a:lnTo>
                <a:lnTo>
                  <a:pt x="1523" y="190499"/>
                </a:lnTo>
                <a:lnTo>
                  <a:pt x="4571" y="190499"/>
                </a:lnTo>
                <a:lnTo>
                  <a:pt x="4571" y="4571"/>
                </a:lnTo>
                <a:lnTo>
                  <a:pt x="1523" y="4571"/>
                </a:lnTo>
                <a:lnTo>
                  <a:pt x="4571" y="1523"/>
                </a:lnTo>
                <a:lnTo>
                  <a:pt x="42671" y="1523"/>
                </a:lnTo>
                <a:lnTo>
                  <a:pt x="42671" y="0"/>
                </a:lnTo>
                <a:close/>
              </a:path>
              <a:path w="43179" h="195579">
                <a:moveTo>
                  <a:pt x="4571" y="190499"/>
                </a:moveTo>
                <a:lnTo>
                  <a:pt x="1523" y="190499"/>
                </a:lnTo>
                <a:lnTo>
                  <a:pt x="4571" y="192023"/>
                </a:lnTo>
                <a:lnTo>
                  <a:pt x="4571" y="190499"/>
                </a:lnTo>
                <a:close/>
              </a:path>
              <a:path w="43179" h="195579">
                <a:moveTo>
                  <a:pt x="38099" y="190499"/>
                </a:moveTo>
                <a:lnTo>
                  <a:pt x="4571" y="190499"/>
                </a:lnTo>
                <a:lnTo>
                  <a:pt x="4571" y="192023"/>
                </a:lnTo>
                <a:lnTo>
                  <a:pt x="38099" y="192023"/>
                </a:lnTo>
                <a:lnTo>
                  <a:pt x="38099" y="190499"/>
                </a:lnTo>
                <a:close/>
              </a:path>
              <a:path w="43179" h="195579">
                <a:moveTo>
                  <a:pt x="38099" y="1523"/>
                </a:moveTo>
                <a:lnTo>
                  <a:pt x="38099" y="192023"/>
                </a:lnTo>
                <a:lnTo>
                  <a:pt x="39623" y="190499"/>
                </a:lnTo>
                <a:lnTo>
                  <a:pt x="42671" y="190499"/>
                </a:lnTo>
                <a:lnTo>
                  <a:pt x="42671" y="4571"/>
                </a:lnTo>
                <a:lnTo>
                  <a:pt x="39623" y="4571"/>
                </a:lnTo>
                <a:lnTo>
                  <a:pt x="38099" y="1523"/>
                </a:lnTo>
                <a:close/>
              </a:path>
              <a:path w="43179" h="195579">
                <a:moveTo>
                  <a:pt x="42671" y="190499"/>
                </a:moveTo>
                <a:lnTo>
                  <a:pt x="39623" y="190499"/>
                </a:lnTo>
                <a:lnTo>
                  <a:pt x="38099" y="192023"/>
                </a:lnTo>
                <a:lnTo>
                  <a:pt x="42671" y="192023"/>
                </a:lnTo>
                <a:lnTo>
                  <a:pt x="42671" y="190499"/>
                </a:lnTo>
                <a:close/>
              </a:path>
              <a:path w="43179" h="195579">
                <a:moveTo>
                  <a:pt x="4571" y="1523"/>
                </a:moveTo>
                <a:lnTo>
                  <a:pt x="1523" y="4571"/>
                </a:lnTo>
                <a:lnTo>
                  <a:pt x="4571" y="4571"/>
                </a:lnTo>
                <a:lnTo>
                  <a:pt x="4571" y="1523"/>
                </a:lnTo>
                <a:close/>
              </a:path>
              <a:path w="43179" h="195579">
                <a:moveTo>
                  <a:pt x="38099" y="1523"/>
                </a:moveTo>
                <a:lnTo>
                  <a:pt x="4571" y="1523"/>
                </a:lnTo>
                <a:lnTo>
                  <a:pt x="4571" y="4571"/>
                </a:lnTo>
                <a:lnTo>
                  <a:pt x="38099" y="4571"/>
                </a:lnTo>
                <a:lnTo>
                  <a:pt x="38099" y="1523"/>
                </a:lnTo>
                <a:close/>
              </a:path>
              <a:path w="43179" h="195579">
                <a:moveTo>
                  <a:pt x="42671" y="1523"/>
                </a:moveTo>
                <a:lnTo>
                  <a:pt x="38099" y="1523"/>
                </a:lnTo>
                <a:lnTo>
                  <a:pt x="39623" y="4571"/>
                </a:lnTo>
                <a:lnTo>
                  <a:pt x="42671" y="4571"/>
                </a:lnTo>
                <a:lnTo>
                  <a:pt x="42671" y="1523"/>
                </a:lnTo>
                <a:close/>
              </a:path>
            </a:pathLst>
          </a:custGeom>
          <a:solidFill>
            <a:srgbClr val="4C8193"/>
          </a:solidFill>
        </p:spPr>
        <p:txBody>
          <a:bodyPr wrap="square" lIns="0" tIns="0" rIns="0" bIns="0" rtlCol="0"/>
          <a:lstStyle/>
          <a:p>
            <a:endParaRPr/>
          </a:p>
        </p:txBody>
      </p:sp>
      <p:sp>
        <p:nvSpPr>
          <p:cNvPr id="102" name="object 121"/>
          <p:cNvSpPr txBox="1"/>
          <p:nvPr/>
        </p:nvSpPr>
        <p:spPr>
          <a:xfrm>
            <a:off x="4623550" y="3333477"/>
            <a:ext cx="193040" cy="107950"/>
          </a:xfrm>
          <a:prstGeom prst="rect">
            <a:avLst/>
          </a:prstGeom>
        </p:spPr>
        <p:txBody>
          <a:bodyPr vert="horz" wrap="square" lIns="0" tIns="0" rIns="0" bIns="0" rtlCol="0">
            <a:spAutoFit/>
          </a:bodyPr>
          <a:lstStyle/>
          <a:p>
            <a:pPr marL="12700">
              <a:lnSpc>
                <a:spcPct val="100000"/>
              </a:lnSpc>
            </a:pPr>
            <a:r>
              <a:rPr sz="600" i="1" spc="-130" dirty="0">
                <a:solidFill>
                  <a:srgbClr val="4E4C51"/>
                </a:solidFill>
                <a:latin typeface="Arial"/>
                <a:cs typeface="Arial"/>
              </a:rPr>
              <a:t>S</a:t>
            </a:r>
            <a:r>
              <a:rPr sz="600" i="1" spc="-50" dirty="0">
                <a:solidFill>
                  <a:srgbClr val="4E4C51"/>
                </a:solidFill>
                <a:latin typeface="Arial"/>
                <a:cs typeface="Arial"/>
              </a:rPr>
              <a:t>e</a:t>
            </a:r>
            <a:r>
              <a:rPr sz="600" i="1" dirty="0">
                <a:solidFill>
                  <a:srgbClr val="4E4C51"/>
                </a:solidFill>
                <a:latin typeface="Arial"/>
                <a:cs typeface="Arial"/>
              </a:rPr>
              <a:t>r</a:t>
            </a:r>
            <a:r>
              <a:rPr sz="600" i="1" spc="-40" dirty="0">
                <a:solidFill>
                  <a:srgbClr val="4E4C51"/>
                </a:solidFill>
                <a:latin typeface="Arial"/>
                <a:cs typeface="Arial"/>
              </a:rPr>
              <a:t>v</a:t>
            </a:r>
            <a:r>
              <a:rPr sz="600" i="1" spc="-50" dirty="0">
                <a:solidFill>
                  <a:srgbClr val="4E4C51"/>
                </a:solidFill>
                <a:latin typeface="Arial"/>
                <a:cs typeface="Arial"/>
              </a:rPr>
              <a:t>e</a:t>
            </a:r>
            <a:endParaRPr sz="600">
              <a:latin typeface="Arial"/>
              <a:cs typeface="Arial"/>
            </a:endParaRPr>
          </a:p>
        </p:txBody>
      </p:sp>
    </p:spTree>
    <p:extLst>
      <p:ext uri="{BB962C8B-B14F-4D97-AF65-F5344CB8AC3E}">
        <p14:creationId xmlns:p14="http://schemas.microsoft.com/office/powerpoint/2010/main" val="25193655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4" name="object 6"/>
          <p:cNvSpPr/>
          <p:nvPr/>
        </p:nvSpPr>
        <p:spPr>
          <a:xfrm>
            <a:off x="1491995" y="1692397"/>
            <a:ext cx="4572000" cy="0"/>
          </a:xfrm>
          <a:custGeom>
            <a:avLst/>
            <a:gdLst/>
            <a:ahLst/>
            <a:cxnLst/>
            <a:rect l="l" t="t" r="r" b="b"/>
            <a:pathLst>
              <a:path w="4572000">
                <a:moveTo>
                  <a:pt x="0" y="0"/>
                </a:moveTo>
                <a:lnTo>
                  <a:pt x="4571999" y="0"/>
                </a:lnTo>
              </a:path>
            </a:pathLst>
          </a:custGeom>
          <a:ln w="7619">
            <a:solidFill>
              <a:srgbClr val="BF0000"/>
            </a:solidFill>
          </a:ln>
        </p:spPr>
        <p:txBody>
          <a:bodyPr wrap="square" lIns="0" tIns="0" rIns="0" bIns="0" rtlCol="0"/>
          <a:lstStyle/>
          <a:p>
            <a:endParaRPr/>
          </a:p>
        </p:txBody>
      </p:sp>
      <p:sp>
        <p:nvSpPr>
          <p:cNvPr id="5" name="object 7"/>
          <p:cNvSpPr txBox="1"/>
          <p:nvPr/>
        </p:nvSpPr>
        <p:spPr>
          <a:xfrm>
            <a:off x="1756663" y="1495047"/>
            <a:ext cx="119380" cy="107950"/>
          </a:xfrm>
          <a:prstGeom prst="rect">
            <a:avLst/>
          </a:prstGeom>
        </p:spPr>
        <p:txBody>
          <a:bodyPr vert="horz" wrap="square" lIns="0" tIns="0" rIns="0" bIns="0" rtlCol="0">
            <a:spAutoFit/>
          </a:bodyPr>
          <a:lstStyle/>
          <a:p>
            <a:pPr marL="12700">
              <a:lnSpc>
                <a:spcPct val="100000"/>
              </a:lnSpc>
            </a:pPr>
            <a:r>
              <a:rPr sz="600" spc="-20" dirty="0">
                <a:solidFill>
                  <a:srgbClr val="898989"/>
                </a:solidFill>
                <a:latin typeface="Arial"/>
                <a:cs typeface="Arial"/>
              </a:rPr>
              <a:t>I</a:t>
            </a:r>
            <a:r>
              <a:rPr sz="600" spc="-125" dirty="0">
                <a:solidFill>
                  <a:srgbClr val="898989"/>
                </a:solidFill>
                <a:latin typeface="Arial"/>
                <a:cs typeface="Arial"/>
              </a:rPr>
              <a:t>S</a:t>
            </a:r>
            <a:r>
              <a:rPr sz="600" spc="-30" dirty="0">
                <a:solidFill>
                  <a:srgbClr val="898989"/>
                </a:solidFill>
                <a:latin typeface="Arial"/>
                <a:cs typeface="Arial"/>
              </a:rPr>
              <a:t>5</a:t>
            </a:r>
            <a:endParaRPr sz="600">
              <a:latin typeface="Arial"/>
              <a:cs typeface="Arial"/>
            </a:endParaRPr>
          </a:p>
        </p:txBody>
      </p:sp>
      <p:sp>
        <p:nvSpPr>
          <p:cNvPr id="6" name="object 8"/>
          <p:cNvSpPr txBox="1"/>
          <p:nvPr/>
        </p:nvSpPr>
        <p:spPr>
          <a:xfrm>
            <a:off x="5217666" y="1498095"/>
            <a:ext cx="581025" cy="107950"/>
          </a:xfrm>
          <a:prstGeom prst="rect">
            <a:avLst/>
          </a:prstGeom>
        </p:spPr>
        <p:txBody>
          <a:bodyPr vert="horz" wrap="square" lIns="0" tIns="0" rIns="0" bIns="0" rtlCol="0">
            <a:spAutoFit/>
          </a:bodyPr>
          <a:lstStyle/>
          <a:p>
            <a:pPr marL="12700">
              <a:lnSpc>
                <a:spcPct val="100000"/>
              </a:lnSpc>
            </a:pPr>
            <a:r>
              <a:rPr sz="600" spc="-35" dirty="0">
                <a:solidFill>
                  <a:srgbClr val="898989"/>
                </a:solidFill>
                <a:latin typeface="Arial"/>
                <a:cs typeface="Arial"/>
              </a:rPr>
              <a:t>Data</a:t>
            </a:r>
            <a:r>
              <a:rPr sz="600" spc="-120" dirty="0">
                <a:solidFill>
                  <a:srgbClr val="898989"/>
                </a:solidFill>
                <a:latin typeface="Arial"/>
                <a:cs typeface="Arial"/>
              </a:rPr>
              <a:t> </a:t>
            </a:r>
            <a:r>
              <a:rPr sz="600" spc="-30" dirty="0">
                <a:solidFill>
                  <a:srgbClr val="898989"/>
                </a:solidFill>
                <a:latin typeface="Arial"/>
                <a:cs typeface="Arial"/>
              </a:rPr>
              <a:t>warehousing</a:t>
            </a:r>
            <a:endParaRPr sz="600">
              <a:latin typeface="Arial"/>
              <a:cs typeface="Arial"/>
            </a:endParaRPr>
          </a:p>
        </p:txBody>
      </p:sp>
      <p:sp>
        <p:nvSpPr>
          <p:cNvPr id="7" name="object 9"/>
          <p:cNvSpPr txBox="1"/>
          <p:nvPr/>
        </p:nvSpPr>
        <p:spPr>
          <a:xfrm>
            <a:off x="3327906" y="1710947"/>
            <a:ext cx="900430" cy="361950"/>
          </a:xfrm>
          <a:prstGeom prst="rect">
            <a:avLst/>
          </a:prstGeom>
        </p:spPr>
        <p:txBody>
          <a:bodyPr vert="horz" wrap="square" lIns="0" tIns="0" rIns="0" bIns="0" rtlCol="0">
            <a:spAutoFit/>
          </a:bodyPr>
          <a:lstStyle/>
          <a:p>
            <a:pPr marL="12700">
              <a:lnSpc>
                <a:spcPct val="100000"/>
              </a:lnSpc>
            </a:pPr>
            <a:r>
              <a:rPr sz="2200" spc="-165" dirty="0">
                <a:solidFill>
                  <a:srgbClr val="C00000"/>
                </a:solidFill>
                <a:latin typeface="Arial"/>
                <a:cs typeface="Arial"/>
              </a:rPr>
              <a:t>The</a:t>
            </a:r>
            <a:r>
              <a:rPr sz="2200" spc="-175" dirty="0">
                <a:solidFill>
                  <a:srgbClr val="C00000"/>
                </a:solidFill>
                <a:latin typeface="Arial"/>
                <a:cs typeface="Arial"/>
              </a:rPr>
              <a:t> </a:t>
            </a:r>
            <a:r>
              <a:rPr sz="2200" spc="-330" dirty="0">
                <a:solidFill>
                  <a:srgbClr val="C00000"/>
                </a:solidFill>
                <a:latin typeface="Arial"/>
                <a:cs typeface="Arial"/>
              </a:rPr>
              <a:t>ETL</a:t>
            </a:r>
            <a:endParaRPr sz="2200">
              <a:latin typeface="Arial"/>
              <a:cs typeface="Arial"/>
            </a:endParaRPr>
          </a:p>
        </p:txBody>
      </p:sp>
      <p:sp>
        <p:nvSpPr>
          <p:cNvPr id="8" name="object 10"/>
          <p:cNvSpPr txBox="1"/>
          <p:nvPr/>
        </p:nvSpPr>
        <p:spPr>
          <a:xfrm>
            <a:off x="1651507" y="2099567"/>
            <a:ext cx="2059305" cy="2419350"/>
          </a:xfrm>
          <a:prstGeom prst="rect">
            <a:avLst/>
          </a:prstGeom>
        </p:spPr>
        <p:txBody>
          <a:bodyPr vert="horz" wrap="square" lIns="0" tIns="0" rIns="0" bIns="0" rtlCol="0">
            <a:spAutoFit/>
          </a:bodyPr>
          <a:lstStyle/>
          <a:p>
            <a:pPr marL="184785" indent="-172085">
              <a:lnSpc>
                <a:spcPct val="100000"/>
              </a:lnSpc>
              <a:buChar char="•"/>
              <a:tabLst>
                <a:tab pos="184785" algn="l"/>
                <a:tab pos="185420" algn="l"/>
              </a:tabLst>
            </a:pPr>
            <a:r>
              <a:rPr sz="1000" spc="-40" dirty="0">
                <a:solidFill>
                  <a:srgbClr val="3F3F3F"/>
                </a:solidFill>
                <a:latin typeface="Arial"/>
                <a:cs typeface="Arial"/>
              </a:rPr>
              <a:t>Extraction</a:t>
            </a:r>
            <a:endParaRPr sz="1000">
              <a:latin typeface="Arial"/>
              <a:cs typeface="Arial"/>
            </a:endParaRPr>
          </a:p>
          <a:p>
            <a:pPr marL="384175" marR="5080" lvl="1" indent="-142875">
              <a:lnSpc>
                <a:spcPts val="819"/>
              </a:lnSpc>
              <a:spcBef>
                <a:spcPts val="200"/>
              </a:spcBef>
              <a:buChar char="–"/>
              <a:tabLst>
                <a:tab pos="384810" algn="l"/>
              </a:tabLst>
            </a:pPr>
            <a:r>
              <a:rPr sz="850" spc="-40" dirty="0">
                <a:solidFill>
                  <a:srgbClr val="3F3F3F"/>
                </a:solidFill>
                <a:latin typeface="Arial"/>
                <a:cs typeface="Arial"/>
              </a:rPr>
              <a:t>reading </a:t>
            </a:r>
            <a:r>
              <a:rPr sz="850" spc="-45" dirty="0">
                <a:solidFill>
                  <a:srgbClr val="3F3F3F"/>
                </a:solidFill>
                <a:latin typeface="Arial"/>
                <a:cs typeface="Arial"/>
              </a:rPr>
              <a:t>and </a:t>
            </a:r>
            <a:r>
              <a:rPr sz="850" spc="-35" dirty="0">
                <a:solidFill>
                  <a:srgbClr val="3F3F3F"/>
                </a:solidFill>
                <a:latin typeface="Arial"/>
                <a:cs typeface="Arial"/>
              </a:rPr>
              <a:t>understanding </a:t>
            </a:r>
            <a:r>
              <a:rPr sz="850" spc="-10" dirty="0">
                <a:solidFill>
                  <a:srgbClr val="3F3F3F"/>
                </a:solidFill>
                <a:latin typeface="Arial"/>
                <a:cs typeface="Arial"/>
              </a:rPr>
              <a:t>the</a:t>
            </a:r>
            <a:r>
              <a:rPr sz="850" spc="-110" dirty="0">
                <a:solidFill>
                  <a:srgbClr val="3F3F3F"/>
                </a:solidFill>
                <a:latin typeface="Arial"/>
                <a:cs typeface="Arial"/>
              </a:rPr>
              <a:t> </a:t>
            </a:r>
            <a:r>
              <a:rPr sz="850" spc="-45" dirty="0">
                <a:solidFill>
                  <a:srgbClr val="3F3F3F"/>
                </a:solidFill>
                <a:latin typeface="Arial"/>
                <a:cs typeface="Arial"/>
              </a:rPr>
              <a:t>source  </a:t>
            </a:r>
            <a:r>
              <a:rPr sz="850" spc="-35" dirty="0">
                <a:solidFill>
                  <a:srgbClr val="3F3F3F"/>
                </a:solidFill>
                <a:latin typeface="Arial"/>
                <a:cs typeface="Arial"/>
              </a:rPr>
              <a:t>data</a:t>
            </a:r>
            <a:endParaRPr sz="850">
              <a:latin typeface="Arial"/>
              <a:cs typeface="Arial"/>
            </a:endParaRPr>
          </a:p>
          <a:p>
            <a:pPr marL="384175" lvl="1" indent="-142875">
              <a:lnSpc>
                <a:spcPct val="100000"/>
              </a:lnSpc>
              <a:spcBef>
                <a:spcPts val="5"/>
              </a:spcBef>
              <a:buChar char="–"/>
              <a:tabLst>
                <a:tab pos="384810" algn="l"/>
              </a:tabLst>
            </a:pPr>
            <a:r>
              <a:rPr sz="850" spc="-45" dirty="0">
                <a:solidFill>
                  <a:srgbClr val="3F3F3F"/>
                </a:solidFill>
                <a:latin typeface="Arial"/>
                <a:cs typeface="Arial"/>
              </a:rPr>
              <a:t>copying </a:t>
            </a:r>
            <a:r>
              <a:rPr sz="850" spc="-10" dirty="0">
                <a:solidFill>
                  <a:srgbClr val="3F3F3F"/>
                </a:solidFill>
                <a:latin typeface="Arial"/>
                <a:cs typeface="Arial"/>
              </a:rPr>
              <a:t>the </a:t>
            </a:r>
            <a:r>
              <a:rPr sz="850" spc="-35" dirty="0">
                <a:solidFill>
                  <a:srgbClr val="3F3F3F"/>
                </a:solidFill>
                <a:latin typeface="Arial"/>
                <a:cs typeface="Arial"/>
              </a:rPr>
              <a:t>data </a:t>
            </a:r>
            <a:r>
              <a:rPr sz="850" spc="-10" dirty="0">
                <a:solidFill>
                  <a:srgbClr val="3F3F3F"/>
                </a:solidFill>
                <a:latin typeface="Arial"/>
                <a:cs typeface="Arial"/>
              </a:rPr>
              <a:t>into the </a:t>
            </a:r>
            <a:r>
              <a:rPr sz="850" spc="-45" dirty="0">
                <a:solidFill>
                  <a:srgbClr val="3F3F3F"/>
                </a:solidFill>
                <a:latin typeface="Arial"/>
                <a:cs typeface="Arial"/>
              </a:rPr>
              <a:t>staging</a:t>
            </a:r>
            <a:r>
              <a:rPr sz="850" spc="-165" dirty="0">
                <a:solidFill>
                  <a:srgbClr val="3F3F3F"/>
                </a:solidFill>
                <a:latin typeface="Arial"/>
                <a:cs typeface="Arial"/>
              </a:rPr>
              <a:t> </a:t>
            </a:r>
            <a:r>
              <a:rPr sz="850" spc="-50" dirty="0">
                <a:solidFill>
                  <a:srgbClr val="3F3F3F"/>
                </a:solidFill>
                <a:latin typeface="Arial"/>
                <a:cs typeface="Arial"/>
              </a:rPr>
              <a:t>area</a:t>
            </a:r>
            <a:endParaRPr sz="850">
              <a:latin typeface="Arial"/>
              <a:cs typeface="Arial"/>
            </a:endParaRPr>
          </a:p>
          <a:p>
            <a:pPr lvl="1">
              <a:lnSpc>
                <a:spcPct val="100000"/>
              </a:lnSpc>
              <a:spcBef>
                <a:spcPts val="35"/>
              </a:spcBef>
              <a:buClr>
                <a:srgbClr val="3F3F3F"/>
              </a:buClr>
              <a:buFont typeface="Arial"/>
              <a:buChar char="–"/>
            </a:pPr>
            <a:endParaRPr sz="850">
              <a:latin typeface="Times New Roman"/>
              <a:cs typeface="Times New Roman"/>
            </a:endParaRPr>
          </a:p>
          <a:p>
            <a:pPr marL="184785" indent="-172085">
              <a:lnSpc>
                <a:spcPct val="100000"/>
              </a:lnSpc>
              <a:buChar char="•"/>
              <a:tabLst>
                <a:tab pos="184785" algn="l"/>
                <a:tab pos="185420" algn="l"/>
              </a:tabLst>
            </a:pPr>
            <a:r>
              <a:rPr sz="1000" spc="-45" dirty="0">
                <a:solidFill>
                  <a:srgbClr val="3F3F3F"/>
                </a:solidFill>
                <a:latin typeface="Arial"/>
                <a:cs typeface="Arial"/>
              </a:rPr>
              <a:t>Transformation</a:t>
            </a:r>
            <a:endParaRPr sz="1000">
              <a:latin typeface="Arial"/>
              <a:cs typeface="Arial"/>
            </a:endParaRPr>
          </a:p>
          <a:p>
            <a:pPr marL="384175" marR="281940" lvl="1" indent="-142875">
              <a:lnSpc>
                <a:spcPct val="80000"/>
              </a:lnSpc>
              <a:spcBef>
                <a:spcPts val="209"/>
              </a:spcBef>
              <a:buChar char="–"/>
              <a:tabLst>
                <a:tab pos="384810" algn="l"/>
              </a:tabLst>
            </a:pPr>
            <a:r>
              <a:rPr sz="850" spc="-50" dirty="0">
                <a:solidFill>
                  <a:srgbClr val="3F3F3F"/>
                </a:solidFill>
                <a:latin typeface="Arial"/>
                <a:cs typeface="Arial"/>
              </a:rPr>
              <a:t>cleansing </a:t>
            </a:r>
            <a:r>
              <a:rPr sz="850" spc="-10" dirty="0">
                <a:solidFill>
                  <a:srgbClr val="3F3F3F"/>
                </a:solidFill>
                <a:latin typeface="Arial"/>
                <a:cs typeface="Arial"/>
              </a:rPr>
              <a:t>the </a:t>
            </a:r>
            <a:r>
              <a:rPr sz="850" spc="-35" dirty="0">
                <a:solidFill>
                  <a:srgbClr val="3F3F3F"/>
                </a:solidFill>
                <a:latin typeface="Arial"/>
                <a:cs typeface="Arial"/>
              </a:rPr>
              <a:t>data </a:t>
            </a:r>
            <a:r>
              <a:rPr sz="850" spc="-30" dirty="0">
                <a:solidFill>
                  <a:srgbClr val="3F3F3F"/>
                </a:solidFill>
                <a:latin typeface="Arial"/>
                <a:cs typeface="Arial"/>
              </a:rPr>
              <a:t>(correcting  </a:t>
            </a:r>
            <a:r>
              <a:rPr sz="850" spc="-40" dirty="0">
                <a:solidFill>
                  <a:srgbClr val="3F3F3F"/>
                </a:solidFill>
                <a:latin typeface="Arial"/>
                <a:cs typeface="Arial"/>
              </a:rPr>
              <a:t>misspellings, resolving </a:t>
            </a:r>
            <a:r>
              <a:rPr sz="850" spc="-35" dirty="0">
                <a:solidFill>
                  <a:srgbClr val="3F3F3F"/>
                </a:solidFill>
                <a:latin typeface="Arial"/>
                <a:cs typeface="Arial"/>
              </a:rPr>
              <a:t>domain  </a:t>
            </a:r>
            <a:r>
              <a:rPr sz="850" spc="-30" dirty="0">
                <a:solidFill>
                  <a:srgbClr val="3F3F3F"/>
                </a:solidFill>
                <a:latin typeface="Arial"/>
                <a:cs typeface="Arial"/>
              </a:rPr>
              <a:t>conflicts, </a:t>
            </a:r>
            <a:r>
              <a:rPr sz="850" spc="-40" dirty="0">
                <a:solidFill>
                  <a:srgbClr val="3F3F3F"/>
                </a:solidFill>
                <a:latin typeface="Arial"/>
                <a:cs typeface="Arial"/>
              </a:rPr>
              <a:t>dealing </a:t>
            </a:r>
            <a:r>
              <a:rPr sz="850" spc="5" dirty="0">
                <a:solidFill>
                  <a:srgbClr val="3F3F3F"/>
                </a:solidFill>
                <a:latin typeface="Arial"/>
                <a:cs typeface="Arial"/>
              </a:rPr>
              <a:t>with </a:t>
            </a:r>
            <a:r>
              <a:rPr sz="850" spc="-45" dirty="0">
                <a:solidFill>
                  <a:srgbClr val="3F3F3F"/>
                </a:solidFill>
                <a:latin typeface="Arial"/>
                <a:cs typeface="Arial"/>
              </a:rPr>
              <a:t>missing  </a:t>
            </a:r>
            <a:r>
              <a:rPr sz="850" spc="-35" dirty="0">
                <a:solidFill>
                  <a:srgbClr val="3F3F3F"/>
                </a:solidFill>
                <a:latin typeface="Arial"/>
                <a:cs typeface="Arial"/>
              </a:rPr>
              <a:t>elements, </a:t>
            </a:r>
            <a:r>
              <a:rPr sz="850" spc="-45" dirty="0">
                <a:solidFill>
                  <a:srgbClr val="3F3F3F"/>
                </a:solidFill>
                <a:latin typeface="Arial"/>
                <a:cs typeface="Arial"/>
              </a:rPr>
              <a:t>parsing </a:t>
            </a:r>
            <a:r>
              <a:rPr sz="850" spc="-10" dirty="0">
                <a:solidFill>
                  <a:srgbClr val="3F3F3F"/>
                </a:solidFill>
                <a:latin typeface="Arial"/>
                <a:cs typeface="Arial"/>
              </a:rPr>
              <a:t>into </a:t>
            </a:r>
            <a:r>
              <a:rPr sz="850" spc="-40" dirty="0">
                <a:solidFill>
                  <a:srgbClr val="3F3F3F"/>
                </a:solidFill>
                <a:latin typeface="Arial"/>
                <a:cs typeface="Arial"/>
              </a:rPr>
              <a:t>standard  </a:t>
            </a:r>
            <a:r>
              <a:rPr sz="850" spc="-25" dirty="0">
                <a:solidFill>
                  <a:srgbClr val="3F3F3F"/>
                </a:solidFill>
                <a:latin typeface="Arial"/>
                <a:cs typeface="Arial"/>
              </a:rPr>
              <a:t>formats)</a:t>
            </a:r>
            <a:endParaRPr sz="850">
              <a:latin typeface="Arial"/>
              <a:cs typeface="Arial"/>
            </a:endParaRPr>
          </a:p>
          <a:p>
            <a:pPr marL="384175" lvl="1" indent="-142875">
              <a:lnSpc>
                <a:spcPct val="100000"/>
              </a:lnSpc>
              <a:buChar char="–"/>
              <a:tabLst>
                <a:tab pos="384810" algn="l"/>
              </a:tabLst>
            </a:pPr>
            <a:r>
              <a:rPr sz="850" spc="-35" dirty="0">
                <a:solidFill>
                  <a:srgbClr val="3F3F3F"/>
                </a:solidFill>
                <a:latin typeface="Arial"/>
                <a:cs typeface="Arial"/>
              </a:rPr>
              <a:t>combining data </a:t>
            </a:r>
            <a:r>
              <a:rPr sz="850" spc="-10" dirty="0">
                <a:solidFill>
                  <a:srgbClr val="3F3F3F"/>
                </a:solidFill>
                <a:latin typeface="Arial"/>
                <a:cs typeface="Arial"/>
              </a:rPr>
              <a:t>from </a:t>
            </a:r>
            <a:r>
              <a:rPr sz="850" spc="-15" dirty="0">
                <a:solidFill>
                  <a:srgbClr val="3F3F3F"/>
                </a:solidFill>
                <a:latin typeface="Arial"/>
                <a:cs typeface="Arial"/>
              </a:rPr>
              <a:t>multiple</a:t>
            </a:r>
            <a:r>
              <a:rPr sz="850" spc="-110" dirty="0">
                <a:solidFill>
                  <a:srgbClr val="3F3F3F"/>
                </a:solidFill>
                <a:latin typeface="Arial"/>
                <a:cs typeface="Arial"/>
              </a:rPr>
              <a:t> </a:t>
            </a:r>
            <a:r>
              <a:rPr sz="850" spc="-55" dirty="0">
                <a:solidFill>
                  <a:srgbClr val="3F3F3F"/>
                </a:solidFill>
                <a:latin typeface="Arial"/>
                <a:cs typeface="Arial"/>
              </a:rPr>
              <a:t>sources</a:t>
            </a:r>
            <a:endParaRPr sz="850">
              <a:latin typeface="Arial"/>
              <a:cs typeface="Arial"/>
            </a:endParaRPr>
          </a:p>
          <a:p>
            <a:pPr marL="384175" lvl="1" indent="-142875">
              <a:lnSpc>
                <a:spcPct val="100000"/>
              </a:lnSpc>
              <a:buChar char="–"/>
              <a:tabLst>
                <a:tab pos="384810" algn="l"/>
              </a:tabLst>
            </a:pPr>
            <a:r>
              <a:rPr sz="850" spc="-30" dirty="0">
                <a:solidFill>
                  <a:srgbClr val="3F3F3F"/>
                </a:solidFill>
                <a:latin typeface="Arial"/>
                <a:cs typeface="Arial"/>
              </a:rPr>
              <a:t>de-duplicating</a:t>
            </a:r>
            <a:r>
              <a:rPr sz="850" spc="-110" dirty="0">
                <a:solidFill>
                  <a:srgbClr val="3F3F3F"/>
                </a:solidFill>
                <a:latin typeface="Arial"/>
                <a:cs typeface="Arial"/>
              </a:rPr>
              <a:t> </a:t>
            </a:r>
            <a:r>
              <a:rPr sz="850" spc="-35" dirty="0">
                <a:solidFill>
                  <a:srgbClr val="3F3F3F"/>
                </a:solidFill>
                <a:latin typeface="Arial"/>
                <a:cs typeface="Arial"/>
              </a:rPr>
              <a:t>data</a:t>
            </a:r>
            <a:endParaRPr sz="850">
              <a:latin typeface="Arial"/>
              <a:cs typeface="Arial"/>
            </a:endParaRPr>
          </a:p>
          <a:p>
            <a:pPr marL="384175" lvl="1" indent="-142875">
              <a:lnSpc>
                <a:spcPct val="100000"/>
              </a:lnSpc>
              <a:buChar char="–"/>
              <a:tabLst>
                <a:tab pos="384810" algn="l"/>
              </a:tabLst>
            </a:pPr>
            <a:r>
              <a:rPr sz="850" spc="-55" dirty="0">
                <a:solidFill>
                  <a:srgbClr val="3F3F3F"/>
                </a:solidFill>
                <a:latin typeface="Arial"/>
                <a:cs typeface="Arial"/>
              </a:rPr>
              <a:t>assigning </a:t>
            </a:r>
            <a:r>
              <a:rPr sz="850" spc="-45" dirty="0">
                <a:solidFill>
                  <a:srgbClr val="3F3F3F"/>
                </a:solidFill>
                <a:latin typeface="Arial"/>
                <a:cs typeface="Arial"/>
              </a:rPr>
              <a:t>warehouse</a:t>
            </a:r>
            <a:r>
              <a:rPr sz="850" spc="-65" dirty="0">
                <a:solidFill>
                  <a:srgbClr val="3F3F3F"/>
                </a:solidFill>
                <a:latin typeface="Arial"/>
                <a:cs typeface="Arial"/>
              </a:rPr>
              <a:t> </a:t>
            </a:r>
            <a:r>
              <a:rPr sz="850" spc="-70" dirty="0">
                <a:solidFill>
                  <a:srgbClr val="3F3F3F"/>
                </a:solidFill>
                <a:latin typeface="Arial"/>
                <a:cs typeface="Arial"/>
              </a:rPr>
              <a:t>keys</a:t>
            </a:r>
            <a:endParaRPr sz="850">
              <a:latin typeface="Arial"/>
              <a:cs typeface="Arial"/>
            </a:endParaRPr>
          </a:p>
          <a:p>
            <a:pPr lvl="1">
              <a:lnSpc>
                <a:spcPct val="100000"/>
              </a:lnSpc>
              <a:spcBef>
                <a:spcPts val="35"/>
              </a:spcBef>
              <a:buClr>
                <a:srgbClr val="3F3F3F"/>
              </a:buClr>
              <a:buFont typeface="Arial"/>
              <a:buChar char="–"/>
            </a:pPr>
            <a:endParaRPr sz="850">
              <a:latin typeface="Times New Roman"/>
              <a:cs typeface="Times New Roman"/>
            </a:endParaRPr>
          </a:p>
          <a:p>
            <a:pPr marL="184785" indent="-172085">
              <a:lnSpc>
                <a:spcPct val="100000"/>
              </a:lnSpc>
              <a:buChar char="•"/>
              <a:tabLst>
                <a:tab pos="184785" algn="l"/>
                <a:tab pos="185420" algn="l"/>
              </a:tabLst>
            </a:pPr>
            <a:r>
              <a:rPr sz="1000" spc="-60" dirty="0">
                <a:solidFill>
                  <a:srgbClr val="3F3F3F"/>
                </a:solidFill>
                <a:latin typeface="Arial"/>
                <a:cs typeface="Arial"/>
              </a:rPr>
              <a:t>Loading</a:t>
            </a:r>
            <a:endParaRPr sz="1000">
              <a:latin typeface="Arial"/>
              <a:cs typeface="Arial"/>
            </a:endParaRPr>
          </a:p>
          <a:p>
            <a:pPr marL="384175" lvl="1" indent="-142875">
              <a:lnSpc>
                <a:spcPct val="100000"/>
              </a:lnSpc>
              <a:spcBef>
                <a:spcPts val="5"/>
              </a:spcBef>
              <a:buChar char="–"/>
              <a:tabLst>
                <a:tab pos="384810" algn="l"/>
              </a:tabLst>
            </a:pPr>
            <a:r>
              <a:rPr sz="850" spc="-35" dirty="0">
                <a:solidFill>
                  <a:srgbClr val="3F3F3F"/>
                </a:solidFill>
                <a:latin typeface="Arial"/>
                <a:cs typeface="Arial"/>
              </a:rPr>
              <a:t>loading </a:t>
            </a:r>
            <a:r>
              <a:rPr sz="850" spc="-10" dirty="0">
                <a:solidFill>
                  <a:srgbClr val="3F3F3F"/>
                </a:solidFill>
                <a:latin typeface="Arial"/>
                <a:cs typeface="Arial"/>
              </a:rPr>
              <a:t>the </a:t>
            </a:r>
            <a:r>
              <a:rPr sz="850" spc="-35" dirty="0">
                <a:solidFill>
                  <a:srgbClr val="3F3F3F"/>
                </a:solidFill>
                <a:latin typeface="Arial"/>
                <a:cs typeface="Arial"/>
              </a:rPr>
              <a:t>data </a:t>
            </a:r>
            <a:r>
              <a:rPr sz="850" spc="-10" dirty="0">
                <a:solidFill>
                  <a:srgbClr val="3F3F3F"/>
                </a:solidFill>
                <a:latin typeface="Arial"/>
                <a:cs typeface="Arial"/>
              </a:rPr>
              <a:t>into the</a:t>
            </a:r>
            <a:r>
              <a:rPr sz="850" spc="-170" dirty="0">
                <a:solidFill>
                  <a:srgbClr val="3F3F3F"/>
                </a:solidFill>
                <a:latin typeface="Arial"/>
                <a:cs typeface="Arial"/>
              </a:rPr>
              <a:t> </a:t>
            </a:r>
            <a:r>
              <a:rPr sz="850" spc="-35" dirty="0">
                <a:solidFill>
                  <a:srgbClr val="3F3F3F"/>
                </a:solidFill>
                <a:latin typeface="Arial"/>
                <a:cs typeface="Arial"/>
              </a:rPr>
              <a:t>data </a:t>
            </a:r>
            <a:r>
              <a:rPr sz="850" spc="-30" dirty="0">
                <a:solidFill>
                  <a:srgbClr val="3F3F3F"/>
                </a:solidFill>
                <a:latin typeface="Arial"/>
                <a:cs typeface="Arial"/>
              </a:rPr>
              <a:t>marts</a:t>
            </a:r>
            <a:endParaRPr sz="850">
              <a:latin typeface="Arial"/>
              <a:cs typeface="Arial"/>
            </a:endParaRPr>
          </a:p>
          <a:p>
            <a:pPr marL="384175" lvl="1" indent="-142875">
              <a:lnSpc>
                <a:spcPct val="100000"/>
              </a:lnSpc>
              <a:buChar char="–"/>
              <a:tabLst>
                <a:tab pos="384810" algn="l"/>
              </a:tabLst>
            </a:pPr>
            <a:r>
              <a:rPr sz="850" spc="-40" dirty="0">
                <a:solidFill>
                  <a:srgbClr val="3F3F3F"/>
                </a:solidFill>
                <a:latin typeface="Arial"/>
                <a:cs typeface="Arial"/>
              </a:rPr>
              <a:t>indexing </a:t>
            </a:r>
            <a:r>
              <a:rPr sz="850" spc="-10" dirty="0">
                <a:solidFill>
                  <a:srgbClr val="3F3F3F"/>
                </a:solidFill>
                <a:latin typeface="Arial"/>
                <a:cs typeface="Arial"/>
              </a:rPr>
              <a:t>the </a:t>
            </a:r>
            <a:r>
              <a:rPr sz="850" spc="-30" dirty="0">
                <a:solidFill>
                  <a:srgbClr val="3F3F3F"/>
                </a:solidFill>
                <a:latin typeface="Arial"/>
                <a:cs typeface="Arial"/>
              </a:rPr>
              <a:t>newly </a:t>
            </a:r>
            <a:r>
              <a:rPr sz="850" spc="-35" dirty="0">
                <a:solidFill>
                  <a:srgbClr val="3F3F3F"/>
                </a:solidFill>
                <a:latin typeface="Arial"/>
                <a:cs typeface="Arial"/>
              </a:rPr>
              <a:t>loaded</a:t>
            </a:r>
            <a:r>
              <a:rPr sz="850" spc="-130" dirty="0">
                <a:solidFill>
                  <a:srgbClr val="3F3F3F"/>
                </a:solidFill>
                <a:latin typeface="Arial"/>
                <a:cs typeface="Arial"/>
              </a:rPr>
              <a:t> </a:t>
            </a:r>
            <a:r>
              <a:rPr sz="850" spc="-35" dirty="0">
                <a:solidFill>
                  <a:srgbClr val="3F3F3F"/>
                </a:solidFill>
                <a:latin typeface="Arial"/>
                <a:cs typeface="Arial"/>
              </a:rPr>
              <a:t>data</a:t>
            </a:r>
            <a:endParaRPr sz="850">
              <a:latin typeface="Arial"/>
              <a:cs typeface="Arial"/>
            </a:endParaRPr>
          </a:p>
          <a:p>
            <a:pPr marL="384175" lvl="1" indent="-142875">
              <a:lnSpc>
                <a:spcPct val="100000"/>
              </a:lnSpc>
              <a:buChar char="–"/>
              <a:tabLst>
                <a:tab pos="384810" algn="l"/>
              </a:tabLst>
            </a:pPr>
            <a:r>
              <a:rPr sz="850" spc="-35" dirty="0">
                <a:solidFill>
                  <a:srgbClr val="3F3F3F"/>
                </a:solidFill>
                <a:latin typeface="Arial"/>
                <a:cs typeface="Arial"/>
              </a:rPr>
              <a:t>publishing </a:t>
            </a:r>
            <a:r>
              <a:rPr sz="850" spc="-45" dirty="0">
                <a:solidFill>
                  <a:srgbClr val="3F3F3F"/>
                </a:solidFill>
                <a:latin typeface="Arial"/>
                <a:cs typeface="Arial"/>
              </a:rPr>
              <a:t>and </a:t>
            </a:r>
            <a:r>
              <a:rPr sz="850" spc="-15" dirty="0">
                <a:solidFill>
                  <a:srgbClr val="3F3F3F"/>
                </a:solidFill>
                <a:latin typeface="Arial"/>
                <a:cs typeface="Arial"/>
              </a:rPr>
              <a:t>notifying </a:t>
            </a:r>
            <a:r>
              <a:rPr sz="850" spc="-10" dirty="0">
                <a:solidFill>
                  <a:srgbClr val="3F3F3F"/>
                </a:solidFill>
                <a:latin typeface="Arial"/>
                <a:cs typeface="Arial"/>
              </a:rPr>
              <a:t>the</a:t>
            </a:r>
            <a:r>
              <a:rPr sz="850" spc="-110" dirty="0">
                <a:solidFill>
                  <a:srgbClr val="3F3F3F"/>
                </a:solidFill>
                <a:latin typeface="Arial"/>
                <a:cs typeface="Arial"/>
              </a:rPr>
              <a:t> </a:t>
            </a:r>
            <a:r>
              <a:rPr sz="850" spc="-55" dirty="0">
                <a:solidFill>
                  <a:srgbClr val="3F3F3F"/>
                </a:solidFill>
                <a:latin typeface="Arial"/>
                <a:cs typeface="Arial"/>
              </a:rPr>
              <a:t>users</a:t>
            </a:r>
            <a:endParaRPr sz="850">
              <a:latin typeface="Arial"/>
              <a:cs typeface="Arial"/>
            </a:endParaRPr>
          </a:p>
        </p:txBody>
      </p:sp>
      <p:sp>
        <p:nvSpPr>
          <p:cNvPr id="9" name="object 11"/>
          <p:cNvSpPr/>
          <p:nvPr/>
        </p:nvSpPr>
        <p:spPr>
          <a:xfrm>
            <a:off x="4032503" y="2273802"/>
            <a:ext cx="1588007" cy="226313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4304644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3" name="object 13"/>
          <p:cNvSpPr txBox="1"/>
          <p:nvPr/>
        </p:nvSpPr>
        <p:spPr>
          <a:xfrm>
            <a:off x="1033904" y="4426148"/>
            <a:ext cx="64135" cy="107950"/>
          </a:xfrm>
          <a:prstGeom prst="rect">
            <a:avLst/>
          </a:prstGeom>
        </p:spPr>
        <p:txBody>
          <a:bodyPr vert="horz" wrap="square" lIns="0" tIns="0" rIns="0" bIns="0" rtlCol="0">
            <a:spAutoFit/>
          </a:bodyPr>
          <a:lstStyle/>
          <a:p>
            <a:pPr marL="12700">
              <a:lnSpc>
                <a:spcPct val="100000"/>
              </a:lnSpc>
            </a:pPr>
            <a:r>
              <a:rPr sz="600" i="1" spc="-30" dirty="0">
                <a:latin typeface="Arial"/>
                <a:cs typeface="Arial"/>
              </a:rPr>
              <a:t>6</a:t>
            </a:r>
            <a:endParaRPr sz="600">
              <a:latin typeface="Arial"/>
              <a:cs typeface="Arial"/>
            </a:endParaRPr>
          </a:p>
        </p:txBody>
      </p:sp>
      <p:sp>
        <p:nvSpPr>
          <p:cNvPr id="4" name="object 14"/>
          <p:cNvSpPr/>
          <p:nvPr/>
        </p:nvSpPr>
        <p:spPr>
          <a:xfrm>
            <a:off x="5229984" y="4349944"/>
            <a:ext cx="272796" cy="239267"/>
          </a:xfrm>
          <a:prstGeom prst="rect">
            <a:avLst/>
          </a:prstGeom>
          <a:blipFill>
            <a:blip r:embed="rId2" cstate="print"/>
            <a:stretch>
              <a:fillRect/>
            </a:stretch>
          </a:blipFill>
        </p:spPr>
        <p:txBody>
          <a:bodyPr wrap="square" lIns="0" tIns="0" rIns="0" bIns="0" rtlCol="0"/>
          <a:lstStyle/>
          <a:p>
            <a:endParaRPr/>
          </a:p>
        </p:txBody>
      </p:sp>
      <p:sp>
        <p:nvSpPr>
          <p:cNvPr id="5" name="object 16"/>
          <p:cNvSpPr/>
          <p:nvPr/>
        </p:nvSpPr>
        <p:spPr>
          <a:xfrm>
            <a:off x="947544" y="1468820"/>
            <a:ext cx="4572000" cy="0"/>
          </a:xfrm>
          <a:custGeom>
            <a:avLst/>
            <a:gdLst/>
            <a:ahLst/>
            <a:cxnLst/>
            <a:rect l="l" t="t" r="r" b="b"/>
            <a:pathLst>
              <a:path w="4572000">
                <a:moveTo>
                  <a:pt x="0" y="0"/>
                </a:moveTo>
                <a:lnTo>
                  <a:pt x="4571999" y="0"/>
                </a:lnTo>
              </a:path>
            </a:pathLst>
          </a:custGeom>
          <a:ln w="7619">
            <a:solidFill>
              <a:srgbClr val="BF0000"/>
            </a:solidFill>
          </a:ln>
        </p:spPr>
        <p:txBody>
          <a:bodyPr wrap="square" lIns="0" tIns="0" rIns="0" bIns="0" rtlCol="0"/>
          <a:lstStyle/>
          <a:p>
            <a:endParaRPr/>
          </a:p>
        </p:txBody>
      </p:sp>
      <p:sp>
        <p:nvSpPr>
          <p:cNvPr id="6" name="object 19"/>
          <p:cNvSpPr txBox="1"/>
          <p:nvPr/>
        </p:nvSpPr>
        <p:spPr>
          <a:xfrm>
            <a:off x="2434459" y="1487369"/>
            <a:ext cx="1598930" cy="361950"/>
          </a:xfrm>
          <a:prstGeom prst="rect">
            <a:avLst/>
          </a:prstGeom>
        </p:spPr>
        <p:txBody>
          <a:bodyPr vert="horz" wrap="square" lIns="0" tIns="0" rIns="0" bIns="0" rtlCol="0">
            <a:spAutoFit/>
          </a:bodyPr>
          <a:lstStyle/>
          <a:p>
            <a:pPr marL="12700">
              <a:lnSpc>
                <a:spcPct val="100000"/>
              </a:lnSpc>
            </a:pPr>
            <a:r>
              <a:rPr sz="2200" spc="-330" dirty="0">
                <a:solidFill>
                  <a:srgbClr val="C00000"/>
                </a:solidFill>
                <a:latin typeface="Arial"/>
                <a:cs typeface="Arial"/>
              </a:rPr>
              <a:t>ETL</a:t>
            </a:r>
            <a:r>
              <a:rPr sz="2200" spc="-160" dirty="0">
                <a:solidFill>
                  <a:srgbClr val="C00000"/>
                </a:solidFill>
                <a:latin typeface="Arial"/>
                <a:cs typeface="Arial"/>
              </a:rPr>
              <a:t> </a:t>
            </a:r>
            <a:r>
              <a:rPr sz="2200" spc="-40" dirty="0">
                <a:solidFill>
                  <a:srgbClr val="C00000"/>
                </a:solidFill>
                <a:latin typeface="Arial"/>
                <a:cs typeface="Arial"/>
              </a:rPr>
              <a:t>Definition</a:t>
            </a:r>
            <a:endParaRPr sz="2200">
              <a:latin typeface="Arial"/>
              <a:cs typeface="Arial"/>
            </a:endParaRPr>
          </a:p>
        </p:txBody>
      </p:sp>
      <p:sp>
        <p:nvSpPr>
          <p:cNvPr id="7" name="object 20"/>
          <p:cNvSpPr txBox="1"/>
          <p:nvPr/>
        </p:nvSpPr>
        <p:spPr>
          <a:xfrm>
            <a:off x="1209164" y="1844493"/>
            <a:ext cx="1933575" cy="151765"/>
          </a:xfrm>
          <a:prstGeom prst="rect">
            <a:avLst/>
          </a:prstGeom>
        </p:spPr>
        <p:txBody>
          <a:bodyPr vert="horz" wrap="square" lIns="0" tIns="0" rIns="0" bIns="0" rtlCol="0">
            <a:spAutoFit/>
          </a:bodyPr>
          <a:lstStyle/>
          <a:p>
            <a:pPr marL="184785" indent="-172085">
              <a:lnSpc>
                <a:spcPct val="100000"/>
              </a:lnSpc>
              <a:buChar char="•"/>
              <a:tabLst>
                <a:tab pos="184785" algn="l"/>
                <a:tab pos="185420" algn="l"/>
              </a:tabLst>
            </a:pPr>
            <a:r>
              <a:rPr sz="900" spc="-5" dirty="0">
                <a:solidFill>
                  <a:srgbClr val="3F3F3F"/>
                </a:solidFill>
                <a:latin typeface="Arial"/>
                <a:cs typeface="Arial"/>
              </a:rPr>
              <a:t>ETL </a:t>
            </a:r>
            <a:r>
              <a:rPr sz="900" dirty="0">
                <a:solidFill>
                  <a:srgbClr val="3F3F3F"/>
                </a:solidFill>
                <a:latin typeface="Arial"/>
                <a:cs typeface="Arial"/>
              </a:rPr>
              <a:t>processes are responsible</a:t>
            </a:r>
            <a:r>
              <a:rPr sz="900" spc="-190" dirty="0">
                <a:solidFill>
                  <a:srgbClr val="3F3F3F"/>
                </a:solidFill>
                <a:latin typeface="Arial"/>
                <a:cs typeface="Arial"/>
              </a:rPr>
              <a:t> </a:t>
            </a:r>
            <a:r>
              <a:rPr sz="900" dirty="0">
                <a:solidFill>
                  <a:srgbClr val="3F3F3F"/>
                </a:solidFill>
                <a:latin typeface="Arial"/>
                <a:cs typeface="Arial"/>
              </a:rPr>
              <a:t>for</a:t>
            </a:r>
            <a:endParaRPr sz="900">
              <a:latin typeface="Arial"/>
              <a:cs typeface="Arial"/>
            </a:endParaRPr>
          </a:p>
        </p:txBody>
      </p:sp>
      <p:sp>
        <p:nvSpPr>
          <p:cNvPr id="8" name="object 21"/>
          <p:cNvSpPr txBox="1"/>
          <p:nvPr/>
        </p:nvSpPr>
        <p:spPr>
          <a:xfrm>
            <a:off x="1437764" y="2073855"/>
            <a:ext cx="1724025" cy="881380"/>
          </a:xfrm>
          <a:prstGeom prst="rect">
            <a:avLst/>
          </a:prstGeom>
        </p:spPr>
        <p:txBody>
          <a:bodyPr vert="horz" wrap="square" lIns="0" tIns="0" rIns="0" bIns="0" rtlCol="0">
            <a:spAutoFit/>
          </a:bodyPr>
          <a:lstStyle/>
          <a:p>
            <a:pPr marL="155575" marR="209550" indent="-142875">
              <a:lnSpc>
                <a:spcPct val="80000"/>
              </a:lnSpc>
              <a:buChar char="–"/>
              <a:tabLst>
                <a:tab pos="156210" algn="l"/>
              </a:tabLst>
            </a:pPr>
            <a:r>
              <a:rPr sz="750" dirty="0">
                <a:solidFill>
                  <a:srgbClr val="3F3F3F"/>
                </a:solidFill>
                <a:latin typeface="Arial"/>
                <a:cs typeface="Arial"/>
              </a:rPr>
              <a:t>the extraction of data from  </a:t>
            </a:r>
            <a:r>
              <a:rPr sz="750" spc="-5" dirty="0">
                <a:solidFill>
                  <a:srgbClr val="3F3F3F"/>
                </a:solidFill>
                <a:latin typeface="Arial"/>
                <a:cs typeface="Arial"/>
              </a:rPr>
              <a:t>heterogeneous </a:t>
            </a:r>
            <a:r>
              <a:rPr sz="750" dirty="0">
                <a:solidFill>
                  <a:srgbClr val="3F3F3F"/>
                </a:solidFill>
                <a:latin typeface="Arial"/>
                <a:cs typeface="Arial"/>
              </a:rPr>
              <a:t>operational data  sources,</a:t>
            </a:r>
            <a:endParaRPr sz="750">
              <a:latin typeface="Arial"/>
              <a:cs typeface="Arial"/>
            </a:endParaRPr>
          </a:p>
          <a:p>
            <a:pPr marL="155575" marR="159385" indent="-142875">
              <a:lnSpc>
                <a:spcPts val="720"/>
              </a:lnSpc>
              <a:spcBef>
                <a:spcPts val="615"/>
              </a:spcBef>
              <a:buChar char="–"/>
              <a:tabLst>
                <a:tab pos="156210" algn="l"/>
              </a:tabLst>
            </a:pPr>
            <a:r>
              <a:rPr sz="750" dirty="0">
                <a:solidFill>
                  <a:srgbClr val="3F3F3F"/>
                </a:solidFill>
                <a:latin typeface="Arial"/>
                <a:cs typeface="Arial"/>
              </a:rPr>
              <a:t>their transformation (conversion,  cleaning, </a:t>
            </a:r>
            <a:r>
              <a:rPr sz="750" spc="-5" dirty="0">
                <a:solidFill>
                  <a:srgbClr val="3F3F3F"/>
                </a:solidFill>
                <a:latin typeface="Arial"/>
                <a:cs typeface="Arial"/>
              </a:rPr>
              <a:t>normalization, </a:t>
            </a:r>
            <a:r>
              <a:rPr sz="750" dirty="0">
                <a:solidFill>
                  <a:srgbClr val="3F3F3F"/>
                </a:solidFill>
                <a:latin typeface="Arial"/>
                <a:cs typeface="Arial"/>
              </a:rPr>
              <a:t>etc.)</a:t>
            </a:r>
            <a:r>
              <a:rPr sz="750" spc="-80" dirty="0">
                <a:solidFill>
                  <a:srgbClr val="3F3F3F"/>
                </a:solidFill>
                <a:latin typeface="Arial"/>
                <a:cs typeface="Arial"/>
              </a:rPr>
              <a:t> </a:t>
            </a:r>
            <a:r>
              <a:rPr sz="750" dirty="0">
                <a:solidFill>
                  <a:srgbClr val="3F3F3F"/>
                </a:solidFill>
                <a:latin typeface="Arial"/>
                <a:cs typeface="Arial"/>
              </a:rPr>
              <a:t>and</a:t>
            </a:r>
            <a:endParaRPr sz="750">
              <a:latin typeface="Arial"/>
              <a:cs typeface="Arial"/>
            </a:endParaRPr>
          </a:p>
          <a:p>
            <a:pPr marL="155575" indent="-142875">
              <a:lnSpc>
                <a:spcPct val="100000"/>
              </a:lnSpc>
              <a:spcBef>
                <a:spcPts val="455"/>
              </a:spcBef>
              <a:buChar char="–"/>
              <a:tabLst>
                <a:tab pos="156210" algn="l"/>
              </a:tabLst>
            </a:pPr>
            <a:r>
              <a:rPr sz="750" dirty="0">
                <a:solidFill>
                  <a:srgbClr val="3F3F3F"/>
                </a:solidFill>
                <a:latin typeface="Arial"/>
                <a:cs typeface="Arial"/>
              </a:rPr>
              <a:t>their loading into the</a:t>
            </a:r>
            <a:r>
              <a:rPr sz="750" spc="-140" dirty="0">
                <a:solidFill>
                  <a:srgbClr val="3F3F3F"/>
                </a:solidFill>
                <a:latin typeface="Arial"/>
                <a:cs typeface="Arial"/>
              </a:rPr>
              <a:t> </a:t>
            </a:r>
            <a:r>
              <a:rPr sz="750" spc="-5" dirty="0">
                <a:solidFill>
                  <a:srgbClr val="3F3F3F"/>
                </a:solidFill>
                <a:latin typeface="Arial"/>
                <a:cs typeface="Arial"/>
              </a:rPr>
              <a:t>DW.</a:t>
            </a:r>
            <a:endParaRPr sz="750">
              <a:latin typeface="Arial"/>
              <a:cs typeface="Arial"/>
            </a:endParaRPr>
          </a:p>
          <a:p>
            <a:pPr marL="407034">
              <a:lnSpc>
                <a:spcPct val="100000"/>
              </a:lnSpc>
              <a:spcBef>
                <a:spcPts val="445"/>
              </a:spcBef>
            </a:pPr>
            <a:r>
              <a:rPr sz="650" spc="-25" dirty="0">
                <a:solidFill>
                  <a:srgbClr val="3F3F3F"/>
                </a:solidFill>
                <a:latin typeface="Arial"/>
                <a:cs typeface="Arial"/>
              </a:rPr>
              <a:t>[Luján-Mora </a:t>
            </a:r>
            <a:r>
              <a:rPr sz="650" spc="-45" dirty="0">
                <a:solidFill>
                  <a:srgbClr val="3F3F3F"/>
                </a:solidFill>
                <a:latin typeface="Arial"/>
                <a:cs typeface="Arial"/>
              </a:rPr>
              <a:t>Vassiliadis </a:t>
            </a:r>
            <a:r>
              <a:rPr sz="650" spc="5" dirty="0">
                <a:solidFill>
                  <a:srgbClr val="3F3F3F"/>
                </a:solidFill>
                <a:latin typeface="Arial"/>
                <a:cs typeface="Arial"/>
              </a:rPr>
              <a:t>&amp; </a:t>
            </a:r>
            <a:r>
              <a:rPr sz="650" spc="-20" dirty="0">
                <a:solidFill>
                  <a:srgbClr val="3F3F3F"/>
                </a:solidFill>
                <a:latin typeface="Arial"/>
                <a:cs typeface="Arial"/>
              </a:rPr>
              <a:t>Trujillo</a:t>
            </a:r>
            <a:r>
              <a:rPr sz="650" spc="20" dirty="0">
                <a:solidFill>
                  <a:srgbClr val="3F3F3F"/>
                </a:solidFill>
                <a:latin typeface="Arial"/>
                <a:cs typeface="Arial"/>
              </a:rPr>
              <a:t> </a:t>
            </a:r>
            <a:r>
              <a:rPr sz="650" spc="-30" dirty="0">
                <a:solidFill>
                  <a:srgbClr val="3F3F3F"/>
                </a:solidFill>
                <a:latin typeface="Arial"/>
                <a:cs typeface="Arial"/>
              </a:rPr>
              <a:t>2004]</a:t>
            </a:r>
            <a:endParaRPr sz="650">
              <a:latin typeface="Arial"/>
              <a:cs typeface="Arial"/>
            </a:endParaRPr>
          </a:p>
        </p:txBody>
      </p:sp>
      <p:sp>
        <p:nvSpPr>
          <p:cNvPr id="9" name="object 22"/>
          <p:cNvSpPr txBox="1"/>
          <p:nvPr/>
        </p:nvSpPr>
        <p:spPr>
          <a:xfrm>
            <a:off x="3304663" y="1881069"/>
            <a:ext cx="1934210" cy="1058545"/>
          </a:xfrm>
          <a:prstGeom prst="rect">
            <a:avLst/>
          </a:prstGeom>
        </p:spPr>
        <p:txBody>
          <a:bodyPr vert="horz" wrap="square" lIns="0" tIns="0" rIns="0" bIns="0" rtlCol="0">
            <a:spAutoFit/>
          </a:bodyPr>
          <a:lstStyle/>
          <a:p>
            <a:pPr marL="184785" indent="-172085">
              <a:lnSpc>
                <a:spcPct val="100000"/>
              </a:lnSpc>
              <a:buChar char="•"/>
              <a:tabLst>
                <a:tab pos="184785" algn="l"/>
                <a:tab pos="185420" algn="l"/>
              </a:tabLst>
            </a:pPr>
            <a:r>
              <a:rPr sz="900" spc="-5" dirty="0">
                <a:solidFill>
                  <a:srgbClr val="3F3F3F"/>
                </a:solidFill>
                <a:latin typeface="Arial"/>
                <a:cs typeface="Arial"/>
              </a:rPr>
              <a:t>Set </a:t>
            </a:r>
            <a:r>
              <a:rPr sz="900" dirty="0">
                <a:solidFill>
                  <a:srgbClr val="3F3F3F"/>
                </a:solidFill>
                <a:latin typeface="Arial"/>
                <a:cs typeface="Arial"/>
              </a:rPr>
              <a:t>of processes by</a:t>
            </a:r>
            <a:r>
              <a:rPr sz="900" spc="-114" dirty="0">
                <a:solidFill>
                  <a:srgbClr val="3F3F3F"/>
                </a:solidFill>
                <a:latin typeface="Arial"/>
                <a:cs typeface="Arial"/>
              </a:rPr>
              <a:t> </a:t>
            </a:r>
            <a:r>
              <a:rPr sz="900" spc="-5" dirty="0">
                <a:solidFill>
                  <a:srgbClr val="3F3F3F"/>
                </a:solidFill>
                <a:latin typeface="Arial"/>
                <a:cs typeface="Arial"/>
              </a:rPr>
              <a:t>which</a:t>
            </a:r>
            <a:endParaRPr sz="900">
              <a:latin typeface="Arial"/>
              <a:cs typeface="Arial"/>
            </a:endParaRPr>
          </a:p>
          <a:p>
            <a:pPr marL="384175" marR="131445" indent="-143510">
              <a:lnSpc>
                <a:spcPts val="720"/>
              </a:lnSpc>
              <a:spcBef>
                <a:spcPts val="720"/>
              </a:spcBef>
            </a:pPr>
            <a:r>
              <a:rPr sz="750" dirty="0">
                <a:solidFill>
                  <a:srgbClr val="3F3F3F"/>
                </a:solidFill>
                <a:latin typeface="Arial"/>
                <a:cs typeface="Arial"/>
              </a:rPr>
              <a:t>– the operational source data is  </a:t>
            </a:r>
            <a:r>
              <a:rPr sz="750" spc="-5" dirty="0">
                <a:solidFill>
                  <a:srgbClr val="3F3F3F"/>
                </a:solidFill>
                <a:latin typeface="Arial"/>
                <a:cs typeface="Arial"/>
              </a:rPr>
              <a:t>prepared </a:t>
            </a:r>
            <a:r>
              <a:rPr sz="750" dirty="0">
                <a:solidFill>
                  <a:srgbClr val="3F3F3F"/>
                </a:solidFill>
                <a:latin typeface="Arial"/>
                <a:cs typeface="Arial"/>
              </a:rPr>
              <a:t>for the data</a:t>
            </a:r>
            <a:r>
              <a:rPr sz="750" spc="-80" dirty="0">
                <a:solidFill>
                  <a:srgbClr val="3F3F3F"/>
                </a:solidFill>
                <a:latin typeface="Arial"/>
                <a:cs typeface="Arial"/>
              </a:rPr>
              <a:t> </a:t>
            </a:r>
            <a:r>
              <a:rPr sz="750" spc="-5" dirty="0">
                <a:solidFill>
                  <a:srgbClr val="3F3F3F"/>
                </a:solidFill>
                <a:latin typeface="Arial"/>
                <a:cs typeface="Arial"/>
              </a:rPr>
              <a:t>warehouse.</a:t>
            </a:r>
            <a:endParaRPr sz="750">
              <a:latin typeface="Arial"/>
              <a:cs typeface="Arial"/>
            </a:endParaRPr>
          </a:p>
          <a:p>
            <a:pPr marL="184785" marR="5080" indent="-172085">
              <a:lnSpc>
                <a:spcPct val="80000"/>
              </a:lnSpc>
              <a:spcBef>
                <a:spcPts val="660"/>
              </a:spcBef>
              <a:buChar char="•"/>
              <a:tabLst>
                <a:tab pos="184785" algn="l"/>
                <a:tab pos="185420" algn="l"/>
              </a:tabLst>
            </a:pPr>
            <a:r>
              <a:rPr sz="900" spc="-5" dirty="0">
                <a:solidFill>
                  <a:srgbClr val="3F3F3F"/>
                </a:solidFill>
                <a:latin typeface="Arial"/>
                <a:cs typeface="Arial"/>
              </a:rPr>
              <a:t>The </a:t>
            </a:r>
            <a:r>
              <a:rPr sz="900" dirty="0">
                <a:solidFill>
                  <a:srgbClr val="3F3F3F"/>
                </a:solidFill>
                <a:latin typeface="Arial"/>
                <a:cs typeface="Arial"/>
              </a:rPr>
              <a:t>primary processes of the  backroom data staging area of</a:t>
            </a:r>
            <a:r>
              <a:rPr sz="900" spc="-175" dirty="0">
                <a:solidFill>
                  <a:srgbClr val="3F3F3F"/>
                </a:solidFill>
                <a:latin typeface="Arial"/>
                <a:cs typeface="Arial"/>
              </a:rPr>
              <a:t> </a:t>
            </a:r>
            <a:r>
              <a:rPr sz="900" dirty="0">
                <a:solidFill>
                  <a:srgbClr val="3F3F3F"/>
                </a:solidFill>
                <a:latin typeface="Arial"/>
                <a:cs typeface="Arial"/>
              </a:rPr>
              <a:t>the  data </a:t>
            </a:r>
            <a:r>
              <a:rPr sz="900" spc="-5" dirty="0">
                <a:solidFill>
                  <a:srgbClr val="3F3F3F"/>
                </a:solidFill>
                <a:latin typeface="Arial"/>
                <a:cs typeface="Arial"/>
              </a:rPr>
              <a:t>warehouse, </a:t>
            </a:r>
            <a:r>
              <a:rPr sz="900" dirty="0">
                <a:solidFill>
                  <a:srgbClr val="3F3F3F"/>
                </a:solidFill>
                <a:latin typeface="Arial"/>
                <a:cs typeface="Arial"/>
              </a:rPr>
              <a:t>prior to any  presentation or </a:t>
            </a:r>
            <a:r>
              <a:rPr sz="900" spc="-5" dirty="0">
                <a:solidFill>
                  <a:srgbClr val="3F3F3F"/>
                </a:solidFill>
                <a:latin typeface="Arial"/>
                <a:cs typeface="Arial"/>
              </a:rPr>
              <a:t>querying.</a:t>
            </a:r>
            <a:r>
              <a:rPr sz="900" spc="-114" dirty="0">
                <a:solidFill>
                  <a:srgbClr val="3F3F3F"/>
                </a:solidFill>
                <a:latin typeface="Arial"/>
                <a:cs typeface="Arial"/>
              </a:rPr>
              <a:t> </a:t>
            </a:r>
            <a:r>
              <a:rPr sz="900" dirty="0">
                <a:solidFill>
                  <a:srgbClr val="3F3F3F"/>
                </a:solidFill>
                <a:latin typeface="Arial"/>
                <a:cs typeface="Arial"/>
              </a:rPr>
              <a:t>Consists  of</a:t>
            </a:r>
            <a:endParaRPr sz="900">
              <a:latin typeface="Arial"/>
              <a:cs typeface="Arial"/>
            </a:endParaRPr>
          </a:p>
        </p:txBody>
      </p:sp>
      <p:sp>
        <p:nvSpPr>
          <p:cNvPr id="10" name="object 23"/>
          <p:cNvSpPr txBox="1"/>
          <p:nvPr/>
        </p:nvSpPr>
        <p:spPr>
          <a:xfrm>
            <a:off x="3533263" y="3017210"/>
            <a:ext cx="1724025" cy="1041400"/>
          </a:xfrm>
          <a:prstGeom prst="rect">
            <a:avLst/>
          </a:prstGeom>
        </p:spPr>
        <p:txBody>
          <a:bodyPr vert="horz" wrap="square" lIns="0" tIns="0" rIns="0" bIns="0" rtlCol="0">
            <a:spAutoFit/>
          </a:bodyPr>
          <a:lstStyle/>
          <a:p>
            <a:pPr marL="155575" marR="139700" indent="-142875">
              <a:lnSpc>
                <a:spcPct val="80000"/>
              </a:lnSpc>
              <a:buChar char="–"/>
              <a:tabLst>
                <a:tab pos="156210" algn="l"/>
              </a:tabLst>
            </a:pPr>
            <a:r>
              <a:rPr sz="750" dirty="0">
                <a:solidFill>
                  <a:srgbClr val="3F3F3F"/>
                </a:solidFill>
                <a:latin typeface="Arial"/>
                <a:cs typeface="Arial"/>
              </a:rPr>
              <a:t>extracting</a:t>
            </a:r>
            <a:r>
              <a:rPr sz="750" spc="-45" dirty="0">
                <a:solidFill>
                  <a:srgbClr val="3F3F3F"/>
                </a:solidFill>
                <a:latin typeface="Arial"/>
                <a:cs typeface="Arial"/>
              </a:rPr>
              <a:t> </a:t>
            </a:r>
            <a:r>
              <a:rPr sz="750" dirty="0">
                <a:solidFill>
                  <a:srgbClr val="3F3F3F"/>
                </a:solidFill>
                <a:latin typeface="Arial"/>
                <a:cs typeface="Arial"/>
              </a:rPr>
              <a:t>operational</a:t>
            </a:r>
            <a:r>
              <a:rPr sz="750" spc="-45" dirty="0">
                <a:solidFill>
                  <a:srgbClr val="3F3F3F"/>
                </a:solidFill>
                <a:latin typeface="Arial"/>
                <a:cs typeface="Arial"/>
              </a:rPr>
              <a:t> </a:t>
            </a:r>
            <a:r>
              <a:rPr sz="750" dirty="0">
                <a:solidFill>
                  <a:srgbClr val="3F3F3F"/>
                </a:solidFill>
                <a:latin typeface="Arial"/>
                <a:cs typeface="Arial"/>
              </a:rPr>
              <a:t>data</a:t>
            </a:r>
            <a:r>
              <a:rPr sz="750" spc="-35" dirty="0">
                <a:solidFill>
                  <a:srgbClr val="3F3F3F"/>
                </a:solidFill>
                <a:latin typeface="Arial"/>
                <a:cs typeface="Arial"/>
              </a:rPr>
              <a:t> </a:t>
            </a:r>
            <a:r>
              <a:rPr sz="750" dirty="0">
                <a:solidFill>
                  <a:srgbClr val="3F3F3F"/>
                </a:solidFill>
                <a:latin typeface="Arial"/>
                <a:cs typeface="Arial"/>
              </a:rPr>
              <a:t>from</a:t>
            </a:r>
            <a:r>
              <a:rPr sz="750" spc="-40" dirty="0">
                <a:solidFill>
                  <a:srgbClr val="3F3F3F"/>
                </a:solidFill>
                <a:latin typeface="Arial"/>
                <a:cs typeface="Arial"/>
              </a:rPr>
              <a:t> </a:t>
            </a:r>
            <a:r>
              <a:rPr sz="750" dirty="0">
                <a:solidFill>
                  <a:srgbClr val="3F3F3F"/>
                </a:solidFill>
                <a:latin typeface="Arial"/>
                <a:cs typeface="Arial"/>
              </a:rPr>
              <a:t>a  source</a:t>
            </a:r>
            <a:r>
              <a:rPr sz="750" spc="-105" dirty="0">
                <a:solidFill>
                  <a:srgbClr val="3F3F3F"/>
                </a:solidFill>
                <a:latin typeface="Arial"/>
                <a:cs typeface="Arial"/>
              </a:rPr>
              <a:t> </a:t>
            </a:r>
            <a:r>
              <a:rPr sz="750" dirty="0">
                <a:solidFill>
                  <a:srgbClr val="3F3F3F"/>
                </a:solidFill>
                <a:latin typeface="Arial"/>
                <a:cs typeface="Arial"/>
              </a:rPr>
              <a:t>application,</a:t>
            </a:r>
            <a:endParaRPr sz="750">
              <a:latin typeface="Arial"/>
              <a:cs typeface="Arial"/>
            </a:endParaRPr>
          </a:p>
          <a:p>
            <a:pPr marL="155575" indent="-142875">
              <a:lnSpc>
                <a:spcPct val="100000"/>
              </a:lnSpc>
              <a:spcBef>
                <a:spcPts val="455"/>
              </a:spcBef>
              <a:buChar char="–"/>
              <a:tabLst>
                <a:tab pos="156210" algn="l"/>
              </a:tabLst>
            </a:pPr>
            <a:r>
              <a:rPr sz="750" dirty="0">
                <a:solidFill>
                  <a:srgbClr val="3F3F3F"/>
                </a:solidFill>
                <a:latin typeface="Arial"/>
                <a:cs typeface="Arial"/>
              </a:rPr>
              <a:t>transforming</a:t>
            </a:r>
            <a:r>
              <a:rPr sz="750" spc="-114" dirty="0">
                <a:solidFill>
                  <a:srgbClr val="3F3F3F"/>
                </a:solidFill>
                <a:latin typeface="Arial"/>
                <a:cs typeface="Arial"/>
              </a:rPr>
              <a:t> </a:t>
            </a:r>
            <a:r>
              <a:rPr sz="750" dirty="0">
                <a:solidFill>
                  <a:srgbClr val="3F3F3F"/>
                </a:solidFill>
                <a:latin typeface="Arial"/>
                <a:cs typeface="Arial"/>
              </a:rPr>
              <a:t>it,</a:t>
            </a:r>
            <a:endParaRPr sz="750">
              <a:latin typeface="Arial"/>
              <a:cs typeface="Arial"/>
            </a:endParaRPr>
          </a:p>
          <a:p>
            <a:pPr marL="155575" indent="-142875">
              <a:lnSpc>
                <a:spcPct val="100000"/>
              </a:lnSpc>
              <a:spcBef>
                <a:spcPts val="440"/>
              </a:spcBef>
              <a:buChar char="–"/>
              <a:tabLst>
                <a:tab pos="156210" algn="l"/>
              </a:tabLst>
            </a:pPr>
            <a:r>
              <a:rPr sz="750" dirty="0">
                <a:solidFill>
                  <a:srgbClr val="3F3F3F"/>
                </a:solidFill>
                <a:latin typeface="Arial"/>
                <a:cs typeface="Arial"/>
              </a:rPr>
              <a:t>loading and </a:t>
            </a:r>
            <a:r>
              <a:rPr sz="750" spc="-5" dirty="0">
                <a:solidFill>
                  <a:srgbClr val="3F3F3F"/>
                </a:solidFill>
                <a:latin typeface="Arial"/>
                <a:cs typeface="Arial"/>
              </a:rPr>
              <a:t>indexing</a:t>
            </a:r>
            <a:r>
              <a:rPr sz="750" spc="-80" dirty="0">
                <a:solidFill>
                  <a:srgbClr val="3F3F3F"/>
                </a:solidFill>
                <a:latin typeface="Arial"/>
                <a:cs typeface="Arial"/>
              </a:rPr>
              <a:t> </a:t>
            </a:r>
            <a:r>
              <a:rPr sz="750" dirty="0">
                <a:solidFill>
                  <a:srgbClr val="3F3F3F"/>
                </a:solidFill>
                <a:latin typeface="Arial"/>
                <a:cs typeface="Arial"/>
              </a:rPr>
              <a:t>it,</a:t>
            </a:r>
            <a:endParaRPr sz="750">
              <a:latin typeface="Arial"/>
              <a:cs typeface="Arial"/>
            </a:endParaRPr>
          </a:p>
          <a:p>
            <a:pPr marL="155575" indent="-142875">
              <a:lnSpc>
                <a:spcPct val="100000"/>
              </a:lnSpc>
              <a:spcBef>
                <a:spcPts val="450"/>
              </a:spcBef>
              <a:buChar char="–"/>
              <a:tabLst>
                <a:tab pos="156210" algn="l"/>
              </a:tabLst>
            </a:pPr>
            <a:r>
              <a:rPr sz="750" dirty="0">
                <a:solidFill>
                  <a:srgbClr val="3F3F3F"/>
                </a:solidFill>
                <a:latin typeface="Arial"/>
                <a:cs typeface="Arial"/>
              </a:rPr>
              <a:t>quality-assuring it,</a:t>
            </a:r>
            <a:r>
              <a:rPr sz="750" spc="-125" dirty="0">
                <a:solidFill>
                  <a:srgbClr val="3F3F3F"/>
                </a:solidFill>
                <a:latin typeface="Arial"/>
                <a:cs typeface="Arial"/>
              </a:rPr>
              <a:t> </a:t>
            </a:r>
            <a:r>
              <a:rPr sz="750" dirty="0">
                <a:solidFill>
                  <a:srgbClr val="3F3F3F"/>
                </a:solidFill>
                <a:latin typeface="Arial"/>
                <a:cs typeface="Arial"/>
              </a:rPr>
              <a:t>and</a:t>
            </a:r>
            <a:endParaRPr sz="750">
              <a:latin typeface="Arial"/>
              <a:cs typeface="Arial"/>
            </a:endParaRPr>
          </a:p>
          <a:p>
            <a:pPr marL="155575" indent="-142875">
              <a:lnSpc>
                <a:spcPct val="100000"/>
              </a:lnSpc>
              <a:spcBef>
                <a:spcPts val="440"/>
              </a:spcBef>
              <a:buChar char="–"/>
              <a:tabLst>
                <a:tab pos="156210" algn="l"/>
              </a:tabLst>
            </a:pPr>
            <a:r>
              <a:rPr sz="750" dirty="0">
                <a:solidFill>
                  <a:srgbClr val="3F3F3F"/>
                </a:solidFill>
                <a:latin typeface="Arial"/>
                <a:cs typeface="Arial"/>
              </a:rPr>
              <a:t>publishing</a:t>
            </a:r>
            <a:r>
              <a:rPr sz="750" spc="-114" dirty="0">
                <a:solidFill>
                  <a:srgbClr val="3F3F3F"/>
                </a:solidFill>
                <a:latin typeface="Arial"/>
                <a:cs typeface="Arial"/>
              </a:rPr>
              <a:t> </a:t>
            </a:r>
            <a:r>
              <a:rPr sz="750" dirty="0">
                <a:solidFill>
                  <a:srgbClr val="3F3F3F"/>
                </a:solidFill>
                <a:latin typeface="Arial"/>
                <a:cs typeface="Arial"/>
              </a:rPr>
              <a:t>it</a:t>
            </a:r>
            <a:endParaRPr sz="750">
              <a:latin typeface="Arial"/>
              <a:cs typeface="Arial"/>
            </a:endParaRPr>
          </a:p>
          <a:p>
            <a:pPr marL="981710">
              <a:lnSpc>
                <a:spcPct val="100000"/>
              </a:lnSpc>
              <a:spcBef>
                <a:spcPts val="445"/>
              </a:spcBef>
            </a:pPr>
            <a:r>
              <a:rPr sz="650" spc="-25" dirty="0">
                <a:solidFill>
                  <a:srgbClr val="3F3F3F"/>
                </a:solidFill>
                <a:latin typeface="Arial"/>
                <a:cs typeface="Arial"/>
              </a:rPr>
              <a:t>[Kimball </a:t>
            </a:r>
            <a:r>
              <a:rPr sz="650" spc="5" dirty="0">
                <a:solidFill>
                  <a:srgbClr val="3F3F3F"/>
                </a:solidFill>
                <a:latin typeface="Arial"/>
                <a:cs typeface="Arial"/>
              </a:rPr>
              <a:t>&amp; </a:t>
            </a:r>
            <a:r>
              <a:rPr sz="650" spc="-80" dirty="0">
                <a:solidFill>
                  <a:srgbClr val="3F3F3F"/>
                </a:solidFill>
                <a:latin typeface="Arial"/>
                <a:cs typeface="Arial"/>
              </a:rPr>
              <a:t>Ross</a:t>
            </a:r>
            <a:r>
              <a:rPr sz="650" spc="-105" dirty="0">
                <a:solidFill>
                  <a:srgbClr val="3F3F3F"/>
                </a:solidFill>
                <a:latin typeface="Arial"/>
                <a:cs typeface="Arial"/>
              </a:rPr>
              <a:t> </a:t>
            </a:r>
            <a:r>
              <a:rPr sz="650" spc="-30" dirty="0">
                <a:solidFill>
                  <a:srgbClr val="3F3F3F"/>
                </a:solidFill>
                <a:latin typeface="Arial"/>
                <a:cs typeface="Arial"/>
              </a:rPr>
              <a:t>2002]</a:t>
            </a:r>
            <a:endParaRPr sz="650">
              <a:latin typeface="Arial"/>
              <a:cs typeface="Arial"/>
            </a:endParaRPr>
          </a:p>
        </p:txBody>
      </p:sp>
      <p:sp>
        <p:nvSpPr>
          <p:cNvPr id="11" name="object 24"/>
          <p:cNvSpPr/>
          <p:nvPr/>
        </p:nvSpPr>
        <p:spPr>
          <a:xfrm>
            <a:off x="1363597" y="3170366"/>
            <a:ext cx="1906524" cy="1094232"/>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75786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3" name="object 109"/>
          <p:cNvSpPr/>
          <p:nvPr/>
        </p:nvSpPr>
        <p:spPr>
          <a:xfrm>
            <a:off x="1450115" y="1838770"/>
            <a:ext cx="4572000" cy="0"/>
          </a:xfrm>
          <a:custGeom>
            <a:avLst/>
            <a:gdLst/>
            <a:ahLst/>
            <a:cxnLst/>
            <a:rect l="l" t="t" r="r" b="b"/>
            <a:pathLst>
              <a:path w="4572000">
                <a:moveTo>
                  <a:pt x="0" y="0"/>
                </a:moveTo>
                <a:lnTo>
                  <a:pt x="4571999" y="0"/>
                </a:lnTo>
              </a:path>
            </a:pathLst>
          </a:custGeom>
          <a:ln w="7619">
            <a:solidFill>
              <a:srgbClr val="BF0000"/>
            </a:solidFill>
          </a:ln>
        </p:spPr>
        <p:txBody>
          <a:bodyPr wrap="square" lIns="0" tIns="0" rIns="0" bIns="0" rtlCol="0"/>
          <a:lstStyle/>
          <a:p>
            <a:endParaRPr/>
          </a:p>
        </p:txBody>
      </p:sp>
      <p:sp>
        <p:nvSpPr>
          <p:cNvPr id="4" name="object 110"/>
          <p:cNvSpPr txBox="1"/>
          <p:nvPr/>
        </p:nvSpPr>
        <p:spPr>
          <a:xfrm>
            <a:off x="1714783" y="1641419"/>
            <a:ext cx="119380" cy="107950"/>
          </a:xfrm>
          <a:prstGeom prst="rect">
            <a:avLst/>
          </a:prstGeom>
        </p:spPr>
        <p:txBody>
          <a:bodyPr vert="horz" wrap="square" lIns="0" tIns="0" rIns="0" bIns="0" rtlCol="0">
            <a:spAutoFit/>
          </a:bodyPr>
          <a:lstStyle/>
          <a:p>
            <a:pPr marL="12700">
              <a:lnSpc>
                <a:spcPct val="100000"/>
              </a:lnSpc>
            </a:pPr>
            <a:r>
              <a:rPr sz="600" spc="-20" dirty="0">
                <a:solidFill>
                  <a:srgbClr val="898989"/>
                </a:solidFill>
                <a:latin typeface="Arial"/>
                <a:cs typeface="Arial"/>
              </a:rPr>
              <a:t>I</a:t>
            </a:r>
            <a:r>
              <a:rPr sz="600" spc="-125" dirty="0">
                <a:solidFill>
                  <a:srgbClr val="898989"/>
                </a:solidFill>
                <a:latin typeface="Arial"/>
                <a:cs typeface="Arial"/>
              </a:rPr>
              <a:t>S</a:t>
            </a:r>
            <a:r>
              <a:rPr sz="600" spc="-30" dirty="0">
                <a:solidFill>
                  <a:srgbClr val="898989"/>
                </a:solidFill>
                <a:latin typeface="Arial"/>
                <a:cs typeface="Arial"/>
              </a:rPr>
              <a:t>5</a:t>
            </a:r>
            <a:endParaRPr sz="600">
              <a:latin typeface="Arial"/>
              <a:cs typeface="Arial"/>
            </a:endParaRPr>
          </a:p>
        </p:txBody>
      </p:sp>
      <p:sp>
        <p:nvSpPr>
          <p:cNvPr id="5" name="object 111"/>
          <p:cNvSpPr txBox="1"/>
          <p:nvPr/>
        </p:nvSpPr>
        <p:spPr>
          <a:xfrm>
            <a:off x="5175786" y="1644468"/>
            <a:ext cx="581025" cy="107950"/>
          </a:xfrm>
          <a:prstGeom prst="rect">
            <a:avLst/>
          </a:prstGeom>
        </p:spPr>
        <p:txBody>
          <a:bodyPr vert="horz" wrap="square" lIns="0" tIns="0" rIns="0" bIns="0" rtlCol="0">
            <a:spAutoFit/>
          </a:bodyPr>
          <a:lstStyle/>
          <a:p>
            <a:pPr marL="12700">
              <a:lnSpc>
                <a:spcPct val="100000"/>
              </a:lnSpc>
            </a:pPr>
            <a:r>
              <a:rPr sz="600" spc="-35" dirty="0">
                <a:solidFill>
                  <a:srgbClr val="898989"/>
                </a:solidFill>
                <a:latin typeface="Arial"/>
                <a:cs typeface="Arial"/>
              </a:rPr>
              <a:t>Data</a:t>
            </a:r>
            <a:r>
              <a:rPr sz="600" spc="-120" dirty="0">
                <a:solidFill>
                  <a:srgbClr val="898989"/>
                </a:solidFill>
                <a:latin typeface="Arial"/>
                <a:cs typeface="Arial"/>
              </a:rPr>
              <a:t> </a:t>
            </a:r>
            <a:r>
              <a:rPr sz="600" spc="-30" dirty="0">
                <a:solidFill>
                  <a:srgbClr val="898989"/>
                </a:solidFill>
                <a:latin typeface="Arial"/>
                <a:cs typeface="Arial"/>
              </a:rPr>
              <a:t>warehousing</a:t>
            </a:r>
            <a:endParaRPr sz="600">
              <a:latin typeface="Arial"/>
              <a:cs typeface="Arial"/>
            </a:endParaRPr>
          </a:p>
        </p:txBody>
      </p:sp>
      <p:sp>
        <p:nvSpPr>
          <p:cNvPr id="6" name="object 112"/>
          <p:cNvSpPr/>
          <p:nvPr/>
        </p:nvSpPr>
        <p:spPr>
          <a:xfrm>
            <a:off x="1450115" y="4180396"/>
            <a:ext cx="4572000" cy="0"/>
          </a:xfrm>
          <a:custGeom>
            <a:avLst/>
            <a:gdLst/>
            <a:ahLst/>
            <a:cxnLst/>
            <a:rect l="l" t="t" r="r" b="b"/>
            <a:pathLst>
              <a:path w="4572000">
                <a:moveTo>
                  <a:pt x="0" y="0"/>
                </a:moveTo>
                <a:lnTo>
                  <a:pt x="4571999" y="0"/>
                </a:lnTo>
              </a:path>
            </a:pathLst>
          </a:custGeom>
          <a:ln w="6095">
            <a:solidFill>
              <a:srgbClr val="BF0000"/>
            </a:solidFill>
          </a:ln>
        </p:spPr>
        <p:txBody>
          <a:bodyPr wrap="square" lIns="0" tIns="0" rIns="0" bIns="0" rtlCol="0"/>
          <a:lstStyle/>
          <a:p>
            <a:endParaRPr/>
          </a:p>
        </p:txBody>
      </p:sp>
      <p:sp>
        <p:nvSpPr>
          <p:cNvPr id="7" name="object 113"/>
          <p:cNvSpPr/>
          <p:nvPr/>
        </p:nvSpPr>
        <p:spPr>
          <a:xfrm>
            <a:off x="4097304" y="1854773"/>
            <a:ext cx="1655064" cy="2311908"/>
          </a:xfrm>
          <a:prstGeom prst="rect">
            <a:avLst/>
          </a:prstGeom>
          <a:blipFill>
            <a:blip r:embed="rId2" cstate="print"/>
            <a:stretch>
              <a:fillRect/>
            </a:stretch>
          </a:blipFill>
        </p:spPr>
        <p:txBody>
          <a:bodyPr wrap="square" lIns="0" tIns="0" rIns="0" bIns="0" rtlCol="0"/>
          <a:lstStyle/>
          <a:p>
            <a:endParaRPr/>
          </a:p>
        </p:txBody>
      </p:sp>
      <p:sp>
        <p:nvSpPr>
          <p:cNvPr id="8" name="object 114"/>
          <p:cNvSpPr txBox="1"/>
          <p:nvPr/>
        </p:nvSpPr>
        <p:spPr>
          <a:xfrm>
            <a:off x="3981732" y="1865909"/>
            <a:ext cx="101600" cy="765175"/>
          </a:xfrm>
          <a:prstGeom prst="rect">
            <a:avLst/>
          </a:prstGeom>
        </p:spPr>
        <p:txBody>
          <a:bodyPr vert="vert270" wrap="square" lIns="0" tIns="0" rIns="0" bIns="0" rtlCol="0">
            <a:spAutoFit/>
          </a:bodyPr>
          <a:lstStyle/>
          <a:p>
            <a:pPr marL="12700">
              <a:lnSpc>
                <a:spcPts val="670"/>
              </a:lnSpc>
            </a:pPr>
            <a:r>
              <a:rPr sz="600" i="1" dirty="0">
                <a:solidFill>
                  <a:srgbClr val="D9D9D9"/>
                </a:solidFill>
                <a:latin typeface="Arial"/>
                <a:cs typeface="Arial"/>
              </a:rPr>
              <a:t>©</a:t>
            </a:r>
            <a:r>
              <a:rPr sz="600" spc="-15" dirty="0">
                <a:solidFill>
                  <a:srgbClr val="D9D9D9"/>
                </a:solidFill>
                <a:latin typeface="Times New Roman"/>
                <a:cs typeface="Times New Roman"/>
              </a:rPr>
              <a:t> </a:t>
            </a:r>
            <a:r>
              <a:rPr sz="600" i="1" spc="-5" dirty="0">
                <a:solidFill>
                  <a:srgbClr val="D9D9D9"/>
                </a:solidFill>
                <a:latin typeface="Arial"/>
                <a:cs typeface="Arial"/>
              </a:rPr>
              <a:t>H</a:t>
            </a:r>
            <a:r>
              <a:rPr sz="600" i="1" dirty="0">
                <a:solidFill>
                  <a:srgbClr val="D9D9D9"/>
                </a:solidFill>
                <a:latin typeface="Arial"/>
                <a:cs typeface="Arial"/>
              </a:rPr>
              <a:t>e</a:t>
            </a:r>
            <a:r>
              <a:rPr sz="600" i="1" spc="-10" dirty="0">
                <a:solidFill>
                  <a:srgbClr val="D9D9D9"/>
                </a:solidFill>
                <a:latin typeface="Arial"/>
                <a:cs typeface="Arial"/>
              </a:rPr>
              <a:t>i</a:t>
            </a:r>
            <a:r>
              <a:rPr sz="600" i="1" dirty="0">
                <a:solidFill>
                  <a:srgbClr val="D9D9D9"/>
                </a:solidFill>
                <a:latin typeface="Arial"/>
                <a:cs typeface="Arial"/>
              </a:rPr>
              <a:t>de</a:t>
            </a:r>
            <a:r>
              <a:rPr sz="600" i="1" spc="-10" dirty="0">
                <a:solidFill>
                  <a:srgbClr val="D9D9D9"/>
                </a:solidFill>
                <a:latin typeface="Arial"/>
                <a:cs typeface="Arial"/>
              </a:rPr>
              <a:t>l</a:t>
            </a:r>
            <a:r>
              <a:rPr sz="600" i="1" dirty="0">
                <a:solidFill>
                  <a:srgbClr val="D9D9D9"/>
                </a:solidFill>
                <a:latin typeface="Arial"/>
                <a:cs typeface="Arial"/>
              </a:rPr>
              <a:t>be</a:t>
            </a:r>
            <a:r>
              <a:rPr sz="600" i="1" spc="-5" dirty="0">
                <a:solidFill>
                  <a:srgbClr val="D9D9D9"/>
                </a:solidFill>
                <a:latin typeface="Arial"/>
                <a:cs typeface="Arial"/>
              </a:rPr>
              <a:t>r</a:t>
            </a:r>
            <a:r>
              <a:rPr sz="600" i="1" dirty="0">
                <a:solidFill>
                  <a:srgbClr val="D9D9D9"/>
                </a:solidFill>
                <a:latin typeface="Arial"/>
                <a:cs typeface="Arial"/>
              </a:rPr>
              <a:t>g</a:t>
            </a:r>
            <a:r>
              <a:rPr sz="600" spc="-15" dirty="0">
                <a:solidFill>
                  <a:srgbClr val="D9D9D9"/>
                </a:solidFill>
                <a:latin typeface="Times New Roman"/>
                <a:cs typeface="Times New Roman"/>
              </a:rPr>
              <a:t> </a:t>
            </a:r>
            <a:r>
              <a:rPr sz="600" i="1" spc="-5" dirty="0">
                <a:solidFill>
                  <a:srgbClr val="D9D9D9"/>
                </a:solidFill>
                <a:latin typeface="Arial"/>
                <a:cs typeface="Arial"/>
              </a:rPr>
              <a:t>U</a:t>
            </a:r>
            <a:r>
              <a:rPr sz="600" i="1" dirty="0">
                <a:solidFill>
                  <a:srgbClr val="D9D9D9"/>
                </a:solidFill>
                <a:latin typeface="Arial"/>
                <a:cs typeface="Arial"/>
              </a:rPr>
              <a:t>n</a:t>
            </a:r>
            <a:r>
              <a:rPr sz="600" i="1" spc="-10" dirty="0">
                <a:solidFill>
                  <a:srgbClr val="D9D9D9"/>
                </a:solidFill>
                <a:latin typeface="Arial"/>
                <a:cs typeface="Arial"/>
              </a:rPr>
              <a:t>i</a:t>
            </a:r>
            <a:r>
              <a:rPr sz="600" i="1" spc="-5" dirty="0">
                <a:solidFill>
                  <a:srgbClr val="D9D9D9"/>
                </a:solidFill>
                <a:latin typeface="Arial"/>
                <a:cs typeface="Arial"/>
              </a:rPr>
              <a:t>v</a:t>
            </a:r>
            <a:r>
              <a:rPr sz="600" i="1" dirty="0">
                <a:solidFill>
                  <a:srgbClr val="D9D9D9"/>
                </a:solidFill>
                <a:latin typeface="Arial"/>
                <a:cs typeface="Arial"/>
              </a:rPr>
              <a:t>e</a:t>
            </a:r>
            <a:r>
              <a:rPr sz="600" i="1" spc="-5" dirty="0">
                <a:solidFill>
                  <a:srgbClr val="D9D9D9"/>
                </a:solidFill>
                <a:latin typeface="Arial"/>
                <a:cs typeface="Arial"/>
              </a:rPr>
              <a:t>r</a:t>
            </a:r>
            <a:r>
              <a:rPr sz="600" i="1" spc="-10" dirty="0">
                <a:solidFill>
                  <a:srgbClr val="D9D9D9"/>
                </a:solidFill>
                <a:latin typeface="Arial"/>
                <a:cs typeface="Arial"/>
              </a:rPr>
              <a:t>si</a:t>
            </a:r>
            <a:r>
              <a:rPr sz="600" i="1" dirty="0">
                <a:solidFill>
                  <a:srgbClr val="D9D9D9"/>
                </a:solidFill>
                <a:latin typeface="Arial"/>
                <a:cs typeface="Arial"/>
              </a:rPr>
              <a:t>ty</a:t>
            </a:r>
            <a:endParaRPr sz="600">
              <a:latin typeface="Arial"/>
              <a:cs typeface="Arial"/>
            </a:endParaRPr>
          </a:p>
        </p:txBody>
      </p:sp>
      <p:sp>
        <p:nvSpPr>
          <p:cNvPr id="9" name="object 115"/>
          <p:cNvSpPr txBox="1"/>
          <p:nvPr/>
        </p:nvSpPr>
        <p:spPr>
          <a:xfrm>
            <a:off x="1844323" y="4176339"/>
            <a:ext cx="2395220" cy="330835"/>
          </a:xfrm>
          <a:prstGeom prst="rect">
            <a:avLst/>
          </a:prstGeom>
        </p:spPr>
        <p:txBody>
          <a:bodyPr vert="horz" wrap="square" lIns="0" tIns="0" rIns="0" bIns="0" rtlCol="0">
            <a:spAutoFit/>
          </a:bodyPr>
          <a:lstStyle/>
          <a:p>
            <a:pPr marL="12700">
              <a:lnSpc>
                <a:spcPct val="100000"/>
              </a:lnSpc>
            </a:pPr>
            <a:r>
              <a:rPr sz="2000" b="1" spc="-225" dirty="0">
                <a:solidFill>
                  <a:srgbClr val="C00000"/>
                </a:solidFill>
                <a:latin typeface="Arial"/>
                <a:cs typeface="Arial"/>
              </a:rPr>
              <a:t>T</a:t>
            </a:r>
            <a:r>
              <a:rPr sz="1600" b="1" spc="-225" dirty="0">
                <a:solidFill>
                  <a:srgbClr val="C00000"/>
                </a:solidFill>
                <a:latin typeface="Arial"/>
                <a:cs typeface="Arial"/>
              </a:rPr>
              <a:t>HE  </a:t>
            </a:r>
            <a:r>
              <a:rPr sz="2000" b="1" spc="-100" dirty="0">
                <a:solidFill>
                  <a:srgbClr val="C00000"/>
                </a:solidFill>
                <a:latin typeface="Arial"/>
                <a:cs typeface="Arial"/>
              </a:rPr>
              <a:t>4 </a:t>
            </a:r>
            <a:r>
              <a:rPr sz="2000" b="1" spc="-325" dirty="0">
                <a:solidFill>
                  <a:srgbClr val="C00000"/>
                </a:solidFill>
                <a:latin typeface="Arial"/>
                <a:cs typeface="Arial"/>
              </a:rPr>
              <a:t>ETL  </a:t>
            </a:r>
            <a:r>
              <a:rPr sz="2000" b="1" spc="-280" dirty="0">
                <a:solidFill>
                  <a:srgbClr val="C00000"/>
                </a:solidFill>
                <a:latin typeface="Arial"/>
                <a:cs typeface="Arial"/>
              </a:rPr>
              <a:t>P</a:t>
            </a:r>
            <a:r>
              <a:rPr sz="1600" b="1" spc="-280" dirty="0">
                <a:solidFill>
                  <a:srgbClr val="C00000"/>
                </a:solidFill>
                <a:latin typeface="Arial"/>
                <a:cs typeface="Arial"/>
              </a:rPr>
              <a:t>ROCESS </a:t>
            </a:r>
            <a:r>
              <a:rPr sz="1600" b="1" spc="-254" dirty="0">
                <a:solidFill>
                  <a:srgbClr val="C00000"/>
                </a:solidFill>
                <a:latin typeface="Arial"/>
                <a:cs typeface="Arial"/>
              </a:rPr>
              <a:t> </a:t>
            </a:r>
            <a:r>
              <a:rPr sz="2000" b="1" spc="-285" dirty="0">
                <a:solidFill>
                  <a:srgbClr val="C00000"/>
                </a:solidFill>
                <a:latin typeface="Arial"/>
                <a:cs typeface="Arial"/>
              </a:rPr>
              <a:t>S</a:t>
            </a:r>
            <a:r>
              <a:rPr sz="1600" b="1" spc="-285" dirty="0">
                <a:solidFill>
                  <a:srgbClr val="C00000"/>
                </a:solidFill>
                <a:latin typeface="Arial"/>
                <a:cs typeface="Arial"/>
              </a:rPr>
              <a:t>TEPS</a:t>
            </a:r>
            <a:endParaRPr sz="1600">
              <a:latin typeface="Arial"/>
              <a:cs typeface="Arial"/>
            </a:endParaRPr>
          </a:p>
        </p:txBody>
      </p:sp>
      <p:sp>
        <p:nvSpPr>
          <p:cNvPr id="10" name="object 116"/>
          <p:cNvSpPr txBox="1"/>
          <p:nvPr/>
        </p:nvSpPr>
        <p:spPr>
          <a:xfrm>
            <a:off x="1844323" y="3986346"/>
            <a:ext cx="716280" cy="171450"/>
          </a:xfrm>
          <a:prstGeom prst="rect">
            <a:avLst/>
          </a:prstGeom>
        </p:spPr>
        <p:txBody>
          <a:bodyPr vert="horz" wrap="square" lIns="0" tIns="0" rIns="0" bIns="0" rtlCol="0">
            <a:spAutoFit/>
          </a:bodyPr>
          <a:lstStyle/>
          <a:p>
            <a:pPr marL="12700">
              <a:lnSpc>
                <a:spcPct val="100000"/>
              </a:lnSpc>
            </a:pPr>
            <a:r>
              <a:rPr sz="1000" spc="-150" dirty="0">
                <a:solidFill>
                  <a:srgbClr val="898989"/>
                </a:solidFill>
                <a:latin typeface="Arial"/>
                <a:cs typeface="Arial"/>
              </a:rPr>
              <a:t>ETL</a:t>
            </a:r>
            <a:r>
              <a:rPr sz="1000" spc="-120" dirty="0">
                <a:solidFill>
                  <a:srgbClr val="898989"/>
                </a:solidFill>
                <a:latin typeface="Arial"/>
                <a:cs typeface="Arial"/>
              </a:rPr>
              <a:t> </a:t>
            </a:r>
            <a:r>
              <a:rPr sz="1000" spc="-50" dirty="0">
                <a:solidFill>
                  <a:srgbClr val="898989"/>
                </a:solidFill>
                <a:latin typeface="Arial"/>
                <a:cs typeface="Arial"/>
              </a:rPr>
              <a:t>Overview</a:t>
            </a:r>
            <a:endParaRPr sz="1000">
              <a:latin typeface="Arial"/>
              <a:cs typeface="Arial"/>
            </a:endParaRPr>
          </a:p>
        </p:txBody>
      </p:sp>
    </p:spTree>
    <p:extLst>
      <p:ext uri="{BB962C8B-B14F-4D97-AF65-F5344CB8AC3E}">
        <p14:creationId xmlns:p14="http://schemas.microsoft.com/office/powerpoint/2010/main" val="30961831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3" name="object 15"/>
          <p:cNvSpPr txBox="1"/>
          <p:nvPr/>
        </p:nvSpPr>
        <p:spPr>
          <a:xfrm>
            <a:off x="1969244" y="4970596"/>
            <a:ext cx="102235" cy="107950"/>
          </a:xfrm>
          <a:prstGeom prst="rect">
            <a:avLst/>
          </a:prstGeom>
        </p:spPr>
        <p:txBody>
          <a:bodyPr vert="horz" wrap="square" lIns="0" tIns="0" rIns="0" bIns="0" rtlCol="0">
            <a:spAutoFit/>
          </a:bodyPr>
          <a:lstStyle/>
          <a:p>
            <a:pPr marL="12700">
              <a:lnSpc>
                <a:spcPct val="100000"/>
              </a:lnSpc>
            </a:pPr>
            <a:r>
              <a:rPr sz="600" i="1" spc="-35" dirty="0">
                <a:latin typeface="Arial"/>
                <a:cs typeface="Arial"/>
              </a:rPr>
              <a:t>1</a:t>
            </a:r>
            <a:r>
              <a:rPr sz="600" i="1" spc="-30" dirty="0">
                <a:latin typeface="Arial"/>
                <a:cs typeface="Arial"/>
              </a:rPr>
              <a:t>0</a:t>
            </a:r>
            <a:endParaRPr sz="600">
              <a:latin typeface="Arial"/>
              <a:cs typeface="Arial"/>
            </a:endParaRPr>
          </a:p>
        </p:txBody>
      </p:sp>
      <p:sp>
        <p:nvSpPr>
          <p:cNvPr id="4" name="object 16"/>
          <p:cNvSpPr/>
          <p:nvPr/>
        </p:nvSpPr>
        <p:spPr>
          <a:xfrm>
            <a:off x="6165324" y="4894392"/>
            <a:ext cx="272796" cy="239267"/>
          </a:xfrm>
          <a:prstGeom prst="rect">
            <a:avLst/>
          </a:prstGeom>
          <a:blipFill>
            <a:blip r:embed="rId2" cstate="print"/>
            <a:stretch>
              <a:fillRect/>
            </a:stretch>
          </a:blipFill>
        </p:spPr>
        <p:txBody>
          <a:bodyPr wrap="square" lIns="0" tIns="0" rIns="0" bIns="0" rtlCol="0"/>
          <a:lstStyle/>
          <a:p>
            <a:endParaRPr/>
          </a:p>
        </p:txBody>
      </p:sp>
      <p:sp>
        <p:nvSpPr>
          <p:cNvPr id="5" name="object 18"/>
          <p:cNvSpPr/>
          <p:nvPr/>
        </p:nvSpPr>
        <p:spPr>
          <a:xfrm>
            <a:off x="1882884" y="2013268"/>
            <a:ext cx="4572000" cy="0"/>
          </a:xfrm>
          <a:custGeom>
            <a:avLst/>
            <a:gdLst/>
            <a:ahLst/>
            <a:cxnLst/>
            <a:rect l="l" t="t" r="r" b="b"/>
            <a:pathLst>
              <a:path w="4572000">
                <a:moveTo>
                  <a:pt x="0" y="0"/>
                </a:moveTo>
                <a:lnTo>
                  <a:pt x="4571999" y="0"/>
                </a:lnTo>
              </a:path>
            </a:pathLst>
          </a:custGeom>
          <a:ln w="7619">
            <a:solidFill>
              <a:srgbClr val="BF0000"/>
            </a:solidFill>
          </a:ln>
        </p:spPr>
        <p:txBody>
          <a:bodyPr wrap="square" lIns="0" tIns="0" rIns="0" bIns="0" rtlCol="0"/>
          <a:lstStyle/>
          <a:p>
            <a:endParaRPr/>
          </a:p>
        </p:txBody>
      </p:sp>
      <p:sp>
        <p:nvSpPr>
          <p:cNvPr id="6" name="object 21"/>
          <p:cNvSpPr txBox="1"/>
          <p:nvPr/>
        </p:nvSpPr>
        <p:spPr>
          <a:xfrm>
            <a:off x="2144504" y="2031817"/>
            <a:ext cx="2904490" cy="2472690"/>
          </a:xfrm>
          <a:prstGeom prst="rect">
            <a:avLst/>
          </a:prstGeom>
        </p:spPr>
        <p:txBody>
          <a:bodyPr vert="horz" wrap="square" lIns="0" tIns="0" rIns="0" bIns="0" rtlCol="0">
            <a:spAutoFit/>
          </a:bodyPr>
          <a:lstStyle/>
          <a:p>
            <a:pPr marL="1155065">
              <a:lnSpc>
                <a:spcPct val="100000"/>
              </a:lnSpc>
            </a:pPr>
            <a:r>
              <a:rPr sz="2200" spc="-130" dirty="0">
                <a:solidFill>
                  <a:srgbClr val="C00000"/>
                </a:solidFill>
                <a:latin typeface="Arial"/>
                <a:cs typeface="Arial"/>
              </a:rPr>
              <a:t>Data</a:t>
            </a:r>
            <a:r>
              <a:rPr sz="2200" spc="-175" dirty="0">
                <a:solidFill>
                  <a:srgbClr val="C00000"/>
                </a:solidFill>
                <a:latin typeface="Arial"/>
                <a:cs typeface="Arial"/>
              </a:rPr>
              <a:t> </a:t>
            </a:r>
            <a:r>
              <a:rPr sz="2200" spc="-80" dirty="0">
                <a:solidFill>
                  <a:srgbClr val="C00000"/>
                </a:solidFill>
                <a:latin typeface="Arial"/>
                <a:cs typeface="Arial"/>
              </a:rPr>
              <a:t>Extraction</a:t>
            </a:r>
            <a:endParaRPr sz="2200">
              <a:latin typeface="Arial"/>
              <a:cs typeface="Arial"/>
            </a:endParaRPr>
          </a:p>
          <a:p>
            <a:pPr marL="184785" marR="1348740" indent="-172085">
              <a:lnSpc>
                <a:spcPts val="960"/>
              </a:lnSpc>
              <a:spcBef>
                <a:spcPts val="1920"/>
              </a:spcBef>
              <a:buChar char="•"/>
              <a:tabLst>
                <a:tab pos="184785" algn="l"/>
                <a:tab pos="185420" algn="l"/>
              </a:tabLst>
            </a:pPr>
            <a:r>
              <a:rPr sz="1000" spc="-100" dirty="0">
                <a:solidFill>
                  <a:srgbClr val="3F3F3F"/>
                </a:solidFill>
                <a:latin typeface="Arial"/>
                <a:cs typeface="Arial"/>
              </a:rPr>
              <a:t>Raw </a:t>
            </a:r>
            <a:r>
              <a:rPr sz="1000" spc="-40" dirty="0">
                <a:solidFill>
                  <a:srgbClr val="3F3F3F"/>
                </a:solidFill>
                <a:latin typeface="Arial"/>
                <a:cs typeface="Arial"/>
              </a:rPr>
              <a:t>data </a:t>
            </a:r>
            <a:r>
              <a:rPr sz="1000" spc="-55" dirty="0">
                <a:solidFill>
                  <a:srgbClr val="3F3F3F"/>
                </a:solidFill>
                <a:latin typeface="Arial"/>
                <a:cs typeface="Arial"/>
              </a:rPr>
              <a:t>is </a:t>
            </a:r>
            <a:r>
              <a:rPr sz="1000" spc="-30" dirty="0">
                <a:solidFill>
                  <a:srgbClr val="3F3F3F"/>
                </a:solidFill>
                <a:latin typeface="Arial"/>
                <a:cs typeface="Arial"/>
              </a:rPr>
              <a:t>retrieved </a:t>
            </a:r>
            <a:r>
              <a:rPr sz="1000" spc="-15" dirty="0">
                <a:solidFill>
                  <a:srgbClr val="3F3F3F"/>
                </a:solidFill>
                <a:latin typeface="Arial"/>
                <a:cs typeface="Arial"/>
              </a:rPr>
              <a:t>from  </a:t>
            </a:r>
            <a:r>
              <a:rPr sz="1000" spc="-65" dirty="0">
                <a:solidFill>
                  <a:srgbClr val="3F3F3F"/>
                </a:solidFill>
                <a:latin typeface="Arial"/>
                <a:cs typeface="Arial"/>
              </a:rPr>
              <a:t>sources</a:t>
            </a:r>
            <a:endParaRPr sz="1000">
              <a:latin typeface="Arial"/>
              <a:cs typeface="Arial"/>
            </a:endParaRPr>
          </a:p>
          <a:p>
            <a:pPr marL="384175" marR="1297940" lvl="1" indent="-142875">
              <a:lnSpc>
                <a:spcPts val="819"/>
              </a:lnSpc>
              <a:spcBef>
                <a:spcPts val="204"/>
              </a:spcBef>
              <a:buChar char="–"/>
              <a:tabLst>
                <a:tab pos="384810" algn="l"/>
              </a:tabLst>
            </a:pPr>
            <a:r>
              <a:rPr sz="850" spc="-10" dirty="0">
                <a:solidFill>
                  <a:srgbClr val="3F3F3F"/>
                </a:solidFill>
                <a:latin typeface="Arial"/>
                <a:cs typeface="Arial"/>
              </a:rPr>
              <a:t>often </a:t>
            </a:r>
            <a:r>
              <a:rPr sz="850" spc="-65" dirty="0">
                <a:solidFill>
                  <a:srgbClr val="3F3F3F"/>
                </a:solidFill>
                <a:latin typeface="Arial"/>
                <a:cs typeface="Arial"/>
              </a:rPr>
              <a:t>a </a:t>
            </a:r>
            <a:r>
              <a:rPr sz="850" spc="-45" dirty="0">
                <a:solidFill>
                  <a:srgbClr val="3F3F3F"/>
                </a:solidFill>
                <a:latin typeface="Arial"/>
                <a:cs typeface="Arial"/>
              </a:rPr>
              <a:t>complex </a:t>
            </a:r>
            <a:r>
              <a:rPr sz="850" spc="-25" dirty="0">
                <a:solidFill>
                  <a:srgbClr val="3F3F3F"/>
                </a:solidFill>
                <a:latin typeface="Arial"/>
                <a:cs typeface="Arial"/>
              </a:rPr>
              <a:t>diversity</a:t>
            </a:r>
            <a:r>
              <a:rPr sz="850" spc="-110" dirty="0">
                <a:solidFill>
                  <a:srgbClr val="3F3F3F"/>
                </a:solidFill>
                <a:latin typeface="Arial"/>
                <a:cs typeface="Arial"/>
              </a:rPr>
              <a:t> </a:t>
            </a:r>
            <a:r>
              <a:rPr sz="850" spc="-5" dirty="0">
                <a:solidFill>
                  <a:srgbClr val="3F3F3F"/>
                </a:solidFill>
                <a:latin typeface="Arial"/>
                <a:cs typeface="Arial"/>
              </a:rPr>
              <a:t>of  </a:t>
            </a:r>
            <a:r>
              <a:rPr sz="850" spc="-55" dirty="0">
                <a:solidFill>
                  <a:srgbClr val="3F3F3F"/>
                </a:solidFill>
                <a:latin typeface="Arial"/>
                <a:cs typeface="Arial"/>
              </a:rPr>
              <a:t>sources</a:t>
            </a:r>
            <a:endParaRPr sz="850">
              <a:latin typeface="Arial"/>
              <a:cs typeface="Arial"/>
            </a:endParaRPr>
          </a:p>
          <a:p>
            <a:pPr marL="384175" lvl="1" indent="-142875">
              <a:lnSpc>
                <a:spcPct val="100000"/>
              </a:lnSpc>
              <a:spcBef>
                <a:spcPts val="5"/>
              </a:spcBef>
              <a:buChar char="–"/>
              <a:tabLst>
                <a:tab pos="384810" algn="l"/>
              </a:tabLst>
            </a:pPr>
            <a:r>
              <a:rPr sz="850" spc="-65" dirty="0">
                <a:solidFill>
                  <a:srgbClr val="3F3F3F"/>
                </a:solidFill>
                <a:latin typeface="Arial"/>
                <a:cs typeface="Arial"/>
              </a:rPr>
              <a:t>E.g. </a:t>
            </a:r>
            <a:r>
              <a:rPr sz="850" spc="-25" dirty="0">
                <a:solidFill>
                  <a:srgbClr val="3F3F3F"/>
                </a:solidFill>
                <a:latin typeface="Arial"/>
                <a:cs typeface="Arial"/>
              </a:rPr>
              <a:t>relational</a:t>
            </a:r>
            <a:r>
              <a:rPr sz="850" spc="-70" dirty="0">
                <a:solidFill>
                  <a:srgbClr val="3F3F3F"/>
                </a:solidFill>
                <a:latin typeface="Arial"/>
                <a:cs typeface="Arial"/>
              </a:rPr>
              <a:t> </a:t>
            </a:r>
            <a:r>
              <a:rPr sz="850" spc="-55" dirty="0">
                <a:solidFill>
                  <a:srgbClr val="3F3F3F"/>
                </a:solidFill>
                <a:latin typeface="Arial"/>
                <a:cs typeface="Arial"/>
              </a:rPr>
              <a:t>databases</a:t>
            </a:r>
            <a:endParaRPr sz="850">
              <a:latin typeface="Arial"/>
              <a:cs typeface="Arial"/>
            </a:endParaRPr>
          </a:p>
          <a:p>
            <a:pPr marL="384175" lvl="1" indent="-142875">
              <a:lnSpc>
                <a:spcPct val="100000"/>
              </a:lnSpc>
              <a:buChar char="–"/>
              <a:tabLst>
                <a:tab pos="384810" algn="l"/>
              </a:tabLst>
            </a:pPr>
            <a:r>
              <a:rPr sz="850" spc="-5" dirty="0">
                <a:solidFill>
                  <a:srgbClr val="3F3F3F"/>
                </a:solidFill>
                <a:latin typeface="Arial"/>
                <a:cs typeface="Arial"/>
              </a:rPr>
              <a:t>flat</a:t>
            </a:r>
            <a:r>
              <a:rPr sz="850" spc="-125" dirty="0">
                <a:solidFill>
                  <a:srgbClr val="3F3F3F"/>
                </a:solidFill>
                <a:latin typeface="Arial"/>
                <a:cs typeface="Arial"/>
              </a:rPr>
              <a:t> </a:t>
            </a:r>
            <a:r>
              <a:rPr sz="850" spc="-25" dirty="0">
                <a:solidFill>
                  <a:srgbClr val="3F3F3F"/>
                </a:solidFill>
                <a:latin typeface="Arial"/>
                <a:cs typeface="Arial"/>
              </a:rPr>
              <a:t>files</a:t>
            </a:r>
            <a:endParaRPr sz="850">
              <a:latin typeface="Arial"/>
              <a:cs typeface="Arial"/>
            </a:endParaRPr>
          </a:p>
          <a:p>
            <a:pPr marL="384175" lvl="1" indent="-142875">
              <a:lnSpc>
                <a:spcPts val="1015"/>
              </a:lnSpc>
              <a:buChar char="–"/>
              <a:tabLst>
                <a:tab pos="384810" algn="l"/>
              </a:tabLst>
            </a:pPr>
            <a:r>
              <a:rPr sz="850" spc="-55" dirty="0">
                <a:solidFill>
                  <a:srgbClr val="3F3F3F"/>
                </a:solidFill>
                <a:latin typeface="Arial"/>
                <a:cs typeface="Arial"/>
              </a:rPr>
              <a:t>legacy</a:t>
            </a:r>
            <a:r>
              <a:rPr sz="850" spc="-105" dirty="0">
                <a:solidFill>
                  <a:srgbClr val="3F3F3F"/>
                </a:solidFill>
                <a:latin typeface="Arial"/>
                <a:cs typeface="Arial"/>
              </a:rPr>
              <a:t> </a:t>
            </a:r>
            <a:r>
              <a:rPr sz="850" spc="-55" dirty="0">
                <a:solidFill>
                  <a:srgbClr val="3F3F3F"/>
                </a:solidFill>
                <a:latin typeface="Arial"/>
                <a:cs typeface="Arial"/>
              </a:rPr>
              <a:t>systems.</a:t>
            </a:r>
            <a:endParaRPr sz="850">
              <a:latin typeface="Arial"/>
              <a:cs typeface="Arial"/>
            </a:endParaRPr>
          </a:p>
          <a:p>
            <a:pPr marL="184785" indent="-172085">
              <a:lnSpc>
                <a:spcPts val="1195"/>
              </a:lnSpc>
              <a:buChar char="•"/>
              <a:tabLst>
                <a:tab pos="184785" algn="l"/>
                <a:tab pos="185420" algn="l"/>
              </a:tabLst>
            </a:pPr>
            <a:r>
              <a:rPr sz="1000" spc="-35" dirty="0">
                <a:solidFill>
                  <a:srgbClr val="3F3F3F"/>
                </a:solidFill>
                <a:latin typeface="Arial"/>
                <a:cs typeface="Arial"/>
              </a:rPr>
              <a:t>include </a:t>
            </a:r>
            <a:r>
              <a:rPr sz="1000" spc="-30" dirty="0">
                <a:solidFill>
                  <a:srgbClr val="3F3F3F"/>
                </a:solidFill>
                <a:latin typeface="Arial"/>
                <a:cs typeface="Arial"/>
              </a:rPr>
              <a:t>activities </a:t>
            </a:r>
            <a:r>
              <a:rPr sz="1000" spc="-70" dirty="0">
                <a:solidFill>
                  <a:srgbClr val="3F3F3F"/>
                </a:solidFill>
                <a:latin typeface="Arial"/>
                <a:cs typeface="Arial"/>
              </a:rPr>
              <a:t>such</a:t>
            </a:r>
            <a:r>
              <a:rPr sz="1000" spc="-120" dirty="0">
                <a:solidFill>
                  <a:srgbClr val="3F3F3F"/>
                </a:solidFill>
                <a:latin typeface="Arial"/>
                <a:cs typeface="Arial"/>
              </a:rPr>
              <a:t> </a:t>
            </a:r>
            <a:r>
              <a:rPr sz="1000" spc="-95" dirty="0">
                <a:solidFill>
                  <a:srgbClr val="3F3F3F"/>
                </a:solidFill>
                <a:latin typeface="Arial"/>
                <a:cs typeface="Arial"/>
              </a:rPr>
              <a:t>as</a:t>
            </a:r>
            <a:endParaRPr sz="1000">
              <a:latin typeface="Arial"/>
              <a:cs typeface="Arial"/>
            </a:endParaRPr>
          </a:p>
          <a:p>
            <a:pPr marL="384175" lvl="1" indent="-142875">
              <a:lnSpc>
                <a:spcPct val="100000"/>
              </a:lnSpc>
              <a:spcBef>
                <a:spcPts val="5"/>
              </a:spcBef>
              <a:buChar char="–"/>
              <a:tabLst>
                <a:tab pos="384810" algn="l"/>
              </a:tabLst>
            </a:pPr>
            <a:r>
              <a:rPr sz="850" spc="-40" dirty="0">
                <a:solidFill>
                  <a:srgbClr val="3F3F3F"/>
                </a:solidFill>
                <a:latin typeface="Arial"/>
                <a:cs typeface="Arial"/>
              </a:rPr>
              <a:t>reading source-data</a:t>
            </a:r>
            <a:r>
              <a:rPr sz="850" spc="-105" dirty="0">
                <a:solidFill>
                  <a:srgbClr val="3F3F3F"/>
                </a:solidFill>
                <a:latin typeface="Arial"/>
                <a:cs typeface="Arial"/>
              </a:rPr>
              <a:t> </a:t>
            </a:r>
            <a:r>
              <a:rPr sz="850" spc="-40" dirty="0">
                <a:solidFill>
                  <a:srgbClr val="3F3F3F"/>
                </a:solidFill>
                <a:latin typeface="Arial"/>
                <a:cs typeface="Arial"/>
              </a:rPr>
              <a:t>models</a:t>
            </a:r>
            <a:endParaRPr sz="850">
              <a:latin typeface="Arial"/>
              <a:cs typeface="Arial"/>
            </a:endParaRPr>
          </a:p>
          <a:p>
            <a:pPr marL="384175" lvl="1" indent="-142875">
              <a:lnSpc>
                <a:spcPct val="100000"/>
              </a:lnSpc>
              <a:buChar char="–"/>
              <a:tabLst>
                <a:tab pos="384810" algn="l"/>
              </a:tabLst>
            </a:pPr>
            <a:r>
              <a:rPr sz="850" spc="-35" dirty="0">
                <a:solidFill>
                  <a:srgbClr val="3F3F3F"/>
                </a:solidFill>
                <a:latin typeface="Arial"/>
                <a:cs typeface="Arial"/>
              </a:rPr>
              <a:t>connecting </a:t>
            </a:r>
            <a:r>
              <a:rPr sz="850" spc="5" dirty="0">
                <a:solidFill>
                  <a:srgbClr val="3F3F3F"/>
                </a:solidFill>
                <a:latin typeface="Arial"/>
                <a:cs typeface="Arial"/>
              </a:rPr>
              <a:t>to </a:t>
            </a:r>
            <a:r>
              <a:rPr sz="850" spc="-45" dirty="0">
                <a:solidFill>
                  <a:srgbClr val="3F3F3F"/>
                </a:solidFill>
                <a:latin typeface="Arial"/>
                <a:cs typeface="Arial"/>
              </a:rPr>
              <a:t>and </a:t>
            </a:r>
            <a:r>
              <a:rPr sz="850" spc="-65" dirty="0">
                <a:solidFill>
                  <a:srgbClr val="3F3F3F"/>
                </a:solidFill>
                <a:latin typeface="Arial"/>
                <a:cs typeface="Arial"/>
              </a:rPr>
              <a:t>accessing</a:t>
            </a:r>
            <a:r>
              <a:rPr sz="850" spc="-120" dirty="0">
                <a:solidFill>
                  <a:srgbClr val="3F3F3F"/>
                </a:solidFill>
                <a:latin typeface="Arial"/>
                <a:cs typeface="Arial"/>
              </a:rPr>
              <a:t> </a:t>
            </a:r>
            <a:r>
              <a:rPr sz="850" spc="-35" dirty="0">
                <a:solidFill>
                  <a:srgbClr val="3F3F3F"/>
                </a:solidFill>
                <a:latin typeface="Arial"/>
                <a:cs typeface="Arial"/>
              </a:rPr>
              <a:t>data</a:t>
            </a:r>
            <a:endParaRPr sz="850">
              <a:latin typeface="Arial"/>
              <a:cs typeface="Arial"/>
            </a:endParaRPr>
          </a:p>
          <a:p>
            <a:pPr marL="384175" marR="1037590" lvl="1" indent="-142875">
              <a:lnSpc>
                <a:spcPts val="819"/>
              </a:lnSpc>
              <a:spcBef>
                <a:spcPts val="195"/>
              </a:spcBef>
              <a:buChar char="–"/>
              <a:tabLst>
                <a:tab pos="384810" algn="l"/>
              </a:tabLst>
            </a:pPr>
            <a:r>
              <a:rPr sz="850" spc="-45" dirty="0">
                <a:solidFill>
                  <a:srgbClr val="3F3F3F"/>
                </a:solidFill>
                <a:latin typeface="Arial"/>
                <a:cs typeface="Arial"/>
              </a:rPr>
              <a:t>scheduling </a:t>
            </a:r>
            <a:r>
              <a:rPr sz="850" spc="-10" dirty="0">
                <a:solidFill>
                  <a:srgbClr val="3F3F3F"/>
                </a:solidFill>
                <a:latin typeface="Arial"/>
                <a:cs typeface="Arial"/>
              </a:rPr>
              <a:t>the </a:t>
            </a:r>
            <a:r>
              <a:rPr sz="850" spc="-45" dirty="0">
                <a:solidFill>
                  <a:srgbClr val="3F3F3F"/>
                </a:solidFill>
                <a:latin typeface="Arial"/>
                <a:cs typeface="Arial"/>
              </a:rPr>
              <a:t>source </a:t>
            </a:r>
            <a:r>
              <a:rPr sz="850" spc="-50" dirty="0">
                <a:solidFill>
                  <a:srgbClr val="3F3F3F"/>
                </a:solidFill>
                <a:latin typeface="Arial"/>
                <a:cs typeface="Arial"/>
              </a:rPr>
              <a:t>system</a:t>
            </a:r>
            <a:r>
              <a:rPr sz="850" spc="-110" dirty="0">
                <a:solidFill>
                  <a:srgbClr val="3F3F3F"/>
                </a:solidFill>
                <a:latin typeface="Arial"/>
                <a:cs typeface="Arial"/>
              </a:rPr>
              <a:t> </a:t>
            </a:r>
            <a:r>
              <a:rPr sz="850" spc="-45" dirty="0">
                <a:solidFill>
                  <a:srgbClr val="3F3F3F"/>
                </a:solidFill>
                <a:latin typeface="Arial"/>
                <a:cs typeface="Arial"/>
              </a:rPr>
              <a:t>and  </a:t>
            </a:r>
            <a:r>
              <a:rPr sz="850" spc="-25" dirty="0">
                <a:solidFill>
                  <a:srgbClr val="3F3F3F"/>
                </a:solidFill>
                <a:latin typeface="Arial"/>
                <a:cs typeface="Arial"/>
              </a:rPr>
              <a:t>intercepting </a:t>
            </a:r>
            <a:r>
              <a:rPr sz="850" spc="-20" dirty="0">
                <a:solidFill>
                  <a:srgbClr val="3F3F3F"/>
                </a:solidFill>
                <a:latin typeface="Arial"/>
                <a:cs typeface="Arial"/>
              </a:rPr>
              <a:t>notifications </a:t>
            </a:r>
            <a:r>
              <a:rPr sz="850" spc="-45" dirty="0">
                <a:solidFill>
                  <a:srgbClr val="3F3F3F"/>
                </a:solidFill>
                <a:latin typeface="Arial"/>
                <a:cs typeface="Arial"/>
              </a:rPr>
              <a:t>and  </a:t>
            </a:r>
            <a:r>
              <a:rPr sz="850" spc="-50" dirty="0">
                <a:solidFill>
                  <a:srgbClr val="3F3F3F"/>
                </a:solidFill>
                <a:latin typeface="Arial"/>
                <a:cs typeface="Arial"/>
              </a:rPr>
              <a:t>daemons</a:t>
            </a:r>
            <a:endParaRPr sz="850">
              <a:latin typeface="Arial"/>
              <a:cs typeface="Arial"/>
            </a:endParaRPr>
          </a:p>
          <a:p>
            <a:pPr marL="384175" lvl="1" indent="-142875">
              <a:lnSpc>
                <a:spcPct val="100000"/>
              </a:lnSpc>
              <a:spcBef>
                <a:spcPts val="5"/>
              </a:spcBef>
              <a:buChar char="–"/>
              <a:tabLst>
                <a:tab pos="384810" algn="l"/>
              </a:tabLst>
            </a:pPr>
            <a:r>
              <a:rPr sz="850" spc="-30" dirty="0">
                <a:solidFill>
                  <a:srgbClr val="3F3F3F"/>
                </a:solidFill>
                <a:latin typeface="Arial"/>
                <a:cs typeface="Arial"/>
              </a:rPr>
              <a:t>capturing </a:t>
            </a:r>
            <a:r>
              <a:rPr sz="850" spc="-55" dirty="0">
                <a:solidFill>
                  <a:srgbClr val="3F3F3F"/>
                </a:solidFill>
                <a:latin typeface="Arial"/>
                <a:cs typeface="Arial"/>
              </a:rPr>
              <a:t>changed</a:t>
            </a:r>
            <a:r>
              <a:rPr sz="850" spc="-120" dirty="0">
                <a:solidFill>
                  <a:srgbClr val="3F3F3F"/>
                </a:solidFill>
                <a:latin typeface="Arial"/>
                <a:cs typeface="Arial"/>
              </a:rPr>
              <a:t> </a:t>
            </a:r>
            <a:r>
              <a:rPr sz="850" spc="-35" dirty="0">
                <a:solidFill>
                  <a:srgbClr val="3F3F3F"/>
                </a:solidFill>
                <a:latin typeface="Arial"/>
                <a:cs typeface="Arial"/>
              </a:rPr>
              <a:t>data</a:t>
            </a:r>
            <a:endParaRPr sz="850">
              <a:latin typeface="Arial"/>
              <a:cs typeface="Arial"/>
            </a:endParaRPr>
          </a:p>
          <a:p>
            <a:pPr marL="384175" lvl="1" indent="-142875">
              <a:lnSpc>
                <a:spcPct val="100000"/>
              </a:lnSpc>
              <a:buChar char="–"/>
              <a:tabLst>
                <a:tab pos="384810" algn="l"/>
              </a:tabLst>
            </a:pPr>
            <a:r>
              <a:rPr sz="850" spc="-45" dirty="0">
                <a:solidFill>
                  <a:srgbClr val="3F3F3F"/>
                </a:solidFill>
                <a:latin typeface="Arial"/>
                <a:cs typeface="Arial"/>
              </a:rPr>
              <a:t>staging </a:t>
            </a:r>
            <a:r>
              <a:rPr sz="850" spc="-10" dirty="0">
                <a:solidFill>
                  <a:srgbClr val="3F3F3F"/>
                </a:solidFill>
                <a:latin typeface="Arial"/>
                <a:cs typeface="Arial"/>
              </a:rPr>
              <a:t>the </a:t>
            </a:r>
            <a:r>
              <a:rPr sz="850" spc="-30" dirty="0">
                <a:solidFill>
                  <a:srgbClr val="3F3F3F"/>
                </a:solidFill>
                <a:latin typeface="Arial"/>
                <a:cs typeface="Arial"/>
              </a:rPr>
              <a:t>extracted </a:t>
            </a:r>
            <a:r>
              <a:rPr sz="850" spc="-35" dirty="0">
                <a:solidFill>
                  <a:srgbClr val="3F3F3F"/>
                </a:solidFill>
                <a:latin typeface="Arial"/>
                <a:cs typeface="Arial"/>
              </a:rPr>
              <a:t>data </a:t>
            </a:r>
            <a:r>
              <a:rPr sz="850" spc="5" dirty="0">
                <a:solidFill>
                  <a:srgbClr val="3F3F3F"/>
                </a:solidFill>
                <a:latin typeface="Arial"/>
                <a:cs typeface="Arial"/>
              </a:rPr>
              <a:t>to</a:t>
            </a:r>
            <a:r>
              <a:rPr sz="850" spc="-165" dirty="0">
                <a:solidFill>
                  <a:srgbClr val="3F3F3F"/>
                </a:solidFill>
                <a:latin typeface="Arial"/>
                <a:cs typeface="Arial"/>
              </a:rPr>
              <a:t> </a:t>
            </a:r>
            <a:r>
              <a:rPr sz="850" spc="-40" dirty="0">
                <a:solidFill>
                  <a:srgbClr val="3F3F3F"/>
                </a:solidFill>
                <a:latin typeface="Arial"/>
                <a:cs typeface="Arial"/>
              </a:rPr>
              <a:t>disk</a:t>
            </a:r>
            <a:endParaRPr sz="850">
              <a:latin typeface="Arial"/>
              <a:cs typeface="Arial"/>
            </a:endParaRPr>
          </a:p>
        </p:txBody>
      </p:sp>
      <p:sp>
        <p:nvSpPr>
          <p:cNvPr id="7" name="object 22"/>
          <p:cNvSpPr/>
          <p:nvPr/>
        </p:nvSpPr>
        <p:spPr>
          <a:xfrm>
            <a:off x="4443204" y="2594675"/>
            <a:ext cx="1548384" cy="226314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541100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ETL design decision</a:t>
            </a:r>
            <a:endParaRPr lang="sv-SE" dirty="0"/>
          </a:p>
        </p:txBody>
      </p:sp>
      <p:sp>
        <p:nvSpPr>
          <p:cNvPr id="3" name="Content Placeholder 2"/>
          <p:cNvSpPr>
            <a:spLocks noGrp="1"/>
          </p:cNvSpPr>
          <p:nvPr>
            <p:ph idx="1"/>
          </p:nvPr>
        </p:nvSpPr>
        <p:spPr>
          <a:xfrm>
            <a:off x="737690" y="1413507"/>
            <a:ext cx="6850800" cy="2148173"/>
          </a:xfrm>
        </p:spPr>
        <p:txBody>
          <a:bodyPr/>
          <a:lstStyle/>
          <a:p>
            <a:r>
              <a:rPr lang="sv-SE" sz="1800" dirty="0" err="1" smtClean="0"/>
              <a:t>Archive</a:t>
            </a:r>
            <a:r>
              <a:rPr lang="sv-SE" sz="1800" dirty="0" smtClean="0"/>
              <a:t> </a:t>
            </a:r>
            <a:r>
              <a:rPr lang="sv-SE" sz="1800" dirty="0" smtClean="0"/>
              <a:t>the data in the </a:t>
            </a:r>
            <a:r>
              <a:rPr lang="sv-SE" sz="1800" dirty="0" err="1" smtClean="0"/>
              <a:t>staging</a:t>
            </a:r>
            <a:r>
              <a:rPr lang="sv-SE" sz="1800" dirty="0" smtClean="0"/>
              <a:t> table </a:t>
            </a:r>
            <a:r>
              <a:rPr lang="sv-SE" sz="1800" dirty="0" smtClean="0"/>
              <a:t>in </a:t>
            </a:r>
            <a:r>
              <a:rPr lang="sv-SE" sz="1800" dirty="0" err="1" smtClean="0"/>
              <a:t>another</a:t>
            </a:r>
            <a:r>
              <a:rPr lang="sv-SE" sz="1800" dirty="0" smtClean="0"/>
              <a:t> </a:t>
            </a:r>
            <a:r>
              <a:rPr lang="sv-SE" sz="1800" dirty="0" err="1" smtClean="0"/>
              <a:t>database</a:t>
            </a:r>
            <a:r>
              <a:rPr lang="sv-SE" sz="1800" dirty="0" smtClean="0"/>
              <a:t> or </a:t>
            </a:r>
            <a:r>
              <a:rPr lang="sv-SE" sz="1800" dirty="0" smtClean="0"/>
              <a:t>not</a:t>
            </a:r>
            <a:endParaRPr lang="sv-SE" sz="1800" dirty="0"/>
          </a:p>
          <a:p>
            <a:endParaRPr lang="sv-SE" dirty="0"/>
          </a:p>
        </p:txBody>
      </p:sp>
      <p:sp>
        <p:nvSpPr>
          <p:cNvPr id="6" name="Rectangle 5"/>
          <p:cNvSpPr/>
          <p:nvPr/>
        </p:nvSpPr>
        <p:spPr>
          <a:xfrm>
            <a:off x="660580" y="3649319"/>
            <a:ext cx="540539" cy="217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 name="Rectangle 10"/>
          <p:cNvSpPr/>
          <p:nvPr/>
        </p:nvSpPr>
        <p:spPr>
          <a:xfrm>
            <a:off x="688993" y="3496919"/>
            <a:ext cx="2681888" cy="471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Rectangle 11"/>
          <p:cNvSpPr/>
          <p:nvPr/>
        </p:nvSpPr>
        <p:spPr>
          <a:xfrm>
            <a:off x="1457011" y="3337450"/>
            <a:ext cx="309796" cy="471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 name="Rectangle 12"/>
          <p:cNvSpPr/>
          <p:nvPr/>
        </p:nvSpPr>
        <p:spPr>
          <a:xfrm>
            <a:off x="1457011" y="2307545"/>
            <a:ext cx="309796" cy="471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Rectangle 13"/>
          <p:cNvSpPr/>
          <p:nvPr/>
        </p:nvSpPr>
        <p:spPr>
          <a:xfrm>
            <a:off x="1457012" y="2995275"/>
            <a:ext cx="178060" cy="768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Rectangle 6"/>
          <p:cNvSpPr/>
          <p:nvPr/>
        </p:nvSpPr>
        <p:spPr>
          <a:xfrm>
            <a:off x="3462930" y="3649319"/>
            <a:ext cx="2970031" cy="31901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pic>
        <p:nvPicPr>
          <p:cNvPr id="8" name="Picture 7"/>
          <p:cNvPicPr>
            <a:picLocks noChangeAspect="1"/>
          </p:cNvPicPr>
          <p:nvPr/>
        </p:nvPicPr>
        <p:blipFill>
          <a:blip r:embed="rId2"/>
          <a:stretch>
            <a:fillRect/>
          </a:stretch>
        </p:blipFill>
        <p:spPr>
          <a:xfrm>
            <a:off x="3546977" y="4234407"/>
            <a:ext cx="2499924" cy="678084"/>
          </a:xfrm>
          <a:prstGeom prst="rect">
            <a:avLst/>
          </a:prstGeom>
        </p:spPr>
      </p:pic>
      <p:sp>
        <p:nvSpPr>
          <p:cNvPr id="17" name="object 11"/>
          <p:cNvSpPr/>
          <p:nvPr/>
        </p:nvSpPr>
        <p:spPr>
          <a:xfrm>
            <a:off x="3640300" y="2523988"/>
            <a:ext cx="2313278" cy="1626924"/>
          </a:xfrm>
          <a:prstGeom prst="rect">
            <a:avLst/>
          </a:prstGeom>
          <a:blipFill>
            <a:blip r:embed="rId3" cstate="print"/>
            <a:stretch>
              <a:fillRect/>
            </a:stretch>
          </a:blipFill>
        </p:spPr>
        <p:txBody>
          <a:bodyPr wrap="square" lIns="0" tIns="0" rIns="0" bIns="0" rtlCol="0"/>
          <a:lstStyle/>
          <a:p>
            <a:endParaRPr/>
          </a:p>
        </p:txBody>
      </p:sp>
      <p:sp>
        <p:nvSpPr>
          <p:cNvPr id="16" name="object 19"/>
          <p:cNvSpPr/>
          <p:nvPr/>
        </p:nvSpPr>
        <p:spPr>
          <a:xfrm>
            <a:off x="1016725" y="2441617"/>
            <a:ext cx="2138844" cy="1714177"/>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2706406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4" name="object 3"/>
          <p:cNvSpPr txBox="1"/>
          <p:nvPr/>
        </p:nvSpPr>
        <p:spPr>
          <a:xfrm>
            <a:off x="1578355" y="4649726"/>
            <a:ext cx="102235" cy="107950"/>
          </a:xfrm>
          <a:prstGeom prst="rect">
            <a:avLst/>
          </a:prstGeom>
        </p:spPr>
        <p:txBody>
          <a:bodyPr vert="horz" wrap="square" lIns="0" tIns="0" rIns="0" bIns="0" rtlCol="0">
            <a:spAutoFit/>
          </a:bodyPr>
          <a:lstStyle/>
          <a:p>
            <a:pPr marL="12700">
              <a:lnSpc>
                <a:spcPct val="100000"/>
              </a:lnSpc>
            </a:pPr>
            <a:r>
              <a:rPr sz="600" i="1" spc="-35" dirty="0">
                <a:latin typeface="Arial"/>
                <a:cs typeface="Arial"/>
              </a:rPr>
              <a:t>1</a:t>
            </a:r>
            <a:r>
              <a:rPr sz="600" i="1" spc="-30" dirty="0">
                <a:latin typeface="Arial"/>
                <a:cs typeface="Arial"/>
              </a:rPr>
              <a:t>1</a:t>
            </a:r>
            <a:endParaRPr sz="600">
              <a:latin typeface="Arial"/>
              <a:cs typeface="Arial"/>
            </a:endParaRPr>
          </a:p>
        </p:txBody>
      </p:sp>
      <p:sp>
        <p:nvSpPr>
          <p:cNvPr id="5" name="object 4"/>
          <p:cNvSpPr/>
          <p:nvPr/>
        </p:nvSpPr>
        <p:spPr>
          <a:xfrm>
            <a:off x="5774435" y="4573518"/>
            <a:ext cx="272796" cy="239267"/>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491995" y="1692397"/>
            <a:ext cx="4572000" cy="0"/>
          </a:xfrm>
          <a:custGeom>
            <a:avLst/>
            <a:gdLst/>
            <a:ahLst/>
            <a:cxnLst/>
            <a:rect l="l" t="t" r="r" b="b"/>
            <a:pathLst>
              <a:path w="4572000">
                <a:moveTo>
                  <a:pt x="0" y="0"/>
                </a:moveTo>
                <a:lnTo>
                  <a:pt x="4571999" y="0"/>
                </a:lnTo>
              </a:path>
            </a:pathLst>
          </a:custGeom>
          <a:ln w="7619">
            <a:solidFill>
              <a:srgbClr val="BF0000"/>
            </a:solidFill>
          </a:ln>
        </p:spPr>
        <p:txBody>
          <a:bodyPr wrap="square" lIns="0" tIns="0" rIns="0" bIns="0" rtlCol="0"/>
          <a:lstStyle/>
          <a:p>
            <a:endParaRPr/>
          </a:p>
        </p:txBody>
      </p:sp>
      <p:sp>
        <p:nvSpPr>
          <p:cNvPr id="7" name="object 9"/>
          <p:cNvSpPr txBox="1"/>
          <p:nvPr/>
        </p:nvSpPr>
        <p:spPr>
          <a:xfrm>
            <a:off x="2927094" y="1710947"/>
            <a:ext cx="1700530" cy="361950"/>
          </a:xfrm>
          <a:prstGeom prst="rect">
            <a:avLst/>
          </a:prstGeom>
        </p:spPr>
        <p:txBody>
          <a:bodyPr vert="horz" wrap="square" lIns="0" tIns="0" rIns="0" bIns="0" rtlCol="0">
            <a:spAutoFit/>
          </a:bodyPr>
          <a:lstStyle/>
          <a:p>
            <a:pPr marL="12700">
              <a:lnSpc>
                <a:spcPct val="100000"/>
              </a:lnSpc>
            </a:pPr>
            <a:r>
              <a:rPr sz="2200" spc="-130" dirty="0">
                <a:solidFill>
                  <a:srgbClr val="C00000"/>
                </a:solidFill>
                <a:latin typeface="Arial"/>
                <a:cs typeface="Arial"/>
              </a:rPr>
              <a:t>Data</a:t>
            </a:r>
            <a:r>
              <a:rPr sz="2200" spc="-150" dirty="0">
                <a:solidFill>
                  <a:srgbClr val="C00000"/>
                </a:solidFill>
                <a:latin typeface="Arial"/>
                <a:cs typeface="Arial"/>
              </a:rPr>
              <a:t> </a:t>
            </a:r>
            <a:r>
              <a:rPr sz="2200" spc="-145" dirty="0">
                <a:solidFill>
                  <a:srgbClr val="C00000"/>
                </a:solidFill>
                <a:latin typeface="Arial"/>
                <a:cs typeface="Arial"/>
              </a:rPr>
              <a:t>Cleansing</a:t>
            </a:r>
            <a:endParaRPr sz="2200">
              <a:latin typeface="Arial"/>
              <a:cs typeface="Arial"/>
            </a:endParaRPr>
          </a:p>
        </p:txBody>
      </p:sp>
      <p:sp>
        <p:nvSpPr>
          <p:cNvPr id="8" name="object 10"/>
          <p:cNvSpPr txBox="1"/>
          <p:nvPr/>
        </p:nvSpPr>
        <p:spPr>
          <a:xfrm>
            <a:off x="1753615" y="2174750"/>
            <a:ext cx="655320" cy="155575"/>
          </a:xfrm>
          <a:prstGeom prst="rect">
            <a:avLst/>
          </a:prstGeom>
        </p:spPr>
        <p:txBody>
          <a:bodyPr vert="horz" wrap="square" lIns="0" tIns="0" rIns="0" bIns="0" rtlCol="0">
            <a:spAutoFit/>
          </a:bodyPr>
          <a:lstStyle/>
          <a:p>
            <a:pPr marL="184785" indent="-172085">
              <a:lnSpc>
                <a:spcPct val="100000"/>
              </a:lnSpc>
              <a:buChar char="•"/>
              <a:tabLst>
                <a:tab pos="184785" algn="l"/>
                <a:tab pos="185420" algn="l"/>
              </a:tabLst>
            </a:pPr>
            <a:r>
              <a:rPr sz="900" spc="-20" dirty="0">
                <a:solidFill>
                  <a:srgbClr val="3F3F3F"/>
                </a:solidFill>
                <a:latin typeface="Arial"/>
                <a:cs typeface="Arial"/>
              </a:rPr>
              <a:t>Dirty</a:t>
            </a:r>
            <a:r>
              <a:rPr sz="900" spc="-114" dirty="0">
                <a:solidFill>
                  <a:srgbClr val="3F3F3F"/>
                </a:solidFill>
                <a:latin typeface="Arial"/>
                <a:cs typeface="Arial"/>
              </a:rPr>
              <a:t> </a:t>
            </a:r>
            <a:r>
              <a:rPr sz="900" spc="-40" dirty="0">
                <a:solidFill>
                  <a:srgbClr val="3F3F3F"/>
                </a:solidFill>
                <a:latin typeface="Arial"/>
                <a:cs typeface="Arial"/>
              </a:rPr>
              <a:t>data</a:t>
            </a:r>
            <a:endParaRPr sz="900">
              <a:latin typeface="Arial"/>
              <a:cs typeface="Arial"/>
            </a:endParaRPr>
          </a:p>
        </p:txBody>
      </p:sp>
      <p:sp>
        <p:nvSpPr>
          <p:cNvPr id="9" name="object 11"/>
          <p:cNvSpPr txBox="1"/>
          <p:nvPr/>
        </p:nvSpPr>
        <p:spPr>
          <a:xfrm>
            <a:off x="1982215" y="2312673"/>
            <a:ext cx="1586230" cy="657860"/>
          </a:xfrm>
          <a:prstGeom prst="rect">
            <a:avLst/>
          </a:prstGeom>
        </p:spPr>
        <p:txBody>
          <a:bodyPr vert="horz" wrap="square" lIns="0" tIns="0" rIns="0" bIns="0" rtlCol="0">
            <a:spAutoFit/>
          </a:bodyPr>
          <a:lstStyle/>
          <a:p>
            <a:pPr marL="155575" indent="-142875">
              <a:lnSpc>
                <a:spcPct val="100000"/>
              </a:lnSpc>
              <a:buChar char="–"/>
              <a:tabLst>
                <a:tab pos="156210" algn="l"/>
              </a:tabLst>
            </a:pPr>
            <a:r>
              <a:rPr sz="750" spc="-45" dirty="0">
                <a:solidFill>
                  <a:srgbClr val="3F3F3F"/>
                </a:solidFill>
                <a:latin typeface="Arial"/>
                <a:cs typeface="Arial"/>
              </a:rPr>
              <a:t>Data </a:t>
            </a:r>
            <a:r>
              <a:rPr sz="750" spc="-5" dirty="0">
                <a:solidFill>
                  <a:srgbClr val="3F3F3F"/>
                </a:solidFill>
                <a:latin typeface="Arial"/>
                <a:cs typeface="Arial"/>
              </a:rPr>
              <a:t>of </a:t>
            </a:r>
            <a:r>
              <a:rPr sz="750" spc="-10" dirty="0">
                <a:solidFill>
                  <a:srgbClr val="3F3F3F"/>
                </a:solidFill>
                <a:latin typeface="Arial"/>
                <a:cs typeface="Arial"/>
              </a:rPr>
              <a:t>low</a:t>
            </a:r>
            <a:r>
              <a:rPr sz="750" spc="-135" dirty="0">
                <a:solidFill>
                  <a:srgbClr val="3F3F3F"/>
                </a:solidFill>
                <a:latin typeface="Arial"/>
                <a:cs typeface="Arial"/>
              </a:rPr>
              <a:t> </a:t>
            </a:r>
            <a:r>
              <a:rPr sz="750" spc="-20" dirty="0">
                <a:solidFill>
                  <a:srgbClr val="3F3F3F"/>
                </a:solidFill>
                <a:latin typeface="Arial"/>
                <a:cs typeface="Arial"/>
              </a:rPr>
              <a:t>quality</a:t>
            </a:r>
            <a:endParaRPr sz="750">
              <a:latin typeface="Arial"/>
              <a:cs typeface="Arial"/>
            </a:endParaRPr>
          </a:p>
          <a:p>
            <a:pPr marL="155575" indent="-142875">
              <a:lnSpc>
                <a:spcPct val="100000"/>
              </a:lnSpc>
              <a:buChar char="–"/>
              <a:tabLst>
                <a:tab pos="156210" algn="l"/>
              </a:tabLst>
            </a:pPr>
            <a:r>
              <a:rPr sz="750" spc="-50" dirty="0">
                <a:solidFill>
                  <a:srgbClr val="3F3F3F"/>
                </a:solidFill>
                <a:latin typeface="Arial"/>
                <a:cs typeface="Arial"/>
              </a:rPr>
              <a:t>Due </a:t>
            </a:r>
            <a:r>
              <a:rPr sz="750" spc="5" dirty="0">
                <a:solidFill>
                  <a:srgbClr val="3F3F3F"/>
                </a:solidFill>
                <a:latin typeface="Arial"/>
                <a:cs typeface="Arial"/>
              </a:rPr>
              <a:t>to</a:t>
            </a:r>
            <a:r>
              <a:rPr sz="750" spc="-145" dirty="0">
                <a:solidFill>
                  <a:srgbClr val="3F3F3F"/>
                </a:solidFill>
                <a:latin typeface="Arial"/>
                <a:cs typeface="Arial"/>
              </a:rPr>
              <a:t> </a:t>
            </a:r>
            <a:r>
              <a:rPr sz="750" spc="-35" dirty="0">
                <a:solidFill>
                  <a:srgbClr val="3F3F3F"/>
                </a:solidFill>
                <a:latin typeface="Arial"/>
                <a:cs typeface="Arial"/>
              </a:rPr>
              <a:t>user </a:t>
            </a:r>
            <a:r>
              <a:rPr sz="750" spc="-15" dirty="0">
                <a:solidFill>
                  <a:srgbClr val="3F3F3F"/>
                </a:solidFill>
                <a:latin typeface="Arial"/>
                <a:cs typeface="Arial"/>
              </a:rPr>
              <a:t>entry </a:t>
            </a:r>
            <a:r>
              <a:rPr sz="750" spc="-25" dirty="0">
                <a:solidFill>
                  <a:srgbClr val="3F3F3F"/>
                </a:solidFill>
                <a:latin typeface="Arial"/>
                <a:cs typeface="Arial"/>
              </a:rPr>
              <a:t>errors</a:t>
            </a:r>
            <a:endParaRPr sz="750">
              <a:latin typeface="Arial"/>
              <a:cs typeface="Arial"/>
            </a:endParaRPr>
          </a:p>
          <a:p>
            <a:pPr marL="155575" marR="202565" indent="-142875">
              <a:lnSpc>
                <a:spcPct val="80000"/>
              </a:lnSpc>
              <a:spcBef>
                <a:spcPts val="180"/>
              </a:spcBef>
              <a:buChar char="–"/>
              <a:tabLst>
                <a:tab pos="156210" algn="l"/>
              </a:tabLst>
            </a:pPr>
            <a:r>
              <a:rPr sz="750" spc="-30" dirty="0">
                <a:solidFill>
                  <a:srgbClr val="3F3F3F"/>
                </a:solidFill>
                <a:latin typeface="Arial"/>
                <a:cs typeface="Arial"/>
              </a:rPr>
              <a:t>data </a:t>
            </a:r>
            <a:r>
              <a:rPr sz="750" spc="-5" dirty="0">
                <a:solidFill>
                  <a:srgbClr val="3F3F3F"/>
                </a:solidFill>
                <a:latin typeface="Arial"/>
                <a:cs typeface="Arial"/>
              </a:rPr>
              <a:t>that </a:t>
            </a:r>
            <a:r>
              <a:rPr sz="750" spc="-55" dirty="0">
                <a:solidFill>
                  <a:srgbClr val="3F3F3F"/>
                </a:solidFill>
                <a:latin typeface="Arial"/>
                <a:cs typeface="Arial"/>
              </a:rPr>
              <a:t>has </a:t>
            </a:r>
            <a:r>
              <a:rPr sz="750" spc="-35" dirty="0">
                <a:solidFill>
                  <a:srgbClr val="3F3F3F"/>
                </a:solidFill>
                <a:latin typeface="Arial"/>
                <a:cs typeface="Arial"/>
              </a:rPr>
              <a:t>been </a:t>
            </a:r>
            <a:r>
              <a:rPr sz="750" spc="-20" dirty="0">
                <a:solidFill>
                  <a:srgbClr val="3F3F3F"/>
                </a:solidFill>
                <a:latin typeface="Arial"/>
                <a:cs typeface="Arial"/>
              </a:rPr>
              <a:t>corrupted</a:t>
            </a:r>
            <a:r>
              <a:rPr sz="750" spc="-160" dirty="0">
                <a:solidFill>
                  <a:srgbClr val="3F3F3F"/>
                </a:solidFill>
                <a:latin typeface="Arial"/>
                <a:cs typeface="Arial"/>
              </a:rPr>
              <a:t> </a:t>
            </a:r>
            <a:r>
              <a:rPr sz="750" spc="-15" dirty="0">
                <a:solidFill>
                  <a:srgbClr val="3F3F3F"/>
                </a:solidFill>
                <a:latin typeface="Arial"/>
                <a:cs typeface="Arial"/>
              </a:rPr>
              <a:t>in  </a:t>
            </a:r>
            <a:r>
              <a:rPr sz="750" spc="-30" dirty="0">
                <a:solidFill>
                  <a:srgbClr val="3F3F3F"/>
                </a:solidFill>
                <a:latin typeface="Arial"/>
                <a:cs typeface="Arial"/>
              </a:rPr>
              <a:t>transmission </a:t>
            </a:r>
            <a:r>
              <a:rPr sz="750" spc="-5" dirty="0">
                <a:solidFill>
                  <a:srgbClr val="3F3F3F"/>
                </a:solidFill>
                <a:latin typeface="Arial"/>
                <a:cs typeface="Arial"/>
              </a:rPr>
              <a:t>or</a:t>
            </a:r>
            <a:r>
              <a:rPr sz="750" spc="-155" dirty="0">
                <a:solidFill>
                  <a:srgbClr val="3F3F3F"/>
                </a:solidFill>
                <a:latin typeface="Arial"/>
                <a:cs typeface="Arial"/>
              </a:rPr>
              <a:t> </a:t>
            </a:r>
            <a:r>
              <a:rPr sz="750" spc="-40" dirty="0">
                <a:solidFill>
                  <a:srgbClr val="3F3F3F"/>
                </a:solidFill>
                <a:latin typeface="Arial"/>
                <a:cs typeface="Arial"/>
              </a:rPr>
              <a:t>storage</a:t>
            </a:r>
            <a:endParaRPr sz="750">
              <a:latin typeface="Arial"/>
              <a:cs typeface="Arial"/>
            </a:endParaRPr>
          </a:p>
          <a:p>
            <a:pPr marL="155575" marR="5080" indent="-142875">
              <a:lnSpc>
                <a:spcPts val="720"/>
              </a:lnSpc>
              <a:spcBef>
                <a:spcPts val="175"/>
              </a:spcBef>
              <a:buChar char="–"/>
              <a:tabLst>
                <a:tab pos="156210" algn="l"/>
              </a:tabLst>
            </a:pPr>
            <a:r>
              <a:rPr sz="750" spc="-30" dirty="0">
                <a:solidFill>
                  <a:srgbClr val="3F3F3F"/>
                </a:solidFill>
                <a:latin typeface="Arial"/>
                <a:cs typeface="Arial"/>
              </a:rPr>
              <a:t>data </a:t>
            </a:r>
            <a:r>
              <a:rPr sz="750" spc="-5" dirty="0">
                <a:solidFill>
                  <a:srgbClr val="3F3F3F"/>
                </a:solidFill>
                <a:latin typeface="Arial"/>
                <a:cs typeface="Arial"/>
              </a:rPr>
              <a:t>that </a:t>
            </a:r>
            <a:r>
              <a:rPr sz="750" spc="-55" dirty="0">
                <a:solidFill>
                  <a:srgbClr val="3F3F3F"/>
                </a:solidFill>
                <a:latin typeface="Arial"/>
                <a:cs typeface="Arial"/>
              </a:rPr>
              <a:t>has </a:t>
            </a:r>
            <a:r>
              <a:rPr sz="750" spc="-35" dirty="0">
                <a:solidFill>
                  <a:srgbClr val="3F3F3F"/>
                </a:solidFill>
                <a:latin typeface="Arial"/>
                <a:cs typeface="Arial"/>
              </a:rPr>
              <a:t>been </a:t>
            </a:r>
            <a:r>
              <a:rPr sz="750" spc="-30" dirty="0">
                <a:solidFill>
                  <a:srgbClr val="3F3F3F"/>
                </a:solidFill>
                <a:latin typeface="Arial"/>
                <a:cs typeface="Arial"/>
              </a:rPr>
              <a:t>duplicated </a:t>
            </a:r>
            <a:r>
              <a:rPr sz="750" spc="-20" dirty="0">
                <a:solidFill>
                  <a:srgbClr val="3F3F3F"/>
                </a:solidFill>
                <a:latin typeface="Arial"/>
                <a:cs typeface="Arial"/>
              </a:rPr>
              <a:t>while  </a:t>
            </a:r>
            <a:r>
              <a:rPr sz="750" spc="-35" dirty="0">
                <a:solidFill>
                  <a:srgbClr val="3F3F3F"/>
                </a:solidFill>
                <a:latin typeface="Arial"/>
                <a:cs typeface="Arial"/>
              </a:rPr>
              <a:t>merging </a:t>
            </a:r>
            <a:r>
              <a:rPr sz="750" spc="-30" dirty="0">
                <a:solidFill>
                  <a:srgbClr val="3F3F3F"/>
                </a:solidFill>
                <a:latin typeface="Arial"/>
                <a:cs typeface="Arial"/>
              </a:rPr>
              <a:t>data </a:t>
            </a:r>
            <a:r>
              <a:rPr sz="750" spc="-10" dirty="0">
                <a:solidFill>
                  <a:srgbClr val="3F3F3F"/>
                </a:solidFill>
                <a:latin typeface="Arial"/>
                <a:cs typeface="Arial"/>
              </a:rPr>
              <a:t>from </a:t>
            </a:r>
            <a:r>
              <a:rPr sz="750" spc="-15" dirty="0">
                <a:solidFill>
                  <a:srgbClr val="3F3F3F"/>
                </a:solidFill>
                <a:latin typeface="Arial"/>
                <a:cs typeface="Arial"/>
              </a:rPr>
              <a:t>different</a:t>
            </a:r>
            <a:r>
              <a:rPr sz="750" spc="-100" dirty="0">
                <a:solidFill>
                  <a:srgbClr val="3F3F3F"/>
                </a:solidFill>
                <a:latin typeface="Arial"/>
                <a:cs typeface="Arial"/>
              </a:rPr>
              <a:t> </a:t>
            </a:r>
            <a:r>
              <a:rPr sz="750" spc="-45" dirty="0">
                <a:solidFill>
                  <a:srgbClr val="3F3F3F"/>
                </a:solidFill>
                <a:latin typeface="Arial"/>
                <a:cs typeface="Arial"/>
              </a:rPr>
              <a:t>sources.</a:t>
            </a:r>
            <a:endParaRPr sz="750">
              <a:latin typeface="Arial"/>
              <a:cs typeface="Arial"/>
            </a:endParaRPr>
          </a:p>
        </p:txBody>
      </p:sp>
      <p:sp>
        <p:nvSpPr>
          <p:cNvPr id="10" name="object 12"/>
          <p:cNvSpPr txBox="1"/>
          <p:nvPr/>
        </p:nvSpPr>
        <p:spPr>
          <a:xfrm>
            <a:off x="1753615" y="3066291"/>
            <a:ext cx="824865" cy="155575"/>
          </a:xfrm>
          <a:prstGeom prst="rect">
            <a:avLst/>
          </a:prstGeom>
        </p:spPr>
        <p:txBody>
          <a:bodyPr vert="horz" wrap="square" lIns="0" tIns="0" rIns="0" bIns="0" rtlCol="0">
            <a:spAutoFit/>
          </a:bodyPr>
          <a:lstStyle/>
          <a:p>
            <a:pPr marL="184785" indent="-172085">
              <a:lnSpc>
                <a:spcPct val="100000"/>
              </a:lnSpc>
              <a:buChar char="•"/>
              <a:tabLst>
                <a:tab pos="184785" algn="l"/>
                <a:tab pos="185420" algn="l"/>
              </a:tabLst>
            </a:pPr>
            <a:r>
              <a:rPr sz="900" spc="-55" dirty="0">
                <a:solidFill>
                  <a:srgbClr val="3F3F3F"/>
                </a:solidFill>
                <a:latin typeface="Arial"/>
                <a:cs typeface="Arial"/>
              </a:rPr>
              <a:t>Data</a:t>
            </a:r>
            <a:r>
              <a:rPr sz="900" spc="-135" dirty="0">
                <a:solidFill>
                  <a:srgbClr val="3F3F3F"/>
                </a:solidFill>
                <a:latin typeface="Arial"/>
                <a:cs typeface="Arial"/>
              </a:rPr>
              <a:t> </a:t>
            </a:r>
            <a:r>
              <a:rPr sz="900" spc="-15" dirty="0">
                <a:solidFill>
                  <a:srgbClr val="3F3F3F"/>
                </a:solidFill>
                <a:latin typeface="Arial"/>
                <a:cs typeface="Arial"/>
              </a:rPr>
              <a:t>profiling</a:t>
            </a:r>
            <a:endParaRPr sz="900">
              <a:latin typeface="Arial"/>
              <a:cs typeface="Arial"/>
            </a:endParaRPr>
          </a:p>
        </p:txBody>
      </p:sp>
      <p:sp>
        <p:nvSpPr>
          <p:cNvPr id="11" name="object 13"/>
          <p:cNvSpPr txBox="1"/>
          <p:nvPr/>
        </p:nvSpPr>
        <p:spPr>
          <a:xfrm>
            <a:off x="1982215" y="3204212"/>
            <a:ext cx="1462405" cy="835660"/>
          </a:xfrm>
          <a:prstGeom prst="rect">
            <a:avLst/>
          </a:prstGeom>
        </p:spPr>
        <p:txBody>
          <a:bodyPr vert="horz" wrap="square" lIns="0" tIns="0" rIns="0" bIns="0" rtlCol="0">
            <a:spAutoFit/>
          </a:bodyPr>
          <a:lstStyle/>
          <a:p>
            <a:pPr marL="155575" indent="-142875">
              <a:lnSpc>
                <a:spcPct val="100000"/>
              </a:lnSpc>
              <a:buChar char="–"/>
              <a:tabLst>
                <a:tab pos="156210" algn="l"/>
              </a:tabLst>
            </a:pPr>
            <a:r>
              <a:rPr sz="750" spc="-35" dirty="0">
                <a:solidFill>
                  <a:srgbClr val="3F3F3F"/>
                </a:solidFill>
                <a:latin typeface="Arial"/>
                <a:cs typeface="Arial"/>
              </a:rPr>
              <a:t>establish </a:t>
            </a:r>
            <a:r>
              <a:rPr sz="750" spc="-40" dirty="0">
                <a:solidFill>
                  <a:srgbClr val="3F3F3F"/>
                </a:solidFill>
                <a:latin typeface="Arial"/>
                <a:cs typeface="Arial"/>
              </a:rPr>
              <a:t>baseline</a:t>
            </a:r>
            <a:r>
              <a:rPr sz="750" spc="-55" dirty="0">
                <a:solidFill>
                  <a:srgbClr val="3F3F3F"/>
                </a:solidFill>
                <a:latin typeface="Arial"/>
                <a:cs typeface="Arial"/>
              </a:rPr>
              <a:t> </a:t>
            </a:r>
            <a:r>
              <a:rPr sz="750" spc="-30" dirty="0">
                <a:solidFill>
                  <a:srgbClr val="3F3F3F"/>
                </a:solidFill>
                <a:latin typeface="Arial"/>
                <a:cs typeface="Arial"/>
              </a:rPr>
              <a:t>indicators</a:t>
            </a:r>
            <a:endParaRPr sz="750">
              <a:latin typeface="Arial"/>
              <a:cs typeface="Arial"/>
            </a:endParaRPr>
          </a:p>
          <a:p>
            <a:pPr marL="155575" indent="-142875">
              <a:lnSpc>
                <a:spcPct val="100000"/>
              </a:lnSpc>
              <a:buChar char="–"/>
              <a:tabLst>
                <a:tab pos="156210" algn="l"/>
              </a:tabLst>
            </a:pPr>
            <a:r>
              <a:rPr sz="750" spc="-70" dirty="0">
                <a:solidFill>
                  <a:srgbClr val="3F3F3F"/>
                </a:solidFill>
                <a:latin typeface="Arial"/>
                <a:cs typeface="Arial"/>
              </a:rPr>
              <a:t>assesses </a:t>
            </a:r>
            <a:r>
              <a:rPr sz="750" spc="-30" dirty="0">
                <a:solidFill>
                  <a:srgbClr val="3F3F3F"/>
                </a:solidFill>
                <a:latin typeface="Arial"/>
                <a:cs typeface="Arial"/>
              </a:rPr>
              <a:t>data </a:t>
            </a:r>
            <a:r>
              <a:rPr sz="750" spc="-20" dirty="0">
                <a:solidFill>
                  <a:srgbClr val="3F3F3F"/>
                </a:solidFill>
                <a:latin typeface="Arial"/>
                <a:cs typeface="Arial"/>
              </a:rPr>
              <a:t>quality </a:t>
            </a:r>
            <a:r>
              <a:rPr sz="750" spc="-25" dirty="0">
                <a:solidFill>
                  <a:srgbClr val="3F3F3F"/>
                </a:solidFill>
                <a:latin typeface="Arial"/>
                <a:cs typeface="Arial"/>
              </a:rPr>
              <a:t>on </a:t>
            </a:r>
            <a:r>
              <a:rPr sz="750" spc="-30" dirty="0">
                <a:solidFill>
                  <a:srgbClr val="3F3F3F"/>
                </a:solidFill>
                <a:latin typeface="Arial"/>
                <a:cs typeface="Arial"/>
              </a:rPr>
              <a:t>data</a:t>
            </a:r>
            <a:r>
              <a:rPr sz="750" spc="-145" dirty="0">
                <a:solidFill>
                  <a:srgbClr val="3F3F3F"/>
                </a:solidFill>
                <a:latin typeface="Arial"/>
                <a:cs typeface="Arial"/>
              </a:rPr>
              <a:t> </a:t>
            </a:r>
            <a:r>
              <a:rPr sz="750" spc="-45" dirty="0">
                <a:solidFill>
                  <a:srgbClr val="3F3F3F"/>
                </a:solidFill>
                <a:latin typeface="Arial"/>
                <a:cs typeface="Arial"/>
              </a:rPr>
              <a:t>sets</a:t>
            </a:r>
            <a:endParaRPr sz="750">
              <a:latin typeface="Arial"/>
              <a:cs typeface="Arial"/>
            </a:endParaRPr>
          </a:p>
          <a:p>
            <a:pPr marL="355600" marR="62230" lvl="1" indent="-114300">
              <a:lnSpc>
                <a:spcPct val="80000"/>
              </a:lnSpc>
              <a:spcBef>
                <a:spcPts val="160"/>
              </a:spcBef>
              <a:buChar char="•"/>
              <a:tabLst>
                <a:tab pos="355600" algn="l"/>
              </a:tabLst>
            </a:pPr>
            <a:r>
              <a:rPr sz="650" spc="-15" dirty="0">
                <a:solidFill>
                  <a:srgbClr val="3F3F3F"/>
                </a:solidFill>
                <a:latin typeface="Arial"/>
                <a:cs typeface="Arial"/>
              </a:rPr>
              <a:t>(not </a:t>
            </a:r>
            <a:r>
              <a:rPr sz="650" spc="-40" dirty="0">
                <a:solidFill>
                  <a:srgbClr val="3F3F3F"/>
                </a:solidFill>
                <a:latin typeface="Arial"/>
                <a:cs typeface="Arial"/>
              </a:rPr>
              <a:t>focus </a:t>
            </a:r>
            <a:r>
              <a:rPr sz="650" spc="-30" dirty="0">
                <a:solidFill>
                  <a:srgbClr val="3F3F3F"/>
                </a:solidFill>
                <a:latin typeface="Arial"/>
                <a:cs typeface="Arial"/>
              </a:rPr>
              <a:t>on </a:t>
            </a:r>
            <a:r>
              <a:rPr sz="650" spc="-25" dirty="0">
                <a:solidFill>
                  <a:srgbClr val="3F3F3F"/>
                </a:solidFill>
                <a:latin typeface="Arial"/>
                <a:cs typeface="Arial"/>
              </a:rPr>
              <a:t>errors </a:t>
            </a:r>
            <a:r>
              <a:rPr sz="650" spc="-30" dirty="0">
                <a:solidFill>
                  <a:srgbClr val="3F3F3F"/>
                </a:solidFill>
                <a:latin typeface="Arial"/>
                <a:cs typeface="Arial"/>
              </a:rPr>
              <a:t>on specific  </a:t>
            </a:r>
            <a:r>
              <a:rPr sz="650" spc="-35" dirty="0">
                <a:solidFill>
                  <a:srgbClr val="3F3F3F"/>
                </a:solidFill>
                <a:latin typeface="Arial"/>
                <a:cs typeface="Arial"/>
              </a:rPr>
              <a:t>records)</a:t>
            </a:r>
            <a:endParaRPr sz="650">
              <a:latin typeface="Arial"/>
              <a:cs typeface="Arial"/>
            </a:endParaRPr>
          </a:p>
          <a:p>
            <a:pPr marL="155575" indent="-142875">
              <a:lnSpc>
                <a:spcPts val="894"/>
              </a:lnSpc>
              <a:buChar char="–"/>
              <a:tabLst>
                <a:tab pos="156210" algn="l"/>
              </a:tabLst>
            </a:pPr>
            <a:r>
              <a:rPr sz="750" spc="-35" dirty="0">
                <a:solidFill>
                  <a:srgbClr val="3F3F3F"/>
                </a:solidFill>
                <a:latin typeface="Arial"/>
                <a:cs typeface="Arial"/>
              </a:rPr>
              <a:t>3 </a:t>
            </a:r>
            <a:r>
              <a:rPr sz="750" spc="-30" dirty="0">
                <a:solidFill>
                  <a:srgbClr val="3F3F3F"/>
                </a:solidFill>
                <a:latin typeface="Arial"/>
                <a:cs typeface="Arial"/>
              </a:rPr>
              <a:t>things </a:t>
            </a:r>
            <a:r>
              <a:rPr sz="750" spc="5" dirty="0">
                <a:solidFill>
                  <a:srgbClr val="3F3F3F"/>
                </a:solidFill>
                <a:latin typeface="Arial"/>
                <a:cs typeface="Arial"/>
              </a:rPr>
              <a:t>to</a:t>
            </a:r>
            <a:r>
              <a:rPr sz="750" spc="-140" dirty="0">
                <a:solidFill>
                  <a:srgbClr val="3F3F3F"/>
                </a:solidFill>
                <a:latin typeface="Arial"/>
                <a:cs typeface="Arial"/>
              </a:rPr>
              <a:t> </a:t>
            </a:r>
            <a:r>
              <a:rPr sz="750" spc="-25" dirty="0">
                <a:solidFill>
                  <a:srgbClr val="3F3F3F"/>
                </a:solidFill>
                <a:latin typeface="Arial"/>
                <a:cs typeface="Arial"/>
              </a:rPr>
              <a:t>do</a:t>
            </a:r>
            <a:endParaRPr sz="750">
              <a:latin typeface="Arial"/>
              <a:cs typeface="Arial"/>
            </a:endParaRPr>
          </a:p>
          <a:p>
            <a:pPr marL="355600" lvl="1" indent="-114300">
              <a:lnSpc>
                <a:spcPct val="100000"/>
              </a:lnSpc>
              <a:buChar char="•"/>
              <a:tabLst>
                <a:tab pos="355600" algn="l"/>
              </a:tabLst>
            </a:pPr>
            <a:r>
              <a:rPr sz="650" spc="-15" dirty="0">
                <a:solidFill>
                  <a:srgbClr val="3F3F3F"/>
                </a:solidFill>
                <a:latin typeface="Arial"/>
                <a:cs typeface="Arial"/>
              </a:rPr>
              <a:t>fix the</a:t>
            </a:r>
            <a:r>
              <a:rPr sz="650" spc="-80" dirty="0">
                <a:solidFill>
                  <a:srgbClr val="3F3F3F"/>
                </a:solidFill>
                <a:latin typeface="Arial"/>
                <a:cs typeface="Arial"/>
              </a:rPr>
              <a:t> </a:t>
            </a:r>
            <a:r>
              <a:rPr sz="650" spc="-35" dirty="0">
                <a:solidFill>
                  <a:srgbClr val="3F3F3F"/>
                </a:solidFill>
                <a:latin typeface="Arial"/>
                <a:cs typeface="Arial"/>
              </a:rPr>
              <a:t>data</a:t>
            </a:r>
            <a:endParaRPr sz="650">
              <a:latin typeface="Arial"/>
              <a:cs typeface="Arial"/>
            </a:endParaRPr>
          </a:p>
          <a:p>
            <a:pPr marL="355600" lvl="1" indent="-114300">
              <a:lnSpc>
                <a:spcPct val="100000"/>
              </a:lnSpc>
              <a:buChar char="•"/>
              <a:tabLst>
                <a:tab pos="355600" algn="l"/>
              </a:tabLst>
            </a:pPr>
            <a:r>
              <a:rPr sz="650" spc="-40" dirty="0">
                <a:solidFill>
                  <a:srgbClr val="3F3F3F"/>
                </a:solidFill>
                <a:latin typeface="Arial"/>
                <a:cs typeface="Arial"/>
              </a:rPr>
              <a:t>Discard </a:t>
            </a:r>
            <a:r>
              <a:rPr sz="650" spc="-15" dirty="0">
                <a:solidFill>
                  <a:srgbClr val="3F3F3F"/>
                </a:solidFill>
                <a:latin typeface="Arial"/>
                <a:cs typeface="Arial"/>
              </a:rPr>
              <a:t>the</a:t>
            </a:r>
            <a:r>
              <a:rPr sz="650" spc="-70" dirty="0">
                <a:solidFill>
                  <a:srgbClr val="3F3F3F"/>
                </a:solidFill>
                <a:latin typeface="Arial"/>
                <a:cs typeface="Arial"/>
              </a:rPr>
              <a:t> </a:t>
            </a:r>
            <a:r>
              <a:rPr sz="650" spc="-35" dirty="0">
                <a:solidFill>
                  <a:srgbClr val="3F3F3F"/>
                </a:solidFill>
                <a:latin typeface="Arial"/>
                <a:cs typeface="Arial"/>
              </a:rPr>
              <a:t>data</a:t>
            </a:r>
            <a:endParaRPr sz="650">
              <a:latin typeface="Arial"/>
              <a:cs typeface="Arial"/>
            </a:endParaRPr>
          </a:p>
          <a:p>
            <a:pPr marL="355600" lvl="1" indent="-114300">
              <a:lnSpc>
                <a:spcPct val="100000"/>
              </a:lnSpc>
              <a:buChar char="•"/>
              <a:tabLst>
                <a:tab pos="355600" algn="l"/>
              </a:tabLst>
            </a:pPr>
            <a:r>
              <a:rPr sz="650" spc="-30" dirty="0">
                <a:solidFill>
                  <a:srgbClr val="3F3F3F"/>
                </a:solidFill>
                <a:latin typeface="Arial"/>
                <a:cs typeface="Arial"/>
              </a:rPr>
              <a:t>stop</a:t>
            </a:r>
            <a:r>
              <a:rPr sz="650" spc="-90" dirty="0">
                <a:solidFill>
                  <a:srgbClr val="3F3F3F"/>
                </a:solidFill>
                <a:latin typeface="Arial"/>
                <a:cs typeface="Arial"/>
              </a:rPr>
              <a:t> </a:t>
            </a:r>
            <a:r>
              <a:rPr sz="650" spc="-40" dirty="0">
                <a:solidFill>
                  <a:srgbClr val="3F3F3F"/>
                </a:solidFill>
                <a:latin typeface="Arial"/>
                <a:cs typeface="Arial"/>
              </a:rPr>
              <a:t>processing</a:t>
            </a:r>
            <a:endParaRPr sz="650">
              <a:latin typeface="Arial"/>
              <a:cs typeface="Arial"/>
            </a:endParaRPr>
          </a:p>
        </p:txBody>
      </p:sp>
      <p:sp>
        <p:nvSpPr>
          <p:cNvPr id="12" name="object 14"/>
          <p:cNvSpPr txBox="1"/>
          <p:nvPr/>
        </p:nvSpPr>
        <p:spPr>
          <a:xfrm>
            <a:off x="1753615" y="4136138"/>
            <a:ext cx="881380" cy="155575"/>
          </a:xfrm>
          <a:prstGeom prst="rect">
            <a:avLst/>
          </a:prstGeom>
        </p:spPr>
        <p:txBody>
          <a:bodyPr vert="horz" wrap="square" lIns="0" tIns="0" rIns="0" bIns="0" rtlCol="0">
            <a:spAutoFit/>
          </a:bodyPr>
          <a:lstStyle/>
          <a:p>
            <a:pPr marL="184785" indent="-172085">
              <a:lnSpc>
                <a:spcPct val="100000"/>
              </a:lnSpc>
              <a:buChar char="•"/>
              <a:tabLst>
                <a:tab pos="184785" algn="l"/>
                <a:tab pos="185420" algn="l"/>
              </a:tabLst>
            </a:pPr>
            <a:r>
              <a:rPr sz="900" spc="-55" dirty="0">
                <a:solidFill>
                  <a:srgbClr val="3F3F3F"/>
                </a:solidFill>
                <a:latin typeface="Arial"/>
                <a:cs typeface="Arial"/>
              </a:rPr>
              <a:t>Data</a:t>
            </a:r>
            <a:r>
              <a:rPr sz="900" spc="-135" dirty="0">
                <a:solidFill>
                  <a:srgbClr val="3F3F3F"/>
                </a:solidFill>
                <a:latin typeface="Arial"/>
                <a:cs typeface="Arial"/>
              </a:rPr>
              <a:t> </a:t>
            </a:r>
            <a:r>
              <a:rPr sz="900" spc="-60" dirty="0">
                <a:solidFill>
                  <a:srgbClr val="3F3F3F"/>
                </a:solidFill>
                <a:latin typeface="Arial"/>
                <a:cs typeface="Arial"/>
              </a:rPr>
              <a:t>Cleansing</a:t>
            </a:r>
            <a:endParaRPr sz="900">
              <a:latin typeface="Arial"/>
              <a:cs typeface="Arial"/>
            </a:endParaRPr>
          </a:p>
        </p:txBody>
      </p:sp>
      <p:sp>
        <p:nvSpPr>
          <p:cNvPr id="13" name="object 15"/>
          <p:cNvSpPr txBox="1"/>
          <p:nvPr/>
        </p:nvSpPr>
        <p:spPr>
          <a:xfrm>
            <a:off x="1982215" y="4274060"/>
            <a:ext cx="1495425" cy="132080"/>
          </a:xfrm>
          <a:prstGeom prst="rect">
            <a:avLst/>
          </a:prstGeom>
        </p:spPr>
        <p:txBody>
          <a:bodyPr vert="horz" wrap="square" lIns="0" tIns="0" rIns="0" bIns="0" rtlCol="0">
            <a:spAutoFit/>
          </a:bodyPr>
          <a:lstStyle/>
          <a:p>
            <a:pPr marL="12700">
              <a:lnSpc>
                <a:spcPct val="100000"/>
              </a:lnSpc>
            </a:pPr>
            <a:r>
              <a:rPr sz="750" dirty="0">
                <a:solidFill>
                  <a:srgbClr val="3F3F3F"/>
                </a:solidFill>
                <a:latin typeface="Arial"/>
                <a:cs typeface="Arial"/>
              </a:rPr>
              <a:t>–   </a:t>
            </a:r>
            <a:r>
              <a:rPr sz="750" spc="-35" dirty="0">
                <a:solidFill>
                  <a:srgbClr val="3F3F3F"/>
                </a:solidFill>
                <a:latin typeface="Arial"/>
                <a:cs typeface="Arial"/>
              </a:rPr>
              <a:t>applies </a:t>
            </a:r>
            <a:r>
              <a:rPr sz="750" spc="-30" dirty="0">
                <a:solidFill>
                  <a:srgbClr val="3F3F3F"/>
                </a:solidFill>
                <a:latin typeface="Arial"/>
                <a:cs typeface="Arial"/>
              </a:rPr>
              <a:t>data </a:t>
            </a:r>
            <a:r>
              <a:rPr sz="750" spc="-15" dirty="0">
                <a:solidFill>
                  <a:srgbClr val="3F3F3F"/>
                </a:solidFill>
                <a:latin typeface="Arial"/>
                <a:cs typeface="Arial"/>
              </a:rPr>
              <a:t>profiling </a:t>
            </a:r>
            <a:r>
              <a:rPr sz="750" spc="-25" dirty="0">
                <a:solidFill>
                  <a:srgbClr val="3F3F3F"/>
                </a:solidFill>
                <a:latin typeface="Arial"/>
                <a:cs typeface="Arial"/>
              </a:rPr>
              <a:t>on </a:t>
            </a:r>
            <a:r>
              <a:rPr sz="750" spc="-5" dirty="0">
                <a:solidFill>
                  <a:srgbClr val="3F3F3F"/>
                </a:solidFill>
                <a:latin typeface="Arial"/>
                <a:cs typeface="Arial"/>
              </a:rPr>
              <a:t>dirty</a:t>
            </a:r>
            <a:r>
              <a:rPr sz="750" spc="-80" dirty="0">
                <a:solidFill>
                  <a:srgbClr val="3F3F3F"/>
                </a:solidFill>
                <a:latin typeface="Arial"/>
                <a:cs typeface="Arial"/>
              </a:rPr>
              <a:t> </a:t>
            </a:r>
            <a:r>
              <a:rPr sz="750" spc="-30" dirty="0">
                <a:solidFill>
                  <a:srgbClr val="3F3F3F"/>
                </a:solidFill>
                <a:latin typeface="Arial"/>
                <a:cs typeface="Arial"/>
              </a:rPr>
              <a:t>data</a:t>
            </a:r>
            <a:endParaRPr sz="750">
              <a:latin typeface="Arial"/>
              <a:cs typeface="Arial"/>
            </a:endParaRPr>
          </a:p>
        </p:txBody>
      </p:sp>
      <p:sp>
        <p:nvSpPr>
          <p:cNvPr id="14" name="object 16"/>
          <p:cNvSpPr txBox="1"/>
          <p:nvPr/>
        </p:nvSpPr>
        <p:spPr>
          <a:xfrm>
            <a:off x="3739386" y="2174750"/>
            <a:ext cx="619125" cy="155575"/>
          </a:xfrm>
          <a:prstGeom prst="rect">
            <a:avLst/>
          </a:prstGeom>
        </p:spPr>
        <p:txBody>
          <a:bodyPr vert="horz" wrap="square" lIns="0" tIns="0" rIns="0" bIns="0" rtlCol="0">
            <a:spAutoFit/>
          </a:bodyPr>
          <a:lstStyle/>
          <a:p>
            <a:pPr marL="184785" indent="-172085">
              <a:lnSpc>
                <a:spcPct val="100000"/>
              </a:lnSpc>
              <a:buChar char="•"/>
              <a:tabLst>
                <a:tab pos="184785" algn="l"/>
                <a:tab pos="185420" algn="l"/>
              </a:tabLst>
            </a:pPr>
            <a:r>
              <a:rPr sz="900" spc="-30" dirty="0">
                <a:solidFill>
                  <a:srgbClr val="3F3F3F"/>
                </a:solidFill>
                <a:latin typeface="Arial"/>
                <a:cs typeface="Arial"/>
              </a:rPr>
              <a:t>Activities</a:t>
            </a:r>
            <a:endParaRPr sz="900">
              <a:latin typeface="Arial"/>
              <a:cs typeface="Arial"/>
            </a:endParaRPr>
          </a:p>
        </p:txBody>
      </p:sp>
      <p:sp>
        <p:nvSpPr>
          <p:cNvPr id="15" name="object 17"/>
          <p:cNvSpPr txBox="1"/>
          <p:nvPr/>
        </p:nvSpPr>
        <p:spPr>
          <a:xfrm>
            <a:off x="3967986" y="2312673"/>
            <a:ext cx="1878964" cy="909319"/>
          </a:xfrm>
          <a:prstGeom prst="rect">
            <a:avLst/>
          </a:prstGeom>
        </p:spPr>
        <p:txBody>
          <a:bodyPr vert="horz" wrap="square" lIns="0" tIns="0" rIns="0" bIns="0" rtlCol="0">
            <a:spAutoFit/>
          </a:bodyPr>
          <a:lstStyle/>
          <a:p>
            <a:pPr marL="155575" indent="-142875">
              <a:lnSpc>
                <a:spcPct val="100000"/>
              </a:lnSpc>
              <a:buChar char="–"/>
              <a:tabLst>
                <a:tab pos="156210" algn="l"/>
              </a:tabLst>
            </a:pPr>
            <a:r>
              <a:rPr sz="750" spc="-40" dirty="0">
                <a:solidFill>
                  <a:srgbClr val="3F3F3F"/>
                </a:solidFill>
                <a:latin typeface="Arial"/>
                <a:cs typeface="Arial"/>
              </a:rPr>
              <a:t>Enforce </a:t>
            </a:r>
            <a:r>
              <a:rPr sz="750" spc="-30" dirty="0">
                <a:solidFill>
                  <a:srgbClr val="3F3F3F"/>
                </a:solidFill>
                <a:latin typeface="Arial"/>
                <a:cs typeface="Arial"/>
              </a:rPr>
              <a:t>column</a:t>
            </a:r>
            <a:r>
              <a:rPr sz="750" spc="-135" dirty="0">
                <a:solidFill>
                  <a:srgbClr val="3F3F3F"/>
                </a:solidFill>
                <a:latin typeface="Arial"/>
                <a:cs typeface="Arial"/>
              </a:rPr>
              <a:t> </a:t>
            </a:r>
            <a:r>
              <a:rPr sz="750" spc="-20" dirty="0">
                <a:solidFill>
                  <a:srgbClr val="3F3F3F"/>
                </a:solidFill>
                <a:latin typeface="Arial"/>
                <a:cs typeface="Arial"/>
              </a:rPr>
              <a:t>properties</a:t>
            </a:r>
            <a:endParaRPr sz="750">
              <a:latin typeface="Arial"/>
              <a:cs typeface="Arial"/>
            </a:endParaRPr>
          </a:p>
          <a:p>
            <a:pPr marL="155575" indent="-142875">
              <a:lnSpc>
                <a:spcPct val="100000"/>
              </a:lnSpc>
              <a:buChar char="–"/>
              <a:tabLst>
                <a:tab pos="156210" algn="l"/>
              </a:tabLst>
            </a:pPr>
            <a:r>
              <a:rPr sz="750" spc="-40" dirty="0">
                <a:solidFill>
                  <a:srgbClr val="3F3F3F"/>
                </a:solidFill>
                <a:latin typeface="Arial"/>
                <a:cs typeface="Arial"/>
              </a:rPr>
              <a:t>Enforce</a:t>
            </a:r>
            <a:r>
              <a:rPr sz="750" spc="-114" dirty="0">
                <a:solidFill>
                  <a:srgbClr val="3F3F3F"/>
                </a:solidFill>
                <a:latin typeface="Arial"/>
                <a:cs typeface="Arial"/>
              </a:rPr>
              <a:t> </a:t>
            </a:r>
            <a:r>
              <a:rPr sz="750" spc="-20" dirty="0">
                <a:solidFill>
                  <a:srgbClr val="3F3F3F"/>
                </a:solidFill>
                <a:latin typeface="Arial"/>
                <a:cs typeface="Arial"/>
              </a:rPr>
              <a:t>structure</a:t>
            </a:r>
            <a:endParaRPr sz="750">
              <a:latin typeface="Arial"/>
              <a:cs typeface="Arial"/>
            </a:endParaRPr>
          </a:p>
          <a:p>
            <a:pPr marL="155575" indent="-142875">
              <a:lnSpc>
                <a:spcPct val="100000"/>
              </a:lnSpc>
              <a:buChar char="–"/>
              <a:tabLst>
                <a:tab pos="156210" algn="l"/>
              </a:tabLst>
            </a:pPr>
            <a:r>
              <a:rPr sz="750" spc="-40" dirty="0">
                <a:solidFill>
                  <a:srgbClr val="3F3F3F"/>
                </a:solidFill>
                <a:latin typeface="Arial"/>
                <a:cs typeface="Arial"/>
              </a:rPr>
              <a:t>Enforce </a:t>
            </a:r>
            <a:r>
              <a:rPr sz="750" spc="-30" dirty="0">
                <a:solidFill>
                  <a:srgbClr val="3F3F3F"/>
                </a:solidFill>
                <a:latin typeface="Arial"/>
                <a:cs typeface="Arial"/>
              </a:rPr>
              <a:t>data </a:t>
            </a:r>
            <a:r>
              <a:rPr sz="750" spc="-35" dirty="0">
                <a:solidFill>
                  <a:srgbClr val="3F3F3F"/>
                </a:solidFill>
                <a:latin typeface="Arial"/>
                <a:cs typeface="Arial"/>
              </a:rPr>
              <a:t>and</a:t>
            </a:r>
            <a:r>
              <a:rPr sz="750" spc="-160" dirty="0">
                <a:solidFill>
                  <a:srgbClr val="3F3F3F"/>
                </a:solidFill>
                <a:latin typeface="Arial"/>
                <a:cs typeface="Arial"/>
              </a:rPr>
              <a:t> </a:t>
            </a:r>
            <a:r>
              <a:rPr sz="750" spc="-40" dirty="0">
                <a:solidFill>
                  <a:srgbClr val="3F3F3F"/>
                </a:solidFill>
                <a:latin typeface="Arial"/>
                <a:cs typeface="Arial"/>
              </a:rPr>
              <a:t>value </a:t>
            </a:r>
            <a:r>
              <a:rPr sz="750" spc="-30" dirty="0">
                <a:solidFill>
                  <a:srgbClr val="3F3F3F"/>
                </a:solidFill>
                <a:latin typeface="Arial"/>
                <a:cs typeface="Arial"/>
              </a:rPr>
              <a:t>rules</a:t>
            </a:r>
            <a:endParaRPr sz="750">
              <a:latin typeface="Arial"/>
              <a:cs typeface="Arial"/>
            </a:endParaRPr>
          </a:p>
          <a:p>
            <a:pPr marL="155575" indent="-142875">
              <a:lnSpc>
                <a:spcPct val="100000"/>
              </a:lnSpc>
              <a:buChar char="–"/>
              <a:tabLst>
                <a:tab pos="156210" algn="l"/>
              </a:tabLst>
            </a:pPr>
            <a:r>
              <a:rPr sz="750" spc="-40" dirty="0">
                <a:solidFill>
                  <a:srgbClr val="3F3F3F"/>
                </a:solidFill>
                <a:latin typeface="Arial"/>
                <a:cs typeface="Arial"/>
              </a:rPr>
              <a:t>Enforce complex </a:t>
            </a:r>
            <a:r>
              <a:rPr sz="750" spc="-50" dirty="0">
                <a:solidFill>
                  <a:srgbClr val="3F3F3F"/>
                </a:solidFill>
                <a:latin typeface="Arial"/>
                <a:cs typeface="Arial"/>
              </a:rPr>
              <a:t>business</a:t>
            </a:r>
            <a:r>
              <a:rPr sz="750" spc="-90" dirty="0">
                <a:solidFill>
                  <a:srgbClr val="3F3F3F"/>
                </a:solidFill>
                <a:latin typeface="Arial"/>
                <a:cs typeface="Arial"/>
              </a:rPr>
              <a:t> </a:t>
            </a:r>
            <a:r>
              <a:rPr sz="750" spc="-30" dirty="0">
                <a:solidFill>
                  <a:srgbClr val="3F3F3F"/>
                </a:solidFill>
                <a:latin typeface="Arial"/>
                <a:cs typeface="Arial"/>
              </a:rPr>
              <a:t>rules</a:t>
            </a:r>
            <a:endParaRPr sz="750">
              <a:latin typeface="Arial"/>
              <a:cs typeface="Arial"/>
            </a:endParaRPr>
          </a:p>
          <a:p>
            <a:pPr marL="155575" marR="5080" indent="-142875">
              <a:lnSpc>
                <a:spcPts val="720"/>
              </a:lnSpc>
              <a:spcBef>
                <a:spcPts val="175"/>
              </a:spcBef>
              <a:buChar char="–"/>
              <a:tabLst>
                <a:tab pos="156210" algn="l"/>
              </a:tabLst>
            </a:pPr>
            <a:r>
              <a:rPr sz="750" spc="-20" dirty="0">
                <a:solidFill>
                  <a:srgbClr val="3F3F3F"/>
                </a:solidFill>
                <a:latin typeface="Arial"/>
                <a:cs typeface="Arial"/>
              </a:rPr>
              <a:t>build </a:t>
            </a:r>
            <a:r>
              <a:rPr sz="750" spc="-55" dirty="0">
                <a:solidFill>
                  <a:srgbClr val="3F3F3F"/>
                </a:solidFill>
                <a:latin typeface="Arial"/>
                <a:cs typeface="Arial"/>
              </a:rPr>
              <a:t>a </a:t>
            </a:r>
            <a:r>
              <a:rPr sz="750" spc="-30" dirty="0">
                <a:solidFill>
                  <a:srgbClr val="3F3F3F"/>
                </a:solidFill>
                <a:latin typeface="Arial"/>
                <a:cs typeface="Arial"/>
              </a:rPr>
              <a:t>metadata </a:t>
            </a:r>
            <a:r>
              <a:rPr sz="750" spc="-20" dirty="0">
                <a:solidFill>
                  <a:srgbClr val="3F3F3F"/>
                </a:solidFill>
                <a:latin typeface="Arial"/>
                <a:cs typeface="Arial"/>
              </a:rPr>
              <a:t>foundation </a:t>
            </a:r>
            <a:r>
              <a:rPr sz="750" spc="-35" dirty="0">
                <a:solidFill>
                  <a:srgbClr val="3F3F3F"/>
                </a:solidFill>
                <a:latin typeface="Arial"/>
                <a:cs typeface="Arial"/>
              </a:rPr>
              <a:t>describing </a:t>
            </a:r>
            <a:r>
              <a:rPr sz="750" spc="-30" dirty="0">
                <a:solidFill>
                  <a:srgbClr val="3F3F3F"/>
                </a:solidFill>
                <a:latin typeface="Arial"/>
                <a:cs typeface="Arial"/>
              </a:rPr>
              <a:t>data  </a:t>
            </a:r>
            <a:r>
              <a:rPr sz="750" spc="-20" dirty="0">
                <a:solidFill>
                  <a:srgbClr val="3F3F3F"/>
                </a:solidFill>
                <a:latin typeface="Arial"/>
                <a:cs typeface="Arial"/>
              </a:rPr>
              <a:t>quality</a:t>
            </a:r>
            <a:endParaRPr sz="750">
              <a:latin typeface="Arial"/>
              <a:cs typeface="Arial"/>
            </a:endParaRPr>
          </a:p>
          <a:p>
            <a:pPr marL="155575" indent="-142875">
              <a:lnSpc>
                <a:spcPct val="100000"/>
              </a:lnSpc>
              <a:spcBef>
                <a:spcPts val="5"/>
              </a:spcBef>
              <a:buChar char="–"/>
              <a:tabLst>
                <a:tab pos="156210" algn="l"/>
              </a:tabLst>
            </a:pPr>
            <a:r>
              <a:rPr sz="750" spc="-50" dirty="0">
                <a:solidFill>
                  <a:srgbClr val="3F3F3F"/>
                </a:solidFill>
                <a:latin typeface="Arial"/>
                <a:cs typeface="Arial"/>
              </a:rPr>
              <a:t>stage</a:t>
            </a:r>
            <a:r>
              <a:rPr sz="750" spc="-70" dirty="0">
                <a:solidFill>
                  <a:srgbClr val="3F3F3F"/>
                </a:solidFill>
                <a:latin typeface="Arial"/>
                <a:cs typeface="Arial"/>
              </a:rPr>
              <a:t> </a:t>
            </a:r>
            <a:r>
              <a:rPr sz="750" spc="-10" dirty="0">
                <a:solidFill>
                  <a:srgbClr val="3F3F3F"/>
                </a:solidFill>
                <a:latin typeface="Arial"/>
                <a:cs typeface="Arial"/>
              </a:rPr>
              <a:t>the</a:t>
            </a:r>
            <a:r>
              <a:rPr sz="750" spc="-60" dirty="0">
                <a:solidFill>
                  <a:srgbClr val="3F3F3F"/>
                </a:solidFill>
                <a:latin typeface="Arial"/>
                <a:cs typeface="Arial"/>
              </a:rPr>
              <a:t> </a:t>
            </a:r>
            <a:r>
              <a:rPr sz="750" spc="-40" dirty="0">
                <a:solidFill>
                  <a:srgbClr val="3F3F3F"/>
                </a:solidFill>
                <a:latin typeface="Arial"/>
                <a:cs typeface="Arial"/>
              </a:rPr>
              <a:t>cleaned</a:t>
            </a:r>
            <a:r>
              <a:rPr sz="750" spc="-60" dirty="0">
                <a:solidFill>
                  <a:srgbClr val="3F3F3F"/>
                </a:solidFill>
                <a:latin typeface="Arial"/>
                <a:cs typeface="Arial"/>
              </a:rPr>
              <a:t> </a:t>
            </a:r>
            <a:r>
              <a:rPr sz="750" spc="-30" dirty="0">
                <a:solidFill>
                  <a:srgbClr val="3F3F3F"/>
                </a:solidFill>
                <a:latin typeface="Arial"/>
                <a:cs typeface="Arial"/>
              </a:rPr>
              <a:t>data</a:t>
            </a:r>
            <a:r>
              <a:rPr sz="750" spc="-60" dirty="0">
                <a:solidFill>
                  <a:srgbClr val="3F3F3F"/>
                </a:solidFill>
                <a:latin typeface="Arial"/>
                <a:cs typeface="Arial"/>
              </a:rPr>
              <a:t> </a:t>
            </a:r>
            <a:r>
              <a:rPr sz="750" spc="5" dirty="0">
                <a:solidFill>
                  <a:srgbClr val="3F3F3F"/>
                </a:solidFill>
                <a:latin typeface="Arial"/>
                <a:cs typeface="Arial"/>
              </a:rPr>
              <a:t>to</a:t>
            </a:r>
            <a:r>
              <a:rPr sz="750" spc="-60" dirty="0">
                <a:solidFill>
                  <a:srgbClr val="3F3F3F"/>
                </a:solidFill>
                <a:latin typeface="Arial"/>
                <a:cs typeface="Arial"/>
              </a:rPr>
              <a:t> </a:t>
            </a:r>
            <a:r>
              <a:rPr sz="750" spc="-35" dirty="0">
                <a:solidFill>
                  <a:srgbClr val="3F3F3F"/>
                </a:solidFill>
                <a:latin typeface="Arial"/>
                <a:cs typeface="Arial"/>
              </a:rPr>
              <a:t>disk</a:t>
            </a:r>
            <a:endParaRPr sz="750">
              <a:latin typeface="Arial"/>
              <a:cs typeface="Arial"/>
            </a:endParaRPr>
          </a:p>
          <a:p>
            <a:pPr marL="155575" indent="-142875">
              <a:lnSpc>
                <a:spcPct val="100000"/>
              </a:lnSpc>
              <a:buChar char="–"/>
              <a:tabLst>
                <a:tab pos="156210" algn="l"/>
              </a:tabLst>
            </a:pPr>
            <a:r>
              <a:rPr sz="750" spc="-25" dirty="0">
                <a:solidFill>
                  <a:srgbClr val="3F3F3F"/>
                </a:solidFill>
                <a:latin typeface="Arial"/>
                <a:cs typeface="Arial"/>
              </a:rPr>
              <a:t>document</a:t>
            </a:r>
            <a:r>
              <a:rPr sz="750" spc="-65" dirty="0">
                <a:solidFill>
                  <a:srgbClr val="3F3F3F"/>
                </a:solidFill>
                <a:latin typeface="Arial"/>
                <a:cs typeface="Arial"/>
              </a:rPr>
              <a:t> </a:t>
            </a:r>
            <a:r>
              <a:rPr sz="750" spc="-40" dirty="0">
                <a:solidFill>
                  <a:srgbClr val="3F3F3F"/>
                </a:solidFill>
                <a:latin typeface="Arial"/>
                <a:cs typeface="Arial"/>
              </a:rPr>
              <a:t>commenced</a:t>
            </a:r>
            <a:r>
              <a:rPr sz="750" spc="-55" dirty="0">
                <a:solidFill>
                  <a:srgbClr val="3F3F3F"/>
                </a:solidFill>
                <a:latin typeface="Arial"/>
                <a:cs typeface="Arial"/>
              </a:rPr>
              <a:t> changes</a:t>
            </a:r>
            <a:r>
              <a:rPr sz="750" spc="-70" dirty="0">
                <a:solidFill>
                  <a:srgbClr val="3F3F3F"/>
                </a:solidFill>
                <a:latin typeface="Arial"/>
                <a:cs typeface="Arial"/>
              </a:rPr>
              <a:t> </a:t>
            </a:r>
            <a:r>
              <a:rPr sz="750" spc="5" dirty="0">
                <a:solidFill>
                  <a:srgbClr val="3F3F3F"/>
                </a:solidFill>
                <a:latin typeface="Arial"/>
                <a:cs typeface="Arial"/>
              </a:rPr>
              <a:t>to</a:t>
            </a:r>
            <a:r>
              <a:rPr sz="750" spc="-55" dirty="0">
                <a:solidFill>
                  <a:srgbClr val="3F3F3F"/>
                </a:solidFill>
                <a:latin typeface="Arial"/>
                <a:cs typeface="Arial"/>
              </a:rPr>
              <a:t> </a:t>
            </a:r>
            <a:r>
              <a:rPr sz="750" spc="-10" dirty="0">
                <a:solidFill>
                  <a:srgbClr val="3F3F3F"/>
                </a:solidFill>
                <a:latin typeface="Arial"/>
                <a:cs typeface="Arial"/>
              </a:rPr>
              <a:t>the</a:t>
            </a:r>
            <a:r>
              <a:rPr sz="750" spc="-55" dirty="0">
                <a:solidFill>
                  <a:srgbClr val="3F3F3F"/>
                </a:solidFill>
                <a:latin typeface="Arial"/>
                <a:cs typeface="Arial"/>
              </a:rPr>
              <a:t> </a:t>
            </a:r>
            <a:r>
              <a:rPr sz="750" spc="-30" dirty="0">
                <a:solidFill>
                  <a:srgbClr val="3F3F3F"/>
                </a:solidFill>
                <a:latin typeface="Arial"/>
                <a:cs typeface="Arial"/>
              </a:rPr>
              <a:t>data</a:t>
            </a:r>
            <a:endParaRPr sz="750">
              <a:latin typeface="Arial"/>
              <a:cs typeface="Arial"/>
            </a:endParaRPr>
          </a:p>
        </p:txBody>
      </p:sp>
      <p:sp>
        <p:nvSpPr>
          <p:cNvPr id="16" name="object 18"/>
          <p:cNvSpPr txBox="1"/>
          <p:nvPr/>
        </p:nvSpPr>
        <p:spPr>
          <a:xfrm>
            <a:off x="3739386" y="3340610"/>
            <a:ext cx="2082800" cy="155575"/>
          </a:xfrm>
          <a:prstGeom prst="rect">
            <a:avLst/>
          </a:prstGeom>
        </p:spPr>
        <p:txBody>
          <a:bodyPr vert="horz" wrap="square" lIns="0" tIns="0" rIns="0" bIns="0" rtlCol="0">
            <a:spAutoFit/>
          </a:bodyPr>
          <a:lstStyle/>
          <a:p>
            <a:pPr marL="184785" indent="-172085">
              <a:lnSpc>
                <a:spcPct val="100000"/>
              </a:lnSpc>
              <a:buChar char="•"/>
              <a:tabLst>
                <a:tab pos="184785" algn="l"/>
                <a:tab pos="185420" algn="l"/>
              </a:tabLst>
            </a:pPr>
            <a:r>
              <a:rPr sz="900" spc="-50" dirty="0">
                <a:solidFill>
                  <a:srgbClr val="3F3F3F"/>
                </a:solidFill>
                <a:latin typeface="Arial"/>
                <a:cs typeface="Arial"/>
              </a:rPr>
              <a:t>Three </a:t>
            </a:r>
            <a:r>
              <a:rPr sz="900" spc="-70" dirty="0">
                <a:solidFill>
                  <a:srgbClr val="3F3F3F"/>
                </a:solidFill>
                <a:latin typeface="Arial"/>
                <a:cs typeface="Arial"/>
              </a:rPr>
              <a:t>phases </a:t>
            </a:r>
            <a:r>
              <a:rPr sz="900" spc="-15" dirty="0">
                <a:solidFill>
                  <a:srgbClr val="3F3F3F"/>
                </a:solidFill>
                <a:latin typeface="Arial"/>
                <a:cs typeface="Arial"/>
              </a:rPr>
              <a:t>in </a:t>
            </a:r>
            <a:r>
              <a:rPr sz="900" spc="-55" dirty="0">
                <a:solidFill>
                  <a:srgbClr val="3F3F3F"/>
                </a:solidFill>
                <a:latin typeface="Arial"/>
                <a:cs typeface="Arial"/>
              </a:rPr>
              <a:t>Data </a:t>
            </a:r>
            <a:r>
              <a:rPr sz="900" spc="-60" dirty="0">
                <a:solidFill>
                  <a:srgbClr val="3F3F3F"/>
                </a:solidFill>
                <a:latin typeface="Arial"/>
                <a:cs typeface="Arial"/>
              </a:rPr>
              <a:t>Cleansing</a:t>
            </a:r>
            <a:r>
              <a:rPr sz="900" spc="-30" dirty="0">
                <a:solidFill>
                  <a:srgbClr val="3F3F3F"/>
                </a:solidFill>
                <a:latin typeface="Arial"/>
                <a:cs typeface="Arial"/>
              </a:rPr>
              <a:t> </a:t>
            </a:r>
            <a:r>
              <a:rPr sz="900" spc="-10" dirty="0">
                <a:solidFill>
                  <a:srgbClr val="3F3F3F"/>
                </a:solidFill>
                <a:latin typeface="Arial"/>
                <a:cs typeface="Arial"/>
              </a:rPr>
              <a:t>[Maletic]</a:t>
            </a:r>
            <a:endParaRPr sz="900">
              <a:latin typeface="Arial"/>
              <a:cs typeface="Arial"/>
            </a:endParaRPr>
          </a:p>
        </p:txBody>
      </p:sp>
      <p:sp>
        <p:nvSpPr>
          <p:cNvPr id="17" name="object 19"/>
          <p:cNvSpPr txBox="1"/>
          <p:nvPr/>
        </p:nvSpPr>
        <p:spPr>
          <a:xfrm>
            <a:off x="3967986" y="3478532"/>
            <a:ext cx="1867535" cy="915035"/>
          </a:xfrm>
          <a:prstGeom prst="rect">
            <a:avLst/>
          </a:prstGeom>
        </p:spPr>
        <p:txBody>
          <a:bodyPr vert="horz" wrap="square" lIns="0" tIns="0" rIns="0" bIns="0" rtlCol="0">
            <a:spAutoFit/>
          </a:bodyPr>
          <a:lstStyle/>
          <a:p>
            <a:pPr marL="155575" indent="-142875">
              <a:lnSpc>
                <a:spcPct val="100000"/>
              </a:lnSpc>
              <a:buChar char="–"/>
              <a:tabLst>
                <a:tab pos="156210" algn="l"/>
              </a:tabLst>
            </a:pPr>
            <a:r>
              <a:rPr sz="750" spc="-35" dirty="0">
                <a:solidFill>
                  <a:srgbClr val="3F3F3F"/>
                </a:solidFill>
                <a:latin typeface="Arial"/>
                <a:cs typeface="Arial"/>
              </a:rPr>
              <a:t>Define and </a:t>
            </a:r>
            <a:r>
              <a:rPr sz="750" spc="-25" dirty="0">
                <a:solidFill>
                  <a:srgbClr val="3F3F3F"/>
                </a:solidFill>
                <a:latin typeface="Arial"/>
                <a:cs typeface="Arial"/>
              </a:rPr>
              <a:t>Determine </a:t>
            </a:r>
            <a:r>
              <a:rPr sz="750" spc="-30" dirty="0">
                <a:solidFill>
                  <a:srgbClr val="3F3F3F"/>
                </a:solidFill>
                <a:latin typeface="Arial"/>
                <a:cs typeface="Arial"/>
              </a:rPr>
              <a:t>Error</a:t>
            </a:r>
            <a:r>
              <a:rPr sz="750" spc="-120" dirty="0">
                <a:solidFill>
                  <a:srgbClr val="3F3F3F"/>
                </a:solidFill>
                <a:latin typeface="Arial"/>
                <a:cs typeface="Arial"/>
              </a:rPr>
              <a:t> </a:t>
            </a:r>
            <a:r>
              <a:rPr sz="750" spc="-65" dirty="0">
                <a:solidFill>
                  <a:srgbClr val="3F3F3F"/>
                </a:solidFill>
                <a:latin typeface="Arial"/>
                <a:cs typeface="Arial"/>
              </a:rPr>
              <a:t>Types</a:t>
            </a:r>
            <a:endParaRPr sz="750">
              <a:latin typeface="Arial"/>
              <a:cs typeface="Arial"/>
            </a:endParaRPr>
          </a:p>
          <a:p>
            <a:pPr marL="355600" marR="62230" lvl="1" indent="-114300">
              <a:lnSpc>
                <a:spcPct val="80000"/>
              </a:lnSpc>
              <a:spcBef>
                <a:spcPts val="160"/>
              </a:spcBef>
              <a:buChar char="•"/>
              <a:tabLst>
                <a:tab pos="355600" algn="l"/>
              </a:tabLst>
            </a:pPr>
            <a:r>
              <a:rPr sz="650" spc="-15" dirty="0">
                <a:solidFill>
                  <a:srgbClr val="3F3F3F"/>
                </a:solidFill>
                <a:latin typeface="Arial"/>
                <a:cs typeface="Arial"/>
              </a:rPr>
              <a:t>the </a:t>
            </a:r>
            <a:r>
              <a:rPr sz="650" spc="-10" dirty="0">
                <a:solidFill>
                  <a:srgbClr val="3F3F3F"/>
                </a:solidFill>
                <a:latin typeface="Arial"/>
                <a:cs typeface="Arial"/>
              </a:rPr>
              <a:t>error </a:t>
            </a:r>
            <a:r>
              <a:rPr sz="650" spc="-30" dirty="0">
                <a:solidFill>
                  <a:srgbClr val="3F3F3F"/>
                </a:solidFill>
                <a:latin typeface="Arial"/>
                <a:cs typeface="Arial"/>
              </a:rPr>
              <a:t>types </a:t>
            </a:r>
            <a:r>
              <a:rPr sz="650" spc="-10" dirty="0">
                <a:solidFill>
                  <a:srgbClr val="3F3F3F"/>
                </a:solidFill>
                <a:latin typeface="Arial"/>
                <a:cs typeface="Arial"/>
              </a:rPr>
              <a:t>that </a:t>
            </a:r>
            <a:r>
              <a:rPr sz="650" spc="-35" dirty="0">
                <a:solidFill>
                  <a:srgbClr val="3F3F3F"/>
                </a:solidFill>
                <a:latin typeface="Arial"/>
                <a:cs typeface="Arial"/>
              </a:rPr>
              <a:t>are </a:t>
            </a:r>
            <a:r>
              <a:rPr sz="650" spc="-30" dirty="0">
                <a:solidFill>
                  <a:srgbClr val="3F3F3F"/>
                </a:solidFill>
                <a:latin typeface="Arial"/>
                <a:cs typeface="Arial"/>
              </a:rPr>
              <a:t>present </a:t>
            </a:r>
            <a:r>
              <a:rPr sz="650" spc="-15" dirty="0">
                <a:solidFill>
                  <a:srgbClr val="3F3F3F"/>
                </a:solidFill>
                <a:latin typeface="Arial"/>
                <a:cs typeface="Arial"/>
              </a:rPr>
              <a:t>in the </a:t>
            </a:r>
            <a:r>
              <a:rPr sz="650" spc="-35" dirty="0">
                <a:solidFill>
                  <a:srgbClr val="3F3F3F"/>
                </a:solidFill>
                <a:latin typeface="Arial"/>
                <a:cs typeface="Arial"/>
              </a:rPr>
              <a:t>data  </a:t>
            </a:r>
            <a:r>
              <a:rPr sz="650" spc="-45" dirty="0">
                <a:solidFill>
                  <a:srgbClr val="3F3F3F"/>
                </a:solidFill>
                <a:latin typeface="Arial"/>
                <a:cs typeface="Arial"/>
              </a:rPr>
              <a:t>needs </a:t>
            </a:r>
            <a:r>
              <a:rPr sz="650" dirty="0">
                <a:solidFill>
                  <a:srgbClr val="3F3F3F"/>
                </a:solidFill>
                <a:latin typeface="Arial"/>
                <a:cs typeface="Arial"/>
              </a:rPr>
              <a:t>to </a:t>
            </a:r>
            <a:r>
              <a:rPr sz="650" spc="-35" dirty="0">
                <a:solidFill>
                  <a:srgbClr val="3F3F3F"/>
                </a:solidFill>
                <a:latin typeface="Arial"/>
                <a:cs typeface="Arial"/>
              </a:rPr>
              <a:t>be </a:t>
            </a:r>
            <a:r>
              <a:rPr sz="650" spc="-25" dirty="0">
                <a:solidFill>
                  <a:srgbClr val="3F3F3F"/>
                </a:solidFill>
                <a:latin typeface="Arial"/>
                <a:cs typeface="Arial"/>
              </a:rPr>
              <a:t>defined </a:t>
            </a:r>
            <a:r>
              <a:rPr sz="650" spc="-35" dirty="0">
                <a:solidFill>
                  <a:srgbClr val="3F3F3F"/>
                </a:solidFill>
                <a:latin typeface="Arial"/>
                <a:cs typeface="Arial"/>
              </a:rPr>
              <a:t>and</a:t>
            </a:r>
            <a:r>
              <a:rPr sz="650" spc="5" dirty="0">
                <a:solidFill>
                  <a:srgbClr val="3F3F3F"/>
                </a:solidFill>
                <a:latin typeface="Arial"/>
                <a:cs typeface="Arial"/>
              </a:rPr>
              <a:t> </a:t>
            </a:r>
            <a:r>
              <a:rPr sz="650" spc="-20" dirty="0">
                <a:solidFill>
                  <a:srgbClr val="3F3F3F"/>
                </a:solidFill>
                <a:latin typeface="Arial"/>
                <a:cs typeface="Arial"/>
              </a:rPr>
              <a:t>determined.</a:t>
            </a:r>
            <a:endParaRPr sz="650">
              <a:latin typeface="Arial"/>
              <a:cs typeface="Arial"/>
            </a:endParaRPr>
          </a:p>
          <a:p>
            <a:pPr marL="155575" indent="-142875">
              <a:lnSpc>
                <a:spcPts val="894"/>
              </a:lnSpc>
              <a:buChar char="–"/>
              <a:tabLst>
                <a:tab pos="156210" algn="l"/>
              </a:tabLst>
            </a:pPr>
            <a:r>
              <a:rPr sz="750" spc="-60" dirty="0">
                <a:solidFill>
                  <a:srgbClr val="3F3F3F"/>
                </a:solidFill>
                <a:latin typeface="Arial"/>
                <a:cs typeface="Arial"/>
              </a:rPr>
              <a:t>Search </a:t>
            </a:r>
            <a:r>
              <a:rPr sz="750" spc="-35" dirty="0">
                <a:solidFill>
                  <a:srgbClr val="3F3F3F"/>
                </a:solidFill>
                <a:latin typeface="Arial"/>
                <a:cs typeface="Arial"/>
              </a:rPr>
              <a:t>and </a:t>
            </a:r>
            <a:r>
              <a:rPr sz="750" spc="-15" dirty="0">
                <a:solidFill>
                  <a:srgbClr val="3F3F3F"/>
                </a:solidFill>
                <a:latin typeface="Arial"/>
                <a:cs typeface="Arial"/>
              </a:rPr>
              <a:t>Identify </a:t>
            </a:r>
            <a:r>
              <a:rPr sz="750" spc="-30" dirty="0">
                <a:solidFill>
                  <a:srgbClr val="3F3F3F"/>
                </a:solidFill>
                <a:latin typeface="Arial"/>
                <a:cs typeface="Arial"/>
              </a:rPr>
              <a:t>Error</a:t>
            </a:r>
            <a:r>
              <a:rPr sz="750" spc="-80" dirty="0">
                <a:solidFill>
                  <a:srgbClr val="3F3F3F"/>
                </a:solidFill>
                <a:latin typeface="Arial"/>
                <a:cs typeface="Arial"/>
              </a:rPr>
              <a:t> </a:t>
            </a:r>
            <a:r>
              <a:rPr sz="750" spc="-45" dirty="0">
                <a:solidFill>
                  <a:srgbClr val="3F3F3F"/>
                </a:solidFill>
                <a:latin typeface="Arial"/>
                <a:cs typeface="Arial"/>
              </a:rPr>
              <a:t>Instances</a:t>
            </a:r>
            <a:endParaRPr sz="750">
              <a:latin typeface="Arial"/>
              <a:cs typeface="Arial"/>
            </a:endParaRPr>
          </a:p>
          <a:p>
            <a:pPr marL="355600" marR="5080" lvl="1" indent="-114300">
              <a:lnSpc>
                <a:spcPct val="80000"/>
              </a:lnSpc>
              <a:spcBef>
                <a:spcPts val="160"/>
              </a:spcBef>
              <a:buChar char="•"/>
              <a:tabLst>
                <a:tab pos="355600" algn="l"/>
              </a:tabLst>
            </a:pPr>
            <a:r>
              <a:rPr sz="650" spc="-15" dirty="0">
                <a:solidFill>
                  <a:srgbClr val="3F3F3F"/>
                </a:solidFill>
                <a:latin typeface="Arial"/>
                <a:cs typeface="Arial"/>
              </a:rPr>
              <a:t>the </a:t>
            </a:r>
            <a:r>
              <a:rPr sz="650" spc="-35" dirty="0">
                <a:solidFill>
                  <a:srgbClr val="3F3F3F"/>
                </a:solidFill>
                <a:latin typeface="Arial"/>
                <a:cs typeface="Arial"/>
              </a:rPr>
              <a:t>data </a:t>
            </a:r>
            <a:r>
              <a:rPr sz="650" spc="-30" dirty="0">
                <a:solidFill>
                  <a:srgbClr val="3F3F3F"/>
                </a:solidFill>
                <a:latin typeface="Arial"/>
                <a:cs typeface="Arial"/>
              </a:rPr>
              <a:t>set </a:t>
            </a:r>
            <a:r>
              <a:rPr sz="650" spc="-45" dirty="0">
                <a:solidFill>
                  <a:srgbClr val="3F3F3F"/>
                </a:solidFill>
                <a:latin typeface="Arial"/>
                <a:cs typeface="Arial"/>
              </a:rPr>
              <a:t>needs </a:t>
            </a:r>
            <a:r>
              <a:rPr sz="650" dirty="0">
                <a:solidFill>
                  <a:srgbClr val="3F3F3F"/>
                </a:solidFill>
                <a:latin typeface="Arial"/>
                <a:cs typeface="Arial"/>
              </a:rPr>
              <a:t>to </a:t>
            </a:r>
            <a:r>
              <a:rPr sz="650" spc="-35" dirty="0">
                <a:solidFill>
                  <a:srgbClr val="3F3F3F"/>
                </a:solidFill>
                <a:latin typeface="Arial"/>
                <a:cs typeface="Arial"/>
              </a:rPr>
              <a:t>be </a:t>
            </a:r>
            <a:r>
              <a:rPr sz="650" spc="-40" dirty="0">
                <a:solidFill>
                  <a:srgbClr val="3F3F3F"/>
                </a:solidFill>
                <a:latin typeface="Arial"/>
                <a:cs typeface="Arial"/>
              </a:rPr>
              <a:t>searched </a:t>
            </a:r>
            <a:r>
              <a:rPr sz="650" dirty="0">
                <a:solidFill>
                  <a:srgbClr val="3F3F3F"/>
                </a:solidFill>
                <a:latin typeface="Arial"/>
                <a:cs typeface="Arial"/>
              </a:rPr>
              <a:t>to </a:t>
            </a:r>
            <a:r>
              <a:rPr sz="650" spc="-15" dirty="0">
                <a:solidFill>
                  <a:srgbClr val="3F3F3F"/>
                </a:solidFill>
                <a:latin typeface="Arial"/>
                <a:cs typeface="Arial"/>
              </a:rPr>
              <a:t>identify  the </a:t>
            </a:r>
            <a:r>
              <a:rPr sz="650" spc="-10" dirty="0">
                <a:solidFill>
                  <a:srgbClr val="3F3F3F"/>
                </a:solidFill>
                <a:latin typeface="Arial"/>
                <a:cs typeface="Arial"/>
              </a:rPr>
              <a:t>error</a:t>
            </a:r>
            <a:r>
              <a:rPr sz="650" spc="-95" dirty="0">
                <a:solidFill>
                  <a:srgbClr val="3F3F3F"/>
                </a:solidFill>
                <a:latin typeface="Arial"/>
                <a:cs typeface="Arial"/>
              </a:rPr>
              <a:t> </a:t>
            </a:r>
            <a:r>
              <a:rPr sz="650" spc="-40" dirty="0">
                <a:solidFill>
                  <a:srgbClr val="3F3F3F"/>
                </a:solidFill>
                <a:latin typeface="Arial"/>
                <a:cs typeface="Arial"/>
              </a:rPr>
              <a:t>instances</a:t>
            </a:r>
            <a:endParaRPr sz="650">
              <a:latin typeface="Arial"/>
              <a:cs typeface="Arial"/>
            </a:endParaRPr>
          </a:p>
          <a:p>
            <a:pPr marL="155575" indent="-142875">
              <a:lnSpc>
                <a:spcPts val="894"/>
              </a:lnSpc>
              <a:buChar char="–"/>
              <a:tabLst>
                <a:tab pos="156210" algn="l"/>
              </a:tabLst>
            </a:pPr>
            <a:r>
              <a:rPr sz="750" spc="-30" dirty="0">
                <a:solidFill>
                  <a:srgbClr val="3F3F3F"/>
                </a:solidFill>
                <a:latin typeface="Arial"/>
                <a:cs typeface="Arial"/>
              </a:rPr>
              <a:t>Correct </a:t>
            </a:r>
            <a:r>
              <a:rPr sz="750" spc="-10" dirty="0">
                <a:solidFill>
                  <a:srgbClr val="3F3F3F"/>
                </a:solidFill>
                <a:latin typeface="Arial"/>
                <a:cs typeface="Arial"/>
              </a:rPr>
              <a:t>the</a:t>
            </a:r>
            <a:r>
              <a:rPr sz="750" spc="-135" dirty="0">
                <a:solidFill>
                  <a:srgbClr val="3F3F3F"/>
                </a:solidFill>
                <a:latin typeface="Arial"/>
                <a:cs typeface="Arial"/>
              </a:rPr>
              <a:t> </a:t>
            </a:r>
            <a:r>
              <a:rPr sz="750" spc="-40" dirty="0">
                <a:solidFill>
                  <a:srgbClr val="3F3F3F"/>
                </a:solidFill>
                <a:latin typeface="Arial"/>
                <a:cs typeface="Arial"/>
              </a:rPr>
              <a:t>Uncovered Errors</a:t>
            </a:r>
            <a:endParaRPr sz="750">
              <a:latin typeface="Arial"/>
              <a:cs typeface="Arial"/>
            </a:endParaRPr>
          </a:p>
          <a:p>
            <a:pPr marL="355600" lvl="1" indent="-114300">
              <a:lnSpc>
                <a:spcPct val="100000"/>
              </a:lnSpc>
              <a:spcBef>
                <a:spcPts val="5"/>
              </a:spcBef>
              <a:buChar char="•"/>
              <a:tabLst>
                <a:tab pos="355600" algn="l"/>
              </a:tabLst>
            </a:pPr>
            <a:r>
              <a:rPr sz="650" spc="-15" dirty="0">
                <a:solidFill>
                  <a:srgbClr val="3F3F3F"/>
                </a:solidFill>
                <a:latin typeface="Arial"/>
                <a:cs typeface="Arial"/>
              </a:rPr>
              <a:t>the </a:t>
            </a:r>
            <a:r>
              <a:rPr sz="650" spc="-35" dirty="0">
                <a:solidFill>
                  <a:srgbClr val="3F3F3F"/>
                </a:solidFill>
                <a:latin typeface="Arial"/>
                <a:cs typeface="Arial"/>
              </a:rPr>
              <a:t>uncovered </a:t>
            </a:r>
            <a:r>
              <a:rPr sz="650" spc="-25" dirty="0">
                <a:solidFill>
                  <a:srgbClr val="3F3F3F"/>
                </a:solidFill>
                <a:latin typeface="Arial"/>
                <a:cs typeface="Arial"/>
              </a:rPr>
              <a:t>errors </a:t>
            </a:r>
            <a:r>
              <a:rPr sz="650" spc="-35" dirty="0">
                <a:solidFill>
                  <a:srgbClr val="3F3F3F"/>
                </a:solidFill>
                <a:latin typeface="Arial"/>
                <a:cs typeface="Arial"/>
              </a:rPr>
              <a:t>need </a:t>
            </a:r>
            <a:r>
              <a:rPr sz="650" dirty="0">
                <a:solidFill>
                  <a:srgbClr val="3F3F3F"/>
                </a:solidFill>
                <a:latin typeface="Arial"/>
                <a:cs typeface="Arial"/>
              </a:rPr>
              <a:t>to </a:t>
            </a:r>
            <a:r>
              <a:rPr sz="650" spc="-35" dirty="0">
                <a:solidFill>
                  <a:srgbClr val="3F3F3F"/>
                </a:solidFill>
                <a:latin typeface="Arial"/>
                <a:cs typeface="Arial"/>
              </a:rPr>
              <a:t>be</a:t>
            </a:r>
            <a:r>
              <a:rPr sz="650" spc="5" dirty="0">
                <a:solidFill>
                  <a:srgbClr val="3F3F3F"/>
                </a:solidFill>
                <a:latin typeface="Arial"/>
                <a:cs typeface="Arial"/>
              </a:rPr>
              <a:t> </a:t>
            </a:r>
            <a:r>
              <a:rPr sz="650" spc="-25" dirty="0">
                <a:solidFill>
                  <a:srgbClr val="3F3F3F"/>
                </a:solidFill>
                <a:latin typeface="Arial"/>
                <a:cs typeface="Arial"/>
              </a:rPr>
              <a:t>corrected</a:t>
            </a:r>
            <a:endParaRPr sz="650">
              <a:latin typeface="Arial"/>
              <a:cs typeface="Arial"/>
            </a:endParaRPr>
          </a:p>
          <a:p>
            <a:pPr marL="355600" lvl="1" indent="-114300">
              <a:lnSpc>
                <a:spcPct val="100000"/>
              </a:lnSpc>
              <a:buChar char="•"/>
              <a:tabLst>
                <a:tab pos="355600" algn="l"/>
              </a:tabLst>
            </a:pPr>
            <a:r>
              <a:rPr sz="650" spc="-15" dirty="0">
                <a:solidFill>
                  <a:srgbClr val="3F3F3F"/>
                </a:solidFill>
                <a:latin typeface="Arial"/>
                <a:cs typeface="Arial"/>
              </a:rPr>
              <a:t>or</a:t>
            </a:r>
            <a:r>
              <a:rPr sz="650" spc="-114" dirty="0">
                <a:solidFill>
                  <a:srgbClr val="3F3F3F"/>
                </a:solidFill>
                <a:latin typeface="Arial"/>
                <a:cs typeface="Arial"/>
              </a:rPr>
              <a:t> </a:t>
            </a:r>
            <a:r>
              <a:rPr sz="650" spc="-20" dirty="0">
                <a:solidFill>
                  <a:srgbClr val="3F3F3F"/>
                </a:solidFill>
                <a:latin typeface="Arial"/>
                <a:cs typeface="Arial"/>
              </a:rPr>
              <a:t>rejected</a:t>
            </a:r>
            <a:endParaRPr sz="650">
              <a:latin typeface="Arial"/>
              <a:cs typeface="Arial"/>
            </a:endParaRPr>
          </a:p>
        </p:txBody>
      </p:sp>
    </p:spTree>
    <p:extLst>
      <p:ext uri="{BB962C8B-B14F-4D97-AF65-F5344CB8AC3E}">
        <p14:creationId xmlns:p14="http://schemas.microsoft.com/office/powerpoint/2010/main" val="18695466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3" name="Content Placeholder 2"/>
          <p:cNvSpPr>
            <a:spLocks noGrp="1"/>
          </p:cNvSpPr>
          <p:nvPr>
            <p:ph idx="1"/>
          </p:nvPr>
        </p:nvSpPr>
        <p:spPr/>
        <p:txBody>
          <a:bodyPr/>
          <a:lstStyle/>
          <a:p>
            <a:endParaRPr lang="sv-SE"/>
          </a:p>
        </p:txBody>
      </p:sp>
    </p:spTree>
    <p:extLst>
      <p:ext uri="{BB962C8B-B14F-4D97-AF65-F5344CB8AC3E}">
        <p14:creationId xmlns:p14="http://schemas.microsoft.com/office/powerpoint/2010/main" val="25851465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4" name="object 24"/>
          <p:cNvSpPr/>
          <p:nvPr/>
        </p:nvSpPr>
        <p:spPr>
          <a:xfrm>
            <a:off x="1338431" y="1643325"/>
            <a:ext cx="4572000" cy="0"/>
          </a:xfrm>
          <a:custGeom>
            <a:avLst/>
            <a:gdLst/>
            <a:ahLst/>
            <a:cxnLst/>
            <a:rect l="l" t="t" r="r" b="b"/>
            <a:pathLst>
              <a:path w="4572000">
                <a:moveTo>
                  <a:pt x="0" y="0"/>
                </a:moveTo>
                <a:lnTo>
                  <a:pt x="4571999" y="0"/>
                </a:lnTo>
              </a:path>
            </a:pathLst>
          </a:custGeom>
          <a:ln w="7619">
            <a:solidFill>
              <a:srgbClr val="BF0000"/>
            </a:solidFill>
          </a:ln>
        </p:spPr>
        <p:txBody>
          <a:bodyPr wrap="square" lIns="0" tIns="0" rIns="0" bIns="0" rtlCol="0"/>
          <a:lstStyle/>
          <a:p>
            <a:endParaRPr/>
          </a:p>
        </p:txBody>
      </p:sp>
      <p:sp>
        <p:nvSpPr>
          <p:cNvPr id="5" name="object 27"/>
          <p:cNvSpPr txBox="1"/>
          <p:nvPr/>
        </p:nvSpPr>
        <p:spPr>
          <a:xfrm>
            <a:off x="2529691" y="1661874"/>
            <a:ext cx="2188210" cy="361950"/>
          </a:xfrm>
          <a:prstGeom prst="rect">
            <a:avLst/>
          </a:prstGeom>
        </p:spPr>
        <p:txBody>
          <a:bodyPr vert="horz" wrap="square" lIns="0" tIns="0" rIns="0" bIns="0" rtlCol="0">
            <a:spAutoFit/>
          </a:bodyPr>
          <a:lstStyle/>
          <a:p>
            <a:pPr marL="12700">
              <a:lnSpc>
                <a:spcPct val="100000"/>
              </a:lnSpc>
            </a:pPr>
            <a:r>
              <a:rPr sz="2200" spc="-130" dirty="0">
                <a:solidFill>
                  <a:srgbClr val="C00000"/>
                </a:solidFill>
                <a:latin typeface="Arial"/>
                <a:cs typeface="Arial"/>
              </a:rPr>
              <a:t>Data</a:t>
            </a:r>
            <a:r>
              <a:rPr sz="2200" spc="-140" dirty="0">
                <a:solidFill>
                  <a:srgbClr val="C00000"/>
                </a:solidFill>
                <a:latin typeface="Arial"/>
                <a:cs typeface="Arial"/>
              </a:rPr>
              <a:t> </a:t>
            </a:r>
            <a:r>
              <a:rPr sz="2200" spc="-75" dirty="0">
                <a:solidFill>
                  <a:srgbClr val="C00000"/>
                </a:solidFill>
                <a:latin typeface="Arial"/>
                <a:cs typeface="Arial"/>
              </a:rPr>
              <a:t>Conformation</a:t>
            </a:r>
            <a:endParaRPr sz="2200">
              <a:latin typeface="Arial"/>
              <a:cs typeface="Arial"/>
            </a:endParaRPr>
          </a:p>
        </p:txBody>
      </p:sp>
      <p:sp>
        <p:nvSpPr>
          <p:cNvPr id="6" name="object 28"/>
          <p:cNvSpPr txBox="1"/>
          <p:nvPr/>
        </p:nvSpPr>
        <p:spPr>
          <a:xfrm>
            <a:off x="1600051" y="2242518"/>
            <a:ext cx="1649095" cy="238760"/>
          </a:xfrm>
          <a:prstGeom prst="rect">
            <a:avLst/>
          </a:prstGeom>
        </p:spPr>
        <p:txBody>
          <a:bodyPr vert="horz" wrap="square" lIns="0" tIns="0" rIns="0" bIns="0" rtlCol="0">
            <a:spAutoFit/>
          </a:bodyPr>
          <a:lstStyle/>
          <a:p>
            <a:pPr marL="184785" marR="5080" indent="-172085">
              <a:lnSpc>
                <a:spcPts val="860"/>
              </a:lnSpc>
              <a:buChar char="•"/>
              <a:tabLst>
                <a:tab pos="184785" algn="l"/>
                <a:tab pos="185420" algn="l"/>
              </a:tabLst>
            </a:pPr>
            <a:r>
              <a:rPr sz="900" spc="-65" dirty="0">
                <a:solidFill>
                  <a:srgbClr val="3F3F3F"/>
                </a:solidFill>
                <a:latin typeface="Arial"/>
                <a:cs typeface="Arial"/>
              </a:rPr>
              <a:t>The </a:t>
            </a:r>
            <a:r>
              <a:rPr sz="900" spc="-20" dirty="0">
                <a:solidFill>
                  <a:srgbClr val="3F3F3F"/>
                </a:solidFill>
                <a:latin typeface="Arial"/>
                <a:cs typeface="Arial"/>
              </a:rPr>
              <a:t>activity </a:t>
            </a:r>
            <a:r>
              <a:rPr sz="900" dirty="0">
                <a:solidFill>
                  <a:srgbClr val="3F3F3F"/>
                </a:solidFill>
                <a:latin typeface="Arial"/>
                <a:cs typeface="Arial"/>
              </a:rPr>
              <a:t>of </a:t>
            </a:r>
            <a:r>
              <a:rPr sz="900" spc="-30" dirty="0">
                <a:solidFill>
                  <a:srgbClr val="3F3F3F"/>
                </a:solidFill>
                <a:latin typeface="Arial"/>
                <a:cs typeface="Arial"/>
              </a:rPr>
              <a:t>integrating </a:t>
            </a:r>
            <a:r>
              <a:rPr sz="900" spc="-40" dirty="0">
                <a:solidFill>
                  <a:srgbClr val="3F3F3F"/>
                </a:solidFill>
                <a:latin typeface="Arial"/>
                <a:cs typeface="Arial"/>
              </a:rPr>
              <a:t>data  (usually) </a:t>
            </a:r>
            <a:r>
              <a:rPr sz="900" spc="-10" dirty="0">
                <a:solidFill>
                  <a:srgbClr val="3F3F3F"/>
                </a:solidFill>
                <a:latin typeface="Arial"/>
                <a:cs typeface="Arial"/>
              </a:rPr>
              <a:t>from </a:t>
            </a:r>
            <a:r>
              <a:rPr sz="900" spc="-15" dirty="0">
                <a:solidFill>
                  <a:srgbClr val="3F3F3F"/>
                </a:solidFill>
                <a:latin typeface="Arial"/>
                <a:cs typeface="Arial"/>
              </a:rPr>
              <a:t>different</a:t>
            </a:r>
            <a:r>
              <a:rPr sz="900" spc="-105" dirty="0">
                <a:solidFill>
                  <a:srgbClr val="3F3F3F"/>
                </a:solidFill>
                <a:latin typeface="Arial"/>
                <a:cs typeface="Arial"/>
              </a:rPr>
              <a:t> </a:t>
            </a:r>
            <a:r>
              <a:rPr sz="900" spc="-55" dirty="0">
                <a:solidFill>
                  <a:srgbClr val="3F3F3F"/>
                </a:solidFill>
                <a:latin typeface="Arial"/>
                <a:cs typeface="Arial"/>
              </a:rPr>
              <a:t>sources</a:t>
            </a:r>
            <a:endParaRPr sz="900">
              <a:latin typeface="Arial"/>
              <a:cs typeface="Arial"/>
            </a:endParaRPr>
          </a:p>
        </p:txBody>
      </p:sp>
      <p:sp>
        <p:nvSpPr>
          <p:cNvPr id="7" name="object 29"/>
          <p:cNvSpPr txBox="1"/>
          <p:nvPr/>
        </p:nvSpPr>
        <p:spPr>
          <a:xfrm>
            <a:off x="1828651" y="2485342"/>
            <a:ext cx="1661160" cy="544195"/>
          </a:xfrm>
          <a:prstGeom prst="rect">
            <a:avLst/>
          </a:prstGeom>
        </p:spPr>
        <p:txBody>
          <a:bodyPr vert="horz" wrap="square" lIns="0" tIns="0" rIns="0" bIns="0" rtlCol="0">
            <a:spAutoFit/>
          </a:bodyPr>
          <a:lstStyle/>
          <a:p>
            <a:pPr marL="155575" marR="157480" indent="-142875">
              <a:lnSpc>
                <a:spcPts val="720"/>
              </a:lnSpc>
              <a:buChar char="–"/>
              <a:tabLst>
                <a:tab pos="156210" algn="l"/>
              </a:tabLst>
            </a:pPr>
            <a:r>
              <a:rPr sz="750" spc="-45" dirty="0">
                <a:solidFill>
                  <a:srgbClr val="3F3F3F"/>
                </a:solidFill>
                <a:latin typeface="Arial"/>
                <a:cs typeface="Arial"/>
              </a:rPr>
              <a:t>Data needs </a:t>
            </a:r>
            <a:r>
              <a:rPr sz="750" spc="5" dirty="0">
                <a:solidFill>
                  <a:srgbClr val="3F3F3F"/>
                </a:solidFill>
                <a:latin typeface="Arial"/>
                <a:cs typeface="Arial"/>
              </a:rPr>
              <a:t>to </a:t>
            </a:r>
            <a:r>
              <a:rPr sz="750" spc="-35" dirty="0">
                <a:solidFill>
                  <a:srgbClr val="3F3F3F"/>
                </a:solidFill>
                <a:latin typeface="Arial"/>
                <a:cs typeface="Arial"/>
              </a:rPr>
              <a:t>be </a:t>
            </a:r>
            <a:r>
              <a:rPr sz="750" spc="-40" dirty="0">
                <a:solidFill>
                  <a:srgbClr val="3F3F3F"/>
                </a:solidFill>
                <a:latin typeface="Arial"/>
                <a:cs typeface="Arial"/>
              </a:rPr>
              <a:t>made </a:t>
            </a:r>
            <a:r>
              <a:rPr sz="750" spc="-25" dirty="0">
                <a:solidFill>
                  <a:srgbClr val="3F3F3F"/>
                </a:solidFill>
                <a:latin typeface="Arial"/>
                <a:cs typeface="Arial"/>
              </a:rPr>
              <a:t>identical</a:t>
            </a:r>
            <a:r>
              <a:rPr sz="750" spc="-130" dirty="0">
                <a:solidFill>
                  <a:srgbClr val="3F3F3F"/>
                </a:solidFill>
                <a:latin typeface="Arial"/>
                <a:cs typeface="Arial"/>
              </a:rPr>
              <a:t> </a:t>
            </a:r>
            <a:r>
              <a:rPr sz="750" spc="-15" dirty="0">
                <a:solidFill>
                  <a:srgbClr val="3F3F3F"/>
                </a:solidFill>
                <a:latin typeface="Arial"/>
                <a:cs typeface="Arial"/>
              </a:rPr>
              <a:t>in  </a:t>
            </a:r>
            <a:r>
              <a:rPr sz="750" spc="-25" dirty="0">
                <a:solidFill>
                  <a:srgbClr val="3F3F3F"/>
                </a:solidFill>
                <a:latin typeface="Arial"/>
                <a:cs typeface="Arial"/>
              </a:rPr>
              <a:t>structures</a:t>
            </a:r>
            <a:endParaRPr sz="750">
              <a:latin typeface="Arial"/>
              <a:cs typeface="Arial"/>
            </a:endParaRPr>
          </a:p>
          <a:p>
            <a:pPr marL="155575" indent="-142875">
              <a:lnSpc>
                <a:spcPct val="100000"/>
              </a:lnSpc>
              <a:spcBef>
                <a:spcPts val="5"/>
              </a:spcBef>
              <a:buChar char="–"/>
              <a:tabLst>
                <a:tab pos="156210" algn="l"/>
              </a:tabLst>
            </a:pPr>
            <a:r>
              <a:rPr sz="750" spc="-60" dirty="0">
                <a:solidFill>
                  <a:srgbClr val="3F3F3F"/>
                </a:solidFill>
                <a:latin typeface="Arial"/>
                <a:cs typeface="Arial"/>
              </a:rPr>
              <a:t>Codes, </a:t>
            </a:r>
            <a:r>
              <a:rPr sz="750" spc="-25" dirty="0">
                <a:solidFill>
                  <a:srgbClr val="3F3F3F"/>
                </a:solidFill>
                <a:latin typeface="Arial"/>
                <a:cs typeface="Arial"/>
              </a:rPr>
              <a:t>etc., </a:t>
            </a:r>
            <a:r>
              <a:rPr sz="750" spc="-45" dirty="0">
                <a:solidFill>
                  <a:srgbClr val="3F3F3F"/>
                </a:solidFill>
                <a:latin typeface="Arial"/>
                <a:cs typeface="Arial"/>
              </a:rPr>
              <a:t>needs </a:t>
            </a:r>
            <a:r>
              <a:rPr sz="750" spc="5" dirty="0">
                <a:solidFill>
                  <a:srgbClr val="3F3F3F"/>
                </a:solidFill>
                <a:latin typeface="Arial"/>
                <a:cs typeface="Arial"/>
              </a:rPr>
              <a:t>to</a:t>
            </a:r>
            <a:r>
              <a:rPr sz="750" spc="-130" dirty="0">
                <a:solidFill>
                  <a:srgbClr val="3F3F3F"/>
                </a:solidFill>
                <a:latin typeface="Arial"/>
                <a:cs typeface="Arial"/>
              </a:rPr>
              <a:t> </a:t>
            </a:r>
            <a:r>
              <a:rPr sz="750" spc="-35" dirty="0">
                <a:solidFill>
                  <a:srgbClr val="3F3F3F"/>
                </a:solidFill>
                <a:latin typeface="Arial"/>
                <a:cs typeface="Arial"/>
              </a:rPr>
              <a:t>be standardized</a:t>
            </a:r>
            <a:endParaRPr sz="750">
              <a:latin typeface="Arial"/>
              <a:cs typeface="Arial"/>
            </a:endParaRPr>
          </a:p>
          <a:p>
            <a:pPr marL="155575" indent="-142875">
              <a:lnSpc>
                <a:spcPct val="100000"/>
              </a:lnSpc>
              <a:buChar char="–"/>
              <a:tabLst>
                <a:tab pos="156210" algn="l"/>
              </a:tabLst>
            </a:pPr>
            <a:r>
              <a:rPr sz="750" spc="-30" dirty="0">
                <a:solidFill>
                  <a:srgbClr val="3F3F3F"/>
                </a:solidFill>
                <a:latin typeface="Arial"/>
                <a:cs typeface="Arial"/>
              </a:rPr>
              <a:t>Invalid </a:t>
            </a:r>
            <a:r>
              <a:rPr sz="750" spc="-35" dirty="0">
                <a:solidFill>
                  <a:srgbClr val="3F3F3F"/>
                </a:solidFill>
                <a:latin typeface="Arial"/>
                <a:cs typeface="Arial"/>
              </a:rPr>
              <a:t>records need </a:t>
            </a:r>
            <a:r>
              <a:rPr sz="750" spc="5" dirty="0">
                <a:solidFill>
                  <a:srgbClr val="3F3F3F"/>
                </a:solidFill>
                <a:latin typeface="Arial"/>
                <a:cs typeface="Arial"/>
              </a:rPr>
              <a:t>to</a:t>
            </a:r>
            <a:r>
              <a:rPr sz="750" spc="-150" dirty="0">
                <a:solidFill>
                  <a:srgbClr val="3F3F3F"/>
                </a:solidFill>
                <a:latin typeface="Arial"/>
                <a:cs typeface="Arial"/>
              </a:rPr>
              <a:t> </a:t>
            </a:r>
            <a:r>
              <a:rPr sz="750" spc="-35" dirty="0">
                <a:solidFill>
                  <a:srgbClr val="3F3F3F"/>
                </a:solidFill>
                <a:latin typeface="Arial"/>
                <a:cs typeface="Arial"/>
              </a:rPr>
              <a:t>be </a:t>
            </a:r>
            <a:r>
              <a:rPr sz="750" spc="-10" dirty="0">
                <a:solidFill>
                  <a:srgbClr val="3F3F3F"/>
                </a:solidFill>
                <a:latin typeface="Arial"/>
                <a:cs typeface="Arial"/>
              </a:rPr>
              <a:t>filtered </a:t>
            </a:r>
            <a:r>
              <a:rPr sz="750" spc="-5" dirty="0">
                <a:solidFill>
                  <a:srgbClr val="3F3F3F"/>
                </a:solidFill>
                <a:latin typeface="Arial"/>
                <a:cs typeface="Arial"/>
              </a:rPr>
              <a:t>out</a:t>
            </a:r>
            <a:endParaRPr sz="750">
              <a:latin typeface="Arial"/>
              <a:cs typeface="Arial"/>
            </a:endParaRPr>
          </a:p>
          <a:p>
            <a:pPr marL="155575" indent="-142875">
              <a:lnSpc>
                <a:spcPct val="100000"/>
              </a:lnSpc>
              <a:buChar char="–"/>
              <a:tabLst>
                <a:tab pos="156210" algn="l"/>
              </a:tabLst>
            </a:pPr>
            <a:r>
              <a:rPr sz="750" spc="-35" dirty="0">
                <a:solidFill>
                  <a:srgbClr val="3F3F3F"/>
                </a:solidFill>
                <a:latin typeface="Arial"/>
                <a:cs typeface="Arial"/>
              </a:rPr>
              <a:t>Duplicate records need </a:t>
            </a:r>
            <a:r>
              <a:rPr sz="750" spc="5" dirty="0">
                <a:solidFill>
                  <a:srgbClr val="3F3F3F"/>
                </a:solidFill>
                <a:latin typeface="Arial"/>
                <a:cs typeface="Arial"/>
              </a:rPr>
              <a:t>to </a:t>
            </a:r>
            <a:r>
              <a:rPr sz="750" spc="-35" dirty="0">
                <a:solidFill>
                  <a:srgbClr val="3F3F3F"/>
                </a:solidFill>
                <a:latin typeface="Arial"/>
                <a:cs typeface="Arial"/>
              </a:rPr>
              <a:t>be </a:t>
            </a:r>
            <a:r>
              <a:rPr sz="750" spc="-5" dirty="0">
                <a:solidFill>
                  <a:srgbClr val="3F3F3F"/>
                </a:solidFill>
                <a:latin typeface="Arial"/>
                <a:cs typeface="Arial"/>
              </a:rPr>
              <a:t>lifted</a:t>
            </a:r>
            <a:r>
              <a:rPr sz="750" spc="-130" dirty="0">
                <a:solidFill>
                  <a:srgbClr val="3F3F3F"/>
                </a:solidFill>
                <a:latin typeface="Arial"/>
                <a:cs typeface="Arial"/>
              </a:rPr>
              <a:t> </a:t>
            </a:r>
            <a:r>
              <a:rPr sz="750" spc="-5" dirty="0">
                <a:solidFill>
                  <a:srgbClr val="3F3F3F"/>
                </a:solidFill>
                <a:latin typeface="Arial"/>
                <a:cs typeface="Arial"/>
              </a:rPr>
              <a:t>out</a:t>
            </a:r>
            <a:endParaRPr sz="750">
              <a:latin typeface="Arial"/>
              <a:cs typeface="Arial"/>
            </a:endParaRPr>
          </a:p>
        </p:txBody>
      </p:sp>
      <p:sp>
        <p:nvSpPr>
          <p:cNvPr id="8" name="object 30"/>
          <p:cNvSpPr txBox="1"/>
          <p:nvPr/>
        </p:nvSpPr>
        <p:spPr>
          <a:xfrm>
            <a:off x="1600051" y="3285441"/>
            <a:ext cx="1499870" cy="155575"/>
          </a:xfrm>
          <a:prstGeom prst="rect">
            <a:avLst/>
          </a:prstGeom>
        </p:spPr>
        <p:txBody>
          <a:bodyPr vert="horz" wrap="square" lIns="0" tIns="0" rIns="0" bIns="0" rtlCol="0">
            <a:spAutoFit/>
          </a:bodyPr>
          <a:lstStyle/>
          <a:p>
            <a:pPr marL="184785" indent="-172085">
              <a:lnSpc>
                <a:spcPct val="100000"/>
              </a:lnSpc>
              <a:buChar char="•"/>
              <a:tabLst>
                <a:tab pos="184785" algn="l"/>
                <a:tab pos="185420" algn="l"/>
              </a:tabLst>
            </a:pPr>
            <a:r>
              <a:rPr sz="900" spc="-40" dirty="0">
                <a:solidFill>
                  <a:srgbClr val="3F3F3F"/>
                </a:solidFill>
                <a:latin typeface="Arial"/>
                <a:cs typeface="Arial"/>
              </a:rPr>
              <a:t>Enterprise </a:t>
            </a:r>
            <a:r>
              <a:rPr sz="900" spc="-25" dirty="0">
                <a:solidFill>
                  <a:srgbClr val="3F3F3F"/>
                </a:solidFill>
                <a:latin typeface="Arial"/>
                <a:cs typeface="Arial"/>
              </a:rPr>
              <a:t>wide</a:t>
            </a:r>
            <a:r>
              <a:rPr sz="900" spc="-60" dirty="0">
                <a:solidFill>
                  <a:srgbClr val="3F3F3F"/>
                </a:solidFill>
                <a:latin typeface="Arial"/>
                <a:cs typeface="Arial"/>
              </a:rPr>
              <a:t> </a:t>
            </a:r>
            <a:r>
              <a:rPr sz="900" spc="-50" dirty="0">
                <a:solidFill>
                  <a:srgbClr val="3F3F3F"/>
                </a:solidFill>
                <a:latin typeface="Arial"/>
                <a:cs typeface="Arial"/>
              </a:rPr>
              <a:t>agreements</a:t>
            </a:r>
            <a:endParaRPr sz="900">
              <a:latin typeface="Arial"/>
              <a:cs typeface="Arial"/>
            </a:endParaRPr>
          </a:p>
        </p:txBody>
      </p:sp>
      <p:sp>
        <p:nvSpPr>
          <p:cNvPr id="9" name="object 31"/>
          <p:cNvSpPr txBox="1"/>
          <p:nvPr/>
        </p:nvSpPr>
        <p:spPr>
          <a:xfrm>
            <a:off x="1828651" y="3446224"/>
            <a:ext cx="1611630" cy="817880"/>
          </a:xfrm>
          <a:prstGeom prst="rect">
            <a:avLst/>
          </a:prstGeom>
        </p:spPr>
        <p:txBody>
          <a:bodyPr vert="horz" wrap="square" lIns="0" tIns="0" rIns="0" bIns="0" rtlCol="0">
            <a:spAutoFit/>
          </a:bodyPr>
          <a:lstStyle/>
          <a:p>
            <a:pPr marL="155575" marR="5080" indent="-142875">
              <a:lnSpc>
                <a:spcPct val="80000"/>
              </a:lnSpc>
              <a:buChar char="–"/>
              <a:tabLst>
                <a:tab pos="156210" algn="l"/>
              </a:tabLst>
            </a:pPr>
            <a:r>
              <a:rPr sz="750" spc="-40" dirty="0">
                <a:solidFill>
                  <a:srgbClr val="3F3F3F"/>
                </a:solidFill>
                <a:latin typeface="Arial"/>
                <a:cs typeface="Arial"/>
              </a:rPr>
              <a:t>Adherence </a:t>
            </a:r>
            <a:r>
              <a:rPr sz="750" spc="5" dirty="0">
                <a:solidFill>
                  <a:srgbClr val="3F3F3F"/>
                </a:solidFill>
                <a:latin typeface="Arial"/>
                <a:cs typeface="Arial"/>
              </a:rPr>
              <a:t>to </a:t>
            </a:r>
            <a:r>
              <a:rPr sz="750" spc="-30" dirty="0">
                <a:solidFill>
                  <a:srgbClr val="3F3F3F"/>
                </a:solidFill>
                <a:latin typeface="Arial"/>
                <a:cs typeface="Arial"/>
              </a:rPr>
              <a:t>organizational</a:t>
            </a:r>
            <a:r>
              <a:rPr sz="750" spc="-140" dirty="0">
                <a:solidFill>
                  <a:srgbClr val="3F3F3F"/>
                </a:solidFill>
                <a:latin typeface="Arial"/>
                <a:cs typeface="Arial"/>
              </a:rPr>
              <a:t> </a:t>
            </a:r>
            <a:r>
              <a:rPr sz="750" spc="-50" dirty="0">
                <a:solidFill>
                  <a:srgbClr val="3F3F3F"/>
                </a:solidFill>
                <a:latin typeface="Arial"/>
                <a:cs typeface="Arial"/>
              </a:rPr>
              <a:t>business  </a:t>
            </a:r>
            <a:r>
              <a:rPr sz="750" spc="-30" dirty="0">
                <a:solidFill>
                  <a:srgbClr val="3F3F3F"/>
                </a:solidFill>
                <a:latin typeface="Arial"/>
                <a:cs typeface="Arial"/>
              </a:rPr>
              <a:t>rules,</a:t>
            </a:r>
            <a:endParaRPr sz="750">
              <a:latin typeface="Arial"/>
              <a:cs typeface="Arial"/>
            </a:endParaRPr>
          </a:p>
          <a:p>
            <a:pPr marL="155575" marR="63500" indent="-142875">
              <a:lnSpc>
                <a:spcPct val="80000"/>
              </a:lnSpc>
              <a:spcBef>
                <a:spcPts val="180"/>
              </a:spcBef>
              <a:buChar char="–"/>
              <a:tabLst>
                <a:tab pos="156210" algn="l"/>
              </a:tabLst>
            </a:pPr>
            <a:r>
              <a:rPr sz="750" spc="-40" dirty="0">
                <a:solidFill>
                  <a:srgbClr val="3F3F3F"/>
                </a:solidFill>
                <a:latin typeface="Arial"/>
                <a:cs typeface="Arial"/>
              </a:rPr>
              <a:t>agreeing </a:t>
            </a:r>
            <a:r>
              <a:rPr sz="750" spc="-25" dirty="0">
                <a:solidFill>
                  <a:srgbClr val="3F3F3F"/>
                </a:solidFill>
                <a:latin typeface="Arial"/>
                <a:cs typeface="Arial"/>
              </a:rPr>
              <a:t>on </a:t>
            </a:r>
            <a:r>
              <a:rPr sz="750" spc="-40" dirty="0">
                <a:solidFill>
                  <a:srgbClr val="3F3F3F"/>
                </a:solidFill>
                <a:latin typeface="Arial"/>
                <a:cs typeface="Arial"/>
              </a:rPr>
              <a:t>standards </a:t>
            </a:r>
            <a:r>
              <a:rPr sz="750" spc="-35" dirty="0">
                <a:solidFill>
                  <a:srgbClr val="3F3F3F"/>
                </a:solidFill>
                <a:latin typeface="Arial"/>
                <a:cs typeface="Arial"/>
              </a:rPr>
              <a:t>and</a:t>
            </a:r>
            <a:r>
              <a:rPr sz="750" spc="-130" dirty="0">
                <a:solidFill>
                  <a:srgbClr val="3F3F3F"/>
                </a:solidFill>
                <a:latin typeface="Arial"/>
                <a:cs typeface="Arial"/>
              </a:rPr>
              <a:t> </a:t>
            </a:r>
            <a:r>
              <a:rPr sz="750" spc="-35" dirty="0">
                <a:solidFill>
                  <a:srgbClr val="3F3F3F"/>
                </a:solidFill>
                <a:latin typeface="Arial"/>
                <a:cs typeface="Arial"/>
              </a:rPr>
              <a:t>common  </a:t>
            </a:r>
            <a:r>
              <a:rPr sz="750" spc="-25" dirty="0">
                <a:solidFill>
                  <a:srgbClr val="3F3F3F"/>
                </a:solidFill>
                <a:latin typeface="Arial"/>
                <a:cs typeface="Arial"/>
              </a:rPr>
              <a:t>terminology, </a:t>
            </a:r>
            <a:r>
              <a:rPr sz="750" spc="-45" dirty="0">
                <a:solidFill>
                  <a:srgbClr val="3F3F3F"/>
                </a:solidFill>
                <a:latin typeface="Arial"/>
                <a:cs typeface="Arial"/>
              </a:rPr>
              <a:t>measures,</a:t>
            </a:r>
            <a:r>
              <a:rPr sz="750" spc="-125" dirty="0">
                <a:solidFill>
                  <a:srgbClr val="3F3F3F"/>
                </a:solidFill>
                <a:latin typeface="Arial"/>
                <a:cs typeface="Arial"/>
              </a:rPr>
              <a:t> </a:t>
            </a:r>
            <a:r>
              <a:rPr sz="750" spc="-35" dirty="0">
                <a:solidFill>
                  <a:srgbClr val="3F3F3F"/>
                </a:solidFill>
                <a:latin typeface="Arial"/>
                <a:cs typeface="Arial"/>
              </a:rPr>
              <a:t>labels,</a:t>
            </a:r>
            <a:endParaRPr sz="750">
              <a:latin typeface="Arial"/>
              <a:cs typeface="Arial"/>
            </a:endParaRPr>
          </a:p>
          <a:p>
            <a:pPr marL="155575" indent="-142875">
              <a:lnSpc>
                <a:spcPct val="100000"/>
              </a:lnSpc>
              <a:buChar char="–"/>
              <a:tabLst>
                <a:tab pos="156210" algn="l"/>
              </a:tabLst>
            </a:pPr>
            <a:r>
              <a:rPr sz="750" spc="-15" dirty="0">
                <a:solidFill>
                  <a:srgbClr val="3F3F3F"/>
                </a:solidFill>
                <a:latin typeface="Arial"/>
                <a:cs typeface="Arial"/>
              </a:rPr>
              <a:t>conformity</a:t>
            </a:r>
            <a:r>
              <a:rPr sz="750" spc="-125" dirty="0">
                <a:solidFill>
                  <a:srgbClr val="3F3F3F"/>
                </a:solidFill>
                <a:latin typeface="Arial"/>
                <a:cs typeface="Arial"/>
              </a:rPr>
              <a:t> </a:t>
            </a:r>
            <a:r>
              <a:rPr sz="750" spc="-40" dirty="0">
                <a:solidFill>
                  <a:srgbClr val="3F3F3F"/>
                </a:solidFill>
                <a:latin typeface="Arial"/>
                <a:cs typeface="Arial"/>
              </a:rPr>
              <a:t>concerns</a:t>
            </a:r>
            <a:endParaRPr sz="750">
              <a:latin typeface="Arial"/>
              <a:cs typeface="Arial"/>
            </a:endParaRPr>
          </a:p>
          <a:p>
            <a:pPr marL="355600" lvl="1" indent="-114300">
              <a:lnSpc>
                <a:spcPct val="100000"/>
              </a:lnSpc>
              <a:buChar char="•"/>
              <a:tabLst>
                <a:tab pos="355600" algn="l"/>
              </a:tabLst>
            </a:pPr>
            <a:r>
              <a:rPr sz="650" spc="-15" dirty="0">
                <a:solidFill>
                  <a:srgbClr val="3F3F3F"/>
                </a:solidFill>
                <a:latin typeface="Arial"/>
                <a:cs typeface="Arial"/>
              </a:rPr>
              <a:t>format</a:t>
            </a:r>
            <a:r>
              <a:rPr sz="650" spc="-110" dirty="0">
                <a:solidFill>
                  <a:srgbClr val="3F3F3F"/>
                </a:solidFill>
                <a:latin typeface="Arial"/>
                <a:cs typeface="Arial"/>
              </a:rPr>
              <a:t> </a:t>
            </a:r>
            <a:r>
              <a:rPr sz="650" spc="-45" dirty="0">
                <a:solidFill>
                  <a:srgbClr val="3F3F3F"/>
                </a:solidFill>
                <a:latin typeface="Arial"/>
                <a:cs typeface="Arial"/>
              </a:rPr>
              <a:t>issues,</a:t>
            </a:r>
            <a:endParaRPr sz="650">
              <a:latin typeface="Arial"/>
              <a:cs typeface="Arial"/>
            </a:endParaRPr>
          </a:p>
          <a:p>
            <a:pPr marL="355600" lvl="1" indent="-114300">
              <a:lnSpc>
                <a:spcPct val="100000"/>
              </a:lnSpc>
              <a:buChar char="•"/>
              <a:tabLst>
                <a:tab pos="355600" algn="l"/>
              </a:tabLst>
            </a:pPr>
            <a:r>
              <a:rPr sz="650" spc="-10" dirty="0">
                <a:solidFill>
                  <a:srgbClr val="3F3F3F"/>
                </a:solidFill>
                <a:latin typeface="Arial"/>
                <a:cs typeface="Arial"/>
              </a:rPr>
              <a:t>writing</a:t>
            </a:r>
            <a:r>
              <a:rPr sz="650" spc="-100" dirty="0">
                <a:solidFill>
                  <a:srgbClr val="3F3F3F"/>
                </a:solidFill>
                <a:latin typeface="Arial"/>
                <a:cs typeface="Arial"/>
              </a:rPr>
              <a:t> </a:t>
            </a:r>
            <a:r>
              <a:rPr sz="650" spc="-15" dirty="0">
                <a:solidFill>
                  <a:srgbClr val="3F3F3F"/>
                </a:solidFill>
                <a:latin typeface="Arial"/>
                <a:cs typeface="Arial"/>
              </a:rPr>
              <a:t>notation</a:t>
            </a:r>
            <a:endParaRPr sz="650">
              <a:latin typeface="Arial"/>
              <a:cs typeface="Arial"/>
            </a:endParaRPr>
          </a:p>
          <a:p>
            <a:pPr marL="355600" lvl="1" indent="-114300">
              <a:lnSpc>
                <a:spcPct val="100000"/>
              </a:lnSpc>
              <a:buChar char="•"/>
              <a:tabLst>
                <a:tab pos="355600" algn="l"/>
              </a:tabLst>
            </a:pPr>
            <a:r>
              <a:rPr sz="650" spc="-5" dirty="0">
                <a:solidFill>
                  <a:srgbClr val="3F3F3F"/>
                </a:solidFill>
                <a:latin typeface="Arial"/>
                <a:cs typeface="Arial"/>
              </a:rPr>
              <a:t>et</a:t>
            </a:r>
            <a:r>
              <a:rPr sz="650" spc="-90" dirty="0">
                <a:solidFill>
                  <a:srgbClr val="3F3F3F"/>
                </a:solidFill>
                <a:latin typeface="Arial"/>
                <a:cs typeface="Arial"/>
              </a:rPr>
              <a:t> </a:t>
            </a:r>
            <a:r>
              <a:rPr sz="650" spc="-30" dirty="0">
                <a:solidFill>
                  <a:srgbClr val="3F3F3F"/>
                </a:solidFill>
                <a:latin typeface="Arial"/>
                <a:cs typeface="Arial"/>
              </a:rPr>
              <a:t>cetera.</a:t>
            </a:r>
            <a:endParaRPr sz="650">
              <a:latin typeface="Arial"/>
              <a:cs typeface="Arial"/>
            </a:endParaRPr>
          </a:p>
        </p:txBody>
      </p:sp>
      <p:sp>
        <p:nvSpPr>
          <p:cNvPr id="10" name="object 32"/>
          <p:cNvSpPr txBox="1"/>
          <p:nvPr/>
        </p:nvSpPr>
        <p:spPr>
          <a:xfrm>
            <a:off x="3695550" y="2215594"/>
            <a:ext cx="986155" cy="155575"/>
          </a:xfrm>
          <a:prstGeom prst="rect">
            <a:avLst/>
          </a:prstGeom>
        </p:spPr>
        <p:txBody>
          <a:bodyPr vert="horz" wrap="square" lIns="0" tIns="0" rIns="0" bIns="0" rtlCol="0">
            <a:spAutoFit/>
          </a:bodyPr>
          <a:lstStyle/>
          <a:p>
            <a:pPr marL="184785" indent="-172085">
              <a:lnSpc>
                <a:spcPct val="100000"/>
              </a:lnSpc>
              <a:buChar char="•"/>
              <a:tabLst>
                <a:tab pos="184785" algn="l"/>
                <a:tab pos="185420" algn="l"/>
              </a:tabLst>
            </a:pPr>
            <a:r>
              <a:rPr sz="900" spc="-30" dirty="0">
                <a:solidFill>
                  <a:srgbClr val="3F3F3F"/>
                </a:solidFill>
                <a:latin typeface="Arial"/>
                <a:cs typeface="Arial"/>
              </a:rPr>
              <a:t>Activities </a:t>
            </a:r>
            <a:r>
              <a:rPr sz="900" spc="-60" dirty="0">
                <a:solidFill>
                  <a:srgbClr val="3F3F3F"/>
                </a:solidFill>
                <a:latin typeface="Arial"/>
                <a:cs typeface="Arial"/>
              </a:rPr>
              <a:t>such</a:t>
            </a:r>
            <a:r>
              <a:rPr sz="900" spc="-90" dirty="0">
                <a:solidFill>
                  <a:srgbClr val="3F3F3F"/>
                </a:solidFill>
                <a:latin typeface="Arial"/>
                <a:cs typeface="Arial"/>
              </a:rPr>
              <a:t> </a:t>
            </a:r>
            <a:r>
              <a:rPr sz="900" spc="-85" dirty="0">
                <a:solidFill>
                  <a:srgbClr val="3F3F3F"/>
                </a:solidFill>
                <a:latin typeface="Arial"/>
                <a:cs typeface="Arial"/>
              </a:rPr>
              <a:t>as</a:t>
            </a:r>
            <a:endParaRPr sz="900">
              <a:latin typeface="Arial"/>
              <a:cs typeface="Arial"/>
            </a:endParaRPr>
          </a:p>
        </p:txBody>
      </p:sp>
      <p:sp>
        <p:nvSpPr>
          <p:cNvPr id="11" name="object 33"/>
          <p:cNvSpPr txBox="1"/>
          <p:nvPr/>
        </p:nvSpPr>
        <p:spPr>
          <a:xfrm>
            <a:off x="3924150" y="2376376"/>
            <a:ext cx="1584325" cy="840740"/>
          </a:xfrm>
          <a:prstGeom prst="rect">
            <a:avLst/>
          </a:prstGeom>
        </p:spPr>
        <p:txBody>
          <a:bodyPr vert="horz" wrap="square" lIns="0" tIns="0" rIns="0" bIns="0" rtlCol="0">
            <a:spAutoFit/>
          </a:bodyPr>
          <a:lstStyle/>
          <a:p>
            <a:pPr marL="155575" marR="284480" indent="-142875">
              <a:lnSpc>
                <a:spcPct val="80000"/>
              </a:lnSpc>
              <a:buChar char="–"/>
              <a:tabLst>
                <a:tab pos="156210" algn="l"/>
              </a:tabLst>
            </a:pPr>
            <a:r>
              <a:rPr sz="750" spc="-25" dirty="0">
                <a:solidFill>
                  <a:srgbClr val="3F3F3F"/>
                </a:solidFill>
                <a:latin typeface="Arial"/>
                <a:cs typeface="Arial"/>
              </a:rPr>
              <a:t>conforming </a:t>
            </a:r>
            <a:r>
              <a:rPr sz="750" spc="-50" dirty="0">
                <a:solidFill>
                  <a:srgbClr val="3F3F3F"/>
                </a:solidFill>
                <a:latin typeface="Arial"/>
                <a:cs typeface="Arial"/>
              </a:rPr>
              <a:t>business </a:t>
            </a:r>
            <a:r>
              <a:rPr sz="750" spc="-40" dirty="0">
                <a:solidFill>
                  <a:srgbClr val="3F3F3F"/>
                </a:solidFill>
                <a:latin typeface="Arial"/>
                <a:cs typeface="Arial"/>
              </a:rPr>
              <a:t>labels </a:t>
            </a:r>
            <a:r>
              <a:rPr sz="750" spc="-15" dirty="0">
                <a:solidFill>
                  <a:srgbClr val="3F3F3F"/>
                </a:solidFill>
                <a:latin typeface="Arial"/>
                <a:cs typeface="Arial"/>
              </a:rPr>
              <a:t>in  </a:t>
            </a:r>
            <a:r>
              <a:rPr sz="750" spc="-35" dirty="0">
                <a:solidFill>
                  <a:srgbClr val="3F3F3F"/>
                </a:solidFill>
                <a:latin typeface="Arial"/>
                <a:cs typeface="Arial"/>
              </a:rPr>
              <a:t>dimensions</a:t>
            </a:r>
            <a:endParaRPr sz="750">
              <a:latin typeface="Arial"/>
              <a:cs typeface="Arial"/>
            </a:endParaRPr>
          </a:p>
          <a:p>
            <a:pPr marL="155575" marR="5080" indent="-142875">
              <a:lnSpc>
                <a:spcPts val="720"/>
              </a:lnSpc>
              <a:spcBef>
                <a:spcPts val="175"/>
              </a:spcBef>
              <a:buChar char="–"/>
              <a:tabLst>
                <a:tab pos="156210" algn="l"/>
              </a:tabLst>
            </a:pPr>
            <a:r>
              <a:rPr sz="750" spc="-25" dirty="0">
                <a:solidFill>
                  <a:srgbClr val="3F3F3F"/>
                </a:solidFill>
                <a:latin typeface="Arial"/>
                <a:cs typeface="Arial"/>
              </a:rPr>
              <a:t>conforming </a:t>
            </a:r>
            <a:r>
              <a:rPr sz="750" spc="-50" dirty="0">
                <a:solidFill>
                  <a:srgbClr val="3F3F3F"/>
                </a:solidFill>
                <a:latin typeface="Arial"/>
                <a:cs typeface="Arial"/>
              </a:rPr>
              <a:t>business </a:t>
            </a:r>
            <a:r>
              <a:rPr sz="750" spc="-25" dirty="0">
                <a:solidFill>
                  <a:srgbClr val="3F3F3F"/>
                </a:solidFill>
                <a:latin typeface="Arial"/>
                <a:cs typeface="Arial"/>
              </a:rPr>
              <a:t>metrics </a:t>
            </a:r>
            <a:r>
              <a:rPr sz="750" spc="-35" dirty="0">
                <a:solidFill>
                  <a:srgbClr val="3F3F3F"/>
                </a:solidFill>
                <a:latin typeface="Arial"/>
                <a:cs typeface="Arial"/>
              </a:rPr>
              <a:t>and  </a:t>
            </a:r>
            <a:r>
              <a:rPr sz="750" spc="-25" dirty="0">
                <a:solidFill>
                  <a:srgbClr val="3F3F3F"/>
                </a:solidFill>
                <a:latin typeface="Arial"/>
                <a:cs typeface="Arial"/>
              </a:rPr>
              <a:t>performance </a:t>
            </a:r>
            <a:r>
              <a:rPr sz="750" spc="-30" dirty="0">
                <a:solidFill>
                  <a:srgbClr val="3F3F3F"/>
                </a:solidFill>
                <a:latin typeface="Arial"/>
                <a:cs typeface="Arial"/>
              </a:rPr>
              <a:t>indicators </a:t>
            </a:r>
            <a:r>
              <a:rPr sz="750" spc="-15" dirty="0">
                <a:solidFill>
                  <a:srgbClr val="3F3F3F"/>
                </a:solidFill>
                <a:latin typeface="Arial"/>
                <a:cs typeface="Arial"/>
              </a:rPr>
              <a:t>in </a:t>
            </a:r>
            <a:r>
              <a:rPr sz="750" spc="-20" dirty="0">
                <a:solidFill>
                  <a:srgbClr val="3F3F3F"/>
                </a:solidFill>
                <a:latin typeface="Arial"/>
                <a:cs typeface="Arial"/>
              </a:rPr>
              <a:t>fact</a:t>
            </a:r>
            <a:r>
              <a:rPr sz="750" spc="-125" dirty="0">
                <a:solidFill>
                  <a:srgbClr val="3F3F3F"/>
                </a:solidFill>
                <a:latin typeface="Arial"/>
                <a:cs typeface="Arial"/>
              </a:rPr>
              <a:t> </a:t>
            </a:r>
            <a:r>
              <a:rPr sz="750" spc="-35" dirty="0">
                <a:solidFill>
                  <a:srgbClr val="3F3F3F"/>
                </a:solidFill>
                <a:latin typeface="Arial"/>
                <a:cs typeface="Arial"/>
              </a:rPr>
              <a:t>tables</a:t>
            </a:r>
            <a:endParaRPr sz="750">
              <a:latin typeface="Arial"/>
              <a:cs typeface="Arial"/>
            </a:endParaRPr>
          </a:p>
          <a:p>
            <a:pPr marL="155575" indent="-142875">
              <a:lnSpc>
                <a:spcPct val="100000"/>
              </a:lnSpc>
              <a:spcBef>
                <a:spcPts val="5"/>
              </a:spcBef>
              <a:buChar char="–"/>
              <a:tabLst>
                <a:tab pos="156210" algn="l"/>
              </a:tabLst>
            </a:pPr>
            <a:r>
              <a:rPr sz="750" spc="-30" dirty="0">
                <a:solidFill>
                  <a:srgbClr val="3F3F3F"/>
                </a:solidFill>
                <a:latin typeface="Arial"/>
                <a:cs typeface="Arial"/>
              </a:rPr>
              <a:t>Deduplicating</a:t>
            </a:r>
            <a:endParaRPr sz="750">
              <a:latin typeface="Arial"/>
              <a:cs typeface="Arial"/>
            </a:endParaRPr>
          </a:p>
          <a:p>
            <a:pPr marL="155575" indent="-142875">
              <a:lnSpc>
                <a:spcPct val="100000"/>
              </a:lnSpc>
              <a:buChar char="–"/>
              <a:tabLst>
                <a:tab pos="156210" algn="l"/>
              </a:tabLst>
            </a:pPr>
            <a:r>
              <a:rPr sz="750" spc="-40" dirty="0">
                <a:solidFill>
                  <a:srgbClr val="3F3F3F"/>
                </a:solidFill>
                <a:latin typeface="Arial"/>
                <a:cs typeface="Arial"/>
              </a:rPr>
              <a:t>commence</a:t>
            </a:r>
            <a:r>
              <a:rPr sz="750" spc="-80" dirty="0">
                <a:solidFill>
                  <a:srgbClr val="3F3F3F"/>
                </a:solidFill>
                <a:latin typeface="Arial"/>
                <a:cs typeface="Arial"/>
              </a:rPr>
              <a:t> </a:t>
            </a:r>
            <a:r>
              <a:rPr sz="750" spc="-35" dirty="0">
                <a:solidFill>
                  <a:srgbClr val="3F3F3F"/>
                </a:solidFill>
                <a:latin typeface="Arial"/>
                <a:cs typeface="Arial"/>
              </a:rPr>
              <a:t>householding</a:t>
            </a:r>
            <a:endParaRPr sz="750">
              <a:latin typeface="Arial"/>
              <a:cs typeface="Arial"/>
            </a:endParaRPr>
          </a:p>
          <a:p>
            <a:pPr marL="155575" marR="131445" indent="-142875">
              <a:lnSpc>
                <a:spcPct val="80000"/>
              </a:lnSpc>
              <a:spcBef>
                <a:spcPts val="180"/>
              </a:spcBef>
              <a:buChar char="–"/>
              <a:tabLst>
                <a:tab pos="156210" algn="l"/>
              </a:tabLst>
            </a:pPr>
            <a:r>
              <a:rPr sz="750" spc="-25" dirty="0">
                <a:solidFill>
                  <a:srgbClr val="3F3F3F"/>
                </a:solidFill>
                <a:latin typeface="Arial"/>
                <a:cs typeface="Arial"/>
              </a:rPr>
              <a:t>internationalizing </a:t>
            </a:r>
            <a:r>
              <a:rPr sz="750" spc="-35" dirty="0">
                <a:solidFill>
                  <a:srgbClr val="3F3F3F"/>
                </a:solidFill>
                <a:latin typeface="Arial"/>
                <a:cs typeface="Arial"/>
              </a:rPr>
              <a:t>and </a:t>
            </a:r>
            <a:r>
              <a:rPr sz="750" spc="-40" dirty="0">
                <a:solidFill>
                  <a:srgbClr val="3F3F3F"/>
                </a:solidFill>
                <a:latin typeface="Arial"/>
                <a:cs typeface="Arial"/>
              </a:rPr>
              <a:t>staging </a:t>
            </a:r>
            <a:r>
              <a:rPr sz="750" spc="-10" dirty="0">
                <a:solidFill>
                  <a:srgbClr val="3F3F3F"/>
                </a:solidFill>
                <a:latin typeface="Arial"/>
                <a:cs typeface="Arial"/>
              </a:rPr>
              <a:t>the  </a:t>
            </a:r>
            <a:r>
              <a:rPr sz="750" spc="-25" dirty="0">
                <a:solidFill>
                  <a:srgbClr val="3F3F3F"/>
                </a:solidFill>
                <a:latin typeface="Arial"/>
                <a:cs typeface="Arial"/>
              </a:rPr>
              <a:t>conformed</a:t>
            </a:r>
            <a:r>
              <a:rPr sz="750" spc="-85" dirty="0">
                <a:solidFill>
                  <a:srgbClr val="3F3F3F"/>
                </a:solidFill>
                <a:latin typeface="Arial"/>
                <a:cs typeface="Arial"/>
              </a:rPr>
              <a:t> </a:t>
            </a:r>
            <a:r>
              <a:rPr sz="750" spc="-30" dirty="0">
                <a:solidFill>
                  <a:srgbClr val="3F3F3F"/>
                </a:solidFill>
                <a:latin typeface="Arial"/>
                <a:cs typeface="Arial"/>
              </a:rPr>
              <a:t>data</a:t>
            </a:r>
            <a:r>
              <a:rPr sz="750" spc="-75" dirty="0">
                <a:solidFill>
                  <a:srgbClr val="3F3F3F"/>
                </a:solidFill>
                <a:latin typeface="Arial"/>
                <a:cs typeface="Arial"/>
              </a:rPr>
              <a:t> </a:t>
            </a:r>
            <a:r>
              <a:rPr sz="750" spc="5" dirty="0">
                <a:solidFill>
                  <a:srgbClr val="3F3F3F"/>
                </a:solidFill>
                <a:latin typeface="Arial"/>
                <a:cs typeface="Arial"/>
              </a:rPr>
              <a:t>to</a:t>
            </a:r>
            <a:r>
              <a:rPr sz="750" spc="-75" dirty="0">
                <a:solidFill>
                  <a:srgbClr val="3F3F3F"/>
                </a:solidFill>
                <a:latin typeface="Arial"/>
                <a:cs typeface="Arial"/>
              </a:rPr>
              <a:t> </a:t>
            </a:r>
            <a:r>
              <a:rPr sz="750" spc="-35" dirty="0">
                <a:solidFill>
                  <a:srgbClr val="3F3F3F"/>
                </a:solidFill>
                <a:latin typeface="Arial"/>
                <a:cs typeface="Arial"/>
              </a:rPr>
              <a:t>disk</a:t>
            </a:r>
            <a:endParaRPr sz="750">
              <a:latin typeface="Arial"/>
              <a:cs typeface="Arial"/>
            </a:endParaRPr>
          </a:p>
        </p:txBody>
      </p:sp>
      <p:sp>
        <p:nvSpPr>
          <p:cNvPr id="12" name="object 34"/>
          <p:cNvSpPr txBox="1"/>
          <p:nvPr/>
        </p:nvSpPr>
        <p:spPr>
          <a:xfrm>
            <a:off x="3695550" y="3226006"/>
            <a:ext cx="1800860" cy="238125"/>
          </a:xfrm>
          <a:prstGeom prst="rect">
            <a:avLst/>
          </a:prstGeom>
        </p:spPr>
        <p:txBody>
          <a:bodyPr vert="horz" wrap="square" lIns="0" tIns="0" rIns="0" bIns="0" rtlCol="0">
            <a:spAutoFit/>
          </a:bodyPr>
          <a:lstStyle/>
          <a:p>
            <a:pPr marL="184785" marR="5080" indent="-172085">
              <a:lnSpc>
                <a:spcPct val="80000"/>
              </a:lnSpc>
              <a:buChar char="•"/>
              <a:tabLst>
                <a:tab pos="184785" algn="l"/>
                <a:tab pos="185420" algn="l"/>
              </a:tabLst>
            </a:pPr>
            <a:r>
              <a:rPr sz="900" spc="-55" dirty="0">
                <a:solidFill>
                  <a:srgbClr val="3F3F3F"/>
                </a:solidFill>
                <a:latin typeface="Arial"/>
                <a:cs typeface="Arial"/>
              </a:rPr>
              <a:t>Data </a:t>
            </a:r>
            <a:r>
              <a:rPr sz="900" spc="-25" dirty="0">
                <a:solidFill>
                  <a:srgbClr val="3F3F3F"/>
                </a:solidFill>
                <a:latin typeface="Arial"/>
                <a:cs typeface="Arial"/>
              </a:rPr>
              <a:t>conformation </a:t>
            </a:r>
            <a:r>
              <a:rPr sz="900" spc="-50" dirty="0">
                <a:solidFill>
                  <a:srgbClr val="3F3F3F"/>
                </a:solidFill>
                <a:latin typeface="Arial"/>
                <a:cs typeface="Arial"/>
              </a:rPr>
              <a:t>is achieved </a:t>
            </a:r>
            <a:r>
              <a:rPr sz="900" spc="-15" dirty="0">
                <a:solidFill>
                  <a:srgbClr val="3F3F3F"/>
                </a:solidFill>
                <a:latin typeface="Arial"/>
                <a:cs typeface="Arial"/>
              </a:rPr>
              <a:t>in </a:t>
            </a:r>
            <a:r>
              <a:rPr sz="900" spc="-70" dirty="0">
                <a:solidFill>
                  <a:srgbClr val="3F3F3F"/>
                </a:solidFill>
                <a:latin typeface="Arial"/>
                <a:cs typeface="Arial"/>
              </a:rPr>
              <a:t>a  </a:t>
            </a:r>
            <a:r>
              <a:rPr sz="900" spc="-20" dirty="0">
                <a:solidFill>
                  <a:srgbClr val="3F3F3F"/>
                </a:solidFill>
                <a:latin typeface="Arial"/>
                <a:cs typeface="Arial"/>
              </a:rPr>
              <a:t>three </a:t>
            </a:r>
            <a:r>
              <a:rPr sz="900" spc="-60" dirty="0">
                <a:solidFill>
                  <a:srgbClr val="3F3F3F"/>
                </a:solidFill>
                <a:latin typeface="Arial"/>
                <a:cs typeface="Arial"/>
              </a:rPr>
              <a:t>phase</a:t>
            </a:r>
            <a:r>
              <a:rPr sz="900" spc="-125" dirty="0">
                <a:solidFill>
                  <a:srgbClr val="3F3F3F"/>
                </a:solidFill>
                <a:latin typeface="Arial"/>
                <a:cs typeface="Arial"/>
              </a:rPr>
              <a:t> </a:t>
            </a:r>
            <a:r>
              <a:rPr sz="900" spc="-50" dirty="0">
                <a:solidFill>
                  <a:srgbClr val="3F3F3F"/>
                </a:solidFill>
                <a:latin typeface="Arial"/>
                <a:cs typeface="Arial"/>
              </a:rPr>
              <a:t>process:</a:t>
            </a:r>
            <a:endParaRPr sz="900">
              <a:latin typeface="Arial"/>
              <a:cs typeface="Arial"/>
            </a:endParaRPr>
          </a:p>
        </p:txBody>
      </p:sp>
      <p:sp>
        <p:nvSpPr>
          <p:cNvPr id="13" name="object 35"/>
          <p:cNvSpPr txBox="1"/>
          <p:nvPr/>
        </p:nvSpPr>
        <p:spPr>
          <a:xfrm>
            <a:off x="3924150" y="3446224"/>
            <a:ext cx="1636395" cy="543560"/>
          </a:xfrm>
          <a:prstGeom prst="rect">
            <a:avLst/>
          </a:prstGeom>
        </p:spPr>
        <p:txBody>
          <a:bodyPr vert="horz" wrap="square" lIns="0" tIns="0" rIns="0" bIns="0" rtlCol="0">
            <a:spAutoFit/>
          </a:bodyPr>
          <a:lstStyle/>
          <a:p>
            <a:pPr marL="155575" indent="-142875">
              <a:lnSpc>
                <a:spcPct val="100000"/>
              </a:lnSpc>
              <a:buChar char="–"/>
              <a:tabLst>
                <a:tab pos="156210" algn="l"/>
              </a:tabLst>
            </a:pPr>
            <a:r>
              <a:rPr sz="750" spc="-35" dirty="0">
                <a:solidFill>
                  <a:srgbClr val="3F3F3F"/>
                </a:solidFill>
                <a:latin typeface="Arial"/>
                <a:cs typeface="Arial"/>
              </a:rPr>
              <a:t>standardizing</a:t>
            </a:r>
            <a:r>
              <a:rPr sz="750" spc="-130" dirty="0">
                <a:solidFill>
                  <a:srgbClr val="3F3F3F"/>
                </a:solidFill>
                <a:latin typeface="Arial"/>
                <a:cs typeface="Arial"/>
              </a:rPr>
              <a:t> </a:t>
            </a:r>
            <a:r>
              <a:rPr sz="750" spc="-30" dirty="0">
                <a:solidFill>
                  <a:srgbClr val="3F3F3F"/>
                </a:solidFill>
                <a:latin typeface="Arial"/>
                <a:cs typeface="Arial"/>
              </a:rPr>
              <a:t>data</a:t>
            </a:r>
            <a:endParaRPr sz="750">
              <a:latin typeface="Arial"/>
              <a:cs typeface="Arial"/>
            </a:endParaRPr>
          </a:p>
          <a:p>
            <a:pPr marL="155575" indent="-142875">
              <a:lnSpc>
                <a:spcPct val="100000"/>
              </a:lnSpc>
              <a:buChar char="–"/>
              <a:tabLst>
                <a:tab pos="156210" algn="l"/>
              </a:tabLst>
            </a:pPr>
            <a:r>
              <a:rPr sz="750" spc="-30" dirty="0">
                <a:solidFill>
                  <a:srgbClr val="3F3F3F"/>
                </a:solidFill>
                <a:latin typeface="Arial"/>
                <a:cs typeface="Arial"/>
              </a:rPr>
              <a:t>matching </a:t>
            </a:r>
            <a:r>
              <a:rPr sz="750" spc="-35" dirty="0">
                <a:solidFill>
                  <a:srgbClr val="3F3F3F"/>
                </a:solidFill>
                <a:latin typeface="Arial"/>
                <a:cs typeface="Arial"/>
              </a:rPr>
              <a:t>and </a:t>
            </a:r>
            <a:r>
              <a:rPr sz="750" spc="-30" dirty="0">
                <a:solidFill>
                  <a:srgbClr val="3F3F3F"/>
                </a:solidFill>
                <a:latin typeface="Arial"/>
                <a:cs typeface="Arial"/>
              </a:rPr>
              <a:t>deduplicating</a:t>
            </a:r>
            <a:r>
              <a:rPr sz="750" spc="-114" dirty="0">
                <a:solidFill>
                  <a:srgbClr val="3F3F3F"/>
                </a:solidFill>
                <a:latin typeface="Arial"/>
                <a:cs typeface="Arial"/>
              </a:rPr>
              <a:t> </a:t>
            </a:r>
            <a:r>
              <a:rPr sz="750" spc="-30" dirty="0">
                <a:solidFill>
                  <a:srgbClr val="3F3F3F"/>
                </a:solidFill>
                <a:latin typeface="Arial"/>
                <a:cs typeface="Arial"/>
              </a:rPr>
              <a:t>data</a:t>
            </a:r>
            <a:endParaRPr sz="750">
              <a:latin typeface="Arial"/>
              <a:cs typeface="Arial"/>
            </a:endParaRPr>
          </a:p>
          <a:p>
            <a:pPr marL="155575" marR="5080" indent="-142875">
              <a:lnSpc>
                <a:spcPct val="80000"/>
              </a:lnSpc>
              <a:spcBef>
                <a:spcPts val="180"/>
              </a:spcBef>
              <a:buChar char="–"/>
              <a:tabLst>
                <a:tab pos="156210" algn="l"/>
              </a:tabLst>
            </a:pPr>
            <a:r>
              <a:rPr sz="750" spc="-30" dirty="0">
                <a:solidFill>
                  <a:srgbClr val="3F3F3F"/>
                </a:solidFill>
                <a:latin typeface="Arial"/>
                <a:cs typeface="Arial"/>
              </a:rPr>
              <a:t>surviving, </a:t>
            </a:r>
            <a:r>
              <a:rPr sz="750" spc="-25" dirty="0">
                <a:solidFill>
                  <a:srgbClr val="3F3F3F"/>
                </a:solidFill>
                <a:latin typeface="Arial"/>
                <a:cs typeface="Arial"/>
              </a:rPr>
              <a:t>i.e. </a:t>
            </a:r>
            <a:r>
              <a:rPr sz="750" spc="5" dirty="0">
                <a:solidFill>
                  <a:srgbClr val="3F3F3F"/>
                </a:solidFill>
                <a:latin typeface="Arial"/>
                <a:cs typeface="Arial"/>
              </a:rPr>
              <a:t>to </a:t>
            </a:r>
            <a:r>
              <a:rPr sz="750" spc="-20" dirty="0">
                <a:solidFill>
                  <a:srgbClr val="3F3F3F"/>
                </a:solidFill>
                <a:latin typeface="Arial"/>
                <a:cs typeface="Arial"/>
              </a:rPr>
              <a:t>distilling </a:t>
            </a:r>
            <a:r>
              <a:rPr sz="750" spc="-55" dirty="0">
                <a:solidFill>
                  <a:srgbClr val="3F3F3F"/>
                </a:solidFill>
                <a:latin typeface="Arial"/>
                <a:cs typeface="Arial"/>
              </a:rPr>
              <a:t>a </a:t>
            </a:r>
            <a:r>
              <a:rPr sz="750" spc="-30" dirty="0">
                <a:solidFill>
                  <a:srgbClr val="3F3F3F"/>
                </a:solidFill>
                <a:latin typeface="Arial"/>
                <a:cs typeface="Arial"/>
              </a:rPr>
              <a:t>set </a:t>
            </a:r>
            <a:r>
              <a:rPr sz="750" spc="-5" dirty="0">
                <a:solidFill>
                  <a:srgbClr val="3F3F3F"/>
                </a:solidFill>
                <a:latin typeface="Arial"/>
                <a:cs typeface="Arial"/>
              </a:rPr>
              <a:t>of  </a:t>
            </a:r>
            <a:r>
              <a:rPr sz="750" spc="-35" dirty="0">
                <a:solidFill>
                  <a:srgbClr val="3F3F3F"/>
                </a:solidFill>
                <a:latin typeface="Arial"/>
                <a:cs typeface="Arial"/>
              </a:rPr>
              <a:t>matched records </a:t>
            </a:r>
            <a:r>
              <a:rPr sz="750" spc="-10" dirty="0">
                <a:solidFill>
                  <a:srgbClr val="3F3F3F"/>
                </a:solidFill>
                <a:latin typeface="Arial"/>
                <a:cs typeface="Arial"/>
              </a:rPr>
              <a:t>into </a:t>
            </a:r>
            <a:r>
              <a:rPr sz="750" spc="-55" dirty="0">
                <a:solidFill>
                  <a:srgbClr val="3F3F3F"/>
                </a:solidFill>
                <a:latin typeface="Arial"/>
                <a:cs typeface="Arial"/>
              </a:rPr>
              <a:t>a </a:t>
            </a:r>
            <a:r>
              <a:rPr sz="750" spc="-15" dirty="0">
                <a:solidFill>
                  <a:srgbClr val="3F3F3F"/>
                </a:solidFill>
                <a:latin typeface="Arial"/>
                <a:cs typeface="Arial"/>
              </a:rPr>
              <a:t>unified </a:t>
            </a:r>
            <a:r>
              <a:rPr sz="750" spc="-30" dirty="0">
                <a:solidFill>
                  <a:srgbClr val="3F3F3F"/>
                </a:solidFill>
                <a:latin typeface="Arial"/>
                <a:cs typeface="Arial"/>
              </a:rPr>
              <a:t>set </a:t>
            </a:r>
            <a:r>
              <a:rPr sz="750" spc="-5" dirty="0">
                <a:solidFill>
                  <a:srgbClr val="3F3F3F"/>
                </a:solidFill>
                <a:latin typeface="Arial"/>
                <a:cs typeface="Arial"/>
              </a:rPr>
              <a:t>of  </a:t>
            </a:r>
            <a:r>
              <a:rPr sz="750" spc="-30" dirty="0">
                <a:solidFill>
                  <a:srgbClr val="3F3F3F"/>
                </a:solidFill>
                <a:latin typeface="Arial"/>
                <a:cs typeface="Arial"/>
              </a:rPr>
              <a:t>data </a:t>
            </a:r>
            <a:r>
              <a:rPr sz="750" spc="5" dirty="0">
                <a:solidFill>
                  <a:srgbClr val="3F3F3F"/>
                </a:solidFill>
                <a:latin typeface="Arial"/>
                <a:cs typeface="Arial"/>
              </a:rPr>
              <a:t>to</a:t>
            </a:r>
            <a:r>
              <a:rPr sz="750" spc="-150" dirty="0">
                <a:solidFill>
                  <a:srgbClr val="3F3F3F"/>
                </a:solidFill>
                <a:latin typeface="Arial"/>
                <a:cs typeface="Arial"/>
              </a:rPr>
              <a:t> </a:t>
            </a:r>
            <a:r>
              <a:rPr sz="750" spc="-20" dirty="0">
                <a:solidFill>
                  <a:srgbClr val="3F3F3F"/>
                </a:solidFill>
                <a:latin typeface="Arial"/>
                <a:cs typeface="Arial"/>
              </a:rPr>
              <a:t>build </a:t>
            </a:r>
            <a:r>
              <a:rPr sz="750" spc="-30" dirty="0">
                <a:solidFill>
                  <a:srgbClr val="3F3F3F"/>
                </a:solidFill>
                <a:latin typeface="Arial"/>
                <a:cs typeface="Arial"/>
              </a:rPr>
              <a:t>dimension </a:t>
            </a:r>
            <a:r>
              <a:rPr sz="750" spc="-20" dirty="0">
                <a:solidFill>
                  <a:srgbClr val="3F3F3F"/>
                </a:solidFill>
                <a:latin typeface="Arial"/>
                <a:cs typeface="Arial"/>
              </a:rPr>
              <a:t>table </a:t>
            </a:r>
            <a:r>
              <a:rPr sz="750" spc="-35" dirty="0">
                <a:solidFill>
                  <a:srgbClr val="3F3F3F"/>
                </a:solidFill>
                <a:latin typeface="Arial"/>
                <a:cs typeface="Arial"/>
              </a:rPr>
              <a:t>records.</a:t>
            </a:r>
            <a:endParaRPr sz="750">
              <a:latin typeface="Arial"/>
              <a:cs typeface="Arial"/>
            </a:endParaRPr>
          </a:p>
        </p:txBody>
      </p:sp>
    </p:spTree>
    <p:extLst>
      <p:ext uri="{BB962C8B-B14F-4D97-AF65-F5344CB8AC3E}">
        <p14:creationId xmlns:p14="http://schemas.microsoft.com/office/powerpoint/2010/main" val="31545673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4" name="object 3"/>
          <p:cNvSpPr txBox="1"/>
          <p:nvPr/>
        </p:nvSpPr>
        <p:spPr>
          <a:xfrm>
            <a:off x="1578355" y="4649726"/>
            <a:ext cx="102235" cy="107950"/>
          </a:xfrm>
          <a:prstGeom prst="rect">
            <a:avLst/>
          </a:prstGeom>
        </p:spPr>
        <p:txBody>
          <a:bodyPr vert="horz" wrap="square" lIns="0" tIns="0" rIns="0" bIns="0" rtlCol="0">
            <a:spAutoFit/>
          </a:bodyPr>
          <a:lstStyle/>
          <a:p>
            <a:pPr marL="12700">
              <a:lnSpc>
                <a:spcPct val="100000"/>
              </a:lnSpc>
            </a:pPr>
            <a:r>
              <a:rPr sz="600" i="1" spc="-35" dirty="0">
                <a:latin typeface="Arial"/>
                <a:cs typeface="Arial"/>
              </a:rPr>
              <a:t>1</a:t>
            </a:r>
            <a:r>
              <a:rPr sz="600" i="1" spc="-30" dirty="0">
                <a:latin typeface="Arial"/>
                <a:cs typeface="Arial"/>
              </a:rPr>
              <a:t>3</a:t>
            </a:r>
            <a:endParaRPr sz="600">
              <a:latin typeface="Arial"/>
              <a:cs typeface="Arial"/>
            </a:endParaRPr>
          </a:p>
        </p:txBody>
      </p:sp>
      <p:sp>
        <p:nvSpPr>
          <p:cNvPr id="5" name="object 4"/>
          <p:cNvSpPr/>
          <p:nvPr/>
        </p:nvSpPr>
        <p:spPr>
          <a:xfrm>
            <a:off x="5774435" y="4573518"/>
            <a:ext cx="272796" cy="239267"/>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491995" y="1692397"/>
            <a:ext cx="4572000" cy="0"/>
          </a:xfrm>
          <a:custGeom>
            <a:avLst/>
            <a:gdLst/>
            <a:ahLst/>
            <a:cxnLst/>
            <a:rect l="l" t="t" r="r" b="b"/>
            <a:pathLst>
              <a:path w="4572000">
                <a:moveTo>
                  <a:pt x="0" y="0"/>
                </a:moveTo>
                <a:lnTo>
                  <a:pt x="4571999" y="0"/>
                </a:lnTo>
              </a:path>
            </a:pathLst>
          </a:custGeom>
          <a:ln w="7619">
            <a:solidFill>
              <a:srgbClr val="BF0000"/>
            </a:solidFill>
          </a:ln>
        </p:spPr>
        <p:txBody>
          <a:bodyPr wrap="square" lIns="0" tIns="0" rIns="0" bIns="0" rtlCol="0"/>
          <a:lstStyle/>
          <a:p>
            <a:endParaRPr/>
          </a:p>
        </p:txBody>
      </p:sp>
      <p:sp>
        <p:nvSpPr>
          <p:cNvPr id="7" name="object 7"/>
          <p:cNvSpPr txBox="1"/>
          <p:nvPr/>
        </p:nvSpPr>
        <p:spPr>
          <a:xfrm>
            <a:off x="1756663" y="1495047"/>
            <a:ext cx="119380" cy="107950"/>
          </a:xfrm>
          <a:prstGeom prst="rect">
            <a:avLst/>
          </a:prstGeom>
        </p:spPr>
        <p:txBody>
          <a:bodyPr vert="horz" wrap="square" lIns="0" tIns="0" rIns="0" bIns="0" rtlCol="0">
            <a:spAutoFit/>
          </a:bodyPr>
          <a:lstStyle/>
          <a:p>
            <a:pPr marL="12700">
              <a:lnSpc>
                <a:spcPct val="100000"/>
              </a:lnSpc>
            </a:pPr>
            <a:r>
              <a:rPr sz="600" spc="-20" dirty="0">
                <a:solidFill>
                  <a:srgbClr val="898989"/>
                </a:solidFill>
                <a:latin typeface="Arial"/>
                <a:cs typeface="Arial"/>
              </a:rPr>
              <a:t>I</a:t>
            </a:r>
            <a:r>
              <a:rPr sz="600" spc="-125" dirty="0">
                <a:solidFill>
                  <a:srgbClr val="898989"/>
                </a:solidFill>
                <a:latin typeface="Arial"/>
                <a:cs typeface="Arial"/>
              </a:rPr>
              <a:t>S</a:t>
            </a:r>
            <a:r>
              <a:rPr sz="600" spc="-30" dirty="0">
                <a:solidFill>
                  <a:srgbClr val="898989"/>
                </a:solidFill>
                <a:latin typeface="Arial"/>
                <a:cs typeface="Arial"/>
              </a:rPr>
              <a:t>5</a:t>
            </a:r>
            <a:endParaRPr sz="600">
              <a:latin typeface="Arial"/>
              <a:cs typeface="Arial"/>
            </a:endParaRPr>
          </a:p>
        </p:txBody>
      </p:sp>
      <p:sp>
        <p:nvSpPr>
          <p:cNvPr id="8" name="object 8"/>
          <p:cNvSpPr txBox="1"/>
          <p:nvPr/>
        </p:nvSpPr>
        <p:spPr>
          <a:xfrm>
            <a:off x="5217666" y="1498095"/>
            <a:ext cx="581025" cy="107950"/>
          </a:xfrm>
          <a:prstGeom prst="rect">
            <a:avLst/>
          </a:prstGeom>
        </p:spPr>
        <p:txBody>
          <a:bodyPr vert="horz" wrap="square" lIns="0" tIns="0" rIns="0" bIns="0" rtlCol="0">
            <a:spAutoFit/>
          </a:bodyPr>
          <a:lstStyle/>
          <a:p>
            <a:pPr marL="12700">
              <a:lnSpc>
                <a:spcPct val="100000"/>
              </a:lnSpc>
            </a:pPr>
            <a:r>
              <a:rPr sz="600" spc="-35" dirty="0">
                <a:solidFill>
                  <a:srgbClr val="898989"/>
                </a:solidFill>
                <a:latin typeface="Arial"/>
                <a:cs typeface="Arial"/>
              </a:rPr>
              <a:t>Data</a:t>
            </a:r>
            <a:r>
              <a:rPr sz="600" spc="-120" dirty="0">
                <a:solidFill>
                  <a:srgbClr val="898989"/>
                </a:solidFill>
                <a:latin typeface="Arial"/>
                <a:cs typeface="Arial"/>
              </a:rPr>
              <a:t> </a:t>
            </a:r>
            <a:r>
              <a:rPr sz="600" spc="-30" dirty="0">
                <a:solidFill>
                  <a:srgbClr val="898989"/>
                </a:solidFill>
                <a:latin typeface="Arial"/>
                <a:cs typeface="Arial"/>
              </a:rPr>
              <a:t>warehousing</a:t>
            </a:r>
            <a:endParaRPr sz="600">
              <a:latin typeface="Arial"/>
              <a:cs typeface="Arial"/>
            </a:endParaRPr>
          </a:p>
        </p:txBody>
      </p:sp>
      <p:sp>
        <p:nvSpPr>
          <p:cNvPr id="9" name="object 9"/>
          <p:cNvSpPr txBox="1"/>
          <p:nvPr/>
        </p:nvSpPr>
        <p:spPr>
          <a:xfrm>
            <a:off x="1651507" y="1710947"/>
            <a:ext cx="2898140" cy="2939415"/>
          </a:xfrm>
          <a:prstGeom prst="rect">
            <a:avLst/>
          </a:prstGeom>
        </p:spPr>
        <p:txBody>
          <a:bodyPr vert="horz" wrap="square" lIns="0" tIns="0" rIns="0" bIns="0" rtlCol="0">
            <a:spAutoFit/>
          </a:bodyPr>
          <a:lstStyle/>
          <a:p>
            <a:pPr marL="1367155">
              <a:lnSpc>
                <a:spcPts val="2615"/>
              </a:lnSpc>
            </a:pPr>
            <a:r>
              <a:rPr sz="2200" spc="-130" dirty="0">
                <a:solidFill>
                  <a:srgbClr val="C00000"/>
                </a:solidFill>
                <a:latin typeface="Arial"/>
                <a:cs typeface="Arial"/>
              </a:rPr>
              <a:t>Data</a:t>
            </a:r>
            <a:r>
              <a:rPr sz="2200" spc="-175" dirty="0">
                <a:solidFill>
                  <a:srgbClr val="C00000"/>
                </a:solidFill>
                <a:latin typeface="Arial"/>
                <a:cs typeface="Arial"/>
              </a:rPr>
              <a:t> </a:t>
            </a:r>
            <a:r>
              <a:rPr sz="2200" spc="-85" dirty="0">
                <a:solidFill>
                  <a:srgbClr val="C00000"/>
                </a:solidFill>
                <a:latin typeface="Arial"/>
                <a:cs typeface="Arial"/>
              </a:rPr>
              <a:t>Delivery</a:t>
            </a:r>
            <a:endParaRPr sz="2200">
              <a:latin typeface="Arial"/>
              <a:cs typeface="Arial"/>
            </a:endParaRPr>
          </a:p>
          <a:p>
            <a:pPr marL="184785" indent="-172085">
              <a:lnSpc>
                <a:spcPts val="1175"/>
              </a:lnSpc>
              <a:buChar char="•"/>
              <a:tabLst>
                <a:tab pos="184785" algn="l"/>
                <a:tab pos="185420" algn="l"/>
              </a:tabLst>
            </a:pPr>
            <a:r>
              <a:rPr sz="1000" spc="-30" dirty="0">
                <a:solidFill>
                  <a:srgbClr val="3F3F3F"/>
                </a:solidFill>
                <a:latin typeface="Arial"/>
                <a:cs typeface="Arial"/>
              </a:rPr>
              <a:t>All </a:t>
            </a:r>
            <a:r>
              <a:rPr sz="1000" spc="-45" dirty="0">
                <a:solidFill>
                  <a:srgbClr val="3F3F3F"/>
                </a:solidFill>
                <a:latin typeface="Arial"/>
                <a:cs typeface="Arial"/>
              </a:rPr>
              <a:t>previous </a:t>
            </a:r>
            <a:r>
              <a:rPr sz="1000" spc="-60" dirty="0">
                <a:solidFill>
                  <a:srgbClr val="3F3F3F"/>
                </a:solidFill>
                <a:latin typeface="Arial"/>
                <a:cs typeface="Arial"/>
              </a:rPr>
              <a:t>steps </a:t>
            </a:r>
            <a:r>
              <a:rPr sz="1000" spc="-45" dirty="0">
                <a:solidFill>
                  <a:srgbClr val="3F3F3F"/>
                </a:solidFill>
                <a:latin typeface="Arial"/>
                <a:cs typeface="Arial"/>
              </a:rPr>
              <a:t>lead </a:t>
            </a:r>
            <a:r>
              <a:rPr sz="1000" spc="-35" dirty="0">
                <a:solidFill>
                  <a:srgbClr val="3F3F3F"/>
                </a:solidFill>
                <a:latin typeface="Arial"/>
                <a:cs typeface="Arial"/>
              </a:rPr>
              <a:t>up </a:t>
            </a:r>
            <a:r>
              <a:rPr sz="1000" spc="5" dirty="0">
                <a:solidFill>
                  <a:srgbClr val="3F3F3F"/>
                </a:solidFill>
                <a:latin typeface="Arial"/>
                <a:cs typeface="Arial"/>
              </a:rPr>
              <a:t>to</a:t>
            </a:r>
            <a:r>
              <a:rPr sz="1000" spc="-105" dirty="0">
                <a:solidFill>
                  <a:srgbClr val="3F3F3F"/>
                </a:solidFill>
                <a:latin typeface="Arial"/>
                <a:cs typeface="Arial"/>
              </a:rPr>
              <a:t> </a:t>
            </a:r>
            <a:r>
              <a:rPr sz="1000" spc="-85" dirty="0">
                <a:solidFill>
                  <a:srgbClr val="3F3F3F"/>
                </a:solidFill>
                <a:latin typeface="Arial"/>
                <a:cs typeface="Arial"/>
              </a:rPr>
              <a:t>this…</a:t>
            </a:r>
            <a:endParaRPr sz="1000">
              <a:latin typeface="Arial"/>
              <a:cs typeface="Arial"/>
            </a:endParaRPr>
          </a:p>
          <a:p>
            <a:pPr marL="184785" indent="-172085">
              <a:lnSpc>
                <a:spcPct val="100000"/>
              </a:lnSpc>
              <a:spcBef>
                <a:spcPts val="960"/>
              </a:spcBef>
              <a:buChar char="•"/>
              <a:tabLst>
                <a:tab pos="184785" algn="l"/>
                <a:tab pos="185420" algn="l"/>
              </a:tabLst>
            </a:pPr>
            <a:r>
              <a:rPr sz="1000" spc="-65" dirty="0">
                <a:solidFill>
                  <a:srgbClr val="3F3F3F"/>
                </a:solidFill>
                <a:latin typeface="Arial"/>
                <a:cs typeface="Arial"/>
              </a:rPr>
              <a:t>Consist </a:t>
            </a:r>
            <a:r>
              <a:rPr sz="1000" spc="-5" dirty="0">
                <a:solidFill>
                  <a:srgbClr val="3F3F3F"/>
                </a:solidFill>
                <a:latin typeface="Arial"/>
                <a:cs typeface="Arial"/>
              </a:rPr>
              <a:t>of </a:t>
            </a:r>
            <a:r>
              <a:rPr sz="1000" spc="-15" dirty="0">
                <a:solidFill>
                  <a:srgbClr val="3F3F3F"/>
                </a:solidFill>
                <a:latin typeface="Arial"/>
                <a:cs typeface="Arial"/>
              </a:rPr>
              <a:t>the </a:t>
            </a:r>
            <a:r>
              <a:rPr sz="1000" spc="-25" dirty="0">
                <a:solidFill>
                  <a:srgbClr val="3F3F3F"/>
                </a:solidFill>
                <a:latin typeface="Arial"/>
                <a:cs typeface="Arial"/>
              </a:rPr>
              <a:t>following</a:t>
            </a:r>
            <a:r>
              <a:rPr sz="1000" spc="-135" dirty="0">
                <a:solidFill>
                  <a:srgbClr val="3F3F3F"/>
                </a:solidFill>
                <a:latin typeface="Arial"/>
                <a:cs typeface="Arial"/>
              </a:rPr>
              <a:t> </a:t>
            </a:r>
            <a:r>
              <a:rPr sz="1000" spc="-30" dirty="0">
                <a:solidFill>
                  <a:srgbClr val="3F3F3F"/>
                </a:solidFill>
                <a:latin typeface="Arial"/>
                <a:cs typeface="Arial"/>
              </a:rPr>
              <a:t>activities:</a:t>
            </a:r>
            <a:endParaRPr sz="1000">
              <a:latin typeface="Arial"/>
              <a:cs typeface="Arial"/>
            </a:endParaRPr>
          </a:p>
          <a:p>
            <a:pPr marL="384175" lvl="1" indent="-142875">
              <a:lnSpc>
                <a:spcPct val="100000"/>
              </a:lnSpc>
              <a:spcBef>
                <a:spcPts val="5"/>
              </a:spcBef>
              <a:buChar char="–"/>
              <a:tabLst>
                <a:tab pos="384810" algn="l"/>
              </a:tabLst>
            </a:pPr>
            <a:r>
              <a:rPr sz="850" spc="-35" dirty="0">
                <a:solidFill>
                  <a:srgbClr val="3F3F3F"/>
                </a:solidFill>
                <a:latin typeface="Arial"/>
                <a:cs typeface="Arial"/>
              </a:rPr>
              <a:t>loading </a:t>
            </a:r>
            <a:r>
              <a:rPr sz="850" spc="-5" dirty="0">
                <a:solidFill>
                  <a:srgbClr val="3F3F3F"/>
                </a:solidFill>
                <a:latin typeface="Arial"/>
                <a:cs typeface="Arial"/>
              </a:rPr>
              <a:t>flat </a:t>
            </a:r>
            <a:r>
              <a:rPr sz="850" spc="-45" dirty="0">
                <a:solidFill>
                  <a:srgbClr val="3F3F3F"/>
                </a:solidFill>
                <a:latin typeface="Arial"/>
                <a:cs typeface="Arial"/>
              </a:rPr>
              <a:t>and </a:t>
            </a:r>
            <a:r>
              <a:rPr sz="850" spc="-40" dirty="0">
                <a:solidFill>
                  <a:srgbClr val="3F3F3F"/>
                </a:solidFill>
                <a:latin typeface="Arial"/>
                <a:cs typeface="Arial"/>
              </a:rPr>
              <a:t>snowflake</a:t>
            </a:r>
            <a:r>
              <a:rPr sz="850" spc="-85" dirty="0">
                <a:solidFill>
                  <a:srgbClr val="3F3F3F"/>
                </a:solidFill>
                <a:latin typeface="Arial"/>
                <a:cs typeface="Arial"/>
              </a:rPr>
              <a:t> </a:t>
            </a:r>
            <a:r>
              <a:rPr sz="850" spc="-40" dirty="0">
                <a:solidFill>
                  <a:srgbClr val="3F3F3F"/>
                </a:solidFill>
                <a:latin typeface="Arial"/>
                <a:cs typeface="Arial"/>
              </a:rPr>
              <a:t>dimensions,</a:t>
            </a:r>
            <a:endParaRPr sz="850">
              <a:latin typeface="Arial"/>
              <a:cs typeface="Arial"/>
            </a:endParaRPr>
          </a:p>
          <a:p>
            <a:pPr marL="384175" lvl="1" indent="-142875">
              <a:lnSpc>
                <a:spcPct val="100000"/>
              </a:lnSpc>
              <a:buChar char="–"/>
              <a:tabLst>
                <a:tab pos="384810" algn="l"/>
              </a:tabLst>
            </a:pPr>
            <a:r>
              <a:rPr sz="850" spc="-40" dirty="0">
                <a:solidFill>
                  <a:srgbClr val="3F3F3F"/>
                </a:solidFill>
                <a:latin typeface="Arial"/>
                <a:cs typeface="Arial"/>
              </a:rPr>
              <a:t>generating </a:t>
            </a:r>
            <a:r>
              <a:rPr sz="850" spc="-10" dirty="0">
                <a:solidFill>
                  <a:srgbClr val="3F3F3F"/>
                </a:solidFill>
                <a:latin typeface="Arial"/>
                <a:cs typeface="Arial"/>
              </a:rPr>
              <a:t>time</a:t>
            </a:r>
            <a:r>
              <a:rPr sz="850" spc="-50" dirty="0">
                <a:solidFill>
                  <a:srgbClr val="3F3F3F"/>
                </a:solidFill>
                <a:latin typeface="Arial"/>
                <a:cs typeface="Arial"/>
              </a:rPr>
              <a:t> </a:t>
            </a:r>
            <a:r>
              <a:rPr sz="850" spc="-40" dirty="0">
                <a:solidFill>
                  <a:srgbClr val="3F3F3F"/>
                </a:solidFill>
                <a:latin typeface="Arial"/>
                <a:cs typeface="Arial"/>
              </a:rPr>
              <a:t>dimensions,</a:t>
            </a:r>
            <a:endParaRPr sz="850">
              <a:latin typeface="Arial"/>
              <a:cs typeface="Arial"/>
            </a:endParaRPr>
          </a:p>
          <a:p>
            <a:pPr marL="384175" lvl="1" indent="-142875">
              <a:lnSpc>
                <a:spcPct val="100000"/>
              </a:lnSpc>
              <a:buChar char="–"/>
              <a:tabLst>
                <a:tab pos="384810" algn="l"/>
              </a:tabLst>
            </a:pPr>
            <a:r>
              <a:rPr sz="850" spc="-35" dirty="0">
                <a:solidFill>
                  <a:srgbClr val="3F3F3F"/>
                </a:solidFill>
                <a:latin typeface="Arial"/>
                <a:cs typeface="Arial"/>
              </a:rPr>
              <a:t>loading </a:t>
            </a:r>
            <a:r>
              <a:rPr sz="850" spc="-40" dirty="0">
                <a:solidFill>
                  <a:srgbClr val="3F3F3F"/>
                </a:solidFill>
                <a:latin typeface="Arial"/>
                <a:cs typeface="Arial"/>
              </a:rPr>
              <a:t>degenerate</a:t>
            </a:r>
            <a:r>
              <a:rPr sz="850" spc="-90" dirty="0">
                <a:solidFill>
                  <a:srgbClr val="3F3F3F"/>
                </a:solidFill>
                <a:latin typeface="Arial"/>
                <a:cs typeface="Arial"/>
              </a:rPr>
              <a:t> </a:t>
            </a:r>
            <a:r>
              <a:rPr sz="850" spc="-40" dirty="0">
                <a:solidFill>
                  <a:srgbClr val="3F3F3F"/>
                </a:solidFill>
                <a:latin typeface="Arial"/>
                <a:cs typeface="Arial"/>
              </a:rPr>
              <a:t>dimensions,</a:t>
            </a:r>
            <a:endParaRPr sz="850">
              <a:latin typeface="Arial"/>
              <a:cs typeface="Arial"/>
            </a:endParaRPr>
          </a:p>
          <a:p>
            <a:pPr marL="384175" marR="673735" lvl="1" indent="-142875">
              <a:lnSpc>
                <a:spcPct val="80000"/>
              </a:lnSpc>
              <a:spcBef>
                <a:spcPts val="200"/>
              </a:spcBef>
              <a:buChar char="–"/>
              <a:tabLst>
                <a:tab pos="384810" algn="l"/>
              </a:tabLst>
            </a:pPr>
            <a:r>
              <a:rPr sz="850" spc="-35" dirty="0">
                <a:solidFill>
                  <a:srgbClr val="3F3F3F"/>
                </a:solidFill>
                <a:latin typeface="Arial"/>
                <a:cs typeface="Arial"/>
              </a:rPr>
              <a:t>loading </a:t>
            </a:r>
            <a:r>
              <a:rPr sz="850" spc="-50" dirty="0">
                <a:solidFill>
                  <a:srgbClr val="3F3F3F"/>
                </a:solidFill>
                <a:latin typeface="Arial"/>
                <a:cs typeface="Arial"/>
              </a:rPr>
              <a:t>sub </a:t>
            </a:r>
            <a:r>
              <a:rPr sz="850" spc="-40" dirty="0">
                <a:solidFill>
                  <a:srgbClr val="3F3F3F"/>
                </a:solidFill>
                <a:latin typeface="Arial"/>
                <a:cs typeface="Arial"/>
              </a:rPr>
              <a:t>dimensions, </a:t>
            </a:r>
            <a:r>
              <a:rPr sz="850" spc="-35" dirty="0">
                <a:solidFill>
                  <a:srgbClr val="3F3F3F"/>
                </a:solidFill>
                <a:latin typeface="Arial"/>
                <a:cs typeface="Arial"/>
              </a:rPr>
              <a:t>loading </a:t>
            </a:r>
            <a:r>
              <a:rPr sz="850" spc="-20" dirty="0">
                <a:solidFill>
                  <a:srgbClr val="3F3F3F"/>
                </a:solidFill>
                <a:latin typeface="Arial"/>
                <a:cs typeface="Arial"/>
              </a:rPr>
              <a:t>type </a:t>
            </a:r>
            <a:r>
              <a:rPr sz="850" spc="-35" dirty="0">
                <a:solidFill>
                  <a:srgbClr val="3F3F3F"/>
                </a:solidFill>
                <a:latin typeface="Arial"/>
                <a:cs typeface="Arial"/>
              </a:rPr>
              <a:t>1, 2,  </a:t>
            </a:r>
            <a:r>
              <a:rPr sz="850" spc="-45" dirty="0">
                <a:solidFill>
                  <a:srgbClr val="3F3F3F"/>
                </a:solidFill>
                <a:latin typeface="Arial"/>
                <a:cs typeface="Arial"/>
              </a:rPr>
              <a:t>and 3 </a:t>
            </a:r>
            <a:r>
              <a:rPr sz="850" spc="-30" dirty="0">
                <a:solidFill>
                  <a:srgbClr val="3F3F3F"/>
                </a:solidFill>
                <a:latin typeface="Arial"/>
                <a:cs typeface="Arial"/>
              </a:rPr>
              <a:t>slowly </a:t>
            </a:r>
            <a:r>
              <a:rPr sz="850" spc="-50" dirty="0">
                <a:solidFill>
                  <a:srgbClr val="3F3F3F"/>
                </a:solidFill>
                <a:latin typeface="Arial"/>
                <a:cs typeface="Arial"/>
              </a:rPr>
              <a:t>changing</a:t>
            </a:r>
            <a:r>
              <a:rPr sz="850" spc="-85" dirty="0">
                <a:solidFill>
                  <a:srgbClr val="3F3F3F"/>
                </a:solidFill>
                <a:latin typeface="Arial"/>
                <a:cs typeface="Arial"/>
              </a:rPr>
              <a:t> </a:t>
            </a:r>
            <a:r>
              <a:rPr sz="850" spc="-40" dirty="0">
                <a:solidFill>
                  <a:srgbClr val="3F3F3F"/>
                </a:solidFill>
                <a:latin typeface="Arial"/>
                <a:cs typeface="Arial"/>
              </a:rPr>
              <a:t>dimensions,</a:t>
            </a:r>
            <a:endParaRPr sz="850">
              <a:latin typeface="Arial"/>
              <a:cs typeface="Arial"/>
            </a:endParaRPr>
          </a:p>
          <a:p>
            <a:pPr marL="384175" marR="762635" lvl="1" indent="-142875">
              <a:lnSpc>
                <a:spcPct val="80000"/>
              </a:lnSpc>
              <a:spcBef>
                <a:spcPts val="200"/>
              </a:spcBef>
              <a:buChar char="–"/>
              <a:tabLst>
                <a:tab pos="384810" algn="l"/>
              </a:tabLst>
            </a:pPr>
            <a:r>
              <a:rPr sz="850" spc="-30" dirty="0">
                <a:solidFill>
                  <a:srgbClr val="3F3F3F"/>
                </a:solidFill>
                <a:latin typeface="Arial"/>
                <a:cs typeface="Arial"/>
              </a:rPr>
              <a:t>conforming </a:t>
            </a:r>
            <a:r>
              <a:rPr sz="850" spc="-40" dirty="0">
                <a:solidFill>
                  <a:srgbClr val="3F3F3F"/>
                </a:solidFill>
                <a:latin typeface="Arial"/>
                <a:cs typeface="Arial"/>
              </a:rPr>
              <a:t>dimensions </a:t>
            </a:r>
            <a:r>
              <a:rPr sz="850" spc="-45" dirty="0">
                <a:solidFill>
                  <a:srgbClr val="3F3F3F"/>
                </a:solidFill>
                <a:latin typeface="Arial"/>
                <a:cs typeface="Arial"/>
              </a:rPr>
              <a:t>and </a:t>
            </a:r>
            <a:r>
              <a:rPr sz="850" spc="-30" dirty="0">
                <a:solidFill>
                  <a:srgbClr val="3F3F3F"/>
                </a:solidFill>
                <a:latin typeface="Arial"/>
                <a:cs typeface="Arial"/>
              </a:rPr>
              <a:t>conforming  </a:t>
            </a:r>
            <a:r>
              <a:rPr sz="850" spc="-35" dirty="0">
                <a:solidFill>
                  <a:srgbClr val="3F3F3F"/>
                </a:solidFill>
                <a:latin typeface="Arial"/>
                <a:cs typeface="Arial"/>
              </a:rPr>
              <a:t>facts,</a:t>
            </a:r>
            <a:endParaRPr sz="850">
              <a:latin typeface="Arial"/>
              <a:cs typeface="Arial"/>
            </a:endParaRPr>
          </a:p>
          <a:p>
            <a:pPr marL="384175" marR="640715" lvl="1" indent="-142875">
              <a:lnSpc>
                <a:spcPct val="80000"/>
              </a:lnSpc>
              <a:spcBef>
                <a:spcPts val="200"/>
              </a:spcBef>
              <a:buChar char="–"/>
              <a:tabLst>
                <a:tab pos="384810" algn="l"/>
              </a:tabLst>
            </a:pPr>
            <a:r>
              <a:rPr sz="850" spc="-35" dirty="0">
                <a:solidFill>
                  <a:srgbClr val="3F3F3F"/>
                </a:solidFill>
                <a:latin typeface="Arial"/>
                <a:cs typeface="Arial"/>
              </a:rPr>
              <a:t>handling </a:t>
            </a:r>
            <a:r>
              <a:rPr sz="850" spc="-25" dirty="0">
                <a:solidFill>
                  <a:srgbClr val="3F3F3F"/>
                </a:solidFill>
                <a:latin typeface="Arial"/>
                <a:cs typeface="Arial"/>
              </a:rPr>
              <a:t>late-arriving </a:t>
            </a:r>
            <a:r>
              <a:rPr sz="850" spc="-40" dirty="0">
                <a:solidFill>
                  <a:srgbClr val="3F3F3F"/>
                </a:solidFill>
                <a:latin typeface="Arial"/>
                <a:cs typeface="Arial"/>
              </a:rPr>
              <a:t>dimensions </a:t>
            </a:r>
            <a:r>
              <a:rPr sz="850" spc="-45" dirty="0">
                <a:solidFill>
                  <a:srgbClr val="3F3F3F"/>
                </a:solidFill>
                <a:latin typeface="Arial"/>
                <a:cs typeface="Arial"/>
              </a:rPr>
              <a:t>and </a:t>
            </a:r>
            <a:r>
              <a:rPr sz="850" spc="-25" dirty="0">
                <a:solidFill>
                  <a:srgbClr val="3F3F3F"/>
                </a:solidFill>
                <a:latin typeface="Arial"/>
                <a:cs typeface="Arial"/>
              </a:rPr>
              <a:t>late-  arriving</a:t>
            </a:r>
            <a:r>
              <a:rPr sz="850" spc="-135" dirty="0">
                <a:solidFill>
                  <a:srgbClr val="3F3F3F"/>
                </a:solidFill>
                <a:latin typeface="Arial"/>
                <a:cs typeface="Arial"/>
              </a:rPr>
              <a:t> </a:t>
            </a:r>
            <a:r>
              <a:rPr sz="850" spc="-35" dirty="0">
                <a:solidFill>
                  <a:srgbClr val="3F3F3F"/>
                </a:solidFill>
                <a:latin typeface="Arial"/>
                <a:cs typeface="Arial"/>
              </a:rPr>
              <a:t>facts,</a:t>
            </a:r>
            <a:endParaRPr sz="850">
              <a:latin typeface="Arial"/>
              <a:cs typeface="Arial"/>
            </a:endParaRPr>
          </a:p>
          <a:p>
            <a:pPr marL="384175" lvl="1" indent="-142875">
              <a:lnSpc>
                <a:spcPct val="100000"/>
              </a:lnSpc>
              <a:buChar char="–"/>
              <a:tabLst>
                <a:tab pos="384810" algn="l"/>
              </a:tabLst>
            </a:pPr>
            <a:r>
              <a:rPr sz="850" spc="-35" dirty="0">
                <a:solidFill>
                  <a:srgbClr val="3F3F3F"/>
                </a:solidFill>
                <a:latin typeface="Arial"/>
                <a:cs typeface="Arial"/>
              </a:rPr>
              <a:t>loading </a:t>
            </a:r>
            <a:r>
              <a:rPr sz="850" spc="-25" dirty="0">
                <a:solidFill>
                  <a:srgbClr val="3F3F3F"/>
                </a:solidFill>
                <a:latin typeface="Arial"/>
                <a:cs typeface="Arial"/>
              </a:rPr>
              <a:t>multi-valued</a:t>
            </a:r>
            <a:r>
              <a:rPr sz="850" spc="-70" dirty="0">
                <a:solidFill>
                  <a:srgbClr val="3F3F3F"/>
                </a:solidFill>
                <a:latin typeface="Arial"/>
                <a:cs typeface="Arial"/>
              </a:rPr>
              <a:t> </a:t>
            </a:r>
            <a:r>
              <a:rPr sz="850" spc="-40" dirty="0">
                <a:solidFill>
                  <a:srgbClr val="3F3F3F"/>
                </a:solidFill>
                <a:latin typeface="Arial"/>
                <a:cs typeface="Arial"/>
              </a:rPr>
              <a:t>dimensions,</a:t>
            </a:r>
            <a:endParaRPr sz="850">
              <a:latin typeface="Arial"/>
              <a:cs typeface="Arial"/>
            </a:endParaRPr>
          </a:p>
          <a:p>
            <a:pPr marL="384175" lvl="1" indent="-142875">
              <a:lnSpc>
                <a:spcPct val="100000"/>
              </a:lnSpc>
              <a:buChar char="–"/>
              <a:tabLst>
                <a:tab pos="384810" algn="l"/>
              </a:tabLst>
            </a:pPr>
            <a:r>
              <a:rPr sz="850" spc="-35" dirty="0">
                <a:solidFill>
                  <a:srgbClr val="3F3F3F"/>
                </a:solidFill>
                <a:latin typeface="Arial"/>
                <a:cs typeface="Arial"/>
              </a:rPr>
              <a:t>loading </a:t>
            </a:r>
            <a:r>
              <a:rPr sz="850" spc="-55" dirty="0">
                <a:solidFill>
                  <a:srgbClr val="3F3F3F"/>
                </a:solidFill>
                <a:latin typeface="Arial"/>
                <a:cs typeface="Arial"/>
              </a:rPr>
              <a:t>ragged </a:t>
            </a:r>
            <a:r>
              <a:rPr sz="850" spc="-35" dirty="0">
                <a:solidFill>
                  <a:srgbClr val="3F3F3F"/>
                </a:solidFill>
                <a:latin typeface="Arial"/>
                <a:cs typeface="Arial"/>
              </a:rPr>
              <a:t>hierarchy</a:t>
            </a:r>
            <a:r>
              <a:rPr sz="850" spc="-70" dirty="0">
                <a:solidFill>
                  <a:srgbClr val="3F3F3F"/>
                </a:solidFill>
                <a:latin typeface="Arial"/>
                <a:cs typeface="Arial"/>
              </a:rPr>
              <a:t> </a:t>
            </a:r>
            <a:r>
              <a:rPr sz="850" spc="-40" dirty="0">
                <a:solidFill>
                  <a:srgbClr val="3F3F3F"/>
                </a:solidFill>
                <a:latin typeface="Arial"/>
                <a:cs typeface="Arial"/>
              </a:rPr>
              <a:t>dimensions,</a:t>
            </a:r>
            <a:endParaRPr sz="850">
              <a:latin typeface="Arial"/>
              <a:cs typeface="Arial"/>
            </a:endParaRPr>
          </a:p>
          <a:p>
            <a:pPr marL="384175" lvl="1" indent="-142875">
              <a:lnSpc>
                <a:spcPct val="100000"/>
              </a:lnSpc>
              <a:buChar char="–"/>
              <a:tabLst>
                <a:tab pos="384810" algn="l"/>
              </a:tabLst>
            </a:pPr>
            <a:r>
              <a:rPr sz="850" spc="-35" dirty="0">
                <a:solidFill>
                  <a:srgbClr val="3F3F3F"/>
                </a:solidFill>
                <a:latin typeface="Arial"/>
                <a:cs typeface="Arial"/>
              </a:rPr>
              <a:t>loading </a:t>
            </a:r>
            <a:r>
              <a:rPr sz="850" spc="-10" dirty="0">
                <a:solidFill>
                  <a:srgbClr val="3F3F3F"/>
                </a:solidFill>
                <a:latin typeface="Arial"/>
                <a:cs typeface="Arial"/>
              </a:rPr>
              <a:t>text </a:t>
            </a:r>
            <a:r>
              <a:rPr sz="850" spc="-35" dirty="0">
                <a:solidFill>
                  <a:srgbClr val="3F3F3F"/>
                </a:solidFill>
                <a:latin typeface="Arial"/>
                <a:cs typeface="Arial"/>
              </a:rPr>
              <a:t>facts </a:t>
            </a:r>
            <a:r>
              <a:rPr sz="850" spc="-15" dirty="0">
                <a:solidFill>
                  <a:srgbClr val="3F3F3F"/>
                </a:solidFill>
                <a:latin typeface="Arial"/>
                <a:cs typeface="Arial"/>
              </a:rPr>
              <a:t>in</a:t>
            </a:r>
            <a:r>
              <a:rPr sz="850" spc="-135" dirty="0">
                <a:solidFill>
                  <a:srgbClr val="3F3F3F"/>
                </a:solidFill>
                <a:latin typeface="Arial"/>
                <a:cs typeface="Arial"/>
              </a:rPr>
              <a:t> </a:t>
            </a:r>
            <a:r>
              <a:rPr sz="850" spc="-40" dirty="0">
                <a:solidFill>
                  <a:srgbClr val="3F3F3F"/>
                </a:solidFill>
                <a:latin typeface="Arial"/>
                <a:cs typeface="Arial"/>
              </a:rPr>
              <a:t>dimensions,</a:t>
            </a:r>
            <a:endParaRPr sz="850">
              <a:latin typeface="Arial"/>
              <a:cs typeface="Arial"/>
            </a:endParaRPr>
          </a:p>
          <a:p>
            <a:pPr marL="384175" marR="664845" lvl="1" indent="-142875">
              <a:lnSpc>
                <a:spcPts val="819"/>
              </a:lnSpc>
              <a:spcBef>
                <a:spcPts val="195"/>
              </a:spcBef>
              <a:buChar char="–"/>
              <a:tabLst>
                <a:tab pos="384810" algn="l"/>
              </a:tabLst>
            </a:pPr>
            <a:r>
              <a:rPr sz="850" spc="-30" dirty="0">
                <a:solidFill>
                  <a:srgbClr val="3F3F3F"/>
                </a:solidFill>
                <a:latin typeface="Arial"/>
                <a:cs typeface="Arial"/>
              </a:rPr>
              <a:t>running </a:t>
            </a:r>
            <a:r>
              <a:rPr sz="850" spc="-10" dirty="0">
                <a:solidFill>
                  <a:srgbClr val="3F3F3F"/>
                </a:solidFill>
                <a:latin typeface="Arial"/>
                <a:cs typeface="Arial"/>
              </a:rPr>
              <a:t>the </a:t>
            </a:r>
            <a:r>
              <a:rPr sz="850" spc="-40" dirty="0">
                <a:solidFill>
                  <a:srgbClr val="3F3F3F"/>
                </a:solidFill>
                <a:latin typeface="Arial"/>
                <a:cs typeface="Arial"/>
              </a:rPr>
              <a:t>surrogate </a:t>
            </a:r>
            <a:r>
              <a:rPr sz="850" spc="-55" dirty="0">
                <a:solidFill>
                  <a:srgbClr val="3F3F3F"/>
                </a:solidFill>
                <a:latin typeface="Arial"/>
                <a:cs typeface="Arial"/>
              </a:rPr>
              <a:t>key </a:t>
            </a:r>
            <a:r>
              <a:rPr sz="850" spc="-25" dirty="0">
                <a:solidFill>
                  <a:srgbClr val="3F3F3F"/>
                </a:solidFill>
                <a:latin typeface="Arial"/>
                <a:cs typeface="Arial"/>
              </a:rPr>
              <a:t>pipeline </a:t>
            </a:r>
            <a:r>
              <a:rPr sz="850" spc="-5" dirty="0">
                <a:solidFill>
                  <a:srgbClr val="3F3F3F"/>
                </a:solidFill>
                <a:latin typeface="Arial"/>
                <a:cs typeface="Arial"/>
              </a:rPr>
              <a:t>for</a:t>
            </a:r>
            <a:r>
              <a:rPr sz="850" spc="-114" dirty="0">
                <a:solidFill>
                  <a:srgbClr val="3F3F3F"/>
                </a:solidFill>
                <a:latin typeface="Arial"/>
                <a:cs typeface="Arial"/>
              </a:rPr>
              <a:t> </a:t>
            </a:r>
            <a:r>
              <a:rPr sz="850" spc="-20" dirty="0">
                <a:solidFill>
                  <a:srgbClr val="3F3F3F"/>
                </a:solidFill>
                <a:latin typeface="Arial"/>
                <a:cs typeface="Arial"/>
              </a:rPr>
              <a:t>fact  </a:t>
            </a:r>
            <a:r>
              <a:rPr sz="850" spc="-35" dirty="0">
                <a:solidFill>
                  <a:srgbClr val="3F3F3F"/>
                </a:solidFill>
                <a:latin typeface="Arial"/>
                <a:cs typeface="Arial"/>
              </a:rPr>
              <a:t>tables,</a:t>
            </a:r>
            <a:endParaRPr sz="850">
              <a:latin typeface="Arial"/>
              <a:cs typeface="Arial"/>
            </a:endParaRPr>
          </a:p>
          <a:p>
            <a:pPr marL="384175" marR="738505" lvl="1" indent="-142875">
              <a:lnSpc>
                <a:spcPct val="80000"/>
              </a:lnSpc>
              <a:spcBef>
                <a:spcPts val="204"/>
              </a:spcBef>
              <a:buChar char="–"/>
              <a:tabLst>
                <a:tab pos="384810" algn="l"/>
              </a:tabLst>
            </a:pPr>
            <a:r>
              <a:rPr sz="850" spc="-35" dirty="0">
                <a:solidFill>
                  <a:srgbClr val="3F3F3F"/>
                </a:solidFill>
                <a:latin typeface="Arial"/>
                <a:cs typeface="Arial"/>
              </a:rPr>
              <a:t>loading </a:t>
            </a:r>
            <a:r>
              <a:rPr sz="850" spc="-15" dirty="0">
                <a:solidFill>
                  <a:srgbClr val="3F3F3F"/>
                </a:solidFill>
                <a:latin typeface="Arial"/>
                <a:cs typeface="Arial"/>
              </a:rPr>
              <a:t>different </a:t>
            </a:r>
            <a:r>
              <a:rPr sz="850" spc="-20" dirty="0">
                <a:solidFill>
                  <a:srgbClr val="3F3F3F"/>
                </a:solidFill>
                <a:latin typeface="Arial"/>
                <a:cs typeface="Arial"/>
              </a:rPr>
              <a:t>fact </a:t>
            </a:r>
            <a:r>
              <a:rPr sz="850" spc="-35" dirty="0">
                <a:solidFill>
                  <a:srgbClr val="3F3F3F"/>
                </a:solidFill>
                <a:latin typeface="Arial"/>
                <a:cs typeface="Arial"/>
              </a:rPr>
              <a:t>tables, loading </a:t>
            </a:r>
            <a:r>
              <a:rPr sz="850" spc="-45" dirty="0">
                <a:solidFill>
                  <a:srgbClr val="3F3F3F"/>
                </a:solidFill>
                <a:latin typeface="Arial"/>
                <a:cs typeface="Arial"/>
              </a:rPr>
              <a:t>and  </a:t>
            </a:r>
            <a:r>
              <a:rPr sz="850" spc="-30" dirty="0">
                <a:solidFill>
                  <a:srgbClr val="3F3F3F"/>
                </a:solidFill>
                <a:latin typeface="Arial"/>
                <a:cs typeface="Arial"/>
              </a:rPr>
              <a:t>updating </a:t>
            </a:r>
            <a:r>
              <a:rPr sz="850" spc="-45" dirty="0">
                <a:solidFill>
                  <a:srgbClr val="3F3F3F"/>
                </a:solidFill>
                <a:latin typeface="Arial"/>
                <a:cs typeface="Arial"/>
              </a:rPr>
              <a:t>aggregations</a:t>
            </a:r>
            <a:r>
              <a:rPr sz="850" spc="-125" dirty="0">
                <a:solidFill>
                  <a:srgbClr val="3F3F3F"/>
                </a:solidFill>
                <a:latin typeface="Arial"/>
                <a:cs typeface="Arial"/>
              </a:rPr>
              <a:t> </a:t>
            </a:r>
            <a:r>
              <a:rPr sz="850" spc="-100" dirty="0">
                <a:solidFill>
                  <a:srgbClr val="3F3F3F"/>
                </a:solidFill>
                <a:latin typeface="Arial"/>
                <a:cs typeface="Arial"/>
              </a:rPr>
              <a:t>and…</a:t>
            </a:r>
            <a:endParaRPr sz="850">
              <a:latin typeface="Arial"/>
              <a:cs typeface="Arial"/>
            </a:endParaRPr>
          </a:p>
          <a:p>
            <a:pPr marL="384175" lvl="1" indent="-142875">
              <a:lnSpc>
                <a:spcPct val="100000"/>
              </a:lnSpc>
              <a:spcBef>
                <a:spcPts val="715"/>
              </a:spcBef>
              <a:buChar char="–"/>
              <a:tabLst>
                <a:tab pos="384810" algn="l"/>
              </a:tabLst>
            </a:pPr>
            <a:r>
              <a:rPr sz="850" spc="-45" dirty="0">
                <a:solidFill>
                  <a:srgbClr val="3F3F3F"/>
                </a:solidFill>
                <a:latin typeface="Arial"/>
                <a:cs typeface="Arial"/>
              </a:rPr>
              <a:t>staging</a:t>
            </a:r>
            <a:r>
              <a:rPr sz="850" spc="-50" dirty="0">
                <a:solidFill>
                  <a:srgbClr val="3F3F3F"/>
                </a:solidFill>
                <a:latin typeface="Arial"/>
                <a:cs typeface="Arial"/>
              </a:rPr>
              <a:t> </a:t>
            </a:r>
            <a:r>
              <a:rPr sz="850" spc="-10" dirty="0">
                <a:solidFill>
                  <a:srgbClr val="3F3F3F"/>
                </a:solidFill>
                <a:latin typeface="Arial"/>
                <a:cs typeface="Arial"/>
              </a:rPr>
              <a:t>the</a:t>
            </a:r>
            <a:r>
              <a:rPr sz="850" spc="-60" dirty="0">
                <a:solidFill>
                  <a:srgbClr val="3F3F3F"/>
                </a:solidFill>
                <a:latin typeface="Arial"/>
                <a:cs typeface="Arial"/>
              </a:rPr>
              <a:t> </a:t>
            </a:r>
            <a:r>
              <a:rPr sz="850" spc="-30" dirty="0">
                <a:solidFill>
                  <a:srgbClr val="3F3F3F"/>
                </a:solidFill>
                <a:latin typeface="Arial"/>
                <a:cs typeface="Arial"/>
              </a:rPr>
              <a:t>delivered</a:t>
            </a:r>
            <a:r>
              <a:rPr sz="850" spc="-50" dirty="0">
                <a:solidFill>
                  <a:srgbClr val="3F3F3F"/>
                </a:solidFill>
                <a:latin typeface="Arial"/>
                <a:cs typeface="Arial"/>
              </a:rPr>
              <a:t> </a:t>
            </a:r>
            <a:r>
              <a:rPr sz="850" spc="-35" dirty="0">
                <a:solidFill>
                  <a:srgbClr val="3F3F3F"/>
                </a:solidFill>
                <a:latin typeface="Arial"/>
                <a:cs typeface="Arial"/>
              </a:rPr>
              <a:t>data</a:t>
            </a:r>
            <a:r>
              <a:rPr sz="850" spc="-45" dirty="0">
                <a:solidFill>
                  <a:srgbClr val="3F3F3F"/>
                </a:solidFill>
                <a:latin typeface="Arial"/>
                <a:cs typeface="Arial"/>
              </a:rPr>
              <a:t> </a:t>
            </a:r>
            <a:r>
              <a:rPr sz="850" spc="5" dirty="0">
                <a:solidFill>
                  <a:srgbClr val="3F3F3F"/>
                </a:solidFill>
                <a:latin typeface="Arial"/>
                <a:cs typeface="Arial"/>
              </a:rPr>
              <a:t>to</a:t>
            </a:r>
            <a:r>
              <a:rPr sz="850" spc="-50" dirty="0">
                <a:solidFill>
                  <a:srgbClr val="3F3F3F"/>
                </a:solidFill>
                <a:latin typeface="Arial"/>
                <a:cs typeface="Arial"/>
              </a:rPr>
              <a:t> </a:t>
            </a:r>
            <a:r>
              <a:rPr sz="850" spc="-40" dirty="0">
                <a:solidFill>
                  <a:srgbClr val="3F3F3F"/>
                </a:solidFill>
                <a:latin typeface="Arial"/>
                <a:cs typeface="Arial"/>
              </a:rPr>
              <a:t>disk</a:t>
            </a:r>
            <a:r>
              <a:rPr sz="850" spc="-60" dirty="0">
                <a:solidFill>
                  <a:srgbClr val="3F3F3F"/>
                </a:solidFill>
                <a:latin typeface="Arial"/>
                <a:cs typeface="Arial"/>
              </a:rPr>
              <a:t> </a:t>
            </a:r>
            <a:r>
              <a:rPr sz="850" spc="-10" dirty="0">
                <a:solidFill>
                  <a:srgbClr val="3F3F3F"/>
                </a:solidFill>
                <a:latin typeface="Arial"/>
                <a:cs typeface="Arial"/>
              </a:rPr>
              <a:t>into</a:t>
            </a:r>
            <a:r>
              <a:rPr sz="850" spc="-50" dirty="0">
                <a:solidFill>
                  <a:srgbClr val="3F3F3F"/>
                </a:solidFill>
                <a:latin typeface="Arial"/>
                <a:cs typeface="Arial"/>
              </a:rPr>
              <a:t> </a:t>
            </a:r>
            <a:r>
              <a:rPr sz="850" spc="-65" dirty="0">
                <a:solidFill>
                  <a:srgbClr val="3F3F3F"/>
                </a:solidFill>
                <a:latin typeface="Arial"/>
                <a:cs typeface="Arial"/>
              </a:rPr>
              <a:t>a</a:t>
            </a:r>
            <a:endParaRPr sz="850">
              <a:latin typeface="Arial"/>
              <a:cs typeface="Arial"/>
            </a:endParaRPr>
          </a:p>
        </p:txBody>
      </p:sp>
      <p:sp>
        <p:nvSpPr>
          <p:cNvPr id="10" name="object 10"/>
          <p:cNvSpPr txBox="1"/>
          <p:nvPr/>
        </p:nvSpPr>
        <p:spPr>
          <a:xfrm>
            <a:off x="2023363" y="4605784"/>
            <a:ext cx="1462405" cy="147955"/>
          </a:xfrm>
          <a:prstGeom prst="rect">
            <a:avLst/>
          </a:prstGeom>
        </p:spPr>
        <p:txBody>
          <a:bodyPr vert="horz" wrap="square" lIns="0" tIns="0" rIns="0" bIns="0" rtlCol="0">
            <a:spAutoFit/>
          </a:bodyPr>
          <a:lstStyle/>
          <a:p>
            <a:pPr marL="12700">
              <a:lnSpc>
                <a:spcPct val="100000"/>
              </a:lnSpc>
            </a:pPr>
            <a:r>
              <a:rPr sz="850" spc="-35" dirty="0">
                <a:solidFill>
                  <a:srgbClr val="3F3F3F"/>
                </a:solidFill>
                <a:latin typeface="Arial"/>
                <a:cs typeface="Arial"/>
              </a:rPr>
              <a:t>data </a:t>
            </a:r>
            <a:r>
              <a:rPr sz="850" spc="-45" dirty="0">
                <a:solidFill>
                  <a:srgbClr val="3F3F3F"/>
                </a:solidFill>
                <a:latin typeface="Arial"/>
                <a:cs typeface="Arial"/>
              </a:rPr>
              <a:t>warehouse </a:t>
            </a:r>
            <a:r>
              <a:rPr sz="850" spc="-10" dirty="0">
                <a:solidFill>
                  <a:srgbClr val="3F3F3F"/>
                </a:solidFill>
                <a:latin typeface="Arial"/>
                <a:cs typeface="Arial"/>
              </a:rPr>
              <a:t>or </a:t>
            </a:r>
            <a:r>
              <a:rPr sz="850" spc="5" dirty="0">
                <a:solidFill>
                  <a:srgbClr val="3F3F3F"/>
                </a:solidFill>
                <a:latin typeface="Arial"/>
                <a:cs typeface="Arial"/>
              </a:rPr>
              <a:t>to </a:t>
            </a:r>
            <a:r>
              <a:rPr sz="850" spc="-35" dirty="0">
                <a:solidFill>
                  <a:srgbClr val="3F3F3F"/>
                </a:solidFill>
                <a:latin typeface="Arial"/>
                <a:cs typeface="Arial"/>
              </a:rPr>
              <a:t>data</a:t>
            </a:r>
            <a:r>
              <a:rPr sz="850" spc="-160" dirty="0">
                <a:solidFill>
                  <a:srgbClr val="3F3F3F"/>
                </a:solidFill>
                <a:latin typeface="Arial"/>
                <a:cs typeface="Arial"/>
              </a:rPr>
              <a:t> </a:t>
            </a:r>
            <a:r>
              <a:rPr sz="850" spc="-30" dirty="0">
                <a:solidFill>
                  <a:srgbClr val="3F3F3F"/>
                </a:solidFill>
                <a:latin typeface="Arial"/>
                <a:cs typeface="Arial"/>
              </a:rPr>
              <a:t>marts</a:t>
            </a:r>
            <a:endParaRPr sz="850">
              <a:latin typeface="Arial"/>
              <a:cs typeface="Arial"/>
            </a:endParaRPr>
          </a:p>
        </p:txBody>
      </p:sp>
      <p:sp>
        <p:nvSpPr>
          <p:cNvPr id="11" name="object 11"/>
          <p:cNvSpPr/>
          <p:nvPr/>
        </p:nvSpPr>
        <p:spPr>
          <a:xfrm>
            <a:off x="4038600" y="2273802"/>
            <a:ext cx="1575815" cy="2263139"/>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503624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4" name="object 16"/>
          <p:cNvSpPr/>
          <p:nvPr/>
        </p:nvSpPr>
        <p:spPr>
          <a:xfrm>
            <a:off x="1108087" y="1838766"/>
            <a:ext cx="4572000" cy="0"/>
          </a:xfrm>
          <a:custGeom>
            <a:avLst/>
            <a:gdLst/>
            <a:ahLst/>
            <a:cxnLst/>
            <a:rect l="l" t="t" r="r" b="b"/>
            <a:pathLst>
              <a:path w="4572000">
                <a:moveTo>
                  <a:pt x="0" y="0"/>
                </a:moveTo>
                <a:lnTo>
                  <a:pt x="4571999" y="0"/>
                </a:lnTo>
              </a:path>
            </a:pathLst>
          </a:custGeom>
          <a:ln w="7619">
            <a:solidFill>
              <a:srgbClr val="BF0000"/>
            </a:solidFill>
          </a:ln>
        </p:spPr>
        <p:txBody>
          <a:bodyPr wrap="square" lIns="0" tIns="0" rIns="0" bIns="0" rtlCol="0"/>
          <a:lstStyle/>
          <a:p>
            <a:endParaRPr/>
          </a:p>
        </p:txBody>
      </p:sp>
      <p:sp>
        <p:nvSpPr>
          <p:cNvPr id="5" name="object 19"/>
          <p:cNvSpPr txBox="1"/>
          <p:nvPr/>
        </p:nvSpPr>
        <p:spPr>
          <a:xfrm>
            <a:off x="1528203" y="1857315"/>
            <a:ext cx="3730625" cy="361950"/>
          </a:xfrm>
          <a:prstGeom prst="rect">
            <a:avLst/>
          </a:prstGeom>
        </p:spPr>
        <p:txBody>
          <a:bodyPr vert="horz" wrap="square" lIns="0" tIns="0" rIns="0" bIns="0" rtlCol="0">
            <a:spAutoFit/>
          </a:bodyPr>
          <a:lstStyle/>
          <a:p>
            <a:pPr marL="12700">
              <a:lnSpc>
                <a:spcPct val="100000"/>
              </a:lnSpc>
            </a:pPr>
            <a:r>
              <a:rPr sz="2200" spc="-114" dirty="0">
                <a:solidFill>
                  <a:srgbClr val="C00000"/>
                </a:solidFill>
                <a:latin typeface="Arial"/>
                <a:cs typeface="Arial"/>
              </a:rPr>
              <a:t>34 </a:t>
            </a:r>
            <a:r>
              <a:rPr sz="2200" spc="-95" dirty="0">
                <a:solidFill>
                  <a:srgbClr val="C00000"/>
                </a:solidFill>
                <a:latin typeface="Arial"/>
                <a:cs typeface="Arial"/>
              </a:rPr>
              <a:t>components </a:t>
            </a:r>
            <a:r>
              <a:rPr sz="2200" spc="-5" dirty="0">
                <a:solidFill>
                  <a:srgbClr val="C00000"/>
                </a:solidFill>
                <a:latin typeface="Arial"/>
                <a:cs typeface="Arial"/>
              </a:rPr>
              <a:t>of </a:t>
            </a:r>
            <a:r>
              <a:rPr sz="2200" spc="-125" dirty="0">
                <a:solidFill>
                  <a:srgbClr val="C00000"/>
                </a:solidFill>
                <a:latin typeface="Arial"/>
                <a:cs typeface="Arial"/>
              </a:rPr>
              <a:t>an </a:t>
            </a:r>
            <a:r>
              <a:rPr sz="2200" spc="-330" dirty="0">
                <a:solidFill>
                  <a:srgbClr val="C00000"/>
                </a:solidFill>
                <a:latin typeface="Arial"/>
                <a:cs typeface="Arial"/>
              </a:rPr>
              <a:t>ETL</a:t>
            </a:r>
            <a:r>
              <a:rPr sz="2200" spc="-175" dirty="0">
                <a:solidFill>
                  <a:srgbClr val="C00000"/>
                </a:solidFill>
                <a:latin typeface="Arial"/>
                <a:cs typeface="Arial"/>
              </a:rPr>
              <a:t> </a:t>
            </a:r>
            <a:r>
              <a:rPr sz="2200" spc="-135" dirty="0">
                <a:solidFill>
                  <a:srgbClr val="C00000"/>
                </a:solidFill>
                <a:latin typeface="Arial"/>
                <a:cs typeface="Arial"/>
              </a:rPr>
              <a:t>system</a:t>
            </a:r>
            <a:endParaRPr sz="2200">
              <a:latin typeface="Arial"/>
              <a:cs typeface="Arial"/>
            </a:endParaRPr>
          </a:p>
        </p:txBody>
      </p:sp>
      <p:sp>
        <p:nvSpPr>
          <p:cNvPr id="6" name="object 20"/>
          <p:cNvSpPr txBox="1"/>
          <p:nvPr/>
        </p:nvSpPr>
        <p:spPr>
          <a:xfrm>
            <a:off x="1369707" y="2434911"/>
            <a:ext cx="1945639" cy="2019300"/>
          </a:xfrm>
          <a:prstGeom prst="rect">
            <a:avLst/>
          </a:prstGeom>
        </p:spPr>
        <p:txBody>
          <a:bodyPr vert="horz" wrap="square" lIns="0" tIns="0" rIns="0" bIns="0" rtlCol="0">
            <a:spAutoFit/>
          </a:bodyPr>
          <a:lstStyle/>
          <a:p>
            <a:pPr marL="184785" marR="255270" indent="-172085">
              <a:lnSpc>
                <a:spcPts val="1400"/>
              </a:lnSpc>
              <a:buChar char="•"/>
              <a:tabLst>
                <a:tab pos="185420" algn="l"/>
              </a:tabLst>
            </a:pPr>
            <a:r>
              <a:rPr sz="1300" spc="-95" dirty="0">
                <a:solidFill>
                  <a:srgbClr val="3F3F3F"/>
                </a:solidFill>
                <a:latin typeface="Arial"/>
                <a:cs typeface="Arial"/>
              </a:rPr>
              <a:t>The </a:t>
            </a:r>
            <a:r>
              <a:rPr sz="1300" spc="-55" dirty="0">
                <a:solidFill>
                  <a:srgbClr val="3F3F3F"/>
                </a:solidFill>
                <a:latin typeface="Arial"/>
                <a:cs typeface="Arial"/>
              </a:rPr>
              <a:t>components </a:t>
            </a:r>
            <a:r>
              <a:rPr sz="1300" spc="-5" dirty="0">
                <a:solidFill>
                  <a:srgbClr val="3F3F3F"/>
                </a:solidFill>
                <a:latin typeface="Arial"/>
                <a:cs typeface="Arial"/>
              </a:rPr>
              <a:t>of</a:t>
            </a:r>
            <a:r>
              <a:rPr sz="1300" spc="-135" dirty="0">
                <a:solidFill>
                  <a:srgbClr val="3F3F3F"/>
                </a:solidFill>
                <a:latin typeface="Arial"/>
                <a:cs typeface="Arial"/>
              </a:rPr>
              <a:t> </a:t>
            </a:r>
            <a:r>
              <a:rPr sz="1300" spc="-75" dirty="0">
                <a:solidFill>
                  <a:srgbClr val="3F3F3F"/>
                </a:solidFill>
                <a:latin typeface="Arial"/>
                <a:cs typeface="Arial"/>
              </a:rPr>
              <a:t>an  </a:t>
            </a:r>
            <a:r>
              <a:rPr sz="1300" spc="-195" dirty="0">
                <a:solidFill>
                  <a:srgbClr val="3F3F3F"/>
                </a:solidFill>
                <a:latin typeface="Arial"/>
                <a:cs typeface="Arial"/>
              </a:rPr>
              <a:t>ETL</a:t>
            </a:r>
            <a:r>
              <a:rPr sz="1300" spc="-155" dirty="0">
                <a:solidFill>
                  <a:srgbClr val="3F3F3F"/>
                </a:solidFill>
                <a:latin typeface="Arial"/>
                <a:cs typeface="Arial"/>
              </a:rPr>
              <a:t> </a:t>
            </a:r>
            <a:r>
              <a:rPr sz="1300" spc="-80" dirty="0">
                <a:solidFill>
                  <a:srgbClr val="3F3F3F"/>
                </a:solidFill>
                <a:latin typeface="Arial"/>
                <a:cs typeface="Arial"/>
              </a:rPr>
              <a:t>system</a:t>
            </a:r>
            <a:endParaRPr sz="1300" dirty="0">
              <a:latin typeface="Arial"/>
              <a:cs typeface="Arial"/>
            </a:endParaRPr>
          </a:p>
          <a:p>
            <a:pPr marL="384175" lvl="1" indent="-142875">
              <a:lnSpc>
                <a:spcPct val="100000"/>
              </a:lnSpc>
              <a:spcBef>
                <a:spcPts val="130"/>
              </a:spcBef>
              <a:buChar char="–"/>
              <a:tabLst>
                <a:tab pos="384810" algn="l"/>
              </a:tabLst>
            </a:pPr>
            <a:r>
              <a:rPr sz="1100" spc="-85" dirty="0">
                <a:solidFill>
                  <a:srgbClr val="3F3F3F"/>
                </a:solidFill>
                <a:latin typeface="Arial"/>
                <a:cs typeface="Arial"/>
              </a:rPr>
              <a:t>a </a:t>
            </a:r>
            <a:r>
              <a:rPr sz="1100" spc="-40" dirty="0">
                <a:solidFill>
                  <a:srgbClr val="3F3F3F"/>
                </a:solidFill>
                <a:latin typeface="Arial"/>
                <a:cs typeface="Arial"/>
              </a:rPr>
              <a:t>best-practice</a:t>
            </a:r>
            <a:r>
              <a:rPr sz="1100" spc="-100" dirty="0">
                <a:solidFill>
                  <a:srgbClr val="3F3F3F"/>
                </a:solidFill>
                <a:latin typeface="Arial"/>
                <a:cs typeface="Arial"/>
              </a:rPr>
              <a:t> </a:t>
            </a:r>
            <a:r>
              <a:rPr sz="1100" spc="-15" dirty="0">
                <a:solidFill>
                  <a:srgbClr val="3F3F3F"/>
                </a:solidFill>
                <a:latin typeface="Arial"/>
                <a:cs typeface="Arial"/>
              </a:rPr>
              <a:t>initiative</a:t>
            </a:r>
            <a:endParaRPr sz="1100" dirty="0">
              <a:latin typeface="Arial"/>
              <a:cs typeface="Arial"/>
            </a:endParaRPr>
          </a:p>
          <a:p>
            <a:pPr marL="384175" marR="136525" lvl="1" indent="-142875">
              <a:lnSpc>
                <a:spcPts val="1190"/>
              </a:lnSpc>
              <a:spcBef>
                <a:spcPts val="275"/>
              </a:spcBef>
              <a:buChar char="–"/>
              <a:tabLst>
                <a:tab pos="384810" algn="l"/>
              </a:tabLst>
            </a:pPr>
            <a:r>
              <a:rPr sz="1100" spc="-130" dirty="0">
                <a:solidFill>
                  <a:srgbClr val="3F3F3F"/>
                </a:solidFill>
                <a:latin typeface="Arial"/>
                <a:cs typeface="Arial"/>
              </a:rPr>
              <a:t>To </a:t>
            </a:r>
            <a:r>
              <a:rPr sz="1100" spc="-60" dirty="0">
                <a:solidFill>
                  <a:srgbClr val="3F3F3F"/>
                </a:solidFill>
                <a:latin typeface="Arial"/>
                <a:cs typeface="Arial"/>
              </a:rPr>
              <a:t>design </a:t>
            </a:r>
            <a:r>
              <a:rPr sz="1100" spc="-30" dirty="0">
                <a:solidFill>
                  <a:srgbClr val="3F3F3F"/>
                </a:solidFill>
                <a:latin typeface="Arial"/>
                <a:cs typeface="Arial"/>
              </a:rPr>
              <a:t>effective </a:t>
            </a:r>
            <a:r>
              <a:rPr sz="1100" spc="-55" dirty="0">
                <a:solidFill>
                  <a:srgbClr val="3F3F3F"/>
                </a:solidFill>
                <a:latin typeface="Arial"/>
                <a:cs typeface="Arial"/>
              </a:rPr>
              <a:t>and  </a:t>
            </a:r>
            <a:r>
              <a:rPr sz="1100" spc="-20" dirty="0">
                <a:solidFill>
                  <a:srgbClr val="3F3F3F"/>
                </a:solidFill>
                <a:latin typeface="Arial"/>
                <a:cs typeface="Arial"/>
              </a:rPr>
              <a:t>efficient </a:t>
            </a:r>
            <a:r>
              <a:rPr sz="1100" spc="-65" dirty="0">
                <a:solidFill>
                  <a:srgbClr val="3F3F3F"/>
                </a:solidFill>
                <a:latin typeface="Arial"/>
                <a:cs typeface="Arial"/>
              </a:rPr>
              <a:t>Data</a:t>
            </a:r>
            <a:r>
              <a:rPr sz="1100" spc="-135" dirty="0">
                <a:solidFill>
                  <a:srgbClr val="3F3F3F"/>
                </a:solidFill>
                <a:latin typeface="Arial"/>
                <a:cs typeface="Arial"/>
              </a:rPr>
              <a:t> </a:t>
            </a:r>
            <a:r>
              <a:rPr sz="1100" spc="-30" dirty="0">
                <a:solidFill>
                  <a:srgbClr val="3F3F3F"/>
                </a:solidFill>
                <a:latin typeface="Arial"/>
                <a:cs typeface="Arial"/>
              </a:rPr>
              <a:t>Integration  </a:t>
            </a:r>
            <a:r>
              <a:rPr sz="1100" spc="-40" dirty="0">
                <a:solidFill>
                  <a:srgbClr val="3F3F3F"/>
                </a:solidFill>
                <a:latin typeface="Arial"/>
                <a:cs typeface="Arial"/>
              </a:rPr>
              <a:t>environments</a:t>
            </a:r>
            <a:endParaRPr sz="1100" dirty="0">
              <a:latin typeface="Arial"/>
              <a:cs typeface="Arial"/>
            </a:endParaRPr>
          </a:p>
          <a:p>
            <a:pPr marL="384175" marR="292735" lvl="1" indent="-142875" algn="just">
              <a:lnSpc>
                <a:spcPts val="1190"/>
              </a:lnSpc>
              <a:spcBef>
                <a:spcPts val="259"/>
              </a:spcBef>
              <a:buChar char="–"/>
              <a:tabLst>
                <a:tab pos="384810" algn="l"/>
              </a:tabLst>
            </a:pPr>
            <a:r>
              <a:rPr sz="1100" dirty="0">
                <a:solidFill>
                  <a:srgbClr val="3F3F3F"/>
                </a:solidFill>
                <a:latin typeface="Arial"/>
                <a:cs typeface="Arial"/>
              </a:rPr>
              <a:t>for </a:t>
            </a:r>
            <a:r>
              <a:rPr sz="1100" spc="-65" dirty="0">
                <a:solidFill>
                  <a:srgbClr val="3F3F3F"/>
                </a:solidFill>
                <a:latin typeface="Arial"/>
                <a:cs typeface="Arial"/>
              </a:rPr>
              <a:t>Data </a:t>
            </a:r>
            <a:r>
              <a:rPr sz="1100" spc="-55" dirty="0">
                <a:solidFill>
                  <a:srgbClr val="3F3F3F"/>
                </a:solidFill>
                <a:latin typeface="Arial"/>
                <a:cs typeface="Arial"/>
              </a:rPr>
              <a:t>Warehousing  </a:t>
            </a:r>
            <a:r>
              <a:rPr sz="1100" spc="-60" dirty="0">
                <a:solidFill>
                  <a:srgbClr val="3F3F3F"/>
                </a:solidFill>
                <a:latin typeface="Arial"/>
                <a:cs typeface="Arial"/>
              </a:rPr>
              <a:t>using </a:t>
            </a:r>
            <a:r>
              <a:rPr sz="1100" spc="-15" dirty="0">
                <a:solidFill>
                  <a:srgbClr val="3F3F3F"/>
                </a:solidFill>
                <a:latin typeface="Arial"/>
                <a:cs typeface="Arial"/>
              </a:rPr>
              <a:t>the</a:t>
            </a:r>
            <a:r>
              <a:rPr sz="1100" spc="-130" dirty="0">
                <a:solidFill>
                  <a:srgbClr val="3F3F3F"/>
                </a:solidFill>
                <a:latin typeface="Arial"/>
                <a:cs typeface="Arial"/>
              </a:rPr>
              <a:t> </a:t>
            </a:r>
            <a:r>
              <a:rPr sz="1100" spc="-45" dirty="0">
                <a:solidFill>
                  <a:srgbClr val="3F3F3F"/>
                </a:solidFill>
                <a:latin typeface="Arial"/>
                <a:cs typeface="Arial"/>
              </a:rPr>
              <a:t>Dimensional  </a:t>
            </a:r>
            <a:r>
              <a:rPr sz="1100" spc="-20" dirty="0">
                <a:solidFill>
                  <a:srgbClr val="3F3F3F"/>
                </a:solidFill>
                <a:latin typeface="Arial"/>
                <a:cs typeface="Arial"/>
              </a:rPr>
              <a:t>Model.</a:t>
            </a:r>
            <a:endParaRPr sz="1100" dirty="0">
              <a:latin typeface="Arial"/>
              <a:cs typeface="Arial"/>
            </a:endParaRPr>
          </a:p>
          <a:p>
            <a:pPr marL="384175" marR="5080" lvl="1" indent="-142875">
              <a:lnSpc>
                <a:spcPts val="1190"/>
              </a:lnSpc>
              <a:spcBef>
                <a:spcPts val="260"/>
              </a:spcBef>
              <a:buChar char="–"/>
              <a:tabLst>
                <a:tab pos="384810" algn="l"/>
              </a:tabLst>
            </a:pPr>
            <a:r>
              <a:rPr sz="1100" spc="-40" dirty="0">
                <a:solidFill>
                  <a:srgbClr val="3F3F3F"/>
                </a:solidFill>
                <a:latin typeface="Arial"/>
                <a:cs typeface="Arial"/>
              </a:rPr>
              <a:t>represent </a:t>
            </a:r>
            <a:r>
              <a:rPr sz="1100" spc="-85" dirty="0">
                <a:solidFill>
                  <a:srgbClr val="3F3F3F"/>
                </a:solidFill>
                <a:latin typeface="Arial"/>
                <a:cs typeface="Arial"/>
              </a:rPr>
              <a:t>a </a:t>
            </a:r>
            <a:r>
              <a:rPr sz="1100" spc="-30" dirty="0">
                <a:solidFill>
                  <a:srgbClr val="3F3F3F"/>
                </a:solidFill>
                <a:latin typeface="Arial"/>
                <a:cs typeface="Arial"/>
              </a:rPr>
              <a:t>relatively  </a:t>
            </a:r>
            <a:r>
              <a:rPr sz="1100" spc="-35" dirty="0">
                <a:solidFill>
                  <a:srgbClr val="3F3F3F"/>
                </a:solidFill>
                <a:latin typeface="Arial"/>
                <a:cs typeface="Arial"/>
              </a:rPr>
              <a:t>complete</a:t>
            </a:r>
            <a:r>
              <a:rPr sz="1100" spc="-85" dirty="0">
                <a:solidFill>
                  <a:srgbClr val="3F3F3F"/>
                </a:solidFill>
                <a:latin typeface="Arial"/>
                <a:cs typeface="Arial"/>
              </a:rPr>
              <a:t> </a:t>
            </a:r>
            <a:r>
              <a:rPr sz="1100" spc="-25" dirty="0">
                <a:solidFill>
                  <a:srgbClr val="3F3F3F"/>
                </a:solidFill>
                <a:latin typeface="Arial"/>
                <a:cs typeface="Arial"/>
              </a:rPr>
              <a:t>picture</a:t>
            </a:r>
            <a:r>
              <a:rPr sz="1100" spc="-85" dirty="0">
                <a:solidFill>
                  <a:srgbClr val="3F3F3F"/>
                </a:solidFill>
                <a:latin typeface="Arial"/>
                <a:cs typeface="Arial"/>
              </a:rPr>
              <a:t> </a:t>
            </a:r>
            <a:r>
              <a:rPr sz="1100" dirty="0">
                <a:solidFill>
                  <a:srgbClr val="3F3F3F"/>
                </a:solidFill>
                <a:latin typeface="Arial"/>
                <a:cs typeface="Arial"/>
              </a:rPr>
              <a:t>of</a:t>
            </a:r>
            <a:r>
              <a:rPr sz="1100" spc="-70" dirty="0">
                <a:solidFill>
                  <a:srgbClr val="3F3F3F"/>
                </a:solidFill>
                <a:latin typeface="Arial"/>
                <a:cs typeface="Arial"/>
              </a:rPr>
              <a:t> </a:t>
            </a:r>
            <a:r>
              <a:rPr sz="1100" spc="-20" dirty="0">
                <a:solidFill>
                  <a:srgbClr val="3F3F3F"/>
                </a:solidFill>
                <a:latin typeface="Arial"/>
                <a:cs typeface="Arial"/>
              </a:rPr>
              <a:t>what</a:t>
            </a:r>
            <a:r>
              <a:rPr sz="1100" spc="-80" dirty="0">
                <a:solidFill>
                  <a:srgbClr val="3F3F3F"/>
                </a:solidFill>
                <a:latin typeface="Arial"/>
                <a:cs typeface="Arial"/>
              </a:rPr>
              <a:t> </a:t>
            </a:r>
            <a:r>
              <a:rPr sz="1100" spc="-60" dirty="0">
                <a:solidFill>
                  <a:srgbClr val="3F3F3F"/>
                </a:solidFill>
                <a:latin typeface="Arial"/>
                <a:cs typeface="Arial"/>
              </a:rPr>
              <a:t>is  </a:t>
            </a:r>
            <a:r>
              <a:rPr sz="1100" spc="-50" dirty="0">
                <a:solidFill>
                  <a:srgbClr val="3F3F3F"/>
                </a:solidFill>
                <a:latin typeface="Arial"/>
                <a:cs typeface="Arial"/>
              </a:rPr>
              <a:t>needed </a:t>
            </a:r>
            <a:r>
              <a:rPr sz="1100" dirty="0">
                <a:solidFill>
                  <a:srgbClr val="3F3F3F"/>
                </a:solidFill>
                <a:latin typeface="Arial"/>
                <a:cs typeface="Arial"/>
              </a:rPr>
              <a:t>for </a:t>
            </a:r>
            <a:r>
              <a:rPr sz="1100" spc="-160" dirty="0">
                <a:solidFill>
                  <a:srgbClr val="3F3F3F"/>
                </a:solidFill>
                <a:latin typeface="Arial"/>
                <a:cs typeface="Arial"/>
              </a:rPr>
              <a:t>ETL</a:t>
            </a:r>
            <a:r>
              <a:rPr sz="1100" spc="-200" dirty="0">
                <a:solidFill>
                  <a:srgbClr val="3F3F3F"/>
                </a:solidFill>
                <a:latin typeface="Arial"/>
                <a:cs typeface="Arial"/>
              </a:rPr>
              <a:t> </a:t>
            </a:r>
            <a:r>
              <a:rPr sz="1100" spc="-30" dirty="0">
                <a:solidFill>
                  <a:srgbClr val="3F3F3F"/>
                </a:solidFill>
                <a:latin typeface="Arial"/>
                <a:cs typeface="Arial"/>
              </a:rPr>
              <a:t>Integration.</a:t>
            </a:r>
            <a:endParaRPr sz="1100" dirty="0">
              <a:latin typeface="Arial"/>
              <a:cs typeface="Arial"/>
            </a:endParaRPr>
          </a:p>
        </p:txBody>
      </p:sp>
      <p:sp>
        <p:nvSpPr>
          <p:cNvPr id="7" name="object 21"/>
          <p:cNvSpPr txBox="1"/>
          <p:nvPr/>
        </p:nvSpPr>
        <p:spPr>
          <a:xfrm>
            <a:off x="3465206" y="2434911"/>
            <a:ext cx="1967230" cy="1080135"/>
          </a:xfrm>
          <a:prstGeom prst="rect">
            <a:avLst/>
          </a:prstGeom>
        </p:spPr>
        <p:txBody>
          <a:bodyPr vert="horz" wrap="square" lIns="0" tIns="0" rIns="0" bIns="0" rtlCol="0">
            <a:spAutoFit/>
          </a:bodyPr>
          <a:lstStyle/>
          <a:p>
            <a:pPr marL="184785" marR="468630" indent="-172085">
              <a:lnSpc>
                <a:spcPts val="1400"/>
              </a:lnSpc>
              <a:buChar char="•"/>
              <a:tabLst>
                <a:tab pos="185420" algn="l"/>
              </a:tabLst>
            </a:pPr>
            <a:r>
              <a:rPr sz="1300" spc="-95" dirty="0">
                <a:solidFill>
                  <a:srgbClr val="3F3F3F"/>
                </a:solidFill>
                <a:latin typeface="Arial"/>
                <a:cs typeface="Arial"/>
              </a:rPr>
              <a:t>The </a:t>
            </a:r>
            <a:r>
              <a:rPr sz="1300" spc="-90" dirty="0">
                <a:solidFill>
                  <a:srgbClr val="3F3F3F"/>
                </a:solidFill>
                <a:latin typeface="Arial"/>
                <a:cs typeface="Arial"/>
              </a:rPr>
              <a:t>subsystems </a:t>
            </a:r>
            <a:r>
              <a:rPr sz="1300" spc="-60" dirty="0">
                <a:solidFill>
                  <a:srgbClr val="3F3F3F"/>
                </a:solidFill>
                <a:latin typeface="Arial"/>
                <a:cs typeface="Arial"/>
              </a:rPr>
              <a:t>are  </a:t>
            </a:r>
            <a:r>
              <a:rPr sz="1300" spc="-55" dirty="0">
                <a:solidFill>
                  <a:srgbClr val="3F3F3F"/>
                </a:solidFill>
                <a:latin typeface="Arial"/>
                <a:cs typeface="Arial"/>
              </a:rPr>
              <a:t>grouped</a:t>
            </a:r>
            <a:r>
              <a:rPr sz="1300" spc="-135" dirty="0">
                <a:solidFill>
                  <a:srgbClr val="3F3F3F"/>
                </a:solidFill>
                <a:latin typeface="Arial"/>
                <a:cs typeface="Arial"/>
              </a:rPr>
              <a:t> </a:t>
            </a:r>
            <a:r>
              <a:rPr sz="1300" spc="-20" dirty="0">
                <a:solidFill>
                  <a:srgbClr val="3F3F3F"/>
                </a:solidFill>
                <a:latin typeface="Arial"/>
                <a:cs typeface="Arial"/>
              </a:rPr>
              <a:t>in:</a:t>
            </a:r>
            <a:endParaRPr sz="1300">
              <a:latin typeface="Arial"/>
              <a:cs typeface="Arial"/>
            </a:endParaRPr>
          </a:p>
          <a:p>
            <a:pPr marL="384175" lvl="1" indent="-142875">
              <a:lnSpc>
                <a:spcPct val="100000"/>
              </a:lnSpc>
              <a:spcBef>
                <a:spcPts val="130"/>
              </a:spcBef>
              <a:buChar char="–"/>
              <a:tabLst>
                <a:tab pos="384810" algn="l"/>
              </a:tabLst>
            </a:pPr>
            <a:r>
              <a:rPr sz="1100" spc="-65" dirty="0">
                <a:solidFill>
                  <a:srgbClr val="3F3F3F"/>
                </a:solidFill>
                <a:latin typeface="Arial"/>
                <a:cs typeface="Arial"/>
              </a:rPr>
              <a:t>Data </a:t>
            </a:r>
            <a:r>
              <a:rPr sz="1100" b="1" i="1" spc="-75" dirty="0">
                <a:solidFill>
                  <a:srgbClr val="6F2FA0"/>
                </a:solidFill>
                <a:latin typeface="Arial-BoldItalicMT"/>
                <a:cs typeface="Arial-BoldItalicMT"/>
              </a:rPr>
              <a:t>Extraction</a:t>
            </a:r>
            <a:r>
              <a:rPr sz="1100" b="1" i="1" spc="-125" dirty="0">
                <a:solidFill>
                  <a:srgbClr val="6F2FA0"/>
                </a:solidFill>
                <a:latin typeface="Arial-BoldItalicMT"/>
                <a:cs typeface="Arial-BoldItalicMT"/>
              </a:rPr>
              <a:t> </a:t>
            </a:r>
            <a:r>
              <a:rPr sz="1100" spc="-70" dirty="0">
                <a:solidFill>
                  <a:srgbClr val="3F3F3F"/>
                </a:solidFill>
                <a:latin typeface="Arial"/>
                <a:cs typeface="Arial"/>
              </a:rPr>
              <a:t>subsystems</a:t>
            </a:r>
            <a:endParaRPr sz="1100">
              <a:latin typeface="Arial"/>
              <a:cs typeface="Arial"/>
            </a:endParaRPr>
          </a:p>
          <a:p>
            <a:pPr marL="384175" lvl="1" indent="-142875">
              <a:lnSpc>
                <a:spcPts val="1255"/>
              </a:lnSpc>
              <a:spcBef>
                <a:spcPts val="130"/>
              </a:spcBef>
              <a:buFont typeface="Arial"/>
              <a:buChar char="–"/>
              <a:tabLst>
                <a:tab pos="384810" algn="l"/>
              </a:tabLst>
            </a:pPr>
            <a:r>
              <a:rPr sz="1100" b="1" i="1" spc="-95" dirty="0">
                <a:solidFill>
                  <a:srgbClr val="6F2FA0"/>
                </a:solidFill>
                <a:latin typeface="Arial-BoldItalicMT"/>
                <a:cs typeface="Arial-BoldItalicMT"/>
              </a:rPr>
              <a:t>Cleansing </a:t>
            </a:r>
            <a:r>
              <a:rPr sz="1100" spc="-55" dirty="0">
                <a:solidFill>
                  <a:srgbClr val="3F3F3F"/>
                </a:solidFill>
                <a:latin typeface="Arial"/>
                <a:cs typeface="Arial"/>
              </a:rPr>
              <a:t>and</a:t>
            </a:r>
            <a:r>
              <a:rPr sz="1100" spc="-95" dirty="0">
                <a:solidFill>
                  <a:srgbClr val="3F3F3F"/>
                </a:solidFill>
                <a:latin typeface="Arial"/>
                <a:cs typeface="Arial"/>
              </a:rPr>
              <a:t> </a:t>
            </a:r>
            <a:r>
              <a:rPr sz="1100" b="1" i="1" spc="-90" dirty="0">
                <a:solidFill>
                  <a:srgbClr val="6F2FA0"/>
                </a:solidFill>
                <a:latin typeface="Arial-BoldItalicMT"/>
                <a:cs typeface="Arial-BoldItalicMT"/>
              </a:rPr>
              <a:t>Conforming</a:t>
            </a:r>
            <a:endParaRPr sz="1100">
              <a:latin typeface="Arial-BoldItalicMT"/>
              <a:cs typeface="Arial-BoldItalicMT"/>
            </a:endParaRPr>
          </a:p>
          <a:p>
            <a:pPr marL="384175">
              <a:lnSpc>
                <a:spcPts val="1255"/>
              </a:lnSpc>
            </a:pPr>
            <a:r>
              <a:rPr sz="1100" spc="-65" dirty="0">
                <a:solidFill>
                  <a:srgbClr val="3F3F3F"/>
                </a:solidFill>
                <a:latin typeface="Arial"/>
                <a:cs typeface="Arial"/>
              </a:rPr>
              <a:t>Data</a:t>
            </a:r>
            <a:r>
              <a:rPr sz="1100" spc="100" dirty="0">
                <a:solidFill>
                  <a:srgbClr val="3F3F3F"/>
                </a:solidFill>
                <a:latin typeface="Arial"/>
                <a:cs typeface="Arial"/>
              </a:rPr>
              <a:t> </a:t>
            </a:r>
            <a:r>
              <a:rPr sz="1100" spc="-70" dirty="0">
                <a:solidFill>
                  <a:srgbClr val="3F3F3F"/>
                </a:solidFill>
                <a:latin typeface="Arial"/>
                <a:cs typeface="Arial"/>
              </a:rPr>
              <a:t>subsystems</a:t>
            </a:r>
            <a:endParaRPr sz="1100">
              <a:latin typeface="Arial"/>
              <a:cs typeface="Arial"/>
            </a:endParaRPr>
          </a:p>
          <a:p>
            <a:pPr marL="384175" lvl="1" indent="-142875">
              <a:lnSpc>
                <a:spcPct val="100000"/>
              </a:lnSpc>
              <a:spcBef>
                <a:spcPts val="130"/>
              </a:spcBef>
              <a:buChar char="–"/>
              <a:tabLst>
                <a:tab pos="384810" algn="l"/>
              </a:tabLst>
            </a:pPr>
            <a:r>
              <a:rPr sz="1100" spc="-65" dirty="0">
                <a:solidFill>
                  <a:srgbClr val="3F3F3F"/>
                </a:solidFill>
                <a:latin typeface="Arial"/>
                <a:cs typeface="Arial"/>
              </a:rPr>
              <a:t>Data </a:t>
            </a:r>
            <a:r>
              <a:rPr sz="1100" b="1" i="1" spc="-70" dirty="0">
                <a:solidFill>
                  <a:srgbClr val="6F2FA0"/>
                </a:solidFill>
                <a:latin typeface="Arial-BoldItalicMT"/>
                <a:cs typeface="Arial-BoldItalicMT"/>
              </a:rPr>
              <a:t>Delivery</a:t>
            </a:r>
            <a:r>
              <a:rPr sz="1100" b="1" i="1" spc="114" dirty="0">
                <a:solidFill>
                  <a:srgbClr val="6F2FA0"/>
                </a:solidFill>
                <a:latin typeface="Arial-BoldItalicMT"/>
                <a:cs typeface="Arial-BoldItalicMT"/>
              </a:rPr>
              <a:t> </a:t>
            </a:r>
            <a:r>
              <a:rPr sz="1100" spc="-70" dirty="0">
                <a:solidFill>
                  <a:srgbClr val="3F3F3F"/>
                </a:solidFill>
                <a:latin typeface="Arial"/>
                <a:cs typeface="Arial"/>
              </a:rPr>
              <a:t>subsystems</a:t>
            </a:r>
            <a:endParaRPr sz="1100">
              <a:latin typeface="Arial"/>
              <a:cs typeface="Arial"/>
            </a:endParaRPr>
          </a:p>
        </p:txBody>
      </p:sp>
      <p:sp>
        <p:nvSpPr>
          <p:cNvPr id="8" name="object 22"/>
          <p:cNvSpPr txBox="1"/>
          <p:nvPr/>
        </p:nvSpPr>
        <p:spPr>
          <a:xfrm>
            <a:off x="3465206" y="3696782"/>
            <a:ext cx="1874520" cy="825500"/>
          </a:xfrm>
          <a:prstGeom prst="rect">
            <a:avLst/>
          </a:prstGeom>
        </p:spPr>
        <p:txBody>
          <a:bodyPr vert="horz" wrap="square" lIns="0" tIns="0" rIns="0" bIns="0" rtlCol="0">
            <a:spAutoFit/>
          </a:bodyPr>
          <a:lstStyle/>
          <a:p>
            <a:pPr marL="184785" indent="-172085">
              <a:lnSpc>
                <a:spcPct val="100000"/>
              </a:lnSpc>
              <a:buChar char="•"/>
              <a:tabLst>
                <a:tab pos="185420" algn="l"/>
              </a:tabLst>
            </a:pPr>
            <a:r>
              <a:rPr sz="1300" spc="-155" dirty="0">
                <a:solidFill>
                  <a:srgbClr val="3F3F3F"/>
                </a:solidFill>
                <a:latin typeface="Arial"/>
                <a:cs typeface="Arial"/>
              </a:rPr>
              <a:t>And…</a:t>
            </a:r>
            <a:endParaRPr sz="1300">
              <a:latin typeface="Arial"/>
              <a:cs typeface="Arial"/>
            </a:endParaRPr>
          </a:p>
          <a:p>
            <a:pPr marL="384175" lvl="1" indent="-142875">
              <a:lnSpc>
                <a:spcPct val="100000"/>
              </a:lnSpc>
              <a:spcBef>
                <a:spcPts val="150"/>
              </a:spcBef>
              <a:buChar char="–"/>
              <a:tabLst>
                <a:tab pos="384810" algn="l"/>
              </a:tabLst>
            </a:pPr>
            <a:r>
              <a:rPr sz="1100" spc="-45" dirty="0">
                <a:solidFill>
                  <a:srgbClr val="00B04F"/>
                </a:solidFill>
                <a:latin typeface="Arial"/>
                <a:cs typeface="Arial"/>
              </a:rPr>
              <a:t>Management</a:t>
            </a:r>
            <a:r>
              <a:rPr sz="1100" spc="100" dirty="0">
                <a:solidFill>
                  <a:srgbClr val="00B04F"/>
                </a:solidFill>
                <a:latin typeface="Arial"/>
                <a:cs typeface="Arial"/>
              </a:rPr>
              <a:t> </a:t>
            </a:r>
            <a:r>
              <a:rPr sz="1100" spc="-70" dirty="0">
                <a:solidFill>
                  <a:srgbClr val="3F3F3F"/>
                </a:solidFill>
                <a:latin typeface="Arial"/>
                <a:cs typeface="Arial"/>
              </a:rPr>
              <a:t>subsystems</a:t>
            </a:r>
            <a:endParaRPr sz="1100">
              <a:latin typeface="Arial"/>
              <a:cs typeface="Arial"/>
            </a:endParaRPr>
          </a:p>
          <a:p>
            <a:pPr marL="584200" marR="84455" lvl="2" indent="-114300">
              <a:lnSpc>
                <a:spcPct val="90000"/>
              </a:lnSpc>
              <a:spcBef>
                <a:spcPts val="235"/>
              </a:spcBef>
              <a:buChar char="•"/>
              <a:tabLst>
                <a:tab pos="584200" algn="l"/>
              </a:tabLst>
            </a:pPr>
            <a:r>
              <a:rPr sz="950" spc="-40" dirty="0">
                <a:solidFill>
                  <a:srgbClr val="3F3F3F"/>
                </a:solidFill>
                <a:latin typeface="Arial"/>
                <a:cs typeface="Arial"/>
              </a:rPr>
              <a:t>Management </a:t>
            </a:r>
            <a:r>
              <a:rPr sz="950" spc="-55" dirty="0">
                <a:solidFill>
                  <a:srgbClr val="3F3F3F"/>
                </a:solidFill>
                <a:latin typeface="Arial"/>
                <a:cs typeface="Arial"/>
              </a:rPr>
              <a:t>is an</a:t>
            </a:r>
            <a:r>
              <a:rPr sz="950" spc="-114" dirty="0">
                <a:solidFill>
                  <a:srgbClr val="3F3F3F"/>
                </a:solidFill>
                <a:latin typeface="Arial"/>
                <a:cs typeface="Arial"/>
              </a:rPr>
              <a:t> </a:t>
            </a:r>
            <a:r>
              <a:rPr sz="950" spc="-15" dirty="0">
                <a:solidFill>
                  <a:srgbClr val="3F3F3F"/>
                </a:solidFill>
                <a:latin typeface="Arial"/>
                <a:cs typeface="Arial"/>
              </a:rPr>
              <a:t>often  </a:t>
            </a:r>
            <a:r>
              <a:rPr sz="950" spc="-20" dirty="0">
                <a:solidFill>
                  <a:srgbClr val="3F3F3F"/>
                </a:solidFill>
                <a:latin typeface="Arial"/>
                <a:cs typeface="Arial"/>
              </a:rPr>
              <a:t>forgotten </a:t>
            </a:r>
            <a:r>
              <a:rPr sz="950" spc="-50" dirty="0">
                <a:solidFill>
                  <a:srgbClr val="3F3F3F"/>
                </a:solidFill>
                <a:latin typeface="Arial"/>
                <a:cs typeface="Arial"/>
              </a:rPr>
              <a:t>aspect </a:t>
            </a:r>
            <a:r>
              <a:rPr sz="950" spc="-5" dirty="0">
                <a:solidFill>
                  <a:srgbClr val="3F3F3F"/>
                </a:solidFill>
                <a:latin typeface="Arial"/>
                <a:cs typeface="Arial"/>
              </a:rPr>
              <a:t>of </a:t>
            </a:r>
            <a:r>
              <a:rPr sz="950" spc="-140" dirty="0">
                <a:solidFill>
                  <a:srgbClr val="3F3F3F"/>
                </a:solidFill>
                <a:latin typeface="Arial"/>
                <a:cs typeface="Arial"/>
              </a:rPr>
              <a:t>ETL  </a:t>
            </a:r>
            <a:r>
              <a:rPr sz="950" spc="-70" dirty="0">
                <a:solidFill>
                  <a:srgbClr val="3F3F3F"/>
                </a:solidFill>
                <a:latin typeface="Arial"/>
                <a:cs typeface="Arial"/>
              </a:rPr>
              <a:t>systems</a:t>
            </a:r>
            <a:endParaRPr sz="950">
              <a:latin typeface="Arial"/>
              <a:cs typeface="Arial"/>
            </a:endParaRPr>
          </a:p>
        </p:txBody>
      </p:sp>
    </p:spTree>
    <p:extLst>
      <p:ext uri="{BB962C8B-B14F-4D97-AF65-F5344CB8AC3E}">
        <p14:creationId xmlns:p14="http://schemas.microsoft.com/office/powerpoint/2010/main" val="9052328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3" name="Content Placeholder 2"/>
          <p:cNvSpPr>
            <a:spLocks noGrp="1"/>
          </p:cNvSpPr>
          <p:nvPr>
            <p:ph idx="1"/>
          </p:nvPr>
        </p:nvSpPr>
        <p:spPr/>
        <p:txBody>
          <a:bodyPr/>
          <a:lstStyle/>
          <a:p>
            <a:endParaRPr lang="sv-SE" dirty="0"/>
          </a:p>
        </p:txBody>
      </p:sp>
      <p:sp>
        <p:nvSpPr>
          <p:cNvPr id="4" name="object 5"/>
          <p:cNvSpPr/>
          <p:nvPr/>
        </p:nvSpPr>
        <p:spPr>
          <a:xfrm>
            <a:off x="1491995" y="1405123"/>
            <a:ext cx="4572000" cy="287020"/>
          </a:xfrm>
          <a:custGeom>
            <a:avLst/>
            <a:gdLst/>
            <a:ahLst/>
            <a:cxnLst/>
            <a:rect l="l" t="t" r="r" b="b"/>
            <a:pathLst>
              <a:path w="4572000" h="287019">
                <a:moveTo>
                  <a:pt x="0" y="286511"/>
                </a:moveTo>
                <a:lnTo>
                  <a:pt x="4571999" y="286511"/>
                </a:lnTo>
                <a:lnTo>
                  <a:pt x="4571999" y="0"/>
                </a:lnTo>
                <a:lnTo>
                  <a:pt x="0" y="0"/>
                </a:lnTo>
                <a:lnTo>
                  <a:pt x="0" y="286511"/>
                </a:lnTo>
                <a:close/>
              </a:path>
            </a:pathLst>
          </a:custGeom>
          <a:solidFill>
            <a:srgbClr val="D9D9D9"/>
          </a:solidFill>
        </p:spPr>
        <p:txBody>
          <a:bodyPr wrap="square" lIns="0" tIns="0" rIns="0" bIns="0" rtlCol="0"/>
          <a:lstStyle/>
          <a:p>
            <a:endParaRPr/>
          </a:p>
        </p:txBody>
      </p:sp>
      <p:sp>
        <p:nvSpPr>
          <p:cNvPr id="5" name="object 6"/>
          <p:cNvSpPr/>
          <p:nvPr/>
        </p:nvSpPr>
        <p:spPr>
          <a:xfrm>
            <a:off x="1491995" y="1692397"/>
            <a:ext cx="4572000" cy="0"/>
          </a:xfrm>
          <a:custGeom>
            <a:avLst/>
            <a:gdLst/>
            <a:ahLst/>
            <a:cxnLst/>
            <a:rect l="l" t="t" r="r" b="b"/>
            <a:pathLst>
              <a:path w="4572000">
                <a:moveTo>
                  <a:pt x="0" y="0"/>
                </a:moveTo>
                <a:lnTo>
                  <a:pt x="4571999" y="0"/>
                </a:lnTo>
              </a:path>
            </a:pathLst>
          </a:custGeom>
          <a:ln w="7619">
            <a:solidFill>
              <a:srgbClr val="BF0000"/>
            </a:solidFill>
          </a:ln>
        </p:spPr>
        <p:txBody>
          <a:bodyPr wrap="square" lIns="0" tIns="0" rIns="0" bIns="0" rtlCol="0"/>
          <a:lstStyle/>
          <a:p>
            <a:endParaRPr/>
          </a:p>
        </p:txBody>
      </p:sp>
      <p:sp>
        <p:nvSpPr>
          <p:cNvPr id="6" name="object 7"/>
          <p:cNvSpPr txBox="1"/>
          <p:nvPr/>
        </p:nvSpPr>
        <p:spPr>
          <a:xfrm>
            <a:off x="1756663" y="1495047"/>
            <a:ext cx="119380" cy="107950"/>
          </a:xfrm>
          <a:prstGeom prst="rect">
            <a:avLst/>
          </a:prstGeom>
        </p:spPr>
        <p:txBody>
          <a:bodyPr vert="horz" wrap="square" lIns="0" tIns="0" rIns="0" bIns="0" rtlCol="0">
            <a:spAutoFit/>
          </a:bodyPr>
          <a:lstStyle/>
          <a:p>
            <a:pPr marL="12700">
              <a:lnSpc>
                <a:spcPct val="100000"/>
              </a:lnSpc>
            </a:pPr>
            <a:r>
              <a:rPr sz="600" spc="-20" dirty="0">
                <a:solidFill>
                  <a:srgbClr val="898989"/>
                </a:solidFill>
                <a:latin typeface="Arial"/>
                <a:cs typeface="Arial"/>
              </a:rPr>
              <a:t>I</a:t>
            </a:r>
            <a:r>
              <a:rPr sz="600" spc="-125" dirty="0">
                <a:solidFill>
                  <a:srgbClr val="898989"/>
                </a:solidFill>
                <a:latin typeface="Arial"/>
                <a:cs typeface="Arial"/>
              </a:rPr>
              <a:t>S</a:t>
            </a:r>
            <a:r>
              <a:rPr sz="600" spc="-30" dirty="0">
                <a:solidFill>
                  <a:srgbClr val="898989"/>
                </a:solidFill>
                <a:latin typeface="Arial"/>
                <a:cs typeface="Arial"/>
              </a:rPr>
              <a:t>5</a:t>
            </a:r>
            <a:endParaRPr sz="600">
              <a:latin typeface="Arial"/>
              <a:cs typeface="Arial"/>
            </a:endParaRPr>
          </a:p>
        </p:txBody>
      </p:sp>
      <p:sp>
        <p:nvSpPr>
          <p:cNvPr id="7" name="object 8"/>
          <p:cNvSpPr txBox="1"/>
          <p:nvPr/>
        </p:nvSpPr>
        <p:spPr>
          <a:xfrm>
            <a:off x="5217666" y="1498095"/>
            <a:ext cx="581025" cy="107950"/>
          </a:xfrm>
          <a:prstGeom prst="rect">
            <a:avLst/>
          </a:prstGeom>
        </p:spPr>
        <p:txBody>
          <a:bodyPr vert="horz" wrap="square" lIns="0" tIns="0" rIns="0" bIns="0" rtlCol="0">
            <a:spAutoFit/>
          </a:bodyPr>
          <a:lstStyle/>
          <a:p>
            <a:pPr marL="12700">
              <a:lnSpc>
                <a:spcPct val="100000"/>
              </a:lnSpc>
            </a:pPr>
            <a:r>
              <a:rPr sz="600" spc="-35" dirty="0">
                <a:solidFill>
                  <a:srgbClr val="898989"/>
                </a:solidFill>
                <a:latin typeface="Arial"/>
                <a:cs typeface="Arial"/>
              </a:rPr>
              <a:t>Data</a:t>
            </a:r>
            <a:r>
              <a:rPr sz="600" spc="-120" dirty="0">
                <a:solidFill>
                  <a:srgbClr val="898989"/>
                </a:solidFill>
                <a:latin typeface="Arial"/>
                <a:cs typeface="Arial"/>
              </a:rPr>
              <a:t> </a:t>
            </a:r>
            <a:r>
              <a:rPr sz="600" spc="-30" dirty="0">
                <a:solidFill>
                  <a:srgbClr val="898989"/>
                </a:solidFill>
                <a:latin typeface="Arial"/>
                <a:cs typeface="Arial"/>
              </a:rPr>
              <a:t>warehousing</a:t>
            </a:r>
            <a:endParaRPr sz="600">
              <a:latin typeface="Arial"/>
              <a:cs typeface="Arial"/>
            </a:endParaRPr>
          </a:p>
        </p:txBody>
      </p:sp>
      <p:sp>
        <p:nvSpPr>
          <p:cNvPr id="8" name="object 9"/>
          <p:cNvSpPr txBox="1"/>
          <p:nvPr/>
        </p:nvSpPr>
        <p:spPr>
          <a:xfrm>
            <a:off x="2693922" y="1710947"/>
            <a:ext cx="3096895" cy="2259965"/>
          </a:xfrm>
          <a:prstGeom prst="rect">
            <a:avLst/>
          </a:prstGeom>
        </p:spPr>
        <p:txBody>
          <a:bodyPr vert="horz" wrap="square" lIns="0" tIns="0" rIns="0" bIns="0" rtlCol="0">
            <a:spAutoFit/>
          </a:bodyPr>
          <a:lstStyle/>
          <a:p>
            <a:pPr marL="12700">
              <a:lnSpc>
                <a:spcPct val="100000"/>
              </a:lnSpc>
            </a:pPr>
            <a:r>
              <a:rPr sz="2200" spc="-330" dirty="0">
                <a:solidFill>
                  <a:srgbClr val="C00000"/>
                </a:solidFill>
                <a:latin typeface="Arial"/>
                <a:cs typeface="Arial"/>
              </a:rPr>
              <a:t>ETL  </a:t>
            </a:r>
            <a:r>
              <a:rPr sz="2200" spc="-145" dirty="0">
                <a:solidFill>
                  <a:srgbClr val="C00000"/>
                </a:solidFill>
                <a:latin typeface="Arial"/>
                <a:cs typeface="Arial"/>
              </a:rPr>
              <a:t>Design</a:t>
            </a:r>
            <a:r>
              <a:rPr sz="2200" spc="-215" dirty="0">
                <a:solidFill>
                  <a:srgbClr val="C00000"/>
                </a:solidFill>
                <a:latin typeface="Arial"/>
                <a:cs typeface="Arial"/>
              </a:rPr>
              <a:t> </a:t>
            </a:r>
            <a:r>
              <a:rPr sz="2200" spc="-170" dirty="0">
                <a:solidFill>
                  <a:srgbClr val="C00000"/>
                </a:solidFill>
                <a:latin typeface="Arial"/>
                <a:cs typeface="Arial"/>
              </a:rPr>
              <a:t>Process</a:t>
            </a:r>
            <a:endParaRPr sz="2200">
              <a:latin typeface="Arial"/>
              <a:cs typeface="Arial"/>
            </a:endParaRPr>
          </a:p>
          <a:p>
            <a:pPr marL="1339850" indent="-172085">
              <a:lnSpc>
                <a:spcPct val="100000"/>
              </a:lnSpc>
              <a:spcBef>
                <a:spcPts val="1880"/>
              </a:spcBef>
              <a:buChar char="•"/>
              <a:tabLst>
                <a:tab pos="1340485" algn="l"/>
              </a:tabLst>
            </a:pPr>
            <a:r>
              <a:rPr sz="1400" spc="-70" dirty="0">
                <a:solidFill>
                  <a:srgbClr val="3F3F3F"/>
                </a:solidFill>
                <a:latin typeface="Arial"/>
                <a:cs typeface="Arial"/>
              </a:rPr>
              <a:t>Develop </a:t>
            </a:r>
            <a:r>
              <a:rPr sz="1400" spc="-20" dirty="0">
                <a:solidFill>
                  <a:srgbClr val="3F3F3F"/>
                </a:solidFill>
                <a:latin typeface="Arial"/>
                <a:cs typeface="Arial"/>
              </a:rPr>
              <a:t>the </a:t>
            </a:r>
            <a:r>
              <a:rPr sz="1400" spc="-210" dirty="0">
                <a:solidFill>
                  <a:srgbClr val="3F3F3F"/>
                </a:solidFill>
                <a:latin typeface="Arial"/>
                <a:cs typeface="Arial"/>
              </a:rPr>
              <a:t>ETL</a:t>
            </a:r>
            <a:r>
              <a:rPr sz="1400" spc="-229" dirty="0">
                <a:solidFill>
                  <a:srgbClr val="3F3F3F"/>
                </a:solidFill>
                <a:latin typeface="Arial"/>
                <a:cs typeface="Arial"/>
              </a:rPr>
              <a:t> </a:t>
            </a:r>
            <a:r>
              <a:rPr sz="1400" spc="-90" dirty="0">
                <a:solidFill>
                  <a:srgbClr val="3F3F3F"/>
                </a:solidFill>
                <a:latin typeface="Arial"/>
                <a:cs typeface="Arial"/>
              </a:rPr>
              <a:t>Plan</a:t>
            </a:r>
            <a:endParaRPr sz="1400">
              <a:latin typeface="Arial"/>
              <a:cs typeface="Arial"/>
            </a:endParaRPr>
          </a:p>
          <a:p>
            <a:pPr>
              <a:lnSpc>
                <a:spcPct val="100000"/>
              </a:lnSpc>
              <a:spcBef>
                <a:spcPts val="50"/>
              </a:spcBef>
              <a:buClr>
                <a:srgbClr val="3F3F3F"/>
              </a:buClr>
              <a:buFont typeface="Arial"/>
              <a:buChar char="•"/>
            </a:pPr>
            <a:endParaRPr sz="2000">
              <a:latin typeface="Times New Roman"/>
              <a:cs typeface="Times New Roman"/>
            </a:endParaRPr>
          </a:p>
          <a:p>
            <a:pPr marL="1339850" marR="5080" indent="-172085">
              <a:lnSpc>
                <a:spcPct val="100000"/>
              </a:lnSpc>
              <a:buChar char="•"/>
              <a:tabLst>
                <a:tab pos="1340485" algn="l"/>
              </a:tabLst>
            </a:pPr>
            <a:r>
              <a:rPr sz="1400" spc="-70" dirty="0">
                <a:solidFill>
                  <a:srgbClr val="3F3F3F"/>
                </a:solidFill>
                <a:latin typeface="Arial"/>
                <a:cs typeface="Arial"/>
              </a:rPr>
              <a:t>Develop </a:t>
            </a:r>
            <a:r>
              <a:rPr sz="1400" spc="-85" dirty="0">
                <a:solidFill>
                  <a:srgbClr val="3F3F3F"/>
                </a:solidFill>
                <a:latin typeface="Arial"/>
                <a:cs typeface="Arial"/>
              </a:rPr>
              <a:t>One-Time  </a:t>
            </a:r>
            <a:r>
              <a:rPr sz="1400" spc="-45" dirty="0">
                <a:solidFill>
                  <a:srgbClr val="3F3F3F"/>
                </a:solidFill>
                <a:latin typeface="Arial"/>
                <a:cs typeface="Arial"/>
              </a:rPr>
              <a:t>Historic </a:t>
            </a:r>
            <a:r>
              <a:rPr sz="1400" spc="-100" dirty="0">
                <a:solidFill>
                  <a:srgbClr val="3F3F3F"/>
                </a:solidFill>
                <a:latin typeface="Arial"/>
                <a:cs typeface="Arial"/>
              </a:rPr>
              <a:t>Load</a:t>
            </a:r>
            <a:r>
              <a:rPr sz="1400" spc="-165" dirty="0">
                <a:solidFill>
                  <a:srgbClr val="3F3F3F"/>
                </a:solidFill>
                <a:latin typeface="Arial"/>
                <a:cs typeface="Arial"/>
              </a:rPr>
              <a:t> </a:t>
            </a:r>
            <a:r>
              <a:rPr sz="1400" spc="-95" dirty="0">
                <a:solidFill>
                  <a:srgbClr val="3F3F3F"/>
                </a:solidFill>
                <a:latin typeface="Arial"/>
                <a:cs typeface="Arial"/>
              </a:rPr>
              <a:t>Processing</a:t>
            </a:r>
            <a:endParaRPr sz="1400">
              <a:latin typeface="Arial"/>
              <a:cs typeface="Arial"/>
            </a:endParaRPr>
          </a:p>
          <a:p>
            <a:pPr>
              <a:lnSpc>
                <a:spcPct val="100000"/>
              </a:lnSpc>
              <a:spcBef>
                <a:spcPts val="50"/>
              </a:spcBef>
              <a:buClr>
                <a:srgbClr val="3F3F3F"/>
              </a:buClr>
              <a:buFont typeface="Arial"/>
              <a:buChar char="•"/>
            </a:pPr>
            <a:endParaRPr sz="2000">
              <a:latin typeface="Times New Roman"/>
              <a:cs typeface="Times New Roman"/>
            </a:endParaRPr>
          </a:p>
          <a:p>
            <a:pPr marL="1339850" marR="252095" indent="-172085">
              <a:lnSpc>
                <a:spcPct val="100000"/>
              </a:lnSpc>
              <a:buChar char="•"/>
              <a:tabLst>
                <a:tab pos="1340485" algn="l"/>
              </a:tabLst>
            </a:pPr>
            <a:r>
              <a:rPr sz="1400" spc="-70" dirty="0">
                <a:solidFill>
                  <a:srgbClr val="3F3F3F"/>
                </a:solidFill>
                <a:latin typeface="Arial"/>
                <a:cs typeface="Arial"/>
              </a:rPr>
              <a:t>Develop</a:t>
            </a:r>
            <a:r>
              <a:rPr sz="1400" spc="-155" dirty="0">
                <a:solidFill>
                  <a:srgbClr val="3F3F3F"/>
                </a:solidFill>
                <a:latin typeface="Arial"/>
                <a:cs typeface="Arial"/>
              </a:rPr>
              <a:t> </a:t>
            </a:r>
            <a:r>
              <a:rPr sz="1400" spc="-50" dirty="0">
                <a:solidFill>
                  <a:srgbClr val="3F3F3F"/>
                </a:solidFill>
                <a:latin typeface="Arial"/>
                <a:cs typeface="Arial"/>
              </a:rPr>
              <a:t>Incremental  </a:t>
            </a:r>
            <a:r>
              <a:rPr sz="1400" spc="-95" dirty="0">
                <a:solidFill>
                  <a:srgbClr val="3F3F3F"/>
                </a:solidFill>
                <a:latin typeface="Arial"/>
                <a:cs typeface="Arial"/>
              </a:rPr>
              <a:t>Processing</a:t>
            </a:r>
            <a:endParaRPr sz="1400">
              <a:latin typeface="Arial"/>
              <a:cs typeface="Arial"/>
            </a:endParaRPr>
          </a:p>
        </p:txBody>
      </p:sp>
    </p:spTree>
    <p:extLst>
      <p:ext uri="{BB962C8B-B14F-4D97-AF65-F5344CB8AC3E}">
        <p14:creationId xmlns:p14="http://schemas.microsoft.com/office/powerpoint/2010/main" val="25077770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19" name="object 12"/>
          <p:cNvSpPr txBox="1"/>
          <p:nvPr/>
        </p:nvSpPr>
        <p:spPr>
          <a:xfrm>
            <a:off x="1361970" y="4440098"/>
            <a:ext cx="102235" cy="107950"/>
          </a:xfrm>
          <a:prstGeom prst="rect">
            <a:avLst/>
          </a:prstGeom>
        </p:spPr>
        <p:txBody>
          <a:bodyPr vert="horz" wrap="square" lIns="0" tIns="0" rIns="0" bIns="0" rtlCol="0">
            <a:spAutoFit/>
          </a:bodyPr>
          <a:lstStyle/>
          <a:p>
            <a:pPr marL="12700">
              <a:lnSpc>
                <a:spcPct val="100000"/>
              </a:lnSpc>
            </a:pPr>
            <a:r>
              <a:rPr sz="600" i="1" spc="-35" dirty="0">
                <a:latin typeface="Arial"/>
                <a:cs typeface="Arial"/>
              </a:rPr>
              <a:t>1</a:t>
            </a:r>
            <a:r>
              <a:rPr sz="600" i="1" spc="-30" dirty="0">
                <a:latin typeface="Arial"/>
                <a:cs typeface="Arial"/>
              </a:rPr>
              <a:t>8</a:t>
            </a:r>
            <a:endParaRPr sz="600">
              <a:latin typeface="Arial"/>
              <a:cs typeface="Arial"/>
            </a:endParaRPr>
          </a:p>
        </p:txBody>
      </p:sp>
      <p:sp>
        <p:nvSpPr>
          <p:cNvPr id="20" name="object 15"/>
          <p:cNvSpPr/>
          <p:nvPr/>
        </p:nvSpPr>
        <p:spPr>
          <a:xfrm>
            <a:off x="1275610" y="1482770"/>
            <a:ext cx="4572000" cy="0"/>
          </a:xfrm>
          <a:custGeom>
            <a:avLst/>
            <a:gdLst/>
            <a:ahLst/>
            <a:cxnLst/>
            <a:rect l="l" t="t" r="r" b="b"/>
            <a:pathLst>
              <a:path w="4572000">
                <a:moveTo>
                  <a:pt x="0" y="0"/>
                </a:moveTo>
                <a:lnTo>
                  <a:pt x="4571999" y="0"/>
                </a:lnTo>
              </a:path>
            </a:pathLst>
          </a:custGeom>
          <a:ln w="7619">
            <a:solidFill>
              <a:srgbClr val="BF0000"/>
            </a:solidFill>
          </a:ln>
        </p:spPr>
        <p:txBody>
          <a:bodyPr wrap="square" lIns="0" tIns="0" rIns="0" bIns="0" rtlCol="0"/>
          <a:lstStyle/>
          <a:p>
            <a:endParaRPr/>
          </a:p>
        </p:txBody>
      </p:sp>
      <p:sp>
        <p:nvSpPr>
          <p:cNvPr id="21" name="object 18"/>
          <p:cNvSpPr txBox="1"/>
          <p:nvPr/>
        </p:nvSpPr>
        <p:spPr>
          <a:xfrm>
            <a:off x="2442485" y="1501319"/>
            <a:ext cx="2239010" cy="361950"/>
          </a:xfrm>
          <a:prstGeom prst="rect">
            <a:avLst/>
          </a:prstGeom>
        </p:spPr>
        <p:txBody>
          <a:bodyPr vert="horz" wrap="square" lIns="0" tIns="0" rIns="0" bIns="0" rtlCol="0">
            <a:spAutoFit/>
          </a:bodyPr>
          <a:lstStyle/>
          <a:p>
            <a:pPr marL="12700">
              <a:lnSpc>
                <a:spcPct val="100000"/>
              </a:lnSpc>
            </a:pPr>
            <a:r>
              <a:rPr sz="2200" spc="-145" dirty="0">
                <a:solidFill>
                  <a:srgbClr val="C00000"/>
                </a:solidFill>
                <a:latin typeface="Arial"/>
                <a:cs typeface="Arial"/>
              </a:rPr>
              <a:t>Design </a:t>
            </a:r>
            <a:r>
              <a:rPr sz="2200" spc="-30" dirty="0">
                <a:solidFill>
                  <a:srgbClr val="C00000"/>
                </a:solidFill>
                <a:latin typeface="Arial"/>
                <a:cs typeface="Arial"/>
              </a:rPr>
              <a:t>the </a:t>
            </a:r>
            <a:r>
              <a:rPr sz="2200" spc="-330" dirty="0">
                <a:solidFill>
                  <a:srgbClr val="C00000"/>
                </a:solidFill>
                <a:latin typeface="Arial"/>
                <a:cs typeface="Arial"/>
              </a:rPr>
              <a:t>ETL</a:t>
            </a:r>
            <a:r>
              <a:rPr sz="2200" spc="-200" dirty="0">
                <a:solidFill>
                  <a:srgbClr val="C00000"/>
                </a:solidFill>
                <a:latin typeface="Arial"/>
                <a:cs typeface="Arial"/>
              </a:rPr>
              <a:t> </a:t>
            </a:r>
            <a:r>
              <a:rPr sz="2200" spc="-140" dirty="0">
                <a:solidFill>
                  <a:srgbClr val="C00000"/>
                </a:solidFill>
                <a:latin typeface="Arial"/>
                <a:cs typeface="Arial"/>
              </a:rPr>
              <a:t>Plan</a:t>
            </a:r>
            <a:endParaRPr sz="2200">
              <a:latin typeface="Arial"/>
              <a:cs typeface="Arial"/>
            </a:endParaRPr>
          </a:p>
        </p:txBody>
      </p:sp>
      <p:sp>
        <p:nvSpPr>
          <p:cNvPr id="22" name="object 19"/>
          <p:cNvSpPr txBox="1"/>
          <p:nvPr/>
        </p:nvSpPr>
        <p:spPr>
          <a:xfrm>
            <a:off x="1537230" y="1886383"/>
            <a:ext cx="1931035" cy="2273935"/>
          </a:xfrm>
          <a:prstGeom prst="rect">
            <a:avLst/>
          </a:prstGeom>
        </p:spPr>
        <p:txBody>
          <a:bodyPr vert="horz" wrap="square" lIns="0" tIns="0" rIns="0" bIns="0" rtlCol="0">
            <a:spAutoFit/>
          </a:bodyPr>
          <a:lstStyle/>
          <a:p>
            <a:pPr marL="184785" indent="-172085">
              <a:lnSpc>
                <a:spcPct val="100000"/>
              </a:lnSpc>
              <a:buChar char="•"/>
              <a:tabLst>
                <a:tab pos="185420" algn="l"/>
              </a:tabLst>
            </a:pPr>
            <a:r>
              <a:rPr sz="1100" spc="-60" dirty="0">
                <a:solidFill>
                  <a:srgbClr val="3F3F3F"/>
                </a:solidFill>
                <a:latin typeface="Arial"/>
                <a:cs typeface="Arial"/>
              </a:rPr>
              <a:t>High-Level</a:t>
            </a:r>
            <a:r>
              <a:rPr sz="1100" spc="-175" dirty="0">
                <a:solidFill>
                  <a:srgbClr val="3F3F3F"/>
                </a:solidFill>
                <a:latin typeface="Arial"/>
                <a:cs typeface="Arial"/>
              </a:rPr>
              <a:t> </a:t>
            </a:r>
            <a:r>
              <a:rPr sz="1100" spc="-70" dirty="0">
                <a:solidFill>
                  <a:srgbClr val="3F3F3F"/>
                </a:solidFill>
                <a:latin typeface="Arial"/>
                <a:cs typeface="Arial"/>
              </a:rPr>
              <a:t>Plan</a:t>
            </a:r>
            <a:endParaRPr sz="1100" dirty="0">
              <a:latin typeface="Arial"/>
              <a:cs typeface="Arial"/>
            </a:endParaRPr>
          </a:p>
          <a:p>
            <a:pPr marL="384175" marR="310515" lvl="1" indent="-142875">
              <a:lnSpc>
                <a:spcPct val="80000"/>
              </a:lnSpc>
              <a:spcBef>
                <a:spcPts val="234"/>
              </a:spcBef>
              <a:buChar char="–"/>
              <a:tabLst>
                <a:tab pos="384810" algn="l"/>
              </a:tabLst>
            </a:pPr>
            <a:r>
              <a:rPr sz="950" spc="-45" dirty="0">
                <a:solidFill>
                  <a:srgbClr val="3F3F3F"/>
                </a:solidFill>
                <a:latin typeface="Arial"/>
                <a:cs typeface="Arial"/>
              </a:rPr>
              <a:t>Document </a:t>
            </a:r>
            <a:r>
              <a:rPr sz="950" spc="-15" dirty="0">
                <a:solidFill>
                  <a:srgbClr val="3F3F3F"/>
                </a:solidFill>
                <a:latin typeface="Arial"/>
                <a:cs typeface="Arial"/>
              </a:rPr>
              <a:t>the </a:t>
            </a:r>
            <a:r>
              <a:rPr sz="950" spc="-30" dirty="0">
                <a:solidFill>
                  <a:srgbClr val="3F3F3F"/>
                </a:solidFill>
                <a:latin typeface="Arial"/>
                <a:cs typeface="Arial"/>
              </a:rPr>
              <a:t>whole</a:t>
            </a:r>
            <a:r>
              <a:rPr sz="950" spc="-100" dirty="0">
                <a:solidFill>
                  <a:srgbClr val="3F3F3F"/>
                </a:solidFill>
                <a:latin typeface="Arial"/>
                <a:cs typeface="Arial"/>
              </a:rPr>
              <a:t> </a:t>
            </a:r>
            <a:r>
              <a:rPr sz="950" spc="-140" dirty="0">
                <a:solidFill>
                  <a:srgbClr val="3F3F3F"/>
                </a:solidFill>
                <a:latin typeface="Arial"/>
                <a:cs typeface="Arial"/>
              </a:rPr>
              <a:t>ETL  </a:t>
            </a:r>
            <a:r>
              <a:rPr sz="950" spc="-45" dirty="0">
                <a:solidFill>
                  <a:srgbClr val="3F3F3F"/>
                </a:solidFill>
                <a:latin typeface="Arial"/>
                <a:cs typeface="Arial"/>
              </a:rPr>
              <a:t>strategy</a:t>
            </a:r>
            <a:endParaRPr sz="950" dirty="0">
              <a:latin typeface="Arial"/>
              <a:cs typeface="Arial"/>
            </a:endParaRPr>
          </a:p>
          <a:p>
            <a:pPr marL="384175" marR="290830" lvl="1" indent="-142875">
              <a:lnSpc>
                <a:spcPct val="80000"/>
              </a:lnSpc>
              <a:spcBef>
                <a:spcPts val="225"/>
              </a:spcBef>
              <a:buChar char="–"/>
              <a:tabLst>
                <a:tab pos="384810" algn="l"/>
              </a:tabLst>
            </a:pPr>
            <a:r>
              <a:rPr sz="950" spc="-35" dirty="0">
                <a:solidFill>
                  <a:srgbClr val="3F3F3F"/>
                </a:solidFill>
                <a:latin typeface="Arial"/>
                <a:cs typeface="Arial"/>
              </a:rPr>
              <a:t>Highlight </a:t>
            </a:r>
            <a:r>
              <a:rPr sz="950" spc="-70" dirty="0">
                <a:solidFill>
                  <a:srgbClr val="3F3F3F"/>
                </a:solidFill>
                <a:latin typeface="Arial"/>
                <a:cs typeface="Arial"/>
              </a:rPr>
              <a:t>issues </a:t>
            </a:r>
            <a:r>
              <a:rPr sz="950" spc="-45" dirty="0">
                <a:solidFill>
                  <a:srgbClr val="3F3F3F"/>
                </a:solidFill>
                <a:latin typeface="Arial"/>
                <a:cs typeface="Arial"/>
              </a:rPr>
              <a:t>and </a:t>
            </a:r>
            <a:r>
              <a:rPr sz="950" spc="-40" dirty="0">
                <a:solidFill>
                  <a:srgbClr val="3F3F3F"/>
                </a:solidFill>
                <a:latin typeface="Arial"/>
                <a:cs typeface="Arial"/>
              </a:rPr>
              <a:t>open  </a:t>
            </a:r>
            <a:r>
              <a:rPr sz="950" spc="-35" dirty="0">
                <a:solidFill>
                  <a:srgbClr val="3F3F3F"/>
                </a:solidFill>
                <a:latin typeface="Arial"/>
                <a:cs typeface="Arial"/>
              </a:rPr>
              <a:t>problems</a:t>
            </a:r>
            <a:endParaRPr sz="950" dirty="0">
              <a:latin typeface="Arial"/>
              <a:cs typeface="Arial"/>
            </a:endParaRPr>
          </a:p>
          <a:p>
            <a:pPr marL="184785" indent="-172085">
              <a:lnSpc>
                <a:spcPts val="1315"/>
              </a:lnSpc>
              <a:buChar char="•"/>
              <a:tabLst>
                <a:tab pos="185420" algn="l"/>
              </a:tabLst>
            </a:pPr>
            <a:r>
              <a:rPr sz="1100" spc="-80" dirty="0">
                <a:solidFill>
                  <a:srgbClr val="3F3F3F"/>
                </a:solidFill>
                <a:latin typeface="Arial"/>
                <a:cs typeface="Arial"/>
              </a:rPr>
              <a:t>Choose </a:t>
            </a:r>
            <a:r>
              <a:rPr sz="1100" spc="-160" dirty="0">
                <a:solidFill>
                  <a:srgbClr val="3F3F3F"/>
                </a:solidFill>
                <a:latin typeface="Arial"/>
                <a:cs typeface="Arial"/>
              </a:rPr>
              <a:t>ETL</a:t>
            </a:r>
            <a:r>
              <a:rPr sz="1100" spc="-145" dirty="0">
                <a:solidFill>
                  <a:srgbClr val="3F3F3F"/>
                </a:solidFill>
                <a:latin typeface="Arial"/>
                <a:cs typeface="Arial"/>
              </a:rPr>
              <a:t> </a:t>
            </a:r>
            <a:r>
              <a:rPr sz="1100" dirty="0">
                <a:solidFill>
                  <a:srgbClr val="3F3F3F"/>
                </a:solidFill>
                <a:latin typeface="Arial"/>
                <a:cs typeface="Arial"/>
              </a:rPr>
              <a:t>tool</a:t>
            </a:r>
            <a:endParaRPr sz="1100" dirty="0">
              <a:latin typeface="Arial"/>
              <a:cs typeface="Arial"/>
            </a:endParaRPr>
          </a:p>
          <a:p>
            <a:pPr marL="384175" marR="5080" lvl="1" indent="-142875">
              <a:lnSpc>
                <a:spcPct val="80000"/>
              </a:lnSpc>
              <a:spcBef>
                <a:spcPts val="235"/>
              </a:spcBef>
              <a:buChar char="–"/>
              <a:tabLst>
                <a:tab pos="384810" algn="l"/>
              </a:tabLst>
            </a:pPr>
            <a:r>
              <a:rPr sz="950" spc="-75" dirty="0">
                <a:solidFill>
                  <a:srgbClr val="3F3F3F"/>
                </a:solidFill>
                <a:latin typeface="Arial"/>
                <a:cs typeface="Arial"/>
              </a:rPr>
              <a:t>Tools </a:t>
            </a:r>
            <a:r>
              <a:rPr sz="950" spc="-35" dirty="0">
                <a:solidFill>
                  <a:srgbClr val="3F3F3F"/>
                </a:solidFill>
                <a:latin typeface="Arial"/>
                <a:cs typeface="Arial"/>
              </a:rPr>
              <a:t>offers </a:t>
            </a:r>
            <a:r>
              <a:rPr sz="950" spc="-20" dirty="0">
                <a:solidFill>
                  <a:srgbClr val="3F3F3F"/>
                </a:solidFill>
                <a:latin typeface="Arial"/>
                <a:cs typeface="Arial"/>
              </a:rPr>
              <a:t>support </a:t>
            </a:r>
            <a:r>
              <a:rPr sz="950" spc="-10" dirty="0">
                <a:solidFill>
                  <a:srgbClr val="3F3F3F"/>
                </a:solidFill>
                <a:latin typeface="Arial"/>
                <a:cs typeface="Arial"/>
              </a:rPr>
              <a:t>for  </a:t>
            </a:r>
            <a:r>
              <a:rPr sz="950" spc="-55" dirty="0">
                <a:solidFill>
                  <a:srgbClr val="3F3F3F"/>
                </a:solidFill>
                <a:latin typeface="Arial"/>
                <a:cs typeface="Arial"/>
              </a:rPr>
              <a:t>advanced </a:t>
            </a:r>
            <a:r>
              <a:rPr sz="950" spc="-45" dirty="0">
                <a:solidFill>
                  <a:srgbClr val="3F3F3F"/>
                </a:solidFill>
                <a:latin typeface="Arial"/>
                <a:cs typeface="Arial"/>
              </a:rPr>
              <a:t>and standardized</a:t>
            </a:r>
            <a:r>
              <a:rPr sz="950" spc="-114" dirty="0">
                <a:solidFill>
                  <a:srgbClr val="3F3F3F"/>
                </a:solidFill>
                <a:latin typeface="Arial"/>
                <a:cs typeface="Arial"/>
              </a:rPr>
              <a:t> </a:t>
            </a:r>
            <a:r>
              <a:rPr sz="950" spc="-140" dirty="0">
                <a:solidFill>
                  <a:srgbClr val="3F3F3F"/>
                </a:solidFill>
                <a:latin typeface="Arial"/>
                <a:cs typeface="Arial"/>
              </a:rPr>
              <a:t>ETL  </a:t>
            </a:r>
            <a:r>
              <a:rPr sz="950" spc="-65" dirty="0">
                <a:solidFill>
                  <a:srgbClr val="3F3F3F"/>
                </a:solidFill>
                <a:latin typeface="Arial"/>
                <a:cs typeface="Arial"/>
              </a:rPr>
              <a:t>processes</a:t>
            </a:r>
            <a:endParaRPr sz="950" dirty="0">
              <a:latin typeface="Arial"/>
              <a:cs typeface="Arial"/>
            </a:endParaRPr>
          </a:p>
          <a:p>
            <a:pPr marL="384175" lvl="1" indent="-142875">
              <a:lnSpc>
                <a:spcPct val="100000"/>
              </a:lnSpc>
              <a:buChar char="–"/>
              <a:tabLst>
                <a:tab pos="384810" algn="l"/>
              </a:tabLst>
            </a:pPr>
            <a:r>
              <a:rPr sz="950" spc="-85" dirty="0">
                <a:solidFill>
                  <a:srgbClr val="3F3F3F"/>
                </a:solidFill>
                <a:latin typeface="Arial"/>
                <a:cs typeface="Arial"/>
              </a:rPr>
              <a:t>Some </a:t>
            </a:r>
            <a:r>
              <a:rPr sz="950" spc="-45" dirty="0">
                <a:solidFill>
                  <a:srgbClr val="3F3F3F"/>
                </a:solidFill>
                <a:latin typeface="Arial"/>
                <a:cs typeface="Arial"/>
              </a:rPr>
              <a:t>commercial</a:t>
            </a:r>
            <a:r>
              <a:rPr sz="950" spc="-40" dirty="0">
                <a:solidFill>
                  <a:srgbClr val="3F3F3F"/>
                </a:solidFill>
                <a:latin typeface="Arial"/>
                <a:cs typeface="Arial"/>
              </a:rPr>
              <a:t> </a:t>
            </a:r>
            <a:r>
              <a:rPr sz="950" spc="-25" dirty="0">
                <a:solidFill>
                  <a:srgbClr val="3F3F3F"/>
                </a:solidFill>
                <a:latin typeface="Arial"/>
                <a:cs typeface="Arial"/>
              </a:rPr>
              <a:t>tools:</a:t>
            </a:r>
            <a:endParaRPr sz="950" dirty="0">
              <a:latin typeface="Arial"/>
              <a:cs typeface="Arial"/>
            </a:endParaRPr>
          </a:p>
          <a:p>
            <a:pPr marL="584200" lvl="2" indent="-114300">
              <a:lnSpc>
                <a:spcPct val="100000"/>
              </a:lnSpc>
              <a:spcBef>
                <a:spcPts val="5"/>
              </a:spcBef>
              <a:buChar char="•"/>
              <a:tabLst>
                <a:tab pos="584200" algn="l"/>
              </a:tabLst>
            </a:pPr>
            <a:r>
              <a:rPr sz="800" spc="-50" dirty="0">
                <a:solidFill>
                  <a:srgbClr val="3F3F3F"/>
                </a:solidFill>
                <a:latin typeface="Arial"/>
                <a:cs typeface="Arial"/>
              </a:rPr>
              <a:t>Oracle </a:t>
            </a:r>
            <a:r>
              <a:rPr sz="800" spc="-45" dirty="0">
                <a:solidFill>
                  <a:srgbClr val="3F3F3F"/>
                </a:solidFill>
                <a:latin typeface="Arial"/>
                <a:cs typeface="Arial"/>
              </a:rPr>
              <a:t>Warehouse</a:t>
            </a:r>
            <a:r>
              <a:rPr sz="800" spc="-85" dirty="0">
                <a:solidFill>
                  <a:srgbClr val="3F3F3F"/>
                </a:solidFill>
                <a:latin typeface="Arial"/>
                <a:cs typeface="Arial"/>
              </a:rPr>
              <a:t> </a:t>
            </a:r>
            <a:r>
              <a:rPr sz="800" spc="-30" dirty="0">
                <a:solidFill>
                  <a:srgbClr val="3F3F3F"/>
                </a:solidFill>
                <a:latin typeface="Arial"/>
                <a:cs typeface="Arial"/>
              </a:rPr>
              <a:t>Builder</a:t>
            </a:r>
            <a:endParaRPr sz="800" dirty="0">
              <a:latin typeface="Arial"/>
              <a:cs typeface="Arial"/>
            </a:endParaRPr>
          </a:p>
          <a:p>
            <a:pPr marL="584200" lvl="2" indent="-114300">
              <a:lnSpc>
                <a:spcPct val="100000"/>
              </a:lnSpc>
              <a:buChar char="•"/>
              <a:tabLst>
                <a:tab pos="584200" algn="l"/>
              </a:tabLst>
            </a:pPr>
            <a:r>
              <a:rPr sz="800" spc="-35" dirty="0">
                <a:solidFill>
                  <a:srgbClr val="3F3F3F"/>
                </a:solidFill>
                <a:latin typeface="Arial"/>
                <a:cs typeface="Arial"/>
              </a:rPr>
              <a:t>IBM </a:t>
            </a:r>
            <a:r>
              <a:rPr sz="800" spc="-80" dirty="0">
                <a:solidFill>
                  <a:srgbClr val="3F3F3F"/>
                </a:solidFill>
                <a:latin typeface="Arial"/>
                <a:cs typeface="Arial"/>
              </a:rPr>
              <a:t>DB2 </a:t>
            </a:r>
            <a:r>
              <a:rPr sz="800" spc="-45" dirty="0">
                <a:solidFill>
                  <a:srgbClr val="3F3F3F"/>
                </a:solidFill>
                <a:latin typeface="Arial"/>
                <a:cs typeface="Arial"/>
              </a:rPr>
              <a:t>Warehouse</a:t>
            </a:r>
            <a:r>
              <a:rPr sz="800" spc="-70" dirty="0">
                <a:solidFill>
                  <a:srgbClr val="3F3F3F"/>
                </a:solidFill>
                <a:latin typeface="Arial"/>
                <a:cs typeface="Arial"/>
              </a:rPr>
              <a:t> </a:t>
            </a:r>
            <a:r>
              <a:rPr sz="800" spc="-40" dirty="0">
                <a:solidFill>
                  <a:srgbClr val="3F3F3F"/>
                </a:solidFill>
                <a:latin typeface="Arial"/>
                <a:cs typeface="Arial"/>
              </a:rPr>
              <a:t>Manager</a:t>
            </a:r>
            <a:endParaRPr sz="800" dirty="0">
              <a:latin typeface="Arial"/>
              <a:cs typeface="Arial"/>
            </a:endParaRPr>
          </a:p>
          <a:p>
            <a:pPr marL="584200" lvl="2" indent="-114300">
              <a:lnSpc>
                <a:spcPts val="955"/>
              </a:lnSpc>
              <a:spcBef>
                <a:spcPts val="5"/>
              </a:spcBef>
              <a:buChar char="•"/>
              <a:tabLst>
                <a:tab pos="584200" algn="l"/>
              </a:tabLst>
            </a:pPr>
            <a:r>
              <a:rPr sz="800" spc="-15" dirty="0">
                <a:solidFill>
                  <a:srgbClr val="3F3F3F"/>
                </a:solidFill>
                <a:latin typeface="Arial"/>
                <a:cs typeface="Arial"/>
              </a:rPr>
              <a:t>Microsoft </a:t>
            </a:r>
            <a:r>
              <a:rPr sz="800" spc="-25" dirty="0">
                <a:solidFill>
                  <a:srgbClr val="3F3F3F"/>
                </a:solidFill>
                <a:latin typeface="Arial"/>
                <a:cs typeface="Arial"/>
              </a:rPr>
              <a:t>Integration</a:t>
            </a:r>
            <a:r>
              <a:rPr sz="800" spc="-105" dirty="0">
                <a:solidFill>
                  <a:srgbClr val="3F3F3F"/>
                </a:solidFill>
                <a:latin typeface="Arial"/>
                <a:cs typeface="Arial"/>
              </a:rPr>
              <a:t> </a:t>
            </a:r>
            <a:r>
              <a:rPr sz="800" spc="-55" dirty="0">
                <a:solidFill>
                  <a:srgbClr val="3F3F3F"/>
                </a:solidFill>
                <a:latin typeface="Arial"/>
                <a:cs typeface="Arial"/>
              </a:rPr>
              <a:t>Services</a:t>
            </a:r>
            <a:endParaRPr sz="800" dirty="0">
              <a:latin typeface="Arial"/>
              <a:cs typeface="Arial"/>
            </a:endParaRPr>
          </a:p>
          <a:p>
            <a:pPr marL="384175" lvl="1" indent="-142875">
              <a:lnSpc>
                <a:spcPts val="1135"/>
              </a:lnSpc>
              <a:buChar char="–"/>
              <a:tabLst>
                <a:tab pos="384810" algn="l"/>
              </a:tabLst>
            </a:pPr>
            <a:r>
              <a:rPr sz="950" spc="-85" dirty="0">
                <a:solidFill>
                  <a:srgbClr val="3F3F3F"/>
                </a:solidFill>
                <a:latin typeface="Arial"/>
                <a:cs typeface="Arial"/>
              </a:rPr>
              <a:t>Some </a:t>
            </a:r>
            <a:r>
              <a:rPr sz="950" spc="-40" dirty="0">
                <a:solidFill>
                  <a:srgbClr val="3F3F3F"/>
                </a:solidFill>
                <a:latin typeface="Arial"/>
                <a:cs typeface="Arial"/>
              </a:rPr>
              <a:t>open </a:t>
            </a:r>
            <a:r>
              <a:rPr sz="950" spc="-50" dirty="0">
                <a:solidFill>
                  <a:srgbClr val="3F3F3F"/>
                </a:solidFill>
                <a:latin typeface="Arial"/>
                <a:cs typeface="Arial"/>
              </a:rPr>
              <a:t>source</a:t>
            </a:r>
            <a:r>
              <a:rPr sz="950" spc="-95" dirty="0">
                <a:solidFill>
                  <a:srgbClr val="3F3F3F"/>
                </a:solidFill>
                <a:latin typeface="Arial"/>
                <a:cs typeface="Arial"/>
              </a:rPr>
              <a:t> </a:t>
            </a:r>
            <a:r>
              <a:rPr sz="950" spc="-25" dirty="0">
                <a:solidFill>
                  <a:srgbClr val="3F3F3F"/>
                </a:solidFill>
                <a:latin typeface="Arial"/>
                <a:cs typeface="Arial"/>
              </a:rPr>
              <a:t>tools:</a:t>
            </a:r>
            <a:endParaRPr sz="950" dirty="0">
              <a:latin typeface="Arial"/>
              <a:cs typeface="Arial"/>
            </a:endParaRPr>
          </a:p>
          <a:p>
            <a:pPr marL="584200" lvl="2" indent="-114300">
              <a:lnSpc>
                <a:spcPct val="100000"/>
              </a:lnSpc>
              <a:spcBef>
                <a:spcPts val="5"/>
              </a:spcBef>
              <a:buChar char="•"/>
              <a:tabLst>
                <a:tab pos="584200" algn="l"/>
              </a:tabLst>
            </a:pPr>
            <a:r>
              <a:rPr sz="800" spc="-55" dirty="0">
                <a:solidFill>
                  <a:srgbClr val="3F3F3F"/>
                </a:solidFill>
                <a:latin typeface="Arial"/>
                <a:cs typeface="Arial"/>
              </a:rPr>
              <a:t>Talend</a:t>
            </a:r>
            <a:endParaRPr sz="800" dirty="0">
              <a:latin typeface="Arial"/>
              <a:cs typeface="Arial"/>
            </a:endParaRPr>
          </a:p>
          <a:p>
            <a:pPr marL="584200" lvl="2" indent="-114300">
              <a:lnSpc>
                <a:spcPct val="100000"/>
              </a:lnSpc>
              <a:buChar char="•"/>
              <a:tabLst>
                <a:tab pos="584200" algn="l"/>
              </a:tabLst>
            </a:pPr>
            <a:r>
              <a:rPr sz="800" spc="-55" dirty="0">
                <a:solidFill>
                  <a:srgbClr val="3F3F3F"/>
                </a:solidFill>
                <a:latin typeface="Arial"/>
                <a:cs typeface="Arial"/>
              </a:rPr>
              <a:t>Enhydra</a:t>
            </a:r>
            <a:r>
              <a:rPr sz="800" spc="-105" dirty="0">
                <a:solidFill>
                  <a:srgbClr val="3F3F3F"/>
                </a:solidFill>
                <a:latin typeface="Arial"/>
                <a:cs typeface="Arial"/>
              </a:rPr>
              <a:t> </a:t>
            </a:r>
            <a:r>
              <a:rPr sz="800" spc="-45" dirty="0">
                <a:solidFill>
                  <a:srgbClr val="3F3F3F"/>
                </a:solidFill>
                <a:latin typeface="Arial"/>
                <a:cs typeface="Arial"/>
              </a:rPr>
              <a:t>Octopus</a:t>
            </a:r>
            <a:endParaRPr sz="800" dirty="0">
              <a:latin typeface="Arial"/>
              <a:cs typeface="Arial"/>
            </a:endParaRPr>
          </a:p>
          <a:p>
            <a:pPr marL="584200" lvl="2" indent="-114300">
              <a:lnSpc>
                <a:spcPct val="100000"/>
              </a:lnSpc>
              <a:buChar char="•"/>
              <a:tabLst>
                <a:tab pos="584200" algn="l"/>
              </a:tabLst>
            </a:pPr>
            <a:r>
              <a:rPr sz="800" spc="-75" dirty="0">
                <a:solidFill>
                  <a:srgbClr val="3F3F3F"/>
                </a:solidFill>
                <a:latin typeface="Arial"/>
                <a:cs typeface="Arial"/>
              </a:rPr>
              <a:t>Clover.ETL</a:t>
            </a:r>
            <a:endParaRPr sz="800" dirty="0">
              <a:latin typeface="Arial"/>
              <a:cs typeface="Arial"/>
            </a:endParaRPr>
          </a:p>
        </p:txBody>
      </p:sp>
      <p:sp>
        <p:nvSpPr>
          <p:cNvPr id="23" name="object 20"/>
          <p:cNvSpPr txBox="1"/>
          <p:nvPr/>
        </p:nvSpPr>
        <p:spPr>
          <a:xfrm>
            <a:off x="3632729" y="1886383"/>
            <a:ext cx="1929764" cy="2458085"/>
          </a:xfrm>
          <a:prstGeom prst="rect">
            <a:avLst/>
          </a:prstGeom>
        </p:spPr>
        <p:txBody>
          <a:bodyPr vert="horz" wrap="square" lIns="0" tIns="0" rIns="0" bIns="0" rtlCol="0">
            <a:spAutoFit/>
          </a:bodyPr>
          <a:lstStyle/>
          <a:p>
            <a:pPr marL="184785" indent="-172085">
              <a:lnSpc>
                <a:spcPct val="100000"/>
              </a:lnSpc>
              <a:buChar char="•"/>
              <a:tabLst>
                <a:tab pos="185420" algn="l"/>
              </a:tabLst>
            </a:pPr>
            <a:r>
              <a:rPr sz="1100" spc="-55" dirty="0">
                <a:solidFill>
                  <a:srgbClr val="3F3F3F"/>
                </a:solidFill>
                <a:latin typeface="Arial"/>
                <a:cs typeface="Arial"/>
              </a:rPr>
              <a:t>Develop</a:t>
            </a:r>
            <a:r>
              <a:rPr sz="1100" spc="-120" dirty="0">
                <a:solidFill>
                  <a:srgbClr val="3F3F3F"/>
                </a:solidFill>
                <a:latin typeface="Arial"/>
                <a:cs typeface="Arial"/>
              </a:rPr>
              <a:t> </a:t>
            </a:r>
            <a:r>
              <a:rPr sz="1100" spc="-60" dirty="0">
                <a:solidFill>
                  <a:srgbClr val="3F3F3F"/>
                </a:solidFill>
                <a:latin typeface="Arial"/>
                <a:cs typeface="Arial"/>
              </a:rPr>
              <a:t>Strategies</a:t>
            </a:r>
            <a:endParaRPr sz="1100" dirty="0">
              <a:latin typeface="Arial"/>
              <a:cs typeface="Arial"/>
            </a:endParaRPr>
          </a:p>
          <a:p>
            <a:pPr marL="384175" marR="5080" lvl="1" indent="-142875">
              <a:lnSpc>
                <a:spcPct val="80000"/>
              </a:lnSpc>
              <a:spcBef>
                <a:spcPts val="234"/>
              </a:spcBef>
              <a:buChar char="–"/>
              <a:tabLst>
                <a:tab pos="384810" algn="l"/>
              </a:tabLst>
            </a:pPr>
            <a:r>
              <a:rPr sz="950" spc="-45" dirty="0">
                <a:solidFill>
                  <a:srgbClr val="3F3F3F"/>
                </a:solidFill>
                <a:latin typeface="Arial"/>
                <a:cs typeface="Arial"/>
              </a:rPr>
              <a:t>Extract </a:t>
            </a:r>
            <a:r>
              <a:rPr sz="950" spc="-10" dirty="0">
                <a:solidFill>
                  <a:srgbClr val="3F3F3F"/>
                </a:solidFill>
                <a:latin typeface="Arial"/>
                <a:cs typeface="Arial"/>
              </a:rPr>
              <a:t>from </a:t>
            </a:r>
            <a:r>
              <a:rPr sz="950" spc="-65" dirty="0">
                <a:solidFill>
                  <a:srgbClr val="3F3F3F"/>
                </a:solidFill>
                <a:latin typeface="Arial"/>
                <a:cs typeface="Arial"/>
              </a:rPr>
              <a:t>each </a:t>
            </a:r>
            <a:r>
              <a:rPr sz="950" spc="-25" dirty="0">
                <a:solidFill>
                  <a:srgbClr val="3F3F3F"/>
                </a:solidFill>
                <a:latin typeface="Arial"/>
                <a:cs typeface="Arial"/>
              </a:rPr>
              <a:t>major</a:t>
            </a:r>
            <a:r>
              <a:rPr sz="950" spc="-125" dirty="0">
                <a:solidFill>
                  <a:srgbClr val="3F3F3F"/>
                </a:solidFill>
                <a:latin typeface="Arial"/>
                <a:cs typeface="Arial"/>
              </a:rPr>
              <a:t> </a:t>
            </a:r>
            <a:r>
              <a:rPr sz="950" spc="-50" dirty="0">
                <a:solidFill>
                  <a:srgbClr val="3F3F3F"/>
                </a:solidFill>
                <a:latin typeface="Arial"/>
                <a:cs typeface="Arial"/>
              </a:rPr>
              <a:t>source  </a:t>
            </a:r>
            <a:r>
              <a:rPr sz="950" spc="-60" dirty="0">
                <a:solidFill>
                  <a:srgbClr val="3F3F3F"/>
                </a:solidFill>
                <a:latin typeface="Arial"/>
                <a:cs typeface="Arial"/>
              </a:rPr>
              <a:t>system</a:t>
            </a:r>
            <a:endParaRPr sz="950" dirty="0">
              <a:latin typeface="Arial"/>
              <a:cs typeface="Arial"/>
            </a:endParaRPr>
          </a:p>
          <a:p>
            <a:pPr marL="584200" lvl="2" indent="-114300">
              <a:lnSpc>
                <a:spcPts val="955"/>
              </a:lnSpc>
              <a:spcBef>
                <a:spcPts val="5"/>
              </a:spcBef>
              <a:buChar char="•"/>
              <a:tabLst>
                <a:tab pos="584200" algn="l"/>
              </a:tabLst>
            </a:pPr>
            <a:r>
              <a:rPr sz="800" spc="-70" dirty="0">
                <a:solidFill>
                  <a:srgbClr val="3F3F3F"/>
                </a:solidFill>
                <a:latin typeface="Arial"/>
                <a:cs typeface="Arial"/>
              </a:rPr>
              <a:t>Use </a:t>
            </a:r>
            <a:r>
              <a:rPr sz="800" spc="-5" dirty="0">
                <a:solidFill>
                  <a:srgbClr val="3F3F3F"/>
                </a:solidFill>
                <a:latin typeface="Arial"/>
                <a:cs typeface="Arial"/>
              </a:rPr>
              <a:t>of </a:t>
            </a:r>
            <a:r>
              <a:rPr sz="800" spc="-30" dirty="0">
                <a:solidFill>
                  <a:srgbClr val="3F3F3F"/>
                </a:solidFill>
                <a:latin typeface="Arial"/>
                <a:cs typeface="Arial"/>
              </a:rPr>
              <a:t>triggers,</a:t>
            </a:r>
            <a:r>
              <a:rPr sz="800" spc="-105" dirty="0">
                <a:solidFill>
                  <a:srgbClr val="3F3F3F"/>
                </a:solidFill>
                <a:latin typeface="Arial"/>
                <a:cs typeface="Arial"/>
              </a:rPr>
              <a:t> </a:t>
            </a:r>
            <a:r>
              <a:rPr sz="800" spc="-45" dirty="0">
                <a:solidFill>
                  <a:srgbClr val="3F3F3F"/>
                </a:solidFill>
                <a:latin typeface="Arial"/>
                <a:cs typeface="Arial"/>
              </a:rPr>
              <a:t>logs</a:t>
            </a:r>
            <a:endParaRPr sz="800" dirty="0">
              <a:latin typeface="Arial"/>
              <a:cs typeface="Arial"/>
            </a:endParaRPr>
          </a:p>
          <a:p>
            <a:pPr marL="384175" lvl="1" indent="-142875">
              <a:lnSpc>
                <a:spcPts val="1135"/>
              </a:lnSpc>
              <a:buChar char="–"/>
              <a:tabLst>
                <a:tab pos="384810" algn="l"/>
              </a:tabLst>
            </a:pPr>
            <a:r>
              <a:rPr sz="950" spc="-65" dirty="0">
                <a:solidFill>
                  <a:srgbClr val="3F3F3F"/>
                </a:solidFill>
                <a:latin typeface="Arial"/>
                <a:cs typeface="Arial"/>
              </a:rPr>
              <a:t>Staging</a:t>
            </a:r>
            <a:r>
              <a:rPr sz="950" spc="-85" dirty="0">
                <a:solidFill>
                  <a:srgbClr val="3F3F3F"/>
                </a:solidFill>
                <a:latin typeface="Arial"/>
                <a:cs typeface="Arial"/>
              </a:rPr>
              <a:t> </a:t>
            </a:r>
            <a:r>
              <a:rPr sz="950" spc="-40" dirty="0">
                <a:solidFill>
                  <a:srgbClr val="3F3F3F"/>
                </a:solidFill>
                <a:latin typeface="Arial"/>
                <a:cs typeface="Arial"/>
              </a:rPr>
              <a:t>techniques</a:t>
            </a:r>
            <a:endParaRPr sz="950" dirty="0">
              <a:latin typeface="Arial"/>
              <a:cs typeface="Arial"/>
            </a:endParaRPr>
          </a:p>
          <a:p>
            <a:pPr marL="384175" lvl="1" indent="-142875">
              <a:lnSpc>
                <a:spcPct val="100000"/>
              </a:lnSpc>
              <a:buChar char="–"/>
              <a:tabLst>
                <a:tab pos="384810" algn="l"/>
              </a:tabLst>
            </a:pPr>
            <a:r>
              <a:rPr sz="950" spc="-55" dirty="0">
                <a:solidFill>
                  <a:srgbClr val="3F3F3F"/>
                </a:solidFill>
                <a:latin typeface="Arial"/>
                <a:cs typeface="Arial"/>
              </a:rPr>
              <a:t>High </a:t>
            </a:r>
            <a:r>
              <a:rPr sz="950" spc="-35" dirty="0">
                <a:solidFill>
                  <a:srgbClr val="3F3F3F"/>
                </a:solidFill>
                <a:latin typeface="Arial"/>
                <a:cs typeface="Arial"/>
              </a:rPr>
              <a:t>level </a:t>
            </a:r>
            <a:r>
              <a:rPr sz="950" spc="-60" dirty="0">
                <a:solidFill>
                  <a:srgbClr val="3F3F3F"/>
                </a:solidFill>
                <a:latin typeface="Arial"/>
                <a:cs typeface="Arial"/>
              </a:rPr>
              <a:t>Data</a:t>
            </a:r>
            <a:r>
              <a:rPr sz="950" spc="-110" dirty="0">
                <a:solidFill>
                  <a:srgbClr val="3F3F3F"/>
                </a:solidFill>
                <a:latin typeface="Arial"/>
                <a:cs typeface="Arial"/>
              </a:rPr>
              <a:t> </a:t>
            </a:r>
            <a:r>
              <a:rPr sz="950" spc="-15" dirty="0">
                <a:solidFill>
                  <a:srgbClr val="3F3F3F"/>
                </a:solidFill>
                <a:latin typeface="Arial"/>
                <a:cs typeface="Arial"/>
              </a:rPr>
              <a:t>profiling</a:t>
            </a:r>
            <a:endParaRPr sz="950" dirty="0">
              <a:latin typeface="Arial"/>
              <a:cs typeface="Arial"/>
            </a:endParaRPr>
          </a:p>
          <a:p>
            <a:pPr marL="384175" lvl="1" indent="-142875">
              <a:lnSpc>
                <a:spcPct val="100000"/>
              </a:lnSpc>
              <a:buChar char="–"/>
              <a:tabLst>
                <a:tab pos="384810" algn="l"/>
              </a:tabLst>
            </a:pPr>
            <a:r>
              <a:rPr sz="950" spc="-55" dirty="0">
                <a:solidFill>
                  <a:srgbClr val="3F3F3F"/>
                </a:solidFill>
                <a:latin typeface="Arial"/>
                <a:cs typeface="Arial"/>
              </a:rPr>
              <a:t>Manage</a:t>
            </a:r>
            <a:r>
              <a:rPr sz="950" spc="-114" dirty="0">
                <a:solidFill>
                  <a:srgbClr val="3F3F3F"/>
                </a:solidFill>
                <a:latin typeface="Arial"/>
                <a:cs typeface="Arial"/>
              </a:rPr>
              <a:t> </a:t>
            </a:r>
            <a:r>
              <a:rPr sz="950" spc="-60" dirty="0">
                <a:solidFill>
                  <a:srgbClr val="3F3F3F"/>
                </a:solidFill>
                <a:latin typeface="Arial"/>
                <a:cs typeface="Arial"/>
              </a:rPr>
              <a:t>change</a:t>
            </a:r>
            <a:endParaRPr sz="950" dirty="0">
              <a:latin typeface="Arial"/>
              <a:cs typeface="Arial"/>
            </a:endParaRPr>
          </a:p>
          <a:p>
            <a:pPr marL="384175" lvl="1" indent="-142875">
              <a:lnSpc>
                <a:spcPts val="1135"/>
              </a:lnSpc>
              <a:buChar char="–"/>
              <a:tabLst>
                <a:tab pos="384810" algn="l"/>
              </a:tabLst>
            </a:pPr>
            <a:r>
              <a:rPr sz="950" spc="-15" dirty="0">
                <a:solidFill>
                  <a:srgbClr val="3F3F3F"/>
                </a:solidFill>
                <a:latin typeface="Arial"/>
                <a:cs typeface="Arial"/>
              </a:rPr>
              <a:t>Monitoring</a:t>
            </a:r>
            <a:r>
              <a:rPr sz="950" spc="-80" dirty="0">
                <a:solidFill>
                  <a:srgbClr val="3F3F3F"/>
                </a:solidFill>
                <a:latin typeface="Arial"/>
                <a:cs typeface="Arial"/>
              </a:rPr>
              <a:t> </a:t>
            </a:r>
            <a:r>
              <a:rPr sz="950" spc="-50" dirty="0">
                <a:solidFill>
                  <a:srgbClr val="3F3F3F"/>
                </a:solidFill>
                <a:latin typeface="Arial"/>
                <a:cs typeface="Arial"/>
              </a:rPr>
              <a:t>Performance</a:t>
            </a:r>
            <a:endParaRPr sz="950" dirty="0">
              <a:latin typeface="Arial"/>
              <a:cs typeface="Arial"/>
            </a:endParaRPr>
          </a:p>
          <a:p>
            <a:pPr marL="184785" marR="24765" indent="-172085">
              <a:lnSpc>
                <a:spcPct val="80000"/>
              </a:lnSpc>
              <a:spcBef>
                <a:spcPts val="259"/>
              </a:spcBef>
              <a:buChar char="•"/>
              <a:tabLst>
                <a:tab pos="185420" algn="l"/>
              </a:tabLst>
            </a:pPr>
            <a:r>
              <a:rPr sz="1100" spc="-55" dirty="0">
                <a:solidFill>
                  <a:srgbClr val="3F3F3F"/>
                </a:solidFill>
                <a:latin typeface="Arial"/>
                <a:cs typeface="Arial"/>
              </a:rPr>
              <a:t>Develop </a:t>
            </a:r>
            <a:r>
              <a:rPr sz="1100" spc="-70" dirty="0">
                <a:solidFill>
                  <a:srgbClr val="3F3F3F"/>
                </a:solidFill>
                <a:latin typeface="Arial"/>
                <a:cs typeface="Arial"/>
              </a:rPr>
              <a:t>Specialized </a:t>
            </a:r>
            <a:r>
              <a:rPr sz="1100" spc="-60" dirty="0">
                <a:solidFill>
                  <a:srgbClr val="3F3F3F"/>
                </a:solidFill>
                <a:latin typeface="Arial"/>
                <a:cs typeface="Arial"/>
              </a:rPr>
              <a:t>Strategies  </a:t>
            </a:r>
            <a:r>
              <a:rPr sz="1100" spc="-45" dirty="0">
                <a:solidFill>
                  <a:srgbClr val="3F3F3F"/>
                </a:solidFill>
                <a:latin typeface="Arial"/>
                <a:cs typeface="Arial"/>
              </a:rPr>
              <a:t>by </a:t>
            </a:r>
            <a:r>
              <a:rPr sz="1100" spc="-35" dirty="0">
                <a:solidFill>
                  <a:srgbClr val="3F3F3F"/>
                </a:solidFill>
                <a:latin typeface="Arial"/>
                <a:cs typeface="Arial"/>
              </a:rPr>
              <a:t>Destination</a:t>
            </a:r>
            <a:r>
              <a:rPr sz="1100" spc="-175" dirty="0">
                <a:solidFill>
                  <a:srgbClr val="3F3F3F"/>
                </a:solidFill>
                <a:latin typeface="Arial"/>
                <a:cs typeface="Arial"/>
              </a:rPr>
              <a:t> </a:t>
            </a:r>
            <a:r>
              <a:rPr sz="1100" spc="-45" dirty="0">
                <a:solidFill>
                  <a:srgbClr val="3F3F3F"/>
                </a:solidFill>
                <a:latin typeface="Arial"/>
                <a:cs typeface="Arial"/>
              </a:rPr>
              <a:t>tables</a:t>
            </a:r>
            <a:endParaRPr sz="1100" dirty="0">
              <a:latin typeface="Arial"/>
              <a:cs typeface="Arial"/>
            </a:endParaRPr>
          </a:p>
          <a:p>
            <a:pPr marL="384175" marR="236854" lvl="1" indent="-142875">
              <a:lnSpc>
                <a:spcPts val="910"/>
              </a:lnSpc>
              <a:spcBef>
                <a:spcPts val="225"/>
              </a:spcBef>
              <a:buChar char="–"/>
              <a:tabLst>
                <a:tab pos="384810" algn="l"/>
              </a:tabLst>
            </a:pPr>
            <a:r>
              <a:rPr sz="950" spc="-40" dirty="0">
                <a:solidFill>
                  <a:srgbClr val="3F3F3F"/>
                </a:solidFill>
                <a:latin typeface="Arial"/>
                <a:cs typeface="Arial"/>
              </a:rPr>
              <a:t>Detailed </a:t>
            </a:r>
            <a:r>
              <a:rPr sz="950" spc="-55" dirty="0">
                <a:solidFill>
                  <a:srgbClr val="3F3F3F"/>
                </a:solidFill>
                <a:latin typeface="Arial"/>
                <a:cs typeface="Arial"/>
              </a:rPr>
              <a:t>analysis </a:t>
            </a:r>
            <a:r>
              <a:rPr sz="950" spc="-5" dirty="0">
                <a:solidFill>
                  <a:srgbClr val="3F3F3F"/>
                </a:solidFill>
                <a:latin typeface="Arial"/>
                <a:cs typeface="Arial"/>
              </a:rPr>
              <a:t>of </a:t>
            </a:r>
            <a:r>
              <a:rPr sz="950" spc="-20" dirty="0">
                <a:solidFill>
                  <a:srgbClr val="3F3F3F"/>
                </a:solidFill>
                <a:latin typeface="Arial"/>
                <a:cs typeface="Arial"/>
              </a:rPr>
              <a:t>what  </a:t>
            </a:r>
            <a:r>
              <a:rPr sz="950" spc="-25" dirty="0">
                <a:solidFill>
                  <a:srgbClr val="3F3F3F"/>
                </a:solidFill>
                <a:latin typeface="Arial"/>
                <a:cs typeface="Arial"/>
              </a:rPr>
              <a:t>transformation</a:t>
            </a:r>
            <a:r>
              <a:rPr sz="950" spc="-90" dirty="0">
                <a:solidFill>
                  <a:srgbClr val="3F3F3F"/>
                </a:solidFill>
                <a:latin typeface="Arial"/>
                <a:cs typeface="Arial"/>
              </a:rPr>
              <a:t> </a:t>
            </a:r>
            <a:r>
              <a:rPr sz="950" spc="-40" dirty="0">
                <a:solidFill>
                  <a:srgbClr val="3F3F3F"/>
                </a:solidFill>
                <a:latin typeface="Arial"/>
                <a:cs typeface="Arial"/>
              </a:rPr>
              <a:t>techniques  should </a:t>
            </a:r>
            <a:r>
              <a:rPr sz="950" spc="-45" dirty="0">
                <a:solidFill>
                  <a:srgbClr val="3F3F3F"/>
                </a:solidFill>
                <a:latin typeface="Arial"/>
                <a:cs typeface="Arial"/>
              </a:rPr>
              <a:t>be</a:t>
            </a:r>
            <a:r>
              <a:rPr sz="950" spc="-130" dirty="0">
                <a:solidFill>
                  <a:srgbClr val="3F3F3F"/>
                </a:solidFill>
                <a:latin typeface="Arial"/>
                <a:cs typeface="Arial"/>
              </a:rPr>
              <a:t> </a:t>
            </a:r>
            <a:r>
              <a:rPr sz="950" spc="-60" dirty="0">
                <a:solidFill>
                  <a:srgbClr val="3F3F3F"/>
                </a:solidFill>
                <a:latin typeface="Arial"/>
                <a:cs typeface="Arial"/>
              </a:rPr>
              <a:t>used</a:t>
            </a:r>
            <a:endParaRPr sz="950" dirty="0">
              <a:latin typeface="Arial"/>
              <a:cs typeface="Arial"/>
            </a:endParaRPr>
          </a:p>
          <a:p>
            <a:pPr marL="384175" lvl="1" indent="-142875">
              <a:lnSpc>
                <a:spcPct val="100000"/>
              </a:lnSpc>
              <a:spcBef>
                <a:spcPts val="5"/>
              </a:spcBef>
              <a:buChar char="–"/>
              <a:tabLst>
                <a:tab pos="384810" algn="l"/>
              </a:tabLst>
            </a:pPr>
            <a:r>
              <a:rPr sz="950" spc="-65" dirty="0">
                <a:solidFill>
                  <a:srgbClr val="3F3F3F"/>
                </a:solidFill>
                <a:latin typeface="Arial"/>
                <a:cs typeface="Arial"/>
              </a:rPr>
              <a:t>Ensure </a:t>
            </a:r>
            <a:r>
              <a:rPr sz="950" spc="-50" dirty="0">
                <a:solidFill>
                  <a:srgbClr val="3F3F3F"/>
                </a:solidFill>
                <a:latin typeface="Arial"/>
                <a:cs typeface="Arial"/>
              </a:rPr>
              <a:t>clean</a:t>
            </a:r>
            <a:r>
              <a:rPr sz="950" spc="-110" dirty="0">
                <a:solidFill>
                  <a:srgbClr val="3F3F3F"/>
                </a:solidFill>
                <a:latin typeface="Arial"/>
                <a:cs typeface="Arial"/>
              </a:rPr>
              <a:t> </a:t>
            </a:r>
            <a:r>
              <a:rPr sz="950" spc="-40" dirty="0">
                <a:solidFill>
                  <a:srgbClr val="3F3F3F"/>
                </a:solidFill>
                <a:latin typeface="Arial"/>
                <a:cs typeface="Arial"/>
              </a:rPr>
              <a:t>hierarchies</a:t>
            </a:r>
            <a:endParaRPr sz="950" dirty="0">
              <a:latin typeface="Arial"/>
              <a:cs typeface="Arial"/>
            </a:endParaRPr>
          </a:p>
          <a:p>
            <a:pPr marL="584200" marR="278765" lvl="2" indent="-114300">
              <a:lnSpc>
                <a:spcPct val="80000"/>
              </a:lnSpc>
              <a:spcBef>
                <a:spcPts val="195"/>
              </a:spcBef>
              <a:buChar char="•"/>
              <a:tabLst>
                <a:tab pos="584200" algn="l"/>
              </a:tabLst>
            </a:pPr>
            <a:r>
              <a:rPr sz="800" spc="-60" dirty="0">
                <a:solidFill>
                  <a:srgbClr val="3F3F3F"/>
                </a:solidFill>
                <a:latin typeface="Arial"/>
                <a:cs typeface="Arial"/>
              </a:rPr>
              <a:t>E.g. </a:t>
            </a:r>
            <a:r>
              <a:rPr sz="800" spc="-45" dirty="0">
                <a:solidFill>
                  <a:srgbClr val="3F3F3F"/>
                </a:solidFill>
                <a:latin typeface="Arial"/>
                <a:cs typeface="Arial"/>
              </a:rPr>
              <a:t>analyzing Foreign </a:t>
            </a:r>
            <a:r>
              <a:rPr sz="800" spc="-75" dirty="0">
                <a:solidFill>
                  <a:srgbClr val="3F3F3F"/>
                </a:solidFill>
                <a:latin typeface="Arial"/>
                <a:cs typeface="Arial"/>
              </a:rPr>
              <a:t>Key  </a:t>
            </a:r>
            <a:r>
              <a:rPr sz="800" spc="-35" dirty="0">
                <a:solidFill>
                  <a:srgbClr val="3F3F3F"/>
                </a:solidFill>
                <a:latin typeface="Arial"/>
                <a:cs typeface="Arial"/>
              </a:rPr>
              <a:t>constraints</a:t>
            </a:r>
            <a:endParaRPr sz="800" dirty="0">
              <a:latin typeface="Arial"/>
              <a:cs typeface="Arial"/>
            </a:endParaRPr>
          </a:p>
          <a:p>
            <a:pPr marL="384175" lvl="1" indent="-142875">
              <a:lnSpc>
                <a:spcPts val="1135"/>
              </a:lnSpc>
              <a:buChar char="–"/>
              <a:tabLst>
                <a:tab pos="384810" algn="l"/>
              </a:tabLst>
            </a:pPr>
            <a:r>
              <a:rPr sz="950" spc="-40" dirty="0">
                <a:solidFill>
                  <a:srgbClr val="3F3F3F"/>
                </a:solidFill>
                <a:latin typeface="Arial"/>
                <a:cs typeface="Arial"/>
              </a:rPr>
              <a:t>Detailed </a:t>
            </a:r>
            <a:r>
              <a:rPr sz="950" spc="-35" dirty="0">
                <a:solidFill>
                  <a:srgbClr val="3F3F3F"/>
                </a:solidFill>
                <a:latin typeface="Arial"/>
                <a:cs typeface="Arial"/>
              </a:rPr>
              <a:t>load</a:t>
            </a:r>
            <a:r>
              <a:rPr sz="950" spc="-95" dirty="0">
                <a:solidFill>
                  <a:srgbClr val="3F3F3F"/>
                </a:solidFill>
                <a:latin typeface="Arial"/>
                <a:cs typeface="Arial"/>
              </a:rPr>
              <a:t> </a:t>
            </a:r>
            <a:r>
              <a:rPr sz="950" spc="-55" dirty="0">
                <a:solidFill>
                  <a:srgbClr val="3F3F3F"/>
                </a:solidFill>
                <a:latin typeface="Arial"/>
                <a:cs typeface="Arial"/>
              </a:rPr>
              <a:t>schematics</a:t>
            </a:r>
            <a:endParaRPr sz="950" dirty="0">
              <a:latin typeface="Arial"/>
              <a:cs typeface="Arial"/>
            </a:endParaRPr>
          </a:p>
          <a:p>
            <a:pPr marL="584200" lvl="2" indent="-114300">
              <a:lnSpc>
                <a:spcPct val="100000"/>
              </a:lnSpc>
              <a:spcBef>
                <a:spcPts val="10"/>
              </a:spcBef>
              <a:buChar char="•"/>
              <a:tabLst>
                <a:tab pos="584200" algn="l"/>
              </a:tabLst>
            </a:pPr>
            <a:r>
              <a:rPr sz="800" spc="-60" dirty="0">
                <a:solidFill>
                  <a:srgbClr val="3F3F3F"/>
                </a:solidFill>
                <a:latin typeface="Arial"/>
                <a:cs typeface="Arial"/>
              </a:rPr>
              <a:t>E.g. </a:t>
            </a:r>
            <a:r>
              <a:rPr sz="800" spc="-15" dirty="0">
                <a:solidFill>
                  <a:srgbClr val="3F3F3F"/>
                </a:solidFill>
                <a:latin typeface="Arial"/>
                <a:cs typeface="Arial"/>
              </a:rPr>
              <a:t>Attribute </a:t>
            </a:r>
            <a:r>
              <a:rPr sz="800" spc="-35" dirty="0">
                <a:solidFill>
                  <a:srgbClr val="3F3F3F"/>
                </a:solidFill>
                <a:latin typeface="Arial"/>
                <a:cs typeface="Arial"/>
              </a:rPr>
              <a:t>mapping</a:t>
            </a:r>
            <a:r>
              <a:rPr sz="800" spc="-105" dirty="0">
                <a:solidFill>
                  <a:srgbClr val="3F3F3F"/>
                </a:solidFill>
                <a:latin typeface="Arial"/>
                <a:cs typeface="Arial"/>
              </a:rPr>
              <a:t> </a:t>
            </a:r>
            <a:r>
              <a:rPr sz="800" spc="-25" dirty="0">
                <a:solidFill>
                  <a:srgbClr val="3F3F3F"/>
                </a:solidFill>
                <a:latin typeface="Arial"/>
                <a:cs typeface="Arial"/>
              </a:rPr>
              <a:t>model</a:t>
            </a:r>
            <a:endParaRPr sz="800" dirty="0">
              <a:latin typeface="Arial"/>
              <a:cs typeface="Arial"/>
            </a:endParaRPr>
          </a:p>
        </p:txBody>
      </p:sp>
    </p:spTree>
    <p:extLst>
      <p:ext uri="{BB962C8B-B14F-4D97-AF65-F5344CB8AC3E}">
        <p14:creationId xmlns:p14="http://schemas.microsoft.com/office/powerpoint/2010/main" val="21413596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4" name="object 5"/>
          <p:cNvSpPr/>
          <p:nvPr/>
        </p:nvSpPr>
        <p:spPr>
          <a:xfrm>
            <a:off x="1491995" y="1405123"/>
            <a:ext cx="4572000" cy="287020"/>
          </a:xfrm>
          <a:custGeom>
            <a:avLst/>
            <a:gdLst/>
            <a:ahLst/>
            <a:cxnLst/>
            <a:rect l="l" t="t" r="r" b="b"/>
            <a:pathLst>
              <a:path w="4572000" h="287019">
                <a:moveTo>
                  <a:pt x="0" y="286511"/>
                </a:moveTo>
                <a:lnTo>
                  <a:pt x="4571999" y="286511"/>
                </a:lnTo>
                <a:lnTo>
                  <a:pt x="4571999" y="0"/>
                </a:lnTo>
                <a:lnTo>
                  <a:pt x="0" y="0"/>
                </a:lnTo>
                <a:lnTo>
                  <a:pt x="0" y="286511"/>
                </a:lnTo>
                <a:close/>
              </a:path>
            </a:pathLst>
          </a:custGeom>
          <a:solidFill>
            <a:srgbClr val="D9D9D9"/>
          </a:solidFill>
        </p:spPr>
        <p:txBody>
          <a:bodyPr wrap="square" lIns="0" tIns="0" rIns="0" bIns="0" rtlCol="0"/>
          <a:lstStyle/>
          <a:p>
            <a:endParaRPr/>
          </a:p>
        </p:txBody>
      </p:sp>
      <p:sp>
        <p:nvSpPr>
          <p:cNvPr id="5" name="object 6"/>
          <p:cNvSpPr/>
          <p:nvPr/>
        </p:nvSpPr>
        <p:spPr>
          <a:xfrm>
            <a:off x="1491995" y="1692397"/>
            <a:ext cx="4572000" cy="0"/>
          </a:xfrm>
          <a:custGeom>
            <a:avLst/>
            <a:gdLst/>
            <a:ahLst/>
            <a:cxnLst/>
            <a:rect l="l" t="t" r="r" b="b"/>
            <a:pathLst>
              <a:path w="4572000">
                <a:moveTo>
                  <a:pt x="0" y="0"/>
                </a:moveTo>
                <a:lnTo>
                  <a:pt x="4571999" y="0"/>
                </a:lnTo>
              </a:path>
            </a:pathLst>
          </a:custGeom>
          <a:ln w="7619">
            <a:solidFill>
              <a:srgbClr val="BF0000"/>
            </a:solidFill>
          </a:ln>
        </p:spPr>
        <p:txBody>
          <a:bodyPr wrap="square" lIns="0" tIns="0" rIns="0" bIns="0" rtlCol="0"/>
          <a:lstStyle/>
          <a:p>
            <a:endParaRPr/>
          </a:p>
        </p:txBody>
      </p:sp>
      <p:sp>
        <p:nvSpPr>
          <p:cNvPr id="6" name="object 7"/>
          <p:cNvSpPr txBox="1"/>
          <p:nvPr/>
        </p:nvSpPr>
        <p:spPr>
          <a:xfrm>
            <a:off x="1756663" y="1495047"/>
            <a:ext cx="119380" cy="107950"/>
          </a:xfrm>
          <a:prstGeom prst="rect">
            <a:avLst/>
          </a:prstGeom>
        </p:spPr>
        <p:txBody>
          <a:bodyPr vert="horz" wrap="square" lIns="0" tIns="0" rIns="0" bIns="0" rtlCol="0">
            <a:spAutoFit/>
          </a:bodyPr>
          <a:lstStyle/>
          <a:p>
            <a:pPr marL="12700">
              <a:lnSpc>
                <a:spcPct val="100000"/>
              </a:lnSpc>
            </a:pPr>
            <a:r>
              <a:rPr sz="600" spc="-20" dirty="0">
                <a:solidFill>
                  <a:srgbClr val="898989"/>
                </a:solidFill>
                <a:latin typeface="Arial"/>
                <a:cs typeface="Arial"/>
              </a:rPr>
              <a:t>I</a:t>
            </a:r>
            <a:r>
              <a:rPr sz="600" spc="-125" dirty="0">
                <a:solidFill>
                  <a:srgbClr val="898989"/>
                </a:solidFill>
                <a:latin typeface="Arial"/>
                <a:cs typeface="Arial"/>
              </a:rPr>
              <a:t>S</a:t>
            </a:r>
            <a:r>
              <a:rPr sz="600" spc="-30" dirty="0">
                <a:solidFill>
                  <a:srgbClr val="898989"/>
                </a:solidFill>
                <a:latin typeface="Arial"/>
                <a:cs typeface="Arial"/>
              </a:rPr>
              <a:t>5</a:t>
            </a:r>
            <a:endParaRPr sz="600">
              <a:latin typeface="Arial"/>
              <a:cs typeface="Arial"/>
            </a:endParaRPr>
          </a:p>
        </p:txBody>
      </p:sp>
      <p:sp>
        <p:nvSpPr>
          <p:cNvPr id="7" name="object 8"/>
          <p:cNvSpPr txBox="1"/>
          <p:nvPr/>
        </p:nvSpPr>
        <p:spPr>
          <a:xfrm>
            <a:off x="5217666" y="1498095"/>
            <a:ext cx="581025" cy="107950"/>
          </a:xfrm>
          <a:prstGeom prst="rect">
            <a:avLst/>
          </a:prstGeom>
        </p:spPr>
        <p:txBody>
          <a:bodyPr vert="horz" wrap="square" lIns="0" tIns="0" rIns="0" bIns="0" rtlCol="0">
            <a:spAutoFit/>
          </a:bodyPr>
          <a:lstStyle/>
          <a:p>
            <a:pPr marL="12700">
              <a:lnSpc>
                <a:spcPct val="100000"/>
              </a:lnSpc>
            </a:pPr>
            <a:r>
              <a:rPr sz="600" spc="-35" dirty="0">
                <a:solidFill>
                  <a:srgbClr val="898989"/>
                </a:solidFill>
                <a:latin typeface="Arial"/>
                <a:cs typeface="Arial"/>
              </a:rPr>
              <a:t>Data</a:t>
            </a:r>
            <a:r>
              <a:rPr sz="600" spc="-120" dirty="0">
                <a:solidFill>
                  <a:srgbClr val="898989"/>
                </a:solidFill>
                <a:latin typeface="Arial"/>
                <a:cs typeface="Arial"/>
              </a:rPr>
              <a:t> </a:t>
            </a:r>
            <a:r>
              <a:rPr sz="600" spc="-30" dirty="0">
                <a:solidFill>
                  <a:srgbClr val="898989"/>
                </a:solidFill>
                <a:latin typeface="Arial"/>
                <a:cs typeface="Arial"/>
              </a:rPr>
              <a:t>warehousing</a:t>
            </a:r>
            <a:endParaRPr sz="600">
              <a:latin typeface="Arial"/>
              <a:cs typeface="Arial"/>
            </a:endParaRPr>
          </a:p>
        </p:txBody>
      </p:sp>
      <p:sp>
        <p:nvSpPr>
          <p:cNvPr id="8" name="object 9"/>
          <p:cNvSpPr txBox="1"/>
          <p:nvPr/>
        </p:nvSpPr>
        <p:spPr>
          <a:xfrm>
            <a:off x="2296159" y="1710947"/>
            <a:ext cx="2962275" cy="361950"/>
          </a:xfrm>
          <a:prstGeom prst="rect">
            <a:avLst/>
          </a:prstGeom>
        </p:spPr>
        <p:txBody>
          <a:bodyPr vert="horz" wrap="square" lIns="0" tIns="0" rIns="0" bIns="0" rtlCol="0">
            <a:spAutoFit/>
          </a:bodyPr>
          <a:lstStyle/>
          <a:p>
            <a:pPr marL="12700">
              <a:lnSpc>
                <a:spcPct val="100000"/>
              </a:lnSpc>
            </a:pPr>
            <a:r>
              <a:rPr sz="2200" spc="-75" dirty="0">
                <a:solidFill>
                  <a:srgbClr val="C00000"/>
                </a:solidFill>
                <a:latin typeface="Arial"/>
                <a:cs typeface="Arial"/>
              </a:rPr>
              <a:t>Historical </a:t>
            </a:r>
            <a:r>
              <a:rPr sz="2200" spc="-80" dirty="0">
                <a:solidFill>
                  <a:srgbClr val="C00000"/>
                </a:solidFill>
                <a:latin typeface="Arial"/>
                <a:cs typeface="Arial"/>
              </a:rPr>
              <a:t>loading </a:t>
            </a:r>
            <a:r>
              <a:rPr sz="2200" spc="-5" dirty="0">
                <a:solidFill>
                  <a:srgbClr val="C00000"/>
                </a:solidFill>
                <a:latin typeface="Arial"/>
                <a:cs typeface="Arial"/>
              </a:rPr>
              <a:t>of </a:t>
            </a:r>
            <a:r>
              <a:rPr sz="2200" spc="-240" dirty="0">
                <a:solidFill>
                  <a:srgbClr val="C00000"/>
                </a:solidFill>
                <a:latin typeface="Arial"/>
                <a:cs typeface="Arial"/>
              </a:rPr>
              <a:t>D </a:t>
            </a:r>
            <a:r>
              <a:rPr sz="2200" spc="30" dirty="0">
                <a:solidFill>
                  <a:srgbClr val="C00000"/>
                </a:solidFill>
                <a:latin typeface="Arial"/>
                <a:cs typeface="Arial"/>
              </a:rPr>
              <a:t>&amp;</a:t>
            </a:r>
            <a:r>
              <a:rPr sz="2200" spc="-190" dirty="0">
                <a:solidFill>
                  <a:srgbClr val="C00000"/>
                </a:solidFill>
                <a:latin typeface="Arial"/>
                <a:cs typeface="Arial"/>
              </a:rPr>
              <a:t> </a:t>
            </a:r>
            <a:r>
              <a:rPr sz="2200" spc="-335" dirty="0">
                <a:solidFill>
                  <a:srgbClr val="C00000"/>
                </a:solidFill>
                <a:latin typeface="Arial"/>
                <a:cs typeface="Arial"/>
              </a:rPr>
              <a:t>F</a:t>
            </a:r>
            <a:endParaRPr sz="2200">
              <a:latin typeface="Arial"/>
              <a:cs typeface="Arial"/>
            </a:endParaRPr>
          </a:p>
        </p:txBody>
      </p:sp>
      <p:sp>
        <p:nvSpPr>
          <p:cNvPr id="9" name="object 10"/>
          <p:cNvSpPr txBox="1"/>
          <p:nvPr/>
        </p:nvSpPr>
        <p:spPr>
          <a:xfrm>
            <a:off x="1753615" y="2290575"/>
            <a:ext cx="1899285" cy="2096135"/>
          </a:xfrm>
          <a:prstGeom prst="rect">
            <a:avLst/>
          </a:prstGeom>
        </p:spPr>
        <p:txBody>
          <a:bodyPr vert="horz" wrap="square" lIns="0" tIns="0" rIns="0" bIns="0" rtlCol="0">
            <a:spAutoFit/>
          </a:bodyPr>
          <a:lstStyle/>
          <a:p>
            <a:pPr marL="184785" marR="108585" indent="-172085">
              <a:lnSpc>
                <a:spcPct val="80000"/>
              </a:lnSpc>
              <a:buChar char="•"/>
              <a:tabLst>
                <a:tab pos="185420" algn="l"/>
              </a:tabLst>
            </a:pPr>
            <a:r>
              <a:rPr sz="1200" spc="-55" dirty="0">
                <a:solidFill>
                  <a:srgbClr val="3F3F3F"/>
                </a:solidFill>
                <a:latin typeface="Arial"/>
                <a:cs typeface="Arial"/>
              </a:rPr>
              <a:t>Populate </a:t>
            </a:r>
            <a:r>
              <a:rPr sz="1200" spc="-50" dirty="0">
                <a:solidFill>
                  <a:srgbClr val="3F3F3F"/>
                </a:solidFill>
                <a:latin typeface="Arial"/>
                <a:cs typeface="Arial"/>
              </a:rPr>
              <a:t>dimensions</a:t>
            </a:r>
            <a:r>
              <a:rPr sz="1200" spc="-185" dirty="0">
                <a:solidFill>
                  <a:srgbClr val="3F3F3F"/>
                </a:solidFill>
                <a:latin typeface="Arial"/>
                <a:cs typeface="Arial"/>
              </a:rPr>
              <a:t> </a:t>
            </a:r>
            <a:r>
              <a:rPr sz="1200" spc="5" dirty="0">
                <a:solidFill>
                  <a:srgbClr val="3F3F3F"/>
                </a:solidFill>
                <a:latin typeface="Arial"/>
                <a:cs typeface="Arial"/>
              </a:rPr>
              <a:t>with  </a:t>
            </a:r>
            <a:r>
              <a:rPr sz="1200" spc="-30" dirty="0">
                <a:solidFill>
                  <a:srgbClr val="3F3F3F"/>
                </a:solidFill>
                <a:latin typeface="Arial"/>
                <a:cs typeface="Arial"/>
              </a:rPr>
              <a:t>historic</a:t>
            </a:r>
            <a:r>
              <a:rPr sz="1200" spc="-155" dirty="0">
                <a:solidFill>
                  <a:srgbClr val="3F3F3F"/>
                </a:solidFill>
                <a:latin typeface="Arial"/>
                <a:cs typeface="Arial"/>
              </a:rPr>
              <a:t> </a:t>
            </a:r>
            <a:r>
              <a:rPr sz="1200" spc="-45" dirty="0">
                <a:solidFill>
                  <a:srgbClr val="3F3F3F"/>
                </a:solidFill>
                <a:latin typeface="Arial"/>
                <a:cs typeface="Arial"/>
              </a:rPr>
              <a:t>data</a:t>
            </a:r>
            <a:endParaRPr sz="1200">
              <a:latin typeface="Arial"/>
              <a:cs typeface="Arial"/>
            </a:endParaRPr>
          </a:p>
          <a:p>
            <a:pPr marL="384175" marR="5080" lvl="1" indent="-142875">
              <a:lnSpc>
                <a:spcPts val="960"/>
              </a:lnSpc>
              <a:spcBef>
                <a:spcPts val="240"/>
              </a:spcBef>
              <a:buChar char="–"/>
              <a:tabLst>
                <a:tab pos="384810" algn="l"/>
              </a:tabLst>
            </a:pPr>
            <a:r>
              <a:rPr sz="1000" spc="-60" dirty="0">
                <a:solidFill>
                  <a:srgbClr val="3F3F3F"/>
                </a:solidFill>
                <a:latin typeface="Arial"/>
                <a:cs typeface="Arial"/>
              </a:rPr>
              <a:t>Data </a:t>
            </a:r>
            <a:r>
              <a:rPr sz="1000" spc="-25" dirty="0">
                <a:solidFill>
                  <a:srgbClr val="3F3F3F"/>
                </a:solidFill>
                <a:latin typeface="Arial"/>
                <a:cs typeface="Arial"/>
              </a:rPr>
              <a:t>type </a:t>
            </a:r>
            <a:r>
              <a:rPr sz="1000" spc="-50" dirty="0">
                <a:solidFill>
                  <a:srgbClr val="3F3F3F"/>
                </a:solidFill>
                <a:latin typeface="Arial"/>
                <a:cs typeface="Arial"/>
              </a:rPr>
              <a:t>conversion and  </a:t>
            </a:r>
            <a:r>
              <a:rPr sz="1000" spc="-15" dirty="0">
                <a:solidFill>
                  <a:srgbClr val="3F3F3F"/>
                </a:solidFill>
                <a:latin typeface="Arial"/>
                <a:cs typeface="Arial"/>
              </a:rPr>
              <a:t>other </a:t>
            </a:r>
            <a:r>
              <a:rPr sz="1000" spc="-45" dirty="0">
                <a:solidFill>
                  <a:srgbClr val="3F3F3F"/>
                </a:solidFill>
                <a:latin typeface="Arial"/>
                <a:cs typeface="Arial"/>
              </a:rPr>
              <a:t>simple</a:t>
            </a:r>
            <a:r>
              <a:rPr sz="1000" spc="-80" dirty="0">
                <a:solidFill>
                  <a:srgbClr val="3F3F3F"/>
                </a:solidFill>
                <a:latin typeface="Arial"/>
                <a:cs typeface="Arial"/>
              </a:rPr>
              <a:t> </a:t>
            </a:r>
            <a:r>
              <a:rPr sz="1000" spc="-35" dirty="0">
                <a:solidFill>
                  <a:srgbClr val="3F3F3F"/>
                </a:solidFill>
                <a:latin typeface="Arial"/>
                <a:cs typeface="Arial"/>
              </a:rPr>
              <a:t>transformations</a:t>
            </a:r>
            <a:endParaRPr sz="1000">
              <a:latin typeface="Arial"/>
              <a:cs typeface="Arial"/>
            </a:endParaRPr>
          </a:p>
          <a:p>
            <a:pPr marL="384175" marR="36830" lvl="1" indent="-142875">
              <a:lnSpc>
                <a:spcPct val="80000"/>
              </a:lnSpc>
              <a:spcBef>
                <a:spcPts val="245"/>
              </a:spcBef>
              <a:buChar char="–"/>
              <a:tabLst>
                <a:tab pos="384810" algn="l"/>
              </a:tabLst>
            </a:pPr>
            <a:r>
              <a:rPr sz="1000" spc="-60" dirty="0">
                <a:solidFill>
                  <a:srgbClr val="3F3F3F"/>
                </a:solidFill>
                <a:latin typeface="Arial"/>
                <a:cs typeface="Arial"/>
              </a:rPr>
              <a:t>Combine </a:t>
            </a:r>
            <a:r>
              <a:rPr sz="1000" spc="-40" dirty="0">
                <a:solidFill>
                  <a:srgbClr val="3F3F3F"/>
                </a:solidFill>
                <a:latin typeface="Arial"/>
                <a:cs typeface="Arial"/>
              </a:rPr>
              <a:t>data </a:t>
            </a:r>
            <a:r>
              <a:rPr sz="1000" spc="-15" dirty="0">
                <a:solidFill>
                  <a:srgbClr val="3F3F3F"/>
                </a:solidFill>
                <a:latin typeface="Arial"/>
                <a:cs typeface="Arial"/>
              </a:rPr>
              <a:t>from </a:t>
            </a:r>
            <a:r>
              <a:rPr sz="1000" spc="-55" dirty="0">
                <a:solidFill>
                  <a:srgbClr val="3F3F3F"/>
                </a:solidFill>
                <a:latin typeface="Arial"/>
                <a:cs typeface="Arial"/>
              </a:rPr>
              <a:t>separate  </a:t>
            </a:r>
            <a:r>
              <a:rPr sz="1000" spc="-65" dirty="0">
                <a:solidFill>
                  <a:srgbClr val="3F3F3F"/>
                </a:solidFill>
                <a:latin typeface="Arial"/>
                <a:cs typeface="Arial"/>
              </a:rPr>
              <a:t>sources</a:t>
            </a:r>
            <a:endParaRPr sz="1000">
              <a:latin typeface="Arial"/>
              <a:cs typeface="Arial"/>
            </a:endParaRPr>
          </a:p>
          <a:p>
            <a:pPr marL="384175" marR="507365" lvl="1" indent="-142875">
              <a:lnSpc>
                <a:spcPct val="80000"/>
              </a:lnSpc>
              <a:spcBef>
                <a:spcPts val="235"/>
              </a:spcBef>
              <a:buChar char="–"/>
              <a:tabLst>
                <a:tab pos="384810" algn="l"/>
              </a:tabLst>
            </a:pPr>
            <a:r>
              <a:rPr sz="1000" spc="-70" dirty="0">
                <a:solidFill>
                  <a:srgbClr val="3F3F3F"/>
                </a:solidFill>
                <a:latin typeface="Arial"/>
                <a:cs typeface="Arial"/>
              </a:rPr>
              <a:t>Decode </a:t>
            </a:r>
            <a:r>
              <a:rPr sz="1000" spc="-50" dirty="0">
                <a:solidFill>
                  <a:srgbClr val="3F3F3F"/>
                </a:solidFill>
                <a:latin typeface="Arial"/>
                <a:cs typeface="Arial"/>
              </a:rPr>
              <a:t>and </a:t>
            </a:r>
            <a:r>
              <a:rPr sz="1000" spc="-35" dirty="0">
                <a:solidFill>
                  <a:srgbClr val="3F3F3F"/>
                </a:solidFill>
                <a:latin typeface="Arial"/>
                <a:cs typeface="Arial"/>
              </a:rPr>
              <a:t>extract  </a:t>
            </a:r>
            <a:r>
              <a:rPr sz="1000" spc="-25" dirty="0">
                <a:solidFill>
                  <a:srgbClr val="3F3F3F"/>
                </a:solidFill>
                <a:latin typeface="Arial"/>
                <a:cs typeface="Arial"/>
              </a:rPr>
              <a:t>production</a:t>
            </a:r>
            <a:r>
              <a:rPr sz="1000" spc="-114" dirty="0">
                <a:solidFill>
                  <a:srgbClr val="3F3F3F"/>
                </a:solidFill>
                <a:latin typeface="Arial"/>
                <a:cs typeface="Arial"/>
              </a:rPr>
              <a:t> </a:t>
            </a:r>
            <a:r>
              <a:rPr sz="1000" spc="-70" dirty="0">
                <a:solidFill>
                  <a:srgbClr val="3F3F3F"/>
                </a:solidFill>
                <a:latin typeface="Arial"/>
                <a:cs typeface="Arial"/>
              </a:rPr>
              <a:t>codes</a:t>
            </a:r>
            <a:endParaRPr sz="1000">
              <a:latin typeface="Arial"/>
              <a:cs typeface="Arial"/>
            </a:endParaRPr>
          </a:p>
          <a:p>
            <a:pPr marL="384175" marR="92075" lvl="1" indent="-142875">
              <a:lnSpc>
                <a:spcPts val="960"/>
              </a:lnSpc>
              <a:spcBef>
                <a:spcPts val="229"/>
              </a:spcBef>
              <a:buChar char="–"/>
              <a:tabLst>
                <a:tab pos="384810" algn="l"/>
              </a:tabLst>
            </a:pPr>
            <a:r>
              <a:rPr sz="1000" spc="-50" dirty="0">
                <a:solidFill>
                  <a:srgbClr val="3F3F3F"/>
                </a:solidFill>
                <a:latin typeface="Arial"/>
                <a:cs typeface="Arial"/>
              </a:rPr>
              <a:t>Validate </a:t>
            </a:r>
            <a:r>
              <a:rPr sz="1000" spc="-40" dirty="0">
                <a:solidFill>
                  <a:srgbClr val="3F3F3F"/>
                </a:solidFill>
                <a:latin typeface="Arial"/>
                <a:cs typeface="Arial"/>
              </a:rPr>
              <a:t>normalized data  constraints </a:t>
            </a:r>
            <a:r>
              <a:rPr sz="1000" spc="-15" dirty="0">
                <a:solidFill>
                  <a:srgbClr val="3F3F3F"/>
                </a:solidFill>
                <a:latin typeface="Arial"/>
                <a:cs typeface="Arial"/>
              </a:rPr>
              <a:t>(for</a:t>
            </a:r>
            <a:r>
              <a:rPr sz="1000" spc="-75" dirty="0">
                <a:solidFill>
                  <a:srgbClr val="3F3F3F"/>
                </a:solidFill>
                <a:latin typeface="Arial"/>
                <a:cs typeface="Arial"/>
              </a:rPr>
              <a:t> </a:t>
            </a:r>
            <a:r>
              <a:rPr sz="1000" spc="-45" dirty="0">
                <a:solidFill>
                  <a:srgbClr val="3F3F3F"/>
                </a:solidFill>
                <a:latin typeface="Arial"/>
                <a:cs typeface="Arial"/>
              </a:rPr>
              <a:t>hierarchies)</a:t>
            </a:r>
            <a:endParaRPr sz="1000">
              <a:latin typeface="Arial"/>
              <a:cs typeface="Arial"/>
            </a:endParaRPr>
          </a:p>
          <a:p>
            <a:pPr marL="584200" lvl="2" indent="-114300">
              <a:lnSpc>
                <a:spcPct val="100000"/>
              </a:lnSpc>
              <a:spcBef>
                <a:spcPts val="10"/>
              </a:spcBef>
              <a:buChar char="•"/>
              <a:tabLst>
                <a:tab pos="584200" algn="l"/>
              </a:tabLst>
            </a:pPr>
            <a:r>
              <a:rPr sz="850" spc="-35" dirty="0">
                <a:solidFill>
                  <a:srgbClr val="3F3F3F"/>
                </a:solidFill>
                <a:latin typeface="Arial"/>
                <a:cs typeface="Arial"/>
              </a:rPr>
              <a:t>Many </a:t>
            </a:r>
            <a:r>
              <a:rPr sz="850" spc="5" dirty="0">
                <a:solidFill>
                  <a:srgbClr val="3F3F3F"/>
                </a:solidFill>
                <a:latin typeface="Arial"/>
                <a:cs typeface="Arial"/>
              </a:rPr>
              <a:t>to </a:t>
            </a:r>
            <a:r>
              <a:rPr sz="850" spc="-40" dirty="0">
                <a:solidFill>
                  <a:srgbClr val="3F3F3F"/>
                </a:solidFill>
                <a:latin typeface="Arial"/>
                <a:cs typeface="Arial"/>
              </a:rPr>
              <a:t>one</a:t>
            </a:r>
            <a:r>
              <a:rPr sz="850" spc="-150" dirty="0">
                <a:solidFill>
                  <a:srgbClr val="3F3F3F"/>
                </a:solidFill>
                <a:latin typeface="Arial"/>
                <a:cs typeface="Arial"/>
              </a:rPr>
              <a:t> </a:t>
            </a:r>
            <a:r>
              <a:rPr sz="850" spc="-45" dirty="0">
                <a:solidFill>
                  <a:srgbClr val="3F3F3F"/>
                </a:solidFill>
                <a:latin typeface="Arial"/>
                <a:cs typeface="Arial"/>
              </a:rPr>
              <a:t>couplings</a:t>
            </a:r>
            <a:endParaRPr sz="850">
              <a:latin typeface="Arial"/>
              <a:cs typeface="Arial"/>
            </a:endParaRPr>
          </a:p>
          <a:p>
            <a:pPr marL="584200" lvl="2" indent="-114300">
              <a:lnSpc>
                <a:spcPts val="1015"/>
              </a:lnSpc>
              <a:buChar char="•"/>
              <a:tabLst>
                <a:tab pos="584200" algn="l"/>
              </a:tabLst>
            </a:pPr>
            <a:r>
              <a:rPr sz="850" spc="-60" dirty="0">
                <a:solidFill>
                  <a:srgbClr val="3F3F3F"/>
                </a:solidFill>
                <a:latin typeface="Arial"/>
                <a:cs typeface="Arial"/>
              </a:rPr>
              <a:t>One </a:t>
            </a:r>
            <a:r>
              <a:rPr sz="850" spc="5" dirty="0">
                <a:solidFill>
                  <a:srgbClr val="3F3F3F"/>
                </a:solidFill>
                <a:latin typeface="Arial"/>
                <a:cs typeface="Arial"/>
              </a:rPr>
              <a:t>to </a:t>
            </a:r>
            <a:r>
              <a:rPr sz="850" spc="-40" dirty="0">
                <a:solidFill>
                  <a:srgbClr val="3F3F3F"/>
                </a:solidFill>
                <a:latin typeface="Arial"/>
                <a:cs typeface="Arial"/>
              </a:rPr>
              <a:t>one</a:t>
            </a:r>
            <a:r>
              <a:rPr sz="850" spc="-120" dirty="0">
                <a:solidFill>
                  <a:srgbClr val="3F3F3F"/>
                </a:solidFill>
                <a:latin typeface="Arial"/>
                <a:cs typeface="Arial"/>
              </a:rPr>
              <a:t> </a:t>
            </a:r>
            <a:r>
              <a:rPr sz="850" spc="-45" dirty="0">
                <a:solidFill>
                  <a:srgbClr val="3F3F3F"/>
                </a:solidFill>
                <a:latin typeface="Arial"/>
                <a:cs typeface="Arial"/>
              </a:rPr>
              <a:t>couplings</a:t>
            </a:r>
            <a:endParaRPr sz="850">
              <a:latin typeface="Arial"/>
              <a:cs typeface="Arial"/>
            </a:endParaRPr>
          </a:p>
          <a:p>
            <a:pPr marL="384175" lvl="1" indent="-142875">
              <a:lnSpc>
                <a:spcPts val="1195"/>
              </a:lnSpc>
              <a:buChar char="–"/>
              <a:tabLst>
                <a:tab pos="384810" algn="l"/>
              </a:tabLst>
            </a:pPr>
            <a:r>
              <a:rPr sz="1000" spc="-55" dirty="0">
                <a:solidFill>
                  <a:srgbClr val="3F3F3F"/>
                </a:solidFill>
                <a:latin typeface="Arial"/>
                <a:cs typeface="Arial"/>
              </a:rPr>
              <a:t>Surrogate </a:t>
            </a:r>
            <a:r>
              <a:rPr sz="1000" spc="-105" dirty="0">
                <a:solidFill>
                  <a:srgbClr val="3F3F3F"/>
                </a:solidFill>
                <a:latin typeface="Arial"/>
                <a:cs typeface="Arial"/>
              </a:rPr>
              <a:t>Key</a:t>
            </a:r>
            <a:r>
              <a:rPr sz="1000" spc="-80" dirty="0">
                <a:solidFill>
                  <a:srgbClr val="3F3F3F"/>
                </a:solidFill>
                <a:latin typeface="Arial"/>
                <a:cs typeface="Arial"/>
              </a:rPr>
              <a:t> </a:t>
            </a:r>
            <a:r>
              <a:rPr sz="1000" spc="-55" dirty="0">
                <a:solidFill>
                  <a:srgbClr val="3F3F3F"/>
                </a:solidFill>
                <a:latin typeface="Arial"/>
                <a:cs typeface="Arial"/>
              </a:rPr>
              <a:t>assignment</a:t>
            </a:r>
            <a:endParaRPr sz="1000">
              <a:latin typeface="Arial"/>
              <a:cs typeface="Arial"/>
            </a:endParaRPr>
          </a:p>
          <a:p>
            <a:pPr marL="384175" marR="402590" lvl="1" indent="-142875">
              <a:lnSpc>
                <a:spcPct val="80000"/>
              </a:lnSpc>
              <a:spcBef>
                <a:spcPts val="235"/>
              </a:spcBef>
              <a:buChar char="–"/>
              <a:tabLst>
                <a:tab pos="384810" algn="l"/>
              </a:tabLst>
            </a:pPr>
            <a:r>
              <a:rPr sz="1000" spc="-65" dirty="0">
                <a:solidFill>
                  <a:srgbClr val="3F3F3F"/>
                </a:solidFill>
                <a:latin typeface="Arial"/>
                <a:cs typeface="Arial"/>
              </a:rPr>
              <a:t>Create </a:t>
            </a:r>
            <a:r>
              <a:rPr sz="1000" spc="-35" dirty="0">
                <a:solidFill>
                  <a:srgbClr val="3F3F3F"/>
                </a:solidFill>
                <a:latin typeface="Arial"/>
                <a:cs typeface="Arial"/>
              </a:rPr>
              <a:t>pre-populated  </a:t>
            </a:r>
            <a:r>
              <a:rPr sz="1000" spc="-50" dirty="0">
                <a:solidFill>
                  <a:srgbClr val="3F3F3F"/>
                </a:solidFill>
                <a:latin typeface="Arial"/>
                <a:cs typeface="Arial"/>
              </a:rPr>
              <a:t>dimensions</a:t>
            </a:r>
            <a:endParaRPr sz="1000">
              <a:latin typeface="Arial"/>
              <a:cs typeface="Arial"/>
            </a:endParaRPr>
          </a:p>
        </p:txBody>
      </p:sp>
      <p:sp>
        <p:nvSpPr>
          <p:cNvPr id="10" name="object 11"/>
          <p:cNvSpPr txBox="1"/>
          <p:nvPr/>
        </p:nvSpPr>
        <p:spPr>
          <a:xfrm>
            <a:off x="3849114" y="2290575"/>
            <a:ext cx="1934845" cy="2196465"/>
          </a:xfrm>
          <a:prstGeom prst="rect">
            <a:avLst/>
          </a:prstGeom>
        </p:spPr>
        <p:txBody>
          <a:bodyPr vert="horz" wrap="square" lIns="0" tIns="0" rIns="0" bIns="0" rtlCol="0">
            <a:spAutoFit/>
          </a:bodyPr>
          <a:lstStyle/>
          <a:p>
            <a:pPr marL="184785" marR="425450" indent="-172085">
              <a:lnSpc>
                <a:spcPct val="80000"/>
              </a:lnSpc>
              <a:buChar char="•"/>
              <a:tabLst>
                <a:tab pos="185420" algn="l"/>
              </a:tabLst>
            </a:pPr>
            <a:r>
              <a:rPr sz="1200" spc="-85" dirty="0">
                <a:solidFill>
                  <a:srgbClr val="3F3F3F"/>
                </a:solidFill>
                <a:latin typeface="Arial"/>
                <a:cs typeface="Arial"/>
              </a:rPr>
              <a:t>Load </a:t>
            </a:r>
            <a:r>
              <a:rPr sz="1200" spc="-90" dirty="0">
                <a:solidFill>
                  <a:srgbClr val="3F3F3F"/>
                </a:solidFill>
                <a:latin typeface="Arial"/>
                <a:cs typeface="Arial"/>
              </a:rPr>
              <a:t>Fact </a:t>
            </a:r>
            <a:r>
              <a:rPr sz="1200" spc="-95" dirty="0">
                <a:solidFill>
                  <a:srgbClr val="3F3F3F"/>
                </a:solidFill>
                <a:latin typeface="Arial"/>
                <a:cs typeface="Arial"/>
              </a:rPr>
              <a:t>Tables </a:t>
            </a:r>
            <a:r>
              <a:rPr sz="1200" spc="5" dirty="0">
                <a:solidFill>
                  <a:srgbClr val="3F3F3F"/>
                </a:solidFill>
                <a:latin typeface="Arial"/>
                <a:cs typeface="Arial"/>
              </a:rPr>
              <a:t>with  </a:t>
            </a:r>
            <a:r>
              <a:rPr sz="1200" spc="-30" dirty="0">
                <a:solidFill>
                  <a:srgbClr val="3F3F3F"/>
                </a:solidFill>
                <a:latin typeface="Arial"/>
                <a:cs typeface="Arial"/>
              </a:rPr>
              <a:t>historic</a:t>
            </a:r>
            <a:r>
              <a:rPr sz="1200" spc="-155" dirty="0">
                <a:solidFill>
                  <a:srgbClr val="3F3F3F"/>
                </a:solidFill>
                <a:latin typeface="Arial"/>
                <a:cs typeface="Arial"/>
              </a:rPr>
              <a:t> </a:t>
            </a:r>
            <a:r>
              <a:rPr sz="1200" spc="-45" dirty="0">
                <a:solidFill>
                  <a:srgbClr val="3F3F3F"/>
                </a:solidFill>
                <a:latin typeface="Arial"/>
                <a:cs typeface="Arial"/>
              </a:rPr>
              <a:t>data</a:t>
            </a:r>
            <a:endParaRPr sz="1200">
              <a:latin typeface="Arial"/>
              <a:cs typeface="Arial"/>
            </a:endParaRPr>
          </a:p>
          <a:p>
            <a:pPr marL="384175" marR="242570" lvl="1" indent="-142875">
              <a:lnSpc>
                <a:spcPts val="960"/>
              </a:lnSpc>
              <a:spcBef>
                <a:spcPts val="240"/>
              </a:spcBef>
              <a:buChar char="–"/>
              <a:tabLst>
                <a:tab pos="384810" algn="l"/>
              </a:tabLst>
            </a:pPr>
            <a:r>
              <a:rPr sz="1000" spc="-50" dirty="0">
                <a:solidFill>
                  <a:srgbClr val="3F3F3F"/>
                </a:solidFill>
                <a:latin typeface="Arial"/>
                <a:cs typeface="Arial"/>
              </a:rPr>
              <a:t>First </a:t>
            </a:r>
            <a:r>
              <a:rPr sz="1000" spc="-15" dirty="0">
                <a:solidFill>
                  <a:srgbClr val="3F3F3F"/>
                </a:solidFill>
                <a:latin typeface="Arial"/>
                <a:cs typeface="Arial"/>
              </a:rPr>
              <a:t>time </a:t>
            </a:r>
            <a:r>
              <a:rPr sz="1000" spc="-35" dirty="0">
                <a:solidFill>
                  <a:srgbClr val="3F3F3F"/>
                </a:solidFill>
                <a:latin typeface="Arial"/>
                <a:cs typeface="Arial"/>
              </a:rPr>
              <a:t>load. </a:t>
            </a:r>
            <a:r>
              <a:rPr sz="1000" spc="-55" dirty="0">
                <a:solidFill>
                  <a:srgbClr val="3F3F3F"/>
                </a:solidFill>
                <a:latin typeface="Arial"/>
                <a:cs typeface="Arial"/>
              </a:rPr>
              <a:t>Usually </a:t>
            </a:r>
            <a:r>
              <a:rPr sz="1000" spc="-20" dirty="0">
                <a:solidFill>
                  <a:srgbClr val="3F3F3F"/>
                </a:solidFill>
                <a:latin typeface="Arial"/>
                <a:cs typeface="Arial"/>
              </a:rPr>
              <a:t>in  </a:t>
            </a:r>
            <a:r>
              <a:rPr sz="1000" spc="-60" dirty="0">
                <a:solidFill>
                  <a:srgbClr val="3F3F3F"/>
                </a:solidFill>
                <a:latin typeface="Arial"/>
                <a:cs typeface="Arial"/>
              </a:rPr>
              <a:t>huge</a:t>
            </a:r>
            <a:r>
              <a:rPr sz="1000" spc="-114" dirty="0">
                <a:solidFill>
                  <a:srgbClr val="3F3F3F"/>
                </a:solidFill>
                <a:latin typeface="Arial"/>
                <a:cs typeface="Arial"/>
              </a:rPr>
              <a:t> </a:t>
            </a:r>
            <a:r>
              <a:rPr sz="1000" spc="-55" dirty="0">
                <a:solidFill>
                  <a:srgbClr val="3F3F3F"/>
                </a:solidFill>
                <a:latin typeface="Arial"/>
                <a:cs typeface="Arial"/>
              </a:rPr>
              <a:t>volumes</a:t>
            </a:r>
            <a:endParaRPr sz="1000">
              <a:latin typeface="Arial"/>
              <a:cs typeface="Arial"/>
            </a:endParaRPr>
          </a:p>
          <a:p>
            <a:pPr marL="384175" lvl="1" indent="-142875">
              <a:lnSpc>
                <a:spcPct val="100000"/>
              </a:lnSpc>
              <a:spcBef>
                <a:spcPts val="5"/>
              </a:spcBef>
              <a:buChar char="–"/>
              <a:tabLst>
                <a:tab pos="384810" algn="l"/>
              </a:tabLst>
            </a:pPr>
            <a:r>
              <a:rPr sz="1000" spc="-50" dirty="0">
                <a:solidFill>
                  <a:srgbClr val="3F3F3F"/>
                </a:solidFill>
                <a:latin typeface="Arial"/>
                <a:cs typeface="Arial"/>
              </a:rPr>
              <a:t>Capture </a:t>
            </a:r>
            <a:r>
              <a:rPr sz="1000" spc="-60" dirty="0">
                <a:solidFill>
                  <a:srgbClr val="3F3F3F"/>
                </a:solidFill>
                <a:latin typeface="Arial"/>
                <a:cs typeface="Arial"/>
              </a:rPr>
              <a:t>useable</a:t>
            </a:r>
            <a:r>
              <a:rPr sz="1000" spc="-105" dirty="0">
                <a:solidFill>
                  <a:srgbClr val="3F3F3F"/>
                </a:solidFill>
                <a:latin typeface="Arial"/>
                <a:cs typeface="Arial"/>
              </a:rPr>
              <a:t> </a:t>
            </a:r>
            <a:r>
              <a:rPr sz="1000" spc="-40" dirty="0">
                <a:solidFill>
                  <a:srgbClr val="3F3F3F"/>
                </a:solidFill>
                <a:latin typeface="Arial"/>
                <a:cs typeface="Arial"/>
              </a:rPr>
              <a:t>data</a:t>
            </a:r>
            <a:endParaRPr sz="1000">
              <a:latin typeface="Arial"/>
              <a:cs typeface="Arial"/>
            </a:endParaRPr>
          </a:p>
          <a:p>
            <a:pPr marL="584200" marR="5080" lvl="2" indent="-114300">
              <a:lnSpc>
                <a:spcPct val="80000"/>
              </a:lnSpc>
              <a:spcBef>
                <a:spcPts val="204"/>
              </a:spcBef>
              <a:buChar char="•"/>
              <a:tabLst>
                <a:tab pos="584200" algn="l"/>
              </a:tabLst>
            </a:pPr>
            <a:r>
              <a:rPr sz="850" spc="-20" dirty="0">
                <a:solidFill>
                  <a:srgbClr val="3F3F3F"/>
                </a:solidFill>
                <a:latin typeface="Arial"/>
                <a:cs typeface="Arial"/>
              </a:rPr>
              <a:t>Not </a:t>
            </a:r>
            <a:r>
              <a:rPr sz="850" spc="-35" dirty="0">
                <a:solidFill>
                  <a:srgbClr val="3F3F3F"/>
                </a:solidFill>
                <a:latin typeface="Arial"/>
                <a:cs typeface="Arial"/>
              </a:rPr>
              <a:t>data </a:t>
            </a:r>
            <a:r>
              <a:rPr sz="850" spc="-5" dirty="0">
                <a:solidFill>
                  <a:srgbClr val="3F3F3F"/>
                </a:solidFill>
                <a:latin typeface="Arial"/>
                <a:cs typeface="Arial"/>
              </a:rPr>
              <a:t>that </a:t>
            </a:r>
            <a:r>
              <a:rPr sz="850" spc="-40" dirty="0">
                <a:solidFill>
                  <a:srgbClr val="3F3F3F"/>
                </a:solidFill>
                <a:latin typeface="Arial"/>
                <a:cs typeface="Arial"/>
              </a:rPr>
              <a:t>solely </a:t>
            </a:r>
            <a:r>
              <a:rPr sz="850" spc="-45" dirty="0">
                <a:solidFill>
                  <a:srgbClr val="3F3F3F"/>
                </a:solidFill>
                <a:latin typeface="Arial"/>
                <a:cs typeface="Arial"/>
              </a:rPr>
              <a:t>is </a:t>
            </a:r>
            <a:r>
              <a:rPr sz="850" spc="-55" dirty="0">
                <a:solidFill>
                  <a:srgbClr val="3F3F3F"/>
                </a:solidFill>
                <a:latin typeface="Arial"/>
                <a:cs typeface="Arial"/>
              </a:rPr>
              <a:t>used</a:t>
            </a:r>
            <a:r>
              <a:rPr sz="850" spc="-130" dirty="0">
                <a:solidFill>
                  <a:srgbClr val="3F3F3F"/>
                </a:solidFill>
                <a:latin typeface="Arial"/>
                <a:cs typeface="Arial"/>
              </a:rPr>
              <a:t> </a:t>
            </a:r>
            <a:r>
              <a:rPr sz="850" spc="-5" dirty="0">
                <a:solidFill>
                  <a:srgbClr val="3F3F3F"/>
                </a:solidFill>
                <a:latin typeface="Arial"/>
                <a:cs typeface="Arial"/>
              </a:rPr>
              <a:t>for  </a:t>
            </a:r>
            <a:r>
              <a:rPr sz="850" spc="-25" dirty="0">
                <a:solidFill>
                  <a:srgbClr val="3F3F3F"/>
                </a:solidFill>
                <a:latin typeface="Arial"/>
                <a:cs typeface="Arial"/>
              </a:rPr>
              <a:t>operational</a:t>
            </a:r>
            <a:r>
              <a:rPr sz="850" spc="-114" dirty="0">
                <a:solidFill>
                  <a:srgbClr val="3F3F3F"/>
                </a:solidFill>
                <a:latin typeface="Arial"/>
                <a:cs typeface="Arial"/>
              </a:rPr>
              <a:t> </a:t>
            </a:r>
            <a:r>
              <a:rPr sz="850" spc="-55" dirty="0">
                <a:solidFill>
                  <a:srgbClr val="3F3F3F"/>
                </a:solidFill>
                <a:latin typeface="Arial"/>
                <a:cs typeface="Arial"/>
              </a:rPr>
              <a:t>reasons</a:t>
            </a:r>
            <a:endParaRPr sz="850">
              <a:latin typeface="Arial"/>
              <a:cs typeface="Arial"/>
            </a:endParaRPr>
          </a:p>
          <a:p>
            <a:pPr marL="384175" lvl="1" indent="-142875">
              <a:lnSpc>
                <a:spcPts val="1195"/>
              </a:lnSpc>
              <a:buChar char="–"/>
              <a:tabLst>
                <a:tab pos="384810" algn="l"/>
              </a:tabLst>
            </a:pPr>
            <a:r>
              <a:rPr sz="1000" spc="-25" dirty="0">
                <a:solidFill>
                  <a:srgbClr val="3F3F3F"/>
                </a:solidFill>
                <a:latin typeface="Arial"/>
                <a:cs typeface="Arial"/>
              </a:rPr>
              <a:t>Audit </a:t>
            </a:r>
            <a:r>
              <a:rPr sz="1000" spc="-40" dirty="0">
                <a:solidFill>
                  <a:srgbClr val="3F3F3F"/>
                </a:solidFill>
                <a:latin typeface="Arial"/>
                <a:cs typeface="Arial"/>
              </a:rPr>
              <a:t>data</a:t>
            </a:r>
            <a:r>
              <a:rPr sz="1000" spc="-145" dirty="0">
                <a:solidFill>
                  <a:srgbClr val="3F3F3F"/>
                </a:solidFill>
                <a:latin typeface="Arial"/>
                <a:cs typeface="Arial"/>
              </a:rPr>
              <a:t> </a:t>
            </a:r>
            <a:r>
              <a:rPr sz="1000" spc="-20" dirty="0">
                <a:solidFill>
                  <a:srgbClr val="3F3F3F"/>
                </a:solidFill>
                <a:latin typeface="Arial"/>
                <a:cs typeface="Arial"/>
              </a:rPr>
              <a:t>quality</a:t>
            </a:r>
            <a:endParaRPr sz="1000">
              <a:latin typeface="Arial"/>
              <a:cs typeface="Arial"/>
            </a:endParaRPr>
          </a:p>
          <a:p>
            <a:pPr marL="384175" lvl="1" indent="-142875">
              <a:lnSpc>
                <a:spcPct val="100000"/>
              </a:lnSpc>
              <a:buChar char="–"/>
              <a:tabLst>
                <a:tab pos="384810" algn="l"/>
              </a:tabLst>
            </a:pPr>
            <a:r>
              <a:rPr sz="1000" spc="-55" dirty="0">
                <a:solidFill>
                  <a:srgbClr val="3F3F3F"/>
                </a:solidFill>
                <a:latin typeface="Arial"/>
                <a:cs typeface="Arial"/>
              </a:rPr>
              <a:t>Dealing </a:t>
            </a:r>
            <a:r>
              <a:rPr sz="1000" dirty="0">
                <a:solidFill>
                  <a:srgbClr val="3F3F3F"/>
                </a:solidFill>
                <a:latin typeface="Arial"/>
                <a:cs typeface="Arial"/>
              </a:rPr>
              <a:t>with</a:t>
            </a:r>
            <a:r>
              <a:rPr sz="1000" spc="-120" dirty="0">
                <a:solidFill>
                  <a:srgbClr val="3F3F3F"/>
                </a:solidFill>
                <a:latin typeface="Arial"/>
                <a:cs typeface="Arial"/>
              </a:rPr>
              <a:t> </a:t>
            </a:r>
            <a:r>
              <a:rPr sz="1000" spc="-35" dirty="0">
                <a:solidFill>
                  <a:srgbClr val="3F3F3F"/>
                </a:solidFill>
                <a:latin typeface="Arial"/>
                <a:cs typeface="Arial"/>
              </a:rPr>
              <a:t>nulls</a:t>
            </a:r>
            <a:endParaRPr sz="1000">
              <a:latin typeface="Arial"/>
              <a:cs typeface="Arial"/>
            </a:endParaRPr>
          </a:p>
          <a:p>
            <a:pPr marL="584200" lvl="2" indent="-114300">
              <a:lnSpc>
                <a:spcPct val="100000"/>
              </a:lnSpc>
              <a:spcBef>
                <a:spcPts val="5"/>
              </a:spcBef>
              <a:buChar char="•"/>
              <a:tabLst>
                <a:tab pos="584200" algn="l"/>
              </a:tabLst>
            </a:pPr>
            <a:r>
              <a:rPr sz="850" spc="-70" dirty="0">
                <a:solidFill>
                  <a:srgbClr val="3F3F3F"/>
                </a:solidFill>
                <a:latin typeface="Arial"/>
                <a:cs typeface="Arial"/>
              </a:rPr>
              <a:t>Ok </a:t>
            </a:r>
            <a:r>
              <a:rPr sz="850" spc="-15" dirty="0">
                <a:solidFill>
                  <a:srgbClr val="3F3F3F"/>
                </a:solidFill>
                <a:latin typeface="Arial"/>
                <a:cs typeface="Arial"/>
              </a:rPr>
              <a:t>in</a:t>
            </a:r>
            <a:r>
              <a:rPr sz="850" spc="-100" dirty="0">
                <a:solidFill>
                  <a:srgbClr val="3F3F3F"/>
                </a:solidFill>
                <a:latin typeface="Arial"/>
                <a:cs typeface="Arial"/>
              </a:rPr>
              <a:t> </a:t>
            </a:r>
            <a:r>
              <a:rPr sz="850" spc="-35" dirty="0">
                <a:solidFill>
                  <a:srgbClr val="3F3F3F"/>
                </a:solidFill>
                <a:latin typeface="Arial"/>
                <a:cs typeface="Arial"/>
              </a:rPr>
              <a:t>facts</a:t>
            </a:r>
            <a:endParaRPr sz="850">
              <a:latin typeface="Arial"/>
              <a:cs typeface="Arial"/>
            </a:endParaRPr>
          </a:p>
          <a:p>
            <a:pPr marL="584200" lvl="2" indent="-114300">
              <a:lnSpc>
                <a:spcPts val="1015"/>
              </a:lnSpc>
              <a:buChar char="•"/>
              <a:tabLst>
                <a:tab pos="584200" algn="l"/>
              </a:tabLst>
            </a:pPr>
            <a:r>
              <a:rPr sz="850" spc="-20" dirty="0">
                <a:solidFill>
                  <a:srgbClr val="3F3F3F"/>
                </a:solidFill>
                <a:latin typeface="Arial"/>
                <a:cs typeface="Arial"/>
              </a:rPr>
              <a:t>Not </a:t>
            </a:r>
            <a:r>
              <a:rPr sz="850" spc="-40" dirty="0">
                <a:solidFill>
                  <a:srgbClr val="3F3F3F"/>
                </a:solidFill>
                <a:latin typeface="Arial"/>
                <a:cs typeface="Arial"/>
              </a:rPr>
              <a:t>ok </a:t>
            </a:r>
            <a:r>
              <a:rPr sz="850" spc="-15" dirty="0">
                <a:solidFill>
                  <a:srgbClr val="3F3F3F"/>
                </a:solidFill>
                <a:latin typeface="Arial"/>
                <a:cs typeface="Arial"/>
              </a:rPr>
              <a:t>in </a:t>
            </a:r>
            <a:r>
              <a:rPr sz="850" spc="-50" dirty="0">
                <a:solidFill>
                  <a:srgbClr val="3F3F3F"/>
                </a:solidFill>
                <a:latin typeface="Arial"/>
                <a:cs typeface="Arial"/>
              </a:rPr>
              <a:t>Foreign</a:t>
            </a:r>
            <a:r>
              <a:rPr sz="850" spc="-140" dirty="0">
                <a:solidFill>
                  <a:srgbClr val="3F3F3F"/>
                </a:solidFill>
                <a:latin typeface="Arial"/>
                <a:cs typeface="Arial"/>
              </a:rPr>
              <a:t> </a:t>
            </a:r>
            <a:r>
              <a:rPr sz="850" spc="-85" dirty="0">
                <a:solidFill>
                  <a:srgbClr val="3F3F3F"/>
                </a:solidFill>
                <a:latin typeface="Arial"/>
                <a:cs typeface="Arial"/>
              </a:rPr>
              <a:t>Keys</a:t>
            </a:r>
            <a:endParaRPr sz="850">
              <a:latin typeface="Arial"/>
              <a:cs typeface="Arial"/>
            </a:endParaRPr>
          </a:p>
          <a:p>
            <a:pPr marL="384175" marR="603885" lvl="1" indent="-142875">
              <a:lnSpc>
                <a:spcPct val="80000"/>
              </a:lnSpc>
              <a:spcBef>
                <a:spcPts val="235"/>
              </a:spcBef>
              <a:buChar char="–"/>
              <a:tabLst>
                <a:tab pos="384810" algn="l"/>
              </a:tabLst>
            </a:pPr>
            <a:r>
              <a:rPr sz="1000" spc="-75" dirty="0">
                <a:solidFill>
                  <a:srgbClr val="3F3F3F"/>
                </a:solidFill>
                <a:latin typeface="Arial"/>
                <a:cs typeface="Arial"/>
              </a:rPr>
              <a:t>Ensure </a:t>
            </a:r>
            <a:r>
              <a:rPr sz="1000" spc="-30" dirty="0">
                <a:solidFill>
                  <a:srgbClr val="3F3F3F"/>
                </a:solidFill>
                <a:latin typeface="Arial"/>
                <a:cs typeface="Arial"/>
              </a:rPr>
              <a:t>granularity  </a:t>
            </a:r>
            <a:r>
              <a:rPr sz="1000" spc="-55" dirty="0">
                <a:solidFill>
                  <a:srgbClr val="3F3F3F"/>
                </a:solidFill>
                <a:latin typeface="Arial"/>
                <a:cs typeface="Arial"/>
              </a:rPr>
              <a:t>consistence</a:t>
            </a:r>
            <a:endParaRPr sz="1000">
              <a:latin typeface="Arial"/>
              <a:cs typeface="Arial"/>
            </a:endParaRPr>
          </a:p>
          <a:p>
            <a:pPr marL="384175" lvl="1" indent="-142875">
              <a:lnSpc>
                <a:spcPct val="100000"/>
              </a:lnSpc>
              <a:buChar char="–"/>
              <a:tabLst>
                <a:tab pos="384810" algn="l"/>
              </a:tabLst>
            </a:pPr>
            <a:r>
              <a:rPr sz="1000" spc="-45" dirty="0">
                <a:solidFill>
                  <a:srgbClr val="3F3F3F"/>
                </a:solidFill>
                <a:latin typeface="Arial"/>
                <a:cs typeface="Arial"/>
              </a:rPr>
              <a:t>Referential</a:t>
            </a:r>
            <a:r>
              <a:rPr sz="1000" spc="-90" dirty="0">
                <a:solidFill>
                  <a:srgbClr val="3F3F3F"/>
                </a:solidFill>
                <a:latin typeface="Arial"/>
                <a:cs typeface="Arial"/>
              </a:rPr>
              <a:t> </a:t>
            </a:r>
            <a:r>
              <a:rPr sz="1000" spc="-15" dirty="0">
                <a:solidFill>
                  <a:srgbClr val="3F3F3F"/>
                </a:solidFill>
                <a:latin typeface="Arial"/>
                <a:cs typeface="Arial"/>
              </a:rPr>
              <a:t>integrity</a:t>
            </a:r>
            <a:endParaRPr sz="1000">
              <a:latin typeface="Arial"/>
              <a:cs typeface="Arial"/>
            </a:endParaRPr>
          </a:p>
          <a:p>
            <a:pPr marL="584200" marR="327025" lvl="2" indent="-114300">
              <a:lnSpc>
                <a:spcPct val="80000"/>
              </a:lnSpc>
              <a:spcBef>
                <a:spcPts val="210"/>
              </a:spcBef>
              <a:buChar char="•"/>
              <a:tabLst>
                <a:tab pos="584200" algn="l"/>
              </a:tabLst>
            </a:pPr>
            <a:r>
              <a:rPr sz="850" spc="-40" dirty="0">
                <a:solidFill>
                  <a:srgbClr val="3F3F3F"/>
                </a:solidFill>
                <a:latin typeface="Arial"/>
                <a:cs typeface="Arial"/>
              </a:rPr>
              <a:t>Between </a:t>
            </a:r>
            <a:r>
              <a:rPr sz="850" spc="-20" dirty="0">
                <a:solidFill>
                  <a:srgbClr val="3F3F3F"/>
                </a:solidFill>
                <a:latin typeface="Arial"/>
                <a:cs typeface="Arial"/>
              </a:rPr>
              <a:t>fact </a:t>
            </a:r>
            <a:r>
              <a:rPr sz="850" spc="-25" dirty="0">
                <a:solidFill>
                  <a:srgbClr val="3F3F3F"/>
                </a:solidFill>
                <a:latin typeface="Arial"/>
                <a:cs typeface="Arial"/>
              </a:rPr>
              <a:t>table</a:t>
            </a:r>
            <a:r>
              <a:rPr sz="850" spc="-114" dirty="0">
                <a:solidFill>
                  <a:srgbClr val="3F3F3F"/>
                </a:solidFill>
                <a:latin typeface="Arial"/>
                <a:cs typeface="Arial"/>
              </a:rPr>
              <a:t> </a:t>
            </a:r>
            <a:r>
              <a:rPr sz="850" spc="-45" dirty="0">
                <a:solidFill>
                  <a:srgbClr val="3F3F3F"/>
                </a:solidFill>
                <a:latin typeface="Arial"/>
                <a:cs typeface="Arial"/>
              </a:rPr>
              <a:t>and  </a:t>
            </a:r>
            <a:r>
              <a:rPr sz="850" spc="-40" dirty="0">
                <a:solidFill>
                  <a:srgbClr val="3F3F3F"/>
                </a:solidFill>
                <a:latin typeface="Arial"/>
                <a:cs typeface="Arial"/>
              </a:rPr>
              <a:t>dimensions</a:t>
            </a:r>
            <a:endParaRPr sz="850">
              <a:latin typeface="Arial"/>
              <a:cs typeface="Arial"/>
            </a:endParaRPr>
          </a:p>
        </p:txBody>
      </p:sp>
    </p:spTree>
    <p:extLst>
      <p:ext uri="{BB962C8B-B14F-4D97-AF65-F5344CB8AC3E}">
        <p14:creationId xmlns:p14="http://schemas.microsoft.com/office/powerpoint/2010/main" val="24801215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3" name="Content Placeholder 2"/>
          <p:cNvSpPr>
            <a:spLocks noGrp="1"/>
          </p:cNvSpPr>
          <p:nvPr>
            <p:ph idx="1"/>
          </p:nvPr>
        </p:nvSpPr>
        <p:spPr/>
        <p:txBody>
          <a:bodyPr/>
          <a:lstStyle/>
          <a:p>
            <a:endParaRPr lang="sv-SE" dirty="0"/>
          </a:p>
        </p:txBody>
      </p:sp>
      <p:sp>
        <p:nvSpPr>
          <p:cNvPr id="4" name="object 15"/>
          <p:cNvSpPr/>
          <p:nvPr/>
        </p:nvSpPr>
        <p:spPr>
          <a:xfrm>
            <a:off x="1491995" y="1279248"/>
            <a:ext cx="4572000" cy="287020"/>
          </a:xfrm>
          <a:custGeom>
            <a:avLst/>
            <a:gdLst/>
            <a:ahLst/>
            <a:cxnLst/>
            <a:rect l="l" t="t" r="r" b="b"/>
            <a:pathLst>
              <a:path w="4572000" h="287020">
                <a:moveTo>
                  <a:pt x="0" y="286511"/>
                </a:moveTo>
                <a:lnTo>
                  <a:pt x="4571999" y="286511"/>
                </a:lnTo>
                <a:lnTo>
                  <a:pt x="4571999" y="0"/>
                </a:lnTo>
                <a:lnTo>
                  <a:pt x="0" y="0"/>
                </a:lnTo>
                <a:lnTo>
                  <a:pt x="0" y="286511"/>
                </a:lnTo>
                <a:close/>
              </a:path>
            </a:pathLst>
          </a:custGeom>
          <a:solidFill>
            <a:srgbClr val="D9D9D9"/>
          </a:solidFill>
        </p:spPr>
        <p:txBody>
          <a:bodyPr wrap="square" lIns="0" tIns="0" rIns="0" bIns="0" rtlCol="0"/>
          <a:lstStyle/>
          <a:p>
            <a:endParaRPr/>
          </a:p>
        </p:txBody>
      </p:sp>
      <p:sp>
        <p:nvSpPr>
          <p:cNvPr id="5" name="object 16"/>
          <p:cNvSpPr/>
          <p:nvPr/>
        </p:nvSpPr>
        <p:spPr>
          <a:xfrm>
            <a:off x="1491995" y="1566522"/>
            <a:ext cx="4572000" cy="0"/>
          </a:xfrm>
          <a:custGeom>
            <a:avLst/>
            <a:gdLst/>
            <a:ahLst/>
            <a:cxnLst/>
            <a:rect l="l" t="t" r="r" b="b"/>
            <a:pathLst>
              <a:path w="4572000">
                <a:moveTo>
                  <a:pt x="0" y="0"/>
                </a:moveTo>
                <a:lnTo>
                  <a:pt x="4571999" y="0"/>
                </a:lnTo>
              </a:path>
            </a:pathLst>
          </a:custGeom>
          <a:ln w="7619">
            <a:solidFill>
              <a:srgbClr val="BF0000"/>
            </a:solidFill>
          </a:ln>
        </p:spPr>
        <p:txBody>
          <a:bodyPr wrap="square" lIns="0" tIns="0" rIns="0" bIns="0" rtlCol="0"/>
          <a:lstStyle/>
          <a:p>
            <a:endParaRPr/>
          </a:p>
        </p:txBody>
      </p:sp>
      <p:sp>
        <p:nvSpPr>
          <p:cNvPr id="6" name="object 17"/>
          <p:cNvSpPr txBox="1"/>
          <p:nvPr/>
        </p:nvSpPr>
        <p:spPr>
          <a:xfrm>
            <a:off x="1756663" y="1369171"/>
            <a:ext cx="119380" cy="107950"/>
          </a:xfrm>
          <a:prstGeom prst="rect">
            <a:avLst/>
          </a:prstGeom>
        </p:spPr>
        <p:txBody>
          <a:bodyPr vert="horz" wrap="square" lIns="0" tIns="0" rIns="0" bIns="0" rtlCol="0">
            <a:spAutoFit/>
          </a:bodyPr>
          <a:lstStyle/>
          <a:p>
            <a:pPr marL="12700">
              <a:lnSpc>
                <a:spcPct val="100000"/>
              </a:lnSpc>
            </a:pPr>
            <a:r>
              <a:rPr sz="600" spc="-20" dirty="0">
                <a:solidFill>
                  <a:srgbClr val="898989"/>
                </a:solidFill>
                <a:latin typeface="Arial"/>
                <a:cs typeface="Arial"/>
              </a:rPr>
              <a:t>I</a:t>
            </a:r>
            <a:r>
              <a:rPr sz="600" spc="-125" dirty="0">
                <a:solidFill>
                  <a:srgbClr val="898989"/>
                </a:solidFill>
                <a:latin typeface="Arial"/>
                <a:cs typeface="Arial"/>
              </a:rPr>
              <a:t>S</a:t>
            </a:r>
            <a:r>
              <a:rPr sz="600" spc="-30" dirty="0">
                <a:solidFill>
                  <a:srgbClr val="898989"/>
                </a:solidFill>
                <a:latin typeface="Arial"/>
                <a:cs typeface="Arial"/>
              </a:rPr>
              <a:t>5</a:t>
            </a:r>
            <a:endParaRPr sz="600">
              <a:latin typeface="Arial"/>
              <a:cs typeface="Arial"/>
            </a:endParaRPr>
          </a:p>
        </p:txBody>
      </p:sp>
      <p:sp>
        <p:nvSpPr>
          <p:cNvPr id="7" name="object 18"/>
          <p:cNvSpPr txBox="1"/>
          <p:nvPr/>
        </p:nvSpPr>
        <p:spPr>
          <a:xfrm>
            <a:off x="5217666" y="1372220"/>
            <a:ext cx="581025" cy="107950"/>
          </a:xfrm>
          <a:prstGeom prst="rect">
            <a:avLst/>
          </a:prstGeom>
        </p:spPr>
        <p:txBody>
          <a:bodyPr vert="horz" wrap="square" lIns="0" tIns="0" rIns="0" bIns="0" rtlCol="0">
            <a:spAutoFit/>
          </a:bodyPr>
          <a:lstStyle/>
          <a:p>
            <a:pPr marL="12700">
              <a:lnSpc>
                <a:spcPct val="100000"/>
              </a:lnSpc>
            </a:pPr>
            <a:r>
              <a:rPr sz="600" spc="-35" dirty="0">
                <a:solidFill>
                  <a:srgbClr val="898989"/>
                </a:solidFill>
                <a:latin typeface="Arial"/>
                <a:cs typeface="Arial"/>
              </a:rPr>
              <a:t>Data</a:t>
            </a:r>
            <a:r>
              <a:rPr sz="600" spc="-120" dirty="0">
                <a:solidFill>
                  <a:srgbClr val="898989"/>
                </a:solidFill>
                <a:latin typeface="Arial"/>
                <a:cs typeface="Arial"/>
              </a:rPr>
              <a:t> </a:t>
            </a:r>
            <a:r>
              <a:rPr sz="600" spc="-30" dirty="0">
                <a:solidFill>
                  <a:srgbClr val="898989"/>
                </a:solidFill>
                <a:latin typeface="Arial"/>
                <a:cs typeface="Arial"/>
              </a:rPr>
              <a:t>warehousing</a:t>
            </a:r>
            <a:endParaRPr sz="600">
              <a:latin typeface="Arial"/>
              <a:cs typeface="Arial"/>
            </a:endParaRPr>
          </a:p>
        </p:txBody>
      </p:sp>
      <p:sp>
        <p:nvSpPr>
          <p:cNvPr id="8" name="object 19"/>
          <p:cNvSpPr txBox="1"/>
          <p:nvPr/>
        </p:nvSpPr>
        <p:spPr>
          <a:xfrm>
            <a:off x="1986787" y="1585071"/>
            <a:ext cx="3580765" cy="762000"/>
          </a:xfrm>
          <a:prstGeom prst="rect">
            <a:avLst/>
          </a:prstGeom>
        </p:spPr>
        <p:txBody>
          <a:bodyPr vert="horz" wrap="square" lIns="0" tIns="0" rIns="0" bIns="0" rtlCol="0">
            <a:spAutoFit/>
          </a:bodyPr>
          <a:lstStyle/>
          <a:p>
            <a:pPr marL="12700">
              <a:lnSpc>
                <a:spcPct val="100000"/>
              </a:lnSpc>
            </a:pPr>
            <a:r>
              <a:rPr sz="2200" spc="-75" dirty="0">
                <a:solidFill>
                  <a:srgbClr val="C00000"/>
                </a:solidFill>
                <a:latin typeface="Arial"/>
                <a:cs typeface="Arial"/>
              </a:rPr>
              <a:t>Historical </a:t>
            </a:r>
            <a:r>
              <a:rPr sz="2200" spc="-80" dirty="0">
                <a:solidFill>
                  <a:srgbClr val="C00000"/>
                </a:solidFill>
                <a:latin typeface="Arial"/>
                <a:cs typeface="Arial"/>
              </a:rPr>
              <a:t>loading </a:t>
            </a:r>
            <a:r>
              <a:rPr sz="2200" spc="-5" dirty="0">
                <a:solidFill>
                  <a:srgbClr val="C00000"/>
                </a:solidFill>
                <a:latin typeface="Arial"/>
                <a:cs typeface="Arial"/>
              </a:rPr>
              <a:t>of </a:t>
            </a:r>
            <a:r>
              <a:rPr sz="2200" spc="-160" dirty="0">
                <a:solidFill>
                  <a:srgbClr val="C00000"/>
                </a:solidFill>
                <a:latin typeface="Arial"/>
                <a:cs typeface="Arial"/>
              </a:rPr>
              <a:t>Fact</a:t>
            </a:r>
            <a:r>
              <a:rPr sz="2200" spc="-285" dirty="0">
                <a:solidFill>
                  <a:srgbClr val="C00000"/>
                </a:solidFill>
                <a:latin typeface="Arial"/>
                <a:cs typeface="Arial"/>
              </a:rPr>
              <a:t> </a:t>
            </a:r>
            <a:r>
              <a:rPr sz="2200" spc="-180" dirty="0">
                <a:solidFill>
                  <a:srgbClr val="C00000"/>
                </a:solidFill>
                <a:latin typeface="Arial"/>
                <a:cs typeface="Arial"/>
              </a:rPr>
              <a:t>Tables</a:t>
            </a:r>
            <a:endParaRPr sz="2200">
              <a:latin typeface="Arial"/>
              <a:cs typeface="Arial"/>
            </a:endParaRPr>
          </a:p>
          <a:p>
            <a:pPr marL="2047239" indent="-172720">
              <a:lnSpc>
                <a:spcPct val="100000"/>
              </a:lnSpc>
              <a:spcBef>
                <a:spcPts val="1755"/>
              </a:spcBef>
              <a:buChar char="•"/>
              <a:tabLst>
                <a:tab pos="2047239" algn="l"/>
              </a:tabLst>
            </a:pPr>
            <a:r>
              <a:rPr sz="1200" spc="-65" dirty="0">
                <a:solidFill>
                  <a:srgbClr val="3F3F3F"/>
                </a:solidFill>
                <a:latin typeface="Arial"/>
                <a:cs typeface="Arial"/>
              </a:rPr>
              <a:t>Loading</a:t>
            </a:r>
            <a:r>
              <a:rPr sz="1200" spc="-160" dirty="0">
                <a:solidFill>
                  <a:srgbClr val="3F3F3F"/>
                </a:solidFill>
                <a:latin typeface="Arial"/>
                <a:cs typeface="Arial"/>
              </a:rPr>
              <a:t> </a:t>
            </a:r>
            <a:r>
              <a:rPr sz="1200" spc="-60" dirty="0">
                <a:solidFill>
                  <a:srgbClr val="3F3F3F"/>
                </a:solidFill>
                <a:latin typeface="Arial"/>
                <a:cs typeface="Arial"/>
              </a:rPr>
              <a:t>steps:</a:t>
            </a:r>
            <a:endParaRPr sz="1200">
              <a:latin typeface="Arial"/>
              <a:cs typeface="Arial"/>
            </a:endParaRPr>
          </a:p>
        </p:txBody>
      </p:sp>
      <p:sp>
        <p:nvSpPr>
          <p:cNvPr id="9" name="object 20"/>
          <p:cNvSpPr txBox="1"/>
          <p:nvPr/>
        </p:nvSpPr>
        <p:spPr>
          <a:xfrm>
            <a:off x="4077714" y="2342499"/>
            <a:ext cx="1702435" cy="2006600"/>
          </a:xfrm>
          <a:prstGeom prst="rect">
            <a:avLst/>
          </a:prstGeom>
        </p:spPr>
        <p:txBody>
          <a:bodyPr vert="horz" wrap="square" lIns="0" tIns="0" rIns="0" bIns="0" rtlCol="0">
            <a:spAutoFit/>
          </a:bodyPr>
          <a:lstStyle/>
          <a:p>
            <a:pPr marL="241300" indent="-228600">
              <a:lnSpc>
                <a:spcPct val="100000"/>
              </a:lnSpc>
              <a:buAutoNum type="arabicPeriod"/>
              <a:tabLst>
                <a:tab pos="240665" algn="l"/>
                <a:tab pos="241300" algn="l"/>
              </a:tabLst>
            </a:pPr>
            <a:r>
              <a:rPr sz="1000" spc="-60" dirty="0">
                <a:solidFill>
                  <a:srgbClr val="3F3F3F"/>
                </a:solidFill>
                <a:latin typeface="Arial"/>
                <a:cs typeface="Arial"/>
              </a:rPr>
              <a:t>Disable </a:t>
            </a:r>
            <a:r>
              <a:rPr sz="1000" spc="-25" dirty="0">
                <a:solidFill>
                  <a:srgbClr val="3F3F3F"/>
                </a:solidFill>
                <a:latin typeface="Arial"/>
                <a:cs typeface="Arial"/>
              </a:rPr>
              <a:t>referential</a:t>
            </a:r>
            <a:r>
              <a:rPr sz="1000" spc="-75" dirty="0">
                <a:solidFill>
                  <a:srgbClr val="3F3F3F"/>
                </a:solidFill>
                <a:latin typeface="Arial"/>
                <a:cs typeface="Arial"/>
              </a:rPr>
              <a:t> </a:t>
            </a:r>
            <a:r>
              <a:rPr sz="1000" spc="-15" dirty="0">
                <a:solidFill>
                  <a:srgbClr val="3F3F3F"/>
                </a:solidFill>
                <a:latin typeface="Arial"/>
                <a:cs typeface="Arial"/>
              </a:rPr>
              <a:t>integrity</a:t>
            </a:r>
            <a:endParaRPr sz="1000">
              <a:latin typeface="Arial"/>
              <a:cs typeface="Arial"/>
            </a:endParaRPr>
          </a:p>
          <a:p>
            <a:pPr marL="469900" lvl="1" indent="-228600">
              <a:lnSpc>
                <a:spcPct val="100000"/>
              </a:lnSpc>
              <a:spcBef>
                <a:spcPts val="110"/>
              </a:spcBef>
              <a:buChar char="•"/>
              <a:tabLst>
                <a:tab pos="469265" algn="l"/>
                <a:tab pos="469900" algn="l"/>
              </a:tabLst>
            </a:pPr>
            <a:r>
              <a:rPr sz="850" spc="-25" dirty="0">
                <a:solidFill>
                  <a:srgbClr val="3F3F3F"/>
                </a:solidFill>
                <a:latin typeface="Arial"/>
                <a:cs typeface="Arial"/>
              </a:rPr>
              <a:t>i.e. </a:t>
            </a:r>
            <a:r>
              <a:rPr sz="850" spc="-50" dirty="0">
                <a:solidFill>
                  <a:srgbClr val="3F3F3F"/>
                </a:solidFill>
                <a:latin typeface="Arial"/>
                <a:cs typeface="Arial"/>
              </a:rPr>
              <a:t>Foreign</a:t>
            </a:r>
            <a:r>
              <a:rPr sz="850" spc="-110" dirty="0">
                <a:solidFill>
                  <a:srgbClr val="3F3F3F"/>
                </a:solidFill>
                <a:latin typeface="Arial"/>
                <a:cs typeface="Arial"/>
              </a:rPr>
              <a:t> </a:t>
            </a:r>
            <a:r>
              <a:rPr sz="850" spc="-70" dirty="0">
                <a:solidFill>
                  <a:srgbClr val="3F3F3F"/>
                </a:solidFill>
                <a:latin typeface="Arial"/>
                <a:cs typeface="Arial"/>
              </a:rPr>
              <a:t>keys</a:t>
            </a:r>
            <a:endParaRPr sz="850">
              <a:latin typeface="Arial"/>
              <a:cs typeface="Arial"/>
            </a:endParaRPr>
          </a:p>
          <a:p>
            <a:pPr marL="241300" indent="-228600">
              <a:lnSpc>
                <a:spcPct val="100000"/>
              </a:lnSpc>
              <a:spcBef>
                <a:spcPts val="110"/>
              </a:spcBef>
              <a:buAutoNum type="arabicPeriod"/>
              <a:tabLst>
                <a:tab pos="240665" algn="l"/>
                <a:tab pos="241300" algn="l"/>
              </a:tabLst>
            </a:pPr>
            <a:r>
              <a:rPr sz="1000" spc="-45" dirty="0">
                <a:solidFill>
                  <a:srgbClr val="3F3F3F"/>
                </a:solidFill>
                <a:latin typeface="Arial"/>
                <a:cs typeface="Arial"/>
              </a:rPr>
              <a:t>Drop </a:t>
            </a:r>
            <a:r>
              <a:rPr sz="1000" spc="-20" dirty="0">
                <a:solidFill>
                  <a:srgbClr val="3F3F3F"/>
                </a:solidFill>
                <a:latin typeface="Arial"/>
                <a:cs typeface="Arial"/>
              </a:rPr>
              <a:t>(or </a:t>
            </a:r>
            <a:r>
              <a:rPr sz="1000" spc="-45" dirty="0">
                <a:solidFill>
                  <a:srgbClr val="3F3F3F"/>
                </a:solidFill>
                <a:latin typeface="Arial"/>
                <a:cs typeface="Arial"/>
              </a:rPr>
              <a:t>disable)</a:t>
            </a:r>
            <a:r>
              <a:rPr sz="1000" spc="-160" dirty="0">
                <a:solidFill>
                  <a:srgbClr val="3F3F3F"/>
                </a:solidFill>
                <a:latin typeface="Arial"/>
                <a:cs typeface="Arial"/>
              </a:rPr>
              <a:t> </a:t>
            </a:r>
            <a:r>
              <a:rPr sz="1000" spc="-60" dirty="0">
                <a:solidFill>
                  <a:srgbClr val="3F3F3F"/>
                </a:solidFill>
                <a:latin typeface="Arial"/>
                <a:cs typeface="Arial"/>
              </a:rPr>
              <a:t>indexes</a:t>
            </a:r>
            <a:endParaRPr sz="1000">
              <a:latin typeface="Arial"/>
              <a:cs typeface="Arial"/>
            </a:endParaRPr>
          </a:p>
          <a:p>
            <a:pPr marL="241300" indent="-228600">
              <a:lnSpc>
                <a:spcPct val="100000"/>
              </a:lnSpc>
              <a:spcBef>
                <a:spcPts val="120"/>
              </a:spcBef>
              <a:buAutoNum type="arabicPeriod"/>
              <a:tabLst>
                <a:tab pos="240665" algn="l"/>
                <a:tab pos="241300" algn="l"/>
              </a:tabLst>
            </a:pPr>
            <a:r>
              <a:rPr sz="1000" spc="-70" dirty="0">
                <a:solidFill>
                  <a:srgbClr val="3F3F3F"/>
                </a:solidFill>
                <a:latin typeface="Arial"/>
                <a:cs typeface="Arial"/>
              </a:rPr>
              <a:t>Load </a:t>
            </a:r>
            <a:r>
              <a:rPr sz="1000" spc="-15" dirty="0">
                <a:solidFill>
                  <a:srgbClr val="3F3F3F"/>
                </a:solidFill>
                <a:latin typeface="Arial"/>
                <a:cs typeface="Arial"/>
              </a:rPr>
              <a:t>the</a:t>
            </a:r>
            <a:r>
              <a:rPr sz="1000" spc="-120" dirty="0">
                <a:solidFill>
                  <a:srgbClr val="3F3F3F"/>
                </a:solidFill>
                <a:latin typeface="Arial"/>
                <a:cs typeface="Arial"/>
              </a:rPr>
              <a:t> </a:t>
            </a:r>
            <a:r>
              <a:rPr sz="1000" spc="-40" dirty="0">
                <a:solidFill>
                  <a:srgbClr val="3F3F3F"/>
                </a:solidFill>
                <a:latin typeface="Arial"/>
                <a:cs typeface="Arial"/>
              </a:rPr>
              <a:t>data</a:t>
            </a:r>
            <a:endParaRPr sz="1000">
              <a:latin typeface="Arial"/>
              <a:cs typeface="Arial"/>
            </a:endParaRPr>
          </a:p>
          <a:p>
            <a:pPr marL="241300" marR="5080" indent="-228600">
              <a:lnSpc>
                <a:spcPts val="1080"/>
              </a:lnSpc>
              <a:spcBef>
                <a:spcPts val="254"/>
              </a:spcBef>
              <a:buAutoNum type="arabicPeriod"/>
              <a:tabLst>
                <a:tab pos="240665" algn="l"/>
                <a:tab pos="241300" algn="l"/>
              </a:tabLst>
            </a:pPr>
            <a:r>
              <a:rPr sz="1000" spc="-65" dirty="0">
                <a:solidFill>
                  <a:srgbClr val="3F3F3F"/>
                </a:solidFill>
                <a:latin typeface="Arial"/>
                <a:cs typeface="Arial"/>
              </a:rPr>
              <a:t>Create </a:t>
            </a:r>
            <a:r>
              <a:rPr sz="1000" spc="-20" dirty="0">
                <a:solidFill>
                  <a:srgbClr val="3F3F3F"/>
                </a:solidFill>
                <a:latin typeface="Arial"/>
                <a:cs typeface="Arial"/>
              </a:rPr>
              <a:t>(or </a:t>
            </a:r>
            <a:r>
              <a:rPr sz="1000" spc="-45" dirty="0">
                <a:solidFill>
                  <a:srgbClr val="3F3F3F"/>
                </a:solidFill>
                <a:latin typeface="Arial"/>
                <a:cs typeface="Arial"/>
              </a:rPr>
              <a:t>enable) </a:t>
            </a:r>
            <a:r>
              <a:rPr sz="1000" spc="-30" dirty="0">
                <a:solidFill>
                  <a:srgbClr val="3F3F3F"/>
                </a:solidFill>
                <a:latin typeface="Arial"/>
                <a:cs typeface="Arial"/>
              </a:rPr>
              <a:t>fact </a:t>
            </a:r>
            <a:r>
              <a:rPr sz="1000" spc="-25" dirty="0">
                <a:solidFill>
                  <a:srgbClr val="3F3F3F"/>
                </a:solidFill>
                <a:latin typeface="Arial"/>
                <a:cs typeface="Arial"/>
              </a:rPr>
              <a:t>table  </a:t>
            </a:r>
            <a:r>
              <a:rPr sz="1000" spc="-60" dirty="0">
                <a:solidFill>
                  <a:srgbClr val="3F3F3F"/>
                </a:solidFill>
                <a:latin typeface="Arial"/>
                <a:cs typeface="Arial"/>
              </a:rPr>
              <a:t>indexes</a:t>
            </a:r>
            <a:endParaRPr sz="1000">
              <a:latin typeface="Arial"/>
              <a:cs typeface="Arial"/>
            </a:endParaRPr>
          </a:p>
          <a:p>
            <a:pPr marL="241300" indent="-228600">
              <a:lnSpc>
                <a:spcPct val="100000"/>
              </a:lnSpc>
              <a:spcBef>
                <a:spcPts val="100"/>
              </a:spcBef>
              <a:buAutoNum type="arabicPeriod"/>
              <a:tabLst>
                <a:tab pos="240665" algn="l"/>
                <a:tab pos="241300" algn="l"/>
              </a:tabLst>
            </a:pPr>
            <a:r>
              <a:rPr sz="1000" spc="-75" dirty="0">
                <a:solidFill>
                  <a:srgbClr val="3F3F3F"/>
                </a:solidFill>
                <a:latin typeface="Arial"/>
                <a:cs typeface="Arial"/>
              </a:rPr>
              <a:t>Adress </a:t>
            </a:r>
            <a:r>
              <a:rPr sz="1000" spc="-10" dirty="0">
                <a:solidFill>
                  <a:srgbClr val="3F3F3F"/>
                </a:solidFill>
                <a:latin typeface="Arial"/>
                <a:cs typeface="Arial"/>
              </a:rPr>
              <a:t>partition</a:t>
            </a:r>
            <a:r>
              <a:rPr sz="1000" spc="-40" dirty="0">
                <a:solidFill>
                  <a:srgbClr val="3F3F3F"/>
                </a:solidFill>
                <a:latin typeface="Arial"/>
                <a:cs typeface="Arial"/>
              </a:rPr>
              <a:t> </a:t>
            </a:r>
            <a:r>
              <a:rPr sz="1000" spc="-75" dirty="0">
                <a:solidFill>
                  <a:srgbClr val="3F3F3F"/>
                </a:solidFill>
                <a:latin typeface="Arial"/>
                <a:cs typeface="Arial"/>
              </a:rPr>
              <a:t>issues</a:t>
            </a:r>
            <a:endParaRPr sz="1000">
              <a:latin typeface="Arial"/>
              <a:cs typeface="Arial"/>
            </a:endParaRPr>
          </a:p>
          <a:p>
            <a:pPr marL="241300" marR="128270" indent="-228600">
              <a:lnSpc>
                <a:spcPts val="1080"/>
              </a:lnSpc>
              <a:spcBef>
                <a:spcPts val="250"/>
              </a:spcBef>
              <a:buAutoNum type="arabicPeriod"/>
              <a:tabLst>
                <a:tab pos="240665" algn="l"/>
                <a:tab pos="241300" algn="l"/>
              </a:tabLst>
            </a:pPr>
            <a:r>
              <a:rPr sz="1000" spc="-75" dirty="0">
                <a:solidFill>
                  <a:srgbClr val="3F3F3F"/>
                </a:solidFill>
                <a:latin typeface="Arial"/>
                <a:cs typeface="Arial"/>
              </a:rPr>
              <a:t>Ensure </a:t>
            </a:r>
            <a:r>
              <a:rPr sz="1000" spc="-25" dirty="0">
                <a:solidFill>
                  <a:srgbClr val="3F3F3F"/>
                </a:solidFill>
                <a:latin typeface="Arial"/>
                <a:cs typeface="Arial"/>
              </a:rPr>
              <a:t>all </a:t>
            </a:r>
            <a:r>
              <a:rPr sz="1000" spc="-50" dirty="0">
                <a:solidFill>
                  <a:srgbClr val="3F3F3F"/>
                </a:solidFill>
                <a:latin typeface="Arial"/>
                <a:cs typeface="Arial"/>
              </a:rPr>
              <a:t>dimensions </a:t>
            </a:r>
            <a:r>
              <a:rPr sz="1000" spc="-75" dirty="0">
                <a:solidFill>
                  <a:srgbClr val="3F3F3F"/>
                </a:solidFill>
                <a:latin typeface="Arial"/>
                <a:cs typeface="Arial"/>
              </a:rPr>
              <a:t>has  </a:t>
            </a:r>
            <a:r>
              <a:rPr sz="1000" spc="-60" dirty="0">
                <a:solidFill>
                  <a:srgbClr val="3F3F3F"/>
                </a:solidFill>
                <a:latin typeface="Arial"/>
                <a:cs typeface="Arial"/>
              </a:rPr>
              <a:t>an </a:t>
            </a:r>
            <a:r>
              <a:rPr sz="1000" spc="-35" dirty="0">
                <a:solidFill>
                  <a:srgbClr val="3F3F3F"/>
                </a:solidFill>
                <a:latin typeface="Arial"/>
                <a:cs typeface="Arial"/>
              </a:rPr>
              <a:t>unique </a:t>
            </a:r>
            <a:r>
              <a:rPr sz="1000" spc="-45" dirty="0">
                <a:solidFill>
                  <a:srgbClr val="3F3F3F"/>
                </a:solidFill>
                <a:latin typeface="Arial"/>
                <a:cs typeface="Arial"/>
              </a:rPr>
              <a:t>surrogate </a:t>
            </a:r>
            <a:r>
              <a:rPr sz="1000" spc="-75" dirty="0">
                <a:solidFill>
                  <a:srgbClr val="3F3F3F"/>
                </a:solidFill>
                <a:latin typeface="Arial"/>
                <a:cs typeface="Arial"/>
              </a:rPr>
              <a:t>key  </a:t>
            </a:r>
            <a:r>
              <a:rPr sz="1000" spc="-40" dirty="0">
                <a:solidFill>
                  <a:srgbClr val="3F3F3F"/>
                </a:solidFill>
                <a:latin typeface="Arial"/>
                <a:cs typeface="Arial"/>
              </a:rPr>
              <a:t>column</a:t>
            </a:r>
            <a:endParaRPr sz="1000">
              <a:latin typeface="Arial"/>
              <a:cs typeface="Arial"/>
            </a:endParaRPr>
          </a:p>
          <a:p>
            <a:pPr marL="241300" marR="77470" indent="-228600">
              <a:lnSpc>
                <a:spcPts val="1080"/>
              </a:lnSpc>
              <a:spcBef>
                <a:spcPts val="235"/>
              </a:spcBef>
              <a:buAutoNum type="arabicPeriod"/>
              <a:tabLst>
                <a:tab pos="240665" algn="l"/>
                <a:tab pos="241300" algn="l"/>
              </a:tabLst>
            </a:pPr>
            <a:r>
              <a:rPr sz="1000" spc="-65" dirty="0">
                <a:solidFill>
                  <a:srgbClr val="3F3F3F"/>
                </a:solidFill>
                <a:latin typeface="Arial"/>
                <a:cs typeface="Arial"/>
              </a:rPr>
              <a:t>Enable </a:t>
            </a:r>
            <a:r>
              <a:rPr sz="1000" spc="-25" dirty="0">
                <a:solidFill>
                  <a:srgbClr val="3F3F3F"/>
                </a:solidFill>
                <a:latin typeface="Arial"/>
                <a:cs typeface="Arial"/>
              </a:rPr>
              <a:t>referential </a:t>
            </a:r>
            <a:r>
              <a:rPr sz="1000" spc="-15" dirty="0">
                <a:solidFill>
                  <a:srgbClr val="3F3F3F"/>
                </a:solidFill>
                <a:latin typeface="Arial"/>
                <a:cs typeface="Arial"/>
              </a:rPr>
              <a:t>integrity  </a:t>
            </a:r>
            <a:r>
              <a:rPr sz="1000" spc="-35" dirty="0">
                <a:solidFill>
                  <a:srgbClr val="3F3F3F"/>
                </a:solidFill>
                <a:latin typeface="Arial"/>
                <a:cs typeface="Arial"/>
              </a:rPr>
              <a:t>between </a:t>
            </a:r>
            <a:r>
              <a:rPr sz="1000" spc="-75" dirty="0">
                <a:solidFill>
                  <a:srgbClr val="3F3F3F"/>
                </a:solidFill>
                <a:latin typeface="Arial"/>
                <a:cs typeface="Arial"/>
              </a:rPr>
              <a:t>Fact </a:t>
            </a:r>
            <a:r>
              <a:rPr sz="1000" spc="-25" dirty="0">
                <a:solidFill>
                  <a:srgbClr val="3F3F3F"/>
                </a:solidFill>
                <a:latin typeface="Arial"/>
                <a:cs typeface="Arial"/>
              </a:rPr>
              <a:t>table </a:t>
            </a:r>
            <a:r>
              <a:rPr sz="1000" spc="-50" dirty="0">
                <a:solidFill>
                  <a:srgbClr val="3F3F3F"/>
                </a:solidFill>
                <a:latin typeface="Arial"/>
                <a:cs typeface="Arial"/>
              </a:rPr>
              <a:t>and  dimensions</a:t>
            </a:r>
            <a:endParaRPr sz="1000">
              <a:latin typeface="Arial"/>
              <a:cs typeface="Arial"/>
            </a:endParaRPr>
          </a:p>
        </p:txBody>
      </p:sp>
      <p:sp>
        <p:nvSpPr>
          <p:cNvPr id="10" name="object 21"/>
          <p:cNvSpPr/>
          <p:nvPr/>
        </p:nvSpPr>
        <p:spPr>
          <a:xfrm>
            <a:off x="1961388" y="2147929"/>
            <a:ext cx="1539239" cy="226314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331221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4" name="object 5"/>
          <p:cNvSpPr/>
          <p:nvPr/>
        </p:nvSpPr>
        <p:spPr>
          <a:xfrm>
            <a:off x="1491995" y="1405123"/>
            <a:ext cx="4572000" cy="287020"/>
          </a:xfrm>
          <a:custGeom>
            <a:avLst/>
            <a:gdLst/>
            <a:ahLst/>
            <a:cxnLst/>
            <a:rect l="l" t="t" r="r" b="b"/>
            <a:pathLst>
              <a:path w="4572000" h="287019">
                <a:moveTo>
                  <a:pt x="0" y="286511"/>
                </a:moveTo>
                <a:lnTo>
                  <a:pt x="4571999" y="286511"/>
                </a:lnTo>
                <a:lnTo>
                  <a:pt x="4571999" y="0"/>
                </a:lnTo>
                <a:lnTo>
                  <a:pt x="0" y="0"/>
                </a:lnTo>
                <a:lnTo>
                  <a:pt x="0" y="286511"/>
                </a:lnTo>
                <a:close/>
              </a:path>
            </a:pathLst>
          </a:custGeom>
          <a:solidFill>
            <a:srgbClr val="D9D9D9"/>
          </a:solidFill>
        </p:spPr>
        <p:txBody>
          <a:bodyPr wrap="square" lIns="0" tIns="0" rIns="0" bIns="0" rtlCol="0"/>
          <a:lstStyle/>
          <a:p>
            <a:endParaRPr/>
          </a:p>
        </p:txBody>
      </p:sp>
      <p:sp>
        <p:nvSpPr>
          <p:cNvPr id="5" name="object 6"/>
          <p:cNvSpPr/>
          <p:nvPr/>
        </p:nvSpPr>
        <p:spPr>
          <a:xfrm>
            <a:off x="1491995" y="1692397"/>
            <a:ext cx="4572000" cy="0"/>
          </a:xfrm>
          <a:custGeom>
            <a:avLst/>
            <a:gdLst/>
            <a:ahLst/>
            <a:cxnLst/>
            <a:rect l="l" t="t" r="r" b="b"/>
            <a:pathLst>
              <a:path w="4572000">
                <a:moveTo>
                  <a:pt x="0" y="0"/>
                </a:moveTo>
                <a:lnTo>
                  <a:pt x="4571999" y="0"/>
                </a:lnTo>
              </a:path>
            </a:pathLst>
          </a:custGeom>
          <a:ln w="7619">
            <a:solidFill>
              <a:srgbClr val="BF0000"/>
            </a:solidFill>
          </a:ln>
        </p:spPr>
        <p:txBody>
          <a:bodyPr wrap="square" lIns="0" tIns="0" rIns="0" bIns="0" rtlCol="0"/>
          <a:lstStyle/>
          <a:p>
            <a:endParaRPr/>
          </a:p>
        </p:txBody>
      </p:sp>
      <p:sp>
        <p:nvSpPr>
          <p:cNvPr id="6" name="object 7"/>
          <p:cNvSpPr txBox="1"/>
          <p:nvPr/>
        </p:nvSpPr>
        <p:spPr>
          <a:xfrm>
            <a:off x="1756663" y="1495047"/>
            <a:ext cx="119380" cy="107950"/>
          </a:xfrm>
          <a:prstGeom prst="rect">
            <a:avLst/>
          </a:prstGeom>
        </p:spPr>
        <p:txBody>
          <a:bodyPr vert="horz" wrap="square" lIns="0" tIns="0" rIns="0" bIns="0" rtlCol="0">
            <a:spAutoFit/>
          </a:bodyPr>
          <a:lstStyle/>
          <a:p>
            <a:pPr marL="12700">
              <a:lnSpc>
                <a:spcPct val="100000"/>
              </a:lnSpc>
            </a:pPr>
            <a:r>
              <a:rPr sz="600" spc="-20" dirty="0">
                <a:solidFill>
                  <a:srgbClr val="898989"/>
                </a:solidFill>
                <a:latin typeface="Arial"/>
                <a:cs typeface="Arial"/>
              </a:rPr>
              <a:t>I</a:t>
            </a:r>
            <a:r>
              <a:rPr sz="600" spc="-125" dirty="0">
                <a:solidFill>
                  <a:srgbClr val="898989"/>
                </a:solidFill>
                <a:latin typeface="Arial"/>
                <a:cs typeface="Arial"/>
              </a:rPr>
              <a:t>S</a:t>
            </a:r>
            <a:r>
              <a:rPr sz="600" spc="-30" dirty="0">
                <a:solidFill>
                  <a:srgbClr val="898989"/>
                </a:solidFill>
                <a:latin typeface="Arial"/>
                <a:cs typeface="Arial"/>
              </a:rPr>
              <a:t>5</a:t>
            </a:r>
            <a:endParaRPr sz="600">
              <a:latin typeface="Arial"/>
              <a:cs typeface="Arial"/>
            </a:endParaRPr>
          </a:p>
        </p:txBody>
      </p:sp>
      <p:sp>
        <p:nvSpPr>
          <p:cNvPr id="7" name="object 8"/>
          <p:cNvSpPr txBox="1"/>
          <p:nvPr/>
        </p:nvSpPr>
        <p:spPr>
          <a:xfrm>
            <a:off x="5217666" y="1498095"/>
            <a:ext cx="581025" cy="107950"/>
          </a:xfrm>
          <a:prstGeom prst="rect">
            <a:avLst/>
          </a:prstGeom>
        </p:spPr>
        <p:txBody>
          <a:bodyPr vert="horz" wrap="square" lIns="0" tIns="0" rIns="0" bIns="0" rtlCol="0">
            <a:spAutoFit/>
          </a:bodyPr>
          <a:lstStyle/>
          <a:p>
            <a:pPr marL="12700">
              <a:lnSpc>
                <a:spcPct val="100000"/>
              </a:lnSpc>
            </a:pPr>
            <a:r>
              <a:rPr sz="600" spc="-35" dirty="0">
                <a:solidFill>
                  <a:srgbClr val="898989"/>
                </a:solidFill>
                <a:latin typeface="Arial"/>
                <a:cs typeface="Arial"/>
              </a:rPr>
              <a:t>Data</a:t>
            </a:r>
            <a:r>
              <a:rPr sz="600" spc="-120" dirty="0">
                <a:solidFill>
                  <a:srgbClr val="898989"/>
                </a:solidFill>
                <a:latin typeface="Arial"/>
                <a:cs typeface="Arial"/>
              </a:rPr>
              <a:t> </a:t>
            </a:r>
            <a:r>
              <a:rPr sz="600" spc="-30" dirty="0">
                <a:solidFill>
                  <a:srgbClr val="898989"/>
                </a:solidFill>
                <a:latin typeface="Arial"/>
                <a:cs typeface="Arial"/>
              </a:rPr>
              <a:t>warehousing</a:t>
            </a:r>
            <a:endParaRPr sz="600">
              <a:latin typeface="Arial"/>
              <a:cs typeface="Arial"/>
            </a:endParaRPr>
          </a:p>
        </p:txBody>
      </p:sp>
      <p:sp>
        <p:nvSpPr>
          <p:cNvPr id="8" name="object 9"/>
          <p:cNvSpPr txBox="1"/>
          <p:nvPr/>
        </p:nvSpPr>
        <p:spPr>
          <a:xfrm>
            <a:off x="2145283" y="1710947"/>
            <a:ext cx="3265804" cy="361950"/>
          </a:xfrm>
          <a:prstGeom prst="rect">
            <a:avLst/>
          </a:prstGeom>
        </p:spPr>
        <p:txBody>
          <a:bodyPr vert="horz" wrap="square" lIns="0" tIns="0" rIns="0" bIns="0" rtlCol="0">
            <a:spAutoFit/>
          </a:bodyPr>
          <a:lstStyle/>
          <a:p>
            <a:pPr marL="12700">
              <a:lnSpc>
                <a:spcPct val="100000"/>
              </a:lnSpc>
            </a:pPr>
            <a:r>
              <a:rPr sz="2200" spc="-75" dirty="0">
                <a:solidFill>
                  <a:srgbClr val="C00000"/>
                </a:solidFill>
                <a:latin typeface="Arial"/>
                <a:cs typeface="Arial"/>
              </a:rPr>
              <a:t>Incremental </a:t>
            </a:r>
            <a:r>
              <a:rPr sz="2200" spc="-80" dirty="0">
                <a:solidFill>
                  <a:srgbClr val="C00000"/>
                </a:solidFill>
                <a:latin typeface="Arial"/>
                <a:cs typeface="Arial"/>
              </a:rPr>
              <a:t>loading </a:t>
            </a:r>
            <a:r>
              <a:rPr sz="2200" spc="-5" dirty="0">
                <a:solidFill>
                  <a:srgbClr val="C00000"/>
                </a:solidFill>
                <a:latin typeface="Arial"/>
                <a:cs typeface="Arial"/>
              </a:rPr>
              <a:t>of </a:t>
            </a:r>
            <a:r>
              <a:rPr sz="2200" spc="-240" dirty="0">
                <a:solidFill>
                  <a:srgbClr val="C00000"/>
                </a:solidFill>
                <a:latin typeface="Arial"/>
                <a:cs typeface="Arial"/>
              </a:rPr>
              <a:t>D </a:t>
            </a:r>
            <a:r>
              <a:rPr sz="2200" spc="30" dirty="0">
                <a:solidFill>
                  <a:srgbClr val="C00000"/>
                </a:solidFill>
                <a:latin typeface="Arial"/>
                <a:cs typeface="Arial"/>
              </a:rPr>
              <a:t>&amp;</a:t>
            </a:r>
            <a:r>
              <a:rPr sz="2200" spc="-185" dirty="0">
                <a:solidFill>
                  <a:srgbClr val="C00000"/>
                </a:solidFill>
                <a:latin typeface="Arial"/>
                <a:cs typeface="Arial"/>
              </a:rPr>
              <a:t> </a:t>
            </a:r>
            <a:r>
              <a:rPr sz="2200" spc="-335" dirty="0">
                <a:solidFill>
                  <a:srgbClr val="C00000"/>
                </a:solidFill>
                <a:latin typeface="Arial"/>
                <a:cs typeface="Arial"/>
              </a:rPr>
              <a:t>F</a:t>
            </a:r>
            <a:endParaRPr sz="2200">
              <a:latin typeface="Arial"/>
              <a:cs typeface="Arial"/>
            </a:endParaRPr>
          </a:p>
        </p:txBody>
      </p:sp>
      <p:sp>
        <p:nvSpPr>
          <p:cNvPr id="9" name="object 10"/>
          <p:cNvSpPr txBox="1"/>
          <p:nvPr/>
        </p:nvSpPr>
        <p:spPr>
          <a:xfrm>
            <a:off x="1753615" y="2263650"/>
            <a:ext cx="1767205" cy="803275"/>
          </a:xfrm>
          <a:prstGeom prst="rect">
            <a:avLst/>
          </a:prstGeom>
        </p:spPr>
        <p:txBody>
          <a:bodyPr vert="horz" wrap="square" lIns="0" tIns="0" rIns="0" bIns="0" rtlCol="0">
            <a:spAutoFit/>
          </a:bodyPr>
          <a:lstStyle/>
          <a:p>
            <a:pPr marL="184785" indent="-172085">
              <a:lnSpc>
                <a:spcPct val="100000"/>
              </a:lnSpc>
              <a:buChar char="•"/>
              <a:tabLst>
                <a:tab pos="185420" algn="l"/>
              </a:tabLst>
            </a:pPr>
            <a:r>
              <a:rPr sz="1400" spc="-85" dirty="0">
                <a:solidFill>
                  <a:srgbClr val="3F3F3F"/>
                </a:solidFill>
                <a:latin typeface="Arial"/>
                <a:cs typeface="Arial"/>
              </a:rPr>
              <a:t>For</a:t>
            </a:r>
            <a:r>
              <a:rPr sz="1400" spc="-135" dirty="0">
                <a:solidFill>
                  <a:srgbClr val="3F3F3F"/>
                </a:solidFill>
                <a:latin typeface="Arial"/>
                <a:cs typeface="Arial"/>
              </a:rPr>
              <a:t> </a:t>
            </a:r>
            <a:r>
              <a:rPr sz="1400" spc="-75" dirty="0">
                <a:solidFill>
                  <a:srgbClr val="3F3F3F"/>
                </a:solidFill>
                <a:latin typeface="Arial"/>
                <a:cs typeface="Arial"/>
              </a:rPr>
              <a:t>Dimensions</a:t>
            </a:r>
            <a:endParaRPr sz="1400">
              <a:latin typeface="Arial"/>
              <a:cs typeface="Arial"/>
            </a:endParaRPr>
          </a:p>
          <a:p>
            <a:pPr marL="384175" marR="145415" lvl="1" indent="-142875">
              <a:lnSpc>
                <a:spcPts val="1300"/>
              </a:lnSpc>
              <a:spcBef>
                <a:spcPts val="325"/>
              </a:spcBef>
              <a:buChar char="–"/>
              <a:tabLst>
                <a:tab pos="384810" algn="l"/>
              </a:tabLst>
            </a:pPr>
            <a:r>
              <a:rPr sz="1200" spc="-25" dirty="0">
                <a:solidFill>
                  <a:srgbClr val="3F3F3F"/>
                </a:solidFill>
                <a:latin typeface="Arial"/>
                <a:cs typeface="Arial"/>
              </a:rPr>
              <a:t>Identifying </a:t>
            </a:r>
            <a:r>
              <a:rPr sz="1200" spc="-40" dirty="0">
                <a:solidFill>
                  <a:srgbClr val="3F3F3F"/>
                </a:solidFill>
                <a:latin typeface="Arial"/>
                <a:cs typeface="Arial"/>
              </a:rPr>
              <a:t>new</a:t>
            </a:r>
            <a:r>
              <a:rPr sz="1200" spc="-200" dirty="0">
                <a:solidFill>
                  <a:srgbClr val="3F3F3F"/>
                </a:solidFill>
                <a:latin typeface="Arial"/>
                <a:cs typeface="Arial"/>
              </a:rPr>
              <a:t> </a:t>
            </a:r>
            <a:r>
              <a:rPr sz="1200" spc="-55" dirty="0">
                <a:solidFill>
                  <a:srgbClr val="3F3F3F"/>
                </a:solidFill>
                <a:latin typeface="Arial"/>
                <a:cs typeface="Arial"/>
              </a:rPr>
              <a:t>and  </a:t>
            </a:r>
            <a:r>
              <a:rPr sz="1200" spc="-70" dirty="0">
                <a:solidFill>
                  <a:srgbClr val="3F3F3F"/>
                </a:solidFill>
                <a:latin typeface="Arial"/>
                <a:cs typeface="Arial"/>
              </a:rPr>
              <a:t>changed</a:t>
            </a:r>
            <a:r>
              <a:rPr sz="1200" spc="-170" dirty="0">
                <a:solidFill>
                  <a:srgbClr val="3F3F3F"/>
                </a:solidFill>
                <a:latin typeface="Arial"/>
                <a:cs typeface="Arial"/>
              </a:rPr>
              <a:t> </a:t>
            </a:r>
            <a:r>
              <a:rPr sz="1200" spc="-50" dirty="0">
                <a:solidFill>
                  <a:srgbClr val="3F3F3F"/>
                </a:solidFill>
                <a:latin typeface="Arial"/>
                <a:cs typeface="Arial"/>
              </a:rPr>
              <a:t>rows</a:t>
            </a:r>
            <a:endParaRPr sz="1200">
              <a:latin typeface="Arial"/>
              <a:cs typeface="Arial"/>
            </a:endParaRPr>
          </a:p>
          <a:p>
            <a:pPr marL="384175" lvl="1" indent="-142875">
              <a:lnSpc>
                <a:spcPct val="100000"/>
              </a:lnSpc>
              <a:spcBef>
                <a:spcPts val="125"/>
              </a:spcBef>
              <a:buChar char="–"/>
              <a:tabLst>
                <a:tab pos="384810" algn="l"/>
              </a:tabLst>
            </a:pPr>
            <a:r>
              <a:rPr sz="1200" spc="-130" dirty="0">
                <a:solidFill>
                  <a:srgbClr val="3F3F3F"/>
                </a:solidFill>
                <a:latin typeface="Arial"/>
                <a:cs typeface="Arial"/>
              </a:rPr>
              <a:t>See </a:t>
            </a:r>
            <a:r>
              <a:rPr sz="1200" spc="-75" dirty="0">
                <a:solidFill>
                  <a:srgbClr val="3F3F3F"/>
                </a:solidFill>
                <a:latin typeface="Arial"/>
                <a:cs typeface="Arial"/>
              </a:rPr>
              <a:t>exampe </a:t>
            </a:r>
            <a:r>
              <a:rPr sz="1200" spc="-40" dirty="0">
                <a:solidFill>
                  <a:srgbClr val="3F3F3F"/>
                </a:solidFill>
                <a:latin typeface="Arial"/>
                <a:cs typeface="Arial"/>
              </a:rPr>
              <a:t>next</a:t>
            </a:r>
            <a:r>
              <a:rPr sz="1200" spc="-60" dirty="0">
                <a:solidFill>
                  <a:srgbClr val="3F3F3F"/>
                </a:solidFill>
                <a:latin typeface="Arial"/>
                <a:cs typeface="Arial"/>
              </a:rPr>
              <a:t> </a:t>
            </a:r>
            <a:r>
              <a:rPr sz="1200" spc="-45" dirty="0">
                <a:solidFill>
                  <a:srgbClr val="3F3F3F"/>
                </a:solidFill>
                <a:latin typeface="Arial"/>
                <a:cs typeface="Arial"/>
              </a:rPr>
              <a:t>slide</a:t>
            </a:r>
            <a:endParaRPr sz="1200">
              <a:latin typeface="Arial"/>
              <a:cs typeface="Arial"/>
            </a:endParaRPr>
          </a:p>
        </p:txBody>
      </p:sp>
      <p:sp>
        <p:nvSpPr>
          <p:cNvPr id="10" name="object 11"/>
          <p:cNvSpPr txBox="1"/>
          <p:nvPr/>
        </p:nvSpPr>
        <p:spPr>
          <a:xfrm>
            <a:off x="1753615" y="3266443"/>
            <a:ext cx="1935480" cy="803275"/>
          </a:xfrm>
          <a:prstGeom prst="rect">
            <a:avLst/>
          </a:prstGeom>
        </p:spPr>
        <p:txBody>
          <a:bodyPr vert="horz" wrap="square" lIns="0" tIns="0" rIns="0" bIns="0" rtlCol="0">
            <a:spAutoFit/>
          </a:bodyPr>
          <a:lstStyle/>
          <a:p>
            <a:pPr marL="184785" indent="-172085">
              <a:lnSpc>
                <a:spcPct val="100000"/>
              </a:lnSpc>
              <a:buChar char="•"/>
              <a:tabLst>
                <a:tab pos="185420" algn="l"/>
              </a:tabLst>
            </a:pPr>
            <a:r>
              <a:rPr sz="1400" spc="-85" dirty="0">
                <a:solidFill>
                  <a:srgbClr val="3F3F3F"/>
                </a:solidFill>
                <a:latin typeface="Arial"/>
                <a:cs typeface="Arial"/>
              </a:rPr>
              <a:t>For </a:t>
            </a:r>
            <a:r>
              <a:rPr sz="1400" spc="-100" dirty="0">
                <a:solidFill>
                  <a:srgbClr val="3F3F3F"/>
                </a:solidFill>
                <a:latin typeface="Arial"/>
                <a:cs typeface="Arial"/>
              </a:rPr>
              <a:t>Fact</a:t>
            </a:r>
            <a:r>
              <a:rPr sz="1400" spc="-145" dirty="0">
                <a:solidFill>
                  <a:srgbClr val="3F3F3F"/>
                </a:solidFill>
                <a:latin typeface="Arial"/>
                <a:cs typeface="Arial"/>
              </a:rPr>
              <a:t> </a:t>
            </a:r>
            <a:r>
              <a:rPr sz="1400" spc="-114" dirty="0">
                <a:solidFill>
                  <a:srgbClr val="3F3F3F"/>
                </a:solidFill>
                <a:latin typeface="Arial"/>
                <a:cs typeface="Arial"/>
              </a:rPr>
              <a:t>Tables</a:t>
            </a:r>
            <a:endParaRPr sz="1400">
              <a:latin typeface="Arial"/>
              <a:cs typeface="Arial"/>
            </a:endParaRPr>
          </a:p>
          <a:p>
            <a:pPr marL="384175" marR="212090" lvl="1" indent="-142875">
              <a:lnSpc>
                <a:spcPts val="1300"/>
              </a:lnSpc>
              <a:spcBef>
                <a:spcPts val="320"/>
              </a:spcBef>
              <a:buChar char="–"/>
              <a:tabLst>
                <a:tab pos="384810" algn="l"/>
              </a:tabLst>
            </a:pPr>
            <a:r>
              <a:rPr sz="1200" spc="-60" dirty="0">
                <a:solidFill>
                  <a:srgbClr val="3F3F3F"/>
                </a:solidFill>
                <a:latin typeface="Arial"/>
                <a:cs typeface="Arial"/>
              </a:rPr>
              <a:t>Usually</a:t>
            </a:r>
            <a:r>
              <a:rPr sz="1200" spc="-114" dirty="0">
                <a:solidFill>
                  <a:srgbClr val="3F3F3F"/>
                </a:solidFill>
                <a:latin typeface="Arial"/>
                <a:cs typeface="Arial"/>
              </a:rPr>
              <a:t> </a:t>
            </a:r>
            <a:r>
              <a:rPr sz="1200" spc="-35" dirty="0">
                <a:solidFill>
                  <a:srgbClr val="3F3F3F"/>
                </a:solidFill>
                <a:latin typeface="Arial"/>
                <a:cs typeface="Arial"/>
              </a:rPr>
              <a:t>incrementally  </a:t>
            </a:r>
            <a:r>
              <a:rPr sz="1200" spc="-70" dirty="0">
                <a:solidFill>
                  <a:srgbClr val="3F3F3F"/>
                </a:solidFill>
                <a:latin typeface="Arial"/>
                <a:cs typeface="Arial"/>
              </a:rPr>
              <a:t>processed</a:t>
            </a:r>
            <a:endParaRPr sz="1200">
              <a:latin typeface="Arial"/>
              <a:cs typeface="Arial"/>
            </a:endParaRPr>
          </a:p>
          <a:p>
            <a:pPr marL="384175" lvl="1" indent="-142875">
              <a:lnSpc>
                <a:spcPct val="100000"/>
              </a:lnSpc>
              <a:spcBef>
                <a:spcPts val="120"/>
              </a:spcBef>
              <a:buChar char="–"/>
              <a:tabLst>
                <a:tab pos="384810" algn="l"/>
              </a:tabLst>
            </a:pPr>
            <a:r>
              <a:rPr sz="1200" spc="-55" dirty="0">
                <a:solidFill>
                  <a:srgbClr val="3F3F3F"/>
                </a:solidFill>
                <a:latin typeface="Arial"/>
                <a:cs typeface="Arial"/>
              </a:rPr>
              <a:t>Managing </a:t>
            </a:r>
            <a:r>
              <a:rPr sz="1200" spc="-50" dirty="0">
                <a:solidFill>
                  <a:srgbClr val="3F3F3F"/>
                </a:solidFill>
                <a:latin typeface="Arial"/>
                <a:cs typeface="Arial"/>
              </a:rPr>
              <a:t>surrogate</a:t>
            </a:r>
            <a:r>
              <a:rPr sz="1200" spc="-160" dirty="0">
                <a:solidFill>
                  <a:srgbClr val="3F3F3F"/>
                </a:solidFill>
                <a:latin typeface="Arial"/>
                <a:cs typeface="Arial"/>
              </a:rPr>
              <a:t> </a:t>
            </a:r>
            <a:r>
              <a:rPr sz="1200" spc="-100" dirty="0">
                <a:solidFill>
                  <a:srgbClr val="3F3F3F"/>
                </a:solidFill>
                <a:latin typeface="Arial"/>
                <a:cs typeface="Arial"/>
              </a:rPr>
              <a:t>keys</a:t>
            </a:r>
            <a:endParaRPr sz="1200">
              <a:latin typeface="Arial"/>
              <a:cs typeface="Arial"/>
            </a:endParaRPr>
          </a:p>
        </p:txBody>
      </p:sp>
      <p:sp>
        <p:nvSpPr>
          <p:cNvPr id="11" name="object 12"/>
          <p:cNvSpPr txBox="1"/>
          <p:nvPr/>
        </p:nvSpPr>
        <p:spPr>
          <a:xfrm>
            <a:off x="3849114" y="2288034"/>
            <a:ext cx="1829435" cy="973455"/>
          </a:xfrm>
          <a:prstGeom prst="rect">
            <a:avLst/>
          </a:prstGeom>
        </p:spPr>
        <p:txBody>
          <a:bodyPr vert="horz" wrap="square" lIns="0" tIns="0" rIns="0" bIns="0" rtlCol="0">
            <a:spAutoFit/>
          </a:bodyPr>
          <a:lstStyle/>
          <a:p>
            <a:pPr marL="184785" marR="120650" indent="-172085">
              <a:lnSpc>
                <a:spcPts val="1510"/>
              </a:lnSpc>
              <a:buChar char="•"/>
              <a:tabLst>
                <a:tab pos="185420" algn="l"/>
              </a:tabLst>
            </a:pPr>
            <a:r>
              <a:rPr sz="1400" spc="-80" dirty="0">
                <a:solidFill>
                  <a:srgbClr val="3F3F3F"/>
                </a:solidFill>
                <a:latin typeface="Arial"/>
                <a:cs typeface="Arial"/>
              </a:rPr>
              <a:t>Aggregate </a:t>
            </a:r>
            <a:r>
              <a:rPr sz="1400" spc="-55" dirty="0">
                <a:solidFill>
                  <a:srgbClr val="3F3F3F"/>
                </a:solidFill>
                <a:latin typeface="Arial"/>
                <a:cs typeface="Arial"/>
              </a:rPr>
              <a:t>tables</a:t>
            </a:r>
            <a:r>
              <a:rPr sz="1400" spc="-175" dirty="0">
                <a:solidFill>
                  <a:srgbClr val="3F3F3F"/>
                </a:solidFill>
                <a:latin typeface="Arial"/>
                <a:cs typeface="Arial"/>
              </a:rPr>
              <a:t> </a:t>
            </a:r>
            <a:r>
              <a:rPr sz="1400" spc="-70" dirty="0">
                <a:solidFill>
                  <a:srgbClr val="3F3F3F"/>
                </a:solidFill>
                <a:latin typeface="Arial"/>
                <a:cs typeface="Arial"/>
              </a:rPr>
              <a:t>and  </a:t>
            </a:r>
            <a:r>
              <a:rPr sz="1400" spc="-80" dirty="0">
                <a:solidFill>
                  <a:srgbClr val="3F3F3F"/>
                </a:solidFill>
                <a:latin typeface="Arial"/>
                <a:cs typeface="Arial"/>
              </a:rPr>
              <a:t>Olap</a:t>
            </a:r>
            <a:r>
              <a:rPr sz="1400" spc="-170" dirty="0">
                <a:solidFill>
                  <a:srgbClr val="3F3F3F"/>
                </a:solidFill>
                <a:latin typeface="Arial"/>
                <a:cs typeface="Arial"/>
              </a:rPr>
              <a:t> </a:t>
            </a:r>
            <a:r>
              <a:rPr sz="1400" spc="-110" dirty="0">
                <a:solidFill>
                  <a:srgbClr val="3F3F3F"/>
                </a:solidFill>
                <a:latin typeface="Arial"/>
                <a:cs typeface="Arial"/>
              </a:rPr>
              <a:t>Loads</a:t>
            </a:r>
            <a:endParaRPr sz="1400">
              <a:latin typeface="Arial"/>
              <a:cs typeface="Arial"/>
            </a:endParaRPr>
          </a:p>
          <a:p>
            <a:pPr marL="384175" lvl="1" indent="-142875">
              <a:lnSpc>
                <a:spcPct val="100000"/>
              </a:lnSpc>
              <a:spcBef>
                <a:spcPts val="140"/>
              </a:spcBef>
              <a:buChar char="–"/>
              <a:tabLst>
                <a:tab pos="384810" algn="l"/>
              </a:tabLst>
            </a:pPr>
            <a:r>
              <a:rPr sz="1200" spc="-65" dirty="0">
                <a:solidFill>
                  <a:srgbClr val="3F3F3F"/>
                </a:solidFill>
                <a:latin typeface="Arial"/>
                <a:cs typeface="Arial"/>
              </a:rPr>
              <a:t>Recalculating</a:t>
            </a:r>
            <a:r>
              <a:rPr sz="1200" spc="-114" dirty="0">
                <a:solidFill>
                  <a:srgbClr val="3F3F3F"/>
                </a:solidFill>
                <a:latin typeface="Arial"/>
                <a:cs typeface="Arial"/>
              </a:rPr>
              <a:t> </a:t>
            </a:r>
            <a:r>
              <a:rPr sz="1200" spc="-50" dirty="0">
                <a:solidFill>
                  <a:srgbClr val="3F3F3F"/>
                </a:solidFill>
                <a:latin typeface="Arial"/>
                <a:cs typeface="Arial"/>
              </a:rPr>
              <a:t>facts</a:t>
            </a:r>
            <a:endParaRPr sz="1200">
              <a:latin typeface="Arial"/>
              <a:cs typeface="Arial"/>
            </a:endParaRPr>
          </a:p>
          <a:p>
            <a:pPr marL="384175" lvl="1" indent="-142875">
              <a:lnSpc>
                <a:spcPct val="100000"/>
              </a:lnSpc>
              <a:spcBef>
                <a:spcPts val="140"/>
              </a:spcBef>
              <a:buChar char="–"/>
              <a:tabLst>
                <a:tab pos="384810" algn="l"/>
              </a:tabLst>
            </a:pPr>
            <a:r>
              <a:rPr sz="1200" spc="-65" dirty="0">
                <a:solidFill>
                  <a:srgbClr val="3F3F3F"/>
                </a:solidFill>
                <a:latin typeface="Arial"/>
                <a:cs typeface="Arial"/>
              </a:rPr>
              <a:t>Recalculating</a:t>
            </a:r>
            <a:r>
              <a:rPr sz="1200" spc="-120" dirty="0">
                <a:solidFill>
                  <a:srgbClr val="3F3F3F"/>
                </a:solidFill>
                <a:latin typeface="Arial"/>
                <a:cs typeface="Arial"/>
              </a:rPr>
              <a:t> </a:t>
            </a:r>
            <a:r>
              <a:rPr sz="1200" spc="-100" dirty="0">
                <a:solidFill>
                  <a:srgbClr val="3F3F3F"/>
                </a:solidFill>
                <a:latin typeface="Arial"/>
                <a:cs typeface="Arial"/>
              </a:rPr>
              <a:t>keys</a:t>
            </a:r>
            <a:endParaRPr sz="1200">
              <a:latin typeface="Arial"/>
              <a:cs typeface="Arial"/>
            </a:endParaRPr>
          </a:p>
          <a:p>
            <a:pPr marL="584200" lvl="2" indent="-114300">
              <a:lnSpc>
                <a:spcPct val="100000"/>
              </a:lnSpc>
              <a:spcBef>
                <a:spcPts val="125"/>
              </a:spcBef>
              <a:buChar char="•"/>
              <a:tabLst>
                <a:tab pos="584200" algn="l"/>
              </a:tabLst>
            </a:pPr>
            <a:r>
              <a:rPr sz="1000" spc="-80" dirty="0">
                <a:solidFill>
                  <a:srgbClr val="3F3F3F"/>
                </a:solidFill>
                <a:latin typeface="Arial"/>
                <a:cs typeface="Arial"/>
              </a:rPr>
              <a:t>E.g. </a:t>
            </a:r>
            <a:r>
              <a:rPr sz="1000" spc="-15" dirty="0">
                <a:solidFill>
                  <a:srgbClr val="3F3F3F"/>
                </a:solidFill>
                <a:latin typeface="Arial"/>
                <a:cs typeface="Arial"/>
              </a:rPr>
              <a:t>from </a:t>
            </a:r>
            <a:r>
              <a:rPr sz="1000" spc="-35" dirty="0">
                <a:solidFill>
                  <a:srgbClr val="3F3F3F"/>
                </a:solidFill>
                <a:latin typeface="Arial"/>
                <a:cs typeface="Arial"/>
              </a:rPr>
              <a:t>date </a:t>
            </a:r>
            <a:r>
              <a:rPr sz="1000" spc="5" dirty="0">
                <a:solidFill>
                  <a:srgbClr val="3F3F3F"/>
                </a:solidFill>
                <a:latin typeface="Arial"/>
                <a:cs typeface="Arial"/>
              </a:rPr>
              <a:t>to</a:t>
            </a:r>
            <a:r>
              <a:rPr sz="1000" spc="-145" dirty="0">
                <a:solidFill>
                  <a:srgbClr val="3F3F3F"/>
                </a:solidFill>
                <a:latin typeface="Arial"/>
                <a:cs typeface="Arial"/>
              </a:rPr>
              <a:t> </a:t>
            </a:r>
            <a:r>
              <a:rPr sz="1000" spc="-20" dirty="0">
                <a:solidFill>
                  <a:srgbClr val="3F3F3F"/>
                </a:solidFill>
                <a:latin typeface="Arial"/>
                <a:cs typeface="Arial"/>
              </a:rPr>
              <a:t>month</a:t>
            </a:r>
            <a:endParaRPr sz="1000">
              <a:latin typeface="Arial"/>
              <a:cs typeface="Arial"/>
            </a:endParaRPr>
          </a:p>
        </p:txBody>
      </p:sp>
      <p:sp>
        <p:nvSpPr>
          <p:cNvPr id="12" name="object 13"/>
          <p:cNvSpPr txBox="1"/>
          <p:nvPr/>
        </p:nvSpPr>
        <p:spPr>
          <a:xfrm>
            <a:off x="3849114" y="3519426"/>
            <a:ext cx="1768475" cy="970915"/>
          </a:xfrm>
          <a:prstGeom prst="rect">
            <a:avLst/>
          </a:prstGeom>
        </p:spPr>
        <p:txBody>
          <a:bodyPr vert="horz" wrap="square" lIns="0" tIns="0" rIns="0" bIns="0" rtlCol="0">
            <a:spAutoFit/>
          </a:bodyPr>
          <a:lstStyle/>
          <a:p>
            <a:pPr marL="184785" marR="5080" indent="-172085">
              <a:lnSpc>
                <a:spcPts val="1510"/>
              </a:lnSpc>
              <a:buChar char="•"/>
              <a:tabLst>
                <a:tab pos="185420" algn="l"/>
              </a:tabLst>
            </a:pPr>
            <a:r>
              <a:rPr sz="1400" spc="-105" dirty="0">
                <a:solidFill>
                  <a:srgbClr val="3F3F3F"/>
                </a:solidFill>
                <a:latin typeface="Arial"/>
                <a:cs typeface="Arial"/>
              </a:rPr>
              <a:t>System </a:t>
            </a:r>
            <a:r>
              <a:rPr sz="1400" spc="-35" dirty="0">
                <a:solidFill>
                  <a:srgbClr val="3F3F3F"/>
                </a:solidFill>
                <a:latin typeface="Arial"/>
                <a:cs typeface="Arial"/>
              </a:rPr>
              <a:t>operation</a:t>
            </a:r>
            <a:r>
              <a:rPr sz="1400" spc="-140" dirty="0">
                <a:solidFill>
                  <a:srgbClr val="3F3F3F"/>
                </a:solidFill>
                <a:latin typeface="Arial"/>
                <a:cs typeface="Arial"/>
              </a:rPr>
              <a:t> </a:t>
            </a:r>
            <a:r>
              <a:rPr sz="1400" spc="-70" dirty="0">
                <a:solidFill>
                  <a:srgbClr val="3F3F3F"/>
                </a:solidFill>
                <a:latin typeface="Arial"/>
                <a:cs typeface="Arial"/>
              </a:rPr>
              <a:t>and  </a:t>
            </a:r>
            <a:r>
              <a:rPr sz="1400" spc="-35" dirty="0">
                <a:solidFill>
                  <a:srgbClr val="3F3F3F"/>
                </a:solidFill>
                <a:latin typeface="Arial"/>
                <a:cs typeface="Arial"/>
              </a:rPr>
              <a:t>automation</a:t>
            </a:r>
            <a:endParaRPr sz="1400">
              <a:latin typeface="Arial"/>
              <a:cs typeface="Arial"/>
            </a:endParaRPr>
          </a:p>
          <a:p>
            <a:pPr marL="384175" marR="454025" lvl="1" indent="-142875">
              <a:lnSpc>
                <a:spcPts val="1300"/>
              </a:lnSpc>
              <a:spcBef>
                <a:spcPts val="300"/>
              </a:spcBef>
              <a:buChar char="–"/>
              <a:tabLst>
                <a:tab pos="384810" algn="l"/>
              </a:tabLst>
            </a:pPr>
            <a:r>
              <a:rPr sz="1200" spc="-15" dirty="0">
                <a:solidFill>
                  <a:srgbClr val="3F3F3F"/>
                </a:solidFill>
                <a:latin typeface="Arial"/>
                <a:cs typeface="Arial"/>
              </a:rPr>
              <a:t>Monitoring </a:t>
            </a:r>
            <a:r>
              <a:rPr sz="1200" spc="15" dirty="0">
                <a:solidFill>
                  <a:srgbClr val="3F3F3F"/>
                </a:solidFill>
                <a:latin typeface="Arial"/>
                <a:cs typeface="Arial"/>
              </a:rPr>
              <a:t>&amp;  </a:t>
            </a:r>
            <a:r>
              <a:rPr sz="1200" spc="-110" dirty="0">
                <a:solidFill>
                  <a:srgbClr val="3F3F3F"/>
                </a:solidFill>
                <a:latin typeface="Arial"/>
                <a:cs typeface="Arial"/>
              </a:rPr>
              <a:t>A</a:t>
            </a:r>
            <a:r>
              <a:rPr sz="1200" spc="-35" dirty="0">
                <a:solidFill>
                  <a:srgbClr val="3F3F3F"/>
                </a:solidFill>
                <a:latin typeface="Arial"/>
                <a:cs typeface="Arial"/>
              </a:rPr>
              <a:t>d</a:t>
            </a:r>
            <a:r>
              <a:rPr sz="1200" spc="-45" dirty="0">
                <a:solidFill>
                  <a:srgbClr val="3F3F3F"/>
                </a:solidFill>
                <a:latin typeface="Arial"/>
                <a:cs typeface="Arial"/>
              </a:rPr>
              <a:t>m</a:t>
            </a:r>
            <a:r>
              <a:rPr sz="1200" spc="5" dirty="0">
                <a:solidFill>
                  <a:srgbClr val="3F3F3F"/>
                </a:solidFill>
                <a:latin typeface="Arial"/>
                <a:cs typeface="Arial"/>
              </a:rPr>
              <a:t>i</a:t>
            </a:r>
            <a:r>
              <a:rPr sz="1200" spc="-35" dirty="0">
                <a:solidFill>
                  <a:srgbClr val="3F3F3F"/>
                </a:solidFill>
                <a:latin typeface="Arial"/>
                <a:cs typeface="Arial"/>
              </a:rPr>
              <a:t>n</a:t>
            </a:r>
            <a:r>
              <a:rPr sz="1200" spc="5" dirty="0">
                <a:solidFill>
                  <a:srgbClr val="3F3F3F"/>
                </a:solidFill>
                <a:latin typeface="Arial"/>
                <a:cs typeface="Arial"/>
              </a:rPr>
              <a:t>i</a:t>
            </a:r>
            <a:r>
              <a:rPr sz="1200" spc="-150" dirty="0">
                <a:solidFill>
                  <a:srgbClr val="3F3F3F"/>
                </a:solidFill>
                <a:latin typeface="Arial"/>
                <a:cs typeface="Arial"/>
              </a:rPr>
              <a:t>s</a:t>
            </a:r>
            <a:r>
              <a:rPr sz="1200" spc="70" dirty="0">
                <a:solidFill>
                  <a:srgbClr val="3F3F3F"/>
                </a:solidFill>
                <a:latin typeface="Arial"/>
                <a:cs typeface="Arial"/>
              </a:rPr>
              <a:t>t</a:t>
            </a:r>
            <a:r>
              <a:rPr sz="1200" spc="-10" dirty="0">
                <a:solidFill>
                  <a:srgbClr val="3F3F3F"/>
                </a:solidFill>
                <a:latin typeface="Arial"/>
                <a:cs typeface="Arial"/>
              </a:rPr>
              <a:t>r</a:t>
            </a:r>
            <a:r>
              <a:rPr sz="1200" spc="-110" dirty="0">
                <a:solidFill>
                  <a:srgbClr val="3F3F3F"/>
                </a:solidFill>
                <a:latin typeface="Arial"/>
                <a:cs typeface="Arial"/>
              </a:rPr>
              <a:t>a</a:t>
            </a:r>
            <a:r>
              <a:rPr sz="1200" spc="70" dirty="0">
                <a:solidFill>
                  <a:srgbClr val="3F3F3F"/>
                </a:solidFill>
                <a:latin typeface="Arial"/>
                <a:cs typeface="Arial"/>
              </a:rPr>
              <a:t>t</a:t>
            </a:r>
            <a:r>
              <a:rPr sz="1200" spc="5" dirty="0">
                <a:solidFill>
                  <a:srgbClr val="3F3F3F"/>
                </a:solidFill>
                <a:latin typeface="Arial"/>
                <a:cs typeface="Arial"/>
              </a:rPr>
              <a:t>i</a:t>
            </a:r>
            <a:r>
              <a:rPr sz="1200" spc="-35" dirty="0">
                <a:solidFill>
                  <a:srgbClr val="3F3F3F"/>
                </a:solidFill>
                <a:latin typeface="Arial"/>
                <a:cs typeface="Arial"/>
              </a:rPr>
              <a:t>o</a:t>
            </a:r>
            <a:r>
              <a:rPr sz="1200" spc="-40" dirty="0">
                <a:solidFill>
                  <a:srgbClr val="3F3F3F"/>
                </a:solidFill>
                <a:latin typeface="Arial"/>
                <a:cs typeface="Arial"/>
              </a:rPr>
              <a:t>n</a:t>
            </a:r>
            <a:endParaRPr sz="1200">
              <a:latin typeface="Arial"/>
              <a:cs typeface="Arial"/>
            </a:endParaRPr>
          </a:p>
          <a:p>
            <a:pPr marL="384175" lvl="1" indent="-142875">
              <a:lnSpc>
                <a:spcPct val="100000"/>
              </a:lnSpc>
              <a:spcBef>
                <a:spcPts val="120"/>
              </a:spcBef>
              <a:buChar char="–"/>
              <a:tabLst>
                <a:tab pos="384810" algn="l"/>
              </a:tabLst>
            </a:pPr>
            <a:r>
              <a:rPr sz="1200" spc="-55" dirty="0">
                <a:solidFill>
                  <a:srgbClr val="3F3F3F"/>
                </a:solidFill>
                <a:latin typeface="Arial"/>
                <a:cs typeface="Arial"/>
              </a:rPr>
              <a:t>Performance</a:t>
            </a:r>
            <a:r>
              <a:rPr sz="1200" spc="-165" dirty="0">
                <a:solidFill>
                  <a:srgbClr val="3F3F3F"/>
                </a:solidFill>
                <a:latin typeface="Arial"/>
                <a:cs typeface="Arial"/>
              </a:rPr>
              <a:t> </a:t>
            </a:r>
            <a:r>
              <a:rPr sz="1200" spc="-85" dirty="0">
                <a:solidFill>
                  <a:srgbClr val="3F3F3F"/>
                </a:solidFill>
                <a:latin typeface="Arial"/>
                <a:cs typeface="Arial"/>
              </a:rPr>
              <a:t>issues</a:t>
            </a:r>
            <a:endParaRPr sz="1200">
              <a:latin typeface="Arial"/>
              <a:cs typeface="Arial"/>
            </a:endParaRPr>
          </a:p>
        </p:txBody>
      </p:sp>
    </p:spTree>
    <p:extLst>
      <p:ext uri="{BB962C8B-B14F-4D97-AF65-F5344CB8AC3E}">
        <p14:creationId xmlns:p14="http://schemas.microsoft.com/office/powerpoint/2010/main" val="4178357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ETL design decision</a:t>
            </a:r>
            <a:endParaRPr lang="sv-SE" dirty="0"/>
          </a:p>
        </p:txBody>
      </p:sp>
      <p:sp>
        <p:nvSpPr>
          <p:cNvPr id="3" name="Content Placeholder 2"/>
          <p:cNvSpPr>
            <a:spLocks noGrp="1"/>
          </p:cNvSpPr>
          <p:nvPr>
            <p:ph idx="1"/>
          </p:nvPr>
        </p:nvSpPr>
        <p:spPr/>
        <p:txBody>
          <a:bodyPr/>
          <a:lstStyle/>
          <a:p>
            <a:r>
              <a:rPr lang="sv-SE" sz="1800" dirty="0" err="1" smtClean="0"/>
              <a:t>Load</a:t>
            </a:r>
            <a:r>
              <a:rPr lang="sv-SE" sz="1800" dirty="0" smtClean="0"/>
              <a:t> the data </a:t>
            </a:r>
            <a:r>
              <a:rPr lang="sv-SE" sz="1800" dirty="0" err="1" smtClean="0"/>
              <a:t>staging</a:t>
            </a:r>
            <a:r>
              <a:rPr lang="sv-SE" sz="1800" dirty="0" smtClean="0"/>
              <a:t> table at </a:t>
            </a:r>
            <a:r>
              <a:rPr lang="sv-SE" sz="1800" dirty="0" err="1" smtClean="0"/>
              <a:t>one</a:t>
            </a:r>
            <a:r>
              <a:rPr lang="sv-SE" sz="1800" dirty="0" smtClean="0"/>
              <a:t> or </a:t>
            </a:r>
            <a:r>
              <a:rPr lang="sv-SE" sz="1800" dirty="0" err="1" smtClean="0"/>
              <a:t>several</a:t>
            </a:r>
            <a:r>
              <a:rPr lang="sv-SE" sz="1800" dirty="0" smtClean="0"/>
              <a:t> occasions</a:t>
            </a:r>
            <a:endParaRPr lang="sv-SE" sz="1800" dirty="0"/>
          </a:p>
          <a:p>
            <a:endParaRPr lang="sv-SE" dirty="0"/>
          </a:p>
        </p:txBody>
      </p:sp>
      <p:sp>
        <p:nvSpPr>
          <p:cNvPr id="6" name="Rectangle 5"/>
          <p:cNvSpPr/>
          <p:nvPr/>
        </p:nvSpPr>
        <p:spPr>
          <a:xfrm>
            <a:off x="660580" y="3649319"/>
            <a:ext cx="540539" cy="217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 name="object 21"/>
          <p:cNvSpPr/>
          <p:nvPr/>
        </p:nvSpPr>
        <p:spPr>
          <a:xfrm>
            <a:off x="599200" y="2621833"/>
            <a:ext cx="2895668" cy="1431235"/>
          </a:xfrm>
          <a:prstGeom prst="rect">
            <a:avLst/>
          </a:prstGeom>
          <a:blipFill>
            <a:blip r:embed="rId2" cstate="print"/>
            <a:stretch>
              <a:fillRect/>
            </a:stretch>
          </a:blipFill>
        </p:spPr>
        <p:txBody>
          <a:bodyPr wrap="square" lIns="0" tIns="0" rIns="0" bIns="0" rtlCol="0"/>
          <a:lstStyle/>
          <a:p>
            <a:endParaRPr/>
          </a:p>
        </p:txBody>
      </p:sp>
      <p:sp>
        <p:nvSpPr>
          <p:cNvPr id="11" name="Rectangle 10"/>
          <p:cNvSpPr/>
          <p:nvPr/>
        </p:nvSpPr>
        <p:spPr>
          <a:xfrm>
            <a:off x="688993" y="3496919"/>
            <a:ext cx="2681888" cy="471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Rectangle 11"/>
          <p:cNvSpPr/>
          <p:nvPr/>
        </p:nvSpPr>
        <p:spPr>
          <a:xfrm>
            <a:off x="1457011" y="3337450"/>
            <a:ext cx="309796" cy="471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 name="Rectangle 12"/>
          <p:cNvSpPr/>
          <p:nvPr/>
        </p:nvSpPr>
        <p:spPr>
          <a:xfrm>
            <a:off x="1457011" y="2307545"/>
            <a:ext cx="309796" cy="471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Rectangle 13"/>
          <p:cNvSpPr/>
          <p:nvPr/>
        </p:nvSpPr>
        <p:spPr>
          <a:xfrm>
            <a:off x="1457012" y="2995275"/>
            <a:ext cx="178060" cy="768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5" name="Picture 14"/>
          <p:cNvPicPr>
            <a:picLocks noChangeAspect="1"/>
          </p:cNvPicPr>
          <p:nvPr/>
        </p:nvPicPr>
        <p:blipFill>
          <a:blip r:embed="rId3"/>
          <a:stretch>
            <a:fillRect/>
          </a:stretch>
        </p:blipFill>
        <p:spPr>
          <a:xfrm>
            <a:off x="834425" y="3810155"/>
            <a:ext cx="2319479" cy="424252"/>
          </a:xfrm>
          <a:prstGeom prst="rect">
            <a:avLst/>
          </a:prstGeom>
        </p:spPr>
      </p:pic>
      <p:sp>
        <p:nvSpPr>
          <p:cNvPr id="16" name="object 21"/>
          <p:cNvSpPr/>
          <p:nvPr/>
        </p:nvSpPr>
        <p:spPr>
          <a:xfrm>
            <a:off x="3537293" y="2621833"/>
            <a:ext cx="3088468" cy="1497961"/>
          </a:xfrm>
          <a:prstGeom prst="rect">
            <a:avLst/>
          </a:prstGeom>
          <a:blipFill>
            <a:blip r:embed="rId2" cstate="print"/>
            <a:stretch>
              <a:fillRect/>
            </a:stretch>
          </a:blipFill>
        </p:spPr>
        <p:txBody>
          <a:bodyPr wrap="square" lIns="0" tIns="0" rIns="0" bIns="0" rtlCol="0"/>
          <a:lstStyle/>
          <a:p>
            <a:endParaRPr/>
          </a:p>
        </p:txBody>
      </p:sp>
      <p:sp>
        <p:nvSpPr>
          <p:cNvPr id="7" name="Rectangle 6"/>
          <p:cNvSpPr/>
          <p:nvPr/>
        </p:nvSpPr>
        <p:spPr>
          <a:xfrm>
            <a:off x="3462930" y="3649319"/>
            <a:ext cx="2970031" cy="31901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pic>
        <p:nvPicPr>
          <p:cNvPr id="8" name="Picture 7"/>
          <p:cNvPicPr>
            <a:picLocks noChangeAspect="1"/>
          </p:cNvPicPr>
          <p:nvPr/>
        </p:nvPicPr>
        <p:blipFill>
          <a:blip r:embed="rId4"/>
          <a:stretch>
            <a:fillRect/>
          </a:stretch>
        </p:blipFill>
        <p:spPr>
          <a:xfrm>
            <a:off x="3818915" y="3743019"/>
            <a:ext cx="1973766" cy="535368"/>
          </a:xfrm>
          <a:prstGeom prst="rect">
            <a:avLst/>
          </a:prstGeom>
        </p:spPr>
      </p:pic>
    </p:spTree>
    <p:extLst>
      <p:ext uri="{BB962C8B-B14F-4D97-AF65-F5344CB8AC3E}">
        <p14:creationId xmlns:p14="http://schemas.microsoft.com/office/powerpoint/2010/main" val="23025902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4" name="object 15"/>
          <p:cNvSpPr txBox="1"/>
          <p:nvPr/>
        </p:nvSpPr>
        <p:spPr>
          <a:xfrm>
            <a:off x="1557414" y="4886838"/>
            <a:ext cx="102235" cy="107950"/>
          </a:xfrm>
          <a:prstGeom prst="rect">
            <a:avLst/>
          </a:prstGeom>
        </p:spPr>
        <p:txBody>
          <a:bodyPr vert="horz" wrap="square" lIns="0" tIns="0" rIns="0" bIns="0" rtlCol="0">
            <a:spAutoFit/>
          </a:bodyPr>
          <a:lstStyle/>
          <a:p>
            <a:pPr marL="12700">
              <a:lnSpc>
                <a:spcPct val="100000"/>
              </a:lnSpc>
            </a:pPr>
            <a:r>
              <a:rPr sz="600" i="1" spc="-35" dirty="0">
                <a:latin typeface="Arial"/>
                <a:cs typeface="Arial"/>
              </a:rPr>
              <a:t>2</a:t>
            </a:r>
            <a:r>
              <a:rPr sz="600" i="1" spc="-30" dirty="0">
                <a:latin typeface="Arial"/>
                <a:cs typeface="Arial"/>
              </a:rPr>
              <a:t>2</a:t>
            </a:r>
            <a:endParaRPr sz="600">
              <a:latin typeface="Arial"/>
              <a:cs typeface="Arial"/>
            </a:endParaRPr>
          </a:p>
        </p:txBody>
      </p:sp>
      <p:sp>
        <p:nvSpPr>
          <p:cNvPr id="5" name="object 20"/>
          <p:cNvSpPr/>
          <p:nvPr/>
        </p:nvSpPr>
        <p:spPr>
          <a:xfrm>
            <a:off x="1471054" y="1642236"/>
            <a:ext cx="4572000" cy="287020"/>
          </a:xfrm>
          <a:custGeom>
            <a:avLst/>
            <a:gdLst/>
            <a:ahLst/>
            <a:cxnLst/>
            <a:rect l="l" t="t" r="r" b="b"/>
            <a:pathLst>
              <a:path w="4572000" h="287020">
                <a:moveTo>
                  <a:pt x="0" y="286511"/>
                </a:moveTo>
                <a:lnTo>
                  <a:pt x="4571999" y="286511"/>
                </a:lnTo>
                <a:lnTo>
                  <a:pt x="4571999" y="0"/>
                </a:lnTo>
                <a:lnTo>
                  <a:pt x="0" y="0"/>
                </a:lnTo>
                <a:lnTo>
                  <a:pt x="0" y="286511"/>
                </a:lnTo>
                <a:close/>
              </a:path>
            </a:pathLst>
          </a:custGeom>
          <a:solidFill>
            <a:srgbClr val="D9D9D9"/>
          </a:solidFill>
        </p:spPr>
        <p:txBody>
          <a:bodyPr wrap="square" lIns="0" tIns="0" rIns="0" bIns="0" rtlCol="0"/>
          <a:lstStyle/>
          <a:p>
            <a:endParaRPr/>
          </a:p>
        </p:txBody>
      </p:sp>
      <p:sp>
        <p:nvSpPr>
          <p:cNvPr id="6" name="object 21"/>
          <p:cNvSpPr/>
          <p:nvPr/>
        </p:nvSpPr>
        <p:spPr>
          <a:xfrm>
            <a:off x="1471054" y="1929510"/>
            <a:ext cx="4572000" cy="0"/>
          </a:xfrm>
          <a:custGeom>
            <a:avLst/>
            <a:gdLst/>
            <a:ahLst/>
            <a:cxnLst/>
            <a:rect l="l" t="t" r="r" b="b"/>
            <a:pathLst>
              <a:path w="4572000">
                <a:moveTo>
                  <a:pt x="0" y="0"/>
                </a:moveTo>
                <a:lnTo>
                  <a:pt x="4571999" y="0"/>
                </a:lnTo>
              </a:path>
            </a:pathLst>
          </a:custGeom>
          <a:ln w="7619">
            <a:solidFill>
              <a:srgbClr val="BF0000"/>
            </a:solidFill>
          </a:ln>
        </p:spPr>
        <p:txBody>
          <a:bodyPr wrap="square" lIns="0" tIns="0" rIns="0" bIns="0" rtlCol="0"/>
          <a:lstStyle/>
          <a:p>
            <a:endParaRPr/>
          </a:p>
        </p:txBody>
      </p:sp>
      <p:sp>
        <p:nvSpPr>
          <p:cNvPr id="7" name="object 22"/>
          <p:cNvSpPr txBox="1"/>
          <p:nvPr/>
        </p:nvSpPr>
        <p:spPr>
          <a:xfrm>
            <a:off x="1735722" y="1735208"/>
            <a:ext cx="4042410" cy="549275"/>
          </a:xfrm>
          <a:prstGeom prst="rect">
            <a:avLst/>
          </a:prstGeom>
        </p:spPr>
        <p:txBody>
          <a:bodyPr vert="horz" wrap="square" lIns="0" tIns="0" rIns="0" bIns="0" rtlCol="0">
            <a:spAutoFit/>
          </a:bodyPr>
          <a:lstStyle/>
          <a:p>
            <a:pPr marL="12700">
              <a:lnSpc>
                <a:spcPct val="100000"/>
              </a:lnSpc>
              <a:tabLst>
                <a:tab pos="3473450" algn="l"/>
              </a:tabLst>
            </a:pPr>
            <a:r>
              <a:rPr sz="600" spc="-60" dirty="0">
                <a:solidFill>
                  <a:srgbClr val="898989"/>
                </a:solidFill>
                <a:latin typeface="Arial"/>
                <a:cs typeface="Arial"/>
              </a:rPr>
              <a:t>IS5</a:t>
            </a:r>
            <a:r>
              <a:rPr sz="600" spc="-60" dirty="0">
                <a:solidFill>
                  <a:srgbClr val="898989"/>
                </a:solidFill>
                <a:latin typeface="Times New Roman"/>
                <a:cs typeface="Times New Roman"/>
              </a:rPr>
              <a:t>	</a:t>
            </a:r>
            <a:r>
              <a:rPr sz="600" spc="-35" dirty="0">
                <a:solidFill>
                  <a:srgbClr val="898989"/>
                </a:solidFill>
                <a:latin typeface="Arial"/>
                <a:cs typeface="Arial"/>
              </a:rPr>
              <a:t>Data</a:t>
            </a:r>
            <a:r>
              <a:rPr sz="600" spc="-120" dirty="0">
                <a:solidFill>
                  <a:srgbClr val="898989"/>
                </a:solidFill>
                <a:latin typeface="Arial"/>
                <a:cs typeface="Arial"/>
              </a:rPr>
              <a:t> </a:t>
            </a:r>
            <a:r>
              <a:rPr sz="600" spc="-30" dirty="0">
                <a:solidFill>
                  <a:srgbClr val="898989"/>
                </a:solidFill>
                <a:latin typeface="Arial"/>
                <a:cs typeface="Arial"/>
              </a:rPr>
              <a:t>warehousing</a:t>
            </a:r>
            <a:endParaRPr sz="600">
              <a:latin typeface="Arial"/>
              <a:cs typeface="Arial"/>
            </a:endParaRPr>
          </a:p>
          <a:p>
            <a:pPr>
              <a:lnSpc>
                <a:spcPct val="100000"/>
              </a:lnSpc>
            </a:pPr>
            <a:endParaRPr sz="650">
              <a:latin typeface="Times New Roman"/>
              <a:cs typeface="Times New Roman"/>
            </a:endParaRPr>
          </a:p>
          <a:p>
            <a:pPr marL="48895">
              <a:lnSpc>
                <a:spcPct val="100000"/>
              </a:lnSpc>
              <a:spcBef>
                <a:spcPts val="5"/>
              </a:spcBef>
            </a:pPr>
            <a:r>
              <a:rPr sz="2200" spc="-75" dirty="0">
                <a:solidFill>
                  <a:srgbClr val="C00000"/>
                </a:solidFill>
                <a:latin typeface="Arial"/>
                <a:cs typeface="Arial"/>
              </a:rPr>
              <a:t>Incremental </a:t>
            </a:r>
            <a:r>
              <a:rPr sz="2200" spc="-80" dirty="0">
                <a:solidFill>
                  <a:srgbClr val="C00000"/>
                </a:solidFill>
                <a:latin typeface="Arial"/>
                <a:cs typeface="Arial"/>
              </a:rPr>
              <a:t>loading </a:t>
            </a:r>
            <a:r>
              <a:rPr sz="2200" spc="-5" dirty="0">
                <a:solidFill>
                  <a:srgbClr val="C00000"/>
                </a:solidFill>
                <a:latin typeface="Arial"/>
                <a:cs typeface="Arial"/>
              </a:rPr>
              <a:t>of</a:t>
            </a:r>
            <a:r>
              <a:rPr sz="2200" spc="-170" dirty="0">
                <a:solidFill>
                  <a:srgbClr val="C00000"/>
                </a:solidFill>
                <a:latin typeface="Arial"/>
                <a:cs typeface="Arial"/>
              </a:rPr>
              <a:t> </a:t>
            </a:r>
            <a:r>
              <a:rPr sz="2200" spc="-114" dirty="0">
                <a:solidFill>
                  <a:srgbClr val="C00000"/>
                </a:solidFill>
                <a:latin typeface="Arial"/>
                <a:cs typeface="Arial"/>
              </a:rPr>
              <a:t>Dimensions</a:t>
            </a:r>
            <a:endParaRPr sz="2200">
              <a:latin typeface="Arial"/>
              <a:cs typeface="Arial"/>
            </a:endParaRPr>
          </a:p>
        </p:txBody>
      </p:sp>
      <p:sp>
        <p:nvSpPr>
          <p:cNvPr id="8" name="object 23"/>
          <p:cNvSpPr/>
          <p:nvPr/>
        </p:nvSpPr>
        <p:spPr>
          <a:xfrm>
            <a:off x="2210194" y="2546761"/>
            <a:ext cx="824343" cy="198851"/>
          </a:xfrm>
          <a:prstGeom prst="rect">
            <a:avLst/>
          </a:prstGeom>
          <a:blipFill>
            <a:blip r:embed="rId2" cstate="print"/>
            <a:stretch>
              <a:fillRect/>
            </a:stretch>
          </a:blipFill>
        </p:spPr>
        <p:txBody>
          <a:bodyPr wrap="square" lIns="0" tIns="0" rIns="0" bIns="0" rtlCol="0"/>
          <a:lstStyle/>
          <a:p>
            <a:endParaRPr/>
          </a:p>
        </p:txBody>
      </p:sp>
      <p:sp>
        <p:nvSpPr>
          <p:cNvPr id="9" name="object 24"/>
          <p:cNvSpPr/>
          <p:nvPr/>
        </p:nvSpPr>
        <p:spPr>
          <a:xfrm>
            <a:off x="2207147" y="2346324"/>
            <a:ext cx="833627" cy="400811"/>
          </a:xfrm>
          <a:prstGeom prst="rect">
            <a:avLst/>
          </a:prstGeom>
          <a:blipFill>
            <a:blip r:embed="rId3" cstate="print"/>
            <a:stretch>
              <a:fillRect/>
            </a:stretch>
          </a:blipFill>
        </p:spPr>
        <p:txBody>
          <a:bodyPr wrap="square" lIns="0" tIns="0" rIns="0" bIns="0" rtlCol="0"/>
          <a:lstStyle/>
          <a:p>
            <a:endParaRPr/>
          </a:p>
        </p:txBody>
      </p:sp>
      <p:sp>
        <p:nvSpPr>
          <p:cNvPr id="10" name="object 25"/>
          <p:cNvSpPr/>
          <p:nvPr/>
        </p:nvSpPr>
        <p:spPr>
          <a:xfrm>
            <a:off x="2207147" y="2346324"/>
            <a:ext cx="833755" cy="401320"/>
          </a:xfrm>
          <a:custGeom>
            <a:avLst/>
            <a:gdLst/>
            <a:ahLst/>
            <a:cxnLst/>
            <a:rect l="l" t="t" r="r" b="b"/>
            <a:pathLst>
              <a:path w="833755" h="401320">
                <a:moveTo>
                  <a:pt x="6248" y="201162"/>
                </a:moveTo>
                <a:lnTo>
                  <a:pt x="3047" y="202691"/>
                </a:lnTo>
                <a:lnTo>
                  <a:pt x="1523" y="202691"/>
                </a:lnTo>
                <a:lnTo>
                  <a:pt x="416051" y="400811"/>
                </a:lnTo>
                <a:lnTo>
                  <a:pt x="417575" y="400811"/>
                </a:lnTo>
                <a:lnTo>
                  <a:pt x="427142" y="396239"/>
                </a:lnTo>
                <a:lnTo>
                  <a:pt x="416051" y="396239"/>
                </a:lnTo>
                <a:lnTo>
                  <a:pt x="416812" y="395877"/>
                </a:lnTo>
                <a:lnTo>
                  <a:pt x="6248" y="201162"/>
                </a:lnTo>
                <a:close/>
              </a:path>
              <a:path w="833755" h="401320">
                <a:moveTo>
                  <a:pt x="416812" y="395877"/>
                </a:moveTo>
                <a:lnTo>
                  <a:pt x="416051" y="396239"/>
                </a:lnTo>
                <a:lnTo>
                  <a:pt x="417575" y="396239"/>
                </a:lnTo>
                <a:lnTo>
                  <a:pt x="416812" y="395877"/>
                </a:lnTo>
                <a:close/>
              </a:path>
              <a:path w="833755" h="401320">
                <a:moveTo>
                  <a:pt x="825866" y="201162"/>
                </a:moveTo>
                <a:lnTo>
                  <a:pt x="416812" y="395877"/>
                </a:lnTo>
                <a:lnTo>
                  <a:pt x="417575" y="396239"/>
                </a:lnTo>
                <a:lnTo>
                  <a:pt x="427142" y="396239"/>
                </a:lnTo>
                <a:lnTo>
                  <a:pt x="832103" y="202691"/>
                </a:lnTo>
                <a:lnTo>
                  <a:pt x="829055" y="202691"/>
                </a:lnTo>
                <a:lnTo>
                  <a:pt x="825866" y="201162"/>
                </a:lnTo>
                <a:close/>
              </a:path>
              <a:path w="833755" h="401320">
                <a:moveTo>
                  <a:pt x="3047" y="199643"/>
                </a:moveTo>
                <a:lnTo>
                  <a:pt x="0" y="199643"/>
                </a:lnTo>
                <a:lnTo>
                  <a:pt x="0" y="202691"/>
                </a:lnTo>
                <a:lnTo>
                  <a:pt x="3047" y="202691"/>
                </a:lnTo>
                <a:lnTo>
                  <a:pt x="3047" y="199643"/>
                </a:lnTo>
                <a:close/>
              </a:path>
              <a:path w="833755" h="401320">
                <a:moveTo>
                  <a:pt x="3047" y="199643"/>
                </a:moveTo>
                <a:lnTo>
                  <a:pt x="3047" y="202691"/>
                </a:lnTo>
                <a:lnTo>
                  <a:pt x="6248" y="201162"/>
                </a:lnTo>
                <a:lnTo>
                  <a:pt x="3047" y="199643"/>
                </a:lnTo>
                <a:close/>
              </a:path>
              <a:path w="833755" h="401320">
                <a:moveTo>
                  <a:pt x="829055" y="199643"/>
                </a:moveTo>
                <a:lnTo>
                  <a:pt x="825866" y="201162"/>
                </a:lnTo>
                <a:lnTo>
                  <a:pt x="829055" y="202691"/>
                </a:lnTo>
                <a:lnTo>
                  <a:pt x="829055" y="199643"/>
                </a:lnTo>
                <a:close/>
              </a:path>
              <a:path w="833755" h="401320">
                <a:moveTo>
                  <a:pt x="833627" y="199643"/>
                </a:moveTo>
                <a:lnTo>
                  <a:pt x="829055" y="199643"/>
                </a:lnTo>
                <a:lnTo>
                  <a:pt x="829055" y="202691"/>
                </a:lnTo>
                <a:lnTo>
                  <a:pt x="833627" y="202691"/>
                </a:lnTo>
                <a:lnTo>
                  <a:pt x="833627" y="199643"/>
                </a:lnTo>
                <a:close/>
              </a:path>
              <a:path w="833755" h="401320">
                <a:moveTo>
                  <a:pt x="417575" y="0"/>
                </a:moveTo>
                <a:lnTo>
                  <a:pt x="416051" y="0"/>
                </a:lnTo>
                <a:lnTo>
                  <a:pt x="416051" y="1523"/>
                </a:lnTo>
                <a:lnTo>
                  <a:pt x="1523" y="199643"/>
                </a:lnTo>
                <a:lnTo>
                  <a:pt x="3047" y="199643"/>
                </a:lnTo>
                <a:lnTo>
                  <a:pt x="6248" y="201162"/>
                </a:lnTo>
                <a:lnTo>
                  <a:pt x="416812" y="4936"/>
                </a:lnTo>
                <a:lnTo>
                  <a:pt x="416051" y="4571"/>
                </a:lnTo>
                <a:lnTo>
                  <a:pt x="423953" y="4571"/>
                </a:lnTo>
                <a:lnTo>
                  <a:pt x="417575" y="1523"/>
                </a:lnTo>
                <a:lnTo>
                  <a:pt x="417575" y="0"/>
                </a:lnTo>
                <a:close/>
              </a:path>
              <a:path w="833755" h="401320">
                <a:moveTo>
                  <a:pt x="423953" y="4571"/>
                </a:moveTo>
                <a:lnTo>
                  <a:pt x="417575" y="4571"/>
                </a:lnTo>
                <a:lnTo>
                  <a:pt x="416812" y="4936"/>
                </a:lnTo>
                <a:lnTo>
                  <a:pt x="825866" y="201162"/>
                </a:lnTo>
                <a:lnTo>
                  <a:pt x="829055" y="199643"/>
                </a:lnTo>
                <a:lnTo>
                  <a:pt x="832103" y="199643"/>
                </a:lnTo>
                <a:lnTo>
                  <a:pt x="423953" y="4571"/>
                </a:lnTo>
                <a:close/>
              </a:path>
              <a:path w="833755" h="401320">
                <a:moveTo>
                  <a:pt x="417575" y="4571"/>
                </a:moveTo>
                <a:lnTo>
                  <a:pt x="416051" y="4571"/>
                </a:lnTo>
                <a:lnTo>
                  <a:pt x="416812" y="4936"/>
                </a:lnTo>
                <a:lnTo>
                  <a:pt x="417575" y="4571"/>
                </a:lnTo>
                <a:close/>
              </a:path>
            </a:pathLst>
          </a:custGeom>
          <a:solidFill>
            <a:srgbClr val="70805F"/>
          </a:solidFill>
        </p:spPr>
        <p:txBody>
          <a:bodyPr wrap="square" lIns="0" tIns="0" rIns="0" bIns="0" rtlCol="0"/>
          <a:lstStyle/>
          <a:p>
            <a:endParaRPr/>
          </a:p>
        </p:txBody>
      </p:sp>
      <p:sp>
        <p:nvSpPr>
          <p:cNvPr id="11" name="object 26"/>
          <p:cNvSpPr txBox="1"/>
          <p:nvPr/>
        </p:nvSpPr>
        <p:spPr>
          <a:xfrm>
            <a:off x="2519058" y="2434215"/>
            <a:ext cx="205104" cy="230504"/>
          </a:xfrm>
          <a:prstGeom prst="rect">
            <a:avLst/>
          </a:prstGeom>
        </p:spPr>
        <p:txBody>
          <a:bodyPr vert="horz" wrap="square" lIns="0" tIns="0" rIns="0" bIns="0" rtlCol="0">
            <a:spAutoFit/>
          </a:bodyPr>
          <a:lstStyle/>
          <a:p>
            <a:pPr marL="12700" marR="5080" indent="8890">
              <a:lnSpc>
                <a:spcPct val="100000"/>
              </a:lnSpc>
            </a:pPr>
            <a:r>
              <a:rPr sz="700" spc="-70" dirty="0">
                <a:latin typeface="Arial"/>
                <a:cs typeface="Arial"/>
              </a:rPr>
              <a:t>N</a:t>
            </a:r>
            <a:r>
              <a:rPr sz="700" spc="-45" dirty="0">
                <a:latin typeface="Arial"/>
                <a:cs typeface="Arial"/>
              </a:rPr>
              <a:t>e</a:t>
            </a:r>
            <a:r>
              <a:rPr sz="700" spc="-10" dirty="0">
                <a:latin typeface="Arial"/>
                <a:cs typeface="Arial"/>
              </a:rPr>
              <a:t>w </a:t>
            </a:r>
            <a:r>
              <a:rPr sz="700" spc="-5" dirty="0">
                <a:latin typeface="Times New Roman"/>
                <a:cs typeface="Times New Roman"/>
              </a:rPr>
              <a:t> </a:t>
            </a:r>
            <a:r>
              <a:rPr sz="700" spc="-10" dirty="0">
                <a:latin typeface="Arial"/>
                <a:cs typeface="Arial"/>
              </a:rPr>
              <a:t>r</a:t>
            </a:r>
            <a:r>
              <a:rPr sz="700" spc="-20" dirty="0">
                <a:latin typeface="Arial"/>
                <a:cs typeface="Arial"/>
              </a:rPr>
              <a:t>ow</a:t>
            </a:r>
            <a:r>
              <a:rPr sz="700" spc="-70" dirty="0">
                <a:latin typeface="Arial"/>
                <a:cs typeface="Arial"/>
              </a:rPr>
              <a:t>?</a:t>
            </a:r>
            <a:endParaRPr sz="700">
              <a:latin typeface="Arial"/>
              <a:cs typeface="Arial"/>
            </a:endParaRPr>
          </a:p>
        </p:txBody>
      </p:sp>
      <p:sp>
        <p:nvSpPr>
          <p:cNvPr id="12" name="object 27"/>
          <p:cNvSpPr/>
          <p:nvPr/>
        </p:nvSpPr>
        <p:spPr>
          <a:xfrm>
            <a:off x="2237959" y="3068701"/>
            <a:ext cx="785715" cy="396239"/>
          </a:xfrm>
          <a:prstGeom prst="rect">
            <a:avLst/>
          </a:prstGeom>
          <a:blipFill>
            <a:blip r:embed="rId4" cstate="print"/>
            <a:stretch>
              <a:fillRect/>
            </a:stretch>
          </a:blipFill>
        </p:spPr>
        <p:txBody>
          <a:bodyPr wrap="square" lIns="0" tIns="0" rIns="0" bIns="0" rtlCol="0"/>
          <a:lstStyle/>
          <a:p>
            <a:endParaRPr/>
          </a:p>
        </p:txBody>
      </p:sp>
      <p:sp>
        <p:nvSpPr>
          <p:cNvPr id="13" name="object 28"/>
          <p:cNvSpPr/>
          <p:nvPr/>
        </p:nvSpPr>
        <p:spPr>
          <a:xfrm>
            <a:off x="2207147" y="3067177"/>
            <a:ext cx="833627" cy="400811"/>
          </a:xfrm>
          <a:prstGeom prst="rect">
            <a:avLst/>
          </a:prstGeom>
          <a:blipFill>
            <a:blip r:embed="rId5" cstate="print"/>
            <a:stretch>
              <a:fillRect/>
            </a:stretch>
          </a:blipFill>
        </p:spPr>
        <p:txBody>
          <a:bodyPr wrap="square" lIns="0" tIns="0" rIns="0" bIns="0" rtlCol="0"/>
          <a:lstStyle/>
          <a:p>
            <a:endParaRPr/>
          </a:p>
        </p:txBody>
      </p:sp>
      <p:sp>
        <p:nvSpPr>
          <p:cNvPr id="14" name="object 29"/>
          <p:cNvSpPr/>
          <p:nvPr/>
        </p:nvSpPr>
        <p:spPr>
          <a:xfrm>
            <a:off x="2207147" y="3067177"/>
            <a:ext cx="833755" cy="401320"/>
          </a:xfrm>
          <a:custGeom>
            <a:avLst/>
            <a:gdLst/>
            <a:ahLst/>
            <a:cxnLst/>
            <a:rect l="l" t="t" r="r" b="b"/>
            <a:pathLst>
              <a:path w="833755" h="401320">
                <a:moveTo>
                  <a:pt x="7831" y="200405"/>
                </a:moveTo>
                <a:lnTo>
                  <a:pt x="3047" y="202691"/>
                </a:lnTo>
                <a:lnTo>
                  <a:pt x="1523" y="202691"/>
                </a:lnTo>
                <a:lnTo>
                  <a:pt x="416051" y="400811"/>
                </a:lnTo>
                <a:lnTo>
                  <a:pt x="417575" y="400811"/>
                </a:lnTo>
                <a:lnTo>
                  <a:pt x="427142" y="396239"/>
                </a:lnTo>
                <a:lnTo>
                  <a:pt x="416051" y="396239"/>
                </a:lnTo>
                <a:lnTo>
                  <a:pt x="416812" y="395875"/>
                </a:lnTo>
                <a:lnTo>
                  <a:pt x="7831" y="200405"/>
                </a:lnTo>
                <a:close/>
              </a:path>
              <a:path w="833755" h="401320">
                <a:moveTo>
                  <a:pt x="416812" y="395875"/>
                </a:moveTo>
                <a:lnTo>
                  <a:pt x="416051" y="396239"/>
                </a:lnTo>
                <a:lnTo>
                  <a:pt x="417575" y="396239"/>
                </a:lnTo>
                <a:lnTo>
                  <a:pt x="416812" y="395875"/>
                </a:lnTo>
                <a:close/>
              </a:path>
              <a:path w="833755" h="401320">
                <a:moveTo>
                  <a:pt x="824290" y="200405"/>
                </a:moveTo>
                <a:lnTo>
                  <a:pt x="416812" y="395875"/>
                </a:lnTo>
                <a:lnTo>
                  <a:pt x="417575" y="396239"/>
                </a:lnTo>
                <a:lnTo>
                  <a:pt x="427142" y="396239"/>
                </a:lnTo>
                <a:lnTo>
                  <a:pt x="832103" y="202691"/>
                </a:lnTo>
                <a:lnTo>
                  <a:pt x="829055" y="202691"/>
                </a:lnTo>
                <a:lnTo>
                  <a:pt x="824290" y="200405"/>
                </a:lnTo>
                <a:close/>
              </a:path>
              <a:path w="833755" h="401320">
                <a:moveTo>
                  <a:pt x="3047" y="198119"/>
                </a:moveTo>
                <a:lnTo>
                  <a:pt x="0" y="198119"/>
                </a:lnTo>
                <a:lnTo>
                  <a:pt x="0" y="202691"/>
                </a:lnTo>
                <a:lnTo>
                  <a:pt x="3047" y="202691"/>
                </a:lnTo>
                <a:lnTo>
                  <a:pt x="3047" y="198119"/>
                </a:lnTo>
                <a:close/>
              </a:path>
              <a:path w="833755" h="401320">
                <a:moveTo>
                  <a:pt x="3047" y="198119"/>
                </a:moveTo>
                <a:lnTo>
                  <a:pt x="3047" y="202691"/>
                </a:lnTo>
                <a:lnTo>
                  <a:pt x="7831" y="200405"/>
                </a:lnTo>
                <a:lnTo>
                  <a:pt x="3047" y="198119"/>
                </a:lnTo>
                <a:close/>
              </a:path>
              <a:path w="833755" h="401320">
                <a:moveTo>
                  <a:pt x="829055" y="198119"/>
                </a:moveTo>
                <a:lnTo>
                  <a:pt x="824290" y="200405"/>
                </a:lnTo>
                <a:lnTo>
                  <a:pt x="829055" y="202691"/>
                </a:lnTo>
                <a:lnTo>
                  <a:pt x="829055" y="198119"/>
                </a:lnTo>
                <a:close/>
              </a:path>
              <a:path w="833755" h="401320">
                <a:moveTo>
                  <a:pt x="832103" y="198119"/>
                </a:moveTo>
                <a:lnTo>
                  <a:pt x="829055" y="198119"/>
                </a:lnTo>
                <a:lnTo>
                  <a:pt x="829055" y="202691"/>
                </a:lnTo>
                <a:lnTo>
                  <a:pt x="832103" y="202691"/>
                </a:lnTo>
                <a:lnTo>
                  <a:pt x="833627" y="201167"/>
                </a:lnTo>
                <a:lnTo>
                  <a:pt x="833627" y="199643"/>
                </a:lnTo>
                <a:lnTo>
                  <a:pt x="832103" y="198119"/>
                </a:lnTo>
                <a:close/>
              </a:path>
              <a:path w="833755" h="401320">
                <a:moveTo>
                  <a:pt x="417575" y="0"/>
                </a:moveTo>
                <a:lnTo>
                  <a:pt x="416051" y="0"/>
                </a:lnTo>
                <a:lnTo>
                  <a:pt x="1523" y="198119"/>
                </a:lnTo>
                <a:lnTo>
                  <a:pt x="3047" y="198119"/>
                </a:lnTo>
                <a:lnTo>
                  <a:pt x="7831" y="200405"/>
                </a:lnTo>
                <a:lnTo>
                  <a:pt x="416812" y="4936"/>
                </a:lnTo>
                <a:lnTo>
                  <a:pt x="416051" y="4571"/>
                </a:lnTo>
                <a:lnTo>
                  <a:pt x="427142" y="4571"/>
                </a:lnTo>
                <a:lnTo>
                  <a:pt x="417575" y="0"/>
                </a:lnTo>
                <a:close/>
              </a:path>
              <a:path w="833755" h="401320">
                <a:moveTo>
                  <a:pt x="427142" y="4571"/>
                </a:moveTo>
                <a:lnTo>
                  <a:pt x="417575" y="4571"/>
                </a:lnTo>
                <a:lnTo>
                  <a:pt x="416812" y="4936"/>
                </a:lnTo>
                <a:lnTo>
                  <a:pt x="824290" y="200405"/>
                </a:lnTo>
                <a:lnTo>
                  <a:pt x="829055" y="198119"/>
                </a:lnTo>
                <a:lnTo>
                  <a:pt x="832103" y="198119"/>
                </a:lnTo>
                <a:lnTo>
                  <a:pt x="427142" y="4571"/>
                </a:lnTo>
                <a:close/>
              </a:path>
              <a:path w="833755" h="401320">
                <a:moveTo>
                  <a:pt x="417575" y="4571"/>
                </a:moveTo>
                <a:lnTo>
                  <a:pt x="416051" y="4571"/>
                </a:lnTo>
                <a:lnTo>
                  <a:pt x="416812" y="4936"/>
                </a:lnTo>
                <a:lnTo>
                  <a:pt x="417575" y="4571"/>
                </a:lnTo>
                <a:close/>
              </a:path>
            </a:pathLst>
          </a:custGeom>
          <a:solidFill>
            <a:srgbClr val="70805F"/>
          </a:solidFill>
        </p:spPr>
        <p:txBody>
          <a:bodyPr wrap="square" lIns="0" tIns="0" rIns="0" bIns="0" rtlCol="0"/>
          <a:lstStyle/>
          <a:p>
            <a:endParaRPr/>
          </a:p>
        </p:txBody>
      </p:sp>
      <p:sp>
        <p:nvSpPr>
          <p:cNvPr id="15" name="object 30"/>
          <p:cNvSpPr txBox="1"/>
          <p:nvPr/>
        </p:nvSpPr>
        <p:spPr>
          <a:xfrm>
            <a:off x="2453525" y="3155067"/>
            <a:ext cx="339090" cy="230504"/>
          </a:xfrm>
          <a:prstGeom prst="rect">
            <a:avLst/>
          </a:prstGeom>
        </p:spPr>
        <p:txBody>
          <a:bodyPr vert="horz" wrap="square" lIns="0" tIns="0" rIns="0" bIns="0" rtlCol="0">
            <a:spAutoFit/>
          </a:bodyPr>
          <a:lstStyle/>
          <a:p>
            <a:pPr marL="78105" marR="5080" indent="-66040">
              <a:lnSpc>
                <a:spcPct val="100000"/>
              </a:lnSpc>
            </a:pPr>
            <a:r>
              <a:rPr sz="700" spc="-135" dirty="0">
                <a:latin typeface="Arial"/>
                <a:cs typeface="Arial"/>
              </a:rPr>
              <a:t>C</a:t>
            </a:r>
            <a:r>
              <a:rPr sz="700" spc="-35" dirty="0">
                <a:latin typeface="Arial"/>
                <a:cs typeface="Arial"/>
              </a:rPr>
              <a:t>h</a:t>
            </a:r>
            <a:r>
              <a:rPr sz="700" spc="-60" dirty="0">
                <a:latin typeface="Arial"/>
                <a:cs typeface="Arial"/>
              </a:rPr>
              <a:t>a</a:t>
            </a:r>
            <a:r>
              <a:rPr sz="700" spc="-35" dirty="0">
                <a:latin typeface="Arial"/>
                <a:cs typeface="Arial"/>
              </a:rPr>
              <a:t>n</a:t>
            </a:r>
            <a:r>
              <a:rPr sz="700" spc="-70" dirty="0">
                <a:latin typeface="Arial"/>
                <a:cs typeface="Arial"/>
              </a:rPr>
              <a:t>g</a:t>
            </a:r>
            <a:r>
              <a:rPr sz="700" spc="-45" dirty="0">
                <a:latin typeface="Arial"/>
                <a:cs typeface="Arial"/>
              </a:rPr>
              <a:t>e</a:t>
            </a:r>
            <a:r>
              <a:rPr sz="700" spc="-20" dirty="0">
                <a:latin typeface="Arial"/>
                <a:cs typeface="Arial"/>
              </a:rPr>
              <a:t>d </a:t>
            </a:r>
            <a:r>
              <a:rPr sz="700" spc="-15" dirty="0">
                <a:latin typeface="Times New Roman"/>
                <a:cs typeface="Times New Roman"/>
              </a:rPr>
              <a:t> </a:t>
            </a:r>
            <a:r>
              <a:rPr sz="700" spc="-30" dirty="0">
                <a:latin typeface="Arial"/>
                <a:cs typeface="Arial"/>
              </a:rPr>
              <a:t>row?</a:t>
            </a:r>
            <a:endParaRPr sz="700">
              <a:latin typeface="Arial"/>
              <a:cs typeface="Arial"/>
            </a:endParaRPr>
          </a:p>
        </p:txBody>
      </p:sp>
      <p:sp>
        <p:nvSpPr>
          <p:cNvPr id="16" name="object 31"/>
          <p:cNvSpPr/>
          <p:nvPr/>
        </p:nvSpPr>
        <p:spPr>
          <a:xfrm>
            <a:off x="3678139" y="3068701"/>
            <a:ext cx="785715" cy="396239"/>
          </a:xfrm>
          <a:prstGeom prst="rect">
            <a:avLst/>
          </a:prstGeom>
          <a:blipFill>
            <a:blip r:embed="rId6" cstate="print"/>
            <a:stretch>
              <a:fillRect/>
            </a:stretch>
          </a:blipFill>
        </p:spPr>
        <p:txBody>
          <a:bodyPr wrap="square" lIns="0" tIns="0" rIns="0" bIns="0" rtlCol="0"/>
          <a:lstStyle/>
          <a:p>
            <a:endParaRPr/>
          </a:p>
        </p:txBody>
      </p:sp>
      <p:sp>
        <p:nvSpPr>
          <p:cNvPr id="17" name="object 32"/>
          <p:cNvSpPr/>
          <p:nvPr/>
        </p:nvSpPr>
        <p:spPr>
          <a:xfrm>
            <a:off x="3647326" y="3067177"/>
            <a:ext cx="833627" cy="400811"/>
          </a:xfrm>
          <a:prstGeom prst="rect">
            <a:avLst/>
          </a:prstGeom>
          <a:blipFill>
            <a:blip r:embed="rId7" cstate="print"/>
            <a:stretch>
              <a:fillRect/>
            </a:stretch>
          </a:blipFill>
        </p:spPr>
        <p:txBody>
          <a:bodyPr wrap="square" lIns="0" tIns="0" rIns="0" bIns="0" rtlCol="0"/>
          <a:lstStyle/>
          <a:p>
            <a:endParaRPr/>
          </a:p>
        </p:txBody>
      </p:sp>
      <p:sp>
        <p:nvSpPr>
          <p:cNvPr id="18" name="object 33"/>
          <p:cNvSpPr/>
          <p:nvPr/>
        </p:nvSpPr>
        <p:spPr>
          <a:xfrm>
            <a:off x="3647326" y="3067177"/>
            <a:ext cx="833755" cy="401320"/>
          </a:xfrm>
          <a:custGeom>
            <a:avLst/>
            <a:gdLst/>
            <a:ahLst/>
            <a:cxnLst/>
            <a:rect l="l" t="t" r="r" b="b"/>
            <a:pathLst>
              <a:path w="833754" h="401320">
                <a:moveTo>
                  <a:pt x="7831" y="200405"/>
                </a:moveTo>
                <a:lnTo>
                  <a:pt x="3047" y="202691"/>
                </a:lnTo>
                <a:lnTo>
                  <a:pt x="1523" y="202691"/>
                </a:lnTo>
                <a:lnTo>
                  <a:pt x="416051" y="400811"/>
                </a:lnTo>
                <a:lnTo>
                  <a:pt x="417575" y="400811"/>
                </a:lnTo>
                <a:lnTo>
                  <a:pt x="427142" y="396239"/>
                </a:lnTo>
                <a:lnTo>
                  <a:pt x="416051" y="396239"/>
                </a:lnTo>
                <a:lnTo>
                  <a:pt x="416812" y="395875"/>
                </a:lnTo>
                <a:lnTo>
                  <a:pt x="7831" y="200405"/>
                </a:lnTo>
                <a:close/>
              </a:path>
              <a:path w="833754" h="401320">
                <a:moveTo>
                  <a:pt x="416812" y="395875"/>
                </a:moveTo>
                <a:lnTo>
                  <a:pt x="416051" y="396239"/>
                </a:lnTo>
                <a:lnTo>
                  <a:pt x="417575" y="396239"/>
                </a:lnTo>
                <a:lnTo>
                  <a:pt x="416812" y="395875"/>
                </a:lnTo>
                <a:close/>
              </a:path>
              <a:path w="833754" h="401320">
                <a:moveTo>
                  <a:pt x="824290" y="200405"/>
                </a:moveTo>
                <a:lnTo>
                  <a:pt x="416812" y="395875"/>
                </a:lnTo>
                <a:lnTo>
                  <a:pt x="417575" y="396239"/>
                </a:lnTo>
                <a:lnTo>
                  <a:pt x="427142" y="396239"/>
                </a:lnTo>
                <a:lnTo>
                  <a:pt x="832103" y="202691"/>
                </a:lnTo>
                <a:lnTo>
                  <a:pt x="829055" y="202691"/>
                </a:lnTo>
                <a:lnTo>
                  <a:pt x="824290" y="200405"/>
                </a:lnTo>
                <a:close/>
              </a:path>
              <a:path w="833754" h="401320">
                <a:moveTo>
                  <a:pt x="3047" y="198119"/>
                </a:moveTo>
                <a:lnTo>
                  <a:pt x="0" y="198119"/>
                </a:lnTo>
                <a:lnTo>
                  <a:pt x="0" y="202691"/>
                </a:lnTo>
                <a:lnTo>
                  <a:pt x="3047" y="202691"/>
                </a:lnTo>
                <a:lnTo>
                  <a:pt x="3047" y="198119"/>
                </a:lnTo>
                <a:close/>
              </a:path>
              <a:path w="833754" h="401320">
                <a:moveTo>
                  <a:pt x="3047" y="198119"/>
                </a:moveTo>
                <a:lnTo>
                  <a:pt x="3047" y="202691"/>
                </a:lnTo>
                <a:lnTo>
                  <a:pt x="7831" y="200405"/>
                </a:lnTo>
                <a:lnTo>
                  <a:pt x="3047" y="198119"/>
                </a:lnTo>
                <a:close/>
              </a:path>
              <a:path w="833754" h="401320">
                <a:moveTo>
                  <a:pt x="829055" y="198119"/>
                </a:moveTo>
                <a:lnTo>
                  <a:pt x="824290" y="200405"/>
                </a:lnTo>
                <a:lnTo>
                  <a:pt x="829055" y="202691"/>
                </a:lnTo>
                <a:lnTo>
                  <a:pt x="829055" y="198119"/>
                </a:lnTo>
                <a:close/>
              </a:path>
              <a:path w="833754" h="401320">
                <a:moveTo>
                  <a:pt x="832103" y="198119"/>
                </a:moveTo>
                <a:lnTo>
                  <a:pt x="829055" y="198119"/>
                </a:lnTo>
                <a:lnTo>
                  <a:pt x="829055" y="202691"/>
                </a:lnTo>
                <a:lnTo>
                  <a:pt x="832103" y="202691"/>
                </a:lnTo>
                <a:lnTo>
                  <a:pt x="833627" y="201167"/>
                </a:lnTo>
                <a:lnTo>
                  <a:pt x="833627" y="199643"/>
                </a:lnTo>
                <a:lnTo>
                  <a:pt x="832103" y="198119"/>
                </a:lnTo>
                <a:close/>
              </a:path>
              <a:path w="833754" h="401320">
                <a:moveTo>
                  <a:pt x="417575" y="0"/>
                </a:moveTo>
                <a:lnTo>
                  <a:pt x="416051" y="0"/>
                </a:lnTo>
                <a:lnTo>
                  <a:pt x="1523" y="198119"/>
                </a:lnTo>
                <a:lnTo>
                  <a:pt x="3047" y="198119"/>
                </a:lnTo>
                <a:lnTo>
                  <a:pt x="7831" y="200405"/>
                </a:lnTo>
                <a:lnTo>
                  <a:pt x="416812" y="4936"/>
                </a:lnTo>
                <a:lnTo>
                  <a:pt x="416051" y="4571"/>
                </a:lnTo>
                <a:lnTo>
                  <a:pt x="427142" y="4571"/>
                </a:lnTo>
                <a:lnTo>
                  <a:pt x="417575" y="0"/>
                </a:lnTo>
                <a:close/>
              </a:path>
              <a:path w="833754" h="401320">
                <a:moveTo>
                  <a:pt x="427142" y="4571"/>
                </a:moveTo>
                <a:lnTo>
                  <a:pt x="417575" y="4571"/>
                </a:lnTo>
                <a:lnTo>
                  <a:pt x="416812" y="4936"/>
                </a:lnTo>
                <a:lnTo>
                  <a:pt x="824290" y="200405"/>
                </a:lnTo>
                <a:lnTo>
                  <a:pt x="829055" y="198119"/>
                </a:lnTo>
                <a:lnTo>
                  <a:pt x="832103" y="198119"/>
                </a:lnTo>
                <a:lnTo>
                  <a:pt x="427142" y="4571"/>
                </a:lnTo>
                <a:close/>
              </a:path>
              <a:path w="833754" h="401320">
                <a:moveTo>
                  <a:pt x="417575" y="4571"/>
                </a:moveTo>
                <a:lnTo>
                  <a:pt x="416051" y="4571"/>
                </a:lnTo>
                <a:lnTo>
                  <a:pt x="416812" y="4936"/>
                </a:lnTo>
                <a:lnTo>
                  <a:pt x="417575" y="4571"/>
                </a:lnTo>
                <a:close/>
              </a:path>
            </a:pathLst>
          </a:custGeom>
          <a:solidFill>
            <a:srgbClr val="70805F"/>
          </a:solidFill>
        </p:spPr>
        <p:txBody>
          <a:bodyPr wrap="square" lIns="0" tIns="0" rIns="0" bIns="0" rtlCol="0"/>
          <a:lstStyle/>
          <a:p>
            <a:endParaRPr/>
          </a:p>
        </p:txBody>
      </p:sp>
      <p:sp>
        <p:nvSpPr>
          <p:cNvPr id="19" name="object 34"/>
          <p:cNvSpPr txBox="1"/>
          <p:nvPr/>
        </p:nvSpPr>
        <p:spPr>
          <a:xfrm>
            <a:off x="3934853" y="3208407"/>
            <a:ext cx="254000" cy="123825"/>
          </a:xfrm>
          <a:prstGeom prst="rect">
            <a:avLst/>
          </a:prstGeom>
        </p:spPr>
        <p:txBody>
          <a:bodyPr vert="horz" wrap="square" lIns="0" tIns="0" rIns="0" bIns="0" rtlCol="0">
            <a:spAutoFit/>
          </a:bodyPr>
          <a:lstStyle/>
          <a:p>
            <a:pPr marL="12700">
              <a:lnSpc>
                <a:spcPct val="100000"/>
              </a:lnSpc>
            </a:pPr>
            <a:r>
              <a:rPr sz="700" spc="-150" dirty="0">
                <a:latin typeface="Arial"/>
                <a:cs typeface="Arial"/>
              </a:rPr>
              <a:t>S</a:t>
            </a:r>
            <a:r>
              <a:rPr sz="700" spc="-135" dirty="0">
                <a:latin typeface="Arial"/>
                <a:cs typeface="Arial"/>
              </a:rPr>
              <a:t>C</a:t>
            </a:r>
            <a:r>
              <a:rPr sz="700" spc="-80" dirty="0">
                <a:latin typeface="Arial"/>
                <a:cs typeface="Arial"/>
              </a:rPr>
              <a:t>D</a:t>
            </a:r>
            <a:r>
              <a:rPr sz="700" spc="-45" dirty="0">
                <a:latin typeface="Arial"/>
                <a:cs typeface="Arial"/>
              </a:rPr>
              <a:t>1</a:t>
            </a:r>
            <a:r>
              <a:rPr sz="700" spc="-70" dirty="0">
                <a:latin typeface="Arial"/>
                <a:cs typeface="Arial"/>
              </a:rPr>
              <a:t>?</a:t>
            </a:r>
            <a:endParaRPr sz="700">
              <a:latin typeface="Arial"/>
              <a:cs typeface="Arial"/>
            </a:endParaRPr>
          </a:p>
        </p:txBody>
      </p:sp>
      <p:sp>
        <p:nvSpPr>
          <p:cNvPr id="20" name="object 35"/>
          <p:cNvSpPr/>
          <p:nvPr/>
        </p:nvSpPr>
        <p:spPr>
          <a:xfrm>
            <a:off x="3650374" y="3986941"/>
            <a:ext cx="824343" cy="198851"/>
          </a:xfrm>
          <a:prstGeom prst="rect">
            <a:avLst/>
          </a:prstGeom>
          <a:blipFill>
            <a:blip r:embed="rId2" cstate="print"/>
            <a:stretch>
              <a:fillRect/>
            </a:stretch>
          </a:blipFill>
        </p:spPr>
        <p:txBody>
          <a:bodyPr wrap="square" lIns="0" tIns="0" rIns="0" bIns="0" rtlCol="0"/>
          <a:lstStyle/>
          <a:p>
            <a:endParaRPr/>
          </a:p>
        </p:txBody>
      </p:sp>
      <p:sp>
        <p:nvSpPr>
          <p:cNvPr id="21" name="object 36"/>
          <p:cNvSpPr/>
          <p:nvPr/>
        </p:nvSpPr>
        <p:spPr>
          <a:xfrm>
            <a:off x="3647326" y="3786505"/>
            <a:ext cx="833627" cy="400811"/>
          </a:xfrm>
          <a:prstGeom prst="rect">
            <a:avLst/>
          </a:prstGeom>
          <a:blipFill>
            <a:blip r:embed="rId8" cstate="print"/>
            <a:stretch>
              <a:fillRect/>
            </a:stretch>
          </a:blipFill>
        </p:spPr>
        <p:txBody>
          <a:bodyPr wrap="square" lIns="0" tIns="0" rIns="0" bIns="0" rtlCol="0"/>
          <a:lstStyle/>
          <a:p>
            <a:endParaRPr/>
          </a:p>
        </p:txBody>
      </p:sp>
      <p:sp>
        <p:nvSpPr>
          <p:cNvPr id="22" name="object 37"/>
          <p:cNvSpPr/>
          <p:nvPr/>
        </p:nvSpPr>
        <p:spPr>
          <a:xfrm>
            <a:off x="3647326" y="3786505"/>
            <a:ext cx="833755" cy="401320"/>
          </a:xfrm>
          <a:custGeom>
            <a:avLst/>
            <a:gdLst/>
            <a:ahLst/>
            <a:cxnLst/>
            <a:rect l="l" t="t" r="r" b="b"/>
            <a:pathLst>
              <a:path w="833754" h="401320">
                <a:moveTo>
                  <a:pt x="7831" y="200405"/>
                </a:moveTo>
                <a:lnTo>
                  <a:pt x="3047" y="202691"/>
                </a:lnTo>
                <a:lnTo>
                  <a:pt x="1523" y="202691"/>
                </a:lnTo>
                <a:lnTo>
                  <a:pt x="416051" y="400811"/>
                </a:lnTo>
                <a:lnTo>
                  <a:pt x="417575" y="400811"/>
                </a:lnTo>
                <a:lnTo>
                  <a:pt x="427142" y="396239"/>
                </a:lnTo>
                <a:lnTo>
                  <a:pt x="416051" y="396239"/>
                </a:lnTo>
                <a:lnTo>
                  <a:pt x="416812" y="395875"/>
                </a:lnTo>
                <a:lnTo>
                  <a:pt x="7831" y="200405"/>
                </a:lnTo>
                <a:close/>
              </a:path>
              <a:path w="833754" h="401320">
                <a:moveTo>
                  <a:pt x="416812" y="395875"/>
                </a:moveTo>
                <a:lnTo>
                  <a:pt x="416051" y="396239"/>
                </a:lnTo>
                <a:lnTo>
                  <a:pt x="417575" y="396239"/>
                </a:lnTo>
                <a:lnTo>
                  <a:pt x="416812" y="395875"/>
                </a:lnTo>
                <a:close/>
              </a:path>
              <a:path w="833754" h="401320">
                <a:moveTo>
                  <a:pt x="824290" y="200405"/>
                </a:moveTo>
                <a:lnTo>
                  <a:pt x="416812" y="395875"/>
                </a:lnTo>
                <a:lnTo>
                  <a:pt x="417575" y="396239"/>
                </a:lnTo>
                <a:lnTo>
                  <a:pt x="427142" y="396239"/>
                </a:lnTo>
                <a:lnTo>
                  <a:pt x="832103" y="202691"/>
                </a:lnTo>
                <a:lnTo>
                  <a:pt x="829055" y="202691"/>
                </a:lnTo>
                <a:lnTo>
                  <a:pt x="824290" y="200405"/>
                </a:lnTo>
                <a:close/>
              </a:path>
              <a:path w="833754" h="401320">
                <a:moveTo>
                  <a:pt x="417575" y="0"/>
                </a:moveTo>
                <a:lnTo>
                  <a:pt x="416051" y="0"/>
                </a:lnTo>
                <a:lnTo>
                  <a:pt x="416051" y="1523"/>
                </a:lnTo>
                <a:lnTo>
                  <a:pt x="1523" y="198119"/>
                </a:lnTo>
                <a:lnTo>
                  <a:pt x="0" y="199643"/>
                </a:lnTo>
                <a:lnTo>
                  <a:pt x="0" y="202691"/>
                </a:lnTo>
                <a:lnTo>
                  <a:pt x="3047" y="202691"/>
                </a:lnTo>
                <a:lnTo>
                  <a:pt x="3047" y="198119"/>
                </a:lnTo>
                <a:lnTo>
                  <a:pt x="12614" y="198119"/>
                </a:lnTo>
                <a:lnTo>
                  <a:pt x="416812" y="4936"/>
                </a:lnTo>
                <a:lnTo>
                  <a:pt x="416051" y="4571"/>
                </a:lnTo>
                <a:lnTo>
                  <a:pt x="424002" y="4571"/>
                </a:lnTo>
                <a:lnTo>
                  <a:pt x="417575" y="1523"/>
                </a:lnTo>
                <a:lnTo>
                  <a:pt x="417575" y="0"/>
                </a:lnTo>
                <a:close/>
              </a:path>
              <a:path w="833754" h="401320">
                <a:moveTo>
                  <a:pt x="3047" y="198119"/>
                </a:moveTo>
                <a:lnTo>
                  <a:pt x="3047" y="202691"/>
                </a:lnTo>
                <a:lnTo>
                  <a:pt x="7831" y="200405"/>
                </a:lnTo>
                <a:lnTo>
                  <a:pt x="3047" y="198119"/>
                </a:lnTo>
                <a:close/>
              </a:path>
              <a:path w="833754" h="401320">
                <a:moveTo>
                  <a:pt x="829055" y="198119"/>
                </a:moveTo>
                <a:lnTo>
                  <a:pt x="824290" y="200405"/>
                </a:lnTo>
                <a:lnTo>
                  <a:pt x="829055" y="202691"/>
                </a:lnTo>
                <a:lnTo>
                  <a:pt x="829055" y="198119"/>
                </a:lnTo>
                <a:close/>
              </a:path>
              <a:path w="833754" h="401320">
                <a:moveTo>
                  <a:pt x="832103" y="198119"/>
                </a:moveTo>
                <a:lnTo>
                  <a:pt x="829055" y="198119"/>
                </a:lnTo>
                <a:lnTo>
                  <a:pt x="829055" y="202691"/>
                </a:lnTo>
                <a:lnTo>
                  <a:pt x="833627" y="202691"/>
                </a:lnTo>
                <a:lnTo>
                  <a:pt x="833627" y="199643"/>
                </a:lnTo>
                <a:lnTo>
                  <a:pt x="832103" y="199643"/>
                </a:lnTo>
                <a:lnTo>
                  <a:pt x="832103" y="198119"/>
                </a:lnTo>
                <a:close/>
              </a:path>
              <a:path w="833754" h="401320">
                <a:moveTo>
                  <a:pt x="12614" y="198119"/>
                </a:moveTo>
                <a:lnTo>
                  <a:pt x="3047" y="198119"/>
                </a:lnTo>
                <a:lnTo>
                  <a:pt x="7831" y="200405"/>
                </a:lnTo>
                <a:lnTo>
                  <a:pt x="12614" y="198119"/>
                </a:lnTo>
                <a:close/>
              </a:path>
              <a:path w="833754" h="401320">
                <a:moveTo>
                  <a:pt x="424002" y="4571"/>
                </a:moveTo>
                <a:lnTo>
                  <a:pt x="417575" y="4571"/>
                </a:lnTo>
                <a:lnTo>
                  <a:pt x="416812" y="4936"/>
                </a:lnTo>
                <a:lnTo>
                  <a:pt x="824290" y="200405"/>
                </a:lnTo>
                <a:lnTo>
                  <a:pt x="829055" y="198119"/>
                </a:lnTo>
                <a:lnTo>
                  <a:pt x="832103" y="198119"/>
                </a:lnTo>
                <a:lnTo>
                  <a:pt x="424002" y="4571"/>
                </a:lnTo>
                <a:close/>
              </a:path>
              <a:path w="833754" h="401320">
                <a:moveTo>
                  <a:pt x="417575" y="4571"/>
                </a:moveTo>
                <a:lnTo>
                  <a:pt x="416051" y="4571"/>
                </a:lnTo>
                <a:lnTo>
                  <a:pt x="416812" y="4936"/>
                </a:lnTo>
                <a:lnTo>
                  <a:pt x="417575" y="4571"/>
                </a:lnTo>
                <a:close/>
              </a:path>
            </a:pathLst>
          </a:custGeom>
          <a:solidFill>
            <a:srgbClr val="70805F"/>
          </a:solidFill>
        </p:spPr>
        <p:txBody>
          <a:bodyPr wrap="square" lIns="0" tIns="0" rIns="0" bIns="0" rtlCol="0"/>
          <a:lstStyle/>
          <a:p>
            <a:endParaRPr/>
          </a:p>
        </p:txBody>
      </p:sp>
      <p:sp>
        <p:nvSpPr>
          <p:cNvPr id="23" name="object 38"/>
          <p:cNvSpPr txBox="1"/>
          <p:nvPr/>
        </p:nvSpPr>
        <p:spPr>
          <a:xfrm>
            <a:off x="3934853" y="3927735"/>
            <a:ext cx="254000" cy="123825"/>
          </a:xfrm>
          <a:prstGeom prst="rect">
            <a:avLst/>
          </a:prstGeom>
        </p:spPr>
        <p:txBody>
          <a:bodyPr vert="horz" wrap="square" lIns="0" tIns="0" rIns="0" bIns="0" rtlCol="0">
            <a:spAutoFit/>
          </a:bodyPr>
          <a:lstStyle/>
          <a:p>
            <a:pPr marL="12700">
              <a:lnSpc>
                <a:spcPct val="100000"/>
              </a:lnSpc>
            </a:pPr>
            <a:r>
              <a:rPr sz="700" spc="-150" dirty="0">
                <a:latin typeface="Arial"/>
                <a:cs typeface="Arial"/>
              </a:rPr>
              <a:t>S</a:t>
            </a:r>
            <a:r>
              <a:rPr sz="700" spc="-135" dirty="0">
                <a:latin typeface="Arial"/>
                <a:cs typeface="Arial"/>
              </a:rPr>
              <a:t>C</a:t>
            </a:r>
            <a:r>
              <a:rPr sz="700" spc="-80" dirty="0">
                <a:latin typeface="Arial"/>
                <a:cs typeface="Arial"/>
              </a:rPr>
              <a:t>D</a:t>
            </a:r>
            <a:r>
              <a:rPr sz="700" spc="-45" dirty="0">
                <a:latin typeface="Arial"/>
                <a:cs typeface="Arial"/>
              </a:rPr>
              <a:t>2</a:t>
            </a:r>
            <a:r>
              <a:rPr sz="700" spc="-70" dirty="0">
                <a:latin typeface="Arial"/>
                <a:cs typeface="Arial"/>
              </a:rPr>
              <a:t>?</a:t>
            </a:r>
            <a:endParaRPr sz="700">
              <a:latin typeface="Arial"/>
              <a:cs typeface="Arial"/>
            </a:endParaRPr>
          </a:p>
        </p:txBody>
      </p:sp>
      <p:sp>
        <p:nvSpPr>
          <p:cNvPr id="24" name="object 39"/>
          <p:cNvSpPr/>
          <p:nvPr/>
        </p:nvSpPr>
        <p:spPr>
          <a:xfrm>
            <a:off x="2598814" y="2745613"/>
            <a:ext cx="50800" cy="323215"/>
          </a:xfrm>
          <a:custGeom>
            <a:avLst/>
            <a:gdLst/>
            <a:ahLst/>
            <a:cxnLst/>
            <a:rect l="l" t="t" r="r" b="b"/>
            <a:pathLst>
              <a:path w="50800" h="323215">
                <a:moveTo>
                  <a:pt x="4571" y="278891"/>
                </a:moveTo>
                <a:lnTo>
                  <a:pt x="0" y="278891"/>
                </a:lnTo>
                <a:lnTo>
                  <a:pt x="0" y="281939"/>
                </a:lnTo>
                <a:lnTo>
                  <a:pt x="24383" y="323087"/>
                </a:lnTo>
                <a:lnTo>
                  <a:pt x="27093" y="318515"/>
                </a:lnTo>
                <a:lnTo>
                  <a:pt x="22859" y="318515"/>
                </a:lnTo>
                <a:lnTo>
                  <a:pt x="22859" y="310895"/>
                </a:lnTo>
                <a:lnTo>
                  <a:pt x="4571" y="280415"/>
                </a:lnTo>
                <a:lnTo>
                  <a:pt x="4571" y="278891"/>
                </a:lnTo>
                <a:close/>
              </a:path>
              <a:path w="50800" h="323215">
                <a:moveTo>
                  <a:pt x="22859" y="310895"/>
                </a:moveTo>
                <a:lnTo>
                  <a:pt x="22859" y="318515"/>
                </a:lnTo>
                <a:lnTo>
                  <a:pt x="25145" y="314705"/>
                </a:lnTo>
                <a:lnTo>
                  <a:pt x="22859" y="310895"/>
                </a:lnTo>
                <a:close/>
              </a:path>
              <a:path w="50800" h="323215">
                <a:moveTo>
                  <a:pt x="25145" y="314705"/>
                </a:moveTo>
                <a:lnTo>
                  <a:pt x="22859" y="318515"/>
                </a:lnTo>
                <a:lnTo>
                  <a:pt x="27093" y="318515"/>
                </a:lnTo>
                <a:lnTo>
                  <a:pt x="27261" y="318232"/>
                </a:lnTo>
                <a:lnTo>
                  <a:pt x="25145" y="314705"/>
                </a:lnTo>
                <a:close/>
              </a:path>
              <a:path w="50800" h="323215">
                <a:moveTo>
                  <a:pt x="27261" y="318232"/>
                </a:moveTo>
                <a:lnTo>
                  <a:pt x="27093" y="318515"/>
                </a:lnTo>
                <a:lnTo>
                  <a:pt x="27431" y="318515"/>
                </a:lnTo>
                <a:lnTo>
                  <a:pt x="27261" y="318232"/>
                </a:lnTo>
                <a:close/>
              </a:path>
              <a:path w="50800" h="323215">
                <a:moveTo>
                  <a:pt x="27431" y="317944"/>
                </a:moveTo>
                <a:lnTo>
                  <a:pt x="27261" y="318232"/>
                </a:lnTo>
                <a:lnTo>
                  <a:pt x="27431" y="318515"/>
                </a:lnTo>
                <a:lnTo>
                  <a:pt x="27431" y="317944"/>
                </a:lnTo>
                <a:close/>
              </a:path>
              <a:path w="50800" h="323215">
                <a:moveTo>
                  <a:pt x="27431" y="310895"/>
                </a:moveTo>
                <a:lnTo>
                  <a:pt x="25145" y="314705"/>
                </a:lnTo>
                <a:lnTo>
                  <a:pt x="27261" y="318232"/>
                </a:lnTo>
                <a:lnTo>
                  <a:pt x="27431" y="317944"/>
                </a:lnTo>
                <a:lnTo>
                  <a:pt x="27431" y="310895"/>
                </a:lnTo>
                <a:close/>
              </a:path>
              <a:path w="50800" h="323215">
                <a:moveTo>
                  <a:pt x="48767" y="278891"/>
                </a:moveTo>
                <a:lnTo>
                  <a:pt x="45719" y="278891"/>
                </a:lnTo>
                <a:lnTo>
                  <a:pt x="45719" y="280415"/>
                </a:lnTo>
                <a:lnTo>
                  <a:pt x="27431" y="310895"/>
                </a:lnTo>
                <a:lnTo>
                  <a:pt x="27431" y="317944"/>
                </a:lnTo>
                <a:lnTo>
                  <a:pt x="48767" y="281939"/>
                </a:lnTo>
                <a:lnTo>
                  <a:pt x="50291" y="280415"/>
                </a:lnTo>
                <a:lnTo>
                  <a:pt x="48767" y="278891"/>
                </a:lnTo>
                <a:close/>
              </a:path>
              <a:path w="50800" h="323215">
                <a:moveTo>
                  <a:pt x="27431" y="0"/>
                </a:moveTo>
                <a:lnTo>
                  <a:pt x="22859" y="0"/>
                </a:lnTo>
                <a:lnTo>
                  <a:pt x="22859" y="310895"/>
                </a:lnTo>
                <a:lnTo>
                  <a:pt x="25145" y="314705"/>
                </a:lnTo>
                <a:lnTo>
                  <a:pt x="27431" y="310895"/>
                </a:lnTo>
                <a:lnTo>
                  <a:pt x="27431" y="0"/>
                </a:lnTo>
                <a:close/>
              </a:path>
            </a:pathLst>
          </a:custGeom>
          <a:solidFill>
            <a:srgbClr val="978747"/>
          </a:solidFill>
        </p:spPr>
        <p:txBody>
          <a:bodyPr wrap="square" lIns="0" tIns="0" rIns="0" bIns="0" rtlCol="0"/>
          <a:lstStyle/>
          <a:p>
            <a:endParaRPr/>
          </a:p>
        </p:txBody>
      </p:sp>
      <p:sp>
        <p:nvSpPr>
          <p:cNvPr id="25" name="object 40"/>
          <p:cNvSpPr/>
          <p:nvPr/>
        </p:nvSpPr>
        <p:spPr>
          <a:xfrm>
            <a:off x="4038994" y="3464941"/>
            <a:ext cx="50800" cy="325120"/>
          </a:xfrm>
          <a:custGeom>
            <a:avLst/>
            <a:gdLst/>
            <a:ahLst/>
            <a:cxnLst/>
            <a:rect l="l" t="t" r="r" b="b"/>
            <a:pathLst>
              <a:path w="50800" h="325120">
                <a:moveTo>
                  <a:pt x="4571" y="278891"/>
                </a:moveTo>
                <a:lnTo>
                  <a:pt x="3047" y="278891"/>
                </a:lnTo>
                <a:lnTo>
                  <a:pt x="1523" y="280415"/>
                </a:lnTo>
                <a:lnTo>
                  <a:pt x="0" y="280415"/>
                </a:lnTo>
                <a:lnTo>
                  <a:pt x="0" y="283463"/>
                </a:lnTo>
                <a:lnTo>
                  <a:pt x="24383" y="324611"/>
                </a:lnTo>
                <a:lnTo>
                  <a:pt x="27093" y="320039"/>
                </a:lnTo>
                <a:lnTo>
                  <a:pt x="22859" y="320039"/>
                </a:lnTo>
                <a:lnTo>
                  <a:pt x="22859" y="310895"/>
                </a:lnTo>
                <a:lnTo>
                  <a:pt x="4571" y="280415"/>
                </a:lnTo>
                <a:lnTo>
                  <a:pt x="4571" y="278891"/>
                </a:lnTo>
                <a:close/>
              </a:path>
              <a:path w="50800" h="325120">
                <a:moveTo>
                  <a:pt x="25145" y="314705"/>
                </a:moveTo>
                <a:lnTo>
                  <a:pt x="22859" y="318515"/>
                </a:lnTo>
                <a:lnTo>
                  <a:pt x="22859" y="320039"/>
                </a:lnTo>
                <a:lnTo>
                  <a:pt x="27093" y="320039"/>
                </a:lnTo>
                <a:lnTo>
                  <a:pt x="27431" y="319468"/>
                </a:lnTo>
                <a:lnTo>
                  <a:pt x="27431" y="318515"/>
                </a:lnTo>
                <a:lnTo>
                  <a:pt x="25145" y="314705"/>
                </a:lnTo>
                <a:close/>
              </a:path>
              <a:path w="50800" h="325120">
                <a:moveTo>
                  <a:pt x="27431" y="319468"/>
                </a:moveTo>
                <a:lnTo>
                  <a:pt x="27093" y="320039"/>
                </a:lnTo>
                <a:lnTo>
                  <a:pt x="27431" y="320039"/>
                </a:lnTo>
                <a:lnTo>
                  <a:pt x="27431" y="319468"/>
                </a:lnTo>
                <a:close/>
              </a:path>
              <a:path w="50800" h="325120">
                <a:moveTo>
                  <a:pt x="47243" y="278891"/>
                </a:moveTo>
                <a:lnTo>
                  <a:pt x="45719" y="278891"/>
                </a:lnTo>
                <a:lnTo>
                  <a:pt x="45719" y="280415"/>
                </a:lnTo>
                <a:lnTo>
                  <a:pt x="27431" y="310895"/>
                </a:lnTo>
                <a:lnTo>
                  <a:pt x="27431" y="319468"/>
                </a:lnTo>
                <a:lnTo>
                  <a:pt x="48767" y="283463"/>
                </a:lnTo>
                <a:lnTo>
                  <a:pt x="50291" y="281939"/>
                </a:lnTo>
                <a:lnTo>
                  <a:pt x="47243" y="278891"/>
                </a:lnTo>
                <a:close/>
              </a:path>
              <a:path w="50800" h="325120">
                <a:moveTo>
                  <a:pt x="22859" y="310895"/>
                </a:moveTo>
                <a:lnTo>
                  <a:pt x="22859" y="318515"/>
                </a:lnTo>
                <a:lnTo>
                  <a:pt x="25145" y="314705"/>
                </a:lnTo>
                <a:lnTo>
                  <a:pt x="22859" y="310895"/>
                </a:lnTo>
                <a:close/>
              </a:path>
              <a:path w="50800" h="325120">
                <a:moveTo>
                  <a:pt x="27431" y="310895"/>
                </a:moveTo>
                <a:lnTo>
                  <a:pt x="25145" y="314705"/>
                </a:lnTo>
                <a:lnTo>
                  <a:pt x="27431" y="318515"/>
                </a:lnTo>
                <a:lnTo>
                  <a:pt x="27431" y="310895"/>
                </a:lnTo>
                <a:close/>
              </a:path>
              <a:path w="50800" h="325120">
                <a:moveTo>
                  <a:pt x="27431" y="0"/>
                </a:moveTo>
                <a:lnTo>
                  <a:pt x="22859" y="0"/>
                </a:lnTo>
                <a:lnTo>
                  <a:pt x="22859" y="310895"/>
                </a:lnTo>
                <a:lnTo>
                  <a:pt x="25145" y="314705"/>
                </a:lnTo>
                <a:lnTo>
                  <a:pt x="27431" y="310895"/>
                </a:lnTo>
                <a:lnTo>
                  <a:pt x="27431" y="0"/>
                </a:lnTo>
                <a:close/>
              </a:path>
            </a:pathLst>
          </a:custGeom>
          <a:solidFill>
            <a:srgbClr val="978747"/>
          </a:solidFill>
        </p:spPr>
        <p:txBody>
          <a:bodyPr wrap="square" lIns="0" tIns="0" rIns="0" bIns="0" rtlCol="0"/>
          <a:lstStyle/>
          <a:p>
            <a:endParaRPr/>
          </a:p>
        </p:txBody>
      </p:sp>
      <p:sp>
        <p:nvSpPr>
          <p:cNvPr id="26" name="object 41"/>
          <p:cNvSpPr txBox="1"/>
          <p:nvPr/>
        </p:nvSpPr>
        <p:spPr>
          <a:xfrm>
            <a:off x="2709557" y="2835026"/>
            <a:ext cx="127635" cy="123825"/>
          </a:xfrm>
          <a:prstGeom prst="rect">
            <a:avLst/>
          </a:prstGeom>
        </p:spPr>
        <p:txBody>
          <a:bodyPr vert="horz" wrap="square" lIns="0" tIns="0" rIns="0" bIns="0" rtlCol="0">
            <a:spAutoFit/>
          </a:bodyPr>
          <a:lstStyle/>
          <a:p>
            <a:pPr marL="12700">
              <a:lnSpc>
                <a:spcPct val="100000"/>
              </a:lnSpc>
            </a:pPr>
            <a:r>
              <a:rPr sz="700" i="1" spc="-65" dirty="0">
                <a:latin typeface="Arial"/>
                <a:cs typeface="Arial"/>
              </a:rPr>
              <a:t>N</a:t>
            </a:r>
            <a:r>
              <a:rPr sz="700" i="1" spc="-35" dirty="0">
                <a:latin typeface="Arial"/>
                <a:cs typeface="Arial"/>
              </a:rPr>
              <a:t>o</a:t>
            </a:r>
            <a:endParaRPr sz="700">
              <a:latin typeface="Arial"/>
              <a:cs typeface="Arial"/>
            </a:endParaRPr>
          </a:p>
        </p:txBody>
      </p:sp>
      <p:sp>
        <p:nvSpPr>
          <p:cNvPr id="27" name="object 42"/>
          <p:cNvSpPr txBox="1"/>
          <p:nvPr/>
        </p:nvSpPr>
        <p:spPr>
          <a:xfrm>
            <a:off x="4149737" y="3580262"/>
            <a:ext cx="127635" cy="123825"/>
          </a:xfrm>
          <a:prstGeom prst="rect">
            <a:avLst/>
          </a:prstGeom>
        </p:spPr>
        <p:txBody>
          <a:bodyPr vert="horz" wrap="square" lIns="0" tIns="0" rIns="0" bIns="0" rtlCol="0">
            <a:spAutoFit/>
          </a:bodyPr>
          <a:lstStyle/>
          <a:p>
            <a:pPr marL="12700">
              <a:lnSpc>
                <a:spcPct val="100000"/>
              </a:lnSpc>
            </a:pPr>
            <a:r>
              <a:rPr sz="700" i="1" spc="-65" dirty="0">
                <a:latin typeface="Arial"/>
                <a:cs typeface="Arial"/>
              </a:rPr>
              <a:t>N</a:t>
            </a:r>
            <a:r>
              <a:rPr sz="700" i="1" spc="-35" dirty="0">
                <a:latin typeface="Arial"/>
                <a:cs typeface="Arial"/>
              </a:rPr>
              <a:t>o</a:t>
            </a:r>
            <a:endParaRPr sz="700">
              <a:latin typeface="Arial"/>
              <a:cs typeface="Arial"/>
            </a:endParaRPr>
          </a:p>
        </p:txBody>
      </p:sp>
      <p:sp>
        <p:nvSpPr>
          <p:cNvPr id="28" name="object 43"/>
          <p:cNvSpPr/>
          <p:nvPr/>
        </p:nvSpPr>
        <p:spPr>
          <a:xfrm>
            <a:off x="3656059" y="2374105"/>
            <a:ext cx="821847" cy="371507"/>
          </a:xfrm>
          <a:prstGeom prst="rect">
            <a:avLst/>
          </a:prstGeom>
          <a:blipFill>
            <a:blip r:embed="rId9" cstate="print"/>
            <a:stretch>
              <a:fillRect/>
            </a:stretch>
          </a:blipFill>
        </p:spPr>
        <p:txBody>
          <a:bodyPr wrap="square" lIns="0" tIns="0" rIns="0" bIns="0" rtlCol="0"/>
          <a:lstStyle/>
          <a:p>
            <a:endParaRPr/>
          </a:p>
        </p:txBody>
      </p:sp>
      <p:sp>
        <p:nvSpPr>
          <p:cNvPr id="29" name="object 44"/>
          <p:cNvSpPr/>
          <p:nvPr/>
        </p:nvSpPr>
        <p:spPr>
          <a:xfrm>
            <a:off x="3647326" y="2346324"/>
            <a:ext cx="833627" cy="400811"/>
          </a:xfrm>
          <a:prstGeom prst="rect">
            <a:avLst/>
          </a:prstGeom>
          <a:blipFill>
            <a:blip r:embed="rId10" cstate="print"/>
            <a:stretch>
              <a:fillRect/>
            </a:stretch>
          </a:blipFill>
        </p:spPr>
        <p:txBody>
          <a:bodyPr wrap="square" lIns="0" tIns="0" rIns="0" bIns="0" rtlCol="0"/>
          <a:lstStyle/>
          <a:p>
            <a:endParaRPr/>
          </a:p>
        </p:txBody>
      </p:sp>
      <p:sp>
        <p:nvSpPr>
          <p:cNvPr id="30" name="object 45"/>
          <p:cNvSpPr/>
          <p:nvPr/>
        </p:nvSpPr>
        <p:spPr>
          <a:xfrm>
            <a:off x="3647326" y="2346324"/>
            <a:ext cx="833755" cy="401320"/>
          </a:xfrm>
          <a:custGeom>
            <a:avLst/>
            <a:gdLst/>
            <a:ahLst/>
            <a:cxnLst/>
            <a:rect l="l" t="t" r="r" b="b"/>
            <a:pathLst>
              <a:path w="833754" h="401320">
                <a:moveTo>
                  <a:pt x="56387" y="6095"/>
                </a:moveTo>
                <a:lnTo>
                  <a:pt x="41147" y="6095"/>
                </a:lnTo>
                <a:lnTo>
                  <a:pt x="30479" y="12191"/>
                </a:lnTo>
                <a:lnTo>
                  <a:pt x="3047" y="48767"/>
                </a:lnTo>
                <a:lnTo>
                  <a:pt x="0" y="62483"/>
                </a:lnTo>
                <a:lnTo>
                  <a:pt x="0" y="339851"/>
                </a:lnTo>
                <a:lnTo>
                  <a:pt x="19811" y="380999"/>
                </a:lnTo>
                <a:lnTo>
                  <a:pt x="48767" y="397763"/>
                </a:lnTo>
                <a:lnTo>
                  <a:pt x="54863" y="400811"/>
                </a:lnTo>
                <a:lnTo>
                  <a:pt x="778763" y="400811"/>
                </a:lnTo>
                <a:lnTo>
                  <a:pt x="784859" y="397763"/>
                </a:lnTo>
                <a:lnTo>
                  <a:pt x="790955" y="396239"/>
                </a:lnTo>
                <a:lnTo>
                  <a:pt x="62483" y="396239"/>
                </a:lnTo>
                <a:lnTo>
                  <a:pt x="54863" y="394715"/>
                </a:lnTo>
                <a:lnTo>
                  <a:pt x="48767" y="393191"/>
                </a:lnTo>
                <a:lnTo>
                  <a:pt x="44195" y="391667"/>
                </a:lnTo>
                <a:lnTo>
                  <a:pt x="32003" y="385571"/>
                </a:lnTo>
                <a:lnTo>
                  <a:pt x="33527" y="385571"/>
                </a:lnTo>
                <a:lnTo>
                  <a:pt x="22859" y="377951"/>
                </a:lnTo>
                <a:lnTo>
                  <a:pt x="15239" y="368807"/>
                </a:lnTo>
                <a:lnTo>
                  <a:pt x="9143" y="358139"/>
                </a:lnTo>
                <a:lnTo>
                  <a:pt x="4571" y="339851"/>
                </a:lnTo>
                <a:lnTo>
                  <a:pt x="4571" y="62483"/>
                </a:lnTo>
                <a:lnTo>
                  <a:pt x="9143" y="44195"/>
                </a:lnTo>
                <a:lnTo>
                  <a:pt x="15239" y="33527"/>
                </a:lnTo>
                <a:lnTo>
                  <a:pt x="22859" y="24383"/>
                </a:lnTo>
                <a:lnTo>
                  <a:pt x="33527" y="16763"/>
                </a:lnTo>
                <a:lnTo>
                  <a:pt x="32003" y="16763"/>
                </a:lnTo>
                <a:lnTo>
                  <a:pt x="50291" y="7619"/>
                </a:lnTo>
                <a:lnTo>
                  <a:pt x="56387" y="6095"/>
                </a:lnTo>
                <a:close/>
              </a:path>
              <a:path w="833754" h="401320">
                <a:moveTo>
                  <a:pt x="778763" y="1523"/>
                </a:moveTo>
                <a:lnTo>
                  <a:pt x="54863" y="1523"/>
                </a:lnTo>
                <a:lnTo>
                  <a:pt x="47243" y="4571"/>
                </a:lnTo>
                <a:lnTo>
                  <a:pt x="42671" y="6095"/>
                </a:lnTo>
                <a:lnTo>
                  <a:pt x="777239" y="6095"/>
                </a:lnTo>
                <a:lnTo>
                  <a:pt x="783335" y="7619"/>
                </a:lnTo>
                <a:lnTo>
                  <a:pt x="816863" y="33527"/>
                </a:lnTo>
                <a:lnTo>
                  <a:pt x="827531" y="56387"/>
                </a:lnTo>
                <a:lnTo>
                  <a:pt x="827531" y="345947"/>
                </a:lnTo>
                <a:lnTo>
                  <a:pt x="800099" y="385571"/>
                </a:lnTo>
                <a:lnTo>
                  <a:pt x="777239" y="396239"/>
                </a:lnTo>
                <a:lnTo>
                  <a:pt x="790955" y="396239"/>
                </a:lnTo>
                <a:lnTo>
                  <a:pt x="803147" y="390143"/>
                </a:lnTo>
                <a:lnTo>
                  <a:pt x="821435" y="371855"/>
                </a:lnTo>
                <a:lnTo>
                  <a:pt x="830579" y="353567"/>
                </a:lnTo>
                <a:lnTo>
                  <a:pt x="832103" y="347471"/>
                </a:lnTo>
                <a:lnTo>
                  <a:pt x="832103" y="339851"/>
                </a:lnTo>
                <a:lnTo>
                  <a:pt x="833627" y="333755"/>
                </a:lnTo>
                <a:lnTo>
                  <a:pt x="833627" y="68579"/>
                </a:lnTo>
                <a:lnTo>
                  <a:pt x="832103" y="62483"/>
                </a:lnTo>
                <a:lnTo>
                  <a:pt x="832103" y="54863"/>
                </a:lnTo>
                <a:lnTo>
                  <a:pt x="830579" y="48767"/>
                </a:lnTo>
                <a:lnTo>
                  <a:pt x="821435" y="30479"/>
                </a:lnTo>
                <a:lnTo>
                  <a:pt x="803147" y="12191"/>
                </a:lnTo>
                <a:lnTo>
                  <a:pt x="784859" y="3047"/>
                </a:lnTo>
                <a:lnTo>
                  <a:pt x="778763" y="1523"/>
                </a:lnTo>
                <a:close/>
              </a:path>
              <a:path w="833754" h="401320">
                <a:moveTo>
                  <a:pt x="765047" y="0"/>
                </a:moveTo>
                <a:lnTo>
                  <a:pt x="68579" y="0"/>
                </a:lnTo>
                <a:lnTo>
                  <a:pt x="60959" y="1523"/>
                </a:lnTo>
                <a:lnTo>
                  <a:pt x="771143" y="1523"/>
                </a:lnTo>
                <a:lnTo>
                  <a:pt x="765047" y="0"/>
                </a:lnTo>
                <a:close/>
              </a:path>
            </a:pathLst>
          </a:custGeom>
          <a:solidFill>
            <a:srgbClr val="978747"/>
          </a:solidFill>
        </p:spPr>
        <p:txBody>
          <a:bodyPr wrap="square" lIns="0" tIns="0" rIns="0" bIns="0" rtlCol="0"/>
          <a:lstStyle/>
          <a:p>
            <a:endParaRPr/>
          </a:p>
        </p:txBody>
      </p:sp>
      <p:sp>
        <p:nvSpPr>
          <p:cNvPr id="31" name="object 46"/>
          <p:cNvSpPr txBox="1"/>
          <p:nvPr/>
        </p:nvSpPr>
        <p:spPr>
          <a:xfrm>
            <a:off x="3767175" y="2434215"/>
            <a:ext cx="590550" cy="230504"/>
          </a:xfrm>
          <a:prstGeom prst="rect">
            <a:avLst/>
          </a:prstGeom>
        </p:spPr>
        <p:txBody>
          <a:bodyPr vert="horz" wrap="square" lIns="0" tIns="0" rIns="0" bIns="0" rtlCol="0">
            <a:spAutoFit/>
          </a:bodyPr>
          <a:lstStyle/>
          <a:p>
            <a:pPr marL="109855" marR="5080" indent="-97790">
              <a:lnSpc>
                <a:spcPct val="100000"/>
              </a:lnSpc>
            </a:pPr>
            <a:r>
              <a:rPr sz="700" i="1" spc="-45" dirty="0">
                <a:latin typeface="Arial"/>
                <a:cs typeface="Arial"/>
              </a:rPr>
              <a:t>Add </a:t>
            </a:r>
            <a:r>
              <a:rPr sz="700" i="1" spc="-35" dirty="0">
                <a:latin typeface="Arial"/>
                <a:cs typeface="Arial"/>
              </a:rPr>
              <a:t>new </a:t>
            </a:r>
            <a:r>
              <a:rPr sz="700" i="1" spc="-15" dirty="0">
                <a:latin typeface="Arial"/>
                <a:cs typeface="Arial"/>
              </a:rPr>
              <a:t>row</a:t>
            </a:r>
            <a:r>
              <a:rPr sz="700" i="1" spc="-110" dirty="0">
                <a:latin typeface="Arial"/>
                <a:cs typeface="Arial"/>
              </a:rPr>
              <a:t> </a:t>
            </a:r>
            <a:r>
              <a:rPr sz="700" i="1" spc="-10" dirty="0">
                <a:latin typeface="Arial"/>
                <a:cs typeface="Arial"/>
              </a:rPr>
              <a:t>to  </a:t>
            </a:r>
            <a:r>
              <a:rPr sz="700" i="1" spc="-35" dirty="0">
                <a:latin typeface="Arial"/>
                <a:cs typeface="Arial"/>
              </a:rPr>
              <a:t>dimension</a:t>
            </a:r>
            <a:endParaRPr sz="700">
              <a:latin typeface="Arial"/>
              <a:cs typeface="Arial"/>
            </a:endParaRPr>
          </a:p>
        </p:txBody>
      </p:sp>
      <p:sp>
        <p:nvSpPr>
          <p:cNvPr id="32" name="object 47"/>
          <p:cNvSpPr/>
          <p:nvPr/>
        </p:nvSpPr>
        <p:spPr>
          <a:xfrm>
            <a:off x="3037726" y="2523108"/>
            <a:ext cx="612775" cy="48895"/>
          </a:xfrm>
          <a:custGeom>
            <a:avLst/>
            <a:gdLst/>
            <a:ahLst/>
            <a:cxnLst/>
            <a:rect l="l" t="t" r="r" b="b"/>
            <a:pathLst>
              <a:path w="612775" h="48895">
                <a:moveTo>
                  <a:pt x="603830" y="24383"/>
                </a:moveTo>
                <a:lnTo>
                  <a:pt x="568451" y="44195"/>
                </a:lnTo>
                <a:lnTo>
                  <a:pt x="566927" y="45719"/>
                </a:lnTo>
                <a:lnTo>
                  <a:pt x="566927" y="47243"/>
                </a:lnTo>
                <a:lnTo>
                  <a:pt x="568451" y="48767"/>
                </a:lnTo>
                <a:lnTo>
                  <a:pt x="569975" y="48767"/>
                </a:lnTo>
                <a:lnTo>
                  <a:pt x="609980" y="25907"/>
                </a:lnTo>
                <a:lnTo>
                  <a:pt x="606551" y="25907"/>
                </a:lnTo>
                <a:lnTo>
                  <a:pt x="603830" y="24383"/>
                </a:lnTo>
                <a:close/>
              </a:path>
              <a:path w="612775" h="48895">
                <a:moveTo>
                  <a:pt x="598387" y="21335"/>
                </a:moveTo>
                <a:lnTo>
                  <a:pt x="0" y="21335"/>
                </a:lnTo>
                <a:lnTo>
                  <a:pt x="0" y="25907"/>
                </a:lnTo>
                <a:lnTo>
                  <a:pt x="601109" y="25907"/>
                </a:lnTo>
                <a:lnTo>
                  <a:pt x="603830" y="24383"/>
                </a:lnTo>
                <a:lnTo>
                  <a:pt x="598387" y="21335"/>
                </a:lnTo>
                <a:close/>
              </a:path>
              <a:path w="612775" h="48895">
                <a:moveTo>
                  <a:pt x="606551" y="22859"/>
                </a:moveTo>
                <a:lnTo>
                  <a:pt x="603830" y="24383"/>
                </a:lnTo>
                <a:lnTo>
                  <a:pt x="606551" y="25907"/>
                </a:lnTo>
                <a:lnTo>
                  <a:pt x="606551" y="22859"/>
                </a:lnTo>
                <a:close/>
              </a:path>
              <a:path w="612775" h="48895">
                <a:moveTo>
                  <a:pt x="608075" y="22859"/>
                </a:moveTo>
                <a:lnTo>
                  <a:pt x="606551" y="22859"/>
                </a:lnTo>
                <a:lnTo>
                  <a:pt x="606551" y="25907"/>
                </a:lnTo>
                <a:lnTo>
                  <a:pt x="608075" y="25907"/>
                </a:lnTo>
                <a:lnTo>
                  <a:pt x="608075" y="22859"/>
                </a:lnTo>
                <a:close/>
              </a:path>
              <a:path w="612775" h="48895">
                <a:moveTo>
                  <a:pt x="608075" y="21771"/>
                </a:moveTo>
                <a:lnTo>
                  <a:pt x="608075" y="25907"/>
                </a:lnTo>
                <a:lnTo>
                  <a:pt x="609980" y="25907"/>
                </a:lnTo>
                <a:lnTo>
                  <a:pt x="612647" y="24383"/>
                </a:lnTo>
                <a:lnTo>
                  <a:pt x="608075" y="21771"/>
                </a:lnTo>
                <a:close/>
              </a:path>
              <a:path w="612775" h="48895">
                <a:moveTo>
                  <a:pt x="569975" y="0"/>
                </a:moveTo>
                <a:lnTo>
                  <a:pt x="568451" y="0"/>
                </a:lnTo>
                <a:lnTo>
                  <a:pt x="566927" y="1523"/>
                </a:lnTo>
                <a:lnTo>
                  <a:pt x="566927" y="3047"/>
                </a:lnTo>
                <a:lnTo>
                  <a:pt x="568451" y="4571"/>
                </a:lnTo>
                <a:lnTo>
                  <a:pt x="603830" y="24383"/>
                </a:lnTo>
                <a:lnTo>
                  <a:pt x="606551" y="22859"/>
                </a:lnTo>
                <a:lnTo>
                  <a:pt x="608075" y="22859"/>
                </a:lnTo>
                <a:lnTo>
                  <a:pt x="608075" y="21771"/>
                </a:lnTo>
                <a:lnTo>
                  <a:pt x="569975" y="0"/>
                </a:lnTo>
                <a:close/>
              </a:path>
              <a:path w="612775" h="48895">
                <a:moveTo>
                  <a:pt x="608075" y="21335"/>
                </a:moveTo>
                <a:lnTo>
                  <a:pt x="607313" y="21335"/>
                </a:lnTo>
                <a:lnTo>
                  <a:pt x="608075" y="21771"/>
                </a:lnTo>
                <a:lnTo>
                  <a:pt x="608075" y="21335"/>
                </a:lnTo>
                <a:close/>
              </a:path>
            </a:pathLst>
          </a:custGeom>
          <a:solidFill>
            <a:srgbClr val="978747"/>
          </a:solidFill>
        </p:spPr>
        <p:txBody>
          <a:bodyPr wrap="square" lIns="0" tIns="0" rIns="0" bIns="0" rtlCol="0"/>
          <a:lstStyle/>
          <a:p>
            <a:endParaRPr/>
          </a:p>
        </p:txBody>
      </p:sp>
      <p:sp>
        <p:nvSpPr>
          <p:cNvPr id="33" name="object 48"/>
          <p:cNvSpPr txBox="1"/>
          <p:nvPr/>
        </p:nvSpPr>
        <p:spPr>
          <a:xfrm>
            <a:off x="3258197" y="3123063"/>
            <a:ext cx="139065" cy="123825"/>
          </a:xfrm>
          <a:prstGeom prst="rect">
            <a:avLst/>
          </a:prstGeom>
        </p:spPr>
        <p:txBody>
          <a:bodyPr vert="horz" wrap="square" lIns="0" tIns="0" rIns="0" bIns="0" rtlCol="0">
            <a:spAutoFit/>
          </a:bodyPr>
          <a:lstStyle/>
          <a:p>
            <a:pPr marL="12700">
              <a:lnSpc>
                <a:spcPct val="100000"/>
              </a:lnSpc>
            </a:pPr>
            <a:r>
              <a:rPr sz="700" i="1" spc="-185" dirty="0">
                <a:latin typeface="Arial"/>
                <a:cs typeface="Arial"/>
              </a:rPr>
              <a:t>Y</a:t>
            </a:r>
            <a:r>
              <a:rPr sz="700" i="1" spc="-60" dirty="0">
                <a:latin typeface="Arial"/>
                <a:cs typeface="Arial"/>
              </a:rPr>
              <a:t>e</a:t>
            </a:r>
            <a:r>
              <a:rPr sz="700" i="1" spc="-80" dirty="0">
                <a:latin typeface="Arial"/>
                <a:cs typeface="Arial"/>
              </a:rPr>
              <a:t>s</a:t>
            </a:r>
            <a:endParaRPr sz="700">
              <a:latin typeface="Arial"/>
              <a:cs typeface="Arial"/>
            </a:endParaRPr>
          </a:p>
        </p:txBody>
      </p:sp>
      <p:sp>
        <p:nvSpPr>
          <p:cNvPr id="34" name="object 49"/>
          <p:cNvSpPr/>
          <p:nvPr/>
        </p:nvSpPr>
        <p:spPr>
          <a:xfrm>
            <a:off x="3037726" y="3242436"/>
            <a:ext cx="612775" cy="50800"/>
          </a:xfrm>
          <a:custGeom>
            <a:avLst/>
            <a:gdLst/>
            <a:ahLst/>
            <a:cxnLst/>
            <a:rect l="l" t="t" r="r" b="b"/>
            <a:pathLst>
              <a:path w="612775" h="50800">
                <a:moveTo>
                  <a:pt x="602741" y="25145"/>
                </a:moveTo>
                <a:lnTo>
                  <a:pt x="568451" y="45719"/>
                </a:lnTo>
                <a:lnTo>
                  <a:pt x="566927" y="45719"/>
                </a:lnTo>
                <a:lnTo>
                  <a:pt x="566927" y="48767"/>
                </a:lnTo>
                <a:lnTo>
                  <a:pt x="568451" y="50291"/>
                </a:lnTo>
                <a:lnTo>
                  <a:pt x="569975" y="50291"/>
                </a:lnTo>
                <a:lnTo>
                  <a:pt x="569975" y="48767"/>
                </a:lnTo>
                <a:lnTo>
                  <a:pt x="607313" y="27431"/>
                </a:lnTo>
                <a:lnTo>
                  <a:pt x="606551" y="27431"/>
                </a:lnTo>
                <a:lnTo>
                  <a:pt x="602741" y="25145"/>
                </a:lnTo>
                <a:close/>
              </a:path>
              <a:path w="612775" h="50800">
                <a:moveTo>
                  <a:pt x="598931" y="22859"/>
                </a:moveTo>
                <a:lnTo>
                  <a:pt x="0" y="22859"/>
                </a:lnTo>
                <a:lnTo>
                  <a:pt x="0" y="27431"/>
                </a:lnTo>
                <a:lnTo>
                  <a:pt x="598931" y="27431"/>
                </a:lnTo>
                <a:lnTo>
                  <a:pt x="602741" y="25145"/>
                </a:lnTo>
                <a:lnTo>
                  <a:pt x="598931" y="22859"/>
                </a:lnTo>
                <a:close/>
              </a:path>
              <a:path w="612775" h="50800">
                <a:moveTo>
                  <a:pt x="606551" y="22859"/>
                </a:moveTo>
                <a:lnTo>
                  <a:pt x="602741" y="25145"/>
                </a:lnTo>
                <a:lnTo>
                  <a:pt x="606551" y="27431"/>
                </a:lnTo>
                <a:lnTo>
                  <a:pt x="606551" y="22859"/>
                </a:lnTo>
                <a:close/>
              </a:path>
              <a:path w="612775" h="50800">
                <a:moveTo>
                  <a:pt x="608075" y="22859"/>
                </a:moveTo>
                <a:lnTo>
                  <a:pt x="606551" y="22859"/>
                </a:lnTo>
                <a:lnTo>
                  <a:pt x="606551" y="27431"/>
                </a:lnTo>
                <a:lnTo>
                  <a:pt x="607313" y="27431"/>
                </a:lnTo>
                <a:lnTo>
                  <a:pt x="608075" y="26996"/>
                </a:lnTo>
                <a:lnTo>
                  <a:pt x="608075" y="22859"/>
                </a:lnTo>
                <a:close/>
              </a:path>
              <a:path w="612775" h="50800">
                <a:moveTo>
                  <a:pt x="608075" y="26996"/>
                </a:moveTo>
                <a:lnTo>
                  <a:pt x="607313" y="27431"/>
                </a:lnTo>
                <a:lnTo>
                  <a:pt x="608075" y="27431"/>
                </a:lnTo>
                <a:lnTo>
                  <a:pt x="608075" y="26996"/>
                </a:lnTo>
                <a:close/>
              </a:path>
              <a:path w="612775" h="50800">
                <a:moveTo>
                  <a:pt x="609980" y="22859"/>
                </a:moveTo>
                <a:lnTo>
                  <a:pt x="608075" y="22859"/>
                </a:lnTo>
                <a:lnTo>
                  <a:pt x="608075" y="26996"/>
                </a:lnTo>
                <a:lnTo>
                  <a:pt x="612647" y="24383"/>
                </a:lnTo>
                <a:lnTo>
                  <a:pt x="609980" y="22859"/>
                </a:lnTo>
                <a:close/>
              </a:path>
              <a:path w="612775" h="50800">
                <a:moveTo>
                  <a:pt x="569975" y="0"/>
                </a:moveTo>
                <a:lnTo>
                  <a:pt x="568451" y="0"/>
                </a:lnTo>
                <a:lnTo>
                  <a:pt x="566927" y="1523"/>
                </a:lnTo>
                <a:lnTo>
                  <a:pt x="566927" y="4571"/>
                </a:lnTo>
                <a:lnTo>
                  <a:pt x="568451" y="4571"/>
                </a:lnTo>
                <a:lnTo>
                  <a:pt x="602741" y="25145"/>
                </a:lnTo>
                <a:lnTo>
                  <a:pt x="606551" y="22859"/>
                </a:lnTo>
                <a:lnTo>
                  <a:pt x="609980" y="22859"/>
                </a:lnTo>
                <a:lnTo>
                  <a:pt x="569975" y="0"/>
                </a:lnTo>
                <a:close/>
              </a:path>
            </a:pathLst>
          </a:custGeom>
          <a:solidFill>
            <a:srgbClr val="978747"/>
          </a:solidFill>
        </p:spPr>
        <p:txBody>
          <a:bodyPr wrap="square" lIns="0" tIns="0" rIns="0" bIns="0" rtlCol="0"/>
          <a:lstStyle/>
          <a:p>
            <a:endParaRPr/>
          </a:p>
        </p:txBody>
      </p:sp>
      <p:sp>
        <p:nvSpPr>
          <p:cNvPr id="35" name="object 50"/>
          <p:cNvSpPr txBox="1"/>
          <p:nvPr/>
        </p:nvSpPr>
        <p:spPr>
          <a:xfrm>
            <a:off x="4698377" y="3123063"/>
            <a:ext cx="139065" cy="123825"/>
          </a:xfrm>
          <a:prstGeom prst="rect">
            <a:avLst/>
          </a:prstGeom>
        </p:spPr>
        <p:txBody>
          <a:bodyPr vert="horz" wrap="square" lIns="0" tIns="0" rIns="0" bIns="0" rtlCol="0">
            <a:spAutoFit/>
          </a:bodyPr>
          <a:lstStyle/>
          <a:p>
            <a:pPr marL="12700">
              <a:lnSpc>
                <a:spcPct val="100000"/>
              </a:lnSpc>
            </a:pPr>
            <a:r>
              <a:rPr sz="700" i="1" spc="-185" dirty="0">
                <a:latin typeface="Arial"/>
                <a:cs typeface="Arial"/>
              </a:rPr>
              <a:t>Y</a:t>
            </a:r>
            <a:r>
              <a:rPr sz="700" i="1" spc="-60" dirty="0">
                <a:latin typeface="Arial"/>
                <a:cs typeface="Arial"/>
              </a:rPr>
              <a:t>e</a:t>
            </a:r>
            <a:r>
              <a:rPr sz="700" i="1" spc="-80" dirty="0">
                <a:latin typeface="Arial"/>
                <a:cs typeface="Arial"/>
              </a:rPr>
              <a:t>s</a:t>
            </a:r>
            <a:endParaRPr sz="700">
              <a:latin typeface="Arial"/>
              <a:cs typeface="Arial"/>
            </a:endParaRPr>
          </a:p>
        </p:txBody>
      </p:sp>
      <p:sp>
        <p:nvSpPr>
          <p:cNvPr id="36" name="object 51"/>
          <p:cNvSpPr/>
          <p:nvPr/>
        </p:nvSpPr>
        <p:spPr>
          <a:xfrm>
            <a:off x="5106503" y="3068701"/>
            <a:ext cx="811582" cy="396239"/>
          </a:xfrm>
          <a:prstGeom prst="rect">
            <a:avLst/>
          </a:prstGeom>
          <a:blipFill>
            <a:blip r:embed="rId11" cstate="print"/>
            <a:stretch>
              <a:fillRect/>
            </a:stretch>
          </a:blipFill>
        </p:spPr>
        <p:txBody>
          <a:bodyPr wrap="square" lIns="0" tIns="0" rIns="0" bIns="0" rtlCol="0"/>
          <a:lstStyle/>
          <a:p>
            <a:endParaRPr/>
          </a:p>
        </p:txBody>
      </p:sp>
      <p:sp>
        <p:nvSpPr>
          <p:cNvPr id="37" name="object 52"/>
          <p:cNvSpPr/>
          <p:nvPr/>
        </p:nvSpPr>
        <p:spPr>
          <a:xfrm>
            <a:off x="5087506" y="3067177"/>
            <a:ext cx="833627" cy="400811"/>
          </a:xfrm>
          <a:prstGeom prst="rect">
            <a:avLst/>
          </a:prstGeom>
          <a:blipFill>
            <a:blip r:embed="rId12" cstate="print"/>
            <a:stretch>
              <a:fillRect/>
            </a:stretch>
          </a:blipFill>
        </p:spPr>
        <p:txBody>
          <a:bodyPr wrap="square" lIns="0" tIns="0" rIns="0" bIns="0" rtlCol="0"/>
          <a:lstStyle/>
          <a:p>
            <a:endParaRPr/>
          </a:p>
        </p:txBody>
      </p:sp>
      <p:sp>
        <p:nvSpPr>
          <p:cNvPr id="38" name="object 53"/>
          <p:cNvSpPr/>
          <p:nvPr/>
        </p:nvSpPr>
        <p:spPr>
          <a:xfrm>
            <a:off x="5087506" y="3067177"/>
            <a:ext cx="833755" cy="401320"/>
          </a:xfrm>
          <a:custGeom>
            <a:avLst/>
            <a:gdLst/>
            <a:ahLst/>
            <a:cxnLst/>
            <a:rect l="l" t="t" r="r" b="b"/>
            <a:pathLst>
              <a:path w="833754" h="401320">
                <a:moveTo>
                  <a:pt x="62483" y="4571"/>
                </a:moveTo>
                <a:lnTo>
                  <a:pt x="41147" y="4571"/>
                </a:lnTo>
                <a:lnTo>
                  <a:pt x="41147" y="6095"/>
                </a:lnTo>
                <a:lnTo>
                  <a:pt x="30479" y="12191"/>
                </a:lnTo>
                <a:lnTo>
                  <a:pt x="3047" y="48767"/>
                </a:lnTo>
                <a:lnTo>
                  <a:pt x="0" y="60959"/>
                </a:lnTo>
                <a:lnTo>
                  <a:pt x="0" y="339851"/>
                </a:lnTo>
                <a:lnTo>
                  <a:pt x="19811" y="380999"/>
                </a:lnTo>
                <a:lnTo>
                  <a:pt x="41147" y="394715"/>
                </a:lnTo>
                <a:lnTo>
                  <a:pt x="42671" y="394715"/>
                </a:lnTo>
                <a:lnTo>
                  <a:pt x="48767" y="397763"/>
                </a:lnTo>
                <a:lnTo>
                  <a:pt x="60959" y="400811"/>
                </a:lnTo>
                <a:lnTo>
                  <a:pt x="771143" y="400811"/>
                </a:lnTo>
                <a:lnTo>
                  <a:pt x="778763" y="399287"/>
                </a:lnTo>
                <a:lnTo>
                  <a:pt x="784859" y="397763"/>
                </a:lnTo>
                <a:lnTo>
                  <a:pt x="787907" y="396239"/>
                </a:lnTo>
                <a:lnTo>
                  <a:pt x="62483" y="396239"/>
                </a:lnTo>
                <a:lnTo>
                  <a:pt x="54863" y="394715"/>
                </a:lnTo>
                <a:lnTo>
                  <a:pt x="48767" y="393191"/>
                </a:lnTo>
                <a:lnTo>
                  <a:pt x="46481" y="391667"/>
                </a:lnTo>
                <a:lnTo>
                  <a:pt x="44195" y="391667"/>
                </a:lnTo>
                <a:lnTo>
                  <a:pt x="32003" y="385571"/>
                </a:lnTo>
                <a:lnTo>
                  <a:pt x="33527" y="385571"/>
                </a:lnTo>
                <a:lnTo>
                  <a:pt x="24637" y="377951"/>
                </a:lnTo>
                <a:lnTo>
                  <a:pt x="22859" y="377951"/>
                </a:lnTo>
                <a:lnTo>
                  <a:pt x="16328" y="368807"/>
                </a:lnTo>
                <a:lnTo>
                  <a:pt x="15239" y="368807"/>
                </a:lnTo>
                <a:lnTo>
                  <a:pt x="9143" y="356615"/>
                </a:lnTo>
                <a:lnTo>
                  <a:pt x="4571" y="338327"/>
                </a:lnTo>
                <a:lnTo>
                  <a:pt x="4571" y="60959"/>
                </a:lnTo>
                <a:lnTo>
                  <a:pt x="7619" y="48767"/>
                </a:lnTo>
                <a:lnTo>
                  <a:pt x="9143" y="44195"/>
                </a:lnTo>
                <a:lnTo>
                  <a:pt x="15239" y="32003"/>
                </a:lnTo>
                <a:lnTo>
                  <a:pt x="16328" y="32003"/>
                </a:lnTo>
                <a:lnTo>
                  <a:pt x="22859" y="22859"/>
                </a:lnTo>
                <a:lnTo>
                  <a:pt x="33527" y="15239"/>
                </a:lnTo>
                <a:lnTo>
                  <a:pt x="32003" y="15239"/>
                </a:lnTo>
                <a:lnTo>
                  <a:pt x="44195" y="9143"/>
                </a:lnTo>
                <a:lnTo>
                  <a:pt x="62483" y="4571"/>
                </a:lnTo>
                <a:close/>
              </a:path>
              <a:path w="833754" h="401320">
                <a:moveTo>
                  <a:pt x="789431" y="390143"/>
                </a:moveTo>
                <a:lnTo>
                  <a:pt x="783335" y="393191"/>
                </a:lnTo>
                <a:lnTo>
                  <a:pt x="771143" y="396239"/>
                </a:lnTo>
                <a:lnTo>
                  <a:pt x="787907" y="396239"/>
                </a:lnTo>
                <a:lnTo>
                  <a:pt x="797051" y="391667"/>
                </a:lnTo>
                <a:lnTo>
                  <a:pt x="789431" y="391667"/>
                </a:lnTo>
                <a:lnTo>
                  <a:pt x="789431" y="390143"/>
                </a:lnTo>
                <a:close/>
              </a:path>
              <a:path w="833754" h="401320">
                <a:moveTo>
                  <a:pt x="44195" y="390143"/>
                </a:moveTo>
                <a:lnTo>
                  <a:pt x="44195" y="391667"/>
                </a:lnTo>
                <a:lnTo>
                  <a:pt x="46481" y="391667"/>
                </a:lnTo>
                <a:lnTo>
                  <a:pt x="44195" y="390143"/>
                </a:lnTo>
                <a:close/>
              </a:path>
              <a:path w="833754" h="401320">
                <a:moveTo>
                  <a:pt x="809243" y="376427"/>
                </a:moveTo>
                <a:lnTo>
                  <a:pt x="800099" y="385571"/>
                </a:lnTo>
                <a:lnTo>
                  <a:pt x="789431" y="391667"/>
                </a:lnTo>
                <a:lnTo>
                  <a:pt x="797051" y="391667"/>
                </a:lnTo>
                <a:lnTo>
                  <a:pt x="803147" y="388619"/>
                </a:lnTo>
                <a:lnTo>
                  <a:pt x="812291" y="380999"/>
                </a:lnTo>
                <a:lnTo>
                  <a:pt x="814904" y="377951"/>
                </a:lnTo>
                <a:lnTo>
                  <a:pt x="809243" y="377951"/>
                </a:lnTo>
                <a:lnTo>
                  <a:pt x="809243" y="376427"/>
                </a:lnTo>
                <a:close/>
              </a:path>
              <a:path w="833754" h="401320">
                <a:moveTo>
                  <a:pt x="22859" y="376427"/>
                </a:moveTo>
                <a:lnTo>
                  <a:pt x="22859" y="377951"/>
                </a:lnTo>
                <a:lnTo>
                  <a:pt x="24637" y="377951"/>
                </a:lnTo>
                <a:lnTo>
                  <a:pt x="22859" y="376427"/>
                </a:lnTo>
                <a:close/>
              </a:path>
              <a:path w="833754" h="401320">
                <a:moveTo>
                  <a:pt x="816863" y="367283"/>
                </a:moveTo>
                <a:lnTo>
                  <a:pt x="809243" y="377951"/>
                </a:lnTo>
                <a:lnTo>
                  <a:pt x="814904" y="377951"/>
                </a:lnTo>
                <a:lnTo>
                  <a:pt x="821435" y="370331"/>
                </a:lnTo>
                <a:lnTo>
                  <a:pt x="822306" y="368807"/>
                </a:lnTo>
                <a:lnTo>
                  <a:pt x="816863" y="368807"/>
                </a:lnTo>
                <a:lnTo>
                  <a:pt x="816863" y="367283"/>
                </a:lnTo>
                <a:close/>
              </a:path>
              <a:path w="833754" h="401320">
                <a:moveTo>
                  <a:pt x="15239" y="367283"/>
                </a:moveTo>
                <a:lnTo>
                  <a:pt x="15239" y="368807"/>
                </a:lnTo>
                <a:lnTo>
                  <a:pt x="16328" y="368807"/>
                </a:lnTo>
                <a:lnTo>
                  <a:pt x="15239" y="367283"/>
                </a:lnTo>
                <a:close/>
              </a:path>
              <a:path w="833754" h="401320">
                <a:moveTo>
                  <a:pt x="822306" y="32003"/>
                </a:moveTo>
                <a:lnTo>
                  <a:pt x="816863" y="32003"/>
                </a:lnTo>
                <a:lnTo>
                  <a:pt x="822959" y="44195"/>
                </a:lnTo>
                <a:lnTo>
                  <a:pt x="826007" y="48767"/>
                </a:lnTo>
                <a:lnTo>
                  <a:pt x="827531" y="54863"/>
                </a:lnTo>
                <a:lnTo>
                  <a:pt x="827531" y="345947"/>
                </a:lnTo>
                <a:lnTo>
                  <a:pt x="826007" y="352043"/>
                </a:lnTo>
                <a:lnTo>
                  <a:pt x="822959" y="356615"/>
                </a:lnTo>
                <a:lnTo>
                  <a:pt x="816863" y="368807"/>
                </a:lnTo>
                <a:lnTo>
                  <a:pt x="822306" y="368807"/>
                </a:lnTo>
                <a:lnTo>
                  <a:pt x="827531" y="359663"/>
                </a:lnTo>
                <a:lnTo>
                  <a:pt x="827531" y="358139"/>
                </a:lnTo>
                <a:lnTo>
                  <a:pt x="830579" y="352043"/>
                </a:lnTo>
                <a:lnTo>
                  <a:pt x="832103" y="345947"/>
                </a:lnTo>
                <a:lnTo>
                  <a:pt x="832103" y="339851"/>
                </a:lnTo>
                <a:lnTo>
                  <a:pt x="833627" y="332231"/>
                </a:lnTo>
                <a:lnTo>
                  <a:pt x="833627" y="68579"/>
                </a:lnTo>
                <a:lnTo>
                  <a:pt x="832103" y="60959"/>
                </a:lnTo>
                <a:lnTo>
                  <a:pt x="832103" y="54863"/>
                </a:lnTo>
                <a:lnTo>
                  <a:pt x="829055" y="47243"/>
                </a:lnTo>
                <a:lnTo>
                  <a:pt x="827531" y="41147"/>
                </a:lnTo>
                <a:lnTo>
                  <a:pt x="822306" y="32003"/>
                </a:lnTo>
                <a:close/>
              </a:path>
              <a:path w="833754" h="401320">
                <a:moveTo>
                  <a:pt x="16328" y="32003"/>
                </a:moveTo>
                <a:lnTo>
                  <a:pt x="15239" y="32003"/>
                </a:lnTo>
                <a:lnTo>
                  <a:pt x="15239" y="33527"/>
                </a:lnTo>
                <a:lnTo>
                  <a:pt x="16328" y="32003"/>
                </a:lnTo>
                <a:close/>
              </a:path>
              <a:path w="833754" h="401320">
                <a:moveTo>
                  <a:pt x="771143" y="0"/>
                </a:moveTo>
                <a:lnTo>
                  <a:pt x="60959" y="0"/>
                </a:lnTo>
                <a:lnTo>
                  <a:pt x="54863" y="1523"/>
                </a:lnTo>
                <a:lnTo>
                  <a:pt x="47243" y="3047"/>
                </a:lnTo>
                <a:lnTo>
                  <a:pt x="42671" y="4571"/>
                </a:lnTo>
                <a:lnTo>
                  <a:pt x="771143" y="4571"/>
                </a:lnTo>
                <a:lnTo>
                  <a:pt x="789431" y="9143"/>
                </a:lnTo>
                <a:lnTo>
                  <a:pt x="800099" y="15239"/>
                </a:lnTo>
                <a:lnTo>
                  <a:pt x="809243" y="22859"/>
                </a:lnTo>
                <a:lnTo>
                  <a:pt x="816863" y="33527"/>
                </a:lnTo>
                <a:lnTo>
                  <a:pt x="816863" y="32003"/>
                </a:lnTo>
                <a:lnTo>
                  <a:pt x="822306" y="32003"/>
                </a:lnTo>
                <a:lnTo>
                  <a:pt x="821435" y="30479"/>
                </a:lnTo>
                <a:lnTo>
                  <a:pt x="812291" y="19811"/>
                </a:lnTo>
                <a:lnTo>
                  <a:pt x="803147" y="12191"/>
                </a:lnTo>
                <a:lnTo>
                  <a:pt x="790955" y="6095"/>
                </a:lnTo>
                <a:lnTo>
                  <a:pt x="790955" y="4571"/>
                </a:lnTo>
                <a:lnTo>
                  <a:pt x="778763" y="1523"/>
                </a:lnTo>
                <a:lnTo>
                  <a:pt x="771143" y="0"/>
                </a:lnTo>
                <a:close/>
              </a:path>
            </a:pathLst>
          </a:custGeom>
          <a:solidFill>
            <a:srgbClr val="978747"/>
          </a:solidFill>
        </p:spPr>
        <p:txBody>
          <a:bodyPr wrap="square" lIns="0" tIns="0" rIns="0" bIns="0" rtlCol="0"/>
          <a:lstStyle/>
          <a:p>
            <a:endParaRPr/>
          </a:p>
        </p:txBody>
      </p:sp>
      <p:sp>
        <p:nvSpPr>
          <p:cNvPr id="39" name="object 54"/>
          <p:cNvSpPr txBox="1"/>
          <p:nvPr/>
        </p:nvSpPr>
        <p:spPr>
          <a:xfrm>
            <a:off x="5277496" y="3208407"/>
            <a:ext cx="451484" cy="123825"/>
          </a:xfrm>
          <a:prstGeom prst="rect">
            <a:avLst/>
          </a:prstGeom>
        </p:spPr>
        <p:txBody>
          <a:bodyPr vert="horz" wrap="square" lIns="0" tIns="0" rIns="0" bIns="0" rtlCol="0">
            <a:spAutoFit/>
          </a:bodyPr>
          <a:lstStyle/>
          <a:p>
            <a:pPr marL="12700">
              <a:lnSpc>
                <a:spcPct val="100000"/>
              </a:lnSpc>
            </a:pPr>
            <a:r>
              <a:rPr sz="700" i="1" spc="-35" dirty="0">
                <a:latin typeface="Arial"/>
                <a:cs typeface="Arial"/>
              </a:rPr>
              <a:t>Update</a:t>
            </a:r>
            <a:r>
              <a:rPr sz="700" i="1" spc="-95" dirty="0">
                <a:latin typeface="Arial"/>
                <a:cs typeface="Arial"/>
              </a:rPr>
              <a:t> </a:t>
            </a:r>
            <a:r>
              <a:rPr sz="700" i="1" spc="-15" dirty="0">
                <a:latin typeface="Arial"/>
                <a:cs typeface="Arial"/>
              </a:rPr>
              <a:t>row</a:t>
            </a:r>
            <a:endParaRPr sz="700">
              <a:latin typeface="Arial"/>
              <a:cs typeface="Arial"/>
            </a:endParaRPr>
          </a:p>
        </p:txBody>
      </p:sp>
      <p:sp>
        <p:nvSpPr>
          <p:cNvPr id="40" name="object 55"/>
          <p:cNvSpPr/>
          <p:nvPr/>
        </p:nvSpPr>
        <p:spPr>
          <a:xfrm>
            <a:off x="4477906" y="3242436"/>
            <a:ext cx="612775" cy="50800"/>
          </a:xfrm>
          <a:custGeom>
            <a:avLst/>
            <a:gdLst/>
            <a:ahLst/>
            <a:cxnLst/>
            <a:rect l="l" t="t" r="r" b="b"/>
            <a:pathLst>
              <a:path w="612775" h="50800">
                <a:moveTo>
                  <a:pt x="602741" y="25145"/>
                </a:moveTo>
                <a:lnTo>
                  <a:pt x="568451" y="45719"/>
                </a:lnTo>
                <a:lnTo>
                  <a:pt x="566927" y="45719"/>
                </a:lnTo>
                <a:lnTo>
                  <a:pt x="566927" y="48767"/>
                </a:lnTo>
                <a:lnTo>
                  <a:pt x="568451" y="50291"/>
                </a:lnTo>
                <a:lnTo>
                  <a:pt x="569975" y="50291"/>
                </a:lnTo>
                <a:lnTo>
                  <a:pt x="569975" y="48767"/>
                </a:lnTo>
                <a:lnTo>
                  <a:pt x="607313" y="27431"/>
                </a:lnTo>
                <a:lnTo>
                  <a:pt x="606551" y="27431"/>
                </a:lnTo>
                <a:lnTo>
                  <a:pt x="602741" y="25145"/>
                </a:lnTo>
                <a:close/>
              </a:path>
              <a:path w="612775" h="50800">
                <a:moveTo>
                  <a:pt x="598931" y="22859"/>
                </a:moveTo>
                <a:lnTo>
                  <a:pt x="0" y="22859"/>
                </a:lnTo>
                <a:lnTo>
                  <a:pt x="0" y="27431"/>
                </a:lnTo>
                <a:lnTo>
                  <a:pt x="598931" y="27431"/>
                </a:lnTo>
                <a:lnTo>
                  <a:pt x="602741" y="25145"/>
                </a:lnTo>
                <a:lnTo>
                  <a:pt x="598931" y="22859"/>
                </a:lnTo>
                <a:close/>
              </a:path>
              <a:path w="612775" h="50800">
                <a:moveTo>
                  <a:pt x="606551" y="22859"/>
                </a:moveTo>
                <a:lnTo>
                  <a:pt x="602741" y="25145"/>
                </a:lnTo>
                <a:lnTo>
                  <a:pt x="606551" y="27431"/>
                </a:lnTo>
                <a:lnTo>
                  <a:pt x="606551" y="22859"/>
                </a:lnTo>
                <a:close/>
              </a:path>
              <a:path w="612775" h="50800">
                <a:moveTo>
                  <a:pt x="609980" y="22859"/>
                </a:moveTo>
                <a:lnTo>
                  <a:pt x="606551" y="22859"/>
                </a:lnTo>
                <a:lnTo>
                  <a:pt x="606551" y="27431"/>
                </a:lnTo>
                <a:lnTo>
                  <a:pt x="607313" y="27431"/>
                </a:lnTo>
                <a:lnTo>
                  <a:pt x="612647" y="24383"/>
                </a:lnTo>
                <a:lnTo>
                  <a:pt x="609980" y="22859"/>
                </a:lnTo>
                <a:close/>
              </a:path>
              <a:path w="612775" h="50800">
                <a:moveTo>
                  <a:pt x="569975" y="0"/>
                </a:moveTo>
                <a:lnTo>
                  <a:pt x="568451" y="0"/>
                </a:lnTo>
                <a:lnTo>
                  <a:pt x="566927" y="1523"/>
                </a:lnTo>
                <a:lnTo>
                  <a:pt x="566927" y="4571"/>
                </a:lnTo>
                <a:lnTo>
                  <a:pt x="568451" y="4571"/>
                </a:lnTo>
                <a:lnTo>
                  <a:pt x="602741" y="25145"/>
                </a:lnTo>
                <a:lnTo>
                  <a:pt x="606551" y="22859"/>
                </a:lnTo>
                <a:lnTo>
                  <a:pt x="609980" y="22859"/>
                </a:lnTo>
                <a:lnTo>
                  <a:pt x="569975" y="0"/>
                </a:lnTo>
                <a:close/>
              </a:path>
            </a:pathLst>
          </a:custGeom>
          <a:solidFill>
            <a:srgbClr val="978747"/>
          </a:solidFill>
        </p:spPr>
        <p:txBody>
          <a:bodyPr wrap="square" lIns="0" tIns="0" rIns="0" bIns="0" rtlCol="0"/>
          <a:lstStyle/>
          <a:p>
            <a:endParaRPr/>
          </a:p>
        </p:txBody>
      </p:sp>
      <p:sp>
        <p:nvSpPr>
          <p:cNvPr id="41" name="object 56"/>
          <p:cNvSpPr/>
          <p:nvPr/>
        </p:nvSpPr>
        <p:spPr>
          <a:xfrm>
            <a:off x="2215879" y="3814285"/>
            <a:ext cx="821847" cy="371507"/>
          </a:xfrm>
          <a:prstGeom prst="rect">
            <a:avLst/>
          </a:prstGeom>
          <a:blipFill>
            <a:blip r:embed="rId9" cstate="print"/>
            <a:stretch>
              <a:fillRect/>
            </a:stretch>
          </a:blipFill>
        </p:spPr>
        <p:txBody>
          <a:bodyPr wrap="square" lIns="0" tIns="0" rIns="0" bIns="0" rtlCol="0"/>
          <a:lstStyle/>
          <a:p>
            <a:endParaRPr/>
          </a:p>
        </p:txBody>
      </p:sp>
      <p:sp>
        <p:nvSpPr>
          <p:cNvPr id="42" name="object 57"/>
          <p:cNvSpPr/>
          <p:nvPr/>
        </p:nvSpPr>
        <p:spPr>
          <a:xfrm>
            <a:off x="2207147" y="3786505"/>
            <a:ext cx="833627" cy="400811"/>
          </a:xfrm>
          <a:prstGeom prst="rect">
            <a:avLst/>
          </a:prstGeom>
          <a:blipFill>
            <a:blip r:embed="rId13" cstate="print"/>
            <a:stretch>
              <a:fillRect/>
            </a:stretch>
          </a:blipFill>
        </p:spPr>
        <p:txBody>
          <a:bodyPr wrap="square" lIns="0" tIns="0" rIns="0" bIns="0" rtlCol="0"/>
          <a:lstStyle/>
          <a:p>
            <a:endParaRPr/>
          </a:p>
        </p:txBody>
      </p:sp>
      <p:sp>
        <p:nvSpPr>
          <p:cNvPr id="43" name="object 58"/>
          <p:cNvSpPr/>
          <p:nvPr/>
        </p:nvSpPr>
        <p:spPr>
          <a:xfrm>
            <a:off x="2207147" y="3786505"/>
            <a:ext cx="833755" cy="401320"/>
          </a:xfrm>
          <a:custGeom>
            <a:avLst/>
            <a:gdLst/>
            <a:ahLst/>
            <a:cxnLst/>
            <a:rect l="l" t="t" r="r" b="b"/>
            <a:pathLst>
              <a:path w="833755" h="401320">
                <a:moveTo>
                  <a:pt x="790955" y="6095"/>
                </a:moveTo>
                <a:lnTo>
                  <a:pt x="777239" y="6095"/>
                </a:lnTo>
                <a:lnTo>
                  <a:pt x="783335" y="7619"/>
                </a:lnTo>
                <a:lnTo>
                  <a:pt x="789431" y="10667"/>
                </a:lnTo>
                <a:lnTo>
                  <a:pt x="822959" y="44195"/>
                </a:lnTo>
                <a:lnTo>
                  <a:pt x="827531" y="56387"/>
                </a:lnTo>
                <a:lnTo>
                  <a:pt x="827531" y="345947"/>
                </a:lnTo>
                <a:lnTo>
                  <a:pt x="800099" y="385571"/>
                </a:lnTo>
                <a:lnTo>
                  <a:pt x="771143" y="396239"/>
                </a:lnTo>
                <a:lnTo>
                  <a:pt x="42671" y="396239"/>
                </a:lnTo>
                <a:lnTo>
                  <a:pt x="48767" y="397763"/>
                </a:lnTo>
                <a:lnTo>
                  <a:pt x="54863" y="400811"/>
                </a:lnTo>
                <a:lnTo>
                  <a:pt x="771143" y="400811"/>
                </a:lnTo>
                <a:lnTo>
                  <a:pt x="778763" y="399287"/>
                </a:lnTo>
                <a:lnTo>
                  <a:pt x="790955" y="396239"/>
                </a:lnTo>
                <a:lnTo>
                  <a:pt x="803147" y="390143"/>
                </a:lnTo>
                <a:lnTo>
                  <a:pt x="812291" y="380999"/>
                </a:lnTo>
                <a:lnTo>
                  <a:pt x="813815" y="380999"/>
                </a:lnTo>
                <a:lnTo>
                  <a:pt x="821435" y="371855"/>
                </a:lnTo>
                <a:lnTo>
                  <a:pt x="830579" y="353567"/>
                </a:lnTo>
                <a:lnTo>
                  <a:pt x="832103" y="347471"/>
                </a:lnTo>
                <a:lnTo>
                  <a:pt x="832103" y="339851"/>
                </a:lnTo>
                <a:lnTo>
                  <a:pt x="833627" y="333755"/>
                </a:lnTo>
                <a:lnTo>
                  <a:pt x="833627" y="68579"/>
                </a:lnTo>
                <a:lnTo>
                  <a:pt x="832103" y="62483"/>
                </a:lnTo>
                <a:lnTo>
                  <a:pt x="832103" y="54863"/>
                </a:lnTo>
                <a:lnTo>
                  <a:pt x="830579" y="48767"/>
                </a:lnTo>
                <a:lnTo>
                  <a:pt x="821435" y="30479"/>
                </a:lnTo>
                <a:lnTo>
                  <a:pt x="813815" y="21335"/>
                </a:lnTo>
                <a:lnTo>
                  <a:pt x="812291" y="21335"/>
                </a:lnTo>
                <a:lnTo>
                  <a:pt x="812291" y="19811"/>
                </a:lnTo>
                <a:lnTo>
                  <a:pt x="803147" y="12191"/>
                </a:lnTo>
                <a:lnTo>
                  <a:pt x="790955" y="6095"/>
                </a:lnTo>
                <a:close/>
              </a:path>
              <a:path w="833755" h="401320">
                <a:moveTo>
                  <a:pt x="778763" y="1523"/>
                </a:moveTo>
                <a:lnTo>
                  <a:pt x="54863" y="1523"/>
                </a:lnTo>
                <a:lnTo>
                  <a:pt x="48767" y="3047"/>
                </a:lnTo>
                <a:lnTo>
                  <a:pt x="41147" y="6095"/>
                </a:lnTo>
                <a:lnTo>
                  <a:pt x="30479" y="12191"/>
                </a:lnTo>
                <a:lnTo>
                  <a:pt x="19811" y="19811"/>
                </a:lnTo>
                <a:lnTo>
                  <a:pt x="19811" y="21335"/>
                </a:lnTo>
                <a:lnTo>
                  <a:pt x="12191" y="30479"/>
                </a:lnTo>
                <a:lnTo>
                  <a:pt x="3047" y="48767"/>
                </a:lnTo>
                <a:lnTo>
                  <a:pt x="1523" y="54863"/>
                </a:lnTo>
                <a:lnTo>
                  <a:pt x="0" y="62483"/>
                </a:lnTo>
                <a:lnTo>
                  <a:pt x="0" y="339851"/>
                </a:lnTo>
                <a:lnTo>
                  <a:pt x="19811" y="380999"/>
                </a:lnTo>
                <a:lnTo>
                  <a:pt x="41147" y="396239"/>
                </a:lnTo>
                <a:lnTo>
                  <a:pt x="62483" y="396239"/>
                </a:lnTo>
                <a:lnTo>
                  <a:pt x="54863" y="394715"/>
                </a:lnTo>
                <a:lnTo>
                  <a:pt x="48767" y="393191"/>
                </a:lnTo>
                <a:lnTo>
                  <a:pt x="44195" y="391667"/>
                </a:lnTo>
                <a:lnTo>
                  <a:pt x="32003" y="385571"/>
                </a:lnTo>
                <a:lnTo>
                  <a:pt x="33527" y="385571"/>
                </a:lnTo>
                <a:lnTo>
                  <a:pt x="22859" y="377951"/>
                </a:lnTo>
                <a:lnTo>
                  <a:pt x="24383" y="377951"/>
                </a:lnTo>
                <a:lnTo>
                  <a:pt x="15239" y="368807"/>
                </a:lnTo>
                <a:lnTo>
                  <a:pt x="9143" y="358139"/>
                </a:lnTo>
                <a:lnTo>
                  <a:pt x="10667" y="358139"/>
                </a:lnTo>
                <a:lnTo>
                  <a:pt x="7619" y="352043"/>
                </a:lnTo>
                <a:lnTo>
                  <a:pt x="4571" y="339851"/>
                </a:lnTo>
                <a:lnTo>
                  <a:pt x="4571" y="62483"/>
                </a:lnTo>
                <a:lnTo>
                  <a:pt x="9143" y="44195"/>
                </a:lnTo>
                <a:lnTo>
                  <a:pt x="15239" y="33527"/>
                </a:lnTo>
                <a:lnTo>
                  <a:pt x="24383" y="24383"/>
                </a:lnTo>
                <a:lnTo>
                  <a:pt x="22859" y="24383"/>
                </a:lnTo>
                <a:lnTo>
                  <a:pt x="33527" y="16763"/>
                </a:lnTo>
                <a:lnTo>
                  <a:pt x="32003" y="16763"/>
                </a:lnTo>
                <a:lnTo>
                  <a:pt x="50291" y="7619"/>
                </a:lnTo>
                <a:lnTo>
                  <a:pt x="56387" y="6095"/>
                </a:lnTo>
                <a:lnTo>
                  <a:pt x="790955" y="6095"/>
                </a:lnTo>
                <a:lnTo>
                  <a:pt x="784859" y="3047"/>
                </a:lnTo>
                <a:lnTo>
                  <a:pt x="778763" y="1523"/>
                </a:lnTo>
                <a:close/>
              </a:path>
              <a:path w="833755" h="401320">
                <a:moveTo>
                  <a:pt x="765047" y="0"/>
                </a:moveTo>
                <a:lnTo>
                  <a:pt x="68579" y="0"/>
                </a:lnTo>
                <a:lnTo>
                  <a:pt x="60959" y="1523"/>
                </a:lnTo>
                <a:lnTo>
                  <a:pt x="771143" y="1523"/>
                </a:lnTo>
                <a:lnTo>
                  <a:pt x="765047" y="0"/>
                </a:lnTo>
                <a:close/>
              </a:path>
            </a:pathLst>
          </a:custGeom>
          <a:solidFill>
            <a:srgbClr val="978747"/>
          </a:solidFill>
        </p:spPr>
        <p:txBody>
          <a:bodyPr wrap="square" lIns="0" tIns="0" rIns="0" bIns="0" rtlCol="0"/>
          <a:lstStyle/>
          <a:p>
            <a:endParaRPr/>
          </a:p>
        </p:txBody>
      </p:sp>
      <p:sp>
        <p:nvSpPr>
          <p:cNvPr id="44" name="object 59"/>
          <p:cNvSpPr txBox="1"/>
          <p:nvPr/>
        </p:nvSpPr>
        <p:spPr>
          <a:xfrm>
            <a:off x="2261502" y="3927735"/>
            <a:ext cx="722630" cy="123825"/>
          </a:xfrm>
          <a:prstGeom prst="rect">
            <a:avLst/>
          </a:prstGeom>
        </p:spPr>
        <p:txBody>
          <a:bodyPr vert="horz" wrap="square" lIns="0" tIns="0" rIns="0" bIns="0" rtlCol="0">
            <a:spAutoFit/>
          </a:bodyPr>
          <a:lstStyle/>
          <a:p>
            <a:pPr marL="12700">
              <a:lnSpc>
                <a:spcPct val="100000"/>
              </a:lnSpc>
            </a:pPr>
            <a:r>
              <a:rPr sz="700" i="1" spc="-65" dirty="0">
                <a:latin typeface="Arial"/>
                <a:cs typeface="Arial"/>
              </a:rPr>
              <a:t>End </a:t>
            </a:r>
            <a:r>
              <a:rPr sz="700" i="1" spc="-40" dirty="0">
                <a:latin typeface="Arial"/>
                <a:cs typeface="Arial"/>
              </a:rPr>
              <a:t>processing</a:t>
            </a:r>
            <a:r>
              <a:rPr sz="700" i="1" spc="-90" dirty="0">
                <a:latin typeface="Arial"/>
                <a:cs typeface="Arial"/>
              </a:rPr>
              <a:t> </a:t>
            </a:r>
            <a:r>
              <a:rPr sz="700" i="1" spc="-15" dirty="0">
                <a:latin typeface="Arial"/>
                <a:cs typeface="Arial"/>
              </a:rPr>
              <a:t>row</a:t>
            </a:r>
            <a:endParaRPr sz="700">
              <a:latin typeface="Arial"/>
              <a:cs typeface="Arial"/>
            </a:endParaRPr>
          </a:p>
        </p:txBody>
      </p:sp>
      <p:sp>
        <p:nvSpPr>
          <p:cNvPr id="45" name="object 60"/>
          <p:cNvSpPr/>
          <p:nvPr/>
        </p:nvSpPr>
        <p:spPr>
          <a:xfrm>
            <a:off x="2598814" y="3464941"/>
            <a:ext cx="50800" cy="325120"/>
          </a:xfrm>
          <a:custGeom>
            <a:avLst/>
            <a:gdLst/>
            <a:ahLst/>
            <a:cxnLst/>
            <a:rect l="l" t="t" r="r" b="b"/>
            <a:pathLst>
              <a:path w="50800" h="325120">
                <a:moveTo>
                  <a:pt x="4571" y="278891"/>
                </a:moveTo>
                <a:lnTo>
                  <a:pt x="3047" y="278891"/>
                </a:lnTo>
                <a:lnTo>
                  <a:pt x="1523" y="280415"/>
                </a:lnTo>
                <a:lnTo>
                  <a:pt x="0" y="280415"/>
                </a:lnTo>
                <a:lnTo>
                  <a:pt x="0" y="283463"/>
                </a:lnTo>
                <a:lnTo>
                  <a:pt x="24383" y="324611"/>
                </a:lnTo>
                <a:lnTo>
                  <a:pt x="27093" y="320039"/>
                </a:lnTo>
                <a:lnTo>
                  <a:pt x="22859" y="320039"/>
                </a:lnTo>
                <a:lnTo>
                  <a:pt x="22859" y="310895"/>
                </a:lnTo>
                <a:lnTo>
                  <a:pt x="4571" y="280415"/>
                </a:lnTo>
                <a:lnTo>
                  <a:pt x="4571" y="278891"/>
                </a:lnTo>
                <a:close/>
              </a:path>
              <a:path w="50800" h="325120">
                <a:moveTo>
                  <a:pt x="25145" y="314705"/>
                </a:moveTo>
                <a:lnTo>
                  <a:pt x="22859" y="318515"/>
                </a:lnTo>
                <a:lnTo>
                  <a:pt x="22859" y="320039"/>
                </a:lnTo>
                <a:lnTo>
                  <a:pt x="27093" y="320039"/>
                </a:lnTo>
                <a:lnTo>
                  <a:pt x="27431" y="319468"/>
                </a:lnTo>
                <a:lnTo>
                  <a:pt x="27431" y="318515"/>
                </a:lnTo>
                <a:lnTo>
                  <a:pt x="25145" y="314705"/>
                </a:lnTo>
                <a:close/>
              </a:path>
              <a:path w="50800" h="325120">
                <a:moveTo>
                  <a:pt x="27431" y="319468"/>
                </a:moveTo>
                <a:lnTo>
                  <a:pt x="27093" y="320039"/>
                </a:lnTo>
                <a:lnTo>
                  <a:pt x="27431" y="320039"/>
                </a:lnTo>
                <a:lnTo>
                  <a:pt x="27431" y="319468"/>
                </a:lnTo>
                <a:close/>
              </a:path>
              <a:path w="50800" h="325120">
                <a:moveTo>
                  <a:pt x="47243" y="278891"/>
                </a:moveTo>
                <a:lnTo>
                  <a:pt x="45719" y="278891"/>
                </a:lnTo>
                <a:lnTo>
                  <a:pt x="45719" y="280415"/>
                </a:lnTo>
                <a:lnTo>
                  <a:pt x="27431" y="310895"/>
                </a:lnTo>
                <a:lnTo>
                  <a:pt x="27431" y="319468"/>
                </a:lnTo>
                <a:lnTo>
                  <a:pt x="48767" y="283463"/>
                </a:lnTo>
                <a:lnTo>
                  <a:pt x="50291" y="281939"/>
                </a:lnTo>
                <a:lnTo>
                  <a:pt x="47243" y="278891"/>
                </a:lnTo>
                <a:close/>
              </a:path>
              <a:path w="50800" h="325120">
                <a:moveTo>
                  <a:pt x="22859" y="310895"/>
                </a:moveTo>
                <a:lnTo>
                  <a:pt x="22859" y="318515"/>
                </a:lnTo>
                <a:lnTo>
                  <a:pt x="25145" y="314705"/>
                </a:lnTo>
                <a:lnTo>
                  <a:pt x="22859" y="310895"/>
                </a:lnTo>
                <a:close/>
              </a:path>
              <a:path w="50800" h="325120">
                <a:moveTo>
                  <a:pt x="27431" y="310895"/>
                </a:moveTo>
                <a:lnTo>
                  <a:pt x="25145" y="314705"/>
                </a:lnTo>
                <a:lnTo>
                  <a:pt x="27431" y="318515"/>
                </a:lnTo>
                <a:lnTo>
                  <a:pt x="27431" y="310895"/>
                </a:lnTo>
                <a:close/>
              </a:path>
              <a:path w="50800" h="325120">
                <a:moveTo>
                  <a:pt x="27431" y="0"/>
                </a:moveTo>
                <a:lnTo>
                  <a:pt x="22859" y="0"/>
                </a:lnTo>
                <a:lnTo>
                  <a:pt x="22859" y="310895"/>
                </a:lnTo>
                <a:lnTo>
                  <a:pt x="25145" y="314705"/>
                </a:lnTo>
                <a:lnTo>
                  <a:pt x="27431" y="310895"/>
                </a:lnTo>
                <a:lnTo>
                  <a:pt x="27431" y="0"/>
                </a:lnTo>
                <a:close/>
              </a:path>
            </a:pathLst>
          </a:custGeom>
          <a:solidFill>
            <a:srgbClr val="978747"/>
          </a:solidFill>
        </p:spPr>
        <p:txBody>
          <a:bodyPr wrap="square" lIns="0" tIns="0" rIns="0" bIns="0" rtlCol="0"/>
          <a:lstStyle/>
          <a:p>
            <a:endParaRPr/>
          </a:p>
        </p:txBody>
      </p:sp>
      <p:sp>
        <p:nvSpPr>
          <p:cNvPr id="46" name="object 61"/>
          <p:cNvSpPr txBox="1"/>
          <p:nvPr/>
        </p:nvSpPr>
        <p:spPr>
          <a:xfrm>
            <a:off x="2709557" y="3580262"/>
            <a:ext cx="127635" cy="123825"/>
          </a:xfrm>
          <a:prstGeom prst="rect">
            <a:avLst/>
          </a:prstGeom>
        </p:spPr>
        <p:txBody>
          <a:bodyPr vert="horz" wrap="square" lIns="0" tIns="0" rIns="0" bIns="0" rtlCol="0">
            <a:spAutoFit/>
          </a:bodyPr>
          <a:lstStyle/>
          <a:p>
            <a:pPr marL="12700">
              <a:lnSpc>
                <a:spcPct val="100000"/>
              </a:lnSpc>
            </a:pPr>
            <a:r>
              <a:rPr sz="700" i="1" spc="-65" dirty="0">
                <a:latin typeface="Arial"/>
                <a:cs typeface="Arial"/>
              </a:rPr>
              <a:t>N</a:t>
            </a:r>
            <a:r>
              <a:rPr sz="700" i="1" spc="-35" dirty="0">
                <a:latin typeface="Arial"/>
                <a:cs typeface="Arial"/>
              </a:rPr>
              <a:t>o</a:t>
            </a:r>
            <a:endParaRPr sz="700">
              <a:latin typeface="Arial"/>
              <a:cs typeface="Arial"/>
            </a:endParaRPr>
          </a:p>
        </p:txBody>
      </p:sp>
      <p:sp>
        <p:nvSpPr>
          <p:cNvPr id="47" name="object 62"/>
          <p:cNvSpPr txBox="1"/>
          <p:nvPr/>
        </p:nvSpPr>
        <p:spPr>
          <a:xfrm>
            <a:off x="4698377" y="3842391"/>
            <a:ext cx="139065" cy="123825"/>
          </a:xfrm>
          <a:prstGeom prst="rect">
            <a:avLst/>
          </a:prstGeom>
        </p:spPr>
        <p:txBody>
          <a:bodyPr vert="horz" wrap="square" lIns="0" tIns="0" rIns="0" bIns="0" rtlCol="0">
            <a:spAutoFit/>
          </a:bodyPr>
          <a:lstStyle/>
          <a:p>
            <a:pPr marL="12700">
              <a:lnSpc>
                <a:spcPct val="100000"/>
              </a:lnSpc>
            </a:pPr>
            <a:r>
              <a:rPr sz="700" i="1" spc="-185" dirty="0">
                <a:latin typeface="Arial"/>
                <a:cs typeface="Arial"/>
              </a:rPr>
              <a:t>Y</a:t>
            </a:r>
            <a:r>
              <a:rPr sz="700" i="1" spc="-60" dirty="0">
                <a:latin typeface="Arial"/>
                <a:cs typeface="Arial"/>
              </a:rPr>
              <a:t>e</a:t>
            </a:r>
            <a:r>
              <a:rPr sz="700" i="1" spc="-80" dirty="0">
                <a:latin typeface="Arial"/>
                <a:cs typeface="Arial"/>
              </a:rPr>
              <a:t>s</a:t>
            </a:r>
            <a:endParaRPr sz="700">
              <a:latin typeface="Arial"/>
              <a:cs typeface="Arial"/>
            </a:endParaRPr>
          </a:p>
        </p:txBody>
      </p:sp>
      <p:sp>
        <p:nvSpPr>
          <p:cNvPr id="48" name="object 63"/>
          <p:cNvSpPr/>
          <p:nvPr/>
        </p:nvSpPr>
        <p:spPr>
          <a:xfrm>
            <a:off x="5096239" y="3814285"/>
            <a:ext cx="821847" cy="371507"/>
          </a:xfrm>
          <a:prstGeom prst="rect">
            <a:avLst/>
          </a:prstGeom>
          <a:blipFill>
            <a:blip r:embed="rId9" cstate="print"/>
            <a:stretch>
              <a:fillRect/>
            </a:stretch>
          </a:blipFill>
        </p:spPr>
        <p:txBody>
          <a:bodyPr wrap="square" lIns="0" tIns="0" rIns="0" bIns="0" rtlCol="0"/>
          <a:lstStyle/>
          <a:p>
            <a:endParaRPr/>
          </a:p>
        </p:txBody>
      </p:sp>
      <p:sp>
        <p:nvSpPr>
          <p:cNvPr id="49" name="object 64"/>
          <p:cNvSpPr/>
          <p:nvPr/>
        </p:nvSpPr>
        <p:spPr>
          <a:xfrm>
            <a:off x="5087506" y="3786505"/>
            <a:ext cx="833627" cy="400811"/>
          </a:xfrm>
          <a:prstGeom prst="rect">
            <a:avLst/>
          </a:prstGeom>
          <a:blipFill>
            <a:blip r:embed="rId14" cstate="print"/>
            <a:stretch>
              <a:fillRect/>
            </a:stretch>
          </a:blipFill>
        </p:spPr>
        <p:txBody>
          <a:bodyPr wrap="square" lIns="0" tIns="0" rIns="0" bIns="0" rtlCol="0"/>
          <a:lstStyle/>
          <a:p>
            <a:endParaRPr/>
          </a:p>
        </p:txBody>
      </p:sp>
      <p:sp>
        <p:nvSpPr>
          <p:cNvPr id="50" name="object 65"/>
          <p:cNvSpPr/>
          <p:nvPr/>
        </p:nvSpPr>
        <p:spPr>
          <a:xfrm>
            <a:off x="5087506" y="3786505"/>
            <a:ext cx="833755" cy="401320"/>
          </a:xfrm>
          <a:custGeom>
            <a:avLst/>
            <a:gdLst/>
            <a:ahLst/>
            <a:cxnLst/>
            <a:rect l="l" t="t" r="r" b="b"/>
            <a:pathLst>
              <a:path w="833754" h="401320">
                <a:moveTo>
                  <a:pt x="790955" y="6095"/>
                </a:moveTo>
                <a:lnTo>
                  <a:pt x="777239" y="6095"/>
                </a:lnTo>
                <a:lnTo>
                  <a:pt x="783335" y="7619"/>
                </a:lnTo>
                <a:lnTo>
                  <a:pt x="789431" y="10667"/>
                </a:lnTo>
                <a:lnTo>
                  <a:pt x="822959" y="44195"/>
                </a:lnTo>
                <a:lnTo>
                  <a:pt x="827531" y="56387"/>
                </a:lnTo>
                <a:lnTo>
                  <a:pt x="827531" y="345947"/>
                </a:lnTo>
                <a:lnTo>
                  <a:pt x="800099" y="385571"/>
                </a:lnTo>
                <a:lnTo>
                  <a:pt x="771143" y="396239"/>
                </a:lnTo>
                <a:lnTo>
                  <a:pt x="42671" y="396239"/>
                </a:lnTo>
                <a:lnTo>
                  <a:pt x="48767" y="397763"/>
                </a:lnTo>
                <a:lnTo>
                  <a:pt x="54863" y="400811"/>
                </a:lnTo>
                <a:lnTo>
                  <a:pt x="771143" y="400811"/>
                </a:lnTo>
                <a:lnTo>
                  <a:pt x="821435" y="371855"/>
                </a:lnTo>
                <a:lnTo>
                  <a:pt x="832103" y="347471"/>
                </a:lnTo>
                <a:lnTo>
                  <a:pt x="832103" y="339851"/>
                </a:lnTo>
                <a:lnTo>
                  <a:pt x="833627" y="333755"/>
                </a:lnTo>
                <a:lnTo>
                  <a:pt x="833627" y="68579"/>
                </a:lnTo>
                <a:lnTo>
                  <a:pt x="832103" y="62483"/>
                </a:lnTo>
                <a:lnTo>
                  <a:pt x="832103" y="54863"/>
                </a:lnTo>
                <a:lnTo>
                  <a:pt x="829055" y="48767"/>
                </a:lnTo>
                <a:lnTo>
                  <a:pt x="827531" y="42671"/>
                </a:lnTo>
                <a:lnTo>
                  <a:pt x="821435" y="30479"/>
                </a:lnTo>
                <a:lnTo>
                  <a:pt x="812291" y="21335"/>
                </a:lnTo>
                <a:lnTo>
                  <a:pt x="812291" y="19811"/>
                </a:lnTo>
                <a:lnTo>
                  <a:pt x="803147" y="12191"/>
                </a:lnTo>
                <a:lnTo>
                  <a:pt x="790955" y="6095"/>
                </a:lnTo>
                <a:close/>
              </a:path>
              <a:path w="833754" h="401320">
                <a:moveTo>
                  <a:pt x="778763" y="1523"/>
                </a:moveTo>
                <a:lnTo>
                  <a:pt x="54863" y="1523"/>
                </a:lnTo>
                <a:lnTo>
                  <a:pt x="47243" y="3047"/>
                </a:lnTo>
                <a:lnTo>
                  <a:pt x="41147" y="6095"/>
                </a:lnTo>
                <a:lnTo>
                  <a:pt x="30479" y="12191"/>
                </a:lnTo>
                <a:lnTo>
                  <a:pt x="19811" y="19811"/>
                </a:lnTo>
                <a:lnTo>
                  <a:pt x="19811" y="21335"/>
                </a:lnTo>
                <a:lnTo>
                  <a:pt x="12191" y="30479"/>
                </a:lnTo>
                <a:lnTo>
                  <a:pt x="3047" y="48767"/>
                </a:lnTo>
                <a:lnTo>
                  <a:pt x="1523" y="54863"/>
                </a:lnTo>
                <a:lnTo>
                  <a:pt x="0" y="62483"/>
                </a:lnTo>
                <a:lnTo>
                  <a:pt x="0" y="339851"/>
                </a:lnTo>
                <a:lnTo>
                  <a:pt x="19811" y="380999"/>
                </a:lnTo>
                <a:lnTo>
                  <a:pt x="41147" y="396239"/>
                </a:lnTo>
                <a:lnTo>
                  <a:pt x="62483" y="396239"/>
                </a:lnTo>
                <a:lnTo>
                  <a:pt x="54863" y="394715"/>
                </a:lnTo>
                <a:lnTo>
                  <a:pt x="48767" y="393191"/>
                </a:lnTo>
                <a:lnTo>
                  <a:pt x="44195" y="391667"/>
                </a:lnTo>
                <a:lnTo>
                  <a:pt x="32003" y="385571"/>
                </a:lnTo>
                <a:lnTo>
                  <a:pt x="33527" y="385571"/>
                </a:lnTo>
                <a:lnTo>
                  <a:pt x="22859" y="377951"/>
                </a:lnTo>
                <a:lnTo>
                  <a:pt x="15239" y="368807"/>
                </a:lnTo>
                <a:lnTo>
                  <a:pt x="9143" y="358139"/>
                </a:lnTo>
                <a:lnTo>
                  <a:pt x="4571" y="339851"/>
                </a:lnTo>
                <a:lnTo>
                  <a:pt x="4571" y="62483"/>
                </a:lnTo>
                <a:lnTo>
                  <a:pt x="9143" y="44195"/>
                </a:lnTo>
                <a:lnTo>
                  <a:pt x="15239" y="33527"/>
                </a:lnTo>
                <a:lnTo>
                  <a:pt x="22859" y="24383"/>
                </a:lnTo>
                <a:lnTo>
                  <a:pt x="33527" y="16763"/>
                </a:lnTo>
                <a:lnTo>
                  <a:pt x="32003" y="16763"/>
                </a:lnTo>
                <a:lnTo>
                  <a:pt x="50291" y="7619"/>
                </a:lnTo>
                <a:lnTo>
                  <a:pt x="56387" y="6095"/>
                </a:lnTo>
                <a:lnTo>
                  <a:pt x="790955" y="6095"/>
                </a:lnTo>
                <a:lnTo>
                  <a:pt x="784859" y="3047"/>
                </a:lnTo>
                <a:lnTo>
                  <a:pt x="778763" y="1523"/>
                </a:lnTo>
                <a:close/>
              </a:path>
              <a:path w="833754" h="401320">
                <a:moveTo>
                  <a:pt x="765047" y="0"/>
                </a:moveTo>
                <a:lnTo>
                  <a:pt x="68579" y="0"/>
                </a:lnTo>
                <a:lnTo>
                  <a:pt x="60959" y="1523"/>
                </a:lnTo>
                <a:lnTo>
                  <a:pt x="771143" y="1523"/>
                </a:lnTo>
                <a:lnTo>
                  <a:pt x="765047" y="0"/>
                </a:lnTo>
                <a:close/>
              </a:path>
            </a:pathLst>
          </a:custGeom>
          <a:solidFill>
            <a:srgbClr val="978747"/>
          </a:solidFill>
        </p:spPr>
        <p:txBody>
          <a:bodyPr wrap="square" lIns="0" tIns="0" rIns="0" bIns="0" rtlCol="0"/>
          <a:lstStyle/>
          <a:p>
            <a:endParaRPr/>
          </a:p>
        </p:txBody>
      </p:sp>
      <p:sp>
        <p:nvSpPr>
          <p:cNvPr id="51" name="object 66"/>
          <p:cNvSpPr txBox="1"/>
          <p:nvPr/>
        </p:nvSpPr>
        <p:spPr>
          <a:xfrm>
            <a:off x="5166206" y="3874395"/>
            <a:ext cx="675005" cy="230504"/>
          </a:xfrm>
          <a:prstGeom prst="rect">
            <a:avLst/>
          </a:prstGeom>
        </p:spPr>
        <p:txBody>
          <a:bodyPr vert="horz" wrap="square" lIns="0" tIns="0" rIns="0" bIns="0" rtlCol="0">
            <a:spAutoFit/>
          </a:bodyPr>
          <a:lstStyle/>
          <a:p>
            <a:pPr marL="12700" marR="5080" indent="-635">
              <a:lnSpc>
                <a:spcPct val="100000"/>
              </a:lnSpc>
            </a:pPr>
            <a:r>
              <a:rPr sz="700" i="1" spc="-45" dirty="0">
                <a:latin typeface="Arial"/>
                <a:cs typeface="Arial"/>
              </a:rPr>
              <a:t>Add </a:t>
            </a:r>
            <a:r>
              <a:rPr sz="700" i="1" spc="-35" dirty="0">
                <a:latin typeface="Arial"/>
                <a:cs typeface="Arial"/>
              </a:rPr>
              <a:t>new </a:t>
            </a:r>
            <a:r>
              <a:rPr sz="700" i="1" spc="-15" dirty="0">
                <a:latin typeface="Arial"/>
                <a:cs typeface="Arial"/>
              </a:rPr>
              <a:t>row</a:t>
            </a:r>
            <a:r>
              <a:rPr sz="700" i="1" spc="-95" dirty="0">
                <a:latin typeface="Arial"/>
                <a:cs typeface="Arial"/>
              </a:rPr>
              <a:t> </a:t>
            </a:r>
            <a:r>
              <a:rPr sz="700" i="1" spc="-10" dirty="0">
                <a:latin typeface="Arial"/>
                <a:cs typeface="Arial"/>
              </a:rPr>
              <a:t>with  </a:t>
            </a:r>
            <a:r>
              <a:rPr sz="700" i="1" spc="-35" dirty="0">
                <a:latin typeface="Arial"/>
                <a:cs typeface="Arial"/>
              </a:rPr>
              <a:t>new  </a:t>
            </a:r>
            <a:r>
              <a:rPr sz="700" i="1" spc="-55" dirty="0">
                <a:latin typeface="Arial"/>
                <a:cs typeface="Arial"/>
              </a:rPr>
              <a:t>key </a:t>
            </a:r>
            <a:r>
              <a:rPr sz="700" i="1" spc="-35" dirty="0">
                <a:latin typeface="Arial"/>
                <a:cs typeface="Arial"/>
              </a:rPr>
              <a:t>and</a:t>
            </a:r>
            <a:r>
              <a:rPr sz="700" i="1" spc="-80" dirty="0">
                <a:latin typeface="Arial"/>
                <a:cs typeface="Arial"/>
              </a:rPr>
              <a:t> </a:t>
            </a:r>
            <a:r>
              <a:rPr sz="700" i="1" spc="-30" dirty="0">
                <a:latin typeface="Arial"/>
                <a:cs typeface="Arial"/>
              </a:rPr>
              <a:t>date</a:t>
            </a:r>
            <a:endParaRPr sz="700">
              <a:latin typeface="Arial"/>
              <a:cs typeface="Arial"/>
            </a:endParaRPr>
          </a:p>
        </p:txBody>
      </p:sp>
      <p:sp>
        <p:nvSpPr>
          <p:cNvPr id="52" name="object 67"/>
          <p:cNvSpPr/>
          <p:nvPr/>
        </p:nvSpPr>
        <p:spPr>
          <a:xfrm>
            <a:off x="4477906" y="3963289"/>
            <a:ext cx="612775" cy="48895"/>
          </a:xfrm>
          <a:custGeom>
            <a:avLst/>
            <a:gdLst/>
            <a:ahLst/>
            <a:cxnLst/>
            <a:rect l="l" t="t" r="r" b="b"/>
            <a:pathLst>
              <a:path w="612775" h="48895">
                <a:moveTo>
                  <a:pt x="603830" y="24383"/>
                </a:moveTo>
                <a:lnTo>
                  <a:pt x="568451" y="44195"/>
                </a:lnTo>
                <a:lnTo>
                  <a:pt x="566927" y="45719"/>
                </a:lnTo>
                <a:lnTo>
                  <a:pt x="566927" y="47243"/>
                </a:lnTo>
                <a:lnTo>
                  <a:pt x="568451" y="48767"/>
                </a:lnTo>
                <a:lnTo>
                  <a:pt x="569975" y="48767"/>
                </a:lnTo>
                <a:lnTo>
                  <a:pt x="609980" y="25907"/>
                </a:lnTo>
                <a:lnTo>
                  <a:pt x="606551" y="25907"/>
                </a:lnTo>
                <a:lnTo>
                  <a:pt x="603830" y="24383"/>
                </a:lnTo>
                <a:close/>
              </a:path>
              <a:path w="612775" h="48895">
                <a:moveTo>
                  <a:pt x="598387" y="21335"/>
                </a:moveTo>
                <a:lnTo>
                  <a:pt x="0" y="21335"/>
                </a:lnTo>
                <a:lnTo>
                  <a:pt x="0" y="25907"/>
                </a:lnTo>
                <a:lnTo>
                  <a:pt x="601109" y="25907"/>
                </a:lnTo>
                <a:lnTo>
                  <a:pt x="603830" y="24383"/>
                </a:lnTo>
                <a:lnTo>
                  <a:pt x="598387" y="21335"/>
                </a:lnTo>
                <a:close/>
              </a:path>
              <a:path w="612775" h="48895">
                <a:moveTo>
                  <a:pt x="606551" y="22859"/>
                </a:moveTo>
                <a:lnTo>
                  <a:pt x="603830" y="24383"/>
                </a:lnTo>
                <a:lnTo>
                  <a:pt x="606551" y="25907"/>
                </a:lnTo>
                <a:lnTo>
                  <a:pt x="606551" y="22859"/>
                </a:lnTo>
                <a:close/>
              </a:path>
              <a:path w="612775" h="48895">
                <a:moveTo>
                  <a:pt x="607313" y="21335"/>
                </a:moveTo>
                <a:lnTo>
                  <a:pt x="606551" y="21335"/>
                </a:lnTo>
                <a:lnTo>
                  <a:pt x="606551" y="25907"/>
                </a:lnTo>
                <a:lnTo>
                  <a:pt x="609980" y="25907"/>
                </a:lnTo>
                <a:lnTo>
                  <a:pt x="612647" y="24383"/>
                </a:lnTo>
                <a:lnTo>
                  <a:pt x="607313" y="21335"/>
                </a:lnTo>
                <a:close/>
              </a:path>
              <a:path w="612775" h="48895">
                <a:moveTo>
                  <a:pt x="569975" y="0"/>
                </a:moveTo>
                <a:lnTo>
                  <a:pt x="568451" y="0"/>
                </a:lnTo>
                <a:lnTo>
                  <a:pt x="566927" y="1523"/>
                </a:lnTo>
                <a:lnTo>
                  <a:pt x="566927" y="3047"/>
                </a:lnTo>
                <a:lnTo>
                  <a:pt x="568451" y="4571"/>
                </a:lnTo>
                <a:lnTo>
                  <a:pt x="603830" y="24383"/>
                </a:lnTo>
                <a:lnTo>
                  <a:pt x="606551" y="22859"/>
                </a:lnTo>
                <a:lnTo>
                  <a:pt x="606551" y="21335"/>
                </a:lnTo>
                <a:lnTo>
                  <a:pt x="607313" y="21335"/>
                </a:lnTo>
                <a:lnTo>
                  <a:pt x="569975" y="0"/>
                </a:lnTo>
                <a:close/>
              </a:path>
            </a:pathLst>
          </a:custGeom>
          <a:solidFill>
            <a:srgbClr val="978747"/>
          </a:solidFill>
        </p:spPr>
        <p:txBody>
          <a:bodyPr wrap="square" lIns="0" tIns="0" rIns="0" bIns="0" rtlCol="0"/>
          <a:lstStyle/>
          <a:p>
            <a:endParaRPr/>
          </a:p>
        </p:txBody>
      </p:sp>
      <p:sp>
        <p:nvSpPr>
          <p:cNvPr id="53" name="object 68"/>
          <p:cNvSpPr/>
          <p:nvPr/>
        </p:nvSpPr>
        <p:spPr>
          <a:xfrm>
            <a:off x="3577856" y="4575617"/>
            <a:ext cx="971678" cy="329503"/>
          </a:xfrm>
          <a:prstGeom prst="rect">
            <a:avLst/>
          </a:prstGeom>
          <a:blipFill>
            <a:blip r:embed="rId15" cstate="print"/>
            <a:stretch>
              <a:fillRect/>
            </a:stretch>
          </a:blipFill>
        </p:spPr>
        <p:txBody>
          <a:bodyPr wrap="square" lIns="0" tIns="0" rIns="0" bIns="0" rtlCol="0"/>
          <a:lstStyle/>
          <a:p>
            <a:endParaRPr/>
          </a:p>
        </p:txBody>
      </p:sp>
      <p:sp>
        <p:nvSpPr>
          <p:cNvPr id="54" name="object 69"/>
          <p:cNvSpPr/>
          <p:nvPr/>
        </p:nvSpPr>
        <p:spPr>
          <a:xfrm>
            <a:off x="3575698" y="4507356"/>
            <a:ext cx="976883" cy="400811"/>
          </a:xfrm>
          <a:prstGeom prst="rect">
            <a:avLst/>
          </a:prstGeom>
          <a:blipFill>
            <a:blip r:embed="rId16" cstate="print"/>
            <a:stretch>
              <a:fillRect/>
            </a:stretch>
          </a:blipFill>
        </p:spPr>
        <p:txBody>
          <a:bodyPr wrap="square" lIns="0" tIns="0" rIns="0" bIns="0" rtlCol="0"/>
          <a:lstStyle/>
          <a:p>
            <a:endParaRPr/>
          </a:p>
        </p:txBody>
      </p:sp>
      <p:sp>
        <p:nvSpPr>
          <p:cNvPr id="55" name="object 70"/>
          <p:cNvSpPr/>
          <p:nvPr/>
        </p:nvSpPr>
        <p:spPr>
          <a:xfrm>
            <a:off x="3575698" y="4507356"/>
            <a:ext cx="977265" cy="401320"/>
          </a:xfrm>
          <a:custGeom>
            <a:avLst/>
            <a:gdLst/>
            <a:ahLst/>
            <a:cxnLst/>
            <a:rect l="l" t="t" r="r" b="b"/>
            <a:pathLst>
              <a:path w="977264" h="401320">
                <a:moveTo>
                  <a:pt x="914399" y="0"/>
                </a:moveTo>
                <a:lnTo>
                  <a:pt x="60959" y="0"/>
                </a:lnTo>
                <a:lnTo>
                  <a:pt x="54863" y="1523"/>
                </a:lnTo>
                <a:lnTo>
                  <a:pt x="47243" y="3047"/>
                </a:lnTo>
                <a:lnTo>
                  <a:pt x="41147" y="6095"/>
                </a:lnTo>
                <a:lnTo>
                  <a:pt x="30479" y="12191"/>
                </a:lnTo>
                <a:lnTo>
                  <a:pt x="28955" y="12191"/>
                </a:lnTo>
                <a:lnTo>
                  <a:pt x="19811" y="19811"/>
                </a:lnTo>
                <a:lnTo>
                  <a:pt x="12191" y="30479"/>
                </a:lnTo>
                <a:lnTo>
                  <a:pt x="10667" y="30479"/>
                </a:lnTo>
                <a:lnTo>
                  <a:pt x="4571" y="41147"/>
                </a:lnTo>
                <a:lnTo>
                  <a:pt x="3047" y="48767"/>
                </a:lnTo>
                <a:lnTo>
                  <a:pt x="0" y="60959"/>
                </a:lnTo>
                <a:lnTo>
                  <a:pt x="0" y="339851"/>
                </a:lnTo>
                <a:lnTo>
                  <a:pt x="3047" y="352043"/>
                </a:lnTo>
                <a:lnTo>
                  <a:pt x="4571" y="359663"/>
                </a:lnTo>
                <a:lnTo>
                  <a:pt x="10667" y="370331"/>
                </a:lnTo>
                <a:lnTo>
                  <a:pt x="12191" y="370331"/>
                </a:lnTo>
                <a:lnTo>
                  <a:pt x="19811" y="380999"/>
                </a:lnTo>
                <a:lnTo>
                  <a:pt x="28955" y="388619"/>
                </a:lnTo>
                <a:lnTo>
                  <a:pt x="30479" y="388619"/>
                </a:lnTo>
                <a:lnTo>
                  <a:pt x="41147" y="394715"/>
                </a:lnTo>
                <a:lnTo>
                  <a:pt x="47243" y="397763"/>
                </a:lnTo>
                <a:lnTo>
                  <a:pt x="54863" y="399287"/>
                </a:lnTo>
                <a:lnTo>
                  <a:pt x="60959" y="400811"/>
                </a:lnTo>
                <a:lnTo>
                  <a:pt x="915923" y="400811"/>
                </a:lnTo>
                <a:lnTo>
                  <a:pt x="928115" y="397763"/>
                </a:lnTo>
                <a:lnTo>
                  <a:pt x="931163" y="396239"/>
                </a:lnTo>
                <a:lnTo>
                  <a:pt x="60959" y="396239"/>
                </a:lnTo>
                <a:lnTo>
                  <a:pt x="48767" y="393191"/>
                </a:lnTo>
                <a:lnTo>
                  <a:pt x="45719" y="391667"/>
                </a:lnTo>
                <a:lnTo>
                  <a:pt x="44195" y="391667"/>
                </a:lnTo>
                <a:lnTo>
                  <a:pt x="32003" y="385571"/>
                </a:lnTo>
                <a:lnTo>
                  <a:pt x="24383" y="377951"/>
                </a:lnTo>
                <a:lnTo>
                  <a:pt x="22859" y="377951"/>
                </a:lnTo>
                <a:lnTo>
                  <a:pt x="16328" y="368807"/>
                </a:lnTo>
                <a:lnTo>
                  <a:pt x="15239" y="368807"/>
                </a:lnTo>
                <a:lnTo>
                  <a:pt x="9143" y="356615"/>
                </a:lnTo>
                <a:lnTo>
                  <a:pt x="4571" y="338327"/>
                </a:lnTo>
                <a:lnTo>
                  <a:pt x="4571" y="60959"/>
                </a:lnTo>
                <a:lnTo>
                  <a:pt x="7619" y="48767"/>
                </a:lnTo>
                <a:lnTo>
                  <a:pt x="9143" y="44195"/>
                </a:lnTo>
                <a:lnTo>
                  <a:pt x="15239" y="32003"/>
                </a:lnTo>
                <a:lnTo>
                  <a:pt x="16328" y="32003"/>
                </a:lnTo>
                <a:lnTo>
                  <a:pt x="22859" y="22859"/>
                </a:lnTo>
                <a:lnTo>
                  <a:pt x="32003" y="15239"/>
                </a:lnTo>
                <a:lnTo>
                  <a:pt x="44195" y="9143"/>
                </a:lnTo>
                <a:lnTo>
                  <a:pt x="48767" y="7619"/>
                </a:lnTo>
                <a:lnTo>
                  <a:pt x="60959" y="4571"/>
                </a:lnTo>
                <a:lnTo>
                  <a:pt x="934211" y="4571"/>
                </a:lnTo>
                <a:lnTo>
                  <a:pt x="922019" y="1523"/>
                </a:lnTo>
                <a:lnTo>
                  <a:pt x="914399" y="0"/>
                </a:lnTo>
                <a:close/>
              </a:path>
              <a:path w="977264" h="401320">
                <a:moveTo>
                  <a:pt x="932687" y="390143"/>
                </a:moveTo>
                <a:lnTo>
                  <a:pt x="926591" y="393191"/>
                </a:lnTo>
                <a:lnTo>
                  <a:pt x="914399" y="396239"/>
                </a:lnTo>
                <a:lnTo>
                  <a:pt x="931163" y="396239"/>
                </a:lnTo>
                <a:lnTo>
                  <a:pt x="934211" y="394715"/>
                </a:lnTo>
                <a:lnTo>
                  <a:pt x="935735" y="394715"/>
                </a:lnTo>
                <a:lnTo>
                  <a:pt x="941069" y="391667"/>
                </a:lnTo>
                <a:lnTo>
                  <a:pt x="932687" y="391667"/>
                </a:lnTo>
                <a:lnTo>
                  <a:pt x="932687" y="390143"/>
                </a:lnTo>
                <a:close/>
              </a:path>
              <a:path w="977264" h="401320">
                <a:moveTo>
                  <a:pt x="42671" y="390143"/>
                </a:moveTo>
                <a:lnTo>
                  <a:pt x="44195" y="391667"/>
                </a:lnTo>
                <a:lnTo>
                  <a:pt x="45719" y="391667"/>
                </a:lnTo>
                <a:lnTo>
                  <a:pt x="42671" y="390143"/>
                </a:lnTo>
                <a:close/>
              </a:path>
              <a:path w="977264" h="401320">
                <a:moveTo>
                  <a:pt x="953203" y="377131"/>
                </a:moveTo>
                <a:lnTo>
                  <a:pt x="943355" y="385571"/>
                </a:lnTo>
                <a:lnTo>
                  <a:pt x="932687" y="391667"/>
                </a:lnTo>
                <a:lnTo>
                  <a:pt x="941069" y="391667"/>
                </a:lnTo>
                <a:lnTo>
                  <a:pt x="946403" y="388619"/>
                </a:lnTo>
                <a:lnTo>
                  <a:pt x="957071" y="380999"/>
                </a:lnTo>
                <a:lnTo>
                  <a:pt x="959249" y="377951"/>
                </a:lnTo>
                <a:lnTo>
                  <a:pt x="952499" y="377951"/>
                </a:lnTo>
                <a:lnTo>
                  <a:pt x="953203" y="377131"/>
                </a:lnTo>
                <a:close/>
              </a:path>
              <a:path w="977264" h="401320">
                <a:moveTo>
                  <a:pt x="22859" y="376427"/>
                </a:moveTo>
                <a:lnTo>
                  <a:pt x="22859" y="377951"/>
                </a:lnTo>
                <a:lnTo>
                  <a:pt x="24383" y="377951"/>
                </a:lnTo>
                <a:lnTo>
                  <a:pt x="22859" y="376427"/>
                </a:lnTo>
                <a:close/>
              </a:path>
              <a:path w="977264" h="401320">
                <a:moveTo>
                  <a:pt x="954023" y="376427"/>
                </a:moveTo>
                <a:lnTo>
                  <a:pt x="953203" y="377131"/>
                </a:lnTo>
                <a:lnTo>
                  <a:pt x="952499" y="377951"/>
                </a:lnTo>
                <a:lnTo>
                  <a:pt x="954023" y="376427"/>
                </a:lnTo>
                <a:close/>
              </a:path>
              <a:path w="977264" h="401320">
                <a:moveTo>
                  <a:pt x="960337" y="376427"/>
                </a:moveTo>
                <a:lnTo>
                  <a:pt x="954023" y="376427"/>
                </a:lnTo>
                <a:lnTo>
                  <a:pt x="952499" y="377951"/>
                </a:lnTo>
                <a:lnTo>
                  <a:pt x="959249" y="377951"/>
                </a:lnTo>
                <a:lnTo>
                  <a:pt x="960337" y="376427"/>
                </a:lnTo>
                <a:close/>
              </a:path>
              <a:path w="977264" h="401320">
                <a:moveTo>
                  <a:pt x="966433" y="367283"/>
                </a:moveTo>
                <a:lnTo>
                  <a:pt x="961643" y="367283"/>
                </a:lnTo>
                <a:lnTo>
                  <a:pt x="953203" y="377131"/>
                </a:lnTo>
                <a:lnTo>
                  <a:pt x="954023" y="376427"/>
                </a:lnTo>
                <a:lnTo>
                  <a:pt x="960337" y="376427"/>
                </a:lnTo>
                <a:lnTo>
                  <a:pt x="964691" y="370331"/>
                </a:lnTo>
                <a:lnTo>
                  <a:pt x="966433" y="367283"/>
                </a:lnTo>
                <a:close/>
              </a:path>
              <a:path w="977264" h="401320">
                <a:moveTo>
                  <a:pt x="15239" y="367283"/>
                </a:moveTo>
                <a:lnTo>
                  <a:pt x="15239" y="368807"/>
                </a:lnTo>
                <a:lnTo>
                  <a:pt x="16328" y="368807"/>
                </a:lnTo>
                <a:lnTo>
                  <a:pt x="15239" y="367283"/>
                </a:lnTo>
                <a:close/>
              </a:path>
              <a:path w="977264" h="401320">
                <a:moveTo>
                  <a:pt x="960119" y="32003"/>
                </a:moveTo>
                <a:lnTo>
                  <a:pt x="966215" y="44195"/>
                </a:lnTo>
                <a:lnTo>
                  <a:pt x="969263" y="48767"/>
                </a:lnTo>
                <a:lnTo>
                  <a:pt x="970787" y="54863"/>
                </a:lnTo>
                <a:lnTo>
                  <a:pt x="970787" y="62483"/>
                </a:lnTo>
                <a:lnTo>
                  <a:pt x="972311" y="68579"/>
                </a:lnTo>
                <a:lnTo>
                  <a:pt x="972311" y="332231"/>
                </a:lnTo>
                <a:lnTo>
                  <a:pt x="970787" y="338327"/>
                </a:lnTo>
                <a:lnTo>
                  <a:pt x="970787" y="345947"/>
                </a:lnTo>
                <a:lnTo>
                  <a:pt x="969263" y="352043"/>
                </a:lnTo>
                <a:lnTo>
                  <a:pt x="966215" y="356615"/>
                </a:lnTo>
                <a:lnTo>
                  <a:pt x="960119" y="368807"/>
                </a:lnTo>
                <a:lnTo>
                  <a:pt x="961643" y="367283"/>
                </a:lnTo>
                <a:lnTo>
                  <a:pt x="966433" y="367283"/>
                </a:lnTo>
                <a:lnTo>
                  <a:pt x="970787" y="359663"/>
                </a:lnTo>
                <a:lnTo>
                  <a:pt x="970787" y="358139"/>
                </a:lnTo>
                <a:lnTo>
                  <a:pt x="973835" y="352043"/>
                </a:lnTo>
                <a:lnTo>
                  <a:pt x="976883" y="339851"/>
                </a:lnTo>
                <a:lnTo>
                  <a:pt x="976883" y="60959"/>
                </a:lnTo>
                <a:lnTo>
                  <a:pt x="975359" y="54863"/>
                </a:lnTo>
                <a:lnTo>
                  <a:pt x="973835" y="47243"/>
                </a:lnTo>
                <a:lnTo>
                  <a:pt x="970787" y="41147"/>
                </a:lnTo>
                <a:lnTo>
                  <a:pt x="966433" y="33527"/>
                </a:lnTo>
                <a:lnTo>
                  <a:pt x="961643" y="33527"/>
                </a:lnTo>
                <a:lnTo>
                  <a:pt x="960119" y="32003"/>
                </a:lnTo>
                <a:close/>
              </a:path>
              <a:path w="977264" h="401320">
                <a:moveTo>
                  <a:pt x="16328" y="32003"/>
                </a:moveTo>
                <a:lnTo>
                  <a:pt x="15239" y="32003"/>
                </a:lnTo>
                <a:lnTo>
                  <a:pt x="15239" y="33527"/>
                </a:lnTo>
                <a:lnTo>
                  <a:pt x="16328" y="32003"/>
                </a:lnTo>
                <a:close/>
              </a:path>
              <a:path w="977264" h="401320">
                <a:moveTo>
                  <a:pt x="934211" y="4571"/>
                </a:moveTo>
                <a:lnTo>
                  <a:pt x="914399" y="4571"/>
                </a:lnTo>
                <a:lnTo>
                  <a:pt x="932687" y="9143"/>
                </a:lnTo>
                <a:lnTo>
                  <a:pt x="943355" y="15239"/>
                </a:lnTo>
                <a:lnTo>
                  <a:pt x="954023" y="22859"/>
                </a:lnTo>
                <a:lnTo>
                  <a:pt x="952499" y="22859"/>
                </a:lnTo>
                <a:lnTo>
                  <a:pt x="961643" y="33527"/>
                </a:lnTo>
                <a:lnTo>
                  <a:pt x="966433" y="33527"/>
                </a:lnTo>
                <a:lnTo>
                  <a:pt x="964691" y="30479"/>
                </a:lnTo>
                <a:lnTo>
                  <a:pt x="957071" y="19811"/>
                </a:lnTo>
                <a:lnTo>
                  <a:pt x="946403" y="12191"/>
                </a:lnTo>
                <a:lnTo>
                  <a:pt x="934211" y="4571"/>
                </a:lnTo>
                <a:close/>
              </a:path>
            </a:pathLst>
          </a:custGeom>
          <a:solidFill>
            <a:srgbClr val="978747"/>
          </a:solidFill>
        </p:spPr>
        <p:txBody>
          <a:bodyPr wrap="square" lIns="0" tIns="0" rIns="0" bIns="0" rtlCol="0"/>
          <a:lstStyle/>
          <a:p>
            <a:endParaRPr/>
          </a:p>
        </p:txBody>
      </p:sp>
      <p:sp>
        <p:nvSpPr>
          <p:cNvPr id="56" name="object 71"/>
          <p:cNvSpPr txBox="1"/>
          <p:nvPr/>
        </p:nvSpPr>
        <p:spPr>
          <a:xfrm>
            <a:off x="3689489" y="4541906"/>
            <a:ext cx="746125" cy="337185"/>
          </a:xfrm>
          <a:prstGeom prst="rect">
            <a:avLst/>
          </a:prstGeom>
        </p:spPr>
        <p:txBody>
          <a:bodyPr vert="horz" wrap="square" lIns="0" tIns="0" rIns="0" bIns="0" rtlCol="0">
            <a:spAutoFit/>
          </a:bodyPr>
          <a:lstStyle/>
          <a:p>
            <a:pPr marL="12065" marR="5080" algn="ctr">
              <a:lnSpc>
                <a:spcPct val="100000"/>
              </a:lnSpc>
            </a:pPr>
            <a:r>
              <a:rPr sz="700" i="1" spc="-60" dirty="0">
                <a:latin typeface="Arial"/>
                <a:cs typeface="Arial"/>
              </a:rPr>
              <a:t>One </a:t>
            </a:r>
            <a:r>
              <a:rPr sz="700" i="1" spc="-20" dirty="0">
                <a:latin typeface="Arial"/>
                <a:cs typeface="Arial"/>
              </a:rPr>
              <a:t>time </a:t>
            </a:r>
            <a:r>
              <a:rPr sz="700" i="1" spc="-40" dirty="0">
                <a:latin typeface="Arial"/>
                <a:cs typeface="Arial"/>
              </a:rPr>
              <a:t>design  </a:t>
            </a:r>
            <a:r>
              <a:rPr sz="700" i="1" spc="-45" dirty="0">
                <a:latin typeface="Arial"/>
                <a:cs typeface="Arial"/>
              </a:rPr>
              <a:t>change </a:t>
            </a:r>
            <a:r>
              <a:rPr sz="700" i="1" spc="-15" dirty="0">
                <a:latin typeface="Arial"/>
                <a:cs typeface="Arial"/>
              </a:rPr>
              <a:t>or  </a:t>
            </a:r>
            <a:r>
              <a:rPr sz="700" i="1" spc="-50" dirty="0">
                <a:latin typeface="Arial"/>
                <a:cs typeface="Arial"/>
              </a:rPr>
              <a:t>Customized</a:t>
            </a:r>
            <a:r>
              <a:rPr sz="700" i="1" spc="-75" dirty="0">
                <a:latin typeface="Arial"/>
                <a:cs typeface="Arial"/>
              </a:rPr>
              <a:t> </a:t>
            </a:r>
            <a:r>
              <a:rPr sz="700" i="1" spc="-25" dirty="0">
                <a:latin typeface="Arial"/>
                <a:cs typeface="Arial"/>
              </a:rPr>
              <a:t>solution</a:t>
            </a:r>
            <a:endParaRPr sz="700">
              <a:latin typeface="Arial"/>
              <a:cs typeface="Arial"/>
            </a:endParaRPr>
          </a:p>
        </p:txBody>
      </p:sp>
      <p:sp>
        <p:nvSpPr>
          <p:cNvPr id="57" name="object 72"/>
          <p:cNvSpPr/>
          <p:nvPr/>
        </p:nvSpPr>
        <p:spPr>
          <a:xfrm>
            <a:off x="4038994" y="4185793"/>
            <a:ext cx="50800" cy="323215"/>
          </a:xfrm>
          <a:custGeom>
            <a:avLst/>
            <a:gdLst/>
            <a:ahLst/>
            <a:cxnLst/>
            <a:rect l="l" t="t" r="r" b="b"/>
            <a:pathLst>
              <a:path w="50800" h="323215">
                <a:moveTo>
                  <a:pt x="4571" y="278891"/>
                </a:moveTo>
                <a:lnTo>
                  <a:pt x="0" y="278891"/>
                </a:lnTo>
                <a:lnTo>
                  <a:pt x="0" y="281939"/>
                </a:lnTo>
                <a:lnTo>
                  <a:pt x="24383" y="323087"/>
                </a:lnTo>
                <a:lnTo>
                  <a:pt x="27093" y="318515"/>
                </a:lnTo>
                <a:lnTo>
                  <a:pt x="22859" y="318515"/>
                </a:lnTo>
                <a:lnTo>
                  <a:pt x="22859" y="310895"/>
                </a:lnTo>
                <a:lnTo>
                  <a:pt x="4571" y="280415"/>
                </a:lnTo>
                <a:lnTo>
                  <a:pt x="4571" y="278891"/>
                </a:lnTo>
                <a:close/>
              </a:path>
              <a:path w="50800" h="323215">
                <a:moveTo>
                  <a:pt x="22859" y="310895"/>
                </a:moveTo>
                <a:lnTo>
                  <a:pt x="22859" y="318515"/>
                </a:lnTo>
                <a:lnTo>
                  <a:pt x="25145" y="314705"/>
                </a:lnTo>
                <a:lnTo>
                  <a:pt x="22859" y="310895"/>
                </a:lnTo>
                <a:close/>
              </a:path>
              <a:path w="50800" h="323215">
                <a:moveTo>
                  <a:pt x="25145" y="314705"/>
                </a:moveTo>
                <a:lnTo>
                  <a:pt x="22859" y="318515"/>
                </a:lnTo>
                <a:lnTo>
                  <a:pt x="27093" y="318515"/>
                </a:lnTo>
                <a:lnTo>
                  <a:pt x="27261" y="318232"/>
                </a:lnTo>
                <a:lnTo>
                  <a:pt x="25145" y="314705"/>
                </a:lnTo>
                <a:close/>
              </a:path>
              <a:path w="50800" h="323215">
                <a:moveTo>
                  <a:pt x="27261" y="318232"/>
                </a:moveTo>
                <a:lnTo>
                  <a:pt x="27093" y="318515"/>
                </a:lnTo>
                <a:lnTo>
                  <a:pt x="27431" y="318515"/>
                </a:lnTo>
                <a:lnTo>
                  <a:pt x="27261" y="318232"/>
                </a:lnTo>
                <a:close/>
              </a:path>
              <a:path w="50800" h="323215">
                <a:moveTo>
                  <a:pt x="27431" y="317944"/>
                </a:moveTo>
                <a:lnTo>
                  <a:pt x="27261" y="318232"/>
                </a:lnTo>
                <a:lnTo>
                  <a:pt x="27431" y="318515"/>
                </a:lnTo>
                <a:lnTo>
                  <a:pt x="27431" y="317944"/>
                </a:lnTo>
                <a:close/>
              </a:path>
              <a:path w="50800" h="323215">
                <a:moveTo>
                  <a:pt x="27431" y="310895"/>
                </a:moveTo>
                <a:lnTo>
                  <a:pt x="25145" y="314705"/>
                </a:lnTo>
                <a:lnTo>
                  <a:pt x="27261" y="318232"/>
                </a:lnTo>
                <a:lnTo>
                  <a:pt x="27431" y="317944"/>
                </a:lnTo>
                <a:lnTo>
                  <a:pt x="27431" y="310895"/>
                </a:lnTo>
                <a:close/>
              </a:path>
              <a:path w="50800" h="323215">
                <a:moveTo>
                  <a:pt x="48767" y="278891"/>
                </a:moveTo>
                <a:lnTo>
                  <a:pt x="45719" y="278891"/>
                </a:lnTo>
                <a:lnTo>
                  <a:pt x="45719" y="280415"/>
                </a:lnTo>
                <a:lnTo>
                  <a:pt x="27431" y="310895"/>
                </a:lnTo>
                <a:lnTo>
                  <a:pt x="27431" y="317944"/>
                </a:lnTo>
                <a:lnTo>
                  <a:pt x="48767" y="281939"/>
                </a:lnTo>
                <a:lnTo>
                  <a:pt x="50291" y="280415"/>
                </a:lnTo>
                <a:lnTo>
                  <a:pt x="48767" y="278891"/>
                </a:lnTo>
                <a:close/>
              </a:path>
              <a:path w="50800" h="323215">
                <a:moveTo>
                  <a:pt x="27431" y="0"/>
                </a:moveTo>
                <a:lnTo>
                  <a:pt x="22859" y="0"/>
                </a:lnTo>
                <a:lnTo>
                  <a:pt x="22859" y="310895"/>
                </a:lnTo>
                <a:lnTo>
                  <a:pt x="25145" y="314705"/>
                </a:lnTo>
                <a:lnTo>
                  <a:pt x="27431" y="310895"/>
                </a:lnTo>
                <a:lnTo>
                  <a:pt x="27431" y="0"/>
                </a:lnTo>
                <a:close/>
              </a:path>
            </a:pathLst>
          </a:custGeom>
          <a:solidFill>
            <a:srgbClr val="978747"/>
          </a:solidFill>
        </p:spPr>
        <p:txBody>
          <a:bodyPr wrap="square" lIns="0" tIns="0" rIns="0" bIns="0" rtlCol="0"/>
          <a:lstStyle/>
          <a:p>
            <a:endParaRPr/>
          </a:p>
        </p:txBody>
      </p:sp>
      <p:sp>
        <p:nvSpPr>
          <p:cNvPr id="58" name="object 73"/>
          <p:cNvSpPr txBox="1"/>
          <p:nvPr/>
        </p:nvSpPr>
        <p:spPr>
          <a:xfrm>
            <a:off x="4149737" y="4301114"/>
            <a:ext cx="127635" cy="123825"/>
          </a:xfrm>
          <a:prstGeom prst="rect">
            <a:avLst/>
          </a:prstGeom>
        </p:spPr>
        <p:txBody>
          <a:bodyPr vert="horz" wrap="square" lIns="0" tIns="0" rIns="0" bIns="0" rtlCol="0">
            <a:spAutoFit/>
          </a:bodyPr>
          <a:lstStyle/>
          <a:p>
            <a:pPr marL="12700">
              <a:lnSpc>
                <a:spcPct val="100000"/>
              </a:lnSpc>
            </a:pPr>
            <a:r>
              <a:rPr sz="700" i="1" spc="-65" dirty="0">
                <a:latin typeface="Arial"/>
                <a:cs typeface="Arial"/>
              </a:rPr>
              <a:t>N</a:t>
            </a:r>
            <a:r>
              <a:rPr sz="700" i="1" spc="-35" dirty="0">
                <a:latin typeface="Arial"/>
                <a:cs typeface="Arial"/>
              </a:rPr>
              <a:t>o</a:t>
            </a:r>
            <a:endParaRPr sz="700">
              <a:latin typeface="Arial"/>
              <a:cs typeface="Arial"/>
            </a:endParaRPr>
          </a:p>
        </p:txBody>
      </p:sp>
      <p:sp>
        <p:nvSpPr>
          <p:cNvPr id="59" name="object 74"/>
          <p:cNvSpPr txBox="1"/>
          <p:nvPr/>
        </p:nvSpPr>
        <p:spPr>
          <a:xfrm>
            <a:off x="1818018" y="2402211"/>
            <a:ext cx="1579245" cy="123825"/>
          </a:xfrm>
          <a:prstGeom prst="rect">
            <a:avLst/>
          </a:prstGeom>
        </p:spPr>
        <p:txBody>
          <a:bodyPr vert="horz" wrap="square" lIns="0" tIns="0" rIns="0" bIns="0" rtlCol="0">
            <a:spAutoFit/>
          </a:bodyPr>
          <a:lstStyle/>
          <a:p>
            <a:pPr marL="12700">
              <a:lnSpc>
                <a:spcPct val="100000"/>
              </a:lnSpc>
              <a:tabLst>
                <a:tab pos="1452245" algn="l"/>
              </a:tabLst>
            </a:pPr>
            <a:r>
              <a:rPr sz="700" i="1" spc="-20" dirty="0">
                <a:latin typeface="Arial"/>
                <a:cs typeface="Arial"/>
              </a:rPr>
              <a:t>I</a:t>
            </a:r>
            <a:r>
              <a:rPr sz="700" i="1" spc="-35" dirty="0">
                <a:latin typeface="Arial"/>
                <a:cs typeface="Arial"/>
              </a:rPr>
              <a:t>npu</a:t>
            </a:r>
            <a:r>
              <a:rPr sz="700" i="1" spc="35" dirty="0">
                <a:latin typeface="Arial"/>
                <a:cs typeface="Arial"/>
              </a:rPr>
              <a:t>t</a:t>
            </a:r>
            <a:r>
              <a:rPr sz="700" spc="35" dirty="0">
                <a:latin typeface="Times New Roman"/>
                <a:cs typeface="Times New Roman"/>
              </a:rPr>
              <a:t>	</a:t>
            </a:r>
            <a:r>
              <a:rPr sz="700" i="1" spc="-185" dirty="0">
                <a:latin typeface="Arial"/>
                <a:cs typeface="Arial"/>
              </a:rPr>
              <a:t>Y</a:t>
            </a:r>
            <a:r>
              <a:rPr sz="700" i="1" spc="-60" dirty="0">
                <a:latin typeface="Arial"/>
                <a:cs typeface="Arial"/>
              </a:rPr>
              <a:t>e</a:t>
            </a:r>
            <a:r>
              <a:rPr sz="700" i="1" spc="-80" dirty="0">
                <a:latin typeface="Arial"/>
                <a:cs typeface="Arial"/>
              </a:rPr>
              <a:t>s</a:t>
            </a:r>
            <a:endParaRPr sz="700">
              <a:latin typeface="Arial"/>
              <a:cs typeface="Arial"/>
            </a:endParaRPr>
          </a:p>
        </p:txBody>
      </p:sp>
      <p:sp>
        <p:nvSpPr>
          <p:cNvPr id="60" name="object 75"/>
          <p:cNvSpPr/>
          <p:nvPr/>
        </p:nvSpPr>
        <p:spPr>
          <a:xfrm>
            <a:off x="1597546" y="2523108"/>
            <a:ext cx="612775" cy="48895"/>
          </a:xfrm>
          <a:custGeom>
            <a:avLst/>
            <a:gdLst/>
            <a:ahLst/>
            <a:cxnLst/>
            <a:rect l="l" t="t" r="r" b="b"/>
            <a:pathLst>
              <a:path w="612775" h="48895">
                <a:moveTo>
                  <a:pt x="603830" y="24383"/>
                </a:moveTo>
                <a:lnTo>
                  <a:pt x="568451" y="44195"/>
                </a:lnTo>
                <a:lnTo>
                  <a:pt x="566927" y="45719"/>
                </a:lnTo>
                <a:lnTo>
                  <a:pt x="566927" y="47243"/>
                </a:lnTo>
                <a:lnTo>
                  <a:pt x="568451" y="48767"/>
                </a:lnTo>
                <a:lnTo>
                  <a:pt x="569975" y="48767"/>
                </a:lnTo>
                <a:lnTo>
                  <a:pt x="609980" y="25907"/>
                </a:lnTo>
                <a:lnTo>
                  <a:pt x="606551" y="25907"/>
                </a:lnTo>
                <a:lnTo>
                  <a:pt x="603830" y="24383"/>
                </a:lnTo>
                <a:close/>
              </a:path>
              <a:path w="612775" h="48895">
                <a:moveTo>
                  <a:pt x="598387" y="21335"/>
                </a:moveTo>
                <a:lnTo>
                  <a:pt x="0" y="21335"/>
                </a:lnTo>
                <a:lnTo>
                  <a:pt x="0" y="25907"/>
                </a:lnTo>
                <a:lnTo>
                  <a:pt x="601109" y="25907"/>
                </a:lnTo>
                <a:lnTo>
                  <a:pt x="603830" y="24383"/>
                </a:lnTo>
                <a:lnTo>
                  <a:pt x="598387" y="21335"/>
                </a:lnTo>
                <a:close/>
              </a:path>
              <a:path w="612775" h="48895">
                <a:moveTo>
                  <a:pt x="606551" y="22859"/>
                </a:moveTo>
                <a:lnTo>
                  <a:pt x="603830" y="24383"/>
                </a:lnTo>
                <a:lnTo>
                  <a:pt x="606551" y="25907"/>
                </a:lnTo>
                <a:lnTo>
                  <a:pt x="606551" y="22859"/>
                </a:lnTo>
                <a:close/>
              </a:path>
              <a:path w="612775" h="48895">
                <a:moveTo>
                  <a:pt x="608075" y="22859"/>
                </a:moveTo>
                <a:lnTo>
                  <a:pt x="606551" y="22859"/>
                </a:lnTo>
                <a:lnTo>
                  <a:pt x="606551" y="25907"/>
                </a:lnTo>
                <a:lnTo>
                  <a:pt x="608075" y="25907"/>
                </a:lnTo>
                <a:lnTo>
                  <a:pt x="608075" y="22859"/>
                </a:lnTo>
                <a:close/>
              </a:path>
              <a:path w="612775" h="48895">
                <a:moveTo>
                  <a:pt x="608075" y="21771"/>
                </a:moveTo>
                <a:lnTo>
                  <a:pt x="608075" y="25907"/>
                </a:lnTo>
                <a:lnTo>
                  <a:pt x="609980" y="25907"/>
                </a:lnTo>
                <a:lnTo>
                  <a:pt x="612647" y="24383"/>
                </a:lnTo>
                <a:lnTo>
                  <a:pt x="608075" y="21771"/>
                </a:lnTo>
                <a:close/>
              </a:path>
              <a:path w="612775" h="48895">
                <a:moveTo>
                  <a:pt x="569975" y="0"/>
                </a:moveTo>
                <a:lnTo>
                  <a:pt x="568451" y="0"/>
                </a:lnTo>
                <a:lnTo>
                  <a:pt x="566927" y="1523"/>
                </a:lnTo>
                <a:lnTo>
                  <a:pt x="566927" y="3047"/>
                </a:lnTo>
                <a:lnTo>
                  <a:pt x="568451" y="4571"/>
                </a:lnTo>
                <a:lnTo>
                  <a:pt x="603830" y="24383"/>
                </a:lnTo>
                <a:lnTo>
                  <a:pt x="606551" y="22859"/>
                </a:lnTo>
                <a:lnTo>
                  <a:pt x="608075" y="22859"/>
                </a:lnTo>
                <a:lnTo>
                  <a:pt x="608075" y="21771"/>
                </a:lnTo>
                <a:lnTo>
                  <a:pt x="569975" y="0"/>
                </a:lnTo>
                <a:close/>
              </a:path>
              <a:path w="612775" h="48895">
                <a:moveTo>
                  <a:pt x="608075" y="21335"/>
                </a:moveTo>
                <a:lnTo>
                  <a:pt x="607313" y="21335"/>
                </a:lnTo>
                <a:lnTo>
                  <a:pt x="608075" y="21771"/>
                </a:lnTo>
                <a:lnTo>
                  <a:pt x="608075" y="21335"/>
                </a:lnTo>
                <a:close/>
              </a:path>
            </a:pathLst>
          </a:custGeom>
          <a:solidFill>
            <a:srgbClr val="978747"/>
          </a:solidFill>
        </p:spPr>
        <p:txBody>
          <a:bodyPr wrap="square" lIns="0" tIns="0" rIns="0" bIns="0" rtlCol="0"/>
          <a:lstStyle/>
          <a:p>
            <a:endParaRPr/>
          </a:p>
        </p:txBody>
      </p:sp>
      <p:sp>
        <p:nvSpPr>
          <p:cNvPr id="61" name="object 76"/>
          <p:cNvSpPr txBox="1"/>
          <p:nvPr/>
        </p:nvSpPr>
        <p:spPr>
          <a:xfrm>
            <a:off x="1702156" y="4526666"/>
            <a:ext cx="1274445" cy="123825"/>
          </a:xfrm>
          <a:prstGeom prst="rect">
            <a:avLst/>
          </a:prstGeom>
        </p:spPr>
        <p:txBody>
          <a:bodyPr vert="horz" wrap="square" lIns="0" tIns="0" rIns="0" bIns="0" rtlCol="0">
            <a:spAutoFit/>
          </a:bodyPr>
          <a:lstStyle/>
          <a:p>
            <a:pPr marL="12700">
              <a:lnSpc>
                <a:spcPct val="100000"/>
              </a:lnSpc>
            </a:pPr>
            <a:r>
              <a:rPr sz="700" i="1" spc="-35" dirty="0">
                <a:solidFill>
                  <a:srgbClr val="A6A6A6"/>
                </a:solidFill>
                <a:latin typeface="Arial"/>
                <a:cs typeface="Arial"/>
              </a:rPr>
              <a:t>Adapted </a:t>
            </a:r>
            <a:r>
              <a:rPr sz="700" i="1" spc="-15" dirty="0">
                <a:solidFill>
                  <a:srgbClr val="A6A6A6"/>
                </a:solidFill>
                <a:latin typeface="Arial"/>
                <a:cs typeface="Arial"/>
              </a:rPr>
              <a:t>from </a:t>
            </a:r>
            <a:r>
              <a:rPr sz="700" i="1" spc="-30" dirty="0">
                <a:solidFill>
                  <a:srgbClr val="A6A6A6"/>
                </a:solidFill>
                <a:latin typeface="Arial"/>
                <a:cs typeface="Arial"/>
              </a:rPr>
              <a:t>Kimball </a:t>
            </a:r>
            <a:r>
              <a:rPr sz="700" i="1" spc="5" dirty="0">
                <a:solidFill>
                  <a:srgbClr val="A6A6A6"/>
                </a:solidFill>
                <a:latin typeface="Arial"/>
                <a:cs typeface="Arial"/>
              </a:rPr>
              <a:t>&amp; </a:t>
            </a:r>
            <a:r>
              <a:rPr sz="700" i="1" spc="-85" dirty="0">
                <a:solidFill>
                  <a:srgbClr val="A6A6A6"/>
                </a:solidFill>
                <a:latin typeface="Arial"/>
                <a:cs typeface="Arial"/>
              </a:rPr>
              <a:t>Ross</a:t>
            </a:r>
            <a:r>
              <a:rPr sz="700" i="1" spc="-114" dirty="0">
                <a:solidFill>
                  <a:srgbClr val="A6A6A6"/>
                </a:solidFill>
                <a:latin typeface="Arial"/>
                <a:cs typeface="Arial"/>
              </a:rPr>
              <a:t> </a:t>
            </a:r>
            <a:r>
              <a:rPr sz="700" i="1" spc="-45" dirty="0">
                <a:solidFill>
                  <a:srgbClr val="A6A6A6"/>
                </a:solidFill>
                <a:latin typeface="Arial"/>
                <a:cs typeface="Arial"/>
              </a:rPr>
              <a:t>2013</a:t>
            </a:r>
            <a:endParaRPr sz="700">
              <a:latin typeface="Arial"/>
              <a:cs typeface="Arial"/>
            </a:endParaRPr>
          </a:p>
        </p:txBody>
      </p:sp>
    </p:spTree>
    <p:extLst>
      <p:ext uri="{BB962C8B-B14F-4D97-AF65-F5344CB8AC3E}">
        <p14:creationId xmlns:p14="http://schemas.microsoft.com/office/powerpoint/2010/main" val="84987403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3" name="Content Placeholder 2"/>
          <p:cNvSpPr>
            <a:spLocks noGrp="1"/>
          </p:cNvSpPr>
          <p:nvPr>
            <p:ph idx="1"/>
          </p:nvPr>
        </p:nvSpPr>
        <p:spPr/>
        <p:txBody>
          <a:bodyPr/>
          <a:lstStyle/>
          <a:p>
            <a:endParaRPr lang="sv-SE" b="1" dirty="0"/>
          </a:p>
        </p:txBody>
      </p:sp>
      <p:sp>
        <p:nvSpPr>
          <p:cNvPr id="90" name="object 3"/>
          <p:cNvSpPr txBox="1"/>
          <p:nvPr/>
        </p:nvSpPr>
        <p:spPr>
          <a:xfrm>
            <a:off x="1578355" y="4649726"/>
            <a:ext cx="102235" cy="107950"/>
          </a:xfrm>
          <a:prstGeom prst="rect">
            <a:avLst/>
          </a:prstGeom>
        </p:spPr>
        <p:txBody>
          <a:bodyPr vert="horz" wrap="square" lIns="0" tIns="0" rIns="0" bIns="0" rtlCol="0">
            <a:spAutoFit/>
          </a:bodyPr>
          <a:lstStyle/>
          <a:p>
            <a:pPr marL="12700">
              <a:lnSpc>
                <a:spcPct val="100000"/>
              </a:lnSpc>
            </a:pPr>
            <a:r>
              <a:rPr sz="600" i="1" spc="-35" dirty="0">
                <a:latin typeface="Arial"/>
                <a:cs typeface="Arial"/>
              </a:rPr>
              <a:t>3</a:t>
            </a:r>
            <a:r>
              <a:rPr sz="600" i="1" spc="-30" dirty="0">
                <a:latin typeface="Arial"/>
                <a:cs typeface="Arial"/>
              </a:rPr>
              <a:t>9</a:t>
            </a:r>
            <a:endParaRPr sz="600">
              <a:latin typeface="Arial"/>
              <a:cs typeface="Arial"/>
            </a:endParaRPr>
          </a:p>
        </p:txBody>
      </p:sp>
      <p:sp>
        <p:nvSpPr>
          <p:cNvPr id="91" name="object 6"/>
          <p:cNvSpPr/>
          <p:nvPr/>
        </p:nvSpPr>
        <p:spPr>
          <a:xfrm>
            <a:off x="1491995" y="1692397"/>
            <a:ext cx="4572000" cy="0"/>
          </a:xfrm>
          <a:custGeom>
            <a:avLst/>
            <a:gdLst/>
            <a:ahLst/>
            <a:cxnLst/>
            <a:rect l="l" t="t" r="r" b="b"/>
            <a:pathLst>
              <a:path w="4572000">
                <a:moveTo>
                  <a:pt x="0" y="0"/>
                </a:moveTo>
                <a:lnTo>
                  <a:pt x="4571999" y="0"/>
                </a:lnTo>
              </a:path>
            </a:pathLst>
          </a:custGeom>
          <a:ln w="7619">
            <a:solidFill>
              <a:srgbClr val="BF0000"/>
            </a:solidFill>
          </a:ln>
        </p:spPr>
        <p:txBody>
          <a:bodyPr wrap="square" lIns="0" tIns="0" rIns="0" bIns="0" rtlCol="0"/>
          <a:lstStyle/>
          <a:p>
            <a:endParaRPr/>
          </a:p>
        </p:txBody>
      </p:sp>
      <p:sp>
        <p:nvSpPr>
          <p:cNvPr id="92" name="object 9"/>
          <p:cNvSpPr txBox="1"/>
          <p:nvPr/>
        </p:nvSpPr>
        <p:spPr>
          <a:xfrm>
            <a:off x="2171191" y="1710947"/>
            <a:ext cx="3214370" cy="361950"/>
          </a:xfrm>
          <a:prstGeom prst="rect">
            <a:avLst/>
          </a:prstGeom>
        </p:spPr>
        <p:txBody>
          <a:bodyPr vert="horz" wrap="square" lIns="0" tIns="0" rIns="0" bIns="0" rtlCol="0">
            <a:spAutoFit/>
          </a:bodyPr>
          <a:lstStyle/>
          <a:p>
            <a:pPr marL="12700">
              <a:lnSpc>
                <a:spcPct val="100000"/>
              </a:lnSpc>
            </a:pPr>
            <a:r>
              <a:rPr sz="2200" spc="-165" dirty="0">
                <a:solidFill>
                  <a:srgbClr val="C00000"/>
                </a:solidFill>
                <a:latin typeface="Arial"/>
                <a:cs typeface="Arial"/>
              </a:rPr>
              <a:t>The </a:t>
            </a:r>
            <a:r>
              <a:rPr sz="2200" spc="-130" dirty="0">
                <a:solidFill>
                  <a:srgbClr val="C00000"/>
                </a:solidFill>
                <a:latin typeface="Arial"/>
                <a:cs typeface="Arial"/>
              </a:rPr>
              <a:t>Data </a:t>
            </a:r>
            <a:r>
              <a:rPr sz="2200" spc="-145" dirty="0">
                <a:solidFill>
                  <a:srgbClr val="C00000"/>
                </a:solidFill>
                <a:latin typeface="Arial"/>
                <a:cs typeface="Arial"/>
              </a:rPr>
              <a:t>Staging </a:t>
            </a:r>
            <a:r>
              <a:rPr sz="2200" spc="-125" dirty="0">
                <a:solidFill>
                  <a:srgbClr val="C00000"/>
                </a:solidFill>
                <a:latin typeface="Arial"/>
                <a:cs typeface="Arial"/>
              </a:rPr>
              <a:t>Area</a:t>
            </a:r>
            <a:r>
              <a:rPr sz="2200" dirty="0">
                <a:solidFill>
                  <a:srgbClr val="C00000"/>
                </a:solidFill>
                <a:latin typeface="Arial"/>
                <a:cs typeface="Arial"/>
              </a:rPr>
              <a:t> </a:t>
            </a:r>
            <a:r>
              <a:rPr sz="2200" spc="-210" dirty="0">
                <a:solidFill>
                  <a:srgbClr val="C00000"/>
                </a:solidFill>
                <a:latin typeface="Arial"/>
                <a:cs typeface="Arial"/>
              </a:rPr>
              <a:t>(DSA)</a:t>
            </a:r>
            <a:endParaRPr sz="2200">
              <a:latin typeface="Arial"/>
              <a:cs typeface="Arial"/>
            </a:endParaRPr>
          </a:p>
        </p:txBody>
      </p:sp>
      <p:sp>
        <p:nvSpPr>
          <p:cNvPr id="93" name="object 10"/>
          <p:cNvSpPr txBox="1"/>
          <p:nvPr/>
        </p:nvSpPr>
        <p:spPr>
          <a:xfrm>
            <a:off x="1753615" y="2163067"/>
            <a:ext cx="1927225" cy="2167255"/>
          </a:xfrm>
          <a:prstGeom prst="rect">
            <a:avLst/>
          </a:prstGeom>
        </p:spPr>
        <p:txBody>
          <a:bodyPr vert="horz" wrap="square" lIns="0" tIns="0" rIns="0" bIns="0" rtlCol="0">
            <a:spAutoFit/>
          </a:bodyPr>
          <a:lstStyle/>
          <a:p>
            <a:pPr marL="184785" marR="57785" indent="-172085">
              <a:lnSpc>
                <a:spcPts val="1150"/>
              </a:lnSpc>
              <a:buChar char="•"/>
              <a:tabLst>
                <a:tab pos="185420" algn="l"/>
              </a:tabLst>
            </a:pPr>
            <a:r>
              <a:rPr sz="1200" spc="-60" dirty="0">
                <a:solidFill>
                  <a:srgbClr val="3F3F3F"/>
                </a:solidFill>
                <a:latin typeface="Arial"/>
                <a:cs typeface="Arial"/>
              </a:rPr>
              <a:t>Only </a:t>
            </a:r>
            <a:r>
              <a:rPr sz="1200" spc="-45" dirty="0">
                <a:solidFill>
                  <a:srgbClr val="3F3F3F"/>
                </a:solidFill>
                <a:latin typeface="Arial"/>
                <a:cs typeface="Arial"/>
              </a:rPr>
              <a:t>data </a:t>
            </a:r>
            <a:r>
              <a:rPr sz="1200" spc="-55" dirty="0">
                <a:solidFill>
                  <a:srgbClr val="3F3F3F"/>
                </a:solidFill>
                <a:latin typeface="Arial"/>
                <a:cs typeface="Arial"/>
              </a:rPr>
              <a:t>management  </a:t>
            </a:r>
            <a:r>
              <a:rPr sz="1200" spc="-50" dirty="0">
                <a:solidFill>
                  <a:srgbClr val="3F3F3F"/>
                </a:solidFill>
                <a:latin typeface="Arial"/>
                <a:cs typeface="Arial"/>
              </a:rPr>
              <a:t>concerning </a:t>
            </a:r>
            <a:r>
              <a:rPr sz="1200" spc="-10" dirty="0">
                <a:solidFill>
                  <a:srgbClr val="3F3F3F"/>
                </a:solidFill>
                <a:latin typeface="Arial"/>
                <a:cs typeface="Arial"/>
              </a:rPr>
              <a:t>the </a:t>
            </a:r>
            <a:r>
              <a:rPr sz="1200" spc="-180" dirty="0">
                <a:solidFill>
                  <a:srgbClr val="3F3F3F"/>
                </a:solidFill>
                <a:latin typeface="Arial"/>
                <a:cs typeface="Arial"/>
              </a:rPr>
              <a:t>ETL</a:t>
            </a:r>
            <a:r>
              <a:rPr sz="1200" spc="-225" dirty="0">
                <a:solidFill>
                  <a:srgbClr val="3F3F3F"/>
                </a:solidFill>
                <a:latin typeface="Arial"/>
                <a:cs typeface="Arial"/>
              </a:rPr>
              <a:t> </a:t>
            </a:r>
            <a:r>
              <a:rPr sz="1200" spc="-95" dirty="0">
                <a:solidFill>
                  <a:srgbClr val="3F3F3F"/>
                </a:solidFill>
                <a:latin typeface="Arial"/>
                <a:cs typeface="Arial"/>
              </a:rPr>
              <a:t>Process</a:t>
            </a:r>
            <a:endParaRPr sz="1200">
              <a:latin typeface="Arial"/>
              <a:cs typeface="Arial"/>
            </a:endParaRPr>
          </a:p>
          <a:p>
            <a:pPr marL="384175" marR="250825" lvl="1" indent="-142875">
              <a:lnSpc>
                <a:spcPct val="80000"/>
              </a:lnSpc>
              <a:spcBef>
                <a:spcPts val="254"/>
              </a:spcBef>
              <a:buChar char="–"/>
              <a:tabLst>
                <a:tab pos="384810" algn="l"/>
              </a:tabLst>
            </a:pPr>
            <a:r>
              <a:rPr sz="1000" spc="-75" dirty="0">
                <a:solidFill>
                  <a:srgbClr val="3F3F3F"/>
                </a:solidFill>
                <a:latin typeface="Arial"/>
                <a:cs typeface="Arial"/>
              </a:rPr>
              <a:t>Do </a:t>
            </a:r>
            <a:r>
              <a:rPr sz="1000" spc="-5" dirty="0">
                <a:solidFill>
                  <a:srgbClr val="3F3F3F"/>
                </a:solidFill>
                <a:latin typeface="Arial"/>
                <a:cs typeface="Arial"/>
              </a:rPr>
              <a:t>not let </a:t>
            </a:r>
            <a:r>
              <a:rPr sz="1000" spc="-65" dirty="0">
                <a:solidFill>
                  <a:srgbClr val="3F3F3F"/>
                </a:solidFill>
                <a:latin typeface="Arial"/>
                <a:cs typeface="Arial"/>
              </a:rPr>
              <a:t>business</a:t>
            </a:r>
            <a:r>
              <a:rPr sz="1000" spc="-150" dirty="0">
                <a:solidFill>
                  <a:srgbClr val="3F3F3F"/>
                </a:solidFill>
                <a:latin typeface="Arial"/>
                <a:cs typeface="Arial"/>
              </a:rPr>
              <a:t> </a:t>
            </a:r>
            <a:r>
              <a:rPr sz="1000" spc="-70" dirty="0">
                <a:solidFill>
                  <a:srgbClr val="3F3F3F"/>
                </a:solidFill>
                <a:latin typeface="Arial"/>
                <a:cs typeface="Arial"/>
              </a:rPr>
              <a:t>users  </a:t>
            </a:r>
            <a:r>
              <a:rPr sz="1000" spc="-95" dirty="0">
                <a:solidFill>
                  <a:srgbClr val="3F3F3F"/>
                </a:solidFill>
                <a:latin typeface="Arial"/>
                <a:cs typeface="Arial"/>
              </a:rPr>
              <a:t>access </a:t>
            </a:r>
            <a:r>
              <a:rPr sz="1000" spc="-40" dirty="0">
                <a:solidFill>
                  <a:srgbClr val="3F3F3F"/>
                </a:solidFill>
                <a:latin typeface="Arial"/>
                <a:cs typeface="Arial"/>
              </a:rPr>
              <a:t>data </a:t>
            </a:r>
            <a:r>
              <a:rPr sz="1000" spc="-20" dirty="0">
                <a:solidFill>
                  <a:srgbClr val="3F3F3F"/>
                </a:solidFill>
                <a:latin typeface="Arial"/>
                <a:cs typeface="Arial"/>
              </a:rPr>
              <a:t>in </a:t>
            </a:r>
            <a:r>
              <a:rPr sz="1000" spc="-15" dirty="0">
                <a:solidFill>
                  <a:srgbClr val="3F3F3F"/>
                </a:solidFill>
                <a:latin typeface="Arial"/>
                <a:cs typeface="Arial"/>
              </a:rPr>
              <a:t>the</a:t>
            </a:r>
            <a:r>
              <a:rPr sz="1000" spc="-70" dirty="0">
                <a:solidFill>
                  <a:srgbClr val="3F3F3F"/>
                </a:solidFill>
                <a:latin typeface="Arial"/>
                <a:cs typeface="Arial"/>
              </a:rPr>
              <a:t> </a:t>
            </a:r>
            <a:r>
              <a:rPr sz="1000" spc="-145" dirty="0">
                <a:solidFill>
                  <a:srgbClr val="3F3F3F"/>
                </a:solidFill>
                <a:latin typeface="Arial"/>
                <a:cs typeface="Arial"/>
              </a:rPr>
              <a:t>DSA</a:t>
            </a:r>
            <a:endParaRPr sz="1000">
              <a:latin typeface="Arial"/>
              <a:cs typeface="Arial"/>
            </a:endParaRPr>
          </a:p>
          <a:p>
            <a:pPr marL="184785" marR="5080" indent="-172085">
              <a:lnSpc>
                <a:spcPts val="1150"/>
              </a:lnSpc>
              <a:spcBef>
                <a:spcPts val="270"/>
              </a:spcBef>
              <a:buChar char="•"/>
              <a:tabLst>
                <a:tab pos="185420" algn="l"/>
              </a:tabLst>
            </a:pPr>
            <a:r>
              <a:rPr sz="1200" spc="-85" dirty="0">
                <a:solidFill>
                  <a:srgbClr val="3F3F3F"/>
                </a:solidFill>
                <a:latin typeface="Arial"/>
                <a:cs typeface="Arial"/>
              </a:rPr>
              <a:t>The </a:t>
            </a:r>
            <a:r>
              <a:rPr sz="1200" spc="-45" dirty="0">
                <a:solidFill>
                  <a:srgbClr val="3F3F3F"/>
                </a:solidFill>
                <a:latin typeface="Arial"/>
                <a:cs typeface="Arial"/>
              </a:rPr>
              <a:t>raw data </a:t>
            </a:r>
            <a:r>
              <a:rPr sz="1200" spc="-65" dirty="0">
                <a:solidFill>
                  <a:srgbClr val="3F3F3F"/>
                </a:solidFill>
                <a:latin typeface="Arial"/>
                <a:cs typeface="Arial"/>
              </a:rPr>
              <a:t>is </a:t>
            </a:r>
            <a:r>
              <a:rPr sz="1200" spc="-45" dirty="0">
                <a:solidFill>
                  <a:srgbClr val="3F3F3F"/>
                </a:solidFill>
                <a:latin typeface="Arial"/>
                <a:cs typeface="Arial"/>
              </a:rPr>
              <a:t>loaded </a:t>
            </a:r>
            <a:r>
              <a:rPr sz="1200" spc="10" dirty="0">
                <a:solidFill>
                  <a:srgbClr val="3F3F3F"/>
                </a:solidFill>
                <a:latin typeface="Arial"/>
                <a:cs typeface="Arial"/>
              </a:rPr>
              <a:t>to  </a:t>
            </a:r>
            <a:r>
              <a:rPr sz="1200" spc="-60" dirty="0">
                <a:solidFill>
                  <a:srgbClr val="3F3F3F"/>
                </a:solidFill>
                <a:latin typeface="Arial"/>
                <a:cs typeface="Arial"/>
              </a:rPr>
              <a:t>staging</a:t>
            </a:r>
            <a:r>
              <a:rPr sz="1200" spc="-100" dirty="0">
                <a:solidFill>
                  <a:srgbClr val="3F3F3F"/>
                </a:solidFill>
                <a:latin typeface="Arial"/>
                <a:cs typeface="Arial"/>
              </a:rPr>
              <a:t> </a:t>
            </a:r>
            <a:r>
              <a:rPr sz="1200" spc="-45" dirty="0">
                <a:solidFill>
                  <a:srgbClr val="3F3F3F"/>
                </a:solidFill>
                <a:latin typeface="Arial"/>
                <a:cs typeface="Arial"/>
              </a:rPr>
              <a:t>tables</a:t>
            </a:r>
            <a:r>
              <a:rPr sz="1200" spc="-100" dirty="0">
                <a:solidFill>
                  <a:srgbClr val="3F3F3F"/>
                </a:solidFill>
                <a:latin typeface="Arial"/>
                <a:cs typeface="Arial"/>
              </a:rPr>
              <a:t> </a:t>
            </a:r>
            <a:r>
              <a:rPr sz="1200" spc="-15" dirty="0">
                <a:solidFill>
                  <a:srgbClr val="3F3F3F"/>
                </a:solidFill>
                <a:latin typeface="Arial"/>
                <a:cs typeface="Arial"/>
              </a:rPr>
              <a:t>from</a:t>
            </a:r>
            <a:r>
              <a:rPr sz="1200" spc="-100" dirty="0">
                <a:solidFill>
                  <a:srgbClr val="3F3F3F"/>
                </a:solidFill>
                <a:latin typeface="Arial"/>
                <a:cs typeface="Arial"/>
              </a:rPr>
              <a:t> </a:t>
            </a:r>
            <a:r>
              <a:rPr sz="1200" spc="-10" dirty="0">
                <a:solidFill>
                  <a:srgbClr val="3F3F3F"/>
                </a:solidFill>
                <a:latin typeface="Arial"/>
                <a:cs typeface="Arial"/>
              </a:rPr>
              <a:t>the</a:t>
            </a:r>
            <a:r>
              <a:rPr sz="1200" spc="-85" dirty="0">
                <a:solidFill>
                  <a:srgbClr val="3F3F3F"/>
                </a:solidFill>
                <a:latin typeface="Arial"/>
                <a:cs typeface="Arial"/>
              </a:rPr>
              <a:t> </a:t>
            </a:r>
            <a:r>
              <a:rPr sz="1200" spc="-45" dirty="0">
                <a:solidFill>
                  <a:srgbClr val="3F3F3F"/>
                </a:solidFill>
                <a:latin typeface="Arial"/>
                <a:cs typeface="Arial"/>
              </a:rPr>
              <a:t>data  </a:t>
            </a:r>
            <a:r>
              <a:rPr sz="1200" spc="-70" dirty="0">
                <a:solidFill>
                  <a:srgbClr val="3F3F3F"/>
                </a:solidFill>
                <a:latin typeface="Arial"/>
                <a:cs typeface="Arial"/>
              </a:rPr>
              <a:t>sources.</a:t>
            </a:r>
            <a:endParaRPr sz="1200">
              <a:latin typeface="Arial"/>
              <a:cs typeface="Arial"/>
            </a:endParaRPr>
          </a:p>
          <a:p>
            <a:pPr marL="184785" marR="35560" indent="-172085">
              <a:lnSpc>
                <a:spcPct val="80000"/>
              </a:lnSpc>
              <a:spcBef>
                <a:spcPts val="295"/>
              </a:spcBef>
              <a:buChar char="•"/>
              <a:tabLst>
                <a:tab pos="185420" algn="l"/>
              </a:tabLst>
            </a:pPr>
            <a:r>
              <a:rPr sz="1200" spc="-85" dirty="0">
                <a:solidFill>
                  <a:srgbClr val="3F3F3F"/>
                </a:solidFill>
                <a:latin typeface="Arial"/>
                <a:cs typeface="Arial"/>
              </a:rPr>
              <a:t>The </a:t>
            </a:r>
            <a:r>
              <a:rPr sz="1200" spc="-45" dirty="0">
                <a:solidFill>
                  <a:srgbClr val="3F3F3F"/>
                </a:solidFill>
                <a:latin typeface="Arial"/>
                <a:cs typeface="Arial"/>
              </a:rPr>
              <a:t>data </a:t>
            </a:r>
            <a:r>
              <a:rPr sz="1200" spc="-65" dirty="0">
                <a:solidFill>
                  <a:srgbClr val="3F3F3F"/>
                </a:solidFill>
                <a:latin typeface="Arial"/>
                <a:cs typeface="Arial"/>
              </a:rPr>
              <a:t>is </a:t>
            </a:r>
            <a:r>
              <a:rPr sz="1200" spc="-20" dirty="0">
                <a:solidFill>
                  <a:srgbClr val="3F3F3F"/>
                </a:solidFill>
                <a:latin typeface="Arial"/>
                <a:cs typeface="Arial"/>
              </a:rPr>
              <a:t>then </a:t>
            </a:r>
            <a:r>
              <a:rPr sz="1200" spc="-45" dirty="0">
                <a:solidFill>
                  <a:srgbClr val="3F3F3F"/>
                </a:solidFill>
                <a:latin typeface="Arial"/>
                <a:cs typeface="Arial"/>
              </a:rPr>
              <a:t>loaded  </a:t>
            </a:r>
            <a:r>
              <a:rPr sz="1200" spc="-15" dirty="0">
                <a:solidFill>
                  <a:srgbClr val="3F3F3F"/>
                </a:solidFill>
                <a:latin typeface="Arial"/>
                <a:cs typeface="Arial"/>
              </a:rPr>
              <a:t>from </a:t>
            </a:r>
            <a:r>
              <a:rPr sz="1200" spc="-10" dirty="0">
                <a:solidFill>
                  <a:srgbClr val="3F3F3F"/>
                </a:solidFill>
                <a:latin typeface="Arial"/>
                <a:cs typeface="Arial"/>
              </a:rPr>
              <a:t>the</a:t>
            </a:r>
            <a:r>
              <a:rPr sz="1200" spc="-250" dirty="0">
                <a:solidFill>
                  <a:srgbClr val="3F3F3F"/>
                </a:solidFill>
                <a:latin typeface="Arial"/>
                <a:cs typeface="Arial"/>
              </a:rPr>
              <a:t> </a:t>
            </a:r>
            <a:r>
              <a:rPr sz="1200" spc="-60" dirty="0">
                <a:solidFill>
                  <a:srgbClr val="3F3F3F"/>
                </a:solidFill>
                <a:latin typeface="Arial"/>
                <a:cs typeface="Arial"/>
              </a:rPr>
              <a:t>staging </a:t>
            </a:r>
            <a:r>
              <a:rPr sz="1200" spc="-45" dirty="0">
                <a:solidFill>
                  <a:srgbClr val="3F3F3F"/>
                </a:solidFill>
                <a:latin typeface="Arial"/>
                <a:cs typeface="Arial"/>
              </a:rPr>
              <a:t>tables </a:t>
            </a:r>
            <a:r>
              <a:rPr sz="1200" spc="-5" dirty="0">
                <a:solidFill>
                  <a:srgbClr val="3F3F3F"/>
                </a:solidFill>
                <a:latin typeface="Arial"/>
                <a:cs typeface="Arial"/>
              </a:rPr>
              <a:t>into  </a:t>
            </a:r>
            <a:r>
              <a:rPr sz="1200" spc="-10" dirty="0">
                <a:solidFill>
                  <a:srgbClr val="3F3F3F"/>
                </a:solidFill>
                <a:latin typeface="Arial"/>
                <a:cs typeface="Arial"/>
              </a:rPr>
              <a:t>the </a:t>
            </a:r>
            <a:r>
              <a:rPr sz="1200" spc="-25" dirty="0">
                <a:solidFill>
                  <a:srgbClr val="3F3F3F"/>
                </a:solidFill>
                <a:latin typeface="Arial"/>
                <a:cs typeface="Arial"/>
              </a:rPr>
              <a:t>transformation</a:t>
            </a:r>
            <a:r>
              <a:rPr sz="1200" spc="-250" dirty="0">
                <a:solidFill>
                  <a:srgbClr val="3F3F3F"/>
                </a:solidFill>
                <a:latin typeface="Arial"/>
                <a:cs typeface="Arial"/>
              </a:rPr>
              <a:t> </a:t>
            </a:r>
            <a:r>
              <a:rPr sz="1200" spc="-75" dirty="0">
                <a:solidFill>
                  <a:srgbClr val="3F3F3F"/>
                </a:solidFill>
                <a:latin typeface="Arial"/>
                <a:cs typeface="Arial"/>
              </a:rPr>
              <a:t>process</a:t>
            </a:r>
            <a:endParaRPr sz="1200">
              <a:latin typeface="Arial"/>
              <a:cs typeface="Arial"/>
            </a:endParaRPr>
          </a:p>
          <a:p>
            <a:pPr marL="184785" marR="20320" indent="-172085">
              <a:lnSpc>
                <a:spcPct val="80000"/>
              </a:lnSpc>
              <a:spcBef>
                <a:spcPts val="284"/>
              </a:spcBef>
              <a:buChar char="•"/>
              <a:tabLst>
                <a:tab pos="185420" algn="l"/>
              </a:tabLst>
            </a:pPr>
            <a:r>
              <a:rPr sz="1200" spc="-60" dirty="0">
                <a:solidFill>
                  <a:srgbClr val="3F3F3F"/>
                </a:solidFill>
                <a:latin typeface="Arial"/>
                <a:cs typeface="Arial"/>
              </a:rPr>
              <a:t>Finally, </a:t>
            </a:r>
            <a:r>
              <a:rPr sz="1200" spc="-10" dirty="0">
                <a:solidFill>
                  <a:srgbClr val="3F3F3F"/>
                </a:solidFill>
                <a:latin typeface="Arial"/>
                <a:cs typeface="Arial"/>
              </a:rPr>
              <a:t>the </a:t>
            </a:r>
            <a:r>
              <a:rPr sz="1200" spc="-45" dirty="0">
                <a:solidFill>
                  <a:srgbClr val="3F3F3F"/>
                </a:solidFill>
                <a:latin typeface="Arial"/>
                <a:cs typeface="Arial"/>
              </a:rPr>
              <a:t>data </a:t>
            </a:r>
            <a:r>
              <a:rPr sz="1200" spc="-65" dirty="0">
                <a:solidFill>
                  <a:srgbClr val="3F3F3F"/>
                </a:solidFill>
                <a:latin typeface="Arial"/>
                <a:cs typeface="Arial"/>
              </a:rPr>
              <a:t>is</a:t>
            </a:r>
            <a:r>
              <a:rPr sz="1200" spc="-229" dirty="0">
                <a:solidFill>
                  <a:srgbClr val="3F3F3F"/>
                </a:solidFill>
                <a:latin typeface="Arial"/>
                <a:cs typeface="Arial"/>
              </a:rPr>
              <a:t> </a:t>
            </a:r>
            <a:r>
              <a:rPr sz="1200" spc="-40" dirty="0">
                <a:solidFill>
                  <a:srgbClr val="3F3F3F"/>
                </a:solidFill>
                <a:latin typeface="Arial"/>
                <a:cs typeface="Arial"/>
              </a:rPr>
              <a:t>delivered  </a:t>
            </a:r>
            <a:r>
              <a:rPr sz="1200" spc="10" dirty="0">
                <a:solidFill>
                  <a:srgbClr val="3F3F3F"/>
                </a:solidFill>
                <a:latin typeface="Arial"/>
                <a:cs typeface="Arial"/>
              </a:rPr>
              <a:t>to </a:t>
            </a:r>
            <a:r>
              <a:rPr sz="1200" spc="-10" dirty="0">
                <a:solidFill>
                  <a:srgbClr val="3F3F3F"/>
                </a:solidFill>
                <a:latin typeface="Arial"/>
                <a:cs typeface="Arial"/>
              </a:rPr>
              <a:t>the </a:t>
            </a:r>
            <a:r>
              <a:rPr sz="1200" spc="-35" dirty="0">
                <a:solidFill>
                  <a:srgbClr val="3F3F3F"/>
                </a:solidFill>
                <a:latin typeface="Arial"/>
                <a:cs typeface="Arial"/>
              </a:rPr>
              <a:t>enterprise </a:t>
            </a:r>
            <a:r>
              <a:rPr sz="1200" spc="-45" dirty="0">
                <a:solidFill>
                  <a:srgbClr val="3F3F3F"/>
                </a:solidFill>
                <a:latin typeface="Arial"/>
                <a:cs typeface="Arial"/>
              </a:rPr>
              <a:t>data  </a:t>
            </a:r>
            <a:r>
              <a:rPr sz="1200" spc="-55" dirty="0">
                <a:solidFill>
                  <a:srgbClr val="3F3F3F"/>
                </a:solidFill>
                <a:latin typeface="Arial"/>
                <a:cs typeface="Arial"/>
              </a:rPr>
              <a:t>warehouse</a:t>
            </a:r>
            <a:endParaRPr sz="1200">
              <a:latin typeface="Arial"/>
              <a:cs typeface="Arial"/>
            </a:endParaRPr>
          </a:p>
          <a:p>
            <a:pPr marL="384175" lvl="1" indent="-142875">
              <a:lnSpc>
                <a:spcPct val="100000"/>
              </a:lnSpc>
              <a:spcBef>
                <a:spcPts val="5"/>
              </a:spcBef>
              <a:buChar char="–"/>
              <a:tabLst>
                <a:tab pos="384810" algn="l"/>
              </a:tabLst>
            </a:pPr>
            <a:r>
              <a:rPr sz="1000" spc="-10" dirty="0">
                <a:solidFill>
                  <a:srgbClr val="3F3F3F"/>
                </a:solidFill>
                <a:latin typeface="Arial"/>
                <a:cs typeface="Arial"/>
              </a:rPr>
              <a:t>or </a:t>
            </a:r>
            <a:r>
              <a:rPr sz="1000" spc="5" dirty="0">
                <a:solidFill>
                  <a:srgbClr val="3F3F3F"/>
                </a:solidFill>
                <a:latin typeface="Arial"/>
                <a:cs typeface="Arial"/>
              </a:rPr>
              <a:t>to </a:t>
            </a:r>
            <a:r>
              <a:rPr sz="1000" spc="-60" dirty="0">
                <a:solidFill>
                  <a:srgbClr val="3F3F3F"/>
                </a:solidFill>
                <a:latin typeface="Arial"/>
                <a:cs typeface="Arial"/>
              </a:rPr>
              <a:t>several </a:t>
            </a:r>
            <a:r>
              <a:rPr sz="1000" spc="-40" dirty="0">
                <a:solidFill>
                  <a:srgbClr val="3F3F3F"/>
                </a:solidFill>
                <a:latin typeface="Arial"/>
                <a:cs typeface="Arial"/>
              </a:rPr>
              <a:t>data</a:t>
            </a:r>
            <a:r>
              <a:rPr sz="1000" spc="-170" dirty="0">
                <a:solidFill>
                  <a:srgbClr val="3F3F3F"/>
                </a:solidFill>
                <a:latin typeface="Arial"/>
                <a:cs typeface="Arial"/>
              </a:rPr>
              <a:t> </a:t>
            </a:r>
            <a:r>
              <a:rPr sz="1000" spc="-35" dirty="0">
                <a:solidFill>
                  <a:srgbClr val="3F3F3F"/>
                </a:solidFill>
                <a:latin typeface="Arial"/>
                <a:cs typeface="Arial"/>
              </a:rPr>
              <a:t>marts</a:t>
            </a:r>
            <a:endParaRPr sz="1000">
              <a:latin typeface="Arial"/>
              <a:cs typeface="Arial"/>
            </a:endParaRPr>
          </a:p>
        </p:txBody>
      </p:sp>
      <p:sp>
        <p:nvSpPr>
          <p:cNvPr id="94" name="object 11"/>
          <p:cNvSpPr txBox="1"/>
          <p:nvPr/>
        </p:nvSpPr>
        <p:spPr>
          <a:xfrm>
            <a:off x="3849114" y="2092455"/>
            <a:ext cx="1838325" cy="599440"/>
          </a:xfrm>
          <a:prstGeom prst="rect">
            <a:avLst/>
          </a:prstGeom>
        </p:spPr>
        <p:txBody>
          <a:bodyPr vert="horz" wrap="square" lIns="0" tIns="0" rIns="0" bIns="0" rtlCol="0">
            <a:spAutoFit/>
          </a:bodyPr>
          <a:lstStyle/>
          <a:p>
            <a:pPr marL="184785" indent="-172085">
              <a:lnSpc>
                <a:spcPct val="100000"/>
              </a:lnSpc>
              <a:buChar char="•"/>
              <a:tabLst>
                <a:tab pos="185420" algn="l"/>
              </a:tabLst>
            </a:pPr>
            <a:r>
              <a:rPr sz="1200" spc="-75" dirty="0">
                <a:solidFill>
                  <a:srgbClr val="3F3F3F"/>
                </a:solidFill>
                <a:latin typeface="Arial"/>
                <a:cs typeface="Arial"/>
              </a:rPr>
              <a:t>Staging</a:t>
            </a:r>
            <a:r>
              <a:rPr sz="1200" spc="-165" dirty="0">
                <a:solidFill>
                  <a:srgbClr val="3F3F3F"/>
                </a:solidFill>
                <a:latin typeface="Arial"/>
                <a:cs typeface="Arial"/>
              </a:rPr>
              <a:t> </a:t>
            </a:r>
            <a:r>
              <a:rPr sz="1200" spc="-45" dirty="0">
                <a:solidFill>
                  <a:srgbClr val="3F3F3F"/>
                </a:solidFill>
                <a:latin typeface="Arial"/>
                <a:cs typeface="Arial"/>
              </a:rPr>
              <a:t>tables</a:t>
            </a:r>
            <a:endParaRPr sz="1200">
              <a:latin typeface="Arial"/>
              <a:cs typeface="Arial"/>
            </a:endParaRPr>
          </a:p>
          <a:p>
            <a:pPr marL="384175" marR="5080" indent="-143510">
              <a:lnSpc>
                <a:spcPts val="960"/>
              </a:lnSpc>
              <a:spcBef>
                <a:spcPts val="240"/>
              </a:spcBef>
            </a:pPr>
            <a:r>
              <a:rPr sz="1000" spc="-5" dirty="0">
                <a:solidFill>
                  <a:srgbClr val="3F3F3F"/>
                </a:solidFill>
                <a:latin typeface="Arial"/>
                <a:cs typeface="Arial"/>
              </a:rPr>
              <a:t>– </a:t>
            </a:r>
            <a:r>
              <a:rPr sz="1000" spc="-85" dirty="0">
                <a:solidFill>
                  <a:srgbClr val="3F3F3F"/>
                </a:solidFill>
                <a:latin typeface="Arial"/>
                <a:cs typeface="Arial"/>
              </a:rPr>
              <a:t>Tables </a:t>
            </a:r>
            <a:r>
              <a:rPr sz="1000" spc="-5" dirty="0">
                <a:solidFill>
                  <a:srgbClr val="3F3F3F"/>
                </a:solidFill>
                <a:latin typeface="Arial"/>
                <a:cs typeface="Arial"/>
              </a:rPr>
              <a:t>that </a:t>
            </a:r>
            <a:r>
              <a:rPr sz="1000" spc="-30" dirty="0">
                <a:solidFill>
                  <a:srgbClr val="3F3F3F"/>
                </a:solidFill>
                <a:latin typeface="Arial"/>
                <a:cs typeface="Arial"/>
              </a:rPr>
              <a:t>temporally </a:t>
            </a:r>
            <a:r>
              <a:rPr sz="1000" spc="-40" dirty="0">
                <a:solidFill>
                  <a:srgbClr val="3F3F3F"/>
                </a:solidFill>
                <a:latin typeface="Arial"/>
                <a:cs typeface="Arial"/>
              </a:rPr>
              <a:t>store  </a:t>
            </a:r>
            <a:r>
              <a:rPr sz="1000" spc="-15" dirty="0">
                <a:solidFill>
                  <a:srgbClr val="3F3F3F"/>
                </a:solidFill>
                <a:latin typeface="Arial"/>
                <a:cs typeface="Arial"/>
              </a:rPr>
              <a:t>the </a:t>
            </a:r>
            <a:r>
              <a:rPr sz="1000" spc="-40" dirty="0">
                <a:solidFill>
                  <a:srgbClr val="3F3F3F"/>
                </a:solidFill>
                <a:latin typeface="Arial"/>
                <a:cs typeface="Arial"/>
              </a:rPr>
              <a:t>data </a:t>
            </a:r>
            <a:r>
              <a:rPr sz="1000" spc="-65" dirty="0">
                <a:solidFill>
                  <a:srgbClr val="3F3F3F"/>
                </a:solidFill>
                <a:latin typeface="Arial"/>
                <a:cs typeface="Arial"/>
              </a:rPr>
              <a:t>used </a:t>
            </a:r>
            <a:r>
              <a:rPr sz="1000" spc="-20" dirty="0">
                <a:solidFill>
                  <a:srgbClr val="3F3F3F"/>
                </a:solidFill>
                <a:latin typeface="Arial"/>
                <a:cs typeface="Arial"/>
              </a:rPr>
              <a:t>in </a:t>
            </a:r>
            <a:r>
              <a:rPr sz="1000" spc="-15" dirty="0">
                <a:solidFill>
                  <a:srgbClr val="3F3F3F"/>
                </a:solidFill>
                <a:latin typeface="Arial"/>
                <a:cs typeface="Arial"/>
              </a:rPr>
              <a:t>the </a:t>
            </a:r>
            <a:r>
              <a:rPr sz="1000" spc="-150" dirty="0">
                <a:solidFill>
                  <a:srgbClr val="3F3F3F"/>
                </a:solidFill>
                <a:latin typeface="Arial"/>
                <a:cs typeface="Arial"/>
              </a:rPr>
              <a:t>ETL  </a:t>
            </a:r>
            <a:r>
              <a:rPr sz="1000" spc="-65" dirty="0">
                <a:solidFill>
                  <a:srgbClr val="3F3F3F"/>
                </a:solidFill>
                <a:latin typeface="Arial"/>
                <a:cs typeface="Arial"/>
              </a:rPr>
              <a:t>process</a:t>
            </a:r>
            <a:endParaRPr sz="1000">
              <a:latin typeface="Arial"/>
              <a:cs typeface="Arial"/>
            </a:endParaRPr>
          </a:p>
        </p:txBody>
      </p:sp>
      <p:sp>
        <p:nvSpPr>
          <p:cNvPr id="95" name="object 12"/>
          <p:cNvSpPr/>
          <p:nvPr/>
        </p:nvSpPr>
        <p:spPr>
          <a:xfrm>
            <a:off x="4282440" y="2831586"/>
            <a:ext cx="1178052" cy="169011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18929835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3" name="Content Placeholder 2"/>
          <p:cNvSpPr>
            <a:spLocks noGrp="1"/>
          </p:cNvSpPr>
          <p:nvPr>
            <p:ph idx="1"/>
          </p:nvPr>
        </p:nvSpPr>
        <p:spPr/>
        <p:txBody>
          <a:bodyPr/>
          <a:lstStyle/>
          <a:p>
            <a:endParaRPr lang="sv-SE" dirty="0"/>
          </a:p>
        </p:txBody>
      </p:sp>
      <p:sp>
        <p:nvSpPr>
          <p:cNvPr id="4" name="object 14"/>
          <p:cNvSpPr txBox="1"/>
          <p:nvPr/>
        </p:nvSpPr>
        <p:spPr>
          <a:xfrm>
            <a:off x="1578355" y="4244642"/>
            <a:ext cx="102235" cy="107950"/>
          </a:xfrm>
          <a:prstGeom prst="rect">
            <a:avLst/>
          </a:prstGeom>
        </p:spPr>
        <p:txBody>
          <a:bodyPr vert="horz" wrap="square" lIns="0" tIns="0" rIns="0" bIns="0" rtlCol="0">
            <a:spAutoFit/>
          </a:bodyPr>
          <a:lstStyle/>
          <a:p>
            <a:pPr marL="12700">
              <a:lnSpc>
                <a:spcPct val="100000"/>
              </a:lnSpc>
            </a:pPr>
            <a:r>
              <a:rPr sz="600" i="1" spc="-35" dirty="0">
                <a:latin typeface="Arial"/>
                <a:cs typeface="Arial"/>
              </a:rPr>
              <a:t>4</a:t>
            </a:r>
            <a:r>
              <a:rPr sz="600" i="1" spc="-30" dirty="0">
                <a:latin typeface="Arial"/>
                <a:cs typeface="Arial"/>
              </a:rPr>
              <a:t>0</a:t>
            </a:r>
            <a:endParaRPr sz="600">
              <a:latin typeface="Arial"/>
              <a:cs typeface="Arial"/>
            </a:endParaRPr>
          </a:p>
        </p:txBody>
      </p:sp>
      <p:sp>
        <p:nvSpPr>
          <p:cNvPr id="5" name="object 16"/>
          <p:cNvSpPr/>
          <p:nvPr/>
        </p:nvSpPr>
        <p:spPr>
          <a:xfrm>
            <a:off x="1491995" y="1000040"/>
            <a:ext cx="4572000" cy="287020"/>
          </a:xfrm>
          <a:custGeom>
            <a:avLst/>
            <a:gdLst/>
            <a:ahLst/>
            <a:cxnLst/>
            <a:rect l="l" t="t" r="r" b="b"/>
            <a:pathLst>
              <a:path w="4572000" h="287020">
                <a:moveTo>
                  <a:pt x="0" y="286511"/>
                </a:moveTo>
                <a:lnTo>
                  <a:pt x="4571999" y="286511"/>
                </a:lnTo>
                <a:lnTo>
                  <a:pt x="4571999" y="0"/>
                </a:lnTo>
                <a:lnTo>
                  <a:pt x="0" y="0"/>
                </a:lnTo>
                <a:lnTo>
                  <a:pt x="0" y="286511"/>
                </a:lnTo>
                <a:close/>
              </a:path>
            </a:pathLst>
          </a:custGeom>
          <a:solidFill>
            <a:srgbClr val="D9D9D9"/>
          </a:solidFill>
        </p:spPr>
        <p:txBody>
          <a:bodyPr wrap="square" lIns="0" tIns="0" rIns="0" bIns="0" rtlCol="0"/>
          <a:lstStyle/>
          <a:p>
            <a:endParaRPr/>
          </a:p>
        </p:txBody>
      </p:sp>
      <p:sp>
        <p:nvSpPr>
          <p:cNvPr id="6" name="object 17"/>
          <p:cNvSpPr/>
          <p:nvPr/>
        </p:nvSpPr>
        <p:spPr>
          <a:xfrm>
            <a:off x="1491995" y="1287314"/>
            <a:ext cx="4572000" cy="0"/>
          </a:xfrm>
          <a:custGeom>
            <a:avLst/>
            <a:gdLst/>
            <a:ahLst/>
            <a:cxnLst/>
            <a:rect l="l" t="t" r="r" b="b"/>
            <a:pathLst>
              <a:path w="4572000">
                <a:moveTo>
                  <a:pt x="0" y="0"/>
                </a:moveTo>
                <a:lnTo>
                  <a:pt x="4571999" y="0"/>
                </a:lnTo>
              </a:path>
            </a:pathLst>
          </a:custGeom>
          <a:ln w="7619">
            <a:solidFill>
              <a:srgbClr val="BF0000"/>
            </a:solidFill>
          </a:ln>
        </p:spPr>
        <p:txBody>
          <a:bodyPr wrap="square" lIns="0" tIns="0" rIns="0" bIns="0" rtlCol="0"/>
          <a:lstStyle/>
          <a:p>
            <a:endParaRPr/>
          </a:p>
        </p:txBody>
      </p:sp>
      <p:sp>
        <p:nvSpPr>
          <p:cNvPr id="7" name="object 18"/>
          <p:cNvSpPr txBox="1"/>
          <p:nvPr/>
        </p:nvSpPr>
        <p:spPr>
          <a:xfrm>
            <a:off x="4042790" y="1490881"/>
            <a:ext cx="4042410" cy="2943225"/>
          </a:xfrm>
          <a:prstGeom prst="rect">
            <a:avLst/>
          </a:prstGeom>
        </p:spPr>
        <p:txBody>
          <a:bodyPr vert="horz" wrap="square" lIns="0" tIns="0" rIns="0" bIns="0" rtlCol="0">
            <a:spAutoFit/>
          </a:bodyPr>
          <a:lstStyle/>
          <a:p>
            <a:pPr marL="12700">
              <a:lnSpc>
                <a:spcPct val="100000"/>
              </a:lnSpc>
              <a:tabLst>
                <a:tab pos="3473450" algn="l"/>
              </a:tabLst>
            </a:pPr>
            <a:r>
              <a:rPr sz="600" spc="-60" dirty="0">
                <a:solidFill>
                  <a:srgbClr val="898989"/>
                </a:solidFill>
                <a:latin typeface="Arial"/>
                <a:cs typeface="Arial"/>
              </a:rPr>
              <a:t>IS5</a:t>
            </a:r>
            <a:r>
              <a:rPr sz="600" spc="-60" dirty="0">
                <a:solidFill>
                  <a:srgbClr val="898989"/>
                </a:solidFill>
                <a:latin typeface="Times New Roman"/>
                <a:cs typeface="Times New Roman"/>
              </a:rPr>
              <a:t>	</a:t>
            </a:r>
            <a:r>
              <a:rPr sz="600" spc="-35" dirty="0">
                <a:solidFill>
                  <a:srgbClr val="898989"/>
                </a:solidFill>
                <a:latin typeface="Arial"/>
                <a:cs typeface="Arial"/>
              </a:rPr>
              <a:t>Data</a:t>
            </a:r>
            <a:r>
              <a:rPr sz="600" spc="-120" dirty="0">
                <a:solidFill>
                  <a:srgbClr val="898989"/>
                </a:solidFill>
                <a:latin typeface="Arial"/>
                <a:cs typeface="Arial"/>
              </a:rPr>
              <a:t> </a:t>
            </a:r>
            <a:r>
              <a:rPr sz="600" spc="-30" dirty="0">
                <a:solidFill>
                  <a:srgbClr val="898989"/>
                </a:solidFill>
                <a:latin typeface="Arial"/>
                <a:cs typeface="Arial"/>
              </a:rPr>
              <a:t>warehousing</a:t>
            </a:r>
            <a:endParaRPr sz="600" dirty="0">
              <a:latin typeface="Arial"/>
              <a:cs typeface="Arial"/>
            </a:endParaRPr>
          </a:p>
          <a:p>
            <a:pPr>
              <a:lnSpc>
                <a:spcPct val="100000"/>
              </a:lnSpc>
              <a:spcBef>
                <a:spcPts val="35"/>
              </a:spcBef>
            </a:pPr>
            <a:endParaRPr sz="800" dirty="0">
              <a:latin typeface="Times New Roman"/>
              <a:cs typeface="Times New Roman"/>
            </a:endParaRPr>
          </a:p>
          <a:p>
            <a:pPr marL="21590">
              <a:lnSpc>
                <a:spcPct val="100000"/>
              </a:lnSpc>
            </a:pPr>
            <a:r>
              <a:rPr sz="2200" spc="-145" dirty="0">
                <a:solidFill>
                  <a:srgbClr val="C00000"/>
                </a:solidFill>
                <a:latin typeface="Arial"/>
                <a:cs typeface="Arial"/>
              </a:rPr>
              <a:t>Staging </a:t>
            </a:r>
            <a:r>
              <a:rPr sz="2200" spc="-130" dirty="0">
                <a:solidFill>
                  <a:srgbClr val="C00000"/>
                </a:solidFill>
                <a:latin typeface="Arial"/>
                <a:cs typeface="Arial"/>
              </a:rPr>
              <a:t>Data </a:t>
            </a:r>
            <a:r>
              <a:rPr sz="2200" spc="-25" dirty="0">
                <a:solidFill>
                  <a:srgbClr val="C00000"/>
                </a:solidFill>
                <a:latin typeface="Arial"/>
                <a:cs typeface="Arial"/>
              </a:rPr>
              <a:t>from </a:t>
            </a:r>
            <a:r>
              <a:rPr sz="2200" spc="-10" dirty="0">
                <a:solidFill>
                  <a:srgbClr val="C00000"/>
                </a:solidFill>
                <a:latin typeface="Arial"/>
                <a:cs typeface="Arial"/>
              </a:rPr>
              <a:t>Multiple</a:t>
            </a:r>
            <a:r>
              <a:rPr sz="2200" spc="-125" dirty="0">
                <a:solidFill>
                  <a:srgbClr val="C00000"/>
                </a:solidFill>
                <a:latin typeface="Arial"/>
                <a:cs typeface="Arial"/>
              </a:rPr>
              <a:t> </a:t>
            </a:r>
            <a:r>
              <a:rPr sz="2200" spc="-165" dirty="0">
                <a:solidFill>
                  <a:srgbClr val="C00000"/>
                </a:solidFill>
                <a:latin typeface="Arial"/>
                <a:cs typeface="Arial"/>
              </a:rPr>
              <a:t>Sources</a:t>
            </a:r>
            <a:endParaRPr sz="2200" dirty="0">
              <a:latin typeface="Arial"/>
              <a:cs typeface="Arial"/>
            </a:endParaRPr>
          </a:p>
          <a:p>
            <a:pPr marL="2277110" marR="556895" indent="-172085">
              <a:lnSpc>
                <a:spcPct val="100000"/>
              </a:lnSpc>
              <a:spcBef>
                <a:spcPts val="1880"/>
              </a:spcBef>
              <a:buChar char="•"/>
              <a:tabLst>
                <a:tab pos="2277745" algn="l"/>
              </a:tabLst>
            </a:pPr>
            <a:r>
              <a:rPr sz="1300" spc="-85" dirty="0">
                <a:solidFill>
                  <a:srgbClr val="3F3F3F"/>
                </a:solidFill>
                <a:latin typeface="Arial"/>
                <a:cs typeface="Arial"/>
              </a:rPr>
              <a:t>Staging </a:t>
            </a:r>
            <a:r>
              <a:rPr sz="1300" spc="-80" dirty="0">
                <a:solidFill>
                  <a:srgbClr val="3F3F3F"/>
                </a:solidFill>
                <a:latin typeface="Arial"/>
                <a:cs typeface="Arial"/>
              </a:rPr>
              <a:t>Data </a:t>
            </a:r>
            <a:r>
              <a:rPr sz="1300" spc="-15" dirty="0">
                <a:solidFill>
                  <a:srgbClr val="3F3F3F"/>
                </a:solidFill>
                <a:latin typeface="Arial"/>
                <a:cs typeface="Arial"/>
              </a:rPr>
              <a:t>from  </a:t>
            </a:r>
            <a:r>
              <a:rPr sz="1300" spc="-10" dirty="0">
                <a:solidFill>
                  <a:srgbClr val="3F3F3F"/>
                </a:solidFill>
                <a:latin typeface="Arial"/>
                <a:cs typeface="Arial"/>
              </a:rPr>
              <a:t>Multiple</a:t>
            </a:r>
            <a:r>
              <a:rPr sz="1300" spc="-110" dirty="0">
                <a:solidFill>
                  <a:srgbClr val="3F3F3F"/>
                </a:solidFill>
                <a:latin typeface="Arial"/>
                <a:cs typeface="Arial"/>
              </a:rPr>
              <a:t> </a:t>
            </a:r>
            <a:r>
              <a:rPr sz="1300" spc="-100" dirty="0">
                <a:solidFill>
                  <a:srgbClr val="3F3F3F"/>
                </a:solidFill>
                <a:latin typeface="Arial"/>
                <a:cs typeface="Arial"/>
              </a:rPr>
              <a:t>Sources</a:t>
            </a:r>
            <a:endParaRPr sz="1300" dirty="0">
              <a:latin typeface="Arial"/>
              <a:cs typeface="Arial"/>
            </a:endParaRPr>
          </a:p>
          <a:p>
            <a:pPr marL="2476500" marR="20320" lvl="1" indent="-142875">
              <a:lnSpc>
                <a:spcPct val="100000"/>
              </a:lnSpc>
              <a:spcBef>
                <a:spcPts val="280"/>
              </a:spcBef>
              <a:buChar char="–"/>
              <a:tabLst>
                <a:tab pos="2477135" algn="l"/>
              </a:tabLst>
            </a:pPr>
            <a:r>
              <a:rPr sz="1100" spc="-65" dirty="0">
                <a:solidFill>
                  <a:srgbClr val="3F3F3F"/>
                </a:solidFill>
                <a:latin typeface="Arial"/>
                <a:cs typeface="Arial"/>
              </a:rPr>
              <a:t>used </a:t>
            </a:r>
            <a:r>
              <a:rPr sz="1100" spc="5" dirty="0">
                <a:solidFill>
                  <a:srgbClr val="3F3F3F"/>
                </a:solidFill>
                <a:latin typeface="Arial"/>
                <a:cs typeface="Arial"/>
              </a:rPr>
              <a:t>with </a:t>
            </a:r>
            <a:r>
              <a:rPr sz="1100" spc="-15" dirty="0">
                <a:solidFill>
                  <a:srgbClr val="3F3F3F"/>
                </a:solidFill>
                <a:latin typeface="Arial"/>
                <a:cs typeface="Arial"/>
              </a:rPr>
              <a:t>multiple</a:t>
            </a:r>
            <a:r>
              <a:rPr sz="1100" spc="-175" dirty="0">
                <a:solidFill>
                  <a:srgbClr val="3F3F3F"/>
                </a:solidFill>
                <a:latin typeface="Arial"/>
                <a:cs typeface="Arial"/>
              </a:rPr>
              <a:t> </a:t>
            </a:r>
            <a:r>
              <a:rPr sz="1100" spc="-65" dirty="0">
                <a:solidFill>
                  <a:srgbClr val="3F3F3F"/>
                </a:solidFill>
                <a:latin typeface="Arial"/>
                <a:cs typeface="Arial"/>
              </a:rPr>
              <a:t>sources  </a:t>
            </a:r>
            <a:r>
              <a:rPr sz="1100" spc="-35" dirty="0">
                <a:solidFill>
                  <a:srgbClr val="3F3F3F"/>
                </a:solidFill>
                <a:latin typeface="Arial"/>
                <a:cs typeface="Arial"/>
              </a:rPr>
              <a:t>where </a:t>
            </a:r>
            <a:r>
              <a:rPr sz="1100" spc="-45" dirty="0">
                <a:solidFill>
                  <a:srgbClr val="3F3F3F"/>
                </a:solidFill>
                <a:latin typeface="Arial"/>
                <a:cs typeface="Arial"/>
              </a:rPr>
              <a:t>data </a:t>
            </a:r>
            <a:r>
              <a:rPr sz="1100" spc="-30" dirty="0">
                <a:solidFill>
                  <a:srgbClr val="3F3F3F"/>
                </a:solidFill>
                <a:latin typeface="Arial"/>
                <a:cs typeface="Arial"/>
              </a:rPr>
              <a:t>can’t </a:t>
            </a:r>
            <a:r>
              <a:rPr sz="1100" spc="-50" dirty="0">
                <a:solidFill>
                  <a:srgbClr val="3F3F3F"/>
                </a:solidFill>
                <a:latin typeface="Arial"/>
                <a:cs typeface="Arial"/>
              </a:rPr>
              <a:t>be  </a:t>
            </a:r>
            <a:r>
              <a:rPr sz="1100" spc="-85" dirty="0">
                <a:solidFill>
                  <a:srgbClr val="3F3F3F"/>
                </a:solidFill>
                <a:latin typeface="Arial"/>
                <a:cs typeface="Arial"/>
              </a:rPr>
              <a:t>accessed </a:t>
            </a:r>
            <a:r>
              <a:rPr sz="1100" spc="-20" dirty="0">
                <a:solidFill>
                  <a:srgbClr val="3F3F3F"/>
                </a:solidFill>
                <a:latin typeface="Arial"/>
                <a:cs typeface="Arial"/>
              </a:rPr>
              <a:t>at </a:t>
            </a:r>
            <a:r>
              <a:rPr sz="1100" spc="-15" dirty="0">
                <a:solidFill>
                  <a:srgbClr val="3F3F3F"/>
                </a:solidFill>
                <a:latin typeface="Arial"/>
                <a:cs typeface="Arial"/>
              </a:rPr>
              <a:t>the </a:t>
            </a:r>
            <a:r>
              <a:rPr sz="1100" spc="-75" dirty="0">
                <a:solidFill>
                  <a:srgbClr val="3F3F3F"/>
                </a:solidFill>
                <a:latin typeface="Arial"/>
                <a:cs typeface="Arial"/>
              </a:rPr>
              <a:t>same</a:t>
            </a:r>
            <a:r>
              <a:rPr sz="1100" spc="-180" dirty="0">
                <a:solidFill>
                  <a:srgbClr val="3F3F3F"/>
                </a:solidFill>
                <a:latin typeface="Arial"/>
                <a:cs typeface="Arial"/>
              </a:rPr>
              <a:t> </a:t>
            </a:r>
            <a:r>
              <a:rPr sz="1100" spc="-15" dirty="0">
                <a:solidFill>
                  <a:srgbClr val="3F3F3F"/>
                </a:solidFill>
                <a:latin typeface="Arial"/>
                <a:cs typeface="Arial"/>
              </a:rPr>
              <a:t>time.</a:t>
            </a:r>
            <a:endParaRPr sz="1100" dirty="0">
              <a:latin typeface="Arial"/>
              <a:cs typeface="Arial"/>
            </a:endParaRPr>
          </a:p>
          <a:p>
            <a:pPr marL="2476500" marR="205104" lvl="1" indent="-142875">
              <a:lnSpc>
                <a:spcPct val="100000"/>
              </a:lnSpc>
              <a:spcBef>
                <a:spcPts val="260"/>
              </a:spcBef>
              <a:buChar char="–"/>
              <a:tabLst>
                <a:tab pos="2477135" algn="l"/>
              </a:tabLst>
            </a:pPr>
            <a:r>
              <a:rPr sz="1100" spc="-65" dirty="0">
                <a:solidFill>
                  <a:srgbClr val="3F3F3F"/>
                </a:solidFill>
                <a:latin typeface="Arial"/>
                <a:cs typeface="Arial"/>
              </a:rPr>
              <a:t>Data </a:t>
            </a:r>
            <a:r>
              <a:rPr sz="1100" spc="-60" dirty="0">
                <a:solidFill>
                  <a:srgbClr val="3F3F3F"/>
                </a:solidFill>
                <a:latin typeface="Arial"/>
                <a:cs typeface="Arial"/>
              </a:rPr>
              <a:t>is </a:t>
            </a:r>
            <a:r>
              <a:rPr sz="1100" spc="-45" dirty="0">
                <a:solidFill>
                  <a:srgbClr val="3F3F3F"/>
                </a:solidFill>
                <a:latin typeface="Arial"/>
                <a:cs typeface="Arial"/>
              </a:rPr>
              <a:t>gathered </a:t>
            </a:r>
            <a:r>
              <a:rPr sz="1100" spc="-15" dirty="0">
                <a:solidFill>
                  <a:srgbClr val="3F3F3F"/>
                </a:solidFill>
                <a:latin typeface="Arial"/>
                <a:cs typeface="Arial"/>
              </a:rPr>
              <a:t>in </a:t>
            </a:r>
            <a:r>
              <a:rPr sz="1100" spc="-85" dirty="0">
                <a:solidFill>
                  <a:srgbClr val="3F3F3F"/>
                </a:solidFill>
                <a:latin typeface="Arial"/>
                <a:cs typeface="Arial"/>
              </a:rPr>
              <a:t>a  </a:t>
            </a:r>
            <a:r>
              <a:rPr sz="1100" spc="-60" dirty="0">
                <a:solidFill>
                  <a:srgbClr val="3F3F3F"/>
                </a:solidFill>
                <a:latin typeface="Arial"/>
                <a:cs typeface="Arial"/>
              </a:rPr>
              <a:t>staging </a:t>
            </a:r>
            <a:r>
              <a:rPr sz="1100" spc="-30" dirty="0">
                <a:solidFill>
                  <a:srgbClr val="3F3F3F"/>
                </a:solidFill>
                <a:latin typeface="Arial"/>
                <a:cs typeface="Arial"/>
              </a:rPr>
              <a:t>table </a:t>
            </a:r>
            <a:r>
              <a:rPr sz="1100" spc="-35" dirty="0">
                <a:solidFill>
                  <a:srgbClr val="3F3F3F"/>
                </a:solidFill>
                <a:latin typeface="Arial"/>
                <a:cs typeface="Arial"/>
              </a:rPr>
              <a:t>before </a:t>
            </a:r>
            <a:r>
              <a:rPr sz="1100" spc="30" dirty="0">
                <a:solidFill>
                  <a:srgbClr val="3F3F3F"/>
                </a:solidFill>
                <a:latin typeface="Arial"/>
                <a:cs typeface="Arial"/>
              </a:rPr>
              <a:t>it</a:t>
            </a:r>
            <a:r>
              <a:rPr sz="1100" spc="-155" dirty="0">
                <a:solidFill>
                  <a:srgbClr val="3F3F3F"/>
                </a:solidFill>
                <a:latin typeface="Arial"/>
                <a:cs typeface="Arial"/>
              </a:rPr>
              <a:t> </a:t>
            </a:r>
            <a:r>
              <a:rPr sz="1100" spc="-60" dirty="0">
                <a:solidFill>
                  <a:srgbClr val="3F3F3F"/>
                </a:solidFill>
                <a:latin typeface="Arial"/>
                <a:cs typeface="Arial"/>
              </a:rPr>
              <a:t>is  processed.</a:t>
            </a:r>
            <a:endParaRPr sz="1100" dirty="0">
              <a:latin typeface="Arial"/>
              <a:cs typeface="Arial"/>
            </a:endParaRPr>
          </a:p>
          <a:p>
            <a:pPr marL="2476500" lvl="1" indent="-142875">
              <a:lnSpc>
                <a:spcPct val="100000"/>
              </a:lnSpc>
              <a:spcBef>
                <a:spcPts val="260"/>
              </a:spcBef>
              <a:buChar char="–"/>
              <a:tabLst>
                <a:tab pos="2477135" algn="l"/>
              </a:tabLst>
            </a:pPr>
            <a:r>
              <a:rPr sz="1100" spc="-70" dirty="0">
                <a:solidFill>
                  <a:srgbClr val="3F3F3F"/>
                </a:solidFill>
                <a:latin typeface="Arial"/>
                <a:cs typeface="Arial"/>
              </a:rPr>
              <a:t>Enable</a:t>
            </a:r>
            <a:r>
              <a:rPr sz="1100" spc="-135" dirty="0">
                <a:solidFill>
                  <a:srgbClr val="3F3F3F"/>
                </a:solidFill>
                <a:latin typeface="Arial"/>
                <a:cs typeface="Arial"/>
              </a:rPr>
              <a:t> </a:t>
            </a:r>
            <a:r>
              <a:rPr sz="1100" spc="-60" dirty="0">
                <a:solidFill>
                  <a:srgbClr val="3F3F3F"/>
                </a:solidFill>
                <a:latin typeface="Arial"/>
                <a:cs typeface="Arial"/>
              </a:rPr>
              <a:t>backup</a:t>
            </a:r>
            <a:endParaRPr sz="1100" dirty="0">
              <a:latin typeface="Arial"/>
              <a:cs typeface="Arial"/>
            </a:endParaRPr>
          </a:p>
          <a:p>
            <a:pPr marL="2676525" marR="215265" lvl="2" indent="-114300">
              <a:lnSpc>
                <a:spcPct val="100000"/>
              </a:lnSpc>
              <a:spcBef>
                <a:spcPts val="229"/>
              </a:spcBef>
              <a:buChar char="•"/>
              <a:tabLst>
                <a:tab pos="2677160" algn="l"/>
              </a:tabLst>
            </a:pPr>
            <a:r>
              <a:rPr sz="950" spc="-55" dirty="0">
                <a:solidFill>
                  <a:srgbClr val="3F3F3F"/>
                </a:solidFill>
                <a:latin typeface="Arial"/>
                <a:cs typeface="Arial"/>
              </a:rPr>
              <a:t>staging </a:t>
            </a:r>
            <a:r>
              <a:rPr sz="950" spc="-40" dirty="0">
                <a:solidFill>
                  <a:srgbClr val="3F3F3F"/>
                </a:solidFill>
                <a:latin typeface="Arial"/>
                <a:cs typeface="Arial"/>
              </a:rPr>
              <a:t>tables </a:t>
            </a:r>
            <a:r>
              <a:rPr sz="950" spc="-70" dirty="0">
                <a:solidFill>
                  <a:srgbClr val="3F3F3F"/>
                </a:solidFill>
                <a:latin typeface="Arial"/>
                <a:cs typeface="Arial"/>
              </a:rPr>
              <a:t>can </a:t>
            </a:r>
            <a:r>
              <a:rPr sz="950" spc="-45" dirty="0">
                <a:solidFill>
                  <a:srgbClr val="3F3F3F"/>
                </a:solidFill>
                <a:latin typeface="Arial"/>
                <a:cs typeface="Arial"/>
              </a:rPr>
              <a:t>be  </a:t>
            </a:r>
            <a:r>
              <a:rPr sz="950" spc="-55" dirty="0">
                <a:solidFill>
                  <a:srgbClr val="3F3F3F"/>
                </a:solidFill>
                <a:latin typeface="Arial"/>
                <a:cs typeface="Arial"/>
              </a:rPr>
              <a:t>compressed </a:t>
            </a:r>
            <a:r>
              <a:rPr sz="950" spc="-45" dirty="0">
                <a:solidFill>
                  <a:srgbClr val="3F3F3F"/>
                </a:solidFill>
                <a:latin typeface="Arial"/>
                <a:cs typeface="Arial"/>
              </a:rPr>
              <a:t>and</a:t>
            </a:r>
            <a:r>
              <a:rPr sz="950" spc="-120" dirty="0">
                <a:solidFill>
                  <a:srgbClr val="3F3F3F"/>
                </a:solidFill>
                <a:latin typeface="Arial"/>
                <a:cs typeface="Arial"/>
              </a:rPr>
              <a:t> </a:t>
            </a:r>
            <a:r>
              <a:rPr sz="950" spc="-35" dirty="0">
                <a:solidFill>
                  <a:srgbClr val="3F3F3F"/>
                </a:solidFill>
                <a:latin typeface="Arial"/>
                <a:cs typeface="Arial"/>
              </a:rPr>
              <a:t>stored  </a:t>
            </a:r>
            <a:r>
              <a:rPr sz="950" spc="-45" dirty="0">
                <a:solidFill>
                  <a:srgbClr val="3F3F3F"/>
                </a:solidFill>
                <a:latin typeface="Arial"/>
                <a:cs typeface="Arial"/>
              </a:rPr>
              <a:t>elsewhere</a:t>
            </a:r>
            <a:endParaRPr sz="950" dirty="0">
              <a:latin typeface="Arial"/>
              <a:cs typeface="Arial"/>
            </a:endParaRPr>
          </a:p>
        </p:txBody>
      </p:sp>
      <p:sp>
        <p:nvSpPr>
          <p:cNvPr id="8" name="object 19"/>
          <p:cNvSpPr/>
          <p:nvPr/>
        </p:nvSpPr>
        <p:spPr>
          <a:xfrm>
            <a:off x="2107692" y="1850433"/>
            <a:ext cx="1168908" cy="1010412"/>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8174845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4" name="object 5"/>
          <p:cNvSpPr/>
          <p:nvPr/>
        </p:nvSpPr>
        <p:spPr>
          <a:xfrm>
            <a:off x="1491995" y="1405123"/>
            <a:ext cx="4572000" cy="287020"/>
          </a:xfrm>
          <a:custGeom>
            <a:avLst/>
            <a:gdLst/>
            <a:ahLst/>
            <a:cxnLst/>
            <a:rect l="l" t="t" r="r" b="b"/>
            <a:pathLst>
              <a:path w="4572000" h="287019">
                <a:moveTo>
                  <a:pt x="0" y="286511"/>
                </a:moveTo>
                <a:lnTo>
                  <a:pt x="4571999" y="286511"/>
                </a:lnTo>
                <a:lnTo>
                  <a:pt x="4571999" y="0"/>
                </a:lnTo>
                <a:lnTo>
                  <a:pt x="0" y="0"/>
                </a:lnTo>
                <a:lnTo>
                  <a:pt x="0" y="286511"/>
                </a:lnTo>
                <a:close/>
              </a:path>
            </a:pathLst>
          </a:custGeom>
          <a:solidFill>
            <a:srgbClr val="D9D9D9"/>
          </a:solidFill>
        </p:spPr>
        <p:txBody>
          <a:bodyPr wrap="square" lIns="0" tIns="0" rIns="0" bIns="0" rtlCol="0"/>
          <a:lstStyle/>
          <a:p>
            <a:endParaRPr/>
          </a:p>
        </p:txBody>
      </p:sp>
      <p:sp>
        <p:nvSpPr>
          <p:cNvPr id="5" name="object 6"/>
          <p:cNvSpPr/>
          <p:nvPr/>
        </p:nvSpPr>
        <p:spPr>
          <a:xfrm>
            <a:off x="1491995" y="1692397"/>
            <a:ext cx="4572000" cy="0"/>
          </a:xfrm>
          <a:custGeom>
            <a:avLst/>
            <a:gdLst/>
            <a:ahLst/>
            <a:cxnLst/>
            <a:rect l="l" t="t" r="r" b="b"/>
            <a:pathLst>
              <a:path w="4572000">
                <a:moveTo>
                  <a:pt x="0" y="0"/>
                </a:moveTo>
                <a:lnTo>
                  <a:pt x="4571999" y="0"/>
                </a:lnTo>
              </a:path>
            </a:pathLst>
          </a:custGeom>
          <a:ln w="7619">
            <a:solidFill>
              <a:srgbClr val="BF0000"/>
            </a:solidFill>
          </a:ln>
        </p:spPr>
        <p:txBody>
          <a:bodyPr wrap="square" lIns="0" tIns="0" rIns="0" bIns="0" rtlCol="0"/>
          <a:lstStyle/>
          <a:p>
            <a:endParaRPr/>
          </a:p>
        </p:txBody>
      </p:sp>
      <p:sp>
        <p:nvSpPr>
          <p:cNvPr id="6" name="object 7"/>
          <p:cNvSpPr txBox="1"/>
          <p:nvPr/>
        </p:nvSpPr>
        <p:spPr>
          <a:xfrm>
            <a:off x="1756663" y="1495047"/>
            <a:ext cx="119380" cy="107950"/>
          </a:xfrm>
          <a:prstGeom prst="rect">
            <a:avLst/>
          </a:prstGeom>
        </p:spPr>
        <p:txBody>
          <a:bodyPr vert="horz" wrap="square" lIns="0" tIns="0" rIns="0" bIns="0" rtlCol="0">
            <a:spAutoFit/>
          </a:bodyPr>
          <a:lstStyle/>
          <a:p>
            <a:pPr marL="12700">
              <a:lnSpc>
                <a:spcPct val="100000"/>
              </a:lnSpc>
            </a:pPr>
            <a:r>
              <a:rPr sz="600" spc="-20" dirty="0">
                <a:solidFill>
                  <a:srgbClr val="898989"/>
                </a:solidFill>
                <a:latin typeface="Arial"/>
                <a:cs typeface="Arial"/>
              </a:rPr>
              <a:t>I</a:t>
            </a:r>
            <a:r>
              <a:rPr sz="600" spc="-125" dirty="0">
                <a:solidFill>
                  <a:srgbClr val="898989"/>
                </a:solidFill>
                <a:latin typeface="Arial"/>
                <a:cs typeface="Arial"/>
              </a:rPr>
              <a:t>S</a:t>
            </a:r>
            <a:r>
              <a:rPr sz="600" spc="-30" dirty="0">
                <a:solidFill>
                  <a:srgbClr val="898989"/>
                </a:solidFill>
                <a:latin typeface="Arial"/>
                <a:cs typeface="Arial"/>
              </a:rPr>
              <a:t>5</a:t>
            </a:r>
            <a:endParaRPr sz="600">
              <a:latin typeface="Arial"/>
              <a:cs typeface="Arial"/>
            </a:endParaRPr>
          </a:p>
        </p:txBody>
      </p:sp>
      <p:sp>
        <p:nvSpPr>
          <p:cNvPr id="7" name="object 8"/>
          <p:cNvSpPr txBox="1"/>
          <p:nvPr/>
        </p:nvSpPr>
        <p:spPr>
          <a:xfrm>
            <a:off x="5217666" y="1498095"/>
            <a:ext cx="581025" cy="107950"/>
          </a:xfrm>
          <a:prstGeom prst="rect">
            <a:avLst/>
          </a:prstGeom>
        </p:spPr>
        <p:txBody>
          <a:bodyPr vert="horz" wrap="square" lIns="0" tIns="0" rIns="0" bIns="0" rtlCol="0">
            <a:spAutoFit/>
          </a:bodyPr>
          <a:lstStyle/>
          <a:p>
            <a:pPr marL="12700">
              <a:lnSpc>
                <a:spcPct val="100000"/>
              </a:lnSpc>
            </a:pPr>
            <a:r>
              <a:rPr sz="600" spc="-35" dirty="0">
                <a:solidFill>
                  <a:srgbClr val="898989"/>
                </a:solidFill>
                <a:latin typeface="Arial"/>
                <a:cs typeface="Arial"/>
              </a:rPr>
              <a:t>Data</a:t>
            </a:r>
            <a:r>
              <a:rPr sz="600" spc="-120" dirty="0">
                <a:solidFill>
                  <a:srgbClr val="898989"/>
                </a:solidFill>
                <a:latin typeface="Arial"/>
                <a:cs typeface="Arial"/>
              </a:rPr>
              <a:t> </a:t>
            </a:r>
            <a:r>
              <a:rPr sz="600" spc="-30" dirty="0">
                <a:solidFill>
                  <a:srgbClr val="898989"/>
                </a:solidFill>
                <a:latin typeface="Arial"/>
                <a:cs typeface="Arial"/>
              </a:rPr>
              <a:t>warehousing</a:t>
            </a:r>
            <a:endParaRPr sz="600">
              <a:latin typeface="Arial"/>
              <a:cs typeface="Arial"/>
            </a:endParaRPr>
          </a:p>
        </p:txBody>
      </p:sp>
      <p:sp>
        <p:nvSpPr>
          <p:cNvPr id="8" name="object 9"/>
          <p:cNvSpPr txBox="1"/>
          <p:nvPr/>
        </p:nvSpPr>
        <p:spPr>
          <a:xfrm>
            <a:off x="2806698" y="1710947"/>
            <a:ext cx="1941830" cy="361950"/>
          </a:xfrm>
          <a:prstGeom prst="rect">
            <a:avLst/>
          </a:prstGeom>
        </p:spPr>
        <p:txBody>
          <a:bodyPr vert="horz" wrap="square" lIns="0" tIns="0" rIns="0" bIns="0" rtlCol="0">
            <a:spAutoFit/>
          </a:bodyPr>
          <a:lstStyle/>
          <a:p>
            <a:pPr marL="12700">
              <a:lnSpc>
                <a:spcPct val="100000"/>
              </a:lnSpc>
            </a:pPr>
            <a:r>
              <a:rPr sz="2200" spc="-125" dirty="0">
                <a:solidFill>
                  <a:srgbClr val="C00000"/>
                </a:solidFill>
                <a:latin typeface="Arial"/>
                <a:cs typeface="Arial"/>
              </a:rPr>
              <a:t>Persisted</a:t>
            </a:r>
            <a:r>
              <a:rPr sz="2200" spc="-160" dirty="0">
                <a:solidFill>
                  <a:srgbClr val="C00000"/>
                </a:solidFill>
                <a:latin typeface="Arial"/>
                <a:cs typeface="Arial"/>
              </a:rPr>
              <a:t> </a:t>
            </a:r>
            <a:r>
              <a:rPr sz="2200" spc="-145" dirty="0">
                <a:solidFill>
                  <a:srgbClr val="C00000"/>
                </a:solidFill>
                <a:latin typeface="Arial"/>
                <a:cs typeface="Arial"/>
              </a:rPr>
              <a:t>Staging</a:t>
            </a:r>
            <a:endParaRPr sz="2200">
              <a:latin typeface="Arial"/>
              <a:cs typeface="Arial"/>
            </a:endParaRPr>
          </a:p>
        </p:txBody>
      </p:sp>
      <p:sp>
        <p:nvSpPr>
          <p:cNvPr id="9" name="object 10"/>
          <p:cNvSpPr txBox="1"/>
          <p:nvPr/>
        </p:nvSpPr>
        <p:spPr>
          <a:xfrm>
            <a:off x="3931410" y="2282955"/>
            <a:ext cx="1834514" cy="1525905"/>
          </a:xfrm>
          <a:prstGeom prst="rect">
            <a:avLst/>
          </a:prstGeom>
        </p:spPr>
        <p:txBody>
          <a:bodyPr vert="horz" wrap="square" lIns="0" tIns="0" rIns="0" bIns="0" rtlCol="0">
            <a:spAutoFit/>
          </a:bodyPr>
          <a:lstStyle/>
          <a:p>
            <a:pPr marL="155575" marR="5080" indent="-142875">
              <a:lnSpc>
                <a:spcPct val="100000"/>
              </a:lnSpc>
              <a:buChar char="–"/>
              <a:tabLst>
                <a:tab pos="156210" algn="l"/>
              </a:tabLst>
            </a:pPr>
            <a:r>
              <a:rPr sz="1200" spc="-85" dirty="0">
                <a:solidFill>
                  <a:srgbClr val="3F3F3F"/>
                </a:solidFill>
                <a:latin typeface="Arial"/>
                <a:cs typeface="Arial"/>
              </a:rPr>
              <a:t>keeps </a:t>
            </a:r>
            <a:r>
              <a:rPr sz="1200" spc="-95" dirty="0">
                <a:solidFill>
                  <a:srgbClr val="3F3F3F"/>
                </a:solidFill>
                <a:latin typeface="Arial"/>
                <a:cs typeface="Arial"/>
              </a:rPr>
              <a:t>a </a:t>
            </a:r>
            <a:r>
              <a:rPr sz="1200" spc="-60" dirty="0">
                <a:solidFill>
                  <a:srgbClr val="3F3F3F"/>
                </a:solidFill>
                <a:latin typeface="Arial"/>
                <a:cs typeface="Arial"/>
              </a:rPr>
              <a:t>copy </a:t>
            </a:r>
            <a:r>
              <a:rPr sz="1200" spc="-5" dirty="0">
                <a:solidFill>
                  <a:srgbClr val="3F3F3F"/>
                </a:solidFill>
                <a:latin typeface="Arial"/>
                <a:cs typeface="Arial"/>
              </a:rPr>
              <a:t>of </a:t>
            </a:r>
            <a:r>
              <a:rPr sz="1200" spc="-10" dirty="0">
                <a:solidFill>
                  <a:srgbClr val="3F3F3F"/>
                </a:solidFill>
                <a:latin typeface="Arial"/>
                <a:cs typeface="Arial"/>
              </a:rPr>
              <a:t>the</a:t>
            </a:r>
            <a:r>
              <a:rPr sz="1200" spc="-170" dirty="0">
                <a:solidFill>
                  <a:srgbClr val="3F3F3F"/>
                </a:solidFill>
                <a:latin typeface="Arial"/>
                <a:cs typeface="Arial"/>
              </a:rPr>
              <a:t> </a:t>
            </a:r>
            <a:r>
              <a:rPr sz="1200" spc="-60" dirty="0">
                <a:solidFill>
                  <a:srgbClr val="3F3F3F"/>
                </a:solidFill>
                <a:latin typeface="Arial"/>
                <a:cs typeface="Arial"/>
              </a:rPr>
              <a:t>staging  </a:t>
            </a:r>
            <a:r>
              <a:rPr sz="1200" spc="-30" dirty="0">
                <a:solidFill>
                  <a:srgbClr val="3F3F3F"/>
                </a:solidFill>
                <a:latin typeface="Arial"/>
                <a:cs typeface="Arial"/>
              </a:rPr>
              <a:t>table</a:t>
            </a:r>
            <a:endParaRPr sz="1200">
              <a:latin typeface="Arial"/>
              <a:cs typeface="Arial"/>
            </a:endParaRPr>
          </a:p>
          <a:p>
            <a:pPr marL="155575" indent="-142875">
              <a:lnSpc>
                <a:spcPct val="100000"/>
              </a:lnSpc>
              <a:spcBef>
                <a:spcPts val="285"/>
              </a:spcBef>
              <a:buChar char="–"/>
              <a:tabLst>
                <a:tab pos="156210" algn="l"/>
              </a:tabLst>
            </a:pPr>
            <a:r>
              <a:rPr sz="1200" spc="-85" dirty="0">
                <a:solidFill>
                  <a:srgbClr val="3F3F3F"/>
                </a:solidFill>
                <a:latin typeface="Arial"/>
                <a:cs typeface="Arial"/>
              </a:rPr>
              <a:t>Enables </a:t>
            </a:r>
            <a:r>
              <a:rPr sz="1200" spc="-45" dirty="0">
                <a:solidFill>
                  <a:srgbClr val="3F3F3F"/>
                </a:solidFill>
                <a:latin typeface="Arial"/>
                <a:cs typeface="Arial"/>
              </a:rPr>
              <a:t>data</a:t>
            </a:r>
            <a:r>
              <a:rPr sz="1200" spc="-145" dirty="0">
                <a:solidFill>
                  <a:srgbClr val="3F3F3F"/>
                </a:solidFill>
                <a:latin typeface="Arial"/>
                <a:cs typeface="Arial"/>
              </a:rPr>
              <a:t> </a:t>
            </a:r>
            <a:r>
              <a:rPr sz="1200" spc="-25" dirty="0">
                <a:solidFill>
                  <a:srgbClr val="3F3F3F"/>
                </a:solidFill>
                <a:latin typeface="Arial"/>
                <a:cs typeface="Arial"/>
              </a:rPr>
              <a:t>auditing</a:t>
            </a:r>
            <a:endParaRPr sz="1200">
              <a:latin typeface="Arial"/>
              <a:cs typeface="Arial"/>
            </a:endParaRPr>
          </a:p>
          <a:p>
            <a:pPr marL="355600" marR="645160" lvl="1" indent="-114300">
              <a:lnSpc>
                <a:spcPct val="100000"/>
              </a:lnSpc>
              <a:spcBef>
                <a:spcPts val="245"/>
              </a:spcBef>
              <a:buChar char="•"/>
              <a:tabLst>
                <a:tab pos="355600" algn="l"/>
              </a:tabLst>
            </a:pPr>
            <a:r>
              <a:rPr sz="1000" spc="-70" dirty="0">
                <a:solidFill>
                  <a:srgbClr val="3F3F3F"/>
                </a:solidFill>
                <a:latin typeface="Arial"/>
                <a:cs typeface="Arial"/>
              </a:rPr>
              <a:t>can </a:t>
            </a:r>
            <a:r>
              <a:rPr sz="1000" spc="-50" dirty="0">
                <a:solidFill>
                  <a:srgbClr val="3F3F3F"/>
                </a:solidFill>
                <a:latin typeface="Arial"/>
                <a:cs typeface="Arial"/>
              </a:rPr>
              <a:t>be </a:t>
            </a:r>
            <a:r>
              <a:rPr sz="1000" spc="-65" dirty="0">
                <a:solidFill>
                  <a:srgbClr val="3F3F3F"/>
                </a:solidFill>
                <a:latin typeface="Arial"/>
                <a:cs typeface="Arial"/>
              </a:rPr>
              <a:t>used </a:t>
            </a:r>
            <a:r>
              <a:rPr sz="1000" spc="-20" dirty="0">
                <a:solidFill>
                  <a:srgbClr val="3F3F3F"/>
                </a:solidFill>
                <a:latin typeface="Arial"/>
                <a:cs typeface="Arial"/>
              </a:rPr>
              <a:t>in  </a:t>
            </a:r>
            <a:r>
              <a:rPr sz="1000" spc="-30" dirty="0">
                <a:solidFill>
                  <a:srgbClr val="3F3F3F"/>
                </a:solidFill>
                <a:latin typeface="Arial"/>
                <a:cs typeface="Arial"/>
              </a:rPr>
              <a:t>troubleshooting</a:t>
            </a:r>
            <a:endParaRPr sz="1000">
              <a:latin typeface="Arial"/>
              <a:cs typeface="Arial"/>
            </a:endParaRPr>
          </a:p>
          <a:p>
            <a:pPr marL="155575" marR="191135" indent="-142875">
              <a:lnSpc>
                <a:spcPct val="100000"/>
              </a:lnSpc>
              <a:spcBef>
                <a:spcPts val="280"/>
              </a:spcBef>
              <a:buChar char="–"/>
              <a:tabLst>
                <a:tab pos="156210" algn="l"/>
              </a:tabLst>
            </a:pPr>
            <a:r>
              <a:rPr sz="1200" spc="-85" dirty="0">
                <a:solidFill>
                  <a:srgbClr val="3F3F3F"/>
                </a:solidFill>
                <a:latin typeface="Arial"/>
                <a:cs typeface="Arial"/>
              </a:rPr>
              <a:t>Enables </a:t>
            </a:r>
            <a:r>
              <a:rPr sz="1200" spc="-50" dirty="0">
                <a:solidFill>
                  <a:srgbClr val="3F3F3F"/>
                </a:solidFill>
                <a:latin typeface="Arial"/>
                <a:cs typeface="Arial"/>
              </a:rPr>
              <a:t>comparing</a:t>
            </a:r>
            <a:r>
              <a:rPr sz="1200" spc="-114" dirty="0">
                <a:solidFill>
                  <a:srgbClr val="3F3F3F"/>
                </a:solidFill>
                <a:latin typeface="Arial"/>
                <a:cs typeface="Arial"/>
              </a:rPr>
              <a:t> </a:t>
            </a:r>
            <a:r>
              <a:rPr sz="1200" spc="-45" dirty="0">
                <a:solidFill>
                  <a:srgbClr val="3F3F3F"/>
                </a:solidFill>
                <a:latin typeface="Arial"/>
                <a:cs typeface="Arial"/>
              </a:rPr>
              <a:t>data  </a:t>
            </a:r>
            <a:r>
              <a:rPr sz="1200" dirty="0">
                <a:solidFill>
                  <a:srgbClr val="3F3F3F"/>
                </a:solidFill>
                <a:latin typeface="Arial"/>
                <a:cs typeface="Arial"/>
              </a:rPr>
              <a:t>within</a:t>
            </a:r>
            <a:r>
              <a:rPr sz="1200" spc="-160" dirty="0">
                <a:solidFill>
                  <a:srgbClr val="3F3F3F"/>
                </a:solidFill>
                <a:latin typeface="Arial"/>
                <a:cs typeface="Arial"/>
              </a:rPr>
              <a:t> </a:t>
            </a:r>
            <a:r>
              <a:rPr sz="1200" spc="-75" dirty="0">
                <a:solidFill>
                  <a:srgbClr val="3F3F3F"/>
                </a:solidFill>
                <a:latin typeface="Arial"/>
                <a:cs typeface="Arial"/>
              </a:rPr>
              <a:t>process</a:t>
            </a:r>
            <a:endParaRPr sz="1200">
              <a:latin typeface="Arial"/>
              <a:cs typeface="Arial"/>
            </a:endParaRPr>
          </a:p>
          <a:p>
            <a:pPr marL="355600" lvl="1" indent="-114300">
              <a:lnSpc>
                <a:spcPct val="100000"/>
              </a:lnSpc>
              <a:spcBef>
                <a:spcPts val="245"/>
              </a:spcBef>
              <a:buChar char="•"/>
              <a:tabLst>
                <a:tab pos="355600" algn="l"/>
              </a:tabLst>
            </a:pPr>
            <a:r>
              <a:rPr sz="1000" spc="-20" dirty="0">
                <a:solidFill>
                  <a:srgbClr val="3F3F3F"/>
                </a:solidFill>
                <a:latin typeface="Arial"/>
                <a:cs typeface="Arial"/>
              </a:rPr>
              <a:t>Not </a:t>
            </a:r>
            <a:r>
              <a:rPr sz="1000" spc="-30" dirty="0">
                <a:solidFill>
                  <a:srgbClr val="3F3F3F"/>
                </a:solidFill>
                <a:latin typeface="Arial"/>
                <a:cs typeface="Arial"/>
              </a:rPr>
              <a:t>only</a:t>
            </a:r>
            <a:r>
              <a:rPr sz="1000" spc="-150" dirty="0">
                <a:solidFill>
                  <a:srgbClr val="3F3F3F"/>
                </a:solidFill>
                <a:latin typeface="Arial"/>
                <a:cs typeface="Arial"/>
              </a:rPr>
              <a:t> </a:t>
            </a:r>
            <a:r>
              <a:rPr sz="1000" dirty="0">
                <a:solidFill>
                  <a:srgbClr val="3F3F3F"/>
                </a:solidFill>
                <a:latin typeface="Arial"/>
                <a:cs typeface="Arial"/>
              </a:rPr>
              <a:t>input/output</a:t>
            </a:r>
            <a:endParaRPr sz="1000">
              <a:latin typeface="Arial"/>
              <a:cs typeface="Arial"/>
            </a:endParaRPr>
          </a:p>
        </p:txBody>
      </p:sp>
      <p:sp>
        <p:nvSpPr>
          <p:cNvPr id="10" name="object 11"/>
          <p:cNvSpPr/>
          <p:nvPr/>
        </p:nvSpPr>
        <p:spPr>
          <a:xfrm>
            <a:off x="2157983" y="2724906"/>
            <a:ext cx="1190244" cy="970787"/>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7831108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3" name="Content Placeholder 2"/>
          <p:cNvSpPr>
            <a:spLocks noGrp="1"/>
          </p:cNvSpPr>
          <p:nvPr>
            <p:ph idx="1"/>
          </p:nvPr>
        </p:nvSpPr>
        <p:spPr/>
        <p:txBody>
          <a:bodyPr/>
          <a:lstStyle/>
          <a:p>
            <a:endParaRPr lang="sv-SE" dirty="0"/>
          </a:p>
        </p:txBody>
      </p:sp>
      <p:sp>
        <p:nvSpPr>
          <p:cNvPr id="4" name="object 16"/>
          <p:cNvSpPr/>
          <p:nvPr/>
        </p:nvSpPr>
        <p:spPr>
          <a:xfrm>
            <a:off x="1491995" y="1357116"/>
            <a:ext cx="4572000" cy="0"/>
          </a:xfrm>
          <a:custGeom>
            <a:avLst/>
            <a:gdLst/>
            <a:ahLst/>
            <a:cxnLst/>
            <a:rect l="l" t="t" r="r" b="b"/>
            <a:pathLst>
              <a:path w="4572000">
                <a:moveTo>
                  <a:pt x="0" y="0"/>
                </a:moveTo>
                <a:lnTo>
                  <a:pt x="4571999" y="0"/>
                </a:lnTo>
              </a:path>
            </a:pathLst>
          </a:custGeom>
          <a:ln w="7619">
            <a:solidFill>
              <a:srgbClr val="BF0000"/>
            </a:solidFill>
          </a:ln>
        </p:spPr>
        <p:txBody>
          <a:bodyPr wrap="square" lIns="0" tIns="0" rIns="0" bIns="0" rtlCol="0"/>
          <a:lstStyle/>
          <a:p>
            <a:endParaRPr/>
          </a:p>
        </p:txBody>
      </p:sp>
      <p:sp>
        <p:nvSpPr>
          <p:cNvPr id="5" name="object 19"/>
          <p:cNvSpPr txBox="1"/>
          <p:nvPr/>
        </p:nvSpPr>
        <p:spPr>
          <a:xfrm>
            <a:off x="2753358" y="1375665"/>
            <a:ext cx="3041015" cy="2644140"/>
          </a:xfrm>
          <a:prstGeom prst="rect">
            <a:avLst/>
          </a:prstGeom>
        </p:spPr>
        <p:txBody>
          <a:bodyPr vert="horz" wrap="square" lIns="0" tIns="0" rIns="0" bIns="0" rtlCol="0">
            <a:spAutoFit/>
          </a:bodyPr>
          <a:lstStyle/>
          <a:p>
            <a:pPr marL="12700">
              <a:lnSpc>
                <a:spcPct val="100000"/>
              </a:lnSpc>
            </a:pPr>
            <a:r>
              <a:rPr sz="2200" spc="-145" dirty="0">
                <a:solidFill>
                  <a:srgbClr val="C00000"/>
                </a:solidFill>
                <a:latin typeface="Arial"/>
                <a:cs typeface="Arial"/>
              </a:rPr>
              <a:t>Staggered</a:t>
            </a:r>
            <a:r>
              <a:rPr sz="2200" spc="-120" dirty="0">
                <a:solidFill>
                  <a:srgbClr val="C00000"/>
                </a:solidFill>
                <a:latin typeface="Arial"/>
                <a:cs typeface="Arial"/>
              </a:rPr>
              <a:t> </a:t>
            </a:r>
            <a:r>
              <a:rPr sz="2200" spc="-145" dirty="0">
                <a:solidFill>
                  <a:srgbClr val="C00000"/>
                </a:solidFill>
                <a:latin typeface="Arial"/>
                <a:cs typeface="Arial"/>
              </a:rPr>
              <a:t>Staging</a:t>
            </a:r>
            <a:endParaRPr sz="2200">
              <a:latin typeface="Arial"/>
              <a:cs typeface="Arial"/>
            </a:endParaRPr>
          </a:p>
          <a:p>
            <a:pPr marL="1280160" indent="-172085">
              <a:lnSpc>
                <a:spcPct val="100000"/>
              </a:lnSpc>
              <a:spcBef>
                <a:spcPts val="1605"/>
              </a:spcBef>
              <a:buChar char="•"/>
              <a:tabLst>
                <a:tab pos="1280795" algn="l"/>
              </a:tabLst>
            </a:pPr>
            <a:r>
              <a:rPr sz="1300" spc="-85" dirty="0">
                <a:solidFill>
                  <a:srgbClr val="3F3F3F"/>
                </a:solidFill>
                <a:latin typeface="Arial"/>
                <a:cs typeface="Arial"/>
              </a:rPr>
              <a:t>Staggered</a:t>
            </a:r>
            <a:r>
              <a:rPr sz="1300" spc="-120" dirty="0">
                <a:solidFill>
                  <a:srgbClr val="3F3F3F"/>
                </a:solidFill>
                <a:latin typeface="Arial"/>
                <a:cs typeface="Arial"/>
              </a:rPr>
              <a:t> </a:t>
            </a:r>
            <a:r>
              <a:rPr sz="1300" spc="-85" dirty="0">
                <a:solidFill>
                  <a:srgbClr val="3F3F3F"/>
                </a:solidFill>
                <a:latin typeface="Arial"/>
                <a:cs typeface="Arial"/>
              </a:rPr>
              <a:t>Staging</a:t>
            </a:r>
            <a:endParaRPr sz="1300">
              <a:latin typeface="Arial"/>
              <a:cs typeface="Arial"/>
            </a:endParaRPr>
          </a:p>
          <a:p>
            <a:pPr marL="1480185" marR="63500" lvl="1" indent="-143510" algn="just">
              <a:lnSpc>
                <a:spcPct val="80000"/>
              </a:lnSpc>
              <a:spcBef>
                <a:spcPts val="270"/>
              </a:spcBef>
              <a:buChar char="–"/>
              <a:tabLst>
                <a:tab pos="1480820" algn="l"/>
              </a:tabLst>
            </a:pPr>
            <a:r>
              <a:rPr sz="1100" spc="-50" dirty="0">
                <a:solidFill>
                  <a:srgbClr val="3F3F3F"/>
                </a:solidFill>
                <a:latin typeface="Arial"/>
                <a:cs typeface="Arial"/>
              </a:rPr>
              <a:t>stores </a:t>
            </a:r>
            <a:r>
              <a:rPr sz="1100" spc="-45" dirty="0">
                <a:solidFill>
                  <a:srgbClr val="3F3F3F"/>
                </a:solidFill>
                <a:latin typeface="Arial"/>
                <a:cs typeface="Arial"/>
              </a:rPr>
              <a:t>data </a:t>
            </a:r>
            <a:r>
              <a:rPr sz="1100" spc="-10" dirty="0">
                <a:solidFill>
                  <a:srgbClr val="3F3F3F"/>
                </a:solidFill>
                <a:latin typeface="Arial"/>
                <a:cs typeface="Arial"/>
              </a:rPr>
              <a:t>from </a:t>
            </a:r>
            <a:r>
              <a:rPr sz="1100" spc="-50" dirty="0">
                <a:solidFill>
                  <a:srgbClr val="3F3F3F"/>
                </a:solidFill>
                <a:latin typeface="Arial"/>
                <a:cs typeface="Arial"/>
              </a:rPr>
              <a:t>(single</a:t>
            </a:r>
            <a:r>
              <a:rPr sz="1100" spc="-215" dirty="0">
                <a:solidFill>
                  <a:srgbClr val="3F3F3F"/>
                </a:solidFill>
                <a:latin typeface="Arial"/>
                <a:cs typeface="Arial"/>
              </a:rPr>
              <a:t> </a:t>
            </a:r>
            <a:r>
              <a:rPr sz="1100" spc="-5" dirty="0">
                <a:solidFill>
                  <a:srgbClr val="3F3F3F"/>
                </a:solidFill>
                <a:latin typeface="Arial"/>
                <a:cs typeface="Arial"/>
              </a:rPr>
              <a:t>or  </a:t>
            </a:r>
            <a:r>
              <a:rPr sz="1100" spc="-15" dirty="0">
                <a:solidFill>
                  <a:srgbClr val="3F3F3F"/>
                </a:solidFill>
                <a:latin typeface="Arial"/>
                <a:cs typeface="Arial"/>
              </a:rPr>
              <a:t>multiple) </a:t>
            </a:r>
            <a:r>
              <a:rPr sz="1100" spc="-65" dirty="0">
                <a:solidFill>
                  <a:srgbClr val="3F3F3F"/>
                </a:solidFill>
                <a:latin typeface="Arial"/>
                <a:cs typeface="Arial"/>
              </a:rPr>
              <a:t>sources </a:t>
            </a:r>
            <a:r>
              <a:rPr sz="1100" spc="-35" dirty="0">
                <a:solidFill>
                  <a:srgbClr val="3F3F3F"/>
                </a:solidFill>
                <a:latin typeface="Arial"/>
                <a:cs typeface="Arial"/>
              </a:rPr>
              <a:t>before</a:t>
            </a:r>
            <a:r>
              <a:rPr sz="1100" spc="-195" dirty="0">
                <a:solidFill>
                  <a:srgbClr val="3F3F3F"/>
                </a:solidFill>
                <a:latin typeface="Arial"/>
                <a:cs typeface="Arial"/>
              </a:rPr>
              <a:t> </a:t>
            </a:r>
            <a:r>
              <a:rPr sz="1100" spc="30" dirty="0">
                <a:solidFill>
                  <a:srgbClr val="3F3F3F"/>
                </a:solidFill>
                <a:latin typeface="Arial"/>
                <a:cs typeface="Arial"/>
              </a:rPr>
              <a:t>it  </a:t>
            </a:r>
            <a:r>
              <a:rPr sz="1100" spc="-60" dirty="0">
                <a:solidFill>
                  <a:srgbClr val="3F3F3F"/>
                </a:solidFill>
                <a:latin typeface="Arial"/>
                <a:cs typeface="Arial"/>
              </a:rPr>
              <a:t>is</a:t>
            </a:r>
            <a:r>
              <a:rPr sz="1100" spc="-120" dirty="0">
                <a:solidFill>
                  <a:srgbClr val="3F3F3F"/>
                </a:solidFill>
                <a:latin typeface="Arial"/>
                <a:cs typeface="Arial"/>
              </a:rPr>
              <a:t> </a:t>
            </a:r>
            <a:r>
              <a:rPr sz="1100" spc="-60" dirty="0">
                <a:solidFill>
                  <a:srgbClr val="3F3F3F"/>
                </a:solidFill>
                <a:latin typeface="Arial"/>
                <a:cs typeface="Arial"/>
              </a:rPr>
              <a:t>processed,</a:t>
            </a:r>
            <a:endParaRPr sz="1100">
              <a:latin typeface="Arial"/>
              <a:cs typeface="Arial"/>
            </a:endParaRPr>
          </a:p>
          <a:p>
            <a:pPr marL="1480185" marR="97155" lvl="1" indent="-143510">
              <a:lnSpc>
                <a:spcPct val="80000"/>
              </a:lnSpc>
              <a:spcBef>
                <a:spcPts val="265"/>
              </a:spcBef>
              <a:buChar char="–"/>
              <a:tabLst>
                <a:tab pos="1480820" algn="l"/>
              </a:tabLst>
            </a:pPr>
            <a:r>
              <a:rPr sz="1100" spc="-75" dirty="0">
                <a:solidFill>
                  <a:srgbClr val="3F3F3F"/>
                </a:solidFill>
                <a:latin typeface="Arial"/>
                <a:cs typeface="Arial"/>
              </a:rPr>
              <a:t>keeps </a:t>
            </a:r>
            <a:r>
              <a:rPr sz="1100" spc="-35" dirty="0">
                <a:solidFill>
                  <a:srgbClr val="3F3F3F"/>
                </a:solidFill>
                <a:latin typeface="Arial"/>
                <a:cs typeface="Arial"/>
              </a:rPr>
              <a:t>storing </a:t>
            </a:r>
            <a:r>
              <a:rPr sz="1100" spc="-45" dirty="0">
                <a:solidFill>
                  <a:srgbClr val="3F3F3F"/>
                </a:solidFill>
                <a:latin typeface="Arial"/>
                <a:cs typeface="Arial"/>
              </a:rPr>
              <a:t>data </a:t>
            </a:r>
            <a:r>
              <a:rPr sz="1100" spc="-15" dirty="0">
                <a:solidFill>
                  <a:srgbClr val="3F3F3F"/>
                </a:solidFill>
                <a:latin typeface="Arial"/>
                <a:cs typeface="Arial"/>
              </a:rPr>
              <a:t>in  </a:t>
            </a:r>
            <a:r>
              <a:rPr sz="1100" spc="-60" dirty="0">
                <a:solidFill>
                  <a:srgbClr val="3F3F3F"/>
                </a:solidFill>
                <a:latin typeface="Arial"/>
                <a:cs typeface="Arial"/>
              </a:rPr>
              <a:t>staging </a:t>
            </a:r>
            <a:r>
              <a:rPr sz="1100" spc="-45" dirty="0">
                <a:solidFill>
                  <a:srgbClr val="3F3F3F"/>
                </a:solidFill>
                <a:latin typeface="Arial"/>
                <a:cs typeface="Arial"/>
              </a:rPr>
              <a:t>tables </a:t>
            </a:r>
            <a:r>
              <a:rPr sz="1100" spc="-20" dirty="0">
                <a:solidFill>
                  <a:srgbClr val="3F3F3F"/>
                </a:solidFill>
                <a:latin typeface="Arial"/>
                <a:cs typeface="Arial"/>
              </a:rPr>
              <a:t>throughout  </a:t>
            </a:r>
            <a:r>
              <a:rPr sz="1100" spc="-15" dirty="0">
                <a:solidFill>
                  <a:srgbClr val="3F3F3F"/>
                </a:solidFill>
                <a:latin typeface="Arial"/>
                <a:cs typeface="Arial"/>
              </a:rPr>
              <a:t>the</a:t>
            </a:r>
            <a:r>
              <a:rPr sz="1100" spc="-145" dirty="0">
                <a:solidFill>
                  <a:srgbClr val="3F3F3F"/>
                </a:solidFill>
                <a:latin typeface="Arial"/>
                <a:cs typeface="Arial"/>
              </a:rPr>
              <a:t> </a:t>
            </a:r>
            <a:r>
              <a:rPr sz="1100" spc="-65" dirty="0">
                <a:solidFill>
                  <a:srgbClr val="3F3F3F"/>
                </a:solidFill>
                <a:latin typeface="Arial"/>
                <a:cs typeface="Arial"/>
              </a:rPr>
              <a:t>process</a:t>
            </a:r>
            <a:endParaRPr sz="1100">
              <a:latin typeface="Arial"/>
              <a:cs typeface="Arial"/>
            </a:endParaRPr>
          </a:p>
          <a:p>
            <a:pPr marL="1480185" lvl="1" indent="-143510">
              <a:lnSpc>
                <a:spcPct val="100000"/>
              </a:lnSpc>
              <a:buChar char="–"/>
              <a:tabLst>
                <a:tab pos="1480820" algn="l"/>
              </a:tabLst>
            </a:pPr>
            <a:r>
              <a:rPr sz="1100" spc="-114" dirty="0">
                <a:solidFill>
                  <a:srgbClr val="3F3F3F"/>
                </a:solidFill>
                <a:latin typeface="Arial"/>
                <a:cs typeface="Arial"/>
              </a:rPr>
              <a:t>Can </a:t>
            </a:r>
            <a:r>
              <a:rPr sz="1100" spc="-40" dirty="0">
                <a:solidFill>
                  <a:srgbClr val="3F3F3F"/>
                </a:solidFill>
                <a:latin typeface="Arial"/>
                <a:cs typeface="Arial"/>
              </a:rPr>
              <a:t>act </a:t>
            </a:r>
            <a:r>
              <a:rPr sz="1100" spc="-105" dirty="0">
                <a:solidFill>
                  <a:srgbClr val="3F3F3F"/>
                </a:solidFill>
                <a:latin typeface="Arial"/>
                <a:cs typeface="Arial"/>
              </a:rPr>
              <a:t>as </a:t>
            </a:r>
            <a:r>
              <a:rPr sz="1100" spc="-45" dirty="0">
                <a:solidFill>
                  <a:srgbClr val="3F3F3F"/>
                </a:solidFill>
                <a:latin typeface="Arial"/>
                <a:cs typeface="Arial"/>
              </a:rPr>
              <a:t>recovery</a:t>
            </a:r>
            <a:r>
              <a:rPr sz="1100" spc="-55" dirty="0">
                <a:solidFill>
                  <a:srgbClr val="3F3F3F"/>
                </a:solidFill>
                <a:latin typeface="Arial"/>
                <a:cs typeface="Arial"/>
              </a:rPr>
              <a:t> </a:t>
            </a:r>
            <a:r>
              <a:rPr sz="1100" spc="-30" dirty="0">
                <a:solidFill>
                  <a:srgbClr val="3F3F3F"/>
                </a:solidFill>
                <a:latin typeface="Arial"/>
                <a:cs typeface="Arial"/>
              </a:rPr>
              <a:t>points</a:t>
            </a:r>
            <a:endParaRPr sz="1100">
              <a:latin typeface="Arial"/>
              <a:cs typeface="Arial"/>
            </a:endParaRPr>
          </a:p>
          <a:p>
            <a:pPr marL="1679575" marR="5080" lvl="2" indent="-114300">
              <a:lnSpc>
                <a:spcPct val="80000"/>
              </a:lnSpc>
              <a:spcBef>
                <a:spcPts val="234"/>
              </a:spcBef>
              <a:buChar char="•"/>
              <a:tabLst>
                <a:tab pos="1680210" algn="l"/>
              </a:tabLst>
            </a:pPr>
            <a:r>
              <a:rPr sz="950" spc="-15" dirty="0">
                <a:solidFill>
                  <a:srgbClr val="3F3F3F"/>
                </a:solidFill>
                <a:latin typeface="Arial"/>
                <a:cs typeface="Arial"/>
              </a:rPr>
              <a:t>the </a:t>
            </a:r>
            <a:r>
              <a:rPr sz="950" spc="-30" dirty="0">
                <a:solidFill>
                  <a:srgbClr val="3F3F3F"/>
                </a:solidFill>
                <a:latin typeface="Arial"/>
                <a:cs typeface="Arial"/>
              </a:rPr>
              <a:t>whole </a:t>
            </a:r>
            <a:r>
              <a:rPr sz="950" spc="-60" dirty="0">
                <a:solidFill>
                  <a:srgbClr val="3F3F3F"/>
                </a:solidFill>
                <a:latin typeface="Arial"/>
                <a:cs typeface="Arial"/>
              </a:rPr>
              <a:t>process </a:t>
            </a:r>
            <a:r>
              <a:rPr sz="950" spc="-55" dirty="0">
                <a:solidFill>
                  <a:srgbClr val="3F3F3F"/>
                </a:solidFill>
                <a:latin typeface="Arial"/>
                <a:cs typeface="Arial"/>
              </a:rPr>
              <a:t>does</a:t>
            </a:r>
            <a:r>
              <a:rPr sz="950" spc="-165" dirty="0">
                <a:solidFill>
                  <a:srgbClr val="3F3F3F"/>
                </a:solidFill>
                <a:latin typeface="Arial"/>
                <a:cs typeface="Arial"/>
              </a:rPr>
              <a:t> </a:t>
            </a:r>
            <a:r>
              <a:rPr sz="950" dirty="0">
                <a:solidFill>
                  <a:srgbClr val="3F3F3F"/>
                </a:solidFill>
                <a:latin typeface="Arial"/>
                <a:cs typeface="Arial"/>
              </a:rPr>
              <a:t>not  </a:t>
            </a:r>
            <a:r>
              <a:rPr sz="950" spc="-60" dirty="0">
                <a:solidFill>
                  <a:srgbClr val="3F3F3F"/>
                </a:solidFill>
                <a:latin typeface="Arial"/>
                <a:cs typeface="Arial"/>
              </a:rPr>
              <a:t>have </a:t>
            </a:r>
            <a:r>
              <a:rPr sz="950" dirty="0">
                <a:solidFill>
                  <a:srgbClr val="3F3F3F"/>
                </a:solidFill>
                <a:latin typeface="Arial"/>
                <a:cs typeface="Arial"/>
              </a:rPr>
              <a:t>to </a:t>
            </a:r>
            <a:r>
              <a:rPr sz="950" spc="-45" dirty="0">
                <a:solidFill>
                  <a:srgbClr val="3F3F3F"/>
                </a:solidFill>
                <a:latin typeface="Arial"/>
                <a:cs typeface="Arial"/>
              </a:rPr>
              <a:t>be </a:t>
            </a:r>
            <a:r>
              <a:rPr sz="950" spc="-55" dirty="0">
                <a:solidFill>
                  <a:srgbClr val="3F3F3F"/>
                </a:solidFill>
                <a:latin typeface="Arial"/>
                <a:cs typeface="Arial"/>
              </a:rPr>
              <a:t>processed  </a:t>
            </a:r>
            <a:r>
              <a:rPr sz="950" spc="-50" dirty="0">
                <a:solidFill>
                  <a:srgbClr val="3F3F3F"/>
                </a:solidFill>
                <a:latin typeface="Arial"/>
                <a:cs typeface="Arial"/>
              </a:rPr>
              <a:t>again.</a:t>
            </a:r>
            <a:endParaRPr sz="950">
              <a:latin typeface="Arial"/>
              <a:cs typeface="Arial"/>
            </a:endParaRPr>
          </a:p>
          <a:p>
            <a:pPr marL="1480185" lvl="1" indent="-143510">
              <a:lnSpc>
                <a:spcPts val="1315"/>
              </a:lnSpc>
              <a:buChar char="–"/>
              <a:tabLst>
                <a:tab pos="1480820" algn="l"/>
              </a:tabLst>
            </a:pPr>
            <a:r>
              <a:rPr sz="1100" spc="-35" dirty="0">
                <a:solidFill>
                  <a:srgbClr val="3F3F3F"/>
                </a:solidFill>
                <a:latin typeface="Arial"/>
                <a:cs typeface="Arial"/>
              </a:rPr>
              <a:t>faster </a:t>
            </a:r>
            <a:r>
              <a:rPr sz="1100" spc="-45" dirty="0">
                <a:solidFill>
                  <a:srgbClr val="3F3F3F"/>
                </a:solidFill>
                <a:latin typeface="Arial"/>
                <a:cs typeface="Arial"/>
              </a:rPr>
              <a:t>recovery</a:t>
            </a:r>
            <a:r>
              <a:rPr sz="1100" spc="-190" dirty="0">
                <a:solidFill>
                  <a:srgbClr val="3F3F3F"/>
                </a:solidFill>
                <a:latin typeface="Arial"/>
                <a:cs typeface="Arial"/>
              </a:rPr>
              <a:t> </a:t>
            </a:r>
            <a:r>
              <a:rPr sz="1100" spc="-30" dirty="0">
                <a:solidFill>
                  <a:srgbClr val="3F3F3F"/>
                </a:solidFill>
                <a:latin typeface="Arial"/>
                <a:cs typeface="Arial"/>
              </a:rPr>
              <a:t>times</a:t>
            </a:r>
            <a:endParaRPr sz="1100">
              <a:latin typeface="Arial"/>
              <a:cs typeface="Arial"/>
            </a:endParaRPr>
          </a:p>
          <a:p>
            <a:pPr marL="1480185" marR="190500" lvl="1" indent="-143510">
              <a:lnSpc>
                <a:spcPct val="80000"/>
              </a:lnSpc>
              <a:spcBef>
                <a:spcPts val="260"/>
              </a:spcBef>
              <a:buChar char="–"/>
              <a:tabLst>
                <a:tab pos="1480820" algn="l"/>
              </a:tabLst>
            </a:pPr>
            <a:r>
              <a:rPr sz="1100" spc="-35" dirty="0">
                <a:solidFill>
                  <a:srgbClr val="3F3F3F"/>
                </a:solidFill>
                <a:latin typeface="Arial"/>
                <a:cs typeface="Arial"/>
              </a:rPr>
              <a:t>greater </a:t>
            </a:r>
            <a:r>
              <a:rPr sz="1100" spc="-55" dirty="0">
                <a:solidFill>
                  <a:srgbClr val="3F3F3F"/>
                </a:solidFill>
                <a:latin typeface="Arial"/>
                <a:cs typeface="Arial"/>
              </a:rPr>
              <a:t>storage</a:t>
            </a:r>
            <a:r>
              <a:rPr sz="1100" spc="-160" dirty="0">
                <a:solidFill>
                  <a:srgbClr val="3F3F3F"/>
                </a:solidFill>
                <a:latin typeface="Arial"/>
                <a:cs typeface="Arial"/>
              </a:rPr>
              <a:t> </a:t>
            </a:r>
            <a:r>
              <a:rPr sz="1100" spc="-50" dirty="0">
                <a:solidFill>
                  <a:srgbClr val="3F3F3F"/>
                </a:solidFill>
                <a:latin typeface="Arial"/>
                <a:cs typeface="Arial"/>
              </a:rPr>
              <a:t>capacity  </a:t>
            </a:r>
            <a:r>
              <a:rPr sz="1100" spc="-60" dirty="0">
                <a:solidFill>
                  <a:srgbClr val="3F3F3F"/>
                </a:solidFill>
                <a:latin typeface="Arial"/>
                <a:cs typeface="Arial"/>
              </a:rPr>
              <a:t>needs.</a:t>
            </a:r>
            <a:endParaRPr sz="1100">
              <a:latin typeface="Arial"/>
              <a:cs typeface="Arial"/>
            </a:endParaRPr>
          </a:p>
        </p:txBody>
      </p:sp>
      <p:sp>
        <p:nvSpPr>
          <p:cNvPr id="6" name="object 20"/>
          <p:cNvSpPr/>
          <p:nvPr/>
        </p:nvSpPr>
        <p:spPr>
          <a:xfrm>
            <a:off x="1978151" y="2389626"/>
            <a:ext cx="1697736" cy="93573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20756420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4" name="object 5"/>
          <p:cNvSpPr/>
          <p:nvPr/>
        </p:nvSpPr>
        <p:spPr>
          <a:xfrm>
            <a:off x="1491995" y="1405123"/>
            <a:ext cx="4572000" cy="287020"/>
          </a:xfrm>
          <a:custGeom>
            <a:avLst/>
            <a:gdLst/>
            <a:ahLst/>
            <a:cxnLst/>
            <a:rect l="l" t="t" r="r" b="b"/>
            <a:pathLst>
              <a:path w="4572000" h="287019">
                <a:moveTo>
                  <a:pt x="0" y="286511"/>
                </a:moveTo>
                <a:lnTo>
                  <a:pt x="4571999" y="286511"/>
                </a:lnTo>
                <a:lnTo>
                  <a:pt x="4571999" y="0"/>
                </a:lnTo>
                <a:lnTo>
                  <a:pt x="0" y="0"/>
                </a:lnTo>
                <a:lnTo>
                  <a:pt x="0" y="286511"/>
                </a:lnTo>
                <a:close/>
              </a:path>
            </a:pathLst>
          </a:custGeom>
          <a:solidFill>
            <a:srgbClr val="D9D9D9"/>
          </a:solidFill>
        </p:spPr>
        <p:txBody>
          <a:bodyPr wrap="square" lIns="0" tIns="0" rIns="0" bIns="0" rtlCol="0"/>
          <a:lstStyle/>
          <a:p>
            <a:endParaRPr/>
          </a:p>
        </p:txBody>
      </p:sp>
      <p:sp>
        <p:nvSpPr>
          <p:cNvPr id="5" name="object 6"/>
          <p:cNvSpPr/>
          <p:nvPr/>
        </p:nvSpPr>
        <p:spPr>
          <a:xfrm>
            <a:off x="1491995" y="1692397"/>
            <a:ext cx="4572000" cy="0"/>
          </a:xfrm>
          <a:custGeom>
            <a:avLst/>
            <a:gdLst/>
            <a:ahLst/>
            <a:cxnLst/>
            <a:rect l="l" t="t" r="r" b="b"/>
            <a:pathLst>
              <a:path w="4572000">
                <a:moveTo>
                  <a:pt x="0" y="0"/>
                </a:moveTo>
                <a:lnTo>
                  <a:pt x="4571999" y="0"/>
                </a:lnTo>
              </a:path>
            </a:pathLst>
          </a:custGeom>
          <a:ln w="7619">
            <a:solidFill>
              <a:srgbClr val="BF0000"/>
            </a:solidFill>
          </a:ln>
        </p:spPr>
        <p:txBody>
          <a:bodyPr wrap="square" lIns="0" tIns="0" rIns="0" bIns="0" rtlCol="0"/>
          <a:lstStyle/>
          <a:p>
            <a:endParaRPr/>
          </a:p>
        </p:txBody>
      </p:sp>
      <p:sp>
        <p:nvSpPr>
          <p:cNvPr id="6" name="object 7"/>
          <p:cNvSpPr txBox="1"/>
          <p:nvPr/>
        </p:nvSpPr>
        <p:spPr>
          <a:xfrm>
            <a:off x="1756663" y="1495047"/>
            <a:ext cx="119380" cy="107950"/>
          </a:xfrm>
          <a:prstGeom prst="rect">
            <a:avLst/>
          </a:prstGeom>
        </p:spPr>
        <p:txBody>
          <a:bodyPr vert="horz" wrap="square" lIns="0" tIns="0" rIns="0" bIns="0" rtlCol="0">
            <a:spAutoFit/>
          </a:bodyPr>
          <a:lstStyle/>
          <a:p>
            <a:pPr marL="12700">
              <a:lnSpc>
                <a:spcPct val="100000"/>
              </a:lnSpc>
            </a:pPr>
            <a:r>
              <a:rPr sz="600" spc="-20" dirty="0">
                <a:solidFill>
                  <a:srgbClr val="898989"/>
                </a:solidFill>
                <a:latin typeface="Arial"/>
                <a:cs typeface="Arial"/>
              </a:rPr>
              <a:t>I</a:t>
            </a:r>
            <a:r>
              <a:rPr sz="600" spc="-125" dirty="0">
                <a:solidFill>
                  <a:srgbClr val="898989"/>
                </a:solidFill>
                <a:latin typeface="Arial"/>
                <a:cs typeface="Arial"/>
              </a:rPr>
              <a:t>S</a:t>
            </a:r>
            <a:r>
              <a:rPr sz="600" spc="-30" dirty="0">
                <a:solidFill>
                  <a:srgbClr val="898989"/>
                </a:solidFill>
                <a:latin typeface="Arial"/>
                <a:cs typeface="Arial"/>
              </a:rPr>
              <a:t>5</a:t>
            </a:r>
            <a:endParaRPr sz="600">
              <a:latin typeface="Arial"/>
              <a:cs typeface="Arial"/>
            </a:endParaRPr>
          </a:p>
        </p:txBody>
      </p:sp>
      <p:sp>
        <p:nvSpPr>
          <p:cNvPr id="7" name="object 8"/>
          <p:cNvSpPr txBox="1"/>
          <p:nvPr/>
        </p:nvSpPr>
        <p:spPr>
          <a:xfrm>
            <a:off x="5217666" y="1498095"/>
            <a:ext cx="581025" cy="107950"/>
          </a:xfrm>
          <a:prstGeom prst="rect">
            <a:avLst/>
          </a:prstGeom>
        </p:spPr>
        <p:txBody>
          <a:bodyPr vert="horz" wrap="square" lIns="0" tIns="0" rIns="0" bIns="0" rtlCol="0">
            <a:spAutoFit/>
          </a:bodyPr>
          <a:lstStyle/>
          <a:p>
            <a:pPr marL="12700">
              <a:lnSpc>
                <a:spcPct val="100000"/>
              </a:lnSpc>
            </a:pPr>
            <a:r>
              <a:rPr sz="600" spc="-35" dirty="0">
                <a:solidFill>
                  <a:srgbClr val="898989"/>
                </a:solidFill>
                <a:latin typeface="Arial"/>
                <a:cs typeface="Arial"/>
              </a:rPr>
              <a:t>Data</a:t>
            </a:r>
            <a:r>
              <a:rPr sz="600" spc="-120" dirty="0">
                <a:solidFill>
                  <a:srgbClr val="898989"/>
                </a:solidFill>
                <a:latin typeface="Arial"/>
                <a:cs typeface="Arial"/>
              </a:rPr>
              <a:t> </a:t>
            </a:r>
            <a:r>
              <a:rPr sz="600" spc="-30" dirty="0">
                <a:solidFill>
                  <a:srgbClr val="898989"/>
                </a:solidFill>
                <a:latin typeface="Arial"/>
                <a:cs typeface="Arial"/>
              </a:rPr>
              <a:t>warehousing</a:t>
            </a:r>
            <a:endParaRPr sz="600">
              <a:latin typeface="Arial"/>
              <a:cs typeface="Arial"/>
            </a:endParaRPr>
          </a:p>
        </p:txBody>
      </p:sp>
      <p:sp>
        <p:nvSpPr>
          <p:cNvPr id="8" name="object 9"/>
          <p:cNvSpPr txBox="1"/>
          <p:nvPr/>
        </p:nvSpPr>
        <p:spPr>
          <a:xfrm>
            <a:off x="2576574" y="1710947"/>
            <a:ext cx="2401570" cy="361950"/>
          </a:xfrm>
          <a:prstGeom prst="rect">
            <a:avLst/>
          </a:prstGeom>
        </p:spPr>
        <p:txBody>
          <a:bodyPr vert="horz" wrap="square" lIns="0" tIns="0" rIns="0" bIns="0" rtlCol="0">
            <a:spAutoFit/>
          </a:bodyPr>
          <a:lstStyle/>
          <a:p>
            <a:pPr marL="12700">
              <a:lnSpc>
                <a:spcPct val="100000"/>
              </a:lnSpc>
            </a:pPr>
            <a:r>
              <a:rPr sz="2200" spc="-100" dirty="0">
                <a:solidFill>
                  <a:srgbClr val="C00000"/>
                </a:solidFill>
                <a:latin typeface="Arial"/>
                <a:cs typeface="Arial"/>
              </a:rPr>
              <a:t>Accumulated</a:t>
            </a:r>
            <a:r>
              <a:rPr sz="2200" spc="-105" dirty="0">
                <a:solidFill>
                  <a:srgbClr val="C00000"/>
                </a:solidFill>
                <a:latin typeface="Arial"/>
                <a:cs typeface="Arial"/>
              </a:rPr>
              <a:t> </a:t>
            </a:r>
            <a:r>
              <a:rPr sz="2200" spc="-145" dirty="0">
                <a:solidFill>
                  <a:srgbClr val="C00000"/>
                </a:solidFill>
                <a:latin typeface="Arial"/>
                <a:cs typeface="Arial"/>
              </a:rPr>
              <a:t>Staging</a:t>
            </a:r>
            <a:endParaRPr sz="2200">
              <a:latin typeface="Arial"/>
              <a:cs typeface="Arial"/>
            </a:endParaRPr>
          </a:p>
        </p:txBody>
      </p:sp>
      <p:sp>
        <p:nvSpPr>
          <p:cNvPr id="9" name="object 10"/>
          <p:cNvSpPr txBox="1"/>
          <p:nvPr/>
        </p:nvSpPr>
        <p:spPr>
          <a:xfrm>
            <a:off x="3849114" y="2284987"/>
            <a:ext cx="1890395" cy="2047239"/>
          </a:xfrm>
          <a:prstGeom prst="rect">
            <a:avLst/>
          </a:prstGeom>
        </p:spPr>
        <p:txBody>
          <a:bodyPr vert="horz" wrap="square" lIns="0" tIns="0" rIns="0" bIns="0" rtlCol="0">
            <a:spAutoFit/>
          </a:bodyPr>
          <a:lstStyle/>
          <a:p>
            <a:pPr marL="184785" indent="-172085">
              <a:lnSpc>
                <a:spcPct val="100000"/>
              </a:lnSpc>
              <a:buChar char="•"/>
              <a:tabLst>
                <a:tab pos="185420" algn="l"/>
              </a:tabLst>
            </a:pPr>
            <a:r>
              <a:rPr sz="1400" spc="-65" dirty="0">
                <a:solidFill>
                  <a:srgbClr val="3F3F3F"/>
                </a:solidFill>
                <a:latin typeface="Arial"/>
                <a:cs typeface="Arial"/>
              </a:rPr>
              <a:t>Accumulated</a:t>
            </a:r>
            <a:r>
              <a:rPr sz="1400" spc="-110" dirty="0">
                <a:solidFill>
                  <a:srgbClr val="3F3F3F"/>
                </a:solidFill>
                <a:latin typeface="Arial"/>
                <a:cs typeface="Arial"/>
              </a:rPr>
              <a:t> </a:t>
            </a:r>
            <a:r>
              <a:rPr sz="1400" spc="-90" dirty="0">
                <a:solidFill>
                  <a:srgbClr val="3F3F3F"/>
                </a:solidFill>
                <a:latin typeface="Arial"/>
                <a:cs typeface="Arial"/>
              </a:rPr>
              <a:t>Staging</a:t>
            </a:r>
            <a:endParaRPr sz="1400">
              <a:latin typeface="Arial"/>
              <a:cs typeface="Arial"/>
            </a:endParaRPr>
          </a:p>
          <a:p>
            <a:pPr marL="384175" marR="81915" lvl="1" indent="-142875">
              <a:lnSpc>
                <a:spcPct val="100000"/>
              </a:lnSpc>
              <a:spcBef>
                <a:spcPts val="305"/>
              </a:spcBef>
              <a:buChar char="–"/>
              <a:tabLst>
                <a:tab pos="384810" algn="l"/>
              </a:tabLst>
            </a:pPr>
            <a:r>
              <a:rPr sz="1200" spc="-95" dirty="0">
                <a:solidFill>
                  <a:srgbClr val="3F3F3F"/>
                </a:solidFill>
                <a:latin typeface="Arial"/>
                <a:cs typeface="Arial"/>
              </a:rPr>
              <a:t>uses a </a:t>
            </a:r>
            <a:r>
              <a:rPr sz="1200" spc="-60" dirty="0">
                <a:solidFill>
                  <a:srgbClr val="3F3F3F"/>
                </a:solidFill>
                <a:latin typeface="Arial"/>
                <a:cs typeface="Arial"/>
              </a:rPr>
              <a:t>staging </a:t>
            </a:r>
            <a:r>
              <a:rPr sz="1200" spc="-30" dirty="0">
                <a:solidFill>
                  <a:srgbClr val="3F3F3F"/>
                </a:solidFill>
                <a:latin typeface="Arial"/>
                <a:cs typeface="Arial"/>
              </a:rPr>
              <a:t>table </a:t>
            </a:r>
            <a:r>
              <a:rPr sz="1200" spc="10" dirty="0">
                <a:solidFill>
                  <a:srgbClr val="3F3F3F"/>
                </a:solidFill>
                <a:latin typeface="Arial"/>
                <a:cs typeface="Arial"/>
              </a:rPr>
              <a:t>to  </a:t>
            </a:r>
            <a:r>
              <a:rPr sz="1200" spc="-30" dirty="0">
                <a:solidFill>
                  <a:srgbClr val="3F3F3F"/>
                </a:solidFill>
                <a:latin typeface="Arial"/>
                <a:cs typeface="Arial"/>
              </a:rPr>
              <a:t>detect </a:t>
            </a:r>
            <a:r>
              <a:rPr sz="1200" spc="-55" dirty="0">
                <a:solidFill>
                  <a:srgbClr val="3F3F3F"/>
                </a:solidFill>
                <a:latin typeface="Arial"/>
                <a:cs typeface="Arial"/>
              </a:rPr>
              <a:t>and</a:t>
            </a:r>
            <a:r>
              <a:rPr sz="1200" spc="-140" dirty="0">
                <a:solidFill>
                  <a:srgbClr val="3F3F3F"/>
                </a:solidFill>
                <a:latin typeface="Arial"/>
                <a:cs typeface="Arial"/>
              </a:rPr>
              <a:t> </a:t>
            </a:r>
            <a:r>
              <a:rPr sz="1200" spc="-55" dirty="0">
                <a:solidFill>
                  <a:srgbClr val="3F3F3F"/>
                </a:solidFill>
                <a:latin typeface="Arial"/>
                <a:cs typeface="Arial"/>
              </a:rPr>
              <a:t>accumulate  </a:t>
            </a:r>
            <a:r>
              <a:rPr sz="1200" spc="-45" dirty="0">
                <a:solidFill>
                  <a:srgbClr val="3F3F3F"/>
                </a:solidFill>
                <a:latin typeface="Arial"/>
                <a:cs typeface="Arial"/>
              </a:rPr>
              <a:t>data</a:t>
            </a:r>
            <a:r>
              <a:rPr sz="1200" spc="-155" dirty="0">
                <a:solidFill>
                  <a:srgbClr val="3F3F3F"/>
                </a:solidFill>
                <a:latin typeface="Arial"/>
                <a:cs typeface="Arial"/>
              </a:rPr>
              <a:t> </a:t>
            </a:r>
            <a:r>
              <a:rPr sz="1200" spc="-85" dirty="0">
                <a:solidFill>
                  <a:srgbClr val="3F3F3F"/>
                </a:solidFill>
                <a:latin typeface="Arial"/>
                <a:cs typeface="Arial"/>
              </a:rPr>
              <a:t>changes</a:t>
            </a:r>
            <a:endParaRPr sz="1200">
              <a:latin typeface="Arial"/>
              <a:cs typeface="Arial"/>
            </a:endParaRPr>
          </a:p>
          <a:p>
            <a:pPr marL="584200" marR="5080" lvl="2" indent="-114300">
              <a:lnSpc>
                <a:spcPct val="100000"/>
              </a:lnSpc>
              <a:spcBef>
                <a:spcPts val="245"/>
              </a:spcBef>
              <a:buChar char="•"/>
              <a:tabLst>
                <a:tab pos="584200" algn="l"/>
              </a:tabLst>
            </a:pPr>
            <a:r>
              <a:rPr sz="1000" spc="-40" dirty="0">
                <a:solidFill>
                  <a:srgbClr val="3F3F3F"/>
                </a:solidFill>
                <a:latin typeface="Arial"/>
                <a:cs typeface="Arial"/>
              </a:rPr>
              <a:t>when </a:t>
            </a:r>
            <a:r>
              <a:rPr sz="1000" spc="-15" dirty="0">
                <a:solidFill>
                  <a:srgbClr val="3F3F3F"/>
                </a:solidFill>
                <a:latin typeface="Arial"/>
                <a:cs typeface="Arial"/>
              </a:rPr>
              <a:t>the </a:t>
            </a:r>
            <a:r>
              <a:rPr sz="1000" spc="-55" dirty="0">
                <a:solidFill>
                  <a:srgbClr val="3F3F3F"/>
                </a:solidFill>
                <a:latin typeface="Arial"/>
                <a:cs typeface="Arial"/>
              </a:rPr>
              <a:t>source</a:t>
            </a:r>
            <a:r>
              <a:rPr sz="1000" spc="-130" dirty="0">
                <a:solidFill>
                  <a:srgbClr val="3F3F3F"/>
                </a:solidFill>
                <a:latin typeface="Arial"/>
                <a:cs typeface="Arial"/>
              </a:rPr>
              <a:t> </a:t>
            </a:r>
            <a:r>
              <a:rPr sz="1000" spc="-75" dirty="0">
                <a:solidFill>
                  <a:srgbClr val="3F3F3F"/>
                </a:solidFill>
                <a:latin typeface="Arial"/>
                <a:cs typeface="Arial"/>
              </a:rPr>
              <a:t>systems  </a:t>
            </a:r>
            <a:r>
              <a:rPr sz="1000" spc="-35" dirty="0">
                <a:solidFill>
                  <a:srgbClr val="3F3F3F"/>
                </a:solidFill>
                <a:latin typeface="Arial"/>
                <a:cs typeface="Arial"/>
              </a:rPr>
              <a:t>do </a:t>
            </a:r>
            <a:r>
              <a:rPr sz="1000" spc="-5" dirty="0">
                <a:solidFill>
                  <a:srgbClr val="3F3F3F"/>
                </a:solidFill>
                <a:latin typeface="Arial"/>
                <a:cs typeface="Arial"/>
              </a:rPr>
              <a:t>not </a:t>
            </a:r>
            <a:r>
              <a:rPr sz="1000" spc="-35" dirty="0">
                <a:solidFill>
                  <a:srgbClr val="3F3F3F"/>
                </a:solidFill>
                <a:latin typeface="Arial"/>
                <a:cs typeface="Arial"/>
              </a:rPr>
              <a:t>provide </a:t>
            </a:r>
            <a:r>
              <a:rPr sz="1000" spc="-80" dirty="0">
                <a:solidFill>
                  <a:srgbClr val="3F3F3F"/>
                </a:solidFill>
                <a:latin typeface="Arial"/>
                <a:cs typeface="Arial"/>
              </a:rPr>
              <a:t>a </a:t>
            </a:r>
            <a:r>
              <a:rPr sz="1000" spc="-10" dirty="0">
                <a:solidFill>
                  <a:srgbClr val="3F3F3F"/>
                </a:solidFill>
                <a:latin typeface="Arial"/>
                <a:cs typeface="Arial"/>
              </a:rPr>
              <a:t>built-in  </a:t>
            </a:r>
            <a:r>
              <a:rPr sz="1000" spc="-55" dirty="0">
                <a:solidFill>
                  <a:srgbClr val="3F3F3F"/>
                </a:solidFill>
                <a:latin typeface="Arial"/>
                <a:cs typeface="Arial"/>
              </a:rPr>
              <a:t>mechanism </a:t>
            </a:r>
            <a:r>
              <a:rPr sz="1000" spc="5" dirty="0">
                <a:solidFill>
                  <a:srgbClr val="3F3F3F"/>
                </a:solidFill>
                <a:latin typeface="Arial"/>
                <a:cs typeface="Arial"/>
              </a:rPr>
              <a:t>to </a:t>
            </a:r>
            <a:r>
              <a:rPr sz="1000" spc="-60" dirty="0">
                <a:solidFill>
                  <a:srgbClr val="3F3F3F"/>
                </a:solidFill>
                <a:latin typeface="Arial"/>
                <a:cs typeface="Arial"/>
              </a:rPr>
              <a:t>achieve  </a:t>
            </a:r>
            <a:r>
              <a:rPr sz="1000" spc="-25" dirty="0">
                <a:solidFill>
                  <a:srgbClr val="3F3F3F"/>
                </a:solidFill>
                <a:latin typeface="Arial"/>
                <a:cs typeface="Arial"/>
              </a:rPr>
              <a:t>this.</a:t>
            </a:r>
            <a:endParaRPr sz="1000">
              <a:latin typeface="Arial"/>
              <a:cs typeface="Arial"/>
            </a:endParaRPr>
          </a:p>
          <a:p>
            <a:pPr marL="384175" marR="107950" lvl="1" indent="-142875">
              <a:lnSpc>
                <a:spcPct val="100000"/>
              </a:lnSpc>
              <a:spcBef>
                <a:spcPts val="280"/>
              </a:spcBef>
              <a:buChar char="–"/>
              <a:tabLst>
                <a:tab pos="384810" algn="l"/>
              </a:tabLst>
            </a:pPr>
            <a:r>
              <a:rPr sz="1200" spc="-25" dirty="0">
                <a:solidFill>
                  <a:srgbClr val="3F3F3F"/>
                </a:solidFill>
                <a:latin typeface="Arial"/>
                <a:cs typeface="Arial"/>
              </a:rPr>
              <a:t>whether </a:t>
            </a:r>
            <a:r>
              <a:rPr sz="1200" spc="-40" dirty="0">
                <a:solidFill>
                  <a:srgbClr val="3F3F3F"/>
                </a:solidFill>
                <a:latin typeface="Arial"/>
                <a:cs typeface="Arial"/>
              </a:rPr>
              <a:t>new </a:t>
            </a:r>
            <a:r>
              <a:rPr sz="1200" spc="-50" dirty="0">
                <a:solidFill>
                  <a:srgbClr val="3F3F3F"/>
                </a:solidFill>
                <a:latin typeface="Arial"/>
                <a:cs typeface="Arial"/>
              </a:rPr>
              <a:t>rows</a:t>
            </a:r>
            <a:r>
              <a:rPr sz="1200" spc="-204" dirty="0">
                <a:solidFill>
                  <a:srgbClr val="3F3F3F"/>
                </a:solidFill>
                <a:latin typeface="Arial"/>
                <a:cs typeface="Arial"/>
              </a:rPr>
              <a:t> </a:t>
            </a:r>
            <a:r>
              <a:rPr sz="1200" spc="-55" dirty="0">
                <a:solidFill>
                  <a:srgbClr val="3F3F3F"/>
                </a:solidFill>
                <a:latin typeface="Arial"/>
                <a:cs typeface="Arial"/>
              </a:rPr>
              <a:t>are  </a:t>
            </a:r>
            <a:r>
              <a:rPr sz="1200" spc="-40" dirty="0">
                <a:solidFill>
                  <a:srgbClr val="3F3F3F"/>
                </a:solidFill>
                <a:latin typeface="Arial"/>
                <a:cs typeface="Arial"/>
              </a:rPr>
              <a:t>inserts, </a:t>
            </a:r>
            <a:r>
              <a:rPr sz="1200" spc="-50" dirty="0">
                <a:solidFill>
                  <a:srgbClr val="3F3F3F"/>
                </a:solidFill>
                <a:latin typeface="Arial"/>
                <a:cs typeface="Arial"/>
              </a:rPr>
              <a:t>updates, </a:t>
            </a:r>
            <a:r>
              <a:rPr sz="1200" spc="-10" dirty="0">
                <a:solidFill>
                  <a:srgbClr val="3F3F3F"/>
                </a:solidFill>
                <a:latin typeface="Arial"/>
                <a:cs typeface="Arial"/>
              </a:rPr>
              <a:t>or  </a:t>
            </a:r>
            <a:r>
              <a:rPr sz="1200" spc="-50" dirty="0">
                <a:solidFill>
                  <a:srgbClr val="3F3F3F"/>
                </a:solidFill>
                <a:latin typeface="Arial"/>
                <a:cs typeface="Arial"/>
              </a:rPr>
              <a:t>deletes</a:t>
            </a:r>
            <a:endParaRPr sz="1200">
              <a:latin typeface="Arial"/>
              <a:cs typeface="Arial"/>
            </a:endParaRPr>
          </a:p>
        </p:txBody>
      </p:sp>
      <p:sp>
        <p:nvSpPr>
          <p:cNvPr id="10" name="object 11"/>
          <p:cNvSpPr/>
          <p:nvPr/>
        </p:nvSpPr>
        <p:spPr>
          <a:xfrm>
            <a:off x="2107692" y="3552438"/>
            <a:ext cx="1173480" cy="73609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437823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4" name="object 16"/>
          <p:cNvSpPr/>
          <p:nvPr/>
        </p:nvSpPr>
        <p:spPr>
          <a:xfrm>
            <a:off x="1108086" y="1678226"/>
            <a:ext cx="4572000" cy="0"/>
          </a:xfrm>
          <a:custGeom>
            <a:avLst/>
            <a:gdLst/>
            <a:ahLst/>
            <a:cxnLst/>
            <a:rect l="l" t="t" r="r" b="b"/>
            <a:pathLst>
              <a:path w="4572000">
                <a:moveTo>
                  <a:pt x="0" y="0"/>
                </a:moveTo>
                <a:lnTo>
                  <a:pt x="4571999" y="0"/>
                </a:lnTo>
              </a:path>
            </a:pathLst>
          </a:custGeom>
          <a:ln w="7619">
            <a:solidFill>
              <a:srgbClr val="BF0000"/>
            </a:solidFill>
          </a:ln>
        </p:spPr>
        <p:txBody>
          <a:bodyPr wrap="square" lIns="0" tIns="0" rIns="0" bIns="0" rtlCol="0"/>
          <a:lstStyle/>
          <a:p>
            <a:endParaRPr/>
          </a:p>
        </p:txBody>
      </p:sp>
      <p:sp>
        <p:nvSpPr>
          <p:cNvPr id="5" name="object 19"/>
          <p:cNvSpPr txBox="1"/>
          <p:nvPr/>
        </p:nvSpPr>
        <p:spPr>
          <a:xfrm>
            <a:off x="1665362" y="1696775"/>
            <a:ext cx="3458210" cy="361950"/>
          </a:xfrm>
          <a:prstGeom prst="rect">
            <a:avLst/>
          </a:prstGeom>
        </p:spPr>
        <p:txBody>
          <a:bodyPr vert="horz" wrap="square" lIns="0" tIns="0" rIns="0" bIns="0" rtlCol="0">
            <a:spAutoFit/>
          </a:bodyPr>
          <a:lstStyle/>
          <a:p>
            <a:pPr marL="12700">
              <a:lnSpc>
                <a:spcPct val="100000"/>
              </a:lnSpc>
            </a:pPr>
            <a:r>
              <a:rPr sz="2200" spc="-150" dirty="0">
                <a:solidFill>
                  <a:srgbClr val="C00000"/>
                </a:solidFill>
                <a:latin typeface="Arial"/>
                <a:cs typeface="Arial"/>
              </a:rPr>
              <a:t>Chunked </a:t>
            </a:r>
            <a:r>
              <a:rPr sz="2200" spc="-100" dirty="0">
                <a:solidFill>
                  <a:srgbClr val="C00000"/>
                </a:solidFill>
                <a:latin typeface="Arial"/>
                <a:cs typeface="Arial"/>
              </a:rPr>
              <a:t>Accumulated</a:t>
            </a:r>
            <a:r>
              <a:rPr sz="2200" spc="-25" dirty="0">
                <a:solidFill>
                  <a:srgbClr val="C00000"/>
                </a:solidFill>
                <a:latin typeface="Arial"/>
                <a:cs typeface="Arial"/>
              </a:rPr>
              <a:t> </a:t>
            </a:r>
            <a:r>
              <a:rPr sz="2200" spc="-145" dirty="0">
                <a:solidFill>
                  <a:srgbClr val="C00000"/>
                </a:solidFill>
                <a:latin typeface="Arial"/>
                <a:cs typeface="Arial"/>
              </a:rPr>
              <a:t>Staging</a:t>
            </a:r>
            <a:endParaRPr sz="2200">
              <a:latin typeface="Arial"/>
              <a:cs typeface="Arial"/>
            </a:endParaRPr>
          </a:p>
        </p:txBody>
      </p:sp>
      <p:sp>
        <p:nvSpPr>
          <p:cNvPr id="6" name="object 20"/>
          <p:cNvSpPr txBox="1"/>
          <p:nvPr/>
        </p:nvSpPr>
        <p:spPr>
          <a:xfrm>
            <a:off x="3465205" y="2270815"/>
            <a:ext cx="1919605" cy="1955800"/>
          </a:xfrm>
          <a:prstGeom prst="rect">
            <a:avLst/>
          </a:prstGeom>
        </p:spPr>
        <p:txBody>
          <a:bodyPr vert="horz" wrap="square" lIns="0" tIns="0" rIns="0" bIns="0" rtlCol="0">
            <a:spAutoFit/>
          </a:bodyPr>
          <a:lstStyle/>
          <a:p>
            <a:pPr marL="184785" marR="106680" indent="-172085">
              <a:lnSpc>
                <a:spcPct val="100000"/>
              </a:lnSpc>
              <a:buChar char="•"/>
              <a:tabLst>
                <a:tab pos="185420" algn="l"/>
              </a:tabLst>
            </a:pPr>
            <a:r>
              <a:rPr sz="1400" spc="-95" dirty="0">
                <a:solidFill>
                  <a:srgbClr val="3F3F3F"/>
                </a:solidFill>
                <a:latin typeface="Arial"/>
                <a:cs typeface="Arial"/>
              </a:rPr>
              <a:t>Chunked </a:t>
            </a:r>
            <a:r>
              <a:rPr sz="1400" spc="-65" dirty="0">
                <a:solidFill>
                  <a:srgbClr val="3F3F3F"/>
                </a:solidFill>
                <a:latin typeface="Arial"/>
                <a:cs typeface="Arial"/>
              </a:rPr>
              <a:t>Accumulated  </a:t>
            </a:r>
            <a:r>
              <a:rPr sz="1400" spc="-90" dirty="0">
                <a:solidFill>
                  <a:srgbClr val="3F3F3F"/>
                </a:solidFill>
                <a:latin typeface="Arial"/>
                <a:cs typeface="Arial"/>
              </a:rPr>
              <a:t>Staging</a:t>
            </a:r>
            <a:endParaRPr sz="1400">
              <a:latin typeface="Arial"/>
              <a:cs typeface="Arial"/>
            </a:endParaRPr>
          </a:p>
          <a:p>
            <a:pPr marL="384175" marR="5080" lvl="1" indent="-142875">
              <a:lnSpc>
                <a:spcPct val="100000"/>
              </a:lnSpc>
              <a:spcBef>
                <a:spcPts val="305"/>
              </a:spcBef>
              <a:buChar char="–"/>
              <a:tabLst>
                <a:tab pos="384810" algn="l"/>
              </a:tabLst>
            </a:pPr>
            <a:r>
              <a:rPr sz="1200" spc="-70" dirty="0">
                <a:solidFill>
                  <a:srgbClr val="3F3F3F"/>
                </a:solidFill>
                <a:latin typeface="Arial"/>
                <a:cs typeface="Arial"/>
              </a:rPr>
              <a:t>spreads </a:t>
            </a:r>
            <a:r>
              <a:rPr sz="1200" dirty="0">
                <a:solidFill>
                  <a:srgbClr val="3F3F3F"/>
                </a:solidFill>
                <a:latin typeface="Arial"/>
                <a:cs typeface="Arial"/>
              </a:rPr>
              <a:t>out </a:t>
            </a:r>
            <a:r>
              <a:rPr sz="1200" spc="-10" dirty="0">
                <a:solidFill>
                  <a:srgbClr val="3F3F3F"/>
                </a:solidFill>
                <a:latin typeface="Arial"/>
                <a:cs typeface="Arial"/>
              </a:rPr>
              <a:t>the </a:t>
            </a:r>
            <a:r>
              <a:rPr sz="1200" spc="-45" dirty="0">
                <a:solidFill>
                  <a:srgbClr val="3F3F3F"/>
                </a:solidFill>
                <a:latin typeface="Arial"/>
                <a:cs typeface="Arial"/>
              </a:rPr>
              <a:t>data  </a:t>
            </a:r>
            <a:r>
              <a:rPr sz="1200" spc="-65" dirty="0">
                <a:solidFill>
                  <a:srgbClr val="3F3F3F"/>
                </a:solidFill>
                <a:latin typeface="Arial"/>
                <a:cs typeface="Arial"/>
              </a:rPr>
              <a:t>source </a:t>
            </a:r>
            <a:r>
              <a:rPr sz="1200" spc="-30" dirty="0">
                <a:solidFill>
                  <a:srgbClr val="3F3F3F"/>
                </a:solidFill>
                <a:latin typeface="Arial"/>
                <a:cs typeface="Arial"/>
              </a:rPr>
              <a:t>extraction </a:t>
            </a:r>
            <a:r>
              <a:rPr sz="1200" spc="-40" dirty="0">
                <a:solidFill>
                  <a:srgbClr val="3F3F3F"/>
                </a:solidFill>
                <a:latin typeface="Arial"/>
                <a:cs typeface="Arial"/>
              </a:rPr>
              <a:t>load</a:t>
            </a:r>
            <a:r>
              <a:rPr sz="1200" spc="-190" dirty="0">
                <a:solidFill>
                  <a:srgbClr val="3F3F3F"/>
                </a:solidFill>
                <a:latin typeface="Arial"/>
                <a:cs typeface="Arial"/>
              </a:rPr>
              <a:t> </a:t>
            </a:r>
            <a:r>
              <a:rPr sz="1200" spc="-15" dirty="0">
                <a:solidFill>
                  <a:srgbClr val="3F3F3F"/>
                </a:solidFill>
                <a:latin typeface="Arial"/>
                <a:cs typeface="Arial"/>
              </a:rPr>
              <a:t>in  </a:t>
            </a:r>
            <a:r>
              <a:rPr sz="1200" spc="-45" dirty="0">
                <a:solidFill>
                  <a:srgbClr val="3F3F3F"/>
                </a:solidFill>
                <a:latin typeface="Arial"/>
                <a:cs typeface="Arial"/>
              </a:rPr>
              <a:t>smaller</a:t>
            </a:r>
            <a:r>
              <a:rPr sz="1200" spc="-135" dirty="0">
                <a:solidFill>
                  <a:srgbClr val="3F3F3F"/>
                </a:solidFill>
                <a:latin typeface="Arial"/>
                <a:cs typeface="Arial"/>
              </a:rPr>
              <a:t> </a:t>
            </a:r>
            <a:r>
              <a:rPr sz="1200" spc="-70" dirty="0">
                <a:solidFill>
                  <a:srgbClr val="3F3F3F"/>
                </a:solidFill>
                <a:latin typeface="Arial"/>
                <a:cs typeface="Arial"/>
              </a:rPr>
              <a:t>chunks</a:t>
            </a:r>
            <a:endParaRPr sz="1200">
              <a:latin typeface="Arial"/>
              <a:cs typeface="Arial"/>
            </a:endParaRPr>
          </a:p>
          <a:p>
            <a:pPr marL="584200" marR="11430" lvl="2" indent="-114300">
              <a:lnSpc>
                <a:spcPct val="100000"/>
              </a:lnSpc>
              <a:spcBef>
                <a:spcPts val="244"/>
              </a:spcBef>
              <a:buChar char="•"/>
              <a:tabLst>
                <a:tab pos="584200" algn="l"/>
              </a:tabLst>
            </a:pPr>
            <a:r>
              <a:rPr sz="1000" spc="-85" dirty="0">
                <a:solidFill>
                  <a:srgbClr val="3F3F3F"/>
                </a:solidFill>
                <a:latin typeface="Arial"/>
                <a:cs typeface="Arial"/>
              </a:rPr>
              <a:t>Process </a:t>
            </a:r>
            <a:r>
              <a:rPr sz="1000" spc="-15" dirty="0">
                <a:solidFill>
                  <a:srgbClr val="3F3F3F"/>
                </a:solidFill>
                <a:latin typeface="Arial"/>
                <a:cs typeface="Arial"/>
              </a:rPr>
              <a:t>the </a:t>
            </a:r>
            <a:r>
              <a:rPr sz="1000" spc="-40" dirty="0">
                <a:solidFill>
                  <a:srgbClr val="3F3F3F"/>
                </a:solidFill>
                <a:latin typeface="Arial"/>
                <a:cs typeface="Arial"/>
              </a:rPr>
              <a:t>data when </a:t>
            </a:r>
            <a:r>
              <a:rPr sz="1000" spc="-25" dirty="0">
                <a:solidFill>
                  <a:srgbClr val="3F3F3F"/>
                </a:solidFill>
                <a:latin typeface="Arial"/>
                <a:cs typeface="Arial"/>
              </a:rPr>
              <a:t>all  </a:t>
            </a:r>
            <a:r>
              <a:rPr sz="1000" spc="-55" dirty="0">
                <a:solidFill>
                  <a:srgbClr val="3F3F3F"/>
                </a:solidFill>
                <a:latin typeface="Arial"/>
                <a:cs typeface="Arial"/>
              </a:rPr>
              <a:t>is</a:t>
            </a:r>
            <a:r>
              <a:rPr sz="1000" spc="-130" dirty="0">
                <a:solidFill>
                  <a:srgbClr val="3F3F3F"/>
                </a:solidFill>
                <a:latin typeface="Arial"/>
                <a:cs typeface="Arial"/>
              </a:rPr>
              <a:t> </a:t>
            </a:r>
            <a:r>
              <a:rPr sz="1000" spc="-45" dirty="0">
                <a:solidFill>
                  <a:srgbClr val="3F3F3F"/>
                </a:solidFill>
                <a:latin typeface="Arial"/>
                <a:cs typeface="Arial"/>
              </a:rPr>
              <a:t>gathered</a:t>
            </a:r>
            <a:endParaRPr sz="1000">
              <a:latin typeface="Arial"/>
              <a:cs typeface="Arial"/>
            </a:endParaRPr>
          </a:p>
          <a:p>
            <a:pPr marL="384175" marR="32384" lvl="1" indent="-142875">
              <a:lnSpc>
                <a:spcPct val="100000"/>
              </a:lnSpc>
              <a:spcBef>
                <a:spcPts val="280"/>
              </a:spcBef>
              <a:buChar char="–"/>
              <a:tabLst>
                <a:tab pos="384810" algn="l"/>
              </a:tabLst>
            </a:pPr>
            <a:r>
              <a:rPr sz="1200" spc="-80" dirty="0">
                <a:solidFill>
                  <a:srgbClr val="3F3F3F"/>
                </a:solidFill>
                <a:latin typeface="Arial"/>
                <a:cs typeface="Arial"/>
              </a:rPr>
              <a:t>This </a:t>
            </a:r>
            <a:r>
              <a:rPr sz="1200" spc="-20" dirty="0">
                <a:solidFill>
                  <a:srgbClr val="3F3F3F"/>
                </a:solidFill>
                <a:latin typeface="Arial"/>
                <a:cs typeface="Arial"/>
              </a:rPr>
              <a:t>pattern </a:t>
            </a:r>
            <a:r>
              <a:rPr sz="1200" spc="-65" dirty="0">
                <a:solidFill>
                  <a:srgbClr val="3F3F3F"/>
                </a:solidFill>
                <a:latin typeface="Arial"/>
                <a:cs typeface="Arial"/>
              </a:rPr>
              <a:t>is </a:t>
            </a:r>
            <a:r>
              <a:rPr sz="1200" spc="-10" dirty="0">
                <a:solidFill>
                  <a:srgbClr val="3F3F3F"/>
                </a:solidFill>
                <a:latin typeface="Arial"/>
                <a:cs typeface="Arial"/>
              </a:rPr>
              <a:t>often  </a:t>
            </a:r>
            <a:r>
              <a:rPr sz="1200" spc="-70" dirty="0">
                <a:solidFill>
                  <a:srgbClr val="3F3F3F"/>
                </a:solidFill>
                <a:latin typeface="Arial"/>
                <a:cs typeface="Arial"/>
              </a:rPr>
              <a:t>used </a:t>
            </a:r>
            <a:r>
              <a:rPr sz="1200" spc="-15" dirty="0">
                <a:solidFill>
                  <a:srgbClr val="3F3F3F"/>
                </a:solidFill>
                <a:latin typeface="Arial"/>
                <a:cs typeface="Arial"/>
              </a:rPr>
              <a:t>in</a:t>
            </a:r>
            <a:r>
              <a:rPr sz="1200" spc="-100" dirty="0">
                <a:solidFill>
                  <a:srgbClr val="3F3F3F"/>
                </a:solidFill>
                <a:latin typeface="Arial"/>
                <a:cs typeface="Arial"/>
              </a:rPr>
              <a:t> </a:t>
            </a:r>
            <a:r>
              <a:rPr sz="1200" spc="-40" dirty="0">
                <a:solidFill>
                  <a:srgbClr val="3F3F3F"/>
                </a:solidFill>
                <a:latin typeface="Arial"/>
                <a:cs typeface="Arial"/>
              </a:rPr>
              <a:t>high-transaction  environments</a:t>
            </a:r>
            <a:endParaRPr sz="1200">
              <a:latin typeface="Arial"/>
              <a:cs typeface="Arial"/>
            </a:endParaRPr>
          </a:p>
        </p:txBody>
      </p:sp>
      <p:sp>
        <p:nvSpPr>
          <p:cNvPr id="7" name="object 21"/>
          <p:cNvSpPr/>
          <p:nvPr/>
        </p:nvSpPr>
        <p:spPr>
          <a:xfrm>
            <a:off x="1505851" y="2982008"/>
            <a:ext cx="1697736" cy="71780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306317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4" name="object 3"/>
          <p:cNvSpPr txBox="1"/>
          <p:nvPr/>
        </p:nvSpPr>
        <p:spPr>
          <a:xfrm>
            <a:off x="1578355" y="4649726"/>
            <a:ext cx="102235" cy="107950"/>
          </a:xfrm>
          <a:prstGeom prst="rect">
            <a:avLst/>
          </a:prstGeom>
        </p:spPr>
        <p:txBody>
          <a:bodyPr vert="horz" wrap="square" lIns="0" tIns="0" rIns="0" bIns="0" rtlCol="0">
            <a:spAutoFit/>
          </a:bodyPr>
          <a:lstStyle/>
          <a:p>
            <a:pPr marL="12700">
              <a:lnSpc>
                <a:spcPct val="100000"/>
              </a:lnSpc>
            </a:pPr>
            <a:r>
              <a:rPr sz="600" i="1" spc="-35" dirty="0">
                <a:latin typeface="Arial"/>
                <a:cs typeface="Arial"/>
              </a:rPr>
              <a:t>4</a:t>
            </a:r>
            <a:r>
              <a:rPr sz="600" i="1" spc="-30" dirty="0">
                <a:latin typeface="Arial"/>
                <a:cs typeface="Arial"/>
              </a:rPr>
              <a:t>5</a:t>
            </a:r>
            <a:endParaRPr sz="600">
              <a:latin typeface="Arial"/>
              <a:cs typeface="Arial"/>
            </a:endParaRPr>
          </a:p>
        </p:txBody>
      </p:sp>
      <p:sp>
        <p:nvSpPr>
          <p:cNvPr id="5" name="object 6"/>
          <p:cNvSpPr/>
          <p:nvPr/>
        </p:nvSpPr>
        <p:spPr>
          <a:xfrm>
            <a:off x="1491995" y="1692397"/>
            <a:ext cx="4572000" cy="0"/>
          </a:xfrm>
          <a:custGeom>
            <a:avLst/>
            <a:gdLst/>
            <a:ahLst/>
            <a:cxnLst/>
            <a:rect l="l" t="t" r="r" b="b"/>
            <a:pathLst>
              <a:path w="4572000">
                <a:moveTo>
                  <a:pt x="0" y="0"/>
                </a:moveTo>
                <a:lnTo>
                  <a:pt x="4571999" y="0"/>
                </a:lnTo>
              </a:path>
            </a:pathLst>
          </a:custGeom>
          <a:ln w="7619">
            <a:solidFill>
              <a:srgbClr val="BF0000"/>
            </a:solidFill>
          </a:ln>
        </p:spPr>
        <p:txBody>
          <a:bodyPr wrap="square" lIns="0" tIns="0" rIns="0" bIns="0" rtlCol="0"/>
          <a:lstStyle/>
          <a:p>
            <a:endParaRPr/>
          </a:p>
        </p:txBody>
      </p:sp>
      <p:sp>
        <p:nvSpPr>
          <p:cNvPr id="6" name="object 9"/>
          <p:cNvSpPr txBox="1"/>
          <p:nvPr/>
        </p:nvSpPr>
        <p:spPr>
          <a:xfrm>
            <a:off x="2866134" y="1710947"/>
            <a:ext cx="1822450" cy="361950"/>
          </a:xfrm>
          <a:prstGeom prst="rect">
            <a:avLst/>
          </a:prstGeom>
        </p:spPr>
        <p:txBody>
          <a:bodyPr vert="horz" wrap="square" lIns="0" tIns="0" rIns="0" bIns="0" rtlCol="0">
            <a:spAutoFit/>
          </a:bodyPr>
          <a:lstStyle/>
          <a:p>
            <a:pPr marL="12700">
              <a:lnSpc>
                <a:spcPct val="100000"/>
              </a:lnSpc>
            </a:pPr>
            <a:r>
              <a:rPr sz="2200" spc="-90" dirty="0">
                <a:solidFill>
                  <a:srgbClr val="C00000"/>
                </a:solidFill>
                <a:latin typeface="Arial"/>
                <a:cs typeface="Arial"/>
              </a:rPr>
              <a:t>Pipeline</a:t>
            </a:r>
            <a:r>
              <a:rPr sz="2200" spc="-145" dirty="0">
                <a:solidFill>
                  <a:srgbClr val="C00000"/>
                </a:solidFill>
                <a:latin typeface="Arial"/>
                <a:cs typeface="Arial"/>
              </a:rPr>
              <a:t> Staging</a:t>
            </a:r>
            <a:endParaRPr sz="2200">
              <a:latin typeface="Arial"/>
              <a:cs typeface="Arial"/>
            </a:endParaRPr>
          </a:p>
        </p:txBody>
      </p:sp>
      <p:sp>
        <p:nvSpPr>
          <p:cNvPr id="7" name="object 10"/>
          <p:cNvSpPr txBox="1"/>
          <p:nvPr/>
        </p:nvSpPr>
        <p:spPr>
          <a:xfrm>
            <a:off x="3702810" y="2285495"/>
            <a:ext cx="2164080" cy="2145665"/>
          </a:xfrm>
          <a:prstGeom prst="rect">
            <a:avLst/>
          </a:prstGeom>
        </p:spPr>
        <p:txBody>
          <a:bodyPr vert="horz" wrap="square" lIns="0" tIns="0" rIns="0" bIns="0" rtlCol="0">
            <a:spAutoFit/>
          </a:bodyPr>
          <a:lstStyle/>
          <a:p>
            <a:pPr marL="184785" marR="361315" indent="-172085">
              <a:lnSpc>
                <a:spcPct val="80000"/>
              </a:lnSpc>
              <a:buChar char="•"/>
              <a:tabLst>
                <a:tab pos="185420" algn="l"/>
              </a:tabLst>
            </a:pPr>
            <a:r>
              <a:rPr sz="1300" spc="-55" dirty="0">
                <a:solidFill>
                  <a:srgbClr val="3F3F3F"/>
                </a:solidFill>
                <a:latin typeface="Arial"/>
                <a:cs typeface="Arial"/>
              </a:rPr>
              <a:t>Pipeline </a:t>
            </a:r>
            <a:r>
              <a:rPr sz="1300" spc="-85" dirty="0">
                <a:solidFill>
                  <a:srgbClr val="3F3F3F"/>
                </a:solidFill>
                <a:latin typeface="Arial"/>
                <a:cs typeface="Arial"/>
              </a:rPr>
              <a:t>Staging </a:t>
            </a:r>
            <a:r>
              <a:rPr sz="1300" dirty="0">
                <a:solidFill>
                  <a:srgbClr val="3F3F3F"/>
                </a:solidFill>
                <a:latin typeface="Arial"/>
                <a:cs typeface="Arial"/>
              </a:rPr>
              <a:t>with</a:t>
            </a:r>
            <a:r>
              <a:rPr sz="1300" spc="-95" dirty="0">
                <a:solidFill>
                  <a:srgbClr val="3F3F3F"/>
                </a:solidFill>
                <a:latin typeface="Arial"/>
                <a:cs typeface="Arial"/>
              </a:rPr>
              <a:t> </a:t>
            </a:r>
            <a:r>
              <a:rPr sz="1300" spc="-45" dirty="0">
                <a:solidFill>
                  <a:srgbClr val="3F3F3F"/>
                </a:solidFill>
                <a:latin typeface="Arial"/>
                <a:cs typeface="Arial"/>
              </a:rPr>
              <a:t>no  </a:t>
            </a:r>
            <a:r>
              <a:rPr sz="1300" spc="-70" dirty="0">
                <a:solidFill>
                  <a:srgbClr val="3F3F3F"/>
                </a:solidFill>
                <a:latin typeface="Arial"/>
                <a:cs typeface="Arial"/>
              </a:rPr>
              <a:t>staging</a:t>
            </a:r>
            <a:r>
              <a:rPr sz="1300" spc="-135" dirty="0">
                <a:solidFill>
                  <a:srgbClr val="3F3F3F"/>
                </a:solidFill>
                <a:latin typeface="Arial"/>
                <a:cs typeface="Arial"/>
              </a:rPr>
              <a:t> </a:t>
            </a:r>
            <a:r>
              <a:rPr sz="1300" spc="-50" dirty="0">
                <a:solidFill>
                  <a:srgbClr val="3F3F3F"/>
                </a:solidFill>
                <a:latin typeface="Arial"/>
                <a:cs typeface="Arial"/>
              </a:rPr>
              <a:t>tables</a:t>
            </a:r>
            <a:endParaRPr sz="1300">
              <a:latin typeface="Arial"/>
              <a:cs typeface="Arial"/>
            </a:endParaRPr>
          </a:p>
          <a:p>
            <a:pPr marL="184785" indent="-172085">
              <a:lnSpc>
                <a:spcPct val="100000"/>
              </a:lnSpc>
              <a:buChar char="•"/>
              <a:tabLst>
                <a:tab pos="185420" algn="l"/>
              </a:tabLst>
            </a:pPr>
            <a:r>
              <a:rPr sz="1300" spc="-100" dirty="0">
                <a:solidFill>
                  <a:srgbClr val="3F3F3F"/>
                </a:solidFill>
                <a:latin typeface="Arial"/>
                <a:cs typeface="Arial"/>
              </a:rPr>
              <a:t>Do </a:t>
            </a:r>
            <a:r>
              <a:rPr sz="1300" spc="-5" dirty="0">
                <a:solidFill>
                  <a:srgbClr val="3F3F3F"/>
                </a:solidFill>
                <a:latin typeface="Arial"/>
                <a:cs typeface="Arial"/>
              </a:rPr>
              <a:t>not </a:t>
            </a:r>
            <a:r>
              <a:rPr sz="1300" spc="-105" dirty="0">
                <a:solidFill>
                  <a:srgbClr val="3F3F3F"/>
                </a:solidFill>
                <a:latin typeface="Arial"/>
                <a:cs typeface="Arial"/>
              </a:rPr>
              <a:t>uses </a:t>
            </a:r>
            <a:r>
              <a:rPr sz="1300" spc="-70" dirty="0">
                <a:solidFill>
                  <a:srgbClr val="3F3F3F"/>
                </a:solidFill>
                <a:latin typeface="Arial"/>
                <a:cs typeface="Arial"/>
              </a:rPr>
              <a:t>staging</a:t>
            </a:r>
            <a:r>
              <a:rPr sz="1300" spc="-105" dirty="0">
                <a:solidFill>
                  <a:srgbClr val="3F3F3F"/>
                </a:solidFill>
                <a:latin typeface="Arial"/>
                <a:cs typeface="Arial"/>
              </a:rPr>
              <a:t> </a:t>
            </a:r>
            <a:r>
              <a:rPr sz="1300" spc="-50" dirty="0">
                <a:solidFill>
                  <a:srgbClr val="3F3F3F"/>
                </a:solidFill>
                <a:latin typeface="Arial"/>
                <a:cs typeface="Arial"/>
              </a:rPr>
              <a:t>tables</a:t>
            </a:r>
            <a:endParaRPr sz="1300">
              <a:latin typeface="Arial"/>
              <a:cs typeface="Arial"/>
            </a:endParaRPr>
          </a:p>
          <a:p>
            <a:pPr marL="384175" marR="122555" lvl="1" indent="-142875">
              <a:lnSpc>
                <a:spcPct val="80000"/>
              </a:lnSpc>
              <a:spcBef>
                <a:spcPts val="270"/>
              </a:spcBef>
              <a:buChar char="–"/>
              <a:tabLst>
                <a:tab pos="384810" algn="l"/>
              </a:tabLst>
            </a:pPr>
            <a:r>
              <a:rPr sz="1100" spc="-55" dirty="0">
                <a:solidFill>
                  <a:srgbClr val="3F3F3F"/>
                </a:solidFill>
                <a:latin typeface="Arial"/>
                <a:cs typeface="Arial"/>
              </a:rPr>
              <a:t>streams </a:t>
            </a:r>
            <a:r>
              <a:rPr sz="1100" spc="-25" dirty="0">
                <a:solidFill>
                  <a:srgbClr val="3F3F3F"/>
                </a:solidFill>
                <a:latin typeface="Arial"/>
                <a:cs typeface="Arial"/>
              </a:rPr>
              <a:t>transformation</a:t>
            </a:r>
            <a:r>
              <a:rPr sz="1100" spc="-145" dirty="0">
                <a:solidFill>
                  <a:srgbClr val="3F3F3F"/>
                </a:solidFill>
                <a:latin typeface="Arial"/>
                <a:cs typeface="Arial"/>
              </a:rPr>
              <a:t> </a:t>
            </a:r>
            <a:r>
              <a:rPr sz="1100" spc="-70" dirty="0">
                <a:solidFill>
                  <a:srgbClr val="3F3F3F"/>
                </a:solidFill>
                <a:latin typeface="Arial"/>
                <a:cs typeface="Arial"/>
              </a:rPr>
              <a:t>tasks  </a:t>
            </a:r>
            <a:r>
              <a:rPr sz="1100" spc="-10" dirty="0">
                <a:solidFill>
                  <a:srgbClr val="3F3F3F"/>
                </a:solidFill>
                <a:latin typeface="Arial"/>
                <a:cs typeface="Arial"/>
              </a:rPr>
              <a:t>into </a:t>
            </a:r>
            <a:r>
              <a:rPr sz="1100" spc="-85" dirty="0">
                <a:solidFill>
                  <a:srgbClr val="3F3F3F"/>
                </a:solidFill>
                <a:latin typeface="Arial"/>
                <a:cs typeface="Arial"/>
              </a:rPr>
              <a:t>a </a:t>
            </a:r>
            <a:r>
              <a:rPr sz="1100" spc="-55" dirty="0">
                <a:solidFill>
                  <a:srgbClr val="3F3F3F"/>
                </a:solidFill>
                <a:latin typeface="Arial"/>
                <a:cs typeface="Arial"/>
              </a:rPr>
              <a:t>single </a:t>
            </a:r>
            <a:r>
              <a:rPr sz="1100" dirty="0">
                <a:solidFill>
                  <a:srgbClr val="3F3F3F"/>
                </a:solidFill>
                <a:latin typeface="Arial"/>
                <a:cs typeface="Arial"/>
              </a:rPr>
              <a:t>flow </a:t>
            </a:r>
            <a:r>
              <a:rPr sz="1100" spc="-35" dirty="0">
                <a:solidFill>
                  <a:srgbClr val="3F3F3F"/>
                </a:solidFill>
                <a:latin typeface="Arial"/>
                <a:cs typeface="Arial"/>
              </a:rPr>
              <a:t>stored </a:t>
            </a:r>
            <a:r>
              <a:rPr sz="1100" spc="-15" dirty="0">
                <a:solidFill>
                  <a:srgbClr val="3F3F3F"/>
                </a:solidFill>
                <a:latin typeface="Arial"/>
                <a:cs typeface="Arial"/>
              </a:rPr>
              <a:t>in  </a:t>
            </a:r>
            <a:r>
              <a:rPr sz="1100" spc="-35" dirty="0">
                <a:solidFill>
                  <a:srgbClr val="3F3F3F"/>
                </a:solidFill>
                <a:latin typeface="Arial"/>
                <a:cs typeface="Arial"/>
              </a:rPr>
              <a:t>memory</a:t>
            </a:r>
            <a:r>
              <a:rPr sz="1100" spc="-135" dirty="0">
                <a:solidFill>
                  <a:srgbClr val="3F3F3F"/>
                </a:solidFill>
                <a:latin typeface="Arial"/>
                <a:cs typeface="Arial"/>
              </a:rPr>
              <a:t> </a:t>
            </a:r>
            <a:r>
              <a:rPr sz="1100" spc="-35" dirty="0">
                <a:solidFill>
                  <a:srgbClr val="3F3F3F"/>
                </a:solidFill>
                <a:latin typeface="Arial"/>
                <a:cs typeface="Arial"/>
              </a:rPr>
              <a:t>buffers.</a:t>
            </a:r>
            <a:endParaRPr sz="1100">
              <a:latin typeface="Arial"/>
              <a:cs typeface="Arial"/>
            </a:endParaRPr>
          </a:p>
          <a:p>
            <a:pPr marL="384175" marR="5080" lvl="1" indent="-142875">
              <a:lnSpc>
                <a:spcPct val="80000"/>
              </a:lnSpc>
              <a:spcBef>
                <a:spcPts val="260"/>
              </a:spcBef>
              <a:buChar char="–"/>
              <a:tabLst>
                <a:tab pos="384810" algn="l"/>
              </a:tabLst>
            </a:pPr>
            <a:r>
              <a:rPr sz="1100" spc="-80" dirty="0">
                <a:solidFill>
                  <a:srgbClr val="3F3F3F"/>
                </a:solidFill>
                <a:latin typeface="Arial"/>
                <a:cs typeface="Arial"/>
              </a:rPr>
              <a:t>Enables </a:t>
            </a:r>
            <a:r>
              <a:rPr sz="1100" spc="-15" dirty="0">
                <a:solidFill>
                  <a:srgbClr val="3F3F3F"/>
                </a:solidFill>
                <a:latin typeface="Arial"/>
                <a:cs typeface="Arial"/>
              </a:rPr>
              <a:t>the </a:t>
            </a:r>
            <a:r>
              <a:rPr sz="1100" spc="-45" dirty="0">
                <a:solidFill>
                  <a:srgbClr val="3F3F3F"/>
                </a:solidFill>
                <a:latin typeface="Arial"/>
                <a:cs typeface="Arial"/>
              </a:rPr>
              <a:t>data </a:t>
            </a:r>
            <a:r>
              <a:rPr sz="1100" spc="-20" dirty="0">
                <a:solidFill>
                  <a:srgbClr val="3F3F3F"/>
                </a:solidFill>
                <a:latin typeface="Arial"/>
                <a:cs typeface="Arial"/>
              </a:rPr>
              <a:t>throughput</a:t>
            </a:r>
            <a:r>
              <a:rPr sz="1100" spc="-150" dirty="0">
                <a:solidFill>
                  <a:srgbClr val="3F3F3F"/>
                </a:solidFill>
                <a:latin typeface="Arial"/>
                <a:cs typeface="Arial"/>
              </a:rPr>
              <a:t> </a:t>
            </a:r>
            <a:r>
              <a:rPr sz="1100" dirty="0">
                <a:solidFill>
                  <a:srgbClr val="3F3F3F"/>
                </a:solidFill>
                <a:latin typeface="Arial"/>
                <a:cs typeface="Arial"/>
              </a:rPr>
              <a:t>of  </a:t>
            </a:r>
            <a:r>
              <a:rPr sz="1100" spc="-15" dirty="0">
                <a:solidFill>
                  <a:srgbClr val="3F3F3F"/>
                </a:solidFill>
                <a:latin typeface="Arial"/>
                <a:cs typeface="Arial"/>
              </a:rPr>
              <a:t>the </a:t>
            </a:r>
            <a:r>
              <a:rPr sz="1100" spc="-65" dirty="0">
                <a:solidFill>
                  <a:srgbClr val="3F3F3F"/>
                </a:solidFill>
                <a:latin typeface="Arial"/>
                <a:cs typeface="Arial"/>
              </a:rPr>
              <a:t>process </a:t>
            </a:r>
            <a:r>
              <a:rPr sz="1100" spc="10" dirty="0">
                <a:solidFill>
                  <a:srgbClr val="3F3F3F"/>
                </a:solidFill>
                <a:latin typeface="Arial"/>
                <a:cs typeface="Arial"/>
              </a:rPr>
              <a:t>to</a:t>
            </a:r>
            <a:r>
              <a:rPr sz="1100" spc="-180" dirty="0">
                <a:solidFill>
                  <a:srgbClr val="3F3F3F"/>
                </a:solidFill>
                <a:latin typeface="Arial"/>
                <a:cs typeface="Arial"/>
              </a:rPr>
              <a:t> </a:t>
            </a:r>
            <a:r>
              <a:rPr sz="1100" spc="-50" dirty="0">
                <a:solidFill>
                  <a:srgbClr val="3F3F3F"/>
                </a:solidFill>
                <a:latin typeface="Arial"/>
                <a:cs typeface="Arial"/>
              </a:rPr>
              <a:t>be </a:t>
            </a:r>
            <a:r>
              <a:rPr sz="1100" spc="-55" dirty="0">
                <a:solidFill>
                  <a:srgbClr val="3F3F3F"/>
                </a:solidFill>
                <a:latin typeface="Arial"/>
                <a:cs typeface="Arial"/>
              </a:rPr>
              <a:t>enhanced.</a:t>
            </a:r>
            <a:endParaRPr sz="1100">
              <a:latin typeface="Arial"/>
              <a:cs typeface="Arial"/>
            </a:endParaRPr>
          </a:p>
          <a:p>
            <a:pPr marL="384175" marR="20320" lvl="1" indent="-142875">
              <a:lnSpc>
                <a:spcPct val="80000"/>
              </a:lnSpc>
              <a:spcBef>
                <a:spcPts val="260"/>
              </a:spcBef>
              <a:buChar char="–"/>
              <a:tabLst>
                <a:tab pos="384810" algn="l"/>
              </a:tabLst>
            </a:pPr>
            <a:r>
              <a:rPr sz="1100" spc="-95" dirty="0">
                <a:solidFill>
                  <a:srgbClr val="3F3F3F"/>
                </a:solidFill>
                <a:latin typeface="Arial"/>
                <a:cs typeface="Arial"/>
              </a:rPr>
              <a:t>A </a:t>
            </a:r>
            <a:r>
              <a:rPr sz="1100" spc="-30" dirty="0">
                <a:solidFill>
                  <a:srgbClr val="3F3F3F"/>
                </a:solidFill>
                <a:latin typeface="Arial"/>
                <a:cs typeface="Arial"/>
              </a:rPr>
              <a:t>requisite </a:t>
            </a:r>
            <a:r>
              <a:rPr sz="1100" spc="-60" dirty="0">
                <a:solidFill>
                  <a:srgbClr val="3F3F3F"/>
                </a:solidFill>
                <a:latin typeface="Arial"/>
                <a:cs typeface="Arial"/>
              </a:rPr>
              <a:t>is </a:t>
            </a:r>
            <a:r>
              <a:rPr sz="1100" spc="-5" dirty="0">
                <a:solidFill>
                  <a:srgbClr val="3F3F3F"/>
                </a:solidFill>
                <a:latin typeface="Arial"/>
                <a:cs typeface="Arial"/>
              </a:rPr>
              <a:t>that </a:t>
            </a:r>
            <a:r>
              <a:rPr sz="1100" spc="-45" dirty="0">
                <a:solidFill>
                  <a:srgbClr val="3F3F3F"/>
                </a:solidFill>
                <a:latin typeface="Arial"/>
                <a:cs typeface="Arial"/>
              </a:rPr>
              <a:t>data </a:t>
            </a:r>
            <a:r>
              <a:rPr sz="1100" spc="-75" dirty="0">
                <a:solidFill>
                  <a:srgbClr val="3F3F3F"/>
                </a:solidFill>
                <a:latin typeface="Arial"/>
                <a:cs typeface="Arial"/>
              </a:rPr>
              <a:t>can </a:t>
            </a:r>
            <a:r>
              <a:rPr sz="1100" spc="-50" dirty="0">
                <a:solidFill>
                  <a:srgbClr val="3F3F3F"/>
                </a:solidFill>
                <a:latin typeface="Arial"/>
                <a:cs typeface="Arial"/>
              </a:rPr>
              <a:t>be  </a:t>
            </a:r>
            <a:r>
              <a:rPr sz="1100" spc="-35" dirty="0">
                <a:solidFill>
                  <a:srgbClr val="3F3F3F"/>
                </a:solidFill>
                <a:latin typeface="Arial"/>
                <a:cs typeface="Arial"/>
              </a:rPr>
              <a:t>extracted </a:t>
            </a:r>
            <a:r>
              <a:rPr sz="1100" spc="-55" dirty="0">
                <a:solidFill>
                  <a:srgbClr val="3F3F3F"/>
                </a:solidFill>
                <a:latin typeface="Arial"/>
                <a:cs typeface="Arial"/>
              </a:rPr>
              <a:t>and </a:t>
            </a:r>
            <a:r>
              <a:rPr sz="1100" spc="-60" dirty="0">
                <a:solidFill>
                  <a:srgbClr val="3F3F3F"/>
                </a:solidFill>
                <a:latin typeface="Arial"/>
                <a:cs typeface="Arial"/>
              </a:rPr>
              <a:t>processed </a:t>
            </a:r>
            <a:r>
              <a:rPr sz="1100" spc="-20" dirty="0">
                <a:solidFill>
                  <a:srgbClr val="3F3F3F"/>
                </a:solidFill>
                <a:latin typeface="Arial"/>
                <a:cs typeface="Arial"/>
              </a:rPr>
              <a:t>at</a:t>
            </a:r>
            <a:r>
              <a:rPr sz="1100" spc="-210" dirty="0">
                <a:solidFill>
                  <a:srgbClr val="3F3F3F"/>
                </a:solidFill>
                <a:latin typeface="Arial"/>
                <a:cs typeface="Arial"/>
              </a:rPr>
              <a:t> </a:t>
            </a:r>
            <a:r>
              <a:rPr sz="1100" spc="-15" dirty="0">
                <a:solidFill>
                  <a:srgbClr val="3F3F3F"/>
                </a:solidFill>
                <a:latin typeface="Arial"/>
                <a:cs typeface="Arial"/>
              </a:rPr>
              <a:t>the  </a:t>
            </a:r>
            <a:r>
              <a:rPr sz="1100" spc="-75" dirty="0">
                <a:solidFill>
                  <a:srgbClr val="3F3F3F"/>
                </a:solidFill>
                <a:latin typeface="Arial"/>
                <a:cs typeface="Arial"/>
              </a:rPr>
              <a:t>same</a:t>
            </a:r>
            <a:r>
              <a:rPr sz="1100" spc="-150" dirty="0">
                <a:solidFill>
                  <a:srgbClr val="3F3F3F"/>
                </a:solidFill>
                <a:latin typeface="Arial"/>
                <a:cs typeface="Arial"/>
              </a:rPr>
              <a:t> </a:t>
            </a:r>
            <a:r>
              <a:rPr sz="1100" spc="-10" dirty="0">
                <a:solidFill>
                  <a:srgbClr val="3F3F3F"/>
                </a:solidFill>
                <a:latin typeface="Arial"/>
                <a:cs typeface="Arial"/>
              </a:rPr>
              <a:t>time</a:t>
            </a:r>
            <a:endParaRPr sz="1100">
              <a:latin typeface="Arial"/>
              <a:cs typeface="Arial"/>
            </a:endParaRPr>
          </a:p>
          <a:p>
            <a:pPr marL="384175" marR="93345" lvl="1" indent="-142875">
              <a:lnSpc>
                <a:spcPts val="1060"/>
              </a:lnSpc>
              <a:spcBef>
                <a:spcPts val="250"/>
              </a:spcBef>
              <a:buChar char="–"/>
              <a:tabLst>
                <a:tab pos="384810" algn="l"/>
              </a:tabLst>
            </a:pPr>
            <a:r>
              <a:rPr sz="1100" spc="-80" dirty="0">
                <a:solidFill>
                  <a:srgbClr val="3F3F3F"/>
                </a:solidFill>
                <a:latin typeface="Arial"/>
                <a:cs typeface="Arial"/>
              </a:rPr>
              <a:t>Decreases </a:t>
            </a:r>
            <a:r>
              <a:rPr sz="1100" spc="-15" dirty="0">
                <a:solidFill>
                  <a:srgbClr val="3F3F3F"/>
                </a:solidFill>
                <a:latin typeface="Arial"/>
                <a:cs typeface="Arial"/>
              </a:rPr>
              <a:t>ability </a:t>
            </a:r>
            <a:r>
              <a:rPr sz="1100" spc="10" dirty="0">
                <a:solidFill>
                  <a:srgbClr val="3F3F3F"/>
                </a:solidFill>
                <a:latin typeface="Arial"/>
                <a:cs typeface="Arial"/>
              </a:rPr>
              <a:t>to </a:t>
            </a:r>
            <a:r>
              <a:rPr sz="1100" spc="-30" dirty="0">
                <a:solidFill>
                  <a:srgbClr val="3F3F3F"/>
                </a:solidFill>
                <a:latin typeface="Arial"/>
                <a:cs typeface="Arial"/>
              </a:rPr>
              <a:t>improve  </a:t>
            </a:r>
            <a:r>
              <a:rPr sz="1100" spc="-65" dirty="0">
                <a:solidFill>
                  <a:srgbClr val="3F3F3F"/>
                </a:solidFill>
                <a:latin typeface="Arial"/>
                <a:cs typeface="Arial"/>
              </a:rPr>
              <a:t>process </a:t>
            </a:r>
            <a:r>
              <a:rPr sz="1100" spc="-40" dirty="0">
                <a:solidFill>
                  <a:srgbClr val="3F3F3F"/>
                </a:solidFill>
                <a:latin typeface="Arial"/>
                <a:cs typeface="Arial"/>
              </a:rPr>
              <a:t>recoverability,</a:t>
            </a:r>
            <a:r>
              <a:rPr sz="1100" spc="-110" dirty="0">
                <a:solidFill>
                  <a:srgbClr val="3F3F3F"/>
                </a:solidFill>
                <a:latin typeface="Arial"/>
                <a:cs typeface="Arial"/>
              </a:rPr>
              <a:t> </a:t>
            </a:r>
            <a:r>
              <a:rPr sz="1100" spc="-45" dirty="0">
                <a:solidFill>
                  <a:srgbClr val="3F3F3F"/>
                </a:solidFill>
                <a:latin typeface="Arial"/>
                <a:cs typeface="Arial"/>
              </a:rPr>
              <a:t>handle  </a:t>
            </a:r>
            <a:r>
              <a:rPr sz="1100" spc="-80" dirty="0">
                <a:solidFill>
                  <a:srgbClr val="3F3F3F"/>
                </a:solidFill>
                <a:latin typeface="Arial"/>
                <a:cs typeface="Arial"/>
              </a:rPr>
              <a:t>changes </a:t>
            </a:r>
            <a:r>
              <a:rPr sz="1100" spc="-15" dirty="0">
                <a:solidFill>
                  <a:srgbClr val="3F3F3F"/>
                </a:solidFill>
                <a:latin typeface="Arial"/>
                <a:cs typeface="Arial"/>
              </a:rPr>
              <a:t>in </a:t>
            </a:r>
            <a:r>
              <a:rPr sz="1100" spc="-40" dirty="0">
                <a:solidFill>
                  <a:srgbClr val="3F3F3F"/>
                </a:solidFill>
                <a:latin typeface="Arial"/>
                <a:cs typeface="Arial"/>
              </a:rPr>
              <a:t>data, </a:t>
            </a:r>
            <a:r>
              <a:rPr sz="1100" spc="-5" dirty="0">
                <a:solidFill>
                  <a:srgbClr val="3F3F3F"/>
                </a:solidFill>
                <a:latin typeface="Arial"/>
                <a:cs typeface="Arial"/>
              </a:rPr>
              <a:t>et</a:t>
            </a:r>
            <a:r>
              <a:rPr sz="1100" spc="-155" dirty="0">
                <a:solidFill>
                  <a:srgbClr val="3F3F3F"/>
                </a:solidFill>
                <a:latin typeface="Arial"/>
                <a:cs typeface="Arial"/>
              </a:rPr>
              <a:t> </a:t>
            </a:r>
            <a:r>
              <a:rPr sz="1100" spc="-45" dirty="0">
                <a:solidFill>
                  <a:srgbClr val="3F3F3F"/>
                </a:solidFill>
                <a:latin typeface="Arial"/>
                <a:cs typeface="Arial"/>
              </a:rPr>
              <a:t>cetera.</a:t>
            </a:r>
            <a:endParaRPr sz="1100">
              <a:latin typeface="Arial"/>
              <a:cs typeface="Arial"/>
            </a:endParaRPr>
          </a:p>
        </p:txBody>
      </p:sp>
      <p:sp>
        <p:nvSpPr>
          <p:cNvPr id="8" name="object 11"/>
          <p:cNvSpPr/>
          <p:nvPr/>
        </p:nvSpPr>
        <p:spPr>
          <a:xfrm>
            <a:off x="2086355" y="2976366"/>
            <a:ext cx="1190244" cy="69494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528344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4" name="object 3"/>
          <p:cNvSpPr txBox="1"/>
          <p:nvPr/>
        </p:nvSpPr>
        <p:spPr>
          <a:xfrm>
            <a:off x="1578355" y="4649726"/>
            <a:ext cx="102235" cy="107950"/>
          </a:xfrm>
          <a:prstGeom prst="rect">
            <a:avLst/>
          </a:prstGeom>
        </p:spPr>
        <p:txBody>
          <a:bodyPr vert="horz" wrap="square" lIns="0" tIns="0" rIns="0" bIns="0" rtlCol="0">
            <a:spAutoFit/>
          </a:bodyPr>
          <a:lstStyle/>
          <a:p>
            <a:pPr marL="12700">
              <a:lnSpc>
                <a:spcPct val="100000"/>
              </a:lnSpc>
            </a:pPr>
            <a:r>
              <a:rPr sz="600" i="1" spc="-35" dirty="0">
                <a:latin typeface="Arial"/>
                <a:cs typeface="Arial"/>
              </a:rPr>
              <a:t>4</a:t>
            </a:r>
            <a:r>
              <a:rPr sz="600" i="1" spc="-30" dirty="0">
                <a:latin typeface="Arial"/>
                <a:cs typeface="Arial"/>
              </a:rPr>
              <a:t>7</a:t>
            </a:r>
            <a:endParaRPr sz="600">
              <a:latin typeface="Arial"/>
              <a:cs typeface="Arial"/>
            </a:endParaRPr>
          </a:p>
        </p:txBody>
      </p:sp>
      <p:sp>
        <p:nvSpPr>
          <p:cNvPr id="5" name="object 4"/>
          <p:cNvSpPr/>
          <p:nvPr/>
        </p:nvSpPr>
        <p:spPr>
          <a:xfrm>
            <a:off x="5774435" y="4573518"/>
            <a:ext cx="272796" cy="239267"/>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491995" y="1692397"/>
            <a:ext cx="4572000" cy="0"/>
          </a:xfrm>
          <a:custGeom>
            <a:avLst/>
            <a:gdLst/>
            <a:ahLst/>
            <a:cxnLst/>
            <a:rect l="l" t="t" r="r" b="b"/>
            <a:pathLst>
              <a:path w="4572000">
                <a:moveTo>
                  <a:pt x="0" y="0"/>
                </a:moveTo>
                <a:lnTo>
                  <a:pt x="4571999" y="0"/>
                </a:lnTo>
              </a:path>
            </a:pathLst>
          </a:custGeom>
          <a:ln w="7619">
            <a:solidFill>
              <a:srgbClr val="BF0000"/>
            </a:solidFill>
          </a:ln>
        </p:spPr>
        <p:txBody>
          <a:bodyPr wrap="square" lIns="0" tIns="0" rIns="0" bIns="0" rtlCol="0"/>
          <a:lstStyle/>
          <a:p>
            <a:endParaRPr/>
          </a:p>
        </p:txBody>
      </p:sp>
      <p:sp>
        <p:nvSpPr>
          <p:cNvPr id="7" name="object 7"/>
          <p:cNvSpPr txBox="1"/>
          <p:nvPr/>
        </p:nvSpPr>
        <p:spPr>
          <a:xfrm>
            <a:off x="1756663" y="1495047"/>
            <a:ext cx="119380" cy="107950"/>
          </a:xfrm>
          <a:prstGeom prst="rect">
            <a:avLst/>
          </a:prstGeom>
        </p:spPr>
        <p:txBody>
          <a:bodyPr vert="horz" wrap="square" lIns="0" tIns="0" rIns="0" bIns="0" rtlCol="0">
            <a:spAutoFit/>
          </a:bodyPr>
          <a:lstStyle/>
          <a:p>
            <a:pPr marL="12700">
              <a:lnSpc>
                <a:spcPct val="100000"/>
              </a:lnSpc>
            </a:pPr>
            <a:r>
              <a:rPr sz="600" spc="-20" dirty="0">
                <a:solidFill>
                  <a:srgbClr val="898989"/>
                </a:solidFill>
                <a:latin typeface="Arial"/>
                <a:cs typeface="Arial"/>
              </a:rPr>
              <a:t>I</a:t>
            </a:r>
            <a:r>
              <a:rPr sz="600" spc="-125" dirty="0">
                <a:solidFill>
                  <a:srgbClr val="898989"/>
                </a:solidFill>
                <a:latin typeface="Arial"/>
                <a:cs typeface="Arial"/>
              </a:rPr>
              <a:t>S</a:t>
            </a:r>
            <a:r>
              <a:rPr sz="600" spc="-30" dirty="0">
                <a:solidFill>
                  <a:srgbClr val="898989"/>
                </a:solidFill>
                <a:latin typeface="Arial"/>
                <a:cs typeface="Arial"/>
              </a:rPr>
              <a:t>5</a:t>
            </a:r>
            <a:endParaRPr sz="600">
              <a:latin typeface="Arial"/>
              <a:cs typeface="Arial"/>
            </a:endParaRPr>
          </a:p>
        </p:txBody>
      </p:sp>
      <p:sp>
        <p:nvSpPr>
          <p:cNvPr id="8" name="object 8"/>
          <p:cNvSpPr txBox="1"/>
          <p:nvPr/>
        </p:nvSpPr>
        <p:spPr>
          <a:xfrm>
            <a:off x="5217666" y="1498095"/>
            <a:ext cx="581025" cy="107950"/>
          </a:xfrm>
          <a:prstGeom prst="rect">
            <a:avLst/>
          </a:prstGeom>
        </p:spPr>
        <p:txBody>
          <a:bodyPr vert="horz" wrap="square" lIns="0" tIns="0" rIns="0" bIns="0" rtlCol="0">
            <a:spAutoFit/>
          </a:bodyPr>
          <a:lstStyle/>
          <a:p>
            <a:pPr marL="12700">
              <a:lnSpc>
                <a:spcPct val="100000"/>
              </a:lnSpc>
            </a:pPr>
            <a:r>
              <a:rPr sz="600" spc="-35" dirty="0">
                <a:solidFill>
                  <a:srgbClr val="898989"/>
                </a:solidFill>
                <a:latin typeface="Arial"/>
                <a:cs typeface="Arial"/>
              </a:rPr>
              <a:t>Data</a:t>
            </a:r>
            <a:r>
              <a:rPr sz="600" spc="-120" dirty="0">
                <a:solidFill>
                  <a:srgbClr val="898989"/>
                </a:solidFill>
                <a:latin typeface="Arial"/>
                <a:cs typeface="Arial"/>
              </a:rPr>
              <a:t> </a:t>
            </a:r>
            <a:r>
              <a:rPr sz="600" spc="-30" dirty="0">
                <a:solidFill>
                  <a:srgbClr val="898989"/>
                </a:solidFill>
                <a:latin typeface="Arial"/>
                <a:cs typeface="Arial"/>
              </a:rPr>
              <a:t>warehousing</a:t>
            </a:r>
            <a:endParaRPr sz="600">
              <a:latin typeface="Arial"/>
              <a:cs typeface="Arial"/>
            </a:endParaRPr>
          </a:p>
        </p:txBody>
      </p:sp>
      <p:sp>
        <p:nvSpPr>
          <p:cNvPr id="9" name="object 9"/>
          <p:cNvSpPr txBox="1"/>
          <p:nvPr/>
        </p:nvSpPr>
        <p:spPr>
          <a:xfrm>
            <a:off x="2262631" y="1710947"/>
            <a:ext cx="3031490" cy="361950"/>
          </a:xfrm>
          <a:prstGeom prst="rect">
            <a:avLst/>
          </a:prstGeom>
        </p:spPr>
        <p:txBody>
          <a:bodyPr vert="horz" wrap="square" lIns="0" tIns="0" rIns="0" bIns="0" rtlCol="0">
            <a:spAutoFit/>
          </a:bodyPr>
          <a:lstStyle/>
          <a:p>
            <a:pPr marL="12700">
              <a:lnSpc>
                <a:spcPct val="100000"/>
              </a:lnSpc>
            </a:pPr>
            <a:r>
              <a:rPr sz="2200" spc="-110" dirty="0">
                <a:solidFill>
                  <a:srgbClr val="C00000"/>
                </a:solidFill>
                <a:latin typeface="Arial"/>
                <a:cs typeface="Arial"/>
              </a:rPr>
              <a:t>Increasing </a:t>
            </a:r>
            <a:r>
              <a:rPr sz="2200" spc="-330" dirty="0">
                <a:solidFill>
                  <a:srgbClr val="C00000"/>
                </a:solidFill>
                <a:latin typeface="Arial"/>
                <a:cs typeface="Arial"/>
              </a:rPr>
              <a:t>ETL</a:t>
            </a:r>
            <a:r>
              <a:rPr sz="2200" spc="-150" dirty="0">
                <a:solidFill>
                  <a:srgbClr val="C00000"/>
                </a:solidFill>
                <a:latin typeface="Arial"/>
                <a:cs typeface="Arial"/>
              </a:rPr>
              <a:t> </a:t>
            </a:r>
            <a:r>
              <a:rPr sz="2200" spc="-80" dirty="0">
                <a:solidFill>
                  <a:srgbClr val="C00000"/>
                </a:solidFill>
                <a:latin typeface="Arial"/>
                <a:cs typeface="Arial"/>
              </a:rPr>
              <a:t>Throughput</a:t>
            </a:r>
            <a:endParaRPr sz="2200">
              <a:latin typeface="Arial"/>
              <a:cs typeface="Arial"/>
            </a:endParaRPr>
          </a:p>
        </p:txBody>
      </p:sp>
      <p:sp>
        <p:nvSpPr>
          <p:cNvPr id="10" name="object 10"/>
          <p:cNvSpPr txBox="1"/>
          <p:nvPr/>
        </p:nvSpPr>
        <p:spPr>
          <a:xfrm>
            <a:off x="1753615" y="2257555"/>
            <a:ext cx="1817370" cy="1970405"/>
          </a:xfrm>
          <a:prstGeom prst="rect">
            <a:avLst/>
          </a:prstGeom>
        </p:spPr>
        <p:txBody>
          <a:bodyPr vert="horz" wrap="square" lIns="0" tIns="0" rIns="0" bIns="0" rtlCol="0">
            <a:spAutoFit/>
          </a:bodyPr>
          <a:lstStyle/>
          <a:p>
            <a:pPr marL="184785" indent="-172085">
              <a:lnSpc>
                <a:spcPct val="100000"/>
              </a:lnSpc>
              <a:buChar char="•"/>
              <a:tabLst>
                <a:tab pos="185420" algn="l"/>
              </a:tabLst>
            </a:pPr>
            <a:r>
              <a:rPr sz="1100" spc="-85" dirty="0">
                <a:solidFill>
                  <a:srgbClr val="3F3F3F"/>
                </a:solidFill>
                <a:latin typeface="Arial"/>
                <a:cs typeface="Arial"/>
              </a:rPr>
              <a:t>Reduce</a:t>
            </a:r>
            <a:r>
              <a:rPr sz="1100" spc="-145" dirty="0">
                <a:solidFill>
                  <a:srgbClr val="3F3F3F"/>
                </a:solidFill>
                <a:latin typeface="Arial"/>
                <a:cs typeface="Arial"/>
              </a:rPr>
              <a:t> </a:t>
            </a:r>
            <a:r>
              <a:rPr sz="1100" spc="-15" dirty="0">
                <a:solidFill>
                  <a:srgbClr val="3F3F3F"/>
                </a:solidFill>
                <a:latin typeface="Arial"/>
                <a:cs typeface="Arial"/>
              </a:rPr>
              <a:t>I/O</a:t>
            </a:r>
            <a:endParaRPr sz="1100">
              <a:latin typeface="Arial"/>
              <a:cs typeface="Arial"/>
            </a:endParaRPr>
          </a:p>
          <a:p>
            <a:pPr marL="384175" lvl="1" indent="-142875">
              <a:lnSpc>
                <a:spcPct val="100000"/>
              </a:lnSpc>
              <a:spcBef>
                <a:spcPts val="5"/>
              </a:spcBef>
              <a:buChar char="–"/>
              <a:tabLst>
                <a:tab pos="384810" algn="l"/>
              </a:tabLst>
            </a:pPr>
            <a:r>
              <a:rPr sz="950" spc="-40" dirty="0">
                <a:solidFill>
                  <a:srgbClr val="3F3F3F"/>
                </a:solidFill>
                <a:latin typeface="Arial"/>
                <a:cs typeface="Arial"/>
              </a:rPr>
              <a:t>Pipeline </a:t>
            </a:r>
            <a:r>
              <a:rPr sz="950" spc="-15" dirty="0">
                <a:solidFill>
                  <a:srgbClr val="3F3F3F"/>
                </a:solidFill>
                <a:latin typeface="Arial"/>
                <a:cs typeface="Arial"/>
              </a:rPr>
              <a:t>the </a:t>
            </a:r>
            <a:r>
              <a:rPr sz="950" spc="-140" dirty="0">
                <a:solidFill>
                  <a:srgbClr val="3F3F3F"/>
                </a:solidFill>
                <a:latin typeface="Arial"/>
                <a:cs typeface="Arial"/>
              </a:rPr>
              <a:t>ETL</a:t>
            </a:r>
            <a:r>
              <a:rPr sz="950" spc="-145" dirty="0">
                <a:solidFill>
                  <a:srgbClr val="3F3F3F"/>
                </a:solidFill>
                <a:latin typeface="Arial"/>
                <a:cs typeface="Arial"/>
              </a:rPr>
              <a:t> </a:t>
            </a:r>
            <a:r>
              <a:rPr sz="950" spc="-60" dirty="0">
                <a:solidFill>
                  <a:srgbClr val="3F3F3F"/>
                </a:solidFill>
                <a:latin typeface="Arial"/>
                <a:cs typeface="Arial"/>
              </a:rPr>
              <a:t>process</a:t>
            </a:r>
            <a:endParaRPr sz="950">
              <a:latin typeface="Arial"/>
              <a:cs typeface="Arial"/>
            </a:endParaRPr>
          </a:p>
          <a:p>
            <a:pPr marL="384175" marR="5080" lvl="1" indent="-142875">
              <a:lnSpc>
                <a:spcPct val="80000"/>
              </a:lnSpc>
              <a:spcBef>
                <a:spcPts val="225"/>
              </a:spcBef>
              <a:buChar char="–"/>
              <a:tabLst>
                <a:tab pos="384810" algn="l"/>
              </a:tabLst>
            </a:pPr>
            <a:r>
              <a:rPr sz="950" spc="-50" dirty="0">
                <a:solidFill>
                  <a:srgbClr val="3F3F3F"/>
                </a:solidFill>
                <a:latin typeface="Arial"/>
                <a:cs typeface="Arial"/>
              </a:rPr>
              <a:t>Only </a:t>
            </a:r>
            <a:r>
              <a:rPr sz="950" spc="-65" dirty="0">
                <a:solidFill>
                  <a:srgbClr val="3F3F3F"/>
                </a:solidFill>
                <a:latin typeface="Arial"/>
                <a:cs typeface="Arial"/>
              </a:rPr>
              <a:t>use </a:t>
            </a:r>
            <a:r>
              <a:rPr sz="950" spc="-55" dirty="0">
                <a:solidFill>
                  <a:srgbClr val="3F3F3F"/>
                </a:solidFill>
                <a:latin typeface="Arial"/>
                <a:cs typeface="Arial"/>
              </a:rPr>
              <a:t>staging </a:t>
            </a:r>
            <a:r>
              <a:rPr sz="950" spc="-40" dirty="0">
                <a:solidFill>
                  <a:srgbClr val="3F3F3F"/>
                </a:solidFill>
                <a:latin typeface="Arial"/>
                <a:cs typeface="Arial"/>
              </a:rPr>
              <a:t>tables </a:t>
            </a:r>
            <a:r>
              <a:rPr sz="950" spc="-35" dirty="0">
                <a:solidFill>
                  <a:srgbClr val="3F3F3F"/>
                </a:solidFill>
                <a:latin typeface="Arial"/>
                <a:cs typeface="Arial"/>
              </a:rPr>
              <a:t>when  </a:t>
            </a:r>
            <a:r>
              <a:rPr sz="950" spc="-45" dirty="0">
                <a:solidFill>
                  <a:srgbClr val="3F3F3F"/>
                </a:solidFill>
                <a:latin typeface="Arial"/>
                <a:cs typeface="Arial"/>
              </a:rPr>
              <a:t>needed</a:t>
            </a:r>
            <a:endParaRPr sz="950">
              <a:latin typeface="Arial"/>
              <a:cs typeface="Arial"/>
            </a:endParaRPr>
          </a:p>
          <a:p>
            <a:pPr marL="184785" indent="-172085">
              <a:lnSpc>
                <a:spcPts val="1315"/>
              </a:lnSpc>
              <a:buChar char="•"/>
              <a:tabLst>
                <a:tab pos="185420" algn="l"/>
              </a:tabLst>
            </a:pPr>
            <a:r>
              <a:rPr sz="1100" spc="-40" dirty="0">
                <a:solidFill>
                  <a:srgbClr val="3F3F3F"/>
                </a:solidFill>
                <a:latin typeface="Arial"/>
                <a:cs typeface="Arial"/>
              </a:rPr>
              <a:t>Eliminate</a:t>
            </a:r>
            <a:r>
              <a:rPr sz="1100" spc="-170" dirty="0">
                <a:solidFill>
                  <a:srgbClr val="3F3F3F"/>
                </a:solidFill>
                <a:latin typeface="Arial"/>
                <a:cs typeface="Arial"/>
              </a:rPr>
              <a:t> </a:t>
            </a:r>
            <a:r>
              <a:rPr sz="1100" spc="-50" dirty="0">
                <a:solidFill>
                  <a:srgbClr val="3F3F3F"/>
                </a:solidFill>
                <a:latin typeface="Arial"/>
                <a:cs typeface="Arial"/>
              </a:rPr>
              <a:t>Reads/Writes</a:t>
            </a:r>
            <a:endParaRPr sz="1100">
              <a:latin typeface="Arial"/>
              <a:cs typeface="Arial"/>
            </a:endParaRPr>
          </a:p>
          <a:p>
            <a:pPr marL="384175" marR="149860" lvl="1" indent="-142875">
              <a:lnSpc>
                <a:spcPct val="80000"/>
              </a:lnSpc>
              <a:spcBef>
                <a:spcPts val="235"/>
              </a:spcBef>
              <a:buChar char="–"/>
              <a:tabLst>
                <a:tab pos="384810" algn="l"/>
              </a:tabLst>
            </a:pPr>
            <a:r>
              <a:rPr sz="950" spc="-80" dirty="0">
                <a:solidFill>
                  <a:srgbClr val="3F3F3F"/>
                </a:solidFill>
                <a:latin typeface="Arial"/>
                <a:cs typeface="Arial"/>
              </a:rPr>
              <a:t>Use </a:t>
            </a:r>
            <a:r>
              <a:rPr sz="950" spc="-5" dirty="0">
                <a:solidFill>
                  <a:srgbClr val="3F3F3F"/>
                </a:solidFill>
                <a:latin typeface="Arial"/>
                <a:cs typeface="Arial"/>
              </a:rPr>
              <a:t>flat </a:t>
            </a:r>
            <a:r>
              <a:rPr sz="950" spc="-30" dirty="0">
                <a:solidFill>
                  <a:srgbClr val="3F3F3F"/>
                </a:solidFill>
                <a:latin typeface="Arial"/>
                <a:cs typeface="Arial"/>
              </a:rPr>
              <a:t>files </a:t>
            </a:r>
            <a:r>
              <a:rPr sz="950" spc="-35" dirty="0">
                <a:solidFill>
                  <a:srgbClr val="3F3F3F"/>
                </a:solidFill>
                <a:latin typeface="Arial"/>
                <a:cs typeface="Arial"/>
              </a:rPr>
              <a:t>when</a:t>
            </a:r>
            <a:r>
              <a:rPr sz="950" spc="-110" dirty="0">
                <a:solidFill>
                  <a:srgbClr val="3F3F3F"/>
                </a:solidFill>
                <a:latin typeface="Arial"/>
                <a:cs typeface="Arial"/>
              </a:rPr>
              <a:t> </a:t>
            </a:r>
            <a:r>
              <a:rPr sz="950" spc="-55" dirty="0">
                <a:solidFill>
                  <a:srgbClr val="3F3F3F"/>
                </a:solidFill>
                <a:latin typeface="Arial"/>
                <a:cs typeface="Arial"/>
              </a:rPr>
              <a:t>staging  </a:t>
            </a:r>
            <a:r>
              <a:rPr sz="950" spc="-40" dirty="0">
                <a:solidFill>
                  <a:srgbClr val="3F3F3F"/>
                </a:solidFill>
                <a:latin typeface="Arial"/>
                <a:cs typeface="Arial"/>
              </a:rPr>
              <a:t>tables </a:t>
            </a:r>
            <a:r>
              <a:rPr sz="950" spc="-45" dirty="0">
                <a:solidFill>
                  <a:srgbClr val="3F3F3F"/>
                </a:solidFill>
                <a:latin typeface="Arial"/>
                <a:cs typeface="Arial"/>
              </a:rPr>
              <a:t>are</a:t>
            </a:r>
            <a:r>
              <a:rPr sz="950" spc="-145" dirty="0">
                <a:solidFill>
                  <a:srgbClr val="3F3F3F"/>
                </a:solidFill>
                <a:latin typeface="Arial"/>
                <a:cs typeface="Arial"/>
              </a:rPr>
              <a:t> </a:t>
            </a:r>
            <a:r>
              <a:rPr sz="950" spc="-45" dirty="0">
                <a:solidFill>
                  <a:srgbClr val="3F3F3F"/>
                </a:solidFill>
                <a:latin typeface="Arial"/>
                <a:cs typeface="Arial"/>
              </a:rPr>
              <a:t>needed</a:t>
            </a:r>
            <a:endParaRPr sz="950">
              <a:latin typeface="Arial"/>
              <a:cs typeface="Arial"/>
            </a:endParaRPr>
          </a:p>
          <a:p>
            <a:pPr marL="384175" marR="111760" lvl="1" indent="-142875">
              <a:lnSpc>
                <a:spcPct val="80000"/>
              </a:lnSpc>
              <a:spcBef>
                <a:spcPts val="225"/>
              </a:spcBef>
              <a:buChar char="–"/>
              <a:tabLst>
                <a:tab pos="384810" algn="l"/>
              </a:tabLst>
            </a:pPr>
            <a:r>
              <a:rPr sz="950" spc="-45" dirty="0">
                <a:solidFill>
                  <a:srgbClr val="3F3F3F"/>
                </a:solidFill>
                <a:latin typeface="Arial"/>
                <a:cs typeface="Arial"/>
              </a:rPr>
              <a:t>Flat </a:t>
            </a:r>
            <a:r>
              <a:rPr sz="950" spc="-30" dirty="0">
                <a:solidFill>
                  <a:srgbClr val="3F3F3F"/>
                </a:solidFill>
                <a:latin typeface="Arial"/>
                <a:cs typeface="Arial"/>
              </a:rPr>
              <a:t>files </a:t>
            </a:r>
            <a:r>
              <a:rPr sz="950" spc="-70" dirty="0">
                <a:solidFill>
                  <a:srgbClr val="3F3F3F"/>
                </a:solidFill>
                <a:latin typeface="Arial"/>
                <a:cs typeface="Arial"/>
              </a:rPr>
              <a:t>has </a:t>
            </a:r>
            <a:r>
              <a:rPr sz="950" spc="-30" dirty="0">
                <a:solidFill>
                  <a:srgbClr val="3F3F3F"/>
                </a:solidFill>
                <a:latin typeface="Arial"/>
                <a:cs typeface="Arial"/>
              </a:rPr>
              <a:t>more</a:t>
            </a:r>
            <a:r>
              <a:rPr sz="950" spc="-130" dirty="0">
                <a:solidFill>
                  <a:srgbClr val="3F3F3F"/>
                </a:solidFill>
                <a:latin typeface="Arial"/>
                <a:cs typeface="Arial"/>
              </a:rPr>
              <a:t> </a:t>
            </a:r>
            <a:r>
              <a:rPr sz="950" spc="-20" dirty="0">
                <a:solidFill>
                  <a:srgbClr val="3F3F3F"/>
                </a:solidFill>
                <a:latin typeface="Arial"/>
                <a:cs typeface="Arial"/>
              </a:rPr>
              <a:t>efficient  </a:t>
            </a:r>
            <a:r>
              <a:rPr sz="950" spc="-35" dirty="0">
                <a:solidFill>
                  <a:srgbClr val="3F3F3F"/>
                </a:solidFill>
                <a:latin typeface="Arial"/>
                <a:cs typeface="Arial"/>
              </a:rPr>
              <a:t>Read/Write</a:t>
            </a:r>
            <a:r>
              <a:rPr sz="950" spc="-110" dirty="0">
                <a:solidFill>
                  <a:srgbClr val="3F3F3F"/>
                </a:solidFill>
                <a:latin typeface="Arial"/>
                <a:cs typeface="Arial"/>
              </a:rPr>
              <a:t> </a:t>
            </a:r>
            <a:r>
              <a:rPr sz="950" spc="-85" dirty="0">
                <a:solidFill>
                  <a:srgbClr val="3F3F3F"/>
                </a:solidFill>
                <a:latin typeface="Arial"/>
                <a:cs typeface="Arial"/>
              </a:rPr>
              <a:t>access</a:t>
            </a:r>
            <a:endParaRPr sz="950">
              <a:latin typeface="Arial"/>
              <a:cs typeface="Arial"/>
            </a:endParaRPr>
          </a:p>
          <a:p>
            <a:pPr marL="184785" indent="-172085">
              <a:lnSpc>
                <a:spcPts val="1315"/>
              </a:lnSpc>
              <a:buChar char="•"/>
              <a:tabLst>
                <a:tab pos="185420" algn="l"/>
              </a:tabLst>
            </a:pPr>
            <a:r>
              <a:rPr sz="1100" spc="-30" dirty="0">
                <a:solidFill>
                  <a:srgbClr val="3F3F3F"/>
                </a:solidFill>
                <a:latin typeface="Arial"/>
                <a:cs typeface="Arial"/>
              </a:rPr>
              <a:t>Filter </a:t>
            </a:r>
            <a:r>
              <a:rPr sz="1100" spc="-105" dirty="0">
                <a:solidFill>
                  <a:srgbClr val="3F3F3F"/>
                </a:solidFill>
                <a:latin typeface="Arial"/>
                <a:cs typeface="Arial"/>
              </a:rPr>
              <a:t>as </a:t>
            </a:r>
            <a:r>
              <a:rPr sz="1100" spc="-50" dirty="0">
                <a:solidFill>
                  <a:srgbClr val="3F3F3F"/>
                </a:solidFill>
                <a:latin typeface="Arial"/>
                <a:cs typeface="Arial"/>
              </a:rPr>
              <a:t>soon </a:t>
            </a:r>
            <a:r>
              <a:rPr sz="1100" spc="-105" dirty="0">
                <a:solidFill>
                  <a:srgbClr val="3F3F3F"/>
                </a:solidFill>
                <a:latin typeface="Arial"/>
                <a:cs typeface="Arial"/>
              </a:rPr>
              <a:t>as</a:t>
            </a:r>
            <a:r>
              <a:rPr sz="1100" spc="-135" dirty="0">
                <a:solidFill>
                  <a:srgbClr val="3F3F3F"/>
                </a:solidFill>
                <a:latin typeface="Arial"/>
                <a:cs typeface="Arial"/>
              </a:rPr>
              <a:t> </a:t>
            </a:r>
            <a:r>
              <a:rPr sz="1100" spc="-50" dirty="0">
                <a:solidFill>
                  <a:srgbClr val="3F3F3F"/>
                </a:solidFill>
                <a:latin typeface="Arial"/>
                <a:cs typeface="Arial"/>
              </a:rPr>
              <a:t>possible</a:t>
            </a:r>
            <a:endParaRPr sz="1100">
              <a:latin typeface="Arial"/>
              <a:cs typeface="Arial"/>
            </a:endParaRPr>
          </a:p>
          <a:p>
            <a:pPr marL="384175" marR="20955" lvl="1" indent="-142875">
              <a:lnSpc>
                <a:spcPct val="80000"/>
              </a:lnSpc>
              <a:spcBef>
                <a:spcPts val="235"/>
              </a:spcBef>
              <a:buChar char="–"/>
              <a:tabLst>
                <a:tab pos="384810" algn="l"/>
              </a:tabLst>
            </a:pPr>
            <a:r>
              <a:rPr sz="950" spc="-30" dirty="0">
                <a:solidFill>
                  <a:srgbClr val="3F3F3F"/>
                </a:solidFill>
                <a:latin typeface="Arial"/>
                <a:cs typeface="Arial"/>
              </a:rPr>
              <a:t>Filter </a:t>
            </a:r>
            <a:r>
              <a:rPr sz="950" spc="-35" dirty="0">
                <a:solidFill>
                  <a:srgbClr val="3F3F3F"/>
                </a:solidFill>
                <a:latin typeface="Arial"/>
                <a:cs typeface="Arial"/>
              </a:rPr>
              <a:t>before </a:t>
            </a:r>
            <a:r>
              <a:rPr sz="950" spc="-55" dirty="0">
                <a:solidFill>
                  <a:srgbClr val="3F3F3F"/>
                </a:solidFill>
                <a:latin typeface="Arial"/>
                <a:cs typeface="Arial"/>
              </a:rPr>
              <a:t>any </a:t>
            </a:r>
            <a:r>
              <a:rPr sz="950" spc="-40" dirty="0">
                <a:solidFill>
                  <a:srgbClr val="3F3F3F"/>
                </a:solidFill>
                <a:latin typeface="Arial"/>
                <a:cs typeface="Arial"/>
              </a:rPr>
              <a:t>calculations  </a:t>
            </a:r>
            <a:r>
              <a:rPr sz="950" spc="-45" dirty="0">
                <a:solidFill>
                  <a:srgbClr val="3F3F3F"/>
                </a:solidFill>
                <a:latin typeface="Arial"/>
                <a:cs typeface="Arial"/>
              </a:rPr>
              <a:t>are</a:t>
            </a:r>
            <a:r>
              <a:rPr sz="950" spc="-145" dirty="0">
                <a:solidFill>
                  <a:srgbClr val="3F3F3F"/>
                </a:solidFill>
                <a:latin typeface="Arial"/>
                <a:cs typeface="Arial"/>
              </a:rPr>
              <a:t> </a:t>
            </a:r>
            <a:r>
              <a:rPr sz="950" spc="-50" dirty="0">
                <a:solidFill>
                  <a:srgbClr val="3F3F3F"/>
                </a:solidFill>
                <a:latin typeface="Arial"/>
                <a:cs typeface="Arial"/>
              </a:rPr>
              <a:t>made</a:t>
            </a:r>
            <a:endParaRPr sz="950">
              <a:latin typeface="Arial"/>
              <a:cs typeface="Arial"/>
            </a:endParaRPr>
          </a:p>
          <a:p>
            <a:pPr marL="384175" marR="355600" lvl="1" indent="-142875">
              <a:lnSpc>
                <a:spcPct val="80000"/>
              </a:lnSpc>
              <a:spcBef>
                <a:spcPts val="225"/>
              </a:spcBef>
              <a:buChar char="–"/>
              <a:tabLst>
                <a:tab pos="384810" algn="l"/>
              </a:tabLst>
            </a:pPr>
            <a:r>
              <a:rPr sz="950" spc="-105" dirty="0">
                <a:solidFill>
                  <a:srgbClr val="3F3F3F"/>
                </a:solidFill>
                <a:latin typeface="Arial"/>
                <a:cs typeface="Arial"/>
              </a:rPr>
              <a:t>Less </a:t>
            </a:r>
            <a:r>
              <a:rPr sz="950" spc="-40" dirty="0">
                <a:solidFill>
                  <a:srgbClr val="3F3F3F"/>
                </a:solidFill>
                <a:latin typeface="Arial"/>
                <a:cs typeface="Arial"/>
              </a:rPr>
              <a:t>rows </a:t>
            </a:r>
            <a:r>
              <a:rPr sz="950" spc="-60" dirty="0">
                <a:solidFill>
                  <a:srgbClr val="3F3F3F"/>
                </a:solidFill>
                <a:latin typeface="Arial"/>
                <a:cs typeface="Arial"/>
              </a:rPr>
              <a:t>needs </a:t>
            </a:r>
            <a:r>
              <a:rPr sz="950" dirty="0">
                <a:solidFill>
                  <a:srgbClr val="3F3F3F"/>
                </a:solidFill>
                <a:latin typeface="Arial"/>
                <a:cs typeface="Arial"/>
              </a:rPr>
              <a:t>to</a:t>
            </a:r>
            <a:r>
              <a:rPr sz="950" spc="-50" dirty="0">
                <a:solidFill>
                  <a:srgbClr val="3F3F3F"/>
                </a:solidFill>
                <a:latin typeface="Arial"/>
                <a:cs typeface="Arial"/>
              </a:rPr>
              <a:t> </a:t>
            </a:r>
            <a:r>
              <a:rPr sz="950" spc="-45" dirty="0">
                <a:solidFill>
                  <a:srgbClr val="3F3F3F"/>
                </a:solidFill>
                <a:latin typeface="Arial"/>
                <a:cs typeface="Arial"/>
              </a:rPr>
              <a:t>be  </a:t>
            </a:r>
            <a:r>
              <a:rPr sz="950" spc="-55" dirty="0">
                <a:solidFill>
                  <a:srgbClr val="3F3F3F"/>
                </a:solidFill>
                <a:latin typeface="Arial"/>
                <a:cs typeface="Arial"/>
              </a:rPr>
              <a:t>processed</a:t>
            </a:r>
            <a:endParaRPr sz="950">
              <a:latin typeface="Arial"/>
              <a:cs typeface="Arial"/>
            </a:endParaRPr>
          </a:p>
        </p:txBody>
      </p:sp>
      <p:sp>
        <p:nvSpPr>
          <p:cNvPr id="11" name="object 11"/>
          <p:cNvSpPr txBox="1"/>
          <p:nvPr/>
        </p:nvSpPr>
        <p:spPr>
          <a:xfrm>
            <a:off x="3849114" y="2257555"/>
            <a:ext cx="1866264" cy="2360295"/>
          </a:xfrm>
          <a:prstGeom prst="rect">
            <a:avLst/>
          </a:prstGeom>
        </p:spPr>
        <p:txBody>
          <a:bodyPr vert="horz" wrap="square" lIns="0" tIns="0" rIns="0" bIns="0" rtlCol="0">
            <a:spAutoFit/>
          </a:bodyPr>
          <a:lstStyle/>
          <a:p>
            <a:pPr marL="184785" indent="-172085">
              <a:lnSpc>
                <a:spcPct val="100000"/>
              </a:lnSpc>
              <a:buChar char="•"/>
              <a:tabLst>
                <a:tab pos="185420" algn="l"/>
              </a:tabLst>
            </a:pPr>
            <a:r>
              <a:rPr sz="1100" spc="-30" dirty="0">
                <a:solidFill>
                  <a:srgbClr val="3F3F3F"/>
                </a:solidFill>
                <a:latin typeface="Arial"/>
                <a:cs typeface="Arial"/>
              </a:rPr>
              <a:t>Partitioning </a:t>
            </a:r>
            <a:r>
              <a:rPr sz="1100" spc="15" dirty="0">
                <a:solidFill>
                  <a:srgbClr val="3F3F3F"/>
                </a:solidFill>
                <a:latin typeface="Arial"/>
                <a:cs typeface="Arial"/>
              </a:rPr>
              <a:t>&amp;</a:t>
            </a:r>
            <a:r>
              <a:rPr sz="1100" spc="-100" dirty="0">
                <a:solidFill>
                  <a:srgbClr val="3F3F3F"/>
                </a:solidFill>
                <a:latin typeface="Arial"/>
                <a:cs typeface="Arial"/>
              </a:rPr>
              <a:t> </a:t>
            </a:r>
            <a:r>
              <a:rPr sz="1100" spc="-55" dirty="0">
                <a:solidFill>
                  <a:srgbClr val="3F3F3F"/>
                </a:solidFill>
                <a:latin typeface="Arial"/>
                <a:cs typeface="Arial"/>
              </a:rPr>
              <a:t>Parallelizing</a:t>
            </a:r>
            <a:endParaRPr sz="1100" dirty="0">
              <a:latin typeface="Arial"/>
              <a:cs typeface="Arial"/>
            </a:endParaRPr>
          </a:p>
          <a:p>
            <a:pPr marL="384175" marR="5080" lvl="1" indent="-142875">
              <a:lnSpc>
                <a:spcPct val="80000"/>
              </a:lnSpc>
              <a:spcBef>
                <a:spcPts val="234"/>
              </a:spcBef>
              <a:buChar char="–"/>
              <a:tabLst>
                <a:tab pos="384810" algn="l"/>
              </a:tabLst>
            </a:pPr>
            <a:r>
              <a:rPr sz="950" spc="-80" dirty="0">
                <a:solidFill>
                  <a:srgbClr val="3F3F3F"/>
                </a:solidFill>
                <a:latin typeface="Arial"/>
                <a:cs typeface="Arial"/>
              </a:rPr>
              <a:t>Use </a:t>
            </a:r>
            <a:r>
              <a:rPr sz="950" spc="-15" dirty="0">
                <a:solidFill>
                  <a:srgbClr val="3F3F3F"/>
                </a:solidFill>
                <a:latin typeface="Arial"/>
                <a:cs typeface="Arial"/>
              </a:rPr>
              <a:t>multiple </a:t>
            </a:r>
            <a:r>
              <a:rPr sz="950" spc="-65" dirty="0">
                <a:solidFill>
                  <a:srgbClr val="3F3F3F"/>
                </a:solidFill>
                <a:latin typeface="Arial"/>
                <a:cs typeface="Arial"/>
              </a:rPr>
              <a:t>processes </a:t>
            </a:r>
            <a:r>
              <a:rPr sz="950" spc="-15" dirty="0">
                <a:solidFill>
                  <a:srgbClr val="3F3F3F"/>
                </a:solidFill>
                <a:latin typeface="Arial"/>
                <a:cs typeface="Arial"/>
              </a:rPr>
              <a:t>in  </a:t>
            </a:r>
            <a:r>
              <a:rPr sz="950" spc="-30" dirty="0">
                <a:solidFill>
                  <a:srgbClr val="3F3F3F"/>
                </a:solidFill>
                <a:latin typeface="Arial"/>
                <a:cs typeface="Arial"/>
              </a:rPr>
              <a:t>parallel on </a:t>
            </a:r>
            <a:r>
              <a:rPr sz="950" spc="-50" dirty="0">
                <a:solidFill>
                  <a:srgbClr val="3F3F3F"/>
                </a:solidFill>
                <a:latin typeface="Arial"/>
                <a:cs typeface="Arial"/>
              </a:rPr>
              <a:t>separate</a:t>
            </a:r>
            <a:r>
              <a:rPr sz="950" spc="-150" dirty="0">
                <a:solidFill>
                  <a:srgbClr val="3F3F3F"/>
                </a:solidFill>
                <a:latin typeface="Arial"/>
                <a:cs typeface="Arial"/>
              </a:rPr>
              <a:t> </a:t>
            </a:r>
            <a:r>
              <a:rPr sz="950" spc="-15" dirty="0">
                <a:solidFill>
                  <a:srgbClr val="3F3F3F"/>
                </a:solidFill>
                <a:latin typeface="Arial"/>
                <a:cs typeface="Arial"/>
              </a:rPr>
              <a:t>partitions</a:t>
            </a:r>
            <a:endParaRPr sz="950" dirty="0">
              <a:latin typeface="Arial"/>
              <a:cs typeface="Arial"/>
            </a:endParaRPr>
          </a:p>
          <a:p>
            <a:pPr marL="584200" lvl="2" indent="-114300">
              <a:lnSpc>
                <a:spcPct val="100000"/>
              </a:lnSpc>
              <a:spcBef>
                <a:spcPts val="5"/>
              </a:spcBef>
              <a:buChar char="•"/>
              <a:tabLst>
                <a:tab pos="584200" algn="l"/>
              </a:tabLst>
            </a:pPr>
            <a:r>
              <a:rPr sz="800" spc="-40" dirty="0">
                <a:solidFill>
                  <a:srgbClr val="3F3F3F"/>
                </a:solidFill>
                <a:latin typeface="Arial"/>
                <a:cs typeface="Arial"/>
              </a:rPr>
              <a:t>Parallel </a:t>
            </a:r>
            <a:r>
              <a:rPr sz="800" spc="-60" dirty="0">
                <a:solidFill>
                  <a:srgbClr val="3F3F3F"/>
                </a:solidFill>
                <a:latin typeface="Arial"/>
                <a:cs typeface="Arial"/>
              </a:rPr>
              <a:t>Source</a:t>
            </a:r>
            <a:r>
              <a:rPr sz="800" spc="-100" dirty="0">
                <a:solidFill>
                  <a:srgbClr val="3F3F3F"/>
                </a:solidFill>
                <a:latin typeface="Arial"/>
                <a:cs typeface="Arial"/>
              </a:rPr>
              <a:t> </a:t>
            </a:r>
            <a:r>
              <a:rPr sz="800" spc="-25" dirty="0">
                <a:solidFill>
                  <a:srgbClr val="3F3F3F"/>
                </a:solidFill>
                <a:latin typeface="Arial"/>
                <a:cs typeface="Arial"/>
              </a:rPr>
              <a:t>extraction</a:t>
            </a:r>
            <a:endParaRPr sz="800" dirty="0">
              <a:latin typeface="Arial"/>
              <a:cs typeface="Arial"/>
            </a:endParaRPr>
          </a:p>
          <a:p>
            <a:pPr marL="584200" lvl="2" indent="-114300">
              <a:lnSpc>
                <a:spcPct val="100000"/>
              </a:lnSpc>
              <a:buChar char="•"/>
              <a:tabLst>
                <a:tab pos="584200" algn="l"/>
              </a:tabLst>
            </a:pPr>
            <a:r>
              <a:rPr sz="800" spc="-40" dirty="0">
                <a:solidFill>
                  <a:srgbClr val="3F3F3F"/>
                </a:solidFill>
                <a:latin typeface="Arial"/>
                <a:cs typeface="Arial"/>
              </a:rPr>
              <a:t>Parallel</a:t>
            </a:r>
            <a:r>
              <a:rPr sz="800" spc="-140" dirty="0">
                <a:solidFill>
                  <a:srgbClr val="3F3F3F"/>
                </a:solidFill>
                <a:latin typeface="Arial"/>
                <a:cs typeface="Arial"/>
              </a:rPr>
              <a:t> </a:t>
            </a:r>
            <a:r>
              <a:rPr sz="800" spc="-25" dirty="0">
                <a:solidFill>
                  <a:srgbClr val="3F3F3F"/>
                </a:solidFill>
                <a:latin typeface="Arial"/>
                <a:cs typeface="Arial"/>
              </a:rPr>
              <a:t>transformations</a:t>
            </a:r>
            <a:endParaRPr sz="800" dirty="0">
              <a:latin typeface="Arial"/>
              <a:cs typeface="Arial"/>
            </a:endParaRPr>
          </a:p>
          <a:p>
            <a:pPr marL="584200" marR="13335" lvl="2" indent="-114300">
              <a:lnSpc>
                <a:spcPct val="80000"/>
              </a:lnSpc>
              <a:spcBef>
                <a:spcPts val="190"/>
              </a:spcBef>
              <a:buChar char="•"/>
              <a:tabLst>
                <a:tab pos="584200" algn="l"/>
              </a:tabLst>
            </a:pPr>
            <a:r>
              <a:rPr sz="800" spc="-20" dirty="0">
                <a:solidFill>
                  <a:srgbClr val="3F3F3F"/>
                </a:solidFill>
                <a:latin typeface="Arial"/>
                <a:cs typeface="Arial"/>
              </a:rPr>
              <a:t>Partition </a:t>
            </a:r>
            <a:r>
              <a:rPr sz="800" spc="-40" dirty="0">
                <a:solidFill>
                  <a:srgbClr val="3F3F3F"/>
                </a:solidFill>
                <a:latin typeface="Arial"/>
                <a:cs typeface="Arial"/>
              </a:rPr>
              <a:t>and </a:t>
            </a:r>
            <a:r>
              <a:rPr sz="800" spc="-30" dirty="0">
                <a:solidFill>
                  <a:srgbClr val="3F3F3F"/>
                </a:solidFill>
                <a:latin typeface="Arial"/>
                <a:cs typeface="Arial"/>
              </a:rPr>
              <a:t>load</a:t>
            </a:r>
            <a:r>
              <a:rPr sz="800" spc="-110" dirty="0">
                <a:solidFill>
                  <a:srgbClr val="3F3F3F"/>
                </a:solidFill>
                <a:latin typeface="Arial"/>
                <a:cs typeface="Arial"/>
              </a:rPr>
              <a:t> </a:t>
            </a:r>
            <a:r>
              <a:rPr sz="800" spc="-30" dirty="0">
                <a:solidFill>
                  <a:srgbClr val="3F3F3F"/>
                </a:solidFill>
                <a:latin typeface="Arial"/>
                <a:cs typeface="Arial"/>
              </a:rPr>
              <a:t>destinations  </a:t>
            </a:r>
            <a:r>
              <a:rPr sz="800" spc="-15" dirty="0">
                <a:solidFill>
                  <a:srgbClr val="3F3F3F"/>
                </a:solidFill>
                <a:latin typeface="Arial"/>
                <a:cs typeface="Arial"/>
              </a:rPr>
              <a:t>in</a:t>
            </a:r>
            <a:r>
              <a:rPr sz="800" spc="-105" dirty="0">
                <a:solidFill>
                  <a:srgbClr val="3F3F3F"/>
                </a:solidFill>
                <a:latin typeface="Arial"/>
                <a:cs typeface="Arial"/>
              </a:rPr>
              <a:t> </a:t>
            </a:r>
            <a:r>
              <a:rPr sz="800" spc="-30" dirty="0">
                <a:solidFill>
                  <a:srgbClr val="3F3F3F"/>
                </a:solidFill>
                <a:latin typeface="Arial"/>
                <a:cs typeface="Arial"/>
              </a:rPr>
              <a:t>parallel</a:t>
            </a:r>
            <a:endParaRPr sz="800" dirty="0">
              <a:latin typeface="Arial"/>
              <a:cs typeface="Arial"/>
            </a:endParaRPr>
          </a:p>
          <a:p>
            <a:pPr marL="184785" marR="596900" indent="-172085">
              <a:lnSpc>
                <a:spcPct val="80000"/>
              </a:lnSpc>
              <a:spcBef>
                <a:spcPts val="245"/>
              </a:spcBef>
              <a:buChar char="•"/>
              <a:tabLst>
                <a:tab pos="185420" algn="l"/>
              </a:tabLst>
            </a:pPr>
            <a:r>
              <a:rPr sz="1100" spc="-50" dirty="0">
                <a:solidFill>
                  <a:srgbClr val="3F3F3F"/>
                </a:solidFill>
                <a:latin typeface="Arial"/>
                <a:cs typeface="Arial"/>
              </a:rPr>
              <a:t>Update</a:t>
            </a:r>
            <a:r>
              <a:rPr sz="1100" spc="-120" dirty="0">
                <a:solidFill>
                  <a:srgbClr val="3F3F3F"/>
                </a:solidFill>
                <a:latin typeface="Arial"/>
                <a:cs typeface="Arial"/>
              </a:rPr>
              <a:t> </a:t>
            </a:r>
            <a:r>
              <a:rPr sz="1100" spc="-70" dirty="0">
                <a:solidFill>
                  <a:srgbClr val="3F3F3F"/>
                </a:solidFill>
                <a:latin typeface="Arial"/>
                <a:cs typeface="Arial"/>
              </a:rPr>
              <a:t>Aggregates  </a:t>
            </a:r>
            <a:r>
              <a:rPr sz="1100" spc="-35" dirty="0">
                <a:solidFill>
                  <a:srgbClr val="3F3F3F"/>
                </a:solidFill>
                <a:latin typeface="Arial"/>
                <a:cs typeface="Arial"/>
              </a:rPr>
              <a:t>Incrementally</a:t>
            </a:r>
            <a:endParaRPr sz="1100" dirty="0">
              <a:latin typeface="Arial"/>
              <a:cs typeface="Arial"/>
            </a:endParaRPr>
          </a:p>
          <a:p>
            <a:pPr marL="384175" marR="116839" lvl="1" indent="-142875">
              <a:lnSpc>
                <a:spcPct val="80000"/>
              </a:lnSpc>
              <a:spcBef>
                <a:spcPts val="229"/>
              </a:spcBef>
              <a:buChar char="–"/>
              <a:tabLst>
                <a:tab pos="384810" algn="l"/>
              </a:tabLst>
            </a:pPr>
            <a:r>
              <a:rPr sz="950" spc="-50" dirty="0">
                <a:solidFill>
                  <a:srgbClr val="3F3F3F"/>
                </a:solidFill>
                <a:latin typeface="Arial"/>
                <a:cs typeface="Arial"/>
              </a:rPr>
              <a:t>Calculating </a:t>
            </a:r>
            <a:r>
              <a:rPr sz="950" spc="-45" dirty="0">
                <a:solidFill>
                  <a:srgbClr val="3F3F3F"/>
                </a:solidFill>
                <a:latin typeface="Arial"/>
                <a:cs typeface="Arial"/>
              </a:rPr>
              <a:t>records </a:t>
            </a:r>
            <a:r>
              <a:rPr sz="950" spc="-30" dirty="0">
                <a:solidFill>
                  <a:srgbClr val="3F3F3F"/>
                </a:solidFill>
                <a:latin typeface="Arial"/>
                <a:cs typeface="Arial"/>
              </a:rPr>
              <a:t>on </a:t>
            </a:r>
            <a:r>
              <a:rPr sz="950" spc="-35" dirty="0">
                <a:solidFill>
                  <a:srgbClr val="3F3F3F"/>
                </a:solidFill>
                <a:latin typeface="Arial"/>
                <a:cs typeface="Arial"/>
              </a:rPr>
              <a:t>most  recent</a:t>
            </a:r>
            <a:r>
              <a:rPr sz="950" spc="-110" dirty="0">
                <a:solidFill>
                  <a:srgbClr val="3F3F3F"/>
                </a:solidFill>
                <a:latin typeface="Arial"/>
                <a:cs typeface="Arial"/>
              </a:rPr>
              <a:t> </a:t>
            </a:r>
            <a:r>
              <a:rPr sz="950" spc="-40" dirty="0">
                <a:solidFill>
                  <a:srgbClr val="3F3F3F"/>
                </a:solidFill>
                <a:latin typeface="Arial"/>
                <a:cs typeface="Arial"/>
              </a:rPr>
              <a:t>data</a:t>
            </a:r>
            <a:endParaRPr sz="950" dirty="0">
              <a:latin typeface="Arial"/>
              <a:cs typeface="Arial"/>
            </a:endParaRPr>
          </a:p>
          <a:p>
            <a:pPr marL="584200" lvl="2" indent="-114300">
              <a:lnSpc>
                <a:spcPts val="955"/>
              </a:lnSpc>
              <a:spcBef>
                <a:spcPts val="5"/>
              </a:spcBef>
              <a:buChar char="•"/>
              <a:tabLst>
                <a:tab pos="584200" algn="l"/>
              </a:tabLst>
            </a:pPr>
            <a:r>
              <a:rPr sz="800" spc="-55" dirty="0">
                <a:solidFill>
                  <a:srgbClr val="3F3F3F"/>
                </a:solidFill>
                <a:latin typeface="Arial"/>
                <a:cs typeface="Arial"/>
              </a:rPr>
              <a:t>Do </a:t>
            </a:r>
            <a:r>
              <a:rPr sz="800" spc="-30" dirty="0">
                <a:solidFill>
                  <a:srgbClr val="3F3F3F"/>
                </a:solidFill>
                <a:latin typeface="Arial"/>
                <a:cs typeface="Arial"/>
              </a:rPr>
              <a:t>before</a:t>
            </a:r>
            <a:r>
              <a:rPr sz="800" spc="-90" dirty="0">
                <a:solidFill>
                  <a:srgbClr val="3F3F3F"/>
                </a:solidFill>
                <a:latin typeface="Arial"/>
                <a:cs typeface="Arial"/>
              </a:rPr>
              <a:t> </a:t>
            </a:r>
            <a:r>
              <a:rPr sz="800" spc="-30" dirty="0">
                <a:solidFill>
                  <a:srgbClr val="3F3F3F"/>
                </a:solidFill>
                <a:latin typeface="Arial"/>
                <a:cs typeface="Arial"/>
              </a:rPr>
              <a:t>loading</a:t>
            </a:r>
            <a:endParaRPr sz="800" dirty="0">
              <a:latin typeface="Arial"/>
              <a:cs typeface="Arial"/>
            </a:endParaRPr>
          </a:p>
          <a:p>
            <a:pPr marL="384175" marR="66675" lvl="1" indent="-142875">
              <a:lnSpc>
                <a:spcPct val="80000"/>
              </a:lnSpc>
              <a:spcBef>
                <a:spcPts val="225"/>
              </a:spcBef>
              <a:buChar char="–"/>
              <a:tabLst>
                <a:tab pos="384810" algn="l"/>
              </a:tabLst>
            </a:pPr>
            <a:r>
              <a:rPr sz="950" spc="-20" dirty="0">
                <a:solidFill>
                  <a:srgbClr val="3F3F3F"/>
                </a:solidFill>
                <a:latin typeface="Arial"/>
                <a:cs typeface="Arial"/>
              </a:rPr>
              <a:t>Modifying </a:t>
            </a:r>
            <a:r>
              <a:rPr sz="950" spc="-45" dirty="0">
                <a:solidFill>
                  <a:srgbClr val="3F3F3F"/>
                </a:solidFill>
                <a:latin typeface="Arial"/>
                <a:cs typeface="Arial"/>
              </a:rPr>
              <a:t>existing </a:t>
            </a:r>
            <a:r>
              <a:rPr sz="950" spc="-60" dirty="0">
                <a:solidFill>
                  <a:srgbClr val="3F3F3F"/>
                </a:solidFill>
                <a:latin typeface="Arial"/>
                <a:cs typeface="Arial"/>
              </a:rPr>
              <a:t>aggregate  </a:t>
            </a:r>
            <a:r>
              <a:rPr sz="950" spc="-45" dirty="0">
                <a:solidFill>
                  <a:srgbClr val="3F3F3F"/>
                </a:solidFill>
                <a:latin typeface="Arial"/>
                <a:cs typeface="Arial"/>
              </a:rPr>
              <a:t>records</a:t>
            </a:r>
            <a:r>
              <a:rPr sz="950" spc="-135" dirty="0">
                <a:solidFill>
                  <a:srgbClr val="3F3F3F"/>
                </a:solidFill>
                <a:latin typeface="Arial"/>
                <a:cs typeface="Arial"/>
              </a:rPr>
              <a:t> </a:t>
            </a:r>
            <a:r>
              <a:rPr sz="950" spc="-35" dirty="0">
                <a:solidFill>
                  <a:srgbClr val="3F3F3F"/>
                </a:solidFill>
                <a:latin typeface="Arial"/>
                <a:cs typeface="Arial"/>
              </a:rPr>
              <a:t>(tweaking)</a:t>
            </a:r>
            <a:endParaRPr sz="950" dirty="0">
              <a:latin typeface="Arial"/>
              <a:cs typeface="Arial"/>
            </a:endParaRPr>
          </a:p>
          <a:p>
            <a:pPr marL="584200" lvl="2" indent="-114300">
              <a:lnSpc>
                <a:spcPts val="955"/>
              </a:lnSpc>
              <a:spcBef>
                <a:spcPts val="5"/>
              </a:spcBef>
              <a:buChar char="•"/>
              <a:tabLst>
                <a:tab pos="584200" algn="l"/>
              </a:tabLst>
            </a:pPr>
            <a:r>
              <a:rPr sz="800" spc="-70" dirty="0">
                <a:solidFill>
                  <a:srgbClr val="3F3F3F"/>
                </a:solidFill>
                <a:latin typeface="Arial"/>
                <a:cs typeface="Arial"/>
              </a:rPr>
              <a:t>Run </a:t>
            </a:r>
            <a:r>
              <a:rPr sz="800" spc="-20" dirty="0">
                <a:solidFill>
                  <a:srgbClr val="3F3F3F"/>
                </a:solidFill>
                <a:latin typeface="Arial"/>
                <a:cs typeface="Arial"/>
              </a:rPr>
              <a:t>quality </a:t>
            </a:r>
            <a:r>
              <a:rPr sz="800" spc="-55" dirty="0">
                <a:solidFill>
                  <a:srgbClr val="3F3F3F"/>
                </a:solidFill>
                <a:latin typeface="Arial"/>
                <a:cs typeface="Arial"/>
              </a:rPr>
              <a:t>assurance</a:t>
            </a:r>
            <a:r>
              <a:rPr sz="800" spc="-85" dirty="0">
                <a:solidFill>
                  <a:srgbClr val="3F3F3F"/>
                </a:solidFill>
                <a:latin typeface="Arial"/>
                <a:cs typeface="Arial"/>
              </a:rPr>
              <a:t> </a:t>
            </a:r>
            <a:r>
              <a:rPr sz="800" spc="-50" dirty="0">
                <a:solidFill>
                  <a:srgbClr val="3F3F3F"/>
                </a:solidFill>
                <a:latin typeface="Arial"/>
                <a:cs typeface="Arial"/>
              </a:rPr>
              <a:t>check</a:t>
            </a:r>
            <a:endParaRPr sz="800" dirty="0">
              <a:latin typeface="Arial"/>
              <a:cs typeface="Arial"/>
            </a:endParaRPr>
          </a:p>
          <a:p>
            <a:pPr marL="384175" marR="160020" lvl="1" indent="-142875">
              <a:lnSpc>
                <a:spcPct val="80000"/>
              </a:lnSpc>
              <a:spcBef>
                <a:spcPts val="220"/>
              </a:spcBef>
              <a:buChar char="–"/>
              <a:tabLst>
                <a:tab pos="384810" algn="l"/>
              </a:tabLst>
            </a:pPr>
            <a:r>
              <a:rPr sz="950" spc="-55" dirty="0">
                <a:solidFill>
                  <a:srgbClr val="3F3F3F"/>
                </a:solidFill>
                <a:latin typeface="Arial"/>
                <a:cs typeface="Arial"/>
              </a:rPr>
              <a:t>Recalculating </a:t>
            </a:r>
            <a:r>
              <a:rPr sz="950" spc="-20" dirty="0">
                <a:solidFill>
                  <a:srgbClr val="3F3F3F"/>
                </a:solidFill>
                <a:latin typeface="Arial"/>
                <a:cs typeface="Arial"/>
              </a:rPr>
              <a:t>entirely </a:t>
            </a:r>
            <a:r>
              <a:rPr sz="950" spc="-10" dirty="0">
                <a:solidFill>
                  <a:srgbClr val="3F3F3F"/>
                </a:solidFill>
                <a:latin typeface="Arial"/>
                <a:cs typeface="Arial"/>
              </a:rPr>
              <a:t>from  </a:t>
            </a:r>
            <a:r>
              <a:rPr sz="950" spc="-35" dirty="0">
                <a:solidFill>
                  <a:srgbClr val="3F3F3F"/>
                </a:solidFill>
                <a:latin typeface="Arial"/>
                <a:cs typeface="Arial"/>
              </a:rPr>
              <a:t>atomic</a:t>
            </a:r>
            <a:r>
              <a:rPr sz="950" spc="-114" dirty="0">
                <a:solidFill>
                  <a:srgbClr val="3F3F3F"/>
                </a:solidFill>
                <a:latin typeface="Arial"/>
                <a:cs typeface="Arial"/>
              </a:rPr>
              <a:t> </a:t>
            </a:r>
            <a:r>
              <a:rPr sz="950" spc="-40" dirty="0">
                <a:solidFill>
                  <a:srgbClr val="3F3F3F"/>
                </a:solidFill>
                <a:latin typeface="Arial"/>
                <a:cs typeface="Arial"/>
              </a:rPr>
              <a:t>data</a:t>
            </a:r>
            <a:endParaRPr sz="950" dirty="0">
              <a:latin typeface="Arial"/>
              <a:cs typeface="Arial"/>
            </a:endParaRPr>
          </a:p>
          <a:p>
            <a:pPr marL="584200" lvl="2" indent="-114300">
              <a:lnSpc>
                <a:spcPct val="100000"/>
              </a:lnSpc>
              <a:buChar char="•"/>
              <a:tabLst>
                <a:tab pos="584200" algn="l"/>
              </a:tabLst>
            </a:pPr>
            <a:r>
              <a:rPr sz="800" spc="-50" dirty="0">
                <a:solidFill>
                  <a:srgbClr val="3F3F3F"/>
                </a:solidFill>
                <a:latin typeface="Arial"/>
                <a:cs typeface="Arial"/>
              </a:rPr>
              <a:t>Very </a:t>
            </a:r>
            <a:r>
              <a:rPr sz="800" spc="-30" dirty="0">
                <a:solidFill>
                  <a:srgbClr val="3F3F3F"/>
                </a:solidFill>
                <a:latin typeface="Arial"/>
                <a:cs typeface="Arial"/>
              </a:rPr>
              <a:t>performance</a:t>
            </a:r>
            <a:r>
              <a:rPr sz="800" spc="-75" dirty="0">
                <a:solidFill>
                  <a:srgbClr val="3F3F3F"/>
                </a:solidFill>
                <a:latin typeface="Arial"/>
                <a:cs typeface="Arial"/>
              </a:rPr>
              <a:t> </a:t>
            </a:r>
            <a:r>
              <a:rPr sz="800" spc="-50" dirty="0">
                <a:solidFill>
                  <a:srgbClr val="3F3F3F"/>
                </a:solidFill>
                <a:latin typeface="Arial"/>
                <a:cs typeface="Arial"/>
              </a:rPr>
              <a:t>heavy</a:t>
            </a:r>
            <a:endParaRPr sz="800" dirty="0">
              <a:latin typeface="Arial"/>
              <a:cs typeface="Arial"/>
            </a:endParaRPr>
          </a:p>
        </p:txBody>
      </p:sp>
    </p:spTree>
    <p:extLst>
      <p:ext uri="{BB962C8B-B14F-4D97-AF65-F5344CB8AC3E}">
        <p14:creationId xmlns:p14="http://schemas.microsoft.com/office/powerpoint/2010/main" val="66861556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3" name="Content Placeholder 2"/>
          <p:cNvSpPr>
            <a:spLocks noGrp="1"/>
          </p:cNvSpPr>
          <p:nvPr>
            <p:ph idx="1"/>
          </p:nvPr>
        </p:nvSpPr>
        <p:spPr/>
        <p:txBody>
          <a:bodyPr/>
          <a:lstStyle/>
          <a:p>
            <a:endParaRPr lang="sv-SE"/>
          </a:p>
        </p:txBody>
      </p:sp>
      <p:sp>
        <p:nvSpPr>
          <p:cNvPr id="4" name="object 13"/>
          <p:cNvSpPr txBox="1"/>
          <p:nvPr/>
        </p:nvSpPr>
        <p:spPr>
          <a:xfrm>
            <a:off x="1578355" y="4035236"/>
            <a:ext cx="102235" cy="107950"/>
          </a:xfrm>
          <a:prstGeom prst="rect">
            <a:avLst/>
          </a:prstGeom>
        </p:spPr>
        <p:txBody>
          <a:bodyPr vert="horz" wrap="square" lIns="0" tIns="0" rIns="0" bIns="0" rtlCol="0">
            <a:spAutoFit/>
          </a:bodyPr>
          <a:lstStyle/>
          <a:p>
            <a:pPr marL="12700">
              <a:lnSpc>
                <a:spcPct val="100000"/>
              </a:lnSpc>
            </a:pPr>
            <a:r>
              <a:rPr sz="600" i="1" spc="-35" dirty="0">
                <a:latin typeface="Arial"/>
                <a:cs typeface="Arial"/>
              </a:rPr>
              <a:t>4</a:t>
            </a:r>
            <a:r>
              <a:rPr sz="600" i="1" spc="-30" dirty="0">
                <a:latin typeface="Arial"/>
                <a:cs typeface="Arial"/>
              </a:rPr>
              <a:t>8</a:t>
            </a:r>
            <a:endParaRPr sz="600">
              <a:latin typeface="Arial"/>
              <a:cs typeface="Arial"/>
            </a:endParaRPr>
          </a:p>
        </p:txBody>
      </p:sp>
      <p:sp>
        <p:nvSpPr>
          <p:cNvPr id="5" name="object 14"/>
          <p:cNvSpPr/>
          <p:nvPr/>
        </p:nvSpPr>
        <p:spPr>
          <a:xfrm>
            <a:off x="5774435" y="3959032"/>
            <a:ext cx="272796" cy="239267"/>
          </a:xfrm>
          <a:prstGeom prst="rect">
            <a:avLst/>
          </a:prstGeom>
          <a:blipFill>
            <a:blip r:embed="rId2" cstate="print"/>
            <a:stretch>
              <a:fillRect/>
            </a:stretch>
          </a:blipFill>
        </p:spPr>
        <p:txBody>
          <a:bodyPr wrap="square" lIns="0" tIns="0" rIns="0" bIns="0" rtlCol="0"/>
          <a:lstStyle/>
          <a:p>
            <a:endParaRPr/>
          </a:p>
        </p:txBody>
      </p:sp>
      <p:sp>
        <p:nvSpPr>
          <p:cNvPr id="6" name="object 16"/>
          <p:cNvSpPr/>
          <p:nvPr/>
        </p:nvSpPr>
        <p:spPr>
          <a:xfrm>
            <a:off x="1491995" y="1077908"/>
            <a:ext cx="4572000" cy="0"/>
          </a:xfrm>
          <a:custGeom>
            <a:avLst/>
            <a:gdLst/>
            <a:ahLst/>
            <a:cxnLst/>
            <a:rect l="l" t="t" r="r" b="b"/>
            <a:pathLst>
              <a:path w="4572000">
                <a:moveTo>
                  <a:pt x="0" y="0"/>
                </a:moveTo>
                <a:lnTo>
                  <a:pt x="4571999" y="0"/>
                </a:lnTo>
              </a:path>
            </a:pathLst>
          </a:custGeom>
          <a:ln w="7619">
            <a:solidFill>
              <a:srgbClr val="BF0000"/>
            </a:solidFill>
          </a:ln>
        </p:spPr>
        <p:txBody>
          <a:bodyPr wrap="square" lIns="0" tIns="0" rIns="0" bIns="0" rtlCol="0"/>
          <a:lstStyle/>
          <a:p>
            <a:endParaRPr/>
          </a:p>
        </p:txBody>
      </p:sp>
      <p:sp>
        <p:nvSpPr>
          <p:cNvPr id="7" name="object 19"/>
          <p:cNvSpPr txBox="1"/>
          <p:nvPr/>
        </p:nvSpPr>
        <p:spPr>
          <a:xfrm>
            <a:off x="2262631" y="1096457"/>
            <a:ext cx="3031490" cy="361950"/>
          </a:xfrm>
          <a:prstGeom prst="rect">
            <a:avLst/>
          </a:prstGeom>
        </p:spPr>
        <p:txBody>
          <a:bodyPr vert="horz" wrap="square" lIns="0" tIns="0" rIns="0" bIns="0" rtlCol="0">
            <a:spAutoFit/>
          </a:bodyPr>
          <a:lstStyle/>
          <a:p>
            <a:pPr marL="12700">
              <a:lnSpc>
                <a:spcPct val="100000"/>
              </a:lnSpc>
            </a:pPr>
            <a:r>
              <a:rPr sz="2200" spc="-110" dirty="0">
                <a:solidFill>
                  <a:srgbClr val="C00000"/>
                </a:solidFill>
                <a:latin typeface="Arial"/>
                <a:cs typeface="Arial"/>
              </a:rPr>
              <a:t>Increasing </a:t>
            </a:r>
            <a:r>
              <a:rPr sz="2200" spc="-330" dirty="0">
                <a:solidFill>
                  <a:srgbClr val="C00000"/>
                </a:solidFill>
                <a:latin typeface="Arial"/>
                <a:cs typeface="Arial"/>
              </a:rPr>
              <a:t>ETL</a:t>
            </a:r>
            <a:r>
              <a:rPr sz="2200" spc="-150" dirty="0">
                <a:solidFill>
                  <a:srgbClr val="C00000"/>
                </a:solidFill>
                <a:latin typeface="Arial"/>
                <a:cs typeface="Arial"/>
              </a:rPr>
              <a:t> </a:t>
            </a:r>
            <a:r>
              <a:rPr sz="2200" spc="-80" dirty="0">
                <a:solidFill>
                  <a:srgbClr val="C00000"/>
                </a:solidFill>
                <a:latin typeface="Arial"/>
                <a:cs typeface="Arial"/>
              </a:rPr>
              <a:t>Throughput</a:t>
            </a:r>
            <a:endParaRPr sz="2200">
              <a:latin typeface="Arial"/>
              <a:cs typeface="Arial"/>
            </a:endParaRPr>
          </a:p>
        </p:txBody>
      </p:sp>
      <p:sp>
        <p:nvSpPr>
          <p:cNvPr id="8" name="object 20"/>
          <p:cNvSpPr txBox="1"/>
          <p:nvPr/>
        </p:nvSpPr>
        <p:spPr>
          <a:xfrm>
            <a:off x="1753615" y="1441389"/>
            <a:ext cx="1941830" cy="2599055"/>
          </a:xfrm>
          <a:prstGeom prst="rect">
            <a:avLst/>
          </a:prstGeom>
        </p:spPr>
        <p:txBody>
          <a:bodyPr vert="horz" wrap="square" lIns="0" tIns="0" rIns="0" bIns="0" rtlCol="0">
            <a:spAutoFit/>
          </a:bodyPr>
          <a:lstStyle/>
          <a:p>
            <a:pPr marL="184785" indent="-172085">
              <a:lnSpc>
                <a:spcPct val="100000"/>
              </a:lnSpc>
              <a:buChar char="•"/>
              <a:tabLst>
                <a:tab pos="185420" algn="l"/>
              </a:tabLst>
            </a:pPr>
            <a:r>
              <a:rPr sz="1200" spc="-90" dirty="0">
                <a:solidFill>
                  <a:srgbClr val="3F3F3F"/>
                </a:solidFill>
                <a:latin typeface="Arial"/>
                <a:cs typeface="Arial"/>
              </a:rPr>
              <a:t>Taking </a:t>
            </a:r>
            <a:r>
              <a:rPr sz="1200" spc="-30" dirty="0">
                <a:solidFill>
                  <a:srgbClr val="3F3F3F"/>
                </a:solidFill>
                <a:latin typeface="Arial"/>
                <a:cs typeface="Arial"/>
              </a:rPr>
              <a:t>only </a:t>
            </a:r>
            <a:r>
              <a:rPr sz="1200" spc="-25" dirty="0">
                <a:solidFill>
                  <a:srgbClr val="3F3F3F"/>
                </a:solidFill>
                <a:latin typeface="Arial"/>
                <a:cs typeface="Arial"/>
              </a:rPr>
              <a:t>what </a:t>
            </a:r>
            <a:r>
              <a:rPr sz="1200" spc="-50" dirty="0">
                <a:solidFill>
                  <a:srgbClr val="3F3F3F"/>
                </a:solidFill>
                <a:latin typeface="Arial"/>
                <a:cs typeface="Arial"/>
              </a:rPr>
              <a:t>you</a:t>
            </a:r>
            <a:r>
              <a:rPr sz="1200" spc="-204" dirty="0">
                <a:solidFill>
                  <a:srgbClr val="3F3F3F"/>
                </a:solidFill>
                <a:latin typeface="Arial"/>
                <a:cs typeface="Arial"/>
              </a:rPr>
              <a:t> </a:t>
            </a:r>
            <a:r>
              <a:rPr sz="1200" spc="-55" dirty="0">
                <a:solidFill>
                  <a:srgbClr val="3F3F3F"/>
                </a:solidFill>
                <a:latin typeface="Arial"/>
                <a:cs typeface="Arial"/>
              </a:rPr>
              <a:t>need</a:t>
            </a:r>
            <a:endParaRPr sz="1200">
              <a:latin typeface="Arial"/>
              <a:cs typeface="Arial"/>
            </a:endParaRPr>
          </a:p>
          <a:p>
            <a:pPr marL="384175" marR="87630" lvl="1" indent="-142875">
              <a:lnSpc>
                <a:spcPts val="960"/>
              </a:lnSpc>
              <a:spcBef>
                <a:spcPts val="240"/>
              </a:spcBef>
              <a:buChar char="–"/>
              <a:tabLst>
                <a:tab pos="384810" algn="l"/>
              </a:tabLst>
            </a:pPr>
            <a:r>
              <a:rPr sz="1000" spc="-50" dirty="0">
                <a:solidFill>
                  <a:srgbClr val="3F3F3F"/>
                </a:solidFill>
                <a:latin typeface="Arial"/>
                <a:cs typeface="Arial"/>
              </a:rPr>
              <a:t>Avoid </a:t>
            </a:r>
            <a:r>
              <a:rPr sz="1000" spc="-40" dirty="0">
                <a:solidFill>
                  <a:srgbClr val="3F3F3F"/>
                </a:solidFill>
                <a:latin typeface="Arial"/>
                <a:cs typeface="Arial"/>
              </a:rPr>
              <a:t>loading </a:t>
            </a:r>
            <a:r>
              <a:rPr sz="1000" spc="-15" dirty="0">
                <a:solidFill>
                  <a:srgbClr val="3F3F3F"/>
                </a:solidFill>
                <a:latin typeface="Arial"/>
                <a:cs typeface="Arial"/>
              </a:rPr>
              <a:t>the </a:t>
            </a:r>
            <a:r>
              <a:rPr sz="1000" spc="-80" dirty="0">
                <a:solidFill>
                  <a:srgbClr val="3F3F3F"/>
                </a:solidFill>
                <a:latin typeface="Arial"/>
                <a:cs typeface="Arial"/>
              </a:rPr>
              <a:t>same </a:t>
            </a:r>
            <a:r>
              <a:rPr sz="1000" spc="-40" dirty="0">
                <a:solidFill>
                  <a:srgbClr val="3F3F3F"/>
                </a:solidFill>
                <a:latin typeface="Arial"/>
                <a:cs typeface="Arial"/>
              </a:rPr>
              <a:t>data  over </a:t>
            </a:r>
            <a:r>
              <a:rPr sz="1000" spc="-50" dirty="0">
                <a:solidFill>
                  <a:srgbClr val="3F3F3F"/>
                </a:solidFill>
                <a:latin typeface="Arial"/>
                <a:cs typeface="Arial"/>
              </a:rPr>
              <a:t>and </a:t>
            </a:r>
            <a:r>
              <a:rPr sz="1000" spc="-40" dirty="0">
                <a:solidFill>
                  <a:srgbClr val="3F3F3F"/>
                </a:solidFill>
                <a:latin typeface="Arial"/>
                <a:cs typeface="Arial"/>
              </a:rPr>
              <a:t>over</a:t>
            </a:r>
            <a:r>
              <a:rPr sz="1000" spc="-100" dirty="0">
                <a:solidFill>
                  <a:srgbClr val="3F3F3F"/>
                </a:solidFill>
                <a:latin typeface="Arial"/>
                <a:cs typeface="Arial"/>
              </a:rPr>
              <a:t> </a:t>
            </a:r>
            <a:r>
              <a:rPr sz="1000" spc="-65" dirty="0">
                <a:solidFill>
                  <a:srgbClr val="3F3F3F"/>
                </a:solidFill>
                <a:latin typeface="Arial"/>
                <a:cs typeface="Arial"/>
              </a:rPr>
              <a:t>again</a:t>
            </a:r>
            <a:endParaRPr sz="1000">
              <a:latin typeface="Arial"/>
              <a:cs typeface="Arial"/>
            </a:endParaRPr>
          </a:p>
          <a:p>
            <a:pPr marL="384175" lvl="1" indent="-142875">
              <a:lnSpc>
                <a:spcPts val="1195"/>
              </a:lnSpc>
              <a:spcBef>
                <a:spcPts val="5"/>
              </a:spcBef>
              <a:buChar char="–"/>
              <a:tabLst>
                <a:tab pos="384810" algn="l"/>
              </a:tabLst>
            </a:pPr>
            <a:r>
              <a:rPr sz="1000" spc="-90" dirty="0">
                <a:solidFill>
                  <a:srgbClr val="3F3F3F"/>
                </a:solidFill>
                <a:latin typeface="Arial"/>
                <a:cs typeface="Arial"/>
              </a:rPr>
              <a:t>Use </a:t>
            </a:r>
            <a:r>
              <a:rPr sz="1000" spc="-40" dirty="0">
                <a:solidFill>
                  <a:srgbClr val="3F3F3F"/>
                </a:solidFill>
                <a:latin typeface="Arial"/>
                <a:cs typeface="Arial"/>
              </a:rPr>
              <a:t>triggers </a:t>
            </a:r>
            <a:r>
              <a:rPr sz="1000" spc="-50" dirty="0">
                <a:solidFill>
                  <a:srgbClr val="3F3F3F"/>
                </a:solidFill>
                <a:latin typeface="Arial"/>
                <a:cs typeface="Arial"/>
              </a:rPr>
              <a:t>and</a:t>
            </a:r>
            <a:r>
              <a:rPr sz="1000" spc="-45" dirty="0">
                <a:solidFill>
                  <a:srgbClr val="3F3F3F"/>
                </a:solidFill>
                <a:latin typeface="Arial"/>
                <a:cs typeface="Arial"/>
              </a:rPr>
              <a:t> </a:t>
            </a:r>
            <a:r>
              <a:rPr sz="1000" spc="-60" dirty="0">
                <a:solidFill>
                  <a:srgbClr val="3F3F3F"/>
                </a:solidFill>
                <a:latin typeface="Arial"/>
                <a:cs typeface="Arial"/>
              </a:rPr>
              <a:t>logs</a:t>
            </a:r>
            <a:endParaRPr sz="1000">
              <a:latin typeface="Arial"/>
              <a:cs typeface="Arial"/>
            </a:endParaRPr>
          </a:p>
          <a:p>
            <a:pPr marL="184785" marR="233679" indent="-172085">
              <a:lnSpc>
                <a:spcPct val="80000"/>
              </a:lnSpc>
              <a:spcBef>
                <a:spcPts val="280"/>
              </a:spcBef>
              <a:buChar char="•"/>
              <a:tabLst>
                <a:tab pos="185420" algn="l"/>
              </a:tabLst>
            </a:pPr>
            <a:r>
              <a:rPr sz="1200" spc="-60" dirty="0">
                <a:solidFill>
                  <a:srgbClr val="3F3F3F"/>
                </a:solidFill>
                <a:latin typeface="Arial"/>
                <a:cs typeface="Arial"/>
              </a:rPr>
              <a:t>Bulk</a:t>
            </a:r>
            <a:r>
              <a:rPr sz="1200" spc="-130" dirty="0">
                <a:solidFill>
                  <a:srgbClr val="3F3F3F"/>
                </a:solidFill>
                <a:latin typeface="Arial"/>
                <a:cs typeface="Arial"/>
              </a:rPr>
              <a:t> </a:t>
            </a:r>
            <a:r>
              <a:rPr sz="1200" spc="-30" dirty="0">
                <a:solidFill>
                  <a:srgbClr val="3F3F3F"/>
                </a:solidFill>
                <a:latin typeface="Arial"/>
                <a:cs typeface="Arial"/>
              </a:rPr>
              <a:t>loading/Eliminating  </a:t>
            </a:r>
            <a:r>
              <a:rPr sz="1200" spc="-80" dirty="0">
                <a:solidFill>
                  <a:srgbClr val="3F3F3F"/>
                </a:solidFill>
                <a:latin typeface="Arial"/>
                <a:cs typeface="Arial"/>
              </a:rPr>
              <a:t>Logging</a:t>
            </a:r>
            <a:endParaRPr sz="1200">
              <a:latin typeface="Arial"/>
              <a:cs typeface="Arial"/>
            </a:endParaRPr>
          </a:p>
          <a:p>
            <a:pPr marL="384175" marR="5080" lvl="1" indent="-142875">
              <a:lnSpc>
                <a:spcPct val="80000"/>
              </a:lnSpc>
              <a:spcBef>
                <a:spcPts val="245"/>
              </a:spcBef>
              <a:buChar char="–"/>
              <a:tabLst>
                <a:tab pos="384810" algn="l"/>
              </a:tabLst>
            </a:pPr>
            <a:r>
              <a:rPr sz="1000" spc="-60" dirty="0">
                <a:solidFill>
                  <a:srgbClr val="3F3F3F"/>
                </a:solidFill>
                <a:latin typeface="Arial"/>
                <a:cs typeface="Arial"/>
              </a:rPr>
              <a:t>Loading </a:t>
            </a:r>
            <a:r>
              <a:rPr sz="1000" spc="-20" dirty="0">
                <a:solidFill>
                  <a:srgbClr val="3F3F3F"/>
                </a:solidFill>
                <a:latin typeface="Arial"/>
                <a:cs typeface="Arial"/>
              </a:rPr>
              <a:t>in </a:t>
            </a:r>
            <a:r>
              <a:rPr sz="1000" spc="-30" dirty="0">
                <a:solidFill>
                  <a:srgbClr val="3F3F3F"/>
                </a:solidFill>
                <a:latin typeface="Arial"/>
                <a:cs typeface="Arial"/>
              </a:rPr>
              <a:t>bulk </a:t>
            </a:r>
            <a:r>
              <a:rPr sz="1000" spc="-55" dirty="0">
                <a:solidFill>
                  <a:srgbClr val="3F3F3F"/>
                </a:solidFill>
                <a:latin typeface="Arial"/>
                <a:cs typeface="Arial"/>
              </a:rPr>
              <a:t>is </a:t>
            </a:r>
            <a:r>
              <a:rPr sz="1000" spc="-45" dirty="0">
                <a:solidFill>
                  <a:srgbClr val="3F3F3F"/>
                </a:solidFill>
                <a:latin typeface="Arial"/>
                <a:cs typeface="Arial"/>
              </a:rPr>
              <a:t>generally  </a:t>
            </a:r>
            <a:r>
              <a:rPr sz="1000" spc="-40" dirty="0">
                <a:solidFill>
                  <a:srgbClr val="3F3F3F"/>
                </a:solidFill>
                <a:latin typeface="Arial"/>
                <a:cs typeface="Arial"/>
              </a:rPr>
              <a:t>faster </a:t>
            </a:r>
            <a:r>
              <a:rPr sz="1000" spc="-25" dirty="0">
                <a:solidFill>
                  <a:srgbClr val="3F3F3F"/>
                </a:solidFill>
                <a:latin typeface="Arial"/>
                <a:cs typeface="Arial"/>
              </a:rPr>
              <a:t>than </a:t>
            </a:r>
            <a:r>
              <a:rPr sz="1000" spc="-30" dirty="0">
                <a:solidFill>
                  <a:srgbClr val="3F3F3F"/>
                </a:solidFill>
                <a:latin typeface="Arial"/>
                <a:cs typeface="Arial"/>
              </a:rPr>
              <a:t>inserting </a:t>
            </a:r>
            <a:r>
              <a:rPr sz="1000" spc="-45" dirty="0">
                <a:solidFill>
                  <a:srgbClr val="3F3F3F"/>
                </a:solidFill>
                <a:latin typeface="Arial"/>
                <a:cs typeface="Arial"/>
              </a:rPr>
              <a:t>rows one  by</a:t>
            </a:r>
            <a:r>
              <a:rPr sz="1000" spc="-140" dirty="0">
                <a:solidFill>
                  <a:srgbClr val="3F3F3F"/>
                </a:solidFill>
                <a:latin typeface="Arial"/>
                <a:cs typeface="Arial"/>
              </a:rPr>
              <a:t> </a:t>
            </a:r>
            <a:r>
              <a:rPr sz="1000" spc="-45" dirty="0">
                <a:solidFill>
                  <a:srgbClr val="3F3F3F"/>
                </a:solidFill>
                <a:latin typeface="Arial"/>
                <a:cs typeface="Arial"/>
              </a:rPr>
              <a:t>one</a:t>
            </a:r>
            <a:endParaRPr sz="1000">
              <a:latin typeface="Arial"/>
              <a:cs typeface="Arial"/>
            </a:endParaRPr>
          </a:p>
          <a:p>
            <a:pPr marL="384175" marR="68580" lvl="1" indent="-142875">
              <a:lnSpc>
                <a:spcPct val="80000"/>
              </a:lnSpc>
              <a:spcBef>
                <a:spcPts val="235"/>
              </a:spcBef>
              <a:buChar char="–"/>
              <a:tabLst>
                <a:tab pos="384810" algn="l"/>
              </a:tabLst>
            </a:pPr>
            <a:r>
              <a:rPr sz="1000" spc="10" dirty="0">
                <a:solidFill>
                  <a:srgbClr val="3F3F3F"/>
                </a:solidFill>
                <a:latin typeface="Arial"/>
                <a:cs typeface="Arial"/>
              </a:rPr>
              <a:t>It </a:t>
            </a:r>
            <a:r>
              <a:rPr sz="1000" spc="-60" dirty="0">
                <a:solidFill>
                  <a:srgbClr val="3F3F3F"/>
                </a:solidFill>
                <a:latin typeface="Arial"/>
                <a:cs typeface="Arial"/>
              </a:rPr>
              <a:t>also </a:t>
            </a:r>
            <a:r>
              <a:rPr sz="1000" spc="-55" dirty="0">
                <a:solidFill>
                  <a:srgbClr val="3F3F3F"/>
                </a:solidFill>
                <a:latin typeface="Arial"/>
                <a:cs typeface="Arial"/>
              </a:rPr>
              <a:t>enables </a:t>
            </a:r>
            <a:r>
              <a:rPr sz="1000" spc="-20" dirty="0">
                <a:solidFill>
                  <a:srgbClr val="3F3F3F"/>
                </a:solidFill>
                <a:latin typeface="Arial"/>
                <a:cs typeface="Arial"/>
              </a:rPr>
              <a:t>turning </a:t>
            </a:r>
            <a:r>
              <a:rPr sz="1000" spc="-5" dirty="0">
                <a:solidFill>
                  <a:srgbClr val="3F3F3F"/>
                </a:solidFill>
                <a:latin typeface="Arial"/>
                <a:cs typeface="Arial"/>
              </a:rPr>
              <a:t>of</a:t>
            </a:r>
            <a:r>
              <a:rPr sz="1000" spc="-155" dirty="0">
                <a:solidFill>
                  <a:srgbClr val="3F3F3F"/>
                </a:solidFill>
                <a:latin typeface="Arial"/>
                <a:cs typeface="Arial"/>
              </a:rPr>
              <a:t> </a:t>
            </a:r>
            <a:r>
              <a:rPr sz="1000" spc="-15" dirty="0">
                <a:solidFill>
                  <a:srgbClr val="3F3F3F"/>
                </a:solidFill>
                <a:latin typeface="Arial"/>
                <a:cs typeface="Arial"/>
              </a:rPr>
              <a:t>the  </a:t>
            </a:r>
            <a:r>
              <a:rPr sz="1000" spc="-40" dirty="0">
                <a:solidFill>
                  <a:srgbClr val="3F3F3F"/>
                </a:solidFill>
                <a:latin typeface="Arial"/>
                <a:cs typeface="Arial"/>
              </a:rPr>
              <a:t>log </a:t>
            </a:r>
            <a:r>
              <a:rPr sz="1000" spc="-35" dirty="0">
                <a:solidFill>
                  <a:srgbClr val="3F3F3F"/>
                </a:solidFill>
                <a:latin typeface="Arial"/>
                <a:cs typeface="Arial"/>
              </a:rPr>
              <a:t>(which </a:t>
            </a:r>
            <a:r>
              <a:rPr sz="1000" spc="-60" dirty="0">
                <a:solidFill>
                  <a:srgbClr val="3F3F3F"/>
                </a:solidFill>
                <a:latin typeface="Arial"/>
                <a:cs typeface="Arial"/>
              </a:rPr>
              <a:t>also </a:t>
            </a:r>
            <a:r>
              <a:rPr sz="1000" spc="-70" dirty="0">
                <a:solidFill>
                  <a:srgbClr val="3F3F3F"/>
                </a:solidFill>
                <a:latin typeface="Arial"/>
                <a:cs typeface="Arial"/>
              </a:rPr>
              <a:t>consumes  </a:t>
            </a:r>
            <a:r>
              <a:rPr sz="1000" spc="-60" dirty="0">
                <a:solidFill>
                  <a:srgbClr val="3F3F3F"/>
                </a:solidFill>
                <a:latin typeface="Arial"/>
                <a:cs typeface="Arial"/>
              </a:rPr>
              <a:t>resources)</a:t>
            </a:r>
            <a:endParaRPr sz="1000">
              <a:latin typeface="Arial"/>
              <a:cs typeface="Arial"/>
            </a:endParaRPr>
          </a:p>
          <a:p>
            <a:pPr marL="184785" marR="196215" indent="-172085">
              <a:lnSpc>
                <a:spcPct val="80000"/>
              </a:lnSpc>
              <a:spcBef>
                <a:spcPts val="275"/>
              </a:spcBef>
              <a:buChar char="•"/>
              <a:tabLst>
                <a:tab pos="185420" algn="l"/>
              </a:tabLst>
            </a:pPr>
            <a:r>
              <a:rPr sz="1200" spc="-45" dirty="0">
                <a:solidFill>
                  <a:srgbClr val="3F3F3F"/>
                </a:solidFill>
                <a:latin typeface="Arial"/>
                <a:cs typeface="Arial"/>
              </a:rPr>
              <a:t>Dropping constraints</a:t>
            </a:r>
            <a:r>
              <a:rPr sz="1200" spc="-190" dirty="0">
                <a:solidFill>
                  <a:srgbClr val="3F3F3F"/>
                </a:solidFill>
                <a:latin typeface="Arial"/>
                <a:cs typeface="Arial"/>
              </a:rPr>
              <a:t> </a:t>
            </a:r>
            <a:r>
              <a:rPr sz="1200" spc="-55" dirty="0">
                <a:solidFill>
                  <a:srgbClr val="3F3F3F"/>
                </a:solidFill>
                <a:latin typeface="Arial"/>
                <a:cs typeface="Arial"/>
              </a:rPr>
              <a:t>and  </a:t>
            </a:r>
            <a:r>
              <a:rPr sz="1200" spc="-70" dirty="0">
                <a:solidFill>
                  <a:srgbClr val="3F3F3F"/>
                </a:solidFill>
                <a:latin typeface="Arial"/>
                <a:cs typeface="Arial"/>
              </a:rPr>
              <a:t>indexes</a:t>
            </a:r>
            <a:endParaRPr sz="1200">
              <a:latin typeface="Arial"/>
              <a:cs typeface="Arial"/>
            </a:endParaRPr>
          </a:p>
          <a:p>
            <a:pPr marL="384175" marR="55880" lvl="1" indent="-142875">
              <a:lnSpc>
                <a:spcPct val="80000"/>
              </a:lnSpc>
              <a:spcBef>
                <a:spcPts val="245"/>
              </a:spcBef>
              <a:buChar char="–"/>
              <a:tabLst>
                <a:tab pos="384810" algn="l"/>
              </a:tabLst>
            </a:pPr>
            <a:r>
              <a:rPr sz="1000" spc="-45" dirty="0">
                <a:solidFill>
                  <a:srgbClr val="3F3F3F"/>
                </a:solidFill>
                <a:latin typeface="Arial"/>
                <a:cs typeface="Arial"/>
              </a:rPr>
              <a:t>Referential </a:t>
            </a:r>
            <a:r>
              <a:rPr sz="1000" spc="-15" dirty="0">
                <a:solidFill>
                  <a:srgbClr val="3F3F3F"/>
                </a:solidFill>
                <a:latin typeface="Arial"/>
                <a:cs typeface="Arial"/>
              </a:rPr>
              <a:t>integrity </a:t>
            </a:r>
            <a:r>
              <a:rPr sz="1000" spc="-50" dirty="0">
                <a:solidFill>
                  <a:srgbClr val="3F3F3F"/>
                </a:solidFill>
                <a:latin typeface="Arial"/>
                <a:cs typeface="Arial"/>
              </a:rPr>
              <a:t>and  </a:t>
            </a:r>
            <a:r>
              <a:rPr sz="1000" spc="-60" dirty="0">
                <a:solidFill>
                  <a:srgbClr val="3F3F3F"/>
                </a:solidFill>
                <a:latin typeface="Arial"/>
                <a:cs typeface="Arial"/>
              </a:rPr>
              <a:t>indexes </a:t>
            </a:r>
            <a:r>
              <a:rPr sz="1000" spc="-40" dirty="0">
                <a:solidFill>
                  <a:srgbClr val="3F3F3F"/>
                </a:solidFill>
                <a:latin typeface="Arial"/>
                <a:cs typeface="Arial"/>
              </a:rPr>
              <a:t>requires </a:t>
            </a:r>
            <a:r>
              <a:rPr sz="1000" spc="-70" dirty="0">
                <a:solidFill>
                  <a:srgbClr val="3F3F3F"/>
                </a:solidFill>
                <a:latin typeface="Arial"/>
                <a:cs typeface="Arial"/>
              </a:rPr>
              <a:t>each </a:t>
            </a:r>
            <a:r>
              <a:rPr sz="1000" spc="-15" dirty="0">
                <a:solidFill>
                  <a:srgbClr val="3F3F3F"/>
                </a:solidFill>
                <a:latin typeface="Arial"/>
                <a:cs typeface="Arial"/>
              </a:rPr>
              <a:t>row  </a:t>
            </a:r>
            <a:r>
              <a:rPr sz="1000" spc="-40" dirty="0">
                <a:solidFill>
                  <a:srgbClr val="3F3F3F"/>
                </a:solidFill>
                <a:latin typeface="Arial"/>
                <a:cs typeface="Arial"/>
              </a:rPr>
              <a:t>loaded </a:t>
            </a:r>
            <a:r>
              <a:rPr sz="1000" spc="5" dirty="0">
                <a:solidFill>
                  <a:srgbClr val="3F3F3F"/>
                </a:solidFill>
                <a:latin typeface="Arial"/>
                <a:cs typeface="Arial"/>
              </a:rPr>
              <a:t>to </a:t>
            </a:r>
            <a:r>
              <a:rPr sz="1000" spc="-50" dirty="0">
                <a:solidFill>
                  <a:srgbClr val="3F3F3F"/>
                </a:solidFill>
                <a:latin typeface="Arial"/>
                <a:cs typeface="Arial"/>
              </a:rPr>
              <a:t>be </a:t>
            </a:r>
            <a:r>
              <a:rPr sz="1000" spc="-65" dirty="0">
                <a:solidFill>
                  <a:srgbClr val="3F3F3F"/>
                </a:solidFill>
                <a:latin typeface="Arial"/>
                <a:cs typeface="Arial"/>
              </a:rPr>
              <a:t>checked</a:t>
            </a:r>
            <a:r>
              <a:rPr sz="1000" spc="-160" dirty="0">
                <a:solidFill>
                  <a:srgbClr val="3F3F3F"/>
                </a:solidFill>
                <a:latin typeface="Arial"/>
                <a:cs typeface="Arial"/>
              </a:rPr>
              <a:t> </a:t>
            </a:r>
            <a:r>
              <a:rPr sz="1000" spc="-55" dirty="0">
                <a:solidFill>
                  <a:srgbClr val="3F3F3F"/>
                </a:solidFill>
                <a:latin typeface="Arial"/>
                <a:cs typeface="Arial"/>
              </a:rPr>
              <a:t>against  </a:t>
            </a:r>
            <a:r>
              <a:rPr sz="1000" spc="-15" dirty="0">
                <a:solidFill>
                  <a:srgbClr val="3F3F3F"/>
                </a:solidFill>
                <a:latin typeface="Arial"/>
                <a:cs typeface="Arial"/>
              </a:rPr>
              <a:t>the</a:t>
            </a:r>
            <a:r>
              <a:rPr sz="1000" spc="-130" dirty="0">
                <a:solidFill>
                  <a:srgbClr val="3F3F3F"/>
                </a:solidFill>
                <a:latin typeface="Arial"/>
                <a:cs typeface="Arial"/>
              </a:rPr>
              <a:t> </a:t>
            </a:r>
            <a:r>
              <a:rPr sz="1000" spc="-40" dirty="0">
                <a:solidFill>
                  <a:srgbClr val="3F3F3F"/>
                </a:solidFill>
                <a:latin typeface="Arial"/>
                <a:cs typeface="Arial"/>
              </a:rPr>
              <a:t>constraints</a:t>
            </a:r>
            <a:endParaRPr sz="1000">
              <a:latin typeface="Arial"/>
              <a:cs typeface="Arial"/>
            </a:endParaRPr>
          </a:p>
        </p:txBody>
      </p:sp>
      <p:sp>
        <p:nvSpPr>
          <p:cNvPr id="9" name="object 21"/>
          <p:cNvSpPr txBox="1"/>
          <p:nvPr/>
        </p:nvSpPr>
        <p:spPr>
          <a:xfrm>
            <a:off x="3849114" y="1441389"/>
            <a:ext cx="1870075" cy="2543810"/>
          </a:xfrm>
          <a:prstGeom prst="rect">
            <a:avLst/>
          </a:prstGeom>
        </p:spPr>
        <p:txBody>
          <a:bodyPr vert="horz" wrap="square" lIns="0" tIns="0" rIns="0" bIns="0" rtlCol="0">
            <a:spAutoFit/>
          </a:bodyPr>
          <a:lstStyle/>
          <a:p>
            <a:pPr marL="184785" indent="-172085">
              <a:lnSpc>
                <a:spcPct val="100000"/>
              </a:lnSpc>
              <a:buChar char="•"/>
              <a:tabLst>
                <a:tab pos="185420" algn="l"/>
              </a:tabLst>
            </a:pPr>
            <a:r>
              <a:rPr sz="1200" spc="-40" dirty="0">
                <a:solidFill>
                  <a:srgbClr val="3F3F3F"/>
                </a:solidFill>
                <a:latin typeface="Arial"/>
                <a:cs typeface="Arial"/>
              </a:rPr>
              <a:t>Eliminating </a:t>
            </a:r>
            <a:r>
              <a:rPr sz="1200" spc="-30" dirty="0">
                <a:solidFill>
                  <a:srgbClr val="3F3F3F"/>
                </a:solidFill>
                <a:latin typeface="Arial"/>
                <a:cs typeface="Arial"/>
              </a:rPr>
              <a:t>Network</a:t>
            </a:r>
            <a:r>
              <a:rPr sz="1200" spc="-175" dirty="0">
                <a:solidFill>
                  <a:srgbClr val="3F3F3F"/>
                </a:solidFill>
                <a:latin typeface="Arial"/>
                <a:cs typeface="Arial"/>
              </a:rPr>
              <a:t> </a:t>
            </a:r>
            <a:r>
              <a:rPr sz="1200" spc="-55" dirty="0">
                <a:solidFill>
                  <a:srgbClr val="3F3F3F"/>
                </a:solidFill>
                <a:latin typeface="Arial"/>
                <a:cs typeface="Arial"/>
              </a:rPr>
              <a:t>Traffic</a:t>
            </a:r>
            <a:endParaRPr sz="1200">
              <a:latin typeface="Arial"/>
              <a:cs typeface="Arial"/>
            </a:endParaRPr>
          </a:p>
          <a:p>
            <a:pPr marL="384175" marR="501015" lvl="1" indent="-142875">
              <a:lnSpc>
                <a:spcPts val="960"/>
              </a:lnSpc>
              <a:spcBef>
                <a:spcPts val="240"/>
              </a:spcBef>
              <a:buChar char="–"/>
              <a:tabLst>
                <a:tab pos="384810" algn="l"/>
              </a:tabLst>
            </a:pPr>
            <a:r>
              <a:rPr sz="1000" spc="-30" dirty="0">
                <a:solidFill>
                  <a:srgbClr val="3F3F3F"/>
                </a:solidFill>
                <a:latin typeface="Arial"/>
                <a:cs typeface="Arial"/>
              </a:rPr>
              <a:t>Network </a:t>
            </a:r>
            <a:r>
              <a:rPr sz="1000" spc="-15" dirty="0">
                <a:solidFill>
                  <a:srgbClr val="3F3F3F"/>
                </a:solidFill>
                <a:latin typeface="Arial"/>
                <a:cs typeface="Arial"/>
              </a:rPr>
              <a:t>traffic </a:t>
            </a:r>
            <a:r>
              <a:rPr sz="1000" spc="-55" dirty="0">
                <a:solidFill>
                  <a:srgbClr val="3F3F3F"/>
                </a:solidFill>
                <a:latin typeface="Arial"/>
                <a:cs typeface="Arial"/>
              </a:rPr>
              <a:t>is</a:t>
            </a:r>
            <a:r>
              <a:rPr sz="1000" spc="-125" dirty="0">
                <a:solidFill>
                  <a:srgbClr val="3F3F3F"/>
                </a:solidFill>
                <a:latin typeface="Arial"/>
                <a:cs typeface="Arial"/>
              </a:rPr>
              <a:t> </a:t>
            </a:r>
            <a:r>
              <a:rPr sz="1000" spc="-80" dirty="0">
                <a:solidFill>
                  <a:srgbClr val="3F3F3F"/>
                </a:solidFill>
                <a:latin typeface="Arial"/>
                <a:cs typeface="Arial"/>
              </a:rPr>
              <a:t>a  </a:t>
            </a:r>
            <a:r>
              <a:rPr sz="1000" spc="-30" dirty="0">
                <a:solidFill>
                  <a:srgbClr val="3F3F3F"/>
                </a:solidFill>
                <a:latin typeface="Arial"/>
                <a:cs typeface="Arial"/>
              </a:rPr>
              <a:t>bottleneck</a:t>
            </a:r>
            <a:endParaRPr sz="1000">
              <a:latin typeface="Arial"/>
              <a:cs typeface="Arial"/>
            </a:endParaRPr>
          </a:p>
          <a:p>
            <a:pPr marL="384175" marR="121920" lvl="1" indent="-142875">
              <a:lnSpc>
                <a:spcPct val="80000"/>
              </a:lnSpc>
              <a:spcBef>
                <a:spcPts val="245"/>
              </a:spcBef>
              <a:buChar char="–"/>
              <a:tabLst>
                <a:tab pos="384810" algn="l"/>
              </a:tabLst>
            </a:pPr>
            <a:r>
              <a:rPr sz="1000" spc="-60" dirty="0">
                <a:solidFill>
                  <a:srgbClr val="3F3F3F"/>
                </a:solidFill>
                <a:latin typeface="Arial"/>
                <a:cs typeface="Arial"/>
              </a:rPr>
              <a:t>Consider </a:t>
            </a:r>
            <a:r>
              <a:rPr sz="1000" spc="-35" dirty="0">
                <a:solidFill>
                  <a:srgbClr val="3F3F3F"/>
                </a:solidFill>
                <a:latin typeface="Arial"/>
                <a:cs typeface="Arial"/>
              </a:rPr>
              <a:t>where </a:t>
            </a:r>
            <a:r>
              <a:rPr sz="1000" spc="5" dirty="0">
                <a:solidFill>
                  <a:srgbClr val="3F3F3F"/>
                </a:solidFill>
                <a:latin typeface="Arial"/>
                <a:cs typeface="Arial"/>
              </a:rPr>
              <a:t>to </a:t>
            </a:r>
            <a:r>
              <a:rPr sz="1000" spc="-20" dirty="0">
                <a:solidFill>
                  <a:srgbClr val="3F3F3F"/>
                </a:solidFill>
                <a:latin typeface="Arial"/>
                <a:cs typeface="Arial"/>
              </a:rPr>
              <a:t>run</a:t>
            </a:r>
            <a:r>
              <a:rPr sz="1000" spc="-145" dirty="0">
                <a:solidFill>
                  <a:srgbClr val="3F3F3F"/>
                </a:solidFill>
                <a:latin typeface="Arial"/>
                <a:cs typeface="Arial"/>
              </a:rPr>
              <a:t> </a:t>
            </a:r>
            <a:r>
              <a:rPr sz="1000" spc="-15" dirty="0">
                <a:solidFill>
                  <a:srgbClr val="3F3F3F"/>
                </a:solidFill>
                <a:latin typeface="Arial"/>
                <a:cs typeface="Arial"/>
              </a:rPr>
              <a:t>the  </a:t>
            </a:r>
            <a:r>
              <a:rPr sz="1000" spc="-150" dirty="0">
                <a:solidFill>
                  <a:srgbClr val="3F3F3F"/>
                </a:solidFill>
                <a:latin typeface="Arial"/>
                <a:cs typeface="Arial"/>
              </a:rPr>
              <a:t>ETL</a:t>
            </a:r>
            <a:r>
              <a:rPr sz="1000" spc="-145" dirty="0">
                <a:solidFill>
                  <a:srgbClr val="3F3F3F"/>
                </a:solidFill>
                <a:latin typeface="Arial"/>
                <a:cs typeface="Arial"/>
              </a:rPr>
              <a:t> </a:t>
            </a:r>
            <a:r>
              <a:rPr sz="1000" spc="-65" dirty="0">
                <a:solidFill>
                  <a:srgbClr val="3F3F3F"/>
                </a:solidFill>
                <a:latin typeface="Arial"/>
                <a:cs typeface="Arial"/>
              </a:rPr>
              <a:t>process</a:t>
            </a:r>
            <a:endParaRPr sz="1000">
              <a:latin typeface="Arial"/>
              <a:cs typeface="Arial"/>
            </a:endParaRPr>
          </a:p>
          <a:p>
            <a:pPr marL="384175" marR="21590" lvl="1" indent="-142875">
              <a:lnSpc>
                <a:spcPct val="80000"/>
              </a:lnSpc>
              <a:spcBef>
                <a:spcPts val="235"/>
              </a:spcBef>
              <a:buChar char="–"/>
              <a:tabLst>
                <a:tab pos="384810" algn="l"/>
              </a:tabLst>
            </a:pPr>
            <a:r>
              <a:rPr sz="1000" spc="-60" dirty="0">
                <a:solidFill>
                  <a:srgbClr val="3F3F3F"/>
                </a:solidFill>
                <a:latin typeface="Arial"/>
                <a:cs typeface="Arial"/>
              </a:rPr>
              <a:t>Consider </a:t>
            </a:r>
            <a:r>
              <a:rPr sz="1000" spc="-55" dirty="0">
                <a:solidFill>
                  <a:srgbClr val="3F3F3F"/>
                </a:solidFill>
                <a:latin typeface="Arial"/>
                <a:cs typeface="Arial"/>
              </a:rPr>
              <a:t>storage </a:t>
            </a:r>
            <a:r>
              <a:rPr sz="1000" spc="-35" dirty="0">
                <a:solidFill>
                  <a:srgbClr val="3F3F3F"/>
                </a:solidFill>
                <a:latin typeface="Arial"/>
                <a:cs typeface="Arial"/>
              </a:rPr>
              <a:t>on </a:t>
            </a:r>
            <a:r>
              <a:rPr sz="1000" spc="-20" dirty="0">
                <a:solidFill>
                  <a:srgbClr val="3F3F3F"/>
                </a:solidFill>
                <a:latin typeface="Arial"/>
                <a:cs typeface="Arial"/>
              </a:rPr>
              <a:t>internal  </a:t>
            </a:r>
            <a:r>
              <a:rPr sz="1000" spc="-65" dirty="0">
                <a:solidFill>
                  <a:srgbClr val="3F3F3F"/>
                </a:solidFill>
                <a:latin typeface="Arial"/>
                <a:cs typeface="Arial"/>
              </a:rPr>
              <a:t>disks</a:t>
            </a:r>
            <a:endParaRPr sz="1000">
              <a:latin typeface="Arial"/>
              <a:cs typeface="Arial"/>
            </a:endParaRPr>
          </a:p>
          <a:p>
            <a:pPr marL="384175" marR="273685" lvl="1" indent="-142875">
              <a:lnSpc>
                <a:spcPct val="80000"/>
              </a:lnSpc>
              <a:spcBef>
                <a:spcPts val="235"/>
              </a:spcBef>
              <a:buChar char="–"/>
              <a:tabLst>
                <a:tab pos="384810" algn="l"/>
              </a:tabLst>
            </a:pPr>
            <a:r>
              <a:rPr sz="1000" spc="-40" dirty="0">
                <a:solidFill>
                  <a:srgbClr val="3F3F3F"/>
                </a:solidFill>
                <a:latin typeface="Arial"/>
                <a:cs typeface="Arial"/>
              </a:rPr>
              <a:t>(risking </a:t>
            </a:r>
            <a:r>
              <a:rPr sz="1000" spc="-35" dirty="0">
                <a:solidFill>
                  <a:srgbClr val="3F3F3F"/>
                </a:solidFill>
                <a:latin typeface="Arial"/>
                <a:cs typeface="Arial"/>
              </a:rPr>
              <a:t>effecting </a:t>
            </a:r>
            <a:r>
              <a:rPr sz="1000" spc="-50" dirty="0">
                <a:solidFill>
                  <a:srgbClr val="3F3F3F"/>
                </a:solidFill>
                <a:latin typeface="Arial"/>
                <a:cs typeface="Arial"/>
              </a:rPr>
              <a:t>server  </a:t>
            </a:r>
            <a:r>
              <a:rPr sz="1000" spc="-40" dirty="0">
                <a:solidFill>
                  <a:srgbClr val="3F3F3F"/>
                </a:solidFill>
                <a:latin typeface="Arial"/>
                <a:cs typeface="Arial"/>
              </a:rPr>
              <a:t>performance</a:t>
            </a:r>
            <a:r>
              <a:rPr sz="1000" spc="-80" dirty="0">
                <a:solidFill>
                  <a:srgbClr val="3F3F3F"/>
                </a:solidFill>
                <a:latin typeface="Arial"/>
                <a:cs typeface="Arial"/>
              </a:rPr>
              <a:t> </a:t>
            </a:r>
            <a:r>
              <a:rPr sz="1000" spc="-35" dirty="0">
                <a:solidFill>
                  <a:srgbClr val="3F3F3F"/>
                </a:solidFill>
                <a:latin typeface="Arial"/>
                <a:cs typeface="Arial"/>
              </a:rPr>
              <a:t>)</a:t>
            </a:r>
            <a:endParaRPr sz="1000">
              <a:latin typeface="Arial"/>
              <a:cs typeface="Arial"/>
            </a:endParaRPr>
          </a:p>
          <a:p>
            <a:pPr marL="184785" marR="115570" indent="-172085">
              <a:lnSpc>
                <a:spcPts val="1150"/>
              </a:lnSpc>
              <a:spcBef>
                <a:spcPts val="265"/>
              </a:spcBef>
              <a:buChar char="•"/>
              <a:tabLst>
                <a:tab pos="185420" algn="l"/>
              </a:tabLst>
            </a:pPr>
            <a:r>
              <a:rPr sz="1200" spc="-35" dirty="0">
                <a:solidFill>
                  <a:srgbClr val="3F3F3F"/>
                </a:solidFill>
                <a:latin typeface="Arial"/>
                <a:cs typeface="Arial"/>
              </a:rPr>
              <a:t>Letting </a:t>
            </a:r>
            <a:r>
              <a:rPr sz="1200" spc="-10" dirty="0">
                <a:solidFill>
                  <a:srgbClr val="3F3F3F"/>
                </a:solidFill>
                <a:latin typeface="Arial"/>
                <a:cs typeface="Arial"/>
              </a:rPr>
              <a:t>the </a:t>
            </a:r>
            <a:r>
              <a:rPr sz="1200" spc="-180" dirty="0">
                <a:solidFill>
                  <a:srgbClr val="3F3F3F"/>
                </a:solidFill>
                <a:latin typeface="Arial"/>
                <a:cs typeface="Arial"/>
              </a:rPr>
              <a:t>ETL </a:t>
            </a:r>
            <a:r>
              <a:rPr sz="1200" spc="-75" dirty="0">
                <a:solidFill>
                  <a:srgbClr val="3F3F3F"/>
                </a:solidFill>
                <a:latin typeface="Arial"/>
                <a:cs typeface="Arial"/>
              </a:rPr>
              <a:t>Engine</a:t>
            </a:r>
            <a:r>
              <a:rPr sz="1200" spc="-150" dirty="0">
                <a:solidFill>
                  <a:srgbClr val="3F3F3F"/>
                </a:solidFill>
                <a:latin typeface="Arial"/>
                <a:cs typeface="Arial"/>
              </a:rPr>
              <a:t> </a:t>
            </a:r>
            <a:r>
              <a:rPr sz="1200" spc="-35" dirty="0">
                <a:solidFill>
                  <a:srgbClr val="3F3F3F"/>
                </a:solidFill>
                <a:latin typeface="Arial"/>
                <a:cs typeface="Arial"/>
              </a:rPr>
              <a:t>do  </a:t>
            </a:r>
            <a:r>
              <a:rPr sz="1200" spc="-10" dirty="0">
                <a:solidFill>
                  <a:srgbClr val="3F3F3F"/>
                </a:solidFill>
                <a:latin typeface="Arial"/>
                <a:cs typeface="Arial"/>
              </a:rPr>
              <a:t>the</a:t>
            </a:r>
            <a:r>
              <a:rPr sz="1200" spc="-180" dirty="0">
                <a:solidFill>
                  <a:srgbClr val="3F3F3F"/>
                </a:solidFill>
                <a:latin typeface="Arial"/>
                <a:cs typeface="Arial"/>
              </a:rPr>
              <a:t> </a:t>
            </a:r>
            <a:r>
              <a:rPr sz="1200" spc="-25" dirty="0">
                <a:solidFill>
                  <a:srgbClr val="3F3F3F"/>
                </a:solidFill>
                <a:latin typeface="Arial"/>
                <a:cs typeface="Arial"/>
              </a:rPr>
              <a:t>work</a:t>
            </a:r>
            <a:endParaRPr sz="1200">
              <a:latin typeface="Arial"/>
              <a:cs typeface="Arial"/>
            </a:endParaRPr>
          </a:p>
          <a:p>
            <a:pPr marL="384175" lvl="1" indent="-142875">
              <a:lnSpc>
                <a:spcPct val="100000"/>
              </a:lnSpc>
              <a:spcBef>
                <a:spcPts val="15"/>
              </a:spcBef>
              <a:buChar char="–"/>
              <a:tabLst>
                <a:tab pos="384810" algn="l"/>
              </a:tabLst>
            </a:pPr>
            <a:r>
              <a:rPr sz="1000" spc="-50" dirty="0">
                <a:solidFill>
                  <a:srgbClr val="3F3F3F"/>
                </a:solidFill>
                <a:latin typeface="Arial"/>
                <a:cs typeface="Arial"/>
              </a:rPr>
              <a:t>Avoid</a:t>
            </a:r>
            <a:endParaRPr sz="1000">
              <a:latin typeface="Arial"/>
              <a:cs typeface="Arial"/>
            </a:endParaRPr>
          </a:p>
          <a:p>
            <a:pPr marL="384175" lvl="1" indent="-142875">
              <a:lnSpc>
                <a:spcPct val="100000"/>
              </a:lnSpc>
              <a:buChar char="–"/>
              <a:tabLst>
                <a:tab pos="384810" algn="l"/>
              </a:tabLst>
            </a:pPr>
            <a:r>
              <a:rPr sz="1000" spc="-40" dirty="0">
                <a:solidFill>
                  <a:srgbClr val="3F3F3F"/>
                </a:solidFill>
                <a:latin typeface="Arial"/>
                <a:cs typeface="Arial"/>
              </a:rPr>
              <a:t>stored</a:t>
            </a:r>
            <a:r>
              <a:rPr sz="1000" spc="-114" dirty="0">
                <a:solidFill>
                  <a:srgbClr val="3F3F3F"/>
                </a:solidFill>
                <a:latin typeface="Arial"/>
                <a:cs typeface="Arial"/>
              </a:rPr>
              <a:t> </a:t>
            </a:r>
            <a:r>
              <a:rPr sz="1000" spc="-45" dirty="0">
                <a:solidFill>
                  <a:srgbClr val="3F3F3F"/>
                </a:solidFill>
                <a:latin typeface="Arial"/>
                <a:cs typeface="Arial"/>
              </a:rPr>
              <a:t>procedures,</a:t>
            </a:r>
            <a:endParaRPr sz="1000">
              <a:latin typeface="Arial"/>
              <a:cs typeface="Arial"/>
            </a:endParaRPr>
          </a:p>
          <a:p>
            <a:pPr marL="384175" lvl="1" indent="-142875">
              <a:lnSpc>
                <a:spcPct val="100000"/>
              </a:lnSpc>
              <a:buChar char="–"/>
              <a:tabLst>
                <a:tab pos="384810" algn="l"/>
              </a:tabLst>
            </a:pPr>
            <a:r>
              <a:rPr sz="1000" spc="-30" dirty="0">
                <a:solidFill>
                  <a:srgbClr val="3F3F3F"/>
                </a:solidFill>
                <a:latin typeface="Arial"/>
                <a:cs typeface="Arial"/>
              </a:rPr>
              <a:t>functions,</a:t>
            </a:r>
            <a:endParaRPr sz="1000">
              <a:latin typeface="Arial"/>
              <a:cs typeface="Arial"/>
            </a:endParaRPr>
          </a:p>
          <a:p>
            <a:pPr marL="384175" lvl="1" indent="-142875">
              <a:lnSpc>
                <a:spcPct val="100000"/>
              </a:lnSpc>
              <a:buChar char="–"/>
              <a:tabLst>
                <a:tab pos="384810" algn="l"/>
              </a:tabLst>
            </a:pPr>
            <a:r>
              <a:rPr sz="1000" spc="-60" dirty="0">
                <a:solidFill>
                  <a:srgbClr val="3F3F3F"/>
                </a:solidFill>
                <a:latin typeface="Arial"/>
                <a:cs typeface="Arial"/>
              </a:rPr>
              <a:t>database </a:t>
            </a:r>
            <a:r>
              <a:rPr sz="1000" spc="-75" dirty="0">
                <a:solidFill>
                  <a:srgbClr val="3F3F3F"/>
                </a:solidFill>
                <a:latin typeface="Arial"/>
                <a:cs typeface="Arial"/>
              </a:rPr>
              <a:t>key</a:t>
            </a:r>
            <a:r>
              <a:rPr sz="1000" spc="-25" dirty="0">
                <a:solidFill>
                  <a:srgbClr val="3F3F3F"/>
                </a:solidFill>
                <a:latin typeface="Arial"/>
                <a:cs typeface="Arial"/>
              </a:rPr>
              <a:t> </a:t>
            </a:r>
            <a:r>
              <a:rPr sz="1000" spc="-50" dirty="0">
                <a:solidFill>
                  <a:srgbClr val="3F3F3F"/>
                </a:solidFill>
                <a:latin typeface="Arial"/>
                <a:cs typeface="Arial"/>
              </a:rPr>
              <a:t>generators,</a:t>
            </a:r>
            <a:endParaRPr sz="1000">
              <a:latin typeface="Arial"/>
              <a:cs typeface="Arial"/>
            </a:endParaRPr>
          </a:p>
          <a:p>
            <a:pPr marL="384175" lvl="1" indent="-142875">
              <a:lnSpc>
                <a:spcPct val="100000"/>
              </a:lnSpc>
              <a:buChar char="–"/>
              <a:tabLst>
                <a:tab pos="384810" algn="l"/>
              </a:tabLst>
            </a:pPr>
            <a:r>
              <a:rPr sz="1000" spc="-40" dirty="0">
                <a:solidFill>
                  <a:srgbClr val="3F3F3F"/>
                </a:solidFill>
                <a:latin typeface="Arial"/>
                <a:cs typeface="Arial"/>
              </a:rPr>
              <a:t>triggers</a:t>
            </a:r>
            <a:endParaRPr sz="1000">
              <a:latin typeface="Arial"/>
              <a:cs typeface="Arial"/>
            </a:endParaRPr>
          </a:p>
          <a:p>
            <a:pPr marL="384175" lvl="1" indent="-142875">
              <a:lnSpc>
                <a:spcPct val="100000"/>
              </a:lnSpc>
              <a:buChar char="–"/>
              <a:tabLst>
                <a:tab pos="384810" algn="l"/>
              </a:tabLst>
            </a:pPr>
            <a:r>
              <a:rPr sz="1000" spc="-35" dirty="0">
                <a:solidFill>
                  <a:srgbClr val="3F3F3F"/>
                </a:solidFill>
                <a:latin typeface="Arial"/>
                <a:cs typeface="Arial"/>
              </a:rPr>
              <a:t>etc.</a:t>
            </a:r>
            <a:endParaRPr sz="1000">
              <a:latin typeface="Arial"/>
              <a:cs typeface="Arial"/>
            </a:endParaRPr>
          </a:p>
        </p:txBody>
      </p:sp>
    </p:spTree>
    <p:extLst>
      <p:ext uri="{BB962C8B-B14F-4D97-AF65-F5344CB8AC3E}">
        <p14:creationId xmlns:p14="http://schemas.microsoft.com/office/powerpoint/2010/main" val="1920764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ETL design decision</a:t>
            </a:r>
            <a:endParaRPr lang="sv-SE" dirty="0"/>
          </a:p>
        </p:txBody>
      </p:sp>
      <p:sp>
        <p:nvSpPr>
          <p:cNvPr id="3" name="Content Placeholder 2"/>
          <p:cNvSpPr>
            <a:spLocks noGrp="1"/>
          </p:cNvSpPr>
          <p:nvPr>
            <p:ph idx="1"/>
          </p:nvPr>
        </p:nvSpPr>
        <p:spPr>
          <a:xfrm>
            <a:off x="737690" y="1413507"/>
            <a:ext cx="6850800" cy="2148173"/>
          </a:xfrm>
        </p:spPr>
        <p:txBody>
          <a:bodyPr/>
          <a:lstStyle/>
          <a:p>
            <a:r>
              <a:rPr lang="sv-SE" sz="1800" dirty="0" err="1" smtClean="0"/>
              <a:t>Use</a:t>
            </a:r>
            <a:r>
              <a:rPr lang="sv-SE" sz="1800" dirty="0" smtClean="0"/>
              <a:t> </a:t>
            </a:r>
            <a:r>
              <a:rPr lang="sv-SE" sz="1800" dirty="0" err="1" smtClean="0"/>
              <a:t>one</a:t>
            </a:r>
            <a:r>
              <a:rPr lang="sv-SE" sz="1800" dirty="0" smtClean="0"/>
              <a:t> or </a:t>
            </a:r>
            <a:r>
              <a:rPr lang="sv-SE" sz="1800" dirty="0" err="1" smtClean="0"/>
              <a:t>several</a:t>
            </a:r>
            <a:r>
              <a:rPr lang="sv-SE" sz="1800" dirty="0" smtClean="0"/>
              <a:t> data </a:t>
            </a:r>
            <a:r>
              <a:rPr lang="sv-SE" sz="1800" dirty="0" err="1" smtClean="0"/>
              <a:t>staging</a:t>
            </a:r>
            <a:r>
              <a:rPr lang="sv-SE" sz="1800" dirty="0" smtClean="0"/>
              <a:t> </a:t>
            </a:r>
            <a:r>
              <a:rPr lang="sv-SE" sz="1800" dirty="0" err="1" smtClean="0"/>
              <a:t>tables</a:t>
            </a:r>
            <a:r>
              <a:rPr lang="sv-SE" sz="1800" dirty="0" smtClean="0"/>
              <a:t> </a:t>
            </a:r>
            <a:r>
              <a:rPr lang="sv-SE" sz="1800" dirty="0" err="1" smtClean="0"/>
              <a:t>during</a:t>
            </a:r>
            <a:r>
              <a:rPr lang="sv-SE" sz="1800" dirty="0" smtClean="0"/>
              <a:t> data </a:t>
            </a:r>
            <a:r>
              <a:rPr lang="sv-SE" sz="1800" dirty="0" err="1" smtClean="0"/>
              <a:t>processing</a:t>
            </a:r>
            <a:endParaRPr lang="sv-SE" dirty="0"/>
          </a:p>
        </p:txBody>
      </p:sp>
      <p:sp>
        <p:nvSpPr>
          <p:cNvPr id="6" name="Rectangle 5"/>
          <p:cNvSpPr/>
          <p:nvPr/>
        </p:nvSpPr>
        <p:spPr>
          <a:xfrm>
            <a:off x="660580" y="3649319"/>
            <a:ext cx="540539" cy="217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 name="Rectangle 10"/>
          <p:cNvSpPr/>
          <p:nvPr/>
        </p:nvSpPr>
        <p:spPr>
          <a:xfrm>
            <a:off x="688993" y="3496919"/>
            <a:ext cx="2681888" cy="471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Rectangle 11"/>
          <p:cNvSpPr/>
          <p:nvPr/>
        </p:nvSpPr>
        <p:spPr>
          <a:xfrm>
            <a:off x="1457011" y="3337450"/>
            <a:ext cx="309796" cy="471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 name="Rectangle 12"/>
          <p:cNvSpPr/>
          <p:nvPr/>
        </p:nvSpPr>
        <p:spPr>
          <a:xfrm>
            <a:off x="1457011" y="2307545"/>
            <a:ext cx="309796" cy="471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4" name="Rectangle 13"/>
          <p:cNvSpPr/>
          <p:nvPr/>
        </p:nvSpPr>
        <p:spPr>
          <a:xfrm>
            <a:off x="1457012" y="2995275"/>
            <a:ext cx="178060" cy="768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Rectangle 6"/>
          <p:cNvSpPr/>
          <p:nvPr/>
        </p:nvSpPr>
        <p:spPr>
          <a:xfrm>
            <a:off x="3462930" y="3649319"/>
            <a:ext cx="2970031" cy="31901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sv-SE"/>
          </a:p>
        </p:txBody>
      </p:sp>
      <p:sp>
        <p:nvSpPr>
          <p:cNvPr id="18" name="object 19"/>
          <p:cNvSpPr/>
          <p:nvPr/>
        </p:nvSpPr>
        <p:spPr>
          <a:xfrm>
            <a:off x="1016725" y="2441617"/>
            <a:ext cx="2138844" cy="1714177"/>
          </a:xfrm>
          <a:prstGeom prst="rect">
            <a:avLst/>
          </a:prstGeom>
          <a:blipFill>
            <a:blip r:embed="rId2" cstate="print"/>
            <a:stretch>
              <a:fillRect/>
            </a:stretch>
          </a:blipFill>
        </p:spPr>
        <p:txBody>
          <a:bodyPr wrap="square" lIns="0" tIns="0" rIns="0" bIns="0" rtlCol="0"/>
          <a:lstStyle/>
          <a:p>
            <a:endParaRPr/>
          </a:p>
        </p:txBody>
      </p:sp>
      <p:sp>
        <p:nvSpPr>
          <p:cNvPr id="19" name="object 20"/>
          <p:cNvSpPr/>
          <p:nvPr/>
        </p:nvSpPr>
        <p:spPr>
          <a:xfrm>
            <a:off x="4163090" y="2598853"/>
            <a:ext cx="2609347" cy="1639933"/>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482142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3" name="Content Placeholder 2"/>
          <p:cNvSpPr>
            <a:spLocks noGrp="1"/>
          </p:cNvSpPr>
          <p:nvPr>
            <p:ph idx="1"/>
          </p:nvPr>
        </p:nvSpPr>
        <p:spPr/>
        <p:txBody>
          <a:bodyPr/>
          <a:lstStyle/>
          <a:p>
            <a:endParaRPr lang="sv-SE" dirty="0"/>
          </a:p>
        </p:txBody>
      </p:sp>
    </p:spTree>
    <p:extLst>
      <p:ext uri="{BB962C8B-B14F-4D97-AF65-F5344CB8AC3E}">
        <p14:creationId xmlns:p14="http://schemas.microsoft.com/office/powerpoint/2010/main" val="177903265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50119" y="1444109"/>
            <a:ext cx="6260769" cy="857250"/>
          </a:xfrm>
          <a:prstGeom prst="rect">
            <a:avLst/>
          </a:prstGeom>
        </p:spPr>
        <p:txBody>
          <a:bodyPr>
            <a:noAutofit/>
          </a:bodyPr>
          <a:lstStyle/>
          <a:p>
            <a:pPr defTabSz="685800">
              <a:spcBef>
                <a:spcPct val="0"/>
              </a:spcBef>
              <a:defRPr/>
            </a:pPr>
            <a:r>
              <a:rPr lang="sv-SE" sz="2700" dirty="0" smtClean="0">
                <a:latin typeface="+mj-lt"/>
                <a:ea typeface="+mj-ea"/>
                <a:cs typeface="+mj-cs"/>
              </a:rPr>
              <a:t>OLAP</a:t>
            </a:r>
            <a:endParaRPr lang="sv-SE" sz="2700" dirty="0">
              <a:latin typeface="+mj-lt"/>
              <a:ea typeface="+mj-ea"/>
              <a:cs typeface="+mj-cs"/>
            </a:endParaRPr>
          </a:p>
        </p:txBody>
      </p:sp>
      <p:sp>
        <p:nvSpPr>
          <p:cNvPr id="3" name="Rectangle 2"/>
          <p:cNvSpPr/>
          <p:nvPr/>
        </p:nvSpPr>
        <p:spPr>
          <a:xfrm>
            <a:off x="7559505" y="111682"/>
            <a:ext cx="1500733" cy="1263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453987892"/>
      </p:ext>
    </p:extLst>
  </p:cSld>
  <p:clrMapOvr>
    <a:masterClrMapping/>
  </p:clrMapOvr>
  <mc:AlternateContent xmlns:mc="http://schemas.openxmlformats.org/markup-compatibility/2006" xmlns:p14="http://schemas.microsoft.com/office/powerpoint/2010/main">
    <mc:Choice Requires="p14">
      <p:transition spd="slow" p14:dur="2000" advTm="5164"/>
    </mc:Choice>
    <mc:Fallback xmlns="">
      <p:transition spd="slow" advTm="5164"/>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3" name="Content Placeholder 2"/>
          <p:cNvSpPr>
            <a:spLocks noGrp="1"/>
          </p:cNvSpPr>
          <p:nvPr>
            <p:ph idx="1"/>
          </p:nvPr>
        </p:nvSpPr>
        <p:spPr/>
        <p:txBody>
          <a:bodyPr/>
          <a:lstStyle/>
          <a:p>
            <a:endParaRPr lang="sv-SE"/>
          </a:p>
        </p:txBody>
      </p:sp>
    </p:spTree>
    <p:extLst>
      <p:ext uri="{BB962C8B-B14F-4D97-AF65-F5344CB8AC3E}">
        <p14:creationId xmlns:p14="http://schemas.microsoft.com/office/powerpoint/2010/main" val="396463130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3" name="Content Placeholder 2"/>
          <p:cNvSpPr>
            <a:spLocks noGrp="1"/>
          </p:cNvSpPr>
          <p:nvPr>
            <p:ph idx="1"/>
          </p:nvPr>
        </p:nvSpPr>
        <p:spPr/>
        <p:txBody>
          <a:bodyPr/>
          <a:lstStyle/>
          <a:p>
            <a:endParaRPr lang="sv-SE"/>
          </a:p>
        </p:txBody>
      </p:sp>
    </p:spTree>
    <p:extLst>
      <p:ext uri="{BB962C8B-B14F-4D97-AF65-F5344CB8AC3E}">
        <p14:creationId xmlns:p14="http://schemas.microsoft.com/office/powerpoint/2010/main" val="314814754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3" name="Content Placeholder 2"/>
          <p:cNvSpPr>
            <a:spLocks noGrp="1"/>
          </p:cNvSpPr>
          <p:nvPr>
            <p:ph idx="1"/>
          </p:nvPr>
        </p:nvSpPr>
        <p:spPr/>
        <p:txBody>
          <a:bodyPr/>
          <a:lstStyle/>
          <a:p>
            <a:endParaRPr lang="sv-SE"/>
          </a:p>
        </p:txBody>
      </p:sp>
    </p:spTree>
    <p:extLst>
      <p:ext uri="{BB962C8B-B14F-4D97-AF65-F5344CB8AC3E}">
        <p14:creationId xmlns:p14="http://schemas.microsoft.com/office/powerpoint/2010/main" val="120155878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4" name="object 6"/>
          <p:cNvSpPr/>
          <p:nvPr/>
        </p:nvSpPr>
        <p:spPr>
          <a:xfrm>
            <a:off x="1491995" y="1692397"/>
            <a:ext cx="4572000" cy="0"/>
          </a:xfrm>
          <a:custGeom>
            <a:avLst/>
            <a:gdLst/>
            <a:ahLst/>
            <a:cxnLst/>
            <a:rect l="l" t="t" r="r" b="b"/>
            <a:pathLst>
              <a:path w="4572000">
                <a:moveTo>
                  <a:pt x="0" y="0"/>
                </a:moveTo>
                <a:lnTo>
                  <a:pt x="4571999" y="0"/>
                </a:lnTo>
              </a:path>
            </a:pathLst>
          </a:custGeom>
          <a:ln w="7619">
            <a:solidFill>
              <a:srgbClr val="BF0000"/>
            </a:solidFill>
          </a:ln>
        </p:spPr>
        <p:txBody>
          <a:bodyPr wrap="square" lIns="0" tIns="0" rIns="0" bIns="0" rtlCol="0"/>
          <a:lstStyle/>
          <a:p>
            <a:endParaRPr/>
          </a:p>
        </p:txBody>
      </p:sp>
      <p:sp>
        <p:nvSpPr>
          <p:cNvPr id="5" name="object 7"/>
          <p:cNvSpPr txBox="1"/>
          <p:nvPr/>
        </p:nvSpPr>
        <p:spPr>
          <a:xfrm>
            <a:off x="1756663" y="1495047"/>
            <a:ext cx="119380" cy="107950"/>
          </a:xfrm>
          <a:prstGeom prst="rect">
            <a:avLst/>
          </a:prstGeom>
        </p:spPr>
        <p:txBody>
          <a:bodyPr vert="horz" wrap="square" lIns="0" tIns="0" rIns="0" bIns="0" rtlCol="0">
            <a:spAutoFit/>
          </a:bodyPr>
          <a:lstStyle/>
          <a:p>
            <a:pPr marL="12700">
              <a:lnSpc>
                <a:spcPct val="100000"/>
              </a:lnSpc>
            </a:pPr>
            <a:r>
              <a:rPr sz="600" spc="-20" dirty="0">
                <a:solidFill>
                  <a:srgbClr val="898989"/>
                </a:solidFill>
                <a:latin typeface="Arial"/>
                <a:cs typeface="Arial"/>
              </a:rPr>
              <a:t>I</a:t>
            </a:r>
            <a:r>
              <a:rPr sz="600" spc="-125" dirty="0">
                <a:solidFill>
                  <a:srgbClr val="898989"/>
                </a:solidFill>
                <a:latin typeface="Arial"/>
                <a:cs typeface="Arial"/>
              </a:rPr>
              <a:t>S</a:t>
            </a:r>
            <a:r>
              <a:rPr sz="600" spc="-30" dirty="0">
                <a:solidFill>
                  <a:srgbClr val="898989"/>
                </a:solidFill>
                <a:latin typeface="Arial"/>
                <a:cs typeface="Arial"/>
              </a:rPr>
              <a:t>5</a:t>
            </a:r>
            <a:endParaRPr sz="600">
              <a:latin typeface="Arial"/>
              <a:cs typeface="Arial"/>
            </a:endParaRPr>
          </a:p>
        </p:txBody>
      </p:sp>
      <p:sp>
        <p:nvSpPr>
          <p:cNvPr id="6" name="object 8"/>
          <p:cNvSpPr txBox="1"/>
          <p:nvPr/>
        </p:nvSpPr>
        <p:spPr>
          <a:xfrm>
            <a:off x="5219189" y="1499619"/>
            <a:ext cx="419734" cy="107950"/>
          </a:xfrm>
          <a:prstGeom prst="rect">
            <a:avLst/>
          </a:prstGeom>
        </p:spPr>
        <p:txBody>
          <a:bodyPr vert="horz" wrap="square" lIns="0" tIns="0" rIns="0" bIns="0" rtlCol="0">
            <a:spAutoFit/>
          </a:bodyPr>
          <a:lstStyle/>
          <a:p>
            <a:pPr marL="12700">
              <a:lnSpc>
                <a:spcPct val="100000"/>
              </a:lnSpc>
            </a:pPr>
            <a:r>
              <a:rPr sz="600" spc="-65" dirty="0">
                <a:solidFill>
                  <a:srgbClr val="898989"/>
                </a:solidFill>
                <a:latin typeface="Arial"/>
                <a:cs typeface="Arial"/>
              </a:rPr>
              <a:t>D</a:t>
            </a:r>
            <a:r>
              <a:rPr sz="600" spc="-50" dirty="0">
                <a:solidFill>
                  <a:srgbClr val="898989"/>
                </a:solidFill>
                <a:latin typeface="Arial"/>
                <a:cs typeface="Arial"/>
              </a:rPr>
              <a:t>a</a:t>
            </a:r>
            <a:r>
              <a:rPr sz="600" spc="20" dirty="0">
                <a:solidFill>
                  <a:srgbClr val="898989"/>
                </a:solidFill>
                <a:latin typeface="Arial"/>
                <a:cs typeface="Arial"/>
              </a:rPr>
              <a:t>t</a:t>
            </a:r>
            <a:r>
              <a:rPr sz="600" spc="-50" dirty="0">
                <a:solidFill>
                  <a:srgbClr val="898989"/>
                </a:solidFill>
                <a:latin typeface="Arial"/>
                <a:cs typeface="Arial"/>
              </a:rPr>
              <a:t>a</a:t>
            </a:r>
            <a:r>
              <a:rPr sz="600" spc="-20" dirty="0">
                <a:solidFill>
                  <a:srgbClr val="898989"/>
                </a:solidFill>
                <a:latin typeface="Times New Roman"/>
                <a:cs typeface="Times New Roman"/>
              </a:rPr>
              <a:t> </a:t>
            </a:r>
            <a:r>
              <a:rPr sz="600" spc="-15" dirty="0">
                <a:solidFill>
                  <a:srgbClr val="898989"/>
                </a:solidFill>
                <a:latin typeface="Arial"/>
                <a:cs typeface="Arial"/>
              </a:rPr>
              <a:t>w</a:t>
            </a:r>
            <a:r>
              <a:rPr sz="600" spc="-50" dirty="0">
                <a:solidFill>
                  <a:srgbClr val="898989"/>
                </a:solidFill>
                <a:latin typeface="Arial"/>
                <a:cs typeface="Arial"/>
              </a:rPr>
              <a:t>a</a:t>
            </a:r>
            <a:r>
              <a:rPr sz="600" spc="-15" dirty="0">
                <a:solidFill>
                  <a:srgbClr val="898989"/>
                </a:solidFill>
                <a:latin typeface="Arial"/>
                <a:cs typeface="Arial"/>
              </a:rPr>
              <a:t>r</a:t>
            </a:r>
            <a:r>
              <a:rPr sz="600" spc="-40" dirty="0">
                <a:solidFill>
                  <a:srgbClr val="898989"/>
                </a:solidFill>
                <a:latin typeface="Arial"/>
                <a:cs typeface="Arial"/>
              </a:rPr>
              <a:t>e</a:t>
            </a:r>
            <a:r>
              <a:rPr sz="600" spc="-25" dirty="0">
                <a:solidFill>
                  <a:srgbClr val="898989"/>
                </a:solidFill>
                <a:latin typeface="Arial"/>
                <a:cs typeface="Arial"/>
              </a:rPr>
              <a:t>h</a:t>
            </a:r>
            <a:r>
              <a:rPr sz="600" spc="-20" dirty="0">
                <a:solidFill>
                  <a:srgbClr val="898989"/>
                </a:solidFill>
                <a:latin typeface="Arial"/>
                <a:cs typeface="Arial"/>
              </a:rPr>
              <a:t>o</a:t>
            </a:r>
            <a:endParaRPr sz="600">
              <a:latin typeface="Arial"/>
              <a:cs typeface="Arial"/>
            </a:endParaRPr>
          </a:p>
        </p:txBody>
      </p:sp>
      <p:sp>
        <p:nvSpPr>
          <p:cNvPr id="7" name="object 11"/>
          <p:cNvSpPr/>
          <p:nvPr/>
        </p:nvSpPr>
        <p:spPr>
          <a:xfrm>
            <a:off x="1711451" y="2202174"/>
            <a:ext cx="2915412" cy="2220468"/>
          </a:xfrm>
          <a:prstGeom prst="rect">
            <a:avLst/>
          </a:prstGeom>
          <a:blipFill>
            <a:blip r:embed="rId2" cstate="print"/>
            <a:stretch>
              <a:fillRect/>
            </a:stretch>
          </a:blipFill>
        </p:spPr>
        <p:txBody>
          <a:bodyPr wrap="square" lIns="0" tIns="0" rIns="0" bIns="0" rtlCol="0"/>
          <a:lstStyle/>
          <a:p>
            <a:endParaRPr/>
          </a:p>
        </p:txBody>
      </p:sp>
      <p:sp>
        <p:nvSpPr>
          <p:cNvPr id="8" name="object 12"/>
          <p:cNvSpPr/>
          <p:nvPr/>
        </p:nvSpPr>
        <p:spPr>
          <a:xfrm>
            <a:off x="4721352" y="2202174"/>
            <a:ext cx="1197864" cy="2220468"/>
          </a:xfrm>
          <a:prstGeom prst="rect">
            <a:avLst/>
          </a:prstGeom>
          <a:blipFill>
            <a:blip r:embed="rId3" cstate="print"/>
            <a:stretch>
              <a:fillRect/>
            </a:stretch>
          </a:blipFill>
        </p:spPr>
        <p:txBody>
          <a:bodyPr wrap="square" lIns="0" tIns="0" rIns="0" bIns="0" rtlCol="0"/>
          <a:lstStyle/>
          <a:p>
            <a:endParaRPr/>
          </a:p>
        </p:txBody>
      </p:sp>
      <p:sp>
        <p:nvSpPr>
          <p:cNvPr id="9" name="object 13"/>
          <p:cNvSpPr/>
          <p:nvPr/>
        </p:nvSpPr>
        <p:spPr>
          <a:xfrm>
            <a:off x="5329427" y="3210301"/>
            <a:ext cx="180340" cy="0"/>
          </a:xfrm>
          <a:custGeom>
            <a:avLst/>
            <a:gdLst/>
            <a:ahLst/>
            <a:cxnLst/>
            <a:rect l="l" t="t" r="r" b="b"/>
            <a:pathLst>
              <a:path w="180339">
                <a:moveTo>
                  <a:pt x="0" y="0"/>
                </a:moveTo>
                <a:lnTo>
                  <a:pt x="179831" y="0"/>
                </a:lnTo>
              </a:path>
            </a:pathLst>
          </a:custGeom>
          <a:ln w="41147">
            <a:solidFill>
              <a:srgbClr val="000000"/>
            </a:solidFill>
          </a:ln>
        </p:spPr>
        <p:txBody>
          <a:bodyPr wrap="square" lIns="0" tIns="0" rIns="0" bIns="0" rtlCol="0"/>
          <a:lstStyle/>
          <a:p>
            <a:endParaRPr/>
          </a:p>
        </p:txBody>
      </p:sp>
      <p:sp>
        <p:nvSpPr>
          <p:cNvPr id="10" name="object 14"/>
          <p:cNvSpPr/>
          <p:nvPr/>
        </p:nvSpPr>
        <p:spPr>
          <a:xfrm>
            <a:off x="5178551" y="3240019"/>
            <a:ext cx="481965" cy="152400"/>
          </a:xfrm>
          <a:custGeom>
            <a:avLst/>
            <a:gdLst/>
            <a:ahLst/>
            <a:cxnLst/>
            <a:rect l="l" t="t" r="r" b="b"/>
            <a:pathLst>
              <a:path w="481964" h="152400">
                <a:moveTo>
                  <a:pt x="0" y="152399"/>
                </a:moveTo>
                <a:lnTo>
                  <a:pt x="481583" y="152399"/>
                </a:lnTo>
                <a:lnTo>
                  <a:pt x="481583" y="0"/>
                </a:lnTo>
                <a:lnTo>
                  <a:pt x="0" y="0"/>
                </a:lnTo>
                <a:lnTo>
                  <a:pt x="0" y="152399"/>
                </a:lnTo>
                <a:close/>
              </a:path>
            </a:pathLst>
          </a:custGeom>
          <a:solidFill>
            <a:srgbClr val="000000"/>
          </a:solidFill>
        </p:spPr>
        <p:txBody>
          <a:bodyPr wrap="square" lIns="0" tIns="0" rIns="0" bIns="0" rtlCol="0"/>
          <a:lstStyle/>
          <a:p>
            <a:endParaRPr/>
          </a:p>
        </p:txBody>
      </p:sp>
      <p:sp>
        <p:nvSpPr>
          <p:cNvPr id="11" name="object 15"/>
          <p:cNvSpPr/>
          <p:nvPr/>
        </p:nvSpPr>
        <p:spPr>
          <a:xfrm>
            <a:off x="5207507" y="3191510"/>
            <a:ext cx="424180" cy="0"/>
          </a:xfrm>
          <a:custGeom>
            <a:avLst/>
            <a:gdLst/>
            <a:ahLst/>
            <a:cxnLst/>
            <a:rect l="l" t="t" r="r" b="b"/>
            <a:pathLst>
              <a:path w="424179">
                <a:moveTo>
                  <a:pt x="0" y="0"/>
                </a:moveTo>
                <a:lnTo>
                  <a:pt x="423671" y="0"/>
                </a:lnTo>
              </a:path>
            </a:pathLst>
          </a:custGeom>
          <a:ln w="15240">
            <a:solidFill>
              <a:srgbClr val="BFBFBF"/>
            </a:solidFill>
          </a:ln>
        </p:spPr>
        <p:txBody>
          <a:bodyPr wrap="square" lIns="0" tIns="0" rIns="0" bIns="0" rtlCol="0"/>
          <a:lstStyle/>
          <a:p>
            <a:endParaRPr/>
          </a:p>
        </p:txBody>
      </p:sp>
      <p:sp>
        <p:nvSpPr>
          <p:cNvPr id="12" name="object 16"/>
          <p:cNvSpPr/>
          <p:nvPr/>
        </p:nvSpPr>
        <p:spPr>
          <a:xfrm>
            <a:off x="5199888" y="2885829"/>
            <a:ext cx="438911" cy="315187"/>
          </a:xfrm>
          <a:prstGeom prst="rect">
            <a:avLst/>
          </a:prstGeom>
          <a:blipFill>
            <a:blip r:embed="rId4" cstate="print"/>
            <a:stretch>
              <a:fillRect/>
            </a:stretch>
          </a:blipFill>
        </p:spPr>
        <p:txBody>
          <a:bodyPr wrap="square" lIns="0" tIns="0" rIns="0" bIns="0" rtlCol="0"/>
          <a:lstStyle/>
          <a:p>
            <a:endParaRPr/>
          </a:p>
        </p:txBody>
      </p:sp>
      <p:sp>
        <p:nvSpPr>
          <p:cNvPr id="13" name="object 17"/>
          <p:cNvSpPr/>
          <p:nvPr/>
        </p:nvSpPr>
        <p:spPr>
          <a:xfrm>
            <a:off x="5199888" y="3262879"/>
            <a:ext cx="439420" cy="105410"/>
          </a:xfrm>
          <a:custGeom>
            <a:avLst/>
            <a:gdLst/>
            <a:ahLst/>
            <a:cxnLst/>
            <a:rect l="l" t="t" r="r" b="b"/>
            <a:pathLst>
              <a:path w="439420" h="105410">
                <a:moveTo>
                  <a:pt x="0" y="105155"/>
                </a:moveTo>
                <a:lnTo>
                  <a:pt x="438911" y="105155"/>
                </a:lnTo>
                <a:lnTo>
                  <a:pt x="438911" y="0"/>
                </a:lnTo>
                <a:lnTo>
                  <a:pt x="0" y="0"/>
                </a:lnTo>
                <a:lnTo>
                  <a:pt x="0" y="105155"/>
                </a:lnTo>
                <a:close/>
              </a:path>
            </a:pathLst>
          </a:custGeom>
          <a:solidFill>
            <a:srgbClr val="BFBFBF"/>
          </a:solidFill>
        </p:spPr>
        <p:txBody>
          <a:bodyPr wrap="square" lIns="0" tIns="0" rIns="0" bIns="0" rtlCol="0"/>
          <a:lstStyle/>
          <a:p>
            <a:endParaRPr/>
          </a:p>
        </p:txBody>
      </p:sp>
      <p:sp>
        <p:nvSpPr>
          <p:cNvPr id="14" name="object 18"/>
          <p:cNvSpPr/>
          <p:nvPr/>
        </p:nvSpPr>
        <p:spPr>
          <a:xfrm>
            <a:off x="5186171" y="3247639"/>
            <a:ext cx="466725" cy="135890"/>
          </a:xfrm>
          <a:custGeom>
            <a:avLst/>
            <a:gdLst/>
            <a:ahLst/>
            <a:cxnLst/>
            <a:rect l="l" t="t" r="r" b="b"/>
            <a:pathLst>
              <a:path w="466725" h="135889">
                <a:moveTo>
                  <a:pt x="466343" y="0"/>
                </a:moveTo>
                <a:lnTo>
                  <a:pt x="452627" y="15239"/>
                </a:lnTo>
                <a:lnTo>
                  <a:pt x="452627" y="120395"/>
                </a:lnTo>
                <a:lnTo>
                  <a:pt x="13715" y="120395"/>
                </a:lnTo>
                <a:lnTo>
                  <a:pt x="0" y="135635"/>
                </a:lnTo>
                <a:lnTo>
                  <a:pt x="466343" y="135635"/>
                </a:lnTo>
                <a:lnTo>
                  <a:pt x="466343" y="0"/>
                </a:lnTo>
                <a:close/>
              </a:path>
            </a:pathLst>
          </a:custGeom>
          <a:solidFill>
            <a:srgbClr val="999999"/>
          </a:solidFill>
        </p:spPr>
        <p:txBody>
          <a:bodyPr wrap="square" lIns="0" tIns="0" rIns="0" bIns="0" rtlCol="0"/>
          <a:lstStyle/>
          <a:p>
            <a:endParaRPr/>
          </a:p>
        </p:txBody>
      </p:sp>
      <p:sp>
        <p:nvSpPr>
          <p:cNvPr id="15" name="object 19"/>
          <p:cNvSpPr/>
          <p:nvPr/>
        </p:nvSpPr>
        <p:spPr>
          <a:xfrm>
            <a:off x="5186171" y="3247639"/>
            <a:ext cx="466725" cy="135890"/>
          </a:xfrm>
          <a:custGeom>
            <a:avLst/>
            <a:gdLst/>
            <a:ahLst/>
            <a:cxnLst/>
            <a:rect l="l" t="t" r="r" b="b"/>
            <a:pathLst>
              <a:path w="466725" h="135889">
                <a:moveTo>
                  <a:pt x="466343" y="0"/>
                </a:moveTo>
                <a:lnTo>
                  <a:pt x="0" y="0"/>
                </a:lnTo>
                <a:lnTo>
                  <a:pt x="0" y="135635"/>
                </a:lnTo>
                <a:lnTo>
                  <a:pt x="13715" y="120395"/>
                </a:lnTo>
                <a:lnTo>
                  <a:pt x="13715" y="15239"/>
                </a:lnTo>
                <a:lnTo>
                  <a:pt x="452627" y="15239"/>
                </a:lnTo>
                <a:lnTo>
                  <a:pt x="466343" y="0"/>
                </a:lnTo>
                <a:close/>
              </a:path>
            </a:pathLst>
          </a:custGeom>
          <a:solidFill>
            <a:srgbClr val="FFFFFF"/>
          </a:solidFill>
        </p:spPr>
        <p:txBody>
          <a:bodyPr wrap="square" lIns="0" tIns="0" rIns="0" bIns="0" rtlCol="0"/>
          <a:lstStyle/>
          <a:p>
            <a:endParaRPr/>
          </a:p>
        </p:txBody>
      </p:sp>
      <p:sp>
        <p:nvSpPr>
          <p:cNvPr id="16" name="object 20"/>
          <p:cNvSpPr/>
          <p:nvPr/>
        </p:nvSpPr>
        <p:spPr>
          <a:xfrm>
            <a:off x="5507735" y="3312409"/>
            <a:ext cx="86995" cy="0"/>
          </a:xfrm>
          <a:custGeom>
            <a:avLst/>
            <a:gdLst/>
            <a:ahLst/>
            <a:cxnLst/>
            <a:rect l="l" t="t" r="r" b="b"/>
            <a:pathLst>
              <a:path w="86995">
                <a:moveTo>
                  <a:pt x="0" y="0"/>
                </a:moveTo>
                <a:lnTo>
                  <a:pt x="86867" y="0"/>
                </a:lnTo>
              </a:path>
            </a:pathLst>
          </a:custGeom>
          <a:ln w="7619">
            <a:solidFill>
              <a:srgbClr val="000000"/>
            </a:solidFill>
          </a:ln>
        </p:spPr>
        <p:txBody>
          <a:bodyPr wrap="square" lIns="0" tIns="0" rIns="0" bIns="0" rtlCol="0"/>
          <a:lstStyle/>
          <a:p>
            <a:endParaRPr/>
          </a:p>
        </p:txBody>
      </p:sp>
      <p:sp>
        <p:nvSpPr>
          <p:cNvPr id="17" name="object 21"/>
          <p:cNvSpPr/>
          <p:nvPr/>
        </p:nvSpPr>
        <p:spPr>
          <a:xfrm>
            <a:off x="5477255" y="3300979"/>
            <a:ext cx="146685" cy="0"/>
          </a:xfrm>
          <a:custGeom>
            <a:avLst/>
            <a:gdLst/>
            <a:ahLst/>
            <a:cxnLst/>
            <a:rect l="l" t="t" r="r" b="b"/>
            <a:pathLst>
              <a:path w="146685">
                <a:moveTo>
                  <a:pt x="0" y="0"/>
                </a:moveTo>
                <a:lnTo>
                  <a:pt x="146303" y="0"/>
                </a:lnTo>
              </a:path>
            </a:pathLst>
          </a:custGeom>
          <a:ln w="15239">
            <a:solidFill>
              <a:srgbClr val="000000"/>
            </a:solidFill>
          </a:ln>
        </p:spPr>
        <p:txBody>
          <a:bodyPr wrap="square" lIns="0" tIns="0" rIns="0" bIns="0" rtlCol="0"/>
          <a:lstStyle/>
          <a:p>
            <a:endParaRPr/>
          </a:p>
        </p:txBody>
      </p:sp>
      <p:sp>
        <p:nvSpPr>
          <p:cNvPr id="18" name="object 22"/>
          <p:cNvSpPr/>
          <p:nvPr/>
        </p:nvSpPr>
        <p:spPr>
          <a:xfrm>
            <a:off x="5507735" y="3289549"/>
            <a:ext cx="86995" cy="0"/>
          </a:xfrm>
          <a:custGeom>
            <a:avLst/>
            <a:gdLst/>
            <a:ahLst/>
            <a:cxnLst/>
            <a:rect l="l" t="t" r="r" b="b"/>
            <a:pathLst>
              <a:path w="86995">
                <a:moveTo>
                  <a:pt x="0" y="0"/>
                </a:moveTo>
                <a:lnTo>
                  <a:pt x="86867" y="0"/>
                </a:lnTo>
              </a:path>
            </a:pathLst>
          </a:custGeom>
          <a:ln w="7619">
            <a:solidFill>
              <a:srgbClr val="000000"/>
            </a:solidFill>
          </a:ln>
        </p:spPr>
        <p:txBody>
          <a:bodyPr wrap="square" lIns="0" tIns="0" rIns="0" bIns="0" rtlCol="0"/>
          <a:lstStyle/>
          <a:p>
            <a:endParaRPr/>
          </a:p>
        </p:txBody>
      </p:sp>
      <p:sp>
        <p:nvSpPr>
          <p:cNvPr id="19" name="object 23"/>
          <p:cNvSpPr/>
          <p:nvPr/>
        </p:nvSpPr>
        <p:spPr>
          <a:xfrm>
            <a:off x="5215127" y="3289549"/>
            <a:ext cx="29209" cy="0"/>
          </a:xfrm>
          <a:custGeom>
            <a:avLst/>
            <a:gdLst/>
            <a:ahLst/>
            <a:cxnLst/>
            <a:rect l="l" t="t" r="r" b="b"/>
            <a:pathLst>
              <a:path w="29210">
                <a:moveTo>
                  <a:pt x="0" y="0"/>
                </a:moveTo>
                <a:lnTo>
                  <a:pt x="28955" y="0"/>
                </a:lnTo>
              </a:path>
            </a:pathLst>
          </a:custGeom>
          <a:ln w="22859">
            <a:solidFill>
              <a:srgbClr val="007F00"/>
            </a:solidFill>
          </a:ln>
        </p:spPr>
        <p:txBody>
          <a:bodyPr wrap="square" lIns="0" tIns="0" rIns="0" bIns="0" rtlCol="0"/>
          <a:lstStyle/>
          <a:p>
            <a:endParaRPr/>
          </a:p>
        </p:txBody>
      </p:sp>
      <p:sp>
        <p:nvSpPr>
          <p:cNvPr id="20" name="object 24"/>
          <p:cNvSpPr/>
          <p:nvPr/>
        </p:nvSpPr>
        <p:spPr>
          <a:xfrm>
            <a:off x="5215127" y="3283453"/>
            <a:ext cx="13970" cy="0"/>
          </a:xfrm>
          <a:custGeom>
            <a:avLst/>
            <a:gdLst/>
            <a:ahLst/>
            <a:cxnLst/>
            <a:rect l="l" t="t" r="r" b="b"/>
            <a:pathLst>
              <a:path w="13970">
                <a:moveTo>
                  <a:pt x="0" y="0"/>
                </a:moveTo>
                <a:lnTo>
                  <a:pt x="13715" y="0"/>
                </a:lnTo>
              </a:path>
            </a:pathLst>
          </a:custGeom>
          <a:ln w="10667">
            <a:solidFill>
              <a:srgbClr val="00FF00"/>
            </a:solidFill>
          </a:ln>
        </p:spPr>
        <p:txBody>
          <a:bodyPr wrap="square" lIns="0" tIns="0" rIns="0" bIns="0" rtlCol="0"/>
          <a:lstStyle/>
          <a:p>
            <a:endParaRPr/>
          </a:p>
        </p:txBody>
      </p:sp>
      <p:sp>
        <p:nvSpPr>
          <p:cNvPr id="21" name="object 25"/>
          <p:cNvSpPr/>
          <p:nvPr/>
        </p:nvSpPr>
        <p:spPr>
          <a:xfrm>
            <a:off x="5335523" y="3406134"/>
            <a:ext cx="170687" cy="100583"/>
          </a:xfrm>
          <a:prstGeom prst="rect">
            <a:avLst/>
          </a:prstGeom>
          <a:blipFill>
            <a:blip r:embed="rId5" cstate="print"/>
            <a:stretch>
              <a:fillRect/>
            </a:stretch>
          </a:blipFill>
        </p:spPr>
        <p:txBody>
          <a:bodyPr wrap="square" lIns="0" tIns="0" rIns="0" bIns="0" rtlCol="0"/>
          <a:lstStyle/>
          <a:p>
            <a:endParaRPr/>
          </a:p>
        </p:txBody>
      </p:sp>
      <p:sp>
        <p:nvSpPr>
          <p:cNvPr id="22" name="object 26"/>
          <p:cNvSpPr/>
          <p:nvPr/>
        </p:nvSpPr>
        <p:spPr>
          <a:xfrm>
            <a:off x="4023359" y="3063235"/>
            <a:ext cx="974090" cy="38100"/>
          </a:xfrm>
          <a:custGeom>
            <a:avLst/>
            <a:gdLst/>
            <a:ahLst/>
            <a:cxnLst/>
            <a:rect l="l" t="t" r="r" b="b"/>
            <a:pathLst>
              <a:path w="974089" h="38100">
                <a:moveTo>
                  <a:pt x="38099" y="0"/>
                </a:moveTo>
                <a:lnTo>
                  <a:pt x="0" y="18287"/>
                </a:lnTo>
                <a:lnTo>
                  <a:pt x="38099" y="38099"/>
                </a:lnTo>
                <a:lnTo>
                  <a:pt x="38099" y="21335"/>
                </a:lnTo>
                <a:lnTo>
                  <a:pt x="32003" y="21335"/>
                </a:lnTo>
                <a:lnTo>
                  <a:pt x="32003" y="16763"/>
                </a:lnTo>
                <a:lnTo>
                  <a:pt x="38099" y="16763"/>
                </a:lnTo>
                <a:lnTo>
                  <a:pt x="38099" y="0"/>
                </a:lnTo>
                <a:close/>
              </a:path>
              <a:path w="974089" h="38100">
                <a:moveTo>
                  <a:pt x="38099" y="16763"/>
                </a:moveTo>
                <a:lnTo>
                  <a:pt x="32003" y="16763"/>
                </a:lnTo>
                <a:lnTo>
                  <a:pt x="32003" y="21335"/>
                </a:lnTo>
                <a:lnTo>
                  <a:pt x="38099" y="21335"/>
                </a:lnTo>
                <a:lnTo>
                  <a:pt x="38099" y="16763"/>
                </a:lnTo>
                <a:close/>
              </a:path>
              <a:path w="974089" h="38100">
                <a:moveTo>
                  <a:pt x="973835" y="16763"/>
                </a:moveTo>
                <a:lnTo>
                  <a:pt x="38099" y="16763"/>
                </a:lnTo>
                <a:lnTo>
                  <a:pt x="38099" y="21335"/>
                </a:lnTo>
                <a:lnTo>
                  <a:pt x="973835" y="21335"/>
                </a:lnTo>
                <a:lnTo>
                  <a:pt x="973835" y="16763"/>
                </a:lnTo>
                <a:close/>
              </a:path>
            </a:pathLst>
          </a:custGeom>
          <a:solidFill>
            <a:srgbClr val="000000"/>
          </a:solidFill>
        </p:spPr>
        <p:txBody>
          <a:bodyPr wrap="square" lIns="0" tIns="0" rIns="0" bIns="0" rtlCol="0"/>
          <a:lstStyle/>
          <a:p>
            <a:endParaRPr/>
          </a:p>
        </p:txBody>
      </p:sp>
      <p:sp>
        <p:nvSpPr>
          <p:cNvPr id="23" name="object 27"/>
          <p:cNvSpPr/>
          <p:nvPr/>
        </p:nvSpPr>
        <p:spPr>
          <a:xfrm>
            <a:off x="4023359" y="3189727"/>
            <a:ext cx="974090" cy="38100"/>
          </a:xfrm>
          <a:custGeom>
            <a:avLst/>
            <a:gdLst/>
            <a:ahLst/>
            <a:cxnLst/>
            <a:rect l="l" t="t" r="r" b="b"/>
            <a:pathLst>
              <a:path w="974089" h="38100">
                <a:moveTo>
                  <a:pt x="935735" y="0"/>
                </a:moveTo>
                <a:lnTo>
                  <a:pt x="935735" y="38099"/>
                </a:lnTo>
                <a:lnTo>
                  <a:pt x="970660" y="21335"/>
                </a:lnTo>
                <a:lnTo>
                  <a:pt x="943355" y="21335"/>
                </a:lnTo>
                <a:lnTo>
                  <a:pt x="943355" y="16763"/>
                </a:lnTo>
                <a:lnTo>
                  <a:pt x="967974" y="16763"/>
                </a:lnTo>
                <a:lnTo>
                  <a:pt x="935735" y="0"/>
                </a:lnTo>
                <a:close/>
              </a:path>
              <a:path w="974089" h="38100">
                <a:moveTo>
                  <a:pt x="935735" y="16763"/>
                </a:moveTo>
                <a:lnTo>
                  <a:pt x="0" y="16763"/>
                </a:lnTo>
                <a:lnTo>
                  <a:pt x="0" y="21335"/>
                </a:lnTo>
                <a:lnTo>
                  <a:pt x="935735" y="21335"/>
                </a:lnTo>
                <a:lnTo>
                  <a:pt x="935735" y="16763"/>
                </a:lnTo>
                <a:close/>
              </a:path>
              <a:path w="974089" h="38100">
                <a:moveTo>
                  <a:pt x="967974" y="16763"/>
                </a:moveTo>
                <a:lnTo>
                  <a:pt x="943355" y="16763"/>
                </a:lnTo>
                <a:lnTo>
                  <a:pt x="943355" y="21335"/>
                </a:lnTo>
                <a:lnTo>
                  <a:pt x="970660" y="21335"/>
                </a:lnTo>
                <a:lnTo>
                  <a:pt x="973835" y="19811"/>
                </a:lnTo>
                <a:lnTo>
                  <a:pt x="967974" y="16763"/>
                </a:lnTo>
                <a:close/>
              </a:path>
            </a:pathLst>
          </a:custGeom>
          <a:solidFill>
            <a:srgbClr val="000000"/>
          </a:solidFill>
        </p:spPr>
        <p:txBody>
          <a:bodyPr wrap="square" lIns="0" tIns="0" rIns="0" bIns="0" rtlCol="0"/>
          <a:lstStyle/>
          <a:p>
            <a:endParaRPr/>
          </a:p>
        </p:txBody>
      </p:sp>
      <p:sp>
        <p:nvSpPr>
          <p:cNvPr id="24" name="object 28"/>
          <p:cNvSpPr txBox="1"/>
          <p:nvPr/>
        </p:nvSpPr>
        <p:spPr>
          <a:xfrm>
            <a:off x="3399534" y="2266953"/>
            <a:ext cx="873760" cy="227329"/>
          </a:xfrm>
          <a:prstGeom prst="rect">
            <a:avLst/>
          </a:prstGeom>
        </p:spPr>
        <p:txBody>
          <a:bodyPr vert="horz" wrap="square" lIns="0" tIns="0" rIns="0" bIns="0" rtlCol="0">
            <a:spAutoFit/>
          </a:bodyPr>
          <a:lstStyle/>
          <a:p>
            <a:pPr marL="12700">
              <a:lnSpc>
                <a:spcPct val="100000"/>
              </a:lnSpc>
            </a:pPr>
            <a:r>
              <a:rPr sz="1350" spc="-165" dirty="0">
                <a:latin typeface="Arial"/>
                <a:cs typeface="Arial"/>
              </a:rPr>
              <a:t>OLAP</a:t>
            </a:r>
            <a:r>
              <a:rPr sz="1350" spc="-150" dirty="0">
                <a:latin typeface="Arial"/>
                <a:cs typeface="Arial"/>
              </a:rPr>
              <a:t> </a:t>
            </a:r>
            <a:r>
              <a:rPr sz="1350" spc="-60" dirty="0">
                <a:latin typeface="Arial"/>
                <a:cs typeface="Arial"/>
              </a:rPr>
              <a:t>server</a:t>
            </a:r>
            <a:endParaRPr sz="1350">
              <a:latin typeface="Arial"/>
              <a:cs typeface="Arial"/>
            </a:endParaRPr>
          </a:p>
        </p:txBody>
      </p:sp>
      <p:sp>
        <p:nvSpPr>
          <p:cNvPr id="25" name="object 29"/>
          <p:cNvSpPr txBox="1"/>
          <p:nvPr/>
        </p:nvSpPr>
        <p:spPr>
          <a:xfrm>
            <a:off x="4958586" y="2269239"/>
            <a:ext cx="763270" cy="386080"/>
          </a:xfrm>
          <a:prstGeom prst="rect">
            <a:avLst/>
          </a:prstGeom>
        </p:spPr>
        <p:txBody>
          <a:bodyPr vert="horz" wrap="square" lIns="0" tIns="0" rIns="0" bIns="0" rtlCol="0">
            <a:spAutoFit/>
          </a:bodyPr>
          <a:lstStyle/>
          <a:p>
            <a:pPr marL="12700" marR="5080" indent="92710">
              <a:lnSpc>
                <a:spcPct val="100000"/>
              </a:lnSpc>
            </a:pPr>
            <a:r>
              <a:rPr sz="1200" spc="-70" dirty="0">
                <a:latin typeface="Arial"/>
                <a:cs typeface="Arial"/>
              </a:rPr>
              <a:t>End-user  </a:t>
            </a:r>
            <a:r>
              <a:rPr sz="1200" spc="-105" dirty="0">
                <a:latin typeface="Arial"/>
                <a:cs typeface="Arial"/>
              </a:rPr>
              <a:t>access</a:t>
            </a:r>
            <a:r>
              <a:rPr sz="1200" spc="-145" dirty="0">
                <a:latin typeface="Arial"/>
                <a:cs typeface="Arial"/>
              </a:rPr>
              <a:t> </a:t>
            </a:r>
            <a:r>
              <a:rPr sz="1200" spc="-30" dirty="0">
                <a:latin typeface="Arial"/>
                <a:cs typeface="Arial"/>
              </a:rPr>
              <a:t>tools</a:t>
            </a:r>
            <a:endParaRPr sz="1200">
              <a:latin typeface="Arial"/>
              <a:cs typeface="Arial"/>
            </a:endParaRPr>
          </a:p>
        </p:txBody>
      </p:sp>
      <p:sp>
        <p:nvSpPr>
          <p:cNvPr id="26" name="object 30"/>
          <p:cNvSpPr txBox="1"/>
          <p:nvPr/>
        </p:nvSpPr>
        <p:spPr>
          <a:xfrm>
            <a:off x="4274310" y="2832610"/>
            <a:ext cx="417195" cy="171450"/>
          </a:xfrm>
          <a:prstGeom prst="rect">
            <a:avLst/>
          </a:prstGeom>
        </p:spPr>
        <p:txBody>
          <a:bodyPr vert="horz" wrap="square" lIns="0" tIns="0" rIns="0" bIns="0" rtlCol="0">
            <a:spAutoFit/>
          </a:bodyPr>
          <a:lstStyle/>
          <a:p>
            <a:pPr marL="12700">
              <a:lnSpc>
                <a:spcPct val="100000"/>
              </a:lnSpc>
            </a:pPr>
            <a:r>
              <a:rPr sz="1000" spc="-5" dirty="0">
                <a:latin typeface="Arial"/>
                <a:cs typeface="Arial"/>
              </a:rPr>
              <a:t>r</a:t>
            </a:r>
            <a:r>
              <a:rPr sz="1000" spc="-70" dirty="0">
                <a:latin typeface="Arial"/>
                <a:cs typeface="Arial"/>
              </a:rPr>
              <a:t>e</a:t>
            </a:r>
            <a:r>
              <a:rPr sz="1000" spc="-35" dirty="0">
                <a:latin typeface="Arial"/>
                <a:cs typeface="Arial"/>
              </a:rPr>
              <a:t>qu</a:t>
            </a:r>
            <a:r>
              <a:rPr sz="1000" spc="-70" dirty="0">
                <a:latin typeface="Arial"/>
                <a:cs typeface="Arial"/>
              </a:rPr>
              <a:t>e</a:t>
            </a:r>
            <a:r>
              <a:rPr sz="1000" spc="-135" dirty="0">
                <a:latin typeface="Arial"/>
                <a:cs typeface="Arial"/>
              </a:rPr>
              <a:t>s</a:t>
            </a:r>
            <a:r>
              <a:rPr sz="1000" spc="55" dirty="0">
                <a:latin typeface="Arial"/>
                <a:cs typeface="Arial"/>
              </a:rPr>
              <a:t>t</a:t>
            </a:r>
            <a:endParaRPr sz="1000">
              <a:latin typeface="Arial"/>
              <a:cs typeface="Arial"/>
            </a:endParaRPr>
          </a:p>
        </p:txBody>
      </p:sp>
      <p:sp>
        <p:nvSpPr>
          <p:cNvPr id="27" name="object 31"/>
          <p:cNvSpPr txBox="1"/>
          <p:nvPr/>
        </p:nvSpPr>
        <p:spPr>
          <a:xfrm>
            <a:off x="4198110" y="3252219"/>
            <a:ext cx="445134" cy="155575"/>
          </a:xfrm>
          <a:prstGeom prst="rect">
            <a:avLst/>
          </a:prstGeom>
        </p:spPr>
        <p:txBody>
          <a:bodyPr vert="horz" wrap="square" lIns="0" tIns="0" rIns="0" bIns="0" rtlCol="0">
            <a:spAutoFit/>
          </a:bodyPr>
          <a:lstStyle/>
          <a:p>
            <a:pPr marL="12700">
              <a:lnSpc>
                <a:spcPct val="100000"/>
              </a:lnSpc>
            </a:pPr>
            <a:r>
              <a:rPr sz="900" spc="-55" dirty="0">
                <a:latin typeface="Arial"/>
                <a:cs typeface="Arial"/>
              </a:rPr>
              <a:t>response</a:t>
            </a:r>
            <a:endParaRPr sz="900">
              <a:latin typeface="Arial"/>
              <a:cs typeface="Arial"/>
            </a:endParaRPr>
          </a:p>
        </p:txBody>
      </p:sp>
      <p:sp>
        <p:nvSpPr>
          <p:cNvPr id="28" name="object 32"/>
          <p:cNvSpPr/>
          <p:nvPr/>
        </p:nvSpPr>
        <p:spPr>
          <a:xfrm>
            <a:off x="3785615" y="2872735"/>
            <a:ext cx="52069" cy="497205"/>
          </a:xfrm>
          <a:custGeom>
            <a:avLst/>
            <a:gdLst/>
            <a:ahLst/>
            <a:cxnLst/>
            <a:rect l="l" t="t" r="r" b="b"/>
            <a:pathLst>
              <a:path w="52070" h="497204">
                <a:moveTo>
                  <a:pt x="0" y="0"/>
                </a:moveTo>
                <a:lnTo>
                  <a:pt x="0" y="496823"/>
                </a:lnTo>
                <a:lnTo>
                  <a:pt x="51815" y="426719"/>
                </a:lnTo>
                <a:lnTo>
                  <a:pt x="51815" y="18287"/>
                </a:lnTo>
                <a:lnTo>
                  <a:pt x="0" y="0"/>
                </a:lnTo>
                <a:close/>
              </a:path>
            </a:pathLst>
          </a:custGeom>
          <a:solidFill>
            <a:srgbClr val="000000"/>
          </a:solidFill>
        </p:spPr>
        <p:txBody>
          <a:bodyPr wrap="square" lIns="0" tIns="0" rIns="0" bIns="0" rtlCol="0"/>
          <a:lstStyle/>
          <a:p>
            <a:endParaRPr/>
          </a:p>
        </p:txBody>
      </p:sp>
      <p:sp>
        <p:nvSpPr>
          <p:cNvPr id="29" name="object 33"/>
          <p:cNvSpPr/>
          <p:nvPr/>
        </p:nvSpPr>
        <p:spPr>
          <a:xfrm>
            <a:off x="3771900" y="2891023"/>
            <a:ext cx="53340" cy="497205"/>
          </a:xfrm>
          <a:custGeom>
            <a:avLst/>
            <a:gdLst/>
            <a:ahLst/>
            <a:cxnLst/>
            <a:rect l="l" t="t" r="r" b="b"/>
            <a:pathLst>
              <a:path w="53339" h="497204">
                <a:moveTo>
                  <a:pt x="53339" y="0"/>
                </a:moveTo>
                <a:lnTo>
                  <a:pt x="0" y="71627"/>
                </a:lnTo>
                <a:lnTo>
                  <a:pt x="0" y="496823"/>
                </a:lnTo>
                <a:lnTo>
                  <a:pt x="53339" y="426719"/>
                </a:lnTo>
                <a:lnTo>
                  <a:pt x="53339" y="0"/>
                </a:lnTo>
                <a:close/>
              </a:path>
            </a:pathLst>
          </a:custGeom>
          <a:solidFill>
            <a:srgbClr val="000000"/>
          </a:solidFill>
        </p:spPr>
        <p:txBody>
          <a:bodyPr wrap="square" lIns="0" tIns="0" rIns="0" bIns="0" rtlCol="0"/>
          <a:lstStyle/>
          <a:p>
            <a:endParaRPr/>
          </a:p>
        </p:txBody>
      </p:sp>
      <p:sp>
        <p:nvSpPr>
          <p:cNvPr id="30" name="object 34"/>
          <p:cNvSpPr/>
          <p:nvPr/>
        </p:nvSpPr>
        <p:spPr>
          <a:xfrm>
            <a:off x="3564635" y="2872735"/>
            <a:ext cx="260985" cy="71755"/>
          </a:xfrm>
          <a:custGeom>
            <a:avLst/>
            <a:gdLst/>
            <a:ahLst/>
            <a:cxnLst/>
            <a:rect l="l" t="t" r="r" b="b"/>
            <a:pathLst>
              <a:path w="260985" h="71755">
                <a:moveTo>
                  <a:pt x="260603" y="0"/>
                </a:moveTo>
                <a:lnTo>
                  <a:pt x="51815" y="0"/>
                </a:lnTo>
                <a:lnTo>
                  <a:pt x="0" y="71627"/>
                </a:lnTo>
                <a:lnTo>
                  <a:pt x="207263" y="71627"/>
                </a:lnTo>
                <a:lnTo>
                  <a:pt x="260603" y="0"/>
                </a:lnTo>
                <a:close/>
              </a:path>
            </a:pathLst>
          </a:custGeom>
          <a:solidFill>
            <a:srgbClr val="BFBFBF"/>
          </a:solidFill>
        </p:spPr>
        <p:txBody>
          <a:bodyPr wrap="square" lIns="0" tIns="0" rIns="0" bIns="0" rtlCol="0"/>
          <a:lstStyle/>
          <a:p>
            <a:endParaRPr/>
          </a:p>
        </p:txBody>
      </p:sp>
      <p:sp>
        <p:nvSpPr>
          <p:cNvPr id="31" name="object 35"/>
          <p:cNvSpPr/>
          <p:nvPr/>
        </p:nvSpPr>
        <p:spPr>
          <a:xfrm>
            <a:off x="3771900" y="2872735"/>
            <a:ext cx="53340" cy="497205"/>
          </a:xfrm>
          <a:custGeom>
            <a:avLst/>
            <a:gdLst/>
            <a:ahLst/>
            <a:cxnLst/>
            <a:rect l="l" t="t" r="r" b="b"/>
            <a:pathLst>
              <a:path w="53339" h="497204">
                <a:moveTo>
                  <a:pt x="53339" y="0"/>
                </a:moveTo>
                <a:lnTo>
                  <a:pt x="0" y="71627"/>
                </a:lnTo>
                <a:lnTo>
                  <a:pt x="0" y="496823"/>
                </a:lnTo>
                <a:lnTo>
                  <a:pt x="53339" y="426719"/>
                </a:lnTo>
                <a:lnTo>
                  <a:pt x="53339" y="0"/>
                </a:lnTo>
                <a:close/>
              </a:path>
            </a:pathLst>
          </a:custGeom>
          <a:solidFill>
            <a:srgbClr val="7F7F7F"/>
          </a:solidFill>
        </p:spPr>
        <p:txBody>
          <a:bodyPr wrap="square" lIns="0" tIns="0" rIns="0" bIns="0" rtlCol="0"/>
          <a:lstStyle/>
          <a:p>
            <a:endParaRPr/>
          </a:p>
        </p:txBody>
      </p:sp>
      <p:sp>
        <p:nvSpPr>
          <p:cNvPr id="32" name="object 36"/>
          <p:cNvSpPr/>
          <p:nvPr/>
        </p:nvSpPr>
        <p:spPr>
          <a:xfrm>
            <a:off x="3707891" y="3316981"/>
            <a:ext cx="38100" cy="0"/>
          </a:xfrm>
          <a:custGeom>
            <a:avLst/>
            <a:gdLst/>
            <a:ahLst/>
            <a:cxnLst/>
            <a:rect l="l" t="t" r="r" b="b"/>
            <a:pathLst>
              <a:path w="38100">
                <a:moveTo>
                  <a:pt x="0" y="0"/>
                </a:moveTo>
                <a:lnTo>
                  <a:pt x="38099" y="0"/>
                </a:lnTo>
              </a:path>
            </a:pathLst>
          </a:custGeom>
          <a:ln w="35051">
            <a:solidFill>
              <a:srgbClr val="FF0000"/>
            </a:solidFill>
          </a:ln>
        </p:spPr>
        <p:txBody>
          <a:bodyPr wrap="square" lIns="0" tIns="0" rIns="0" bIns="0" rtlCol="0"/>
          <a:lstStyle/>
          <a:p>
            <a:endParaRPr/>
          </a:p>
        </p:txBody>
      </p:sp>
      <p:sp>
        <p:nvSpPr>
          <p:cNvPr id="33" name="object 37"/>
          <p:cNvSpPr/>
          <p:nvPr/>
        </p:nvSpPr>
        <p:spPr>
          <a:xfrm>
            <a:off x="3564635" y="2872735"/>
            <a:ext cx="260985" cy="71755"/>
          </a:xfrm>
          <a:custGeom>
            <a:avLst/>
            <a:gdLst/>
            <a:ahLst/>
            <a:cxnLst/>
            <a:rect l="l" t="t" r="r" b="b"/>
            <a:pathLst>
              <a:path w="260985" h="71755">
                <a:moveTo>
                  <a:pt x="260603" y="0"/>
                </a:moveTo>
                <a:lnTo>
                  <a:pt x="51815" y="0"/>
                </a:lnTo>
                <a:lnTo>
                  <a:pt x="0" y="71627"/>
                </a:lnTo>
                <a:lnTo>
                  <a:pt x="6095" y="71627"/>
                </a:lnTo>
                <a:lnTo>
                  <a:pt x="51815" y="9143"/>
                </a:lnTo>
                <a:lnTo>
                  <a:pt x="252983" y="9143"/>
                </a:lnTo>
                <a:lnTo>
                  <a:pt x="260603" y="0"/>
                </a:lnTo>
                <a:close/>
              </a:path>
            </a:pathLst>
          </a:custGeom>
          <a:solidFill>
            <a:srgbClr val="7F7F7F"/>
          </a:solidFill>
        </p:spPr>
        <p:txBody>
          <a:bodyPr wrap="square" lIns="0" tIns="0" rIns="0" bIns="0" rtlCol="0"/>
          <a:lstStyle/>
          <a:p>
            <a:endParaRPr/>
          </a:p>
        </p:txBody>
      </p:sp>
      <p:graphicFrame>
        <p:nvGraphicFramePr>
          <p:cNvPr id="34" name="object 38"/>
          <p:cNvGraphicFramePr>
            <a:graphicFrameLocks noGrp="1"/>
          </p:cNvGraphicFramePr>
          <p:nvPr/>
        </p:nvGraphicFramePr>
        <p:xfrm>
          <a:off x="3564635" y="2944363"/>
          <a:ext cx="204215" cy="460248"/>
        </p:xfrm>
        <a:graphic>
          <a:graphicData uri="http://schemas.openxmlformats.org/drawingml/2006/table">
            <a:tbl>
              <a:tblPr firstRow="1" bandRow="1">
                <a:tableStyleId>{2D5ABB26-0587-4C30-8999-92F81FD0307C}</a:tableStyleId>
              </a:tblPr>
              <a:tblGrid>
                <a:gridCol w="204215">
                  <a:extLst>
                    <a:ext uri="{9D8B030D-6E8A-4147-A177-3AD203B41FA5}">
                      <a16:colId xmlns:a16="http://schemas.microsoft.com/office/drawing/2014/main" val="20000"/>
                    </a:ext>
                  </a:extLst>
                </a:gridCol>
              </a:tblGrid>
              <a:tr h="119633">
                <a:tc>
                  <a:txBody>
                    <a:bodyPr/>
                    <a:lstStyle/>
                    <a:p>
                      <a:endParaRPr sz="900">
                        <a:latin typeface="Arial"/>
                        <a:cs typeface="Arial"/>
                      </a:endParaRPr>
                    </a:p>
                  </a:txBody>
                  <a:tcPr marL="0" marR="0" marT="0" marB="0">
                    <a:lnL w="6095">
                      <a:solidFill>
                        <a:srgbClr val="7F7F7F"/>
                      </a:solidFill>
                      <a:prstDash val="solid"/>
                    </a:lnL>
                    <a:lnT w="9143">
                      <a:solidFill>
                        <a:srgbClr val="FFFFFF"/>
                      </a:solidFill>
                      <a:prstDash val="solid"/>
                    </a:lnT>
                    <a:lnB w="16763">
                      <a:solidFill>
                        <a:srgbClr val="7F7F7F"/>
                      </a:solidFill>
                      <a:prstDash val="solid"/>
                    </a:lnB>
                    <a:solidFill>
                      <a:srgbClr val="BFBFBF"/>
                    </a:solidFill>
                  </a:tcPr>
                </a:tc>
                <a:extLst>
                  <a:ext uri="{0D108BD9-81ED-4DB2-BD59-A6C34878D82A}">
                    <a16:rowId xmlns:a16="http://schemas.microsoft.com/office/drawing/2014/main" val="10000"/>
                  </a:ext>
                </a:extLst>
              </a:tr>
              <a:tr h="124205">
                <a:tc>
                  <a:txBody>
                    <a:bodyPr/>
                    <a:lstStyle/>
                    <a:p>
                      <a:endParaRPr sz="900">
                        <a:latin typeface="Arial"/>
                        <a:cs typeface="Arial"/>
                      </a:endParaRPr>
                    </a:p>
                  </a:txBody>
                  <a:tcPr marL="0" marR="0" marT="0" marB="0">
                    <a:lnL w="6095">
                      <a:solidFill>
                        <a:srgbClr val="7F7F7F"/>
                      </a:solidFill>
                      <a:prstDash val="solid"/>
                    </a:lnL>
                    <a:lnT w="16763">
                      <a:solidFill>
                        <a:srgbClr val="7F7F7F"/>
                      </a:solidFill>
                      <a:prstDash val="solid"/>
                    </a:lnT>
                    <a:lnB w="18287">
                      <a:solidFill>
                        <a:srgbClr val="FFFFFF"/>
                      </a:solidFill>
                      <a:prstDash val="solid"/>
                    </a:lnB>
                    <a:solidFill>
                      <a:srgbClr val="BFBFBF"/>
                    </a:solidFill>
                  </a:tcPr>
                </a:tc>
                <a:extLst>
                  <a:ext uri="{0D108BD9-81ED-4DB2-BD59-A6C34878D82A}">
                    <a16:rowId xmlns:a16="http://schemas.microsoft.com/office/drawing/2014/main" val="10001"/>
                  </a:ext>
                </a:extLst>
              </a:tr>
              <a:tr h="185928">
                <a:tc>
                  <a:txBody>
                    <a:bodyPr/>
                    <a:lstStyle/>
                    <a:p>
                      <a:pPr>
                        <a:lnSpc>
                          <a:spcPct val="100000"/>
                        </a:lnSpc>
                        <a:spcBef>
                          <a:spcPts val="20"/>
                        </a:spcBef>
                      </a:pPr>
                      <a:endParaRPr sz="400">
                        <a:latin typeface="Times New Roman"/>
                        <a:cs typeface="Times New Roman"/>
                      </a:endParaRPr>
                    </a:p>
                    <a:p>
                      <a:pPr marL="37465">
                        <a:lnSpc>
                          <a:spcPct val="100000"/>
                        </a:lnSpc>
                      </a:pPr>
                      <a:r>
                        <a:rPr sz="250" spc="10" dirty="0">
                          <a:latin typeface="Arial"/>
                          <a:cs typeface="Arial"/>
                        </a:rPr>
                        <a:t>server5</a:t>
                      </a:r>
                      <a:endParaRPr sz="250">
                        <a:latin typeface="Arial"/>
                        <a:cs typeface="Arial"/>
                      </a:endParaRPr>
                    </a:p>
                  </a:txBody>
                  <a:tcPr marL="0" marR="0" marT="2540" marB="0">
                    <a:lnL w="6095">
                      <a:solidFill>
                        <a:srgbClr val="7F7F7F"/>
                      </a:solidFill>
                      <a:prstDash val="solid"/>
                    </a:lnL>
                    <a:lnT w="18287">
                      <a:solidFill>
                        <a:srgbClr val="FFFFFF"/>
                      </a:solidFill>
                      <a:prstDash val="solid"/>
                    </a:lnT>
                    <a:lnB w="18287">
                      <a:solidFill>
                        <a:srgbClr val="000000"/>
                      </a:solidFill>
                      <a:prstDash val="solid"/>
                    </a:lnB>
                    <a:solidFill>
                      <a:srgbClr val="BFBFBF"/>
                    </a:solidFill>
                  </a:tcPr>
                </a:tc>
                <a:extLst>
                  <a:ext uri="{0D108BD9-81ED-4DB2-BD59-A6C34878D82A}">
                    <a16:rowId xmlns:a16="http://schemas.microsoft.com/office/drawing/2014/main" val="10002"/>
                  </a:ext>
                </a:extLst>
              </a:tr>
            </a:tbl>
          </a:graphicData>
        </a:graphic>
      </p:graphicFrame>
      <p:sp>
        <p:nvSpPr>
          <p:cNvPr id="35" name="object 39"/>
          <p:cNvSpPr/>
          <p:nvPr/>
        </p:nvSpPr>
        <p:spPr>
          <a:xfrm>
            <a:off x="2444495" y="3057139"/>
            <a:ext cx="269875" cy="269875"/>
          </a:xfrm>
          <a:custGeom>
            <a:avLst/>
            <a:gdLst/>
            <a:ahLst/>
            <a:cxnLst/>
            <a:rect l="l" t="t" r="r" b="b"/>
            <a:pathLst>
              <a:path w="269875" h="269875">
                <a:moveTo>
                  <a:pt x="0" y="269747"/>
                </a:moveTo>
                <a:lnTo>
                  <a:pt x="269747" y="269747"/>
                </a:lnTo>
                <a:lnTo>
                  <a:pt x="269747" y="0"/>
                </a:lnTo>
                <a:lnTo>
                  <a:pt x="0" y="0"/>
                </a:lnTo>
                <a:lnTo>
                  <a:pt x="0" y="269747"/>
                </a:lnTo>
                <a:close/>
              </a:path>
            </a:pathLst>
          </a:custGeom>
          <a:solidFill>
            <a:srgbClr val="CCCCFF"/>
          </a:solidFill>
        </p:spPr>
        <p:txBody>
          <a:bodyPr wrap="square" lIns="0" tIns="0" rIns="0" bIns="0" rtlCol="0"/>
          <a:lstStyle/>
          <a:p>
            <a:endParaRPr/>
          </a:p>
        </p:txBody>
      </p:sp>
      <p:sp>
        <p:nvSpPr>
          <p:cNvPr id="36" name="object 40"/>
          <p:cNvSpPr/>
          <p:nvPr/>
        </p:nvSpPr>
        <p:spPr>
          <a:xfrm>
            <a:off x="2714244" y="2967223"/>
            <a:ext cx="90170" cy="360045"/>
          </a:xfrm>
          <a:custGeom>
            <a:avLst/>
            <a:gdLst/>
            <a:ahLst/>
            <a:cxnLst/>
            <a:rect l="l" t="t" r="r" b="b"/>
            <a:pathLst>
              <a:path w="90169" h="360045">
                <a:moveTo>
                  <a:pt x="89915" y="0"/>
                </a:moveTo>
                <a:lnTo>
                  <a:pt x="0" y="89915"/>
                </a:lnTo>
                <a:lnTo>
                  <a:pt x="0" y="359663"/>
                </a:lnTo>
                <a:lnTo>
                  <a:pt x="89915" y="269747"/>
                </a:lnTo>
                <a:lnTo>
                  <a:pt x="89915" y="0"/>
                </a:lnTo>
                <a:close/>
              </a:path>
            </a:pathLst>
          </a:custGeom>
          <a:solidFill>
            <a:srgbClr val="A3A3CD"/>
          </a:solidFill>
        </p:spPr>
        <p:txBody>
          <a:bodyPr wrap="square" lIns="0" tIns="0" rIns="0" bIns="0" rtlCol="0"/>
          <a:lstStyle/>
          <a:p>
            <a:endParaRPr/>
          </a:p>
        </p:txBody>
      </p:sp>
      <p:sp>
        <p:nvSpPr>
          <p:cNvPr id="37" name="object 41"/>
          <p:cNvSpPr/>
          <p:nvPr/>
        </p:nvSpPr>
        <p:spPr>
          <a:xfrm>
            <a:off x="2444495" y="2967223"/>
            <a:ext cx="360045" cy="90170"/>
          </a:xfrm>
          <a:custGeom>
            <a:avLst/>
            <a:gdLst/>
            <a:ahLst/>
            <a:cxnLst/>
            <a:rect l="l" t="t" r="r" b="b"/>
            <a:pathLst>
              <a:path w="360044" h="90169">
                <a:moveTo>
                  <a:pt x="359663" y="0"/>
                </a:moveTo>
                <a:lnTo>
                  <a:pt x="89915" y="0"/>
                </a:lnTo>
                <a:lnTo>
                  <a:pt x="0" y="89915"/>
                </a:lnTo>
                <a:lnTo>
                  <a:pt x="269747" y="89915"/>
                </a:lnTo>
                <a:lnTo>
                  <a:pt x="359663" y="0"/>
                </a:lnTo>
                <a:close/>
              </a:path>
            </a:pathLst>
          </a:custGeom>
          <a:solidFill>
            <a:srgbClr val="D6D6FF"/>
          </a:solidFill>
        </p:spPr>
        <p:txBody>
          <a:bodyPr wrap="square" lIns="0" tIns="0" rIns="0" bIns="0" rtlCol="0"/>
          <a:lstStyle/>
          <a:p>
            <a:endParaRPr/>
          </a:p>
        </p:txBody>
      </p:sp>
      <p:sp>
        <p:nvSpPr>
          <p:cNvPr id="38" name="object 42"/>
          <p:cNvSpPr/>
          <p:nvPr/>
        </p:nvSpPr>
        <p:spPr>
          <a:xfrm>
            <a:off x="2442972" y="2965699"/>
            <a:ext cx="364490" cy="364490"/>
          </a:xfrm>
          <a:custGeom>
            <a:avLst/>
            <a:gdLst/>
            <a:ahLst/>
            <a:cxnLst/>
            <a:rect l="l" t="t" r="r" b="b"/>
            <a:pathLst>
              <a:path w="364489" h="364489">
                <a:moveTo>
                  <a:pt x="1523" y="89915"/>
                </a:moveTo>
                <a:lnTo>
                  <a:pt x="0" y="91439"/>
                </a:lnTo>
                <a:lnTo>
                  <a:pt x="0" y="364235"/>
                </a:lnTo>
                <a:lnTo>
                  <a:pt x="272795" y="364235"/>
                </a:lnTo>
                <a:lnTo>
                  <a:pt x="275843" y="361187"/>
                </a:lnTo>
                <a:lnTo>
                  <a:pt x="4571" y="361187"/>
                </a:lnTo>
                <a:lnTo>
                  <a:pt x="1523" y="359663"/>
                </a:lnTo>
                <a:lnTo>
                  <a:pt x="4571" y="359663"/>
                </a:lnTo>
                <a:lnTo>
                  <a:pt x="4571" y="94487"/>
                </a:lnTo>
                <a:lnTo>
                  <a:pt x="1523" y="94487"/>
                </a:lnTo>
                <a:lnTo>
                  <a:pt x="1523" y="89915"/>
                </a:lnTo>
                <a:close/>
              </a:path>
              <a:path w="364489" h="364489">
                <a:moveTo>
                  <a:pt x="4571" y="359663"/>
                </a:moveTo>
                <a:lnTo>
                  <a:pt x="1523" y="359663"/>
                </a:lnTo>
                <a:lnTo>
                  <a:pt x="4571" y="361187"/>
                </a:lnTo>
                <a:lnTo>
                  <a:pt x="4571" y="359663"/>
                </a:lnTo>
                <a:close/>
              </a:path>
              <a:path w="364489" h="364489">
                <a:moveTo>
                  <a:pt x="269747" y="359663"/>
                </a:moveTo>
                <a:lnTo>
                  <a:pt x="4571" y="359663"/>
                </a:lnTo>
                <a:lnTo>
                  <a:pt x="4571" y="361187"/>
                </a:lnTo>
                <a:lnTo>
                  <a:pt x="269747" y="361187"/>
                </a:lnTo>
                <a:lnTo>
                  <a:pt x="269747" y="359663"/>
                </a:lnTo>
                <a:close/>
              </a:path>
              <a:path w="364489" h="364489">
                <a:moveTo>
                  <a:pt x="274319" y="355091"/>
                </a:moveTo>
                <a:lnTo>
                  <a:pt x="269747" y="359663"/>
                </a:lnTo>
                <a:lnTo>
                  <a:pt x="269747" y="361187"/>
                </a:lnTo>
                <a:lnTo>
                  <a:pt x="274319" y="361187"/>
                </a:lnTo>
                <a:lnTo>
                  <a:pt x="274319" y="355091"/>
                </a:lnTo>
                <a:close/>
              </a:path>
              <a:path w="364489" h="364489">
                <a:moveTo>
                  <a:pt x="359663" y="269747"/>
                </a:moveTo>
                <a:lnTo>
                  <a:pt x="274319" y="355091"/>
                </a:lnTo>
                <a:lnTo>
                  <a:pt x="274319" y="361187"/>
                </a:lnTo>
                <a:lnTo>
                  <a:pt x="275843" y="361187"/>
                </a:lnTo>
                <a:lnTo>
                  <a:pt x="364235" y="272795"/>
                </a:lnTo>
                <a:lnTo>
                  <a:pt x="364235" y="271271"/>
                </a:lnTo>
                <a:lnTo>
                  <a:pt x="359663" y="271271"/>
                </a:lnTo>
                <a:lnTo>
                  <a:pt x="359663" y="269747"/>
                </a:lnTo>
                <a:close/>
              </a:path>
              <a:path w="364489" h="364489">
                <a:moveTo>
                  <a:pt x="274319" y="91439"/>
                </a:moveTo>
                <a:lnTo>
                  <a:pt x="269747" y="91439"/>
                </a:lnTo>
                <a:lnTo>
                  <a:pt x="269747" y="359663"/>
                </a:lnTo>
                <a:lnTo>
                  <a:pt x="274319" y="355091"/>
                </a:lnTo>
                <a:lnTo>
                  <a:pt x="274319" y="94487"/>
                </a:lnTo>
                <a:lnTo>
                  <a:pt x="272795" y="94487"/>
                </a:lnTo>
                <a:lnTo>
                  <a:pt x="274319" y="92989"/>
                </a:lnTo>
                <a:lnTo>
                  <a:pt x="274319" y="91439"/>
                </a:lnTo>
                <a:close/>
              </a:path>
              <a:path w="364489" h="364489">
                <a:moveTo>
                  <a:pt x="364235" y="4571"/>
                </a:moveTo>
                <a:lnTo>
                  <a:pt x="359663" y="9067"/>
                </a:lnTo>
                <a:lnTo>
                  <a:pt x="359663" y="271271"/>
                </a:lnTo>
                <a:lnTo>
                  <a:pt x="364235" y="271271"/>
                </a:lnTo>
                <a:lnTo>
                  <a:pt x="364235" y="4571"/>
                </a:lnTo>
                <a:close/>
              </a:path>
              <a:path w="364489" h="364489">
                <a:moveTo>
                  <a:pt x="359663" y="0"/>
                </a:moveTo>
                <a:lnTo>
                  <a:pt x="91439" y="0"/>
                </a:lnTo>
                <a:lnTo>
                  <a:pt x="1523" y="89915"/>
                </a:lnTo>
                <a:lnTo>
                  <a:pt x="1523" y="94487"/>
                </a:lnTo>
                <a:lnTo>
                  <a:pt x="4571" y="94487"/>
                </a:lnTo>
                <a:lnTo>
                  <a:pt x="4571" y="91439"/>
                </a:lnTo>
                <a:lnTo>
                  <a:pt x="7619" y="91439"/>
                </a:lnTo>
                <a:lnTo>
                  <a:pt x="94487" y="4571"/>
                </a:lnTo>
                <a:lnTo>
                  <a:pt x="355091" y="4571"/>
                </a:lnTo>
                <a:lnTo>
                  <a:pt x="359663" y="0"/>
                </a:lnTo>
                <a:close/>
              </a:path>
              <a:path w="364489" h="364489">
                <a:moveTo>
                  <a:pt x="7619" y="91439"/>
                </a:moveTo>
                <a:lnTo>
                  <a:pt x="4571" y="91439"/>
                </a:lnTo>
                <a:lnTo>
                  <a:pt x="4571" y="94487"/>
                </a:lnTo>
                <a:lnTo>
                  <a:pt x="7619" y="91439"/>
                </a:lnTo>
                <a:close/>
              </a:path>
              <a:path w="364489" h="364489">
                <a:moveTo>
                  <a:pt x="359663" y="0"/>
                </a:moveTo>
                <a:lnTo>
                  <a:pt x="269747" y="89915"/>
                </a:lnTo>
                <a:lnTo>
                  <a:pt x="9143" y="89915"/>
                </a:lnTo>
                <a:lnTo>
                  <a:pt x="4571" y="94487"/>
                </a:lnTo>
                <a:lnTo>
                  <a:pt x="269747" y="94487"/>
                </a:lnTo>
                <a:lnTo>
                  <a:pt x="269747" y="91439"/>
                </a:lnTo>
                <a:lnTo>
                  <a:pt x="275895" y="91439"/>
                </a:lnTo>
                <a:lnTo>
                  <a:pt x="359663" y="9067"/>
                </a:lnTo>
                <a:lnTo>
                  <a:pt x="359663" y="1523"/>
                </a:lnTo>
                <a:lnTo>
                  <a:pt x="361187" y="1523"/>
                </a:lnTo>
                <a:lnTo>
                  <a:pt x="359663" y="0"/>
                </a:lnTo>
                <a:close/>
              </a:path>
              <a:path w="364489" h="364489">
                <a:moveTo>
                  <a:pt x="274319" y="92989"/>
                </a:moveTo>
                <a:lnTo>
                  <a:pt x="272795" y="94487"/>
                </a:lnTo>
                <a:lnTo>
                  <a:pt x="274319" y="94487"/>
                </a:lnTo>
                <a:lnTo>
                  <a:pt x="274319" y="92989"/>
                </a:lnTo>
                <a:close/>
              </a:path>
              <a:path w="364489" h="364489">
                <a:moveTo>
                  <a:pt x="275895" y="91439"/>
                </a:moveTo>
                <a:lnTo>
                  <a:pt x="274319" y="91439"/>
                </a:lnTo>
                <a:lnTo>
                  <a:pt x="274319" y="92989"/>
                </a:lnTo>
                <a:lnTo>
                  <a:pt x="275895" y="91439"/>
                </a:lnTo>
                <a:close/>
              </a:path>
              <a:path w="364489" h="364489">
                <a:moveTo>
                  <a:pt x="359663" y="1523"/>
                </a:moveTo>
                <a:lnTo>
                  <a:pt x="359663" y="9067"/>
                </a:lnTo>
                <a:lnTo>
                  <a:pt x="364235" y="4571"/>
                </a:lnTo>
                <a:lnTo>
                  <a:pt x="361187" y="4571"/>
                </a:lnTo>
                <a:lnTo>
                  <a:pt x="359663" y="1523"/>
                </a:lnTo>
                <a:close/>
              </a:path>
              <a:path w="364489" h="364489">
                <a:moveTo>
                  <a:pt x="361187" y="1523"/>
                </a:moveTo>
                <a:lnTo>
                  <a:pt x="359663" y="1523"/>
                </a:lnTo>
                <a:lnTo>
                  <a:pt x="361187" y="4571"/>
                </a:lnTo>
                <a:lnTo>
                  <a:pt x="364235" y="4571"/>
                </a:lnTo>
                <a:lnTo>
                  <a:pt x="361187" y="1523"/>
                </a:lnTo>
                <a:close/>
              </a:path>
              <a:path w="364489" h="364489">
                <a:moveTo>
                  <a:pt x="364235" y="0"/>
                </a:moveTo>
                <a:lnTo>
                  <a:pt x="359663" y="0"/>
                </a:lnTo>
                <a:lnTo>
                  <a:pt x="364235" y="4571"/>
                </a:lnTo>
                <a:lnTo>
                  <a:pt x="364235" y="0"/>
                </a:lnTo>
                <a:close/>
              </a:path>
            </a:pathLst>
          </a:custGeom>
          <a:solidFill>
            <a:srgbClr val="000000"/>
          </a:solidFill>
        </p:spPr>
        <p:txBody>
          <a:bodyPr wrap="square" lIns="0" tIns="0" rIns="0" bIns="0" rtlCol="0"/>
          <a:lstStyle/>
          <a:p>
            <a:endParaRPr/>
          </a:p>
        </p:txBody>
      </p:sp>
      <p:sp>
        <p:nvSpPr>
          <p:cNvPr id="39" name="object 43"/>
          <p:cNvSpPr txBox="1"/>
          <p:nvPr/>
        </p:nvSpPr>
        <p:spPr>
          <a:xfrm>
            <a:off x="2142235" y="3366518"/>
            <a:ext cx="871855" cy="292735"/>
          </a:xfrm>
          <a:prstGeom prst="rect">
            <a:avLst/>
          </a:prstGeom>
        </p:spPr>
        <p:txBody>
          <a:bodyPr vert="horz" wrap="square" lIns="0" tIns="0" rIns="0" bIns="0" rtlCol="0">
            <a:spAutoFit/>
          </a:bodyPr>
          <a:lstStyle/>
          <a:p>
            <a:pPr marL="260985" marR="5080" indent="-248920">
              <a:lnSpc>
                <a:spcPct val="100000"/>
              </a:lnSpc>
            </a:pPr>
            <a:r>
              <a:rPr sz="900" spc="10" dirty="0">
                <a:latin typeface="Arial"/>
                <a:cs typeface="Arial"/>
              </a:rPr>
              <a:t>M</a:t>
            </a:r>
            <a:r>
              <a:rPr sz="900" spc="-35" dirty="0">
                <a:latin typeface="Arial"/>
                <a:cs typeface="Arial"/>
              </a:rPr>
              <a:t>u</a:t>
            </a:r>
            <a:r>
              <a:rPr sz="900" dirty="0">
                <a:latin typeface="Arial"/>
                <a:cs typeface="Arial"/>
              </a:rPr>
              <a:t>l</a:t>
            </a:r>
            <a:r>
              <a:rPr sz="900" spc="45" dirty="0">
                <a:latin typeface="Arial"/>
                <a:cs typeface="Arial"/>
              </a:rPr>
              <a:t>t</a:t>
            </a:r>
            <a:r>
              <a:rPr sz="900" dirty="0">
                <a:latin typeface="Arial"/>
                <a:cs typeface="Arial"/>
              </a:rPr>
              <a:t>i</a:t>
            </a:r>
            <a:r>
              <a:rPr sz="900" spc="-25" dirty="0">
                <a:latin typeface="Arial"/>
                <a:cs typeface="Arial"/>
              </a:rPr>
              <a:t>-</a:t>
            </a:r>
            <a:r>
              <a:rPr sz="900" spc="-35" dirty="0">
                <a:latin typeface="Arial"/>
                <a:cs typeface="Arial"/>
              </a:rPr>
              <a:t>d</a:t>
            </a:r>
            <a:r>
              <a:rPr sz="900" dirty="0">
                <a:latin typeface="Arial"/>
                <a:cs typeface="Arial"/>
              </a:rPr>
              <a:t>i</a:t>
            </a:r>
            <a:r>
              <a:rPr sz="900" spc="-35" dirty="0">
                <a:latin typeface="Arial"/>
                <a:cs typeface="Arial"/>
              </a:rPr>
              <a:t>m</a:t>
            </a:r>
            <a:r>
              <a:rPr sz="900" spc="-60" dirty="0">
                <a:latin typeface="Arial"/>
                <a:cs typeface="Arial"/>
              </a:rPr>
              <a:t>e</a:t>
            </a:r>
            <a:r>
              <a:rPr sz="900" spc="-35" dirty="0">
                <a:latin typeface="Arial"/>
                <a:cs typeface="Arial"/>
              </a:rPr>
              <a:t>n</a:t>
            </a:r>
            <a:r>
              <a:rPr sz="900" spc="-105" dirty="0">
                <a:latin typeface="Arial"/>
                <a:cs typeface="Arial"/>
              </a:rPr>
              <a:t>s</a:t>
            </a:r>
            <a:r>
              <a:rPr sz="900" dirty="0">
                <a:latin typeface="Arial"/>
                <a:cs typeface="Arial"/>
              </a:rPr>
              <a:t>i</a:t>
            </a:r>
            <a:r>
              <a:rPr sz="900" spc="-25" dirty="0">
                <a:latin typeface="Arial"/>
                <a:cs typeface="Arial"/>
              </a:rPr>
              <a:t>o</a:t>
            </a:r>
            <a:r>
              <a:rPr sz="900" spc="-35" dirty="0">
                <a:latin typeface="Arial"/>
                <a:cs typeface="Arial"/>
              </a:rPr>
              <a:t>n</a:t>
            </a:r>
            <a:r>
              <a:rPr sz="900" spc="-70" dirty="0">
                <a:latin typeface="Arial"/>
                <a:cs typeface="Arial"/>
              </a:rPr>
              <a:t>a</a:t>
            </a:r>
            <a:r>
              <a:rPr sz="900" spc="5" dirty="0">
                <a:latin typeface="Arial"/>
                <a:cs typeface="Arial"/>
              </a:rPr>
              <a:t>l </a:t>
            </a:r>
            <a:r>
              <a:rPr sz="900" spc="5" dirty="0">
                <a:latin typeface="Times New Roman"/>
                <a:cs typeface="Times New Roman"/>
              </a:rPr>
              <a:t> </a:t>
            </a:r>
            <a:r>
              <a:rPr sz="900" spc="-60" dirty="0">
                <a:latin typeface="Arial"/>
                <a:cs typeface="Arial"/>
              </a:rPr>
              <a:t>Storage</a:t>
            </a:r>
            <a:endParaRPr sz="900">
              <a:latin typeface="Arial"/>
              <a:cs typeface="Arial"/>
            </a:endParaRPr>
          </a:p>
        </p:txBody>
      </p:sp>
      <p:sp>
        <p:nvSpPr>
          <p:cNvPr id="40" name="object 44"/>
          <p:cNvSpPr/>
          <p:nvPr/>
        </p:nvSpPr>
        <p:spPr>
          <a:xfrm>
            <a:off x="2901695" y="3101335"/>
            <a:ext cx="571500" cy="38100"/>
          </a:xfrm>
          <a:custGeom>
            <a:avLst/>
            <a:gdLst/>
            <a:ahLst/>
            <a:cxnLst/>
            <a:rect l="l" t="t" r="r" b="b"/>
            <a:pathLst>
              <a:path w="571500" h="38100">
                <a:moveTo>
                  <a:pt x="38099" y="0"/>
                </a:moveTo>
                <a:lnTo>
                  <a:pt x="0" y="18287"/>
                </a:lnTo>
                <a:lnTo>
                  <a:pt x="38099" y="38099"/>
                </a:lnTo>
                <a:lnTo>
                  <a:pt x="38099" y="21335"/>
                </a:lnTo>
                <a:lnTo>
                  <a:pt x="32003" y="21335"/>
                </a:lnTo>
                <a:lnTo>
                  <a:pt x="32003" y="16763"/>
                </a:lnTo>
                <a:lnTo>
                  <a:pt x="38099" y="16763"/>
                </a:lnTo>
                <a:lnTo>
                  <a:pt x="38099" y="0"/>
                </a:lnTo>
                <a:close/>
              </a:path>
              <a:path w="571500" h="38100">
                <a:moveTo>
                  <a:pt x="533399" y="0"/>
                </a:moveTo>
                <a:lnTo>
                  <a:pt x="533399" y="38099"/>
                </a:lnTo>
                <a:lnTo>
                  <a:pt x="565638" y="21335"/>
                </a:lnTo>
                <a:lnTo>
                  <a:pt x="541019" y="21335"/>
                </a:lnTo>
                <a:lnTo>
                  <a:pt x="541019" y="16763"/>
                </a:lnTo>
                <a:lnTo>
                  <a:pt x="568324" y="16763"/>
                </a:lnTo>
                <a:lnTo>
                  <a:pt x="533399" y="0"/>
                </a:lnTo>
                <a:close/>
              </a:path>
              <a:path w="571500" h="38100">
                <a:moveTo>
                  <a:pt x="38099" y="16763"/>
                </a:moveTo>
                <a:lnTo>
                  <a:pt x="32003" y="16763"/>
                </a:lnTo>
                <a:lnTo>
                  <a:pt x="32003" y="21335"/>
                </a:lnTo>
                <a:lnTo>
                  <a:pt x="38099" y="21335"/>
                </a:lnTo>
                <a:lnTo>
                  <a:pt x="38099" y="16763"/>
                </a:lnTo>
                <a:close/>
              </a:path>
              <a:path w="571500" h="38100">
                <a:moveTo>
                  <a:pt x="533399" y="16763"/>
                </a:moveTo>
                <a:lnTo>
                  <a:pt x="38099" y="16763"/>
                </a:lnTo>
                <a:lnTo>
                  <a:pt x="38099" y="21335"/>
                </a:lnTo>
                <a:lnTo>
                  <a:pt x="533399" y="21335"/>
                </a:lnTo>
                <a:lnTo>
                  <a:pt x="533399" y="16763"/>
                </a:lnTo>
                <a:close/>
              </a:path>
              <a:path w="571500" h="38100">
                <a:moveTo>
                  <a:pt x="568324" y="16763"/>
                </a:moveTo>
                <a:lnTo>
                  <a:pt x="541019" y="16763"/>
                </a:lnTo>
                <a:lnTo>
                  <a:pt x="541019" y="21335"/>
                </a:lnTo>
                <a:lnTo>
                  <a:pt x="565638" y="21335"/>
                </a:lnTo>
                <a:lnTo>
                  <a:pt x="571499" y="18287"/>
                </a:lnTo>
                <a:lnTo>
                  <a:pt x="568324" y="16763"/>
                </a:lnTo>
                <a:close/>
              </a:path>
            </a:pathLst>
          </a:custGeom>
          <a:solidFill>
            <a:srgbClr val="000000"/>
          </a:solidFill>
        </p:spPr>
        <p:txBody>
          <a:bodyPr wrap="square" lIns="0" tIns="0" rIns="0" bIns="0" rtlCol="0"/>
          <a:lstStyle/>
          <a:p>
            <a:endParaRPr/>
          </a:p>
        </p:txBody>
      </p:sp>
      <p:sp>
        <p:nvSpPr>
          <p:cNvPr id="41" name="object 45"/>
          <p:cNvSpPr txBox="1"/>
          <p:nvPr/>
        </p:nvSpPr>
        <p:spPr>
          <a:xfrm>
            <a:off x="3385818" y="3442718"/>
            <a:ext cx="595630" cy="155575"/>
          </a:xfrm>
          <a:prstGeom prst="rect">
            <a:avLst/>
          </a:prstGeom>
        </p:spPr>
        <p:txBody>
          <a:bodyPr vert="horz" wrap="square" lIns="0" tIns="0" rIns="0" bIns="0" rtlCol="0">
            <a:spAutoFit/>
          </a:bodyPr>
          <a:lstStyle/>
          <a:p>
            <a:pPr marL="12700">
              <a:lnSpc>
                <a:spcPct val="100000"/>
              </a:lnSpc>
            </a:pPr>
            <a:r>
              <a:rPr sz="900" spc="-114" dirty="0">
                <a:latin typeface="Arial"/>
                <a:cs typeface="Arial"/>
              </a:rPr>
              <a:t>OLAP</a:t>
            </a:r>
            <a:r>
              <a:rPr sz="900" spc="-110" dirty="0">
                <a:latin typeface="Arial"/>
                <a:cs typeface="Arial"/>
              </a:rPr>
              <a:t> </a:t>
            </a:r>
            <a:r>
              <a:rPr sz="900" spc="-60" dirty="0">
                <a:latin typeface="Arial"/>
                <a:cs typeface="Arial"/>
              </a:rPr>
              <a:t>Server</a:t>
            </a:r>
            <a:endParaRPr sz="900">
              <a:latin typeface="Arial"/>
              <a:cs typeface="Arial"/>
            </a:endParaRPr>
          </a:p>
        </p:txBody>
      </p:sp>
      <p:sp>
        <p:nvSpPr>
          <p:cNvPr id="42" name="object 46"/>
          <p:cNvSpPr txBox="1"/>
          <p:nvPr/>
        </p:nvSpPr>
        <p:spPr>
          <a:xfrm>
            <a:off x="3050538" y="2870710"/>
            <a:ext cx="275590" cy="171450"/>
          </a:xfrm>
          <a:prstGeom prst="rect">
            <a:avLst/>
          </a:prstGeom>
        </p:spPr>
        <p:txBody>
          <a:bodyPr vert="horz" wrap="square" lIns="0" tIns="0" rIns="0" bIns="0" rtlCol="0">
            <a:spAutoFit/>
          </a:bodyPr>
          <a:lstStyle/>
          <a:p>
            <a:pPr marL="12700">
              <a:lnSpc>
                <a:spcPct val="100000"/>
              </a:lnSpc>
            </a:pPr>
            <a:r>
              <a:rPr sz="1000" spc="15" dirty="0">
                <a:latin typeface="Arial"/>
                <a:cs typeface="Arial"/>
              </a:rPr>
              <a:t>M</a:t>
            </a:r>
            <a:r>
              <a:rPr sz="1000" spc="-125" dirty="0">
                <a:latin typeface="Arial"/>
                <a:cs typeface="Arial"/>
              </a:rPr>
              <a:t>D</a:t>
            </a:r>
            <a:r>
              <a:rPr sz="1000" spc="-150" dirty="0">
                <a:latin typeface="Arial"/>
                <a:cs typeface="Arial"/>
              </a:rPr>
              <a:t>X</a:t>
            </a:r>
            <a:endParaRPr sz="1000">
              <a:latin typeface="Arial"/>
              <a:cs typeface="Arial"/>
            </a:endParaRPr>
          </a:p>
        </p:txBody>
      </p:sp>
      <p:sp>
        <p:nvSpPr>
          <p:cNvPr id="43" name="object 47"/>
          <p:cNvSpPr txBox="1"/>
          <p:nvPr/>
        </p:nvSpPr>
        <p:spPr>
          <a:xfrm>
            <a:off x="3343146" y="1688087"/>
            <a:ext cx="870585" cy="361950"/>
          </a:xfrm>
          <a:prstGeom prst="rect">
            <a:avLst/>
          </a:prstGeom>
        </p:spPr>
        <p:txBody>
          <a:bodyPr vert="horz" wrap="square" lIns="0" tIns="0" rIns="0" bIns="0" rtlCol="0">
            <a:spAutoFit/>
          </a:bodyPr>
          <a:lstStyle/>
          <a:p>
            <a:pPr marL="12700">
              <a:lnSpc>
                <a:spcPct val="100000"/>
              </a:lnSpc>
            </a:pPr>
            <a:r>
              <a:rPr sz="2200" spc="35" dirty="0">
                <a:solidFill>
                  <a:srgbClr val="C00000"/>
                </a:solidFill>
                <a:latin typeface="Arial"/>
                <a:cs typeface="Arial"/>
              </a:rPr>
              <a:t>M</a:t>
            </a:r>
            <a:r>
              <a:rPr sz="2200" spc="-265" dirty="0">
                <a:solidFill>
                  <a:srgbClr val="C00000"/>
                </a:solidFill>
                <a:latin typeface="Arial"/>
                <a:cs typeface="Arial"/>
              </a:rPr>
              <a:t>O</a:t>
            </a:r>
            <a:r>
              <a:rPr sz="2200" spc="-305" dirty="0">
                <a:solidFill>
                  <a:srgbClr val="C00000"/>
                </a:solidFill>
                <a:latin typeface="Arial"/>
                <a:cs typeface="Arial"/>
              </a:rPr>
              <a:t>L</a:t>
            </a:r>
            <a:r>
              <a:rPr sz="2200" spc="-200" dirty="0">
                <a:solidFill>
                  <a:srgbClr val="C00000"/>
                </a:solidFill>
                <a:latin typeface="Arial"/>
                <a:cs typeface="Arial"/>
              </a:rPr>
              <a:t>A</a:t>
            </a:r>
            <a:r>
              <a:rPr sz="2200" spc="-335" dirty="0">
                <a:solidFill>
                  <a:srgbClr val="C00000"/>
                </a:solidFill>
                <a:latin typeface="Arial"/>
                <a:cs typeface="Arial"/>
              </a:rPr>
              <a:t>P</a:t>
            </a:r>
            <a:endParaRPr sz="2200">
              <a:latin typeface="Arial"/>
              <a:cs typeface="Arial"/>
            </a:endParaRPr>
          </a:p>
        </p:txBody>
      </p:sp>
    </p:spTree>
    <p:extLst>
      <p:ext uri="{BB962C8B-B14F-4D97-AF65-F5344CB8AC3E}">
        <p14:creationId xmlns:p14="http://schemas.microsoft.com/office/powerpoint/2010/main" val="84555057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4" name="object 6"/>
          <p:cNvSpPr/>
          <p:nvPr/>
        </p:nvSpPr>
        <p:spPr>
          <a:xfrm>
            <a:off x="1491995" y="1692397"/>
            <a:ext cx="4572000" cy="0"/>
          </a:xfrm>
          <a:custGeom>
            <a:avLst/>
            <a:gdLst/>
            <a:ahLst/>
            <a:cxnLst/>
            <a:rect l="l" t="t" r="r" b="b"/>
            <a:pathLst>
              <a:path w="4572000">
                <a:moveTo>
                  <a:pt x="0" y="0"/>
                </a:moveTo>
                <a:lnTo>
                  <a:pt x="4571999" y="0"/>
                </a:lnTo>
              </a:path>
            </a:pathLst>
          </a:custGeom>
          <a:ln w="7619">
            <a:solidFill>
              <a:srgbClr val="BF0000"/>
            </a:solidFill>
          </a:ln>
        </p:spPr>
        <p:txBody>
          <a:bodyPr wrap="square" lIns="0" tIns="0" rIns="0" bIns="0" rtlCol="0"/>
          <a:lstStyle/>
          <a:p>
            <a:endParaRPr/>
          </a:p>
        </p:txBody>
      </p:sp>
      <p:sp>
        <p:nvSpPr>
          <p:cNvPr id="5" name="object 7"/>
          <p:cNvSpPr txBox="1"/>
          <p:nvPr/>
        </p:nvSpPr>
        <p:spPr>
          <a:xfrm>
            <a:off x="1756663" y="1495047"/>
            <a:ext cx="119380" cy="107950"/>
          </a:xfrm>
          <a:prstGeom prst="rect">
            <a:avLst/>
          </a:prstGeom>
        </p:spPr>
        <p:txBody>
          <a:bodyPr vert="horz" wrap="square" lIns="0" tIns="0" rIns="0" bIns="0" rtlCol="0">
            <a:spAutoFit/>
          </a:bodyPr>
          <a:lstStyle/>
          <a:p>
            <a:pPr marL="12700">
              <a:lnSpc>
                <a:spcPct val="100000"/>
              </a:lnSpc>
            </a:pPr>
            <a:r>
              <a:rPr sz="600" spc="-20" dirty="0">
                <a:solidFill>
                  <a:srgbClr val="898989"/>
                </a:solidFill>
                <a:latin typeface="Arial"/>
                <a:cs typeface="Arial"/>
              </a:rPr>
              <a:t>I</a:t>
            </a:r>
            <a:r>
              <a:rPr sz="600" spc="-125" dirty="0">
                <a:solidFill>
                  <a:srgbClr val="898989"/>
                </a:solidFill>
                <a:latin typeface="Arial"/>
                <a:cs typeface="Arial"/>
              </a:rPr>
              <a:t>S</a:t>
            </a:r>
            <a:r>
              <a:rPr sz="600" spc="-30" dirty="0">
                <a:solidFill>
                  <a:srgbClr val="898989"/>
                </a:solidFill>
                <a:latin typeface="Arial"/>
                <a:cs typeface="Arial"/>
              </a:rPr>
              <a:t>5</a:t>
            </a:r>
            <a:endParaRPr sz="600">
              <a:latin typeface="Arial"/>
              <a:cs typeface="Arial"/>
            </a:endParaRPr>
          </a:p>
        </p:txBody>
      </p:sp>
      <p:sp>
        <p:nvSpPr>
          <p:cNvPr id="6" name="object 8"/>
          <p:cNvSpPr txBox="1"/>
          <p:nvPr/>
        </p:nvSpPr>
        <p:spPr>
          <a:xfrm>
            <a:off x="5219189" y="1499619"/>
            <a:ext cx="419734" cy="107950"/>
          </a:xfrm>
          <a:prstGeom prst="rect">
            <a:avLst/>
          </a:prstGeom>
        </p:spPr>
        <p:txBody>
          <a:bodyPr vert="horz" wrap="square" lIns="0" tIns="0" rIns="0" bIns="0" rtlCol="0">
            <a:spAutoFit/>
          </a:bodyPr>
          <a:lstStyle/>
          <a:p>
            <a:pPr marL="12700">
              <a:lnSpc>
                <a:spcPct val="100000"/>
              </a:lnSpc>
            </a:pPr>
            <a:r>
              <a:rPr sz="600" spc="-65" dirty="0">
                <a:solidFill>
                  <a:srgbClr val="898989"/>
                </a:solidFill>
                <a:latin typeface="Arial"/>
                <a:cs typeface="Arial"/>
              </a:rPr>
              <a:t>D</a:t>
            </a:r>
            <a:r>
              <a:rPr sz="600" spc="-50" dirty="0">
                <a:solidFill>
                  <a:srgbClr val="898989"/>
                </a:solidFill>
                <a:latin typeface="Arial"/>
                <a:cs typeface="Arial"/>
              </a:rPr>
              <a:t>a</a:t>
            </a:r>
            <a:r>
              <a:rPr sz="600" spc="20" dirty="0">
                <a:solidFill>
                  <a:srgbClr val="898989"/>
                </a:solidFill>
                <a:latin typeface="Arial"/>
                <a:cs typeface="Arial"/>
              </a:rPr>
              <a:t>t</a:t>
            </a:r>
            <a:r>
              <a:rPr sz="600" spc="-50" dirty="0">
                <a:solidFill>
                  <a:srgbClr val="898989"/>
                </a:solidFill>
                <a:latin typeface="Arial"/>
                <a:cs typeface="Arial"/>
              </a:rPr>
              <a:t>a</a:t>
            </a:r>
            <a:r>
              <a:rPr sz="600" spc="-20" dirty="0">
                <a:solidFill>
                  <a:srgbClr val="898989"/>
                </a:solidFill>
                <a:latin typeface="Times New Roman"/>
                <a:cs typeface="Times New Roman"/>
              </a:rPr>
              <a:t> </a:t>
            </a:r>
            <a:r>
              <a:rPr sz="600" spc="-15" dirty="0">
                <a:solidFill>
                  <a:srgbClr val="898989"/>
                </a:solidFill>
                <a:latin typeface="Arial"/>
                <a:cs typeface="Arial"/>
              </a:rPr>
              <a:t>w</a:t>
            </a:r>
            <a:r>
              <a:rPr sz="600" spc="-50" dirty="0">
                <a:solidFill>
                  <a:srgbClr val="898989"/>
                </a:solidFill>
                <a:latin typeface="Arial"/>
                <a:cs typeface="Arial"/>
              </a:rPr>
              <a:t>a</a:t>
            </a:r>
            <a:r>
              <a:rPr sz="600" spc="-15" dirty="0">
                <a:solidFill>
                  <a:srgbClr val="898989"/>
                </a:solidFill>
                <a:latin typeface="Arial"/>
                <a:cs typeface="Arial"/>
              </a:rPr>
              <a:t>r</a:t>
            </a:r>
            <a:r>
              <a:rPr sz="600" spc="-40" dirty="0">
                <a:solidFill>
                  <a:srgbClr val="898989"/>
                </a:solidFill>
                <a:latin typeface="Arial"/>
                <a:cs typeface="Arial"/>
              </a:rPr>
              <a:t>e</a:t>
            </a:r>
            <a:r>
              <a:rPr sz="600" spc="-25" dirty="0">
                <a:solidFill>
                  <a:srgbClr val="898989"/>
                </a:solidFill>
                <a:latin typeface="Arial"/>
                <a:cs typeface="Arial"/>
              </a:rPr>
              <a:t>h</a:t>
            </a:r>
            <a:r>
              <a:rPr sz="600" spc="-20" dirty="0">
                <a:solidFill>
                  <a:srgbClr val="898989"/>
                </a:solidFill>
                <a:latin typeface="Arial"/>
                <a:cs typeface="Arial"/>
              </a:rPr>
              <a:t>o</a:t>
            </a:r>
            <a:endParaRPr sz="600">
              <a:latin typeface="Arial"/>
              <a:cs typeface="Arial"/>
            </a:endParaRPr>
          </a:p>
        </p:txBody>
      </p:sp>
      <p:sp>
        <p:nvSpPr>
          <p:cNvPr id="7" name="object 11"/>
          <p:cNvSpPr/>
          <p:nvPr/>
        </p:nvSpPr>
        <p:spPr>
          <a:xfrm>
            <a:off x="1711451" y="2202174"/>
            <a:ext cx="2915412" cy="2220468"/>
          </a:xfrm>
          <a:prstGeom prst="rect">
            <a:avLst/>
          </a:prstGeom>
          <a:blipFill>
            <a:blip r:embed="rId2" cstate="print"/>
            <a:stretch>
              <a:fillRect/>
            </a:stretch>
          </a:blipFill>
        </p:spPr>
        <p:txBody>
          <a:bodyPr wrap="square" lIns="0" tIns="0" rIns="0" bIns="0" rtlCol="0"/>
          <a:lstStyle/>
          <a:p>
            <a:endParaRPr/>
          </a:p>
        </p:txBody>
      </p:sp>
      <p:sp>
        <p:nvSpPr>
          <p:cNvPr id="8" name="object 12"/>
          <p:cNvSpPr/>
          <p:nvPr/>
        </p:nvSpPr>
        <p:spPr>
          <a:xfrm>
            <a:off x="4721352" y="2202174"/>
            <a:ext cx="1197864" cy="2220468"/>
          </a:xfrm>
          <a:prstGeom prst="rect">
            <a:avLst/>
          </a:prstGeom>
          <a:blipFill>
            <a:blip r:embed="rId3" cstate="print"/>
            <a:stretch>
              <a:fillRect/>
            </a:stretch>
          </a:blipFill>
        </p:spPr>
        <p:txBody>
          <a:bodyPr wrap="square" lIns="0" tIns="0" rIns="0" bIns="0" rtlCol="0"/>
          <a:lstStyle/>
          <a:p>
            <a:endParaRPr/>
          </a:p>
        </p:txBody>
      </p:sp>
      <p:sp>
        <p:nvSpPr>
          <p:cNvPr id="9" name="object 13"/>
          <p:cNvSpPr/>
          <p:nvPr/>
        </p:nvSpPr>
        <p:spPr>
          <a:xfrm>
            <a:off x="5329427" y="3210301"/>
            <a:ext cx="180340" cy="0"/>
          </a:xfrm>
          <a:custGeom>
            <a:avLst/>
            <a:gdLst/>
            <a:ahLst/>
            <a:cxnLst/>
            <a:rect l="l" t="t" r="r" b="b"/>
            <a:pathLst>
              <a:path w="180339">
                <a:moveTo>
                  <a:pt x="0" y="0"/>
                </a:moveTo>
                <a:lnTo>
                  <a:pt x="179831" y="0"/>
                </a:lnTo>
              </a:path>
            </a:pathLst>
          </a:custGeom>
          <a:ln w="41147">
            <a:solidFill>
              <a:srgbClr val="000000"/>
            </a:solidFill>
          </a:ln>
        </p:spPr>
        <p:txBody>
          <a:bodyPr wrap="square" lIns="0" tIns="0" rIns="0" bIns="0" rtlCol="0"/>
          <a:lstStyle/>
          <a:p>
            <a:endParaRPr/>
          </a:p>
        </p:txBody>
      </p:sp>
      <p:sp>
        <p:nvSpPr>
          <p:cNvPr id="10" name="object 14"/>
          <p:cNvSpPr/>
          <p:nvPr/>
        </p:nvSpPr>
        <p:spPr>
          <a:xfrm>
            <a:off x="5178551" y="3240019"/>
            <a:ext cx="481965" cy="152400"/>
          </a:xfrm>
          <a:custGeom>
            <a:avLst/>
            <a:gdLst/>
            <a:ahLst/>
            <a:cxnLst/>
            <a:rect l="l" t="t" r="r" b="b"/>
            <a:pathLst>
              <a:path w="481964" h="152400">
                <a:moveTo>
                  <a:pt x="0" y="152399"/>
                </a:moveTo>
                <a:lnTo>
                  <a:pt x="481583" y="152399"/>
                </a:lnTo>
                <a:lnTo>
                  <a:pt x="481583" y="0"/>
                </a:lnTo>
                <a:lnTo>
                  <a:pt x="0" y="0"/>
                </a:lnTo>
                <a:lnTo>
                  <a:pt x="0" y="152399"/>
                </a:lnTo>
                <a:close/>
              </a:path>
            </a:pathLst>
          </a:custGeom>
          <a:solidFill>
            <a:srgbClr val="000000"/>
          </a:solidFill>
        </p:spPr>
        <p:txBody>
          <a:bodyPr wrap="square" lIns="0" tIns="0" rIns="0" bIns="0" rtlCol="0"/>
          <a:lstStyle/>
          <a:p>
            <a:endParaRPr/>
          </a:p>
        </p:txBody>
      </p:sp>
      <p:sp>
        <p:nvSpPr>
          <p:cNvPr id="11" name="object 15"/>
          <p:cNvSpPr/>
          <p:nvPr/>
        </p:nvSpPr>
        <p:spPr>
          <a:xfrm>
            <a:off x="5207507" y="3191510"/>
            <a:ext cx="424180" cy="0"/>
          </a:xfrm>
          <a:custGeom>
            <a:avLst/>
            <a:gdLst/>
            <a:ahLst/>
            <a:cxnLst/>
            <a:rect l="l" t="t" r="r" b="b"/>
            <a:pathLst>
              <a:path w="424179">
                <a:moveTo>
                  <a:pt x="0" y="0"/>
                </a:moveTo>
                <a:lnTo>
                  <a:pt x="423671" y="0"/>
                </a:lnTo>
              </a:path>
            </a:pathLst>
          </a:custGeom>
          <a:ln w="15240">
            <a:solidFill>
              <a:srgbClr val="BFBFBF"/>
            </a:solidFill>
          </a:ln>
        </p:spPr>
        <p:txBody>
          <a:bodyPr wrap="square" lIns="0" tIns="0" rIns="0" bIns="0" rtlCol="0"/>
          <a:lstStyle/>
          <a:p>
            <a:endParaRPr/>
          </a:p>
        </p:txBody>
      </p:sp>
      <p:sp>
        <p:nvSpPr>
          <p:cNvPr id="12" name="object 16"/>
          <p:cNvSpPr/>
          <p:nvPr/>
        </p:nvSpPr>
        <p:spPr>
          <a:xfrm>
            <a:off x="5199888" y="2885829"/>
            <a:ext cx="438911" cy="315187"/>
          </a:xfrm>
          <a:prstGeom prst="rect">
            <a:avLst/>
          </a:prstGeom>
          <a:blipFill>
            <a:blip r:embed="rId4" cstate="print"/>
            <a:stretch>
              <a:fillRect/>
            </a:stretch>
          </a:blipFill>
        </p:spPr>
        <p:txBody>
          <a:bodyPr wrap="square" lIns="0" tIns="0" rIns="0" bIns="0" rtlCol="0"/>
          <a:lstStyle/>
          <a:p>
            <a:endParaRPr/>
          </a:p>
        </p:txBody>
      </p:sp>
      <p:sp>
        <p:nvSpPr>
          <p:cNvPr id="13" name="object 17"/>
          <p:cNvSpPr/>
          <p:nvPr/>
        </p:nvSpPr>
        <p:spPr>
          <a:xfrm>
            <a:off x="5199888" y="3262879"/>
            <a:ext cx="439420" cy="105410"/>
          </a:xfrm>
          <a:custGeom>
            <a:avLst/>
            <a:gdLst/>
            <a:ahLst/>
            <a:cxnLst/>
            <a:rect l="l" t="t" r="r" b="b"/>
            <a:pathLst>
              <a:path w="439420" h="105410">
                <a:moveTo>
                  <a:pt x="0" y="105155"/>
                </a:moveTo>
                <a:lnTo>
                  <a:pt x="438911" y="105155"/>
                </a:lnTo>
                <a:lnTo>
                  <a:pt x="438911" y="0"/>
                </a:lnTo>
                <a:lnTo>
                  <a:pt x="0" y="0"/>
                </a:lnTo>
                <a:lnTo>
                  <a:pt x="0" y="105155"/>
                </a:lnTo>
                <a:close/>
              </a:path>
            </a:pathLst>
          </a:custGeom>
          <a:solidFill>
            <a:srgbClr val="BFBFBF"/>
          </a:solidFill>
        </p:spPr>
        <p:txBody>
          <a:bodyPr wrap="square" lIns="0" tIns="0" rIns="0" bIns="0" rtlCol="0"/>
          <a:lstStyle/>
          <a:p>
            <a:endParaRPr/>
          </a:p>
        </p:txBody>
      </p:sp>
      <p:sp>
        <p:nvSpPr>
          <p:cNvPr id="14" name="object 18"/>
          <p:cNvSpPr/>
          <p:nvPr/>
        </p:nvSpPr>
        <p:spPr>
          <a:xfrm>
            <a:off x="5186171" y="3247639"/>
            <a:ext cx="466725" cy="135890"/>
          </a:xfrm>
          <a:custGeom>
            <a:avLst/>
            <a:gdLst/>
            <a:ahLst/>
            <a:cxnLst/>
            <a:rect l="l" t="t" r="r" b="b"/>
            <a:pathLst>
              <a:path w="466725" h="135889">
                <a:moveTo>
                  <a:pt x="466343" y="0"/>
                </a:moveTo>
                <a:lnTo>
                  <a:pt x="452627" y="15239"/>
                </a:lnTo>
                <a:lnTo>
                  <a:pt x="452627" y="120395"/>
                </a:lnTo>
                <a:lnTo>
                  <a:pt x="13715" y="120395"/>
                </a:lnTo>
                <a:lnTo>
                  <a:pt x="0" y="135635"/>
                </a:lnTo>
                <a:lnTo>
                  <a:pt x="466343" y="135635"/>
                </a:lnTo>
                <a:lnTo>
                  <a:pt x="466343" y="0"/>
                </a:lnTo>
                <a:close/>
              </a:path>
            </a:pathLst>
          </a:custGeom>
          <a:solidFill>
            <a:srgbClr val="999999"/>
          </a:solidFill>
        </p:spPr>
        <p:txBody>
          <a:bodyPr wrap="square" lIns="0" tIns="0" rIns="0" bIns="0" rtlCol="0"/>
          <a:lstStyle/>
          <a:p>
            <a:endParaRPr/>
          </a:p>
        </p:txBody>
      </p:sp>
      <p:sp>
        <p:nvSpPr>
          <p:cNvPr id="15" name="object 19"/>
          <p:cNvSpPr/>
          <p:nvPr/>
        </p:nvSpPr>
        <p:spPr>
          <a:xfrm>
            <a:off x="5186171" y="3247639"/>
            <a:ext cx="466725" cy="135890"/>
          </a:xfrm>
          <a:custGeom>
            <a:avLst/>
            <a:gdLst/>
            <a:ahLst/>
            <a:cxnLst/>
            <a:rect l="l" t="t" r="r" b="b"/>
            <a:pathLst>
              <a:path w="466725" h="135889">
                <a:moveTo>
                  <a:pt x="466343" y="0"/>
                </a:moveTo>
                <a:lnTo>
                  <a:pt x="0" y="0"/>
                </a:lnTo>
                <a:lnTo>
                  <a:pt x="0" y="135635"/>
                </a:lnTo>
                <a:lnTo>
                  <a:pt x="13715" y="120395"/>
                </a:lnTo>
                <a:lnTo>
                  <a:pt x="13715" y="15239"/>
                </a:lnTo>
                <a:lnTo>
                  <a:pt x="452627" y="15239"/>
                </a:lnTo>
                <a:lnTo>
                  <a:pt x="466343" y="0"/>
                </a:lnTo>
                <a:close/>
              </a:path>
            </a:pathLst>
          </a:custGeom>
          <a:solidFill>
            <a:srgbClr val="FFFFFF"/>
          </a:solidFill>
        </p:spPr>
        <p:txBody>
          <a:bodyPr wrap="square" lIns="0" tIns="0" rIns="0" bIns="0" rtlCol="0"/>
          <a:lstStyle/>
          <a:p>
            <a:endParaRPr/>
          </a:p>
        </p:txBody>
      </p:sp>
      <p:sp>
        <p:nvSpPr>
          <p:cNvPr id="16" name="object 20"/>
          <p:cNvSpPr/>
          <p:nvPr/>
        </p:nvSpPr>
        <p:spPr>
          <a:xfrm>
            <a:off x="5507735" y="3312409"/>
            <a:ext cx="86995" cy="0"/>
          </a:xfrm>
          <a:custGeom>
            <a:avLst/>
            <a:gdLst/>
            <a:ahLst/>
            <a:cxnLst/>
            <a:rect l="l" t="t" r="r" b="b"/>
            <a:pathLst>
              <a:path w="86995">
                <a:moveTo>
                  <a:pt x="0" y="0"/>
                </a:moveTo>
                <a:lnTo>
                  <a:pt x="86867" y="0"/>
                </a:lnTo>
              </a:path>
            </a:pathLst>
          </a:custGeom>
          <a:ln w="7619">
            <a:solidFill>
              <a:srgbClr val="000000"/>
            </a:solidFill>
          </a:ln>
        </p:spPr>
        <p:txBody>
          <a:bodyPr wrap="square" lIns="0" tIns="0" rIns="0" bIns="0" rtlCol="0"/>
          <a:lstStyle/>
          <a:p>
            <a:endParaRPr/>
          </a:p>
        </p:txBody>
      </p:sp>
      <p:sp>
        <p:nvSpPr>
          <p:cNvPr id="17" name="object 21"/>
          <p:cNvSpPr/>
          <p:nvPr/>
        </p:nvSpPr>
        <p:spPr>
          <a:xfrm>
            <a:off x="5477255" y="3300979"/>
            <a:ext cx="146685" cy="0"/>
          </a:xfrm>
          <a:custGeom>
            <a:avLst/>
            <a:gdLst/>
            <a:ahLst/>
            <a:cxnLst/>
            <a:rect l="l" t="t" r="r" b="b"/>
            <a:pathLst>
              <a:path w="146685">
                <a:moveTo>
                  <a:pt x="0" y="0"/>
                </a:moveTo>
                <a:lnTo>
                  <a:pt x="146303" y="0"/>
                </a:lnTo>
              </a:path>
            </a:pathLst>
          </a:custGeom>
          <a:ln w="15239">
            <a:solidFill>
              <a:srgbClr val="000000"/>
            </a:solidFill>
          </a:ln>
        </p:spPr>
        <p:txBody>
          <a:bodyPr wrap="square" lIns="0" tIns="0" rIns="0" bIns="0" rtlCol="0"/>
          <a:lstStyle/>
          <a:p>
            <a:endParaRPr/>
          </a:p>
        </p:txBody>
      </p:sp>
      <p:sp>
        <p:nvSpPr>
          <p:cNvPr id="18" name="object 22"/>
          <p:cNvSpPr/>
          <p:nvPr/>
        </p:nvSpPr>
        <p:spPr>
          <a:xfrm>
            <a:off x="5507735" y="3289549"/>
            <a:ext cx="86995" cy="0"/>
          </a:xfrm>
          <a:custGeom>
            <a:avLst/>
            <a:gdLst/>
            <a:ahLst/>
            <a:cxnLst/>
            <a:rect l="l" t="t" r="r" b="b"/>
            <a:pathLst>
              <a:path w="86995">
                <a:moveTo>
                  <a:pt x="0" y="0"/>
                </a:moveTo>
                <a:lnTo>
                  <a:pt x="86867" y="0"/>
                </a:lnTo>
              </a:path>
            </a:pathLst>
          </a:custGeom>
          <a:ln w="7619">
            <a:solidFill>
              <a:srgbClr val="000000"/>
            </a:solidFill>
          </a:ln>
        </p:spPr>
        <p:txBody>
          <a:bodyPr wrap="square" lIns="0" tIns="0" rIns="0" bIns="0" rtlCol="0"/>
          <a:lstStyle/>
          <a:p>
            <a:endParaRPr/>
          </a:p>
        </p:txBody>
      </p:sp>
      <p:sp>
        <p:nvSpPr>
          <p:cNvPr id="19" name="object 23"/>
          <p:cNvSpPr/>
          <p:nvPr/>
        </p:nvSpPr>
        <p:spPr>
          <a:xfrm>
            <a:off x="5215127" y="3289549"/>
            <a:ext cx="29209" cy="0"/>
          </a:xfrm>
          <a:custGeom>
            <a:avLst/>
            <a:gdLst/>
            <a:ahLst/>
            <a:cxnLst/>
            <a:rect l="l" t="t" r="r" b="b"/>
            <a:pathLst>
              <a:path w="29210">
                <a:moveTo>
                  <a:pt x="0" y="0"/>
                </a:moveTo>
                <a:lnTo>
                  <a:pt x="28955" y="0"/>
                </a:lnTo>
              </a:path>
            </a:pathLst>
          </a:custGeom>
          <a:ln w="22859">
            <a:solidFill>
              <a:srgbClr val="007F00"/>
            </a:solidFill>
          </a:ln>
        </p:spPr>
        <p:txBody>
          <a:bodyPr wrap="square" lIns="0" tIns="0" rIns="0" bIns="0" rtlCol="0"/>
          <a:lstStyle/>
          <a:p>
            <a:endParaRPr/>
          </a:p>
        </p:txBody>
      </p:sp>
      <p:sp>
        <p:nvSpPr>
          <p:cNvPr id="20" name="object 24"/>
          <p:cNvSpPr/>
          <p:nvPr/>
        </p:nvSpPr>
        <p:spPr>
          <a:xfrm>
            <a:off x="5215127" y="3283453"/>
            <a:ext cx="13970" cy="0"/>
          </a:xfrm>
          <a:custGeom>
            <a:avLst/>
            <a:gdLst/>
            <a:ahLst/>
            <a:cxnLst/>
            <a:rect l="l" t="t" r="r" b="b"/>
            <a:pathLst>
              <a:path w="13970">
                <a:moveTo>
                  <a:pt x="0" y="0"/>
                </a:moveTo>
                <a:lnTo>
                  <a:pt x="13715" y="0"/>
                </a:lnTo>
              </a:path>
            </a:pathLst>
          </a:custGeom>
          <a:ln w="10667">
            <a:solidFill>
              <a:srgbClr val="00FF00"/>
            </a:solidFill>
          </a:ln>
        </p:spPr>
        <p:txBody>
          <a:bodyPr wrap="square" lIns="0" tIns="0" rIns="0" bIns="0" rtlCol="0"/>
          <a:lstStyle/>
          <a:p>
            <a:endParaRPr/>
          </a:p>
        </p:txBody>
      </p:sp>
      <p:sp>
        <p:nvSpPr>
          <p:cNvPr id="21" name="object 25"/>
          <p:cNvSpPr/>
          <p:nvPr/>
        </p:nvSpPr>
        <p:spPr>
          <a:xfrm>
            <a:off x="5335523" y="3406134"/>
            <a:ext cx="170687" cy="100583"/>
          </a:xfrm>
          <a:prstGeom prst="rect">
            <a:avLst/>
          </a:prstGeom>
          <a:blipFill>
            <a:blip r:embed="rId5" cstate="print"/>
            <a:stretch>
              <a:fillRect/>
            </a:stretch>
          </a:blipFill>
        </p:spPr>
        <p:txBody>
          <a:bodyPr wrap="square" lIns="0" tIns="0" rIns="0" bIns="0" rtlCol="0"/>
          <a:lstStyle/>
          <a:p>
            <a:endParaRPr/>
          </a:p>
        </p:txBody>
      </p:sp>
      <p:sp>
        <p:nvSpPr>
          <p:cNvPr id="22" name="object 26"/>
          <p:cNvSpPr/>
          <p:nvPr/>
        </p:nvSpPr>
        <p:spPr>
          <a:xfrm>
            <a:off x="4023359" y="3063235"/>
            <a:ext cx="974090" cy="38100"/>
          </a:xfrm>
          <a:custGeom>
            <a:avLst/>
            <a:gdLst/>
            <a:ahLst/>
            <a:cxnLst/>
            <a:rect l="l" t="t" r="r" b="b"/>
            <a:pathLst>
              <a:path w="974089" h="38100">
                <a:moveTo>
                  <a:pt x="38099" y="0"/>
                </a:moveTo>
                <a:lnTo>
                  <a:pt x="0" y="18287"/>
                </a:lnTo>
                <a:lnTo>
                  <a:pt x="38099" y="38099"/>
                </a:lnTo>
                <a:lnTo>
                  <a:pt x="38099" y="21335"/>
                </a:lnTo>
                <a:lnTo>
                  <a:pt x="32003" y="21335"/>
                </a:lnTo>
                <a:lnTo>
                  <a:pt x="32003" y="16763"/>
                </a:lnTo>
                <a:lnTo>
                  <a:pt x="38099" y="16763"/>
                </a:lnTo>
                <a:lnTo>
                  <a:pt x="38099" y="0"/>
                </a:lnTo>
                <a:close/>
              </a:path>
              <a:path w="974089" h="38100">
                <a:moveTo>
                  <a:pt x="38099" y="16763"/>
                </a:moveTo>
                <a:lnTo>
                  <a:pt x="32003" y="16763"/>
                </a:lnTo>
                <a:lnTo>
                  <a:pt x="32003" y="21335"/>
                </a:lnTo>
                <a:lnTo>
                  <a:pt x="38099" y="21335"/>
                </a:lnTo>
                <a:lnTo>
                  <a:pt x="38099" y="16763"/>
                </a:lnTo>
                <a:close/>
              </a:path>
              <a:path w="974089" h="38100">
                <a:moveTo>
                  <a:pt x="973835" y="16763"/>
                </a:moveTo>
                <a:lnTo>
                  <a:pt x="38099" y="16763"/>
                </a:lnTo>
                <a:lnTo>
                  <a:pt x="38099" y="21335"/>
                </a:lnTo>
                <a:lnTo>
                  <a:pt x="973835" y="21335"/>
                </a:lnTo>
                <a:lnTo>
                  <a:pt x="973835" y="16763"/>
                </a:lnTo>
                <a:close/>
              </a:path>
            </a:pathLst>
          </a:custGeom>
          <a:solidFill>
            <a:srgbClr val="000000"/>
          </a:solidFill>
        </p:spPr>
        <p:txBody>
          <a:bodyPr wrap="square" lIns="0" tIns="0" rIns="0" bIns="0" rtlCol="0"/>
          <a:lstStyle/>
          <a:p>
            <a:endParaRPr/>
          </a:p>
        </p:txBody>
      </p:sp>
      <p:sp>
        <p:nvSpPr>
          <p:cNvPr id="23" name="object 27"/>
          <p:cNvSpPr/>
          <p:nvPr/>
        </p:nvSpPr>
        <p:spPr>
          <a:xfrm>
            <a:off x="4023359" y="3189727"/>
            <a:ext cx="974090" cy="38100"/>
          </a:xfrm>
          <a:custGeom>
            <a:avLst/>
            <a:gdLst/>
            <a:ahLst/>
            <a:cxnLst/>
            <a:rect l="l" t="t" r="r" b="b"/>
            <a:pathLst>
              <a:path w="974089" h="38100">
                <a:moveTo>
                  <a:pt x="935735" y="0"/>
                </a:moveTo>
                <a:lnTo>
                  <a:pt x="935735" y="38099"/>
                </a:lnTo>
                <a:lnTo>
                  <a:pt x="970660" y="21335"/>
                </a:lnTo>
                <a:lnTo>
                  <a:pt x="943355" y="21335"/>
                </a:lnTo>
                <a:lnTo>
                  <a:pt x="943355" y="16763"/>
                </a:lnTo>
                <a:lnTo>
                  <a:pt x="967974" y="16763"/>
                </a:lnTo>
                <a:lnTo>
                  <a:pt x="935735" y="0"/>
                </a:lnTo>
                <a:close/>
              </a:path>
              <a:path w="974089" h="38100">
                <a:moveTo>
                  <a:pt x="935735" y="16763"/>
                </a:moveTo>
                <a:lnTo>
                  <a:pt x="0" y="16763"/>
                </a:lnTo>
                <a:lnTo>
                  <a:pt x="0" y="21335"/>
                </a:lnTo>
                <a:lnTo>
                  <a:pt x="935735" y="21335"/>
                </a:lnTo>
                <a:lnTo>
                  <a:pt x="935735" y="16763"/>
                </a:lnTo>
                <a:close/>
              </a:path>
              <a:path w="974089" h="38100">
                <a:moveTo>
                  <a:pt x="967974" y="16763"/>
                </a:moveTo>
                <a:lnTo>
                  <a:pt x="943355" y="16763"/>
                </a:lnTo>
                <a:lnTo>
                  <a:pt x="943355" y="21335"/>
                </a:lnTo>
                <a:lnTo>
                  <a:pt x="970660" y="21335"/>
                </a:lnTo>
                <a:lnTo>
                  <a:pt x="973835" y="19811"/>
                </a:lnTo>
                <a:lnTo>
                  <a:pt x="967974" y="16763"/>
                </a:lnTo>
                <a:close/>
              </a:path>
            </a:pathLst>
          </a:custGeom>
          <a:solidFill>
            <a:srgbClr val="000000"/>
          </a:solidFill>
        </p:spPr>
        <p:txBody>
          <a:bodyPr wrap="square" lIns="0" tIns="0" rIns="0" bIns="0" rtlCol="0"/>
          <a:lstStyle/>
          <a:p>
            <a:endParaRPr/>
          </a:p>
        </p:txBody>
      </p:sp>
      <p:sp>
        <p:nvSpPr>
          <p:cNvPr id="24" name="object 28"/>
          <p:cNvSpPr txBox="1"/>
          <p:nvPr/>
        </p:nvSpPr>
        <p:spPr>
          <a:xfrm>
            <a:off x="3399534" y="2266953"/>
            <a:ext cx="873760" cy="227329"/>
          </a:xfrm>
          <a:prstGeom prst="rect">
            <a:avLst/>
          </a:prstGeom>
        </p:spPr>
        <p:txBody>
          <a:bodyPr vert="horz" wrap="square" lIns="0" tIns="0" rIns="0" bIns="0" rtlCol="0">
            <a:spAutoFit/>
          </a:bodyPr>
          <a:lstStyle/>
          <a:p>
            <a:pPr marL="12700">
              <a:lnSpc>
                <a:spcPct val="100000"/>
              </a:lnSpc>
            </a:pPr>
            <a:r>
              <a:rPr sz="1350" spc="-165" dirty="0">
                <a:latin typeface="Arial"/>
                <a:cs typeface="Arial"/>
              </a:rPr>
              <a:t>OLAP</a:t>
            </a:r>
            <a:r>
              <a:rPr sz="1350" spc="-150" dirty="0">
                <a:latin typeface="Arial"/>
                <a:cs typeface="Arial"/>
              </a:rPr>
              <a:t> </a:t>
            </a:r>
            <a:r>
              <a:rPr sz="1350" spc="-60" dirty="0">
                <a:latin typeface="Arial"/>
                <a:cs typeface="Arial"/>
              </a:rPr>
              <a:t>server</a:t>
            </a:r>
            <a:endParaRPr sz="1350">
              <a:latin typeface="Arial"/>
              <a:cs typeface="Arial"/>
            </a:endParaRPr>
          </a:p>
        </p:txBody>
      </p:sp>
      <p:sp>
        <p:nvSpPr>
          <p:cNvPr id="25" name="object 29"/>
          <p:cNvSpPr txBox="1"/>
          <p:nvPr/>
        </p:nvSpPr>
        <p:spPr>
          <a:xfrm>
            <a:off x="4958586" y="2269239"/>
            <a:ext cx="763270" cy="386080"/>
          </a:xfrm>
          <a:prstGeom prst="rect">
            <a:avLst/>
          </a:prstGeom>
        </p:spPr>
        <p:txBody>
          <a:bodyPr vert="horz" wrap="square" lIns="0" tIns="0" rIns="0" bIns="0" rtlCol="0">
            <a:spAutoFit/>
          </a:bodyPr>
          <a:lstStyle/>
          <a:p>
            <a:pPr marL="12700" marR="5080" indent="92710">
              <a:lnSpc>
                <a:spcPct val="100000"/>
              </a:lnSpc>
            </a:pPr>
            <a:r>
              <a:rPr sz="1200" spc="-70" dirty="0">
                <a:latin typeface="Arial"/>
                <a:cs typeface="Arial"/>
              </a:rPr>
              <a:t>End-user  </a:t>
            </a:r>
            <a:r>
              <a:rPr sz="1200" spc="-105" dirty="0">
                <a:latin typeface="Arial"/>
                <a:cs typeface="Arial"/>
              </a:rPr>
              <a:t>access</a:t>
            </a:r>
            <a:r>
              <a:rPr sz="1200" spc="-145" dirty="0">
                <a:latin typeface="Arial"/>
                <a:cs typeface="Arial"/>
              </a:rPr>
              <a:t> </a:t>
            </a:r>
            <a:r>
              <a:rPr sz="1200" spc="-30" dirty="0">
                <a:latin typeface="Arial"/>
                <a:cs typeface="Arial"/>
              </a:rPr>
              <a:t>tools</a:t>
            </a:r>
            <a:endParaRPr sz="1200">
              <a:latin typeface="Arial"/>
              <a:cs typeface="Arial"/>
            </a:endParaRPr>
          </a:p>
        </p:txBody>
      </p:sp>
      <p:sp>
        <p:nvSpPr>
          <p:cNvPr id="26" name="object 30"/>
          <p:cNvSpPr txBox="1"/>
          <p:nvPr/>
        </p:nvSpPr>
        <p:spPr>
          <a:xfrm>
            <a:off x="4274310" y="2832610"/>
            <a:ext cx="417195" cy="171450"/>
          </a:xfrm>
          <a:prstGeom prst="rect">
            <a:avLst/>
          </a:prstGeom>
        </p:spPr>
        <p:txBody>
          <a:bodyPr vert="horz" wrap="square" lIns="0" tIns="0" rIns="0" bIns="0" rtlCol="0">
            <a:spAutoFit/>
          </a:bodyPr>
          <a:lstStyle/>
          <a:p>
            <a:pPr marL="12700">
              <a:lnSpc>
                <a:spcPct val="100000"/>
              </a:lnSpc>
            </a:pPr>
            <a:r>
              <a:rPr sz="1000" spc="-5" dirty="0">
                <a:latin typeface="Arial"/>
                <a:cs typeface="Arial"/>
              </a:rPr>
              <a:t>r</a:t>
            </a:r>
            <a:r>
              <a:rPr sz="1000" spc="-70" dirty="0">
                <a:latin typeface="Arial"/>
                <a:cs typeface="Arial"/>
              </a:rPr>
              <a:t>e</a:t>
            </a:r>
            <a:r>
              <a:rPr sz="1000" spc="-35" dirty="0">
                <a:latin typeface="Arial"/>
                <a:cs typeface="Arial"/>
              </a:rPr>
              <a:t>qu</a:t>
            </a:r>
            <a:r>
              <a:rPr sz="1000" spc="-70" dirty="0">
                <a:latin typeface="Arial"/>
                <a:cs typeface="Arial"/>
              </a:rPr>
              <a:t>e</a:t>
            </a:r>
            <a:r>
              <a:rPr sz="1000" spc="-135" dirty="0">
                <a:latin typeface="Arial"/>
                <a:cs typeface="Arial"/>
              </a:rPr>
              <a:t>s</a:t>
            </a:r>
            <a:r>
              <a:rPr sz="1000" spc="55" dirty="0">
                <a:latin typeface="Arial"/>
                <a:cs typeface="Arial"/>
              </a:rPr>
              <a:t>t</a:t>
            </a:r>
            <a:endParaRPr sz="1000">
              <a:latin typeface="Arial"/>
              <a:cs typeface="Arial"/>
            </a:endParaRPr>
          </a:p>
        </p:txBody>
      </p:sp>
      <p:sp>
        <p:nvSpPr>
          <p:cNvPr id="27" name="object 31"/>
          <p:cNvSpPr txBox="1"/>
          <p:nvPr/>
        </p:nvSpPr>
        <p:spPr>
          <a:xfrm>
            <a:off x="4198110" y="3252219"/>
            <a:ext cx="445134" cy="155575"/>
          </a:xfrm>
          <a:prstGeom prst="rect">
            <a:avLst/>
          </a:prstGeom>
        </p:spPr>
        <p:txBody>
          <a:bodyPr vert="horz" wrap="square" lIns="0" tIns="0" rIns="0" bIns="0" rtlCol="0">
            <a:spAutoFit/>
          </a:bodyPr>
          <a:lstStyle/>
          <a:p>
            <a:pPr marL="12700">
              <a:lnSpc>
                <a:spcPct val="100000"/>
              </a:lnSpc>
            </a:pPr>
            <a:r>
              <a:rPr sz="900" spc="-55" dirty="0">
                <a:latin typeface="Arial"/>
                <a:cs typeface="Arial"/>
              </a:rPr>
              <a:t>response</a:t>
            </a:r>
            <a:endParaRPr sz="900">
              <a:latin typeface="Arial"/>
              <a:cs typeface="Arial"/>
            </a:endParaRPr>
          </a:p>
        </p:txBody>
      </p:sp>
      <p:sp>
        <p:nvSpPr>
          <p:cNvPr id="28" name="object 32"/>
          <p:cNvSpPr/>
          <p:nvPr/>
        </p:nvSpPr>
        <p:spPr>
          <a:xfrm>
            <a:off x="3785615" y="2872735"/>
            <a:ext cx="52069" cy="497205"/>
          </a:xfrm>
          <a:custGeom>
            <a:avLst/>
            <a:gdLst/>
            <a:ahLst/>
            <a:cxnLst/>
            <a:rect l="l" t="t" r="r" b="b"/>
            <a:pathLst>
              <a:path w="52070" h="497204">
                <a:moveTo>
                  <a:pt x="0" y="0"/>
                </a:moveTo>
                <a:lnTo>
                  <a:pt x="0" y="496823"/>
                </a:lnTo>
                <a:lnTo>
                  <a:pt x="51815" y="426719"/>
                </a:lnTo>
                <a:lnTo>
                  <a:pt x="51815" y="18287"/>
                </a:lnTo>
                <a:lnTo>
                  <a:pt x="0" y="0"/>
                </a:lnTo>
                <a:close/>
              </a:path>
            </a:pathLst>
          </a:custGeom>
          <a:solidFill>
            <a:srgbClr val="000000"/>
          </a:solidFill>
        </p:spPr>
        <p:txBody>
          <a:bodyPr wrap="square" lIns="0" tIns="0" rIns="0" bIns="0" rtlCol="0"/>
          <a:lstStyle/>
          <a:p>
            <a:endParaRPr/>
          </a:p>
        </p:txBody>
      </p:sp>
      <p:sp>
        <p:nvSpPr>
          <p:cNvPr id="29" name="object 33"/>
          <p:cNvSpPr/>
          <p:nvPr/>
        </p:nvSpPr>
        <p:spPr>
          <a:xfrm>
            <a:off x="3771900" y="2891023"/>
            <a:ext cx="53340" cy="497205"/>
          </a:xfrm>
          <a:custGeom>
            <a:avLst/>
            <a:gdLst/>
            <a:ahLst/>
            <a:cxnLst/>
            <a:rect l="l" t="t" r="r" b="b"/>
            <a:pathLst>
              <a:path w="53339" h="497204">
                <a:moveTo>
                  <a:pt x="53339" y="0"/>
                </a:moveTo>
                <a:lnTo>
                  <a:pt x="0" y="71627"/>
                </a:lnTo>
                <a:lnTo>
                  <a:pt x="0" y="496823"/>
                </a:lnTo>
                <a:lnTo>
                  <a:pt x="53339" y="426719"/>
                </a:lnTo>
                <a:lnTo>
                  <a:pt x="53339" y="0"/>
                </a:lnTo>
                <a:close/>
              </a:path>
            </a:pathLst>
          </a:custGeom>
          <a:solidFill>
            <a:srgbClr val="000000"/>
          </a:solidFill>
        </p:spPr>
        <p:txBody>
          <a:bodyPr wrap="square" lIns="0" tIns="0" rIns="0" bIns="0" rtlCol="0"/>
          <a:lstStyle/>
          <a:p>
            <a:endParaRPr/>
          </a:p>
        </p:txBody>
      </p:sp>
      <p:sp>
        <p:nvSpPr>
          <p:cNvPr id="30" name="object 34"/>
          <p:cNvSpPr/>
          <p:nvPr/>
        </p:nvSpPr>
        <p:spPr>
          <a:xfrm>
            <a:off x="3564635" y="2872735"/>
            <a:ext cx="260985" cy="71755"/>
          </a:xfrm>
          <a:custGeom>
            <a:avLst/>
            <a:gdLst/>
            <a:ahLst/>
            <a:cxnLst/>
            <a:rect l="l" t="t" r="r" b="b"/>
            <a:pathLst>
              <a:path w="260985" h="71755">
                <a:moveTo>
                  <a:pt x="260603" y="0"/>
                </a:moveTo>
                <a:lnTo>
                  <a:pt x="51815" y="0"/>
                </a:lnTo>
                <a:lnTo>
                  <a:pt x="0" y="71627"/>
                </a:lnTo>
                <a:lnTo>
                  <a:pt x="207263" y="71627"/>
                </a:lnTo>
                <a:lnTo>
                  <a:pt x="260603" y="0"/>
                </a:lnTo>
                <a:close/>
              </a:path>
            </a:pathLst>
          </a:custGeom>
          <a:solidFill>
            <a:srgbClr val="BFBFBF"/>
          </a:solidFill>
        </p:spPr>
        <p:txBody>
          <a:bodyPr wrap="square" lIns="0" tIns="0" rIns="0" bIns="0" rtlCol="0"/>
          <a:lstStyle/>
          <a:p>
            <a:endParaRPr/>
          </a:p>
        </p:txBody>
      </p:sp>
      <p:sp>
        <p:nvSpPr>
          <p:cNvPr id="31" name="object 35"/>
          <p:cNvSpPr/>
          <p:nvPr/>
        </p:nvSpPr>
        <p:spPr>
          <a:xfrm>
            <a:off x="3771900" y="2872735"/>
            <a:ext cx="53340" cy="497205"/>
          </a:xfrm>
          <a:custGeom>
            <a:avLst/>
            <a:gdLst/>
            <a:ahLst/>
            <a:cxnLst/>
            <a:rect l="l" t="t" r="r" b="b"/>
            <a:pathLst>
              <a:path w="53339" h="497204">
                <a:moveTo>
                  <a:pt x="53339" y="0"/>
                </a:moveTo>
                <a:lnTo>
                  <a:pt x="0" y="71627"/>
                </a:lnTo>
                <a:lnTo>
                  <a:pt x="0" y="496823"/>
                </a:lnTo>
                <a:lnTo>
                  <a:pt x="53339" y="426719"/>
                </a:lnTo>
                <a:lnTo>
                  <a:pt x="53339" y="0"/>
                </a:lnTo>
                <a:close/>
              </a:path>
            </a:pathLst>
          </a:custGeom>
          <a:solidFill>
            <a:srgbClr val="7F7F7F"/>
          </a:solidFill>
        </p:spPr>
        <p:txBody>
          <a:bodyPr wrap="square" lIns="0" tIns="0" rIns="0" bIns="0" rtlCol="0"/>
          <a:lstStyle/>
          <a:p>
            <a:endParaRPr/>
          </a:p>
        </p:txBody>
      </p:sp>
      <p:sp>
        <p:nvSpPr>
          <p:cNvPr id="32" name="object 36"/>
          <p:cNvSpPr/>
          <p:nvPr/>
        </p:nvSpPr>
        <p:spPr>
          <a:xfrm>
            <a:off x="3707891" y="3316981"/>
            <a:ext cx="38100" cy="0"/>
          </a:xfrm>
          <a:custGeom>
            <a:avLst/>
            <a:gdLst/>
            <a:ahLst/>
            <a:cxnLst/>
            <a:rect l="l" t="t" r="r" b="b"/>
            <a:pathLst>
              <a:path w="38100">
                <a:moveTo>
                  <a:pt x="0" y="0"/>
                </a:moveTo>
                <a:lnTo>
                  <a:pt x="38099" y="0"/>
                </a:lnTo>
              </a:path>
            </a:pathLst>
          </a:custGeom>
          <a:ln w="35051">
            <a:solidFill>
              <a:srgbClr val="FF0000"/>
            </a:solidFill>
          </a:ln>
        </p:spPr>
        <p:txBody>
          <a:bodyPr wrap="square" lIns="0" tIns="0" rIns="0" bIns="0" rtlCol="0"/>
          <a:lstStyle/>
          <a:p>
            <a:endParaRPr/>
          </a:p>
        </p:txBody>
      </p:sp>
      <p:sp>
        <p:nvSpPr>
          <p:cNvPr id="33" name="object 37"/>
          <p:cNvSpPr/>
          <p:nvPr/>
        </p:nvSpPr>
        <p:spPr>
          <a:xfrm>
            <a:off x="3564635" y="2872735"/>
            <a:ext cx="260985" cy="71755"/>
          </a:xfrm>
          <a:custGeom>
            <a:avLst/>
            <a:gdLst/>
            <a:ahLst/>
            <a:cxnLst/>
            <a:rect l="l" t="t" r="r" b="b"/>
            <a:pathLst>
              <a:path w="260985" h="71755">
                <a:moveTo>
                  <a:pt x="260603" y="0"/>
                </a:moveTo>
                <a:lnTo>
                  <a:pt x="51815" y="0"/>
                </a:lnTo>
                <a:lnTo>
                  <a:pt x="0" y="71627"/>
                </a:lnTo>
                <a:lnTo>
                  <a:pt x="6095" y="71627"/>
                </a:lnTo>
                <a:lnTo>
                  <a:pt x="51815" y="9143"/>
                </a:lnTo>
                <a:lnTo>
                  <a:pt x="252983" y="9143"/>
                </a:lnTo>
                <a:lnTo>
                  <a:pt x="260603" y="0"/>
                </a:lnTo>
                <a:close/>
              </a:path>
            </a:pathLst>
          </a:custGeom>
          <a:solidFill>
            <a:srgbClr val="7F7F7F"/>
          </a:solidFill>
        </p:spPr>
        <p:txBody>
          <a:bodyPr wrap="square" lIns="0" tIns="0" rIns="0" bIns="0" rtlCol="0"/>
          <a:lstStyle/>
          <a:p>
            <a:endParaRPr/>
          </a:p>
        </p:txBody>
      </p:sp>
      <p:graphicFrame>
        <p:nvGraphicFramePr>
          <p:cNvPr id="34" name="object 38"/>
          <p:cNvGraphicFramePr>
            <a:graphicFrameLocks noGrp="1"/>
          </p:cNvGraphicFramePr>
          <p:nvPr/>
        </p:nvGraphicFramePr>
        <p:xfrm>
          <a:off x="3564635" y="2944363"/>
          <a:ext cx="204215" cy="460248"/>
        </p:xfrm>
        <a:graphic>
          <a:graphicData uri="http://schemas.openxmlformats.org/drawingml/2006/table">
            <a:tbl>
              <a:tblPr firstRow="1" bandRow="1">
                <a:tableStyleId>{2D5ABB26-0587-4C30-8999-92F81FD0307C}</a:tableStyleId>
              </a:tblPr>
              <a:tblGrid>
                <a:gridCol w="204215">
                  <a:extLst>
                    <a:ext uri="{9D8B030D-6E8A-4147-A177-3AD203B41FA5}">
                      <a16:colId xmlns:a16="http://schemas.microsoft.com/office/drawing/2014/main" val="20000"/>
                    </a:ext>
                  </a:extLst>
                </a:gridCol>
              </a:tblGrid>
              <a:tr h="119633">
                <a:tc>
                  <a:txBody>
                    <a:bodyPr/>
                    <a:lstStyle/>
                    <a:p>
                      <a:endParaRPr sz="900">
                        <a:latin typeface="Arial"/>
                        <a:cs typeface="Arial"/>
                      </a:endParaRPr>
                    </a:p>
                  </a:txBody>
                  <a:tcPr marL="0" marR="0" marT="0" marB="0">
                    <a:lnL w="6095">
                      <a:solidFill>
                        <a:srgbClr val="7F7F7F"/>
                      </a:solidFill>
                      <a:prstDash val="solid"/>
                    </a:lnL>
                    <a:lnT w="9143">
                      <a:solidFill>
                        <a:srgbClr val="FFFFFF"/>
                      </a:solidFill>
                      <a:prstDash val="solid"/>
                    </a:lnT>
                    <a:lnB w="16763">
                      <a:solidFill>
                        <a:srgbClr val="7F7F7F"/>
                      </a:solidFill>
                      <a:prstDash val="solid"/>
                    </a:lnB>
                    <a:solidFill>
                      <a:srgbClr val="BFBFBF"/>
                    </a:solidFill>
                  </a:tcPr>
                </a:tc>
                <a:extLst>
                  <a:ext uri="{0D108BD9-81ED-4DB2-BD59-A6C34878D82A}">
                    <a16:rowId xmlns:a16="http://schemas.microsoft.com/office/drawing/2014/main" val="10000"/>
                  </a:ext>
                </a:extLst>
              </a:tr>
              <a:tr h="124205">
                <a:tc>
                  <a:txBody>
                    <a:bodyPr/>
                    <a:lstStyle/>
                    <a:p>
                      <a:endParaRPr sz="900">
                        <a:latin typeface="Arial"/>
                        <a:cs typeface="Arial"/>
                      </a:endParaRPr>
                    </a:p>
                  </a:txBody>
                  <a:tcPr marL="0" marR="0" marT="0" marB="0">
                    <a:lnL w="6095">
                      <a:solidFill>
                        <a:srgbClr val="7F7F7F"/>
                      </a:solidFill>
                      <a:prstDash val="solid"/>
                    </a:lnL>
                    <a:lnT w="16763">
                      <a:solidFill>
                        <a:srgbClr val="7F7F7F"/>
                      </a:solidFill>
                      <a:prstDash val="solid"/>
                    </a:lnT>
                    <a:lnB w="18287">
                      <a:solidFill>
                        <a:srgbClr val="FFFFFF"/>
                      </a:solidFill>
                      <a:prstDash val="solid"/>
                    </a:lnB>
                    <a:solidFill>
                      <a:srgbClr val="BFBFBF"/>
                    </a:solidFill>
                  </a:tcPr>
                </a:tc>
                <a:extLst>
                  <a:ext uri="{0D108BD9-81ED-4DB2-BD59-A6C34878D82A}">
                    <a16:rowId xmlns:a16="http://schemas.microsoft.com/office/drawing/2014/main" val="10001"/>
                  </a:ext>
                </a:extLst>
              </a:tr>
              <a:tr h="185928">
                <a:tc>
                  <a:txBody>
                    <a:bodyPr/>
                    <a:lstStyle/>
                    <a:p>
                      <a:pPr>
                        <a:lnSpc>
                          <a:spcPct val="100000"/>
                        </a:lnSpc>
                        <a:spcBef>
                          <a:spcPts val="20"/>
                        </a:spcBef>
                      </a:pPr>
                      <a:endParaRPr sz="400">
                        <a:latin typeface="Times New Roman"/>
                        <a:cs typeface="Times New Roman"/>
                      </a:endParaRPr>
                    </a:p>
                    <a:p>
                      <a:pPr marL="37465">
                        <a:lnSpc>
                          <a:spcPct val="100000"/>
                        </a:lnSpc>
                      </a:pPr>
                      <a:r>
                        <a:rPr sz="250" spc="10" dirty="0">
                          <a:latin typeface="Arial"/>
                          <a:cs typeface="Arial"/>
                        </a:rPr>
                        <a:t>server5</a:t>
                      </a:r>
                      <a:endParaRPr sz="250">
                        <a:latin typeface="Arial"/>
                        <a:cs typeface="Arial"/>
                      </a:endParaRPr>
                    </a:p>
                  </a:txBody>
                  <a:tcPr marL="0" marR="0" marT="2540" marB="0">
                    <a:lnL w="6095">
                      <a:solidFill>
                        <a:srgbClr val="7F7F7F"/>
                      </a:solidFill>
                      <a:prstDash val="solid"/>
                    </a:lnL>
                    <a:lnT w="18287">
                      <a:solidFill>
                        <a:srgbClr val="FFFFFF"/>
                      </a:solidFill>
                      <a:prstDash val="solid"/>
                    </a:lnT>
                    <a:lnB w="18287">
                      <a:solidFill>
                        <a:srgbClr val="000000"/>
                      </a:solidFill>
                      <a:prstDash val="solid"/>
                    </a:lnB>
                    <a:solidFill>
                      <a:srgbClr val="BFBFBF"/>
                    </a:solidFill>
                  </a:tcPr>
                </a:tc>
                <a:extLst>
                  <a:ext uri="{0D108BD9-81ED-4DB2-BD59-A6C34878D82A}">
                    <a16:rowId xmlns:a16="http://schemas.microsoft.com/office/drawing/2014/main" val="10002"/>
                  </a:ext>
                </a:extLst>
              </a:tr>
            </a:tbl>
          </a:graphicData>
        </a:graphic>
      </p:graphicFrame>
      <p:sp>
        <p:nvSpPr>
          <p:cNvPr id="35" name="object 39"/>
          <p:cNvSpPr/>
          <p:nvPr/>
        </p:nvSpPr>
        <p:spPr>
          <a:xfrm>
            <a:off x="2444495" y="3057139"/>
            <a:ext cx="269875" cy="269875"/>
          </a:xfrm>
          <a:custGeom>
            <a:avLst/>
            <a:gdLst/>
            <a:ahLst/>
            <a:cxnLst/>
            <a:rect l="l" t="t" r="r" b="b"/>
            <a:pathLst>
              <a:path w="269875" h="269875">
                <a:moveTo>
                  <a:pt x="0" y="269747"/>
                </a:moveTo>
                <a:lnTo>
                  <a:pt x="269747" y="269747"/>
                </a:lnTo>
                <a:lnTo>
                  <a:pt x="269747" y="0"/>
                </a:lnTo>
                <a:lnTo>
                  <a:pt x="0" y="0"/>
                </a:lnTo>
                <a:lnTo>
                  <a:pt x="0" y="269747"/>
                </a:lnTo>
                <a:close/>
              </a:path>
            </a:pathLst>
          </a:custGeom>
          <a:solidFill>
            <a:srgbClr val="CCCCFF"/>
          </a:solidFill>
        </p:spPr>
        <p:txBody>
          <a:bodyPr wrap="square" lIns="0" tIns="0" rIns="0" bIns="0" rtlCol="0"/>
          <a:lstStyle/>
          <a:p>
            <a:endParaRPr/>
          </a:p>
        </p:txBody>
      </p:sp>
      <p:sp>
        <p:nvSpPr>
          <p:cNvPr id="36" name="object 40"/>
          <p:cNvSpPr/>
          <p:nvPr/>
        </p:nvSpPr>
        <p:spPr>
          <a:xfrm>
            <a:off x="2714244" y="2967223"/>
            <a:ext cx="90170" cy="360045"/>
          </a:xfrm>
          <a:custGeom>
            <a:avLst/>
            <a:gdLst/>
            <a:ahLst/>
            <a:cxnLst/>
            <a:rect l="l" t="t" r="r" b="b"/>
            <a:pathLst>
              <a:path w="90169" h="360045">
                <a:moveTo>
                  <a:pt x="89915" y="0"/>
                </a:moveTo>
                <a:lnTo>
                  <a:pt x="0" y="89915"/>
                </a:lnTo>
                <a:lnTo>
                  <a:pt x="0" y="359663"/>
                </a:lnTo>
                <a:lnTo>
                  <a:pt x="89915" y="269747"/>
                </a:lnTo>
                <a:lnTo>
                  <a:pt x="89915" y="0"/>
                </a:lnTo>
                <a:close/>
              </a:path>
            </a:pathLst>
          </a:custGeom>
          <a:solidFill>
            <a:srgbClr val="A3A3CD"/>
          </a:solidFill>
        </p:spPr>
        <p:txBody>
          <a:bodyPr wrap="square" lIns="0" tIns="0" rIns="0" bIns="0" rtlCol="0"/>
          <a:lstStyle/>
          <a:p>
            <a:endParaRPr/>
          </a:p>
        </p:txBody>
      </p:sp>
      <p:sp>
        <p:nvSpPr>
          <p:cNvPr id="37" name="object 41"/>
          <p:cNvSpPr/>
          <p:nvPr/>
        </p:nvSpPr>
        <p:spPr>
          <a:xfrm>
            <a:off x="2444495" y="2967223"/>
            <a:ext cx="360045" cy="90170"/>
          </a:xfrm>
          <a:custGeom>
            <a:avLst/>
            <a:gdLst/>
            <a:ahLst/>
            <a:cxnLst/>
            <a:rect l="l" t="t" r="r" b="b"/>
            <a:pathLst>
              <a:path w="360044" h="90169">
                <a:moveTo>
                  <a:pt x="359663" y="0"/>
                </a:moveTo>
                <a:lnTo>
                  <a:pt x="89915" y="0"/>
                </a:lnTo>
                <a:lnTo>
                  <a:pt x="0" y="89915"/>
                </a:lnTo>
                <a:lnTo>
                  <a:pt x="269747" y="89915"/>
                </a:lnTo>
                <a:lnTo>
                  <a:pt x="359663" y="0"/>
                </a:lnTo>
                <a:close/>
              </a:path>
            </a:pathLst>
          </a:custGeom>
          <a:solidFill>
            <a:srgbClr val="D6D6FF"/>
          </a:solidFill>
        </p:spPr>
        <p:txBody>
          <a:bodyPr wrap="square" lIns="0" tIns="0" rIns="0" bIns="0" rtlCol="0"/>
          <a:lstStyle/>
          <a:p>
            <a:endParaRPr/>
          </a:p>
        </p:txBody>
      </p:sp>
      <p:sp>
        <p:nvSpPr>
          <p:cNvPr id="38" name="object 42"/>
          <p:cNvSpPr/>
          <p:nvPr/>
        </p:nvSpPr>
        <p:spPr>
          <a:xfrm>
            <a:off x="2442972" y="2965699"/>
            <a:ext cx="364490" cy="364490"/>
          </a:xfrm>
          <a:custGeom>
            <a:avLst/>
            <a:gdLst/>
            <a:ahLst/>
            <a:cxnLst/>
            <a:rect l="l" t="t" r="r" b="b"/>
            <a:pathLst>
              <a:path w="364489" h="364489">
                <a:moveTo>
                  <a:pt x="1523" y="89915"/>
                </a:moveTo>
                <a:lnTo>
                  <a:pt x="0" y="91439"/>
                </a:lnTo>
                <a:lnTo>
                  <a:pt x="0" y="364235"/>
                </a:lnTo>
                <a:lnTo>
                  <a:pt x="272795" y="364235"/>
                </a:lnTo>
                <a:lnTo>
                  <a:pt x="275843" y="361187"/>
                </a:lnTo>
                <a:lnTo>
                  <a:pt x="4571" y="361187"/>
                </a:lnTo>
                <a:lnTo>
                  <a:pt x="1523" y="359663"/>
                </a:lnTo>
                <a:lnTo>
                  <a:pt x="4571" y="359663"/>
                </a:lnTo>
                <a:lnTo>
                  <a:pt x="4571" y="94487"/>
                </a:lnTo>
                <a:lnTo>
                  <a:pt x="1523" y="94487"/>
                </a:lnTo>
                <a:lnTo>
                  <a:pt x="1523" y="89915"/>
                </a:lnTo>
                <a:close/>
              </a:path>
              <a:path w="364489" h="364489">
                <a:moveTo>
                  <a:pt x="4571" y="359663"/>
                </a:moveTo>
                <a:lnTo>
                  <a:pt x="1523" y="359663"/>
                </a:lnTo>
                <a:lnTo>
                  <a:pt x="4571" y="361187"/>
                </a:lnTo>
                <a:lnTo>
                  <a:pt x="4571" y="359663"/>
                </a:lnTo>
                <a:close/>
              </a:path>
              <a:path w="364489" h="364489">
                <a:moveTo>
                  <a:pt x="269747" y="359663"/>
                </a:moveTo>
                <a:lnTo>
                  <a:pt x="4571" y="359663"/>
                </a:lnTo>
                <a:lnTo>
                  <a:pt x="4571" y="361187"/>
                </a:lnTo>
                <a:lnTo>
                  <a:pt x="269747" y="361187"/>
                </a:lnTo>
                <a:lnTo>
                  <a:pt x="269747" y="359663"/>
                </a:lnTo>
                <a:close/>
              </a:path>
              <a:path w="364489" h="364489">
                <a:moveTo>
                  <a:pt x="274319" y="355091"/>
                </a:moveTo>
                <a:lnTo>
                  <a:pt x="269747" y="359663"/>
                </a:lnTo>
                <a:lnTo>
                  <a:pt x="269747" y="361187"/>
                </a:lnTo>
                <a:lnTo>
                  <a:pt x="274319" y="361187"/>
                </a:lnTo>
                <a:lnTo>
                  <a:pt x="274319" y="355091"/>
                </a:lnTo>
                <a:close/>
              </a:path>
              <a:path w="364489" h="364489">
                <a:moveTo>
                  <a:pt x="359663" y="269747"/>
                </a:moveTo>
                <a:lnTo>
                  <a:pt x="274319" y="355091"/>
                </a:lnTo>
                <a:lnTo>
                  <a:pt x="274319" y="361187"/>
                </a:lnTo>
                <a:lnTo>
                  <a:pt x="275843" y="361187"/>
                </a:lnTo>
                <a:lnTo>
                  <a:pt x="364235" y="272795"/>
                </a:lnTo>
                <a:lnTo>
                  <a:pt x="364235" y="271271"/>
                </a:lnTo>
                <a:lnTo>
                  <a:pt x="359663" y="271271"/>
                </a:lnTo>
                <a:lnTo>
                  <a:pt x="359663" y="269747"/>
                </a:lnTo>
                <a:close/>
              </a:path>
              <a:path w="364489" h="364489">
                <a:moveTo>
                  <a:pt x="274319" y="91439"/>
                </a:moveTo>
                <a:lnTo>
                  <a:pt x="269747" y="91439"/>
                </a:lnTo>
                <a:lnTo>
                  <a:pt x="269747" y="359663"/>
                </a:lnTo>
                <a:lnTo>
                  <a:pt x="274319" y="355091"/>
                </a:lnTo>
                <a:lnTo>
                  <a:pt x="274319" y="94487"/>
                </a:lnTo>
                <a:lnTo>
                  <a:pt x="272795" y="94487"/>
                </a:lnTo>
                <a:lnTo>
                  <a:pt x="274319" y="92989"/>
                </a:lnTo>
                <a:lnTo>
                  <a:pt x="274319" y="91439"/>
                </a:lnTo>
                <a:close/>
              </a:path>
              <a:path w="364489" h="364489">
                <a:moveTo>
                  <a:pt x="364235" y="4571"/>
                </a:moveTo>
                <a:lnTo>
                  <a:pt x="359663" y="9067"/>
                </a:lnTo>
                <a:lnTo>
                  <a:pt x="359663" y="271271"/>
                </a:lnTo>
                <a:lnTo>
                  <a:pt x="364235" y="271271"/>
                </a:lnTo>
                <a:lnTo>
                  <a:pt x="364235" y="4571"/>
                </a:lnTo>
                <a:close/>
              </a:path>
              <a:path w="364489" h="364489">
                <a:moveTo>
                  <a:pt x="359663" y="0"/>
                </a:moveTo>
                <a:lnTo>
                  <a:pt x="91439" y="0"/>
                </a:lnTo>
                <a:lnTo>
                  <a:pt x="1523" y="89915"/>
                </a:lnTo>
                <a:lnTo>
                  <a:pt x="1523" y="94487"/>
                </a:lnTo>
                <a:lnTo>
                  <a:pt x="4571" y="94487"/>
                </a:lnTo>
                <a:lnTo>
                  <a:pt x="4571" y="91439"/>
                </a:lnTo>
                <a:lnTo>
                  <a:pt x="7619" y="91439"/>
                </a:lnTo>
                <a:lnTo>
                  <a:pt x="94487" y="4571"/>
                </a:lnTo>
                <a:lnTo>
                  <a:pt x="355091" y="4571"/>
                </a:lnTo>
                <a:lnTo>
                  <a:pt x="359663" y="0"/>
                </a:lnTo>
                <a:close/>
              </a:path>
              <a:path w="364489" h="364489">
                <a:moveTo>
                  <a:pt x="7619" y="91439"/>
                </a:moveTo>
                <a:lnTo>
                  <a:pt x="4571" y="91439"/>
                </a:lnTo>
                <a:lnTo>
                  <a:pt x="4571" y="94487"/>
                </a:lnTo>
                <a:lnTo>
                  <a:pt x="7619" y="91439"/>
                </a:lnTo>
                <a:close/>
              </a:path>
              <a:path w="364489" h="364489">
                <a:moveTo>
                  <a:pt x="359663" y="0"/>
                </a:moveTo>
                <a:lnTo>
                  <a:pt x="269747" y="89915"/>
                </a:lnTo>
                <a:lnTo>
                  <a:pt x="9143" y="89915"/>
                </a:lnTo>
                <a:lnTo>
                  <a:pt x="4571" y="94487"/>
                </a:lnTo>
                <a:lnTo>
                  <a:pt x="269747" y="94487"/>
                </a:lnTo>
                <a:lnTo>
                  <a:pt x="269747" y="91439"/>
                </a:lnTo>
                <a:lnTo>
                  <a:pt x="275895" y="91439"/>
                </a:lnTo>
                <a:lnTo>
                  <a:pt x="359663" y="9067"/>
                </a:lnTo>
                <a:lnTo>
                  <a:pt x="359663" y="1523"/>
                </a:lnTo>
                <a:lnTo>
                  <a:pt x="361187" y="1523"/>
                </a:lnTo>
                <a:lnTo>
                  <a:pt x="359663" y="0"/>
                </a:lnTo>
                <a:close/>
              </a:path>
              <a:path w="364489" h="364489">
                <a:moveTo>
                  <a:pt x="274319" y="92989"/>
                </a:moveTo>
                <a:lnTo>
                  <a:pt x="272795" y="94487"/>
                </a:lnTo>
                <a:lnTo>
                  <a:pt x="274319" y="94487"/>
                </a:lnTo>
                <a:lnTo>
                  <a:pt x="274319" y="92989"/>
                </a:lnTo>
                <a:close/>
              </a:path>
              <a:path w="364489" h="364489">
                <a:moveTo>
                  <a:pt x="275895" y="91439"/>
                </a:moveTo>
                <a:lnTo>
                  <a:pt x="274319" y="91439"/>
                </a:lnTo>
                <a:lnTo>
                  <a:pt x="274319" y="92989"/>
                </a:lnTo>
                <a:lnTo>
                  <a:pt x="275895" y="91439"/>
                </a:lnTo>
                <a:close/>
              </a:path>
              <a:path w="364489" h="364489">
                <a:moveTo>
                  <a:pt x="359663" y="1523"/>
                </a:moveTo>
                <a:lnTo>
                  <a:pt x="359663" y="9067"/>
                </a:lnTo>
                <a:lnTo>
                  <a:pt x="364235" y="4571"/>
                </a:lnTo>
                <a:lnTo>
                  <a:pt x="361187" y="4571"/>
                </a:lnTo>
                <a:lnTo>
                  <a:pt x="359663" y="1523"/>
                </a:lnTo>
                <a:close/>
              </a:path>
              <a:path w="364489" h="364489">
                <a:moveTo>
                  <a:pt x="361187" y="1523"/>
                </a:moveTo>
                <a:lnTo>
                  <a:pt x="359663" y="1523"/>
                </a:lnTo>
                <a:lnTo>
                  <a:pt x="361187" y="4571"/>
                </a:lnTo>
                <a:lnTo>
                  <a:pt x="364235" y="4571"/>
                </a:lnTo>
                <a:lnTo>
                  <a:pt x="361187" y="1523"/>
                </a:lnTo>
                <a:close/>
              </a:path>
              <a:path w="364489" h="364489">
                <a:moveTo>
                  <a:pt x="364235" y="0"/>
                </a:moveTo>
                <a:lnTo>
                  <a:pt x="359663" y="0"/>
                </a:lnTo>
                <a:lnTo>
                  <a:pt x="364235" y="4571"/>
                </a:lnTo>
                <a:lnTo>
                  <a:pt x="364235" y="0"/>
                </a:lnTo>
                <a:close/>
              </a:path>
            </a:pathLst>
          </a:custGeom>
          <a:solidFill>
            <a:srgbClr val="000000"/>
          </a:solidFill>
        </p:spPr>
        <p:txBody>
          <a:bodyPr wrap="square" lIns="0" tIns="0" rIns="0" bIns="0" rtlCol="0"/>
          <a:lstStyle/>
          <a:p>
            <a:endParaRPr/>
          </a:p>
        </p:txBody>
      </p:sp>
      <p:sp>
        <p:nvSpPr>
          <p:cNvPr id="39" name="object 43"/>
          <p:cNvSpPr txBox="1"/>
          <p:nvPr/>
        </p:nvSpPr>
        <p:spPr>
          <a:xfrm>
            <a:off x="2142235" y="3366518"/>
            <a:ext cx="871855" cy="292735"/>
          </a:xfrm>
          <a:prstGeom prst="rect">
            <a:avLst/>
          </a:prstGeom>
        </p:spPr>
        <p:txBody>
          <a:bodyPr vert="horz" wrap="square" lIns="0" tIns="0" rIns="0" bIns="0" rtlCol="0">
            <a:spAutoFit/>
          </a:bodyPr>
          <a:lstStyle/>
          <a:p>
            <a:pPr marL="260985" marR="5080" indent="-248920">
              <a:lnSpc>
                <a:spcPct val="100000"/>
              </a:lnSpc>
            </a:pPr>
            <a:r>
              <a:rPr sz="900" spc="10" dirty="0">
                <a:latin typeface="Arial"/>
                <a:cs typeface="Arial"/>
              </a:rPr>
              <a:t>M</a:t>
            </a:r>
            <a:r>
              <a:rPr sz="900" spc="-35" dirty="0">
                <a:latin typeface="Arial"/>
                <a:cs typeface="Arial"/>
              </a:rPr>
              <a:t>u</a:t>
            </a:r>
            <a:r>
              <a:rPr sz="900" dirty="0">
                <a:latin typeface="Arial"/>
                <a:cs typeface="Arial"/>
              </a:rPr>
              <a:t>l</a:t>
            </a:r>
            <a:r>
              <a:rPr sz="900" spc="45" dirty="0">
                <a:latin typeface="Arial"/>
                <a:cs typeface="Arial"/>
              </a:rPr>
              <a:t>t</a:t>
            </a:r>
            <a:r>
              <a:rPr sz="900" dirty="0">
                <a:latin typeface="Arial"/>
                <a:cs typeface="Arial"/>
              </a:rPr>
              <a:t>i</a:t>
            </a:r>
            <a:r>
              <a:rPr sz="900" spc="-25" dirty="0">
                <a:latin typeface="Arial"/>
                <a:cs typeface="Arial"/>
              </a:rPr>
              <a:t>-</a:t>
            </a:r>
            <a:r>
              <a:rPr sz="900" spc="-35" dirty="0">
                <a:latin typeface="Arial"/>
                <a:cs typeface="Arial"/>
              </a:rPr>
              <a:t>d</a:t>
            </a:r>
            <a:r>
              <a:rPr sz="900" dirty="0">
                <a:latin typeface="Arial"/>
                <a:cs typeface="Arial"/>
              </a:rPr>
              <a:t>i</a:t>
            </a:r>
            <a:r>
              <a:rPr sz="900" spc="-35" dirty="0">
                <a:latin typeface="Arial"/>
                <a:cs typeface="Arial"/>
              </a:rPr>
              <a:t>m</a:t>
            </a:r>
            <a:r>
              <a:rPr sz="900" spc="-60" dirty="0">
                <a:latin typeface="Arial"/>
                <a:cs typeface="Arial"/>
              </a:rPr>
              <a:t>e</a:t>
            </a:r>
            <a:r>
              <a:rPr sz="900" spc="-35" dirty="0">
                <a:latin typeface="Arial"/>
                <a:cs typeface="Arial"/>
              </a:rPr>
              <a:t>n</a:t>
            </a:r>
            <a:r>
              <a:rPr sz="900" spc="-105" dirty="0">
                <a:latin typeface="Arial"/>
                <a:cs typeface="Arial"/>
              </a:rPr>
              <a:t>s</a:t>
            </a:r>
            <a:r>
              <a:rPr sz="900" dirty="0">
                <a:latin typeface="Arial"/>
                <a:cs typeface="Arial"/>
              </a:rPr>
              <a:t>i</a:t>
            </a:r>
            <a:r>
              <a:rPr sz="900" spc="-25" dirty="0">
                <a:latin typeface="Arial"/>
                <a:cs typeface="Arial"/>
              </a:rPr>
              <a:t>o</a:t>
            </a:r>
            <a:r>
              <a:rPr sz="900" spc="-35" dirty="0">
                <a:latin typeface="Arial"/>
                <a:cs typeface="Arial"/>
              </a:rPr>
              <a:t>n</a:t>
            </a:r>
            <a:r>
              <a:rPr sz="900" spc="-70" dirty="0">
                <a:latin typeface="Arial"/>
                <a:cs typeface="Arial"/>
              </a:rPr>
              <a:t>a</a:t>
            </a:r>
            <a:r>
              <a:rPr sz="900" spc="5" dirty="0">
                <a:latin typeface="Arial"/>
                <a:cs typeface="Arial"/>
              </a:rPr>
              <a:t>l </a:t>
            </a:r>
            <a:r>
              <a:rPr sz="900" spc="5" dirty="0">
                <a:latin typeface="Times New Roman"/>
                <a:cs typeface="Times New Roman"/>
              </a:rPr>
              <a:t> </a:t>
            </a:r>
            <a:r>
              <a:rPr sz="900" spc="-60" dirty="0">
                <a:latin typeface="Arial"/>
                <a:cs typeface="Arial"/>
              </a:rPr>
              <a:t>Storage</a:t>
            </a:r>
            <a:endParaRPr sz="900">
              <a:latin typeface="Arial"/>
              <a:cs typeface="Arial"/>
            </a:endParaRPr>
          </a:p>
        </p:txBody>
      </p:sp>
      <p:sp>
        <p:nvSpPr>
          <p:cNvPr id="40" name="object 44"/>
          <p:cNvSpPr/>
          <p:nvPr/>
        </p:nvSpPr>
        <p:spPr>
          <a:xfrm>
            <a:off x="2901695" y="3101335"/>
            <a:ext cx="571500" cy="38100"/>
          </a:xfrm>
          <a:custGeom>
            <a:avLst/>
            <a:gdLst/>
            <a:ahLst/>
            <a:cxnLst/>
            <a:rect l="l" t="t" r="r" b="b"/>
            <a:pathLst>
              <a:path w="571500" h="38100">
                <a:moveTo>
                  <a:pt x="38099" y="0"/>
                </a:moveTo>
                <a:lnTo>
                  <a:pt x="0" y="18287"/>
                </a:lnTo>
                <a:lnTo>
                  <a:pt x="38099" y="38099"/>
                </a:lnTo>
                <a:lnTo>
                  <a:pt x="38099" y="21335"/>
                </a:lnTo>
                <a:lnTo>
                  <a:pt x="32003" y="21335"/>
                </a:lnTo>
                <a:lnTo>
                  <a:pt x="32003" y="16763"/>
                </a:lnTo>
                <a:lnTo>
                  <a:pt x="38099" y="16763"/>
                </a:lnTo>
                <a:lnTo>
                  <a:pt x="38099" y="0"/>
                </a:lnTo>
                <a:close/>
              </a:path>
              <a:path w="571500" h="38100">
                <a:moveTo>
                  <a:pt x="533399" y="0"/>
                </a:moveTo>
                <a:lnTo>
                  <a:pt x="533399" y="38099"/>
                </a:lnTo>
                <a:lnTo>
                  <a:pt x="565638" y="21335"/>
                </a:lnTo>
                <a:lnTo>
                  <a:pt x="541019" y="21335"/>
                </a:lnTo>
                <a:lnTo>
                  <a:pt x="541019" y="16763"/>
                </a:lnTo>
                <a:lnTo>
                  <a:pt x="568324" y="16763"/>
                </a:lnTo>
                <a:lnTo>
                  <a:pt x="533399" y="0"/>
                </a:lnTo>
                <a:close/>
              </a:path>
              <a:path w="571500" h="38100">
                <a:moveTo>
                  <a:pt x="38099" y="16763"/>
                </a:moveTo>
                <a:lnTo>
                  <a:pt x="32003" y="16763"/>
                </a:lnTo>
                <a:lnTo>
                  <a:pt x="32003" y="21335"/>
                </a:lnTo>
                <a:lnTo>
                  <a:pt x="38099" y="21335"/>
                </a:lnTo>
                <a:lnTo>
                  <a:pt x="38099" y="16763"/>
                </a:lnTo>
                <a:close/>
              </a:path>
              <a:path w="571500" h="38100">
                <a:moveTo>
                  <a:pt x="533399" y="16763"/>
                </a:moveTo>
                <a:lnTo>
                  <a:pt x="38099" y="16763"/>
                </a:lnTo>
                <a:lnTo>
                  <a:pt x="38099" y="21335"/>
                </a:lnTo>
                <a:lnTo>
                  <a:pt x="533399" y="21335"/>
                </a:lnTo>
                <a:lnTo>
                  <a:pt x="533399" y="16763"/>
                </a:lnTo>
                <a:close/>
              </a:path>
              <a:path w="571500" h="38100">
                <a:moveTo>
                  <a:pt x="568324" y="16763"/>
                </a:moveTo>
                <a:lnTo>
                  <a:pt x="541019" y="16763"/>
                </a:lnTo>
                <a:lnTo>
                  <a:pt x="541019" y="21335"/>
                </a:lnTo>
                <a:lnTo>
                  <a:pt x="565638" y="21335"/>
                </a:lnTo>
                <a:lnTo>
                  <a:pt x="571499" y="18287"/>
                </a:lnTo>
                <a:lnTo>
                  <a:pt x="568324" y="16763"/>
                </a:lnTo>
                <a:close/>
              </a:path>
            </a:pathLst>
          </a:custGeom>
          <a:solidFill>
            <a:srgbClr val="000000"/>
          </a:solidFill>
        </p:spPr>
        <p:txBody>
          <a:bodyPr wrap="square" lIns="0" tIns="0" rIns="0" bIns="0" rtlCol="0"/>
          <a:lstStyle/>
          <a:p>
            <a:endParaRPr/>
          </a:p>
        </p:txBody>
      </p:sp>
      <p:sp>
        <p:nvSpPr>
          <p:cNvPr id="41" name="object 45"/>
          <p:cNvSpPr txBox="1"/>
          <p:nvPr/>
        </p:nvSpPr>
        <p:spPr>
          <a:xfrm>
            <a:off x="3385818" y="3442718"/>
            <a:ext cx="595630" cy="155575"/>
          </a:xfrm>
          <a:prstGeom prst="rect">
            <a:avLst/>
          </a:prstGeom>
        </p:spPr>
        <p:txBody>
          <a:bodyPr vert="horz" wrap="square" lIns="0" tIns="0" rIns="0" bIns="0" rtlCol="0">
            <a:spAutoFit/>
          </a:bodyPr>
          <a:lstStyle/>
          <a:p>
            <a:pPr marL="12700">
              <a:lnSpc>
                <a:spcPct val="100000"/>
              </a:lnSpc>
            </a:pPr>
            <a:r>
              <a:rPr sz="900" spc="-114" dirty="0">
                <a:latin typeface="Arial"/>
                <a:cs typeface="Arial"/>
              </a:rPr>
              <a:t>OLAP</a:t>
            </a:r>
            <a:r>
              <a:rPr sz="900" spc="-110" dirty="0">
                <a:latin typeface="Arial"/>
                <a:cs typeface="Arial"/>
              </a:rPr>
              <a:t> </a:t>
            </a:r>
            <a:r>
              <a:rPr sz="900" spc="-60" dirty="0">
                <a:latin typeface="Arial"/>
                <a:cs typeface="Arial"/>
              </a:rPr>
              <a:t>Server</a:t>
            </a:r>
            <a:endParaRPr sz="900">
              <a:latin typeface="Arial"/>
              <a:cs typeface="Arial"/>
            </a:endParaRPr>
          </a:p>
        </p:txBody>
      </p:sp>
      <p:sp>
        <p:nvSpPr>
          <p:cNvPr id="42" name="object 46"/>
          <p:cNvSpPr txBox="1"/>
          <p:nvPr/>
        </p:nvSpPr>
        <p:spPr>
          <a:xfrm>
            <a:off x="3050538" y="2870710"/>
            <a:ext cx="275590" cy="171450"/>
          </a:xfrm>
          <a:prstGeom prst="rect">
            <a:avLst/>
          </a:prstGeom>
        </p:spPr>
        <p:txBody>
          <a:bodyPr vert="horz" wrap="square" lIns="0" tIns="0" rIns="0" bIns="0" rtlCol="0">
            <a:spAutoFit/>
          </a:bodyPr>
          <a:lstStyle/>
          <a:p>
            <a:pPr marL="12700">
              <a:lnSpc>
                <a:spcPct val="100000"/>
              </a:lnSpc>
            </a:pPr>
            <a:r>
              <a:rPr sz="1000" spc="15" dirty="0">
                <a:latin typeface="Arial"/>
                <a:cs typeface="Arial"/>
              </a:rPr>
              <a:t>M</a:t>
            </a:r>
            <a:r>
              <a:rPr sz="1000" spc="-125" dirty="0">
                <a:latin typeface="Arial"/>
                <a:cs typeface="Arial"/>
              </a:rPr>
              <a:t>D</a:t>
            </a:r>
            <a:r>
              <a:rPr sz="1000" spc="-150" dirty="0">
                <a:latin typeface="Arial"/>
                <a:cs typeface="Arial"/>
              </a:rPr>
              <a:t>X</a:t>
            </a:r>
            <a:endParaRPr sz="1000">
              <a:latin typeface="Arial"/>
              <a:cs typeface="Arial"/>
            </a:endParaRPr>
          </a:p>
        </p:txBody>
      </p:sp>
      <p:sp>
        <p:nvSpPr>
          <p:cNvPr id="43" name="object 47"/>
          <p:cNvSpPr txBox="1"/>
          <p:nvPr/>
        </p:nvSpPr>
        <p:spPr>
          <a:xfrm>
            <a:off x="3343146" y="1688087"/>
            <a:ext cx="870585" cy="361950"/>
          </a:xfrm>
          <a:prstGeom prst="rect">
            <a:avLst/>
          </a:prstGeom>
        </p:spPr>
        <p:txBody>
          <a:bodyPr vert="horz" wrap="square" lIns="0" tIns="0" rIns="0" bIns="0" rtlCol="0">
            <a:spAutoFit/>
          </a:bodyPr>
          <a:lstStyle/>
          <a:p>
            <a:pPr marL="12700">
              <a:lnSpc>
                <a:spcPct val="100000"/>
              </a:lnSpc>
            </a:pPr>
            <a:r>
              <a:rPr sz="2200" spc="35" dirty="0">
                <a:solidFill>
                  <a:srgbClr val="C00000"/>
                </a:solidFill>
                <a:latin typeface="Arial"/>
                <a:cs typeface="Arial"/>
              </a:rPr>
              <a:t>M</a:t>
            </a:r>
            <a:r>
              <a:rPr sz="2200" spc="-265" dirty="0">
                <a:solidFill>
                  <a:srgbClr val="C00000"/>
                </a:solidFill>
                <a:latin typeface="Arial"/>
                <a:cs typeface="Arial"/>
              </a:rPr>
              <a:t>O</a:t>
            </a:r>
            <a:r>
              <a:rPr sz="2200" spc="-305" dirty="0">
                <a:solidFill>
                  <a:srgbClr val="C00000"/>
                </a:solidFill>
                <a:latin typeface="Arial"/>
                <a:cs typeface="Arial"/>
              </a:rPr>
              <a:t>L</a:t>
            </a:r>
            <a:r>
              <a:rPr sz="2200" spc="-200" dirty="0">
                <a:solidFill>
                  <a:srgbClr val="C00000"/>
                </a:solidFill>
                <a:latin typeface="Arial"/>
                <a:cs typeface="Arial"/>
              </a:rPr>
              <a:t>A</a:t>
            </a:r>
            <a:r>
              <a:rPr sz="2200" spc="-335" dirty="0">
                <a:solidFill>
                  <a:srgbClr val="C00000"/>
                </a:solidFill>
                <a:latin typeface="Arial"/>
                <a:cs typeface="Arial"/>
              </a:rPr>
              <a:t>P</a:t>
            </a:r>
            <a:endParaRPr sz="2200">
              <a:latin typeface="Arial"/>
              <a:cs typeface="Arial"/>
            </a:endParaRPr>
          </a:p>
        </p:txBody>
      </p:sp>
    </p:spTree>
    <p:extLst>
      <p:ext uri="{BB962C8B-B14F-4D97-AF65-F5344CB8AC3E}">
        <p14:creationId xmlns:p14="http://schemas.microsoft.com/office/powerpoint/2010/main" val="419595352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4" name="object 49"/>
          <p:cNvSpPr txBox="1"/>
          <p:nvPr/>
        </p:nvSpPr>
        <p:spPr>
          <a:xfrm>
            <a:off x="1033903" y="4544812"/>
            <a:ext cx="102235" cy="107950"/>
          </a:xfrm>
          <a:prstGeom prst="rect">
            <a:avLst/>
          </a:prstGeom>
        </p:spPr>
        <p:txBody>
          <a:bodyPr vert="horz" wrap="square" lIns="0" tIns="0" rIns="0" bIns="0" rtlCol="0">
            <a:spAutoFit/>
          </a:bodyPr>
          <a:lstStyle/>
          <a:p>
            <a:pPr marL="12700">
              <a:lnSpc>
                <a:spcPct val="100000"/>
              </a:lnSpc>
            </a:pPr>
            <a:r>
              <a:rPr sz="600" i="1" spc="-35" dirty="0">
                <a:latin typeface="Arial"/>
                <a:cs typeface="Arial"/>
              </a:rPr>
              <a:t>1</a:t>
            </a:r>
            <a:r>
              <a:rPr sz="600" i="1" spc="-30" dirty="0">
                <a:latin typeface="Arial"/>
                <a:cs typeface="Arial"/>
              </a:rPr>
              <a:t>2</a:t>
            </a:r>
            <a:endParaRPr sz="600">
              <a:latin typeface="Arial"/>
              <a:cs typeface="Arial"/>
            </a:endParaRPr>
          </a:p>
        </p:txBody>
      </p:sp>
      <p:sp>
        <p:nvSpPr>
          <p:cNvPr id="5" name="object 50"/>
          <p:cNvSpPr/>
          <p:nvPr/>
        </p:nvSpPr>
        <p:spPr>
          <a:xfrm>
            <a:off x="5229983" y="4468608"/>
            <a:ext cx="272796" cy="239267"/>
          </a:xfrm>
          <a:prstGeom prst="rect">
            <a:avLst/>
          </a:prstGeom>
          <a:blipFill>
            <a:blip r:embed="rId2" cstate="print"/>
            <a:stretch>
              <a:fillRect/>
            </a:stretch>
          </a:blipFill>
        </p:spPr>
        <p:txBody>
          <a:bodyPr wrap="square" lIns="0" tIns="0" rIns="0" bIns="0" rtlCol="0"/>
          <a:lstStyle/>
          <a:p>
            <a:endParaRPr/>
          </a:p>
        </p:txBody>
      </p:sp>
      <p:sp>
        <p:nvSpPr>
          <p:cNvPr id="6" name="object 52"/>
          <p:cNvSpPr/>
          <p:nvPr/>
        </p:nvSpPr>
        <p:spPr>
          <a:xfrm>
            <a:off x="947543" y="1587484"/>
            <a:ext cx="4572000" cy="0"/>
          </a:xfrm>
          <a:custGeom>
            <a:avLst/>
            <a:gdLst/>
            <a:ahLst/>
            <a:cxnLst/>
            <a:rect l="l" t="t" r="r" b="b"/>
            <a:pathLst>
              <a:path w="4572000">
                <a:moveTo>
                  <a:pt x="0" y="0"/>
                </a:moveTo>
                <a:lnTo>
                  <a:pt x="4571999" y="0"/>
                </a:lnTo>
              </a:path>
            </a:pathLst>
          </a:custGeom>
          <a:ln w="7619">
            <a:solidFill>
              <a:srgbClr val="BF0000"/>
            </a:solidFill>
          </a:ln>
        </p:spPr>
        <p:txBody>
          <a:bodyPr wrap="square" lIns="0" tIns="0" rIns="0" bIns="0" rtlCol="0"/>
          <a:lstStyle/>
          <a:p>
            <a:endParaRPr/>
          </a:p>
        </p:txBody>
      </p:sp>
      <p:sp>
        <p:nvSpPr>
          <p:cNvPr id="7" name="object 55"/>
          <p:cNvSpPr txBox="1"/>
          <p:nvPr/>
        </p:nvSpPr>
        <p:spPr>
          <a:xfrm>
            <a:off x="2797170" y="1606033"/>
            <a:ext cx="870585" cy="361950"/>
          </a:xfrm>
          <a:prstGeom prst="rect">
            <a:avLst/>
          </a:prstGeom>
        </p:spPr>
        <p:txBody>
          <a:bodyPr vert="horz" wrap="square" lIns="0" tIns="0" rIns="0" bIns="0" rtlCol="0">
            <a:spAutoFit/>
          </a:bodyPr>
          <a:lstStyle/>
          <a:p>
            <a:pPr marL="12700">
              <a:lnSpc>
                <a:spcPct val="100000"/>
              </a:lnSpc>
            </a:pPr>
            <a:r>
              <a:rPr sz="2200" spc="35" dirty="0">
                <a:solidFill>
                  <a:srgbClr val="C00000"/>
                </a:solidFill>
                <a:latin typeface="Arial"/>
                <a:cs typeface="Arial"/>
              </a:rPr>
              <a:t>M</a:t>
            </a:r>
            <a:r>
              <a:rPr sz="2200" spc="-265" dirty="0">
                <a:solidFill>
                  <a:srgbClr val="C00000"/>
                </a:solidFill>
                <a:latin typeface="Arial"/>
                <a:cs typeface="Arial"/>
              </a:rPr>
              <a:t>O</a:t>
            </a:r>
            <a:r>
              <a:rPr sz="2200" spc="-305" dirty="0">
                <a:solidFill>
                  <a:srgbClr val="C00000"/>
                </a:solidFill>
                <a:latin typeface="Arial"/>
                <a:cs typeface="Arial"/>
              </a:rPr>
              <a:t>L</a:t>
            </a:r>
            <a:r>
              <a:rPr sz="2200" spc="-200" dirty="0">
                <a:solidFill>
                  <a:srgbClr val="C00000"/>
                </a:solidFill>
                <a:latin typeface="Arial"/>
                <a:cs typeface="Arial"/>
              </a:rPr>
              <a:t>A</a:t>
            </a:r>
            <a:r>
              <a:rPr sz="2200" spc="-335" dirty="0">
                <a:solidFill>
                  <a:srgbClr val="C00000"/>
                </a:solidFill>
                <a:latin typeface="Arial"/>
                <a:cs typeface="Arial"/>
              </a:rPr>
              <a:t>P</a:t>
            </a:r>
            <a:endParaRPr sz="2200">
              <a:latin typeface="Arial"/>
              <a:cs typeface="Arial"/>
            </a:endParaRPr>
          </a:p>
        </p:txBody>
      </p:sp>
      <p:sp>
        <p:nvSpPr>
          <p:cNvPr id="8" name="object 56"/>
          <p:cNvSpPr txBox="1"/>
          <p:nvPr/>
        </p:nvSpPr>
        <p:spPr>
          <a:xfrm>
            <a:off x="1209163" y="2001257"/>
            <a:ext cx="1873250" cy="2562860"/>
          </a:xfrm>
          <a:prstGeom prst="rect">
            <a:avLst/>
          </a:prstGeom>
        </p:spPr>
        <p:txBody>
          <a:bodyPr vert="horz" wrap="square" lIns="0" tIns="0" rIns="0" bIns="0" rtlCol="0">
            <a:spAutoFit/>
          </a:bodyPr>
          <a:lstStyle/>
          <a:p>
            <a:pPr marL="184785" marR="99695" indent="-172085">
              <a:lnSpc>
                <a:spcPct val="80000"/>
              </a:lnSpc>
              <a:buChar char="•"/>
              <a:tabLst>
                <a:tab pos="185420" algn="l"/>
              </a:tabLst>
            </a:pPr>
            <a:r>
              <a:rPr sz="1200" spc="-65" dirty="0">
                <a:solidFill>
                  <a:srgbClr val="3F3F3F"/>
                </a:solidFill>
                <a:latin typeface="Arial"/>
                <a:cs typeface="Arial"/>
              </a:rPr>
              <a:t>Aggregations </a:t>
            </a:r>
            <a:r>
              <a:rPr sz="1200" spc="-5" dirty="0">
                <a:solidFill>
                  <a:srgbClr val="3F3F3F"/>
                </a:solidFill>
                <a:latin typeface="Arial"/>
                <a:cs typeface="Arial"/>
              </a:rPr>
              <a:t>of </a:t>
            </a:r>
            <a:r>
              <a:rPr sz="1200" spc="-10" dirty="0">
                <a:solidFill>
                  <a:srgbClr val="3F3F3F"/>
                </a:solidFill>
                <a:latin typeface="Arial"/>
                <a:cs typeface="Arial"/>
              </a:rPr>
              <a:t>the  </a:t>
            </a:r>
            <a:r>
              <a:rPr sz="1200" spc="-5" dirty="0">
                <a:solidFill>
                  <a:srgbClr val="3F3F3F"/>
                </a:solidFill>
                <a:latin typeface="Arial"/>
                <a:cs typeface="Arial"/>
              </a:rPr>
              <a:t>partition </a:t>
            </a:r>
            <a:r>
              <a:rPr sz="1200" spc="-55" dirty="0">
                <a:solidFill>
                  <a:srgbClr val="3F3F3F"/>
                </a:solidFill>
                <a:latin typeface="Arial"/>
                <a:cs typeface="Arial"/>
              </a:rPr>
              <a:t>and </a:t>
            </a:r>
            <a:r>
              <a:rPr sz="1200" spc="-95" dirty="0">
                <a:solidFill>
                  <a:srgbClr val="3F3F3F"/>
                </a:solidFill>
                <a:latin typeface="Arial"/>
                <a:cs typeface="Arial"/>
              </a:rPr>
              <a:t>a </a:t>
            </a:r>
            <a:r>
              <a:rPr sz="1200" spc="-60" dirty="0">
                <a:solidFill>
                  <a:srgbClr val="3F3F3F"/>
                </a:solidFill>
                <a:latin typeface="Arial"/>
                <a:cs typeface="Arial"/>
              </a:rPr>
              <a:t>copy </a:t>
            </a:r>
            <a:r>
              <a:rPr sz="1200" spc="-5" dirty="0">
                <a:solidFill>
                  <a:srgbClr val="3F3F3F"/>
                </a:solidFill>
                <a:latin typeface="Arial"/>
                <a:cs typeface="Arial"/>
              </a:rPr>
              <a:t>of</a:t>
            </a:r>
            <a:r>
              <a:rPr sz="1200" spc="-200" dirty="0">
                <a:solidFill>
                  <a:srgbClr val="3F3F3F"/>
                </a:solidFill>
                <a:latin typeface="Arial"/>
                <a:cs typeface="Arial"/>
              </a:rPr>
              <a:t> </a:t>
            </a:r>
            <a:r>
              <a:rPr sz="1200" spc="-20" dirty="0">
                <a:solidFill>
                  <a:srgbClr val="3F3F3F"/>
                </a:solidFill>
                <a:latin typeface="Arial"/>
                <a:cs typeface="Arial"/>
              </a:rPr>
              <a:t>its  </a:t>
            </a:r>
            <a:r>
              <a:rPr sz="1200" spc="-65" dirty="0">
                <a:solidFill>
                  <a:srgbClr val="3F3F3F"/>
                </a:solidFill>
                <a:latin typeface="Arial"/>
                <a:cs typeface="Arial"/>
              </a:rPr>
              <a:t>source </a:t>
            </a:r>
            <a:r>
              <a:rPr sz="1200" spc="-45" dirty="0">
                <a:solidFill>
                  <a:srgbClr val="3F3F3F"/>
                </a:solidFill>
                <a:latin typeface="Arial"/>
                <a:cs typeface="Arial"/>
              </a:rPr>
              <a:t>data </a:t>
            </a:r>
            <a:r>
              <a:rPr sz="1200" spc="-65" dirty="0">
                <a:solidFill>
                  <a:srgbClr val="3F3F3F"/>
                </a:solidFill>
                <a:latin typeface="Arial"/>
                <a:cs typeface="Arial"/>
              </a:rPr>
              <a:t>is </a:t>
            </a:r>
            <a:r>
              <a:rPr sz="1200" spc="-40" dirty="0">
                <a:solidFill>
                  <a:srgbClr val="3F3F3F"/>
                </a:solidFill>
                <a:latin typeface="Arial"/>
                <a:cs typeface="Arial"/>
              </a:rPr>
              <a:t>stored </a:t>
            </a:r>
            <a:r>
              <a:rPr sz="1200" spc="-15" dirty="0">
                <a:solidFill>
                  <a:srgbClr val="3F3F3F"/>
                </a:solidFill>
                <a:latin typeface="Arial"/>
                <a:cs typeface="Arial"/>
              </a:rPr>
              <a:t>in </a:t>
            </a:r>
            <a:r>
              <a:rPr sz="1200" spc="-95" dirty="0">
                <a:solidFill>
                  <a:srgbClr val="3F3F3F"/>
                </a:solidFill>
                <a:latin typeface="Arial"/>
                <a:cs typeface="Arial"/>
              </a:rPr>
              <a:t>a  </a:t>
            </a:r>
            <a:r>
              <a:rPr sz="1200" spc="-40" dirty="0">
                <a:solidFill>
                  <a:srgbClr val="3F3F3F"/>
                </a:solidFill>
                <a:latin typeface="Arial"/>
                <a:cs typeface="Arial"/>
              </a:rPr>
              <a:t>n-dimensional</a:t>
            </a:r>
            <a:r>
              <a:rPr sz="1200" spc="-165" dirty="0">
                <a:solidFill>
                  <a:srgbClr val="3F3F3F"/>
                </a:solidFill>
                <a:latin typeface="Arial"/>
                <a:cs typeface="Arial"/>
              </a:rPr>
              <a:t> </a:t>
            </a:r>
            <a:r>
              <a:rPr sz="1200" spc="-25" dirty="0">
                <a:solidFill>
                  <a:srgbClr val="3F3F3F"/>
                </a:solidFill>
                <a:latin typeface="Arial"/>
                <a:cs typeface="Arial"/>
              </a:rPr>
              <a:t>structure</a:t>
            </a:r>
            <a:endParaRPr sz="1200">
              <a:latin typeface="Arial"/>
              <a:cs typeface="Arial"/>
            </a:endParaRPr>
          </a:p>
          <a:p>
            <a:pPr marL="184785">
              <a:lnSpc>
                <a:spcPts val="1150"/>
              </a:lnSpc>
            </a:pPr>
            <a:r>
              <a:rPr sz="1200" spc="-30" dirty="0">
                <a:solidFill>
                  <a:srgbClr val="3F3F3F"/>
                </a:solidFill>
                <a:latin typeface="Arial"/>
                <a:cs typeface="Arial"/>
              </a:rPr>
              <a:t>during </a:t>
            </a:r>
            <a:r>
              <a:rPr sz="1200" spc="-5" dirty="0">
                <a:solidFill>
                  <a:srgbClr val="3F3F3F"/>
                </a:solidFill>
                <a:latin typeface="Arial"/>
                <a:cs typeface="Arial"/>
              </a:rPr>
              <a:t>partition</a:t>
            </a:r>
            <a:r>
              <a:rPr sz="1200" spc="-204" dirty="0">
                <a:solidFill>
                  <a:srgbClr val="3F3F3F"/>
                </a:solidFill>
                <a:latin typeface="Arial"/>
                <a:cs typeface="Arial"/>
              </a:rPr>
              <a:t> </a:t>
            </a:r>
            <a:r>
              <a:rPr sz="1200" spc="-65" dirty="0">
                <a:solidFill>
                  <a:srgbClr val="3F3F3F"/>
                </a:solidFill>
                <a:latin typeface="Arial"/>
                <a:cs typeface="Arial"/>
              </a:rPr>
              <a:t>processing</a:t>
            </a:r>
            <a:endParaRPr sz="1200">
              <a:latin typeface="Arial"/>
              <a:cs typeface="Arial"/>
            </a:endParaRPr>
          </a:p>
          <a:p>
            <a:pPr marL="184785" indent="-172085">
              <a:lnSpc>
                <a:spcPct val="100000"/>
              </a:lnSpc>
              <a:buChar char="•"/>
              <a:tabLst>
                <a:tab pos="185420" algn="l"/>
              </a:tabLst>
            </a:pPr>
            <a:r>
              <a:rPr sz="1200" spc="-40" dirty="0">
                <a:solidFill>
                  <a:srgbClr val="3F3F3F"/>
                </a:solidFill>
                <a:latin typeface="Arial"/>
                <a:cs typeface="Arial"/>
              </a:rPr>
              <a:t>highly</a:t>
            </a:r>
            <a:r>
              <a:rPr sz="1200" spc="-145" dirty="0">
                <a:solidFill>
                  <a:srgbClr val="3F3F3F"/>
                </a:solidFill>
                <a:latin typeface="Arial"/>
                <a:cs typeface="Arial"/>
              </a:rPr>
              <a:t> </a:t>
            </a:r>
            <a:r>
              <a:rPr sz="1200" spc="-30" dirty="0">
                <a:solidFill>
                  <a:srgbClr val="3F3F3F"/>
                </a:solidFill>
                <a:latin typeface="Arial"/>
                <a:cs typeface="Arial"/>
              </a:rPr>
              <a:t>optimized</a:t>
            </a:r>
            <a:endParaRPr sz="1200">
              <a:latin typeface="Arial"/>
              <a:cs typeface="Arial"/>
            </a:endParaRPr>
          </a:p>
          <a:p>
            <a:pPr marL="384175" marR="530225" lvl="1" indent="-142875">
              <a:lnSpc>
                <a:spcPct val="80000"/>
              </a:lnSpc>
              <a:spcBef>
                <a:spcPts val="245"/>
              </a:spcBef>
              <a:buChar char="–"/>
              <a:tabLst>
                <a:tab pos="384810" algn="l"/>
              </a:tabLst>
            </a:pPr>
            <a:r>
              <a:rPr sz="1000" spc="5" dirty="0">
                <a:solidFill>
                  <a:srgbClr val="3F3F3F"/>
                </a:solidFill>
                <a:latin typeface="Arial"/>
                <a:cs typeface="Arial"/>
              </a:rPr>
              <a:t>to </a:t>
            </a:r>
            <a:r>
              <a:rPr sz="1000" spc="-55" dirty="0">
                <a:solidFill>
                  <a:srgbClr val="3F3F3F"/>
                </a:solidFill>
                <a:latin typeface="Arial"/>
                <a:cs typeface="Arial"/>
              </a:rPr>
              <a:t>maximize</a:t>
            </a:r>
            <a:r>
              <a:rPr sz="1000" spc="-160" dirty="0">
                <a:solidFill>
                  <a:srgbClr val="3F3F3F"/>
                </a:solidFill>
                <a:latin typeface="Arial"/>
                <a:cs typeface="Arial"/>
              </a:rPr>
              <a:t> </a:t>
            </a:r>
            <a:r>
              <a:rPr sz="1000" spc="-35" dirty="0">
                <a:solidFill>
                  <a:srgbClr val="3F3F3F"/>
                </a:solidFill>
                <a:latin typeface="Arial"/>
                <a:cs typeface="Arial"/>
              </a:rPr>
              <a:t>query  </a:t>
            </a:r>
            <a:r>
              <a:rPr sz="1000" spc="-40" dirty="0">
                <a:solidFill>
                  <a:srgbClr val="3F3F3F"/>
                </a:solidFill>
                <a:latin typeface="Arial"/>
                <a:cs typeface="Arial"/>
              </a:rPr>
              <a:t>performance.</a:t>
            </a:r>
            <a:endParaRPr sz="1000">
              <a:latin typeface="Arial"/>
              <a:cs typeface="Arial"/>
            </a:endParaRPr>
          </a:p>
          <a:p>
            <a:pPr marL="184785" indent="-172085">
              <a:lnSpc>
                <a:spcPts val="1430"/>
              </a:lnSpc>
              <a:buChar char="•"/>
              <a:tabLst>
                <a:tab pos="185420" algn="l"/>
              </a:tabLst>
            </a:pPr>
            <a:r>
              <a:rPr sz="1200" spc="-75" dirty="0">
                <a:solidFill>
                  <a:srgbClr val="3F3F3F"/>
                </a:solidFill>
                <a:latin typeface="Arial"/>
                <a:cs typeface="Arial"/>
              </a:rPr>
              <a:t>Storage</a:t>
            </a:r>
            <a:r>
              <a:rPr sz="1200" spc="-160" dirty="0">
                <a:solidFill>
                  <a:srgbClr val="3F3F3F"/>
                </a:solidFill>
                <a:latin typeface="Arial"/>
                <a:cs typeface="Arial"/>
              </a:rPr>
              <a:t> </a:t>
            </a:r>
            <a:r>
              <a:rPr sz="1200" spc="-30" dirty="0">
                <a:solidFill>
                  <a:srgbClr val="3F3F3F"/>
                </a:solidFill>
                <a:latin typeface="Arial"/>
                <a:cs typeface="Arial"/>
              </a:rPr>
              <a:t>location</a:t>
            </a:r>
            <a:endParaRPr sz="1200">
              <a:latin typeface="Arial"/>
              <a:cs typeface="Arial"/>
            </a:endParaRPr>
          </a:p>
          <a:p>
            <a:pPr marL="384175" marR="56515" lvl="1" indent="-142875">
              <a:lnSpc>
                <a:spcPct val="80000"/>
              </a:lnSpc>
              <a:spcBef>
                <a:spcPts val="250"/>
              </a:spcBef>
              <a:buChar char="–"/>
              <a:tabLst>
                <a:tab pos="384810" algn="l"/>
              </a:tabLst>
            </a:pPr>
            <a:r>
              <a:rPr sz="1000" spc="-35" dirty="0">
                <a:solidFill>
                  <a:srgbClr val="3F3F3F"/>
                </a:solidFill>
                <a:latin typeface="Arial"/>
                <a:cs typeface="Arial"/>
              </a:rPr>
              <a:t>on </a:t>
            </a:r>
            <a:r>
              <a:rPr sz="1000" spc="-15" dirty="0">
                <a:solidFill>
                  <a:srgbClr val="3F3F3F"/>
                </a:solidFill>
                <a:latin typeface="Arial"/>
                <a:cs typeface="Arial"/>
              </a:rPr>
              <a:t>the </a:t>
            </a:r>
            <a:r>
              <a:rPr sz="1000" spc="-30" dirty="0">
                <a:solidFill>
                  <a:srgbClr val="3F3F3F"/>
                </a:solidFill>
                <a:latin typeface="Arial"/>
                <a:cs typeface="Arial"/>
              </a:rPr>
              <a:t>computer </a:t>
            </a:r>
            <a:r>
              <a:rPr sz="1000" spc="-35" dirty="0">
                <a:solidFill>
                  <a:srgbClr val="3F3F3F"/>
                </a:solidFill>
                <a:latin typeface="Arial"/>
                <a:cs typeface="Arial"/>
              </a:rPr>
              <a:t>where</a:t>
            </a:r>
            <a:r>
              <a:rPr sz="1000" spc="-175" dirty="0">
                <a:solidFill>
                  <a:srgbClr val="3F3F3F"/>
                </a:solidFill>
                <a:latin typeface="Arial"/>
                <a:cs typeface="Arial"/>
              </a:rPr>
              <a:t> </a:t>
            </a:r>
            <a:r>
              <a:rPr sz="1000" spc="-15" dirty="0">
                <a:solidFill>
                  <a:srgbClr val="3F3F3F"/>
                </a:solidFill>
                <a:latin typeface="Arial"/>
                <a:cs typeface="Arial"/>
              </a:rPr>
              <a:t>the  </a:t>
            </a:r>
            <a:r>
              <a:rPr sz="1000" spc="-10" dirty="0">
                <a:solidFill>
                  <a:srgbClr val="3F3F3F"/>
                </a:solidFill>
                <a:latin typeface="Arial"/>
                <a:cs typeface="Arial"/>
              </a:rPr>
              <a:t>partition </a:t>
            </a:r>
            <a:r>
              <a:rPr sz="1000" spc="-55" dirty="0">
                <a:solidFill>
                  <a:srgbClr val="3F3F3F"/>
                </a:solidFill>
                <a:latin typeface="Arial"/>
                <a:cs typeface="Arial"/>
              </a:rPr>
              <a:t>is</a:t>
            </a:r>
            <a:r>
              <a:rPr sz="1000" spc="-120" dirty="0">
                <a:solidFill>
                  <a:srgbClr val="3F3F3F"/>
                </a:solidFill>
                <a:latin typeface="Arial"/>
                <a:cs typeface="Arial"/>
              </a:rPr>
              <a:t> </a:t>
            </a:r>
            <a:r>
              <a:rPr sz="1000" spc="-35" dirty="0">
                <a:solidFill>
                  <a:srgbClr val="3F3F3F"/>
                </a:solidFill>
                <a:latin typeface="Arial"/>
                <a:cs typeface="Arial"/>
              </a:rPr>
              <a:t>defined</a:t>
            </a:r>
            <a:endParaRPr sz="1000">
              <a:latin typeface="Arial"/>
              <a:cs typeface="Arial"/>
            </a:endParaRPr>
          </a:p>
          <a:p>
            <a:pPr marL="384175" marR="159385" lvl="1" indent="-142875">
              <a:lnSpc>
                <a:spcPct val="80000"/>
              </a:lnSpc>
              <a:spcBef>
                <a:spcPts val="240"/>
              </a:spcBef>
              <a:buChar char="–"/>
              <a:tabLst>
                <a:tab pos="384810" algn="l"/>
              </a:tabLst>
            </a:pPr>
            <a:r>
              <a:rPr sz="1000" spc="-25" dirty="0">
                <a:solidFill>
                  <a:srgbClr val="3F3F3F"/>
                </a:solidFill>
                <a:latin typeface="Arial"/>
                <a:cs typeface="Arial"/>
              </a:rPr>
              <a:t>(or) </a:t>
            </a:r>
            <a:r>
              <a:rPr sz="1000" spc="-35" dirty="0">
                <a:solidFill>
                  <a:srgbClr val="3F3F3F"/>
                </a:solidFill>
                <a:latin typeface="Arial"/>
                <a:cs typeface="Arial"/>
              </a:rPr>
              <a:t>on </a:t>
            </a:r>
            <a:r>
              <a:rPr sz="1000" spc="-25" dirty="0">
                <a:solidFill>
                  <a:srgbClr val="3F3F3F"/>
                </a:solidFill>
                <a:latin typeface="Arial"/>
                <a:cs typeface="Arial"/>
              </a:rPr>
              <a:t>another</a:t>
            </a:r>
            <a:r>
              <a:rPr sz="1000" spc="-160" dirty="0">
                <a:solidFill>
                  <a:srgbClr val="3F3F3F"/>
                </a:solidFill>
                <a:latin typeface="Arial"/>
                <a:cs typeface="Arial"/>
              </a:rPr>
              <a:t> </a:t>
            </a:r>
            <a:r>
              <a:rPr sz="1000" spc="-30" dirty="0">
                <a:solidFill>
                  <a:srgbClr val="3F3F3F"/>
                </a:solidFill>
                <a:latin typeface="Arial"/>
                <a:cs typeface="Arial"/>
              </a:rPr>
              <a:t>computer  running </a:t>
            </a:r>
            <a:r>
              <a:rPr sz="1000" spc="-65" dirty="0">
                <a:solidFill>
                  <a:srgbClr val="3F3F3F"/>
                </a:solidFill>
                <a:latin typeface="Arial"/>
                <a:cs typeface="Arial"/>
              </a:rPr>
              <a:t>Analysis</a:t>
            </a:r>
            <a:r>
              <a:rPr sz="1000" spc="-114" dirty="0">
                <a:solidFill>
                  <a:srgbClr val="3F3F3F"/>
                </a:solidFill>
                <a:latin typeface="Arial"/>
                <a:cs typeface="Arial"/>
              </a:rPr>
              <a:t> </a:t>
            </a:r>
            <a:r>
              <a:rPr sz="1000" spc="-70" dirty="0">
                <a:solidFill>
                  <a:srgbClr val="3F3F3F"/>
                </a:solidFill>
                <a:latin typeface="Arial"/>
                <a:cs typeface="Arial"/>
              </a:rPr>
              <a:t>Services.</a:t>
            </a:r>
            <a:endParaRPr sz="1000">
              <a:latin typeface="Arial"/>
              <a:cs typeface="Arial"/>
            </a:endParaRPr>
          </a:p>
          <a:p>
            <a:pPr marL="184785" marR="5080" indent="-172085">
              <a:lnSpc>
                <a:spcPct val="80000"/>
              </a:lnSpc>
              <a:spcBef>
                <a:spcPts val="280"/>
              </a:spcBef>
              <a:buChar char="•"/>
              <a:tabLst>
                <a:tab pos="185420" algn="l"/>
              </a:tabLst>
            </a:pPr>
            <a:r>
              <a:rPr sz="1200" spc="-85" dirty="0">
                <a:solidFill>
                  <a:srgbClr val="3F3F3F"/>
                </a:solidFill>
                <a:latin typeface="Arial"/>
                <a:cs typeface="Arial"/>
              </a:rPr>
              <a:t>The </a:t>
            </a:r>
            <a:r>
              <a:rPr sz="1200" spc="-45" dirty="0">
                <a:solidFill>
                  <a:srgbClr val="3F3F3F"/>
                </a:solidFill>
                <a:latin typeface="Arial"/>
                <a:cs typeface="Arial"/>
              </a:rPr>
              <a:t>data </a:t>
            </a:r>
            <a:r>
              <a:rPr sz="1200" spc="-15" dirty="0">
                <a:solidFill>
                  <a:srgbClr val="3F3F3F"/>
                </a:solidFill>
                <a:latin typeface="Arial"/>
                <a:cs typeface="Arial"/>
              </a:rPr>
              <a:t>in </a:t>
            </a:r>
            <a:r>
              <a:rPr sz="1200" spc="-10" dirty="0">
                <a:solidFill>
                  <a:srgbClr val="3F3F3F"/>
                </a:solidFill>
                <a:latin typeface="Arial"/>
                <a:cs typeface="Arial"/>
              </a:rPr>
              <a:t>the partition's  </a:t>
            </a:r>
            <a:r>
              <a:rPr sz="1200" spc="-114" dirty="0">
                <a:solidFill>
                  <a:srgbClr val="3F3F3F"/>
                </a:solidFill>
                <a:latin typeface="Arial"/>
                <a:cs typeface="Arial"/>
              </a:rPr>
              <a:t>MOLAP </a:t>
            </a:r>
            <a:r>
              <a:rPr sz="1200" spc="-25" dirty="0">
                <a:solidFill>
                  <a:srgbClr val="3F3F3F"/>
                </a:solidFill>
                <a:latin typeface="Arial"/>
                <a:cs typeface="Arial"/>
              </a:rPr>
              <a:t>structure </a:t>
            </a:r>
            <a:r>
              <a:rPr sz="1200" spc="-65" dirty="0">
                <a:solidFill>
                  <a:srgbClr val="3F3F3F"/>
                </a:solidFill>
                <a:latin typeface="Arial"/>
                <a:cs typeface="Arial"/>
              </a:rPr>
              <a:t>is </a:t>
            </a:r>
            <a:r>
              <a:rPr sz="1200" spc="-30" dirty="0">
                <a:solidFill>
                  <a:srgbClr val="3F3F3F"/>
                </a:solidFill>
                <a:latin typeface="Arial"/>
                <a:cs typeface="Arial"/>
              </a:rPr>
              <a:t>only </a:t>
            </a:r>
            <a:r>
              <a:rPr sz="1200" spc="-114" dirty="0">
                <a:solidFill>
                  <a:srgbClr val="3F3F3F"/>
                </a:solidFill>
                <a:latin typeface="Arial"/>
                <a:cs typeface="Arial"/>
              </a:rPr>
              <a:t>as  </a:t>
            </a:r>
            <a:r>
              <a:rPr sz="1200" spc="-25" dirty="0">
                <a:solidFill>
                  <a:srgbClr val="3F3F3F"/>
                </a:solidFill>
                <a:latin typeface="Arial"/>
                <a:cs typeface="Arial"/>
              </a:rPr>
              <a:t>current </a:t>
            </a:r>
            <a:r>
              <a:rPr sz="1200" spc="-114" dirty="0">
                <a:solidFill>
                  <a:srgbClr val="3F3F3F"/>
                </a:solidFill>
                <a:latin typeface="Arial"/>
                <a:cs typeface="Arial"/>
              </a:rPr>
              <a:t>as </a:t>
            </a:r>
            <a:r>
              <a:rPr sz="1200" spc="-10" dirty="0">
                <a:solidFill>
                  <a:srgbClr val="3F3F3F"/>
                </a:solidFill>
                <a:latin typeface="Arial"/>
                <a:cs typeface="Arial"/>
              </a:rPr>
              <a:t>the </a:t>
            </a:r>
            <a:r>
              <a:rPr sz="1200" spc="-40" dirty="0">
                <a:solidFill>
                  <a:srgbClr val="3F3F3F"/>
                </a:solidFill>
                <a:latin typeface="Arial"/>
                <a:cs typeface="Arial"/>
              </a:rPr>
              <a:t>most recent  </a:t>
            </a:r>
            <a:r>
              <a:rPr sz="1200" spc="-65" dirty="0">
                <a:solidFill>
                  <a:srgbClr val="3F3F3F"/>
                </a:solidFill>
                <a:latin typeface="Arial"/>
                <a:cs typeface="Arial"/>
              </a:rPr>
              <a:t>processing </a:t>
            </a:r>
            <a:r>
              <a:rPr sz="1200" spc="-5" dirty="0">
                <a:solidFill>
                  <a:srgbClr val="3F3F3F"/>
                </a:solidFill>
                <a:latin typeface="Arial"/>
                <a:cs typeface="Arial"/>
              </a:rPr>
              <a:t>of </a:t>
            </a:r>
            <a:r>
              <a:rPr sz="1200" spc="-10" dirty="0">
                <a:solidFill>
                  <a:srgbClr val="3F3F3F"/>
                </a:solidFill>
                <a:latin typeface="Arial"/>
                <a:cs typeface="Arial"/>
              </a:rPr>
              <a:t>the</a:t>
            </a:r>
            <a:r>
              <a:rPr sz="1200" spc="-220" dirty="0">
                <a:solidFill>
                  <a:srgbClr val="3F3F3F"/>
                </a:solidFill>
                <a:latin typeface="Arial"/>
                <a:cs typeface="Arial"/>
              </a:rPr>
              <a:t> </a:t>
            </a:r>
            <a:r>
              <a:rPr sz="1200" spc="-5" dirty="0">
                <a:solidFill>
                  <a:srgbClr val="3F3F3F"/>
                </a:solidFill>
                <a:latin typeface="Arial"/>
                <a:cs typeface="Arial"/>
              </a:rPr>
              <a:t>partition.</a:t>
            </a:r>
            <a:endParaRPr sz="1200">
              <a:latin typeface="Arial"/>
              <a:cs typeface="Arial"/>
            </a:endParaRPr>
          </a:p>
        </p:txBody>
      </p:sp>
      <p:sp>
        <p:nvSpPr>
          <p:cNvPr id="9" name="object 57"/>
          <p:cNvSpPr txBox="1"/>
          <p:nvPr/>
        </p:nvSpPr>
        <p:spPr>
          <a:xfrm>
            <a:off x="3304662" y="1964681"/>
            <a:ext cx="1940560" cy="2710180"/>
          </a:xfrm>
          <a:prstGeom prst="rect">
            <a:avLst/>
          </a:prstGeom>
        </p:spPr>
        <p:txBody>
          <a:bodyPr vert="horz" wrap="square" lIns="0" tIns="0" rIns="0" bIns="0" rtlCol="0">
            <a:spAutoFit/>
          </a:bodyPr>
          <a:lstStyle/>
          <a:p>
            <a:pPr marL="184785" indent="-172085">
              <a:lnSpc>
                <a:spcPct val="100000"/>
              </a:lnSpc>
              <a:buChar char="•"/>
              <a:tabLst>
                <a:tab pos="185420" algn="l"/>
              </a:tabLst>
            </a:pPr>
            <a:r>
              <a:rPr sz="1200" spc="-70" dirty="0">
                <a:solidFill>
                  <a:srgbClr val="3F3F3F"/>
                </a:solidFill>
                <a:latin typeface="Arial"/>
                <a:cs typeface="Arial"/>
              </a:rPr>
              <a:t>Advantages:</a:t>
            </a:r>
            <a:endParaRPr sz="1200">
              <a:latin typeface="Arial"/>
              <a:cs typeface="Arial"/>
            </a:endParaRPr>
          </a:p>
          <a:p>
            <a:pPr marL="384175" lvl="1" indent="-142875">
              <a:lnSpc>
                <a:spcPct val="100000"/>
              </a:lnSpc>
              <a:spcBef>
                <a:spcPts val="5"/>
              </a:spcBef>
              <a:buChar char="–"/>
              <a:tabLst>
                <a:tab pos="384810" algn="l"/>
              </a:tabLst>
            </a:pPr>
            <a:r>
              <a:rPr sz="1000" spc="-40" dirty="0">
                <a:solidFill>
                  <a:srgbClr val="3F3F3F"/>
                </a:solidFill>
                <a:latin typeface="Arial"/>
                <a:cs typeface="Arial"/>
              </a:rPr>
              <a:t>fast data</a:t>
            </a:r>
            <a:r>
              <a:rPr sz="1000" spc="-120" dirty="0">
                <a:solidFill>
                  <a:srgbClr val="3F3F3F"/>
                </a:solidFill>
                <a:latin typeface="Arial"/>
                <a:cs typeface="Arial"/>
              </a:rPr>
              <a:t> </a:t>
            </a:r>
            <a:r>
              <a:rPr sz="1000" spc="-25" dirty="0">
                <a:solidFill>
                  <a:srgbClr val="3F3F3F"/>
                </a:solidFill>
                <a:latin typeface="Arial"/>
                <a:cs typeface="Arial"/>
              </a:rPr>
              <a:t>retrieval,</a:t>
            </a:r>
            <a:endParaRPr sz="1000">
              <a:latin typeface="Arial"/>
              <a:cs typeface="Arial"/>
            </a:endParaRPr>
          </a:p>
          <a:p>
            <a:pPr marL="384175" marR="70485" lvl="1" indent="-142875">
              <a:lnSpc>
                <a:spcPts val="960"/>
              </a:lnSpc>
              <a:spcBef>
                <a:spcPts val="229"/>
              </a:spcBef>
              <a:buChar char="–"/>
              <a:tabLst>
                <a:tab pos="384810" algn="l"/>
              </a:tabLst>
            </a:pPr>
            <a:r>
              <a:rPr sz="1000" spc="-20" dirty="0">
                <a:solidFill>
                  <a:srgbClr val="3F3F3F"/>
                </a:solidFill>
                <a:latin typeface="Arial"/>
                <a:cs typeface="Arial"/>
              </a:rPr>
              <a:t>optimal </a:t>
            </a:r>
            <a:r>
              <a:rPr sz="1000" spc="-10" dirty="0">
                <a:solidFill>
                  <a:srgbClr val="3F3F3F"/>
                </a:solidFill>
                <a:latin typeface="Arial"/>
                <a:cs typeface="Arial"/>
              </a:rPr>
              <a:t>for </a:t>
            </a:r>
            <a:r>
              <a:rPr sz="1000" spc="-50" dirty="0">
                <a:solidFill>
                  <a:srgbClr val="3F3F3F"/>
                </a:solidFill>
                <a:latin typeface="Arial"/>
                <a:cs typeface="Arial"/>
              </a:rPr>
              <a:t>slicing and </a:t>
            </a:r>
            <a:r>
              <a:rPr sz="1000" spc="-40" dirty="0">
                <a:solidFill>
                  <a:srgbClr val="3F3F3F"/>
                </a:solidFill>
                <a:latin typeface="Arial"/>
                <a:cs typeface="Arial"/>
              </a:rPr>
              <a:t>dicing  </a:t>
            </a:r>
            <a:r>
              <a:rPr sz="1000" spc="-35" dirty="0">
                <a:solidFill>
                  <a:srgbClr val="3F3F3F"/>
                </a:solidFill>
                <a:latin typeface="Arial"/>
                <a:cs typeface="Arial"/>
              </a:rPr>
              <a:t>operations.</a:t>
            </a:r>
            <a:endParaRPr sz="1000">
              <a:latin typeface="Arial"/>
              <a:cs typeface="Arial"/>
            </a:endParaRPr>
          </a:p>
          <a:p>
            <a:pPr marL="384175" marR="439420" lvl="1" indent="-142875">
              <a:lnSpc>
                <a:spcPct val="80000"/>
              </a:lnSpc>
              <a:spcBef>
                <a:spcPts val="245"/>
              </a:spcBef>
              <a:buChar char="–"/>
              <a:tabLst>
                <a:tab pos="384810" algn="l"/>
              </a:tabLst>
            </a:pPr>
            <a:r>
              <a:rPr sz="1000" spc="-105" dirty="0">
                <a:solidFill>
                  <a:srgbClr val="3F3F3F"/>
                </a:solidFill>
                <a:latin typeface="Arial"/>
                <a:cs typeface="Arial"/>
              </a:rPr>
              <a:t>Can </a:t>
            </a:r>
            <a:r>
              <a:rPr sz="1000" spc="-25" dirty="0">
                <a:solidFill>
                  <a:srgbClr val="3F3F3F"/>
                </a:solidFill>
                <a:latin typeface="Arial"/>
                <a:cs typeface="Arial"/>
              </a:rPr>
              <a:t>perform </a:t>
            </a:r>
            <a:r>
              <a:rPr sz="1000" spc="-50" dirty="0">
                <a:solidFill>
                  <a:srgbClr val="3F3F3F"/>
                </a:solidFill>
                <a:latin typeface="Arial"/>
                <a:cs typeface="Arial"/>
              </a:rPr>
              <a:t>complex  </a:t>
            </a:r>
            <a:r>
              <a:rPr sz="1000" spc="-40" dirty="0">
                <a:solidFill>
                  <a:srgbClr val="3F3F3F"/>
                </a:solidFill>
                <a:latin typeface="Arial"/>
                <a:cs typeface="Arial"/>
              </a:rPr>
              <a:t>calculations:</a:t>
            </a:r>
            <a:endParaRPr sz="1000">
              <a:latin typeface="Arial"/>
              <a:cs typeface="Arial"/>
            </a:endParaRPr>
          </a:p>
          <a:p>
            <a:pPr marL="384175" lvl="1" indent="-142875">
              <a:lnSpc>
                <a:spcPts val="1080"/>
              </a:lnSpc>
              <a:buChar char="–"/>
              <a:tabLst>
                <a:tab pos="384810" algn="l"/>
              </a:tabLst>
            </a:pPr>
            <a:r>
              <a:rPr sz="1000" spc="-30" dirty="0">
                <a:solidFill>
                  <a:srgbClr val="3F3F3F"/>
                </a:solidFill>
                <a:latin typeface="Arial"/>
                <a:cs typeface="Arial"/>
              </a:rPr>
              <a:t>All </a:t>
            </a:r>
            <a:r>
              <a:rPr sz="1000" spc="-45" dirty="0">
                <a:solidFill>
                  <a:srgbClr val="3F3F3F"/>
                </a:solidFill>
                <a:latin typeface="Arial"/>
                <a:cs typeface="Arial"/>
              </a:rPr>
              <a:t>calculations </a:t>
            </a:r>
            <a:r>
              <a:rPr sz="1000" spc="-65" dirty="0">
                <a:solidFill>
                  <a:srgbClr val="3F3F3F"/>
                </a:solidFill>
                <a:latin typeface="Arial"/>
                <a:cs typeface="Arial"/>
              </a:rPr>
              <a:t>have</a:t>
            </a:r>
            <a:r>
              <a:rPr sz="1000" spc="-85" dirty="0">
                <a:solidFill>
                  <a:srgbClr val="3F3F3F"/>
                </a:solidFill>
                <a:latin typeface="Arial"/>
                <a:cs typeface="Arial"/>
              </a:rPr>
              <a:t> </a:t>
            </a:r>
            <a:r>
              <a:rPr sz="1000" spc="-50" dirty="0">
                <a:solidFill>
                  <a:srgbClr val="3F3F3F"/>
                </a:solidFill>
                <a:latin typeface="Arial"/>
                <a:cs typeface="Arial"/>
              </a:rPr>
              <a:t>been</a:t>
            </a:r>
            <a:endParaRPr sz="1000">
              <a:latin typeface="Arial"/>
              <a:cs typeface="Arial"/>
            </a:endParaRPr>
          </a:p>
          <a:p>
            <a:pPr marL="384175" marR="13970">
              <a:lnSpc>
                <a:spcPct val="80000"/>
              </a:lnSpc>
              <a:spcBef>
                <a:spcPts val="120"/>
              </a:spcBef>
            </a:pPr>
            <a:r>
              <a:rPr sz="1000" spc="-45" dirty="0">
                <a:solidFill>
                  <a:srgbClr val="3F3F3F"/>
                </a:solidFill>
                <a:latin typeface="Arial"/>
                <a:cs typeface="Arial"/>
              </a:rPr>
              <a:t>pre-generated </a:t>
            </a:r>
            <a:r>
              <a:rPr sz="1000" spc="-40" dirty="0">
                <a:solidFill>
                  <a:srgbClr val="3F3F3F"/>
                </a:solidFill>
                <a:latin typeface="Arial"/>
                <a:cs typeface="Arial"/>
              </a:rPr>
              <a:t>when </a:t>
            </a:r>
            <a:r>
              <a:rPr sz="1000" spc="-15" dirty="0">
                <a:solidFill>
                  <a:srgbClr val="3F3F3F"/>
                </a:solidFill>
                <a:latin typeface="Arial"/>
                <a:cs typeface="Arial"/>
              </a:rPr>
              <a:t>the </a:t>
            </a:r>
            <a:r>
              <a:rPr sz="1000" spc="-55" dirty="0">
                <a:solidFill>
                  <a:srgbClr val="3F3F3F"/>
                </a:solidFill>
                <a:latin typeface="Arial"/>
                <a:cs typeface="Arial"/>
              </a:rPr>
              <a:t>cube  is</a:t>
            </a:r>
            <a:r>
              <a:rPr sz="1000" spc="-145" dirty="0">
                <a:solidFill>
                  <a:srgbClr val="3F3F3F"/>
                </a:solidFill>
                <a:latin typeface="Arial"/>
                <a:cs typeface="Arial"/>
              </a:rPr>
              <a:t> </a:t>
            </a:r>
            <a:r>
              <a:rPr sz="1000" spc="-40" dirty="0">
                <a:solidFill>
                  <a:srgbClr val="3F3F3F"/>
                </a:solidFill>
                <a:latin typeface="Arial"/>
                <a:cs typeface="Arial"/>
              </a:rPr>
              <a:t>created.</a:t>
            </a:r>
            <a:endParaRPr sz="1000">
              <a:latin typeface="Arial"/>
              <a:cs typeface="Arial"/>
            </a:endParaRPr>
          </a:p>
          <a:p>
            <a:pPr marL="384175" lvl="1" indent="-142875">
              <a:lnSpc>
                <a:spcPts val="1195"/>
              </a:lnSpc>
              <a:buChar char="–"/>
              <a:tabLst>
                <a:tab pos="384810" algn="l"/>
              </a:tabLst>
            </a:pPr>
            <a:r>
              <a:rPr sz="1000" spc="-50" dirty="0">
                <a:solidFill>
                  <a:srgbClr val="3F3F3F"/>
                </a:solidFill>
                <a:latin typeface="Arial"/>
                <a:cs typeface="Arial"/>
              </a:rPr>
              <a:t>Supports </a:t>
            </a:r>
            <a:r>
              <a:rPr sz="1000" spc="-60" dirty="0">
                <a:solidFill>
                  <a:srgbClr val="3F3F3F"/>
                </a:solidFill>
                <a:latin typeface="Arial"/>
                <a:cs typeface="Arial"/>
              </a:rPr>
              <a:t>advanced</a:t>
            </a:r>
            <a:r>
              <a:rPr sz="1000" spc="-100" dirty="0">
                <a:solidFill>
                  <a:srgbClr val="3F3F3F"/>
                </a:solidFill>
                <a:latin typeface="Arial"/>
                <a:cs typeface="Arial"/>
              </a:rPr>
              <a:t> </a:t>
            </a:r>
            <a:r>
              <a:rPr sz="1000" spc="-45" dirty="0">
                <a:solidFill>
                  <a:srgbClr val="3F3F3F"/>
                </a:solidFill>
                <a:latin typeface="Arial"/>
                <a:cs typeface="Arial"/>
              </a:rPr>
              <a:t>indexing</a:t>
            </a:r>
            <a:endParaRPr sz="1000">
              <a:latin typeface="Arial"/>
              <a:cs typeface="Arial"/>
            </a:endParaRPr>
          </a:p>
          <a:p>
            <a:pPr marL="184785" indent="-172085">
              <a:lnSpc>
                <a:spcPts val="1435"/>
              </a:lnSpc>
              <a:buChar char="•"/>
              <a:tabLst>
                <a:tab pos="185420" algn="l"/>
              </a:tabLst>
            </a:pPr>
            <a:r>
              <a:rPr sz="1200" spc="-70" dirty="0">
                <a:solidFill>
                  <a:srgbClr val="3F3F3F"/>
                </a:solidFill>
                <a:latin typeface="Arial"/>
                <a:cs typeface="Arial"/>
              </a:rPr>
              <a:t>Disadvantages:</a:t>
            </a:r>
            <a:endParaRPr sz="1200">
              <a:latin typeface="Arial"/>
              <a:cs typeface="Arial"/>
            </a:endParaRPr>
          </a:p>
          <a:p>
            <a:pPr marL="384175" lvl="1" indent="-142875">
              <a:lnSpc>
                <a:spcPct val="100000"/>
              </a:lnSpc>
              <a:spcBef>
                <a:spcPts val="5"/>
              </a:spcBef>
              <a:buChar char="–"/>
              <a:tabLst>
                <a:tab pos="384810" algn="l"/>
              </a:tabLst>
            </a:pPr>
            <a:r>
              <a:rPr sz="1000" spc="-35" dirty="0">
                <a:solidFill>
                  <a:srgbClr val="3F3F3F"/>
                </a:solidFill>
                <a:latin typeface="Arial"/>
                <a:cs typeface="Arial"/>
              </a:rPr>
              <a:t>Limited </a:t>
            </a:r>
            <a:r>
              <a:rPr sz="1000" spc="-30" dirty="0">
                <a:solidFill>
                  <a:srgbClr val="3F3F3F"/>
                </a:solidFill>
                <a:latin typeface="Arial"/>
                <a:cs typeface="Arial"/>
              </a:rPr>
              <a:t>amount </a:t>
            </a:r>
            <a:r>
              <a:rPr sz="1000" spc="-5" dirty="0">
                <a:solidFill>
                  <a:srgbClr val="3F3F3F"/>
                </a:solidFill>
                <a:latin typeface="Arial"/>
                <a:cs typeface="Arial"/>
              </a:rPr>
              <a:t>of</a:t>
            </a:r>
            <a:r>
              <a:rPr sz="1000" spc="-135" dirty="0">
                <a:solidFill>
                  <a:srgbClr val="3F3F3F"/>
                </a:solidFill>
                <a:latin typeface="Arial"/>
                <a:cs typeface="Arial"/>
              </a:rPr>
              <a:t> </a:t>
            </a:r>
            <a:r>
              <a:rPr sz="1000" spc="-40" dirty="0">
                <a:solidFill>
                  <a:srgbClr val="3F3F3F"/>
                </a:solidFill>
                <a:latin typeface="Arial"/>
                <a:cs typeface="Arial"/>
              </a:rPr>
              <a:t>data</a:t>
            </a:r>
            <a:endParaRPr sz="1000">
              <a:latin typeface="Arial"/>
              <a:cs typeface="Arial"/>
            </a:endParaRPr>
          </a:p>
          <a:p>
            <a:pPr marL="584200" lvl="2" indent="-114300">
              <a:lnSpc>
                <a:spcPts val="1015"/>
              </a:lnSpc>
              <a:spcBef>
                <a:spcPts val="5"/>
              </a:spcBef>
              <a:buChar char="•"/>
              <a:tabLst>
                <a:tab pos="584200" algn="l"/>
              </a:tabLst>
            </a:pPr>
            <a:r>
              <a:rPr sz="850" spc="-70" dirty="0">
                <a:solidFill>
                  <a:srgbClr val="3F3F3F"/>
                </a:solidFill>
                <a:latin typeface="Arial"/>
                <a:cs typeface="Arial"/>
              </a:rPr>
              <a:t>Because</a:t>
            </a:r>
            <a:r>
              <a:rPr sz="850" spc="-100" dirty="0">
                <a:solidFill>
                  <a:srgbClr val="3F3F3F"/>
                </a:solidFill>
                <a:latin typeface="Arial"/>
                <a:cs typeface="Arial"/>
              </a:rPr>
              <a:t> </a:t>
            </a:r>
            <a:r>
              <a:rPr sz="850" spc="-35" dirty="0">
                <a:solidFill>
                  <a:srgbClr val="3F3F3F"/>
                </a:solidFill>
                <a:latin typeface="Arial"/>
                <a:cs typeface="Arial"/>
              </a:rPr>
              <a:t>pre-calculations</a:t>
            </a:r>
            <a:endParaRPr sz="850">
              <a:latin typeface="Arial"/>
              <a:cs typeface="Arial"/>
            </a:endParaRPr>
          </a:p>
          <a:p>
            <a:pPr marL="384175" marR="5080" lvl="1" indent="-142875">
              <a:lnSpc>
                <a:spcPct val="80000"/>
              </a:lnSpc>
              <a:spcBef>
                <a:spcPts val="235"/>
              </a:spcBef>
              <a:buChar char="–"/>
              <a:tabLst>
                <a:tab pos="384810" algn="l"/>
              </a:tabLst>
            </a:pPr>
            <a:r>
              <a:rPr sz="1000" spc="-30" dirty="0">
                <a:solidFill>
                  <a:srgbClr val="3F3F3F"/>
                </a:solidFill>
                <a:latin typeface="Arial"/>
                <a:cs typeface="Arial"/>
              </a:rPr>
              <a:t>only </a:t>
            </a:r>
            <a:r>
              <a:rPr sz="1000" spc="-45" dirty="0">
                <a:solidFill>
                  <a:srgbClr val="3F3F3F"/>
                </a:solidFill>
                <a:latin typeface="Arial"/>
                <a:cs typeface="Arial"/>
              </a:rPr>
              <a:t>summary-level  </a:t>
            </a:r>
            <a:r>
              <a:rPr sz="1000" spc="-20" dirty="0">
                <a:solidFill>
                  <a:srgbClr val="3F3F3F"/>
                </a:solidFill>
                <a:latin typeface="Arial"/>
                <a:cs typeface="Arial"/>
              </a:rPr>
              <a:t>information </a:t>
            </a:r>
            <a:r>
              <a:rPr sz="1000" spc="-5" dirty="0">
                <a:solidFill>
                  <a:srgbClr val="3F3F3F"/>
                </a:solidFill>
                <a:latin typeface="Arial"/>
                <a:cs typeface="Arial"/>
              </a:rPr>
              <a:t>will </a:t>
            </a:r>
            <a:r>
              <a:rPr sz="1000" spc="-50" dirty="0">
                <a:solidFill>
                  <a:srgbClr val="3F3F3F"/>
                </a:solidFill>
                <a:latin typeface="Arial"/>
                <a:cs typeface="Arial"/>
              </a:rPr>
              <a:t>be </a:t>
            </a:r>
            <a:r>
              <a:rPr sz="1000" spc="-35" dirty="0">
                <a:solidFill>
                  <a:srgbClr val="3F3F3F"/>
                </a:solidFill>
                <a:latin typeface="Arial"/>
                <a:cs typeface="Arial"/>
              </a:rPr>
              <a:t>included</a:t>
            </a:r>
            <a:r>
              <a:rPr sz="1000" spc="-150" dirty="0">
                <a:solidFill>
                  <a:srgbClr val="3F3F3F"/>
                </a:solidFill>
                <a:latin typeface="Arial"/>
                <a:cs typeface="Arial"/>
              </a:rPr>
              <a:t> </a:t>
            </a:r>
            <a:r>
              <a:rPr sz="1000" spc="10" dirty="0">
                <a:solidFill>
                  <a:srgbClr val="3F3F3F"/>
                </a:solidFill>
                <a:latin typeface="Arial"/>
                <a:cs typeface="Arial"/>
              </a:rPr>
              <a:t>if  </a:t>
            </a:r>
            <a:r>
              <a:rPr sz="1000" spc="-50" dirty="0">
                <a:solidFill>
                  <a:srgbClr val="3F3F3F"/>
                </a:solidFill>
                <a:latin typeface="Arial"/>
                <a:cs typeface="Arial"/>
              </a:rPr>
              <a:t>large </a:t>
            </a:r>
            <a:r>
              <a:rPr sz="1000" spc="-40" dirty="0">
                <a:solidFill>
                  <a:srgbClr val="3F3F3F"/>
                </a:solidFill>
                <a:latin typeface="Arial"/>
                <a:cs typeface="Arial"/>
              </a:rPr>
              <a:t>data</a:t>
            </a:r>
            <a:r>
              <a:rPr sz="1000" spc="-120" dirty="0">
                <a:solidFill>
                  <a:srgbClr val="3F3F3F"/>
                </a:solidFill>
                <a:latin typeface="Arial"/>
                <a:cs typeface="Arial"/>
              </a:rPr>
              <a:t> </a:t>
            </a:r>
            <a:r>
              <a:rPr sz="1000" spc="-30" dirty="0">
                <a:solidFill>
                  <a:srgbClr val="3F3F3F"/>
                </a:solidFill>
                <a:latin typeface="Arial"/>
                <a:cs typeface="Arial"/>
              </a:rPr>
              <a:t>amount</a:t>
            </a:r>
            <a:endParaRPr sz="1000">
              <a:latin typeface="Arial"/>
              <a:cs typeface="Arial"/>
            </a:endParaRPr>
          </a:p>
          <a:p>
            <a:pPr marL="384175" marR="67310" lvl="1" indent="-142875">
              <a:lnSpc>
                <a:spcPct val="80000"/>
              </a:lnSpc>
              <a:spcBef>
                <a:spcPts val="240"/>
              </a:spcBef>
              <a:buChar char="–"/>
              <a:tabLst>
                <a:tab pos="384810" algn="l"/>
              </a:tabLst>
            </a:pPr>
            <a:r>
              <a:rPr sz="1000" spc="-25" dirty="0">
                <a:solidFill>
                  <a:srgbClr val="3F3F3F"/>
                </a:solidFill>
                <a:latin typeface="Arial"/>
                <a:cs typeface="Arial"/>
              </a:rPr>
              <a:t>Additional </a:t>
            </a:r>
            <a:r>
              <a:rPr sz="1000" spc="-45" dirty="0">
                <a:solidFill>
                  <a:srgbClr val="3F3F3F"/>
                </a:solidFill>
                <a:latin typeface="Arial"/>
                <a:cs typeface="Arial"/>
              </a:rPr>
              <a:t>investments </a:t>
            </a:r>
            <a:r>
              <a:rPr sz="1000" spc="-20" dirty="0">
                <a:solidFill>
                  <a:srgbClr val="3F3F3F"/>
                </a:solidFill>
                <a:latin typeface="Arial"/>
                <a:cs typeface="Arial"/>
              </a:rPr>
              <a:t>in  </a:t>
            </a:r>
            <a:r>
              <a:rPr sz="1000" spc="-45" dirty="0">
                <a:solidFill>
                  <a:srgbClr val="3F3F3F"/>
                </a:solidFill>
                <a:latin typeface="Arial"/>
                <a:cs typeface="Arial"/>
              </a:rPr>
              <a:t>human </a:t>
            </a:r>
            <a:r>
              <a:rPr sz="1000" spc="-50" dirty="0">
                <a:solidFill>
                  <a:srgbClr val="3F3F3F"/>
                </a:solidFill>
                <a:latin typeface="Arial"/>
                <a:cs typeface="Arial"/>
              </a:rPr>
              <a:t>and </a:t>
            </a:r>
            <a:r>
              <a:rPr sz="1000" spc="-35" dirty="0">
                <a:solidFill>
                  <a:srgbClr val="3F3F3F"/>
                </a:solidFill>
                <a:latin typeface="Arial"/>
                <a:cs typeface="Arial"/>
              </a:rPr>
              <a:t>capital </a:t>
            </a:r>
            <a:r>
              <a:rPr sz="1000" spc="-60" dirty="0">
                <a:solidFill>
                  <a:srgbClr val="3F3F3F"/>
                </a:solidFill>
                <a:latin typeface="Arial"/>
                <a:cs typeface="Arial"/>
              </a:rPr>
              <a:t>resources  </a:t>
            </a:r>
            <a:r>
              <a:rPr sz="1000" spc="-50" dirty="0">
                <a:solidFill>
                  <a:srgbClr val="3F3F3F"/>
                </a:solidFill>
                <a:latin typeface="Arial"/>
                <a:cs typeface="Arial"/>
              </a:rPr>
              <a:t>are</a:t>
            </a:r>
            <a:r>
              <a:rPr sz="1000" spc="-105" dirty="0">
                <a:solidFill>
                  <a:srgbClr val="3F3F3F"/>
                </a:solidFill>
                <a:latin typeface="Arial"/>
                <a:cs typeface="Arial"/>
              </a:rPr>
              <a:t> </a:t>
            </a:r>
            <a:r>
              <a:rPr sz="1000" spc="-50" dirty="0">
                <a:solidFill>
                  <a:srgbClr val="3F3F3F"/>
                </a:solidFill>
                <a:latin typeface="Arial"/>
                <a:cs typeface="Arial"/>
              </a:rPr>
              <a:t>needed.</a:t>
            </a:r>
            <a:endParaRPr sz="1000">
              <a:latin typeface="Arial"/>
              <a:cs typeface="Arial"/>
            </a:endParaRPr>
          </a:p>
        </p:txBody>
      </p:sp>
    </p:spTree>
    <p:extLst>
      <p:ext uri="{BB962C8B-B14F-4D97-AF65-F5344CB8AC3E}">
        <p14:creationId xmlns:p14="http://schemas.microsoft.com/office/powerpoint/2010/main" val="121438758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4" name="object 6"/>
          <p:cNvSpPr/>
          <p:nvPr/>
        </p:nvSpPr>
        <p:spPr>
          <a:xfrm>
            <a:off x="1491995" y="1692397"/>
            <a:ext cx="4572000" cy="0"/>
          </a:xfrm>
          <a:custGeom>
            <a:avLst/>
            <a:gdLst/>
            <a:ahLst/>
            <a:cxnLst/>
            <a:rect l="l" t="t" r="r" b="b"/>
            <a:pathLst>
              <a:path w="4572000">
                <a:moveTo>
                  <a:pt x="0" y="0"/>
                </a:moveTo>
                <a:lnTo>
                  <a:pt x="4571999" y="0"/>
                </a:lnTo>
              </a:path>
            </a:pathLst>
          </a:custGeom>
          <a:ln w="7619">
            <a:solidFill>
              <a:srgbClr val="BF0000"/>
            </a:solidFill>
          </a:ln>
        </p:spPr>
        <p:txBody>
          <a:bodyPr wrap="square" lIns="0" tIns="0" rIns="0" bIns="0" rtlCol="0"/>
          <a:lstStyle/>
          <a:p>
            <a:endParaRPr/>
          </a:p>
        </p:txBody>
      </p:sp>
      <p:sp>
        <p:nvSpPr>
          <p:cNvPr id="5" name="object 11"/>
          <p:cNvSpPr/>
          <p:nvPr/>
        </p:nvSpPr>
        <p:spPr>
          <a:xfrm>
            <a:off x="3049523" y="2202174"/>
            <a:ext cx="1577339" cy="2220468"/>
          </a:xfrm>
          <a:prstGeom prst="rect">
            <a:avLst/>
          </a:prstGeom>
          <a:blipFill>
            <a:blip r:embed="rId2" cstate="print"/>
            <a:stretch>
              <a:fillRect/>
            </a:stretch>
          </a:blipFill>
        </p:spPr>
        <p:txBody>
          <a:bodyPr wrap="square" lIns="0" tIns="0" rIns="0" bIns="0" rtlCol="0"/>
          <a:lstStyle/>
          <a:p>
            <a:endParaRPr/>
          </a:p>
        </p:txBody>
      </p:sp>
      <p:sp>
        <p:nvSpPr>
          <p:cNvPr id="6" name="object 12"/>
          <p:cNvSpPr/>
          <p:nvPr/>
        </p:nvSpPr>
        <p:spPr>
          <a:xfrm>
            <a:off x="1574291" y="2202174"/>
            <a:ext cx="1365504" cy="2220468"/>
          </a:xfrm>
          <a:prstGeom prst="rect">
            <a:avLst/>
          </a:prstGeom>
          <a:blipFill>
            <a:blip r:embed="rId3" cstate="print"/>
            <a:stretch>
              <a:fillRect/>
            </a:stretch>
          </a:blipFill>
        </p:spPr>
        <p:txBody>
          <a:bodyPr wrap="square" lIns="0" tIns="0" rIns="0" bIns="0" rtlCol="0"/>
          <a:lstStyle/>
          <a:p>
            <a:endParaRPr/>
          </a:p>
        </p:txBody>
      </p:sp>
      <p:sp>
        <p:nvSpPr>
          <p:cNvPr id="7" name="object 13"/>
          <p:cNvSpPr/>
          <p:nvPr/>
        </p:nvSpPr>
        <p:spPr>
          <a:xfrm>
            <a:off x="4721352" y="2202174"/>
            <a:ext cx="1197864" cy="2220468"/>
          </a:xfrm>
          <a:prstGeom prst="rect">
            <a:avLst/>
          </a:prstGeom>
          <a:blipFill>
            <a:blip r:embed="rId4" cstate="print"/>
            <a:stretch>
              <a:fillRect/>
            </a:stretch>
          </a:blipFill>
        </p:spPr>
        <p:txBody>
          <a:bodyPr wrap="square" lIns="0" tIns="0" rIns="0" bIns="0" rtlCol="0"/>
          <a:lstStyle/>
          <a:p>
            <a:endParaRPr/>
          </a:p>
        </p:txBody>
      </p:sp>
      <p:sp>
        <p:nvSpPr>
          <p:cNvPr id="8" name="object 14"/>
          <p:cNvSpPr/>
          <p:nvPr/>
        </p:nvSpPr>
        <p:spPr>
          <a:xfrm>
            <a:off x="2299716" y="2898643"/>
            <a:ext cx="52069" cy="497205"/>
          </a:xfrm>
          <a:custGeom>
            <a:avLst/>
            <a:gdLst/>
            <a:ahLst/>
            <a:cxnLst/>
            <a:rect l="l" t="t" r="r" b="b"/>
            <a:pathLst>
              <a:path w="52069" h="497204">
                <a:moveTo>
                  <a:pt x="0" y="0"/>
                </a:moveTo>
                <a:lnTo>
                  <a:pt x="0" y="496823"/>
                </a:lnTo>
                <a:lnTo>
                  <a:pt x="51815" y="425195"/>
                </a:lnTo>
                <a:lnTo>
                  <a:pt x="51815" y="16763"/>
                </a:lnTo>
                <a:lnTo>
                  <a:pt x="0" y="0"/>
                </a:lnTo>
                <a:close/>
              </a:path>
            </a:pathLst>
          </a:custGeom>
          <a:solidFill>
            <a:srgbClr val="000000"/>
          </a:solidFill>
        </p:spPr>
        <p:txBody>
          <a:bodyPr wrap="square" lIns="0" tIns="0" rIns="0" bIns="0" rtlCol="0"/>
          <a:lstStyle/>
          <a:p>
            <a:endParaRPr/>
          </a:p>
        </p:txBody>
      </p:sp>
      <p:sp>
        <p:nvSpPr>
          <p:cNvPr id="9" name="object 15"/>
          <p:cNvSpPr/>
          <p:nvPr/>
        </p:nvSpPr>
        <p:spPr>
          <a:xfrm>
            <a:off x="2286000" y="2915407"/>
            <a:ext cx="53340" cy="497205"/>
          </a:xfrm>
          <a:custGeom>
            <a:avLst/>
            <a:gdLst/>
            <a:ahLst/>
            <a:cxnLst/>
            <a:rect l="l" t="t" r="r" b="b"/>
            <a:pathLst>
              <a:path w="53339" h="497204">
                <a:moveTo>
                  <a:pt x="53339" y="0"/>
                </a:moveTo>
                <a:lnTo>
                  <a:pt x="0" y="71627"/>
                </a:lnTo>
                <a:lnTo>
                  <a:pt x="0" y="496823"/>
                </a:lnTo>
                <a:lnTo>
                  <a:pt x="53339" y="426719"/>
                </a:lnTo>
                <a:lnTo>
                  <a:pt x="53339" y="0"/>
                </a:lnTo>
                <a:close/>
              </a:path>
            </a:pathLst>
          </a:custGeom>
          <a:solidFill>
            <a:srgbClr val="000000"/>
          </a:solidFill>
        </p:spPr>
        <p:txBody>
          <a:bodyPr wrap="square" lIns="0" tIns="0" rIns="0" bIns="0" rtlCol="0"/>
          <a:lstStyle/>
          <a:p>
            <a:endParaRPr/>
          </a:p>
        </p:txBody>
      </p:sp>
      <p:sp>
        <p:nvSpPr>
          <p:cNvPr id="10" name="object 16"/>
          <p:cNvSpPr/>
          <p:nvPr/>
        </p:nvSpPr>
        <p:spPr>
          <a:xfrm>
            <a:off x="2078735" y="2898643"/>
            <a:ext cx="260985" cy="70485"/>
          </a:xfrm>
          <a:custGeom>
            <a:avLst/>
            <a:gdLst/>
            <a:ahLst/>
            <a:cxnLst/>
            <a:rect l="l" t="t" r="r" b="b"/>
            <a:pathLst>
              <a:path w="260985" h="70485">
                <a:moveTo>
                  <a:pt x="260603" y="0"/>
                </a:moveTo>
                <a:lnTo>
                  <a:pt x="51815" y="0"/>
                </a:lnTo>
                <a:lnTo>
                  <a:pt x="0" y="70103"/>
                </a:lnTo>
                <a:lnTo>
                  <a:pt x="207263" y="70103"/>
                </a:lnTo>
                <a:lnTo>
                  <a:pt x="260603" y="0"/>
                </a:lnTo>
                <a:close/>
              </a:path>
            </a:pathLst>
          </a:custGeom>
          <a:solidFill>
            <a:srgbClr val="BFBFBF"/>
          </a:solidFill>
        </p:spPr>
        <p:txBody>
          <a:bodyPr wrap="square" lIns="0" tIns="0" rIns="0" bIns="0" rtlCol="0"/>
          <a:lstStyle/>
          <a:p>
            <a:endParaRPr/>
          </a:p>
        </p:txBody>
      </p:sp>
      <p:sp>
        <p:nvSpPr>
          <p:cNvPr id="11" name="object 17"/>
          <p:cNvSpPr/>
          <p:nvPr/>
        </p:nvSpPr>
        <p:spPr>
          <a:xfrm>
            <a:off x="2286000" y="2898643"/>
            <a:ext cx="53340" cy="497205"/>
          </a:xfrm>
          <a:custGeom>
            <a:avLst/>
            <a:gdLst/>
            <a:ahLst/>
            <a:cxnLst/>
            <a:rect l="l" t="t" r="r" b="b"/>
            <a:pathLst>
              <a:path w="53339" h="497204">
                <a:moveTo>
                  <a:pt x="53339" y="0"/>
                </a:moveTo>
                <a:lnTo>
                  <a:pt x="0" y="70103"/>
                </a:lnTo>
                <a:lnTo>
                  <a:pt x="0" y="496823"/>
                </a:lnTo>
                <a:lnTo>
                  <a:pt x="53339" y="425195"/>
                </a:lnTo>
                <a:lnTo>
                  <a:pt x="53339" y="0"/>
                </a:lnTo>
                <a:close/>
              </a:path>
            </a:pathLst>
          </a:custGeom>
          <a:solidFill>
            <a:srgbClr val="7F7F7F"/>
          </a:solidFill>
        </p:spPr>
        <p:txBody>
          <a:bodyPr wrap="square" lIns="0" tIns="0" rIns="0" bIns="0" rtlCol="0"/>
          <a:lstStyle/>
          <a:p>
            <a:endParaRPr/>
          </a:p>
        </p:txBody>
      </p:sp>
      <p:sp>
        <p:nvSpPr>
          <p:cNvPr id="12" name="object 18"/>
          <p:cNvSpPr/>
          <p:nvPr/>
        </p:nvSpPr>
        <p:spPr>
          <a:xfrm>
            <a:off x="2221991" y="3341365"/>
            <a:ext cx="38100" cy="0"/>
          </a:xfrm>
          <a:custGeom>
            <a:avLst/>
            <a:gdLst/>
            <a:ahLst/>
            <a:cxnLst/>
            <a:rect l="l" t="t" r="r" b="b"/>
            <a:pathLst>
              <a:path w="38100">
                <a:moveTo>
                  <a:pt x="0" y="0"/>
                </a:moveTo>
                <a:lnTo>
                  <a:pt x="38099" y="0"/>
                </a:lnTo>
              </a:path>
            </a:pathLst>
          </a:custGeom>
          <a:ln w="35051">
            <a:solidFill>
              <a:srgbClr val="FF0000"/>
            </a:solidFill>
          </a:ln>
        </p:spPr>
        <p:txBody>
          <a:bodyPr wrap="square" lIns="0" tIns="0" rIns="0" bIns="0" rtlCol="0"/>
          <a:lstStyle/>
          <a:p>
            <a:endParaRPr/>
          </a:p>
        </p:txBody>
      </p:sp>
      <p:sp>
        <p:nvSpPr>
          <p:cNvPr id="13" name="object 19"/>
          <p:cNvSpPr/>
          <p:nvPr/>
        </p:nvSpPr>
        <p:spPr>
          <a:xfrm>
            <a:off x="2078735" y="2898643"/>
            <a:ext cx="260985" cy="70485"/>
          </a:xfrm>
          <a:custGeom>
            <a:avLst/>
            <a:gdLst/>
            <a:ahLst/>
            <a:cxnLst/>
            <a:rect l="l" t="t" r="r" b="b"/>
            <a:pathLst>
              <a:path w="260985" h="70485">
                <a:moveTo>
                  <a:pt x="260603" y="0"/>
                </a:moveTo>
                <a:lnTo>
                  <a:pt x="51815" y="0"/>
                </a:lnTo>
                <a:lnTo>
                  <a:pt x="0" y="70103"/>
                </a:lnTo>
                <a:lnTo>
                  <a:pt x="6095" y="70103"/>
                </a:lnTo>
                <a:lnTo>
                  <a:pt x="51815" y="7619"/>
                </a:lnTo>
                <a:lnTo>
                  <a:pt x="252983" y="7619"/>
                </a:lnTo>
                <a:lnTo>
                  <a:pt x="260603" y="0"/>
                </a:lnTo>
                <a:close/>
              </a:path>
            </a:pathLst>
          </a:custGeom>
          <a:solidFill>
            <a:srgbClr val="7F7F7F"/>
          </a:solidFill>
        </p:spPr>
        <p:txBody>
          <a:bodyPr wrap="square" lIns="0" tIns="0" rIns="0" bIns="0" rtlCol="0"/>
          <a:lstStyle/>
          <a:p>
            <a:endParaRPr/>
          </a:p>
        </p:txBody>
      </p:sp>
      <p:graphicFrame>
        <p:nvGraphicFramePr>
          <p:cNvPr id="14" name="object 20"/>
          <p:cNvGraphicFramePr>
            <a:graphicFrameLocks noGrp="1"/>
          </p:cNvGraphicFramePr>
          <p:nvPr/>
        </p:nvGraphicFramePr>
        <p:xfrm>
          <a:off x="2078735" y="2968747"/>
          <a:ext cx="204215" cy="430528"/>
        </p:xfrm>
        <a:graphic>
          <a:graphicData uri="http://schemas.openxmlformats.org/drawingml/2006/table">
            <a:tbl>
              <a:tblPr firstRow="1" bandRow="1">
                <a:tableStyleId>{2D5ABB26-0587-4C30-8999-92F81FD0307C}</a:tableStyleId>
              </a:tblPr>
              <a:tblGrid>
                <a:gridCol w="204215">
                  <a:extLst>
                    <a:ext uri="{9D8B030D-6E8A-4147-A177-3AD203B41FA5}">
                      <a16:colId xmlns:a16="http://schemas.microsoft.com/office/drawing/2014/main" val="20000"/>
                    </a:ext>
                  </a:extLst>
                </a:gridCol>
              </a:tblGrid>
              <a:tr h="119633">
                <a:tc>
                  <a:txBody>
                    <a:bodyPr/>
                    <a:lstStyle/>
                    <a:p>
                      <a:endParaRPr sz="600">
                        <a:latin typeface="Arial"/>
                        <a:cs typeface="Arial"/>
                      </a:endParaRPr>
                    </a:p>
                  </a:txBody>
                  <a:tcPr marL="0" marR="0" marT="0" marB="0">
                    <a:lnL w="6095">
                      <a:solidFill>
                        <a:srgbClr val="7F7F7F"/>
                      </a:solidFill>
                      <a:prstDash val="solid"/>
                    </a:lnL>
                    <a:lnT w="9143">
                      <a:solidFill>
                        <a:srgbClr val="FFFFFF"/>
                      </a:solidFill>
                      <a:prstDash val="solid"/>
                    </a:lnT>
                    <a:lnB w="16763">
                      <a:solidFill>
                        <a:srgbClr val="7F7F7F"/>
                      </a:solidFill>
                      <a:prstDash val="solid"/>
                    </a:lnB>
                    <a:solidFill>
                      <a:srgbClr val="BFBFBF"/>
                    </a:solidFill>
                  </a:tcPr>
                </a:tc>
                <a:extLst>
                  <a:ext uri="{0D108BD9-81ED-4DB2-BD59-A6C34878D82A}">
                    <a16:rowId xmlns:a16="http://schemas.microsoft.com/office/drawing/2014/main" val="10000"/>
                  </a:ext>
                </a:extLst>
              </a:tr>
              <a:tr h="124205">
                <a:tc>
                  <a:txBody>
                    <a:bodyPr/>
                    <a:lstStyle/>
                    <a:p>
                      <a:endParaRPr sz="600">
                        <a:latin typeface="Arial"/>
                        <a:cs typeface="Arial"/>
                      </a:endParaRPr>
                    </a:p>
                  </a:txBody>
                  <a:tcPr marL="0" marR="0" marT="0" marB="0">
                    <a:lnL w="6095">
                      <a:solidFill>
                        <a:srgbClr val="7F7F7F"/>
                      </a:solidFill>
                      <a:prstDash val="solid"/>
                    </a:lnL>
                    <a:lnT w="16763">
                      <a:solidFill>
                        <a:srgbClr val="7F7F7F"/>
                      </a:solidFill>
                      <a:prstDash val="solid"/>
                    </a:lnT>
                    <a:lnB w="18287">
                      <a:solidFill>
                        <a:srgbClr val="FFFFFF"/>
                      </a:solidFill>
                      <a:prstDash val="solid"/>
                    </a:lnB>
                    <a:solidFill>
                      <a:srgbClr val="BFBFBF"/>
                    </a:solidFill>
                  </a:tcPr>
                </a:tc>
                <a:extLst>
                  <a:ext uri="{0D108BD9-81ED-4DB2-BD59-A6C34878D82A}">
                    <a16:rowId xmlns:a16="http://schemas.microsoft.com/office/drawing/2014/main" val="10001"/>
                  </a:ext>
                </a:extLst>
              </a:tr>
              <a:tr h="186690">
                <a:tc>
                  <a:txBody>
                    <a:bodyPr/>
                    <a:lstStyle/>
                    <a:p>
                      <a:pPr>
                        <a:lnSpc>
                          <a:spcPct val="100000"/>
                        </a:lnSpc>
                        <a:spcBef>
                          <a:spcPts val="20"/>
                        </a:spcBef>
                      </a:pPr>
                      <a:endParaRPr sz="400">
                        <a:latin typeface="Times New Roman"/>
                        <a:cs typeface="Times New Roman"/>
                      </a:endParaRPr>
                    </a:p>
                    <a:p>
                      <a:pPr marL="37465">
                        <a:lnSpc>
                          <a:spcPct val="100000"/>
                        </a:lnSpc>
                      </a:pPr>
                      <a:r>
                        <a:rPr sz="250" spc="10" dirty="0">
                          <a:latin typeface="Arial"/>
                          <a:cs typeface="Arial"/>
                        </a:rPr>
                        <a:t>server5</a:t>
                      </a:r>
                      <a:endParaRPr sz="250">
                        <a:latin typeface="Arial"/>
                        <a:cs typeface="Arial"/>
                      </a:endParaRPr>
                    </a:p>
                  </a:txBody>
                  <a:tcPr marL="0" marR="0" marT="2540" marB="0">
                    <a:lnL w="6095">
                      <a:solidFill>
                        <a:srgbClr val="7F7F7F"/>
                      </a:solidFill>
                      <a:prstDash val="solid"/>
                    </a:lnL>
                    <a:lnT w="18287">
                      <a:solidFill>
                        <a:srgbClr val="FFFFFF"/>
                      </a:solidFill>
                      <a:prstDash val="solid"/>
                    </a:lnT>
                    <a:lnB w="16763">
                      <a:solidFill>
                        <a:srgbClr val="000000"/>
                      </a:solidFill>
                      <a:prstDash val="solid"/>
                    </a:lnB>
                    <a:solidFill>
                      <a:srgbClr val="BFBFBF"/>
                    </a:solidFill>
                  </a:tcPr>
                </a:tc>
                <a:extLst>
                  <a:ext uri="{0D108BD9-81ED-4DB2-BD59-A6C34878D82A}">
                    <a16:rowId xmlns:a16="http://schemas.microsoft.com/office/drawing/2014/main" val="10002"/>
                  </a:ext>
                </a:extLst>
              </a:tr>
            </a:tbl>
          </a:graphicData>
        </a:graphic>
      </p:graphicFrame>
      <p:sp>
        <p:nvSpPr>
          <p:cNvPr id="15" name="object 21"/>
          <p:cNvSpPr/>
          <p:nvPr/>
        </p:nvSpPr>
        <p:spPr>
          <a:xfrm>
            <a:off x="5329427" y="3324600"/>
            <a:ext cx="180340" cy="0"/>
          </a:xfrm>
          <a:custGeom>
            <a:avLst/>
            <a:gdLst/>
            <a:ahLst/>
            <a:cxnLst/>
            <a:rect l="l" t="t" r="r" b="b"/>
            <a:pathLst>
              <a:path w="180339">
                <a:moveTo>
                  <a:pt x="0" y="0"/>
                </a:moveTo>
                <a:lnTo>
                  <a:pt x="179831" y="0"/>
                </a:lnTo>
              </a:path>
            </a:pathLst>
          </a:custGeom>
          <a:ln w="41147">
            <a:solidFill>
              <a:srgbClr val="000000"/>
            </a:solidFill>
          </a:ln>
        </p:spPr>
        <p:txBody>
          <a:bodyPr wrap="square" lIns="0" tIns="0" rIns="0" bIns="0" rtlCol="0"/>
          <a:lstStyle/>
          <a:p>
            <a:endParaRPr/>
          </a:p>
        </p:txBody>
      </p:sp>
      <p:sp>
        <p:nvSpPr>
          <p:cNvPr id="16" name="object 22"/>
          <p:cNvSpPr/>
          <p:nvPr/>
        </p:nvSpPr>
        <p:spPr>
          <a:xfrm>
            <a:off x="5178551" y="3354318"/>
            <a:ext cx="481965" cy="152400"/>
          </a:xfrm>
          <a:custGeom>
            <a:avLst/>
            <a:gdLst/>
            <a:ahLst/>
            <a:cxnLst/>
            <a:rect l="l" t="t" r="r" b="b"/>
            <a:pathLst>
              <a:path w="481964" h="152400">
                <a:moveTo>
                  <a:pt x="0" y="152399"/>
                </a:moveTo>
                <a:lnTo>
                  <a:pt x="481583" y="152399"/>
                </a:lnTo>
                <a:lnTo>
                  <a:pt x="481583" y="0"/>
                </a:lnTo>
                <a:lnTo>
                  <a:pt x="0" y="0"/>
                </a:lnTo>
                <a:lnTo>
                  <a:pt x="0" y="152399"/>
                </a:lnTo>
                <a:close/>
              </a:path>
            </a:pathLst>
          </a:custGeom>
          <a:solidFill>
            <a:srgbClr val="000000"/>
          </a:solidFill>
        </p:spPr>
        <p:txBody>
          <a:bodyPr wrap="square" lIns="0" tIns="0" rIns="0" bIns="0" rtlCol="0"/>
          <a:lstStyle/>
          <a:p>
            <a:endParaRPr/>
          </a:p>
        </p:txBody>
      </p:sp>
      <p:sp>
        <p:nvSpPr>
          <p:cNvPr id="17" name="object 23"/>
          <p:cNvSpPr/>
          <p:nvPr/>
        </p:nvSpPr>
        <p:spPr>
          <a:xfrm>
            <a:off x="5207507" y="3305809"/>
            <a:ext cx="424180" cy="0"/>
          </a:xfrm>
          <a:custGeom>
            <a:avLst/>
            <a:gdLst/>
            <a:ahLst/>
            <a:cxnLst/>
            <a:rect l="l" t="t" r="r" b="b"/>
            <a:pathLst>
              <a:path w="424179">
                <a:moveTo>
                  <a:pt x="0" y="0"/>
                </a:moveTo>
                <a:lnTo>
                  <a:pt x="423671" y="0"/>
                </a:lnTo>
              </a:path>
            </a:pathLst>
          </a:custGeom>
          <a:ln w="15240">
            <a:solidFill>
              <a:srgbClr val="BFBFBF"/>
            </a:solidFill>
          </a:ln>
        </p:spPr>
        <p:txBody>
          <a:bodyPr wrap="square" lIns="0" tIns="0" rIns="0" bIns="0" rtlCol="0"/>
          <a:lstStyle/>
          <a:p>
            <a:endParaRPr/>
          </a:p>
        </p:txBody>
      </p:sp>
      <p:sp>
        <p:nvSpPr>
          <p:cNvPr id="18" name="object 24"/>
          <p:cNvSpPr/>
          <p:nvPr/>
        </p:nvSpPr>
        <p:spPr>
          <a:xfrm>
            <a:off x="5199888" y="3000129"/>
            <a:ext cx="438911" cy="315187"/>
          </a:xfrm>
          <a:prstGeom prst="rect">
            <a:avLst/>
          </a:prstGeom>
          <a:blipFill>
            <a:blip r:embed="rId5" cstate="print"/>
            <a:stretch>
              <a:fillRect/>
            </a:stretch>
          </a:blipFill>
        </p:spPr>
        <p:txBody>
          <a:bodyPr wrap="square" lIns="0" tIns="0" rIns="0" bIns="0" rtlCol="0"/>
          <a:lstStyle/>
          <a:p>
            <a:endParaRPr/>
          </a:p>
        </p:txBody>
      </p:sp>
      <p:sp>
        <p:nvSpPr>
          <p:cNvPr id="19" name="object 25"/>
          <p:cNvSpPr/>
          <p:nvPr/>
        </p:nvSpPr>
        <p:spPr>
          <a:xfrm>
            <a:off x="5199888" y="3377179"/>
            <a:ext cx="439420" cy="105410"/>
          </a:xfrm>
          <a:custGeom>
            <a:avLst/>
            <a:gdLst/>
            <a:ahLst/>
            <a:cxnLst/>
            <a:rect l="l" t="t" r="r" b="b"/>
            <a:pathLst>
              <a:path w="439420" h="105410">
                <a:moveTo>
                  <a:pt x="0" y="105155"/>
                </a:moveTo>
                <a:lnTo>
                  <a:pt x="438911" y="105155"/>
                </a:lnTo>
                <a:lnTo>
                  <a:pt x="438911" y="0"/>
                </a:lnTo>
                <a:lnTo>
                  <a:pt x="0" y="0"/>
                </a:lnTo>
                <a:lnTo>
                  <a:pt x="0" y="105155"/>
                </a:lnTo>
                <a:close/>
              </a:path>
            </a:pathLst>
          </a:custGeom>
          <a:solidFill>
            <a:srgbClr val="BFBFBF"/>
          </a:solidFill>
        </p:spPr>
        <p:txBody>
          <a:bodyPr wrap="square" lIns="0" tIns="0" rIns="0" bIns="0" rtlCol="0"/>
          <a:lstStyle/>
          <a:p>
            <a:endParaRPr/>
          </a:p>
        </p:txBody>
      </p:sp>
      <p:sp>
        <p:nvSpPr>
          <p:cNvPr id="20" name="object 26"/>
          <p:cNvSpPr/>
          <p:nvPr/>
        </p:nvSpPr>
        <p:spPr>
          <a:xfrm>
            <a:off x="5186171" y="3361938"/>
            <a:ext cx="466725" cy="135890"/>
          </a:xfrm>
          <a:custGeom>
            <a:avLst/>
            <a:gdLst/>
            <a:ahLst/>
            <a:cxnLst/>
            <a:rect l="l" t="t" r="r" b="b"/>
            <a:pathLst>
              <a:path w="466725" h="135889">
                <a:moveTo>
                  <a:pt x="466343" y="0"/>
                </a:moveTo>
                <a:lnTo>
                  <a:pt x="452627" y="15239"/>
                </a:lnTo>
                <a:lnTo>
                  <a:pt x="452627" y="120395"/>
                </a:lnTo>
                <a:lnTo>
                  <a:pt x="13715" y="120395"/>
                </a:lnTo>
                <a:lnTo>
                  <a:pt x="0" y="135635"/>
                </a:lnTo>
                <a:lnTo>
                  <a:pt x="466343" y="135635"/>
                </a:lnTo>
                <a:lnTo>
                  <a:pt x="466343" y="0"/>
                </a:lnTo>
                <a:close/>
              </a:path>
            </a:pathLst>
          </a:custGeom>
          <a:solidFill>
            <a:srgbClr val="999999"/>
          </a:solidFill>
        </p:spPr>
        <p:txBody>
          <a:bodyPr wrap="square" lIns="0" tIns="0" rIns="0" bIns="0" rtlCol="0"/>
          <a:lstStyle/>
          <a:p>
            <a:endParaRPr/>
          </a:p>
        </p:txBody>
      </p:sp>
      <p:sp>
        <p:nvSpPr>
          <p:cNvPr id="21" name="object 27"/>
          <p:cNvSpPr/>
          <p:nvPr/>
        </p:nvSpPr>
        <p:spPr>
          <a:xfrm>
            <a:off x="5186171" y="3361938"/>
            <a:ext cx="466725" cy="135890"/>
          </a:xfrm>
          <a:custGeom>
            <a:avLst/>
            <a:gdLst/>
            <a:ahLst/>
            <a:cxnLst/>
            <a:rect l="l" t="t" r="r" b="b"/>
            <a:pathLst>
              <a:path w="466725" h="135889">
                <a:moveTo>
                  <a:pt x="466343" y="0"/>
                </a:moveTo>
                <a:lnTo>
                  <a:pt x="0" y="0"/>
                </a:lnTo>
                <a:lnTo>
                  <a:pt x="0" y="135635"/>
                </a:lnTo>
                <a:lnTo>
                  <a:pt x="13715" y="120395"/>
                </a:lnTo>
                <a:lnTo>
                  <a:pt x="13715" y="15239"/>
                </a:lnTo>
                <a:lnTo>
                  <a:pt x="452627" y="15239"/>
                </a:lnTo>
                <a:lnTo>
                  <a:pt x="466343" y="0"/>
                </a:lnTo>
                <a:close/>
              </a:path>
            </a:pathLst>
          </a:custGeom>
          <a:solidFill>
            <a:srgbClr val="FFFFFF"/>
          </a:solidFill>
        </p:spPr>
        <p:txBody>
          <a:bodyPr wrap="square" lIns="0" tIns="0" rIns="0" bIns="0" rtlCol="0"/>
          <a:lstStyle/>
          <a:p>
            <a:endParaRPr/>
          </a:p>
        </p:txBody>
      </p:sp>
      <p:sp>
        <p:nvSpPr>
          <p:cNvPr id="22" name="object 28"/>
          <p:cNvSpPr/>
          <p:nvPr/>
        </p:nvSpPr>
        <p:spPr>
          <a:xfrm>
            <a:off x="5507735" y="3426709"/>
            <a:ext cx="86995" cy="0"/>
          </a:xfrm>
          <a:custGeom>
            <a:avLst/>
            <a:gdLst/>
            <a:ahLst/>
            <a:cxnLst/>
            <a:rect l="l" t="t" r="r" b="b"/>
            <a:pathLst>
              <a:path w="86995">
                <a:moveTo>
                  <a:pt x="0" y="0"/>
                </a:moveTo>
                <a:lnTo>
                  <a:pt x="86867" y="0"/>
                </a:lnTo>
              </a:path>
            </a:pathLst>
          </a:custGeom>
          <a:ln w="7619">
            <a:solidFill>
              <a:srgbClr val="000000"/>
            </a:solidFill>
          </a:ln>
        </p:spPr>
        <p:txBody>
          <a:bodyPr wrap="square" lIns="0" tIns="0" rIns="0" bIns="0" rtlCol="0"/>
          <a:lstStyle/>
          <a:p>
            <a:endParaRPr/>
          </a:p>
        </p:txBody>
      </p:sp>
      <p:sp>
        <p:nvSpPr>
          <p:cNvPr id="23" name="object 29"/>
          <p:cNvSpPr/>
          <p:nvPr/>
        </p:nvSpPr>
        <p:spPr>
          <a:xfrm>
            <a:off x="5477255" y="3415279"/>
            <a:ext cx="146685" cy="0"/>
          </a:xfrm>
          <a:custGeom>
            <a:avLst/>
            <a:gdLst/>
            <a:ahLst/>
            <a:cxnLst/>
            <a:rect l="l" t="t" r="r" b="b"/>
            <a:pathLst>
              <a:path w="146685">
                <a:moveTo>
                  <a:pt x="0" y="0"/>
                </a:moveTo>
                <a:lnTo>
                  <a:pt x="146303" y="0"/>
                </a:lnTo>
              </a:path>
            </a:pathLst>
          </a:custGeom>
          <a:ln w="15239">
            <a:solidFill>
              <a:srgbClr val="000000"/>
            </a:solidFill>
          </a:ln>
        </p:spPr>
        <p:txBody>
          <a:bodyPr wrap="square" lIns="0" tIns="0" rIns="0" bIns="0" rtlCol="0"/>
          <a:lstStyle/>
          <a:p>
            <a:endParaRPr/>
          </a:p>
        </p:txBody>
      </p:sp>
      <p:sp>
        <p:nvSpPr>
          <p:cNvPr id="24" name="object 30"/>
          <p:cNvSpPr/>
          <p:nvPr/>
        </p:nvSpPr>
        <p:spPr>
          <a:xfrm>
            <a:off x="5507735" y="3403849"/>
            <a:ext cx="86995" cy="0"/>
          </a:xfrm>
          <a:custGeom>
            <a:avLst/>
            <a:gdLst/>
            <a:ahLst/>
            <a:cxnLst/>
            <a:rect l="l" t="t" r="r" b="b"/>
            <a:pathLst>
              <a:path w="86995">
                <a:moveTo>
                  <a:pt x="0" y="0"/>
                </a:moveTo>
                <a:lnTo>
                  <a:pt x="86867" y="0"/>
                </a:lnTo>
              </a:path>
            </a:pathLst>
          </a:custGeom>
          <a:ln w="7619">
            <a:solidFill>
              <a:srgbClr val="000000"/>
            </a:solidFill>
          </a:ln>
        </p:spPr>
        <p:txBody>
          <a:bodyPr wrap="square" lIns="0" tIns="0" rIns="0" bIns="0" rtlCol="0"/>
          <a:lstStyle/>
          <a:p>
            <a:endParaRPr/>
          </a:p>
        </p:txBody>
      </p:sp>
      <p:sp>
        <p:nvSpPr>
          <p:cNvPr id="25" name="object 31"/>
          <p:cNvSpPr/>
          <p:nvPr/>
        </p:nvSpPr>
        <p:spPr>
          <a:xfrm>
            <a:off x="5215127" y="3403849"/>
            <a:ext cx="29209" cy="0"/>
          </a:xfrm>
          <a:custGeom>
            <a:avLst/>
            <a:gdLst/>
            <a:ahLst/>
            <a:cxnLst/>
            <a:rect l="l" t="t" r="r" b="b"/>
            <a:pathLst>
              <a:path w="29210">
                <a:moveTo>
                  <a:pt x="0" y="0"/>
                </a:moveTo>
                <a:lnTo>
                  <a:pt x="28955" y="0"/>
                </a:lnTo>
              </a:path>
            </a:pathLst>
          </a:custGeom>
          <a:ln w="22859">
            <a:solidFill>
              <a:srgbClr val="007F00"/>
            </a:solidFill>
          </a:ln>
        </p:spPr>
        <p:txBody>
          <a:bodyPr wrap="square" lIns="0" tIns="0" rIns="0" bIns="0" rtlCol="0"/>
          <a:lstStyle/>
          <a:p>
            <a:endParaRPr/>
          </a:p>
        </p:txBody>
      </p:sp>
      <p:sp>
        <p:nvSpPr>
          <p:cNvPr id="26" name="object 32"/>
          <p:cNvSpPr/>
          <p:nvPr/>
        </p:nvSpPr>
        <p:spPr>
          <a:xfrm>
            <a:off x="5215127" y="3397753"/>
            <a:ext cx="13970" cy="0"/>
          </a:xfrm>
          <a:custGeom>
            <a:avLst/>
            <a:gdLst/>
            <a:ahLst/>
            <a:cxnLst/>
            <a:rect l="l" t="t" r="r" b="b"/>
            <a:pathLst>
              <a:path w="13970">
                <a:moveTo>
                  <a:pt x="0" y="0"/>
                </a:moveTo>
                <a:lnTo>
                  <a:pt x="13715" y="0"/>
                </a:lnTo>
              </a:path>
            </a:pathLst>
          </a:custGeom>
          <a:ln w="10667">
            <a:solidFill>
              <a:srgbClr val="00FF00"/>
            </a:solidFill>
          </a:ln>
        </p:spPr>
        <p:txBody>
          <a:bodyPr wrap="square" lIns="0" tIns="0" rIns="0" bIns="0" rtlCol="0"/>
          <a:lstStyle/>
          <a:p>
            <a:endParaRPr/>
          </a:p>
        </p:txBody>
      </p:sp>
      <p:sp>
        <p:nvSpPr>
          <p:cNvPr id="27" name="object 33"/>
          <p:cNvSpPr/>
          <p:nvPr/>
        </p:nvSpPr>
        <p:spPr>
          <a:xfrm>
            <a:off x="5335523" y="3520434"/>
            <a:ext cx="170687" cy="100583"/>
          </a:xfrm>
          <a:prstGeom prst="rect">
            <a:avLst/>
          </a:prstGeom>
          <a:blipFill>
            <a:blip r:embed="rId6" cstate="print"/>
            <a:stretch>
              <a:fillRect/>
            </a:stretch>
          </a:blipFill>
        </p:spPr>
        <p:txBody>
          <a:bodyPr wrap="square" lIns="0" tIns="0" rIns="0" bIns="0" rtlCol="0"/>
          <a:lstStyle/>
          <a:p>
            <a:endParaRPr/>
          </a:p>
        </p:txBody>
      </p:sp>
      <p:sp>
        <p:nvSpPr>
          <p:cNvPr id="28" name="object 34"/>
          <p:cNvSpPr/>
          <p:nvPr/>
        </p:nvSpPr>
        <p:spPr>
          <a:xfrm>
            <a:off x="2068067" y="3756655"/>
            <a:ext cx="297179" cy="239267"/>
          </a:xfrm>
          <a:prstGeom prst="rect">
            <a:avLst/>
          </a:prstGeom>
          <a:blipFill>
            <a:blip r:embed="rId7" cstate="print"/>
            <a:stretch>
              <a:fillRect/>
            </a:stretch>
          </a:blipFill>
        </p:spPr>
        <p:txBody>
          <a:bodyPr wrap="square" lIns="0" tIns="0" rIns="0" bIns="0" rtlCol="0"/>
          <a:lstStyle/>
          <a:p>
            <a:endParaRPr/>
          </a:p>
        </p:txBody>
      </p:sp>
      <p:sp>
        <p:nvSpPr>
          <p:cNvPr id="29" name="object 35"/>
          <p:cNvSpPr/>
          <p:nvPr/>
        </p:nvSpPr>
        <p:spPr>
          <a:xfrm>
            <a:off x="2068067" y="3692647"/>
            <a:ext cx="297179" cy="126491"/>
          </a:xfrm>
          <a:prstGeom prst="rect">
            <a:avLst/>
          </a:prstGeom>
          <a:blipFill>
            <a:blip r:embed="rId8" cstate="print"/>
            <a:stretch>
              <a:fillRect/>
            </a:stretch>
          </a:blipFill>
        </p:spPr>
        <p:txBody>
          <a:bodyPr wrap="square" lIns="0" tIns="0" rIns="0" bIns="0" rtlCol="0"/>
          <a:lstStyle/>
          <a:p>
            <a:endParaRPr/>
          </a:p>
        </p:txBody>
      </p:sp>
      <p:sp>
        <p:nvSpPr>
          <p:cNvPr id="30" name="object 36"/>
          <p:cNvSpPr/>
          <p:nvPr/>
        </p:nvSpPr>
        <p:spPr>
          <a:xfrm>
            <a:off x="2066544" y="3689599"/>
            <a:ext cx="300355" cy="309880"/>
          </a:xfrm>
          <a:custGeom>
            <a:avLst/>
            <a:gdLst/>
            <a:ahLst/>
            <a:cxnLst/>
            <a:rect l="l" t="t" r="r" b="b"/>
            <a:pathLst>
              <a:path w="300355" h="309879">
                <a:moveTo>
                  <a:pt x="0" y="73151"/>
                </a:moveTo>
                <a:lnTo>
                  <a:pt x="0" y="251459"/>
                </a:lnTo>
                <a:lnTo>
                  <a:pt x="6095" y="263651"/>
                </a:lnTo>
                <a:lnTo>
                  <a:pt x="18287" y="275843"/>
                </a:lnTo>
                <a:lnTo>
                  <a:pt x="25907" y="280415"/>
                </a:lnTo>
                <a:lnTo>
                  <a:pt x="35051" y="286511"/>
                </a:lnTo>
                <a:lnTo>
                  <a:pt x="44195" y="291083"/>
                </a:lnTo>
                <a:lnTo>
                  <a:pt x="54863" y="294131"/>
                </a:lnTo>
                <a:lnTo>
                  <a:pt x="67055" y="298703"/>
                </a:lnTo>
                <a:lnTo>
                  <a:pt x="91439" y="304799"/>
                </a:lnTo>
                <a:lnTo>
                  <a:pt x="105155" y="306323"/>
                </a:lnTo>
                <a:lnTo>
                  <a:pt x="135635" y="309371"/>
                </a:lnTo>
                <a:lnTo>
                  <a:pt x="166115" y="309371"/>
                </a:lnTo>
                <a:lnTo>
                  <a:pt x="179831" y="307847"/>
                </a:lnTo>
                <a:lnTo>
                  <a:pt x="195071" y="306323"/>
                </a:lnTo>
                <a:lnTo>
                  <a:pt x="208787" y="304799"/>
                </a:lnTo>
                <a:lnTo>
                  <a:pt x="135635" y="304799"/>
                </a:lnTo>
                <a:lnTo>
                  <a:pt x="120395" y="303275"/>
                </a:lnTo>
                <a:lnTo>
                  <a:pt x="92963" y="300227"/>
                </a:lnTo>
                <a:lnTo>
                  <a:pt x="79247" y="297179"/>
                </a:lnTo>
                <a:lnTo>
                  <a:pt x="67055" y="294131"/>
                </a:lnTo>
                <a:lnTo>
                  <a:pt x="56387" y="289559"/>
                </a:lnTo>
                <a:lnTo>
                  <a:pt x="45719" y="286511"/>
                </a:lnTo>
                <a:lnTo>
                  <a:pt x="27431" y="277367"/>
                </a:lnTo>
                <a:lnTo>
                  <a:pt x="21335" y="271271"/>
                </a:lnTo>
                <a:lnTo>
                  <a:pt x="15239" y="266699"/>
                </a:lnTo>
                <a:lnTo>
                  <a:pt x="6095" y="254507"/>
                </a:lnTo>
                <a:lnTo>
                  <a:pt x="7010" y="254507"/>
                </a:lnTo>
                <a:lnTo>
                  <a:pt x="5181" y="249935"/>
                </a:lnTo>
                <a:lnTo>
                  <a:pt x="4571" y="249935"/>
                </a:lnTo>
                <a:lnTo>
                  <a:pt x="4571" y="82295"/>
                </a:lnTo>
                <a:lnTo>
                  <a:pt x="0" y="73151"/>
                </a:lnTo>
                <a:close/>
              </a:path>
              <a:path w="300355" h="309879">
                <a:moveTo>
                  <a:pt x="298703" y="254507"/>
                </a:moveTo>
                <a:lnTo>
                  <a:pt x="294131" y="254507"/>
                </a:lnTo>
                <a:lnTo>
                  <a:pt x="284987" y="266699"/>
                </a:lnTo>
                <a:lnTo>
                  <a:pt x="278891" y="271271"/>
                </a:lnTo>
                <a:lnTo>
                  <a:pt x="243839" y="291083"/>
                </a:lnTo>
                <a:lnTo>
                  <a:pt x="231647" y="294131"/>
                </a:lnTo>
                <a:lnTo>
                  <a:pt x="220979" y="297179"/>
                </a:lnTo>
                <a:lnTo>
                  <a:pt x="207263" y="300227"/>
                </a:lnTo>
                <a:lnTo>
                  <a:pt x="179831" y="303275"/>
                </a:lnTo>
                <a:lnTo>
                  <a:pt x="164591" y="304799"/>
                </a:lnTo>
                <a:lnTo>
                  <a:pt x="208787" y="304799"/>
                </a:lnTo>
                <a:lnTo>
                  <a:pt x="233171" y="298703"/>
                </a:lnTo>
                <a:lnTo>
                  <a:pt x="245363" y="294131"/>
                </a:lnTo>
                <a:lnTo>
                  <a:pt x="256031" y="291083"/>
                </a:lnTo>
                <a:lnTo>
                  <a:pt x="265175" y="286511"/>
                </a:lnTo>
                <a:lnTo>
                  <a:pt x="274319" y="280415"/>
                </a:lnTo>
                <a:lnTo>
                  <a:pt x="281939" y="275843"/>
                </a:lnTo>
                <a:lnTo>
                  <a:pt x="294131" y="263651"/>
                </a:lnTo>
                <a:lnTo>
                  <a:pt x="298703" y="254507"/>
                </a:lnTo>
                <a:close/>
              </a:path>
              <a:path w="300355" h="309879">
                <a:moveTo>
                  <a:pt x="7010" y="254507"/>
                </a:moveTo>
                <a:lnTo>
                  <a:pt x="6095" y="254507"/>
                </a:lnTo>
                <a:lnTo>
                  <a:pt x="7619" y="256031"/>
                </a:lnTo>
                <a:lnTo>
                  <a:pt x="7010" y="254507"/>
                </a:lnTo>
                <a:close/>
              </a:path>
              <a:path w="300355" h="309879">
                <a:moveTo>
                  <a:pt x="295655" y="248411"/>
                </a:moveTo>
                <a:lnTo>
                  <a:pt x="292607" y="256031"/>
                </a:lnTo>
                <a:lnTo>
                  <a:pt x="294131" y="254507"/>
                </a:lnTo>
                <a:lnTo>
                  <a:pt x="298703" y="254507"/>
                </a:lnTo>
                <a:lnTo>
                  <a:pt x="300227" y="251459"/>
                </a:lnTo>
                <a:lnTo>
                  <a:pt x="300227" y="249935"/>
                </a:lnTo>
                <a:lnTo>
                  <a:pt x="295655" y="249935"/>
                </a:lnTo>
                <a:lnTo>
                  <a:pt x="295655" y="248411"/>
                </a:lnTo>
                <a:close/>
              </a:path>
              <a:path w="300355" h="309879">
                <a:moveTo>
                  <a:pt x="4571" y="248411"/>
                </a:moveTo>
                <a:lnTo>
                  <a:pt x="4571" y="249935"/>
                </a:lnTo>
                <a:lnTo>
                  <a:pt x="5181" y="249935"/>
                </a:lnTo>
                <a:lnTo>
                  <a:pt x="4571" y="248411"/>
                </a:lnTo>
                <a:close/>
              </a:path>
              <a:path w="300355" h="309879">
                <a:moveTo>
                  <a:pt x="300227" y="73151"/>
                </a:moveTo>
                <a:lnTo>
                  <a:pt x="295655" y="82295"/>
                </a:lnTo>
                <a:lnTo>
                  <a:pt x="295655" y="249935"/>
                </a:lnTo>
                <a:lnTo>
                  <a:pt x="300227" y="249935"/>
                </a:lnTo>
                <a:lnTo>
                  <a:pt x="300227" y="73151"/>
                </a:lnTo>
                <a:close/>
              </a:path>
              <a:path w="300355" h="309879">
                <a:moveTo>
                  <a:pt x="166115" y="131063"/>
                </a:moveTo>
                <a:lnTo>
                  <a:pt x="135635" y="131063"/>
                </a:lnTo>
                <a:lnTo>
                  <a:pt x="149351" y="132587"/>
                </a:lnTo>
                <a:lnTo>
                  <a:pt x="166115" y="131063"/>
                </a:lnTo>
                <a:close/>
              </a:path>
              <a:path w="300355" h="309879">
                <a:moveTo>
                  <a:pt x="4571" y="71627"/>
                </a:moveTo>
                <a:lnTo>
                  <a:pt x="4571" y="82295"/>
                </a:lnTo>
                <a:lnTo>
                  <a:pt x="6095" y="85343"/>
                </a:lnTo>
                <a:lnTo>
                  <a:pt x="6095" y="86867"/>
                </a:lnTo>
                <a:lnTo>
                  <a:pt x="12191" y="92963"/>
                </a:lnTo>
                <a:lnTo>
                  <a:pt x="18287" y="97535"/>
                </a:lnTo>
                <a:lnTo>
                  <a:pt x="25907" y="103631"/>
                </a:lnTo>
                <a:lnTo>
                  <a:pt x="91439" y="126491"/>
                </a:lnTo>
                <a:lnTo>
                  <a:pt x="120395" y="131063"/>
                </a:lnTo>
                <a:lnTo>
                  <a:pt x="179831" y="131063"/>
                </a:lnTo>
                <a:lnTo>
                  <a:pt x="195071" y="129539"/>
                </a:lnTo>
                <a:lnTo>
                  <a:pt x="208787" y="126491"/>
                </a:lnTo>
                <a:lnTo>
                  <a:pt x="120395" y="126491"/>
                </a:lnTo>
                <a:lnTo>
                  <a:pt x="106679" y="124967"/>
                </a:lnTo>
                <a:lnTo>
                  <a:pt x="67055" y="115823"/>
                </a:lnTo>
                <a:lnTo>
                  <a:pt x="27431" y="99059"/>
                </a:lnTo>
                <a:lnTo>
                  <a:pt x="6095" y="77723"/>
                </a:lnTo>
                <a:lnTo>
                  <a:pt x="7619" y="77723"/>
                </a:lnTo>
                <a:lnTo>
                  <a:pt x="4571" y="71627"/>
                </a:lnTo>
                <a:close/>
              </a:path>
              <a:path w="300355" h="309879">
                <a:moveTo>
                  <a:pt x="295655" y="71627"/>
                </a:moveTo>
                <a:lnTo>
                  <a:pt x="292607" y="77723"/>
                </a:lnTo>
                <a:lnTo>
                  <a:pt x="294131" y="77723"/>
                </a:lnTo>
                <a:lnTo>
                  <a:pt x="289559" y="83819"/>
                </a:lnTo>
                <a:lnTo>
                  <a:pt x="254507" y="108203"/>
                </a:lnTo>
                <a:lnTo>
                  <a:pt x="231647" y="115823"/>
                </a:lnTo>
                <a:lnTo>
                  <a:pt x="220979" y="118871"/>
                </a:lnTo>
                <a:lnTo>
                  <a:pt x="193547" y="124967"/>
                </a:lnTo>
                <a:lnTo>
                  <a:pt x="179831" y="126491"/>
                </a:lnTo>
                <a:lnTo>
                  <a:pt x="208787" y="126491"/>
                </a:lnTo>
                <a:lnTo>
                  <a:pt x="256031" y="112775"/>
                </a:lnTo>
                <a:lnTo>
                  <a:pt x="288035" y="91439"/>
                </a:lnTo>
                <a:lnTo>
                  <a:pt x="294131" y="86867"/>
                </a:lnTo>
                <a:lnTo>
                  <a:pt x="294131" y="85343"/>
                </a:lnTo>
                <a:lnTo>
                  <a:pt x="295655" y="82295"/>
                </a:lnTo>
                <a:lnTo>
                  <a:pt x="295655" y="71627"/>
                </a:lnTo>
                <a:close/>
              </a:path>
              <a:path w="300355" h="309879">
                <a:moveTo>
                  <a:pt x="164591" y="0"/>
                </a:moveTo>
                <a:lnTo>
                  <a:pt x="134111" y="0"/>
                </a:lnTo>
                <a:lnTo>
                  <a:pt x="120395" y="1523"/>
                </a:lnTo>
                <a:lnTo>
                  <a:pt x="105155" y="3047"/>
                </a:lnTo>
                <a:lnTo>
                  <a:pt x="91439" y="4571"/>
                </a:lnTo>
                <a:lnTo>
                  <a:pt x="67055" y="10667"/>
                </a:lnTo>
                <a:lnTo>
                  <a:pt x="54863" y="15239"/>
                </a:lnTo>
                <a:lnTo>
                  <a:pt x="44195" y="18287"/>
                </a:lnTo>
                <a:lnTo>
                  <a:pt x="35051" y="22859"/>
                </a:lnTo>
                <a:lnTo>
                  <a:pt x="25907" y="28955"/>
                </a:lnTo>
                <a:lnTo>
                  <a:pt x="18287" y="33527"/>
                </a:lnTo>
                <a:lnTo>
                  <a:pt x="6095" y="45719"/>
                </a:lnTo>
                <a:lnTo>
                  <a:pt x="0" y="57911"/>
                </a:lnTo>
                <a:lnTo>
                  <a:pt x="0" y="73151"/>
                </a:lnTo>
                <a:lnTo>
                  <a:pt x="4571" y="82295"/>
                </a:lnTo>
                <a:lnTo>
                  <a:pt x="4571" y="59435"/>
                </a:lnTo>
                <a:lnTo>
                  <a:pt x="6857" y="54863"/>
                </a:lnTo>
                <a:lnTo>
                  <a:pt x="6095" y="54863"/>
                </a:lnTo>
                <a:lnTo>
                  <a:pt x="15239" y="42671"/>
                </a:lnTo>
                <a:lnTo>
                  <a:pt x="21335" y="38099"/>
                </a:lnTo>
                <a:lnTo>
                  <a:pt x="28955" y="32003"/>
                </a:lnTo>
                <a:lnTo>
                  <a:pt x="36575" y="27431"/>
                </a:lnTo>
                <a:lnTo>
                  <a:pt x="45719" y="22859"/>
                </a:lnTo>
                <a:lnTo>
                  <a:pt x="56387" y="18287"/>
                </a:lnTo>
                <a:lnTo>
                  <a:pt x="68579" y="15239"/>
                </a:lnTo>
                <a:lnTo>
                  <a:pt x="79247" y="12191"/>
                </a:lnTo>
                <a:lnTo>
                  <a:pt x="92963" y="9143"/>
                </a:lnTo>
                <a:lnTo>
                  <a:pt x="120395" y="6095"/>
                </a:lnTo>
                <a:lnTo>
                  <a:pt x="135635" y="4571"/>
                </a:lnTo>
                <a:lnTo>
                  <a:pt x="208787" y="4571"/>
                </a:lnTo>
                <a:lnTo>
                  <a:pt x="195071" y="3047"/>
                </a:lnTo>
                <a:lnTo>
                  <a:pt x="164591" y="0"/>
                </a:lnTo>
                <a:close/>
              </a:path>
              <a:path w="300355" h="309879">
                <a:moveTo>
                  <a:pt x="292607" y="53339"/>
                </a:moveTo>
                <a:lnTo>
                  <a:pt x="295655" y="59435"/>
                </a:lnTo>
                <a:lnTo>
                  <a:pt x="295655" y="82295"/>
                </a:lnTo>
                <a:lnTo>
                  <a:pt x="300227" y="73151"/>
                </a:lnTo>
                <a:lnTo>
                  <a:pt x="300227" y="57911"/>
                </a:lnTo>
                <a:lnTo>
                  <a:pt x="298703" y="54863"/>
                </a:lnTo>
                <a:lnTo>
                  <a:pt x="294131" y="54863"/>
                </a:lnTo>
                <a:lnTo>
                  <a:pt x="292607" y="53339"/>
                </a:lnTo>
                <a:close/>
              </a:path>
              <a:path w="300355" h="309879">
                <a:moveTo>
                  <a:pt x="7619" y="53339"/>
                </a:moveTo>
                <a:lnTo>
                  <a:pt x="6095" y="54863"/>
                </a:lnTo>
                <a:lnTo>
                  <a:pt x="6857" y="54863"/>
                </a:lnTo>
                <a:lnTo>
                  <a:pt x="7619" y="53339"/>
                </a:lnTo>
                <a:close/>
              </a:path>
              <a:path w="300355" h="309879">
                <a:moveTo>
                  <a:pt x="208787" y="4571"/>
                </a:moveTo>
                <a:lnTo>
                  <a:pt x="164591" y="4571"/>
                </a:lnTo>
                <a:lnTo>
                  <a:pt x="179831" y="6095"/>
                </a:lnTo>
                <a:lnTo>
                  <a:pt x="207263" y="9143"/>
                </a:lnTo>
                <a:lnTo>
                  <a:pt x="220979" y="12191"/>
                </a:lnTo>
                <a:lnTo>
                  <a:pt x="233171" y="15239"/>
                </a:lnTo>
                <a:lnTo>
                  <a:pt x="243839" y="19811"/>
                </a:lnTo>
                <a:lnTo>
                  <a:pt x="254507" y="22859"/>
                </a:lnTo>
                <a:lnTo>
                  <a:pt x="272795" y="32003"/>
                </a:lnTo>
                <a:lnTo>
                  <a:pt x="278891" y="38099"/>
                </a:lnTo>
                <a:lnTo>
                  <a:pt x="284987" y="42671"/>
                </a:lnTo>
                <a:lnTo>
                  <a:pt x="294131" y="54863"/>
                </a:lnTo>
                <a:lnTo>
                  <a:pt x="298703" y="54863"/>
                </a:lnTo>
                <a:lnTo>
                  <a:pt x="256031" y="18287"/>
                </a:lnTo>
                <a:lnTo>
                  <a:pt x="245363" y="15239"/>
                </a:lnTo>
                <a:lnTo>
                  <a:pt x="233171" y="10667"/>
                </a:lnTo>
                <a:lnTo>
                  <a:pt x="208787" y="4571"/>
                </a:lnTo>
                <a:close/>
              </a:path>
            </a:pathLst>
          </a:custGeom>
          <a:solidFill>
            <a:srgbClr val="000000"/>
          </a:solidFill>
        </p:spPr>
        <p:txBody>
          <a:bodyPr wrap="square" lIns="0" tIns="0" rIns="0" bIns="0" rtlCol="0"/>
          <a:lstStyle/>
          <a:p>
            <a:endParaRPr/>
          </a:p>
        </p:txBody>
      </p:sp>
      <p:sp>
        <p:nvSpPr>
          <p:cNvPr id="31" name="object 37"/>
          <p:cNvSpPr/>
          <p:nvPr/>
        </p:nvSpPr>
        <p:spPr>
          <a:xfrm>
            <a:off x="2197607" y="3441187"/>
            <a:ext cx="38100" cy="212090"/>
          </a:xfrm>
          <a:custGeom>
            <a:avLst/>
            <a:gdLst/>
            <a:ahLst/>
            <a:cxnLst/>
            <a:rect l="l" t="t" r="r" b="b"/>
            <a:pathLst>
              <a:path w="38100" h="212089">
                <a:moveTo>
                  <a:pt x="16763" y="173735"/>
                </a:moveTo>
                <a:lnTo>
                  <a:pt x="0" y="173735"/>
                </a:lnTo>
                <a:lnTo>
                  <a:pt x="18287" y="211835"/>
                </a:lnTo>
                <a:lnTo>
                  <a:pt x="34137" y="181355"/>
                </a:lnTo>
                <a:lnTo>
                  <a:pt x="16763" y="181355"/>
                </a:lnTo>
                <a:lnTo>
                  <a:pt x="16763" y="173735"/>
                </a:lnTo>
                <a:close/>
              </a:path>
              <a:path w="38100" h="212089">
                <a:moveTo>
                  <a:pt x="21335" y="32003"/>
                </a:moveTo>
                <a:lnTo>
                  <a:pt x="16763" y="32003"/>
                </a:lnTo>
                <a:lnTo>
                  <a:pt x="16763" y="181355"/>
                </a:lnTo>
                <a:lnTo>
                  <a:pt x="21335" y="181355"/>
                </a:lnTo>
                <a:lnTo>
                  <a:pt x="21335" y="32003"/>
                </a:lnTo>
                <a:close/>
              </a:path>
              <a:path w="38100" h="212089">
                <a:moveTo>
                  <a:pt x="38099" y="173735"/>
                </a:moveTo>
                <a:lnTo>
                  <a:pt x="21335" y="173735"/>
                </a:lnTo>
                <a:lnTo>
                  <a:pt x="21335" y="181355"/>
                </a:lnTo>
                <a:lnTo>
                  <a:pt x="34137" y="181355"/>
                </a:lnTo>
                <a:lnTo>
                  <a:pt x="38099" y="173735"/>
                </a:lnTo>
                <a:close/>
              </a:path>
              <a:path w="38100" h="212089">
                <a:moveTo>
                  <a:pt x="18287" y="0"/>
                </a:moveTo>
                <a:lnTo>
                  <a:pt x="0" y="38099"/>
                </a:lnTo>
                <a:lnTo>
                  <a:pt x="16763" y="38099"/>
                </a:lnTo>
                <a:lnTo>
                  <a:pt x="16763" y="32003"/>
                </a:lnTo>
                <a:lnTo>
                  <a:pt x="34930" y="32003"/>
                </a:lnTo>
                <a:lnTo>
                  <a:pt x="18287" y="0"/>
                </a:lnTo>
                <a:close/>
              </a:path>
              <a:path w="38100" h="212089">
                <a:moveTo>
                  <a:pt x="34930" y="32003"/>
                </a:moveTo>
                <a:lnTo>
                  <a:pt x="21335" y="32003"/>
                </a:lnTo>
                <a:lnTo>
                  <a:pt x="21335" y="38099"/>
                </a:lnTo>
                <a:lnTo>
                  <a:pt x="38099" y="38099"/>
                </a:lnTo>
                <a:lnTo>
                  <a:pt x="34930" y="32003"/>
                </a:lnTo>
                <a:close/>
              </a:path>
            </a:pathLst>
          </a:custGeom>
          <a:solidFill>
            <a:srgbClr val="000000"/>
          </a:solidFill>
        </p:spPr>
        <p:txBody>
          <a:bodyPr wrap="square" lIns="0" tIns="0" rIns="0" bIns="0" rtlCol="0"/>
          <a:lstStyle/>
          <a:p>
            <a:endParaRPr/>
          </a:p>
        </p:txBody>
      </p:sp>
      <p:sp>
        <p:nvSpPr>
          <p:cNvPr id="32" name="object 38"/>
          <p:cNvSpPr/>
          <p:nvPr/>
        </p:nvSpPr>
        <p:spPr>
          <a:xfrm>
            <a:off x="4023359" y="3177535"/>
            <a:ext cx="974090" cy="38100"/>
          </a:xfrm>
          <a:custGeom>
            <a:avLst/>
            <a:gdLst/>
            <a:ahLst/>
            <a:cxnLst/>
            <a:rect l="l" t="t" r="r" b="b"/>
            <a:pathLst>
              <a:path w="974089" h="38100">
                <a:moveTo>
                  <a:pt x="38099" y="0"/>
                </a:moveTo>
                <a:lnTo>
                  <a:pt x="0" y="18287"/>
                </a:lnTo>
                <a:lnTo>
                  <a:pt x="38099" y="38099"/>
                </a:lnTo>
                <a:lnTo>
                  <a:pt x="38099" y="21335"/>
                </a:lnTo>
                <a:lnTo>
                  <a:pt x="32003" y="21335"/>
                </a:lnTo>
                <a:lnTo>
                  <a:pt x="32003" y="16763"/>
                </a:lnTo>
                <a:lnTo>
                  <a:pt x="38099" y="16763"/>
                </a:lnTo>
                <a:lnTo>
                  <a:pt x="38099" y="0"/>
                </a:lnTo>
                <a:close/>
              </a:path>
              <a:path w="974089" h="38100">
                <a:moveTo>
                  <a:pt x="38099" y="16763"/>
                </a:moveTo>
                <a:lnTo>
                  <a:pt x="32003" y="16763"/>
                </a:lnTo>
                <a:lnTo>
                  <a:pt x="32003" y="21335"/>
                </a:lnTo>
                <a:lnTo>
                  <a:pt x="38099" y="21335"/>
                </a:lnTo>
                <a:lnTo>
                  <a:pt x="38099" y="16763"/>
                </a:lnTo>
                <a:close/>
              </a:path>
              <a:path w="974089" h="38100">
                <a:moveTo>
                  <a:pt x="973835" y="16763"/>
                </a:moveTo>
                <a:lnTo>
                  <a:pt x="38099" y="16763"/>
                </a:lnTo>
                <a:lnTo>
                  <a:pt x="38099" y="21335"/>
                </a:lnTo>
                <a:lnTo>
                  <a:pt x="973835" y="21335"/>
                </a:lnTo>
                <a:lnTo>
                  <a:pt x="973835" y="16763"/>
                </a:lnTo>
                <a:close/>
              </a:path>
            </a:pathLst>
          </a:custGeom>
          <a:solidFill>
            <a:srgbClr val="000000"/>
          </a:solidFill>
        </p:spPr>
        <p:txBody>
          <a:bodyPr wrap="square" lIns="0" tIns="0" rIns="0" bIns="0" rtlCol="0"/>
          <a:lstStyle/>
          <a:p>
            <a:endParaRPr/>
          </a:p>
        </p:txBody>
      </p:sp>
      <p:sp>
        <p:nvSpPr>
          <p:cNvPr id="33" name="object 39"/>
          <p:cNvSpPr/>
          <p:nvPr/>
        </p:nvSpPr>
        <p:spPr>
          <a:xfrm>
            <a:off x="4023359" y="3304027"/>
            <a:ext cx="974090" cy="38100"/>
          </a:xfrm>
          <a:custGeom>
            <a:avLst/>
            <a:gdLst/>
            <a:ahLst/>
            <a:cxnLst/>
            <a:rect l="l" t="t" r="r" b="b"/>
            <a:pathLst>
              <a:path w="974089" h="38100">
                <a:moveTo>
                  <a:pt x="935735" y="0"/>
                </a:moveTo>
                <a:lnTo>
                  <a:pt x="935735" y="38099"/>
                </a:lnTo>
                <a:lnTo>
                  <a:pt x="970660" y="21335"/>
                </a:lnTo>
                <a:lnTo>
                  <a:pt x="943355" y="21335"/>
                </a:lnTo>
                <a:lnTo>
                  <a:pt x="943355" y="16763"/>
                </a:lnTo>
                <a:lnTo>
                  <a:pt x="967974" y="16763"/>
                </a:lnTo>
                <a:lnTo>
                  <a:pt x="935735" y="0"/>
                </a:lnTo>
                <a:close/>
              </a:path>
              <a:path w="974089" h="38100">
                <a:moveTo>
                  <a:pt x="935735" y="16763"/>
                </a:moveTo>
                <a:lnTo>
                  <a:pt x="0" y="16763"/>
                </a:lnTo>
                <a:lnTo>
                  <a:pt x="0" y="21335"/>
                </a:lnTo>
                <a:lnTo>
                  <a:pt x="935735" y="21335"/>
                </a:lnTo>
                <a:lnTo>
                  <a:pt x="935735" y="16763"/>
                </a:lnTo>
                <a:close/>
              </a:path>
              <a:path w="974089" h="38100">
                <a:moveTo>
                  <a:pt x="967974" y="16763"/>
                </a:moveTo>
                <a:lnTo>
                  <a:pt x="943355" y="16763"/>
                </a:lnTo>
                <a:lnTo>
                  <a:pt x="943355" y="21335"/>
                </a:lnTo>
                <a:lnTo>
                  <a:pt x="970660" y="21335"/>
                </a:lnTo>
                <a:lnTo>
                  <a:pt x="973835" y="19811"/>
                </a:lnTo>
                <a:lnTo>
                  <a:pt x="967974" y="16763"/>
                </a:lnTo>
                <a:close/>
              </a:path>
            </a:pathLst>
          </a:custGeom>
          <a:solidFill>
            <a:srgbClr val="000000"/>
          </a:solidFill>
        </p:spPr>
        <p:txBody>
          <a:bodyPr wrap="square" lIns="0" tIns="0" rIns="0" bIns="0" rtlCol="0"/>
          <a:lstStyle/>
          <a:p>
            <a:endParaRPr/>
          </a:p>
        </p:txBody>
      </p:sp>
      <p:sp>
        <p:nvSpPr>
          <p:cNvPr id="34" name="object 40"/>
          <p:cNvSpPr txBox="1"/>
          <p:nvPr/>
        </p:nvSpPr>
        <p:spPr>
          <a:xfrm>
            <a:off x="3399534" y="2266953"/>
            <a:ext cx="873760" cy="227329"/>
          </a:xfrm>
          <a:prstGeom prst="rect">
            <a:avLst/>
          </a:prstGeom>
        </p:spPr>
        <p:txBody>
          <a:bodyPr vert="horz" wrap="square" lIns="0" tIns="0" rIns="0" bIns="0" rtlCol="0">
            <a:spAutoFit/>
          </a:bodyPr>
          <a:lstStyle/>
          <a:p>
            <a:pPr marL="12700">
              <a:lnSpc>
                <a:spcPct val="100000"/>
              </a:lnSpc>
            </a:pPr>
            <a:r>
              <a:rPr sz="1350" spc="-165" dirty="0">
                <a:latin typeface="Arial"/>
                <a:cs typeface="Arial"/>
              </a:rPr>
              <a:t>OLAP</a:t>
            </a:r>
            <a:r>
              <a:rPr sz="1350" spc="-150" dirty="0">
                <a:latin typeface="Arial"/>
                <a:cs typeface="Arial"/>
              </a:rPr>
              <a:t> </a:t>
            </a:r>
            <a:r>
              <a:rPr sz="1350" spc="-60" dirty="0">
                <a:latin typeface="Arial"/>
                <a:cs typeface="Arial"/>
              </a:rPr>
              <a:t>server</a:t>
            </a:r>
            <a:endParaRPr sz="1350">
              <a:latin typeface="Arial"/>
              <a:cs typeface="Arial"/>
            </a:endParaRPr>
          </a:p>
        </p:txBody>
      </p:sp>
      <p:sp>
        <p:nvSpPr>
          <p:cNvPr id="35" name="object 41"/>
          <p:cNvSpPr txBox="1"/>
          <p:nvPr/>
        </p:nvSpPr>
        <p:spPr>
          <a:xfrm>
            <a:off x="1724659" y="2269239"/>
            <a:ext cx="1022350" cy="386080"/>
          </a:xfrm>
          <a:prstGeom prst="rect">
            <a:avLst/>
          </a:prstGeom>
        </p:spPr>
        <p:txBody>
          <a:bodyPr vert="horz" wrap="square" lIns="0" tIns="0" rIns="0" bIns="0" rtlCol="0">
            <a:spAutoFit/>
          </a:bodyPr>
          <a:lstStyle/>
          <a:p>
            <a:pPr marL="12700" marR="5080" indent="188595">
              <a:lnSpc>
                <a:spcPct val="100000"/>
              </a:lnSpc>
            </a:pPr>
            <a:r>
              <a:rPr sz="1200" spc="-50" dirty="0">
                <a:latin typeface="Arial"/>
                <a:cs typeface="Arial"/>
              </a:rPr>
              <a:t>Relational  </a:t>
            </a:r>
            <a:r>
              <a:rPr sz="1200" spc="-75" dirty="0">
                <a:latin typeface="Arial"/>
                <a:cs typeface="Arial"/>
              </a:rPr>
              <a:t>Database</a:t>
            </a:r>
            <a:r>
              <a:rPr sz="1200" spc="-165" dirty="0">
                <a:latin typeface="Arial"/>
                <a:cs typeface="Arial"/>
              </a:rPr>
              <a:t> </a:t>
            </a:r>
            <a:r>
              <a:rPr sz="1200" spc="-55" dirty="0">
                <a:latin typeface="Arial"/>
                <a:cs typeface="Arial"/>
              </a:rPr>
              <a:t>server</a:t>
            </a:r>
            <a:endParaRPr sz="1200">
              <a:latin typeface="Arial"/>
              <a:cs typeface="Arial"/>
            </a:endParaRPr>
          </a:p>
        </p:txBody>
      </p:sp>
      <p:sp>
        <p:nvSpPr>
          <p:cNvPr id="36" name="object 42"/>
          <p:cNvSpPr txBox="1"/>
          <p:nvPr/>
        </p:nvSpPr>
        <p:spPr>
          <a:xfrm>
            <a:off x="4958586" y="2269239"/>
            <a:ext cx="763270" cy="386080"/>
          </a:xfrm>
          <a:prstGeom prst="rect">
            <a:avLst/>
          </a:prstGeom>
        </p:spPr>
        <p:txBody>
          <a:bodyPr vert="horz" wrap="square" lIns="0" tIns="0" rIns="0" bIns="0" rtlCol="0">
            <a:spAutoFit/>
          </a:bodyPr>
          <a:lstStyle/>
          <a:p>
            <a:pPr marL="12700" marR="5080" indent="92710">
              <a:lnSpc>
                <a:spcPct val="100000"/>
              </a:lnSpc>
            </a:pPr>
            <a:r>
              <a:rPr sz="1200" spc="-70" dirty="0">
                <a:latin typeface="Arial"/>
                <a:cs typeface="Arial"/>
              </a:rPr>
              <a:t>End-user  </a:t>
            </a:r>
            <a:r>
              <a:rPr sz="1200" spc="-105" dirty="0">
                <a:latin typeface="Arial"/>
                <a:cs typeface="Arial"/>
              </a:rPr>
              <a:t>access</a:t>
            </a:r>
            <a:r>
              <a:rPr sz="1200" spc="-145" dirty="0">
                <a:latin typeface="Arial"/>
                <a:cs typeface="Arial"/>
              </a:rPr>
              <a:t> </a:t>
            </a:r>
            <a:r>
              <a:rPr sz="1200" spc="-30" dirty="0">
                <a:latin typeface="Arial"/>
                <a:cs typeface="Arial"/>
              </a:rPr>
              <a:t>tools</a:t>
            </a:r>
            <a:endParaRPr sz="1200">
              <a:latin typeface="Arial"/>
              <a:cs typeface="Arial"/>
            </a:endParaRPr>
          </a:p>
        </p:txBody>
      </p:sp>
      <p:sp>
        <p:nvSpPr>
          <p:cNvPr id="37" name="object 43"/>
          <p:cNvSpPr txBox="1"/>
          <p:nvPr/>
        </p:nvSpPr>
        <p:spPr>
          <a:xfrm>
            <a:off x="4294122" y="2946910"/>
            <a:ext cx="417195" cy="171450"/>
          </a:xfrm>
          <a:prstGeom prst="rect">
            <a:avLst/>
          </a:prstGeom>
        </p:spPr>
        <p:txBody>
          <a:bodyPr vert="horz" wrap="square" lIns="0" tIns="0" rIns="0" bIns="0" rtlCol="0">
            <a:spAutoFit/>
          </a:bodyPr>
          <a:lstStyle/>
          <a:p>
            <a:pPr marL="12700">
              <a:lnSpc>
                <a:spcPct val="100000"/>
              </a:lnSpc>
            </a:pPr>
            <a:r>
              <a:rPr sz="1000" spc="-5" dirty="0">
                <a:latin typeface="Arial"/>
                <a:cs typeface="Arial"/>
              </a:rPr>
              <a:t>r</a:t>
            </a:r>
            <a:r>
              <a:rPr sz="1000" spc="-70" dirty="0">
                <a:latin typeface="Arial"/>
                <a:cs typeface="Arial"/>
              </a:rPr>
              <a:t>e</a:t>
            </a:r>
            <a:r>
              <a:rPr sz="1000" spc="-35" dirty="0">
                <a:latin typeface="Arial"/>
                <a:cs typeface="Arial"/>
              </a:rPr>
              <a:t>qu</a:t>
            </a:r>
            <a:r>
              <a:rPr sz="1000" spc="-70" dirty="0">
                <a:latin typeface="Arial"/>
                <a:cs typeface="Arial"/>
              </a:rPr>
              <a:t>e</a:t>
            </a:r>
            <a:r>
              <a:rPr sz="1000" spc="-135" dirty="0">
                <a:latin typeface="Arial"/>
                <a:cs typeface="Arial"/>
              </a:rPr>
              <a:t>s</a:t>
            </a:r>
            <a:r>
              <a:rPr sz="1000" spc="55" dirty="0">
                <a:latin typeface="Arial"/>
                <a:cs typeface="Arial"/>
              </a:rPr>
              <a:t>t</a:t>
            </a:r>
            <a:endParaRPr sz="1000">
              <a:latin typeface="Arial"/>
              <a:cs typeface="Arial"/>
            </a:endParaRPr>
          </a:p>
        </p:txBody>
      </p:sp>
      <p:sp>
        <p:nvSpPr>
          <p:cNvPr id="38" name="object 44"/>
          <p:cNvSpPr txBox="1"/>
          <p:nvPr/>
        </p:nvSpPr>
        <p:spPr>
          <a:xfrm>
            <a:off x="4280406" y="3366518"/>
            <a:ext cx="445134" cy="155575"/>
          </a:xfrm>
          <a:prstGeom prst="rect">
            <a:avLst/>
          </a:prstGeom>
        </p:spPr>
        <p:txBody>
          <a:bodyPr vert="horz" wrap="square" lIns="0" tIns="0" rIns="0" bIns="0" rtlCol="0">
            <a:spAutoFit/>
          </a:bodyPr>
          <a:lstStyle/>
          <a:p>
            <a:pPr marL="12700">
              <a:lnSpc>
                <a:spcPct val="100000"/>
              </a:lnSpc>
            </a:pPr>
            <a:r>
              <a:rPr sz="900" spc="-55" dirty="0">
                <a:latin typeface="Arial"/>
                <a:cs typeface="Arial"/>
              </a:rPr>
              <a:t>response</a:t>
            </a:r>
            <a:endParaRPr sz="900">
              <a:latin typeface="Arial"/>
              <a:cs typeface="Arial"/>
            </a:endParaRPr>
          </a:p>
        </p:txBody>
      </p:sp>
      <p:sp>
        <p:nvSpPr>
          <p:cNvPr id="39" name="object 45"/>
          <p:cNvSpPr/>
          <p:nvPr/>
        </p:nvSpPr>
        <p:spPr>
          <a:xfrm>
            <a:off x="2449067" y="3189727"/>
            <a:ext cx="974090" cy="38100"/>
          </a:xfrm>
          <a:custGeom>
            <a:avLst/>
            <a:gdLst/>
            <a:ahLst/>
            <a:cxnLst/>
            <a:rect l="l" t="t" r="r" b="b"/>
            <a:pathLst>
              <a:path w="974089" h="38100">
                <a:moveTo>
                  <a:pt x="38099" y="0"/>
                </a:moveTo>
                <a:lnTo>
                  <a:pt x="0" y="19811"/>
                </a:lnTo>
                <a:lnTo>
                  <a:pt x="38099" y="38099"/>
                </a:lnTo>
                <a:lnTo>
                  <a:pt x="38099" y="21335"/>
                </a:lnTo>
                <a:lnTo>
                  <a:pt x="32003" y="21335"/>
                </a:lnTo>
                <a:lnTo>
                  <a:pt x="32003" y="16763"/>
                </a:lnTo>
                <a:lnTo>
                  <a:pt x="38099" y="16763"/>
                </a:lnTo>
                <a:lnTo>
                  <a:pt x="38099" y="0"/>
                </a:lnTo>
                <a:close/>
              </a:path>
              <a:path w="974089" h="38100">
                <a:moveTo>
                  <a:pt x="38099" y="16763"/>
                </a:moveTo>
                <a:lnTo>
                  <a:pt x="32003" y="16763"/>
                </a:lnTo>
                <a:lnTo>
                  <a:pt x="32003" y="21335"/>
                </a:lnTo>
                <a:lnTo>
                  <a:pt x="38099" y="21335"/>
                </a:lnTo>
                <a:lnTo>
                  <a:pt x="38099" y="16763"/>
                </a:lnTo>
                <a:close/>
              </a:path>
              <a:path w="974089" h="38100">
                <a:moveTo>
                  <a:pt x="973835" y="16763"/>
                </a:moveTo>
                <a:lnTo>
                  <a:pt x="38099" y="16763"/>
                </a:lnTo>
                <a:lnTo>
                  <a:pt x="38099" y="21335"/>
                </a:lnTo>
                <a:lnTo>
                  <a:pt x="973835" y="21335"/>
                </a:lnTo>
                <a:lnTo>
                  <a:pt x="973835" y="16763"/>
                </a:lnTo>
                <a:close/>
              </a:path>
            </a:pathLst>
          </a:custGeom>
          <a:solidFill>
            <a:srgbClr val="000000"/>
          </a:solidFill>
        </p:spPr>
        <p:txBody>
          <a:bodyPr wrap="square" lIns="0" tIns="0" rIns="0" bIns="0" rtlCol="0"/>
          <a:lstStyle/>
          <a:p>
            <a:endParaRPr/>
          </a:p>
        </p:txBody>
      </p:sp>
      <p:sp>
        <p:nvSpPr>
          <p:cNvPr id="40" name="object 46"/>
          <p:cNvSpPr/>
          <p:nvPr/>
        </p:nvSpPr>
        <p:spPr>
          <a:xfrm>
            <a:off x="2449067" y="3291835"/>
            <a:ext cx="974090" cy="38100"/>
          </a:xfrm>
          <a:custGeom>
            <a:avLst/>
            <a:gdLst/>
            <a:ahLst/>
            <a:cxnLst/>
            <a:rect l="l" t="t" r="r" b="b"/>
            <a:pathLst>
              <a:path w="974089" h="38100">
                <a:moveTo>
                  <a:pt x="935735" y="0"/>
                </a:moveTo>
                <a:lnTo>
                  <a:pt x="935735" y="38099"/>
                </a:lnTo>
                <a:lnTo>
                  <a:pt x="967974" y="21335"/>
                </a:lnTo>
                <a:lnTo>
                  <a:pt x="941831" y="21335"/>
                </a:lnTo>
                <a:lnTo>
                  <a:pt x="941831" y="16763"/>
                </a:lnTo>
                <a:lnTo>
                  <a:pt x="970660" y="16763"/>
                </a:lnTo>
                <a:lnTo>
                  <a:pt x="935735" y="0"/>
                </a:lnTo>
                <a:close/>
              </a:path>
              <a:path w="974089" h="38100">
                <a:moveTo>
                  <a:pt x="935735" y="16763"/>
                </a:moveTo>
                <a:lnTo>
                  <a:pt x="0" y="16763"/>
                </a:lnTo>
                <a:lnTo>
                  <a:pt x="0" y="21335"/>
                </a:lnTo>
                <a:lnTo>
                  <a:pt x="935735" y="21335"/>
                </a:lnTo>
                <a:lnTo>
                  <a:pt x="935735" y="16763"/>
                </a:lnTo>
                <a:close/>
              </a:path>
              <a:path w="974089" h="38100">
                <a:moveTo>
                  <a:pt x="970660" y="16763"/>
                </a:moveTo>
                <a:lnTo>
                  <a:pt x="941831" y="16763"/>
                </a:lnTo>
                <a:lnTo>
                  <a:pt x="941831" y="21335"/>
                </a:lnTo>
                <a:lnTo>
                  <a:pt x="967974" y="21335"/>
                </a:lnTo>
                <a:lnTo>
                  <a:pt x="973835" y="18287"/>
                </a:lnTo>
                <a:lnTo>
                  <a:pt x="970660" y="16763"/>
                </a:lnTo>
                <a:close/>
              </a:path>
            </a:pathLst>
          </a:custGeom>
          <a:solidFill>
            <a:srgbClr val="000000"/>
          </a:solidFill>
        </p:spPr>
        <p:txBody>
          <a:bodyPr wrap="square" lIns="0" tIns="0" rIns="0" bIns="0" rtlCol="0"/>
          <a:lstStyle/>
          <a:p>
            <a:endParaRPr/>
          </a:p>
        </p:txBody>
      </p:sp>
      <p:sp>
        <p:nvSpPr>
          <p:cNvPr id="41" name="object 47"/>
          <p:cNvSpPr txBox="1"/>
          <p:nvPr/>
        </p:nvSpPr>
        <p:spPr>
          <a:xfrm>
            <a:off x="2698494" y="3366518"/>
            <a:ext cx="445134" cy="155575"/>
          </a:xfrm>
          <a:prstGeom prst="rect">
            <a:avLst/>
          </a:prstGeom>
        </p:spPr>
        <p:txBody>
          <a:bodyPr vert="horz" wrap="square" lIns="0" tIns="0" rIns="0" bIns="0" rtlCol="0">
            <a:spAutoFit/>
          </a:bodyPr>
          <a:lstStyle/>
          <a:p>
            <a:pPr marL="12700">
              <a:lnSpc>
                <a:spcPct val="100000"/>
              </a:lnSpc>
            </a:pPr>
            <a:r>
              <a:rPr sz="900" spc="-55" dirty="0">
                <a:latin typeface="Arial"/>
                <a:cs typeface="Arial"/>
              </a:rPr>
              <a:t>response</a:t>
            </a:r>
            <a:endParaRPr sz="900">
              <a:latin typeface="Arial"/>
              <a:cs typeface="Arial"/>
            </a:endParaRPr>
          </a:p>
        </p:txBody>
      </p:sp>
      <p:sp>
        <p:nvSpPr>
          <p:cNvPr id="42" name="object 48"/>
          <p:cNvSpPr/>
          <p:nvPr/>
        </p:nvSpPr>
        <p:spPr>
          <a:xfrm>
            <a:off x="3785615" y="2987035"/>
            <a:ext cx="52069" cy="497205"/>
          </a:xfrm>
          <a:custGeom>
            <a:avLst/>
            <a:gdLst/>
            <a:ahLst/>
            <a:cxnLst/>
            <a:rect l="l" t="t" r="r" b="b"/>
            <a:pathLst>
              <a:path w="52070" h="497204">
                <a:moveTo>
                  <a:pt x="0" y="0"/>
                </a:moveTo>
                <a:lnTo>
                  <a:pt x="0" y="496823"/>
                </a:lnTo>
                <a:lnTo>
                  <a:pt x="51815" y="426719"/>
                </a:lnTo>
                <a:lnTo>
                  <a:pt x="51815" y="18287"/>
                </a:lnTo>
                <a:lnTo>
                  <a:pt x="0" y="0"/>
                </a:lnTo>
                <a:close/>
              </a:path>
            </a:pathLst>
          </a:custGeom>
          <a:solidFill>
            <a:srgbClr val="000000"/>
          </a:solidFill>
        </p:spPr>
        <p:txBody>
          <a:bodyPr wrap="square" lIns="0" tIns="0" rIns="0" bIns="0" rtlCol="0"/>
          <a:lstStyle/>
          <a:p>
            <a:endParaRPr/>
          </a:p>
        </p:txBody>
      </p:sp>
      <p:sp>
        <p:nvSpPr>
          <p:cNvPr id="43" name="object 49"/>
          <p:cNvSpPr/>
          <p:nvPr/>
        </p:nvSpPr>
        <p:spPr>
          <a:xfrm>
            <a:off x="3771900" y="3005323"/>
            <a:ext cx="53340" cy="497205"/>
          </a:xfrm>
          <a:custGeom>
            <a:avLst/>
            <a:gdLst/>
            <a:ahLst/>
            <a:cxnLst/>
            <a:rect l="l" t="t" r="r" b="b"/>
            <a:pathLst>
              <a:path w="53339" h="497204">
                <a:moveTo>
                  <a:pt x="53339" y="0"/>
                </a:moveTo>
                <a:lnTo>
                  <a:pt x="0" y="71627"/>
                </a:lnTo>
                <a:lnTo>
                  <a:pt x="0" y="496823"/>
                </a:lnTo>
                <a:lnTo>
                  <a:pt x="53339" y="426719"/>
                </a:lnTo>
                <a:lnTo>
                  <a:pt x="53339" y="0"/>
                </a:lnTo>
                <a:close/>
              </a:path>
            </a:pathLst>
          </a:custGeom>
          <a:solidFill>
            <a:srgbClr val="000000"/>
          </a:solidFill>
        </p:spPr>
        <p:txBody>
          <a:bodyPr wrap="square" lIns="0" tIns="0" rIns="0" bIns="0" rtlCol="0"/>
          <a:lstStyle/>
          <a:p>
            <a:endParaRPr/>
          </a:p>
        </p:txBody>
      </p:sp>
      <p:sp>
        <p:nvSpPr>
          <p:cNvPr id="44" name="object 50"/>
          <p:cNvSpPr/>
          <p:nvPr/>
        </p:nvSpPr>
        <p:spPr>
          <a:xfrm>
            <a:off x="3564635" y="2987035"/>
            <a:ext cx="260985" cy="71755"/>
          </a:xfrm>
          <a:custGeom>
            <a:avLst/>
            <a:gdLst/>
            <a:ahLst/>
            <a:cxnLst/>
            <a:rect l="l" t="t" r="r" b="b"/>
            <a:pathLst>
              <a:path w="260985" h="71755">
                <a:moveTo>
                  <a:pt x="260603" y="0"/>
                </a:moveTo>
                <a:lnTo>
                  <a:pt x="51815" y="0"/>
                </a:lnTo>
                <a:lnTo>
                  <a:pt x="0" y="71627"/>
                </a:lnTo>
                <a:lnTo>
                  <a:pt x="207263" y="71627"/>
                </a:lnTo>
                <a:lnTo>
                  <a:pt x="260603" y="0"/>
                </a:lnTo>
                <a:close/>
              </a:path>
            </a:pathLst>
          </a:custGeom>
          <a:solidFill>
            <a:srgbClr val="BFBFBF"/>
          </a:solidFill>
        </p:spPr>
        <p:txBody>
          <a:bodyPr wrap="square" lIns="0" tIns="0" rIns="0" bIns="0" rtlCol="0"/>
          <a:lstStyle/>
          <a:p>
            <a:endParaRPr/>
          </a:p>
        </p:txBody>
      </p:sp>
      <p:sp>
        <p:nvSpPr>
          <p:cNvPr id="45" name="object 51"/>
          <p:cNvSpPr/>
          <p:nvPr/>
        </p:nvSpPr>
        <p:spPr>
          <a:xfrm>
            <a:off x="3771900" y="2987035"/>
            <a:ext cx="53340" cy="497205"/>
          </a:xfrm>
          <a:custGeom>
            <a:avLst/>
            <a:gdLst/>
            <a:ahLst/>
            <a:cxnLst/>
            <a:rect l="l" t="t" r="r" b="b"/>
            <a:pathLst>
              <a:path w="53339" h="497204">
                <a:moveTo>
                  <a:pt x="53339" y="0"/>
                </a:moveTo>
                <a:lnTo>
                  <a:pt x="0" y="71627"/>
                </a:lnTo>
                <a:lnTo>
                  <a:pt x="0" y="496823"/>
                </a:lnTo>
                <a:lnTo>
                  <a:pt x="53339" y="426719"/>
                </a:lnTo>
                <a:lnTo>
                  <a:pt x="53339" y="0"/>
                </a:lnTo>
                <a:close/>
              </a:path>
            </a:pathLst>
          </a:custGeom>
          <a:solidFill>
            <a:srgbClr val="7F7F7F"/>
          </a:solidFill>
        </p:spPr>
        <p:txBody>
          <a:bodyPr wrap="square" lIns="0" tIns="0" rIns="0" bIns="0" rtlCol="0"/>
          <a:lstStyle/>
          <a:p>
            <a:endParaRPr/>
          </a:p>
        </p:txBody>
      </p:sp>
      <p:sp>
        <p:nvSpPr>
          <p:cNvPr id="46" name="object 52"/>
          <p:cNvSpPr/>
          <p:nvPr/>
        </p:nvSpPr>
        <p:spPr>
          <a:xfrm>
            <a:off x="3707891" y="3431281"/>
            <a:ext cx="38100" cy="0"/>
          </a:xfrm>
          <a:custGeom>
            <a:avLst/>
            <a:gdLst/>
            <a:ahLst/>
            <a:cxnLst/>
            <a:rect l="l" t="t" r="r" b="b"/>
            <a:pathLst>
              <a:path w="38100">
                <a:moveTo>
                  <a:pt x="0" y="0"/>
                </a:moveTo>
                <a:lnTo>
                  <a:pt x="38099" y="0"/>
                </a:lnTo>
              </a:path>
            </a:pathLst>
          </a:custGeom>
          <a:ln w="35051">
            <a:solidFill>
              <a:srgbClr val="FF0000"/>
            </a:solidFill>
          </a:ln>
        </p:spPr>
        <p:txBody>
          <a:bodyPr wrap="square" lIns="0" tIns="0" rIns="0" bIns="0" rtlCol="0"/>
          <a:lstStyle/>
          <a:p>
            <a:endParaRPr/>
          </a:p>
        </p:txBody>
      </p:sp>
      <p:sp>
        <p:nvSpPr>
          <p:cNvPr id="47" name="object 53"/>
          <p:cNvSpPr/>
          <p:nvPr/>
        </p:nvSpPr>
        <p:spPr>
          <a:xfrm>
            <a:off x="3564635" y="2987035"/>
            <a:ext cx="260985" cy="71755"/>
          </a:xfrm>
          <a:custGeom>
            <a:avLst/>
            <a:gdLst/>
            <a:ahLst/>
            <a:cxnLst/>
            <a:rect l="l" t="t" r="r" b="b"/>
            <a:pathLst>
              <a:path w="260985" h="71755">
                <a:moveTo>
                  <a:pt x="260603" y="0"/>
                </a:moveTo>
                <a:lnTo>
                  <a:pt x="51815" y="0"/>
                </a:lnTo>
                <a:lnTo>
                  <a:pt x="0" y="71627"/>
                </a:lnTo>
                <a:lnTo>
                  <a:pt x="6095" y="71627"/>
                </a:lnTo>
                <a:lnTo>
                  <a:pt x="51815" y="9143"/>
                </a:lnTo>
                <a:lnTo>
                  <a:pt x="252983" y="9143"/>
                </a:lnTo>
                <a:lnTo>
                  <a:pt x="260603" y="0"/>
                </a:lnTo>
                <a:close/>
              </a:path>
            </a:pathLst>
          </a:custGeom>
          <a:solidFill>
            <a:srgbClr val="7F7F7F"/>
          </a:solidFill>
        </p:spPr>
        <p:txBody>
          <a:bodyPr wrap="square" lIns="0" tIns="0" rIns="0" bIns="0" rtlCol="0"/>
          <a:lstStyle/>
          <a:p>
            <a:endParaRPr/>
          </a:p>
        </p:txBody>
      </p:sp>
      <p:graphicFrame>
        <p:nvGraphicFramePr>
          <p:cNvPr id="48" name="object 54"/>
          <p:cNvGraphicFramePr>
            <a:graphicFrameLocks noGrp="1"/>
          </p:cNvGraphicFramePr>
          <p:nvPr/>
        </p:nvGraphicFramePr>
        <p:xfrm>
          <a:off x="3564635" y="3058663"/>
          <a:ext cx="204215" cy="460248"/>
        </p:xfrm>
        <a:graphic>
          <a:graphicData uri="http://schemas.openxmlformats.org/drawingml/2006/table">
            <a:tbl>
              <a:tblPr firstRow="1" bandRow="1">
                <a:tableStyleId>{2D5ABB26-0587-4C30-8999-92F81FD0307C}</a:tableStyleId>
              </a:tblPr>
              <a:tblGrid>
                <a:gridCol w="204215">
                  <a:extLst>
                    <a:ext uri="{9D8B030D-6E8A-4147-A177-3AD203B41FA5}">
                      <a16:colId xmlns:a16="http://schemas.microsoft.com/office/drawing/2014/main" val="20000"/>
                    </a:ext>
                  </a:extLst>
                </a:gridCol>
              </a:tblGrid>
              <a:tr h="119633">
                <a:tc>
                  <a:txBody>
                    <a:bodyPr/>
                    <a:lstStyle/>
                    <a:p>
                      <a:endParaRPr sz="900">
                        <a:latin typeface="Arial"/>
                        <a:cs typeface="Arial"/>
                      </a:endParaRPr>
                    </a:p>
                  </a:txBody>
                  <a:tcPr marL="0" marR="0" marT="0" marB="0">
                    <a:lnL w="6095">
                      <a:solidFill>
                        <a:srgbClr val="7F7F7F"/>
                      </a:solidFill>
                      <a:prstDash val="solid"/>
                    </a:lnL>
                    <a:lnT w="9143">
                      <a:solidFill>
                        <a:srgbClr val="FFFFFF"/>
                      </a:solidFill>
                      <a:prstDash val="solid"/>
                    </a:lnT>
                    <a:lnB w="16763">
                      <a:solidFill>
                        <a:srgbClr val="7F7F7F"/>
                      </a:solidFill>
                      <a:prstDash val="solid"/>
                    </a:lnB>
                    <a:solidFill>
                      <a:srgbClr val="BFBFBF"/>
                    </a:solidFill>
                  </a:tcPr>
                </a:tc>
                <a:extLst>
                  <a:ext uri="{0D108BD9-81ED-4DB2-BD59-A6C34878D82A}">
                    <a16:rowId xmlns:a16="http://schemas.microsoft.com/office/drawing/2014/main" val="10000"/>
                  </a:ext>
                </a:extLst>
              </a:tr>
              <a:tr h="124205">
                <a:tc>
                  <a:txBody>
                    <a:bodyPr/>
                    <a:lstStyle/>
                    <a:p>
                      <a:endParaRPr sz="900">
                        <a:latin typeface="Arial"/>
                        <a:cs typeface="Arial"/>
                      </a:endParaRPr>
                    </a:p>
                  </a:txBody>
                  <a:tcPr marL="0" marR="0" marT="0" marB="0">
                    <a:lnL w="6095">
                      <a:solidFill>
                        <a:srgbClr val="7F7F7F"/>
                      </a:solidFill>
                      <a:prstDash val="solid"/>
                    </a:lnL>
                    <a:lnT w="16763">
                      <a:solidFill>
                        <a:srgbClr val="7F7F7F"/>
                      </a:solidFill>
                      <a:prstDash val="solid"/>
                    </a:lnT>
                    <a:lnB w="18287">
                      <a:solidFill>
                        <a:srgbClr val="FFFFFF"/>
                      </a:solidFill>
                      <a:prstDash val="solid"/>
                    </a:lnB>
                    <a:solidFill>
                      <a:srgbClr val="BFBFBF"/>
                    </a:solidFill>
                  </a:tcPr>
                </a:tc>
                <a:extLst>
                  <a:ext uri="{0D108BD9-81ED-4DB2-BD59-A6C34878D82A}">
                    <a16:rowId xmlns:a16="http://schemas.microsoft.com/office/drawing/2014/main" val="10001"/>
                  </a:ext>
                </a:extLst>
              </a:tr>
              <a:tr h="185928">
                <a:tc>
                  <a:txBody>
                    <a:bodyPr/>
                    <a:lstStyle/>
                    <a:p>
                      <a:pPr>
                        <a:lnSpc>
                          <a:spcPct val="100000"/>
                        </a:lnSpc>
                        <a:spcBef>
                          <a:spcPts val="20"/>
                        </a:spcBef>
                      </a:pPr>
                      <a:endParaRPr sz="400">
                        <a:latin typeface="Times New Roman"/>
                        <a:cs typeface="Times New Roman"/>
                      </a:endParaRPr>
                    </a:p>
                    <a:p>
                      <a:pPr marL="37465">
                        <a:lnSpc>
                          <a:spcPct val="100000"/>
                        </a:lnSpc>
                      </a:pPr>
                      <a:r>
                        <a:rPr sz="250" spc="10" dirty="0">
                          <a:latin typeface="Arial"/>
                          <a:cs typeface="Arial"/>
                        </a:rPr>
                        <a:t>server5</a:t>
                      </a:r>
                      <a:endParaRPr sz="250">
                        <a:latin typeface="Arial"/>
                        <a:cs typeface="Arial"/>
                      </a:endParaRPr>
                    </a:p>
                  </a:txBody>
                  <a:tcPr marL="0" marR="0" marT="2540" marB="0">
                    <a:lnL w="6095">
                      <a:solidFill>
                        <a:srgbClr val="7F7F7F"/>
                      </a:solidFill>
                      <a:prstDash val="solid"/>
                    </a:lnL>
                    <a:lnT w="18287">
                      <a:solidFill>
                        <a:srgbClr val="FFFFFF"/>
                      </a:solidFill>
                      <a:prstDash val="solid"/>
                    </a:lnT>
                    <a:lnB w="18287">
                      <a:solidFill>
                        <a:srgbClr val="000000"/>
                      </a:solidFill>
                      <a:prstDash val="solid"/>
                    </a:lnB>
                    <a:solidFill>
                      <a:srgbClr val="BFBFBF"/>
                    </a:solidFill>
                  </a:tcPr>
                </a:tc>
                <a:extLst>
                  <a:ext uri="{0D108BD9-81ED-4DB2-BD59-A6C34878D82A}">
                    <a16:rowId xmlns:a16="http://schemas.microsoft.com/office/drawing/2014/main" val="10002"/>
                  </a:ext>
                </a:extLst>
              </a:tr>
            </a:tbl>
          </a:graphicData>
        </a:graphic>
      </p:graphicFrame>
      <p:sp>
        <p:nvSpPr>
          <p:cNvPr id="49" name="object 55"/>
          <p:cNvSpPr txBox="1"/>
          <p:nvPr/>
        </p:nvSpPr>
        <p:spPr>
          <a:xfrm>
            <a:off x="3385818" y="3518918"/>
            <a:ext cx="595630" cy="155575"/>
          </a:xfrm>
          <a:prstGeom prst="rect">
            <a:avLst/>
          </a:prstGeom>
        </p:spPr>
        <p:txBody>
          <a:bodyPr vert="horz" wrap="square" lIns="0" tIns="0" rIns="0" bIns="0" rtlCol="0">
            <a:spAutoFit/>
          </a:bodyPr>
          <a:lstStyle/>
          <a:p>
            <a:pPr marL="12700">
              <a:lnSpc>
                <a:spcPct val="100000"/>
              </a:lnSpc>
            </a:pPr>
            <a:r>
              <a:rPr sz="900" spc="-114" dirty="0">
                <a:latin typeface="Arial"/>
                <a:cs typeface="Arial"/>
              </a:rPr>
              <a:t>OLAP</a:t>
            </a:r>
            <a:r>
              <a:rPr sz="900" spc="-110" dirty="0">
                <a:latin typeface="Arial"/>
                <a:cs typeface="Arial"/>
              </a:rPr>
              <a:t> </a:t>
            </a:r>
            <a:r>
              <a:rPr sz="900" spc="-60" dirty="0">
                <a:latin typeface="Arial"/>
                <a:cs typeface="Arial"/>
              </a:rPr>
              <a:t>Server</a:t>
            </a:r>
            <a:endParaRPr sz="900">
              <a:latin typeface="Arial"/>
              <a:cs typeface="Arial"/>
            </a:endParaRPr>
          </a:p>
        </p:txBody>
      </p:sp>
      <p:sp>
        <p:nvSpPr>
          <p:cNvPr id="50" name="object 56"/>
          <p:cNvSpPr txBox="1"/>
          <p:nvPr/>
        </p:nvSpPr>
        <p:spPr>
          <a:xfrm>
            <a:off x="2008123" y="4014218"/>
            <a:ext cx="455930" cy="155575"/>
          </a:xfrm>
          <a:prstGeom prst="rect">
            <a:avLst/>
          </a:prstGeom>
        </p:spPr>
        <p:txBody>
          <a:bodyPr vert="horz" wrap="square" lIns="0" tIns="0" rIns="0" bIns="0" rtlCol="0">
            <a:spAutoFit/>
          </a:bodyPr>
          <a:lstStyle/>
          <a:p>
            <a:pPr marL="12700">
              <a:lnSpc>
                <a:spcPct val="100000"/>
              </a:lnSpc>
            </a:pPr>
            <a:r>
              <a:rPr sz="900" spc="-105" dirty="0">
                <a:latin typeface="Arial"/>
                <a:cs typeface="Arial"/>
              </a:rPr>
              <a:t>D</a:t>
            </a:r>
            <a:r>
              <a:rPr sz="900" spc="-85" dirty="0">
                <a:latin typeface="Arial"/>
                <a:cs typeface="Arial"/>
              </a:rPr>
              <a:t>a</a:t>
            </a:r>
            <a:r>
              <a:rPr sz="900" spc="35" dirty="0">
                <a:latin typeface="Arial"/>
                <a:cs typeface="Arial"/>
              </a:rPr>
              <a:t>t</a:t>
            </a:r>
            <a:r>
              <a:rPr sz="900" spc="-70" dirty="0">
                <a:latin typeface="Arial"/>
                <a:cs typeface="Arial"/>
              </a:rPr>
              <a:t>a</a:t>
            </a:r>
            <a:r>
              <a:rPr sz="900" spc="-35" dirty="0">
                <a:latin typeface="Arial"/>
                <a:cs typeface="Arial"/>
              </a:rPr>
              <a:t>b</a:t>
            </a:r>
            <a:r>
              <a:rPr sz="900" spc="-70" dirty="0">
                <a:latin typeface="Arial"/>
                <a:cs typeface="Arial"/>
              </a:rPr>
              <a:t>a</a:t>
            </a:r>
            <a:r>
              <a:rPr sz="900" spc="-105" dirty="0">
                <a:latin typeface="Arial"/>
                <a:cs typeface="Arial"/>
              </a:rPr>
              <a:t>s</a:t>
            </a:r>
            <a:r>
              <a:rPr sz="900" spc="-55" dirty="0">
                <a:latin typeface="Arial"/>
                <a:cs typeface="Arial"/>
              </a:rPr>
              <a:t>e</a:t>
            </a:r>
            <a:endParaRPr sz="900">
              <a:latin typeface="Arial"/>
              <a:cs typeface="Arial"/>
            </a:endParaRPr>
          </a:p>
        </p:txBody>
      </p:sp>
      <p:sp>
        <p:nvSpPr>
          <p:cNvPr id="51" name="object 57"/>
          <p:cNvSpPr txBox="1"/>
          <p:nvPr/>
        </p:nvSpPr>
        <p:spPr>
          <a:xfrm>
            <a:off x="2751834" y="2985519"/>
            <a:ext cx="376555" cy="155575"/>
          </a:xfrm>
          <a:prstGeom prst="rect">
            <a:avLst/>
          </a:prstGeom>
        </p:spPr>
        <p:txBody>
          <a:bodyPr vert="horz" wrap="square" lIns="0" tIns="0" rIns="0" bIns="0" rtlCol="0">
            <a:spAutoFit/>
          </a:bodyPr>
          <a:lstStyle/>
          <a:p>
            <a:pPr marL="12700">
              <a:lnSpc>
                <a:spcPct val="100000"/>
              </a:lnSpc>
            </a:pPr>
            <a:r>
              <a:rPr sz="900" spc="-40" dirty="0">
                <a:latin typeface="Arial"/>
                <a:cs typeface="Arial"/>
              </a:rPr>
              <a:t>request</a:t>
            </a:r>
            <a:endParaRPr sz="900">
              <a:latin typeface="Arial"/>
              <a:cs typeface="Arial"/>
            </a:endParaRPr>
          </a:p>
        </p:txBody>
      </p:sp>
      <p:sp>
        <p:nvSpPr>
          <p:cNvPr id="52" name="object 58"/>
          <p:cNvSpPr txBox="1"/>
          <p:nvPr/>
        </p:nvSpPr>
        <p:spPr>
          <a:xfrm>
            <a:off x="2296159" y="3481327"/>
            <a:ext cx="184150" cy="140335"/>
          </a:xfrm>
          <a:prstGeom prst="rect">
            <a:avLst/>
          </a:prstGeom>
        </p:spPr>
        <p:txBody>
          <a:bodyPr vert="horz" wrap="square" lIns="0" tIns="0" rIns="0" bIns="0" rtlCol="0">
            <a:spAutoFit/>
          </a:bodyPr>
          <a:lstStyle/>
          <a:p>
            <a:pPr marL="12700">
              <a:lnSpc>
                <a:spcPct val="100000"/>
              </a:lnSpc>
            </a:pPr>
            <a:r>
              <a:rPr sz="800" spc="-165" dirty="0">
                <a:latin typeface="Arial"/>
                <a:cs typeface="Arial"/>
              </a:rPr>
              <a:t>S</a:t>
            </a:r>
            <a:r>
              <a:rPr sz="800" spc="-90" dirty="0">
                <a:latin typeface="Arial"/>
                <a:cs typeface="Arial"/>
              </a:rPr>
              <a:t>Q</a:t>
            </a:r>
            <a:r>
              <a:rPr sz="800" spc="-110" dirty="0">
                <a:latin typeface="Arial"/>
                <a:cs typeface="Arial"/>
              </a:rPr>
              <a:t>L</a:t>
            </a:r>
            <a:endParaRPr sz="800">
              <a:latin typeface="Arial"/>
              <a:cs typeface="Arial"/>
            </a:endParaRPr>
          </a:p>
        </p:txBody>
      </p:sp>
      <p:sp>
        <p:nvSpPr>
          <p:cNvPr id="53" name="object 59"/>
          <p:cNvSpPr txBox="1"/>
          <p:nvPr/>
        </p:nvSpPr>
        <p:spPr>
          <a:xfrm>
            <a:off x="3388866" y="1688087"/>
            <a:ext cx="781050" cy="361950"/>
          </a:xfrm>
          <a:prstGeom prst="rect">
            <a:avLst/>
          </a:prstGeom>
        </p:spPr>
        <p:txBody>
          <a:bodyPr vert="horz" wrap="square" lIns="0" tIns="0" rIns="0" bIns="0" rtlCol="0">
            <a:spAutoFit/>
          </a:bodyPr>
          <a:lstStyle/>
          <a:p>
            <a:pPr marL="12700">
              <a:lnSpc>
                <a:spcPct val="100000"/>
              </a:lnSpc>
            </a:pPr>
            <a:r>
              <a:rPr sz="2200" spc="-430" dirty="0">
                <a:solidFill>
                  <a:srgbClr val="C00000"/>
                </a:solidFill>
                <a:latin typeface="Arial"/>
                <a:cs typeface="Arial"/>
              </a:rPr>
              <a:t>R</a:t>
            </a:r>
            <a:r>
              <a:rPr sz="2200" spc="-265" dirty="0">
                <a:solidFill>
                  <a:srgbClr val="C00000"/>
                </a:solidFill>
                <a:latin typeface="Arial"/>
                <a:cs typeface="Arial"/>
              </a:rPr>
              <a:t>O</a:t>
            </a:r>
            <a:r>
              <a:rPr sz="2200" spc="-305" dirty="0">
                <a:solidFill>
                  <a:srgbClr val="C00000"/>
                </a:solidFill>
                <a:latin typeface="Arial"/>
                <a:cs typeface="Arial"/>
              </a:rPr>
              <a:t>L</a:t>
            </a:r>
            <a:r>
              <a:rPr sz="2200" spc="-200" dirty="0">
                <a:solidFill>
                  <a:srgbClr val="C00000"/>
                </a:solidFill>
                <a:latin typeface="Arial"/>
                <a:cs typeface="Arial"/>
              </a:rPr>
              <a:t>A</a:t>
            </a:r>
            <a:r>
              <a:rPr sz="2200" spc="-335" dirty="0">
                <a:solidFill>
                  <a:srgbClr val="C00000"/>
                </a:solidFill>
                <a:latin typeface="Arial"/>
                <a:cs typeface="Arial"/>
              </a:rPr>
              <a:t>P</a:t>
            </a:r>
            <a:endParaRPr sz="2200">
              <a:latin typeface="Arial"/>
              <a:cs typeface="Arial"/>
            </a:endParaRPr>
          </a:p>
        </p:txBody>
      </p:sp>
    </p:spTree>
    <p:extLst>
      <p:ext uri="{BB962C8B-B14F-4D97-AF65-F5344CB8AC3E}">
        <p14:creationId xmlns:p14="http://schemas.microsoft.com/office/powerpoint/2010/main" val="400566160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v-SE"/>
          </a:p>
        </p:txBody>
      </p:sp>
      <p:sp>
        <p:nvSpPr>
          <p:cNvPr id="4" name="object 67"/>
          <p:cNvSpPr txBox="1"/>
          <p:nvPr/>
        </p:nvSpPr>
        <p:spPr>
          <a:xfrm>
            <a:off x="3408282" y="1466430"/>
            <a:ext cx="781050" cy="361950"/>
          </a:xfrm>
          <a:prstGeom prst="rect">
            <a:avLst/>
          </a:prstGeom>
        </p:spPr>
        <p:txBody>
          <a:bodyPr vert="horz" wrap="square" lIns="0" tIns="0" rIns="0" bIns="0" rtlCol="0">
            <a:spAutoFit/>
          </a:bodyPr>
          <a:lstStyle/>
          <a:p>
            <a:pPr marL="12700">
              <a:lnSpc>
                <a:spcPct val="100000"/>
              </a:lnSpc>
            </a:pPr>
            <a:r>
              <a:rPr sz="2200" spc="-430" dirty="0">
                <a:solidFill>
                  <a:srgbClr val="C00000"/>
                </a:solidFill>
                <a:latin typeface="Arial"/>
                <a:cs typeface="Arial"/>
              </a:rPr>
              <a:t>R</a:t>
            </a:r>
            <a:r>
              <a:rPr sz="2200" spc="-265" dirty="0">
                <a:solidFill>
                  <a:srgbClr val="C00000"/>
                </a:solidFill>
                <a:latin typeface="Arial"/>
                <a:cs typeface="Arial"/>
              </a:rPr>
              <a:t>O</a:t>
            </a:r>
            <a:r>
              <a:rPr sz="2200" spc="-305" dirty="0">
                <a:solidFill>
                  <a:srgbClr val="C00000"/>
                </a:solidFill>
                <a:latin typeface="Arial"/>
                <a:cs typeface="Arial"/>
              </a:rPr>
              <a:t>L</a:t>
            </a:r>
            <a:r>
              <a:rPr sz="2200" spc="-200" dirty="0">
                <a:solidFill>
                  <a:srgbClr val="C00000"/>
                </a:solidFill>
                <a:latin typeface="Arial"/>
                <a:cs typeface="Arial"/>
              </a:rPr>
              <a:t>A</a:t>
            </a:r>
            <a:r>
              <a:rPr sz="2200" spc="-335" dirty="0">
                <a:solidFill>
                  <a:srgbClr val="C00000"/>
                </a:solidFill>
                <a:latin typeface="Arial"/>
                <a:cs typeface="Arial"/>
              </a:rPr>
              <a:t>P</a:t>
            </a:r>
            <a:endParaRPr sz="2200">
              <a:latin typeface="Arial"/>
              <a:cs typeface="Arial"/>
            </a:endParaRPr>
          </a:p>
        </p:txBody>
      </p:sp>
      <p:sp>
        <p:nvSpPr>
          <p:cNvPr id="5" name="object 68"/>
          <p:cNvSpPr txBox="1"/>
          <p:nvPr/>
        </p:nvSpPr>
        <p:spPr>
          <a:xfrm>
            <a:off x="1774555" y="1883498"/>
            <a:ext cx="1916430" cy="1772285"/>
          </a:xfrm>
          <a:prstGeom prst="rect">
            <a:avLst/>
          </a:prstGeom>
        </p:spPr>
        <p:txBody>
          <a:bodyPr vert="horz" wrap="square" lIns="0" tIns="0" rIns="0" bIns="0" rtlCol="0">
            <a:spAutoFit/>
          </a:bodyPr>
          <a:lstStyle/>
          <a:p>
            <a:pPr marL="184785" marR="161925" indent="-172085">
              <a:lnSpc>
                <a:spcPts val="1150"/>
              </a:lnSpc>
              <a:buChar char="•"/>
              <a:tabLst>
                <a:tab pos="185420" algn="l"/>
              </a:tabLst>
            </a:pPr>
            <a:r>
              <a:rPr sz="1200" spc="-85" dirty="0">
                <a:solidFill>
                  <a:srgbClr val="3F3F3F"/>
                </a:solidFill>
                <a:latin typeface="Arial"/>
                <a:cs typeface="Arial"/>
              </a:rPr>
              <a:t>The </a:t>
            </a:r>
            <a:r>
              <a:rPr sz="1200" spc="-170" dirty="0">
                <a:solidFill>
                  <a:srgbClr val="3F3F3F"/>
                </a:solidFill>
                <a:latin typeface="Arial"/>
                <a:cs typeface="Arial"/>
              </a:rPr>
              <a:t>ROLAP </a:t>
            </a:r>
            <a:r>
              <a:rPr sz="1200" spc="-60" dirty="0">
                <a:solidFill>
                  <a:srgbClr val="3F3F3F"/>
                </a:solidFill>
                <a:latin typeface="Arial"/>
                <a:cs typeface="Arial"/>
              </a:rPr>
              <a:t>storage </a:t>
            </a:r>
            <a:r>
              <a:rPr sz="1200" spc="-45" dirty="0">
                <a:solidFill>
                  <a:srgbClr val="3F3F3F"/>
                </a:solidFill>
                <a:latin typeface="Arial"/>
                <a:cs typeface="Arial"/>
              </a:rPr>
              <a:t>mode  </a:t>
            </a:r>
            <a:r>
              <a:rPr sz="1200" spc="-55" dirty="0">
                <a:solidFill>
                  <a:srgbClr val="3F3F3F"/>
                </a:solidFill>
                <a:latin typeface="Arial"/>
                <a:cs typeface="Arial"/>
              </a:rPr>
              <a:t>stores</a:t>
            </a:r>
            <a:endParaRPr sz="1200">
              <a:latin typeface="Arial"/>
              <a:cs typeface="Arial"/>
            </a:endParaRPr>
          </a:p>
          <a:p>
            <a:pPr marL="384175" marR="50800" lvl="1" indent="-142875">
              <a:lnSpc>
                <a:spcPct val="80000"/>
              </a:lnSpc>
              <a:spcBef>
                <a:spcPts val="254"/>
              </a:spcBef>
              <a:buChar char="–"/>
              <a:tabLst>
                <a:tab pos="384810" algn="l"/>
              </a:tabLst>
            </a:pPr>
            <a:r>
              <a:rPr sz="1000" spc="-55" dirty="0">
                <a:solidFill>
                  <a:srgbClr val="3F3F3F"/>
                </a:solidFill>
                <a:latin typeface="Arial"/>
                <a:cs typeface="Arial"/>
              </a:rPr>
              <a:t>aggregations </a:t>
            </a:r>
            <a:r>
              <a:rPr sz="1000" spc="-5" dirty="0">
                <a:solidFill>
                  <a:srgbClr val="3F3F3F"/>
                </a:solidFill>
                <a:latin typeface="Arial"/>
                <a:cs typeface="Arial"/>
              </a:rPr>
              <a:t>of </a:t>
            </a:r>
            <a:r>
              <a:rPr sz="1000" spc="-15" dirty="0">
                <a:solidFill>
                  <a:srgbClr val="3F3F3F"/>
                </a:solidFill>
                <a:latin typeface="Arial"/>
                <a:cs typeface="Arial"/>
              </a:rPr>
              <a:t>the</a:t>
            </a:r>
            <a:r>
              <a:rPr sz="1000" spc="-105" dirty="0">
                <a:solidFill>
                  <a:srgbClr val="3F3F3F"/>
                </a:solidFill>
                <a:latin typeface="Arial"/>
                <a:cs typeface="Arial"/>
              </a:rPr>
              <a:t> </a:t>
            </a:r>
            <a:r>
              <a:rPr sz="1000" spc="-10" dirty="0">
                <a:solidFill>
                  <a:srgbClr val="3F3F3F"/>
                </a:solidFill>
                <a:latin typeface="Arial"/>
                <a:cs typeface="Arial"/>
              </a:rPr>
              <a:t>partition  </a:t>
            </a:r>
            <a:r>
              <a:rPr sz="1000" spc="-20" dirty="0">
                <a:solidFill>
                  <a:srgbClr val="3F3F3F"/>
                </a:solidFill>
                <a:latin typeface="Arial"/>
                <a:cs typeface="Arial"/>
              </a:rPr>
              <a:t>in </a:t>
            </a:r>
            <a:r>
              <a:rPr sz="1000" spc="-50" dirty="0">
                <a:solidFill>
                  <a:srgbClr val="3F3F3F"/>
                </a:solidFill>
                <a:latin typeface="Arial"/>
                <a:cs typeface="Arial"/>
              </a:rPr>
              <a:t>indexed </a:t>
            </a:r>
            <a:r>
              <a:rPr sz="1000" spc="-55" dirty="0">
                <a:solidFill>
                  <a:srgbClr val="3F3F3F"/>
                </a:solidFill>
                <a:latin typeface="Arial"/>
                <a:cs typeface="Arial"/>
              </a:rPr>
              <a:t>views </a:t>
            </a:r>
            <a:r>
              <a:rPr sz="1000" spc="-20" dirty="0">
                <a:solidFill>
                  <a:srgbClr val="3F3F3F"/>
                </a:solidFill>
                <a:latin typeface="Arial"/>
                <a:cs typeface="Arial"/>
              </a:rPr>
              <a:t>in </a:t>
            </a:r>
            <a:r>
              <a:rPr sz="1000" spc="-15" dirty="0">
                <a:solidFill>
                  <a:srgbClr val="3F3F3F"/>
                </a:solidFill>
                <a:latin typeface="Arial"/>
                <a:cs typeface="Arial"/>
              </a:rPr>
              <a:t>the  </a:t>
            </a:r>
            <a:r>
              <a:rPr sz="1000" spc="-25" dirty="0">
                <a:solidFill>
                  <a:srgbClr val="3F3F3F"/>
                </a:solidFill>
                <a:latin typeface="Arial"/>
                <a:cs typeface="Arial"/>
              </a:rPr>
              <a:t>relational </a:t>
            </a:r>
            <a:r>
              <a:rPr sz="1000" spc="-60" dirty="0">
                <a:solidFill>
                  <a:srgbClr val="3F3F3F"/>
                </a:solidFill>
                <a:latin typeface="Arial"/>
                <a:cs typeface="Arial"/>
              </a:rPr>
              <a:t>database </a:t>
            </a:r>
            <a:r>
              <a:rPr sz="1000" spc="-5" dirty="0">
                <a:solidFill>
                  <a:srgbClr val="3F3F3F"/>
                </a:solidFill>
                <a:latin typeface="Arial"/>
                <a:cs typeface="Arial"/>
              </a:rPr>
              <a:t>that </a:t>
            </a:r>
            <a:r>
              <a:rPr sz="1000" spc="-75" dirty="0">
                <a:solidFill>
                  <a:srgbClr val="3F3F3F"/>
                </a:solidFill>
                <a:latin typeface="Arial"/>
                <a:cs typeface="Arial"/>
              </a:rPr>
              <a:t>was  </a:t>
            </a:r>
            <a:r>
              <a:rPr sz="1000" spc="-45" dirty="0">
                <a:solidFill>
                  <a:srgbClr val="3F3F3F"/>
                </a:solidFill>
                <a:latin typeface="Arial"/>
                <a:cs typeface="Arial"/>
              </a:rPr>
              <a:t>specified </a:t>
            </a:r>
            <a:r>
              <a:rPr sz="1000" spc="-20" dirty="0">
                <a:solidFill>
                  <a:srgbClr val="3F3F3F"/>
                </a:solidFill>
                <a:latin typeface="Arial"/>
                <a:cs typeface="Arial"/>
              </a:rPr>
              <a:t>in </a:t>
            </a:r>
            <a:r>
              <a:rPr sz="1000" spc="-15" dirty="0">
                <a:solidFill>
                  <a:srgbClr val="3F3F3F"/>
                </a:solidFill>
                <a:latin typeface="Arial"/>
                <a:cs typeface="Arial"/>
              </a:rPr>
              <a:t>the partition's  </a:t>
            </a:r>
            <a:r>
              <a:rPr sz="1000" spc="-40" dirty="0">
                <a:solidFill>
                  <a:srgbClr val="3F3F3F"/>
                </a:solidFill>
                <a:latin typeface="Arial"/>
                <a:cs typeface="Arial"/>
              </a:rPr>
              <a:t>data</a:t>
            </a:r>
            <a:r>
              <a:rPr sz="1000" spc="-120" dirty="0">
                <a:solidFill>
                  <a:srgbClr val="3F3F3F"/>
                </a:solidFill>
                <a:latin typeface="Arial"/>
                <a:cs typeface="Arial"/>
              </a:rPr>
              <a:t> </a:t>
            </a:r>
            <a:r>
              <a:rPr sz="1000" spc="-55" dirty="0">
                <a:solidFill>
                  <a:srgbClr val="3F3F3F"/>
                </a:solidFill>
                <a:latin typeface="Arial"/>
                <a:cs typeface="Arial"/>
              </a:rPr>
              <a:t>source.</a:t>
            </a:r>
            <a:endParaRPr sz="1000">
              <a:latin typeface="Arial"/>
              <a:cs typeface="Arial"/>
            </a:endParaRPr>
          </a:p>
          <a:p>
            <a:pPr marL="384175" marR="52705" lvl="1" indent="-142875">
              <a:lnSpc>
                <a:spcPct val="80000"/>
              </a:lnSpc>
              <a:spcBef>
                <a:spcPts val="235"/>
              </a:spcBef>
              <a:buChar char="–"/>
              <a:tabLst>
                <a:tab pos="384810" algn="l"/>
              </a:tabLst>
            </a:pPr>
            <a:r>
              <a:rPr sz="1000" spc="-60" dirty="0">
                <a:solidFill>
                  <a:srgbClr val="3F3F3F"/>
                </a:solidFill>
                <a:latin typeface="Arial"/>
                <a:cs typeface="Arial"/>
              </a:rPr>
              <a:t>does </a:t>
            </a:r>
            <a:r>
              <a:rPr sz="1000" spc="-5" dirty="0">
                <a:solidFill>
                  <a:srgbClr val="3F3F3F"/>
                </a:solidFill>
                <a:latin typeface="Arial"/>
                <a:cs typeface="Arial"/>
              </a:rPr>
              <a:t>not </a:t>
            </a:r>
            <a:r>
              <a:rPr sz="1000" spc="-80" dirty="0">
                <a:solidFill>
                  <a:srgbClr val="3F3F3F"/>
                </a:solidFill>
                <a:latin typeface="Arial"/>
                <a:cs typeface="Arial"/>
              </a:rPr>
              <a:t>cause a </a:t>
            </a:r>
            <a:r>
              <a:rPr sz="1000" spc="-55" dirty="0">
                <a:solidFill>
                  <a:srgbClr val="3F3F3F"/>
                </a:solidFill>
                <a:latin typeface="Arial"/>
                <a:cs typeface="Arial"/>
              </a:rPr>
              <a:t>copy </a:t>
            </a:r>
            <a:r>
              <a:rPr sz="1000" spc="-5" dirty="0">
                <a:solidFill>
                  <a:srgbClr val="3F3F3F"/>
                </a:solidFill>
                <a:latin typeface="Arial"/>
                <a:cs typeface="Arial"/>
              </a:rPr>
              <a:t>of</a:t>
            </a:r>
            <a:r>
              <a:rPr sz="1000" spc="-80" dirty="0">
                <a:solidFill>
                  <a:srgbClr val="3F3F3F"/>
                </a:solidFill>
                <a:latin typeface="Arial"/>
                <a:cs typeface="Arial"/>
              </a:rPr>
              <a:t> </a:t>
            </a:r>
            <a:r>
              <a:rPr sz="1000" spc="-15" dirty="0">
                <a:solidFill>
                  <a:srgbClr val="3F3F3F"/>
                </a:solidFill>
                <a:latin typeface="Arial"/>
                <a:cs typeface="Arial"/>
              </a:rPr>
              <a:t>the  </a:t>
            </a:r>
            <a:r>
              <a:rPr sz="1000" spc="-55" dirty="0">
                <a:solidFill>
                  <a:srgbClr val="3F3F3F"/>
                </a:solidFill>
                <a:latin typeface="Arial"/>
                <a:cs typeface="Arial"/>
              </a:rPr>
              <a:t>source </a:t>
            </a:r>
            <a:r>
              <a:rPr sz="1000" spc="-40" dirty="0">
                <a:solidFill>
                  <a:srgbClr val="3F3F3F"/>
                </a:solidFill>
                <a:latin typeface="Arial"/>
                <a:cs typeface="Arial"/>
              </a:rPr>
              <a:t>data </a:t>
            </a:r>
            <a:r>
              <a:rPr sz="1000" spc="5" dirty="0">
                <a:solidFill>
                  <a:srgbClr val="3F3F3F"/>
                </a:solidFill>
                <a:latin typeface="Arial"/>
                <a:cs typeface="Arial"/>
              </a:rPr>
              <a:t>to </a:t>
            </a:r>
            <a:r>
              <a:rPr sz="1000" spc="-50" dirty="0">
                <a:solidFill>
                  <a:srgbClr val="3F3F3F"/>
                </a:solidFill>
                <a:latin typeface="Arial"/>
                <a:cs typeface="Arial"/>
              </a:rPr>
              <a:t>be</a:t>
            </a:r>
            <a:r>
              <a:rPr sz="1000" spc="-190" dirty="0">
                <a:solidFill>
                  <a:srgbClr val="3F3F3F"/>
                </a:solidFill>
                <a:latin typeface="Arial"/>
                <a:cs typeface="Arial"/>
              </a:rPr>
              <a:t> </a:t>
            </a:r>
            <a:r>
              <a:rPr sz="1000" spc="-35" dirty="0">
                <a:solidFill>
                  <a:srgbClr val="3F3F3F"/>
                </a:solidFill>
                <a:latin typeface="Arial"/>
                <a:cs typeface="Arial"/>
              </a:rPr>
              <a:t>stored.</a:t>
            </a:r>
            <a:endParaRPr sz="1000">
              <a:latin typeface="Arial"/>
              <a:cs typeface="Arial"/>
            </a:endParaRPr>
          </a:p>
          <a:p>
            <a:pPr marL="584200" marR="5080" lvl="2" indent="-114300">
              <a:lnSpc>
                <a:spcPct val="80000"/>
              </a:lnSpc>
              <a:spcBef>
                <a:spcPts val="204"/>
              </a:spcBef>
              <a:buChar char="•"/>
              <a:tabLst>
                <a:tab pos="584200" algn="l"/>
              </a:tabLst>
            </a:pPr>
            <a:r>
              <a:rPr sz="850" spc="-30" dirty="0">
                <a:solidFill>
                  <a:srgbClr val="3F3F3F"/>
                </a:solidFill>
                <a:latin typeface="Arial"/>
                <a:cs typeface="Arial"/>
              </a:rPr>
              <a:t>when </a:t>
            </a:r>
            <a:r>
              <a:rPr sz="850" spc="-35" dirty="0">
                <a:solidFill>
                  <a:srgbClr val="3F3F3F"/>
                </a:solidFill>
                <a:latin typeface="Arial"/>
                <a:cs typeface="Arial"/>
              </a:rPr>
              <a:t>results cannot </a:t>
            </a:r>
            <a:r>
              <a:rPr sz="850" spc="-40" dirty="0">
                <a:solidFill>
                  <a:srgbClr val="3F3F3F"/>
                </a:solidFill>
                <a:latin typeface="Arial"/>
                <a:cs typeface="Arial"/>
              </a:rPr>
              <a:t>be  </a:t>
            </a:r>
            <a:r>
              <a:rPr sz="850" spc="-30" dirty="0">
                <a:solidFill>
                  <a:srgbClr val="3F3F3F"/>
                </a:solidFill>
                <a:latin typeface="Arial"/>
                <a:cs typeface="Arial"/>
              </a:rPr>
              <a:t>derived </a:t>
            </a:r>
            <a:r>
              <a:rPr sz="850" spc="-10" dirty="0">
                <a:solidFill>
                  <a:srgbClr val="3F3F3F"/>
                </a:solidFill>
                <a:latin typeface="Arial"/>
                <a:cs typeface="Arial"/>
              </a:rPr>
              <a:t>from the</a:t>
            </a:r>
            <a:r>
              <a:rPr sz="850" spc="-175" dirty="0">
                <a:solidFill>
                  <a:srgbClr val="3F3F3F"/>
                </a:solidFill>
                <a:latin typeface="Arial"/>
                <a:cs typeface="Arial"/>
              </a:rPr>
              <a:t> </a:t>
            </a:r>
            <a:r>
              <a:rPr sz="850" spc="-30" dirty="0">
                <a:solidFill>
                  <a:srgbClr val="3F3F3F"/>
                </a:solidFill>
                <a:latin typeface="Arial"/>
                <a:cs typeface="Arial"/>
              </a:rPr>
              <a:t>query </a:t>
            </a:r>
            <a:r>
              <a:rPr sz="850" spc="-55" dirty="0">
                <a:solidFill>
                  <a:srgbClr val="3F3F3F"/>
                </a:solidFill>
                <a:latin typeface="Arial"/>
                <a:cs typeface="Arial"/>
              </a:rPr>
              <a:t>cache,  </a:t>
            </a:r>
            <a:r>
              <a:rPr sz="850" spc="-10" dirty="0">
                <a:solidFill>
                  <a:srgbClr val="3F3F3F"/>
                </a:solidFill>
                <a:latin typeface="Arial"/>
                <a:cs typeface="Arial"/>
              </a:rPr>
              <a:t>the </a:t>
            </a:r>
            <a:r>
              <a:rPr sz="850" spc="-45" dirty="0">
                <a:solidFill>
                  <a:srgbClr val="3F3F3F"/>
                </a:solidFill>
                <a:latin typeface="Arial"/>
                <a:cs typeface="Arial"/>
              </a:rPr>
              <a:t>indexed views </a:t>
            </a:r>
            <a:r>
              <a:rPr sz="850" spc="-15" dirty="0">
                <a:solidFill>
                  <a:srgbClr val="3F3F3F"/>
                </a:solidFill>
                <a:latin typeface="Arial"/>
                <a:cs typeface="Arial"/>
              </a:rPr>
              <a:t>in </a:t>
            </a:r>
            <a:r>
              <a:rPr sz="850" spc="-10" dirty="0">
                <a:solidFill>
                  <a:srgbClr val="3F3F3F"/>
                </a:solidFill>
                <a:latin typeface="Arial"/>
                <a:cs typeface="Arial"/>
              </a:rPr>
              <a:t>the </a:t>
            </a:r>
            <a:r>
              <a:rPr sz="850" spc="-35" dirty="0">
                <a:solidFill>
                  <a:srgbClr val="3F3F3F"/>
                </a:solidFill>
                <a:latin typeface="Arial"/>
                <a:cs typeface="Arial"/>
              </a:rPr>
              <a:t>data  </a:t>
            </a:r>
            <a:r>
              <a:rPr sz="850" spc="-45" dirty="0">
                <a:solidFill>
                  <a:srgbClr val="3F3F3F"/>
                </a:solidFill>
                <a:latin typeface="Arial"/>
                <a:cs typeface="Arial"/>
              </a:rPr>
              <a:t>source is </a:t>
            </a:r>
            <a:r>
              <a:rPr sz="850" spc="-70" dirty="0">
                <a:solidFill>
                  <a:srgbClr val="3F3F3F"/>
                </a:solidFill>
                <a:latin typeface="Arial"/>
                <a:cs typeface="Arial"/>
              </a:rPr>
              <a:t>accessed </a:t>
            </a:r>
            <a:r>
              <a:rPr sz="850" spc="5" dirty="0">
                <a:solidFill>
                  <a:srgbClr val="3F3F3F"/>
                </a:solidFill>
                <a:latin typeface="Arial"/>
                <a:cs typeface="Arial"/>
              </a:rPr>
              <a:t>to </a:t>
            </a:r>
            <a:r>
              <a:rPr sz="850" spc="-45" dirty="0">
                <a:solidFill>
                  <a:srgbClr val="3F3F3F"/>
                </a:solidFill>
                <a:latin typeface="Arial"/>
                <a:cs typeface="Arial"/>
              </a:rPr>
              <a:t>answer  </a:t>
            </a:r>
            <a:r>
              <a:rPr sz="850" spc="-35" dirty="0">
                <a:solidFill>
                  <a:srgbClr val="3F3F3F"/>
                </a:solidFill>
                <a:latin typeface="Arial"/>
                <a:cs typeface="Arial"/>
              </a:rPr>
              <a:t>queries.</a:t>
            </a:r>
            <a:endParaRPr sz="850">
              <a:latin typeface="Arial"/>
              <a:cs typeface="Arial"/>
            </a:endParaRPr>
          </a:p>
        </p:txBody>
      </p:sp>
      <p:sp>
        <p:nvSpPr>
          <p:cNvPr id="6" name="object 69"/>
          <p:cNvSpPr txBox="1"/>
          <p:nvPr/>
        </p:nvSpPr>
        <p:spPr>
          <a:xfrm>
            <a:off x="3870054" y="1847938"/>
            <a:ext cx="1941195" cy="1270000"/>
          </a:xfrm>
          <a:prstGeom prst="rect">
            <a:avLst/>
          </a:prstGeom>
        </p:spPr>
        <p:txBody>
          <a:bodyPr vert="horz" wrap="square" lIns="0" tIns="0" rIns="0" bIns="0" rtlCol="0">
            <a:spAutoFit/>
          </a:bodyPr>
          <a:lstStyle/>
          <a:p>
            <a:pPr marL="184785" indent="-172085">
              <a:lnSpc>
                <a:spcPct val="100000"/>
              </a:lnSpc>
              <a:buChar char="•"/>
              <a:tabLst>
                <a:tab pos="185420" algn="l"/>
              </a:tabLst>
            </a:pPr>
            <a:r>
              <a:rPr sz="1200" spc="-70" dirty="0">
                <a:solidFill>
                  <a:srgbClr val="3F3F3F"/>
                </a:solidFill>
                <a:latin typeface="Arial"/>
                <a:cs typeface="Arial"/>
              </a:rPr>
              <a:t>Advantages:</a:t>
            </a:r>
            <a:endParaRPr sz="1200">
              <a:latin typeface="Arial"/>
              <a:cs typeface="Arial"/>
            </a:endParaRPr>
          </a:p>
          <a:p>
            <a:pPr marL="384175" marR="69850" lvl="1" indent="-142875">
              <a:lnSpc>
                <a:spcPct val="80000"/>
              </a:lnSpc>
              <a:spcBef>
                <a:spcPts val="245"/>
              </a:spcBef>
              <a:buChar char="–"/>
              <a:tabLst>
                <a:tab pos="384810" algn="l"/>
              </a:tabLst>
            </a:pPr>
            <a:r>
              <a:rPr sz="1000" spc="-105" dirty="0">
                <a:solidFill>
                  <a:srgbClr val="3F3F3F"/>
                </a:solidFill>
                <a:latin typeface="Arial"/>
                <a:cs typeface="Arial"/>
              </a:rPr>
              <a:t>Can </a:t>
            </a:r>
            <a:r>
              <a:rPr sz="1000" spc="-40" dirty="0">
                <a:solidFill>
                  <a:srgbClr val="3F3F3F"/>
                </a:solidFill>
                <a:latin typeface="Arial"/>
                <a:cs typeface="Arial"/>
              </a:rPr>
              <a:t>handle </a:t>
            </a:r>
            <a:r>
              <a:rPr sz="1000" spc="-50" dirty="0">
                <a:solidFill>
                  <a:srgbClr val="3F3F3F"/>
                </a:solidFill>
                <a:latin typeface="Arial"/>
                <a:cs typeface="Arial"/>
              </a:rPr>
              <a:t>large </a:t>
            </a:r>
            <a:r>
              <a:rPr sz="1000" spc="-45" dirty="0">
                <a:solidFill>
                  <a:srgbClr val="3F3F3F"/>
                </a:solidFill>
                <a:latin typeface="Arial"/>
                <a:cs typeface="Arial"/>
              </a:rPr>
              <a:t>amounts </a:t>
            </a:r>
            <a:r>
              <a:rPr sz="1000" spc="-5" dirty="0">
                <a:solidFill>
                  <a:srgbClr val="3F3F3F"/>
                </a:solidFill>
                <a:latin typeface="Arial"/>
                <a:cs typeface="Arial"/>
              </a:rPr>
              <a:t>of  </a:t>
            </a:r>
            <a:r>
              <a:rPr sz="1000" spc="-40" dirty="0">
                <a:solidFill>
                  <a:srgbClr val="3F3F3F"/>
                </a:solidFill>
                <a:latin typeface="Arial"/>
                <a:cs typeface="Arial"/>
              </a:rPr>
              <a:t>data</a:t>
            </a:r>
            <a:endParaRPr sz="1000">
              <a:latin typeface="Arial"/>
              <a:cs typeface="Arial"/>
            </a:endParaRPr>
          </a:p>
          <a:p>
            <a:pPr marL="384175" marR="125730" lvl="1" indent="-142875">
              <a:lnSpc>
                <a:spcPts val="960"/>
              </a:lnSpc>
              <a:spcBef>
                <a:spcPts val="225"/>
              </a:spcBef>
              <a:buChar char="–"/>
              <a:tabLst>
                <a:tab pos="384810" algn="l"/>
              </a:tabLst>
            </a:pPr>
            <a:r>
              <a:rPr sz="1000" spc="-105" dirty="0">
                <a:solidFill>
                  <a:srgbClr val="3F3F3F"/>
                </a:solidFill>
                <a:latin typeface="Arial"/>
                <a:cs typeface="Arial"/>
              </a:rPr>
              <a:t>Can </a:t>
            </a:r>
            <a:r>
              <a:rPr sz="1000" spc="-60" dirty="0">
                <a:solidFill>
                  <a:srgbClr val="3F3F3F"/>
                </a:solidFill>
                <a:latin typeface="Arial"/>
                <a:cs typeface="Arial"/>
              </a:rPr>
              <a:t>leverage </a:t>
            </a:r>
            <a:r>
              <a:rPr sz="1000" spc="-25" dirty="0">
                <a:solidFill>
                  <a:srgbClr val="3F3F3F"/>
                </a:solidFill>
                <a:latin typeface="Arial"/>
                <a:cs typeface="Arial"/>
              </a:rPr>
              <a:t>functionalities  inherent </a:t>
            </a:r>
            <a:r>
              <a:rPr sz="1000" spc="-20" dirty="0">
                <a:solidFill>
                  <a:srgbClr val="3F3F3F"/>
                </a:solidFill>
                <a:latin typeface="Arial"/>
                <a:cs typeface="Arial"/>
              </a:rPr>
              <a:t>in </a:t>
            </a:r>
            <a:r>
              <a:rPr sz="1000" spc="-15" dirty="0">
                <a:solidFill>
                  <a:srgbClr val="3F3F3F"/>
                </a:solidFill>
                <a:latin typeface="Arial"/>
                <a:cs typeface="Arial"/>
              </a:rPr>
              <a:t>the </a:t>
            </a:r>
            <a:r>
              <a:rPr sz="1000" spc="-25" dirty="0">
                <a:solidFill>
                  <a:srgbClr val="3F3F3F"/>
                </a:solidFill>
                <a:latin typeface="Arial"/>
                <a:cs typeface="Arial"/>
              </a:rPr>
              <a:t>relational  </a:t>
            </a:r>
            <a:r>
              <a:rPr sz="1000" spc="-60" dirty="0">
                <a:solidFill>
                  <a:srgbClr val="3F3F3F"/>
                </a:solidFill>
                <a:latin typeface="Arial"/>
                <a:cs typeface="Arial"/>
              </a:rPr>
              <a:t>database</a:t>
            </a:r>
            <a:endParaRPr sz="1000">
              <a:latin typeface="Arial"/>
              <a:cs typeface="Arial"/>
            </a:endParaRPr>
          </a:p>
          <a:p>
            <a:pPr marL="384175" marR="5080" lvl="1" indent="-142875">
              <a:lnSpc>
                <a:spcPct val="80000"/>
              </a:lnSpc>
              <a:spcBef>
                <a:spcPts val="240"/>
              </a:spcBef>
              <a:buChar char="–"/>
              <a:tabLst>
                <a:tab pos="384810" algn="l"/>
              </a:tabLst>
            </a:pPr>
            <a:r>
              <a:rPr sz="1000" spc="-70" dirty="0">
                <a:solidFill>
                  <a:srgbClr val="3F3F3F"/>
                </a:solidFill>
                <a:latin typeface="Arial"/>
                <a:cs typeface="Arial"/>
              </a:rPr>
              <a:t>can </a:t>
            </a:r>
            <a:r>
              <a:rPr sz="1000" spc="-85" dirty="0">
                <a:solidFill>
                  <a:srgbClr val="3F3F3F"/>
                </a:solidFill>
                <a:latin typeface="Arial"/>
                <a:cs typeface="Arial"/>
              </a:rPr>
              <a:t>save </a:t>
            </a:r>
            <a:r>
              <a:rPr sz="1000" spc="-55" dirty="0">
                <a:solidFill>
                  <a:srgbClr val="3F3F3F"/>
                </a:solidFill>
                <a:latin typeface="Arial"/>
                <a:cs typeface="Arial"/>
              </a:rPr>
              <a:t>storage </a:t>
            </a:r>
            <a:r>
              <a:rPr sz="1000" spc="-80" dirty="0">
                <a:solidFill>
                  <a:srgbClr val="3F3F3F"/>
                </a:solidFill>
                <a:latin typeface="Arial"/>
                <a:cs typeface="Arial"/>
              </a:rPr>
              <a:t>space </a:t>
            </a:r>
            <a:r>
              <a:rPr sz="1000" spc="-140" dirty="0">
                <a:solidFill>
                  <a:srgbClr val="3F3F3F"/>
                </a:solidFill>
                <a:latin typeface="Arial"/>
                <a:cs typeface="Arial"/>
              </a:rPr>
              <a:t>ROLAP  </a:t>
            </a:r>
            <a:r>
              <a:rPr sz="1000" spc="-55" dirty="0">
                <a:solidFill>
                  <a:srgbClr val="3F3F3F"/>
                </a:solidFill>
                <a:latin typeface="Arial"/>
                <a:cs typeface="Arial"/>
              </a:rPr>
              <a:t>enables </a:t>
            </a:r>
            <a:r>
              <a:rPr sz="1000" spc="-70" dirty="0">
                <a:solidFill>
                  <a:srgbClr val="3F3F3F"/>
                </a:solidFill>
                <a:latin typeface="Arial"/>
                <a:cs typeface="Arial"/>
              </a:rPr>
              <a:t>users </a:t>
            </a:r>
            <a:r>
              <a:rPr sz="1000" spc="5" dirty="0">
                <a:solidFill>
                  <a:srgbClr val="3F3F3F"/>
                </a:solidFill>
                <a:latin typeface="Arial"/>
                <a:cs typeface="Arial"/>
              </a:rPr>
              <a:t>to </a:t>
            </a:r>
            <a:r>
              <a:rPr sz="1000" spc="-35" dirty="0">
                <a:solidFill>
                  <a:srgbClr val="3F3F3F"/>
                </a:solidFill>
                <a:latin typeface="Arial"/>
                <a:cs typeface="Arial"/>
              </a:rPr>
              <a:t>view </a:t>
            </a:r>
            <a:r>
              <a:rPr sz="1000" spc="-40" dirty="0">
                <a:solidFill>
                  <a:srgbClr val="3F3F3F"/>
                </a:solidFill>
                <a:latin typeface="Arial"/>
                <a:cs typeface="Arial"/>
              </a:rPr>
              <a:t>data </a:t>
            </a:r>
            <a:r>
              <a:rPr sz="1000" spc="-20" dirty="0">
                <a:solidFill>
                  <a:srgbClr val="3F3F3F"/>
                </a:solidFill>
                <a:latin typeface="Arial"/>
                <a:cs typeface="Arial"/>
              </a:rPr>
              <a:t>in  </a:t>
            </a:r>
            <a:r>
              <a:rPr sz="1000" spc="-35" dirty="0">
                <a:solidFill>
                  <a:srgbClr val="3F3F3F"/>
                </a:solidFill>
                <a:latin typeface="Arial"/>
                <a:cs typeface="Arial"/>
              </a:rPr>
              <a:t>real</a:t>
            </a:r>
            <a:r>
              <a:rPr sz="1000" spc="-130" dirty="0">
                <a:solidFill>
                  <a:srgbClr val="3F3F3F"/>
                </a:solidFill>
                <a:latin typeface="Arial"/>
                <a:cs typeface="Arial"/>
              </a:rPr>
              <a:t> </a:t>
            </a:r>
            <a:r>
              <a:rPr sz="1000" spc="-15" dirty="0">
                <a:solidFill>
                  <a:srgbClr val="3F3F3F"/>
                </a:solidFill>
                <a:latin typeface="Arial"/>
                <a:cs typeface="Arial"/>
              </a:rPr>
              <a:t>time</a:t>
            </a:r>
            <a:endParaRPr sz="1000">
              <a:latin typeface="Arial"/>
              <a:cs typeface="Arial"/>
            </a:endParaRPr>
          </a:p>
        </p:txBody>
      </p:sp>
      <p:sp>
        <p:nvSpPr>
          <p:cNvPr id="7" name="object 70"/>
          <p:cNvSpPr txBox="1"/>
          <p:nvPr/>
        </p:nvSpPr>
        <p:spPr>
          <a:xfrm>
            <a:off x="3870054" y="3250017"/>
            <a:ext cx="1924050" cy="1056640"/>
          </a:xfrm>
          <a:prstGeom prst="rect">
            <a:avLst/>
          </a:prstGeom>
        </p:spPr>
        <p:txBody>
          <a:bodyPr vert="horz" wrap="square" lIns="0" tIns="0" rIns="0" bIns="0" rtlCol="0">
            <a:spAutoFit/>
          </a:bodyPr>
          <a:lstStyle/>
          <a:p>
            <a:pPr marL="184785" indent="-172085">
              <a:lnSpc>
                <a:spcPct val="100000"/>
              </a:lnSpc>
              <a:buChar char="•"/>
              <a:tabLst>
                <a:tab pos="185420" algn="l"/>
              </a:tabLst>
            </a:pPr>
            <a:r>
              <a:rPr sz="1200" spc="-70" dirty="0">
                <a:solidFill>
                  <a:srgbClr val="3F3F3F"/>
                </a:solidFill>
                <a:latin typeface="Arial"/>
                <a:cs typeface="Arial"/>
              </a:rPr>
              <a:t>Disadvantages:</a:t>
            </a:r>
            <a:endParaRPr sz="1200">
              <a:latin typeface="Arial"/>
              <a:cs typeface="Arial"/>
            </a:endParaRPr>
          </a:p>
          <a:p>
            <a:pPr marL="384175" lvl="1" indent="-142875">
              <a:lnSpc>
                <a:spcPct val="100000"/>
              </a:lnSpc>
              <a:spcBef>
                <a:spcPts val="5"/>
              </a:spcBef>
              <a:buChar char="–"/>
              <a:tabLst>
                <a:tab pos="384810" algn="l"/>
              </a:tabLst>
            </a:pPr>
            <a:r>
              <a:rPr sz="1000" spc="-50" dirty="0">
                <a:solidFill>
                  <a:srgbClr val="3F3F3F"/>
                </a:solidFill>
                <a:latin typeface="Arial"/>
                <a:cs typeface="Arial"/>
              </a:rPr>
              <a:t>Query </a:t>
            </a:r>
            <a:r>
              <a:rPr sz="1000" spc="-60" dirty="0">
                <a:solidFill>
                  <a:srgbClr val="3F3F3F"/>
                </a:solidFill>
                <a:latin typeface="Arial"/>
                <a:cs typeface="Arial"/>
              </a:rPr>
              <a:t>response </a:t>
            </a:r>
            <a:r>
              <a:rPr sz="1000" spc="-55" dirty="0">
                <a:solidFill>
                  <a:srgbClr val="3F3F3F"/>
                </a:solidFill>
                <a:latin typeface="Arial"/>
                <a:cs typeface="Arial"/>
              </a:rPr>
              <a:t>is</a:t>
            </a:r>
            <a:r>
              <a:rPr sz="1000" spc="-80" dirty="0">
                <a:solidFill>
                  <a:srgbClr val="3F3F3F"/>
                </a:solidFill>
                <a:latin typeface="Arial"/>
                <a:cs typeface="Arial"/>
              </a:rPr>
              <a:t> </a:t>
            </a:r>
            <a:r>
              <a:rPr sz="1000" spc="-40" dirty="0">
                <a:solidFill>
                  <a:srgbClr val="3F3F3F"/>
                </a:solidFill>
                <a:latin typeface="Arial"/>
                <a:cs typeface="Arial"/>
              </a:rPr>
              <a:t>slower</a:t>
            </a:r>
            <a:endParaRPr sz="1000">
              <a:latin typeface="Arial"/>
              <a:cs typeface="Arial"/>
            </a:endParaRPr>
          </a:p>
          <a:p>
            <a:pPr marL="384175" lvl="1" indent="-142875">
              <a:lnSpc>
                <a:spcPct val="100000"/>
              </a:lnSpc>
              <a:buChar char="–"/>
              <a:tabLst>
                <a:tab pos="384810" algn="l"/>
              </a:tabLst>
            </a:pPr>
            <a:r>
              <a:rPr sz="1000" spc="-70" dirty="0">
                <a:solidFill>
                  <a:srgbClr val="3F3F3F"/>
                </a:solidFill>
                <a:latin typeface="Arial"/>
                <a:cs typeface="Arial"/>
              </a:rPr>
              <a:t>Processing </a:t>
            </a:r>
            <a:r>
              <a:rPr sz="1000" spc="-15" dirty="0">
                <a:solidFill>
                  <a:srgbClr val="3F3F3F"/>
                </a:solidFill>
                <a:latin typeface="Arial"/>
                <a:cs typeface="Arial"/>
              </a:rPr>
              <a:t>time </a:t>
            </a:r>
            <a:r>
              <a:rPr sz="1000" spc="-55" dirty="0">
                <a:solidFill>
                  <a:srgbClr val="3F3F3F"/>
                </a:solidFill>
                <a:latin typeface="Arial"/>
                <a:cs typeface="Arial"/>
              </a:rPr>
              <a:t>is</a:t>
            </a:r>
            <a:r>
              <a:rPr sz="1000" spc="-95" dirty="0">
                <a:solidFill>
                  <a:srgbClr val="3F3F3F"/>
                </a:solidFill>
                <a:latin typeface="Arial"/>
                <a:cs typeface="Arial"/>
              </a:rPr>
              <a:t> </a:t>
            </a:r>
            <a:r>
              <a:rPr sz="1000" spc="-40" dirty="0">
                <a:solidFill>
                  <a:srgbClr val="3F3F3F"/>
                </a:solidFill>
                <a:latin typeface="Arial"/>
                <a:cs typeface="Arial"/>
              </a:rPr>
              <a:t>slower</a:t>
            </a:r>
            <a:endParaRPr sz="1000">
              <a:latin typeface="Arial"/>
              <a:cs typeface="Arial"/>
            </a:endParaRPr>
          </a:p>
          <a:p>
            <a:pPr marL="384175" lvl="1" indent="-142875">
              <a:lnSpc>
                <a:spcPct val="100000"/>
              </a:lnSpc>
              <a:buChar char="–"/>
              <a:tabLst>
                <a:tab pos="384810" algn="l"/>
              </a:tabLst>
            </a:pPr>
            <a:r>
              <a:rPr sz="1000" spc="-35" dirty="0">
                <a:solidFill>
                  <a:srgbClr val="3F3F3F"/>
                </a:solidFill>
                <a:latin typeface="Arial"/>
                <a:cs typeface="Arial"/>
              </a:rPr>
              <a:t>Limited </a:t>
            </a:r>
            <a:r>
              <a:rPr sz="1000" spc="-45" dirty="0">
                <a:solidFill>
                  <a:srgbClr val="3F3F3F"/>
                </a:solidFill>
                <a:latin typeface="Arial"/>
                <a:cs typeface="Arial"/>
              </a:rPr>
              <a:t>by </a:t>
            </a:r>
            <a:r>
              <a:rPr sz="1000" spc="-155" dirty="0">
                <a:solidFill>
                  <a:srgbClr val="3F3F3F"/>
                </a:solidFill>
                <a:latin typeface="Arial"/>
                <a:cs typeface="Arial"/>
              </a:rPr>
              <a:t>SQL</a:t>
            </a:r>
            <a:r>
              <a:rPr sz="1000" spc="-80" dirty="0">
                <a:solidFill>
                  <a:srgbClr val="3F3F3F"/>
                </a:solidFill>
                <a:latin typeface="Arial"/>
                <a:cs typeface="Arial"/>
              </a:rPr>
              <a:t> </a:t>
            </a:r>
            <a:r>
              <a:rPr sz="1000" spc="-25" dirty="0">
                <a:solidFill>
                  <a:srgbClr val="3F3F3F"/>
                </a:solidFill>
                <a:latin typeface="Arial"/>
                <a:cs typeface="Arial"/>
              </a:rPr>
              <a:t>functionalities</a:t>
            </a:r>
            <a:endParaRPr sz="1000">
              <a:latin typeface="Arial"/>
              <a:cs typeface="Arial"/>
            </a:endParaRPr>
          </a:p>
          <a:p>
            <a:pPr marL="384175" marR="10795" lvl="1" indent="-142875">
              <a:lnSpc>
                <a:spcPct val="80000"/>
              </a:lnSpc>
              <a:spcBef>
                <a:spcPts val="235"/>
              </a:spcBef>
              <a:buChar char="–"/>
              <a:tabLst>
                <a:tab pos="384810" algn="l"/>
              </a:tabLst>
            </a:pPr>
            <a:r>
              <a:rPr sz="1000" spc="-10" dirty="0">
                <a:solidFill>
                  <a:srgbClr val="3F3F3F"/>
                </a:solidFill>
                <a:latin typeface="Arial"/>
                <a:cs typeface="Arial"/>
              </a:rPr>
              <a:t>for </a:t>
            </a:r>
            <a:r>
              <a:rPr sz="1000" spc="-55" dirty="0">
                <a:solidFill>
                  <a:srgbClr val="3F3F3F"/>
                </a:solidFill>
                <a:latin typeface="Arial"/>
                <a:cs typeface="Arial"/>
              </a:rPr>
              <a:t>example, </a:t>
            </a:r>
            <a:r>
              <a:rPr sz="1000" spc="25" dirty="0">
                <a:solidFill>
                  <a:srgbClr val="3F3F3F"/>
                </a:solidFill>
                <a:latin typeface="Arial"/>
                <a:cs typeface="Arial"/>
              </a:rPr>
              <a:t>it </a:t>
            </a:r>
            <a:r>
              <a:rPr sz="1000" spc="-55" dirty="0">
                <a:solidFill>
                  <a:srgbClr val="3F3F3F"/>
                </a:solidFill>
                <a:latin typeface="Arial"/>
                <a:cs typeface="Arial"/>
              </a:rPr>
              <a:t>is </a:t>
            </a:r>
            <a:r>
              <a:rPr sz="1000" spc="-10" dirty="0">
                <a:solidFill>
                  <a:srgbClr val="3F3F3F"/>
                </a:solidFill>
                <a:latin typeface="Arial"/>
                <a:cs typeface="Arial"/>
              </a:rPr>
              <a:t>difficult </a:t>
            </a:r>
            <a:r>
              <a:rPr sz="1000" spc="5" dirty="0">
                <a:solidFill>
                  <a:srgbClr val="3F3F3F"/>
                </a:solidFill>
                <a:latin typeface="Arial"/>
                <a:cs typeface="Arial"/>
              </a:rPr>
              <a:t>to  </a:t>
            </a:r>
            <a:r>
              <a:rPr sz="1000" spc="-25" dirty="0">
                <a:solidFill>
                  <a:srgbClr val="3F3F3F"/>
                </a:solidFill>
                <a:latin typeface="Arial"/>
                <a:cs typeface="Arial"/>
              </a:rPr>
              <a:t>perform </a:t>
            </a:r>
            <a:r>
              <a:rPr sz="1000" spc="-50" dirty="0">
                <a:solidFill>
                  <a:srgbClr val="3F3F3F"/>
                </a:solidFill>
                <a:latin typeface="Arial"/>
                <a:cs typeface="Arial"/>
              </a:rPr>
              <a:t>complex </a:t>
            </a:r>
            <a:r>
              <a:rPr sz="1000" spc="-45" dirty="0">
                <a:solidFill>
                  <a:srgbClr val="3F3F3F"/>
                </a:solidFill>
                <a:latin typeface="Arial"/>
                <a:cs typeface="Arial"/>
              </a:rPr>
              <a:t>calculations  </a:t>
            </a:r>
            <a:r>
              <a:rPr sz="1000" spc="-55" dirty="0">
                <a:solidFill>
                  <a:srgbClr val="3F3F3F"/>
                </a:solidFill>
                <a:latin typeface="Arial"/>
                <a:cs typeface="Arial"/>
              </a:rPr>
              <a:t>using</a:t>
            </a:r>
            <a:r>
              <a:rPr sz="1000" spc="-145" dirty="0">
                <a:solidFill>
                  <a:srgbClr val="3F3F3F"/>
                </a:solidFill>
                <a:latin typeface="Arial"/>
                <a:cs typeface="Arial"/>
              </a:rPr>
              <a:t> </a:t>
            </a:r>
            <a:r>
              <a:rPr sz="1000" spc="-155" dirty="0">
                <a:solidFill>
                  <a:srgbClr val="3F3F3F"/>
                </a:solidFill>
                <a:latin typeface="Arial"/>
                <a:cs typeface="Arial"/>
              </a:rPr>
              <a:t>SQL</a:t>
            </a:r>
            <a:endParaRPr sz="1000">
              <a:latin typeface="Arial"/>
              <a:cs typeface="Arial"/>
            </a:endParaRPr>
          </a:p>
        </p:txBody>
      </p:sp>
    </p:spTree>
    <p:extLst>
      <p:ext uri="{BB962C8B-B14F-4D97-AF65-F5344CB8AC3E}">
        <p14:creationId xmlns:p14="http://schemas.microsoft.com/office/powerpoint/2010/main" val="454082400"/>
      </p:ext>
    </p:extLst>
  </p:cSld>
  <p:clrMapOvr>
    <a:masterClrMapping/>
  </p:clrMapOvr>
</p:sld>
</file>

<file path=ppt/theme/theme1.xml><?xml version="1.0" encoding="utf-8"?>
<a:theme xmlns:a="http://schemas.openxmlformats.org/drawingml/2006/main" name="su_dsv_ppt_template_16_9_20130920">
  <a:themeElements>
    <a:clrScheme name="SU">
      <a:dk1>
        <a:srgbClr val="002F5F"/>
      </a:dk1>
      <a:lt1>
        <a:srgbClr val="FFFFFF"/>
      </a:lt1>
      <a:dk2>
        <a:srgbClr val="002F5F"/>
      </a:dk2>
      <a:lt2>
        <a:srgbClr val="808080"/>
      </a:lt2>
      <a:accent1>
        <a:srgbClr val="A3A86B"/>
      </a:accent1>
      <a:accent2>
        <a:srgbClr val="ACDEE6"/>
      </a:accent2>
      <a:accent3>
        <a:srgbClr val="9BB2CE"/>
      </a:accent3>
      <a:accent4>
        <a:srgbClr val="D95E00"/>
      </a:accent4>
      <a:accent5>
        <a:srgbClr val="DADCC3"/>
      </a:accent5>
      <a:accent6>
        <a:srgbClr val="FF9B4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nglish SU 16:9 - Widescreen">
  <a:themeElements>
    <a:clrScheme name="SU">
      <a:dk1>
        <a:srgbClr val="002F5F"/>
      </a:dk1>
      <a:lt1>
        <a:srgbClr val="FFFFFF"/>
      </a:lt1>
      <a:dk2>
        <a:srgbClr val="002F5F"/>
      </a:dk2>
      <a:lt2>
        <a:srgbClr val="808080"/>
      </a:lt2>
      <a:accent1>
        <a:srgbClr val="A3A86B"/>
      </a:accent1>
      <a:accent2>
        <a:srgbClr val="ACDEE6"/>
      </a:accent2>
      <a:accent3>
        <a:srgbClr val="9BB2CE"/>
      </a:accent3>
      <a:accent4>
        <a:srgbClr val="D95E00"/>
      </a:accent4>
      <a:accent5>
        <a:srgbClr val="DADCC3"/>
      </a:accent5>
      <a:accent6>
        <a:srgbClr val="FF9B4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U 16:9 - Blå Widescreen">
  <a:themeElements>
    <a:clrScheme name="SU">
      <a:dk1>
        <a:srgbClr val="002F5F"/>
      </a:dk1>
      <a:lt1>
        <a:srgbClr val="FFFFFF"/>
      </a:lt1>
      <a:dk2>
        <a:srgbClr val="002F5F"/>
      </a:dk2>
      <a:lt2>
        <a:srgbClr val="808080"/>
      </a:lt2>
      <a:accent1>
        <a:srgbClr val="A3A86B"/>
      </a:accent1>
      <a:accent2>
        <a:srgbClr val="ACDEE6"/>
      </a:accent2>
      <a:accent3>
        <a:srgbClr val="9BB2CE"/>
      </a:accent3>
      <a:accent4>
        <a:srgbClr val="D95E00"/>
      </a:accent4>
      <a:accent5>
        <a:srgbClr val="DADCC3"/>
      </a:accent5>
      <a:accent6>
        <a:srgbClr val="FF9B4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English SU 16:9 - Blå Widescreen">
  <a:themeElements>
    <a:clrScheme name="SU">
      <a:dk1>
        <a:srgbClr val="002F5F"/>
      </a:dk1>
      <a:lt1>
        <a:srgbClr val="FFFFFF"/>
      </a:lt1>
      <a:dk2>
        <a:srgbClr val="002F5F"/>
      </a:dk2>
      <a:lt2>
        <a:srgbClr val="808080"/>
      </a:lt2>
      <a:accent1>
        <a:srgbClr val="A3A86B"/>
      </a:accent1>
      <a:accent2>
        <a:srgbClr val="ACDEE6"/>
      </a:accent2>
      <a:accent3>
        <a:srgbClr val="9BB2CE"/>
      </a:accent3>
      <a:accent4>
        <a:srgbClr val="D95E00"/>
      </a:accent4>
      <a:accent5>
        <a:srgbClr val="DADCC3"/>
      </a:accent5>
      <a:accent6>
        <a:srgbClr val="FF9B4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Special">
  <a:themeElements>
    <a:clrScheme name="SU">
      <a:dk1>
        <a:srgbClr val="002F5F"/>
      </a:dk1>
      <a:lt1>
        <a:srgbClr val="FFFFFF"/>
      </a:lt1>
      <a:dk2>
        <a:srgbClr val="002F5F"/>
      </a:dk2>
      <a:lt2>
        <a:srgbClr val="808080"/>
      </a:lt2>
      <a:accent1>
        <a:srgbClr val="A3A86B"/>
      </a:accent1>
      <a:accent2>
        <a:srgbClr val="ACDEE6"/>
      </a:accent2>
      <a:accent3>
        <a:srgbClr val="9BB2CE"/>
      </a:accent3>
      <a:accent4>
        <a:srgbClr val="D95E00"/>
      </a:accent4>
      <a:accent5>
        <a:srgbClr val="DADCC3"/>
      </a:accent5>
      <a:accent6>
        <a:srgbClr val="FF9B4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marL="0" marR="0" indent="0" algn="l" defTabSz="914400" rtl="0" eaLnBrk="1" fontAlgn="auto" latinLnBrk="0" hangingPunct="1">
          <a:lnSpc>
            <a:spcPct val="100000"/>
          </a:lnSpc>
          <a:spcBef>
            <a:spcPts val="0"/>
          </a:spcBef>
          <a:spcAft>
            <a:spcPts val="0"/>
          </a:spcAft>
          <a:buClrTx/>
          <a:buSzTx/>
          <a:buFontTx/>
          <a:buNone/>
          <a:tabLst/>
          <a:defRPr sz="1600" noProof="0" dirty="0" smtClean="0">
            <a:solidFill>
              <a:srgbClr val="FFFFFF"/>
            </a:solidFill>
            <a:latin typeface="Verdana"/>
          </a:defRPr>
        </a:defPPr>
      </a:lstStyle>
    </a:txDef>
  </a:objectDefaults>
  <a:extraClrSchemeLst/>
</a:theme>
</file>

<file path=ppt/theme/theme6.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su_dsv_ppt_template_16_9_20141030</Template>
  <TotalTime>13744</TotalTime>
  <Words>7885</Words>
  <Application>Microsoft Office PowerPoint</Application>
  <PresentationFormat>On-screen Show (16:9)</PresentationFormat>
  <Paragraphs>1373</Paragraphs>
  <Slides>154</Slides>
  <Notes>22</Notes>
  <HiddenSlides>0</HiddenSlides>
  <MMClips>0</MMClips>
  <ScaleCrop>false</ScaleCrop>
  <HeadingPairs>
    <vt:vector size="8" baseType="variant">
      <vt:variant>
        <vt:lpstr>Fonts Used</vt:lpstr>
      </vt:variant>
      <vt:variant>
        <vt:i4>7</vt:i4>
      </vt:variant>
      <vt:variant>
        <vt:lpstr>Theme</vt:lpstr>
      </vt:variant>
      <vt:variant>
        <vt:i4>5</vt:i4>
      </vt:variant>
      <vt:variant>
        <vt:lpstr>Embedded OLE Servers</vt:lpstr>
      </vt:variant>
      <vt:variant>
        <vt:i4>1</vt:i4>
      </vt:variant>
      <vt:variant>
        <vt:lpstr>Slide Titles</vt:lpstr>
      </vt:variant>
      <vt:variant>
        <vt:i4>154</vt:i4>
      </vt:variant>
    </vt:vector>
  </HeadingPairs>
  <TitlesOfParts>
    <vt:vector size="167" baseType="lpstr">
      <vt:lpstr>Arial</vt:lpstr>
      <vt:lpstr>Arial Black</vt:lpstr>
      <vt:lpstr>Arial-BoldItalicMT</vt:lpstr>
      <vt:lpstr>Calibri</vt:lpstr>
      <vt:lpstr>Helvetica Neue</vt:lpstr>
      <vt:lpstr>Times New Roman</vt:lpstr>
      <vt:lpstr>Verdana</vt:lpstr>
      <vt:lpstr>su_dsv_ppt_template_16_9_20130920</vt:lpstr>
      <vt:lpstr>English SU 16:9 - Widescreen</vt:lpstr>
      <vt:lpstr>SU 16:9 - Blå Widescreen</vt:lpstr>
      <vt:lpstr>English SU 16:9 - Blå Widescreen</vt:lpstr>
      <vt:lpstr>Special</vt:lpstr>
      <vt:lpstr>Visio</vt:lpstr>
      <vt:lpstr> Presentation:  DW/BI Lifecycle Overview and ETL</vt:lpstr>
      <vt:lpstr>PowerPoint Presentation</vt:lpstr>
      <vt:lpstr>PowerPoint Presentation</vt:lpstr>
      <vt:lpstr>The ETL Process Steps</vt:lpstr>
      <vt:lpstr>ETL design decision</vt:lpstr>
      <vt:lpstr>ETL design decision</vt:lpstr>
      <vt:lpstr>ETL design decision</vt:lpstr>
      <vt:lpstr>ETL design decision</vt:lpstr>
      <vt:lpstr>ETL design decision</vt:lpstr>
      <vt:lpstr>Data staging pattern</vt:lpstr>
      <vt:lpstr>Staggered staging</vt:lpstr>
      <vt:lpstr>Persistent staging</vt:lpstr>
      <vt:lpstr>Pipeline staging</vt:lpstr>
      <vt:lpstr>Chunked Accumulated Staging</vt:lpstr>
      <vt:lpstr>Accumulated Staging</vt:lpstr>
      <vt:lpstr>Different aspects of ETL</vt:lpstr>
      <vt:lpstr>ETL process issues</vt:lpstr>
      <vt:lpstr>Source system issues</vt:lpstr>
      <vt:lpstr>Source system issues</vt:lpstr>
      <vt:lpstr>Extract issues</vt:lpstr>
      <vt:lpstr>Extract issues</vt:lpstr>
      <vt:lpstr>Data cleansing issues</vt:lpstr>
      <vt:lpstr>Data cleansing issues</vt:lpstr>
      <vt:lpstr>Data cleansing issues</vt:lpstr>
      <vt:lpstr>Dimension building issues</vt:lpstr>
      <vt:lpstr>Dimension building issues</vt:lpstr>
      <vt:lpstr>Dimension building issues</vt:lpstr>
      <vt:lpstr>Attribute mapping model</vt:lpstr>
      <vt:lpstr>Attribute mapping model</vt:lpstr>
      <vt:lpstr>Attribute mapping model</vt:lpstr>
      <vt:lpstr>Attribute mapping model</vt:lpstr>
      <vt:lpstr>Attribute mapping model</vt:lpstr>
      <vt:lpstr>Attribute mapping model</vt:lpstr>
      <vt:lpstr>Attribute mapping model</vt:lpstr>
      <vt:lpstr>Attribute mapping model</vt:lpstr>
      <vt:lpstr>Fact building issues</vt:lpstr>
      <vt:lpstr>Fact building issues</vt:lpstr>
      <vt:lpstr>Maintain referential integrity </vt:lpstr>
      <vt:lpstr>Fact and dimension building issues</vt:lpstr>
      <vt:lpstr>Fact and dimension building issues</vt:lpstr>
      <vt:lpstr>Kimball &amp; Ross: ETL process</vt:lpstr>
      <vt:lpstr>Subprocess 1: Develop a Plan (Step 1-4)</vt:lpstr>
      <vt:lpstr>Step 1: Draw the High Level Plan</vt:lpstr>
      <vt:lpstr>Step 2: Choose an ETL Tool </vt:lpstr>
      <vt:lpstr>Step 3: Develop Default Strategies</vt:lpstr>
      <vt:lpstr>Step 4: Drill down by Target Tables</vt:lpstr>
      <vt:lpstr>Subprocess 2: Develop One-Time Historic Load Processing (Step 5-6)</vt:lpstr>
      <vt:lpstr>Step 5: Populate Dimension Tables with Historic Data</vt:lpstr>
      <vt:lpstr>Step 6: Perform the Fact Table Historic Load</vt:lpstr>
      <vt:lpstr>Subprocess 3: Develop Incremental ETL Processing (Step 7-10)</vt:lpstr>
      <vt:lpstr>Step 7: Dimensional Table Incremental Processesing</vt:lpstr>
      <vt:lpstr>Step 8: Fact Table Incremental Processing</vt:lpstr>
      <vt:lpstr>Step 9: Load Aggregate Table and OLAP load</vt:lpstr>
      <vt:lpstr>Step 10: ETL System Operations and Automation</vt:lpstr>
      <vt:lpstr>DW/BI Lifecycle Overview</vt:lpstr>
      <vt:lpstr>Program/Project Planning &amp; Management </vt:lpstr>
      <vt:lpstr>Business Requirements Definitions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Independent Data Mart Architecture</vt:lpstr>
      <vt:lpstr>Hub-and-Spoke Corporate Information Factury Archiecture (Inmon)</vt:lpstr>
      <vt:lpstr>Kimball/Ross DW/BI Architecture</vt:lpstr>
      <vt:lpstr>Hybrid Architecture</vt:lpstr>
      <vt:lpstr>PowerPoint Presentation</vt:lpstr>
      <vt:lpstr>Centralized Architecture</vt:lpstr>
      <vt:lpstr>Federated Architecture</vt:lpstr>
      <vt:lpstr>PowerPoint Presentation</vt:lpstr>
      <vt:lpstr>Which factors affect architecture selection?</vt:lpstr>
      <vt:lpstr>PowerPoint Presentation</vt:lpstr>
      <vt:lpstr>What is a Data Lake?</vt:lpstr>
      <vt:lpstr>What is a Data Lake”</vt:lpstr>
      <vt:lpstr>What is a Data Lake?</vt:lpstr>
      <vt:lpstr>An example of a Data Lake Architecture</vt:lpstr>
      <vt:lpstr>Data Lake vs Data Warehouse</vt:lpstr>
      <vt:lpstr>Data Lake</vt:lpstr>
      <vt:lpstr>The analytics dilemma</vt:lpstr>
      <vt:lpstr>Data Lake can support both environments</vt:lpstr>
      <vt:lpstr>Off-load ETL processes from DW</vt:lpstr>
      <vt:lpstr>Actions to exploit the value of Data Lake</vt:lpstr>
      <vt:lpstr>Lessons learned</vt:lpstr>
      <vt:lpstr>Benefits of using a Data Lake</vt:lpstr>
      <vt:lpstr>Benefits of using a Data Lake</vt:lpstr>
      <vt:lpstr>PowerPoint Presentation</vt:lpstr>
      <vt:lpstr>Business intelligence – an overview</vt:lpstr>
      <vt:lpstr>Business Intelligence – a definition</vt:lpstr>
      <vt:lpstr>Two different approaches within BI</vt:lpstr>
      <vt:lpstr>Big data/Data science – an overview</vt:lpstr>
      <vt:lpstr>Data Science – a definition</vt:lpstr>
      <vt:lpstr>Big Data – a definition</vt:lpstr>
      <vt:lpstr>Business intelligence vs. Data science</vt:lpstr>
      <vt:lpstr>Business intelligence vs. Data science</vt:lpstr>
      <vt:lpstr>BI vs. Data science: The questions are different </vt:lpstr>
      <vt:lpstr>BI vs. Data science: The analysts’ characteristics are different  The attitude and work approach among BI analysts and data scientists differs: </vt:lpstr>
      <vt:lpstr>BI vs. Data science: The analytic approaches are different 1(2)</vt:lpstr>
      <vt:lpstr>BI vs. Data science: The analytic approaches are different 2(2) </vt:lpstr>
      <vt:lpstr>BI vs. Data science: The data models are different </vt:lpstr>
      <vt:lpstr>BI vs. Data science: The views on business are different  </vt:lpstr>
      <vt:lpstr>PowerPoint Presentation</vt:lpstr>
      <vt:lpstr>What is master data?</vt:lpstr>
      <vt:lpstr>What is master data?</vt:lpstr>
      <vt:lpstr>PowerPoint Presentation</vt:lpstr>
      <vt:lpstr>Why a master data management system (MDM-system)?</vt:lpstr>
      <vt:lpstr>Why a master data management system (MDM-system)?</vt:lpstr>
      <vt:lpstr>What is a MDM system?</vt:lpstr>
      <vt:lpstr>Hur to use a MDM system?</vt:lpstr>
      <vt:lpstr>Hur to use a MDM system?</vt:lpstr>
      <vt:lpstr>Architecture of a MDM system</vt:lpstr>
      <vt:lpstr>Define where your single source of truth for data elements are?</vt:lpstr>
      <vt:lpstr>Define where your single source of truth for data elements are?</vt:lpstr>
      <vt:lpstr>Define where your single source of truth for data elements are?</vt:lpstr>
      <vt:lpstr>Hur to use a MDM system?</vt:lpstr>
      <vt:lpstr>Hur to use a MDM system?</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Erik</dc:creator>
  <cp:lastModifiedBy>Erik Perjons</cp:lastModifiedBy>
  <cp:revision>568</cp:revision>
  <cp:lastPrinted>2018-11-14T10:50:04Z</cp:lastPrinted>
  <dcterms:created xsi:type="dcterms:W3CDTF">2015-05-25T21:35:52Z</dcterms:created>
  <dcterms:modified xsi:type="dcterms:W3CDTF">2018-12-03T09:28:19Z</dcterms:modified>
</cp:coreProperties>
</file>