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2b410c4ee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ge2b410c4ee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e2b410c4ee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ge2b410c4ee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e2b410c4ee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e2b410c4ee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e2b410c4e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ge2b410c4e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2b410c4ee_0_8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e2b410c4ee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e2b410c4ee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ge2b410c4ee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2b410c4ee_0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ge2b410c4ee_0_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e2b410c4ee_0_8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e2b410c4ee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e2b410c4ee_0_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e2b410c4ee_0_8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e3d366c9a8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e3d366c9a8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e3d366c9a8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e3d366c9a8_0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a:p>
        </p:txBody>
      </p:sp>
      <p:sp>
        <p:nvSpPr>
          <p:cNvPr id="69" name="Google Shape;69;ge3d366c9a8_0_180: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2b410c4e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e2b410c4ee_0_3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a:p>
        </p:txBody>
      </p:sp>
      <p:sp>
        <p:nvSpPr>
          <p:cNvPr id="76" name="Google Shape;76;ge2b410c4ee_0_341: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3d366c9a8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3d366c9a8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3d366c9a8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ge3d366c9a8_0_3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Noto Sans Symbols"/>
              <a:buChar char="▪"/>
            </a:pPr>
            <a:r>
              <a:rPr lang="en" sz="1200">
                <a:solidFill>
                  <a:schemeClr val="dk1"/>
                </a:solidFill>
                <a:latin typeface="Avenir"/>
                <a:ea typeface="Avenir"/>
                <a:cs typeface="Avenir"/>
                <a:sym typeface="Avenir"/>
              </a:rPr>
              <a:t>The model itself is what we call an </a:t>
            </a:r>
            <a:r>
              <a:rPr lang="en" sz="1200" u="sng">
                <a:solidFill>
                  <a:schemeClr val="dk1"/>
                </a:solidFill>
                <a:latin typeface="Avenir"/>
                <a:ea typeface="Avenir"/>
                <a:cs typeface="Avenir"/>
                <a:sym typeface="Avenir"/>
              </a:rPr>
              <a:t>n-layer configuration architecture</a:t>
            </a:r>
            <a:r>
              <a:rPr lang="en" sz="1200">
                <a:solidFill>
                  <a:schemeClr val="dk1"/>
                </a:solidFill>
                <a:latin typeface="Avenir"/>
                <a:ea typeface="Avenir"/>
                <a:cs typeface="Avenir"/>
                <a:sym typeface="Avenir"/>
              </a:rPr>
              <a:t>. Reltio has developed and delivered a layer 1 and a layer 2 set of entities, relationships, and behaviors. So you're not starting from scratch when you are configuring Reltio, and it can work right out of the box.</a:t>
            </a:r>
            <a:endParaRPr>
              <a:solidFill>
                <a:schemeClr val="dk1"/>
              </a:solidFill>
              <a:latin typeface="Avenir"/>
              <a:ea typeface="Avenir"/>
              <a:cs typeface="Avenir"/>
              <a:sym typeface="Avenir"/>
            </a:endParaRPr>
          </a:p>
          <a:p>
            <a:pPr marL="171450" lvl="0" indent="-171450" algn="l" rtl="0">
              <a:spcBef>
                <a:spcPts val="0"/>
              </a:spcBef>
              <a:spcAft>
                <a:spcPts val="0"/>
              </a:spcAft>
              <a:buClr>
                <a:schemeClr val="dk1"/>
              </a:buClr>
              <a:buSzPts val="1200"/>
              <a:buFont typeface="Noto Sans Symbols"/>
              <a:buChar char="▪"/>
            </a:pPr>
            <a:r>
              <a:rPr lang="en" sz="1200" b="1">
                <a:solidFill>
                  <a:schemeClr val="dk1"/>
                </a:solidFill>
                <a:latin typeface="Avenir"/>
                <a:ea typeface="Avenir"/>
                <a:cs typeface="Avenir"/>
                <a:sym typeface="Avenir"/>
              </a:rPr>
              <a:t>The Reltio Core</a:t>
            </a:r>
            <a:r>
              <a:rPr lang="en" sz="1200">
                <a:solidFill>
                  <a:schemeClr val="dk1"/>
                </a:solidFill>
                <a:latin typeface="Avenir"/>
                <a:ea typeface="Avenir"/>
                <a:cs typeface="Avenir"/>
                <a:sym typeface="Avenir"/>
              </a:rPr>
              <a:t>, also referred to as Layer 1 configuration, contains base objects such as predefined entityTypes, relationTypes, roles, etc. The Reltio Core/L1 is controlled by Reltio. </a:t>
            </a:r>
            <a:endParaRPr>
              <a:solidFill>
                <a:schemeClr val="dk1"/>
              </a:solidFill>
              <a:latin typeface="Avenir"/>
              <a:ea typeface="Avenir"/>
              <a:cs typeface="Avenir"/>
              <a:sym typeface="Avenir"/>
            </a:endParaRPr>
          </a:p>
          <a:p>
            <a:pPr marL="171450" lvl="0" indent="-171450" algn="l" rtl="0">
              <a:spcBef>
                <a:spcPts val="0"/>
              </a:spcBef>
              <a:spcAft>
                <a:spcPts val="0"/>
              </a:spcAft>
              <a:buClr>
                <a:schemeClr val="dk1"/>
              </a:buClr>
              <a:buSzPts val="1200"/>
              <a:buFont typeface="Noto Sans Symbols"/>
              <a:buChar char="▪"/>
            </a:pPr>
            <a:r>
              <a:rPr lang="en" sz="1200" b="1">
                <a:solidFill>
                  <a:schemeClr val="dk1"/>
                </a:solidFill>
                <a:latin typeface="Avenir"/>
                <a:ea typeface="Avenir"/>
                <a:cs typeface="Avenir"/>
                <a:sym typeface="Avenir"/>
              </a:rPr>
              <a:t>The Reltio Verticals</a:t>
            </a:r>
            <a:r>
              <a:rPr lang="en" sz="1200">
                <a:solidFill>
                  <a:schemeClr val="dk1"/>
                </a:solidFill>
                <a:latin typeface="Avenir"/>
                <a:ea typeface="Avenir"/>
                <a:cs typeface="Avenir"/>
                <a:sym typeface="Avenir"/>
              </a:rPr>
              <a:t>, otherwise referred to as Layer 2 configuration, contains more industry specific object extensions. For example the Life Science Vertical contains entityTypes such as HCP and HCO’s to represent the Health Care Organization and Providers. Reltio Verticals/L2 is also controlled by Reltio. </a:t>
            </a:r>
            <a:endParaRPr>
              <a:solidFill>
                <a:schemeClr val="dk1"/>
              </a:solidFill>
              <a:latin typeface="Avenir"/>
              <a:ea typeface="Avenir"/>
              <a:cs typeface="Avenir"/>
              <a:sym typeface="Avenir"/>
            </a:endParaRPr>
          </a:p>
          <a:p>
            <a:pPr marL="171450" lvl="0" indent="-171450" algn="l" rtl="0">
              <a:spcBef>
                <a:spcPts val="0"/>
              </a:spcBef>
              <a:spcAft>
                <a:spcPts val="0"/>
              </a:spcAft>
              <a:buClr>
                <a:schemeClr val="dk1"/>
              </a:buClr>
              <a:buSzPts val="1200"/>
              <a:buFont typeface="Noto Sans Symbols"/>
              <a:buChar char="▪"/>
            </a:pPr>
            <a:r>
              <a:rPr lang="en" sz="1200" b="1">
                <a:solidFill>
                  <a:schemeClr val="dk1"/>
                </a:solidFill>
                <a:latin typeface="Avenir"/>
                <a:ea typeface="Avenir"/>
                <a:cs typeface="Avenir"/>
                <a:sym typeface="Avenir"/>
              </a:rPr>
              <a:t>Reltio Customer Extensions</a:t>
            </a:r>
            <a:r>
              <a:rPr lang="en" sz="1200">
                <a:solidFill>
                  <a:schemeClr val="dk1"/>
                </a:solidFill>
                <a:latin typeface="Avenir"/>
                <a:ea typeface="Avenir"/>
                <a:cs typeface="Avenir"/>
                <a:sym typeface="Avenir"/>
              </a:rPr>
              <a:t>, commonly referred to as the L3 Configuration, is where business specific customizations reside. Within the L3 the customer can extend existing L1 and L2 objects as well as create business specific objects. The L3 is controlled and maintained by the customer and gives you the ability to modify and configure the application to behave to your specific business rules. </a:t>
            </a:r>
            <a:endParaRPr sz="1200">
              <a:solidFill>
                <a:schemeClr val="dk1"/>
              </a:solidFill>
              <a:latin typeface="Calibri"/>
              <a:ea typeface="Calibri"/>
              <a:cs typeface="Calibri"/>
              <a:sym typeface="Calibri"/>
            </a:endParaRPr>
          </a:p>
          <a:p>
            <a:pPr marL="171450" lvl="0" indent="-171450" algn="l" rtl="0">
              <a:spcBef>
                <a:spcPts val="0"/>
              </a:spcBef>
              <a:spcAft>
                <a:spcPts val="0"/>
              </a:spcAft>
              <a:buClr>
                <a:schemeClr val="dk1"/>
              </a:buClr>
              <a:buSzPts val="1200"/>
              <a:buFont typeface="Noto Sans Symbols"/>
              <a:buChar char="▪"/>
            </a:pPr>
            <a:r>
              <a:rPr lang="en" sz="1200">
                <a:solidFill>
                  <a:schemeClr val="dk1"/>
                </a:solidFill>
                <a:latin typeface="Avenir"/>
                <a:ea typeface="Avenir"/>
                <a:cs typeface="Avenir"/>
                <a:sym typeface="Avenir"/>
              </a:rPr>
              <a:t>By using inheritance from L1 (the Reltio Core) or L2 (the Reltio Verticals), you have a base foundation of objects and are not starting from scratch when customizing your Reltio tenant. </a:t>
            </a:r>
            <a:endParaRPr>
              <a:solidFill>
                <a:schemeClr val="dk1"/>
              </a:solidFill>
              <a:latin typeface="Avenir"/>
              <a:ea typeface="Avenir"/>
              <a:cs typeface="Avenir"/>
              <a:sym typeface="Avenir"/>
            </a:endParaRPr>
          </a:p>
          <a:p>
            <a:pPr marL="171450" lvl="0" indent="-171450" algn="l" rtl="0">
              <a:spcBef>
                <a:spcPts val="0"/>
              </a:spcBef>
              <a:spcAft>
                <a:spcPts val="0"/>
              </a:spcAft>
              <a:buClr>
                <a:schemeClr val="dk1"/>
              </a:buClr>
              <a:buSzPts val="1200"/>
              <a:buFont typeface="Noto Sans Symbols"/>
              <a:buChar char="▪"/>
            </a:pPr>
            <a:r>
              <a:rPr lang="en" sz="1200">
                <a:solidFill>
                  <a:schemeClr val="dk1"/>
                </a:solidFill>
                <a:latin typeface="Avenir"/>
                <a:ea typeface="Avenir"/>
                <a:cs typeface="Avenir"/>
                <a:sym typeface="Avenir"/>
              </a:rPr>
              <a:t>In addition to the 3 mentioned layers, the platform can be further extended to include additional configuration layers. For example Layer 4 is an additional customer extension for multiple customer regions. Layer 4 configurations are commonly used in global implementations. </a:t>
            </a:r>
            <a:endParaRPr sz="1050">
              <a:solidFill>
                <a:schemeClr val="dk1"/>
              </a:solidFill>
              <a:latin typeface="Avenir"/>
              <a:ea typeface="Avenir"/>
              <a:cs typeface="Avenir"/>
              <a:sym typeface="Avenir"/>
            </a:endParaRPr>
          </a:p>
          <a:p>
            <a:pPr marL="171450" lvl="0" indent="-171450" algn="l" rtl="0">
              <a:spcBef>
                <a:spcPts val="0"/>
              </a:spcBef>
              <a:spcAft>
                <a:spcPts val="0"/>
              </a:spcAft>
              <a:buClr>
                <a:schemeClr val="dk1"/>
              </a:buClr>
              <a:buSzPts val="1200"/>
              <a:buFont typeface="Noto Sans Symbols"/>
              <a:buChar char="▪"/>
            </a:pPr>
            <a:r>
              <a:rPr lang="en" sz="1200">
                <a:solidFill>
                  <a:schemeClr val="dk1"/>
                </a:solidFill>
                <a:latin typeface="Avenir"/>
                <a:ea typeface="Avenir"/>
                <a:cs typeface="Avenir"/>
                <a:sym typeface="Avenir"/>
              </a:rPr>
              <a:t>Additionally the model can be extended into further layers if needed.  </a:t>
            </a:r>
            <a:endParaRPr sz="1200">
              <a:solidFill>
                <a:schemeClr val="dk1"/>
              </a:solidFill>
              <a:latin typeface="Calibri"/>
              <a:ea typeface="Calibri"/>
              <a:cs typeface="Calibri"/>
              <a:sym typeface="Calibri"/>
            </a:endParaRPr>
          </a:p>
          <a:p>
            <a:pPr marL="171450" lvl="0" indent="-171450" algn="l" rtl="0">
              <a:spcBef>
                <a:spcPts val="0"/>
              </a:spcBef>
              <a:spcAft>
                <a:spcPts val="0"/>
              </a:spcAft>
              <a:buClr>
                <a:schemeClr val="dk1"/>
              </a:buClr>
              <a:buSzPts val="1200"/>
              <a:buFont typeface="Noto Sans Symbols"/>
              <a:buChar char="▪"/>
            </a:pPr>
            <a:r>
              <a:rPr lang="en" sz="1200">
                <a:solidFill>
                  <a:schemeClr val="dk1"/>
                </a:solidFill>
                <a:latin typeface="Avenir"/>
                <a:ea typeface="Avenir"/>
                <a:cs typeface="Avenir"/>
                <a:sym typeface="Avenir"/>
              </a:rPr>
              <a:t>Reltio configurations (or layers) are defined as JSON files. A configuration can be deployed to any tenant, and changes to the Layer 3 Customer Extensions are done with zero downtime. Noting that a Layer 3 Customer Extension can be versioned to prevent collisions with disparate configurations.</a:t>
            </a:r>
            <a:endParaRPr sz="1200">
              <a:solidFill>
                <a:schemeClr val="dk1"/>
              </a:solidFill>
              <a:latin typeface="Calibri"/>
              <a:ea typeface="Calibri"/>
              <a:cs typeface="Calibri"/>
              <a:sym typeface="Calibri"/>
            </a:endParaRPr>
          </a:p>
          <a:p>
            <a:pPr marL="171450" lvl="0" indent="-171450" algn="l" rtl="0">
              <a:spcBef>
                <a:spcPts val="0"/>
              </a:spcBef>
              <a:spcAft>
                <a:spcPts val="0"/>
              </a:spcAft>
              <a:buClr>
                <a:schemeClr val="dk1"/>
              </a:buClr>
              <a:buSzPts val="1200"/>
              <a:buFont typeface="Noto Sans Symbols"/>
              <a:buChar char="▪"/>
            </a:pPr>
            <a:r>
              <a:rPr lang="en" sz="1200">
                <a:solidFill>
                  <a:schemeClr val="dk1"/>
                </a:solidFill>
                <a:latin typeface="Avenir"/>
                <a:ea typeface="Avenir"/>
                <a:cs typeface="Avenir"/>
                <a:sym typeface="Avenir"/>
              </a:rPr>
              <a:t>Now that we understand the architecture of the configuration, let’s take a look into how interactions are made within Reltio. </a:t>
            </a:r>
            <a:endParaRPr/>
          </a:p>
        </p:txBody>
      </p:sp>
      <p:sp>
        <p:nvSpPr>
          <p:cNvPr id="89" name="Google Shape;89;ge3d366c9a8_0_3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solidFill>
                  <a:srgbClr val="000000"/>
                </a:solidFill>
              </a:rPr>
              <a:t>6</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2b410c4ee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ge2b410c4ee_0_3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e2b410c4ee_0_3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solidFill>
                  <a:srgbClr val="000000"/>
                </a:solidFill>
              </a:rPr>
              <a:t>7</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e3d366c9a8_0_6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e3d366c9a8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Now that we understand the L3 Customer Extension, let’s dig deeper into the details of the configuration. </a:t>
            </a:r>
            <a:endParaRPr>
              <a:solidFill>
                <a:schemeClr val="dk1"/>
              </a:solidFill>
              <a:latin typeface="Calibri"/>
              <a:ea typeface="Calibri"/>
              <a:cs typeface="Calibri"/>
              <a:sym typeface="Calibri"/>
            </a:endParaRPr>
          </a:p>
          <a:p>
            <a:pPr marL="171450" lvl="0" indent="-171450" algn="l" rtl="0">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The JSON configuration is comprised of a set of collections and properties that work collaboratively to drive the behavior of your tenant.</a:t>
            </a:r>
            <a:endParaRPr>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The “referenceConfigurationURI” property indicates that we are inheriting from the Life Sciences, L2 vertical.</a:t>
            </a:r>
            <a:endParaRPr sz="120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As you can see here, each object type is grouped into it’s own collection - sources, entityTypes, relationTypes, and so on. </a:t>
            </a:r>
            <a:endParaRPr sz="120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In addition to being able to extend from predefined verticals, such as the Life Sciences Vertical,  also have the ability to extend from the different objects located within L1 and L2. </a:t>
            </a:r>
            <a:endParaRPr sz="1200">
              <a:solidFill>
                <a:schemeClr val="dk1"/>
              </a:solidFill>
              <a:latin typeface="Calibri"/>
              <a:ea typeface="Calibri"/>
              <a:cs typeface="Calibri"/>
              <a:sym typeface="Calibri"/>
            </a:endParaRPr>
          </a:p>
          <a:p>
            <a:pPr marL="1085850" lvl="2" indent="-171450" algn="l" rtl="0">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For example the “extendsTypeURI” on the Organization entityType dictates that this entityType is inheriting the properties and attributes of the Layer 1 Party entityType.</a:t>
            </a:r>
            <a:endParaRPr sz="1200">
              <a:solidFill>
                <a:schemeClr val="dk1"/>
              </a:solidFill>
              <a:latin typeface="Calibri"/>
              <a:ea typeface="Calibri"/>
              <a:cs typeface="Calibri"/>
              <a:sym typeface="Calibri"/>
            </a:endParaRPr>
          </a:p>
          <a:p>
            <a:pPr marL="171450" lvl="0" indent="-171450" algn="l" rtl="0">
              <a:spcBef>
                <a:spcPts val="0"/>
              </a:spcBef>
              <a:spcAft>
                <a:spcPts val="0"/>
              </a:spcAft>
              <a:buClr>
                <a:schemeClr val="dk1"/>
              </a:buClr>
              <a:buSzPts val="1200"/>
              <a:buFont typeface="Arial"/>
              <a:buChar char="•"/>
            </a:pPr>
            <a:r>
              <a:rPr lang="en" sz="1200">
                <a:solidFill>
                  <a:schemeClr val="dk1"/>
                </a:solidFill>
                <a:latin typeface="Calibri"/>
                <a:ea typeface="Calibri"/>
                <a:cs typeface="Calibri"/>
                <a:sym typeface="Calibri"/>
              </a:rPr>
              <a:t>Within the L3 we can inherit from any of the layers or we have the ability to create custom objects and inherit from them as well to create further customized objects.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2b410c4e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The metadata model defines the Reltio Tenant objects with the JSON Configuration file.</a:t>
            </a:r>
            <a:endParaRPr sz="1100" b="0" i="0" u="none" strike="noStrike" cap="none">
              <a:solidFill>
                <a:schemeClr val="dk1"/>
              </a:solidFill>
              <a:latin typeface="Calibri"/>
              <a:ea typeface="Calibri"/>
              <a:cs typeface="Calibri"/>
              <a:sym typeface="Calibri"/>
            </a:endParaRPr>
          </a:p>
          <a:p>
            <a:pPr marL="171450" lvl="0" indent="-171450" algn="l" rtl="0">
              <a:spcBef>
                <a:spcPts val="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This means that the source of the data, entities, relationships, interactions, graphs… all of the different objects are defined through the metadata model layered configuration. </a:t>
            </a:r>
            <a:endParaRPr sz="1100" b="0" i="0" u="none" strike="noStrike" cap="none">
              <a:solidFill>
                <a:schemeClr val="dk1"/>
              </a:solidFill>
              <a:latin typeface="Calibri"/>
              <a:ea typeface="Calibri"/>
              <a:cs typeface="Calibri"/>
              <a:sym typeface="Calibri"/>
            </a:endParaRPr>
          </a:p>
          <a:p>
            <a:pPr marL="171450" lvl="0" indent="-171450" algn="l" rtl="0">
              <a:spcBef>
                <a:spcPts val="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Not only does the metadata model define the objects, but it also drives the behavior of the tenant. This means that the cleansing, matching and merging, and survivorship  is all controlled by the metadata model as well. </a:t>
            </a:r>
            <a:endParaRPr sz="1100" b="0" i="0" u="none" strike="noStrike" cap="none">
              <a:solidFill>
                <a:schemeClr val="dk1"/>
              </a:solidFill>
              <a:latin typeface="Calibri"/>
              <a:ea typeface="Calibri"/>
              <a:cs typeface="Calibri"/>
              <a:sym typeface="Calibri"/>
            </a:endParaRPr>
          </a:p>
          <a:p>
            <a:pPr marL="171450" lvl="0" indent="-171450" algn="l" rtl="0">
              <a:spcBef>
                <a:spcPts val="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The definition and behavior of the Reltio tenant are controlled by the inherited objects of the layer 1, 2, and 3 JSON configuration files. </a:t>
            </a:r>
            <a:endParaRPr sz="11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a:p>
          <a:p>
            <a:pPr marL="0" lvl="0" indent="0" algn="l" rtl="0">
              <a:spcBef>
                <a:spcPts val="0"/>
              </a:spcBef>
              <a:spcAft>
                <a:spcPts val="0"/>
              </a:spcAft>
              <a:buClr>
                <a:schemeClr val="dk1"/>
              </a:buClr>
              <a:buSzPts val="1200"/>
              <a:buFont typeface="Calibri"/>
              <a:buNone/>
            </a:pPr>
            <a:endParaRPr/>
          </a:p>
          <a:p>
            <a:pPr marL="0" lvl="0" indent="0" algn="l" rtl="0">
              <a:spcBef>
                <a:spcPts val="0"/>
              </a:spcBef>
              <a:spcAft>
                <a:spcPts val="0"/>
              </a:spcAft>
              <a:buClr>
                <a:schemeClr val="dk1"/>
              </a:buClr>
              <a:buSzPts val="1200"/>
              <a:buFont typeface="Calibri"/>
              <a:buNone/>
            </a:pPr>
            <a:endParaRPr/>
          </a:p>
        </p:txBody>
      </p:sp>
      <p:sp>
        <p:nvSpPr>
          <p:cNvPr id="150" name="Google Shape;150;ge2b410c4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spTree>
      <p:nvGrpSpPr>
        <p:cNvPr id="1" name="Shape 14"/>
        <p:cNvGrpSpPr/>
        <p:nvPr/>
      </p:nvGrpSpPr>
      <p:grpSpPr>
        <a:xfrm>
          <a:off x="0" y="0"/>
          <a:ext cx="0" cy="0"/>
          <a:chOff x="0" y="0"/>
          <a:chExt cx="0" cy="0"/>
        </a:xfrm>
      </p:grpSpPr>
      <p:sp>
        <p:nvSpPr>
          <p:cNvPr id="15" name="Google Shape;15;p2"/>
          <p:cNvSpPr/>
          <p:nvPr/>
        </p:nvSpPr>
        <p:spPr>
          <a:xfrm rot="5400000">
            <a:off x="-67293" y="67350"/>
            <a:ext cx="2609400" cy="24747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 name="Google Shape;16;p2"/>
          <p:cNvSpPr/>
          <p:nvPr/>
        </p:nvSpPr>
        <p:spPr>
          <a:xfrm>
            <a:off x="0" y="2117881"/>
            <a:ext cx="2222400" cy="3025500"/>
          </a:xfrm>
          <a:prstGeom prst="rtTriangle">
            <a:avLst/>
          </a:prstGeom>
          <a:solidFill>
            <a:srgbClr val="6CACE3">
              <a:alpha val="6901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7;p2" descr="A picture containing drawing&#10;&#10;Description automatically generated"/>
          <p:cNvPicPr preferRelativeResize="0"/>
          <p:nvPr/>
        </p:nvPicPr>
        <p:blipFill rotWithShape="1">
          <a:blip r:embed="rId2">
            <a:alphaModFix/>
          </a:blip>
          <a:srcRect/>
          <a:stretch/>
        </p:blipFill>
        <p:spPr>
          <a:xfrm>
            <a:off x="231166" y="377782"/>
            <a:ext cx="1233301" cy="406989"/>
          </a:xfrm>
          <a:prstGeom prst="rect">
            <a:avLst/>
          </a:prstGeom>
          <a:noFill/>
          <a:ln>
            <a:noFill/>
          </a:ln>
        </p:spPr>
      </p:pic>
      <p:sp>
        <p:nvSpPr>
          <p:cNvPr id="18" name="Google Shape;18;p2"/>
          <p:cNvSpPr txBox="1">
            <a:spLocks noGrp="1"/>
          </p:cNvSpPr>
          <p:nvPr>
            <p:ph type="ctrTitle"/>
          </p:nvPr>
        </p:nvSpPr>
        <p:spPr>
          <a:xfrm>
            <a:off x="1451349" y="1695601"/>
            <a:ext cx="7596900" cy="422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3600"/>
              <a:buFont typeface="Arial"/>
              <a:buNone/>
              <a:defRPr sz="3600"/>
            </a:lvl1pPr>
            <a:lvl2pPr lvl="1" algn="l">
              <a:lnSpc>
                <a:spcPct val="100000"/>
              </a:lnSpc>
              <a:spcBef>
                <a:spcPts val="0"/>
              </a:spcBef>
              <a:spcAft>
                <a:spcPts val="0"/>
              </a:spcAft>
              <a:buClr>
                <a:schemeClr val="accent1"/>
              </a:buClr>
              <a:buSzPts val="1400"/>
              <a:buNone/>
              <a:defRPr>
                <a:solidFill>
                  <a:schemeClr val="accent1"/>
                </a:solidFill>
              </a:defRPr>
            </a:lvl2pPr>
            <a:lvl3pPr lvl="2" algn="l">
              <a:lnSpc>
                <a:spcPct val="100000"/>
              </a:lnSpc>
              <a:spcBef>
                <a:spcPts val="0"/>
              </a:spcBef>
              <a:spcAft>
                <a:spcPts val="0"/>
              </a:spcAft>
              <a:buClr>
                <a:schemeClr val="accent1"/>
              </a:buClr>
              <a:buSzPts val="1400"/>
              <a:buNone/>
              <a:defRPr>
                <a:solidFill>
                  <a:schemeClr val="accent1"/>
                </a:solidFill>
              </a:defRPr>
            </a:lvl3pPr>
            <a:lvl4pPr lvl="3" algn="l">
              <a:lnSpc>
                <a:spcPct val="100000"/>
              </a:lnSpc>
              <a:spcBef>
                <a:spcPts val="0"/>
              </a:spcBef>
              <a:spcAft>
                <a:spcPts val="0"/>
              </a:spcAft>
              <a:buClr>
                <a:schemeClr val="accent1"/>
              </a:buClr>
              <a:buSzPts val="1400"/>
              <a:buNone/>
              <a:defRPr>
                <a:solidFill>
                  <a:schemeClr val="accent1"/>
                </a:solidFill>
              </a:defRPr>
            </a:lvl4pPr>
            <a:lvl5pPr lvl="4" algn="l">
              <a:lnSpc>
                <a:spcPct val="100000"/>
              </a:lnSpc>
              <a:spcBef>
                <a:spcPts val="0"/>
              </a:spcBef>
              <a:spcAft>
                <a:spcPts val="0"/>
              </a:spcAft>
              <a:buClr>
                <a:schemeClr val="accent1"/>
              </a:buClr>
              <a:buSzPts val="1400"/>
              <a:buNone/>
              <a:defRPr>
                <a:solidFill>
                  <a:schemeClr val="accent1"/>
                </a:solidFill>
              </a:defRPr>
            </a:lvl5pPr>
            <a:lvl6pPr lvl="5" algn="l">
              <a:lnSpc>
                <a:spcPct val="100000"/>
              </a:lnSpc>
              <a:spcBef>
                <a:spcPts val="0"/>
              </a:spcBef>
              <a:spcAft>
                <a:spcPts val="0"/>
              </a:spcAft>
              <a:buClr>
                <a:schemeClr val="accent1"/>
              </a:buClr>
              <a:buSzPts val="1400"/>
              <a:buNone/>
              <a:defRPr>
                <a:solidFill>
                  <a:schemeClr val="accent1"/>
                </a:solidFill>
              </a:defRPr>
            </a:lvl6pPr>
            <a:lvl7pPr lvl="6" algn="l">
              <a:lnSpc>
                <a:spcPct val="100000"/>
              </a:lnSpc>
              <a:spcBef>
                <a:spcPts val="0"/>
              </a:spcBef>
              <a:spcAft>
                <a:spcPts val="0"/>
              </a:spcAft>
              <a:buClr>
                <a:schemeClr val="accent1"/>
              </a:buClr>
              <a:buSzPts val="1400"/>
              <a:buNone/>
              <a:defRPr>
                <a:solidFill>
                  <a:schemeClr val="accent1"/>
                </a:solidFill>
              </a:defRPr>
            </a:lvl7pPr>
            <a:lvl8pPr lvl="7" algn="l">
              <a:lnSpc>
                <a:spcPct val="100000"/>
              </a:lnSpc>
              <a:spcBef>
                <a:spcPts val="0"/>
              </a:spcBef>
              <a:spcAft>
                <a:spcPts val="0"/>
              </a:spcAft>
              <a:buClr>
                <a:schemeClr val="accent1"/>
              </a:buClr>
              <a:buSzPts val="1400"/>
              <a:buNone/>
              <a:defRPr>
                <a:solidFill>
                  <a:schemeClr val="accent1"/>
                </a:solidFill>
              </a:defRPr>
            </a:lvl8pPr>
            <a:lvl9pPr lvl="8" algn="l">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19" name="Google Shape;19;p2"/>
          <p:cNvSpPr txBox="1">
            <a:spLocks noGrp="1"/>
          </p:cNvSpPr>
          <p:nvPr>
            <p:ph type="subTitle" idx="1"/>
          </p:nvPr>
        </p:nvSpPr>
        <p:spPr>
          <a:xfrm>
            <a:off x="1998925" y="2139125"/>
            <a:ext cx="7145100" cy="675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1200"/>
              </a:spcBef>
              <a:spcAft>
                <a:spcPts val="0"/>
              </a:spcAft>
              <a:buSzPts val="7020"/>
              <a:buNone/>
              <a:defRPr sz="6000" b="1">
                <a:solidFill>
                  <a:schemeClr val="accent3"/>
                </a:solidFill>
                <a:latin typeface="Arial"/>
                <a:ea typeface="Arial"/>
                <a:cs typeface="Arial"/>
                <a:sym typeface="Arial"/>
              </a:defRPr>
            </a:lvl1pPr>
            <a:lvl2pPr lvl="1" algn="l">
              <a:lnSpc>
                <a:spcPct val="90000"/>
              </a:lnSpc>
              <a:spcBef>
                <a:spcPts val="375"/>
              </a:spcBef>
              <a:spcAft>
                <a:spcPts val="0"/>
              </a:spcAft>
              <a:buSzPts val="2106"/>
              <a:buChar char="▪"/>
              <a:defRPr/>
            </a:lvl2pPr>
            <a:lvl3pPr lvl="2" algn="l">
              <a:lnSpc>
                <a:spcPct val="90000"/>
              </a:lnSpc>
              <a:spcBef>
                <a:spcPts val="375"/>
              </a:spcBef>
              <a:spcAft>
                <a:spcPts val="0"/>
              </a:spcAft>
              <a:buSzPts val="1800"/>
              <a:buChar char="▪"/>
              <a:defRPr/>
            </a:lvl3pPr>
            <a:lvl4pPr lvl="3" algn="l">
              <a:lnSpc>
                <a:spcPct val="90000"/>
              </a:lnSpc>
              <a:spcBef>
                <a:spcPts val="375"/>
              </a:spcBef>
              <a:spcAft>
                <a:spcPts val="0"/>
              </a:spcAft>
              <a:buClr>
                <a:schemeClr val="dk1"/>
              </a:buClr>
              <a:buSzPts val="1800"/>
              <a:buChar char="▪"/>
              <a:defRPr/>
            </a:lvl4pPr>
            <a:lvl5pPr lvl="4" algn="l">
              <a:lnSpc>
                <a:spcPct val="90000"/>
              </a:lnSpc>
              <a:spcBef>
                <a:spcPts val="375"/>
              </a:spcBef>
              <a:spcAft>
                <a:spcPts val="0"/>
              </a:spcAft>
              <a:buClr>
                <a:schemeClr val="dk1"/>
              </a:buClr>
              <a:buSzPts val="1800"/>
              <a:buChar char="▪"/>
              <a:defRPr/>
            </a:lvl5pPr>
            <a:lvl6pPr lvl="5" algn="l">
              <a:lnSpc>
                <a:spcPct val="90000"/>
              </a:lnSpc>
              <a:spcBef>
                <a:spcPts val="375"/>
              </a:spcBef>
              <a:spcAft>
                <a:spcPts val="0"/>
              </a:spcAft>
              <a:buClr>
                <a:schemeClr val="dk1"/>
              </a:buClr>
              <a:buSzPts val="1800"/>
              <a:buChar char="•"/>
              <a:defRPr/>
            </a:lvl6pPr>
            <a:lvl7pPr lvl="6" algn="l">
              <a:lnSpc>
                <a:spcPct val="90000"/>
              </a:lnSpc>
              <a:spcBef>
                <a:spcPts val="375"/>
              </a:spcBef>
              <a:spcAft>
                <a:spcPts val="0"/>
              </a:spcAft>
              <a:buClr>
                <a:schemeClr val="dk1"/>
              </a:buClr>
              <a:buSzPts val="1800"/>
              <a:buChar char="•"/>
              <a:defRPr/>
            </a:lvl7pPr>
            <a:lvl8pPr lvl="7" algn="l">
              <a:lnSpc>
                <a:spcPct val="90000"/>
              </a:lnSpc>
              <a:spcBef>
                <a:spcPts val="375"/>
              </a:spcBef>
              <a:spcAft>
                <a:spcPts val="0"/>
              </a:spcAft>
              <a:buClr>
                <a:schemeClr val="dk1"/>
              </a:buClr>
              <a:buSzPts val="1800"/>
              <a:buChar char="•"/>
              <a:defRPr/>
            </a:lvl8pPr>
            <a:lvl9pPr lvl="8" algn="l">
              <a:lnSpc>
                <a:spcPct val="90000"/>
              </a:lnSpc>
              <a:spcBef>
                <a:spcPts val="375"/>
              </a:spcBef>
              <a:spcAft>
                <a:spcPts val="0"/>
              </a:spcAft>
              <a:buClr>
                <a:schemeClr val="dk1"/>
              </a:buClr>
              <a:buSzPts val="1800"/>
              <a:buChar char="•"/>
              <a:defRPr/>
            </a:lvl9pPr>
          </a:lstStyle>
          <a:p>
            <a:endParaRPr/>
          </a:p>
        </p:txBody>
      </p:sp>
      <p:sp>
        <p:nvSpPr>
          <p:cNvPr id="20" name="Google Shape;20;p2"/>
          <p:cNvSpPr txBox="1">
            <a:spLocks noGrp="1"/>
          </p:cNvSpPr>
          <p:nvPr>
            <p:ph type="title" idx="2"/>
          </p:nvPr>
        </p:nvSpPr>
        <p:spPr>
          <a:xfrm>
            <a:off x="1990725" y="3602473"/>
            <a:ext cx="2011500" cy="292500"/>
          </a:xfrm>
          <a:prstGeom prst="rect">
            <a:avLst/>
          </a:prstGeom>
          <a:solidFill>
            <a:schemeClr val="accent3"/>
          </a:solidFill>
          <a:ln>
            <a:noFill/>
          </a:ln>
        </p:spPr>
        <p:txBody>
          <a:bodyPr spcFirstLastPara="1" wrap="square" lIns="0" tIns="91425" rIns="91425" bIns="91425" anchor="ctr" anchorCtr="0">
            <a:noAutofit/>
          </a:bodyPr>
          <a:lstStyle>
            <a:lvl1pPr lvl="0" algn="ctr">
              <a:lnSpc>
                <a:spcPct val="90000"/>
              </a:lnSpc>
              <a:spcBef>
                <a:spcPts val="0"/>
              </a:spcBef>
              <a:spcAft>
                <a:spcPts val="0"/>
              </a:spcAft>
              <a:buSzPts val="2400"/>
              <a:buNone/>
              <a:defRPr sz="1000" b="1">
                <a:solidFill>
                  <a:srgbClr val="FFFFFF"/>
                </a:solidFill>
              </a:defRPr>
            </a:lvl1pPr>
            <a:lvl2pPr lvl="1" algn="ctr">
              <a:lnSpc>
                <a:spcPct val="100000"/>
              </a:lnSpc>
              <a:spcBef>
                <a:spcPts val="0"/>
              </a:spcBef>
              <a:spcAft>
                <a:spcPts val="0"/>
              </a:spcAft>
              <a:buSzPts val="1400"/>
              <a:buNone/>
              <a:defRPr sz="1000" b="1">
                <a:solidFill>
                  <a:srgbClr val="FFFFFF"/>
                </a:solidFill>
              </a:defRPr>
            </a:lvl2pPr>
            <a:lvl3pPr lvl="2" algn="ctr">
              <a:lnSpc>
                <a:spcPct val="100000"/>
              </a:lnSpc>
              <a:spcBef>
                <a:spcPts val="0"/>
              </a:spcBef>
              <a:spcAft>
                <a:spcPts val="0"/>
              </a:spcAft>
              <a:buSzPts val="1400"/>
              <a:buNone/>
              <a:defRPr sz="1000" b="1">
                <a:solidFill>
                  <a:srgbClr val="FFFFFF"/>
                </a:solidFill>
              </a:defRPr>
            </a:lvl3pPr>
            <a:lvl4pPr lvl="3" algn="ctr">
              <a:lnSpc>
                <a:spcPct val="100000"/>
              </a:lnSpc>
              <a:spcBef>
                <a:spcPts val="0"/>
              </a:spcBef>
              <a:spcAft>
                <a:spcPts val="0"/>
              </a:spcAft>
              <a:buSzPts val="1400"/>
              <a:buNone/>
              <a:defRPr sz="1000" b="1">
                <a:solidFill>
                  <a:srgbClr val="FFFFFF"/>
                </a:solidFill>
              </a:defRPr>
            </a:lvl4pPr>
            <a:lvl5pPr lvl="4" algn="ctr">
              <a:lnSpc>
                <a:spcPct val="100000"/>
              </a:lnSpc>
              <a:spcBef>
                <a:spcPts val="0"/>
              </a:spcBef>
              <a:spcAft>
                <a:spcPts val="0"/>
              </a:spcAft>
              <a:buSzPts val="1400"/>
              <a:buNone/>
              <a:defRPr sz="1000" b="1">
                <a:solidFill>
                  <a:srgbClr val="FFFFFF"/>
                </a:solidFill>
              </a:defRPr>
            </a:lvl5pPr>
            <a:lvl6pPr lvl="5" algn="ctr">
              <a:lnSpc>
                <a:spcPct val="100000"/>
              </a:lnSpc>
              <a:spcBef>
                <a:spcPts val="0"/>
              </a:spcBef>
              <a:spcAft>
                <a:spcPts val="0"/>
              </a:spcAft>
              <a:buSzPts val="1400"/>
              <a:buNone/>
              <a:defRPr sz="1000" b="1">
                <a:solidFill>
                  <a:srgbClr val="FFFFFF"/>
                </a:solidFill>
              </a:defRPr>
            </a:lvl6pPr>
            <a:lvl7pPr lvl="6" algn="ctr">
              <a:lnSpc>
                <a:spcPct val="100000"/>
              </a:lnSpc>
              <a:spcBef>
                <a:spcPts val="0"/>
              </a:spcBef>
              <a:spcAft>
                <a:spcPts val="0"/>
              </a:spcAft>
              <a:buSzPts val="1400"/>
              <a:buNone/>
              <a:defRPr sz="1000" b="1">
                <a:solidFill>
                  <a:srgbClr val="FFFFFF"/>
                </a:solidFill>
              </a:defRPr>
            </a:lvl7pPr>
            <a:lvl8pPr lvl="7" algn="ctr">
              <a:lnSpc>
                <a:spcPct val="100000"/>
              </a:lnSpc>
              <a:spcBef>
                <a:spcPts val="0"/>
              </a:spcBef>
              <a:spcAft>
                <a:spcPts val="0"/>
              </a:spcAft>
              <a:buSzPts val="1400"/>
              <a:buNone/>
              <a:defRPr sz="1000" b="1">
                <a:solidFill>
                  <a:srgbClr val="FFFFFF"/>
                </a:solidFill>
              </a:defRPr>
            </a:lvl8pPr>
            <a:lvl9pPr lvl="8" algn="ctr">
              <a:lnSpc>
                <a:spcPct val="100000"/>
              </a:lnSpc>
              <a:spcBef>
                <a:spcPts val="0"/>
              </a:spcBef>
              <a:spcAft>
                <a:spcPts val="0"/>
              </a:spcAft>
              <a:buSzPts val="1400"/>
              <a:buNone/>
              <a:defRPr sz="1000" b="1">
                <a:solidFill>
                  <a:srgbClr val="FFFFFF"/>
                </a:solidFill>
              </a:defRPr>
            </a:lvl9pPr>
          </a:lstStyle>
          <a:p>
            <a:endParaRPr/>
          </a:p>
        </p:txBody>
      </p:sp>
      <p:sp>
        <p:nvSpPr>
          <p:cNvPr id="21" name="Google Shape;21;p2"/>
          <p:cNvSpPr txBox="1">
            <a:spLocks noGrp="1"/>
          </p:cNvSpPr>
          <p:nvPr>
            <p:ph type="title" idx="3"/>
          </p:nvPr>
        </p:nvSpPr>
        <p:spPr>
          <a:xfrm>
            <a:off x="257175" y="4491652"/>
            <a:ext cx="1990800" cy="178500"/>
          </a:xfrm>
          <a:prstGeom prst="rect">
            <a:avLst/>
          </a:prstGeom>
          <a:noFill/>
          <a:ln>
            <a:noFill/>
          </a:ln>
        </p:spPr>
        <p:txBody>
          <a:bodyPr spcFirstLastPara="1" wrap="square" lIns="0" tIns="91425" rIns="91425" bIns="91425" anchor="ctr" anchorCtr="0">
            <a:noAutofit/>
          </a:bodyPr>
          <a:lstStyle>
            <a:lvl1pPr lvl="0" algn="l">
              <a:lnSpc>
                <a:spcPct val="90000"/>
              </a:lnSpc>
              <a:spcBef>
                <a:spcPts val="0"/>
              </a:spcBef>
              <a:spcAft>
                <a:spcPts val="0"/>
              </a:spcAft>
              <a:buSzPts val="2400"/>
              <a:buNone/>
              <a:defRPr sz="1050" b="1">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title" idx="4"/>
          </p:nvPr>
        </p:nvSpPr>
        <p:spPr>
          <a:xfrm>
            <a:off x="257175" y="4695439"/>
            <a:ext cx="1990800" cy="178500"/>
          </a:xfrm>
          <a:prstGeom prst="rect">
            <a:avLst/>
          </a:prstGeom>
          <a:noFill/>
          <a:ln>
            <a:noFill/>
          </a:ln>
        </p:spPr>
        <p:txBody>
          <a:bodyPr spcFirstLastPara="1" wrap="square" lIns="0" tIns="91425" rIns="91425" bIns="91425" anchor="ctr" anchorCtr="0">
            <a:noAutofit/>
          </a:bodyPr>
          <a:lstStyle>
            <a:lvl1pPr lvl="0" algn="l">
              <a:lnSpc>
                <a:spcPct val="90000"/>
              </a:lnSpc>
              <a:spcBef>
                <a:spcPts val="0"/>
              </a:spcBef>
              <a:spcAft>
                <a:spcPts val="0"/>
              </a:spcAft>
              <a:buSzPts val="2400"/>
              <a:buNone/>
              <a:defRPr sz="105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title" idx="5"/>
          </p:nvPr>
        </p:nvSpPr>
        <p:spPr>
          <a:xfrm>
            <a:off x="1457325" y="2822144"/>
            <a:ext cx="7686600" cy="584700"/>
          </a:xfrm>
          <a:prstGeom prst="rect">
            <a:avLst/>
          </a:prstGeom>
          <a:noFill/>
          <a:ln>
            <a:noFill/>
          </a:ln>
        </p:spPr>
        <p:txBody>
          <a:bodyPr spcFirstLastPara="1" wrap="square" lIns="0" tIns="91425" rIns="91425" bIns="91425" anchor="ctr" anchorCtr="0">
            <a:noAutofit/>
          </a:bodyPr>
          <a:lstStyle>
            <a:lvl1pPr marR="0" lvl="0" algn="l">
              <a:lnSpc>
                <a:spcPct val="90000"/>
              </a:lnSpc>
              <a:spcBef>
                <a:spcPts val="1200"/>
              </a:spcBef>
              <a:spcAft>
                <a:spcPts val="0"/>
              </a:spcAft>
              <a:buSzPts val="2400"/>
              <a:buNone/>
              <a:defRPr sz="5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2 Line Title_Content">
  <p:cSld name="2 Line Title_Content">
    <p:spTree>
      <p:nvGrpSpPr>
        <p:cNvPr id="1" name="Shape 24"/>
        <p:cNvGrpSpPr/>
        <p:nvPr/>
      </p:nvGrpSpPr>
      <p:grpSpPr>
        <a:xfrm>
          <a:off x="0" y="0"/>
          <a:ext cx="0" cy="0"/>
          <a:chOff x="0" y="0"/>
          <a:chExt cx="0" cy="0"/>
        </a:xfrm>
      </p:grpSpPr>
      <p:sp>
        <p:nvSpPr>
          <p:cNvPr id="25" name="Google Shape;25;p3"/>
          <p:cNvSpPr/>
          <p:nvPr/>
        </p:nvSpPr>
        <p:spPr>
          <a:xfrm rot="-5400000">
            <a:off x="6166511" y="2166164"/>
            <a:ext cx="3285000" cy="2669700"/>
          </a:xfrm>
          <a:prstGeom prst="rtTriangle">
            <a:avLst/>
          </a:prstGeom>
          <a:solidFill>
            <a:srgbClr val="0072CE">
              <a:alpha val="588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3"/>
          <p:cNvSpPr/>
          <p:nvPr/>
        </p:nvSpPr>
        <p:spPr>
          <a:xfrm rot="10800000">
            <a:off x="5650184" y="199"/>
            <a:ext cx="3493800" cy="3478200"/>
          </a:xfrm>
          <a:prstGeom prst="rtTriangle">
            <a:avLst/>
          </a:prstGeom>
          <a:solidFill>
            <a:srgbClr val="6CACE4">
              <a:alpha val="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 name="Google Shape;27;p3"/>
          <p:cNvSpPr/>
          <p:nvPr/>
        </p:nvSpPr>
        <p:spPr>
          <a:xfrm rot="-5400000" flipH="1">
            <a:off x="4920678" y="920528"/>
            <a:ext cx="365760" cy="8080883"/>
          </a:xfrm>
          <a:custGeom>
            <a:avLst/>
            <a:gdLst/>
            <a:ahLst/>
            <a:cxnLst/>
            <a:rect l="l" t="t" r="r" b="b"/>
            <a:pathLst>
              <a:path w="365760" h="8080883" extrusionOk="0">
                <a:moveTo>
                  <a:pt x="16" y="0"/>
                </a:moveTo>
                <a:cubicBezTo>
                  <a:pt x="11" y="2688336"/>
                  <a:pt x="5" y="5392547"/>
                  <a:pt x="0" y="8080883"/>
                </a:cubicBezTo>
                <a:lnTo>
                  <a:pt x="365760" y="8080883"/>
                </a:lnTo>
                <a:lnTo>
                  <a:pt x="365760" y="416433"/>
                </a:lnTo>
                <a:lnTo>
                  <a:pt x="16" y="0"/>
                </a:lnTo>
                <a:close/>
              </a:path>
            </a:pathLst>
          </a:custGeom>
          <a:solidFill>
            <a:srgbClr val="FF9D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 name="Google Shape;28;p3"/>
          <p:cNvSpPr txBox="1"/>
          <p:nvPr/>
        </p:nvSpPr>
        <p:spPr>
          <a:xfrm>
            <a:off x="6807657" y="4886368"/>
            <a:ext cx="1886700" cy="159900"/>
          </a:xfrm>
          <a:prstGeom prst="rect">
            <a:avLst/>
          </a:prstGeom>
          <a:noFill/>
          <a:ln>
            <a:noFill/>
          </a:ln>
        </p:spPr>
        <p:txBody>
          <a:bodyPr spcFirstLastPara="1" wrap="square" lIns="18275" tIns="18275" rIns="18275" bIns="18275" anchor="ctr" anchorCtr="0">
            <a:noAutofit/>
          </a:bodyPr>
          <a:lstStyle/>
          <a:p>
            <a:pPr marL="0" marR="0" lvl="0" indent="0" algn="l" rtl="0">
              <a:lnSpc>
                <a:spcPct val="100000"/>
              </a:lnSpc>
              <a:spcBef>
                <a:spcPts val="0"/>
              </a:spcBef>
              <a:spcAft>
                <a:spcPts val="0"/>
              </a:spcAft>
              <a:buClr>
                <a:schemeClr val="lt1"/>
              </a:buClr>
              <a:buSzPts val="800"/>
              <a:buFont typeface="Arial"/>
              <a:buNone/>
            </a:pPr>
            <a:r>
              <a:rPr lang="en" sz="800" b="0" i="0" u="none" strike="noStrike" cap="none">
                <a:solidFill>
                  <a:schemeClr val="lt1"/>
                </a:solidFill>
                <a:latin typeface="Arial"/>
                <a:ea typeface="Arial"/>
                <a:cs typeface="Arial"/>
                <a:sym typeface="Arial"/>
              </a:rPr>
              <a:t>CONFIDENTIAL AND PROPRIETARY  |</a:t>
            </a: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8730873" y="4878682"/>
            <a:ext cx="177900" cy="175200"/>
          </a:xfrm>
          <a:prstGeom prst="rect">
            <a:avLst/>
          </a:prstGeom>
          <a:noFill/>
          <a:ln>
            <a:noFill/>
          </a:ln>
        </p:spPr>
        <p:txBody>
          <a:bodyPr spcFirstLastPara="1" wrap="square" lIns="18275" tIns="18275" rIns="18275" bIns="18275"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 sz="900" b="0" i="0" u="none" strike="noStrike" cap="none">
                <a:solidFill>
                  <a:schemeClr val="lt1"/>
                </a:solidFill>
                <a:latin typeface="Arial"/>
                <a:ea typeface="Arial"/>
                <a:cs typeface="Arial"/>
                <a:sym typeface="Arial"/>
              </a:rPr>
              <a:t>‹#›</a:t>
            </a:fld>
            <a:endParaRPr sz="900" b="0" i="0" u="none" strike="noStrike" cap="none">
              <a:solidFill>
                <a:schemeClr val="lt1"/>
              </a:solidFill>
              <a:latin typeface="Arial"/>
              <a:ea typeface="Arial"/>
              <a:cs typeface="Arial"/>
              <a:sym typeface="Arial"/>
            </a:endParaRPr>
          </a:p>
        </p:txBody>
      </p:sp>
      <p:pic>
        <p:nvPicPr>
          <p:cNvPr id="30" name="Google Shape;30;p3" descr="A picture containing drawing&#10;&#10;Description automatically generated"/>
          <p:cNvPicPr preferRelativeResize="0"/>
          <p:nvPr/>
        </p:nvPicPr>
        <p:blipFill rotWithShape="1">
          <a:blip r:embed="rId2">
            <a:alphaModFix/>
          </a:blip>
          <a:srcRect/>
          <a:stretch/>
        </p:blipFill>
        <p:spPr>
          <a:xfrm>
            <a:off x="248771" y="4806951"/>
            <a:ext cx="812450" cy="268108"/>
          </a:xfrm>
          <a:prstGeom prst="rect">
            <a:avLst/>
          </a:prstGeom>
          <a:noFill/>
          <a:ln>
            <a:noFill/>
          </a:ln>
        </p:spPr>
      </p:pic>
      <p:sp>
        <p:nvSpPr>
          <p:cNvPr id="31" name="Google Shape;31;p3"/>
          <p:cNvSpPr txBox="1">
            <a:spLocks noGrp="1"/>
          </p:cNvSpPr>
          <p:nvPr>
            <p:ph type="title"/>
          </p:nvPr>
        </p:nvSpPr>
        <p:spPr>
          <a:xfrm>
            <a:off x="493775" y="175763"/>
            <a:ext cx="8080800" cy="447900"/>
          </a:xfrm>
          <a:prstGeom prst="rect">
            <a:avLst/>
          </a:prstGeom>
          <a:noFill/>
          <a:ln>
            <a:noFill/>
          </a:ln>
        </p:spPr>
        <p:txBody>
          <a:bodyPr spcFirstLastPara="1" wrap="square" lIns="0" tIns="91425" rIns="91425" bIns="91425" anchor="t" anchorCtr="0">
            <a:noAutofit/>
          </a:bodyPr>
          <a:lstStyle>
            <a:lvl1pPr marR="0" lvl="0" algn="l">
              <a:lnSpc>
                <a:spcPct val="90000"/>
              </a:lnSpc>
              <a:spcBef>
                <a:spcPts val="0"/>
              </a:spcBef>
              <a:spcAft>
                <a:spcPts val="0"/>
              </a:spcAft>
              <a:buSzPts val="2400"/>
              <a:buNone/>
              <a:defRPr sz="3600" b="1">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493775" y="1001375"/>
            <a:ext cx="8032500" cy="3478200"/>
          </a:xfrm>
          <a:prstGeom prst="rect">
            <a:avLst/>
          </a:prstGeom>
          <a:noFill/>
          <a:ln>
            <a:noFill/>
          </a:ln>
        </p:spPr>
        <p:txBody>
          <a:bodyPr spcFirstLastPara="1" wrap="square" lIns="0" tIns="45700" rIns="91425" bIns="457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0"/>
              </a:spcBef>
              <a:spcAft>
                <a:spcPts val="0"/>
              </a:spcAft>
              <a:buSzPts val="1800"/>
              <a:buChar char="▪"/>
              <a:defRPr/>
            </a:lvl2pPr>
            <a:lvl3pPr marL="1371600" lvl="2" indent="-342900" algn="l">
              <a:lnSpc>
                <a:spcPct val="90000"/>
              </a:lnSpc>
              <a:spcBef>
                <a:spcPts val="0"/>
              </a:spcBef>
              <a:spcAft>
                <a:spcPts val="0"/>
              </a:spcAft>
              <a:buClr>
                <a:schemeClr val="accent3"/>
              </a:buClr>
              <a:buSzPts val="1800"/>
              <a:buChar char="▪"/>
              <a:defRPr/>
            </a:lvl3pPr>
            <a:lvl4pPr marL="1828800" lvl="3" indent="-342900" algn="l">
              <a:lnSpc>
                <a:spcPct val="90000"/>
              </a:lnSpc>
              <a:spcBef>
                <a:spcPts val="0"/>
              </a:spcBef>
              <a:spcAft>
                <a:spcPts val="0"/>
              </a:spcAft>
              <a:buSzPts val="1800"/>
              <a:buChar char="▪"/>
              <a:defRPr/>
            </a:lvl4pPr>
            <a:lvl5pPr marL="2286000" lvl="4" indent="-342900" algn="l">
              <a:lnSpc>
                <a:spcPct val="90000"/>
              </a:lnSpc>
              <a:spcBef>
                <a:spcPts val="0"/>
              </a:spcBef>
              <a:spcAft>
                <a:spcPts val="0"/>
              </a:spcAft>
              <a:buSzPts val="1800"/>
              <a:buChar char="▪"/>
              <a:defRPr/>
            </a:lvl5pPr>
            <a:lvl6pPr marL="2743200" lvl="5" indent="-342900" algn="l">
              <a:lnSpc>
                <a:spcPct val="90000"/>
              </a:lnSpc>
              <a:spcBef>
                <a:spcPts val="0"/>
              </a:spcBef>
              <a:spcAft>
                <a:spcPts val="0"/>
              </a:spcAft>
              <a:buClr>
                <a:schemeClr val="dk1"/>
              </a:buClr>
              <a:buSzPts val="1800"/>
              <a:buChar char="•"/>
              <a:defRPr/>
            </a:lvl6pPr>
            <a:lvl7pPr marL="3200400" lvl="6" indent="-342900" algn="l">
              <a:lnSpc>
                <a:spcPct val="90000"/>
              </a:lnSpc>
              <a:spcBef>
                <a:spcPts val="0"/>
              </a:spcBef>
              <a:spcAft>
                <a:spcPts val="0"/>
              </a:spcAft>
              <a:buClr>
                <a:schemeClr val="dk1"/>
              </a:buClr>
              <a:buSzPts val="1800"/>
              <a:buChar char="•"/>
              <a:defRPr/>
            </a:lvl7pPr>
            <a:lvl8pPr marL="3657600" lvl="7" indent="-342900" algn="l">
              <a:lnSpc>
                <a:spcPct val="90000"/>
              </a:lnSpc>
              <a:spcBef>
                <a:spcPts val="0"/>
              </a:spcBef>
              <a:spcAft>
                <a:spcPts val="0"/>
              </a:spcAft>
              <a:buClr>
                <a:schemeClr val="dk1"/>
              </a:buClr>
              <a:buSzPts val="1800"/>
              <a:buChar char="•"/>
              <a:defRPr/>
            </a:lvl8pPr>
            <a:lvl9pPr marL="4114800" lvl="8" indent="-342900" algn="l">
              <a:lnSpc>
                <a:spcPct val="90000"/>
              </a:lnSpc>
              <a:spcBef>
                <a:spcPts val="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4"/>
          <p:cNvSpPr txBox="1">
            <a:spLocks noGrp="1"/>
          </p:cNvSpPr>
          <p:nvPr>
            <p:ph type="ctrTitle"/>
          </p:nvPr>
        </p:nvSpPr>
        <p:spPr>
          <a:xfrm>
            <a:off x="311708" y="744575"/>
            <a:ext cx="8520600" cy="2052600"/>
          </a:xfrm>
          <a:prstGeom prst="rect">
            <a:avLst/>
          </a:prstGeom>
        </p:spPr>
        <p:txBody>
          <a:bodyPr spcFirstLastPara="1" wrap="square" lIns="0"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 name="Google Shape;35;p4"/>
          <p:cNvSpPr txBox="1">
            <a:spLocks noGrp="1"/>
          </p:cNvSpPr>
          <p:nvPr>
            <p:ph type="subTitle" idx="1"/>
          </p:nvPr>
        </p:nvSpPr>
        <p:spPr>
          <a:xfrm>
            <a:off x="311700" y="2834125"/>
            <a:ext cx="8520600" cy="792600"/>
          </a:xfrm>
          <a:prstGeom prst="rect">
            <a:avLst/>
          </a:prstGeom>
        </p:spPr>
        <p:txBody>
          <a:bodyPr spcFirstLastPara="1" wrap="square" lIns="0" tIns="45700" rIns="91425" bIns="45700" anchor="t" anchorCtr="0">
            <a:noAutofit/>
          </a:bodyPr>
          <a:lstStyle>
            <a:lvl1pPr lvl="0" algn="ctr" rtl="0">
              <a:lnSpc>
                <a:spcPct val="100000"/>
              </a:lnSpc>
              <a:spcBef>
                <a:spcPts val="1200"/>
              </a:spcBef>
              <a:spcAft>
                <a:spcPts val="0"/>
              </a:spcAft>
              <a:buSzPts val="2800"/>
              <a:buNone/>
              <a:defRPr sz="2800"/>
            </a:lvl1pPr>
            <a:lvl2pPr lvl="1" algn="ctr" rtl="0">
              <a:lnSpc>
                <a:spcPct val="100000"/>
              </a:lnSpc>
              <a:spcBef>
                <a:spcPts val="375"/>
              </a:spcBef>
              <a:spcAft>
                <a:spcPts val="0"/>
              </a:spcAft>
              <a:buSzPts val="2800"/>
              <a:buNone/>
              <a:defRPr sz="2800"/>
            </a:lvl2pPr>
            <a:lvl3pPr lvl="2" algn="ctr" rtl="0">
              <a:lnSpc>
                <a:spcPct val="100000"/>
              </a:lnSpc>
              <a:spcBef>
                <a:spcPts val="375"/>
              </a:spcBef>
              <a:spcAft>
                <a:spcPts val="0"/>
              </a:spcAft>
              <a:buSzPts val="2800"/>
              <a:buNone/>
              <a:defRPr sz="2800"/>
            </a:lvl3pPr>
            <a:lvl4pPr lvl="3" algn="ctr" rtl="0">
              <a:lnSpc>
                <a:spcPct val="100000"/>
              </a:lnSpc>
              <a:spcBef>
                <a:spcPts val="375"/>
              </a:spcBef>
              <a:spcAft>
                <a:spcPts val="0"/>
              </a:spcAft>
              <a:buSzPts val="2800"/>
              <a:buNone/>
              <a:defRPr sz="2800"/>
            </a:lvl4pPr>
            <a:lvl5pPr lvl="4" algn="ctr" rtl="0">
              <a:lnSpc>
                <a:spcPct val="100000"/>
              </a:lnSpc>
              <a:spcBef>
                <a:spcPts val="375"/>
              </a:spcBef>
              <a:spcAft>
                <a:spcPts val="0"/>
              </a:spcAft>
              <a:buSzPts val="2800"/>
              <a:buNone/>
              <a:defRPr sz="2800"/>
            </a:lvl5pPr>
            <a:lvl6pPr lvl="5" algn="ctr" rtl="0">
              <a:lnSpc>
                <a:spcPct val="100000"/>
              </a:lnSpc>
              <a:spcBef>
                <a:spcPts val="375"/>
              </a:spcBef>
              <a:spcAft>
                <a:spcPts val="0"/>
              </a:spcAft>
              <a:buSzPts val="2800"/>
              <a:buNone/>
              <a:defRPr sz="2800"/>
            </a:lvl6pPr>
            <a:lvl7pPr lvl="6" algn="ctr" rtl="0">
              <a:lnSpc>
                <a:spcPct val="100000"/>
              </a:lnSpc>
              <a:spcBef>
                <a:spcPts val="375"/>
              </a:spcBef>
              <a:spcAft>
                <a:spcPts val="0"/>
              </a:spcAft>
              <a:buSzPts val="2800"/>
              <a:buNone/>
              <a:defRPr sz="2800"/>
            </a:lvl7pPr>
            <a:lvl8pPr lvl="7" algn="ctr" rtl="0">
              <a:lnSpc>
                <a:spcPct val="100000"/>
              </a:lnSpc>
              <a:spcBef>
                <a:spcPts val="375"/>
              </a:spcBef>
              <a:spcAft>
                <a:spcPts val="0"/>
              </a:spcAft>
              <a:buSzPts val="2800"/>
              <a:buNone/>
              <a:defRPr sz="2800"/>
            </a:lvl8pPr>
            <a:lvl9pPr lvl="8" algn="ctr" rtl="0">
              <a:lnSpc>
                <a:spcPct val="100000"/>
              </a:lnSpc>
              <a:spcBef>
                <a:spcPts val="375"/>
              </a:spcBef>
              <a:spcAft>
                <a:spcPts val="0"/>
              </a:spcAft>
              <a:buSzPts val="2800"/>
              <a:buNone/>
              <a:defRPr sz="2800"/>
            </a:lvl9pPr>
          </a:lstStyle>
          <a:p>
            <a:endParaRPr/>
          </a:p>
        </p:txBody>
      </p:sp>
      <p:sp>
        <p:nvSpPr>
          <p:cNvPr id="36" name="Google Shape;3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304804" y="534331"/>
            <a:ext cx="7393500" cy="288600"/>
          </a:xfrm>
          <a:prstGeom prst="rect">
            <a:avLst/>
          </a:prstGeom>
          <a:noFill/>
          <a:ln>
            <a:noFill/>
          </a:ln>
        </p:spPr>
        <p:txBody>
          <a:bodyPr spcFirstLastPara="1" wrap="square" lIns="0" tIns="91425" rIns="91425" bIns="91425" anchor="b" anchorCtr="0">
            <a:noAutofit/>
          </a:bodyPr>
          <a:lstStyle>
            <a:lvl1pPr marL="0" marR="0" lvl="0" indent="0" algn="l" rtl="0">
              <a:lnSpc>
                <a:spcPct val="95000"/>
              </a:lnSpc>
              <a:spcBef>
                <a:spcPts val="0"/>
              </a:spcBef>
              <a:spcAft>
                <a:spcPts val="0"/>
              </a:spcAft>
              <a:buClr>
                <a:schemeClr val="accent1"/>
              </a:buClr>
              <a:buSzPts val="2400"/>
              <a:buFont typeface="Arial"/>
              <a:buNone/>
              <a:defRPr sz="1500" b="0" i="0" u="none" strike="noStrike" cap="none">
                <a:solidFill>
                  <a:schemeClr val="accent1"/>
                </a:solidFill>
                <a:latin typeface="Arial"/>
                <a:ea typeface="Arial"/>
                <a:cs typeface="Arial"/>
                <a:sym typeface="Arial"/>
              </a:defRPr>
            </a:lvl1pPr>
            <a:lvl2pPr marL="0" marR="0" lvl="1" indent="0" algn="l" rtl="0">
              <a:lnSpc>
                <a:spcPct val="95000"/>
              </a:lnSpc>
              <a:spcBef>
                <a:spcPts val="0"/>
              </a:spcBef>
              <a:spcAft>
                <a:spcPts val="0"/>
              </a:spcAft>
              <a:buClr>
                <a:schemeClr val="dk1"/>
              </a:buClr>
              <a:buSzPts val="1400"/>
              <a:buFont typeface="Arial"/>
              <a:buNone/>
              <a:defRPr sz="1500" b="0" i="0" u="none" strike="noStrike" cap="none">
                <a:solidFill>
                  <a:schemeClr val="dk1"/>
                </a:solidFill>
                <a:latin typeface="Arial"/>
                <a:ea typeface="Arial"/>
                <a:cs typeface="Arial"/>
                <a:sym typeface="Arial"/>
              </a:defRPr>
            </a:lvl2pPr>
            <a:lvl3pPr marL="0" marR="0" lvl="2" indent="0" algn="l" rtl="0">
              <a:lnSpc>
                <a:spcPct val="95000"/>
              </a:lnSpc>
              <a:spcBef>
                <a:spcPts val="0"/>
              </a:spcBef>
              <a:spcAft>
                <a:spcPts val="0"/>
              </a:spcAft>
              <a:buClr>
                <a:schemeClr val="dk1"/>
              </a:buClr>
              <a:buSzPts val="1400"/>
              <a:buFont typeface="Arial"/>
              <a:buNone/>
              <a:defRPr sz="1500" b="0" i="0" u="none" strike="noStrike" cap="none">
                <a:solidFill>
                  <a:schemeClr val="dk1"/>
                </a:solidFill>
                <a:latin typeface="Arial"/>
                <a:ea typeface="Arial"/>
                <a:cs typeface="Arial"/>
                <a:sym typeface="Arial"/>
              </a:defRPr>
            </a:lvl3pPr>
            <a:lvl4pPr marL="0" marR="0" lvl="3" indent="0" algn="l" rtl="0">
              <a:lnSpc>
                <a:spcPct val="95000"/>
              </a:lnSpc>
              <a:spcBef>
                <a:spcPts val="0"/>
              </a:spcBef>
              <a:spcAft>
                <a:spcPts val="0"/>
              </a:spcAft>
              <a:buClr>
                <a:schemeClr val="dk1"/>
              </a:buClr>
              <a:buSzPts val="1400"/>
              <a:buFont typeface="Arial"/>
              <a:buNone/>
              <a:defRPr sz="1500" b="0" i="0" u="none" strike="noStrike" cap="none">
                <a:solidFill>
                  <a:schemeClr val="dk1"/>
                </a:solidFill>
                <a:latin typeface="Arial"/>
                <a:ea typeface="Arial"/>
                <a:cs typeface="Arial"/>
                <a:sym typeface="Arial"/>
              </a:defRPr>
            </a:lvl4pPr>
            <a:lvl5pPr marL="0" marR="0" lvl="4" indent="0" algn="l" rtl="0">
              <a:lnSpc>
                <a:spcPct val="95000"/>
              </a:lnSpc>
              <a:spcBef>
                <a:spcPts val="0"/>
              </a:spcBef>
              <a:spcAft>
                <a:spcPts val="0"/>
              </a:spcAft>
              <a:buClr>
                <a:schemeClr val="dk1"/>
              </a:buClr>
              <a:buSzPts val="1400"/>
              <a:buFont typeface="Arial"/>
              <a:buNone/>
              <a:defRPr sz="1500" b="0" i="0" u="none" strike="noStrike" cap="none">
                <a:solidFill>
                  <a:schemeClr val="dk1"/>
                </a:solidFill>
                <a:latin typeface="Arial"/>
                <a:ea typeface="Arial"/>
                <a:cs typeface="Arial"/>
                <a:sym typeface="Arial"/>
              </a:defRPr>
            </a:lvl5pPr>
            <a:lvl6pPr marL="342900" marR="0" lvl="5" indent="0" algn="l" rtl="0">
              <a:lnSpc>
                <a:spcPct val="95000"/>
              </a:lnSpc>
              <a:spcBef>
                <a:spcPts val="0"/>
              </a:spcBef>
              <a:spcAft>
                <a:spcPts val="0"/>
              </a:spcAft>
              <a:buClr>
                <a:schemeClr val="lt1"/>
              </a:buClr>
              <a:buSzPts val="1400"/>
              <a:buFont typeface="Arial"/>
              <a:buNone/>
              <a:defRPr sz="1700" b="0" i="0" u="none" strike="noStrike" cap="none">
                <a:solidFill>
                  <a:schemeClr val="lt1"/>
                </a:solidFill>
                <a:latin typeface="Arial"/>
                <a:ea typeface="Arial"/>
                <a:cs typeface="Arial"/>
                <a:sym typeface="Arial"/>
              </a:defRPr>
            </a:lvl6pPr>
            <a:lvl7pPr marL="685800" marR="0" lvl="6" indent="0" algn="l" rtl="0">
              <a:lnSpc>
                <a:spcPct val="95000"/>
              </a:lnSpc>
              <a:spcBef>
                <a:spcPts val="0"/>
              </a:spcBef>
              <a:spcAft>
                <a:spcPts val="0"/>
              </a:spcAft>
              <a:buClr>
                <a:schemeClr val="lt1"/>
              </a:buClr>
              <a:buSzPts val="1400"/>
              <a:buFont typeface="Arial"/>
              <a:buNone/>
              <a:defRPr sz="1700" b="0" i="0" u="none" strike="noStrike" cap="none">
                <a:solidFill>
                  <a:schemeClr val="lt1"/>
                </a:solidFill>
                <a:latin typeface="Arial"/>
                <a:ea typeface="Arial"/>
                <a:cs typeface="Arial"/>
                <a:sym typeface="Arial"/>
              </a:defRPr>
            </a:lvl7pPr>
            <a:lvl8pPr marL="1028700" marR="0" lvl="7" indent="0" algn="l" rtl="0">
              <a:lnSpc>
                <a:spcPct val="95000"/>
              </a:lnSpc>
              <a:spcBef>
                <a:spcPts val="0"/>
              </a:spcBef>
              <a:spcAft>
                <a:spcPts val="0"/>
              </a:spcAft>
              <a:buClr>
                <a:schemeClr val="lt1"/>
              </a:buClr>
              <a:buSzPts val="1400"/>
              <a:buFont typeface="Arial"/>
              <a:buNone/>
              <a:defRPr sz="1700" b="0" i="0" u="none" strike="noStrike" cap="none">
                <a:solidFill>
                  <a:schemeClr val="lt1"/>
                </a:solidFill>
                <a:latin typeface="Arial"/>
                <a:ea typeface="Arial"/>
                <a:cs typeface="Arial"/>
                <a:sym typeface="Arial"/>
              </a:defRPr>
            </a:lvl8pPr>
            <a:lvl9pPr marL="1371600" marR="0" lvl="8" indent="0" algn="l" rtl="0">
              <a:lnSpc>
                <a:spcPct val="95000"/>
              </a:lnSpc>
              <a:spcBef>
                <a:spcPts val="0"/>
              </a:spcBef>
              <a:spcAft>
                <a:spcPts val="0"/>
              </a:spcAft>
              <a:buClr>
                <a:schemeClr val="lt1"/>
              </a:buClr>
              <a:buSzPts val="1400"/>
              <a:buFont typeface="Arial"/>
              <a:buNone/>
              <a:defRPr sz="1700" b="0" i="0" u="none" strike="noStrike" cap="none">
                <a:solidFill>
                  <a:schemeClr val="lt1"/>
                </a:solidFill>
                <a:latin typeface="Arial"/>
                <a:ea typeface="Arial"/>
                <a:cs typeface="Arial"/>
                <a:sym typeface="Arial"/>
              </a:defRPr>
            </a:lvl9pPr>
          </a:lstStyle>
          <a:p>
            <a:endParaRPr/>
          </a:p>
        </p:txBody>
      </p:sp>
      <p:sp>
        <p:nvSpPr>
          <p:cNvPr id="39" name="Google Shape;39;p5"/>
          <p:cNvSpPr txBox="1">
            <a:spLocks noGrp="1"/>
          </p:cNvSpPr>
          <p:nvPr>
            <p:ph type="body" idx="1"/>
          </p:nvPr>
        </p:nvSpPr>
        <p:spPr>
          <a:xfrm>
            <a:off x="304800" y="971550"/>
            <a:ext cx="8534400" cy="3810000"/>
          </a:xfrm>
          <a:prstGeom prst="rect">
            <a:avLst/>
          </a:prstGeom>
          <a:noFill/>
          <a:ln>
            <a:noFill/>
          </a:ln>
        </p:spPr>
        <p:txBody>
          <a:bodyPr spcFirstLastPara="1" wrap="square" lIns="0" tIns="45700" rIns="91425" bIns="45700" anchor="t" anchorCtr="0">
            <a:noAutofit/>
          </a:bodyPr>
          <a:lstStyle>
            <a:lvl1pPr marL="457200" marR="0" lvl="0" indent="-330200" algn="l" rtl="0">
              <a:lnSpc>
                <a:spcPct val="95000"/>
              </a:lnSpc>
              <a:spcBef>
                <a:spcPts val="300"/>
              </a:spcBef>
              <a:spcAft>
                <a:spcPts val="0"/>
              </a:spcAft>
              <a:buClr>
                <a:srgbClr val="969696"/>
              </a:buClr>
              <a:buSzPts val="16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95000"/>
              </a:lnSpc>
              <a:spcBef>
                <a:spcPts val="300"/>
              </a:spcBef>
              <a:spcAft>
                <a:spcPts val="0"/>
              </a:spcAft>
              <a:buClr>
                <a:srgbClr val="969696"/>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298450" algn="l" rtl="0">
              <a:lnSpc>
                <a:spcPct val="95000"/>
              </a:lnSpc>
              <a:spcBef>
                <a:spcPts val="200"/>
              </a:spcBef>
              <a:spcAft>
                <a:spcPts val="0"/>
              </a:spcAft>
              <a:buClr>
                <a:srgbClr val="969696"/>
              </a:buClr>
              <a:buSzPts val="1100"/>
              <a:buFont typeface="Arial"/>
              <a:buChar char="•"/>
              <a:defRPr sz="1100" b="0" i="0" u="none" strike="noStrike" cap="none">
                <a:solidFill>
                  <a:schemeClr val="dk2"/>
                </a:solidFill>
                <a:latin typeface="Arial"/>
                <a:ea typeface="Arial"/>
                <a:cs typeface="Arial"/>
                <a:sym typeface="Arial"/>
              </a:defRPr>
            </a:lvl3pPr>
            <a:lvl4pPr marL="1828800" marR="0" lvl="3" indent="-298450" algn="l" rtl="0">
              <a:lnSpc>
                <a:spcPct val="95000"/>
              </a:lnSpc>
              <a:spcBef>
                <a:spcPts val="200"/>
              </a:spcBef>
              <a:spcAft>
                <a:spcPts val="0"/>
              </a:spcAft>
              <a:buClr>
                <a:srgbClr val="969696"/>
              </a:buClr>
              <a:buSzPts val="1100"/>
              <a:buFont typeface="Arial"/>
              <a:buChar char="–"/>
              <a:defRPr sz="1100" b="0" i="0" u="none" strike="noStrike" cap="none">
                <a:solidFill>
                  <a:schemeClr val="dk2"/>
                </a:solidFill>
                <a:latin typeface="Arial"/>
                <a:ea typeface="Arial"/>
                <a:cs typeface="Arial"/>
                <a:sym typeface="Arial"/>
              </a:defRPr>
            </a:lvl4pPr>
            <a:lvl5pPr marL="2286000" marR="0" lvl="4" indent="-298450" algn="l" rtl="0">
              <a:lnSpc>
                <a:spcPct val="95000"/>
              </a:lnSpc>
              <a:spcBef>
                <a:spcPts val="200"/>
              </a:spcBef>
              <a:spcAft>
                <a:spcPts val="0"/>
              </a:spcAft>
              <a:buClr>
                <a:srgbClr val="969696"/>
              </a:buClr>
              <a:buSzPts val="1100"/>
              <a:buFont typeface="Arial"/>
              <a:buChar char="»"/>
              <a:defRPr sz="1100" b="0" i="0" u="none" strike="noStrike" cap="none">
                <a:solidFill>
                  <a:schemeClr val="dk2"/>
                </a:solidFill>
                <a:latin typeface="Arial"/>
                <a:ea typeface="Arial"/>
                <a:cs typeface="Arial"/>
                <a:sym typeface="Arial"/>
              </a:defRPr>
            </a:lvl5pPr>
            <a:lvl6pPr marL="2743200" marR="0" lvl="5" indent="-317500" algn="l" rtl="0">
              <a:lnSpc>
                <a:spcPct val="95000"/>
              </a:lnSpc>
              <a:spcBef>
                <a:spcPts val="200"/>
              </a:spcBef>
              <a:spcAft>
                <a:spcPts val="0"/>
              </a:spcAft>
              <a:buClr>
                <a:schemeClr val="accent1"/>
              </a:buClr>
              <a:buSzPts val="1400"/>
              <a:buFont typeface="Calibri"/>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5000"/>
              </a:lnSpc>
              <a:spcBef>
                <a:spcPts val="300"/>
              </a:spcBef>
              <a:spcAft>
                <a:spcPts val="0"/>
              </a:spcAft>
              <a:buClr>
                <a:schemeClr val="accent1"/>
              </a:buClr>
              <a:buSzPts val="1400"/>
              <a:buFont typeface="Calibri"/>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5000"/>
              </a:lnSpc>
              <a:spcBef>
                <a:spcPts val="300"/>
              </a:spcBef>
              <a:spcAft>
                <a:spcPts val="0"/>
              </a:spcAft>
              <a:buClr>
                <a:schemeClr val="accent1"/>
              </a:buClr>
              <a:buSzPts val="1400"/>
              <a:buFont typeface="Calibri"/>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5000"/>
              </a:lnSpc>
              <a:spcBef>
                <a:spcPts val="300"/>
              </a:spcBef>
              <a:spcAft>
                <a:spcPts val="300"/>
              </a:spcAft>
              <a:buClr>
                <a:schemeClr val="accent1"/>
              </a:buClr>
              <a:buSzPts val="1400"/>
              <a:buFont typeface="Calibri"/>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6"/>
          <p:cNvSpPr txBox="1">
            <a:spLocks noGrp="1"/>
          </p:cNvSpPr>
          <p:nvPr>
            <p:ph type="body" idx="1"/>
          </p:nvPr>
        </p:nvSpPr>
        <p:spPr>
          <a:xfrm>
            <a:off x="342900" y="628650"/>
            <a:ext cx="8455200" cy="4172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31469" algn="l" rtl="0">
              <a:spcBef>
                <a:spcPts val="360"/>
              </a:spcBef>
              <a:spcAft>
                <a:spcPts val="0"/>
              </a:spcAft>
              <a:buClr>
                <a:srgbClr val="7F7F7F"/>
              </a:buClr>
              <a:buSzPts val="1620"/>
              <a:buChar char="▪"/>
              <a:defRPr/>
            </a:lvl2pPr>
            <a:lvl3pPr marL="1371600" lvl="2" indent="-331469" algn="l" rtl="0">
              <a:spcBef>
                <a:spcPts val="360"/>
              </a:spcBef>
              <a:spcAft>
                <a:spcPts val="0"/>
              </a:spcAft>
              <a:buClr>
                <a:srgbClr val="7F7F7F"/>
              </a:buClr>
              <a:buSzPts val="1620"/>
              <a:buChar char="▪"/>
              <a:defRPr/>
            </a:lvl3pPr>
            <a:lvl4pPr marL="1828800" lvl="3" indent="-331469" algn="l" rtl="0">
              <a:spcBef>
                <a:spcPts val="360"/>
              </a:spcBef>
              <a:spcAft>
                <a:spcPts val="0"/>
              </a:spcAft>
              <a:buClr>
                <a:srgbClr val="7F7F7F"/>
              </a:buClr>
              <a:buSzPts val="1620"/>
              <a:buChar char="▪"/>
              <a:defRPr/>
            </a:lvl4pPr>
            <a:lvl5pPr marL="2286000" lvl="4" indent="-331470" algn="l" rtl="0">
              <a:spcBef>
                <a:spcPts val="360"/>
              </a:spcBef>
              <a:spcAft>
                <a:spcPts val="0"/>
              </a:spcAft>
              <a:buClr>
                <a:srgbClr val="7F7F7F"/>
              </a:buClr>
              <a:buSzPts val="162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42" name="Google Shape;42;p6"/>
          <p:cNvSpPr txBox="1">
            <a:spLocks noGrp="1"/>
          </p:cNvSpPr>
          <p:nvPr>
            <p:ph type="title"/>
          </p:nvPr>
        </p:nvSpPr>
        <p:spPr>
          <a:xfrm>
            <a:off x="342900" y="0"/>
            <a:ext cx="8450700" cy="542700"/>
          </a:xfrm>
          <a:prstGeom prst="rect">
            <a:avLst/>
          </a:prstGeom>
          <a:noFill/>
          <a:ln>
            <a:noFill/>
          </a:ln>
        </p:spPr>
        <p:txBody>
          <a:bodyPr spcFirstLastPara="1" wrap="square" lIns="0" tIns="182875" rIns="91425" bIns="0" anchor="b" anchorCtr="0">
            <a:normAutofit/>
          </a:bodyPr>
          <a:lstStyle>
            <a:lvl1pPr lvl="0" algn="l" rtl="0">
              <a:spcBef>
                <a:spcPts val="0"/>
              </a:spcBef>
              <a:spcAft>
                <a:spcPts val="0"/>
              </a:spcAft>
              <a:buClr>
                <a:srgbClr val="207BB1"/>
              </a:buClr>
              <a:buSzPts val="28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 name="Google Shape;43;p6"/>
          <p:cNvSpPr txBox="1">
            <a:spLocks noGrp="1"/>
          </p:cNvSpPr>
          <p:nvPr>
            <p:ph type="dt" idx="10"/>
          </p:nvPr>
        </p:nvSpPr>
        <p:spPr>
          <a:xfrm>
            <a:off x="3124200" y="4972050"/>
            <a:ext cx="762000" cy="1716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SzPts val="1400"/>
              <a:buNone/>
              <a:defRPr sz="800">
                <a:solidFill>
                  <a:srgbClr val="7F7F7F"/>
                </a:solidFill>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886200" y="4972050"/>
            <a:ext cx="4648200" cy="1716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SzPts val="1400"/>
              <a:buNone/>
              <a:defRPr sz="800">
                <a:solidFill>
                  <a:srgbClr val="7F7F7F"/>
                </a:solidFill>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534400" y="4972050"/>
            <a:ext cx="609600" cy="1716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sz="800" b="0" i="0" u="none" strike="noStrike" cap="none">
                <a:solidFill>
                  <a:srgbClr val="7F7F7F"/>
                </a:solidFill>
                <a:latin typeface="Arial"/>
                <a:ea typeface="Arial"/>
                <a:cs typeface="Arial"/>
                <a:sym typeface="Arial"/>
              </a:defRPr>
            </a:lvl1pPr>
            <a:lvl2pPr marL="0" lvl="1" indent="0" algn="r" rtl="0">
              <a:spcBef>
                <a:spcPts val="0"/>
              </a:spcBef>
              <a:buNone/>
              <a:defRPr sz="800" b="0" i="0" u="none" strike="noStrike" cap="none">
                <a:solidFill>
                  <a:srgbClr val="7F7F7F"/>
                </a:solidFill>
                <a:latin typeface="Arial"/>
                <a:ea typeface="Arial"/>
                <a:cs typeface="Arial"/>
                <a:sym typeface="Arial"/>
              </a:defRPr>
            </a:lvl2pPr>
            <a:lvl3pPr marL="0" lvl="2" indent="0" algn="r" rtl="0">
              <a:spcBef>
                <a:spcPts val="0"/>
              </a:spcBef>
              <a:buNone/>
              <a:defRPr sz="800" b="0" i="0" u="none" strike="noStrike" cap="none">
                <a:solidFill>
                  <a:srgbClr val="7F7F7F"/>
                </a:solidFill>
                <a:latin typeface="Arial"/>
                <a:ea typeface="Arial"/>
                <a:cs typeface="Arial"/>
                <a:sym typeface="Arial"/>
              </a:defRPr>
            </a:lvl3pPr>
            <a:lvl4pPr marL="0" lvl="3" indent="0" algn="r" rtl="0">
              <a:spcBef>
                <a:spcPts val="0"/>
              </a:spcBef>
              <a:buNone/>
              <a:defRPr sz="800" b="0" i="0" u="none" strike="noStrike" cap="none">
                <a:solidFill>
                  <a:srgbClr val="7F7F7F"/>
                </a:solidFill>
                <a:latin typeface="Arial"/>
                <a:ea typeface="Arial"/>
                <a:cs typeface="Arial"/>
                <a:sym typeface="Arial"/>
              </a:defRPr>
            </a:lvl4pPr>
            <a:lvl5pPr marL="0" lvl="4" indent="0" algn="r" rtl="0">
              <a:spcBef>
                <a:spcPts val="0"/>
              </a:spcBef>
              <a:buNone/>
              <a:defRPr sz="800" b="0" i="0" u="none" strike="noStrike" cap="none">
                <a:solidFill>
                  <a:srgbClr val="7F7F7F"/>
                </a:solidFill>
                <a:latin typeface="Arial"/>
                <a:ea typeface="Arial"/>
                <a:cs typeface="Arial"/>
                <a:sym typeface="Arial"/>
              </a:defRPr>
            </a:lvl5pPr>
            <a:lvl6pPr marL="0" lvl="5" indent="0" algn="r" rtl="0">
              <a:spcBef>
                <a:spcPts val="0"/>
              </a:spcBef>
              <a:buNone/>
              <a:defRPr sz="800" b="0" i="0" u="none" strike="noStrike" cap="none">
                <a:solidFill>
                  <a:srgbClr val="7F7F7F"/>
                </a:solidFill>
                <a:latin typeface="Arial"/>
                <a:ea typeface="Arial"/>
                <a:cs typeface="Arial"/>
                <a:sym typeface="Arial"/>
              </a:defRPr>
            </a:lvl6pPr>
            <a:lvl7pPr marL="0" lvl="6" indent="0" algn="r" rtl="0">
              <a:spcBef>
                <a:spcPts val="0"/>
              </a:spcBef>
              <a:buNone/>
              <a:defRPr sz="800" b="0" i="0" u="none" strike="noStrike" cap="none">
                <a:solidFill>
                  <a:srgbClr val="7F7F7F"/>
                </a:solidFill>
                <a:latin typeface="Arial"/>
                <a:ea typeface="Arial"/>
                <a:cs typeface="Arial"/>
                <a:sym typeface="Arial"/>
              </a:defRPr>
            </a:lvl7pPr>
            <a:lvl8pPr marL="0" lvl="7" indent="0" algn="r" rtl="0">
              <a:spcBef>
                <a:spcPts val="0"/>
              </a:spcBef>
              <a:buNone/>
              <a:defRPr sz="800" b="0" i="0" u="none" strike="noStrike" cap="none">
                <a:solidFill>
                  <a:srgbClr val="7F7F7F"/>
                </a:solidFill>
                <a:latin typeface="Arial"/>
                <a:ea typeface="Arial"/>
                <a:cs typeface="Arial"/>
                <a:sym typeface="Arial"/>
              </a:defRPr>
            </a:lvl8pPr>
            <a:lvl9pPr marL="0" lvl="8" indent="0" algn="r" rtl="0">
              <a:spcBef>
                <a:spcPts val="0"/>
              </a:spcBef>
              <a:buNone/>
              <a:defRPr sz="8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46" name="Google Shape;46;p6"/>
          <p:cNvCxnSpPr/>
          <p:nvPr/>
        </p:nvCxnSpPr>
        <p:spPr>
          <a:xfrm>
            <a:off x="342900" y="571500"/>
            <a:ext cx="8458200" cy="0"/>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7"/>
        <p:cNvGrpSpPr/>
        <p:nvPr/>
      </p:nvGrpSpPr>
      <p:grpSpPr>
        <a:xfrm>
          <a:off x="0" y="0"/>
          <a:ext cx="0" cy="0"/>
          <a:chOff x="0" y="0"/>
          <a:chExt cx="0" cy="0"/>
        </a:xfrm>
      </p:grpSpPr>
      <p:pic>
        <p:nvPicPr>
          <p:cNvPr id="48" name="Google Shape;48;p7"/>
          <p:cNvPicPr preferRelativeResize="0"/>
          <p:nvPr/>
        </p:nvPicPr>
        <p:blipFill rotWithShape="1">
          <a:blip r:embed="rId2">
            <a:alphaModFix/>
          </a:blip>
          <a:srcRect/>
          <a:stretch/>
        </p:blipFill>
        <p:spPr>
          <a:xfrm>
            <a:off x="7467538" y="171450"/>
            <a:ext cx="1028747" cy="334342"/>
          </a:xfrm>
          <a:prstGeom prst="rect">
            <a:avLst/>
          </a:prstGeom>
          <a:noFill/>
          <a:ln>
            <a:noFill/>
          </a:ln>
        </p:spPr>
      </p:pic>
      <p:cxnSp>
        <p:nvCxnSpPr>
          <p:cNvPr id="49" name="Google Shape;49;p7"/>
          <p:cNvCxnSpPr/>
          <p:nvPr/>
        </p:nvCxnSpPr>
        <p:spPr>
          <a:xfrm>
            <a:off x="342900" y="689134"/>
            <a:ext cx="6995100" cy="0"/>
          </a:xfrm>
          <a:prstGeom prst="straightConnector1">
            <a:avLst/>
          </a:prstGeom>
          <a:noFill/>
          <a:ln w="19050" cap="flat" cmpd="sng">
            <a:solidFill>
              <a:schemeClr val="dk2"/>
            </a:solidFill>
            <a:prstDash val="solid"/>
            <a:round/>
            <a:headEnd type="none" w="sm" len="sm"/>
            <a:tailEnd type="none" w="sm" len="sm"/>
          </a:ln>
        </p:spPr>
      </p:cxnSp>
      <p:sp>
        <p:nvSpPr>
          <p:cNvPr id="50" name="Google Shape;50;p7"/>
          <p:cNvSpPr txBox="1">
            <a:spLocks noGrp="1"/>
          </p:cNvSpPr>
          <p:nvPr>
            <p:ph type="title"/>
          </p:nvPr>
        </p:nvSpPr>
        <p:spPr>
          <a:xfrm>
            <a:off x="342900" y="171450"/>
            <a:ext cx="6995100" cy="4740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07BB1"/>
              </a:buClr>
              <a:buSzPts val="2400"/>
              <a:buFont typeface="Verdana"/>
              <a:buNone/>
              <a:defRPr sz="2400" b="0" i="0" u="none" strike="noStrike" cap="none">
                <a:solidFill>
                  <a:srgbClr val="207BB1"/>
                </a:solidFill>
                <a:latin typeface="Verdana"/>
                <a:ea typeface="Verdana"/>
                <a:cs typeface="Verdana"/>
                <a:sym typeface="Verdana"/>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1" name="Google Shape;51;p7"/>
          <p:cNvSpPr txBox="1">
            <a:spLocks noGrp="1"/>
          </p:cNvSpPr>
          <p:nvPr>
            <p:ph type="dt" idx="10"/>
          </p:nvPr>
        </p:nvSpPr>
        <p:spPr>
          <a:xfrm>
            <a:off x="3124200" y="4961585"/>
            <a:ext cx="762000" cy="171600"/>
          </a:xfrm>
          <a:prstGeom prst="rect">
            <a:avLst/>
          </a:prstGeom>
          <a:noFill/>
          <a:ln>
            <a:noFill/>
          </a:ln>
        </p:spPr>
        <p:txBody>
          <a:bodyPr spcFirstLastPara="1" wrap="square" lIns="91425" tIns="91425" rIns="91425" bIns="91425" anchor="b" anchorCtr="0">
            <a:noAutofit/>
          </a:bodyPr>
          <a:lstStyle>
            <a:lvl1pPr marR="0" lvl="0" algn="r" rtl="0">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886200" y="4961585"/>
            <a:ext cx="4648200" cy="171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lt2"/>
              </a:buClr>
              <a:buSzPts val="800"/>
              <a:buFont typeface="Arial"/>
              <a:buNone/>
              <a:defRPr sz="800" b="0"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534400" y="4961585"/>
            <a:ext cx="609600" cy="1716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200"/>
              <a:buFont typeface="Arial"/>
              <a:buNone/>
              <a:defRPr sz="8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200"/>
              <a:buFont typeface="Arial"/>
              <a:buNone/>
              <a:defRPr sz="8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200"/>
              <a:buFont typeface="Arial"/>
              <a:buNone/>
              <a:defRPr sz="8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200"/>
              <a:buFont typeface="Arial"/>
              <a:buNone/>
              <a:defRPr sz="8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200"/>
              <a:buFont typeface="Arial"/>
              <a:buNone/>
              <a:defRPr sz="8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200"/>
              <a:buFont typeface="Arial"/>
              <a:buNone/>
              <a:defRPr sz="8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200"/>
              <a:buFont typeface="Arial"/>
              <a:buNone/>
              <a:defRPr sz="8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200"/>
              <a:buFont typeface="Arial"/>
              <a:buNone/>
              <a:defRPr sz="8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200"/>
              <a:buFont typeface="Arial"/>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rot="-5400000">
            <a:off x="6166511" y="2166164"/>
            <a:ext cx="3285000" cy="2669700"/>
          </a:xfrm>
          <a:prstGeom prst="rtTriangle">
            <a:avLst/>
          </a:prstGeom>
          <a:solidFill>
            <a:srgbClr val="0072CE">
              <a:alpha val="588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7" name="Google Shape;7;p1"/>
          <p:cNvSpPr/>
          <p:nvPr/>
        </p:nvSpPr>
        <p:spPr>
          <a:xfrm rot="10800000">
            <a:off x="5650184" y="-101"/>
            <a:ext cx="3493800" cy="3478500"/>
          </a:xfrm>
          <a:prstGeom prst="rtTriangle">
            <a:avLst/>
          </a:prstGeom>
          <a:solidFill>
            <a:srgbClr val="6CACE4">
              <a:alpha val="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 name="Google Shape;8;p1"/>
          <p:cNvSpPr/>
          <p:nvPr/>
        </p:nvSpPr>
        <p:spPr>
          <a:xfrm rot="-5400000" flipH="1">
            <a:off x="4920678" y="920528"/>
            <a:ext cx="365760" cy="8080883"/>
          </a:xfrm>
          <a:custGeom>
            <a:avLst/>
            <a:gdLst/>
            <a:ahLst/>
            <a:cxnLst/>
            <a:rect l="l" t="t" r="r" b="b"/>
            <a:pathLst>
              <a:path w="365760" h="8080883" extrusionOk="0">
                <a:moveTo>
                  <a:pt x="16" y="0"/>
                </a:moveTo>
                <a:cubicBezTo>
                  <a:pt x="11" y="2688336"/>
                  <a:pt x="5" y="5392547"/>
                  <a:pt x="0" y="8080883"/>
                </a:cubicBezTo>
                <a:lnTo>
                  <a:pt x="365760" y="8080883"/>
                </a:lnTo>
                <a:lnTo>
                  <a:pt x="365760" y="416433"/>
                </a:lnTo>
                <a:lnTo>
                  <a:pt x="16" y="0"/>
                </a:lnTo>
                <a:close/>
              </a:path>
            </a:pathLst>
          </a:custGeom>
          <a:solidFill>
            <a:srgbClr val="FF9D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9" name="Google Shape;9;p1"/>
          <p:cNvSpPr txBox="1"/>
          <p:nvPr/>
        </p:nvSpPr>
        <p:spPr>
          <a:xfrm>
            <a:off x="6807657" y="4886368"/>
            <a:ext cx="1886700" cy="159900"/>
          </a:xfrm>
          <a:prstGeom prst="rect">
            <a:avLst/>
          </a:prstGeom>
          <a:noFill/>
          <a:ln>
            <a:noFill/>
          </a:ln>
        </p:spPr>
        <p:txBody>
          <a:bodyPr spcFirstLastPara="1" wrap="square" lIns="18275" tIns="18275" rIns="18275" bIns="18275" anchor="ctr" anchorCtr="0">
            <a:noAutofit/>
          </a:bodyPr>
          <a:lstStyle/>
          <a:p>
            <a:pPr marL="0" marR="0" lvl="0" indent="0" algn="l" rtl="0">
              <a:lnSpc>
                <a:spcPct val="100000"/>
              </a:lnSpc>
              <a:spcBef>
                <a:spcPts val="0"/>
              </a:spcBef>
              <a:spcAft>
                <a:spcPts val="0"/>
              </a:spcAft>
              <a:buClr>
                <a:schemeClr val="lt1"/>
              </a:buClr>
              <a:buSzPts val="800"/>
              <a:buFont typeface="Arial"/>
              <a:buNone/>
            </a:pPr>
            <a:r>
              <a:rPr lang="en" sz="800" b="0" i="0" u="none" strike="noStrike" cap="none">
                <a:solidFill>
                  <a:schemeClr val="lt1"/>
                </a:solidFill>
                <a:latin typeface="Arial"/>
                <a:ea typeface="Arial"/>
                <a:cs typeface="Arial"/>
                <a:sym typeface="Arial"/>
              </a:rPr>
              <a:t>CONFIDENTIAL AND PROPRIETARY  |</a:t>
            </a:r>
            <a:endParaRPr sz="1800" b="0" i="0" u="none" strike="noStrike" cap="none">
              <a:solidFill>
                <a:schemeClr val="dk1"/>
              </a:solidFill>
              <a:latin typeface="Arial"/>
              <a:ea typeface="Arial"/>
              <a:cs typeface="Arial"/>
              <a:sym typeface="Arial"/>
            </a:endParaRPr>
          </a:p>
        </p:txBody>
      </p:sp>
      <p:sp>
        <p:nvSpPr>
          <p:cNvPr id="10" name="Google Shape;10;p1"/>
          <p:cNvSpPr txBox="1"/>
          <p:nvPr/>
        </p:nvSpPr>
        <p:spPr>
          <a:xfrm>
            <a:off x="8730873" y="4878682"/>
            <a:ext cx="177900" cy="175200"/>
          </a:xfrm>
          <a:prstGeom prst="rect">
            <a:avLst/>
          </a:prstGeom>
          <a:noFill/>
          <a:ln>
            <a:noFill/>
          </a:ln>
        </p:spPr>
        <p:txBody>
          <a:bodyPr spcFirstLastPara="1" wrap="square" lIns="18275" tIns="18275" rIns="18275" bIns="18275"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 sz="900" b="0" i="0" u="none" strike="noStrike" cap="none">
                <a:solidFill>
                  <a:schemeClr val="lt1"/>
                </a:solidFill>
                <a:latin typeface="Arial"/>
                <a:ea typeface="Arial"/>
                <a:cs typeface="Arial"/>
                <a:sym typeface="Arial"/>
              </a:rPr>
              <a:t>‹#›</a:t>
            </a:fld>
            <a:endParaRPr sz="900" b="0" i="0" u="none" strike="noStrike" cap="none">
              <a:solidFill>
                <a:schemeClr val="lt1"/>
              </a:solidFill>
              <a:latin typeface="Arial"/>
              <a:ea typeface="Arial"/>
              <a:cs typeface="Arial"/>
              <a:sym typeface="Arial"/>
            </a:endParaRPr>
          </a:p>
        </p:txBody>
      </p:sp>
      <p:pic>
        <p:nvPicPr>
          <p:cNvPr id="11" name="Google Shape;11;p1" descr="A picture containing drawing&#10;&#10;Description automatically generated"/>
          <p:cNvPicPr preferRelativeResize="0"/>
          <p:nvPr/>
        </p:nvPicPr>
        <p:blipFill rotWithShape="1">
          <a:blip r:embed="rId8">
            <a:alphaModFix/>
          </a:blip>
          <a:srcRect/>
          <a:stretch/>
        </p:blipFill>
        <p:spPr>
          <a:xfrm>
            <a:off x="248771" y="4806951"/>
            <a:ext cx="812450" cy="268108"/>
          </a:xfrm>
          <a:prstGeom prst="rect">
            <a:avLst/>
          </a:prstGeom>
          <a:noFill/>
          <a:ln>
            <a:noFill/>
          </a:ln>
        </p:spPr>
      </p:pic>
      <p:sp>
        <p:nvSpPr>
          <p:cNvPr id="12" name="Google Shape;12;p1"/>
          <p:cNvSpPr txBox="1">
            <a:spLocks noGrp="1"/>
          </p:cNvSpPr>
          <p:nvPr>
            <p:ph type="title"/>
          </p:nvPr>
        </p:nvSpPr>
        <p:spPr>
          <a:xfrm>
            <a:off x="493776" y="146367"/>
            <a:ext cx="8156400" cy="447600"/>
          </a:xfrm>
          <a:prstGeom prst="rect">
            <a:avLst/>
          </a:prstGeom>
          <a:noFill/>
          <a:ln>
            <a:noFill/>
          </a:ln>
        </p:spPr>
        <p:txBody>
          <a:bodyPr spcFirstLastPara="1" wrap="square" lIns="0" tIns="91425" rIns="91425" bIns="91425" anchor="ctr" anchorCtr="0">
            <a:noAutofit/>
          </a:bodyPr>
          <a:lstStyle>
            <a:lvl1pPr marR="0" lvl="0" algn="l" rtl="0">
              <a:lnSpc>
                <a:spcPct val="9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
          <p:cNvSpPr txBox="1">
            <a:spLocks noGrp="1"/>
          </p:cNvSpPr>
          <p:nvPr>
            <p:ph type="body" idx="1"/>
          </p:nvPr>
        </p:nvSpPr>
        <p:spPr>
          <a:xfrm>
            <a:off x="493776" y="1135513"/>
            <a:ext cx="8156400" cy="3263400"/>
          </a:xfrm>
          <a:prstGeom prst="rect">
            <a:avLst/>
          </a:prstGeom>
          <a:noFill/>
          <a:ln>
            <a:noFill/>
          </a:ln>
        </p:spPr>
        <p:txBody>
          <a:bodyPr spcFirstLastPara="1" wrap="square" lIns="0" tIns="45700" rIns="91425" bIns="45700" anchor="t" anchorCtr="0">
            <a:noAutofit/>
          </a:bodyPr>
          <a:lstStyle>
            <a:lvl1pPr marL="457200" marR="0" lvl="0" indent="-317500" algn="l" rtl="0">
              <a:lnSpc>
                <a:spcPct val="90000"/>
              </a:lnSpc>
              <a:spcBef>
                <a:spcPts val="1200"/>
              </a:spcBef>
              <a:spcAft>
                <a:spcPts val="0"/>
              </a:spcAft>
              <a:buClr>
                <a:schemeClr val="accent3"/>
              </a:buClr>
              <a:buSzPts val="1400"/>
              <a:buFont typeface="Noto Sans Symbols"/>
              <a:buChar char="▪"/>
              <a:defRPr sz="1400" b="0" i="0" u="none" strike="noStrike" cap="none">
                <a:solidFill>
                  <a:schemeClr val="dk2"/>
                </a:solidFill>
                <a:latin typeface="Arial"/>
                <a:ea typeface="Arial"/>
                <a:cs typeface="Arial"/>
                <a:sym typeface="Arial"/>
              </a:defRPr>
            </a:lvl1pPr>
            <a:lvl2pPr marL="914400" marR="0" lvl="1" indent="-304800" algn="l" rtl="0">
              <a:lnSpc>
                <a:spcPct val="90000"/>
              </a:lnSpc>
              <a:spcBef>
                <a:spcPts val="375"/>
              </a:spcBef>
              <a:spcAft>
                <a:spcPts val="0"/>
              </a:spcAft>
              <a:buClr>
                <a:schemeClr val="accent3"/>
              </a:buClr>
              <a:buSzPts val="1200"/>
              <a:buFont typeface="Noto Sans Symbols"/>
              <a:buChar char="▪"/>
              <a:defRPr sz="1200" b="0" i="0" u="none" strike="noStrike" cap="none">
                <a:solidFill>
                  <a:schemeClr val="dk2"/>
                </a:solidFill>
                <a:latin typeface="Arial"/>
                <a:ea typeface="Arial"/>
                <a:cs typeface="Arial"/>
                <a:sym typeface="Arial"/>
              </a:defRPr>
            </a:lvl2pPr>
            <a:lvl3pPr marL="1371600" marR="0" lvl="2" indent="-304800" algn="l" rtl="0">
              <a:lnSpc>
                <a:spcPct val="90000"/>
              </a:lnSpc>
              <a:spcBef>
                <a:spcPts val="375"/>
              </a:spcBef>
              <a:spcAft>
                <a:spcPts val="0"/>
              </a:spcAft>
              <a:buClr>
                <a:schemeClr val="dk2"/>
              </a:buClr>
              <a:buSzPts val="1200"/>
              <a:buFont typeface="Noto Sans Symbols"/>
              <a:buChar char="▪"/>
              <a:defRPr sz="1200" b="0" i="0" u="none" strike="noStrike" cap="none">
                <a:solidFill>
                  <a:schemeClr val="dk2"/>
                </a:solidFill>
                <a:latin typeface="Arial"/>
                <a:ea typeface="Arial"/>
                <a:cs typeface="Arial"/>
                <a:sym typeface="Arial"/>
              </a:defRPr>
            </a:lvl3pPr>
            <a:lvl4pPr marL="1828800" marR="0" lvl="3" indent="-304800" algn="l" rtl="0">
              <a:lnSpc>
                <a:spcPct val="90000"/>
              </a:lnSpc>
              <a:spcBef>
                <a:spcPts val="375"/>
              </a:spcBef>
              <a:spcAft>
                <a:spcPts val="0"/>
              </a:spcAft>
              <a:buClr>
                <a:schemeClr val="accent3"/>
              </a:buClr>
              <a:buSzPts val="1200"/>
              <a:buFont typeface="Noto Sans Symbols"/>
              <a:buChar char="▪"/>
              <a:defRPr sz="1200" b="0" i="0" u="none" strike="noStrike" cap="none">
                <a:solidFill>
                  <a:schemeClr val="dk2"/>
                </a:solidFill>
                <a:latin typeface="Arial"/>
                <a:ea typeface="Arial"/>
                <a:cs typeface="Arial"/>
                <a:sym typeface="Arial"/>
              </a:defRPr>
            </a:lvl4pPr>
            <a:lvl5pPr marL="2286000" marR="0" lvl="4" indent="-304800" algn="l" rtl="0">
              <a:lnSpc>
                <a:spcPct val="90000"/>
              </a:lnSpc>
              <a:spcBef>
                <a:spcPts val="375"/>
              </a:spcBef>
              <a:spcAft>
                <a:spcPts val="0"/>
              </a:spcAft>
              <a:buClr>
                <a:schemeClr val="accent3"/>
              </a:buClr>
              <a:buSzPts val="1200"/>
              <a:buFont typeface="Noto Sans Symbols"/>
              <a:buChar char="▪"/>
              <a:defRPr sz="1200" b="0" i="0" u="none" strike="noStrike" cap="none">
                <a:solidFill>
                  <a:schemeClr val="dk2"/>
                </a:solidFill>
                <a:latin typeface="Arial"/>
                <a:ea typeface="Arial"/>
                <a:cs typeface="Arial"/>
                <a:sym typeface="Arial"/>
              </a:defRPr>
            </a:lvl5pPr>
            <a:lvl6pPr marL="2743200" marR="0" lvl="5" indent="-304800"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90000"/>
              </a:lnSpc>
              <a:spcBef>
                <a:spcPts val="375"/>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bitbucket.org/reltio-ondemand/workspace/projects/ROCS" TargetMode="External"/><Relationship Id="rId7" Type="http://schemas.openxmlformats.org/officeDocument/2006/relationships/hyperlink" Target="https://bitbucket.org/reltio-ondemand/app-lsproduct360"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s://bitbucket.org/reltio-ondemand/app-account360" TargetMode="External"/><Relationship Id="rId5" Type="http://schemas.openxmlformats.org/officeDocument/2006/relationships/hyperlink" Target="https://bitbucket.org/reltio-ondemand/app-consumer360" TargetMode="External"/><Relationship Id="rId4" Type="http://schemas.openxmlformats.org/officeDocument/2006/relationships/hyperlink" Target="https://bitbucket.org/reltio-ondemand/configuration/src/5cdff9ae2414ee5c937ba6440fb55329bd071268/Layer%202%20-%20Verticals/pharma.json?at=master&amp;fileviewer=file-view-defaul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8"/>
          <p:cNvSpPr txBox="1">
            <a:spLocks noGrp="1"/>
          </p:cNvSpPr>
          <p:nvPr>
            <p:ph type="ctrTitle"/>
          </p:nvPr>
        </p:nvSpPr>
        <p:spPr>
          <a:xfrm>
            <a:off x="311708" y="744575"/>
            <a:ext cx="8520600" cy="2052600"/>
          </a:xfrm>
          <a:prstGeom prst="rect">
            <a:avLst/>
          </a:prstGeom>
        </p:spPr>
        <p:txBody>
          <a:bodyPr spcFirstLastPara="1" wrap="square" lIns="0" tIns="91425" rIns="91425" bIns="91425" anchor="b" anchorCtr="0">
            <a:noAutofit/>
          </a:bodyPr>
          <a:lstStyle/>
          <a:p>
            <a:pPr marL="0" lvl="0" indent="0" algn="ctr" rtl="0">
              <a:spcBef>
                <a:spcPts val="0"/>
              </a:spcBef>
              <a:spcAft>
                <a:spcPts val="0"/>
              </a:spcAft>
              <a:buNone/>
            </a:pPr>
            <a:r>
              <a:rPr lang="en"/>
              <a:t>Reltio Data Model</a:t>
            </a:r>
            <a:endParaRPr/>
          </a:p>
        </p:txBody>
      </p:sp>
      <p:sp>
        <p:nvSpPr>
          <p:cNvPr id="59" name="Google Shape;59;p8"/>
          <p:cNvSpPr txBox="1">
            <a:spLocks noGrp="1"/>
          </p:cNvSpPr>
          <p:nvPr>
            <p:ph type="subTitle" idx="1"/>
          </p:nvPr>
        </p:nvSpPr>
        <p:spPr>
          <a:xfrm>
            <a:off x="311700" y="2834125"/>
            <a:ext cx="8520600" cy="792600"/>
          </a:xfrm>
          <a:prstGeom prst="rect">
            <a:avLst/>
          </a:prstGeom>
        </p:spPr>
        <p:txBody>
          <a:bodyPr spcFirstLastPara="1" wrap="square" lIns="0" tIns="45700" rIns="91425" bIns="45700" anchor="t" anchorCtr="0">
            <a:noAutofit/>
          </a:bodyPr>
          <a:lstStyle/>
          <a:p>
            <a:pPr marL="0" lvl="0" indent="0" algn="ctr" rtl="0">
              <a:spcBef>
                <a:spcPts val="120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7"/>
          <p:cNvSpPr txBox="1">
            <a:spLocks noGrp="1"/>
          </p:cNvSpPr>
          <p:nvPr>
            <p:ph type="body" idx="1"/>
          </p:nvPr>
        </p:nvSpPr>
        <p:spPr>
          <a:xfrm>
            <a:off x="344424" y="800100"/>
            <a:ext cx="8455200" cy="3943200"/>
          </a:xfrm>
          <a:prstGeom prst="rect">
            <a:avLst/>
          </a:prstGeom>
          <a:noFill/>
          <a:ln>
            <a:noFill/>
          </a:ln>
        </p:spPr>
        <p:txBody>
          <a:bodyPr spcFirstLastPara="1" wrap="square" lIns="91425" tIns="45700" rIns="91425" bIns="45700" anchor="t" anchorCtr="0">
            <a:normAutofit/>
          </a:bodyPr>
          <a:lstStyle/>
          <a:p>
            <a:pPr marL="342900" lvl="0" indent="-311150" algn="l" rtl="0">
              <a:spcBef>
                <a:spcPts val="0"/>
              </a:spcBef>
              <a:spcAft>
                <a:spcPts val="0"/>
              </a:spcAft>
              <a:buClr>
                <a:schemeClr val="dk1"/>
              </a:buClr>
              <a:buSzPts val="1500"/>
              <a:buFont typeface="Verdana"/>
              <a:buChar char="▪"/>
            </a:pPr>
            <a:r>
              <a:rPr lang="en" sz="1500"/>
              <a:t>An entity can be a thing, person, place, or object. Data is stored for an entity in Reltio. </a:t>
            </a:r>
            <a:endParaRPr sz="1500"/>
          </a:p>
          <a:p>
            <a:pPr marL="342900" lvl="0" indent="0" algn="l" rtl="0">
              <a:spcBef>
                <a:spcPts val="0"/>
              </a:spcBef>
              <a:spcAft>
                <a:spcPts val="0"/>
              </a:spcAft>
              <a:buNone/>
            </a:pPr>
            <a:endParaRPr sz="1500"/>
          </a:p>
          <a:p>
            <a:pPr marL="342900" lvl="0" indent="-311150" algn="l" rtl="0">
              <a:spcBef>
                <a:spcPts val="0"/>
              </a:spcBef>
              <a:spcAft>
                <a:spcPts val="0"/>
              </a:spcAft>
              <a:buClr>
                <a:schemeClr val="dk1"/>
              </a:buClr>
              <a:buSzPts val="1500"/>
              <a:buFont typeface="Verdana"/>
              <a:buChar char="▪"/>
            </a:pPr>
            <a:r>
              <a:rPr lang="en" sz="1500"/>
              <a:t>Entity Type identifies the various kinds of </a:t>
            </a:r>
            <a:r>
              <a:rPr lang="en" sz="1500" b="1"/>
              <a:t>nodes</a:t>
            </a:r>
            <a:r>
              <a:rPr lang="en" sz="1500"/>
              <a:t> that will be used </a:t>
            </a:r>
            <a:r>
              <a:rPr lang="en" sz="1500" b="1"/>
              <a:t>in graphs </a:t>
            </a:r>
            <a:r>
              <a:rPr lang="en" sz="1500"/>
              <a:t>(e.g., “Person”, “Organization”)</a:t>
            </a:r>
            <a:br>
              <a:rPr lang="en" sz="1500"/>
            </a:br>
            <a:endParaRPr sz="1500"/>
          </a:p>
          <a:p>
            <a:pPr marL="342900" lvl="0" indent="-311150" algn="l" rtl="0">
              <a:spcBef>
                <a:spcPts val="400"/>
              </a:spcBef>
              <a:spcAft>
                <a:spcPts val="0"/>
              </a:spcAft>
              <a:buClr>
                <a:schemeClr val="dk1"/>
              </a:buClr>
              <a:buSzPts val="1500"/>
              <a:buFont typeface="Verdana"/>
              <a:buChar char="▪"/>
            </a:pPr>
            <a:r>
              <a:rPr lang="en" sz="1500"/>
              <a:t>An Entity Type corresponds to the </a:t>
            </a:r>
            <a:r>
              <a:rPr lang="en" sz="1500" b="1"/>
              <a:t>generic concept of a category </a:t>
            </a:r>
            <a:r>
              <a:rPr lang="en" sz="1500"/>
              <a:t>or a class</a:t>
            </a:r>
            <a:br>
              <a:rPr lang="en" sz="1500"/>
            </a:br>
            <a:endParaRPr sz="1500"/>
          </a:p>
          <a:p>
            <a:pPr marL="342900" lvl="0" indent="-311150" algn="l" rtl="0">
              <a:spcBef>
                <a:spcPts val="400"/>
              </a:spcBef>
              <a:spcAft>
                <a:spcPts val="0"/>
              </a:spcAft>
              <a:buClr>
                <a:schemeClr val="dk1"/>
              </a:buClr>
              <a:buSzPts val="1500"/>
              <a:buFont typeface="Verdana"/>
              <a:buChar char="▪"/>
            </a:pPr>
            <a:r>
              <a:rPr lang="en" sz="1500"/>
              <a:t>Entity Type defines a set of entities that have </a:t>
            </a:r>
            <a:r>
              <a:rPr lang="en" sz="1500" b="1"/>
              <a:t>same set of properties</a:t>
            </a:r>
            <a:r>
              <a:rPr lang="en" sz="1500"/>
              <a:t> (and attributes)</a:t>
            </a:r>
            <a:br>
              <a:rPr lang="en" sz="1500"/>
            </a:br>
            <a:endParaRPr sz="1500" i="1"/>
          </a:p>
          <a:p>
            <a:pPr marL="342900" lvl="0" indent="-311150" algn="l" rtl="0">
              <a:spcBef>
                <a:spcPts val="400"/>
              </a:spcBef>
              <a:spcAft>
                <a:spcPts val="0"/>
              </a:spcAft>
              <a:buClr>
                <a:schemeClr val="dk1"/>
              </a:buClr>
              <a:buSzPts val="1500"/>
              <a:buFont typeface="Verdana"/>
              <a:buChar char="▪"/>
            </a:pPr>
            <a:r>
              <a:rPr lang="en" sz="1500"/>
              <a:t>Entity Types can have </a:t>
            </a:r>
            <a:r>
              <a:rPr lang="en" sz="1500" b="1"/>
              <a:t>taxonomies</a:t>
            </a:r>
            <a:endParaRPr sz="1500" b="1"/>
          </a:p>
        </p:txBody>
      </p:sp>
      <p:sp>
        <p:nvSpPr>
          <p:cNvPr id="320" name="Google Shape;320;p17"/>
          <p:cNvSpPr txBox="1">
            <a:spLocks noGrp="1"/>
          </p:cNvSpPr>
          <p:nvPr>
            <p:ph type="title"/>
          </p:nvPr>
        </p:nvSpPr>
        <p:spPr>
          <a:xfrm>
            <a:off x="342900" y="0"/>
            <a:ext cx="8450700" cy="407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207BB1"/>
              </a:buClr>
              <a:buSzPts val="2400"/>
              <a:buFont typeface="Verdana"/>
              <a:buNone/>
            </a:pPr>
            <a:r>
              <a:rPr lang="en"/>
              <a:t>Entity Types</a:t>
            </a:r>
            <a:endParaRPr/>
          </a:p>
        </p:txBody>
      </p:sp>
      <p:sp>
        <p:nvSpPr>
          <p:cNvPr id="321" name="Google Shape;321;p17"/>
          <p:cNvSpPr txBox="1">
            <a:spLocks noGrp="1"/>
          </p:cNvSpPr>
          <p:nvPr>
            <p:ph type="ftr" idx="11"/>
          </p:nvPr>
        </p:nvSpPr>
        <p:spPr>
          <a:xfrm>
            <a:off x="3886200" y="3729038"/>
            <a:ext cx="4648200" cy="128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
              <a:t>Confidential and Proprietary – please do not distribute without prior permission</a:t>
            </a:r>
            <a:endParaRPr/>
          </a:p>
        </p:txBody>
      </p:sp>
      <p:sp>
        <p:nvSpPr>
          <p:cNvPr id="322" name="Google Shape;322;p17"/>
          <p:cNvSpPr txBox="1">
            <a:spLocks noGrp="1"/>
          </p:cNvSpPr>
          <p:nvPr>
            <p:ph type="sldNum" idx="12"/>
          </p:nvPr>
        </p:nvSpPr>
        <p:spPr>
          <a:xfrm>
            <a:off x="8534400" y="3729038"/>
            <a:ext cx="609600" cy="12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
              <a:t>10</a:t>
            </a:fld>
            <a:endParaRPr/>
          </a:p>
        </p:txBody>
      </p:sp>
      <p:pic>
        <p:nvPicPr>
          <p:cNvPr id="323" name="Google Shape;323;p17" descr="https://reltio.jira.com/wiki/download/attachments/8093720/entity.png?version=1&amp;modificationDate=1360609979499&amp;api=v2"/>
          <p:cNvPicPr preferRelativeResize="0"/>
          <p:nvPr/>
        </p:nvPicPr>
        <p:blipFill rotWithShape="1">
          <a:blip r:embed="rId3">
            <a:alphaModFix/>
          </a:blip>
          <a:srcRect/>
          <a:stretch/>
        </p:blipFill>
        <p:spPr>
          <a:xfrm>
            <a:off x="5385309" y="3067877"/>
            <a:ext cx="2560701" cy="15700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8"/>
          <p:cNvSpPr txBox="1">
            <a:spLocks noGrp="1"/>
          </p:cNvSpPr>
          <p:nvPr>
            <p:ph type="body" idx="1"/>
          </p:nvPr>
        </p:nvSpPr>
        <p:spPr>
          <a:xfrm>
            <a:off x="344400" y="758477"/>
            <a:ext cx="8455200" cy="3590400"/>
          </a:xfrm>
          <a:prstGeom prst="rect">
            <a:avLst/>
          </a:prstGeom>
          <a:noFill/>
          <a:ln>
            <a:noFill/>
          </a:ln>
        </p:spPr>
        <p:txBody>
          <a:bodyPr spcFirstLastPara="1" wrap="square" lIns="91425" tIns="45700" rIns="91425" bIns="45700" anchor="t" anchorCtr="0">
            <a:noAutofit/>
          </a:bodyPr>
          <a:lstStyle/>
          <a:p>
            <a:pPr marL="342900" lvl="0" indent="-344170" algn="l" rtl="0">
              <a:lnSpc>
                <a:spcPct val="70000"/>
              </a:lnSpc>
              <a:spcBef>
                <a:spcPts val="0"/>
              </a:spcBef>
              <a:spcAft>
                <a:spcPts val="0"/>
              </a:spcAft>
              <a:buClr>
                <a:schemeClr val="dk1"/>
              </a:buClr>
              <a:buSzPts val="1160"/>
              <a:buFont typeface="Verdana"/>
              <a:buChar char="▪"/>
            </a:pPr>
            <a:r>
              <a:rPr lang="en" sz="760"/>
              <a:t>Simple attributes</a:t>
            </a:r>
            <a:endParaRPr sz="760"/>
          </a:p>
          <a:p>
            <a:pPr marL="742950" lvl="1" indent="-288162" algn="l" rtl="0">
              <a:lnSpc>
                <a:spcPct val="70000"/>
              </a:lnSpc>
              <a:spcBef>
                <a:spcPts val="228"/>
              </a:spcBef>
              <a:spcAft>
                <a:spcPts val="0"/>
              </a:spcAft>
              <a:buClr>
                <a:srgbClr val="7F7F7F"/>
              </a:buClr>
              <a:buSzPts val="1064"/>
              <a:buFont typeface="Verdana"/>
              <a:buChar char="▪"/>
            </a:pPr>
            <a:r>
              <a:rPr lang="en" sz="680"/>
              <a:t>Based on primitive data types, such as:</a:t>
            </a:r>
            <a:endParaRPr sz="680"/>
          </a:p>
          <a:p>
            <a:pPr marL="1143000" lvl="2" indent="-232727" algn="l" rtl="0">
              <a:lnSpc>
                <a:spcPct val="70000"/>
              </a:lnSpc>
              <a:spcBef>
                <a:spcPts val="190"/>
              </a:spcBef>
              <a:spcAft>
                <a:spcPts val="0"/>
              </a:spcAft>
              <a:buClr>
                <a:srgbClr val="7F7F7F"/>
              </a:buClr>
              <a:buSzPts val="920"/>
              <a:buFont typeface="Verdana"/>
              <a:buChar char="▪"/>
            </a:pPr>
            <a:r>
              <a:rPr lang="en" sz="680"/>
              <a:t>String</a:t>
            </a:r>
            <a:endParaRPr sz="680"/>
          </a:p>
          <a:p>
            <a:pPr marL="1143000" lvl="2" indent="-232727" algn="l" rtl="0">
              <a:lnSpc>
                <a:spcPct val="70000"/>
              </a:lnSpc>
              <a:spcBef>
                <a:spcPts val="190"/>
              </a:spcBef>
              <a:spcAft>
                <a:spcPts val="0"/>
              </a:spcAft>
              <a:buClr>
                <a:srgbClr val="7F7F7F"/>
              </a:buClr>
              <a:buSzPts val="920"/>
              <a:buFont typeface="Verdana"/>
              <a:buChar char="▪"/>
            </a:pPr>
            <a:r>
              <a:rPr lang="en" sz="680"/>
              <a:t>Int</a:t>
            </a:r>
            <a:endParaRPr sz="680"/>
          </a:p>
          <a:p>
            <a:pPr marL="1143000" lvl="2" indent="-232727" algn="l" rtl="0">
              <a:lnSpc>
                <a:spcPct val="70000"/>
              </a:lnSpc>
              <a:spcBef>
                <a:spcPts val="190"/>
              </a:spcBef>
              <a:spcAft>
                <a:spcPts val="0"/>
              </a:spcAft>
              <a:buClr>
                <a:srgbClr val="7F7F7F"/>
              </a:buClr>
              <a:buSzPts val="920"/>
              <a:buFont typeface="Verdana"/>
              <a:buChar char="▪"/>
            </a:pPr>
            <a:r>
              <a:rPr lang="en" sz="680"/>
              <a:t>Float</a:t>
            </a:r>
            <a:endParaRPr sz="680"/>
          </a:p>
          <a:p>
            <a:pPr marL="1143000" lvl="2" indent="-232727" algn="l" rtl="0">
              <a:lnSpc>
                <a:spcPct val="70000"/>
              </a:lnSpc>
              <a:spcBef>
                <a:spcPts val="190"/>
              </a:spcBef>
              <a:spcAft>
                <a:spcPts val="0"/>
              </a:spcAft>
              <a:buClr>
                <a:srgbClr val="7F7F7F"/>
              </a:buClr>
              <a:buSzPts val="920"/>
              <a:buFont typeface="Verdana"/>
              <a:buChar char="▪"/>
            </a:pPr>
            <a:r>
              <a:rPr lang="en" sz="680"/>
              <a:t>Date</a:t>
            </a:r>
            <a:endParaRPr sz="680"/>
          </a:p>
          <a:p>
            <a:pPr marL="1143000" lvl="2" indent="-232727" algn="l" rtl="0">
              <a:lnSpc>
                <a:spcPct val="70000"/>
              </a:lnSpc>
              <a:spcBef>
                <a:spcPts val="190"/>
              </a:spcBef>
              <a:spcAft>
                <a:spcPts val="0"/>
              </a:spcAft>
              <a:buClr>
                <a:srgbClr val="7F7F7F"/>
              </a:buClr>
              <a:buSzPts val="920"/>
              <a:buFont typeface="Verdana"/>
              <a:buChar char="▪"/>
            </a:pPr>
            <a:r>
              <a:rPr lang="en" sz="680"/>
              <a:t>Blob </a:t>
            </a:r>
            <a:endParaRPr sz="680"/>
          </a:p>
          <a:p>
            <a:pPr marL="742950" lvl="1" indent="-288162" algn="l" rtl="0">
              <a:lnSpc>
                <a:spcPct val="70000"/>
              </a:lnSpc>
              <a:spcBef>
                <a:spcPts val="228"/>
              </a:spcBef>
              <a:spcAft>
                <a:spcPts val="0"/>
              </a:spcAft>
              <a:buClr>
                <a:srgbClr val="7F7F7F"/>
              </a:buClr>
              <a:buSzPts val="1064"/>
              <a:buFont typeface="Verdana"/>
              <a:buChar char="▪"/>
            </a:pPr>
            <a:r>
              <a:rPr lang="en" sz="680"/>
              <a:t>Based on smart data types, such as:</a:t>
            </a:r>
            <a:endParaRPr sz="680"/>
          </a:p>
          <a:p>
            <a:pPr marL="1143000" lvl="2" indent="-232727" algn="l" rtl="0">
              <a:lnSpc>
                <a:spcPct val="70000"/>
              </a:lnSpc>
              <a:spcBef>
                <a:spcPts val="190"/>
              </a:spcBef>
              <a:spcAft>
                <a:spcPts val="0"/>
              </a:spcAft>
              <a:buClr>
                <a:srgbClr val="7F7F7F"/>
              </a:buClr>
              <a:buSzPts val="920"/>
              <a:buFont typeface="Verdana"/>
              <a:buChar char="▪"/>
            </a:pPr>
            <a:r>
              <a:rPr lang="en" sz="680"/>
              <a:t>Image - can be marked to use for custom entity logo</a:t>
            </a:r>
            <a:endParaRPr sz="680"/>
          </a:p>
          <a:p>
            <a:pPr marL="1143000" lvl="2" indent="-232727" algn="l" rtl="0">
              <a:lnSpc>
                <a:spcPct val="70000"/>
              </a:lnSpc>
              <a:spcBef>
                <a:spcPts val="190"/>
              </a:spcBef>
              <a:spcAft>
                <a:spcPts val="0"/>
              </a:spcAft>
              <a:buClr>
                <a:srgbClr val="7F7F7F"/>
              </a:buClr>
              <a:buSzPts val="920"/>
              <a:buFont typeface="Verdana"/>
              <a:buChar char="▪"/>
            </a:pPr>
            <a:r>
              <a:rPr lang="en" sz="680"/>
              <a:t>URL – text from the URL can be indexed for full text search</a:t>
            </a:r>
            <a:endParaRPr sz="680"/>
          </a:p>
          <a:p>
            <a:pPr marL="1143000" lvl="2" indent="-232727" algn="l" rtl="0">
              <a:lnSpc>
                <a:spcPct val="70000"/>
              </a:lnSpc>
              <a:spcBef>
                <a:spcPts val="190"/>
              </a:spcBef>
              <a:spcAft>
                <a:spcPts val="0"/>
              </a:spcAft>
              <a:buClr>
                <a:srgbClr val="7F7F7F"/>
              </a:buClr>
              <a:buSzPts val="920"/>
              <a:buFont typeface="Verdana"/>
              <a:buChar char="▪"/>
            </a:pPr>
            <a:r>
              <a:rPr lang="en" sz="680"/>
              <a:t>SSN# - predefined rules for validation and formatting</a:t>
            </a:r>
            <a:endParaRPr sz="680"/>
          </a:p>
          <a:p>
            <a:pPr marL="1143000" lvl="2" indent="-232727" algn="l" rtl="0">
              <a:lnSpc>
                <a:spcPct val="70000"/>
              </a:lnSpc>
              <a:spcBef>
                <a:spcPts val="190"/>
              </a:spcBef>
              <a:spcAft>
                <a:spcPts val="0"/>
              </a:spcAft>
              <a:buClr>
                <a:srgbClr val="7F7F7F"/>
              </a:buClr>
              <a:buSzPts val="920"/>
              <a:buFont typeface="Verdana"/>
              <a:buChar char="▪"/>
            </a:pPr>
            <a:r>
              <a:rPr lang="en" sz="680"/>
              <a:t>Id – such as passport, license, etc</a:t>
            </a:r>
            <a:endParaRPr sz="680"/>
          </a:p>
          <a:p>
            <a:pPr marL="1143000" lvl="2" indent="-232727" algn="l" rtl="0">
              <a:lnSpc>
                <a:spcPct val="70000"/>
              </a:lnSpc>
              <a:spcBef>
                <a:spcPts val="190"/>
              </a:spcBef>
              <a:spcAft>
                <a:spcPts val="0"/>
              </a:spcAft>
              <a:buClr>
                <a:srgbClr val="7F7F7F"/>
              </a:buClr>
              <a:buSzPts val="920"/>
              <a:buFont typeface="Verdana"/>
              <a:buChar char="▪"/>
            </a:pPr>
            <a:r>
              <a:rPr lang="en" sz="680"/>
              <a:t>Email – validation and formatting rules</a:t>
            </a:r>
            <a:endParaRPr sz="680"/>
          </a:p>
          <a:p>
            <a:pPr marL="1143000" lvl="2" indent="-232727" algn="l" rtl="0">
              <a:lnSpc>
                <a:spcPct val="70000"/>
              </a:lnSpc>
              <a:spcBef>
                <a:spcPts val="190"/>
              </a:spcBef>
              <a:spcAft>
                <a:spcPts val="0"/>
              </a:spcAft>
              <a:buClr>
                <a:srgbClr val="7F7F7F"/>
              </a:buClr>
              <a:buSzPts val="920"/>
              <a:buFont typeface="Verdana"/>
              <a:buChar char="▪"/>
            </a:pPr>
            <a:r>
              <a:rPr lang="en" sz="680"/>
              <a:t>email-domains - Company email domains</a:t>
            </a:r>
            <a:endParaRPr sz="680"/>
          </a:p>
          <a:p>
            <a:pPr marL="1143000" lvl="2" indent="-232727" algn="l" rtl="0">
              <a:lnSpc>
                <a:spcPct val="70000"/>
              </a:lnSpc>
              <a:spcBef>
                <a:spcPts val="190"/>
              </a:spcBef>
              <a:spcAft>
                <a:spcPts val="0"/>
              </a:spcAft>
              <a:buClr>
                <a:srgbClr val="7F7F7F"/>
              </a:buClr>
              <a:buSzPts val="920"/>
              <a:buFont typeface="Verdana"/>
              <a:buChar char="▪"/>
            </a:pPr>
            <a:r>
              <a:rPr lang="en" sz="680"/>
              <a:t>ticker-symbol - Company ticker identification for the stock exchange</a:t>
            </a:r>
            <a:endParaRPr sz="680"/>
          </a:p>
          <a:p>
            <a:pPr marL="742950" lvl="1" indent="-288162" algn="l" rtl="0">
              <a:lnSpc>
                <a:spcPct val="70000"/>
              </a:lnSpc>
              <a:spcBef>
                <a:spcPts val="228"/>
              </a:spcBef>
              <a:spcAft>
                <a:spcPts val="0"/>
              </a:spcAft>
              <a:buClr>
                <a:srgbClr val="7F7F7F"/>
              </a:buClr>
              <a:buSzPts val="1064"/>
              <a:buFont typeface="Verdana"/>
              <a:buChar char="▪"/>
            </a:pPr>
            <a:r>
              <a:rPr lang="en" sz="680"/>
              <a:t>Enums</a:t>
            </a:r>
            <a:endParaRPr sz="680"/>
          </a:p>
          <a:p>
            <a:pPr marL="1143000" lvl="2" indent="-232727" algn="l" rtl="0">
              <a:lnSpc>
                <a:spcPct val="70000"/>
              </a:lnSpc>
              <a:spcBef>
                <a:spcPts val="190"/>
              </a:spcBef>
              <a:spcAft>
                <a:spcPts val="0"/>
              </a:spcAft>
              <a:buClr>
                <a:srgbClr val="7F7F7F"/>
              </a:buClr>
              <a:buSzPts val="920"/>
              <a:buFont typeface="Verdana"/>
              <a:buChar char="▪"/>
            </a:pPr>
            <a:r>
              <a:rPr lang="en" sz="680"/>
              <a:t>Simple enums – such as list of stock exchanges</a:t>
            </a:r>
            <a:endParaRPr sz="680"/>
          </a:p>
          <a:p>
            <a:pPr marL="1143000" lvl="2" indent="-232727" algn="l" rtl="0">
              <a:lnSpc>
                <a:spcPct val="70000"/>
              </a:lnSpc>
              <a:spcBef>
                <a:spcPts val="190"/>
              </a:spcBef>
              <a:spcAft>
                <a:spcPts val="0"/>
              </a:spcAft>
              <a:buClr>
                <a:srgbClr val="7F7F7F"/>
              </a:buClr>
              <a:buSzPts val="920"/>
              <a:buFont typeface="Verdana"/>
              <a:buChar char="▪"/>
            </a:pPr>
            <a:r>
              <a:rPr lang="en" sz="680"/>
              <a:t>Hierarchical enums – taxonomy/hierarchy of enum values. Example – Tokyo is Japan, Japan is Asia, etc. – so if somebody searches by Asia it will return records with values for Tokyo</a:t>
            </a:r>
            <a:endParaRPr sz="680"/>
          </a:p>
          <a:p>
            <a:pPr marL="742950" lvl="1" indent="-288162" algn="l" rtl="0">
              <a:lnSpc>
                <a:spcPct val="70000"/>
              </a:lnSpc>
              <a:spcBef>
                <a:spcPts val="228"/>
              </a:spcBef>
              <a:spcAft>
                <a:spcPts val="0"/>
              </a:spcAft>
              <a:buClr>
                <a:srgbClr val="7F7F7F"/>
              </a:buClr>
              <a:buSzPts val="1064"/>
              <a:buFont typeface="Verdana"/>
              <a:buChar char="▪"/>
            </a:pPr>
            <a:r>
              <a:rPr lang="en" sz="680"/>
              <a:t>Lookups – dynamic enums</a:t>
            </a:r>
            <a:endParaRPr sz="680"/>
          </a:p>
          <a:p>
            <a:pPr marL="342900" lvl="0" indent="-344170" algn="l" rtl="0">
              <a:lnSpc>
                <a:spcPct val="70000"/>
              </a:lnSpc>
              <a:spcBef>
                <a:spcPts val="228"/>
              </a:spcBef>
              <a:spcAft>
                <a:spcPts val="0"/>
              </a:spcAft>
              <a:buClr>
                <a:schemeClr val="dk1"/>
              </a:buClr>
              <a:buSzPts val="1160"/>
              <a:buFont typeface="Verdana"/>
              <a:buChar char="▪"/>
            </a:pPr>
            <a:r>
              <a:rPr lang="en" sz="760"/>
              <a:t>Nested attributes</a:t>
            </a:r>
            <a:endParaRPr sz="760"/>
          </a:p>
          <a:p>
            <a:pPr marL="742950" lvl="1" indent="-288162" algn="l" rtl="0">
              <a:lnSpc>
                <a:spcPct val="70000"/>
              </a:lnSpc>
              <a:spcBef>
                <a:spcPts val="228"/>
              </a:spcBef>
              <a:spcAft>
                <a:spcPts val="0"/>
              </a:spcAft>
              <a:buClr>
                <a:srgbClr val="7F7F7F"/>
              </a:buClr>
              <a:buSzPts val="1064"/>
              <a:buFont typeface="Verdana"/>
              <a:buChar char="▪"/>
            </a:pPr>
            <a:r>
              <a:rPr lang="en" sz="680"/>
              <a:t>To support complex attributes for a Business Object. For example, University, year of graduation and degree is a combination of attributes that would be tracked together</a:t>
            </a:r>
            <a:endParaRPr sz="680"/>
          </a:p>
          <a:p>
            <a:pPr marL="342900" lvl="0" indent="-344170" algn="l" rtl="0">
              <a:lnSpc>
                <a:spcPct val="70000"/>
              </a:lnSpc>
              <a:spcBef>
                <a:spcPts val="228"/>
              </a:spcBef>
              <a:spcAft>
                <a:spcPts val="0"/>
              </a:spcAft>
              <a:buClr>
                <a:schemeClr val="dk1"/>
              </a:buClr>
              <a:buSzPts val="1160"/>
              <a:buFont typeface="Verdana"/>
              <a:buChar char="▪"/>
            </a:pPr>
            <a:r>
              <a:rPr lang="en" sz="760"/>
              <a:t>Reference attributes</a:t>
            </a:r>
            <a:endParaRPr sz="760"/>
          </a:p>
          <a:p>
            <a:pPr marL="742950" lvl="1" indent="-288162" algn="l" rtl="0">
              <a:lnSpc>
                <a:spcPct val="70000"/>
              </a:lnSpc>
              <a:spcBef>
                <a:spcPts val="228"/>
              </a:spcBef>
              <a:spcAft>
                <a:spcPts val="0"/>
              </a:spcAft>
              <a:buClr>
                <a:srgbClr val="7F7F7F"/>
              </a:buClr>
              <a:buSzPts val="1064"/>
              <a:buFont typeface="Verdana"/>
              <a:buChar char="▪"/>
            </a:pPr>
            <a:r>
              <a:rPr lang="en" sz="680"/>
              <a:t>Provide support for complex structures in a Business Object. For example, if you have Entity types of Person, Address and Company, you can create a Business Object for Person with multiple addresses, companies, etc. In such a case the multiple addresses for this person are maintained as references (relationships) to various address entities</a:t>
            </a:r>
            <a:endParaRPr sz="680"/>
          </a:p>
          <a:p>
            <a:pPr marL="742950" lvl="1" indent="-288162" algn="l" rtl="0">
              <a:lnSpc>
                <a:spcPct val="70000"/>
              </a:lnSpc>
              <a:spcBef>
                <a:spcPts val="228"/>
              </a:spcBef>
              <a:spcAft>
                <a:spcPts val="0"/>
              </a:spcAft>
              <a:buClr>
                <a:srgbClr val="7F7F7F"/>
              </a:buClr>
              <a:buSzPts val="1064"/>
              <a:buFont typeface="Verdana"/>
              <a:buChar char="▪"/>
            </a:pPr>
            <a:r>
              <a:rPr lang="en" sz="680"/>
              <a:t>Reference attributes contain relationship attributes that include both system and user defined attributes</a:t>
            </a:r>
            <a:endParaRPr sz="680"/>
          </a:p>
          <a:p>
            <a:pPr marL="742950" lvl="1" indent="-288162" algn="l" rtl="0">
              <a:lnSpc>
                <a:spcPct val="70000"/>
              </a:lnSpc>
              <a:spcBef>
                <a:spcPts val="228"/>
              </a:spcBef>
              <a:spcAft>
                <a:spcPts val="0"/>
              </a:spcAft>
              <a:buClr>
                <a:srgbClr val="7F7F7F"/>
              </a:buClr>
              <a:buSzPts val="1064"/>
              <a:buFont typeface="Verdana"/>
              <a:buChar char="▪"/>
            </a:pPr>
            <a:r>
              <a:rPr lang="en" sz="680"/>
              <a:t>Reference attributes allow you to use any combination of entity types within a Business Object</a:t>
            </a:r>
            <a:endParaRPr sz="680"/>
          </a:p>
        </p:txBody>
      </p:sp>
      <p:sp>
        <p:nvSpPr>
          <p:cNvPr id="329" name="Google Shape;329;p18"/>
          <p:cNvSpPr txBox="1">
            <a:spLocks noGrp="1"/>
          </p:cNvSpPr>
          <p:nvPr>
            <p:ph type="title"/>
          </p:nvPr>
        </p:nvSpPr>
        <p:spPr>
          <a:xfrm>
            <a:off x="342900" y="0"/>
            <a:ext cx="8450700" cy="4071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207BB1"/>
              </a:buClr>
              <a:buSzPct val="100000"/>
              <a:buFont typeface="Verdana"/>
              <a:buNone/>
            </a:pPr>
            <a:r>
              <a:rPr lang="en"/>
              <a:t>Attribute Types Examples</a:t>
            </a:r>
            <a:endParaRPr/>
          </a:p>
        </p:txBody>
      </p:sp>
      <p:sp>
        <p:nvSpPr>
          <p:cNvPr id="330" name="Google Shape;330;p18"/>
          <p:cNvSpPr txBox="1">
            <a:spLocks noGrp="1"/>
          </p:cNvSpPr>
          <p:nvPr>
            <p:ph type="sldNum" idx="12"/>
          </p:nvPr>
        </p:nvSpPr>
        <p:spPr>
          <a:xfrm>
            <a:off x="8534400" y="3729038"/>
            <a:ext cx="609600" cy="12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9"/>
          <p:cNvSpPr txBox="1">
            <a:spLocks noGrp="1"/>
          </p:cNvSpPr>
          <p:nvPr>
            <p:ph type="body" idx="1"/>
          </p:nvPr>
        </p:nvSpPr>
        <p:spPr>
          <a:xfrm>
            <a:off x="344424" y="742950"/>
            <a:ext cx="8676000" cy="40005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Font typeface="Verdana"/>
              <a:buChar char="▪"/>
            </a:pPr>
            <a:r>
              <a:rPr lang="en"/>
              <a:t>Define links between objects:</a:t>
            </a:r>
            <a:endParaRPr/>
          </a:p>
          <a:p>
            <a:pPr marL="742950" lvl="1" indent="-285750" algn="l" rtl="0">
              <a:spcBef>
                <a:spcPts val="480"/>
              </a:spcBef>
              <a:spcAft>
                <a:spcPts val="0"/>
              </a:spcAft>
              <a:buClr>
                <a:srgbClr val="7F7F7F"/>
              </a:buClr>
              <a:buSzPts val="2160"/>
              <a:buFont typeface="Verdana"/>
              <a:buChar char="▪"/>
            </a:pPr>
            <a:r>
              <a:rPr lang="en"/>
              <a:t>Entity-Entity</a:t>
            </a:r>
            <a:endParaRPr/>
          </a:p>
          <a:p>
            <a:pPr marL="742950" lvl="1" indent="-285750" algn="l" rtl="0">
              <a:spcBef>
                <a:spcPts val="480"/>
              </a:spcBef>
              <a:spcAft>
                <a:spcPts val="0"/>
              </a:spcAft>
              <a:buClr>
                <a:srgbClr val="7F7F7F"/>
              </a:buClr>
              <a:buSzPts val="2160"/>
              <a:buFont typeface="Verdana"/>
              <a:buChar char="▪"/>
            </a:pPr>
            <a:r>
              <a:rPr lang="en"/>
              <a:t>Entity-Relationship (T-relations)</a:t>
            </a:r>
            <a:endParaRPr/>
          </a:p>
          <a:p>
            <a:pPr marL="342900" lvl="0" indent="-342900" algn="l" rtl="0">
              <a:spcBef>
                <a:spcPts val="480"/>
              </a:spcBef>
              <a:spcAft>
                <a:spcPts val="0"/>
              </a:spcAft>
              <a:buClr>
                <a:schemeClr val="dk1"/>
              </a:buClr>
              <a:buSzPts val="2400"/>
              <a:buFont typeface="Verdana"/>
              <a:buChar char="▪"/>
            </a:pPr>
            <a:r>
              <a:rPr lang="en"/>
              <a:t>Support Taxonomies</a:t>
            </a:r>
            <a:endParaRPr/>
          </a:p>
          <a:p>
            <a:pPr marL="342900" lvl="0" indent="-342900" algn="l" rtl="0">
              <a:spcBef>
                <a:spcPts val="480"/>
              </a:spcBef>
              <a:spcAft>
                <a:spcPts val="0"/>
              </a:spcAft>
              <a:buClr>
                <a:schemeClr val="dk1"/>
              </a:buClr>
              <a:buSzPts val="2400"/>
              <a:buFont typeface="Verdana"/>
              <a:buChar char="▪"/>
            </a:pPr>
            <a:r>
              <a:rPr lang="en"/>
              <a:t>Have directional context based on rules</a:t>
            </a:r>
            <a:endParaRPr/>
          </a:p>
          <a:p>
            <a:pPr marL="342900" lvl="0" indent="-190500" algn="l" rtl="0">
              <a:spcBef>
                <a:spcPts val="480"/>
              </a:spcBef>
              <a:spcAft>
                <a:spcPts val="0"/>
              </a:spcAft>
              <a:buClr>
                <a:schemeClr val="dk1"/>
              </a:buClr>
              <a:buSzPts val="2400"/>
              <a:buFont typeface="Verdana"/>
              <a:buNone/>
            </a:pPr>
            <a:endParaRPr/>
          </a:p>
        </p:txBody>
      </p:sp>
      <p:sp>
        <p:nvSpPr>
          <p:cNvPr id="336" name="Google Shape;336;p19"/>
          <p:cNvSpPr txBox="1">
            <a:spLocks noGrp="1"/>
          </p:cNvSpPr>
          <p:nvPr>
            <p:ph type="title"/>
          </p:nvPr>
        </p:nvSpPr>
        <p:spPr>
          <a:xfrm>
            <a:off x="342900" y="0"/>
            <a:ext cx="8450700" cy="407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207BB1"/>
              </a:buClr>
              <a:buSzPts val="2400"/>
              <a:buFont typeface="Verdana"/>
              <a:buNone/>
            </a:pPr>
            <a:r>
              <a:rPr lang="en"/>
              <a:t>Relationship Types</a:t>
            </a:r>
            <a:endParaRPr/>
          </a:p>
        </p:txBody>
      </p:sp>
      <p:sp>
        <p:nvSpPr>
          <p:cNvPr id="337" name="Google Shape;337;p19"/>
          <p:cNvSpPr txBox="1">
            <a:spLocks noGrp="1"/>
          </p:cNvSpPr>
          <p:nvPr>
            <p:ph type="ftr" idx="11"/>
          </p:nvPr>
        </p:nvSpPr>
        <p:spPr>
          <a:xfrm>
            <a:off x="3886200" y="3729038"/>
            <a:ext cx="4648200" cy="128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
              <a:t>Confidential and Proprietary – please do not distribute without prior permission</a:t>
            </a:r>
            <a:endParaRPr/>
          </a:p>
        </p:txBody>
      </p:sp>
      <p:sp>
        <p:nvSpPr>
          <p:cNvPr id="338" name="Google Shape;338;p19"/>
          <p:cNvSpPr txBox="1">
            <a:spLocks noGrp="1"/>
          </p:cNvSpPr>
          <p:nvPr>
            <p:ph type="sldNum" idx="12"/>
          </p:nvPr>
        </p:nvSpPr>
        <p:spPr>
          <a:xfrm>
            <a:off x="8534400" y="3729038"/>
            <a:ext cx="609600" cy="12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
              <a:t>12</a:t>
            </a:fld>
            <a:endParaRPr/>
          </a:p>
        </p:txBody>
      </p:sp>
      <p:pic>
        <p:nvPicPr>
          <p:cNvPr id="339" name="Google Shape;339;p19" descr="https://reltio.jira.com/wiki/download/attachments/8093722/relationship.png?version=1&amp;modificationDate=1360610042548&amp;api=v2"/>
          <p:cNvPicPr preferRelativeResize="0"/>
          <p:nvPr/>
        </p:nvPicPr>
        <p:blipFill rotWithShape="1">
          <a:blip r:embed="rId3">
            <a:alphaModFix/>
          </a:blip>
          <a:srcRect/>
          <a:stretch/>
        </p:blipFill>
        <p:spPr>
          <a:xfrm>
            <a:off x="3144691" y="2666699"/>
            <a:ext cx="2626720" cy="20767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0"/>
          <p:cNvSpPr txBox="1">
            <a:spLocks noGrp="1"/>
          </p:cNvSpPr>
          <p:nvPr>
            <p:ph type="body" idx="1"/>
          </p:nvPr>
        </p:nvSpPr>
        <p:spPr>
          <a:xfrm>
            <a:off x="340650" y="600038"/>
            <a:ext cx="8455200" cy="3129000"/>
          </a:xfrm>
          <a:prstGeom prst="rect">
            <a:avLst/>
          </a:prstGeom>
          <a:noFill/>
          <a:ln>
            <a:noFill/>
          </a:ln>
        </p:spPr>
        <p:txBody>
          <a:bodyPr spcFirstLastPara="1" wrap="square" lIns="91425" tIns="45700" rIns="91425" bIns="45700" anchor="t" anchorCtr="0">
            <a:normAutofit fontScale="62500" lnSpcReduction="10000"/>
          </a:bodyPr>
          <a:lstStyle/>
          <a:p>
            <a:pPr marL="342900" lvl="0" indent="-308610" algn="l" rtl="0">
              <a:spcBef>
                <a:spcPts val="0"/>
              </a:spcBef>
              <a:spcAft>
                <a:spcPts val="0"/>
              </a:spcAft>
              <a:buClr>
                <a:schemeClr val="dk1"/>
              </a:buClr>
              <a:buSzPct val="100000"/>
              <a:buFont typeface="Verdana"/>
              <a:buChar char="▪"/>
            </a:pPr>
            <a:r>
              <a:rPr lang="en" sz="1800"/>
              <a:t>Logical containers for a set of Entities, Groups and Relationships</a:t>
            </a:r>
            <a:endParaRPr/>
          </a:p>
          <a:p>
            <a:pPr marL="342900" lvl="0" indent="-308610" algn="l" rtl="0">
              <a:spcBef>
                <a:spcPts val="333"/>
              </a:spcBef>
              <a:spcAft>
                <a:spcPts val="0"/>
              </a:spcAft>
              <a:buClr>
                <a:schemeClr val="dk1"/>
              </a:buClr>
              <a:buSzPct val="100000"/>
              <a:buFont typeface="Verdana"/>
              <a:buChar char="▪"/>
            </a:pPr>
            <a:r>
              <a:rPr lang="en" sz="1800"/>
              <a:t>Graph types are defined and controlled by:</a:t>
            </a:r>
            <a:endParaRPr/>
          </a:p>
          <a:p>
            <a:pPr marL="742950" lvl="1" indent="-254889" algn="l" rtl="0">
              <a:spcBef>
                <a:spcPts val="333"/>
              </a:spcBef>
              <a:spcAft>
                <a:spcPts val="0"/>
              </a:spcAft>
              <a:buClr>
                <a:srgbClr val="7F7F7F"/>
              </a:buClr>
              <a:buSzPct val="90000"/>
              <a:buFont typeface="Verdana"/>
              <a:buChar char="▪"/>
            </a:pPr>
            <a:r>
              <a:rPr lang="en" sz="1800"/>
              <a:t>graph type objects rule - a rule  that defines what entities can be a part of group</a:t>
            </a:r>
            <a:endParaRPr/>
          </a:p>
          <a:p>
            <a:pPr marL="742950" lvl="1" indent="-254889" algn="l" rtl="0">
              <a:spcBef>
                <a:spcPts val="333"/>
              </a:spcBef>
              <a:spcAft>
                <a:spcPts val="0"/>
              </a:spcAft>
              <a:buClr>
                <a:srgbClr val="7F7F7F"/>
              </a:buClr>
              <a:buSzPct val="90000"/>
              <a:buFont typeface="Verdana"/>
              <a:buChar char="▪"/>
            </a:pPr>
            <a:r>
              <a:rPr lang="en" sz="1800"/>
              <a:t>a set of possible relationship types</a:t>
            </a:r>
            <a:endParaRPr/>
          </a:p>
          <a:p>
            <a:pPr marL="342900" lvl="0" indent="-308610" algn="l" rtl="0">
              <a:spcBef>
                <a:spcPts val="333"/>
              </a:spcBef>
              <a:spcAft>
                <a:spcPts val="0"/>
              </a:spcAft>
              <a:buClr>
                <a:schemeClr val="dk1"/>
              </a:buClr>
              <a:buSzPct val="100000"/>
              <a:buFont typeface="Verdana"/>
              <a:buChar char="▪"/>
            </a:pPr>
            <a:r>
              <a:rPr lang="en" sz="1800"/>
              <a:t>Graph types are convenience functions that allow:</a:t>
            </a:r>
            <a:endParaRPr/>
          </a:p>
          <a:p>
            <a:pPr marL="742950" lvl="1" indent="-254889" algn="l" rtl="0">
              <a:spcBef>
                <a:spcPts val="333"/>
              </a:spcBef>
              <a:spcAft>
                <a:spcPts val="0"/>
              </a:spcAft>
              <a:buClr>
                <a:srgbClr val="7F7F7F"/>
              </a:buClr>
              <a:buSzPct val="90000"/>
              <a:buFont typeface="Verdana"/>
              <a:buChar char="▪"/>
            </a:pPr>
            <a:r>
              <a:rPr lang="en" sz="1800"/>
              <a:t>Retrieval of entities, groups and relationships</a:t>
            </a:r>
            <a:endParaRPr/>
          </a:p>
          <a:p>
            <a:pPr marL="742950" lvl="1" indent="-254889" algn="l" rtl="0">
              <a:spcBef>
                <a:spcPts val="333"/>
              </a:spcBef>
              <a:spcAft>
                <a:spcPts val="0"/>
              </a:spcAft>
              <a:buClr>
                <a:srgbClr val="7F7F7F"/>
              </a:buClr>
              <a:buSzPct val="90000"/>
              <a:buFont typeface="Verdana"/>
              <a:buChar char="▪"/>
            </a:pPr>
            <a:r>
              <a:rPr lang="en" sz="1800"/>
              <a:t>Maintenance of entities, groups and relationships</a:t>
            </a:r>
            <a:endParaRPr/>
          </a:p>
          <a:p>
            <a:pPr marL="342900" lvl="0" indent="-308610" algn="l" rtl="0">
              <a:spcBef>
                <a:spcPts val="333"/>
              </a:spcBef>
              <a:spcAft>
                <a:spcPts val="0"/>
              </a:spcAft>
              <a:buClr>
                <a:schemeClr val="dk1"/>
              </a:buClr>
              <a:buSzPct val="100000"/>
              <a:buFont typeface="Verdana"/>
              <a:buChar char="▪"/>
            </a:pPr>
            <a:r>
              <a:rPr lang="en" sz="1800"/>
              <a:t>Graph type is like a pattern - it filters out relationships and leaves only relationships of certain types that are defined for it</a:t>
            </a:r>
            <a:endParaRPr/>
          </a:p>
          <a:p>
            <a:pPr marL="342900" lvl="0" indent="-308610" algn="l" rtl="0">
              <a:spcBef>
                <a:spcPts val="333"/>
              </a:spcBef>
              <a:spcAft>
                <a:spcPts val="0"/>
              </a:spcAft>
              <a:buClr>
                <a:schemeClr val="dk1"/>
              </a:buClr>
              <a:buSzPct val="100000"/>
              <a:buFont typeface="Verdana"/>
              <a:buChar char="▪"/>
            </a:pPr>
            <a:r>
              <a:rPr lang="en" sz="1800"/>
              <a:t>Graph types can have attributes:</a:t>
            </a:r>
            <a:endParaRPr/>
          </a:p>
          <a:p>
            <a:pPr marL="742950" lvl="1" indent="-258318" algn="l" rtl="0">
              <a:spcBef>
                <a:spcPts val="296"/>
              </a:spcBef>
              <a:spcAft>
                <a:spcPts val="0"/>
              </a:spcAft>
              <a:buClr>
                <a:srgbClr val="7F7F7F"/>
              </a:buClr>
              <a:buSzPct val="90000"/>
              <a:buFont typeface="Verdana"/>
              <a:buChar char="▪"/>
            </a:pPr>
            <a:r>
              <a:rPr lang="en" sz="1600"/>
              <a:t>System attributes</a:t>
            </a:r>
            <a:endParaRPr/>
          </a:p>
          <a:p>
            <a:pPr marL="742950" lvl="1" indent="-258318" algn="l" rtl="0">
              <a:spcBef>
                <a:spcPts val="296"/>
              </a:spcBef>
              <a:spcAft>
                <a:spcPts val="0"/>
              </a:spcAft>
              <a:buClr>
                <a:srgbClr val="7F7F7F"/>
              </a:buClr>
              <a:buSzPct val="90000"/>
              <a:buFont typeface="Verdana"/>
              <a:buChar char="▪"/>
            </a:pPr>
            <a:r>
              <a:rPr lang="en" sz="1600"/>
              <a:t>Tags</a:t>
            </a:r>
            <a:endParaRPr/>
          </a:p>
          <a:p>
            <a:pPr marL="742950" lvl="1" indent="-258318" algn="l" rtl="0">
              <a:spcBef>
                <a:spcPts val="296"/>
              </a:spcBef>
              <a:spcAft>
                <a:spcPts val="0"/>
              </a:spcAft>
              <a:buClr>
                <a:srgbClr val="7F7F7F"/>
              </a:buClr>
              <a:buSzPct val="90000"/>
              <a:buFont typeface="Verdana"/>
              <a:buChar char="▪"/>
            </a:pPr>
            <a:r>
              <a:rPr lang="en" sz="1600"/>
              <a:t>Simple attributes</a:t>
            </a:r>
            <a:endParaRPr/>
          </a:p>
          <a:p>
            <a:pPr marL="742950" lvl="1" indent="-258318" algn="l" rtl="0">
              <a:spcBef>
                <a:spcPts val="296"/>
              </a:spcBef>
              <a:spcAft>
                <a:spcPts val="0"/>
              </a:spcAft>
              <a:buClr>
                <a:srgbClr val="7F7F7F"/>
              </a:buClr>
              <a:buSzPct val="90000"/>
              <a:buFont typeface="Verdana"/>
              <a:buChar char="▪"/>
            </a:pPr>
            <a:r>
              <a:rPr lang="en" sz="1600"/>
              <a:t>Complex attributes</a:t>
            </a:r>
            <a:endParaRPr/>
          </a:p>
          <a:p>
            <a:pPr marL="342900" lvl="0" indent="-308610" algn="l" rtl="0">
              <a:spcBef>
                <a:spcPts val="333"/>
              </a:spcBef>
              <a:spcAft>
                <a:spcPts val="0"/>
              </a:spcAft>
              <a:buClr>
                <a:schemeClr val="dk1"/>
              </a:buClr>
              <a:buSzPct val="100000"/>
              <a:buFont typeface="Verdana"/>
              <a:buChar char="▪"/>
            </a:pPr>
            <a:r>
              <a:rPr lang="en" sz="1800"/>
              <a:t>Graph type properties include:</a:t>
            </a:r>
            <a:endParaRPr/>
          </a:p>
          <a:p>
            <a:pPr marL="742950" lvl="1" indent="-258318" algn="l" rtl="0">
              <a:spcBef>
                <a:spcPts val="296"/>
              </a:spcBef>
              <a:spcAft>
                <a:spcPts val="0"/>
              </a:spcAft>
              <a:buClr>
                <a:srgbClr val="7F7F7F"/>
              </a:buClr>
              <a:buSzPct val="90000"/>
              <a:buFont typeface="Verdana"/>
              <a:buChar char="▪"/>
            </a:pPr>
            <a:r>
              <a:rPr lang="en" sz="1600"/>
              <a:t>Visualization layout</a:t>
            </a:r>
            <a:endParaRPr/>
          </a:p>
          <a:p>
            <a:pPr marL="742950" lvl="1" indent="-258318" algn="l" rtl="0">
              <a:spcBef>
                <a:spcPts val="296"/>
              </a:spcBef>
              <a:spcAft>
                <a:spcPts val="0"/>
              </a:spcAft>
              <a:buClr>
                <a:srgbClr val="7F7F7F"/>
              </a:buClr>
              <a:buSzPct val="90000"/>
              <a:buFont typeface="Verdana"/>
              <a:buChar char="▪"/>
            </a:pPr>
            <a:r>
              <a:rPr lang="en" sz="1600"/>
              <a:t>Style settings</a:t>
            </a:r>
            <a:endParaRPr/>
          </a:p>
          <a:p>
            <a:pPr marL="742950" lvl="1" indent="-258318" algn="l" rtl="0">
              <a:spcBef>
                <a:spcPts val="296"/>
              </a:spcBef>
              <a:spcAft>
                <a:spcPts val="0"/>
              </a:spcAft>
              <a:buClr>
                <a:srgbClr val="7F7F7F"/>
              </a:buClr>
              <a:buSzPct val="90000"/>
              <a:buFont typeface="Verdana"/>
              <a:buChar char="▪"/>
            </a:pPr>
            <a:r>
              <a:rPr lang="en" sz="1600"/>
              <a:t>Validation settings</a:t>
            </a:r>
            <a:endParaRPr/>
          </a:p>
          <a:p>
            <a:pPr marL="742950" lvl="1" indent="-201168" algn="l" rtl="0">
              <a:spcBef>
                <a:spcPts val="296"/>
              </a:spcBef>
              <a:spcAft>
                <a:spcPts val="0"/>
              </a:spcAft>
              <a:buClr>
                <a:srgbClr val="7F7F7F"/>
              </a:buClr>
              <a:buSzPct val="90000"/>
              <a:buFont typeface="Verdana"/>
              <a:buNone/>
            </a:pPr>
            <a:endParaRPr sz="1600"/>
          </a:p>
        </p:txBody>
      </p:sp>
      <p:sp>
        <p:nvSpPr>
          <p:cNvPr id="345" name="Google Shape;345;p20"/>
          <p:cNvSpPr txBox="1">
            <a:spLocks noGrp="1"/>
          </p:cNvSpPr>
          <p:nvPr>
            <p:ph type="title"/>
          </p:nvPr>
        </p:nvSpPr>
        <p:spPr>
          <a:xfrm>
            <a:off x="342900" y="0"/>
            <a:ext cx="8450700" cy="407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207BB1"/>
              </a:buClr>
              <a:buSzPts val="2400"/>
              <a:buFont typeface="Verdana"/>
              <a:buNone/>
            </a:pPr>
            <a:r>
              <a:rPr lang="en"/>
              <a:t>Graph types</a:t>
            </a:r>
            <a:endParaRPr/>
          </a:p>
        </p:txBody>
      </p:sp>
      <p:sp>
        <p:nvSpPr>
          <p:cNvPr id="346" name="Google Shape;346;p20"/>
          <p:cNvSpPr txBox="1">
            <a:spLocks noGrp="1"/>
          </p:cNvSpPr>
          <p:nvPr>
            <p:ph type="ftr" idx="11"/>
          </p:nvPr>
        </p:nvSpPr>
        <p:spPr>
          <a:xfrm>
            <a:off x="3886200" y="3729038"/>
            <a:ext cx="4648200" cy="128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
              <a:t>Confidential and Proprietary – please do not distribute without prior permission</a:t>
            </a:r>
            <a:endParaRPr/>
          </a:p>
        </p:txBody>
      </p:sp>
      <p:sp>
        <p:nvSpPr>
          <p:cNvPr id="347" name="Google Shape;347;p20"/>
          <p:cNvSpPr txBox="1">
            <a:spLocks noGrp="1"/>
          </p:cNvSpPr>
          <p:nvPr>
            <p:ph type="sldNum" idx="12"/>
          </p:nvPr>
        </p:nvSpPr>
        <p:spPr>
          <a:xfrm>
            <a:off x="8534400" y="3729038"/>
            <a:ext cx="609600" cy="12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
              <a:t>13</a:t>
            </a:fld>
            <a:endParaRPr/>
          </a:p>
        </p:txBody>
      </p:sp>
      <p:grpSp>
        <p:nvGrpSpPr>
          <p:cNvPr id="348" name="Google Shape;348;p20"/>
          <p:cNvGrpSpPr/>
          <p:nvPr/>
        </p:nvGrpSpPr>
        <p:grpSpPr>
          <a:xfrm>
            <a:off x="3969750" y="3095175"/>
            <a:ext cx="4787900" cy="1565100"/>
            <a:chOff x="3962400" y="4038600"/>
            <a:chExt cx="4787900" cy="2086800"/>
          </a:xfrm>
        </p:grpSpPr>
        <p:pic>
          <p:nvPicPr>
            <p:cNvPr id="349" name="Google Shape;349;p20"/>
            <p:cNvPicPr preferRelativeResize="0"/>
            <p:nvPr/>
          </p:nvPicPr>
          <p:blipFill rotWithShape="1">
            <a:blip r:embed="rId3">
              <a:alphaModFix/>
            </a:blip>
            <a:srcRect/>
            <a:stretch/>
          </p:blipFill>
          <p:spPr>
            <a:xfrm>
              <a:off x="3962400" y="4038600"/>
              <a:ext cx="4787900" cy="1854200"/>
            </a:xfrm>
            <a:prstGeom prst="rect">
              <a:avLst/>
            </a:prstGeom>
            <a:noFill/>
            <a:ln>
              <a:noFill/>
            </a:ln>
          </p:spPr>
        </p:pic>
        <p:sp>
          <p:nvSpPr>
            <p:cNvPr id="350" name="Google Shape;350;p20"/>
            <p:cNvSpPr txBox="1"/>
            <p:nvPr/>
          </p:nvSpPr>
          <p:spPr>
            <a:xfrm>
              <a:off x="4473555" y="5715000"/>
              <a:ext cx="1384800" cy="41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All Relationships</a:t>
              </a:r>
              <a:endParaRPr sz="1400">
                <a:solidFill>
                  <a:schemeClr val="dk1"/>
                </a:solidFill>
                <a:latin typeface="Calibri"/>
                <a:ea typeface="Calibri"/>
                <a:cs typeface="Calibri"/>
                <a:sym typeface="Calibri"/>
              </a:endParaRPr>
            </a:p>
          </p:txBody>
        </p:sp>
        <p:sp>
          <p:nvSpPr>
            <p:cNvPr id="351" name="Google Shape;351;p20"/>
            <p:cNvSpPr txBox="1"/>
            <p:nvPr/>
          </p:nvSpPr>
          <p:spPr>
            <a:xfrm>
              <a:off x="6759555" y="5715000"/>
              <a:ext cx="1774800" cy="41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Graph Type container</a:t>
              </a:r>
              <a:endParaRPr sz="1400">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1"/>
          <p:cNvSpPr txBox="1">
            <a:spLocks noGrp="1"/>
          </p:cNvSpPr>
          <p:nvPr>
            <p:ph type="ctrTitle"/>
          </p:nvPr>
        </p:nvSpPr>
        <p:spPr>
          <a:xfrm>
            <a:off x="1289474" y="2269551"/>
            <a:ext cx="7596900" cy="422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Guidelines / Best practices</a:t>
            </a:r>
            <a:endParaRPr/>
          </a:p>
        </p:txBody>
      </p:sp>
      <p:sp>
        <p:nvSpPr>
          <p:cNvPr id="357" name="Google Shape;357;p21"/>
          <p:cNvSpPr txBox="1">
            <a:spLocks noGrp="1"/>
          </p:cNvSpPr>
          <p:nvPr>
            <p:ph type="title" idx="3"/>
          </p:nvPr>
        </p:nvSpPr>
        <p:spPr>
          <a:xfrm>
            <a:off x="257175" y="4491652"/>
            <a:ext cx="1990800" cy="1785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endParaRPr/>
          </a:p>
        </p:txBody>
      </p:sp>
      <p:sp>
        <p:nvSpPr>
          <p:cNvPr id="358" name="Google Shape;358;p21"/>
          <p:cNvSpPr txBox="1">
            <a:spLocks noGrp="1"/>
          </p:cNvSpPr>
          <p:nvPr>
            <p:ph type="title" idx="4"/>
          </p:nvPr>
        </p:nvSpPr>
        <p:spPr>
          <a:xfrm>
            <a:off x="257175" y="4695439"/>
            <a:ext cx="1990800" cy="1785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2"/>
          <p:cNvSpPr txBox="1">
            <a:spLocks noGrp="1"/>
          </p:cNvSpPr>
          <p:nvPr>
            <p:ph type="body" idx="1"/>
          </p:nvPr>
        </p:nvSpPr>
        <p:spPr>
          <a:xfrm>
            <a:off x="340650" y="600038"/>
            <a:ext cx="8455200" cy="3129000"/>
          </a:xfrm>
          <a:prstGeom prst="rect">
            <a:avLst/>
          </a:prstGeom>
          <a:noFill/>
          <a:ln>
            <a:noFill/>
          </a:ln>
        </p:spPr>
        <p:txBody>
          <a:bodyPr spcFirstLastPara="1" wrap="square" lIns="91425" tIns="45700" rIns="91425" bIns="45700" anchor="t" anchorCtr="0">
            <a:normAutofit fontScale="92500" lnSpcReduction="20000"/>
          </a:bodyPr>
          <a:lstStyle/>
          <a:p>
            <a:pPr marL="228600" lvl="0" indent="0" algn="l" rtl="0">
              <a:lnSpc>
                <a:spcPct val="100000"/>
              </a:lnSpc>
              <a:spcBef>
                <a:spcPts val="300"/>
              </a:spcBef>
              <a:spcAft>
                <a:spcPts val="0"/>
              </a:spcAft>
              <a:buNone/>
            </a:pPr>
            <a:r>
              <a:rPr lang="en" sz="1200">
                <a:solidFill>
                  <a:schemeClr val="dk1"/>
                </a:solidFill>
                <a:latin typeface="Calibri"/>
                <a:ea typeface="Calibri"/>
                <a:cs typeface="Calibri"/>
                <a:sym typeface="Calibri"/>
              </a:rPr>
              <a:t>Reltio provides default out of the box multi layer configuration. Please use following approach for defining new entities.</a:t>
            </a:r>
            <a:endParaRPr sz="1200">
              <a:solidFill>
                <a:schemeClr val="dk1"/>
              </a:solidFill>
              <a:latin typeface="Calibri"/>
              <a:ea typeface="Calibri"/>
              <a:cs typeface="Calibri"/>
              <a:sym typeface="Calibri"/>
            </a:endParaRPr>
          </a:p>
          <a:p>
            <a:pPr marL="914400" lvl="0" indent="-299085" algn="l" rtl="0">
              <a:lnSpc>
                <a:spcPct val="107916"/>
              </a:lnSpc>
              <a:spcBef>
                <a:spcPts val="1200"/>
              </a:spcBef>
              <a:spcAft>
                <a:spcPts val="0"/>
              </a:spcAft>
              <a:buSzPct val="100000"/>
              <a:buFont typeface="Calibri"/>
              <a:buAutoNum type="alphaLcPeriod"/>
            </a:pPr>
            <a:r>
              <a:rPr lang="en" sz="1200">
                <a:solidFill>
                  <a:schemeClr val="dk1"/>
                </a:solidFill>
                <a:latin typeface="Calibri"/>
                <a:ea typeface="Calibri"/>
                <a:cs typeface="Calibri"/>
                <a:sym typeface="Calibri"/>
              </a:rPr>
              <a:t>If customer vertical has defined Reltio L2, please use the L2 entities already defined. Following are the existing L2 configuration available today:</a:t>
            </a:r>
            <a:endParaRPr sz="1200">
              <a:solidFill>
                <a:schemeClr val="dk1"/>
              </a:solidFill>
              <a:latin typeface="Calibri"/>
              <a:ea typeface="Calibri"/>
              <a:cs typeface="Calibri"/>
              <a:sym typeface="Calibri"/>
            </a:endParaRPr>
          </a:p>
          <a:p>
            <a:pPr marL="457200" lvl="0" indent="0" algn="l" rtl="0">
              <a:lnSpc>
                <a:spcPct val="107916"/>
              </a:lnSpc>
              <a:spcBef>
                <a:spcPts val="1200"/>
              </a:spcBef>
              <a:spcAft>
                <a:spcPts val="0"/>
              </a:spcAft>
              <a:buNone/>
            </a:pPr>
            <a:r>
              <a:rPr lang="en" sz="1200">
                <a:solidFill>
                  <a:schemeClr val="dk1"/>
                </a:solidFill>
                <a:latin typeface="Calibri"/>
                <a:ea typeface="Calibri"/>
                <a:cs typeface="Calibri"/>
                <a:sym typeface="Calibri"/>
              </a:rPr>
              <a:t>Repository: </a:t>
            </a:r>
            <a:r>
              <a:rPr lang="en" sz="1200" u="sng">
                <a:solidFill>
                  <a:schemeClr val="hlink"/>
                </a:solidFill>
                <a:latin typeface="Calibri"/>
                <a:ea typeface="Calibri"/>
                <a:cs typeface="Calibri"/>
                <a:sym typeface="Calibri"/>
                <a:hlinkClick r:id="rId3"/>
              </a:rPr>
              <a:t>https://bitbucket.org/reltio-ondemand/workspace/projects/ROCS</a:t>
            </a:r>
            <a:endParaRPr sz="1200">
              <a:solidFill>
                <a:schemeClr val="dk1"/>
              </a:solidFill>
              <a:latin typeface="Calibri"/>
              <a:ea typeface="Calibri"/>
              <a:cs typeface="Calibri"/>
              <a:sym typeface="Calibri"/>
            </a:endParaRPr>
          </a:p>
          <a:p>
            <a:pPr marL="1371600" lvl="0" indent="-299085" algn="l" rtl="0">
              <a:lnSpc>
                <a:spcPct val="107916"/>
              </a:lnSpc>
              <a:spcBef>
                <a:spcPts val="1200"/>
              </a:spcBef>
              <a:spcAft>
                <a:spcPts val="0"/>
              </a:spcAft>
              <a:buSzPct val="100000"/>
              <a:buFont typeface="Calibri"/>
              <a:buChar char="●"/>
            </a:pPr>
            <a:r>
              <a:rPr lang="en" sz="1200" u="sng">
                <a:solidFill>
                  <a:srgbClr val="1155C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Life-Sciences</a:t>
            </a:r>
            <a:endParaRPr sz="1200">
              <a:solidFill>
                <a:schemeClr val="dk1"/>
              </a:solidFill>
              <a:latin typeface="Calibri"/>
              <a:ea typeface="Calibri"/>
              <a:cs typeface="Calibri"/>
              <a:sym typeface="Calibri"/>
            </a:endParaRPr>
          </a:p>
          <a:p>
            <a:pPr marL="1371600" lvl="0" indent="-299085" algn="l" rtl="0">
              <a:lnSpc>
                <a:spcPct val="107916"/>
              </a:lnSpc>
              <a:spcBef>
                <a:spcPts val="0"/>
              </a:spcBef>
              <a:spcAft>
                <a:spcPts val="0"/>
              </a:spcAft>
              <a:buSzPct val="100000"/>
              <a:buFont typeface="Calibri"/>
              <a:buChar char="●"/>
            </a:pPr>
            <a:r>
              <a:rPr lang="en" sz="1200" u="sng">
                <a:solidFill>
                  <a:srgbClr val="1155CC"/>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Consumer360</a:t>
            </a:r>
            <a:endParaRPr sz="1200">
              <a:solidFill>
                <a:schemeClr val="dk1"/>
              </a:solidFill>
              <a:latin typeface="Calibri"/>
              <a:ea typeface="Calibri"/>
              <a:cs typeface="Calibri"/>
              <a:sym typeface="Calibri"/>
            </a:endParaRPr>
          </a:p>
          <a:p>
            <a:pPr marL="1371600" lvl="0" indent="-299085" algn="l" rtl="0">
              <a:lnSpc>
                <a:spcPct val="107916"/>
              </a:lnSpc>
              <a:spcBef>
                <a:spcPts val="0"/>
              </a:spcBef>
              <a:spcAft>
                <a:spcPts val="0"/>
              </a:spcAft>
              <a:buSzPct val="100000"/>
              <a:buFont typeface="Calibri"/>
              <a:buChar char="●"/>
            </a:pPr>
            <a:r>
              <a:rPr lang="en" sz="1200" u="sng">
                <a:solidFill>
                  <a:srgbClr val="1155CC"/>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Account360</a:t>
            </a:r>
            <a:endParaRPr sz="1200">
              <a:solidFill>
                <a:schemeClr val="dk1"/>
              </a:solidFill>
              <a:latin typeface="Calibri"/>
              <a:ea typeface="Calibri"/>
              <a:cs typeface="Calibri"/>
              <a:sym typeface="Calibri"/>
            </a:endParaRPr>
          </a:p>
          <a:p>
            <a:pPr marL="1371600" lvl="0" indent="-299085" algn="l" rtl="0">
              <a:lnSpc>
                <a:spcPct val="107916"/>
              </a:lnSpc>
              <a:spcBef>
                <a:spcPts val="0"/>
              </a:spcBef>
              <a:spcAft>
                <a:spcPts val="0"/>
              </a:spcAft>
              <a:buSzPct val="100000"/>
              <a:buFont typeface="Calibri"/>
              <a:buChar char="●"/>
            </a:pPr>
            <a:r>
              <a:rPr lang="en" sz="1200" u="sng">
                <a:solidFill>
                  <a:srgbClr val="1155CC"/>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LSProduct360</a:t>
            </a:r>
            <a:endParaRPr sz="1200">
              <a:solidFill>
                <a:schemeClr val="dk1"/>
              </a:solidFill>
              <a:latin typeface="Calibri"/>
              <a:ea typeface="Calibri"/>
              <a:cs typeface="Calibri"/>
              <a:sym typeface="Calibri"/>
            </a:endParaRPr>
          </a:p>
          <a:p>
            <a:pPr marL="914400" lvl="0" indent="-299085" algn="l" rtl="0">
              <a:lnSpc>
                <a:spcPct val="107916"/>
              </a:lnSpc>
              <a:spcBef>
                <a:spcPts val="0"/>
              </a:spcBef>
              <a:spcAft>
                <a:spcPts val="0"/>
              </a:spcAft>
              <a:buSzPct val="100000"/>
              <a:buFont typeface="Calibri"/>
              <a:buAutoNum type="alphaLcPeriod"/>
            </a:pPr>
            <a:r>
              <a:rPr lang="en" sz="1200">
                <a:solidFill>
                  <a:schemeClr val="dk1"/>
                </a:solidFill>
                <a:latin typeface="Calibri"/>
                <a:ea typeface="Calibri"/>
                <a:cs typeface="Calibri"/>
                <a:sym typeface="Calibri"/>
              </a:rPr>
              <a:t>Identify the existing (L1/L2/L3) entity and relationships types</a:t>
            </a:r>
            <a:endParaRPr sz="1200">
              <a:solidFill>
                <a:schemeClr val="dk1"/>
              </a:solidFill>
              <a:latin typeface="Calibri"/>
              <a:ea typeface="Calibri"/>
              <a:cs typeface="Calibri"/>
              <a:sym typeface="Calibri"/>
            </a:endParaRPr>
          </a:p>
          <a:p>
            <a:pPr marL="914400" lvl="0" indent="-299085" algn="l" rtl="0">
              <a:lnSpc>
                <a:spcPct val="107916"/>
              </a:lnSpc>
              <a:spcBef>
                <a:spcPts val="0"/>
              </a:spcBef>
              <a:spcAft>
                <a:spcPts val="0"/>
              </a:spcAft>
              <a:buSzPct val="100000"/>
              <a:buFont typeface="Calibri"/>
              <a:buAutoNum type="alphaLcPeriod"/>
            </a:pPr>
            <a:r>
              <a:rPr lang="en" sz="1200">
                <a:solidFill>
                  <a:schemeClr val="dk1"/>
                </a:solidFill>
                <a:latin typeface="Calibri"/>
                <a:ea typeface="Calibri"/>
                <a:cs typeface="Calibri"/>
                <a:sym typeface="Calibri"/>
              </a:rPr>
              <a:t>Use L2 entities for defined verticals and extend them in L3 for customization. Define new attributes only if they do not exist in L1 or L2</a:t>
            </a:r>
            <a:endParaRPr sz="1200">
              <a:solidFill>
                <a:schemeClr val="dk1"/>
              </a:solidFill>
              <a:latin typeface="Calibri"/>
              <a:ea typeface="Calibri"/>
              <a:cs typeface="Calibri"/>
              <a:sym typeface="Calibri"/>
            </a:endParaRPr>
          </a:p>
          <a:p>
            <a:pPr marL="914400" lvl="0" indent="-299085" algn="l" rtl="0">
              <a:lnSpc>
                <a:spcPct val="107916"/>
              </a:lnSpc>
              <a:spcBef>
                <a:spcPts val="0"/>
              </a:spcBef>
              <a:spcAft>
                <a:spcPts val="0"/>
              </a:spcAft>
              <a:buSzPct val="100000"/>
              <a:buFont typeface="Calibri"/>
              <a:buAutoNum type="alphaLcPeriod"/>
            </a:pPr>
            <a:r>
              <a:rPr lang="en" sz="1200" b="1">
                <a:solidFill>
                  <a:schemeClr val="dk1"/>
                </a:solidFill>
                <a:latin typeface="Calibri"/>
                <a:ea typeface="Calibri"/>
                <a:cs typeface="Calibri"/>
                <a:sym typeface="Calibri"/>
              </a:rPr>
              <a:t>Identify new entity types</a:t>
            </a:r>
            <a:endParaRPr sz="1200" b="1">
              <a:solidFill>
                <a:schemeClr val="dk1"/>
              </a:solidFill>
              <a:latin typeface="Calibri"/>
              <a:ea typeface="Calibri"/>
              <a:cs typeface="Calibri"/>
              <a:sym typeface="Calibri"/>
            </a:endParaRPr>
          </a:p>
          <a:p>
            <a:pPr marL="914400" lvl="0" indent="-299085" algn="l" rtl="0">
              <a:lnSpc>
                <a:spcPct val="107916"/>
              </a:lnSpc>
              <a:spcBef>
                <a:spcPts val="0"/>
              </a:spcBef>
              <a:spcAft>
                <a:spcPts val="0"/>
              </a:spcAft>
              <a:buSzPct val="100000"/>
              <a:buFont typeface="Calibri"/>
              <a:buAutoNum type="alphaLcPeriod"/>
            </a:pPr>
            <a:r>
              <a:rPr lang="en" sz="1200" b="1">
                <a:solidFill>
                  <a:schemeClr val="dk1"/>
                </a:solidFill>
                <a:latin typeface="Calibri"/>
                <a:ea typeface="Calibri"/>
                <a:cs typeface="Calibri"/>
                <a:sym typeface="Calibri"/>
              </a:rPr>
              <a:t>Identify new relationship types</a:t>
            </a:r>
            <a:endParaRPr sz="1200" b="1">
              <a:solidFill>
                <a:schemeClr val="dk1"/>
              </a:solidFill>
              <a:latin typeface="Calibri"/>
              <a:ea typeface="Calibri"/>
              <a:cs typeface="Calibri"/>
              <a:sym typeface="Calibri"/>
            </a:endParaRPr>
          </a:p>
          <a:p>
            <a:pPr marL="914400" lvl="0" indent="-299085" algn="l" rtl="0">
              <a:lnSpc>
                <a:spcPct val="107916"/>
              </a:lnSpc>
              <a:spcBef>
                <a:spcPts val="0"/>
              </a:spcBef>
              <a:spcAft>
                <a:spcPts val="0"/>
              </a:spcAft>
              <a:buSzPct val="100000"/>
              <a:buFont typeface="Calibri"/>
              <a:buAutoNum type="alphaLcPeriod"/>
            </a:pPr>
            <a:r>
              <a:rPr lang="en" sz="1200" b="1">
                <a:solidFill>
                  <a:schemeClr val="dk1"/>
                </a:solidFill>
                <a:latin typeface="Calibri"/>
                <a:ea typeface="Calibri"/>
                <a:cs typeface="Calibri"/>
                <a:sym typeface="Calibri"/>
              </a:rPr>
              <a:t>Identify new interaction types</a:t>
            </a:r>
            <a:endParaRPr sz="1200" b="1">
              <a:solidFill>
                <a:schemeClr val="dk1"/>
              </a:solidFill>
              <a:latin typeface="Calibri"/>
              <a:ea typeface="Calibri"/>
              <a:cs typeface="Calibri"/>
              <a:sym typeface="Calibri"/>
            </a:endParaRPr>
          </a:p>
          <a:p>
            <a:pPr marL="914400" lvl="0" indent="-299085" algn="l" rtl="0">
              <a:lnSpc>
                <a:spcPct val="107916"/>
              </a:lnSpc>
              <a:spcBef>
                <a:spcPts val="0"/>
              </a:spcBef>
              <a:spcAft>
                <a:spcPts val="0"/>
              </a:spcAft>
              <a:buSzPct val="100000"/>
              <a:buFont typeface="Calibri"/>
              <a:buAutoNum type="alphaLcPeriod"/>
            </a:pPr>
            <a:r>
              <a:rPr lang="en" sz="1200">
                <a:solidFill>
                  <a:schemeClr val="dk1"/>
                </a:solidFill>
                <a:latin typeface="Calibri"/>
                <a:ea typeface="Calibri"/>
                <a:cs typeface="Calibri"/>
                <a:sym typeface="Calibri"/>
              </a:rPr>
              <a:t>Identify the Reference data (RDM)</a:t>
            </a:r>
            <a:endParaRPr sz="1200">
              <a:solidFill>
                <a:schemeClr val="dk1"/>
              </a:solidFill>
              <a:latin typeface="Calibri"/>
              <a:ea typeface="Calibri"/>
              <a:cs typeface="Calibri"/>
              <a:sym typeface="Calibri"/>
            </a:endParaRPr>
          </a:p>
          <a:p>
            <a:pPr marL="742950" lvl="1" indent="-201168" algn="l" rtl="0">
              <a:spcBef>
                <a:spcPts val="296"/>
              </a:spcBef>
              <a:spcAft>
                <a:spcPts val="0"/>
              </a:spcAft>
              <a:buClr>
                <a:srgbClr val="7F7F7F"/>
              </a:buClr>
              <a:buSzPct val="90000"/>
              <a:buFont typeface="Verdana"/>
              <a:buNone/>
            </a:pPr>
            <a:endParaRPr sz="1600"/>
          </a:p>
        </p:txBody>
      </p:sp>
      <p:sp>
        <p:nvSpPr>
          <p:cNvPr id="364" name="Google Shape;364;p22"/>
          <p:cNvSpPr txBox="1">
            <a:spLocks noGrp="1"/>
          </p:cNvSpPr>
          <p:nvPr>
            <p:ph type="title"/>
          </p:nvPr>
        </p:nvSpPr>
        <p:spPr>
          <a:xfrm>
            <a:off x="342900" y="0"/>
            <a:ext cx="8450700" cy="407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207BB1"/>
              </a:buClr>
              <a:buSzPts val="2400"/>
              <a:buFont typeface="Verdana"/>
              <a:buNone/>
            </a:pPr>
            <a:r>
              <a:rPr lang="en"/>
              <a:t>Reltio Accelerators </a:t>
            </a:r>
            <a:endParaRPr/>
          </a:p>
        </p:txBody>
      </p:sp>
      <p:sp>
        <p:nvSpPr>
          <p:cNvPr id="365" name="Google Shape;365;p22"/>
          <p:cNvSpPr txBox="1">
            <a:spLocks noGrp="1"/>
          </p:cNvSpPr>
          <p:nvPr>
            <p:ph type="sldNum" idx="12"/>
          </p:nvPr>
        </p:nvSpPr>
        <p:spPr>
          <a:xfrm>
            <a:off x="8534400" y="3729038"/>
            <a:ext cx="609600" cy="12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3"/>
          <p:cNvSpPr txBox="1">
            <a:spLocks noGrp="1"/>
          </p:cNvSpPr>
          <p:nvPr>
            <p:ph type="body" idx="1"/>
          </p:nvPr>
        </p:nvSpPr>
        <p:spPr>
          <a:xfrm>
            <a:off x="340650" y="600038"/>
            <a:ext cx="8455200" cy="3129000"/>
          </a:xfrm>
          <a:prstGeom prst="rect">
            <a:avLst/>
          </a:prstGeom>
          <a:noFill/>
          <a:ln>
            <a:noFill/>
          </a:ln>
        </p:spPr>
        <p:txBody>
          <a:bodyPr spcFirstLastPara="1" wrap="square" lIns="91425" tIns="45700" rIns="91425" bIns="45700" anchor="t" anchorCtr="0">
            <a:normAutofit lnSpcReduction="10000"/>
          </a:bodyPr>
          <a:lstStyle/>
          <a:p>
            <a:pPr marL="228600" lvl="0" indent="0" algn="l" rtl="0">
              <a:lnSpc>
                <a:spcPct val="100000"/>
              </a:lnSpc>
              <a:spcBef>
                <a:spcPts val="300"/>
              </a:spcBef>
              <a:spcAft>
                <a:spcPts val="0"/>
              </a:spcAft>
              <a:buNone/>
            </a:pPr>
            <a:r>
              <a:rPr lang="en" sz="1200">
                <a:solidFill>
                  <a:schemeClr val="dk1"/>
                </a:solidFill>
                <a:latin typeface="Calibri"/>
                <a:ea typeface="Calibri"/>
                <a:cs typeface="Calibri"/>
                <a:sym typeface="Calibri"/>
              </a:rPr>
              <a:t>If the vertical is not defined in Reltio L2 or the information being stored cannot use one of the existing entities, we follow the below approach to define it as either an entity, RDM or a lookup. </a:t>
            </a:r>
            <a:endParaRPr sz="1200">
              <a:solidFill>
                <a:schemeClr val="dk1"/>
              </a:solidFill>
              <a:latin typeface="Calibri"/>
              <a:ea typeface="Calibri"/>
              <a:cs typeface="Calibri"/>
              <a:sym typeface="Calibri"/>
            </a:endParaRPr>
          </a:p>
          <a:p>
            <a:pPr marL="228600" lvl="0" indent="0" algn="l" rtl="0">
              <a:lnSpc>
                <a:spcPct val="100000"/>
              </a:lnSpc>
              <a:spcBef>
                <a:spcPts val="800"/>
              </a:spcBef>
              <a:spcAft>
                <a:spcPts val="0"/>
              </a:spcAft>
              <a:buNone/>
            </a:pPr>
            <a:endParaRPr sz="1200">
              <a:solidFill>
                <a:schemeClr val="dk1"/>
              </a:solidFill>
              <a:latin typeface="Calibri"/>
              <a:ea typeface="Calibri"/>
              <a:cs typeface="Calibri"/>
              <a:sym typeface="Calibri"/>
            </a:endParaRPr>
          </a:p>
          <a:p>
            <a:pPr marL="228600" lvl="0" indent="0" algn="l" rtl="0">
              <a:lnSpc>
                <a:spcPct val="100000"/>
              </a:lnSpc>
              <a:spcBef>
                <a:spcPts val="800"/>
              </a:spcBef>
              <a:spcAft>
                <a:spcPts val="0"/>
              </a:spcAft>
              <a:buNone/>
            </a:pPr>
            <a:r>
              <a:rPr lang="en" sz="1200">
                <a:solidFill>
                  <a:schemeClr val="dk1"/>
                </a:solidFill>
                <a:latin typeface="Calibri"/>
                <a:ea typeface="Calibri"/>
                <a:cs typeface="Calibri"/>
                <a:sym typeface="Calibri"/>
              </a:rPr>
              <a:t>Below are some of the additional considerations when defining new entities:</a:t>
            </a:r>
            <a:endParaRPr sz="1200">
              <a:solidFill>
                <a:schemeClr val="dk1"/>
              </a:solidFill>
              <a:latin typeface="Calibri"/>
              <a:ea typeface="Calibri"/>
              <a:cs typeface="Calibri"/>
              <a:sym typeface="Calibri"/>
            </a:endParaRPr>
          </a:p>
          <a:p>
            <a:pPr marL="457200" lvl="0" indent="-304800" algn="l" rtl="0">
              <a:lnSpc>
                <a:spcPct val="107916"/>
              </a:lnSpc>
              <a:spcBef>
                <a:spcPts val="1200"/>
              </a:spcBef>
              <a:spcAft>
                <a:spcPts val="0"/>
              </a:spcAft>
              <a:buSzPts val="1200"/>
              <a:buFont typeface="Calibri"/>
              <a:buChar char="●"/>
            </a:pPr>
            <a:r>
              <a:rPr lang="en" sz="1200">
                <a:solidFill>
                  <a:schemeClr val="dk1"/>
                </a:solidFill>
                <a:latin typeface="Calibri"/>
                <a:ea typeface="Calibri"/>
                <a:cs typeface="Calibri"/>
                <a:sym typeface="Calibri"/>
              </a:rPr>
              <a:t>If not done correctly, entity modeling can adversely affect UI, data load, and matching performance. Please collect enough data points during initial phases to drive the modeling decisions.</a:t>
            </a:r>
            <a:endParaRPr sz="1200">
              <a:solidFill>
                <a:schemeClr val="dk1"/>
              </a:solidFill>
              <a:latin typeface="Calibri"/>
              <a:ea typeface="Calibri"/>
              <a:cs typeface="Calibri"/>
              <a:sym typeface="Calibri"/>
            </a:endParaRPr>
          </a:p>
          <a:p>
            <a:pPr marL="457200" lvl="0" indent="-304800" algn="l" rtl="0">
              <a:lnSpc>
                <a:spcPct val="107916"/>
              </a:lnSpc>
              <a:spcBef>
                <a:spcPts val="0"/>
              </a:spcBef>
              <a:spcAft>
                <a:spcPts val="0"/>
              </a:spcAft>
              <a:buSzPts val="1200"/>
              <a:buFont typeface="Calibri"/>
              <a:buChar char="●"/>
            </a:pPr>
            <a:r>
              <a:rPr lang="en" sz="1200">
                <a:solidFill>
                  <a:schemeClr val="dk1"/>
                </a:solidFill>
                <a:latin typeface="Calibri"/>
                <a:ea typeface="Calibri"/>
                <a:cs typeface="Calibri"/>
                <a:sym typeface="Calibri"/>
              </a:rPr>
              <a:t>When modeling high cardinality relations, nested attributes are </a:t>
            </a:r>
            <a:r>
              <a:rPr lang="en" sz="1200" b="1">
                <a:solidFill>
                  <a:schemeClr val="dk1"/>
                </a:solidFill>
                <a:latin typeface="Calibri"/>
                <a:ea typeface="Calibri"/>
                <a:cs typeface="Calibri"/>
                <a:sym typeface="Calibri"/>
              </a:rPr>
              <a:t>preferable </a:t>
            </a:r>
            <a:r>
              <a:rPr lang="en" sz="1200">
                <a:solidFill>
                  <a:schemeClr val="dk1"/>
                </a:solidFill>
                <a:latin typeface="Calibri"/>
                <a:ea typeface="Calibri"/>
                <a:cs typeface="Calibri"/>
                <a:sym typeface="Calibri"/>
              </a:rPr>
              <a:t>over the reference attributes. Nested attributes perform better in terms of storage, and maintenance of data (create, update, delete etc.).</a:t>
            </a:r>
            <a:endParaRPr sz="1200">
              <a:solidFill>
                <a:schemeClr val="dk1"/>
              </a:solidFill>
              <a:latin typeface="Calibri"/>
              <a:ea typeface="Calibri"/>
              <a:cs typeface="Calibri"/>
              <a:sym typeface="Calibri"/>
            </a:endParaRPr>
          </a:p>
          <a:p>
            <a:pPr marL="457200" lvl="0" indent="-304800" algn="l" rtl="0">
              <a:lnSpc>
                <a:spcPct val="107916"/>
              </a:lnSpc>
              <a:spcBef>
                <a:spcPts val="0"/>
              </a:spcBef>
              <a:spcAft>
                <a:spcPts val="0"/>
              </a:spcAft>
              <a:buSzPts val="1200"/>
              <a:buFont typeface="Calibri"/>
              <a:buChar char="●"/>
            </a:pPr>
            <a:r>
              <a:rPr lang="en" sz="1200">
                <a:solidFill>
                  <a:schemeClr val="dk1"/>
                </a:solidFill>
                <a:latin typeface="Calibri"/>
                <a:ea typeface="Calibri"/>
                <a:cs typeface="Calibri"/>
                <a:sym typeface="Calibri"/>
              </a:rPr>
              <a:t>When moving a MDM system originally defined in </a:t>
            </a:r>
            <a:r>
              <a:rPr lang="en" sz="1200" b="1">
                <a:solidFill>
                  <a:schemeClr val="dk1"/>
                </a:solidFill>
                <a:latin typeface="Calibri"/>
                <a:ea typeface="Calibri"/>
                <a:cs typeface="Calibri"/>
                <a:sym typeface="Calibri"/>
              </a:rPr>
              <a:t>Relational databases</a:t>
            </a:r>
            <a:r>
              <a:rPr lang="en" sz="1200">
                <a:solidFill>
                  <a:schemeClr val="dk1"/>
                </a:solidFill>
                <a:latin typeface="Calibri"/>
                <a:ea typeface="Calibri"/>
                <a:cs typeface="Calibri"/>
                <a:sym typeface="Calibri"/>
              </a:rPr>
              <a:t>, do not map entities directly to Reltio. Relito is non-relational and converting relational system to non-relational does not work. Instead, use the best practice guidelines (link given above) to convert relational entities to either Reltio entities, Reltio nested attributes, Reltio RDM objects or lookup as it fits based on the requirements.</a:t>
            </a:r>
            <a:endParaRPr sz="1200">
              <a:solidFill>
                <a:schemeClr val="dk1"/>
              </a:solidFill>
              <a:latin typeface="Calibri"/>
              <a:ea typeface="Calibri"/>
              <a:cs typeface="Calibri"/>
              <a:sym typeface="Calibri"/>
            </a:endParaRPr>
          </a:p>
          <a:p>
            <a:pPr marL="342900" lvl="0" indent="0" algn="l" rtl="0">
              <a:spcBef>
                <a:spcPts val="0"/>
              </a:spcBef>
              <a:spcAft>
                <a:spcPts val="0"/>
              </a:spcAft>
              <a:buNone/>
            </a:pPr>
            <a:endParaRPr/>
          </a:p>
          <a:p>
            <a:pPr marL="742950" lvl="1" indent="-201168" algn="l" rtl="0">
              <a:spcBef>
                <a:spcPts val="296"/>
              </a:spcBef>
              <a:spcAft>
                <a:spcPts val="0"/>
              </a:spcAft>
              <a:buClr>
                <a:srgbClr val="7F7F7F"/>
              </a:buClr>
              <a:buSzPts val="1440"/>
              <a:buFont typeface="Verdana"/>
              <a:buNone/>
            </a:pPr>
            <a:endParaRPr sz="1600"/>
          </a:p>
        </p:txBody>
      </p:sp>
      <p:sp>
        <p:nvSpPr>
          <p:cNvPr id="371" name="Google Shape;371;p23"/>
          <p:cNvSpPr txBox="1">
            <a:spLocks noGrp="1"/>
          </p:cNvSpPr>
          <p:nvPr>
            <p:ph type="title"/>
          </p:nvPr>
        </p:nvSpPr>
        <p:spPr>
          <a:xfrm>
            <a:off x="342900" y="0"/>
            <a:ext cx="8450700" cy="407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207BB1"/>
              </a:buClr>
              <a:buSzPts val="2400"/>
              <a:buFont typeface="Verdana"/>
              <a:buNone/>
            </a:pPr>
            <a:r>
              <a:rPr lang="en"/>
              <a:t>Entities/Model For New Verticals</a:t>
            </a:r>
            <a:endParaRPr/>
          </a:p>
        </p:txBody>
      </p:sp>
      <p:sp>
        <p:nvSpPr>
          <p:cNvPr id="372" name="Google Shape;372;p23"/>
          <p:cNvSpPr txBox="1">
            <a:spLocks noGrp="1"/>
          </p:cNvSpPr>
          <p:nvPr>
            <p:ph type="sldNum" idx="12"/>
          </p:nvPr>
        </p:nvSpPr>
        <p:spPr>
          <a:xfrm>
            <a:off x="8534400" y="3729038"/>
            <a:ext cx="609600" cy="12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4"/>
          <p:cNvSpPr txBox="1">
            <a:spLocks noGrp="1"/>
          </p:cNvSpPr>
          <p:nvPr>
            <p:ph type="ctrTitle"/>
          </p:nvPr>
        </p:nvSpPr>
        <p:spPr>
          <a:xfrm>
            <a:off x="1289474" y="2269551"/>
            <a:ext cx="7596900" cy="422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Use Case</a:t>
            </a:r>
            <a:endParaRPr/>
          </a:p>
        </p:txBody>
      </p:sp>
      <p:sp>
        <p:nvSpPr>
          <p:cNvPr id="378" name="Google Shape;378;p24"/>
          <p:cNvSpPr txBox="1">
            <a:spLocks noGrp="1"/>
          </p:cNvSpPr>
          <p:nvPr>
            <p:ph type="title" idx="3"/>
          </p:nvPr>
        </p:nvSpPr>
        <p:spPr>
          <a:xfrm>
            <a:off x="257175" y="4491652"/>
            <a:ext cx="1990800" cy="1785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endParaRPr/>
          </a:p>
        </p:txBody>
      </p:sp>
      <p:sp>
        <p:nvSpPr>
          <p:cNvPr id="379" name="Google Shape;379;p24"/>
          <p:cNvSpPr txBox="1">
            <a:spLocks noGrp="1"/>
          </p:cNvSpPr>
          <p:nvPr>
            <p:ph type="title" idx="4"/>
          </p:nvPr>
        </p:nvSpPr>
        <p:spPr>
          <a:xfrm>
            <a:off x="257175" y="4695439"/>
            <a:ext cx="1990800" cy="1785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5"/>
          <p:cNvSpPr txBox="1">
            <a:spLocks noGrp="1"/>
          </p:cNvSpPr>
          <p:nvPr>
            <p:ph type="body" idx="1"/>
          </p:nvPr>
        </p:nvSpPr>
        <p:spPr>
          <a:xfrm>
            <a:off x="340650" y="600038"/>
            <a:ext cx="8455200" cy="3129000"/>
          </a:xfrm>
          <a:prstGeom prst="rect">
            <a:avLst/>
          </a:prstGeom>
          <a:noFill/>
          <a:ln>
            <a:noFill/>
          </a:ln>
        </p:spPr>
        <p:txBody>
          <a:bodyPr spcFirstLastPara="1" wrap="square" lIns="91425" tIns="45700" rIns="91425" bIns="45700" anchor="t" anchorCtr="0">
            <a:normAutofit lnSpcReduction="20000"/>
          </a:bodyPr>
          <a:lstStyle/>
          <a:p>
            <a:pPr marL="342900" lvl="0" indent="-351472" algn="l" rtl="0">
              <a:spcBef>
                <a:spcPts val="0"/>
              </a:spcBef>
              <a:spcAft>
                <a:spcPts val="0"/>
              </a:spcAft>
              <a:buClr>
                <a:schemeClr val="dk1"/>
              </a:buClr>
              <a:buSzPts val="1800"/>
              <a:buFont typeface="Verdana"/>
              <a:buChar char="▪"/>
            </a:pPr>
            <a:r>
              <a:rPr lang="en"/>
              <a:t>Legacy system modelled for relational databases</a:t>
            </a:r>
            <a:endParaRPr/>
          </a:p>
          <a:p>
            <a:pPr marL="0" lvl="0" indent="0" algn="l" rtl="0">
              <a:spcBef>
                <a:spcPts val="0"/>
              </a:spcBef>
              <a:spcAft>
                <a:spcPts val="0"/>
              </a:spcAft>
              <a:buNone/>
            </a:pPr>
            <a:endParaRPr/>
          </a:p>
          <a:p>
            <a:pPr marL="457200" lvl="0" indent="0" algn="l" rtl="0">
              <a:lnSpc>
                <a:spcPct val="100000"/>
              </a:lnSpc>
              <a:spcBef>
                <a:spcPts val="0"/>
              </a:spcBef>
              <a:spcAft>
                <a:spcPts val="0"/>
              </a:spcAft>
              <a:buNone/>
            </a:pPr>
            <a:r>
              <a:rPr lang="en" sz="1100" b="1">
                <a:solidFill>
                  <a:schemeClr val="dk1"/>
                </a:solidFill>
                <a:latin typeface="Calibri"/>
                <a:ea typeface="Calibri"/>
                <a:cs typeface="Calibri"/>
                <a:sym typeface="Calibri"/>
              </a:rPr>
              <a:t>Problem:</a:t>
            </a:r>
            <a:r>
              <a:rPr lang="en" sz="1100">
                <a:solidFill>
                  <a:schemeClr val="dk1"/>
                </a:solidFill>
                <a:latin typeface="Calibri"/>
                <a:ea typeface="Calibri"/>
                <a:cs typeface="Calibri"/>
                <a:sym typeface="Calibri"/>
              </a:rPr>
              <a:t> Customer has large number of entities for their Organization and Site entities. The total volume was expected to be 250 million Organization and 380 million OPSI, and 380 million location entities. This creates challenges for data loads, UI and matching performance.</a:t>
            </a:r>
            <a:endParaRPr sz="1100">
              <a:solidFill>
                <a:schemeClr val="dk1"/>
              </a:solidFill>
              <a:latin typeface="Calibri"/>
              <a:ea typeface="Calibri"/>
              <a:cs typeface="Calibri"/>
              <a:sym typeface="Calibri"/>
            </a:endParaRPr>
          </a:p>
          <a:p>
            <a:pPr marL="457200" lvl="0" indent="0" algn="l" rtl="0">
              <a:lnSpc>
                <a:spcPct val="10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highly normalized data model also has many entities/tables defied for reference data, or to manage many to many relationships.</a:t>
            </a:r>
            <a:endParaRPr sz="1100">
              <a:solidFill>
                <a:schemeClr val="dk1"/>
              </a:solidFill>
              <a:latin typeface="Calibri"/>
              <a:ea typeface="Calibri"/>
              <a:cs typeface="Calibri"/>
              <a:sym typeface="Calibri"/>
            </a:endParaRPr>
          </a:p>
          <a:p>
            <a:pPr marL="457200" lvl="0" indent="0" algn="l" rtl="0">
              <a:lnSpc>
                <a:spcPct val="100000"/>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45720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Calibri"/>
                <a:ea typeface="Calibri"/>
                <a:cs typeface="Calibri"/>
                <a:sym typeface="Calibri"/>
              </a:rPr>
              <a:t>Solution: </a:t>
            </a:r>
            <a:endParaRPr sz="1100" b="1">
              <a:solidFill>
                <a:schemeClr val="dk1"/>
              </a:solidFill>
              <a:latin typeface="Calibri"/>
              <a:ea typeface="Calibri"/>
              <a:cs typeface="Calibri"/>
              <a:sym typeface="Calibri"/>
            </a:endParaRPr>
          </a:p>
          <a:p>
            <a:pPr marL="914400" lvl="0" indent="-298450" algn="l" rtl="0">
              <a:lnSpc>
                <a:spcPct val="100000"/>
              </a:lnSpc>
              <a:spcBef>
                <a:spcPts val="0"/>
              </a:spcBef>
              <a:spcAft>
                <a:spcPts val="0"/>
              </a:spcAft>
              <a:buSzPts val="1100"/>
              <a:buFont typeface="Calibri"/>
              <a:buAutoNum type="arabicPeriod"/>
            </a:pPr>
            <a:r>
              <a:rPr lang="en" sz="1100">
                <a:solidFill>
                  <a:schemeClr val="dk1"/>
                </a:solidFill>
                <a:latin typeface="Calibri"/>
                <a:ea typeface="Calibri"/>
                <a:cs typeface="Calibri"/>
                <a:sym typeface="Calibri"/>
              </a:rPr>
              <a:t>We merged location entity with Site, which reduced the 380 million relationship objects and 380 million location object. Also, it was determined that Site has only one address associated with it, which  can easily be supported with this approach.</a:t>
            </a:r>
            <a:endParaRPr sz="1100">
              <a:solidFill>
                <a:schemeClr val="dk1"/>
              </a:solidFill>
              <a:latin typeface="Calibri"/>
              <a:ea typeface="Calibri"/>
              <a:cs typeface="Calibri"/>
              <a:sym typeface="Calibri"/>
            </a:endParaRPr>
          </a:p>
          <a:p>
            <a:pPr marL="457200" lvl="0" indent="0" algn="l" rtl="0">
              <a:lnSpc>
                <a:spcPct val="10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Following are the gains received because of this change:</a:t>
            </a:r>
            <a:endParaRPr sz="1100">
              <a:solidFill>
                <a:schemeClr val="dk1"/>
              </a:solidFill>
              <a:latin typeface="Calibri"/>
              <a:ea typeface="Calibri"/>
              <a:cs typeface="Calibri"/>
              <a:sym typeface="Calibri"/>
            </a:endParaRPr>
          </a:p>
          <a:p>
            <a:pPr marL="457200" lvl="0" indent="457200" algn="l" rtl="0">
              <a:lnSpc>
                <a:spcPct val="10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Dataload speed was 3.5 times higher,</a:t>
            </a:r>
            <a:endParaRPr sz="1100">
              <a:solidFill>
                <a:schemeClr val="dk1"/>
              </a:solidFill>
              <a:latin typeface="Calibri"/>
              <a:ea typeface="Calibri"/>
              <a:cs typeface="Calibri"/>
              <a:sym typeface="Calibri"/>
            </a:endParaRPr>
          </a:p>
          <a:p>
            <a:pPr marL="457200" lvl="0" indent="457200" algn="l" rtl="0">
              <a:lnSpc>
                <a:spcPct val="10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Reindexing speed was 2 times higher for Site entity type with nested Address.</a:t>
            </a:r>
            <a:endParaRPr sz="1100">
              <a:solidFill>
                <a:schemeClr val="dk1"/>
              </a:solidFill>
              <a:latin typeface="Calibri"/>
              <a:ea typeface="Calibri"/>
              <a:cs typeface="Calibri"/>
              <a:sym typeface="Calibri"/>
            </a:endParaRPr>
          </a:p>
          <a:p>
            <a:pPr marL="457200" lvl="0" indent="457200" algn="l" rtl="0">
              <a:lnSpc>
                <a:spcPct val="10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 C* tables took 2.5 less space (less entities, no relationships, less activity and history data)</a:t>
            </a:r>
            <a:endParaRPr sz="1100">
              <a:solidFill>
                <a:schemeClr val="dk1"/>
              </a:solidFill>
              <a:latin typeface="Calibri"/>
              <a:ea typeface="Calibri"/>
              <a:cs typeface="Calibri"/>
              <a:sym typeface="Calibri"/>
            </a:endParaRPr>
          </a:p>
          <a:p>
            <a:pPr marL="914400" lvl="0" indent="-298450" algn="l" rtl="0">
              <a:lnSpc>
                <a:spcPct val="100000"/>
              </a:lnSpc>
              <a:spcBef>
                <a:spcPts val="0"/>
              </a:spcBef>
              <a:spcAft>
                <a:spcPts val="0"/>
              </a:spcAft>
              <a:buSzPts val="1100"/>
              <a:buFont typeface="Calibri"/>
              <a:buAutoNum type="arabicPeriod"/>
            </a:pPr>
            <a:r>
              <a:rPr lang="en" sz="1100">
                <a:solidFill>
                  <a:schemeClr val="dk1"/>
                </a:solidFill>
                <a:latin typeface="Calibri"/>
                <a:ea typeface="Calibri"/>
                <a:cs typeface="Calibri"/>
                <a:sym typeface="Calibri"/>
              </a:rPr>
              <a:t>Modelled many legacy entities/tables which are truly a reference data as RDM objects. This reduced the overall complexity. This was slow moving data used mainly as qualifiers or list of values. If the source item is small collection of attributes (Code, Value, Description etc) and total number of records &lt; 10K, it is recommended to be modelled as RDM object. This will reduce the number of relationships, references to other entities, resulting in a better performance.</a:t>
            </a:r>
            <a:endParaRPr sz="1100">
              <a:solidFill>
                <a:schemeClr val="dk1"/>
              </a:solidFill>
              <a:latin typeface="Calibri"/>
              <a:ea typeface="Calibri"/>
              <a:cs typeface="Calibri"/>
              <a:sym typeface="Calibri"/>
            </a:endParaRPr>
          </a:p>
          <a:p>
            <a:pPr marL="914400" lvl="0" indent="-298450" algn="l" rtl="0">
              <a:lnSpc>
                <a:spcPct val="100000"/>
              </a:lnSpc>
              <a:spcBef>
                <a:spcPts val="0"/>
              </a:spcBef>
              <a:spcAft>
                <a:spcPts val="0"/>
              </a:spcAft>
              <a:buClr>
                <a:schemeClr val="dk1"/>
              </a:buClr>
              <a:buSzPts val="1100"/>
              <a:buFont typeface="Calibri"/>
              <a:buAutoNum type="arabicPeriod"/>
            </a:pPr>
            <a:r>
              <a:rPr lang="en" sz="1100">
                <a:solidFill>
                  <a:schemeClr val="dk1"/>
                </a:solidFill>
                <a:latin typeface="Calibri"/>
                <a:ea typeface="Calibri"/>
                <a:cs typeface="Calibri"/>
                <a:sym typeface="Calibri"/>
              </a:rPr>
              <a:t>Finally, the resulting model reflects the actual business entities and relationships much more clearly, without adding the technical complexities.</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a:p>
          <a:p>
            <a:pPr marL="742950" lvl="1" indent="-201168" algn="l" rtl="0">
              <a:spcBef>
                <a:spcPts val="296"/>
              </a:spcBef>
              <a:spcAft>
                <a:spcPts val="0"/>
              </a:spcAft>
              <a:buClr>
                <a:srgbClr val="7F7F7F"/>
              </a:buClr>
              <a:buSzPts val="1440"/>
              <a:buFont typeface="Verdana"/>
              <a:buNone/>
            </a:pPr>
            <a:endParaRPr sz="1600"/>
          </a:p>
        </p:txBody>
      </p:sp>
      <p:sp>
        <p:nvSpPr>
          <p:cNvPr id="385" name="Google Shape;385;p25"/>
          <p:cNvSpPr txBox="1">
            <a:spLocks noGrp="1"/>
          </p:cNvSpPr>
          <p:nvPr>
            <p:ph type="title"/>
          </p:nvPr>
        </p:nvSpPr>
        <p:spPr>
          <a:xfrm>
            <a:off x="342900" y="0"/>
            <a:ext cx="8450700" cy="407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207BB1"/>
              </a:buClr>
              <a:buSzPts val="2400"/>
              <a:buFont typeface="Verdana"/>
              <a:buNone/>
            </a:pPr>
            <a:r>
              <a:rPr lang="en"/>
              <a:t>Customer Data Model</a:t>
            </a:r>
            <a:endParaRPr/>
          </a:p>
        </p:txBody>
      </p:sp>
      <p:sp>
        <p:nvSpPr>
          <p:cNvPr id="386" name="Google Shape;386;p25"/>
          <p:cNvSpPr txBox="1">
            <a:spLocks noGrp="1"/>
          </p:cNvSpPr>
          <p:nvPr>
            <p:ph type="sldNum" idx="12"/>
          </p:nvPr>
        </p:nvSpPr>
        <p:spPr>
          <a:xfrm>
            <a:off x="8534400" y="3729038"/>
            <a:ext cx="609600" cy="12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9"/>
          <p:cNvSpPr txBox="1">
            <a:spLocks noGrp="1"/>
          </p:cNvSpPr>
          <p:nvPr>
            <p:ph type="body" idx="1"/>
          </p:nvPr>
        </p:nvSpPr>
        <p:spPr>
          <a:xfrm>
            <a:off x="342900" y="628650"/>
            <a:ext cx="8455200" cy="4172100"/>
          </a:xfrm>
          <a:prstGeom prst="rect">
            <a:avLst/>
          </a:prstGeom>
        </p:spPr>
        <p:txBody>
          <a:bodyPr spcFirstLastPara="1" wrap="square" lIns="91425" tIns="45700" rIns="91425" bIns="45700" anchor="t" anchorCtr="0">
            <a:normAutofit/>
          </a:bodyPr>
          <a:lstStyle/>
          <a:p>
            <a:pPr marL="2286000" lvl="0" indent="0" algn="l" rtl="0">
              <a:lnSpc>
                <a:spcPct val="100000"/>
              </a:lnSpc>
              <a:spcBef>
                <a:spcPts val="0"/>
              </a:spcBef>
              <a:spcAft>
                <a:spcPts val="0"/>
              </a:spcAft>
              <a:buNone/>
            </a:pPr>
            <a:endParaRPr/>
          </a:p>
          <a:p>
            <a:pPr marL="2286000" lvl="0" indent="0" algn="l" rtl="0">
              <a:lnSpc>
                <a:spcPct val="100000"/>
              </a:lnSpc>
              <a:spcBef>
                <a:spcPts val="0"/>
              </a:spcBef>
              <a:spcAft>
                <a:spcPts val="0"/>
              </a:spcAft>
              <a:buNone/>
            </a:pPr>
            <a:endParaRPr/>
          </a:p>
          <a:p>
            <a:pPr marL="2286000" lvl="0" indent="-317500" algn="l" rtl="0">
              <a:lnSpc>
                <a:spcPct val="100000"/>
              </a:lnSpc>
              <a:spcBef>
                <a:spcPts val="0"/>
              </a:spcBef>
              <a:spcAft>
                <a:spcPts val="0"/>
              </a:spcAft>
              <a:buSzPts val="1400"/>
              <a:buFont typeface="Calibri"/>
              <a:buChar char="●"/>
            </a:pPr>
            <a:r>
              <a:rPr lang="en"/>
              <a:t>Reltio Data Model vs Legacy data model</a:t>
            </a:r>
            <a:endParaRPr>
              <a:solidFill>
                <a:schemeClr val="dk1"/>
              </a:solidFill>
              <a:latin typeface="Calibri"/>
              <a:ea typeface="Calibri"/>
              <a:cs typeface="Calibri"/>
              <a:sym typeface="Calibri"/>
            </a:endParaRPr>
          </a:p>
          <a:p>
            <a:pPr marL="2286000" lvl="0" indent="-317500" algn="l" rtl="0">
              <a:lnSpc>
                <a:spcPct val="100000"/>
              </a:lnSpc>
              <a:spcBef>
                <a:spcPts val="0"/>
              </a:spcBef>
              <a:spcAft>
                <a:spcPts val="0"/>
              </a:spcAft>
              <a:buSzPts val="1400"/>
              <a:buFont typeface="Calibri"/>
              <a:buChar char="●"/>
            </a:pPr>
            <a:r>
              <a:rPr lang="en"/>
              <a:t>Reltio multi layer architecture</a:t>
            </a:r>
            <a:endParaRPr/>
          </a:p>
          <a:p>
            <a:pPr marL="2286000" lvl="0" indent="-317500" algn="l" rtl="0">
              <a:lnSpc>
                <a:spcPct val="100000"/>
              </a:lnSpc>
              <a:spcBef>
                <a:spcPts val="0"/>
              </a:spcBef>
              <a:spcAft>
                <a:spcPts val="0"/>
              </a:spcAft>
              <a:buSzPts val="1400"/>
              <a:buFont typeface="Arial"/>
              <a:buChar char="●"/>
            </a:pPr>
            <a:r>
              <a:rPr lang="en"/>
              <a:t>Reltio Accelerators</a:t>
            </a:r>
            <a:endParaRPr/>
          </a:p>
          <a:p>
            <a:pPr marL="2286000" lvl="0" indent="-317500" algn="l" rtl="0">
              <a:lnSpc>
                <a:spcPct val="100000"/>
              </a:lnSpc>
              <a:spcBef>
                <a:spcPts val="0"/>
              </a:spcBef>
              <a:spcAft>
                <a:spcPts val="0"/>
              </a:spcAft>
              <a:buSzPts val="1400"/>
              <a:buFont typeface="Arial"/>
              <a:buChar char="●"/>
            </a:pPr>
            <a:r>
              <a:rPr lang="en"/>
              <a:t>Guidelines &amp; Best practices</a:t>
            </a:r>
            <a:endParaRPr/>
          </a:p>
          <a:p>
            <a:pPr marL="2286000" lvl="0" indent="-317500" algn="l" rtl="0">
              <a:lnSpc>
                <a:spcPct val="100000"/>
              </a:lnSpc>
              <a:spcBef>
                <a:spcPts val="0"/>
              </a:spcBef>
              <a:spcAft>
                <a:spcPts val="0"/>
              </a:spcAft>
              <a:buSzPts val="1400"/>
              <a:buFont typeface="Arial"/>
              <a:buChar char="●"/>
            </a:pPr>
            <a:r>
              <a:rPr lang="en"/>
              <a:t>Use Case</a:t>
            </a:r>
            <a:endParaRPr/>
          </a:p>
        </p:txBody>
      </p:sp>
      <p:sp>
        <p:nvSpPr>
          <p:cNvPr id="65" name="Google Shape;65;p9"/>
          <p:cNvSpPr txBox="1">
            <a:spLocks noGrp="1"/>
          </p:cNvSpPr>
          <p:nvPr>
            <p:ph type="title"/>
          </p:nvPr>
        </p:nvSpPr>
        <p:spPr>
          <a:xfrm>
            <a:off x="342900" y="0"/>
            <a:ext cx="8450700" cy="542700"/>
          </a:xfrm>
          <a:prstGeom prst="rect">
            <a:avLst/>
          </a:prstGeom>
        </p:spPr>
        <p:txBody>
          <a:bodyPr spcFirstLastPara="1" wrap="square" lIns="0" tIns="182875" rIns="91425" bIns="0" anchor="b" anchorCtr="0">
            <a:normAutofit/>
          </a:bodyPr>
          <a:lstStyle/>
          <a:p>
            <a:pPr marL="0" lvl="0" indent="0" algn="ctr" rtl="0">
              <a:spcBef>
                <a:spcPts val="0"/>
              </a:spcBef>
              <a:spcAft>
                <a:spcPts val="0"/>
              </a:spcAft>
              <a:buNone/>
            </a:pPr>
            <a:r>
              <a:rPr lang="en"/>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304804" y="313106"/>
            <a:ext cx="7393500" cy="288600"/>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chemeClr val="accent1"/>
              </a:buClr>
              <a:buFont typeface="Arial"/>
              <a:buNone/>
            </a:pPr>
            <a:r>
              <a:rPr lang="en" sz="2100"/>
              <a:t>Legacy Data model</a:t>
            </a:r>
            <a:endParaRPr sz="2100" b="0" i="0" u="none" strike="noStrike" cap="none">
              <a:solidFill>
                <a:schemeClr val="accent1"/>
              </a:solidFill>
              <a:latin typeface="Arial"/>
              <a:ea typeface="Arial"/>
              <a:cs typeface="Arial"/>
              <a:sym typeface="Arial"/>
            </a:endParaRPr>
          </a:p>
        </p:txBody>
      </p:sp>
      <p:sp>
        <p:nvSpPr>
          <p:cNvPr id="72" name="Google Shape;72;p10"/>
          <p:cNvSpPr txBox="1">
            <a:spLocks noGrp="1"/>
          </p:cNvSpPr>
          <p:nvPr>
            <p:ph type="body" idx="1"/>
          </p:nvPr>
        </p:nvSpPr>
        <p:spPr>
          <a:xfrm>
            <a:off x="115575" y="822863"/>
            <a:ext cx="8907300" cy="4099500"/>
          </a:xfrm>
          <a:prstGeom prst="rect">
            <a:avLst/>
          </a:prstGeom>
          <a:noFill/>
          <a:ln>
            <a:noFill/>
          </a:ln>
        </p:spPr>
        <p:txBody>
          <a:bodyPr spcFirstLastPara="1" wrap="square" lIns="68575" tIns="34275" rIns="68575" bIns="34275" anchor="t" anchorCtr="0">
            <a:noAutofit/>
          </a:bodyPr>
          <a:lstStyle/>
          <a:p>
            <a:pPr marL="457200" marR="0" lvl="0" indent="-336550" algn="l" rtl="0">
              <a:lnSpc>
                <a:spcPct val="115000"/>
              </a:lnSpc>
              <a:spcBef>
                <a:spcPts val="0"/>
              </a:spcBef>
              <a:spcAft>
                <a:spcPts val="0"/>
              </a:spcAft>
              <a:buClr>
                <a:srgbClr val="165683"/>
              </a:buClr>
              <a:buSzPts val="1700"/>
              <a:buFont typeface="Verdana"/>
              <a:buChar char="•"/>
            </a:pPr>
            <a:r>
              <a:rPr lang="en" sz="1700">
                <a:solidFill>
                  <a:srgbClr val="165683"/>
                </a:solidFill>
                <a:latin typeface="Verdana"/>
                <a:ea typeface="Verdana"/>
                <a:cs typeface="Verdana"/>
                <a:sym typeface="Verdana"/>
              </a:rPr>
              <a:t>Identify </a:t>
            </a:r>
            <a:endParaRPr sz="1700">
              <a:solidFill>
                <a:srgbClr val="165683"/>
              </a:solidFill>
              <a:latin typeface="Verdana"/>
              <a:ea typeface="Verdana"/>
              <a:cs typeface="Verdana"/>
              <a:sym typeface="Verdana"/>
            </a:endParaRPr>
          </a:p>
          <a:p>
            <a:pPr marL="914400" marR="0" lvl="1" indent="-336550" algn="l" rtl="0">
              <a:lnSpc>
                <a:spcPct val="115000"/>
              </a:lnSpc>
              <a:spcBef>
                <a:spcPts val="0"/>
              </a:spcBef>
              <a:spcAft>
                <a:spcPts val="0"/>
              </a:spcAft>
              <a:buClr>
                <a:srgbClr val="165683"/>
              </a:buClr>
              <a:buSzPts val="1700"/>
              <a:buFont typeface="Verdana"/>
              <a:buChar char="–"/>
            </a:pPr>
            <a:r>
              <a:rPr lang="en" sz="1700">
                <a:solidFill>
                  <a:srgbClr val="165683"/>
                </a:solidFill>
                <a:latin typeface="Verdana"/>
                <a:ea typeface="Verdana"/>
                <a:cs typeface="Verdana"/>
                <a:sym typeface="Verdana"/>
              </a:rPr>
              <a:t>Entities</a:t>
            </a:r>
            <a:endParaRPr sz="1700">
              <a:solidFill>
                <a:srgbClr val="165683"/>
              </a:solidFill>
              <a:latin typeface="Verdana"/>
              <a:ea typeface="Verdana"/>
              <a:cs typeface="Verdana"/>
              <a:sym typeface="Verdana"/>
            </a:endParaRPr>
          </a:p>
          <a:p>
            <a:pPr marL="914400" marR="0" lvl="1" indent="-336550" algn="l" rtl="0">
              <a:lnSpc>
                <a:spcPct val="115000"/>
              </a:lnSpc>
              <a:spcBef>
                <a:spcPts val="0"/>
              </a:spcBef>
              <a:spcAft>
                <a:spcPts val="0"/>
              </a:spcAft>
              <a:buClr>
                <a:srgbClr val="165683"/>
              </a:buClr>
              <a:buSzPts val="1700"/>
              <a:buFont typeface="Verdana"/>
              <a:buChar char="–"/>
            </a:pPr>
            <a:r>
              <a:rPr lang="en" sz="1700">
                <a:solidFill>
                  <a:srgbClr val="165683"/>
                </a:solidFill>
                <a:latin typeface="Verdana"/>
                <a:ea typeface="Verdana"/>
                <a:cs typeface="Verdana"/>
                <a:sym typeface="Verdana"/>
              </a:rPr>
              <a:t>Attributes</a:t>
            </a:r>
            <a:endParaRPr sz="1700">
              <a:solidFill>
                <a:srgbClr val="165683"/>
              </a:solidFill>
              <a:latin typeface="Verdana"/>
              <a:ea typeface="Verdana"/>
              <a:cs typeface="Verdana"/>
              <a:sym typeface="Verdana"/>
            </a:endParaRPr>
          </a:p>
          <a:p>
            <a:pPr marL="914400" marR="0" lvl="1" indent="-336550" algn="l" rtl="0">
              <a:lnSpc>
                <a:spcPct val="115000"/>
              </a:lnSpc>
              <a:spcBef>
                <a:spcPts val="0"/>
              </a:spcBef>
              <a:spcAft>
                <a:spcPts val="0"/>
              </a:spcAft>
              <a:buClr>
                <a:srgbClr val="165683"/>
              </a:buClr>
              <a:buSzPts val="1700"/>
              <a:buFont typeface="Verdana"/>
              <a:buChar char="–"/>
            </a:pPr>
            <a:r>
              <a:rPr lang="en" sz="1700">
                <a:solidFill>
                  <a:srgbClr val="165683"/>
                </a:solidFill>
                <a:latin typeface="Verdana"/>
                <a:ea typeface="Verdana"/>
                <a:cs typeface="Verdana"/>
                <a:sym typeface="Verdana"/>
              </a:rPr>
              <a:t>Relationships (1:1, 1:M, M:M)</a:t>
            </a:r>
            <a:endParaRPr sz="1700">
              <a:solidFill>
                <a:srgbClr val="165683"/>
              </a:solidFill>
              <a:latin typeface="Verdana"/>
              <a:ea typeface="Verdana"/>
              <a:cs typeface="Verdana"/>
              <a:sym typeface="Verdana"/>
            </a:endParaRPr>
          </a:p>
          <a:p>
            <a:pPr marL="457200" marR="0" lvl="0" indent="-336550" algn="l" rtl="0">
              <a:lnSpc>
                <a:spcPct val="115000"/>
              </a:lnSpc>
              <a:spcBef>
                <a:spcPts val="0"/>
              </a:spcBef>
              <a:spcAft>
                <a:spcPts val="0"/>
              </a:spcAft>
              <a:buClr>
                <a:srgbClr val="165683"/>
              </a:buClr>
              <a:buSzPts val="1700"/>
              <a:buFont typeface="Verdana"/>
              <a:buChar char="•"/>
            </a:pPr>
            <a:r>
              <a:rPr lang="en" sz="1700">
                <a:solidFill>
                  <a:srgbClr val="165683"/>
                </a:solidFill>
                <a:latin typeface="Verdana"/>
                <a:ea typeface="Verdana"/>
                <a:cs typeface="Verdana"/>
                <a:sym typeface="Verdana"/>
              </a:rPr>
              <a:t>Create Logical model</a:t>
            </a:r>
            <a:endParaRPr sz="1700">
              <a:solidFill>
                <a:srgbClr val="165683"/>
              </a:solidFill>
              <a:latin typeface="Verdana"/>
              <a:ea typeface="Verdana"/>
              <a:cs typeface="Verdana"/>
              <a:sym typeface="Verdana"/>
            </a:endParaRPr>
          </a:p>
          <a:p>
            <a:pPr marL="457200" marR="0" lvl="0" indent="-336550" algn="l" rtl="0">
              <a:lnSpc>
                <a:spcPct val="115000"/>
              </a:lnSpc>
              <a:spcBef>
                <a:spcPts val="0"/>
              </a:spcBef>
              <a:spcAft>
                <a:spcPts val="0"/>
              </a:spcAft>
              <a:buClr>
                <a:srgbClr val="165683"/>
              </a:buClr>
              <a:buSzPts val="1700"/>
              <a:buFont typeface="Verdana"/>
              <a:buChar char="•"/>
            </a:pPr>
            <a:r>
              <a:rPr lang="en" sz="1700">
                <a:solidFill>
                  <a:srgbClr val="165683"/>
                </a:solidFill>
                <a:latin typeface="Verdana"/>
                <a:ea typeface="Verdana"/>
                <a:cs typeface="Verdana"/>
                <a:sym typeface="Verdana"/>
              </a:rPr>
              <a:t>Convert Logical model to physical model</a:t>
            </a:r>
            <a:endParaRPr sz="1700">
              <a:solidFill>
                <a:srgbClr val="165683"/>
              </a:solidFill>
              <a:latin typeface="Verdana"/>
              <a:ea typeface="Verdana"/>
              <a:cs typeface="Verdana"/>
              <a:sym typeface="Verdana"/>
            </a:endParaRPr>
          </a:p>
          <a:p>
            <a:pPr marL="914400" marR="0" lvl="1" indent="-336550" algn="l" rtl="0">
              <a:lnSpc>
                <a:spcPct val="115000"/>
              </a:lnSpc>
              <a:spcBef>
                <a:spcPts val="0"/>
              </a:spcBef>
              <a:spcAft>
                <a:spcPts val="0"/>
              </a:spcAft>
              <a:buClr>
                <a:srgbClr val="165683"/>
              </a:buClr>
              <a:buSzPts val="1700"/>
              <a:buFont typeface="Verdana"/>
              <a:buChar char="–"/>
            </a:pPr>
            <a:r>
              <a:rPr lang="en" sz="1700">
                <a:solidFill>
                  <a:srgbClr val="165683"/>
                </a:solidFill>
                <a:latin typeface="Verdana"/>
                <a:ea typeface="Verdana"/>
                <a:cs typeface="Verdana"/>
                <a:sym typeface="Verdana"/>
              </a:rPr>
              <a:t>Normalization/Denormalization</a:t>
            </a:r>
            <a:endParaRPr sz="1700">
              <a:solidFill>
                <a:srgbClr val="165683"/>
              </a:solidFill>
              <a:latin typeface="Verdana"/>
              <a:ea typeface="Verdana"/>
              <a:cs typeface="Verdana"/>
              <a:sym typeface="Verdana"/>
            </a:endParaRPr>
          </a:p>
          <a:p>
            <a:pPr marL="914400" marR="0" lvl="1" indent="-336550" algn="l" rtl="0">
              <a:lnSpc>
                <a:spcPct val="115000"/>
              </a:lnSpc>
              <a:spcBef>
                <a:spcPts val="0"/>
              </a:spcBef>
              <a:spcAft>
                <a:spcPts val="0"/>
              </a:spcAft>
              <a:buClr>
                <a:srgbClr val="165683"/>
              </a:buClr>
              <a:buSzPts val="1700"/>
              <a:buFont typeface="Verdana"/>
              <a:buChar char="–"/>
            </a:pPr>
            <a:r>
              <a:rPr lang="en" sz="1700">
                <a:solidFill>
                  <a:srgbClr val="165683"/>
                </a:solidFill>
                <a:latin typeface="Verdana"/>
                <a:ea typeface="Verdana"/>
                <a:cs typeface="Verdana"/>
                <a:sym typeface="Verdana"/>
              </a:rPr>
              <a:t>Bridge tables due to M:M relationships</a:t>
            </a:r>
            <a:endParaRPr sz="1700">
              <a:solidFill>
                <a:srgbClr val="165683"/>
              </a:solidFill>
              <a:latin typeface="Verdana"/>
              <a:ea typeface="Verdana"/>
              <a:cs typeface="Verdana"/>
              <a:sym typeface="Verdana"/>
            </a:endParaRPr>
          </a:p>
          <a:p>
            <a:pPr marL="914400" marR="0" lvl="1" indent="-336550" algn="l" rtl="0">
              <a:lnSpc>
                <a:spcPct val="115000"/>
              </a:lnSpc>
              <a:spcBef>
                <a:spcPts val="0"/>
              </a:spcBef>
              <a:spcAft>
                <a:spcPts val="0"/>
              </a:spcAft>
              <a:buClr>
                <a:srgbClr val="165683"/>
              </a:buClr>
              <a:buSzPts val="1700"/>
              <a:buFont typeface="Verdana"/>
              <a:buChar char="–"/>
            </a:pPr>
            <a:r>
              <a:rPr lang="en" sz="1700">
                <a:solidFill>
                  <a:srgbClr val="165683"/>
                </a:solidFill>
                <a:latin typeface="Verdana"/>
                <a:ea typeface="Verdana"/>
                <a:cs typeface="Verdana"/>
                <a:sym typeface="Verdana"/>
              </a:rPr>
              <a:t>Multi value attributes</a:t>
            </a:r>
            <a:endParaRPr sz="1700">
              <a:solidFill>
                <a:srgbClr val="165683"/>
              </a:solidFill>
              <a:latin typeface="Verdana"/>
              <a:ea typeface="Verdana"/>
              <a:cs typeface="Verdana"/>
              <a:sym typeface="Verdana"/>
            </a:endParaRPr>
          </a:p>
          <a:p>
            <a:pPr marL="914400" marR="0" lvl="1" indent="-336550" algn="l" rtl="0">
              <a:lnSpc>
                <a:spcPct val="115000"/>
              </a:lnSpc>
              <a:spcBef>
                <a:spcPts val="0"/>
              </a:spcBef>
              <a:spcAft>
                <a:spcPts val="0"/>
              </a:spcAft>
              <a:buClr>
                <a:srgbClr val="165683"/>
              </a:buClr>
              <a:buSzPts val="1700"/>
              <a:buFont typeface="Verdana"/>
              <a:buChar char="–"/>
            </a:pPr>
            <a:r>
              <a:rPr lang="en" sz="1700">
                <a:solidFill>
                  <a:srgbClr val="165683"/>
                </a:solidFill>
                <a:latin typeface="Verdana"/>
                <a:ea typeface="Verdana"/>
                <a:cs typeface="Verdana"/>
                <a:sym typeface="Verdana"/>
              </a:rPr>
              <a:t>etc.</a:t>
            </a:r>
            <a:endParaRPr sz="1700">
              <a:solidFill>
                <a:srgbClr val="165683"/>
              </a:solidFill>
              <a:latin typeface="Verdana"/>
              <a:ea typeface="Verdana"/>
              <a:cs typeface="Verdana"/>
              <a:sym typeface="Verdana"/>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10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fade">
                                      <p:cBhvr>
                                        <p:cTn id="12" dur="10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fade">
                                      <p:cBhvr>
                                        <p:cTn id="17" dur="1000"/>
                                        <p:tgtEl>
                                          <p:spTgt spid="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
                                            <p:txEl>
                                              <p:pRg st="3" end="3"/>
                                            </p:txEl>
                                          </p:spTgt>
                                        </p:tgtEl>
                                        <p:attrNameLst>
                                          <p:attrName>style.visibility</p:attrName>
                                        </p:attrNameLst>
                                      </p:cBhvr>
                                      <p:to>
                                        <p:strVal val="visible"/>
                                      </p:to>
                                    </p:set>
                                    <p:animEffect transition="in" filter="fade">
                                      <p:cBhvr>
                                        <p:cTn id="22" dur="1000"/>
                                        <p:tgtEl>
                                          <p:spTgt spid="7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2">
                                            <p:txEl>
                                              <p:pRg st="4" end="4"/>
                                            </p:txEl>
                                          </p:spTgt>
                                        </p:tgtEl>
                                        <p:attrNameLst>
                                          <p:attrName>style.visibility</p:attrName>
                                        </p:attrNameLst>
                                      </p:cBhvr>
                                      <p:to>
                                        <p:strVal val="visible"/>
                                      </p:to>
                                    </p:set>
                                    <p:animEffect transition="in" filter="fade">
                                      <p:cBhvr>
                                        <p:cTn id="27" dur="1000"/>
                                        <p:tgtEl>
                                          <p:spTgt spid="7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2">
                                            <p:txEl>
                                              <p:pRg st="5" end="5"/>
                                            </p:txEl>
                                          </p:spTgt>
                                        </p:tgtEl>
                                        <p:attrNameLst>
                                          <p:attrName>style.visibility</p:attrName>
                                        </p:attrNameLst>
                                      </p:cBhvr>
                                      <p:to>
                                        <p:strVal val="visible"/>
                                      </p:to>
                                    </p:set>
                                    <p:animEffect transition="in" filter="fade">
                                      <p:cBhvr>
                                        <p:cTn id="32" dur="1000"/>
                                        <p:tgtEl>
                                          <p:spTgt spid="7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2">
                                            <p:txEl>
                                              <p:pRg st="6" end="6"/>
                                            </p:txEl>
                                          </p:spTgt>
                                        </p:tgtEl>
                                        <p:attrNameLst>
                                          <p:attrName>style.visibility</p:attrName>
                                        </p:attrNameLst>
                                      </p:cBhvr>
                                      <p:to>
                                        <p:strVal val="visible"/>
                                      </p:to>
                                    </p:set>
                                    <p:animEffect transition="in" filter="fade">
                                      <p:cBhvr>
                                        <p:cTn id="37" dur="1000"/>
                                        <p:tgtEl>
                                          <p:spTgt spid="7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2">
                                            <p:txEl>
                                              <p:pRg st="7" end="7"/>
                                            </p:txEl>
                                          </p:spTgt>
                                        </p:tgtEl>
                                        <p:attrNameLst>
                                          <p:attrName>style.visibility</p:attrName>
                                        </p:attrNameLst>
                                      </p:cBhvr>
                                      <p:to>
                                        <p:strVal val="visible"/>
                                      </p:to>
                                    </p:set>
                                    <p:animEffect transition="in" filter="fade">
                                      <p:cBhvr>
                                        <p:cTn id="42" dur="1000"/>
                                        <p:tgtEl>
                                          <p:spTgt spid="7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2">
                                            <p:txEl>
                                              <p:pRg st="8" end="8"/>
                                            </p:txEl>
                                          </p:spTgt>
                                        </p:tgtEl>
                                        <p:attrNameLst>
                                          <p:attrName>style.visibility</p:attrName>
                                        </p:attrNameLst>
                                      </p:cBhvr>
                                      <p:to>
                                        <p:strVal val="visible"/>
                                      </p:to>
                                    </p:set>
                                    <p:animEffect transition="in" filter="fade">
                                      <p:cBhvr>
                                        <p:cTn id="47" dur="1000"/>
                                        <p:tgtEl>
                                          <p:spTgt spid="7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2">
                                            <p:txEl>
                                              <p:pRg st="9" end="9"/>
                                            </p:txEl>
                                          </p:spTgt>
                                        </p:tgtEl>
                                        <p:attrNameLst>
                                          <p:attrName>style.visibility</p:attrName>
                                        </p:attrNameLst>
                                      </p:cBhvr>
                                      <p:to>
                                        <p:strVal val="visible"/>
                                      </p:to>
                                    </p:set>
                                    <p:animEffect transition="in" filter="fade">
                                      <p:cBhvr>
                                        <p:cTn id="52" dur="1000"/>
                                        <p:tgtEl>
                                          <p:spTgt spid="7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304804" y="313106"/>
            <a:ext cx="7393500" cy="288600"/>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chemeClr val="accent1"/>
              </a:buClr>
              <a:buFont typeface="Arial"/>
              <a:buNone/>
            </a:pPr>
            <a:r>
              <a:rPr lang="en" sz="2100"/>
              <a:t>Reltio Data Model</a:t>
            </a:r>
            <a:endParaRPr sz="2100" b="0" i="0" u="none" strike="noStrike" cap="none">
              <a:solidFill>
                <a:schemeClr val="accent1"/>
              </a:solidFill>
              <a:latin typeface="Arial"/>
              <a:ea typeface="Arial"/>
              <a:cs typeface="Arial"/>
              <a:sym typeface="Arial"/>
            </a:endParaRPr>
          </a:p>
        </p:txBody>
      </p:sp>
      <p:sp>
        <p:nvSpPr>
          <p:cNvPr id="79" name="Google Shape;79;p11"/>
          <p:cNvSpPr txBox="1">
            <a:spLocks noGrp="1"/>
          </p:cNvSpPr>
          <p:nvPr>
            <p:ph type="body" idx="1"/>
          </p:nvPr>
        </p:nvSpPr>
        <p:spPr>
          <a:xfrm>
            <a:off x="115575" y="822863"/>
            <a:ext cx="8907300" cy="4099500"/>
          </a:xfrm>
          <a:prstGeom prst="rect">
            <a:avLst/>
          </a:prstGeom>
          <a:noFill/>
          <a:ln>
            <a:noFill/>
          </a:ln>
        </p:spPr>
        <p:txBody>
          <a:bodyPr spcFirstLastPara="1" wrap="square" lIns="68575" tIns="34275" rIns="68575" bIns="34275" anchor="t" anchorCtr="0">
            <a:noAutofit/>
          </a:bodyPr>
          <a:lstStyle/>
          <a:p>
            <a:pPr marL="457200" lvl="0" indent="-336550" algn="l" rtl="0">
              <a:lnSpc>
                <a:spcPct val="100000"/>
              </a:lnSpc>
              <a:spcBef>
                <a:spcPts val="0"/>
              </a:spcBef>
              <a:spcAft>
                <a:spcPts val="0"/>
              </a:spcAft>
              <a:buClr>
                <a:srgbClr val="165683"/>
              </a:buClr>
              <a:buSzPts val="1700"/>
              <a:buFont typeface="Verdana"/>
              <a:buChar char="•"/>
            </a:pPr>
            <a:r>
              <a:rPr lang="en" sz="1100" u="sng">
                <a:solidFill>
                  <a:schemeClr val="dk1"/>
                </a:solidFill>
                <a:latin typeface="Calibri"/>
                <a:ea typeface="Calibri"/>
                <a:cs typeface="Calibri"/>
                <a:sym typeface="Calibri"/>
              </a:rPr>
              <a:t>Dynamic Model</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The Reltio model is metadata driven and can help avoid many of these issues.</a:t>
            </a:r>
            <a:endParaRPr sz="1100">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Traditional database modeling iteratively can become tedious. Even small changes in a data model - such as making an organization name a multi-valued attribute - can result in costly data migration projects, or rely on temporary workarounds just to make things work, until the next change is made in the model.</a:t>
            </a:r>
            <a:endParaRPr sz="1100">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a:p>
            <a:pPr marL="457200" lvl="0" indent="-336550" algn="l" rtl="0">
              <a:lnSpc>
                <a:spcPct val="100000"/>
              </a:lnSpc>
              <a:spcBef>
                <a:spcPts val="0"/>
              </a:spcBef>
              <a:spcAft>
                <a:spcPts val="0"/>
              </a:spcAft>
              <a:buClr>
                <a:srgbClr val="165683"/>
              </a:buClr>
              <a:buSzPts val="1700"/>
              <a:buFont typeface="Verdana"/>
              <a:buChar char="•"/>
            </a:pPr>
            <a:r>
              <a:rPr lang="en" sz="1100">
                <a:solidFill>
                  <a:schemeClr val="dk1"/>
                </a:solidFill>
                <a:latin typeface="Calibri"/>
                <a:ea typeface="Calibri"/>
                <a:cs typeface="Calibri"/>
                <a:sym typeface="Calibri"/>
              </a:rPr>
              <a:t>The Reltio model can be changed dynamically without making changes to the underlying physical storage. The Reltio UI reflects these model changes  automatically and instantly.</a:t>
            </a:r>
            <a:endParaRPr sz="1100">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endParaRPr sz="1700">
              <a:solidFill>
                <a:srgbClr val="165683"/>
              </a:solidFill>
              <a:latin typeface="Verdana"/>
              <a:ea typeface="Verdana"/>
              <a:cs typeface="Verdana"/>
              <a:sym typeface="Verdana"/>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Effect transition="in" filter="fade">
                                      <p:cBhvr>
                                        <p:cTn id="7" dur="1000"/>
                                        <p:tgtEl>
                                          <p:spTgt spid="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xEl>
                                              <p:pRg st="1" end="1"/>
                                            </p:txEl>
                                          </p:spTgt>
                                        </p:tgtEl>
                                        <p:attrNameLst>
                                          <p:attrName>style.visibility</p:attrName>
                                        </p:attrNameLst>
                                      </p:cBhvr>
                                      <p:to>
                                        <p:strVal val="visible"/>
                                      </p:to>
                                    </p:set>
                                    <p:animEffect transition="in" filter="fade">
                                      <p:cBhvr>
                                        <p:cTn id="12" dur="1000"/>
                                        <p:tgtEl>
                                          <p:spTgt spid="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
                                            <p:txEl>
                                              <p:pRg st="2" end="2"/>
                                            </p:txEl>
                                          </p:spTgt>
                                        </p:tgtEl>
                                        <p:attrNameLst>
                                          <p:attrName>style.visibility</p:attrName>
                                        </p:attrNameLst>
                                      </p:cBhvr>
                                      <p:to>
                                        <p:strVal val="visible"/>
                                      </p:to>
                                    </p:set>
                                    <p:animEffect transition="in" filter="fade">
                                      <p:cBhvr>
                                        <p:cTn id="17" dur="1000"/>
                                        <p:tgtEl>
                                          <p:spTgt spid="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9">
                                            <p:txEl>
                                              <p:pRg st="3" end="3"/>
                                            </p:txEl>
                                          </p:spTgt>
                                        </p:tgtEl>
                                        <p:attrNameLst>
                                          <p:attrName>style.visibility</p:attrName>
                                        </p:attrNameLst>
                                      </p:cBhvr>
                                      <p:to>
                                        <p:strVal val="visible"/>
                                      </p:to>
                                    </p:set>
                                    <p:animEffect transition="in" filter="fade">
                                      <p:cBhvr>
                                        <p:cTn id="22" dur="1000"/>
                                        <p:tgtEl>
                                          <p:spTgt spid="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9">
                                            <p:txEl>
                                              <p:pRg st="4" end="4"/>
                                            </p:txEl>
                                          </p:spTgt>
                                        </p:tgtEl>
                                        <p:attrNameLst>
                                          <p:attrName>style.visibility</p:attrName>
                                        </p:attrNameLst>
                                      </p:cBhvr>
                                      <p:to>
                                        <p:strVal val="visible"/>
                                      </p:to>
                                    </p:set>
                                    <p:animEffect transition="in" filter="fade">
                                      <p:cBhvr>
                                        <p:cTn id="27" dur="1000"/>
                                        <p:tgtEl>
                                          <p:spTgt spid="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9">
                                            <p:txEl>
                                              <p:pRg st="5" end="5"/>
                                            </p:txEl>
                                          </p:spTgt>
                                        </p:tgtEl>
                                        <p:attrNameLst>
                                          <p:attrName>style.visibility</p:attrName>
                                        </p:attrNameLst>
                                      </p:cBhvr>
                                      <p:to>
                                        <p:strVal val="visible"/>
                                      </p:to>
                                    </p:set>
                                    <p:animEffect transition="in" filter="fade">
                                      <p:cBhvr>
                                        <p:cTn id="32" dur="1000"/>
                                        <p:tgtEl>
                                          <p:spTgt spid="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9">
                                            <p:txEl>
                                              <p:pRg st="6" end="6"/>
                                            </p:txEl>
                                          </p:spTgt>
                                        </p:tgtEl>
                                        <p:attrNameLst>
                                          <p:attrName>style.visibility</p:attrName>
                                        </p:attrNameLst>
                                      </p:cBhvr>
                                      <p:to>
                                        <p:strVal val="visible"/>
                                      </p:to>
                                    </p:set>
                                    <p:animEffect transition="in" filter="fade">
                                      <p:cBhvr>
                                        <p:cTn id="37" dur="1000"/>
                                        <p:tgtEl>
                                          <p:spTgt spid="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304804" y="534331"/>
            <a:ext cx="7393500" cy="288600"/>
          </a:xfrm>
          <a:prstGeom prst="rect">
            <a:avLst/>
          </a:prstGeom>
        </p:spPr>
        <p:txBody>
          <a:bodyPr spcFirstLastPara="1" wrap="square" lIns="0"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 sz="2100"/>
              <a:t>Key differences between Reltio and relational models are</a:t>
            </a:r>
            <a:endParaRPr u="sng"/>
          </a:p>
        </p:txBody>
      </p:sp>
      <p:sp>
        <p:nvSpPr>
          <p:cNvPr id="85" name="Google Shape;85;p12"/>
          <p:cNvSpPr txBox="1">
            <a:spLocks noGrp="1"/>
          </p:cNvSpPr>
          <p:nvPr>
            <p:ph type="body" idx="1"/>
          </p:nvPr>
        </p:nvSpPr>
        <p:spPr>
          <a:xfrm>
            <a:off x="304800" y="971550"/>
            <a:ext cx="8534400" cy="3810000"/>
          </a:xfrm>
          <a:prstGeom prst="rect">
            <a:avLst/>
          </a:prstGeom>
        </p:spPr>
        <p:txBody>
          <a:bodyPr spcFirstLastPara="1" wrap="square" lIns="0" tIns="45700" rIns="91425" bIns="45700" anchor="t" anchorCtr="0">
            <a:noAutofit/>
          </a:bodyPr>
          <a:lstStyle/>
          <a:p>
            <a:pPr marL="457200" lvl="0" indent="-317500" algn="l" rtl="0">
              <a:lnSpc>
                <a:spcPct val="10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Every attribute in Reltio is multi-valued. This eliminates the need to model additional tables to support this functionality.</a:t>
            </a:r>
            <a:endParaRPr>
              <a:solidFill>
                <a:schemeClr val="dk1"/>
              </a:solidFill>
              <a:latin typeface="Calibri"/>
              <a:ea typeface="Calibri"/>
              <a:cs typeface="Calibri"/>
              <a:sym typeface="Calibri"/>
            </a:endParaRPr>
          </a:p>
          <a:p>
            <a:pPr marL="457200" lvl="0" indent="-317500" algn="l" rtl="0">
              <a:lnSpc>
                <a:spcPct val="10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Reltio supports nested attributes to remove the need for 1-&gt;M dependent entities. Attributes can be deeply nested, which  eliminates the need for cascading joins. This eliminates the need for frequent foreign key resolution.</a:t>
            </a:r>
            <a:endParaRPr>
              <a:solidFill>
                <a:schemeClr val="dk1"/>
              </a:solidFill>
              <a:latin typeface="Calibri"/>
              <a:ea typeface="Calibri"/>
              <a:cs typeface="Calibri"/>
              <a:sym typeface="Calibri"/>
            </a:endParaRPr>
          </a:p>
          <a:p>
            <a:pPr marL="457200" lvl="0" indent="-317500" algn="l" rtl="0">
              <a:lnSpc>
                <a:spcPct val="10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Reltio allows addresses to be modeled as nested attributes and the built-in address cleanse engine handles this model seamlessly.</a:t>
            </a:r>
            <a:endParaRPr>
              <a:solidFill>
                <a:schemeClr val="dk1"/>
              </a:solidFill>
              <a:latin typeface="Calibri"/>
              <a:ea typeface="Calibri"/>
              <a:cs typeface="Calibri"/>
              <a:sym typeface="Calibri"/>
            </a:endParaRPr>
          </a:p>
          <a:p>
            <a:pPr marL="457200" lvl="0" indent="-317500" algn="l" rtl="0">
              <a:lnSpc>
                <a:spcPct val="10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Reltio RDM can be used to model reference data without the need for a large number of reference data tables. This can greatly simplify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body" idx="1"/>
          </p:nvPr>
        </p:nvSpPr>
        <p:spPr>
          <a:xfrm>
            <a:off x="379926" y="785090"/>
            <a:ext cx="4677300" cy="4098600"/>
          </a:xfrm>
          <a:prstGeom prst="rect">
            <a:avLst/>
          </a:prstGeom>
          <a:noFill/>
          <a:ln>
            <a:noFill/>
          </a:ln>
        </p:spPr>
        <p:txBody>
          <a:bodyPr spcFirstLastPara="1" wrap="square" lIns="91425" tIns="45700" rIns="91425" bIns="45700" anchor="t" anchorCtr="0">
            <a:normAutofit fontScale="85000" lnSpcReduction="20000"/>
          </a:bodyPr>
          <a:lstStyle/>
          <a:p>
            <a:pPr marL="342900" lvl="0" indent="-329565" algn="l" rtl="0">
              <a:spcBef>
                <a:spcPts val="0"/>
              </a:spcBef>
              <a:spcAft>
                <a:spcPts val="0"/>
              </a:spcAft>
              <a:buClr>
                <a:schemeClr val="dk1"/>
              </a:buClr>
              <a:buSzPct val="100000"/>
              <a:buFont typeface="Verdana"/>
              <a:buChar char="▪"/>
            </a:pPr>
            <a:r>
              <a:rPr lang="en" sz="1400"/>
              <a:t>Any part of Meta Object Model can be </a:t>
            </a:r>
            <a:br>
              <a:rPr lang="en" sz="1400"/>
            </a:br>
            <a:r>
              <a:rPr lang="en" sz="1400"/>
              <a:t>defined in any Layer</a:t>
            </a:r>
            <a:br>
              <a:rPr lang="en" sz="1400"/>
            </a:br>
            <a:endParaRPr sz="1400"/>
          </a:p>
          <a:p>
            <a:pPr marL="342900" lvl="0" indent="-329565" algn="l" rtl="0">
              <a:spcBef>
                <a:spcPts val="280"/>
              </a:spcBef>
              <a:spcAft>
                <a:spcPts val="0"/>
              </a:spcAft>
              <a:buClr>
                <a:schemeClr val="dk1"/>
              </a:buClr>
              <a:buSzPct val="100000"/>
              <a:buFont typeface="Verdana"/>
              <a:buChar char="▪"/>
            </a:pPr>
            <a:r>
              <a:rPr lang="en" sz="1400"/>
              <a:t>Customer Layer can…</a:t>
            </a:r>
            <a:endParaRPr/>
          </a:p>
          <a:p>
            <a:pPr marL="620712" lvl="1" indent="-273748" algn="l" rtl="0">
              <a:spcBef>
                <a:spcPts val="280"/>
              </a:spcBef>
              <a:spcAft>
                <a:spcPts val="0"/>
              </a:spcAft>
              <a:buClr>
                <a:srgbClr val="7F7F7F"/>
              </a:buClr>
              <a:buSzPct val="90000"/>
              <a:buFont typeface="Verdana"/>
              <a:buChar char="▪"/>
            </a:pPr>
            <a:r>
              <a:rPr lang="en" sz="1400"/>
              <a:t>Accept</a:t>
            </a:r>
            <a:endParaRPr/>
          </a:p>
          <a:p>
            <a:pPr marL="620712" lvl="1" indent="-273748" algn="l" rtl="0">
              <a:spcBef>
                <a:spcPts val="280"/>
              </a:spcBef>
              <a:spcAft>
                <a:spcPts val="0"/>
              </a:spcAft>
              <a:buClr>
                <a:srgbClr val="7F7F7F"/>
              </a:buClr>
              <a:buSzPct val="90000"/>
              <a:buFont typeface="Verdana"/>
              <a:buChar char="▪"/>
            </a:pPr>
            <a:r>
              <a:rPr lang="en" sz="1400"/>
              <a:t>Override</a:t>
            </a:r>
            <a:endParaRPr/>
          </a:p>
          <a:p>
            <a:pPr marL="620712" lvl="1" indent="-273748" algn="l" rtl="0">
              <a:spcBef>
                <a:spcPts val="280"/>
              </a:spcBef>
              <a:spcAft>
                <a:spcPts val="0"/>
              </a:spcAft>
              <a:buClr>
                <a:srgbClr val="7F7F7F"/>
              </a:buClr>
              <a:buSzPct val="90000"/>
              <a:buFont typeface="Verdana"/>
              <a:buChar char="▪"/>
            </a:pPr>
            <a:r>
              <a:rPr lang="en" sz="1400"/>
              <a:t>Extend</a:t>
            </a:r>
            <a:endParaRPr/>
          </a:p>
          <a:p>
            <a:pPr marL="620712" lvl="1" indent="-273748" algn="l" rtl="0">
              <a:spcBef>
                <a:spcPts val="280"/>
              </a:spcBef>
              <a:spcAft>
                <a:spcPts val="0"/>
              </a:spcAft>
              <a:buClr>
                <a:srgbClr val="7F7F7F"/>
              </a:buClr>
              <a:buSzPct val="90000"/>
              <a:buFont typeface="Verdana"/>
              <a:buChar char="▪"/>
            </a:pPr>
            <a:r>
              <a:rPr lang="en" sz="1400"/>
              <a:t>Ignore</a:t>
            </a:r>
            <a:br>
              <a:rPr lang="en" sz="1400"/>
            </a:br>
            <a:endParaRPr sz="1400"/>
          </a:p>
          <a:p>
            <a:pPr marL="342900" lvl="0" indent="-329565" algn="l" rtl="0">
              <a:spcBef>
                <a:spcPts val="280"/>
              </a:spcBef>
              <a:spcAft>
                <a:spcPts val="0"/>
              </a:spcAft>
              <a:buClr>
                <a:schemeClr val="dk1"/>
              </a:buClr>
              <a:buSzPct val="100000"/>
              <a:buFont typeface="Verdana"/>
              <a:buChar char="▪"/>
            </a:pPr>
            <a:r>
              <a:rPr lang="en" sz="1400"/>
              <a:t>Reltio controls Layers 1, 2</a:t>
            </a:r>
            <a:endParaRPr/>
          </a:p>
          <a:p>
            <a:pPr marL="620712" lvl="1" indent="-273748" algn="l" rtl="0">
              <a:spcBef>
                <a:spcPts val="280"/>
              </a:spcBef>
              <a:spcAft>
                <a:spcPts val="0"/>
              </a:spcAft>
              <a:buClr>
                <a:srgbClr val="7F7F7F"/>
              </a:buClr>
              <a:buSzPct val="90000"/>
              <a:buFont typeface="Verdana"/>
              <a:buChar char="▪"/>
            </a:pPr>
            <a:r>
              <a:rPr lang="en" sz="1400"/>
              <a:t>created industry models</a:t>
            </a:r>
            <a:endParaRPr/>
          </a:p>
          <a:p>
            <a:pPr marL="620712" lvl="1" indent="-273748" algn="l" rtl="0">
              <a:spcBef>
                <a:spcPts val="280"/>
              </a:spcBef>
              <a:spcAft>
                <a:spcPts val="0"/>
              </a:spcAft>
              <a:buClr>
                <a:srgbClr val="7F7F7F"/>
              </a:buClr>
              <a:buSzPct val="90000"/>
              <a:buFont typeface="Verdana"/>
              <a:buChar char="▪"/>
            </a:pPr>
            <a:r>
              <a:rPr lang="en" sz="1400"/>
              <a:t>learns from customer feedback</a:t>
            </a:r>
            <a:endParaRPr/>
          </a:p>
          <a:p>
            <a:pPr marL="620712" lvl="1" indent="-273748" algn="l" rtl="0">
              <a:spcBef>
                <a:spcPts val="280"/>
              </a:spcBef>
              <a:spcAft>
                <a:spcPts val="0"/>
              </a:spcAft>
              <a:buClr>
                <a:srgbClr val="7F7F7F"/>
              </a:buClr>
              <a:buSzPct val="90000"/>
              <a:buFont typeface="Verdana"/>
              <a:buChar char="▪"/>
            </a:pPr>
            <a:r>
              <a:rPr lang="en" sz="1400"/>
              <a:t>leverages these layers for accelerated pre-integration</a:t>
            </a:r>
            <a:endParaRPr/>
          </a:p>
          <a:p>
            <a:pPr marL="620712" lvl="1" indent="-273748" algn="l" rtl="0">
              <a:spcBef>
                <a:spcPts val="280"/>
              </a:spcBef>
              <a:spcAft>
                <a:spcPts val="0"/>
              </a:spcAft>
              <a:buClr>
                <a:srgbClr val="7F7F7F"/>
              </a:buClr>
              <a:buSzPct val="90000"/>
              <a:buFont typeface="Verdana"/>
              <a:buChar char="▪"/>
            </a:pPr>
            <a:r>
              <a:rPr lang="en" sz="1400"/>
              <a:t>speeds up time to deployment</a:t>
            </a:r>
            <a:endParaRPr/>
          </a:p>
          <a:p>
            <a:pPr marL="342900" lvl="0" indent="-254000" algn="l" rtl="0">
              <a:spcBef>
                <a:spcPts val="280"/>
              </a:spcBef>
              <a:spcAft>
                <a:spcPts val="0"/>
              </a:spcAft>
              <a:buClr>
                <a:schemeClr val="dk1"/>
              </a:buClr>
              <a:buSzPct val="100000"/>
              <a:buFont typeface="Verdana"/>
              <a:buNone/>
            </a:pPr>
            <a:endParaRPr sz="1400"/>
          </a:p>
          <a:p>
            <a:pPr marL="342900" lvl="0" indent="-329565" algn="l" rtl="0">
              <a:spcBef>
                <a:spcPts val="280"/>
              </a:spcBef>
              <a:spcAft>
                <a:spcPts val="0"/>
              </a:spcAft>
              <a:buClr>
                <a:schemeClr val="dk1"/>
              </a:buClr>
              <a:buSzPct val="100000"/>
              <a:buFont typeface="Verdana"/>
              <a:buChar char="▪"/>
            </a:pPr>
            <a:r>
              <a:rPr lang="en" sz="1400"/>
              <a:t>Reltio Entity Types:</a:t>
            </a:r>
            <a:endParaRPr/>
          </a:p>
          <a:p>
            <a:pPr marL="620712" lvl="1" indent="-273748" algn="l" rtl="0">
              <a:spcBef>
                <a:spcPts val="280"/>
              </a:spcBef>
              <a:spcAft>
                <a:spcPts val="0"/>
              </a:spcAft>
              <a:buClr>
                <a:srgbClr val="7F7F7F"/>
              </a:buClr>
              <a:buSzPct val="90000"/>
              <a:buFont typeface="Verdana"/>
              <a:buChar char="▪"/>
            </a:pPr>
            <a:r>
              <a:rPr lang="en" sz="1400"/>
              <a:t>Party</a:t>
            </a:r>
            <a:endParaRPr/>
          </a:p>
          <a:p>
            <a:pPr marL="852487" lvl="2" indent="-220027" algn="l" rtl="0">
              <a:spcBef>
                <a:spcPts val="200"/>
              </a:spcBef>
              <a:spcAft>
                <a:spcPts val="0"/>
              </a:spcAft>
              <a:buClr>
                <a:srgbClr val="7F7F7F"/>
              </a:buClr>
              <a:buSzPct val="90000"/>
              <a:buFont typeface="Verdana"/>
              <a:buChar char="▪"/>
            </a:pPr>
            <a:r>
              <a:rPr lang="en" sz="1000"/>
              <a:t>Individual</a:t>
            </a:r>
            <a:endParaRPr sz="1000"/>
          </a:p>
          <a:p>
            <a:pPr marL="852487" lvl="2" indent="-220027" algn="l" rtl="0">
              <a:spcBef>
                <a:spcPts val="200"/>
              </a:spcBef>
              <a:spcAft>
                <a:spcPts val="0"/>
              </a:spcAft>
              <a:buClr>
                <a:srgbClr val="7F7F7F"/>
              </a:buClr>
              <a:buSzPct val="90000"/>
              <a:buFont typeface="Verdana"/>
              <a:buChar char="▪"/>
            </a:pPr>
            <a:r>
              <a:rPr lang="en" sz="1000"/>
              <a:t>Organization</a:t>
            </a:r>
            <a:endParaRPr/>
          </a:p>
          <a:p>
            <a:pPr marL="620712" lvl="1" indent="-273748" algn="l" rtl="0">
              <a:spcBef>
                <a:spcPts val="280"/>
              </a:spcBef>
              <a:spcAft>
                <a:spcPts val="0"/>
              </a:spcAft>
              <a:buClr>
                <a:srgbClr val="7F7F7F"/>
              </a:buClr>
              <a:buSzPct val="90000"/>
              <a:buFont typeface="Verdana"/>
              <a:buChar char="▪"/>
            </a:pPr>
            <a:r>
              <a:rPr lang="en" sz="1400"/>
              <a:t>Location</a:t>
            </a:r>
            <a:endParaRPr/>
          </a:p>
          <a:p>
            <a:pPr marL="620712" lvl="1" indent="-273748" algn="l" rtl="0">
              <a:spcBef>
                <a:spcPts val="280"/>
              </a:spcBef>
              <a:spcAft>
                <a:spcPts val="0"/>
              </a:spcAft>
              <a:buClr>
                <a:srgbClr val="7F7F7F"/>
              </a:buClr>
              <a:buSzPct val="90000"/>
              <a:buFont typeface="Verdana"/>
              <a:buChar char="▪"/>
            </a:pPr>
            <a:r>
              <a:rPr lang="en" sz="1400"/>
              <a:t>Product</a:t>
            </a:r>
            <a:endParaRPr/>
          </a:p>
          <a:p>
            <a:pPr marL="620712" lvl="1" indent="-273748" algn="l" rtl="0">
              <a:spcBef>
                <a:spcPts val="280"/>
              </a:spcBef>
              <a:spcAft>
                <a:spcPts val="0"/>
              </a:spcAft>
              <a:buClr>
                <a:srgbClr val="7F7F7F"/>
              </a:buClr>
              <a:buSzPct val="90000"/>
              <a:buFont typeface="Verdana"/>
              <a:buChar char="▪"/>
            </a:pPr>
            <a:r>
              <a:rPr lang="en" sz="1400"/>
              <a:t>…</a:t>
            </a:r>
            <a:endParaRPr/>
          </a:p>
          <a:p>
            <a:pPr marL="57150" lvl="0" indent="0" algn="l" rtl="0">
              <a:spcBef>
                <a:spcPts val="280"/>
              </a:spcBef>
              <a:spcAft>
                <a:spcPts val="0"/>
              </a:spcAft>
              <a:buClr>
                <a:schemeClr val="dk1"/>
              </a:buClr>
              <a:buSzPct val="100000"/>
              <a:buFont typeface="Verdana"/>
              <a:buNone/>
            </a:pPr>
            <a:endParaRPr sz="1400"/>
          </a:p>
          <a:p>
            <a:pPr marL="457200" lvl="1" indent="0" algn="l" rtl="0">
              <a:spcBef>
                <a:spcPts val="280"/>
              </a:spcBef>
              <a:spcAft>
                <a:spcPts val="0"/>
              </a:spcAft>
              <a:buClr>
                <a:srgbClr val="7F7F7F"/>
              </a:buClr>
              <a:buSzPct val="90000"/>
              <a:buFont typeface="Verdana"/>
              <a:buNone/>
            </a:pPr>
            <a:endParaRPr sz="1400"/>
          </a:p>
        </p:txBody>
      </p:sp>
      <p:sp>
        <p:nvSpPr>
          <p:cNvPr id="92" name="Google Shape;92;p13"/>
          <p:cNvSpPr txBox="1">
            <a:spLocks noGrp="1"/>
          </p:cNvSpPr>
          <p:nvPr>
            <p:ph type="ftr" idx="11"/>
          </p:nvPr>
        </p:nvSpPr>
        <p:spPr>
          <a:xfrm>
            <a:off x="3886200" y="4972050"/>
            <a:ext cx="4648200" cy="1716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
                <a:solidFill>
                  <a:srgbClr val="DCF1F6"/>
                </a:solidFill>
              </a:rPr>
              <a:t>Confidential and Proprietary – please do not distribute without prior permission</a:t>
            </a:r>
            <a:endParaRPr>
              <a:solidFill>
                <a:srgbClr val="DCF1F6"/>
              </a:solidFill>
            </a:endParaRPr>
          </a:p>
        </p:txBody>
      </p:sp>
      <p:sp>
        <p:nvSpPr>
          <p:cNvPr id="93" name="Google Shape;93;p13"/>
          <p:cNvSpPr txBox="1">
            <a:spLocks noGrp="1"/>
          </p:cNvSpPr>
          <p:nvPr>
            <p:ph type="sldNum" idx="12"/>
          </p:nvPr>
        </p:nvSpPr>
        <p:spPr>
          <a:xfrm>
            <a:off x="8534400" y="4972050"/>
            <a:ext cx="609600" cy="1716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solidFill>
                  <a:srgbClr val="FFFFFF"/>
                </a:solidFill>
              </a:rPr>
              <a:t>6</a:t>
            </a:fld>
            <a:endParaRPr>
              <a:solidFill>
                <a:srgbClr val="FFFFFF"/>
              </a:solidFill>
            </a:endParaRPr>
          </a:p>
        </p:txBody>
      </p:sp>
      <p:sp>
        <p:nvSpPr>
          <p:cNvPr id="94" name="Google Shape;94;p13"/>
          <p:cNvSpPr/>
          <p:nvPr/>
        </p:nvSpPr>
        <p:spPr>
          <a:xfrm>
            <a:off x="5466836" y="2260525"/>
            <a:ext cx="2391900" cy="2081700"/>
          </a:xfrm>
          <a:prstGeom prst="rect">
            <a:avLst/>
          </a:prstGeom>
          <a:solidFill>
            <a:srgbClr val="70C2FE"/>
          </a:solidFill>
          <a:ln>
            <a:noFill/>
          </a:ln>
          <a:effectLst>
            <a:outerShdw blurRad="40000" dist="23000" dir="5400000" rotWithShape="0">
              <a:srgbClr val="000000">
                <a:alpha val="3490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en" sz="1800" b="0" i="0" u="none" strike="noStrike" cap="none">
                <a:solidFill>
                  <a:srgbClr val="005A9A"/>
                </a:solidFill>
                <a:latin typeface="Calibri"/>
                <a:ea typeface="Calibri"/>
                <a:cs typeface="Calibri"/>
                <a:sym typeface="Calibri"/>
              </a:rPr>
              <a:t>Layer 1 – Reltio Core</a:t>
            </a:r>
            <a:endParaRPr/>
          </a:p>
          <a:p>
            <a:pPr marL="0" marR="0" lvl="0" indent="0" algn="ctr" rtl="0">
              <a:spcBef>
                <a:spcPts val="0"/>
              </a:spcBef>
              <a:spcAft>
                <a:spcPts val="0"/>
              </a:spcAft>
              <a:buNone/>
            </a:pPr>
            <a:r>
              <a:rPr lang="en" sz="1200" b="0" i="0" u="none" strike="noStrike" cap="none">
                <a:solidFill>
                  <a:srgbClr val="005A9A"/>
                </a:solidFill>
                <a:latin typeface="Calibri"/>
                <a:ea typeface="Calibri"/>
                <a:cs typeface="Calibri"/>
                <a:sym typeface="Calibri"/>
              </a:rPr>
              <a:t>(maintained by Reltio)</a:t>
            </a:r>
            <a:endParaRPr sz="1800" b="0" i="0" u="none" strike="noStrike" cap="none">
              <a:solidFill>
                <a:srgbClr val="005A9A"/>
              </a:solidFill>
              <a:latin typeface="Calibri"/>
              <a:ea typeface="Calibri"/>
              <a:cs typeface="Calibri"/>
              <a:sym typeface="Calibri"/>
            </a:endParaRPr>
          </a:p>
        </p:txBody>
      </p:sp>
      <p:sp>
        <p:nvSpPr>
          <p:cNvPr id="95" name="Google Shape;95;p13"/>
          <p:cNvSpPr/>
          <p:nvPr/>
        </p:nvSpPr>
        <p:spPr>
          <a:xfrm>
            <a:off x="6109271" y="1850369"/>
            <a:ext cx="2391900" cy="2081700"/>
          </a:xfrm>
          <a:prstGeom prst="rect">
            <a:avLst/>
          </a:prstGeom>
          <a:solidFill>
            <a:srgbClr val="CDF0B6">
              <a:alpha val="71760"/>
            </a:srgbClr>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0" i="0" u="none" strike="noStrike" cap="none">
                <a:solidFill>
                  <a:srgbClr val="385212"/>
                </a:solidFill>
                <a:latin typeface="Calibri"/>
                <a:ea typeface="Calibri"/>
                <a:cs typeface="Calibri"/>
                <a:sym typeface="Calibri"/>
              </a:rPr>
              <a:t>Layer 2 – Reltio Verticals</a:t>
            </a:r>
            <a:endParaRPr/>
          </a:p>
          <a:p>
            <a:pPr marL="0" marR="0" lvl="0" indent="0" algn="ctr" rtl="0">
              <a:spcBef>
                <a:spcPts val="0"/>
              </a:spcBef>
              <a:spcAft>
                <a:spcPts val="0"/>
              </a:spcAft>
              <a:buNone/>
            </a:pPr>
            <a:r>
              <a:rPr lang="en" sz="1200" b="0" i="0" u="none" strike="noStrike" cap="none">
                <a:solidFill>
                  <a:srgbClr val="385212"/>
                </a:solidFill>
                <a:latin typeface="Calibri"/>
                <a:ea typeface="Calibri"/>
                <a:cs typeface="Calibri"/>
                <a:sym typeface="Calibri"/>
              </a:rPr>
              <a:t>(maintained by Reltio)</a:t>
            </a:r>
            <a:endParaRPr/>
          </a:p>
        </p:txBody>
      </p:sp>
      <p:sp>
        <p:nvSpPr>
          <p:cNvPr id="96" name="Google Shape;96;p13"/>
          <p:cNvSpPr/>
          <p:nvPr/>
        </p:nvSpPr>
        <p:spPr>
          <a:xfrm>
            <a:off x="6751705" y="1440212"/>
            <a:ext cx="2391900" cy="2081700"/>
          </a:xfrm>
          <a:prstGeom prst="rect">
            <a:avLst/>
          </a:prstGeom>
          <a:solidFill>
            <a:srgbClr val="B7C7ED">
              <a:alpha val="50980"/>
            </a:srgbClr>
          </a:solidFill>
          <a:ln>
            <a:noFill/>
          </a:ln>
          <a:effectLst>
            <a:outerShdw blurRad="40000" dist="23000" dir="5400000" rotWithShape="0">
              <a:srgbClr val="000000">
                <a:alpha val="349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 sz="1800" b="0" i="0" u="none" strike="noStrike" cap="none">
                <a:solidFill>
                  <a:srgbClr val="2B52AD"/>
                </a:solidFill>
                <a:latin typeface="Calibri"/>
                <a:ea typeface="Calibri"/>
                <a:cs typeface="Calibri"/>
                <a:sym typeface="Calibri"/>
              </a:rPr>
              <a:t>Layer 3 – Customer extensions</a:t>
            </a:r>
            <a:endParaRPr/>
          </a:p>
          <a:p>
            <a:pPr marL="0" marR="0" lvl="0" indent="0" algn="ctr" rtl="0">
              <a:spcBef>
                <a:spcPts val="0"/>
              </a:spcBef>
              <a:spcAft>
                <a:spcPts val="0"/>
              </a:spcAft>
              <a:buNone/>
            </a:pPr>
            <a:r>
              <a:rPr lang="en" sz="1200" b="0" i="0" u="none" strike="noStrike" cap="none">
                <a:solidFill>
                  <a:srgbClr val="2B52AD"/>
                </a:solidFill>
                <a:latin typeface="Calibri"/>
                <a:ea typeface="Calibri"/>
                <a:cs typeface="Calibri"/>
                <a:sym typeface="Calibri"/>
              </a:rPr>
              <a:t>(extended by customer)</a:t>
            </a:r>
            <a:endParaRPr sz="1200" b="0" i="0" u="none" strike="noStrike" cap="none">
              <a:solidFill>
                <a:srgbClr val="2B52AD"/>
              </a:solidFill>
              <a:latin typeface="Calibri"/>
              <a:ea typeface="Calibri"/>
              <a:cs typeface="Calibri"/>
              <a:sym typeface="Calibri"/>
            </a:endParaRPr>
          </a:p>
        </p:txBody>
      </p:sp>
      <p:sp>
        <p:nvSpPr>
          <p:cNvPr id="97" name="Google Shape;97;p13"/>
          <p:cNvSpPr txBox="1"/>
          <p:nvPr/>
        </p:nvSpPr>
        <p:spPr>
          <a:xfrm>
            <a:off x="4058650" y="1444124"/>
            <a:ext cx="2730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200" b="0" i="0" u="none" strike="noStrike" cap="none">
                <a:solidFill>
                  <a:srgbClr val="000000"/>
                </a:solidFill>
                <a:latin typeface="Calibri"/>
                <a:ea typeface="Calibri"/>
                <a:cs typeface="Calibri"/>
                <a:sym typeface="Calibri"/>
              </a:rPr>
              <a:t>Objects are available to ALL tenants</a:t>
            </a:r>
            <a:endParaRPr sz="1200">
              <a:solidFill>
                <a:srgbClr val="000000"/>
              </a:solidFill>
              <a:latin typeface="Calibri"/>
              <a:ea typeface="Calibri"/>
              <a:cs typeface="Calibri"/>
              <a:sym typeface="Calibri"/>
            </a:endParaRPr>
          </a:p>
        </p:txBody>
      </p:sp>
      <p:sp>
        <p:nvSpPr>
          <p:cNvPr id="98" name="Google Shape;98;p13"/>
          <p:cNvSpPr txBox="1"/>
          <p:nvPr/>
        </p:nvSpPr>
        <p:spPr>
          <a:xfrm>
            <a:off x="4607502" y="1138144"/>
            <a:ext cx="2730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200">
                <a:solidFill>
                  <a:srgbClr val="000000"/>
                </a:solidFill>
                <a:latin typeface="Calibri"/>
                <a:ea typeface="Calibri"/>
                <a:cs typeface="Calibri"/>
                <a:sym typeface="Calibri"/>
              </a:rPr>
              <a:t>Objects are available to vertical tenants</a:t>
            </a:r>
            <a:endParaRPr sz="1200">
              <a:solidFill>
                <a:srgbClr val="000000"/>
              </a:solidFill>
              <a:latin typeface="Calibri"/>
              <a:ea typeface="Calibri"/>
              <a:cs typeface="Calibri"/>
              <a:sym typeface="Calibri"/>
            </a:endParaRPr>
          </a:p>
        </p:txBody>
      </p:sp>
      <p:sp>
        <p:nvSpPr>
          <p:cNvPr id="99" name="Google Shape;99;p13"/>
          <p:cNvSpPr txBox="1"/>
          <p:nvPr/>
        </p:nvSpPr>
        <p:spPr>
          <a:xfrm>
            <a:off x="5199238" y="840634"/>
            <a:ext cx="3339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200">
                <a:solidFill>
                  <a:srgbClr val="000000"/>
                </a:solidFill>
                <a:latin typeface="Calibri"/>
                <a:ea typeface="Calibri"/>
                <a:cs typeface="Calibri"/>
                <a:sym typeface="Calibri"/>
              </a:rPr>
              <a:t>Objects are available to a Customer tenant</a:t>
            </a:r>
            <a:endParaRPr sz="1200">
              <a:solidFill>
                <a:srgbClr val="000000"/>
              </a:solidFill>
              <a:latin typeface="Calibri"/>
              <a:ea typeface="Calibri"/>
              <a:cs typeface="Calibri"/>
              <a:sym typeface="Calibri"/>
            </a:endParaRPr>
          </a:p>
        </p:txBody>
      </p:sp>
      <p:cxnSp>
        <p:nvCxnSpPr>
          <p:cNvPr id="100" name="Google Shape;100;p13"/>
          <p:cNvCxnSpPr/>
          <p:nvPr/>
        </p:nvCxnSpPr>
        <p:spPr>
          <a:xfrm>
            <a:off x="4148453" y="1651874"/>
            <a:ext cx="2279100" cy="0"/>
          </a:xfrm>
          <a:prstGeom prst="straightConnector1">
            <a:avLst/>
          </a:prstGeom>
          <a:noFill/>
          <a:ln w="25400" cap="flat" cmpd="sng">
            <a:solidFill>
              <a:schemeClr val="accent1"/>
            </a:solidFill>
            <a:prstDash val="solid"/>
            <a:round/>
            <a:headEnd type="none" w="sm" len="sm"/>
            <a:tailEnd type="none" w="sm" len="sm"/>
          </a:ln>
        </p:spPr>
      </p:cxnSp>
      <p:cxnSp>
        <p:nvCxnSpPr>
          <p:cNvPr id="101" name="Google Shape;101;p13"/>
          <p:cNvCxnSpPr/>
          <p:nvPr/>
        </p:nvCxnSpPr>
        <p:spPr>
          <a:xfrm>
            <a:off x="5888595" y="1651874"/>
            <a:ext cx="0" cy="757200"/>
          </a:xfrm>
          <a:prstGeom prst="straightConnector1">
            <a:avLst/>
          </a:prstGeom>
          <a:noFill/>
          <a:ln w="25400" cap="flat" cmpd="sng">
            <a:solidFill>
              <a:schemeClr val="accent1"/>
            </a:solidFill>
            <a:prstDash val="solid"/>
            <a:round/>
            <a:headEnd type="none" w="sm" len="sm"/>
            <a:tailEnd type="none" w="sm" len="sm"/>
          </a:ln>
        </p:spPr>
      </p:cxnSp>
      <p:cxnSp>
        <p:nvCxnSpPr>
          <p:cNvPr id="102" name="Google Shape;102;p13"/>
          <p:cNvCxnSpPr/>
          <p:nvPr/>
        </p:nvCxnSpPr>
        <p:spPr>
          <a:xfrm>
            <a:off x="4736283" y="1338015"/>
            <a:ext cx="2409600" cy="0"/>
          </a:xfrm>
          <a:prstGeom prst="straightConnector1">
            <a:avLst/>
          </a:prstGeom>
          <a:noFill/>
          <a:ln w="25400" cap="flat" cmpd="sng">
            <a:solidFill>
              <a:srgbClr val="C7E998"/>
            </a:solidFill>
            <a:prstDash val="solid"/>
            <a:round/>
            <a:headEnd type="none" w="sm" len="sm"/>
            <a:tailEnd type="none" w="sm" len="sm"/>
          </a:ln>
        </p:spPr>
      </p:cxnSp>
      <p:cxnSp>
        <p:nvCxnSpPr>
          <p:cNvPr id="103" name="Google Shape;103;p13"/>
          <p:cNvCxnSpPr/>
          <p:nvPr/>
        </p:nvCxnSpPr>
        <p:spPr>
          <a:xfrm>
            <a:off x="6617544" y="1338015"/>
            <a:ext cx="0" cy="628500"/>
          </a:xfrm>
          <a:prstGeom prst="straightConnector1">
            <a:avLst/>
          </a:prstGeom>
          <a:noFill/>
          <a:ln w="25400" cap="flat" cmpd="sng">
            <a:solidFill>
              <a:srgbClr val="C7E998"/>
            </a:solidFill>
            <a:prstDash val="solid"/>
            <a:round/>
            <a:headEnd type="none" w="sm" len="sm"/>
            <a:tailEnd type="none" w="sm" len="sm"/>
          </a:ln>
        </p:spPr>
      </p:cxnSp>
      <p:cxnSp>
        <p:nvCxnSpPr>
          <p:cNvPr id="104" name="Google Shape;104;p13"/>
          <p:cNvCxnSpPr/>
          <p:nvPr/>
        </p:nvCxnSpPr>
        <p:spPr>
          <a:xfrm>
            <a:off x="5301870" y="1034510"/>
            <a:ext cx="2556900" cy="0"/>
          </a:xfrm>
          <a:prstGeom prst="straightConnector1">
            <a:avLst/>
          </a:prstGeom>
          <a:noFill/>
          <a:ln w="25400" cap="flat" cmpd="sng">
            <a:solidFill>
              <a:srgbClr val="B7C7ED"/>
            </a:solidFill>
            <a:prstDash val="solid"/>
            <a:round/>
            <a:headEnd type="none" w="sm" len="sm"/>
            <a:tailEnd type="none" w="sm" len="sm"/>
          </a:ln>
        </p:spPr>
      </p:cxnSp>
      <p:cxnSp>
        <p:nvCxnSpPr>
          <p:cNvPr id="105" name="Google Shape;105;p13"/>
          <p:cNvCxnSpPr/>
          <p:nvPr/>
        </p:nvCxnSpPr>
        <p:spPr>
          <a:xfrm>
            <a:off x="7439711" y="1034510"/>
            <a:ext cx="0" cy="508800"/>
          </a:xfrm>
          <a:prstGeom prst="straightConnector1">
            <a:avLst/>
          </a:prstGeom>
          <a:noFill/>
          <a:ln w="25400" cap="flat" cmpd="sng">
            <a:solidFill>
              <a:srgbClr val="B7C7ED"/>
            </a:solidFill>
            <a:prstDash val="solid"/>
            <a:round/>
            <a:headEnd type="none" w="sm" len="sm"/>
            <a:tailEnd type="none" w="sm" len="sm"/>
          </a:ln>
        </p:spPr>
      </p:cxnSp>
      <p:cxnSp>
        <p:nvCxnSpPr>
          <p:cNvPr id="106" name="Google Shape;106;p13"/>
          <p:cNvCxnSpPr>
            <a:endCxn id="97" idx="1"/>
          </p:cNvCxnSpPr>
          <p:nvPr/>
        </p:nvCxnSpPr>
        <p:spPr>
          <a:xfrm>
            <a:off x="2706850" y="1082774"/>
            <a:ext cx="1351800" cy="499800"/>
          </a:xfrm>
          <a:prstGeom prst="straightConnector1">
            <a:avLst/>
          </a:prstGeom>
          <a:noFill/>
          <a:ln w="9525" cap="flat" cmpd="sng">
            <a:solidFill>
              <a:srgbClr val="7F7F7F"/>
            </a:solidFill>
            <a:prstDash val="solid"/>
            <a:round/>
            <a:headEnd type="none" w="sm" len="sm"/>
            <a:tailEnd type="triangle" w="med" len="med"/>
          </a:ln>
        </p:spPr>
      </p:cxnSp>
      <p:cxnSp>
        <p:nvCxnSpPr>
          <p:cNvPr id="107" name="Google Shape;107;p13"/>
          <p:cNvCxnSpPr>
            <a:endCxn id="98" idx="1"/>
          </p:cNvCxnSpPr>
          <p:nvPr/>
        </p:nvCxnSpPr>
        <p:spPr>
          <a:xfrm>
            <a:off x="2707002" y="1082794"/>
            <a:ext cx="1900500" cy="193800"/>
          </a:xfrm>
          <a:prstGeom prst="straightConnector1">
            <a:avLst/>
          </a:prstGeom>
          <a:noFill/>
          <a:ln w="9525" cap="flat" cmpd="sng">
            <a:solidFill>
              <a:srgbClr val="7F7F7F"/>
            </a:solidFill>
            <a:prstDash val="solid"/>
            <a:round/>
            <a:headEnd type="none" w="sm" len="sm"/>
            <a:tailEnd type="triangle" w="med" len="med"/>
          </a:ln>
        </p:spPr>
      </p:cxnSp>
      <p:cxnSp>
        <p:nvCxnSpPr>
          <p:cNvPr id="108" name="Google Shape;108;p13"/>
          <p:cNvCxnSpPr>
            <a:endCxn id="99" idx="1"/>
          </p:cNvCxnSpPr>
          <p:nvPr/>
        </p:nvCxnSpPr>
        <p:spPr>
          <a:xfrm rot="10800000" flipH="1">
            <a:off x="2706838" y="979084"/>
            <a:ext cx="2492400" cy="103800"/>
          </a:xfrm>
          <a:prstGeom prst="straightConnector1">
            <a:avLst/>
          </a:prstGeom>
          <a:noFill/>
          <a:ln w="9525" cap="flat" cmpd="sng">
            <a:solidFill>
              <a:srgbClr val="7F7F7F"/>
            </a:solidFill>
            <a:prstDash val="solid"/>
            <a:round/>
            <a:headEnd type="none" w="sm" len="sm"/>
            <a:tailEnd type="triangle" w="med" len="med"/>
          </a:ln>
        </p:spPr>
      </p:cxnSp>
      <p:sp>
        <p:nvSpPr>
          <p:cNvPr id="109" name="Google Shape;109;p13"/>
          <p:cNvSpPr txBox="1">
            <a:spLocks noGrp="1"/>
          </p:cNvSpPr>
          <p:nvPr>
            <p:ph type="title"/>
          </p:nvPr>
        </p:nvSpPr>
        <p:spPr>
          <a:xfrm>
            <a:off x="342900" y="16952"/>
            <a:ext cx="7168800" cy="474000"/>
          </a:xfrm>
          <a:prstGeom prst="rect">
            <a:avLst/>
          </a:prstGeom>
          <a:noFill/>
          <a:ln>
            <a:noFill/>
          </a:ln>
        </p:spPr>
        <p:txBody>
          <a:bodyPr spcFirstLastPara="1" wrap="square" lIns="0" tIns="182875" rIns="91425" bIns="0" anchor="b" anchorCtr="0">
            <a:normAutofit/>
          </a:bodyPr>
          <a:lstStyle/>
          <a:p>
            <a:pPr marL="0" lvl="0" indent="0" algn="l" rtl="0">
              <a:spcBef>
                <a:spcPts val="0"/>
              </a:spcBef>
              <a:spcAft>
                <a:spcPts val="0"/>
              </a:spcAft>
              <a:buClr>
                <a:srgbClr val="207BB1"/>
              </a:buClr>
              <a:buSzPts val="2000"/>
              <a:buFont typeface="Arial"/>
              <a:buNone/>
            </a:pPr>
            <a:r>
              <a:rPr lang="en" sz="2000"/>
              <a:t>Introducing Reltio n-layer Configuration Architecture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4"/>
          <p:cNvSpPr txBox="1">
            <a:spLocks noGrp="1"/>
          </p:cNvSpPr>
          <p:nvPr>
            <p:ph type="title"/>
          </p:nvPr>
        </p:nvSpPr>
        <p:spPr>
          <a:xfrm>
            <a:off x="342900" y="171450"/>
            <a:ext cx="7168800" cy="47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207BB1"/>
              </a:buClr>
              <a:buSzPts val="2000"/>
              <a:buFont typeface="Verdana"/>
              <a:buNone/>
            </a:pPr>
            <a:r>
              <a:rPr lang="en" sz="2000"/>
              <a:t>Introducing Reltio n-layer Configuration Architecture</a:t>
            </a:r>
            <a:endParaRPr sz="2000"/>
          </a:p>
        </p:txBody>
      </p:sp>
      <p:sp>
        <p:nvSpPr>
          <p:cNvPr id="116" name="Google Shape;116;p14"/>
          <p:cNvSpPr txBox="1">
            <a:spLocks noGrp="1"/>
          </p:cNvSpPr>
          <p:nvPr>
            <p:ph type="ftr" idx="11"/>
          </p:nvPr>
        </p:nvSpPr>
        <p:spPr>
          <a:xfrm>
            <a:off x="3886200" y="3729038"/>
            <a:ext cx="4648200" cy="128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
                <a:solidFill>
                  <a:srgbClr val="DCF1F6"/>
                </a:solidFill>
              </a:rPr>
              <a:t>Confidential and Proprietary – please do not distribute without prior permission</a:t>
            </a:r>
            <a:endParaRPr>
              <a:solidFill>
                <a:srgbClr val="DCF1F6"/>
              </a:solidFill>
            </a:endParaRPr>
          </a:p>
        </p:txBody>
      </p:sp>
      <p:sp>
        <p:nvSpPr>
          <p:cNvPr id="117" name="Google Shape;117;p14"/>
          <p:cNvSpPr txBox="1">
            <a:spLocks noGrp="1"/>
          </p:cNvSpPr>
          <p:nvPr>
            <p:ph type="sldNum" idx="12"/>
          </p:nvPr>
        </p:nvSpPr>
        <p:spPr>
          <a:xfrm>
            <a:off x="8534400" y="3729038"/>
            <a:ext cx="609600" cy="12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
              <a:t>7</a:t>
            </a:fld>
            <a:endParaRPr/>
          </a:p>
        </p:txBody>
      </p:sp>
      <p:sp>
        <p:nvSpPr>
          <p:cNvPr id="118" name="Google Shape;118;p14"/>
          <p:cNvSpPr/>
          <p:nvPr/>
        </p:nvSpPr>
        <p:spPr>
          <a:xfrm>
            <a:off x="846306" y="2514604"/>
            <a:ext cx="2391900" cy="2081700"/>
          </a:xfrm>
          <a:prstGeom prst="rect">
            <a:avLst/>
          </a:prstGeom>
          <a:solidFill>
            <a:srgbClr val="70C2FE"/>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005A9A"/>
                </a:solidFill>
                <a:latin typeface="Calibri"/>
                <a:ea typeface="Calibri"/>
                <a:cs typeface="Calibri"/>
                <a:sym typeface="Calibri"/>
              </a:rPr>
              <a:t>Layer 1 – Reltio Core</a:t>
            </a:r>
            <a:endParaRPr/>
          </a:p>
          <a:p>
            <a:pPr marL="0" marR="0" lvl="0" indent="0" algn="ctr" rtl="0">
              <a:spcBef>
                <a:spcPts val="0"/>
              </a:spcBef>
              <a:spcAft>
                <a:spcPts val="0"/>
              </a:spcAft>
              <a:buNone/>
            </a:pPr>
            <a:r>
              <a:rPr lang="en" sz="1200">
                <a:solidFill>
                  <a:srgbClr val="005A9A"/>
                </a:solidFill>
                <a:latin typeface="Calibri"/>
                <a:ea typeface="Calibri"/>
                <a:cs typeface="Calibri"/>
                <a:sym typeface="Calibri"/>
              </a:rPr>
              <a:t>(maintained by Reltio)</a:t>
            </a:r>
            <a:endParaRPr sz="1800">
              <a:solidFill>
                <a:srgbClr val="005A9A"/>
              </a:solidFill>
              <a:latin typeface="Calibri"/>
              <a:ea typeface="Calibri"/>
              <a:cs typeface="Calibri"/>
              <a:sym typeface="Calibri"/>
            </a:endParaRPr>
          </a:p>
        </p:txBody>
      </p:sp>
      <p:sp>
        <p:nvSpPr>
          <p:cNvPr id="119" name="Google Shape;119;p14"/>
          <p:cNvSpPr/>
          <p:nvPr/>
        </p:nvSpPr>
        <p:spPr>
          <a:xfrm>
            <a:off x="1488741" y="2104448"/>
            <a:ext cx="2391900" cy="2081700"/>
          </a:xfrm>
          <a:prstGeom prst="rect">
            <a:avLst/>
          </a:prstGeom>
          <a:solidFill>
            <a:srgbClr val="CDF0B6">
              <a:alpha val="71760"/>
            </a:srgbClr>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385212"/>
                </a:solidFill>
                <a:latin typeface="Calibri"/>
                <a:ea typeface="Calibri"/>
                <a:cs typeface="Calibri"/>
                <a:sym typeface="Calibri"/>
              </a:rPr>
              <a:t>Layer 2 – Reltio Verticals</a:t>
            </a:r>
            <a:endParaRPr/>
          </a:p>
          <a:p>
            <a:pPr marL="0" marR="0" lvl="0" indent="0" algn="ctr" rtl="0">
              <a:spcBef>
                <a:spcPts val="0"/>
              </a:spcBef>
              <a:spcAft>
                <a:spcPts val="0"/>
              </a:spcAft>
              <a:buNone/>
            </a:pPr>
            <a:r>
              <a:rPr lang="en" sz="1200">
                <a:solidFill>
                  <a:srgbClr val="385212"/>
                </a:solidFill>
                <a:latin typeface="Calibri"/>
                <a:ea typeface="Calibri"/>
                <a:cs typeface="Calibri"/>
                <a:sym typeface="Calibri"/>
              </a:rPr>
              <a:t>(maintained by Reltio)</a:t>
            </a:r>
            <a:endParaRPr/>
          </a:p>
        </p:txBody>
      </p:sp>
      <p:sp>
        <p:nvSpPr>
          <p:cNvPr id="120" name="Google Shape;120;p14"/>
          <p:cNvSpPr txBox="1"/>
          <p:nvPr/>
        </p:nvSpPr>
        <p:spPr>
          <a:xfrm>
            <a:off x="49100" y="1698203"/>
            <a:ext cx="2730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200">
                <a:solidFill>
                  <a:srgbClr val="000000"/>
                </a:solidFill>
                <a:latin typeface="Calibri"/>
                <a:ea typeface="Calibri"/>
                <a:cs typeface="Calibri"/>
                <a:sym typeface="Calibri"/>
              </a:rPr>
              <a:t>Objects for ALL tenants</a:t>
            </a:r>
            <a:endParaRPr sz="1200">
              <a:solidFill>
                <a:srgbClr val="000000"/>
              </a:solidFill>
              <a:latin typeface="Calibri"/>
              <a:ea typeface="Calibri"/>
              <a:cs typeface="Calibri"/>
              <a:sym typeface="Calibri"/>
            </a:endParaRPr>
          </a:p>
        </p:txBody>
      </p:sp>
      <p:sp>
        <p:nvSpPr>
          <p:cNvPr id="121" name="Google Shape;121;p14"/>
          <p:cNvSpPr txBox="1"/>
          <p:nvPr/>
        </p:nvSpPr>
        <p:spPr>
          <a:xfrm>
            <a:off x="358352" y="1446143"/>
            <a:ext cx="2730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200">
                <a:solidFill>
                  <a:srgbClr val="000000"/>
                </a:solidFill>
                <a:latin typeface="Calibri"/>
                <a:ea typeface="Calibri"/>
                <a:cs typeface="Calibri"/>
                <a:sym typeface="Calibri"/>
              </a:rPr>
              <a:t>Objects for vertical tenants</a:t>
            </a:r>
            <a:endParaRPr sz="1200">
              <a:solidFill>
                <a:srgbClr val="000000"/>
              </a:solidFill>
              <a:latin typeface="Calibri"/>
              <a:ea typeface="Calibri"/>
              <a:cs typeface="Calibri"/>
              <a:sym typeface="Calibri"/>
            </a:endParaRPr>
          </a:p>
        </p:txBody>
      </p:sp>
      <p:sp>
        <p:nvSpPr>
          <p:cNvPr id="122" name="Google Shape;122;p14"/>
          <p:cNvSpPr txBox="1"/>
          <p:nvPr/>
        </p:nvSpPr>
        <p:spPr>
          <a:xfrm>
            <a:off x="1141768" y="1193565"/>
            <a:ext cx="20964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200">
                <a:solidFill>
                  <a:srgbClr val="000000"/>
                </a:solidFill>
                <a:latin typeface="Calibri"/>
                <a:ea typeface="Calibri"/>
                <a:cs typeface="Calibri"/>
                <a:sym typeface="Calibri"/>
              </a:rPr>
              <a:t>Objects for Customer Global</a:t>
            </a:r>
            <a:endParaRPr sz="1200">
              <a:solidFill>
                <a:srgbClr val="000000"/>
              </a:solidFill>
              <a:latin typeface="Calibri"/>
              <a:ea typeface="Calibri"/>
              <a:cs typeface="Calibri"/>
              <a:sym typeface="Calibri"/>
            </a:endParaRPr>
          </a:p>
        </p:txBody>
      </p:sp>
      <p:cxnSp>
        <p:nvCxnSpPr>
          <p:cNvPr id="123" name="Google Shape;123;p14"/>
          <p:cNvCxnSpPr/>
          <p:nvPr/>
        </p:nvCxnSpPr>
        <p:spPr>
          <a:xfrm>
            <a:off x="115753" y="1905952"/>
            <a:ext cx="1691100" cy="0"/>
          </a:xfrm>
          <a:prstGeom prst="straightConnector1">
            <a:avLst/>
          </a:prstGeom>
          <a:noFill/>
          <a:ln w="25400" cap="flat" cmpd="sng">
            <a:solidFill>
              <a:schemeClr val="accent1"/>
            </a:solidFill>
            <a:prstDash val="solid"/>
            <a:round/>
            <a:headEnd type="none" w="sm" len="sm"/>
            <a:tailEnd type="none" w="sm" len="sm"/>
          </a:ln>
        </p:spPr>
      </p:cxnSp>
      <p:cxnSp>
        <p:nvCxnSpPr>
          <p:cNvPr id="124" name="Google Shape;124;p14"/>
          <p:cNvCxnSpPr/>
          <p:nvPr/>
        </p:nvCxnSpPr>
        <p:spPr>
          <a:xfrm>
            <a:off x="1268065" y="1905952"/>
            <a:ext cx="0" cy="757200"/>
          </a:xfrm>
          <a:prstGeom prst="straightConnector1">
            <a:avLst/>
          </a:prstGeom>
          <a:noFill/>
          <a:ln w="25400" cap="flat" cmpd="sng">
            <a:solidFill>
              <a:schemeClr val="accent1"/>
            </a:solidFill>
            <a:prstDash val="solid"/>
            <a:round/>
            <a:headEnd type="none" w="sm" len="sm"/>
            <a:tailEnd type="none" w="sm" len="sm"/>
          </a:ln>
        </p:spPr>
      </p:cxnSp>
      <p:cxnSp>
        <p:nvCxnSpPr>
          <p:cNvPr id="125" name="Google Shape;125;p14"/>
          <p:cNvCxnSpPr/>
          <p:nvPr/>
        </p:nvCxnSpPr>
        <p:spPr>
          <a:xfrm>
            <a:off x="417274" y="1628040"/>
            <a:ext cx="1727100" cy="7800"/>
          </a:xfrm>
          <a:prstGeom prst="straightConnector1">
            <a:avLst/>
          </a:prstGeom>
          <a:noFill/>
          <a:ln w="25400" cap="flat" cmpd="sng">
            <a:solidFill>
              <a:srgbClr val="C7E998"/>
            </a:solidFill>
            <a:prstDash val="solid"/>
            <a:round/>
            <a:headEnd type="none" w="sm" len="sm"/>
            <a:tailEnd type="none" w="sm" len="sm"/>
          </a:ln>
        </p:spPr>
      </p:cxnSp>
      <p:cxnSp>
        <p:nvCxnSpPr>
          <p:cNvPr id="126" name="Google Shape;126;p14"/>
          <p:cNvCxnSpPr/>
          <p:nvPr/>
        </p:nvCxnSpPr>
        <p:spPr>
          <a:xfrm>
            <a:off x="1997014" y="1637026"/>
            <a:ext cx="0" cy="628500"/>
          </a:xfrm>
          <a:prstGeom prst="straightConnector1">
            <a:avLst/>
          </a:prstGeom>
          <a:noFill/>
          <a:ln w="25400" cap="flat" cmpd="sng">
            <a:solidFill>
              <a:srgbClr val="C7E998"/>
            </a:solidFill>
            <a:prstDash val="solid"/>
            <a:round/>
            <a:headEnd type="none" w="sm" len="sm"/>
            <a:tailEnd type="none" w="sm" len="sm"/>
          </a:ln>
        </p:spPr>
      </p:cxnSp>
      <p:cxnSp>
        <p:nvCxnSpPr>
          <p:cNvPr id="127" name="Google Shape;127;p14"/>
          <p:cNvCxnSpPr/>
          <p:nvPr/>
        </p:nvCxnSpPr>
        <p:spPr>
          <a:xfrm>
            <a:off x="1162094" y="1387441"/>
            <a:ext cx="1783800" cy="0"/>
          </a:xfrm>
          <a:prstGeom prst="straightConnector1">
            <a:avLst/>
          </a:prstGeom>
          <a:noFill/>
          <a:ln w="25400" cap="flat" cmpd="sng">
            <a:solidFill>
              <a:srgbClr val="B7C7ED"/>
            </a:solidFill>
            <a:prstDash val="solid"/>
            <a:round/>
            <a:headEnd type="none" w="sm" len="sm"/>
            <a:tailEnd type="none" w="sm" len="sm"/>
          </a:ln>
        </p:spPr>
      </p:cxnSp>
      <p:cxnSp>
        <p:nvCxnSpPr>
          <p:cNvPr id="128" name="Google Shape;128;p14"/>
          <p:cNvCxnSpPr/>
          <p:nvPr/>
        </p:nvCxnSpPr>
        <p:spPr>
          <a:xfrm>
            <a:off x="2819181" y="1396427"/>
            <a:ext cx="0" cy="508800"/>
          </a:xfrm>
          <a:prstGeom prst="straightConnector1">
            <a:avLst/>
          </a:prstGeom>
          <a:noFill/>
          <a:ln w="25400" cap="flat" cmpd="sng">
            <a:solidFill>
              <a:srgbClr val="B7C7ED"/>
            </a:solidFill>
            <a:prstDash val="solid"/>
            <a:round/>
            <a:headEnd type="none" w="sm" len="sm"/>
            <a:tailEnd type="none" w="sm" len="sm"/>
          </a:ln>
        </p:spPr>
      </p:cxnSp>
      <p:sp>
        <p:nvSpPr>
          <p:cNvPr id="129" name="Google Shape;129;p14"/>
          <p:cNvSpPr/>
          <p:nvPr/>
        </p:nvSpPr>
        <p:spPr>
          <a:xfrm>
            <a:off x="2235655" y="1808590"/>
            <a:ext cx="2391900" cy="2081700"/>
          </a:xfrm>
          <a:prstGeom prst="rect">
            <a:avLst/>
          </a:prstGeom>
          <a:solidFill>
            <a:srgbClr val="B7C7ED">
              <a:alpha val="50980"/>
            </a:srgbClr>
          </a:solidFill>
          <a:ln>
            <a:noFill/>
          </a:ln>
          <a:effectLst>
            <a:outerShdw blurRad="40000" dist="23000" dir="5400000" rotWithShape="0">
              <a:srgbClr val="000000">
                <a:alpha val="349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br>
              <a:rPr lang="en" sz="1800">
                <a:solidFill>
                  <a:srgbClr val="2B52AD"/>
                </a:solidFill>
                <a:latin typeface="Calibri"/>
                <a:ea typeface="Calibri"/>
                <a:cs typeface="Calibri"/>
                <a:sym typeface="Calibri"/>
              </a:rPr>
            </a:br>
            <a:br>
              <a:rPr lang="en" sz="1800">
                <a:solidFill>
                  <a:srgbClr val="2B52AD"/>
                </a:solidFill>
                <a:latin typeface="Calibri"/>
                <a:ea typeface="Calibri"/>
                <a:cs typeface="Calibri"/>
                <a:sym typeface="Calibri"/>
              </a:rPr>
            </a:br>
            <a:r>
              <a:rPr lang="en" sz="1800">
                <a:solidFill>
                  <a:srgbClr val="2B52AD"/>
                </a:solidFill>
                <a:latin typeface="Calibri"/>
                <a:ea typeface="Calibri"/>
                <a:cs typeface="Calibri"/>
                <a:sym typeface="Calibri"/>
              </a:rPr>
              <a:t>Layer 3 – Amgen Global</a:t>
            </a:r>
            <a:endParaRPr/>
          </a:p>
          <a:p>
            <a:pPr marL="0" marR="0" lvl="0" indent="0" algn="ctr" rtl="0">
              <a:spcBef>
                <a:spcPts val="0"/>
              </a:spcBef>
              <a:spcAft>
                <a:spcPts val="0"/>
              </a:spcAft>
              <a:buNone/>
            </a:pPr>
            <a:r>
              <a:rPr lang="en" sz="1200">
                <a:solidFill>
                  <a:srgbClr val="2B52AD"/>
                </a:solidFill>
                <a:latin typeface="Calibri"/>
                <a:ea typeface="Calibri"/>
                <a:cs typeface="Calibri"/>
                <a:sym typeface="Calibri"/>
              </a:rPr>
              <a:t>(extended by customer)</a:t>
            </a:r>
            <a:endParaRPr sz="1200">
              <a:solidFill>
                <a:srgbClr val="2B52AD"/>
              </a:solidFill>
              <a:latin typeface="Calibri"/>
              <a:ea typeface="Calibri"/>
              <a:cs typeface="Calibri"/>
              <a:sym typeface="Calibri"/>
            </a:endParaRPr>
          </a:p>
        </p:txBody>
      </p:sp>
      <p:sp>
        <p:nvSpPr>
          <p:cNvPr id="130" name="Google Shape;130;p14"/>
          <p:cNvSpPr/>
          <p:nvPr/>
        </p:nvSpPr>
        <p:spPr>
          <a:xfrm>
            <a:off x="2945815" y="1478614"/>
            <a:ext cx="2391900" cy="2081700"/>
          </a:xfrm>
          <a:prstGeom prst="rect">
            <a:avLst/>
          </a:prstGeom>
          <a:solidFill>
            <a:srgbClr val="2B52AD"/>
          </a:solidFill>
          <a:ln>
            <a:noFill/>
          </a:ln>
          <a:effectLst>
            <a:outerShdw blurRad="40000" dist="23000" dir="5400000" rotWithShape="0">
              <a:srgbClr val="000000">
                <a:alpha val="349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 sz="1800">
                <a:solidFill>
                  <a:srgbClr val="C6E7F8"/>
                </a:solidFill>
                <a:latin typeface="Calibri"/>
                <a:ea typeface="Calibri"/>
                <a:cs typeface="Calibri"/>
                <a:sym typeface="Calibri"/>
              </a:rPr>
              <a:t>Layer 4 – Local Regions</a:t>
            </a:r>
            <a:endParaRPr/>
          </a:p>
          <a:p>
            <a:pPr marL="0" marR="0" lvl="0" indent="0" algn="ctr" rtl="0">
              <a:spcBef>
                <a:spcPts val="0"/>
              </a:spcBef>
              <a:spcAft>
                <a:spcPts val="0"/>
              </a:spcAft>
              <a:buNone/>
            </a:pPr>
            <a:r>
              <a:rPr lang="en" sz="1200">
                <a:solidFill>
                  <a:srgbClr val="C6E7F8"/>
                </a:solidFill>
                <a:latin typeface="Calibri"/>
                <a:ea typeface="Calibri"/>
                <a:cs typeface="Calibri"/>
                <a:sym typeface="Calibri"/>
              </a:rPr>
              <a:t>(extended by customer)</a:t>
            </a:r>
            <a:endParaRPr sz="1200">
              <a:solidFill>
                <a:srgbClr val="C6E7F8"/>
              </a:solidFill>
              <a:latin typeface="Calibri"/>
              <a:ea typeface="Calibri"/>
              <a:cs typeface="Calibri"/>
              <a:sym typeface="Calibri"/>
            </a:endParaRPr>
          </a:p>
        </p:txBody>
      </p:sp>
      <p:sp>
        <p:nvSpPr>
          <p:cNvPr id="131" name="Google Shape;131;p14"/>
          <p:cNvSpPr txBox="1"/>
          <p:nvPr/>
        </p:nvSpPr>
        <p:spPr>
          <a:xfrm>
            <a:off x="2135622" y="952202"/>
            <a:ext cx="24921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200">
                <a:solidFill>
                  <a:srgbClr val="000000"/>
                </a:solidFill>
                <a:latin typeface="Calibri"/>
                <a:ea typeface="Calibri"/>
                <a:cs typeface="Calibri"/>
                <a:sym typeface="Calibri"/>
              </a:rPr>
              <a:t>Objects for other Customer Regions</a:t>
            </a:r>
            <a:endParaRPr sz="1200">
              <a:solidFill>
                <a:srgbClr val="000000"/>
              </a:solidFill>
              <a:latin typeface="Calibri"/>
              <a:ea typeface="Calibri"/>
              <a:cs typeface="Calibri"/>
              <a:sym typeface="Calibri"/>
            </a:endParaRPr>
          </a:p>
        </p:txBody>
      </p:sp>
      <p:cxnSp>
        <p:nvCxnSpPr>
          <p:cNvPr id="132" name="Google Shape;132;p14"/>
          <p:cNvCxnSpPr/>
          <p:nvPr/>
        </p:nvCxnSpPr>
        <p:spPr>
          <a:xfrm>
            <a:off x="2155948" y="1146078"/>
            <a:ext cx="1783800" cy="0"/>
          </a:xfrm>
          <a:prstGeom prst="straightConnector1">
            <a:avLst/>
          </a:prstGeom>
          <a:noFill/>
          <a:ln w="25400" cap="flat" cmpd="sng">
            <a:solidFill>
              <a:srgbClr val="B7C7ED"/>
            </a:solidFill>
            <a:prstDash val="solid"/>
            <a:round/>
            <a:headEnd type="none" w="sm" len="sm"/>
            <a:tailEnd type="none" w="sm" len="sm"/>
          </a:ln>
        </p:spPr>
      </p:cxnSp>
      <p:cxnSp>
        <p:nvCxnSpPr>
          <p:cNvPr id="133" name="Google Shape;133;p14"/>
          <p:cNvCxnSpPr/>
          <p:nvPr/>
        </p:nvCxnSpPr>
        <p:spPr>
          <a:xfrm>
            <a:off x="3738323" y="1133119"/>
            <a:ext cx="0" cy="508800"/>
          </a:xfrm>
          <a:prstGeom prst="straightConnector1">
            <a:avLst/>
          </a:prstGeom>
          <a:noFill/>
          <a:ln w="25400" cap="flat" cmpd="sng">
            <a:solidFill>
              <a:srgbClr val="93ABE4"/>
            </a:solidFill>
            <a:prstDash val="solid"/>
            <a:round/>
            <a:headEnd type="none" w="sm" len="sm"/>
            <a:tailEnd type="none" w="sm" len="sm"/>
          </a:ln>
        </p:spPr>
      </p:cxnSp>
      <p:pic>
        <p:nvPicPr>
          <p:cNvPr id="134" name="Google Shape;134;p14"/>
          <p:cNvPicPr preferRelativeResize="0"/>
          <p:nvPr/>
        </p:nvPicPr>
        <p:blipFill rotWithShape="1">
          <a:blip r:embed="rId3">
            <a:alphaModFix/>
          </a:blip>
          <a:srcRect/>
          <a:stretch/>
        </p:blipFill>
        <p:spPr>
          <a:xfrm>
            <a:off x="5646101" y="1297181"/>
            <a:ext cx="2434849" cy="2434848"/>
          </a:xfrm>
          <a:prstGeom prst="rect">
            <a:avLst/>
          </a:prstGeom>
          <a:noFill/>
          <a:ln>
            <a:noFill/>
          </a:ln>
        </p:spPr>
      </p:pic>
      <p:cxnSp>
        <p:nvCxnSpPr>
          <p:cNvPr id="135" name="Google Shape;135;p14"/>
          <p:cNvCxnSpPr/>
          <p:nvPr/>
        </p:nvCxnSpPr>
        <p:spPr>
          <a:xfrm rot="10800000" flipH="1">
            <a:off x="3066953" y="2417401"/>
            <a:ext cx="2156400" cy="245700"/>
          </a:xfrm>
          <a:prstGeom prst="straightConnector1">
            <a:avLst/>
          </a:prstGeom>
          <a:noFill/>
          <a:ln w="19050" cap="flat" cmpd="sng">
            <a:solidFill>
              <a:schemeClr val="accent1"/>
            </a:solidFill>
            <a:prstDash val="solid"/>
            <a:round/>
            <a:headEnd type="none" w="sm" len="sm"/>
            <a:tailEnd type="none" w="sm" len="sm"/>
          </a:ln>
        </p:spPr>
      </p:cxnSp>
      <p:cxnSp>
        <p:nvCxnSpPr>
          <p:cNvPr id="136" name="Google Shape;136;p14"/>
          <p:cNvCxnSpPr/>
          <p:nvPr/>
        </p:nvCxnSpPr>
        <p:spPr>
          <a:xfrm>
            <a:off x="4169162" y="1545634"/>
            <a:ext cx="0" cy="1941000"/>
          </a:xfrm>
          <a:prstGeom prst="straightConnector1">
            <a:avLst/>
          </a:prstGeom>
          <a:noFill/>
          <a:ln w="19050" cap="flat" cmpd="sng">
            <a:solidFill>
              <a:schemeClr val="accent1"/>
            </a:solidFill>
            <a:prstDash val="solid"/>
            <a:round/>
            <a:headEnd type="none" w="sm" len="sm"/>
            <a:tailEnd type="none" w="sm" len="sm"/>
          </a:ln>
        </p:spPr>
      </p:cxnSp>
      <p:cxnSp>
        <p:nvCxnSpPr>
          <p:cNvPr id="137" name="Google Shape;137;p14"/>
          <p:cNvCxnSpPr/>
          <p:nvPr/>
        </p:nvCxnSpPr>
        <p:spPr>
          <a:xfrm>
            <a:off x="4761230" y="2094436"/>
            <a:ext cx="3193800" cy="0"/>
          </a:xfrm>
          <a:prstGeom prst="straightConnector1">
            <a:avLst/>
          </a:prstGeom>
          <a:noFill/>
          <a:ln w="19050" cap="flat" cmpd="sng">
            <a:solidFill>
              <a:srgbClr val="D77B00"/>
            </a:solidFill>
            <a:prstDash val="solid"/>
            <a:round/>
            <a:headEnd type="oval" w="lg" len="lg"/>
            <a:tailEnd type="oval" w="lg" len="lg"/>
          </a:ln>
        </p:spPr>
      </p:cxnSp>
      <p:cxnSp>
        <p:nvCxnSpPr>
          <p:cNvPr id="138" name="Google Shape;138;p14"/>
          <p:cNvCxnSpPr/>
          <p:nvPr/>
        </p:nvCxnSpPr>
        <p:spPr>
          <a:xfrm>
            <a:off x="4761230" y="2828786"/>
            <a:ext cx="1922100" cy="0"/>
          </a:xfrm>
          <a:prstGeom prst="straightConnector1">
            <a:avLst/>
          </a:prstGeom>
          <a:noFill/>
          <a:ln w="19050" cap="flat" cmpd="sng">
            <a:solidFill>
              <a:srgbClr val="D77B00"/>
            </a:solidFill>
            <a:prstDash val="solid"/>
            <a:round/>
            <a:headEnd type="oval" w="lg" len="lg"/>
            <a:tailEnd type="oval" w="lg" len="lg"/>
          </a:ln>
        </p:spPr>
      </p:cxnSp>
      <p:cxnSp>
        <p:nvCxnSpPr>
          <p:cNvPr id="139" name="Google Shape;139;p14"/>
          <p:cNvCxnSpPr/>
          <p:nvPr/>
        </p:nvCxnSpPr>
        <p:spPr>
          <a:xfrm>
            <a:off x="3666579" y="2208735"/>
            <a:ext cx="2814900" cy="0"/>
          </a:xfrm>
          <a:prstGeom prst="straightConnector1">
            <a:avLst/>
          </a:prstGeom>
          <a:noFill/>
          <a:ln w="19050" cap="flat" cmpd="sng">
            <a:solidFill>
              <a:srgbClr val="D77B00"/>
            </a:solidFill>
            <a:prstDash val="solid"/>
            <a:round/>
            <a:headEnd type="oval" w="lg" len="lg"/>
            <a:tailEnd type="oval" w="lg" len="lg"/>
          </a:ln>
        </p:spPr>
      </p:cxnSp>
      <p:cxnSp>
        <p:nvCxnSpPr>
          <p:cNvPr id="140" name="Google Shape;140;p14"/>
          <p:cNvCxnSpPr/>
          <p:nvPr/>
        </p:nvCxnSpPr>
        <p:spPr>
          <a:xfrm>
            <a:off x="3666579" y="2965642"/>
            <a:ext cx="4635900" cy="0"/>
          </a:xfrm>
          <a:prstGeom prst="straightConnector1">
            <a:avLst/>
          </a:prstGeom>
          <a:noFill/>
          <a:ln w="19050" cap="flat" cmpd="sng">
            <a:solidFill>
              <a:srgbClr val="D77B00"/>
            </a:solidFill>
            <a:prstDash val="solid"/>
            <a:round/>
            <a:headEnd type="oval" w="lg" len="lg"/>
            <a:tailEnd type="oval" w="lg" len="lg"/>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body" idx="1"/>
          </p:nvPr>
        </p:nvSpPr>
        <p:spPr>
          <a:xfrm>
            <a:off x="342900" y="628650"/>
            <a:ext cx="8455200" cy="4172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146" name="Google Shape;146;p15"/>
          <p:cNvSpPr txBox="1">
            <a:spLocks noGrp="1"/>
          </p:cNvSpPr>
          <p:nvPr>
            <p:ph type="title"/>
          </p:nvPr>
        </p:nvSpPr>
        <p:spPr>
          <a:xfrm>
            <a:off x="342900" y="0"/>
            <a:ext cx="8450700" cy="542700"/>
          </a:xfrm>
          <a:prstGeom prst="rect">
            <a:avLst/>
          </a:prstGeom>
        </p:spPr>
        <p:txBody>
          <a:bodyPr spcFirstLastPara="1" wrap="square" lIns="0" tIns="182875" rIns="91425" bIns="0" anchor="b" anchorCtr="0">
            <a:normAutofit fontScale="90000"/>
          </a:bodyPr>
          <a:lstStyle/>
          <a:p>
            <a:pPr marL="0" lvl="0" indent="0" algn="l" rtl="0">
              <a:spcBef>
                <a:spcPts val="0"/>
              </a:spcBef>
              <a:spcAft>
                <a:spcPts val="0"/>
              </a:spcAft>
              <a:buNone/>
            </a:pPr>
            <a:r>
              <a:rPr lang="en" sz="2800">
                <a:solidFill>
                  <a:srgbClr val="207BB1"/>
                </a:solidFill>
              </a:rPr>
              <a:t>3-layer referencing and inheritance</a:t>
            </a:r>
            <a:endParaRPr/>
          </a:p>
        </p:txBody>
      </p:sp>
      <p:pic>
        <p:nvPicPr>
          <p:cNvPr id="147" name="Google Shape;147;p15"/>
          <p:cNvPicPr preferRelativeResize="0"/>
          <p:nvPr/>
        </p:nvPicPr>
        <p:blipFill>
          <a:blip r:embed="rId3">
            <a:alphaModFix/>
          </a:blip>
          <a:stretch>
            <a:fillRect/>
          </a:stretch>
        </p:blipFill>
        <p:spPr>
          <a:xfrm>
            <a:off x="342900" y="628650"/>
            <a:ext cx="6413950" cy="413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p:nvPr/>
        </p:nvSpPr>
        <p:spPr>
          <a:xfrm rot="-2252507">
            <a:off x="3229077" y="905520"/>
            <a:ext cx="2266716" cy="2527371"/>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53" name="Google Shape;153;p16"/>
          <p:cNvGrpSpPr/>
          <p:nvPr/>
        </p:nvGrpSpPr>
        <p:grpSpPr>
          <a:xfrm flipH="1">
            <a:off x="3174089" y="1170978"/>
            <a:ext cx="1069399" cy="373989"/>
            <a:chOff x="3231890" y="1561304"/>
            <a:chExt cx="1069399" cy="498652"/>
          </a:xfrm>
        </p:grpSpPr>
        <p:sp>
          <p:nvSpPr>
            <p:cNvPr id="154" name="Google Shape;154;p16"/>
            <p:cNvSpPr/>
            <p:nvPr/>
          </p:nvSpPr>
          <p:spPr>
            <a:xfrm>
              <a:off x="3361389" y="1561304"/>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55" name="Google Shape;155;p16"/>
            <p:cNvSpPr/>
            <p:nvPr/>
          </p:nvSpPr>
          <p:spPr>
            <a:xfrm>
              <a:off x="3296639" y="1600479"/>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56" name="Google Shape;156;p16"/>
            <p:cNvSpPr/>
            <p:nvPr/>
          </p:nvSpPr>
          <p:spPr>
            <a:xfrm>
              <a:off x="3231890" y="1639656"/>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157" name="Google Shape;157;p16"/>
          <p:cNvSpPr txBox="1">
            <a:spLocks noGrp="1"/>
          </p:cNvSpPr>
          <p:nvPr>
            <p:ph type="title"/>
          </p:nvPr>
        </p:nvSpPr>
        <p:spPr>
          <a:xfrm>
            <a:off x="342900" y="171450"/>
            <a:ext cx="6995100" cy="474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07BB1"/>
              </a:buClr>
              <a:buSzPts val="600"/>
              <a:buFont typeface="Verdana"/>
              <a:buNone/>
            </a:pPr>
            <a:r>
              <a:rPr lang="en" sz="2400" b="0" i="0" u="none" strike="noStrike" cap="none">
                <a:solidFill>
                  <a:srgbClr val="207BB1"/>
                </a:solidFill>
                <a:latin typeface="Verdana"/>
                <a:ea typeface="Verdana"/>
                <a:cs typeface="Verdana"/>
                <a:sym typeface="Verdana"/>
              </a:rPr>
              <a:t>Radically Simplified Approach to Data Model </a:t>
            </a:r>
            <a:endParaRPr/>
          </a:p>
        </p:txBody>
      </p:sp>
      <p:sp>
        <p:nvSpPr>
          <p:cNvPr id="158" name="Google Shape;158;p16"/>
          <p:cNvSpPr txBox="1">
            <a:spLocks noGrp="1"/>
          </p:cNvSpPr>
          <p:nvPr>
            <p:ph type="ftr" idx="11"/>
          </p:nvPr>
        </p:nvSpPr>
        <p:spPr>
          <a:xfrm>
            <a:off x="3886200" y="4961585"/>
            <a:ext cx="4648200" cy="171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2"/>
              </a:buClr>
              <a:buSzPts val="200"/>
              <a:buFont typeface="Arial"/>
              <a:buNone/>
            </a:pPr>
            <a:r>
              <a:rPr lang="en" sz="800" b="0" i="0" u="none" strike="noStrike" cap="none">
                <a:solidFill>
                  <a:schemeClr val="lt2"/>
                </a:solidFill>
                <a:latin typeface="Arial"/>
                <a:ea typeface="Arial"/>
                <a:cs typeface="Arial"/>
                <a:sym typeface="Arial"/>
              </a:rPr>
              <a:t>Confidential and Proprietary – please do not distribute without prior permission</a:t>
            </a:r>
            <a:endParaRPr/>
          </a:p>
        </p:txBody>
      </p:sp>
      <p:sp>
        <p:nvSpPr>
          <p:cNvPr id="159" name="Google Shape;159;p16"/>
          <p:cNvSpPr txBox="1">
            <a:spLocks noGrp="1"/>
          </p:cNvSpPr>
          <p:nvPr>
            <p:ph type="sldNum" idx="12"/>
          </p:nvPr>
        </p:nvSpPr>
        <p:spPr>
          <a:xfrm>
            <a:off x="8534400" y="4961585"/>
            <a:ext cx="609600" cy="1716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lt1"/>
              </a:buClr>
              <a:buSzPts val="200"/>
              <a:buFont typeface="Arial"/>
              <a:buNone/>
            </a:pPr>
            <a:fld id="{00000000-1234-1234-1234-123412341234}" type="slidenum">
              <a:rPr lang="en" sz="800" b="0" i="0" u="none" strike="noStrike" cap="none">
                <a:solidFill>
                  <a:schemeClr val="lt1"/>
                </a:solidFill>
                <a:latin typeface="Arial"/>
                <a:ea typeface="Arial"/>
                <a:cs typeface="Arial"/>
                <a:sym typeface="Arial"/>
              </a:rPr>
              <a:t>9</a:t>
            </a:fld>
            <a:endParaRPr sz="800" b="0" i="0" u="none" strike="noStrike" cap="none">
              <a:solidFill>
                <a:schemeClr val="lt1"/>
              </a:solidFill>
              <a:latin typeface="Arial"/>
              <a:ea typeface="Arial"/>
              <a:cs typeface="Arial"/>
              <a:sym typeface="Arial"/>
            </a:endParaRPr>
          </a:p>
        </p:txBody>
      </p:sp>
      <p:sp>
        <p:nvSpPr>
          <p:cNvPr id="160" name="Google Shape;160;p16"/>
          <p:cNvSpPr txBox="1"/>
          <p:nvPr/>
        </p:nvSpPr>
        <p:spPr>
          <a:xfrm>
            <a:off x="-15272" y="3326983"/>
            <a:ext cx="4383600" cy="160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350"/>
              <a:buFont typeface="Arial"/>
              <a:buNone/>
            </a:pPr>
            <a:r>
              <a:rPr lang="en" sz="1400" b="0" i="0" u="none" strike="noStrike" cap="none">
                <a:solidFill>
                  <a:srgbClr val="7F7F7F"/>
                </a:solidFill>
                <a:latin typeface="Arial"/>
                <a:ea typeface="Arial"/>
                <a:cs typeface="Arial"/>
                <a:sym typeface="Arial"/>
              </a:rPr>
              <a:t>The Reltio meta model supports additional concepts:</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F7F7F"/>
              </a:solidFill>
              <a:latin typeface="Arial"/>
              <a:ea typeface="Arial"/>
              <a:cs typeface="Arial"/>
              <a:sym typeface="Arial"/>
            </a:endParaRPr>
          </a:p>
          <a:p>
            <a:pPr marL="285750" marR="0" lvl="0" indent="-285750" algn="l" rtl="0">
              <a:lnSpc>
                <a:spcPct val="100000"/>
              </a:lnSpc>
              <a:spcBef>
                <a:spcPts val="0"/>
              </a:spcBef>
              <a:spcAft>
                <a:spcPts val="0"/>
              </a:spcAft>
              <a:buClr>
                <a:srgbClr val="FF0000"/>
              </a:buClr>
              <a:buSzPts val="1002"/>
              <a:buFont typeface="Arial"/>
              <a:buChar char="•"/>
            </a:pPr>
            <a:r>
              <a:rPr lang="en" sz="1050" b="1" i="1" u="none" strike="noStrike" cap="none">
                <a:solidFill>
                  <a:srgbClr val="FF0000"/>
                </a:solidFill>
                <a:latin typeface="Arial"/>
                <a:ea typeface="Arial"/>
                <a:cs typeface="Arial"/>
                <a:sym typeface="Arial"/>
              </a:rPr>
              <a:t>Unlimited attribution </a:t>
            </a:r>
            <a:r>
              <a:rPr lang="en" sz="1050" b="0" i="0" u="none" strike="noStrike" cap="none">
                <a:solidFill>
                  <a:srgbClr val="7F7F7F"/>
                </a:solidFill>
                <a:latin typeface="Arial"/>
                <a:ea typeface="Arial"/>
                <a:cs typeface="Arial"/>
                <a:sym typeface="Arial"/>
              </a:rPr>
              <a:t>- objects (entities, relationships) can have unlimited attributes</a:t>
            </a:r>
            <a:endParaRPr/>
          </a:p>
          <a:p>
            <a:pPr marL="285750" marR="0" lvl="0" indent="-285750" algn="l" rtl="0">
              <a:lnSpc>
                <a:spcPct val="100000"/>
              </a:lnSpc>
              <a:spcBef>
                <a:spcPts val="0"/>
              </a:spcBef>
              <a:spcAft>
                <a:spcPts val="0"/>
              </a:spcAft>
              <a:buClr>
                <a:srgbClr val="FF0000"/>
              </a:buClr>
              <a:buSzPts val="1002"/>
              <a:buFont typeface="Arial"/>
              <a:buChar char="•"/>
            </a:pPr>
            <a:r>
              <a:rPr lang="en" sz="1050" b="1" i="1" u="none" strike="noStrike" cap="none">
                <a:solidFill>
                  <a:srgbClr val="FF0000"/>
                </a:solidFill>
                <a:latin typeface="Arial"/>
                <a:ea typeface="Arial"/>
                <a:cs typeface="Arial"/>
                <a:sym typeface="Arial"/>
              </a:rPr>
              <a:t>Matching and merging </a:t>
            </a:r>
            <a:r>
              <a:rPr lang="en" sz="1050" b="0" i="0" u="none" strike="noStrike" cap="none">
                <a:solidFill>
                  <a:srgbClr val="7F7F7F"/>
                </a:solidFill>
                <a:latin typeface="Arial"/>
                <a:ea typeface="Arial"/>
                <a:cs typeface="Arial"/>
                <a:sym typeface="Arial"/>
              </a:rPr>
              <a:t>– exact and fuzzy matching with survivorship rules and multiple best versions of the truth</a:t>
            </a:r>
            <a:endParaRPr/>
          </a:p>
          <a:p>
            <a:pPr marL="285750" marR="0" lvl="0" indent="-285750" algn="l" rtl="0">
              <a:lnSpc>
                <a:spcPct val="100000"/>
              </a:lnSpc>
              <a:spcBef>
                <a:spcPts val="0"/>
              </a:spcBef>
              <a:spcAft>
                <a:spcPts val="0"/>
              </a:spcAft>
              <a:buClr>
                <a:srgbClr val="FF0000"/>
              </a:buClr>
              <a:buSzPts val="1002"/>
              <a:buFont typeface="Arial"/>
              <a:buChar char="•"/>
            </a:pPr>
            <a:r>
              <a:rPr lang="en" sz="1050" b="1" i="1" u="none" strike="noStrike" cap="none">
                <a:solidFill>
                  <a:srgbClr val="FF0000"/>
                </a:solidFill>
                <a:latin typeface="Arial"/>
                <a:ea typeface="Arial"/>
                <a:cs typeface="Arial"/>
                <a:sym typeface="Arial"/>
              </a:rPr>
              <a:t>Crosswalks  maintenance </a:t>
            </a:r>
            <a:r>
              <a:rPr lang="en" sz="1050" b="0" i="0" u="none" strike="noStrike" cap="none">
                <a:solidFill>
                  <a:srgbClr val="7F7F7F"/>
                </a:solidFill>
                <a:latin typeface="Arial"/>
                <a:ea typeface="Arial"/>
                <a:cs typeface="Arial"/>
                <a:sym typeface="Arial"/>
              </a:rPr>
              <a:t>– to support unlimited number of contributing and non-contributing source records</a:t>
            </a:r>
            <a:endParaRPr/>
          </a:p>
          <a:p>
            <a:pPr marL="285750" marR="0" lvl="0" indent="-285750" algn="l" rtl="0">
              <a:lnSpc>
                <a:spcPct val="100000"/>
              </a:lnSpc>
              <a:spcBef>
                <a:spcPts val="0"/>
              </a:spcBef>
              <a:spcAft>
                <a:spcPts val="0"/>
              </a:spcAft>
              <a:buClr>
                <a:srgbClr val="FF0000"/>
              </a:buClr>
              <a:buSzPts val="1002"/>
              <a:buFont typeface="Arial"/>
              <a:buChar char="•"/>
            </a:pPr>
            <a:r>
              <a:rPr lang="en" sz="1050" b="1" i="1" u="none" strike="noStrike" cap="none">
                <a:solidFill>
                  <a:srgbClr val="FF0000"/>
                </a:solidFill>
                <a:latin typeface="Arial"/>
                <a:ea typeface="Arial"/>
                <a:cs typeface="Arial"/>
                <a:sym typeface="Arial"/>
              </a:rPr>
              <a:t>Change History </a:t>
            </a:r>
            <a:r>
              <a:rPr lang="en" sz="1050" b="0" i="0" u="none" strike="noStrike" cap="none">
                <a:solidFill>
                  <a:srgbClr val="7F7F7F"/>
                </a:solidFill>
                <a:latin typeface="Arial"/>
                <a:ea typeface="Arial"/>
                <a:cs typeface="Arial"/>
                <a:sym typeface="Arial"/>
              </a:rPr>
              <a:t>– complete support for bi-temporal history and point in time views</a:t>
            </a:r>
            <a:endParaRPr/>
          </a:p>
          <a:p>
            <a:pPr marL="285750" marR="0" lvl="0" indent="-285750" algn="l" rtl="0">
              <a:lnSpc>
                <a:spcPct val="100000"/>
              </a:lnSpc>
              <a:spcBef>
                <a:spcPts val="0"/>
              </a:spcBef>
              <a:spcAft>
                <a:spcPts val="0"/>
              </a:spcAft>
              <a:buClr>
                <a:srgbClr val="FF0000"/>
              </a:buClr>
              <a:buSzPts val="1002"/>
              <a:buFont typeface="Arial"/>
              <a:buChar char="•"/>
            </a:pPr>
            <a:r>
              <a:rPr lang="en" sz="1050" b="1" i="1" u="none" strike="noStrike" cap="none">
                <a:solidFill>
                  <a:srgbClr val="FF0000"/>
                </a:solidFill>
                <a:latin typeface="Arial"/>
                <a:ea typeface="Arial"/>
                <a:cs typeface="Arial"/>
                <a:sym typeface="Arial"/>
              </a:rPr>
              <a:t>Audit and Lineage </a:t>
            </a:r>
            <a:r>
              <a:rPr lang="en" sz="1050" b="0" i="0" u="none" strike="noStrike" cap="none">
                <a:solidFill>
                  <a:srgbClr val="7F7F7F"/>
                </a:solidFill>
                <a:latin typeface="Arial"/>
                <a:ea typeface="Arial"/>
                <a:cs typeface="Arial"/>
                <a:sym typeface="Arial"/>
              </a:rPr>
              <a:t>– always know who, when and what the change was at the attribute level</a:t>
            </a:r>
            <a:endParaRPr/>
          </a:p>
        </p:txBody>
      </p:sp>
      <p:sp>
        <p:nvSpPr>
          <p:cNvPr id="161" name="Google Shape;161;p16"/>
          <p:cNvSpPr/>
          <p:nvPr/>
        </p:nvSpPr>
        <p:spPr>
          <a:xfrm rot="-1591508">
            <a:off x="6688981" y="630981"/>
            <a:ext cx="577711" cy="2616208"/>
          </a:xfrm>
          <a:prstGeom prst="ellipse">
            <a:avLst/>
          </a:prstGeom>
          <a:noFill/>
          <a:ln w="25400" cap="flat" cmpd="sng">
            <a:solidFill>
              <a:srgbClr val="00437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2" name="Google Shape;162;p16"/>
          <p:cNvSpPr/>
          <p:nvPr/>
        </p:nvSpPr>
        <p:spPr>
          <a:xfrm>
            <a:off x="3346789" y="1269104"/>
            <a:ext cx="939900" cy="315300"/>
          </a:xfrm>
          <a:prstGeom prst="rect">
            <a:avLst/>
          </a:prstGeom>
          <a:gradFill>
            <a:gsLst>
              <a:gs pos="0">
                <a:srgbClr val="D74500"/>
              </a:gs>
              <a:gs pos="80000">
                <a:srgbClr val="FF5B00"/>
              </a:gs>
              <a:gs pos="100000">
                <a:srgbClr val="FF5B00"/>
              </a:gs>
            </a:gsLst>
            <a:lin ang="16200038" scaled="0"/>
          </a:gradFill>
          <a:ln w="9525" cap="flat" cmpd="sng">
            <a:solidFill>
              <a:srgbClr val="FF6200"/>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50"/>
              <a:buFont typeface="Calibri"/>
              <a:buNone/>
            </a:pPr>
            <a:r>
              <a:rPr lang="en" sz="1400" b="0" i="0" u="none" strike="noStrike" cap="none">
                <a:solidFill>
                  <a:schemeClr val="lt1"/>
                </a:solidFill>
                <a:latin typeface="Calibri"/>
                <a:ea typeface="Calibri"/>
                <a:cs typeface="Calibri"/>
                <a:sym typeface="Calibri"/>
              </a:rPr>
              <a:t>Entities</a:t>
            </a:r>
            <a:endParaRPr/>
          </a:p>
        </p:txBody>
      </p:sp>
      <p:grpSp>
        <p:nvGrpSpPr>
          <p:cNvPr id="163" name="Google Shape;163;p16"/>
          <p:cNvGrpSpPr/>
          <p:nvPr/>
        </p:nvGrpSpPr>
        <p:grpSpPr>
          <a:xfrm>
            <a:off x="6598229" y="3772955"/>
            <a:ext cx="1568727" cy="511991"/>
            <a:chOff x="5621505" y="3926232"/>
            <a:chExt cx="1568727" cy="511991"/>
          </a:xfrm>
        </p:grpSpPr>
        <p:sp>
          <p:nvSpPr>
            <p:cNvPr id="164" name="Google Shape;164;p16"/>
            <p:cNvSpPr/>
            <p:nvPr/>
          </p:nvSpPr>
          <p:spPr>
            <a:xfrm>
              <a:off x="5904432" y="4123223"/>
              <a:ext cx="1285800" cy="315000"/>
            </a:xfrm>
            <a:prstGeom prst="rect">
              <a:avLst/>
            </a:prstGeom>
            <a:gradFill>
              <a:gsLst>
                <a:gs pos="0">
                  <a:srgbClr val="2A50A9"/>
                </a:gs>
                <a:gs pos="80000">
                  <a:srgbClr val="376ADF"/>
                </a:gs>
                <a:gs pos="100000">
                  <a:srgbClr val="3468E3"/>
                </a:gs>
              </a:gsLst>
              <a:lin ang="16200038" scaled="0"/>
            </a:gradFill>
            <a:ln w="9525" cap="flat" cmpd="sng">
              <a:solidFill>
                <a:srgbClr val="4871D1"/>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50"/>
                <a:buFont typeface="Calibri"/>
                <a:buNone/>
              </a:pPr>
              <a:r>
                <a:rPr lang="en" sz="1400" b="0" i="0" u="none" strike="noStrike" cap="none">
                  <a:solidFill>
                    <a:schemeClr val="lt1"/>
                  </a:solidFill>
                  <a:latin typeface="Calibri"/>
                  <a:ea typeface="Calibri"/>
                  <a:cs typeface="Calibri"/>
                  <a:sym typeface="Calibri"/>
                </a:rPr>
                <a:t>Transactions</a:t>
              </a:r>
              <a:endParaRPr/>
            </a:p>
          </p:txBody>
        </p:sp>
        <p:sp>
          <p:nvSpPr>
            <p:cNvPr id="165" name="Google Shape;165;p16"/>
            <p:cNvSpPr/>
            <p:nvPr/>
          </p:nvSpPr>
          <p:spPr>
            <a:xfrm>
              <a:off x="5810123" y="4055971"/>
              <a:ext cx="1285800" cy="315000"/>
            </a:xfrm>
            <a:prstGeom prst="rect">
              <a:avLst/>
            </a:prstGeom>
            <a:gradFill>
              <a:gsLst>
                <a:gs pos="0">
                  <a:srgbClr val="2A50A9"/>
                </a:gs>
                <a:gs pos="80000">
                  <a:srgbClr val="376ADF"/>
                </a:gs>
                <a:gs pos="100000">
                  <a:srgbClr val="3468E3"/>
                </a:gs>
              </a:gsLst>
              <a:lin ang="16200038" scaled="0"/>
            </a:gradFill>
            <a:ln w="9525" cap="flat" cmpd="sng">
              <a:solidFill>
                <a:srgbClr val="4871D1"/>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50"/>
                <a:buFont typeface="Calibri"/>
                <a:buNone/>
              </a:pPr>
              <a:r>
                <a:rPr lang="en" sz="1400" b="0" i="0" u="none" strike="noStrike" cap="none">
                  <a:solidFill>
                    <a:schemeClr val="lt1"/>
                  </a:solidFill>
                  <a:latin typeface="Calibri"/>
                  <a:ea typeface="Calibri"/>
                  <a:cs typeface="Calibri"/>
                  <a:sym typeface="Calibri"/>
                </a:rPr>
                <a:t>Transactions</a:t>
              </a:r>
              <a:endParaRPr/>
            </a:p>
          </p:txBody>
        </p:sp>
        <p:sp>
          <p:nvSpPr>
            <p:cNvPr id="166" name="Google Shape;166;p16"/>
            <p:cNvSpPr/>
            <p:nvPr/>
          </p:nvSpPr>
          <p:spPr>
            <a:xfrm>
              <a:off x="5715814" y="3993482"/>
              <a:ext cx="1285800" cy="315000"/>
            </a:xfrm>
            <a:prstGeom prst="rect">
              <a:avLst/>
            </a:prstGeom>
            <a:gradFill>
              <a:gsLst>
                <a:gs pos="0">
                  <a:srgbClr val="2A50A9"/>
                </a:gs>
                <a:gs pos="80000">
                  <a:srgbClr val="376ADF"/>
                </a:gs>
                <a:gs pos="100000">
                  <a:srgbClr val="3468E3"/>
                </a:gs>
              </a:gsLst>
              <a:lin ang="16200038" scaled="0"/>
            </a:gradFill>
            <a:ln w="9525" cap="flat" cmpd="sng">
              <a:solidFill>
                <a:srgbClr val="4871D1"/>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50"/>
                <a:buFont typeface="Calibri"/>
                <a:buNone/>
              </a:pPr>
              <a:r>
                <a:rPr lang="en" sz="1400" b="0" i="0" u="none" strike="noStrike" cap="none">
                  <a:solidFill>
                    <a:schemeClr val="lt1"/>
                  </a:solidFill>
                  <a:latin typeface="Calibri"/>
                  <a:ea typeface="Calibri"/>
                  <a:cs typeface="Calibri"/>
                  <a:sym typeface="Calibri"/>
                </a:rPr>
                <a:t>Transactions</a:t>
              </a:r>
              <a:endParaRPr/>
            </a:p>
          </p:txBody>
        </p:sp>
        <p:sp>
          <p:nvSpPr>
            <p:cNvPr id="167" name="Google Shape;167;p16"/>
            <p:cNvSpPr/>
            <p:nvPr/>
          </p:nvSpPr>
          <p:spPr>
            <a:xfrm>
              <a:off x="5621505" y="3926232"/>
              <a:ext cx="1285800" cy="315000"/>
            </a:xfrm>
            <a:prstGeom prst="rect">
              <a:avLst/>
            </a:prstGeom>
            <a:gradFill>
              <a:gsLst>
                <a:gs pos="0">
                  <a:srgbClr val="2A50A9"/>
                </a:gs>
                <a:gs pos="80000">
                  <a:srgbClr val="376ADF"/>
                </a:gs>
                <a:gs pos="100000">
                  <a:srgbClr val="3468E3"/>
                </a:gs>
              </a:gsLst>
              <a:lin ang="16200038" scaled="0"/>
            </a:gradFill>
            <a:ln w="9525" cap="flat" cmpd="sng">
              <a:solidFill>
                <a:srgbClr val="4871D1"/>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50"/>
                <a:buFont typeface="Calibri"/>
                <a:buNone/>
              </a:pPr>
              <a:r>
                <a:rPr lang="en" sz="1400" b="0" i="0" u="none" strike="noStrike" cap="none">
                  <a:solidFill>
                    <a:schemeClr val="lt1"/>
                  </a:solidFill>
                  <a:latin typeface="Calibri"/>
                  <a:ea typeface="Calibri"/>
                  <a:cs typeface="Calibri"/>
                  <a:sym typeface="Calibri"/>
                </a:rPr>
                <a:t>Transactions</a:t>
              </a:r>
              <a:endParaRPr/>
            </a:p>
          </p:txBody>
        </p:sp>
      </p:grpSp>
      <p:sp>
        <p:nvSpPr>
          <p:cNvPr id="168" name="Google Shape;168;p16"/>
          <p:cNvSpPr/>
          <p:nvPr/>
        </p:nvSpPr>
        <p:spPr>
          <a:xfrm>
            <a:off x="4212498" y="1525850"/>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9" name="Google Shape;169;p16"/>
          <p:cNvSpPr/>
          <p:nvPr/>
        </p:nvSpPr>
        <p:spPr>
          <a:xfrm>
            <a:off x="4141032" y="1525850"/>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0" name="Google Shape;170;p16"/>
          <p:cNvSpPr/>
          <p:nvPr/>
        </p:nvSpPr>
        <p:spPr>
          <a:xfrm>
            <a:off x="4069569" y="1525850"/>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1" name="Google Shape;171;p16"/>
          <p:cNvSpPr/>
          <p:nvPr/>
        </p:nvSpPr>
        <p:spPr>
          <a:xfrm>
            <a:off x="3998107" y="1525850"/>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2" name="Google Shape;172;p16"/>
          <p:cNvSpPr/>
          <p:nvPr/>
        </p:nvSpPr>
        <p:spPr>
          <a:xfrm>
            <a:off x="7816324" y="4042925"/>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3" name="Google Shape;173;p16"/>
          <p:cNvSpPr/>
          <p:nvPr/>
        </p:nvSpPr>
        <p:spPr>
          <a:xfrm>
            <a:off x="7744859" y="4042925"/>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4" name="Google Shape;174;p16"/>
          <p:cNvSpPr/>
          <p:nvPr/>
        </p:nvSpPr>
        <p:spPr>
          <a:xfrm>
            <a:off x="7673396" y="4042925"/>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5" name="Google Shape;175;p16"/>
          <p:cNvSpPr/>
          <p:nvPr/>
        </p:nvSpPr>
        <p:spPr>
          <a:xfrm>
            <a:off x="7530470" y="4042925"/>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6" name="Google Shape;176;p16"/>
          <p:cNvSpPr/>
          <p:nvPr/>
        </p:nvSpPr>
        <p:spPr>
          <a:xfrm>
            <a:off x="7601932" y="4042925"/>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7" name="Google Shape;177;p16"/>
          <p:cNvSpPr/>
          <p:nvPr/>
        </p:nvSpPr>
        <p:spPr>
          <a:xfrm>
            <a:off x="7459007" y="4042925"/>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8" name="Google Shape;178;p16"/>
          <p:cNvSpPr/>
          <p:nvPr/>
        </p:nvSpPr>
        <p:spPr>
          <a:xfrm>
            <a:off x="7908399" y="4109600"/>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9" name="Google Shape;179;p16"/>
          <p:cNvSpPr/>
          <p:nvPr/>
        </p:nvSpPr>
        <p:spPr>
          <a:xfrm>
            <a:off x="7836934" y="4109600"/>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0" name="Google Shape;180;p16"/>
          <p:cNvSpPr/>
          <p:nvPr/>
        </p:nvSpPr>
        <p:spPr>
          <a:xfrm>
            <a:off x="7765471" y="4109600"/>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1" name="Google Shape;181;p16"/>
          <p:cNvSpPr/>
          <p:nvPr/>
        </p:nvSpPr>
        <p:spPr>
          <a:xfrm>
            <a:off x="8006824" y="4171512"/>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2" name="Google Shape;182;p16"/>
          <p:cNvSpPr/>
          <p:nvPr/>
        </p:nvSpPr>
        <p:spPr>
          <a:xfrm>
            <a:off x="7935359" y="4171512"/>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3" name="Google Shape;183;p16"/>
          <p:cNvSpPr/>
          <p:nvPr/>
        </p:nvSpPr>
        <p:spPr>
          <a:xfrm>
            <a:off x="7863896" y="4171512"/>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4" name="Google Shape;184;p16"/>
          <p:cNvSpPr/>
          <p:nvPr/>
        </p:nvSpPr>
        <p:spPr>
          <a:xfrm>
            <a:off x="7720970" y="4171512"/>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5" name="Google Shape;185;p16"/>
          <p:cNvSpPr/>
          <p:nvPr/>
        </p:nvSpPr>
        <p:spPr>
          <a:xfrm>
            <a:off x="7792432" y="4171512"/>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6" name="Google Shape;186;p16"/>
          <p:cNvSpPr/>
          <p:nvPr/>
        </p:nvSpPr>
        <p:spPr>
          <a:xfrm>
            <a:off x="8111599" y="4238187"/>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7" name="Google Shape;187;p16"/>
          <p:cNvSpPr/>
          <p:nvPr/>
        </p:nvSpPr>
        <p:spPr>
          <a:xfrm>
            <a:off x="8040134" y="4238187"/>
            <a:ext cx="45300" cy="34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nvGrpSpPr>
          <p:cNvPr id="188" name="Google Shape;188;p16"/>
          <p:cNvGrpSpPr/>
          <p:nvPr/>
        </p:nvGrpSpPr>
        <p:grpSpPr>
          <a:xfrm flipH="1">
            <a:off x="3561511" y="1661581"/>
            <a:ext cx="1069399" cy="373989"/>
            <a:chOff x="3231890" y="1561304"/>
            <a:chExt cx="1069399" cy="498652"/>
          </a:xfrm>
        </p:grpSpPr>
        <p:sp>
          <p:nvSpPr>
            <p:cNvPr id="189" name="Google Shape;189;p16"/>
            <p:cNvSpPr/>
            <p:nvPr/>
          </p:nvSpPr>
          <p:spPr>
            <a:xfrm>
              <a:off x="3361389" y="1561304"/>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90" name="Google Shape;190;p16"/>
            <p:cNvSpPr/>
            <p:nvPr/>
          </p:nvSpPr>
          <p:spPr>
            <a:xfrm>
              <a:off x="3296639" y="1600479"/>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91" name="Google Shape;191;p16"/>
            <p:cNvSpPr/>
            <p:nvPr/>
          </p:nvSpPr>
          <p:spPr>
            <a:xfrm>
              <a:off x="3231890" y="1639656"/>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192" name="Google Shape;192;p16"/>
          <p:cNvSpPr/>
          <p:nvPr/>
        </p:nvSpPr>
        <p:spPr>
          <a:xfrm>
            <a:off x="3729196" y="1736594"/>
            <a:ext cx="939900" cy="315300"/>
          </a:xfrm>
          <a:prstGeom prst="rect">
            <a:avLst/>
          </a:prstGeom>
          <a:gradFill>
            <a:gsLst>
              <a:gs pos="0">
                <a:srgbClr val="D74500"/>
              </a:gs>
              <a:gs pos="80000">
                <a:srgbClr val="FF5B00"/>
              </a:gs>
              <a:gs pos="100000">
                <a:srgbClr val="FF5B00"/>
              </a:gs>
            </a:gsLst>
            <a:lin ang="16200038" scaled="0"/>
          </a:gradFill>
          <a:ln w="9525" cap="flat" cmpd="sng">
            <a:solidFill>
              <a:srgbClr val="FF6200"/>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50"/>
              <a:buFont typeface="Calibri"/>
              <a:buNone/>
            </a:pPr>
            <a:r>
              <a:rPr lang="en" sz="1400" b="0" i="0" u="none" strike="noStrike" cap="none">
                <a:solidFill>
                  <a:schemeClr val="lt1"/>
                </a:solidFill>
                <a:latin typeface="Calibri"/>
                <a:ea typeface="Calibri"/>
                <a:cs typeface="Calibri"/>
                <a:sym typeface="Calibri"/>
              </a:rPr>
              <a:t>Entities</a:t>
            </a:r>
            <a:endParaRPr/>
          </a:p>
        </p:txBody>
      </p:sp>
      <p:grpSp>
        <p:nvGrpSpPr>
          <p:cNvPr id="193" name="Google Shape;193;p16"/>
          <p:cNvGrpSpPr/>
          <p:nvPr/>
        </p:nvGrpSpPr>
        <p:grpSpPr>
          <a:xfrm flipH="1">
            <a:off x="3949557" y="2119934"/>
            <a:ext cx="1069399" cy="373989"/>
            <a:chOff x="3231890" y="1561304"/>
            <a:chExt cx="1069399" cy="498652"/>
          </a:xfrm>
        </p:grpSpPr>
        <p:sp>
          <p:nvSpPr>
            <p:cNvPr id="194" name="Google Shape;194;p16"/>
            <p:cNvSpPr/>
            <p:nvPr/>
          </p:nvSpPr>
          <p:spPr>
            <a:xfrm>
              <a:off x="3361389" y="1561304"/>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95" name="Google Shape;195;p16"/>
            <p:cNvSpPr/>
            <p:nvPr/>
          </p:nvSpPr>
          <p:spPr>
            <a:xfrm>
              <a:off x="3296639" y="1600479"/>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96" name="Google Shape;196;p16"/>
            <p:cNvSpPr/>
            <p:nvPr/>
          </p:nvSpPr>
          <p:spPr>
            <a:xfrm>
              <a:off x="3231890" y="1639656"/>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197" name="Google Shape;197;p16"/>
          <p:cNvSpPr/>
          <p:nvPr/>
        </p:nvSpPr>
        <p:spPr>
          <a:xfrm>
            <a:off x="4116807" y="2219199"/>
            <a:ext cx="939900" cy="315300"/>
          </a:xfrm>
          <a:prstGeom prst="rect">
            <a:avLst/>
          </a:prstGeom>
          <a:gradFill>
            <a:gsLst>
              <a:gs pos="0">
                <a:srgbClr val="D74500"/>
              </a:gs>
              <a:gs pos="80000">
                <a:srgbClr val="FF5B00"/>
              </a:gs>
              <a:gs pos="100000">
                <a:srgbClr val="FF5B00"/>
              </a:gs>
            </a:gsLst>
            <a:lin ang="16200038" scaled="0"/>
          </a:gradFill>
          <a:ln w="9525" cap="flat" cmpd="sng">
            <a:solidFill>
              <a:srgbClr val="FF6200"/>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50"/>
              <a:buFont typeface="Calibri"/>
              <a:buNone/>
            </a:pPr>
            <a:r>
              <a:rPr lang="en" sz="1400" b="0" i="0" u="none" strike="noStrike" cap="none">
                <a:solidFill>
                  <a:schemeClr val="lt1"/>
                </a:solidFill>
                <a:latin typeface="Calibri"/>
                <a:ea typeface="Calibri"/>
                <a:cs typeface="Calibri"/>
                <a:sym typeface="Calibri"/>
              </a:rPr>
              <a:t>Entities</a:t>
            </a:r>
            <a:endParaRPr/>
          </a:p>
        </p:txBody>
      </p:sp>
      <p:grpSp>
        <p:nvGrpSpPr>
          <p:cNvPr id="198" name="Google Shape;198;p16"/>
          <p:cNvGrpSpPr/>
          <p:nvPr/>
        </p:nvGrpSpPr>
        <p:grpSpPr>
          <a:xfrm flipH="1">
            <a:off x="4330197" y="2601326"/>
            <a:ext cx="1069399" cy="373989"/>
            <a:chOff x="3231890" y="1561304"/>
            <a:chExt cx="1069399" cy="498652"/>
          </a:xfrm>
        </p:grpSpPr>
        <p:sp>
          <p:nvSpPr>
            <p:cNvPr id="199" name="Google Shape;199;p16"/>
            <p:cNvSpPr/>
            <p:nvPr/>
          </p:nvSpPr>
          <p:spPr>
            <a:xfrm>
              <a:off x="3361389" y="1561304"/>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00" name="Google Shape;200;p16"/>
            <p:cNvSpPr/>
            <p:nvPr/>
          </p:nvSpPr>
          <p:spPr>
            <a:xfrm>
              <a:off x="3296639" y="1600479"/>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01" name="Google Shape;201;p16"/>
            <p:cNvSpPr/>
            <p:nvPr/>
          </p:nvSpPr>
          <p:spPr>
            <a:xfrm>
              <a:off x="3231890" y="1639656"/>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202" name="Google Shape;202;p16"/>
          <p:cNvSpPr/>
          <p:nvPr/>
        </p:nvSpPr>
        <p:spPr>
          <a:xfrm>
            <a:off x="4499214" y="2686691"/>
            <a:ext cx="939900" cy="315300"/>
          </a:xfrm>
          <a:prstGeom prst="rect">
            <a:avLst/>
          </a:prstGeom>
          <a:gradFill>
            <a:gsLst>
              <a:gs pos="0">
                <a:srgbClr val="D74500"/>
              </a:gs>
              <a:gs pos="80000">
                <a:srgbClr val="FF5B00"/>
              </a:gs>
              <a:gs pos="100000">
                <a:srgbClr val="FF5B00"/>
              </a:gs>
            </a:gsLst>
            <a:lin ang="16200038" scaled="0"/>
          </a:gradFill>
          <a:ln w="9525" cap="flat" cmpd="sng">
            <a:solidFill>
              <a:srgbClr val="FF6200"/>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50"/>
              <a:buFont typeface="Calibri"/>
              <a:buNone/>
            </a:pPr>
            <a:r>
              <a:rPr lang="en" sz="1400" b="0" i="0" u="none" strike="noStrike" cap="none">
                <a:solidFill>
                  <a:schemeClr val="lt1"/>
                </a:solidFill>
                <a:latin typeface="Calibri"/>
                <a:ea typeface="Calibri"/>
                <a:cs typeface="Calibri"/>
                <a:sym typeface="Calibri"/>
              </a:rPr>
              <a:t>Entities</a:t>
            </a:r>
            <a:endParaRPr/>
          </a:p>
        </p:txBody>
      </p:sp>
      <p:grpSp>
        <p:nvGrpSpPr>
          <p:cNvPr id="203" name="Google Shape;203;p16"/>
          <p:cNvGrpSpPr/>
          <p:nvPr/>
        </p:nvGrpSpPr>
        <p:grpSpPr>
          <a:xfrm flipH="1">
            <a:off x="4472212" y="3630487"/>
            <a:ext cx="1374606" cy="565471"/>
            <a:chOff x="3231890" y="1561304"/>
            <a:chExt cx="1069399" cy="498652"/>
          </a:xfrm>
        </p:grpSpPr>
        <p:sp>
          <p:nvSpPr>
            <p:cNvPr id="204" name="Google Shape;204;p16"/>
            <p:cNvSpPr/>
            <p:nvPr/>
          </p:nvSpPr>
          <p:spPr>
            <a:xfrm>
              <a:off x="3361389" y="1561304"/>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05" name="Google Shape;205;p16"/>
            <p:cNvSpPr/>
            <p:nvPr/>
          </p:nvSpPr>
          <p:spPr>
            <a:xfrm>
              <a:off x="3296639" y="1600479"/>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06" name="Google Shape;206;p16"/>
            <p:cNvSpPr/>
            <p:nvPr/>
          </p:nvSpPr>
          <p:spPr>
            <a:xfrm>
              <a:off x="3231890" y="1639656"/>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grpSp>
        <p:nvGrpSpPr>
          <p:cNvPr id="207" name="Google Shape;207;p16"/>
          <p:cNvGrpSpPr/>
          <p:nvPr/>
        </p:nvGrpSpPr>
        <p:grpSpPr>
          <a:xfrm>
            <a:off x="4841866" y="3954505"/>
            <a:ext cx="1282800" cy="454950"/>
            <a:chOff x="3171033" y="5683837"/>
            <a:chExt cx="1282800" cy="606600"/>
          </a:xfrm>
        </p:grpSpPr>
        <p:sp>
          <p:nvSpPr>
            <p:cNvPr id="208" name="Google Shape;208;p16"/>
            <p:cNvSpPr/>
            <p:nvPr/>
          </p:nvSpPr>
          <p:spPr>
            <a:xfrm>
              <a:off x="3171033" y="5683837"/>
              <a:ext cx="1282800" cy="606600"/>
            </a:xfrm>
            <a:prstGeom prst="wedgeRoundRectCallout">
              <a:avLst>
                <a:gd name="adj1" fmla="val 24248"/>
                <a:gd name="adj2" fmla="val -47790"/>
                <a:gd name="adj3" fmla="val 16667"/>
              </a:avLst>
            </a:prstGeom>
            <a:gradFill>
              <a:gsLst>
                <a:gs pos="0">
                  <a:srgbClr val="4895BC"/>
                </a:gs>
                <a:gs pos="80000">
                  <a:srgbClr val="60C3F8"/>
                </a:gs>
                <a:gs pos="100000">
                  <a:srgbClr val="5DC5FC"/>
                </a:gs>
              </a:gsLst>
              <a:lin ang="16200038" scaled="0"/>
            </a:gradFill>
            <a:ln w="9525" cap="flat" cmpd="sng">
              <a:solidFill>
                <a:srgbClr val="70C0EB"/>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nvGrpSpPr>
            <p:cNvPr id="209" name="Google Shape;209;p16"/>
            <p:cNvGrpSpPr/>
            <p:nvPr/>
          </p:nvGrpSpPr>
          <p:grpSpPr>
            <a:xfrm>
              <a:off x="3953851" y="6192385"/>
              <a:ext cx="402618" cy="45600"/>
              <a:chOff x="5716183" y="5861637"/>
              <a:chExt cx="402618" cy="45600"/>
            </a:xfrm>
          </p:grpSpPr>
          <p:sp>
            <p:nvSpPr>
              <p:cNvPr id="210" name="Google Shape;210;p16"/>
              <p:cNvSpPr/>
              <p:nvPr/>
            </p:nvSpPr>
            <p:spPr>
              <a:xfrm>
                <a:off x="6073501" y="58616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1" name="Google Shape;211;p16"/>
              <p:cNvSpPr/>
              <p:nvPr/>
            </p:nvSpPr>
            <p:spPr>
              <a:xfrm>
                <a:off x="6002035" y="58616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2" name="Google Shape;212;p16"/>
              <p:cNvSpPr/>
              <p:nvPr/>
            </p:nvSpPr>
            <p:spPr>
              <a:xfrm>
                <a:off x="5930573" y="58616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3" name="Google Shape;213;p16"/>
              <p:cNvSpPr/>
              <p:nvPr/>
            </p:nvSpPr>
            <p:spPr>
              <a:xfrm>
                <a:off x="5787646" y="58616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4" name="Google Shape;214;p16"/>
              <p:cNvSpPr/>
              <p:nvPr/>
            </p:nvSpPr>
            <p:spPr>
              <a:xfrm>
                <a:off x="5859110" y="58616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5" name="Google Shape;215;p16"/>
              <p:cNvSpPr/>
              <p:nvPr/>
            </p:nvSpPr>
            <p:spPr>
              <a:xfrm>
                <a:off x="5716183" y="58616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grpSp>
        <p:nvGrpSpPr>
          <p:cNvPr id="216" name="Google Shape;216;p16"/>
          <p:cNvGrpSpPr/>
          <p:nvPr/>
        </p:nvGrpSpPr>
        <p:grpSpPr>
          <a:xfrm>
            <a:off x="4760832" y="3851549"/>
            <a:ext cx="1282800" cy="454950"/>
            <a:chOff x="3171033" y="5683837"/>
            <a:chExt cx="1282800" cy="606600"/>
          </a:xfrm>
        </p:grpSpPr>
        <p:sp>
          <p:nvSpPr>
            <p:cNvPr id="217" name="Google Shape;217;p16"/>
            <p:cNvSpPr/>
            <p:nvPr/>
          </p:nvSpPr>
          <p:spPr>
            <a:xfrm>
              <a:off x="3171033" y="5683837"/>
              <a:ext cx="1282800" cy="606600"/>
            </a:xfrm>
            <a:prstGeom prst="wedgeRoundRectCallout">
              <a:avLst>
                <a:gd name="adj1" fmla="val 24248"/>
                <a:gd name="adj2" fmla="val -47790"/>
                <a:gd name="adj3" fmla="val 16667"/>
              </a:avLst>
            </a:prstGeom>
            <a:gradFill>
              <a:gsLst>
                <a:gs pos="0">
                  <a:srgbClr val="4895BC"/>
                </a:gs>
                <a:gs pos="80000">
                  <a:srgbClr val="60C3F8"/>
                </a:gs>
                <a:gs pos="100000">
                  <a:srgbClr val="5DC5FC"/>
                </a:gs>
              </a:gsLst>
              <a:lin ang="16200038" scaled="0"/>
            </a:gradFill>
            <a:ln w="9525" cap="flat" cmpd="sng">
              <a:solidFill>
                <a:srgbClr val="70C0EB"/>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nvGrpSpPr>
            <p:cNvPr id="218" name="Google Shape;218;p16"/>
            <p:cNvGrpSpPr/>
            <p:nvPr/>
          </p:nvGrpSpPr>
          <p:grpSpPr>
            <a:xfrm>
              <a:off x="3953851" y="6192385"/>
              <a:ext cx="402618" cy="45600"/>
              <a:chOff x="5716183" y="5861637"/>
              <a:chExt cx="402618" cy="45600"/>
            </a:xfrm>
          </p:grpSpPr>
          <p:sp>
            <p:nvSpPr>
              <p:cNvPr id="219" name="Google Shape;219;p16"/>
              <p:cNvSpPr/>
              <p:nvPr/>
            </p:nvSpPr>
            <p:spPr>
              <a:xfrm>
                <a:off x="6073501" y="58616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0" name="Google Shape;220;p16"/>
              <p:cNvSpPr/>
              <p:nvPr/>
            </p:nvSpPr>
            <p:spPr>
              <a:xfrm>
                <a:off x="6002035" y="58616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1" name="Google Shape;221;p16"/>
              <p:cNvSpPr/>
              <p:nvPr/>
            </p:nvSpPr>
            <p:spPr>
              <a:xfrm>
                <a:off x="5930573" y="58616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2" name="Google Shape;222;p16"/>
              <p:cNvSpPr/>
              <p:nvPr/>
            </p:nvSpPr>
            <p:spPr>
              <a:xfrm>
                <a:off x="5787646" y="58616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3" name="Google Shape;223;p16"/>
              <p:cNvSpPr/>
              <p:nvPr/>
            </p:nvSpPr>
            <p:spPr>
              <a:xfrm>
                <a:off x="5859110" y="58616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4" name="Google Shape;224;p16"/>
              <p:cNvSpPr/>
              <p:nvPr/>
            </p:nvSpPr>
            <p:spPr>
              <a:xfrm>
                <a:off x="5716183" y="58616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grpSp>
        <p:nvGrpSpPr>
          <p:cNvPr id="225" name="Google Shape;225;p16"/>
          <p:cNvGrpSpPr/>
          <p:nvPr/>
        </p:nvGrpSpPr>
        <p:grpSpPr>
          <a:xfrm>
            <a:off x="4679796" y="3748593"/>
            <a:ext cx="1282800" cy="454950"/>
            <a:chOff x="4763073" y="5202496"/>
            <a:chExt cx="1282800" cy="606600"/>
          </a:xfrm>
        </p:grpSpPr>
        <p:sp>
          <p:nvSpPr>
            <p:cNvPr id="226" name="Google Shape;226;p16"/>
            <p:cNvSpPr/>
            <p:nvPr/>
          </p:nvSpPr>
          <p:spPr>
            <a:xfrm>
              <a:off x="4763073" y="5202496"/>
              <a:ext cx="1282800" cy="606600"/>
            </a:xfrm>
            <a:prstGeom prst="wedgeRoundRectCallout">
              <a:avLst>
                <a:gd name="adj1" fmla="val 33733"/>
                <a:gd name="adj2" fmla="val -267207"/>
                <a:gd name="adj3" fmla="val 16667"/>
              </a:avLst>
            </a:prstGeom>
            <a:gradFill>
              <a:gsLst>
                <a:gs pos="0">
                  <a:srgbClr val="4895BC"/>
                </a:gs>
                <a:gs pos="80000">
                  <a:srgbClr val="60C3F8"/>
                </a:gs>
                <a:gs pos="100000">
                  <a:srgbClr val="5DC5FC"/>
                </a:gs>
              </a:gsLst>
              <a:lin ang="16200038" scaled="0"/>
            </a:gradFill>
            <a:ln w="9525" cap="flat" cmpd="sng">
              <a:solidFill>
                <a:srgbClr val="70C0EB"/>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50"/>
                <a:buFont typeface="Calibri"/>
                <a:buNone/>
              </a:pPr>
              <a:r>
                <a:rPr lang="en" sz="1400" b="0" i="0" u="none" strike="noStrike" cap="none">
                  <a:solidFill>
                    <a:schemeClr val="lt1"/>
                  </a:solidFill>
                  <a:latin typeface="Calibri"/>
                  <a:ea typeface="Calibri"/>
                  <a:cs typeface="Calibri"/>
                  <a:sym typeface="Calibri"/>
                </a:rPr>
                <a:t>Relationships</a:t>
              </a:r>
              <a:endParaRPr/>
            </a:p>
          </p:txBody>
        </p:sp>
        <p:sp>
          <p:nvSpPr>
            <p:cNvPr id="227" name="Google Shape;227;p16"/>
            <p:cNvSpPr/>
            <p:nvPr/>
          </p:nvSpPr>
          <p:spPr>
            <a:xfrm>
              <a:off x="5921101" y="57092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8" name="Google Shape;228;p16"/>
            <p:cNvSpPr/>
            <p:nvPr/>
          </p:nvSpPr>
          <p:spPr>
            <a:xfrm>
              <a:off x="5849635" y="57092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9" name="Google Shape;229;p16"/>
            <p:cNvSpPr/>
            <p:nvPr/>
          </p:nvSpPr>
          <p:spPr>
            <a:xfrm>
              <a:off x="5778173" y="57092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0" name="Google Shape;230;p16"/>
            <p:cNvSpPr/>
            <p:nvPr/>
          </p:nvSpPr>
          <p:spPr>
            <a:xfrm>
              <a:off x="5635246" y="57092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1" name="Google Shape;231;p16"/>
            <p:cNvSpPr/>
            <p:nvPr/>
          </p:nvSpPr>
          <p:spPr>
            <a:xfrm>
              <a:off x="5706710" y="57092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2" name="Google Shape;232;p16"/>
            <p:cNvSpPr/>
            <p:nvPr/>
          </p:nvSpPr>
          <p:spPr>
            <a:xfrm>
              <a:off x="5563783" y="5709237"/>
              <a:ext cx="45300" cy="4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233" name="Google Shape;233;p16"/>
          <p:cNvGrpSpPr/>
          <p:nvPr/>
        </p:nvGrpSpPr>
        <p:grpSpPr>
          <a:xfrm flipH="1">
            <a:off x="6063907" y="2076296"/>
            <a:ext cx="1069399" cy="373989"/>
            <a:chOff x="3231890" y="1561304"/>
            <a:chExt cx="1069399" cy="498652"/>
          </a:xfrm>
        </p:grpSpPr>
        <p:sp>
          <p:nvSpPr>
            <p:cNvPr id="234" name="Google Shape;234;p16"/>
            <p:cNvSpPr/>
            <p:nvPr/>
          </p:nvSpPr>
          <p:spPr>
            <a:xfrm>
              <a:off x="3361389" y="1561304"/>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35" name="Google Shape;235;p16"/>
            <p:cNvSpPr/>
            <p:nvPr/>
          </p:nvSpPr>
          <p:spPr>
            <a:xfrm>
              <a:off x="3296639" y="1600479"/>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36" name="Google Shape;236;p16"/>
            <p:cNvSpPr/>
            <p:nvPr/>
          </p:nvSpPr>
          <p:spPr>
            <a:xfrm>
              <a:off x="3231890" y="1639656"/>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grpSp>
        <p:nvGrpSpPr>
          <p:cNvPr id="237" name="Google Shape;237;p16"/>
          <p:cNvGrpSpPr/>
          <p:nvPr/>
        </p:nvGrpSpPr>
        <p:grpSpPr>
          <a:xfrm flipH="1">
            <a:off x="5299249" y="1128432"/>
            <a:ext cx="1069399" cy="373989"/>
            <a:chOff x="3231890" y="1561304"/>
            <a:chExt cx="1069399" cy="498652"/>
          </a:xfrm>
        </p:grpSpPr>
        <p:sp>
          <p:nvSpPr>
            <p:cNvPr id="238" name="Google Shape;238;p16"/>
            <p:cNvSpPr/>
            <p:nvPr/>
          </p:nvSpPr>
          <p:spPr>
            <a:xfrm>
              <a:off x="3361389" y="1561304"/>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39" name="Google Shape;239;p16"/>
            <p:cNvSpPr/>
            <p:nvPr/>
          </p:nvSpPr>
          <p:spPr>
            <a:xfrm>
              <a:off x="3296639" y="1600479"/>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40" name="Google Shape;240;p16"/>
            <p:cNvSpPr/>
            <p:nvPr/>
          </p:nvSpPr>
          <p:spPr>
            <a:xfrm>
              <a:off x="3231890" y="1639656"/>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241" name="Google Shape;241;p16"/>
          <p:cNvSpPr/>
          <p:nvPr/>
        </p:nvSpPr>
        <p:spPr>
          <a:xfrm>
            <a:off x="5461637" y="1211603"/>
            <a:ext cx="939900" cy="315300"/>
          </a:xfrm>
          <a:prstGeom prst="rect">
            <a:avLst/>
          </a:prstGeom>
          <a:gradFill>
            <a:gsLst>
              <a:gs pos="0">
                <a:srgbClr val="D74500"/>
              </a:gs>
              <a:gs pos="80000">
                <a:srgbClr val="FF5B00"/>
              </a:gs>
              <a:gs pos="100000">
                <a:srgbClr val="FF5B00"/>
              </a:gs>
            </a:gsLst>
            <a:lin ang="16200038" scaled="0"/>
          </a:gradFill>
          <a:ln w="9525" cap="flat" cmpd="sng">
            <a:solidFill>
              <a:srgbClr val="FF6200"/>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50"/>
              <a:buFont typeface="Calibri"/>
              <a:buNone/>
            </a:pPr>
            <a:r>
              <a:rPr lang="en" sz="1400" b="0" i="0" u="none" strike="noStrike" cap="none">
                <a:solidFill>
                  <a:schemeClr val="lt1"/>
                </a:solidFill>
                <a:latin typeface="Calibri"/>
                <a:ea typeface="Calibri"/>
                <a:cs typeface="Calibri"/>
                <a:sym typeface="Calibri"/>
              </a:rPr>
              <a:t>Entities</a:t>
            </a:r>
            <a:endParaRPr/>
          </a:p>
        </p:txBody>
      </p:sp>
      <p:grpSp>
        <p:nvGrpSpPr>
          <p:cNvPr id="242" name="Google Shape;242;p16"/>
          <p:cNvGrpSpPr/>
          <p:nvPr/>
        </p:nvGrpSpPr>
        <p:grpSpPr>
          <a:xfrm flipH="1">
            <a:off x="5676668" y="1597322"/>
            <a:ext cx="1069399" cy="373989"/>
            <a:chOff x="3231890" y="1561304"/>
            <a:chExt cx="1069399" cy="498652"/>
          </a:xfrm>
        </p:grpSpPr>
        <p:sp>
          <p:nvSpPr>
            <p:cNvPr id="243" name="Google Shape;243;p16"/>
            <p:cNvSpPr/>
            <p:nvPr/>
          </p:nvSpPr>
          <p:spPr>
            <a:xfrm>
              <a:off x="3361389" y="1561304"/>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44" name="Google Shape;244;p16"/>
            <p:cNvSpPr/>
            <p:nvPr/>
          </p:nvSpPr>
          <p:spPr>
            <a:xfrm>
              <a:off x="3296639" y="1600479"/>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45" name="Google Shape;245;p16"/>
            <p:cNvSpPr/>
            <p:nvPr/>
          </p:nvSpPr>
          <p:spPr>
            <a:xfrm>
              <a:off x="3231890" y="1639656"/>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246" name="Google Shape;246;p16"/>
          <p:cNvSpPr/>
          <p:nvPr/>
        </p:nvSpPr>
        <p:spPr>
          <a:xfrm>
            <a:off x="5844044" y="1679095"/>
            <a:ext cx="939900" cy="315300"/>
          </a:xfrm>
          <a:prstGeom prst="rect">
            <a:avLst/>
          </a:prstGeom>
          <a:gradFill>
            <a:gsLst>
              <a:gs pos="0">
                <a:srgbClr val="D74500"/>
              </a:gs>
              <a:gs pos="80000">
                <a:srgbClr val="FF5B00"/>
              </a:gs>
              <a:gs pos="100000">
                <a:srgbClr val="FF5B00"/>
              </a:gs>
            </a:gsLst>
            <a:lin ang="16200038" scaled="0"/>
          </a:gradFill>
          <a:ln w="9525" cap="flat" cmpd="sng">
            <a:solidFill>
              <a:srgbClr val="FF6200"/>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50"/>
              <a:buFont typeface="Calibri"/>
              <a:buNone/>
            </a:pPr>
            <a:r>
              <a:rPr lang="en" sz="1400" b="0" i="0" u="none" strike="noStrike" cap="none">
                <a:solidFill>
                  <a:schemeClr val="lt1"/>
                </a:solidFill>
                <a:latin typeface="Calibri"/>
                <a:ea typeface="Calibri"/>
                <a:cs typeface="Calibri"/>
                <a:sym typeface="Calibri"/>
              </a:rPr>
              <a:t>Entities</a:t>
            </a:r>
            <a:endParaRPr/>
          </a:p>
        </p:txBody>
      </p:sp>
      <p:sp>
        <p:nvSpPr>
          <p:cNvPr id="247" name="Google Shape;247;p16"/>
          <p:cNvSpPr/>
          <p:nvPr/>
        </p:nvSpPr>
        <p:spPr>
          <a:xfrm>
            <a:off x="6231657" y="2161699"/>
            <a:ext cx="939900" cy="315300"/>
          </a:xfrm>
          <a:prstGeom prst="rect">
            <a:avLst/>
          </a:prstGeom>
          <a:gradFill>
            <a:gsLst>
              <a:gs pos="0">
                <a:srgbClr val="D74500"/>
              </a:gs>
              <a:gs pos="80000">
                <a:srgbClr val="FF5B00"/>
              </a:gs>
              <a:gs pos="100000">
                <a:srgbClr val="FF5B00"/>
              </a:gs>
            </a:gsLst>
            <a:lin ang="16200038" scaled="0"/>
          </a:gradFill>
          <a:ln w="9525" cap="flat" cmpd="sng">
            <a:solidFill>
              <a:srgbClr val="FF6200"/>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50"/>
              <a:buFont typeface="Calibri"/>
              <a:buNone/>
            </a:pPr>
            <a:r>
              <a:rPr lang="en" sz="1400" b="0" i="0" u="none" strike="noStrike" cap="none">
                <a:solidFill>
                  <a:schemeClr val="lt1"/>
                </a:solidFill>
                <a:latin typeface="Calibri"/>
                <a:ea typeface="Calibri"/>
                <a:cs typeface="Calibri"/>
                <a:sym typeface="Calibri"/>
              </a:rPr>
              <a:t>Entities</a:t>
            </a:r>
            <a:endParaRPr/>
          </a:p>
        </p:txBody>
      </p:sp>
      <p:grpSp>
        <p:nvGrpSpPr>
          <p:cNvPr id="248" name="Google Shape;248;p16"/>
          <p:cNvGrpSpPr/>
          <p:nvPr/>
        </p:nvGrpSpPr>
        <p:grpSpPr>
          <a:xfrm flipH="1">
            <a:off x="6446125" y="2542647"/>
            <a:ext cx="1069399" cy="373989"/>
            <a:chOff x="3231890" y="1561304"/>
            <a:chExt cx="1069399" cy="498652"/>
          </a:xfrm>
        </p:grpSpPr>
        <p:sp>
          <p:nvSpPr>
            <p:cNvPr id="249" name="Google Shape;249;p16"/>
            <p:cNvSpPr/>
            <p:nvPr/>
          </p:nvSpPr>
          <p:spPr>
            <a:xfrm>
              <a:off x="3361389" y="1561304"/>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50" name="Google Shape;250;p16"/>
            <p:cNvSpPr/>
            <p:nvPr/>
          </p:nvSpPr>
          <p:spPr>
            <a:xfrm>
              <a:off x="3296639" y="1600479"/>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51" name="Google Shape;251;p16"/>
            <p:cNvSpPr/>
            <p:nvPr/>
          </p:nvSpPr>
          <p:spPr>
            <a:xfrm>
              <a:off x="3231890" y="1639656"/>
              <a:ext cx="939900" cy="420300"/>
            </a:xfrm>
            <a:prstGeom prst="rect">
              <a:avLst/>
            </a:prstGeom>
            <a:noFill/>
            <a:ln w="9525" cap="flat" cmpd="sng">
              <a:solidFill>
                <a:srgbClr val="7F7F7F"/>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252" name="Google Shape;252;p16"/>
          <p:cNvSpPr/>
          <p:nvPr/>
        </p:nvSpPr>
        <p:spPr>
          <a:xfrm>
            <a:off x="6614064" y="2629190"/>
            <a:ext cx="939900" cy="315300"/>
          </a:xfrm>
          <a:prstGeom prst="rect">
            <a:avLst/>
          </a:prstGeom>
          <a:gradFill>
            <a:gsLst>
              <a:gs pos="0">
                <a:srgbClr val="D74500"/>
              </a:gs>
              <a:gs pos="80000">
                <a:srgbClr val="FF5B00"/>
              </a:gs>
              <a:gs pos="100000">
                <a:srgbClr val="FF5B00"/>
              </a:gs>
            </a:gsLst>
            <a:lin ang="16200038" scaled="0"/>
          </a:gradFill>
          <a:ln w="9525" cap="flat" cmpd="sng">
            <a:solidFill>
              <a:srgbClr val="FF6200"/>
            </a:solidFill>
            <a:prstDash val="solid"/>
            <a:round/>
            <a:headEnd type="none" w="sm" len="sm"/>
            <a:tailEnd type="none" w="sm" len="sm"/>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50"/>
              <a:buFont typeface="Calibri"/>
              <a:buNone/>
            </a:pPr>
            <a:r>
              <a:rPr lang="en" sz="1400" b="0" i="0" u="none" strike="noStrike" cap="none">
                <a:solidFill>
                  <a:schemeClr val="lt1"/>
                </a:solidFill>
                <a:latin typeface="Calibri"/>
                <a:ea typeface="Calibri"/>
                <a:cs typeface="Calibri"/>
                <a:sym typeface="Calibri"/>
              </a:rPr>
              <a:t>Entities</a:t>
            </a:r>
            <a:endParaRPr/>
          </a:p>
        </p:txBody>
      </p:sp>
      <p:grpSp>
        <p:nvGrpSpPr>
          <p:cNvPr id="253" name="Google Shape;253;p16"/>
          <p:cNvGrpSpPr/>
          <p:nvPr/>
        </p:nvGrpSpPr>
        <p:grpSpPr>
          <a:xfrm>
            <a:off x="7765471" y="1243619"/>
            <a:ext cx="1282800" cy="454950"/>
            <a:chOff x="7637367" y="1213275"/>
            <a:chExt cx="1282800" cy="606600"/>
          </a:xfrm>
        </p:grpSpPr>
        <p:sp>
          <p:nvSpPr>
            <p:cNvPr id="254" name="Google Shape;254;p16"/>
            <p:cNvSpPr/>
            <p:nvPr/>
          </p:nvSpPr>
          <p:spPr>
            <a:xfrm>
              <a:off x="7637367" y="1213275"/>
              <a:ext cx="1282800" cy="606600"/>
            </a:xfrm>
            <a:prstGeom prst="wedgeRoundRectCallout">
              <a:avLst>
                <a:gd name="adj1" fmla="val -49078"/>
                <a:gd name="adj2" fmla="val 19283"/>
                <a:gd name="adj3" fmla="val 16667"/>
              </a:avLst>
            </a:prstGeom>
            <a:solidFill>
              <a:srgbClr val="660066"/>
            </a:solidFill>
            <a:ln>
              <a:noFill/>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55" name="Google Shape;255;p16"/>
            <p:cNvSpPr/>
            <p:nvPr/>
          </p:nvSpPr>
          <p:spPr>
            <a:xfrm>
              <a:off x="8822399" y="1718140"/>
              <a:ext cx="45300" cy="45600"/>
            </a:xfrm>
            <a:prstGeom prst="rect">
              <a:avLst/>
            </a:prstGeom>
            <a:solidFill>
              <a:srgbClr val="6600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6" name="Google Shape;256;p16"/>
            <p:cNvSpPr/>
            <p:nvPr/>
          </p:nvSpPr>
          <p:spPr>
            <a:xfrm>
              <a:off x="8750934" y="1718140"/>
              <a:ext cx="45300" cy="45600"/>
            </a:xfrm>
            <a:prstGeom prst="rect">
              <a:avLst/>
            </a:prstGeom>
            <a:solidFill>
              <a:srgbClr val="6600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7" name="Google Shape;257;p16"/>
            <p:cNvSpPr/>
            <p:nvPr/>
          </p:nvSpPr>
          <p:spPr>
            <a:xfrm>
              <a:off x="8679471" y="1718140"/>
              <a:ext cx="45300" cy="45600"/>
            </a:xfrm>
            <a:prstGeom prst="rect">
              <a:avLst/>
            </a:prstGeom>
            <a:solidFill>
              <a:srgbClr val="6600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8" name="Google Shape;258;p16"/>
            <p:cNvSpPr/>
            <p:nvPr/>
          </p:nvSpPr>
          <p:spPr>
            <a:xfrm>
              <a:off x="8536545" y="1718140"/>
              <a:ext cx="45300" cy="45600"/>
            </a:xfrm>
            <a:prstGeom prst="rect">
              <a:avLst/>
            </a:prstGeom>
            <a:solidFill>
              <a:srgbClr val="6600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9" name="Google Shape;259;p16"/>
            <p:cNvSpPr/>
            <p:nvPr/>
          </p:nvSpPr>
          <p:spPr>
            <a:xfrm>
              <a:off x="8608007" y="1718140"/>
              <a:ext cx="45300" cy="45600"/>
            </a:xfrm>
            <a:prstGeom prst="rect">
              <a:avLst/>
            </a:prstGeom>
            <a:solidFill>
              <a:srgbClr val="6600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0" name="Google Shape;260;p16"/>
            <p:cNvSpPr/>
            <p:nvPr/>
          </p:nvSpPr>
          <p:spPr>
            <a:xfrm>
              <a:off x="8465082" y="1718140"/>
              <a:ext cx="45300" cy="45600"/>
            </a:xfrm>
            <a:prstGeom prst="rect">
              <a:avLst/>
            </a:prstGeom>
            <a:solidFill>
              <a:srgbClr val="6600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261" name="Google Shape;261;p16"/>
          <p:cNvGrpSpPr/>
          <p:nvPr/>
        </p:nvGrpSpPr>
        <p:grpSpPr>
          <a:xfrm>
            <a:off x="7658701" y="1157838"/>
            <a:ext cx="1282800" cy="454950"/>
            <a:chOff x="7637367" y="1213275"/>
            <a:chExt cx="1282800" cy="606600"/>
          </a:xfrm>
        </p:grpSpPr>
        <p:sp>
          <p:nvSpPr>
            <p:cNvPr id="262" name="Google Shape;262;p16"/>
            <p:cNvSpPr/>
            <p:nvPr/>
          </p:nvSpPr>
          <p:spPr>
            <a:xfrm>
              <a:off x="7637367" y="1213275"/>
              <a:ext cx="1282800" cy="606600"/>
            </a:xfrm>
            <a:prstGeom prst="wedgeRoundRectCallout">
              <a:avLst>
                <a:gd name="adj1" fmla="val -49078"/>
                <a:gd name="adj2" fmla="val 19283"/>
                <a:gd name="adj3" fmla="val 16667"/>
              </a:avLst>
            </a:prstGeom>
            <a:solidFill>
              <a:srgbClr val="660066"/>
            </a:solidFill>
            <a:ln>
              <a:noFill/>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63" name="Google Shape;263;p16"/>
            <p:cNvSpPr/>
            <p:nvPr/>
          </p:nvSpPr>
          <p:spPr>
            <a:xfrm>
              <a:off x="8822399" y="1718140"/>
              <a:ext cx="45300" cy="45600"/>
            </a:xfrm>
            <a:prstGeom prst="rect">
              <a:avLst/>
            </a:prstGeom>
            <a:solidFill>
              <a:srgbClr val="6600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4" name="Google Shape;264;p16"/>
            <p:cNvSpPr/>
            <p:nvPr/>
          </p:nvSpPr>
          <p:spPr>
            <a:xfrm>
              <a:off x="8750934" y="1718140"/>
              <a:ext cx="45300" cy="45600"/>
            </a:xfrm>
            <a:prstGeom prst="rect">
              <a:avLst/>
            </a:prstGeom>
            <a:solidFill>
              <a:srgbClr val="6600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5" name="Google Shape;265;p16"/>
            <p:cNvSpPr/>
            <p:nvPr/>
          </p:nvSpPr>
          <p:spPr>
            <a:xfrm>
              <a:off x="8679471" y="1718140"/>
              <a:ext cx="45300" cy="45600"/>
            </a:xfrm>
            <a:prstGeom prst="rect">
              <a:avLst/>
            </a:prstGeom>
            <a:solidFill>
              <a:srgbClr val="6600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6" name="Google Shape;266;p16"/>
            <p:cNvSpPr/>
            <p:nvPr/>
          </p:nvSpPr>
          <p:spPr>
            <a:xfrm>
              <a:off x="8536545" y="1718140"/>
              <a:ext cx="45300" cy="45600"/>
            </a:xfrm>
            <a:prstGeom prst="rect">
              <a:avLst/>
            </a:prstGeom>
            <a:solidFill>
              <a:srgbClr val="6600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7" name="Google Shape;267;p16"/>
            <p:cNvSpPr/>
            <p:nvPr/>
          </p:nvSpPr>
          <p:spPr>
            <a:xfrm>
              <a:off x="8608007" y="1718140"/>
              <a:ext cx="45300" cy="45600"/>
            </a:xfrm>
            <a:prstGeom prst="rect">
              <a:avLst/>
            </a:prstGeom>
            <a:solidFill>
              <a:srgbClr val="6600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8" name="Google Shape;268;p16"/>
            <p:cNvSpPr/>
            <p:nvPr/>
          </p:nvSpPr>
          <p:spPr>
            <a:xfrm>
              <a:off x="8465082" y="1718140"/>
              <a:ext cx="45300" cy="45600"/>
            </a:xfrm>
            <a:prstGeom prst="rect">
              <a:avLst/>
            </a:prstGeom>
            <a:solidFill>
              <a:srgbClr val="6600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269" name="Google Shape;269;p16"/>
          <p:cNvSpPr/>
          <p:nvPr/>
        </p:nvSpPr>
        <p:spPr>
          <a:xfrm>
            <a:off x="7551931" y="1072056"/>
            <a:ext cx="1282800" cy="455100"/>
          </a:xfrm>
          <a:prstGeom prst="wedgeRoundRectCallout">
            <a:avLst>
              <a:gd name="adj1" fmla="val -88796"/>
              <a:gd name="adj2" fmla="val 63166"/>
              <a:gd name="adj3" fmla="val 16667"/>
            </a:avLst>
          </a:prstGeom>
          <a:solidFill>
            <a:srgbClr val="660066"/>
          </a:solidFill>
          <a:ln>
            <a:noFill/>
          </a:ln>
          <a:effectLst>
            <a:outerShdw blurRad="39999"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50"/>
              <a:buFont typeface="Calibri"/>
              <a:buNone/>
            </a:pPr>
            <a:r>
              <a:rPr lang="en" sz="1400" b="0" i="0" u="none" strike="noStrike" cap="none">
                <a:solidFill>
                  <a:schemeClr val="lt1"/>
                </a:solidFill>
                <a:latin typeface="Calibri"/>
                <a:ea typeface="Calibri"/>
                <a:cs typeface="Calibri"/>
                <a:sym typeface="Calibri"/>
              </a:rPr>
              <a:t>Hierarchies</a:t>
            </a:r>
            <a:endParaRPr/>
          </a:p>
          <a:p>
            <a:pPr marL="0" marR="0" lvl="0" indent="0" algn="ctr" rtl="0">
              <a:lnSpc>
                <a:spcPct val="100000"/>
              </a:lnSpc>
              <a:spcBef>
                <a:spcPts val="0"/>
              </a:spcBef>
              <a:spcAft>
                <a:spcPts val="0"/>
              </a:spcAft>
              <a:buClr>
                <a:schemeClr val="lt1"/>
              </a:buClr>
              <a:buSzPts val="350"/>
              <a:buFont typeface="Calibri"/>
              <a:buNone/>
            </a:pPr>
            <a:r>
              <a:rPr lang="en" sz="1400" b="0" i="0" u="none" strike="noStrike" cap="none">
                <a:solidFill>
                  <a:schemeClr val="lt1"/>
                </a:solidFill>
                <a:latin typeface="Calibri"/>
                <a:ea typeface="Calibri"/>
                <a:cs typeface="Calibri"/>
                <a:sym typeface="Calibri"/>
              </a:rPr>
              <a:t>(GraphType)</a:t>
            </a:r>
            <a:endParaRPr sz="1400" b="0" i="0" u="none" strike="noStrike" cap="none">
              <a:solidFill>
                <a:schemeClr val="lt1"/>
              </a:solidFill>
              <a:latin typeface="Calibri"/>
              <a:ea typeface="Calibri"/>
              <a:cs typeface="Calibri"/>
              <a:sym typeface="Calibri"/>
            </a:endParaRPr>
          </a:p>
        </p:txBody>
      </p:sp>
      <p:sp>
        <p:nvSpPr>
          <p:cNvPr id="270" name="Google Shape;270;p16"/>
          <p:cNvSpPr/>
          <p:nvPr/>
        </p:nvSpPr>
        <p:spPr>
          <a:xfrm>
            <a:off x="8736963" y="1450706"/>
            <a:ext cx="453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1" name="Google Shape;271;p16"/>
          <p:cNvSpPr/>
          <p:nvPr/>
        </p:nvSpPr>
        <p:spPr>
          <a:xfrm>
            <a:off x="8665497" y="1450706"/>
            <a:ext cx="453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2" name="Google Shape;272;p16"/>
          <p:cNvSpPr/>
          <p:nvPr/>
        </p:nvSpPr>
        <p:spPr>
          <a:xfrm>
            <a:off x="8594035" y="1450706"/>
            <a:ext cx="453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3" name="Google Shape;273;p16"/>
          <p:cNvSpPr/>
          <p:nvPr/>
        </p:nvSpPr>
        <p:spPr>
          <a:xfrm>
            <a:off x="8451109" y="1450706"/>
            <a:ext cx="453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4" name="Google Shape;274;p16"/>
          <p:cNvSpPr/>
          <p:nvPr/>
        </p:nvSpPr>
        <p:spPr>
          <a:xfrm>
            <a:off x="8522571" y="1450706"/>
            <a:ext cx="453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5" name="Google Shape;275;p16"/>
          <p:cNvSpPr/>
          <p:nvPr/>
        </p:nvSpPr>
        <p:spPr>
          <a:xfrm>
            <a:off x="8379646" y="1450706"/>
            <a:ext cx="453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cxnSp>
        <p:nvCxnSpPr>
          <p:cNvPr id="276" name="Google Shape;276;p16"/>
          <p:cNvCxnSpPr>
            <a:stCxn id="162" idx="3"/>
            <a:endCxn id="241" idx="1"/>
          </p:cNvCxnSpPr>
          <p:nvPr/>
        </p:nvCxnSpPr>
        <p:spPr>
          <a:xfrm rot="10800000" flipH="1">
            <a:off x="4286689" y="1369154"/>
            <a:ext cx="1174800" cy="57600"/>
          </a:xfrm>
          <a:prstGeom prst="straightConnector1">
            <a:avLst/>
          </a:prstGeom>
          <a:noFill/>
          <a:ln w="38100" cap="flat" cmpd="sng">
            <a:solidFill>
              <a:schemeClr val="accent1"/>
            </a:solidFill>
            <a:prstDash val="solid"/>
            <a:round/>
            <a:headEnd type="triangle" w="lg" len="lg"/>
            <a:tailEnd type="triangle" w="lg" len="lg"/>
          </a:ln>
          <a:effectLst>
            <a:outerShdw blurRad="39999" dist="23000" dir="5400000" rotWithShape="0">
              <a:srgbClr val="000000">
                <a:alpha val="34510"/>
              </a:srgbClr>
            </a:outerShdw>
          </a:effectLst>
        </p:spPr>
      </p:cxnSp>
      <p:cxnSp>
        <p:nvCxnSpPr>
          <p:cNvPr id="277" name="Google Shape;277;p16"/>
          <p:cNvCxnSpPr>
            <a:stCxn id="197" idx="3"/>
            <a:endCxn id="241" idx="1"/>
          </p:cNvCxnSpPr>
          <p:nvPr/>
        </p:nvCxnSpPr>
        <p:spPr>
          <a:xfrm rot="10800000" flipH="1">
            <a:off x="5056707" y="1369149"/>
            <a:ext cx="405000" cy="1007700"/>
          </a:xfrm>
          <a:prstGeom prst="straightConnector1">
            <a:avLst/>
          </a:prstGeom>
          <a:noFill/>
          <a:ln w="38100" cap="flat" cmpd="sng">
            <a:solidFill>
              <a:schemeClr val="accent1"/>
            </a:solidFill>
            <a:prstDash val="solid"/>
            <a:round/>
            <a:headEnd type="triangle" w="lg" len="lg"/>
            <a:tailEnd type="triangle" w="lg" len="lg"/>
          </a:ln>
          <a:effectLst>
            <a:outerShdw blurRad="39999" dist="23000" dir="5400000" rotWithShape="0">
              <a:srgbClr val="000000">
                <a:alpha val="34510"/>
              </a:srgbClr>
            </a:outerShdw>
          </a:effectLst>
        </p:spPr>
      </p:cxnSp>
      <p:cxnSp>
        <p:nvCxnSpPr>
          <p:cNvPr id="278" name="Google Shape;278;p16"/>
          <p:cNvCxnSpPr>
            <a:stCxn id="192" idx="3"/>
            <a:endCxn id="252" idx="1"/>
          </p:cNvCxnSpPr>
          <p:nvPr/>
        </p:nvCxnSpPr>
        <p:spPr>
          <a:xfrm>
            <a:off x="4669096" y="1894244"/>
            <a:ext cx="1944900" cy="892500"/>
          </a:xfrm>
          <a:prstGeom prst="straightConnector1">
            <a:avLst/>
          </a:prstGeom>
          <a:noFill/>
          <a:ln w="38100" cap="flat" cmpd="sng">
            <a:solidFill>
              <a:schemeClr val="accent1"/>
            </a:solidFill>
            <a:prstDash val="solid"/>
            <a:round/>
            <a:headEnd type="triangle" w="lg" len="lg"/>
            <a:tailEnd type="triangle" w="lg" len="lg"/>
          </a:ln>
          <a:effectLst>
            <a:outerShdw blurRad="39999" dist="23000" dir="5400000" rotWithShape="0">
              <a:srgbClr val="000000">
                <a:alpha val="34510"/>
              </a:srgbClr>
            </a:outerShdw>
          </a:effectLst>
        </p:spPr>
      </p:cxnSp>
      <p:cxnSp>
        <p:nvCxnSpPr>
          <p:cNvPr id="279" name="Google Shape;279;p16"/>
          <p:cNvCxnSpPr>
            <a:stCxn id="202" idx="3"/>
            <a:endCxn id="247" idx="1"/>
          </p:cNvCxnSpPr>
          <p:nvPr/>
        </p:nvCxnSpPr>
        <p:spPr>
          <a:xfrm rot="10800000" flipH="1">
            <a:off x="5439114" y="2319341"/>
            <a:ext cx="792600" cy="525000"/>
          </a:xfrm>
          <a:prstGeom prst="straightConnector1">
            <a:avLst/>
          </a:prstGeom>
          <a:noFill/>
          <a:ln w="38100" cap="flat" cmpd="sng">
            <a:solidFill>
              <a:schemeClr val="accent1"/>
            </a:solidFill>
            <a:prstDash val="solid"/>
            <a:round/>
            <a:headEnd type="triangle" w="lg" len="lg"/>
            <a:tailEnd type="triangle" w="lg" len="lg"/>
          </a:ln>
          <a:effectLst>
            <a:outerShdw blurRad="39999" dist="23000" dir="5400000" rotWithShape="0">
              <a:srgbClr val="000000">
                <a:alpha val="34510"/>
              </a:srgbClr>
            </a:outerShdw>
          </a:effectLst>
        </p:spPr>
      </p:cxnSp>
      <p:cxnSp>
        <p:nvCxnSpPr>
          <p:cNvPr id="280" name="Google Shape;280;p16"/>
          <p:cNvCxnSpPr>
            <a:stCxn id="241" idx="3"/>
          </p:cNvCxnSpPr>
          <p:nvPr/>
        </p:nvCxnSpPr>
        <p:spPr>
          <a:xfrm>
            <a:off x="6401537" y="1369253"/>
            <a:ext cx="212400" cy="309900"/>
          </a:xfrm>
          <a:prstGeom prst="bentConnector2">
            <a:avLst/>
          </a:prstGeom>
          <a:noFill/>
          <a:ln w="38100" cap="flat" cmpd="sng">
            <a:solidFill>
              <a:srgbClr val="660066"/>
            </a:solidFill>
            <a:prstDash val="solid"/>
            <a:round/>
            <a:headEnd type="none" w="sm" len="sm"/>
            <a:tailEnd type="stealth" w="lg" len="lg"/>
          </a:ln>
          <a:effectLst>
            <a:outerShdw blurRad="39999" dist="23000" dir="5400000" rotWithShape="0">
              <a:srgbClr val="000000">
                <a:alpha val="34510"/>
              </a:srgbClr>
            </a:outerShdw>
          </a:effectLst>
        </p:spPr>
      </p:cxnSp>
      <p:cxnSp>
        <p:nvCxnSpPr>
          <p:cNvPr id="281" name="Google Shape;281;p16"/>
          <p:cNvCxnSpPr/>
          <p:nvPr/>
        </p:nvCxnSpPr>
        <p:spPr>
          <a:xfrm rot="-5400000" flipH="1">
            <a:off x="7127651" y="2341911"/>
            <a:ext cx="309900" cy="212400"/>
          </a:xfrm>
          <a:prstGeom prst="bentConnector2">
            <a:avLst/>
          </a:prstGeom>
          <a:noFill/>
          <a:ln w="38100" cap="flat" cmpd="sng">
            <a:solidFill>
              <a:srgbClr val="660066"/>
            </a:solidFill>
            <a:prstDash val="solid"/>
            <a:round/>
            <a:headEnd type="none" w="sm" len="sm"/>
            <a:tailEnd type="stealth" w="lg" len="lg"/>
          </a:ln>
          <a:effectLst>
            <a:outerShdw blurRad="39999" dist="23000" dir="5400000" rotWithShape="0">
              <a:srgbClr val="000000">
                <a:alpha val="34510"/>
              </a:srgbClr>
            </a:outerShdw>
          </a:effectLst>
        </p:spPr>
      </p:cxnSp>
      <p:cxnSp>
        <p:nvCxnSpPr>
          <p:cNvPr id="282" name="Google Shape;282;p16"/>
          <p:cNvCxnSpPr>
            <a:stCxn id="167" idx="0"/>
            <a:endCxn id="252" idx="2"/>
          </p:cNvCxnSpPr>
          <p:nvPr/>
        </p:nvCxnSpPr>
        <p:spPr>
          <a:xfrm rot="10800000">
            <a:off x="7083929" y="2944355"/>
            <a:ext cx="157200" cy="828600"/>
          </a:xfrm>
          <a:prstGeom prst="straightConnector1">
            <a:avLst/>
          </a:prstGeom>
          <a:noFill/>
          <a:ln w="38100" cap="flat" cmpd="sng">
            <a:solidFill>
              <a:schemeClr val="accent6"/>
            </a:solidFill>
            <a:prstDash val="solid"/>
            <a:round/>
            <a:headEnd type="stealth" w="lg" len="lg"/>
            <a:tailEnd type="none" w="sm" len="sm"/>
          </a:ln>
          <a:effectLst>
            <a:outerShdw blurRad="39999" dist="23000" dir="5400000" rotWithShape="0">
              <a:srgbClr val="000000">
                <a:alpha val="34510"/>
              </a:srgbClr>
            </a:outerShdw>
          </a:effectLst>
        </p:spPr>
      </p:cxnSp>
      <p:grpSp>
        <p:nvGrpSpPr>
          <p:cNvPr id="283" name="Google Shape;283;p16"/>
          <p:cNvGrpSpPr/>
          <p:nvPr/>
        </p:nvGrpSpPr>
        <p:grpSpPr>
          <a:xfrm>
            <a:off x="4244616" y="2001705"/>
            <a:ext cx="402616" cy="34200"/>
            <a:chOff x="4244616" y="2668940"/>
            <a:chExt cx="402616" cy="45600"/>
          </a:xfrm>
        </p:grpSpPr>
        <p:sp>
          <p:nvSpPr>
            <p:cNvPr id="284" name="Google Shape;284;p16"/>
            <p:cNvSpPr/>
            <p:nvPr/>
          </p:nvSpPr>
          <p:spPr>
            <a:xfrm>
              <a:off x="4601932" y="2668940"/>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5" name="Google Shape;285;p16"/>
            <p:cNvSpPr/>
            <p:nvPr/>
          </p:nvSpPr>
          <p:spPr>
            <a:xfrm>
              <a:off x="4530467" y="2668940"/>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6" name="Google Shape;286;p16"/>
            <p:cNvSpPr/>
            <p:nvPr/>
          </p:nvSpPr>
          <p:spPr>
            <a:xfrm>
              <a:off x="4459005" y="2668940"/>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7" name="Google Shape;287;p16"/>
            <p:cNvSpPr/>
            <p:nvPr/>
          </p:nvSpPr>
          <p:spPr>
            <a:xfrm>
              <a:off x="4316078" y="2668940"/>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8" name="Google Shape;288;p16"/>
            <p:cNvSpPr/>
            <p:nvPr/>
          </p:nvSpPr>
          <p:spPr>
            <a:xfrm>
              <a:off x="4387542" y="2668940"/>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9" name="Google Shape;289;p16"/>
            <p:cNvSpPr/>
            <p:nvPr/>
          </p:nvSpPr>
          <p:spPr>
            <a:xfrm>
              <a:off x="4244616" y="2668940"/>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290" name="Google Shape;290;p16"/>
          <p:cNvGrpSpPr/>
          <p:nvPr/>
        </p:nvGrpSpPr>
        <p:grpSpPr>
          <a:xfrm>
            <a:off x="4699710" y="2481578"/>
            <a:ext cx="331154" cy="34200"/>
            <a:chOff x="4699710" y="3308771"/>
            <a:chExt cx="331154" cy="45600"/>
          </a:xfrm>
        </p:grpSpPr>
        <p:sp>
          <p:nvSpPr>
            <p:cNvPr id="291" name="Google Shape;291;p16"/>
            <p:cNvSpPr/>
            <p:nvPr/>
          </p:nvSpPr>
          <p:spPr>
            <a:xfrm>
              <a:off x="4985564" y="3308771"/>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2" name="Google Shape;292;p16"/>
            <p:cNvSpPr/>
            <p:nvPr/>
          </p:nvSpPr>
          <p:spPr>
            <a:xfrm>
              <a:off x="4914098" y="3308771"/>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3" name="Google Shape;293;p16"/>
            <p:cNvSpPr/>
            <p:nvPr/>
          </p:nvSpPr>
          <p:spPr>
            <a:xfrm>
              <a:off x="4842635" y="3308771"/>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4" name="Google Shape;294;p16"/>
            <p:cNvSpPr/>
            <p:nvPr/>
          </p:nvSpPr>
          <p:spPr>
            <a:xfrm>
              <a:off x="4699710" y="3308771"/>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5" name="Google Shape;295;p16"/>
            <p:cNvSpPr/>
            <p:nvPr/>
          </p:nvSpPr>
          <p:spPr>
            <a:xfrm>
              <a:off x="4771173" y="3308771"/>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296" name="Google Shape;296;p16"/>
          <p:cNvSpPr/>
          <p:nvPr/>
        </p:nvSpPr>
        <p:spPr>
          <a:xfrm>
            <a:off x="5369053" y="2946689"/>
            <a:ext cx="45300" cy="342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nvGrpSpPr>
          <p:cNvPr id="297" name="Google Shape;297;p16"/>
          <p:cNvGrpSpPr/>
          <p:nvPr/>
        </p:nvGrpSpPr>
        <p:grpSpPr>
          <a:xfrm>
            <a:off x="5965630" y="1471081"/>
            <a:ext cx="402616" cy="34200"/>
            <a:chOff x="5965630" y="1961442"/>
            <a:chExt cx="402616" cy="45600"/>
          </a:xfrm>
        </p:grpSpPr>
        <p:sp>
          <p:nvSpPr>
            <p:cNvPr id="298" name="Google Shape;298;p16"/>
            <p:cNvSpPr/>
            <p:nvPr/>
          </p:nvSpPr>
          <p:spPr>
            <a:xfrm>
              <a:off x="6322946" y="1961442"/>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9" name="Google Shape;299;p16"/>
            <p:cNvSpPr/>
            <p:nvPr/>
          </p:nvSpPr>
          <p:spPr>
            <a:xfrm>
              <a:off x="6251482" y="1961442"/>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0" name="Google Shape;300;p16"/>
            <p:cNvSpPr/>
            <p:nvPr/>
          </p:nvSpPr>
          <p:spPr>
            <a:xfrm>
              <a:off x="6180019" y="1961442"/>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1" name="Google Shape;301;p16"/>
            <p:cNvSpPr/>
            <p:nvPr/>
          </p:nvSpPr>
          <p:spPr>
            <a:xfrm>
              <a:off x="6037092" y="1961442"/>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2" name="Google Shape;302;p16"/>
            <p:cNvSpPr/>
            <p:nvPr/>
          </p:nvSpPr>
          <p:spPr>
            <a:xfrm>
              <a:off x="6108555" y="1961442"/>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3" name="Google Shape;303;p16"/>
            <p:cNvSpPr/>
            <p:nvPr/>
          </p:nvSpPr>
          <p:spPr>
            <a:xfrm>
              <a:off x="5965630" y="1961442"/>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304" name="Google Shape;304;p16"/>
          <p:cNvGrpSpPr/>
          <p:nvPr/>
        </p:nvGrpSpPr>
        <p:grpSpPr>
          <a:xfrm>
            <a:off x="7016903" y="2418819"/>
            <a:ext cx="116764" cy="34200"/>
            <a:chOff x="7016903" y="3225092"/>
            <a:chExt cx="116764" cy="45600"/>
          </a:xfrm>
        </p:grpSpPr>
        <p:sp>
          <p:nvSpPr>
            <p:cNvPr id="305" name="Google Shape;305;p16"/>
            <p:cNvSpPr/>
            <p:nvPr/>
          </p:nvSpPr>
          <p:spPr>
            <a:xfrm>
              <a:off x="7088367" y="3225092"/>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6" name="Google Shape;306;p16"/>
            <p:cNvSpPr/>
            <p:nvPr/>
          </p:nvSpPr>
          <p:spPr>
            <a:xfrm>
              <a:off x="7016903" y="3225092"/>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307" name="Google Shape;307;p16"/>
          <p:cNvGrpSpPr/>
          <p:nvPr/>
        </p:nvGrpSpPr>
        <p:grpSpPr>
          <a:xfrm>
            <a:off x="7329157" y="2885544"/>
            <a:ext cx="188228" cy="34200"/>
            <a:chOff x="7329157" y="3847392"/>
            <a:chExt cx="188228" cy="45600"/>
          </a:xfrm>
        </p:grpSpPr>
        <p:sp>
          <p:nvSpPr>
            <p:cNvPr id="308" name="Google Shape;308;p16"/>
            <p:cNvSpPr/>
            <p:nvPr/>
          </p:nvSpPr>
          <p:spPr>
            <a:xfrm>
              <a:off x="7472085" y="3847392"/>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9" name="Google Shape;309;p16"/>
            <p:cNvSpPr/>
            <p:nvPr/>
          </p:nvSpPr>
          <p:spPr>
            <a:xfrm>
              <a:off x="7400620" y="3847392"/>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10" name="Google Shape;310;p16"/>
            <p:cNvSpPr/>
            <p:nvPr/>
          </p:nvSpPr>
          <p:spPr>
            <a:xfrm>
              <a:off x="7329157" y="3847392"/>
              <a:ext cx="45300" cy="45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311" name="Google Shape;311;p16"/>
          <p:cNvSpPr/>
          <p:nvPr/>
        </p:nvSpPr>
        <p:spPr>
          <a:xfrm>
            <a:off x="6708697" y="1940188"/>
            <a:ext cx="45300" cy="342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12" name="Google Shape;312;p16"/>
          <p:cNvSpPr txBox="1"/>
          <p:nvPr/>
        </p:nvSpPr>
        <p:spPr>
          <a:xfrm>
            <a:off x="4842635" y="4567889"/>
            <a:ext cx="37152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450"/>
              <a:buFont typeface="Calibri"/>
              <a:buNone/>
            </a:pPr>
            <a:r>
              <a:rPr lang="en" sz="1800" b="0" i="0" u="none" strike="noStrike" cap="none">
                <a:solidFill>
                  <a:srgbClr val="7F7F7F"/>
                </a:solidFill>
                <a:latin typeface="Calibri"/>
                <a:ea typeface="Calibri"/>
                <a:cs typeface="Calibri"/>
                <a:sym typeface="Calibri"/>
              </a:rPr>
              <a:t>A true multi-domain environment</a:t>
            </a:r>
            <a:endParaRPr/>
          </a:p>
        </p:txBody>
      </p:sp>
      <p:cxnSp>
        <p:nvCxnSpPr>
          <p:cNvPr id="313" name="Google Shape;313;p16"/>
          <p:cNvCxnSpPr/>
          <p:nvPr/>
        </p:nvCxnSpPr>
        <p:spPr>
          <a:xfrm rot="-5400000" flipH="1">
            <a:off x="6760563" y="1873877"/>
            <a:ext cx="309900" cy="212400"/>
          </a:xfrm>
          <a:prstGeom prst="bentConnector2">
            <a:avLst/>
          </a:prstGeom>
          <a:noFill/>
          <a:ln w="38100" cap="flat" cmpd="sng">
            <a:solidFill>
              <a:srgbClr val="660066"/>
            </a:solidFill>
            <a:prstDash val="solid"/>
            <a:round/>
            <a:headEnd type="none" w="sm" len="sm"/>
            <a:tailEnd type="stealth" w="lg" len="lg"/>
          </a:ln>
          <a:effectLst>
            <a:outerShdw blurRad="39999" dist="23000" dir="5400000" rotWithShape="0">
              <a:srgbClr val="000000">
                <a:alpha val="34510"/>
              </a:srgbClr>
            </a:outerShdw>
          </a:effectLst>
        </p:spPr>
      </p:cxnSp>
      <p:sp>
        <p:nvSpPr>
          <p:cNvPr id="314" name="Google Shape;314;p16"/>
          <p:cNvSpPr txBox="1"/>
          <p:nvPr/>
        </p:nvSpPr>
        <p:spPr>
          <a:xfrm>
            <a:off x="356725" y="732212"/>
            <a:ext cx="2364900" cy="29091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 sz="1800" b="0" i="0" u="sng" strike="noStrike" cap="none">
                <a:solidFill>
                  <a:srgbClr val="000000"/>
                </a:solidFill>
                <a:latin typeface="Arial"/>
                <a:ea typeface="Arial"/>
                <a:cs typeface="Arial"/>
                <a:sym typeface="Arial"/>
              </a:rPr>
              <a:t>Entities</a:t>
            </a:r>
            <a:endParaRPr u="sng"/>
          </a:p>
          <a:p>
            <a:pPr marL="460375" marR="0" lvl="1" indent="-160337"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Attributes</a:t>
            </a:r>
            <a:endParaRPr sz="1100"/>
          </a:p>
          <a:p>
            <a:pPr marL="285750" marR="0" lvl="0" indent="-285750" algn="l" rtl="0">
              <a:lnSpc>
                <a:spcPct val="100000"/>
              </a:lnSpc>
              <a:spcBef>
                <a:spcPts val="0"/>
              </a:spcBef>
              <a:spcAft>
                <a:spcPts val="0"/>
              </a:spcAft>
              <a:buClr>
                <a:srgbClr val="000000"/>
              </a:buClr>
              <a:buSzPts val="1800"/>
              <a:buFont typeface="Arial"/>
              <a:buChar char="•"/>
            </a:pPr>
            <a:r>
              <a:rPr lang="en" sz="1800" u="sng"/>
              <a:t>Relationship Types</a:t>
            </a:r>
            <a:endParaRPr sz="1400" b="0" i="0" u="sng" strike="noStrike" cap="none">
              <a:solidFill>
                <a:srgbClr val="000000"/>
              </a:solidFill>
              <a:latin typeface="Arial"/>
              <a:ea typeface="Arial"/>
              <a:cs typeface="Arial"/>
              <a:sym typeface="Arial"/>
            </a:endParaRPr>
          </a:p>
          <a:p>
            <a:pPr marL="460375" marR="0" lvl="1" indent="-153987" algn="l" rtl="0">
              <a:lnSpc>
                <a:spcPct val="100000"/>
              </a:lnSpc>
              <a:spcBef>
                <a:spcPts val="0"/>
              </a:spcBef>
              <a:spcAft>
                <a:spcPts val="0"/>
              </a:spcAft>
              <a:buClr>
                <a:srgbClr val="000000"/>
              </a:buClr>
              <a:buSzPts val="1400"/>
              <a:buFont typeface="Arial"/>
              <a:buChar char="•"/>
            </a:pPr>
            <a:r>
              <a:rPr lang="en" b="0" i="0" u="none" strike="noStrike" cap="none">
                <a:solidFill>
                  <a:srgbClr val="000000"/>
                </a:solidFill>
                <a:latin typeface="Arial"/>
                <a:ea typeface="Arial"/>
                <a:cs typeface="Arial"/>
                <a:sym typeface="Arial"/>
              </a:rPr>
              <a:t>Attributes</a:t>
            </a:r>
            <a:endParaRPr sz="1000"/>
          </a:p>
          <a:p>
            <a:pPr marL="280987" marR="0" lvl="1"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60375" marR="0" lvl="1" indent="-153987" algn="l" rtl="0">
              <a:lnSpc>
                <a:spcPct val="100000"/>
              </a:lnSpc>
              <a:spcBef>
                <a:spcPts val="0"/>
              </a:spcBef>
              <a:spcAft>
                <a:spcPts val="0"/>
              </a:spcAft>
              <a:buClr>
                <a:srgbClr val="000000"/>
              </a:buClr>
              <a:buSzPts val="1400"/>
              <a:buFont typeface="Arial"/>
              <a:buChar char="•"/>
            </a:pPr>
            <a:r>
              <a:rPr lang="en" b="0" i="0" u="none" strike="noStrike" cap="none">
                <a:solidFill>
                  <a:srgbClr val="000000"/>
                </a:solidFill>
                <a:latin typeface="Arial"/>
                <a:ea typeface="Arial"/>
                <a:cs typeface="Arial"/>
                <a:sym typeface="Arial"/>
              </a:rPr>
              <a:t>GraphType</a:t>
            </a:r>
            <a:endParaRPr b="0" i="0" u="none" strike="noStrike" cap="none">
              <a:solidFill>
                <a:srgbClr val="000000"/>
              </a:solidFill>
              <a:latin typeface="Arial"/>
              <a:ea typeface="Arial"/>
              <a:cs typeface="Arial"/>
              <a:sym typeface="Arial"/>
            </a:endParaRPr>
          </a:p>
          <a:p>
            <a:pPr marL="280987"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0987" marR="0" lvl="0" indent="-280987" algn="l" rtl="0">
              <a:lnSpc>
                <a:spcPct val="100000"/>
              </a:lnSpc>
              <a:spcBef>
                <a:spcPts val="0"/>
              </a:spcBef>
              <a:spcAft>
                <a:spcPts val="0"/>
              </a:spcAft>
              <a:buClr>
                <a:srgbClr val="000000"/>
              </a:buClr>
              <a:buSzPts val="1800"/>
              <a:buFont typeface="Arial"/>
              <a:buChar char="•"/>
            </a:pPr>
            <a:r>
              <a:rPr lang="en" sz="1800" b="0" i="0" u="sng" strike="noStrike" cap="none">
                <a:solidFill>
                  <a:srgbClr val="000000"/>
                </a:solidFill>
                <a:latin typeface="Arial"/>
                <a:ea typeface="Arial"/>
                <a:cs typeface="Arial"/>
                <a:sym typeface="Arial"/>
              </a:rPr>
              <a:t>Interactions</a:t>
            </a:r>
            <a:endParaRPr u="sng"/>
          </a:p>
          <a:p>
            <a:pPr marL="460375" marR="0" lvl="1" indent="-179387" algn="l" rtl="0">
              <a:lnSpc>
                <a:spcPct val="100000"/>
              </a:lnSpc>
              <a:spcBef>
                <a:spcPts val="0"/>
              </a:spcBef>
              <a:spcAft>
                <a:spcPts val="0"/>
              </a:spcAft>
              <a:buClr>
                <a:srgbClr val="000000"/>
              </a:buClr>
              <a:buSzPts val="1800"/>
              <a:buFont typeface="Arial"/>
              <a:buChar char="•"/>
            </a:pPr>
            <a:r>
              <a:rPr lang="en"/>
              <a:t>Transactions</a:t>
            </a:r>
            <a:endParaRPr/>
          </a:p>
          <a:p>
            <a:pPr marL="285750" marR="0" lvl="5"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Reltio">
  <a:themeElements>
    <a:clrScheme name="Reltio">
      <a:dk1>
        <a:srgbClr val="000000"/>
      </a:dk1>
      <a:lt1>
        <a:srgbClr val="FFFFFF"/>
      </a:lt1>
      <a:dk2>
        <a:srgbClr val="888B8D"/>
      </a:dk2>
      <a:lt2>
        <a:srgbClr val="E7E6E6"/>
      </a:lt2>
      <a:accent1>
        <a:srgbClr val="0071CE"/>
      </a:accent1>
      <a:accent2>
        <a:srgbClr val="6CACE3"/>
      </a:accent2>
      <a:accent3>
        <a:srgbClr val="FF9E1B"/>
      </a:accent3>
      <a:accent4>
        <a:srgbClr val="E3002B"/>
      </a:accent4>
      <a:accent5>
        <a:srgbClr val="753BBD"/>
      </a:accent5>
      <a:accent6>
        <a:srgbClr val="78BE20"/>
      </a:accent6>
      <a:hlink>
        <a:srgbClr val="6CACE3"/>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2442</Words>
  <Application>Microsoft Office PowerPoint</Application>
  <PresentationFormat>On-screen Show (16:9)</PresentationFormat>
  <Paragraphs>245</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vt:lpstr>
      <vt:lpstr>Calibri</vt:lpstr>
      <vt:lpstr>Noto Sans Symbols</vt:lpstr>
      <vt:lpstr>Verdana</vt:lpstr>
      <vt:lpstr>Reltio</vt:lpstr>
      <vt:lpstr>Reltio Data Model</vt:lpstr>
      <vt:lpstr>Agenda</vt:lpstr>
      <vt:lpstr>Legacy Data model</vt:lpstr>
      <vt:lpstr>Reltio Data Model</vt:lpstr>
      <vt:lpstr>Key differences between Reltio and relational models are</vt:lpstr>
      <vt:lpstr>Introducing Reltio n-layer Configuration Architecture</vt:lpstr>
      <vt:lpstr>Introducing Reltio n-layer Configuration Architecture</vt:lpstr>
      <vt:lpstr>3-layer referencing and inheritance</vt:lpstr>
      <vt:lpstr>Radically Simplified Approach to Data Model </vt:lpstr>
      <vt:lpstr>Entity Types</vt:lpstr>
      <vt:lpstr>Attribute Types Examples</vt:lpstr>
      <vt:lpstr>Relationship Types</vt:lpstr>
      <vt:lpstr>Graph types</vt:lpstr>
      <vt:lpstr>Guidelines / Best practices</vt:lpstr>
      <vt:lpstr>Reltio Accelerators </vt:lpstr>
      <vt:lpstr>Entities/Model For New Verticals</vt:lpstr>
      <vt:lpstr>Use Case</vt:lpstr>
      <vt:lpstr>Customer Data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Reltio Data Model</dc:title>
  <dc:creator>chris.detzel</dc:creator>
  <cp:lastModifiedBy>Christopher Detzel</cp:lastModifiedBy>
  <cp:revision>1</cp:revision>
  <dcterms:modified xsi:type="dcterms:W3CDTF">2021-07-09T20:30:15Z</dcterms:modified>
</cp:coreProperties>
</file>