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3"/>
  </p:notesMasterIdLst>
  <p:handoutMasterIdLst>
    <p:handoutMasterId r:id="rId24"/>
  </p:handoutMasterIdLst>
  <p:sldIdLst>
    <p:sldId id="335" r:id="rId2"/>
    <p:sldId id="339" r:id="rId3"/>
    <p:sldId id="340" r:id="rId4"/>
    <p:sldId id="341" r:id="rId5"/>
    <p:sldId id="342" r:id="rId6"/>
    <p:sldId id="355" r:id="rId7"/>
    <p:sldId id="344" r:id="rId8"/>
    <p:sldId id="345" r:id="rId9"/>
    <p:sldId id="346" r:id="rId10"/>
    <p:sldId id="347" r:id="rId11"/>
    <p:sldId id="348" r:id="rId12"/>
    <p:sldId id="343" r:id="rId13"/>
    <p:sldId id="353" r:id="rId14"/>
    <p:sldId id="356" r:id="rId15"/>
    <p:sldId id="357" r:id="rId16"/>
    <p:sldId id="354" r:id="rId17"/>
    <p:sldId id="349" r:id="rId18"/>
    <p:sldId id="350" r:id="rId19"/>
    <p:sldId id="351" r:id="rId20"/>
    <p:sldId id="352" r:id="rId21"/>
    <p:sldId id="336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0" autoAdjust="0"/>
    <p:restoredTop sz="96429" autoAdjust="0"/>
  </p:normalViewPr>
  <p:slideViewPr>
    <p:cSldViewPr>
      <p:cViewPr varScale="1">
        <p:scale>
          <a:sx n="135" d="100"/>
          <a:sy n="135" d="100"/>
        </p:scale>
        <p:origin x="161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</a:rPr>
                <a:t>Дончо Минков - сайт за програмиране</a:t>
              </a: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</a:rPr>
                <a:t>C# курс, програмиране, безплатно</a:t>
              </a: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5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JavaScript with Reactive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Untangle Your Asynchronous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415339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1938992"/>
          </a:xfrm>
        </p:spPr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getElementDrags</a:t>
            </a:r>
            <a:r>
              <a:rPr lang="en-US" dirty="0"/>
              <a:t> = el =&gt; </a:t>
            </a:r>
            <a:r>
              <a:rPr lang="en-US" dirty="0" err="1"/>
              <a:t>el.mouseDowns</a:t>
            </a:r>
            <a:endParaRPr lang="en-US" dirty="0"/>
          </a:p>
          <a:p>
            <a:r>
              <a:rPr lang="en-US" dirty="0"/>
              <a:t>    .</a:t>
            </a:r>
            <a:r>
              <a:rPr lang="en-US" dirty="0">
                <a:solidFill>
                  <a:srgbClr val="FFFFFF"/>
                </a:solidFill>
              </a:rPr>
              <a:t>map</a:t>
            </a:r>
            <a:r>
              <a:rPr lang="en-US" dirty="0"/>
              <a:t>(</a:t>
            </a:r>
            <a:r>
              <a:rPr lang="en-US" dirty="0" err="1"/>
              <a:t>mouseDown</a:t>
            </a:r>
            <a:r>
              <a:rPr lang="en-US" dirty="0"/>
              <a:t> =&gt; </a:t>
            </a:r>
            <a:r>
              <a:rPr lang="en-US" dirty="0" err="1"/>
              <a:t>document.mouseMoves</a:t>
            </a:r>
            <a:endParaRPr lang="en-US" dirty="0"/>
          </a:p>
          <a:p>
            <a:r>
              <a:rPr lang="en-US" dirty="0"/>
              <a:t>        .</a:t>
            </a:r>
            <a:r>
              <a:rPr lang="en-US" dirty="0" err="1">
                <a:solidFill>
                  <a:srgbClr val="FFFFFF"/>
                </a:solidFill>
              </a:rPr>
              <a:t>takeUntil</a:t>
            </a:r>
            <a:r>
              <a:rPr lang="en-US" dirty="0"/>
              <a:t>(</a:t>
            </a:r>
            <a:r>
              <a:rPr lang="en-US" dirty="0" err="1"/>
              <a:t>mouseUps</a:t>
            </a:r>
            <a:r>
              <a:rPr lang="en-US" dirty="0"/>
              <a:t>))</a:t>
            </a:r>
          </a:p>
          <a:p>
            <a:r>
              <a:rPr lang="en-US" dirty="0"/>
              <a:t>    .</a:t>
            </a:r>
            <a:r>
              <a:rPr lang="en-US" dirty="0" err="1">
                <a:solidFill>
                  <a:srgbClr val="FFFFFF"/>
                </a:solidFill>
              </a:rPr>
              <a:t>concatAll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getElementDrags</a:t>
            </a:r>
            <a:r>
              <a:rPr lang="en-US" dirty="0"/>
              <a:t>(image).</a:t>
            </a:r>
            <a:r>
              <a:rPr lang="en-US" dirty="0" err="1">
                <a:solidFill>
                  <a:srgbClr val="FFFFFF"/>
                </a:solidFill>
              </a:rPr>
              <a:t>forEach</a:t>
            </a:r>
            <a:r>
              <a:rPr lang="en-US" dirty="0"/>
              <a:t>(</a:t>
            </a:r>
            <a:r>
              <a:rPr lang="en-US" dirty="0" err="1"/>
              <a:t>pos</a:t>
            </a:r>
            <a:r>
              <a:rPr lang="en-US" dirty="0"/>
              <a:t> =&gt; </a:t>
            </a:r>
            <a:r>
              <a:rPr lang="en-US" dirty="0" err="1"/>
              <a:t>image.position</a:t>
            </a:r>
            <a:r>
              <a:rPr lang="en-US" dirty="0"/>
              <a:t> = </a:t>
            </a:r>
            <a:r>
              <a:rPr lang="en-US" dirty="0" err="1"/>
              <a:t>pos</a:t>
            </a:r>
            <a:r>
              <a:rPr lang="en-US" dirty="0"/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Drags Collection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F3B7FBB-B0A2-264B-8ABD-494953DBB5B9}"/>
              </a:ext>
            </a:extLst>
          </p:cNvPr>
          <p:cNvSpPr txBox="1">
            <a:spLocks/>
          </p:cNvSpPr>
          <p:nvPr/>
        </p:nvSpPr>
        <p:spPr>
          <a:xfrm>
            <a:off x="228600" y="4343400"/>
            <a:ext cx="8686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const getTopRatedFilms = user =&gt; user.videoLists</a:t>
            </a:r>
          </a:p>
          <a:p>
            <a:r>
              <a:rPr lang="en-US"/>
              <a:t>    .</a:t>
            </a:r>
            <a:r>
              <a:rPr lang="en-US">
                <a:solidFill>
                  <a:srgbClr val="FFFFFF"/>
                </a:solidFill>
              </a:rPr>
              <a:t>map</a:t>
            </a:r>
            <a:r>
              <a:rPr lang="en-US"/>
              <a:t>(videoList =&gt; videoList.videos</a:t>
            </a:r>
          </a:p>
          <a:p>
            <a:r>
              <a:rPr lang="en-US"/>
              <a:t>        .</a:t>
            </a:r>
            <a:r>
              <a:rPr lang="en-US">
                <a:solidFill>
                  <a:srgbClr val="FFFFFF"/>
                </a:solidFill>
              </a:rPr>
              <a:t>filter</a:t>
            </a:r>
            <a:r>
              <a:rPr lang="en-US"/>
              <a:t>(video =&gt; video.rating === 5.0))</a:t>
            </a:r>
          </a:p>
          <a:p>
            <a:r>
              <a:rPr lang="en-US"/>
              <a:t>    .</a:t>
            </a:r>
            <a:r>
              <a:rPr lang="en-US">
                <a:solidFill>
                  <a:srgbClr val="FFFFFF"/>
                </a:solidFill>
              </a:rPr>
              <a:t>concatAll</a:t>
            </a:r>
            <a:r>
              <a:rPr lang="en-US"/>
              <a:t>();</a:t>
            </a:r>
          </a:p>
          <a:p>
            <a:endParaRPr lang="en-US"/>
          </a:p>
          <a:p>
            <a:r>
              <a:rPr lang="en-US"/>
              <a:t>getTopRatedFilms(user).</a:t>
            </a:r>
            <a:r>
              <a:rPr lang="en-US">
                <a:solidFill>
                  <a:srgbClr val="FFFFFF"/>
                </a:solidFill>
              </a:rPr>
              <a:t>forEach</a:t>
            </a:r>
            <a:r>
              <a:rPr lang="en-US"/>
              <a:t>(film =&gt; console.log(film));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1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2246769"/>
          </a:xfrm>
        </p:spPr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Iterable</a:t>
            </a:r>
            <a:r>
              <a:rPr lang="en-US" dirty="0"/>
              <a:t> {</a:t>
            </a:r>
          </a:p>
          <a:p>
            <a:r>
              <a:rPr lang="en-US" dirty="0"/>
              <a:t>  Generator iterator(void);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interface </a:t>
            </a:r>
            <a:r>
              <a:rPr lang="en-US" dirty="0" err="1"/>
              <a:t>OBservable</a:t>
            </a:r>
            <a:r>
              <a:rPr lang="en-US" dirty="0"/>
              <a:t> {</a:t>
            </a:r>
          </a:p>
          <a:p>
            <a:r>
              <a:rPr lang="en-US" dirty="0"/>
              <a:t>  void observer(Generator);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Observable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BD8BC1-D61F-2A4E-96EB-0FB906D5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276600"/>
            <a:ext cx="8686800" cy="5539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Observable === Collection + Time</a:t>
            </a:r>
          </a:p>
        </p:txBody>
      </p:sp>
    </p:spTree>
    <p:extLst>
      <p:ext uri="{BB962C8B-B14F-4D97-AF65-F5344CB8AC3E}">
        <p14:creationId xmlns:p14="http://schemas.microsoft.com/office/powerpoint/2010/main" val="377922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E3D6-B82D-7C49-9852-1AFD336E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83FE-4C8F-A549-8CF8-64809854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Extensions (Rx) is a library for composing asynchronous and event-based programs using observable sequences and LINQ-style query operators.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26548-DD54-7441-8DDF-C929C3843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3AF6-F075-DD4A-AA6F-BF8CD8B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essential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348D-9E41-1D40-B819-BAC0255E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9BCC00"/>
                </a:solidFill>
              </a:rPr>
              <a:t>Observable</a:t>
            </a:r>
            <a:r>
              <a:rPr lang="en-US" sz="2000" dirty="0"/>
              <a:t>: represents the idea of an invokable collection of future values or events.</a:t>
            </a:r>
          </a:p>
          <a:p>
            <a:r>
              <a:rPr lang="en-US" sz="2000" dirty="0">
                <a:solidFill>
                  <a:srgbClr val="9BCC00"/>
                </a:solidFill>
              </a:rPr>
              <a:t>Observer</a:t>
            </a:r>
            <a:r>
              <a:rPr lang="en-US" sz="2000" dirty="0"/>
              <a:t>: is a collection of callbacks that knows how to listen to values delivered by the Observable.</a:t>
            </a:r>
          </a:p>
          <a:p>
            <a:r>
              <a:rPr lang="en-US" sz="2000" dirty="0">
                <a:solidFill>
                  <a:srgbClr val="9BCC00"/>
                </a:solidFill>
              </a:rPr>
              <a:t>Subscription</a:t>
            </a:r>
            <a:r>
              <a:rPr lang="en-US" sz="2000" dirty="0"/>
              <a:t>: represents the execution of an Observable, is primarily useful for cancelling the execution.</a:t>
            </a:r>
          </a:p>
          <a:p>
            <a:r>
              <a:rPr lang="en-US" sz="2000" dirty="0">
                <a:solidFill>
                  <a:srgbClr val="9BCC00"/>
                </a:solidFill>
              </a:rPr>
              <a:t>Operators</a:t>
            </a:r>
            <a:r>
              <a:rPr lang="en-US" sz="2000" dirty="0"/>
              <a:t>: are pure functions that enable a functional programming style of dealing with collections with operations like map, filter, </a:t>
            </a:r>
            <a:r>
              <a:rPr lang="en-US" sz="2000" dirty="0" err="1"/>
              <a:t>concat</a:t>
            </a:r>
            <a:r>
              <a:rPr lang="en-US" sz="2000" dirty="0"/>
              <a:t>, reduce, etc.</a:t>
            </a:r>
          </a:p>
          <a:p>
            <a:r>
              <a:rPr lang="en-US" sz="2000" dirty="0">
                <a:solidFill>
                  <a:srgbClr val="9BCC00"/>
                </a:solidFill>
              </a:rPr>
              <a:t>Subject</a:t>
            </a:r>
            <a:r>
              <a:rPr lang="en-US" sz="2000" dirty="0"/>
              <a:t>: is the equivalent to an </a:t>
            </a:r>
            <a:r>
              <a:rPr lang="en-US" sz="2000" dirty="0" err="1"/>
              <a:t>EventEmitter</a:t>
            </a:r>
            <a:r>
              <a:rPr lang="en-US" sz="2000" dirty="0"/>
              <a:t>, and the only way of multicasting a value or event to multiple Observers.</a:t>
            </a:r>
          </a:p>
          <a:p>
            <a:r>
              <a:rPr lang="en-US" sz="2000" dirty="0">
                <a:solidFill>
                  <a:srgbClr val="9BCC00"/>
                </a:solidFill>
              </a:rPr>
              <a:t>Schedulers</a:t>
            </a:r>
            <a:r>
              <a:rPr lang="en-US" sz="2000" dirty="0"/>
              <a:t>: are centralized dispatchers to control concurrency, allowing us to coordinate when computation happens on e.g. </a:t>
            </a:r>
            <a:r>
              <a:rPr lang="en-US" sz="2000" dirty="0" err="1"/>
              <a:t>setTimeout</a:t>
            </a:r>
            <a:r>
              <a:rPr lang="en-US" sz="2000" dirty="0"/>
              <a:t> or </a:t>
            </a:r>
            <a:r>
              <a:rPr lang="en-US" sz="2000" dirty="0" err="1"/>
              <a:t>requestAnimationFrame</a:t>
            </a:r>
            <a:r>
              <a:rPr lang="en-US" sz="2000" dirty="0"/>
              <a:t> or others.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2AC04-F41E-C246-A6B9-4E3E184CA4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1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C138-02C1-1F43-B946-9EB4CF0E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Observables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F2681-B9CA-FF42-A428-CF5B17BCB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093428"/>
          </a:xfrm>
        </p:spPr>
        <p:txBody>
          <a:bodyPr/>
          <a:lstStyle/>
          <a:p>
            <a:r>
              <a:rPr lang="en-US" dirty="0"/>
              <a:t>of('hello')</a:t>
            </a:r>
          </a:p>
          <a:p>
            <a:endParaRPr lang="en-US" dirty="0"/>
          </a:p>
          <a:p>
            <a:r>
              <a:rPr lang="en-US" dirty="0"/>
              <a:t>from([1,2,3,4])</a:t>
            </a:r>
          </a:p>
          <a:p>
            <a:endParaRPr lang="en-US" dirty="0"/>
          </a:p>
          <a:p>
            <a:r>
              <a:rPr lang="en-US" dirty="0"/>
              <a:t>interval(1000)</a:t>
            </a:r>
          </a:p>
          <a:p>
            <a:endParaRPr lang="en-US" dirty="0"/>
          </a:p>
          <a:p>
            <a:r>
              <a:rPr lang="en-US" dirty="0"/>
              <a:t>ajax('http://</a:t>
            </a:r>
            <a:r>
              <a:rPr lang="en-US" dirty="0" err="1"/>
              <a:t>example.com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webSocket</a:t>
            </a:r>
            <a:r>
              <a:rPr lang="en-US" dirty="0"/>
              <a:t>('</a:t>
            </a:r>
            <a:r>
              <a:rPr lang="en-US" dirty="0" err="1"/>
              <a:t>ws</a:t>
            </a:r>
            <a:r>
              <a:rPr lang="en-US" dirty="0"/>
              <a:t>://</a:t>
            </a:r>
            <a:r>
              <a:rPr lang="en-US" dirty="0" err="1"/>
              <a:t>echo.websocket.com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fromEvent</a:t>
            </a:r>
            <a:r>
              <a:rPr lang="en-US" dirty="0"/>
              <a:t>(button, 'click')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B55C8-10BD-E84D-B955-72407A428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60BFB1-0C19-B04E-8CAC-79B11149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C138-02C1-1F43-B946-9EB4CF0E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F2681-B9CA-FF42-A428-CF5B17BCB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1631216"/>
          </a:xfrm>
        </p:spPr>
        <p:txBody>
          <a:bodyPr/>
          <a:lstStyle/>
          <a:p>
            <a:r>
              <a:rPr lang="en-US" dirty="0" err="1"/>
              <a:t>myObservable.subscribe</a:t>
            </a:r>
            <a:r>
              <a:rPr lang="en-US" dirty="0"/>
              <a:t>(</a:t>
            </a:r>
          </a:p>
          <a:p>
            <a:r>
              <a:rPr lang="en-US" dirty="0"/>
              <a:t>    value =&gt; </a:t>
            </a:r>
            <a:r>
              <a:rPr lang="en-US" dirty="0" err="1"/>
              <a:t>console.log</a:t>
            </a:r>
            <a:r>
              <a:rPr lang="en-US" dirty="0"/>
              <a:t>('next', value),</a:t>
            </a:r>
          </a:p>
          <a:p>
            <a:r>
              <a:rPr lang="en-US" dirty="0"/>
              <a:t>    err =&gt; </a:t>
            </a:r>
            <a:r>
              <a:rPr lang="en-US" dirty="0" err="1"/>
              <a:t>console.error</a:t>
            </a:r>
            <a:r>
              <a:rPr lang="en-US" dirty="0"/>
              <a:t>('error', err),</a:t>
            </a:r>
          </a:p>
          <a:p>
            <a:r>
              <a:rPr lang="en-US" dirty="0"/>
              <a:t>    () =&gt; </a:t>
            </a:r>
            <a:r>
              <a:rPr lang="en-US" dirty="0" err="1"/>
              <a:t>console.info</a:t>
            </a:r>
            <a:r>
              <a:rPr lang="en-US" dirty="0"/>
              <a:t>('complete')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B55C8-10BD-E84D-B955-72407A428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60BFB1-0C19-B04E-8CAC-79B11149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4401205"/>
          </a:xfrm>
        </p:spPr>
        <p:txBody>
          <a:bodyPr/>
          <a:lstStyle/>
          <a:p>
            <a:r>
              <a:rPr lang="en-US" dirty="0"/>
              <a:t>function drag(element) {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downs = </a:t>
            </a:r>
            <a:r>
              <a:rPr lang="en-US" dirty="0" err="1"/>
              <a:t>Observable.fromEvent</a:t>
            </a:r>
            <a:r>
              <a:rPr lang="en-US" dirty="0"/>
              <a:t>(element, '</a:t>
            </a:r>
            <a:r>
              <a:rPr lang="en-US" dirty="0" err="1"/>
              <a:t>mousedown</a:t>
            </a:r>
            <a:r>
              <a:rPr lang="en-US" dirty="0"/>
              <a:t>’);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ups = </a:t>
            </a:r>
            <a:r>
              <a:rPr lang="en-US" dirty="0" err="1"/>
              <a:t>Observable.fromEvent</a:t>
            </a:r>
            <a:r>
              <a:rPr lang="en-US" dirty="0"/>
              <a:t>(element, '</a:t>
            </a:r>
            <a:r>
              <a:rPr lang="en-US" dirty="0" err="1"/>
              <a:t>mouseup</a:t>
            </a:r>
            <a:r>
              <a:rPr lang="en-US" dirty="0"/>
              <a:t>’);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moves = </a:t>
            </a:r>
            <a:r>
              <a:rPr lang="en-US" dirty="0" err="1"/>
              <a:t>Observable.fromEvent</a:t>
            </a:r>
            <a:r>
              <a:rPr lang="en-US" dirty="0"/>
              <a:t>(element, '</a:t>
            </a:r>
            <a:r>
              <a:rPr lang="en-US" dirty="0" err="1"/>
              <a:t>mousemoves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drags = downs</a:t>
            </a:r>
          </a:p>
          <a:p>
            <a:r>
              <a:rPr lang="en-US" dirty="0"/>
              <a:t>      .</a:t>
            </a:r>
            <a:r>
              <a:rPr lang="en-US" dirty="0">
                <a:solidFill>
                  <a:srgbClr val="FFFFFF"/>
                </a:solidFill>
              </a:rPr>
              <a:t>map</a:t>
            </a:r>
            <a:r>
              <a:rPr lang="en-US" dirty="0"/>
              <a:t>(down =&gt; </a:t>
            </a:r>
            <a:r>
              <a:rPr lang="en-US" dirty="0" err="1"/>
              <a:t>moves.takeUtil</a:t>
            </a:r>
            <a:r>
              <a:rPr lang="en-US" dirty="0"/>
              <a:t>(ups))</a:t>
            </a:r>
          </a:p>
          <a:p>
            <a:r>
              <a:rPr lang="en-US" dirty="0"/>
              <a:t>      .</a:t>
            </a:r>
            <a:r>
              <a:rPr lang="en-US" dirty="0">
                <a:solidFill>
                  <a:srgbClr val="FFFFFF"/>
                </a:solidFill>
              </a:rPr>
              <a:t>flatten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drags.</a:t>
            </a:r>
            <a:r>
              <a:rPr lang="en-US" dirty="0" err="1">
                <a:solidFill>
                  <a:srgbClr val="FFFFFF"/>
                </a:solidFill>
              </a:rPr>
              <a:t>forEach</a:t>
            </a:r>
            <a:r>
              <a:rPr lang="en-US" dirty="0"/>
              <a:t>(drag =&gt; {</a:t>
            </a:r>
          </a:p>
          <a:p>
            <a:r>
              <a:rPr lang="en-US" dirty="0"/>
              <a:t>      </a:t>
            </a:r>
            <a:r>
              <a:rPr lang="en-US" dirty="0" err="1"/>
              <a:t>element.style.top</a:t>
            </a:r>
            <a:r>
              <a:rPr lang="en-US" dirty="0"/>
              <a:t> = </a:t>
            </a:r>
            <a:r>
              <a:rPr lang="en-US" dirty="0" err="1"/>
              <a:t>drag.offsetY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element.style.left</a:t>
            </a:r>
            <a:r>
              <a:rPr lang="en-US" dirty="0"/>
              <a:t> = </a:t>
            </a:r>
            <a:r>
              <a:rPr lang="en-US" dirty="0" err="1"/>
              <a:t>drag.offsetX</a:t>
            </a:r>
            <a:r>
              <a:rPr lang="en-US" dirty="0"/>
              <a:t>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Composition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0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3477875"/>
          </a:xfrm>
        </p:spPr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searchResultSets</a:t>
            </a:r>
            <a:r>
              <a:rPr lang="en-US" dirty="0"/>
              <a:t> = </a:t>
            </a:r>
            <a:r>
              <a:rPr lang="en-US" dirty="0" err="1"/>
              <a:t>keyPresses</a:t>
            </a:r>
            <a:endParaRPr lang="en-US" dirty="0"/>
          </a:p>
          <a:p>
            <a:r>
              <a:rPr lang="en-US" dirty="0"/>
              <a:t>    .</a:t>
            </a:r>
            <a:r>
              <a:rPr lang="en-US" dirty="0">
                <a:solidFill>
                  <a:srgbClr val="FFFFFF"/>
                </a:solidFill>
              </a:rPr>
              <a:t>throttle</a:t>
            </a:r>
            <a:r>
              <a:rPr lang="en-US" dirty="0"/>
              <a:t>(250)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rgbClr val="FFFFFF"/>
                </a:solidFill>
              </a:rPr>
              <a:t>map</a:t>
            </a:r>
            <a:r>
              <a:rPr lang="en-US" dirty="0"/>
              <a:t>(key =&gt; </a:t>
            </a:r>
            <a:r>
              <a:rPr lang="en-US" dirty="0" err="1"/>
              <a:t>getJSON</a:t>
            </a:r>
            <a:r>
              <a:rPr lang="en-US" dirty="0"/>
              <a:t>(`/</a:t>
            </a:r>
            <a:r>
              <a:rPr lang="en-US" dirty="0" err="1"/>
              <a:t>searchResults?q</a:t>
            </a:r>
            <a:r>
              <a:rPr lang="en-US" dirty="0"/>
              <a:t>=${</a:t>
            </a:r>
            <a:r>
              <a:rPr lang="en-US" dirty="0" err="1"/>
              <a:t>input.value</a:t>
            </a:r>
            <a:r>
              <a:rPr lang="en-US" dirty="0"/>
              <a:t>}`)</a:t>
            </a:r>
          </a:p>
          <a:p>
            <a:r>
              <a:rPr lang="en-US" dirty="0"/>
              <a:t>        .</a:t>
            </a:r>
            <a:r>
              <a:rPr lang="en-US" dirty="0">
                <a:solidFill>
                  <a:srgbClr val="FFFFFF"/>
                </a:solidFill>
              </a:rPr>
              <a:t>retry</a:t>
            </a:r>
            <a:r>
              <a:rPr lang="en-US" dirty="0"/>
              <a:t>(3)</a:t>
            </a:r>
          </a:p>
          <a:p>
            <a:r>
              <a:rPr lang="en-US" dirty="0"/>
              <a:t>        .</a:t>
            </a:r>
            <a:r>
              <a:rPr lang="en-US" dirty="0" err="1">
                <a:solidFill>
                  <a:srgbClr val="FFFFFF"/>
                </a:solidFill>
              </a:rPr>
              <a:t>takeUntil</a:t>
            </a:r>
            <a:r>
              <a:rPr lang="en-US" dirty="0"/>
              <a:t>(</a:t>
            </a:r>
            <a:r>
              <a:rPr lang="en-US" dirty="0" err="1"/>
              <a:t>keyPresses</a:t>
            </a:r>
            <a:r>
              <a:rPr lang="en-US" dirty="0"/>
              <a:t>))</a:t>
            </a:r>
          </a:p>
          <a:p>
            <a:r>
              <a:rPr lang="en-US" dirty="0"/>
              <a:t>    .</a:t>
            </a:r>
            <a:r>
              <a:rPr lang="en-US" dirty="0" err="1">
                <a:solidFill>
                  <a:srgbClr val="FFFFFF"/>
                </a:solidFill>
              </a:rPr>
              <a:t>concatAll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searchResultSets.</a:t>
            </a:r>
            <a:r>
              <a:rPr lang="en-US" dirty="0" err="1">
                <a:solidFill>
                  <a:srgbClr val="FFFFFF"/>
                </a:solidFill>
              </a:rPr>
              <a:t>forEach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resultSet</a:t>
            </a:r>
            <a:r>
              <a:rPr lang="en-US" dirty="0"/>
              <a:t> =&gt; </a:t>
            </a:r>
            <a:r>
              <a:rPr lang="en-US" dirty="0" err="1"/>
              <a:t>updateSearchResults</a:t>
            </a:r>
            <a:r>
              <a:rPr lang="en-US" dirty="0"/>
              <a:t>(</a:t>
            </a:r>
            <a:r>
              <a:rPr lang="en-US" dirty="0" err="1"/>
              <a:t>resultSet</a:t>
            </a:r>
            <a:r>
              <a:rPr lang="en-US" dirty="0"/>
              <a:t>),</a:t>
            </a:r>
          </a:p>
          <a:p>
            <a:r>
              <a:rPr lang="en-US" dirty="0"/>
              <a:t>    error =&gt; </a:t>
            </a:r>
            <a:r>
              <a:rPr lang="en-US" dirty="0" err="1"/>
              <a:t>showMessage</a:t>
            </a:r>
            <a:r>
              <a:rPr lang="en-US" dirty="0"/>
              <a:t>('Something went wrong!!!')</a:t>
            </a:r>
          </a:p>
          <a:p>
            <a:r>
              <a:rPr lang="en-US" dirty="0"/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2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2862322"/>
          </a:xfrm>
        </p:spPr>
        <p:txBody>
          <a:bodyPr/>
          <a:lstStyle/>
          <a:p>
            <a:r>
              <a:rPr lang="en-US" dirty="0"/>
              <a:t>/* create a new promise. */</a:t>
            </a:r>
          </a:p>
          <a:p>
            <a:r>
              <a:rPr lang="en-US" dirty="0" err="1"/>
              <a:t>const</a:t>
            </a:r>
            <a:r>
              <a:rPr lang="en-US" dirty="0"/>
              <a:t> p = new Promise(resolve =&gt; {</a:t>
            </a:r>
          </a:p>
          <a:p>
            <a:r>
              <a:rPr lang="en-US" dirty="0"/>
              <a:t>  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r>
              <a:rPr lang="en-US" dirty="0"/>
              <a:t>        resolve('Hello from </a:t>
            </a:r>
            <a:r>
              <a:rPr lang="en-US" dirty="0" err="1"/>
              <a:t>Promiseland</a:t>
            </a:r>
            <a:r>
              <a:rPr lang="en-US" dirty="0"/>
              <a:t>!');</a:t>
            </a:r>
          </a:p>
          <a:p>
            <a:r>
              <a:rPr lang="en-US" dirty="0"/>
              <a:t>    }, 1000)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/* log single value that is emitted. */</a:t>
            </a:r>
          </a:p>
          <a:p>
            <a:r>
              <a:rPr lang="en-US" dirty="0" err="1"/>
              <a:t>p.then</a:t>
            </a:r>
            <a:r>
              <a:rPr lang="en-US" dirty="0"/>
              <a:t>(value =&gt; </a:t>
            </a:r>
            <a:r>
              <a:rPr lang="en-US" dirty="0" err="1"/>
              <a:t>console.log</a:t>
            </a:r>
            <a:r>
              <a:rPr lang="en-US" dirty="0"/>
              <a:t>(value));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Promiseland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0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5016758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observable = new Observable(observer =&gt; {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interval = </a:t>
            </a:r>
            <a:r>
              <a:rPr lang="en-US" dirty="0" err="1"/>
              <a:t>setInterval</a:t>
            </a:r>
            <a:r>
              <a:rPr lang="en-US" dirty="0"/>
              <a:t>(() =&gt; {</a:t>
            </a:r>
          </a:p>
          <a:p>
            <a:r>
              <a:rPr lang="en-US" dirty="0"/>
              <a:t>    </a:t>
            </a:r>
            <a:r>
              <a:rPr lang="en-US" dirty="0" err="1"/>
              <a:t>observer.next</a:t>
            </a:r>
            <a:r>
              <a:rPr lang="en-US" dirty="0"/>
              <a:t>('Hello from </a:t>
            </a:r>
            <a:r>
              <a:rPr lang="en-US" dirty="0" err="1"/>
              <a:t>Observableland</a:t>
            </a:r>
            <a:r>
              <a:rPr lang="en-US" dirty="0"/>
              <a:t>!');</a:t>
            </a:r>
          </a:p>
          <a:p>
            <a:r>
              <a:rPr lang="en-US" dirty="0"/>
              <a:t>  }, 1000);</a:t>
            </a:r>
          </a:p>
          <a:p>
            <a:endParaRPr lang="en-US" dirty="0"/>
          </a:p>
          <a:p>
            <a:r>
              <a:rPr lang="en-US" dirty="0"/>
              <a:t>  return () =&gt; {</a:t>
            </a:r>
          </a:p>
          <a:p>
            <a:r>
              <a:rPr lang="en-US" dirty="0"/>
              <a:t>    </a:t>
            </a:r>
            <a:r>
              <a:rPr lang="en-US" dirty="0" err="1"/>
              <a:t>clearInterval</a:t>
            </a:r>
            <a:r>
              <a:rPr lang="en-US" dirty="0"/>
              <a:t>(interval);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>
                <a:effectLst/>
              </a:rPr>
              <a:t>const</a:t>
            </a:r>
            <a:r>
              <a:rPr lang="en-US" dirty="0"/>
              <a:t> subscription </a:t>
            </a:r>
            <a:r>
              <a:rPr lang="en-US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observable.subscribe</a:t>
            </a:r>
            <a:r>
              <a:rPr lang="en-US" dirty="0"/>
              <a:t>(value =&gt;  </a:t>
            </a:r>
          </a:p>
          <a:p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(value));</a:t>
            </a:r>
          </a:p>
          <a:p>
            <a:endParaRPr lang="en-US" dirty="0"/>
          </a:p>
          <a:p>
            <a:r>
              <a:rPr lang="en-US" dirty="0"/>
              <a:t>/* Unsubscribe after 5 seconds. */</a:t>
            </a:r>
          </a:p>
          <a:p>
            <a:r>
              <a:rPr lang="en-US" dirty="0" err="1"/>
              <a:t>setTimeout</a:t>
            </a:r>
            <a:r>
              <a:rPr lang="en-US" dirty="0"/>
              <a:t>(() =&gt; </a:t>
            </a:r>
            <a:r>
              <a:rPr lang="en-US" dirty="0" err="1"/>
              <a:t>subscription.unsubscribe</a:t>
            </a:r>
            <a:r>
              <a:rPr lang="en-US" dirty="0"/>
              <a:t>(), 5000);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Observableland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9A46B-7B3D-D546-BA39-1E6A2B8A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193C1E-51C1-2444-8BC4-0D94B9D2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is the story how Netflix solved </a:t>
            </a:r>
          </a:p>
          <a:p>
            <a:pPr marL="0" indent="0" algn="ctr">
              <a:buNone/>
            </a:pPr>
            <a:r>
              <a:rPr lang="en-US" dirty="0"/>
              <a:t>BIG </a:t>
            </a:r>
            <a:r>
              <a:rPr lang="en-US" dirty="0" err="1"/>
              <a:t>async</a:t>
            </a:r>
            <a:r>
              <a:rPr lang="en-US" dirty="0"/>
              <a:t> problem</a:t>
            </a:r>
          </a:p>
          <a:p>
            <a:pPr marL="0" indent="0" algn="ctr">
              <a:buNone/>
            </a:pPr>
            <a:r>
              <a:rPr lang="en-US" dirty="0"/>
              <a:t>by thinking different about</a:t>
            </a:r>
          </a:p>
          <a:p>
            <a:pPr marL="0" indent="0" algn="ctr">
              <a:buNone/>
            </a:pPr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47246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5632311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messages = </a:t>
            </a:r>
            <a:r>
              <a:rPr lang="en-US" dirty="0" err="1"/>
              <a:t>Observable.create</a:t>
            </a:r>
            <a:r>
              <a:rPr lang="en-US" dirty="0"/>
              <a:t>((observer: Observer&lt;any&gt;) =&gt; {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("%</a:t>
            </a:r>
            <a:r>
              <a:rPr lang="en-US" dirty="0" err="1"/>
              <a:t>cNew</a:t>
            </a:r>
            <a:r>
              <a:rPr lang="en-US" dirty="0"/>
              <a:t> subscription created");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"localhost:3000";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socket: </a:t>
            </a:r>
            <a:r>
              <a:rPr lang="en-US" dirty="0" err="1"/>
              <a:t>SocketIOClient.Socket</a:t>
            </a:r>
            <a:r>
              <a:rPr lang="en-US" dirty="0"/>
              <a:t> = </a:t>
            </a:r>
            <a:r>
              <a:rPr lang="en-US" dirty="0" err="1"/>
              <a:t>io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socket.on</a:t>
            </a:r>
            <a:r>
              <a:rPr lang="en-US" dirty="0"/>
              <a:t>("message", (data: any) =&gt; {</a:t>
            </a:r>
          </a:p>
          <a:p>
            <a:r>
              <a:rPr lang="en-US" dirty="0"/>
              <a:t>    </a:t>
            </a:r>
            <a:r>
              <a:rPr lang="en-US" dirty="0" err="1"/>
              <a:t>observer.next</a:t>
            </a:r>
            <a:r>
              <a:rPr lang="en-US" dirty="0"/>
              <a:t>(data);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  <a:p>
            <a:r>
              <a:rPr lang="en-US" dirty="0"/>
              <a:t>  return () =&gt; {</a:t>
            </a:r>
          </a:p>
          <a:p>
            <a:r>
              <a:rPr lang="en-US" dirty="0"/>
              <a:t>    </a:t>
            </a:r>
            <a:r>
              <a:rPr lang="en-US" dirty="0" err="1"/>
              <a:t>socket.disconnect</a:t>
            </a:r>
            <a:r>
              <a:rPr lang="en-US" dirty="0"/>
              <a:t>();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messages.subscribe</a:t>
            </a:r>
            <a:r>
              <a:rPr lang="en-US" dirty="0"/>
              <a:t>((message: any) =&gt; </a:t>
            </a:r>
            <a:r>
              <a:rPr lang="en-US" dirty="0" err="1"/>
              <a:t>console.log</a:t>
            </a:r>
            <a:r>
              <a:rPr lang="en-US" dirty="0"/>
              <a:t>(message));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Socket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5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JavaScript with </a:t>
            </a:r>
            <a:br>
              <a:rPr lang="en-US" dirty="0"/>
            </a:br>
            <a:r>
              <a:rPr lang="en-US" dirty="0"/>
              <a:t>Reactive </a:t>
            </a:r>
            <a:r>
              <a:rPr lang="en-US" dirty="0" err="1"/>
              <a:t>Extesions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9769-0DFC-9843-B2FD-A9D2EBAF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is Hard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A3A4-AD6C-294C-A097-80DCDC2A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Events and AJAX requests are sequences of values that are pushed from the producer to the consumer asynchronously.</a:t>
            </a:r>
          </a:p>
          <a:p>
            <a:r>
              <a:rPr lang="en-US" sz="2800" dirty="0"/>
              <a:t>The consumer reacts to the data as it comes in, which is why asynchronous programming is also called </a:t>
            </a:r>
            <a:r>
              <a:rPr lang="en-US" sz="2800" dirty="0">
                <a:solidFill>
                  <a:srgbClr val="9BCC00"/>
                </a:solidFill>
              </a:rPr>
              <a:t>Reactive Programming</a:t>
            </a:r>
            <a:r>
              <a:rPr lang="en-US" sz="2800" dirty="0"/>
              <a:t>.</a:t>
            </a:r>
          </a:p>
          <a:p>
            <a:r>
              <a:rPr lang="en-US" sz="2800" dirty="0"/>
              <a:t>Logical units of code have to be split across many different callbacks so that they can be resumed after </a:t>
            </a:r>
            <a:r>
              <a:rPr lang="en-US" sz="2800" dirty="0" err="1"/>
              <a:t>async</a:t>
            </a:r>
            <a:r>
              <a:rPr lang="en-US" sz="2800" dirty="0"/>
              <a:t> operations complete.</a:t>
            </a:r>
          </a:p>
          <a:p>
            <a:r>
              <a:rPr lang="en-US" sz="2800" dirty="0"/>
              <a:t>Asynchronous errors aren’t thrown on the stack, which means that try/catch blocks are useless.</a:t>
            </a:r>
          </a:p>
        </p:txBody>
      </p:sp>
    </p:spTree>
    <p:extLst>
      <p:ext uri="{BB962C8B-B14F-4D97-AF65-F5344CB8AC3E}">
        <p14:creationId xmlns:p14="http://schemas.microsoft.com/office/powerpoint/2010/main" val="127040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F0B8-5F7D-474E-B708-066DC9C8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8EBC-4728-1F44-8387-09591AA1A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6FD136-F365-5D44-AF98-1165A7B5D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57194"/>
            <a:ext cx="4724400" cy="5396006"/>
          </a:xfrm>
        </p:spPr>
      </p:pic>
    </p:spTree>
    <p:extLst>
      <p:ext uri="{BB962C8B-B14F-4D97-AF65-F5344CB8AC3E}">
        <p14:creationId xmlns:p14="http://schemas.microsoft.com/office/powerpoint/2010/main" val="347768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D6C3-3208-7843-8D88-4B9E9A18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vs Observer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580A37-9BA0-6447-B90C-660197066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9" y="1447800"/>
            <a:ext cx="8419462" cy="472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69EE2-CFF4-904D-BA4A-19C9A3689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9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25-A543-914D-960A-DC8B3201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vs Push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688574-4997-AF48-9AA8-C024419A3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703097"/>
              </p:ext>
            </p:extLst>
          </p:nvPr>
        </p:nvGraphicFramePr>
        <p:xfrm>
          <a:off x="228600" y="914400"/>
          <a:ext cx="8686800" cy="165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3965329723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78129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2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Arrays</a:t>
                      </a:r>
                    </a:p>
                    <a:p>
                      <a:pPr algn="ctr"/>
                      <a:r>
                        <a:rPr lang="en-US" dirty="0"/>
                        <a:t>Generators</a:t>
                      </a:r>
                    </a:p>
                    <a:p>
                      <a:pPr algn="ctr"/>
                      <a:r>
                        <a:rPr lang="en-US" dirty="0" err="1"/>
                        <a:t>Iterables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 Events</a:t>
                      </a:r>
                    </a:p>
                    <a:p>
                      <a:pPr algn="ctr"/>
                      <a:r>
                        <a:rPr lang="en-US" dirty="0"/>
                        <a:t>Promises</a:t>
                      </a:r>
                    </a:p>
                    <a:p>
                      <a:pPr algn="ctr"/>
                      <a:r>
                        <a:rPr lang="en-US" dirty="0"/>
                        <a:t>Observables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4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75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E108-B999-894A-B7AF-AA417C550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806-93B1-CC43-9BD0-3A720E10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 between…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0336-C6C0-434B-AF5D-94460299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marL="0" indent="0">
              <a:buNone/>
            </a:pPr>
            <a:r>
              <a:rPr lang="en-US" dirty="0"/>
              <a:t>[{x: 23, y: 44}, {x: 27, y: 55}, …, {x: 27, y: 55}, …]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Events</a:t>
            </a:r>
          </a:p>
          <a:p>
            <a:pPr marL="0" indent="0">
              <a:buNone/>
            </a:pPr>
            <a:r>
              <a:rPr lang="en-US" dirty="0"/>
              <a:t>[{x: 23, y: 44}, {x: 27, y: 55}, …, {x: 27, y: 55}, …]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0C93-140C-6445-A4D0-B5D6CB41F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806-93B1-CC43-9BD0-3A720E10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 between…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0336-C6C0-434B-AF5D-94460299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marL="0" indent="0">
              <a:buNone/>
            </a:pPr>
            <a:r>
              <a:rPr lang="en-US" dirty="0"/>
              <a:t>[{x: 23, y: 44}, {x: 27, y: 55}, …, {x: 27, y: 55}, …]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Events</a:t>
            </a:r>
          </a:p>
          <a:p>
            <a:pPr marL="0" indent="0">
              <a:buNone/>
            </a:pPr>
            <a:r>
              <a:rPr lang="en-US" dirty="0"/>
              <a:t>[{x: 23, y: 44}, {x: 27, y: 55}, …, {x: 27, y: 55}, …]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Arrays and Events are both collections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0C93-140C-6445-A4D0-B5D6CB41F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3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1938992"/>
          </a:xfrm>
        </p:spPr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getTopRatedFilms</a:t>
            </a:r>
            <a:r>
              <a:rPr lang="en-US" dirty="0"/>
              <a:t> = user =&gt; </a:t>
            </a:r>
            <a:r>
              <a:rPr lang="en-US" dirty="0" err="1"/>
              <a:t>user.videoLists</a:t>
            </a:r>
            <a:endParaRPr lang="en-US" dirty="0"/>
          </a:p>
          <a:p>
            <a:r>
              <a:rPr lang="en-US" dirty="0"/>
              <a:t>    .</a:t>
            </a:r>
            <a:r>
              <a:rPr lang="en-US" dirty="0">
                <a:solidFill>
                  <a:srgbClr val="FFFFFF"/>
                </a:solidFill>
              </a:rPr>
              <a:t>map</a:t>
            </a:r>
            <a:r>
              <a:rPr lang="en-US" dirty="0"/>
              <a:t>(</a:t>
            </a:r>
            <a:r>
              <a:rPr lang="en-US" dirty="0" err="1"/>
              <a:t>videoList</a:t>
            </a:r>
            <a:r>
              <a:rPr lang="en-US" dirty="0"/>
              <a:t> =&gt; </a:t>
            </a:r>
            <a:r>
              <a:rPr lang="en-US" dirty="0" err="1"/>
              <a:t>videoList.videos</a:t>
            </a:r>
            <a:endParaRPr lang="en-US" dirty="0"/>
          </a:p>
          <a:p>
            <a:r>
              <a:rPr lang="en-US" dirty="0"/>
              <a:t>        .</a:t>
            </a:r>
            <a:r>
              <a:rPr lang="en-US" dirty="0">
                <a:solidFill>
                  <a:srgbClr val="FFFFFF"/>
                </a:solidFill>
              </a:rPr>
              <a:t>filter</a:t>
            </a:r>
            <a:r>
              <a:rPr lang="en-US" dirty="0"/>
              <a:t>(video =&gt; </a:t>
            </a:r>
            <a:r>
              <a:rPr lang="en-US" dirty="0" err="1"/>
              <a:t>video.rating</a:t>
            </a:r>
            <a:r>
              <a:rPr lang="en-US" dirty="0"/>
              <a:t> === 5.0))</a:t>
            </a:r>
          </a:p>
          <a:p>
            <a:r>
              <a:rPr lang="en-US" dirty="0"/>
              <a:t>    .</a:t>
            </a:r>
            <a:r>
              <a:rPr lang="en-US" dirty="0" err="1">
                <a:solidFill>
                  <a:srgbClr val="FFFFFF"/>
                </a:solidFill>
              </a:rPr>
              <a:t>concatAll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getTopRatedFilms</a:t>
            </a:r>
            <a:r>
              <a:rPr lang="en-US" dirty="0"/>
              <a:t>(user).</a:t>
            </a:r>
            <a:r>
              <a:rPr lang="en-US" dirty="0" err="1">
                <a:solidFill>
                  <a:srgbClr val="FFFFFF"/>
                </a:solidFill>
              </a:rPr>
              <a:t>forEach</a:t>
            </a:r>
            <a:r>
              <a:rPr lang="en-US" dirty="0"/>
              <a:t>(film =&gt; </a:t>
            </a:r>
            <a:r>
              <a:rPr lang="en-US" dirty="0" err="1"/>
              <a:t>console.log</a:t>
            </a:r>
            <a:r>
              <a:rPr lang="en-US" dirty="0"/>
              <a:t>(film));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Top-rated Movie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71F4-2EDC-F743-908D-1B8ED76E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276600"/>
            <a:ext cx="8686800" cy="1015663"/>
          </a:xfrm>
        </p:spPr>
        <p:txBody>
          <a:bodyPr/>
          <a:lstStyle/>
          <a:p>
            <a:r>
              <a:rPr lang="en-US" dirty="0"/>
              <a:t>What if I told you that you could create a drag event with nearly the </a:t>
            </a:r>
            <a:r>
              <a:rPr lang="en-US" dirty="0">
                <a:solidFill>
                  <a:srgbClr val="9BCC00"/>
                </a:solidFill>
              </a:rPr>
              <a:t>same code</a:t>
            </a:r>
            <a:r>
              <a:rPr lang="en-US" dirty="0"/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2453</TotalTime>
  <Words>1105</Words>
  <Application>Microsoft Macintosh PowerPoint</Application>
  <PresentationFormat>On-screen Show (4:3)</PresentationFormat>
  <Paragraphs>195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 theme</vt:lpstr>
      <vt:lpstr>Async JavaScript with Reactive Extensions</vt:lpstr>
      <vt:lpstr>PowerPoint Presentation</vt:lpstr>
      <vt:lpstr>Async is Hard</vt:lpstr>
      <vt:lpstr>Design pattern</vt:lpstr>
      <vt:lpstr>Iterator vs Observer</vt:lpstr>
      <vt:lpstr>Pull vs Push</vt:lpstr>
      <vt:lpstr>What’s different between…</vt:lpstr>
      <vt:lpstr>What’s different between…</vt:lpstr>
      <vt:lpstr>Top-rated Movie Collection</vt:lpstr>
      <vt:lpstr>Mouse Drags Collection</vt:lpstr>
      <vt:lpstr>Introducing Observable</vt:lpstr>
      <vt:lpstr>Reactive Extensions</vt:lpstr>
      <vt:lpstr>The essential concepts</vt:lpstr>
      <vt:lpstr>Creating Observables</vt:lpstr>
      <vt:lpstr>Subscribing</vt:lpstr>
      <vt:lpstr>Observable Composition</vt:lpstr>
      <vt:lpstr>Netflix Search</vt:lpstr>
      <vt:lpstr>From Promiseland</vt:lpstr>
      <vt:lpstr>To Observableland</vt:lpstr>
      <vt:lpstr>Working with Socket</vt:lpstr>
      <vt:lpstr>Async JavaScript with  Reactive Extesions</vt:lpstr>
    </vt:vector>
  </TitlesOfParts>
  <Company>Telerik Corporation</Company>
  <LinksUpToDate>false</LinksUpToDate>
  <SharedDoc>false</SharedDoc>
  <HyperlinkBase>http://html5course.telerik.com</HyperlinkBase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UI Technologies</dc:title>
  <dc:subject>Web Design with HTML5, CSS3 and JavaScript Course</dc:subject>
  <dc:creator>Doncho Minkov;svetlin@nakov.com</dc:creator>
  <cp:keywords>HTML, Free course, JavaScript, jQuery, WordPress, Web Applications, Web Services, CSS, Content Management Systems, Telerik Software Academy, Telerik Academy, Free courses for developers, Web design course, Web front-end course, Free training materials</cp:keywords>
  <dc:description>Web Design with HTML5, CSS3 and JavaScript free training course overview _x000d_
Telerik Software Academy: http://html5course.telerik.com _x000d_
The website and all video materials are in Bulgarian _x000d_
About Telerik and Telerik Academy; About the Course; Requirements; Course Curriculum; Trainers Team; Schedule; Assessment, Exams, Certification; Resources</dc:description>
  <cp:lastModifiedBy>Nguyen Trong Huy (FSU1.Z2)</cp:lastModifiedBy>
  <cp:revision>513</cp:revision>
  <dcterms:created xsi:type="dcterms:W3CDTF">2007-12-08T16:03:35Z</dcterms:created>
  <dcterms:modified xsi:type="dcterms:W3CDTF">2018-08-10T06:05:43Z</dcterms:modified>
  <cp:category>Web Design, HTML, HTML5</cp:category>
</cp:coreProperties>
</file>