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4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5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3" r:id="rId3"/>
    <p:sldId id="311" r:id="rId4"/>
    <p:sldId id="312" r:id="rId5"/>
    <p:sldId id="284" r:id="rId6"/>
    <p:sldId id="314" r:id="rId7"/>
    <p:sldId id="285" r:id="rId8"/>
    <p:sldId id="315" r:id="rId9"/>
    <p:sldId id="316" r:id="rId10"/>
    <p:sldId id="290" r:id="rId11"/>
    <p:sldId id="318" r:id="rId12"/>
    <p:sldId id="299" r:id="rId13"/>
    <p:sldId id="289" r:id="rId14"/>
    <p:sldId id="319" r:id="rId15"/>
    <p:sldId id="296" r:id="rId16"/>
    <p:sldId id="320" r:id="rId17"/>
    <p:sldId id="322" r:id="rId18"/>
    <p:sldId id="298" r:id="rId19"/>
    <p:sldId id="321" r:id="rId20"/>
    <p:sldId id="305" r:id="rId21"/>
    <p:sldId id="300" r:id="rId22"/>
    <p:sldId id="309" r:id="rId23"/>
    <p:sldId id="301" r:id="rId24"/>
    <p:sldId id="308" r:id="rId25"/>
    <p:sldId id="306" r:id="rId26"/>
    <p:sldId id="307" r:id="rId27"/>
    <p:sldId id="317" r:id="rId28"/>
    <p:sldId id="323" r:id="rId29"/>
    <p:sldId id="324" r:id="rId30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569" autoAdjust="0"/>
  </p:normalViewPr>
  <p:slideViewPr>
    <p:cSldViewPr>
      <p:cViewPr varScale="1">
        <p:scale>
          <a:sx n="71" d="100"/>
          <a:sy n="71" d="100"/>
        </p:scale>
        <p:origin x="13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7D27950-BF07-4089-B9DD-A33A9182C231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6E505A-CB4B-45DF-A70A-D79C8FA7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2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6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&gt;&gt;&gt; a = [ 3, 1, 2*2, 1, 10/2, 10-1 ]</a:t>
            </a:r>
          </a:p>
          <a:p>
            <a:endParaRPr lang="pt-BR" dirty="0" smtClean="0"/>
          </a:p>
          <a:p>
            <a:r>
              <a:rPr lang="pt-BR" dirty="0" smtClean="0"/>
              <a:t>&gt;&gt;&gt; a</a:t>
            </a:r>
          </a:p>
          <a:p>
            <a:r>
              <a:rPr lang="pt-BR" dirty="0" smtClean="0"/>
              <a:t>[3, 1, 4, 1, 5, 9]</a:t>
            </a:r>
          </a:p>
          <a:p>
            <a:endParaRPr lang="pt-BR" dirty="0" smtClean="0"/>
          </a:p>
          <a:p>
            <a:r>
              <a:rPr lang="pt-BR" dirty="0" smtClean="0"/>
              <a:t>&gt;&gt;&gt; b = [ 5, 3, 'hi' ]</a:t>
            </a:r>
          </a:p>
          <a:p>
            <a:endParaRPr lang="pt-BR" dirty="0" smtClean="0"/>
          </a:p>
          <a:p>
            <a:r>
              <a:rPr lang="pt-BR" dirty="0" smtClean="0"/>
              <a:t>&gt;&gt;&gt; b</a:t>
            </a:r>
          </a:p>
          <a:p>
            <a:r>
              <a:rPr lang="pt-BR" dirty="0" smtClean="0"/>
              <a:t>[5, 3, 'hi']</a:t>
            </a:r>
          </a:p>
          <a:p>
            <a:endParaRPr lang="pt-BR" dirty="0" smtClean="0"/>
          </a:p>
          <a:p>
            <a:r>
              <a:rPr lang="en-US" dirty="0" smtClean="0"/>
              <a:t>&gt;&gt;&gt; c = [4, 'a', a]</a:t>
            </a:r>
          </a:p>
          <a:p>
            <a:r>
              <a:rPr lang="en-US" dirty="0" smtClean="0"/>
              <a:t>&gt;&gt;&gt; c</a:t>
            </a:r>
          </a:p>
          <a:p>
            <a:r>
              <a:rPr lang="en-US" dirty="0" smtClean="0"/>
              <a:t>[4, 'a', [3, 1, 4, 1, 5, 9]]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505A-CB4B-45DF-A70A-D79C8FA790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8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have to memorize these.  I’m just listing them to familiarize</a:t>
            </a:r>
            <a:r>
              <a:rPr lang="en-US" baseline="0" dirty="0" smtClean="0"/>
              <a:t> you with what is available, and then you can look in the documentation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505A-CB4B-45DF-A70A-D79C8FA790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ftemps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celsius_to_farenehit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ctemps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505A-CB4B-45DF-A70A-D79C8FA790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8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ftemps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celsius_to_farenehit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ctemps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505A-CB4B-45DF-A70A-D79C8FA790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8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&gt;&gt;&gt; ["four", "score", "and", "seven", "years"][2]</a:t>
            </a:r>
          </a:p>
          <a:p>
            <a:r>
              <a:rPr lang="en-US" dirty="0" smtClean="0"/>
              <a:t>'and'</a:t>
            </a:r>
          </a:p>
          <a:p>
            <a:r>
              <a:rPr lang="en-US" dirty="0" smtClean="0"/>
              <a:t>&gt;&gt;&gt; ["four", "score", "and", "seven", "years"][0,2,3]</a:t>
            </a:r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  File "&lt;pyshell#81&gt;", line 1, in &lt;module&gt;</a:t>
            </a:r>
          </a:p>
          <a:p>
            <a:r>
              <a:rPr lang="en-US" dirty="0" smtClean="0"/>
              <a:t>    ["four", "score", "and", "seven", "years"][0,2,3]</a:t>
            </a:r>
          </a:p>
          <a:p>
            <a:r>
              <a:rPr lang="en-US" dirty="0" err="1" smtClean="0"/>
              <a:t>TypeError</a:t>
            </a:r>
            <a:r>
              <a:rPr lang="en-US" dirty="0" smtClean="0"/>
              <a:t>: list indices must be integers, not tuple</a:t>
            </a:r>
          </a:p>
          <a:p>
            <a:r>
              <a:rPr lang="en-US" dirty="0" smtClean="0"/>
              <a:t>&gt;&gt;&gt; ["four", "score", "and", "seven", "years"][[0,2,3]]</a:t>
            </a:r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  File "&lt;pyshell#82&gt;", line 1, in &lt;module&gt;</a:t>
            </a:r>
          </a:p>
          <a:p>
            <a:r>
              <a:rPr lang="en-US" dirty="0" smtClean="0"/>
              <a:t>    ["four", "score", "and", "seven", "years"][[0,2,3]]</a:t>
            </a:r>
          </a:p>
          <a:p>
            <a:r>
              <a:rPr lang="en-US" dirty="0" err="1" smtClean="0"/>
              <a:t>TypeError</a:t>
            </a:r>
            <a:r>
              <a:rPr lang="en-US" dirty="0" smtClean="0"/>
              <a:t>: list indices must be integers, not list</a:t>
            </a:r>
          </a:p>
          <a:p>
            <a:r>
              <a:rPr lang="en-US" dirty="0" smtClean="0"/>
              <a:t>&gt;&gt;&gt; [0,2,3][1]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&gt;&gt;&gt; ["four", "score", "and", "seven", "years"][[0,2,3][1]]</a:t>
            </a:r>
          </a:p>
          <a:p>
            <a:r>
              <a:rPr lang="en-US" dirty="0" smtClean="0"/>
              <a:t>'and'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505A-CB4B-45DF-A70A-D79C8FA790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1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83EE-F103-4C74-9313-9F74EB320FDB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5B6F-B583-47AD-95F4-26E4F96A5EB9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4562-CE6D-4733-B6E0-6A24E5302F46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6DCC-05D4-4FD4-B7C0-5CA98D81120D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3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8C5B-3C90-409D-8FEE-34B46BD6A9DE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A19B-7FB1-40C2-BB8F-D6D236B063A6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2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D15D-ABEC-4CD9-9815-F5C22BE71CD2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6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5FFD-532B-415C-BBD7-6BA5A3898C8D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3EB-6011-4DC1-9BDE-CB4CF294022C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7E3B-4A23-4521-892C-ADE12CAB3D76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BFB-AFDA-4386-953F-90DF75B69E6C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7DAE-9FA8-4AAA-A127-FA553DDEB1A5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6" Type="http://schemas.openxmlformats.org/officeDocument/2006/relationships/tags" Target="../tags/tag62.xml"/><Relationship Id="rId7" Type="http://schemas.openxmlformats.org/officeDocument/2006/relationships/tags" Target="../tags/tag63.xml"/><Relationship Id="rId8" Type="http://schemas.openxmlformats.org/officeDocument/2006/relationships/tags" Target="../tags/tag64.xml"/><Relationship Id="rId9" Type="http://schemas.openxmlformats.org/officeDocument/2006/relationships/tags" Target="../tags/tag6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slideLayout" Target="../slideLayouts/slideLayout2.xml"/><Relationship Id="rId9" Type="http://schemas.openxmlformats.org/officeDocument/2006/relationships/hyperlink" Target="https://goo.gl/GSrY59" TargetMode="External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2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3.xml"/><Relationship Id="rId1" Type="http://schemas.openxmlformats.org/officeDocument/2006/relationships/tags" Target="../tags/tag76.xml"/><Relationship Id="rId2" Type="http://schemas.openxmlformats.org/officeDocument/2006/relationships/tags" Target="../tags/tag77.xml"/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tags" Target="../tags/tag80.xml"/><Relationship Id="rId6" Type="http://schemas.openxmlformats.org/officeDocument/2006/relationships/tags" Target="../tags/tag81.xml"/><Relationship Id="rId7" Type="http://schemas.openxmlformats.org/officeDocument/2006/relationships/tags" Target="../tags/tag82.xml"/><Relationship Id="rId8" Type="http://schemas.openxmlformats.org/officeDocument/2006/relationships/tags" Target="../tags/tag83.xml"/><Relationship Id="rId9" Type="http://schemas.openxmlformats.org/officeDocument/2006/relationships/tags" Target="../tags/tag84.xml"/><Relationship Id="rId10" Type="http://schemas.openxmlformats.org/officeDocument/2006/relationships/tags" Target="../tags/tag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6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s://goo.gl/3bdKAu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2" Type="http://schemas.openxmlformats.org/officeDocument/2006/relationships/tags" Target="../tags/tag8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2" Type="http://schemas.openxmlformats.org/officeDocument/2006/relationships/tags" Target="../tags/tag9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95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s://goo.gl/dkQGH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4" Type="http://schemas.openxmlformats.org/officeDocument/2006/relationships/tags" Target="../tags/tag99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2" Type="http://schemas.openxmlformats.org/officeDocument/2006/relationships/tags" Target="../tags/tag9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00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s://goo.gl/yhDRC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2" Type="http://schemas.openxmlformats.org/officeDocument/2006/relationships/tags" Target="../tags/tag10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4" Type="http://schemas.openxmlformats.org/officeDocument/2006/relationships/tags" Target="../tags/tag107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s://goo.gl/Hvpw8n" TargetMode="External"/><Relationship Id="rId1" Type="http://schemas.openxmlformats.org/officeDocument/2006/relationships/tags" Target="../tags/tag104.xml"/><Relationship Id="rId2" Type="http://schemas.openxmlformats.org/officeDocument/2006/relationships/tags" Target="../tags/tag10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tags" Target="../tags/tag111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s://goo.gl/tthGmb" TargetMode="External"/><Relationship Id="rId1" Type="http://schemas.openxmlformats.org/officeDocument/2006/relationships/tags" Target="../tags/tag108.xml"/><Relationship Id="rId2" Type="http://schemas.openxmlformats.org/officeDocument/2006/relationships/tags" Target="../tags/tag10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112.xml"/><Relationship Id="rId2" Type="http://schemas.openxmlformats.org/officeDocument/2006/relationships/tags" Target="../tags/tag1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15.xml"/><Relationship Id="rId2" Type="http://schemas.openxmlformats.org/officeDocument/2006/relationships/tags" Target="../tags/tag1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18.xml"/><Relationship Id="rId2" Type="http://schemas.openxmlformats.org/officeDocument/2006/relationships/tags" Target="../tags/tag1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4" Type="http://schemas.openxmlformats.org/officeDocument/2006/relationships/tags" Target="../tags/tag124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s://goo.gl/MJ47eE" TargetMode="External"/><Relationship Id="rId1" Type="http://schemas.openxmlformats.org/officeDocument/2006/relationships/tags" Target="../tags/tag121.xml"/><Relationship Id="rId2" Type="http://schemas.openxmlformats.org/officeDocument/2006/relationships/tags" Target="../tags/tag1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4" Type="http://schemas.openxmlformats.org/officeDocument/2006/relationships/tags" Target="../tags/tag128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s://goo.gl/MJ47eE" TargetMode="External"/><Relationship Id="rId1" Type="http://schemas.openxmlformats.org/officeDocument/2006/relationships/tags" Target="../tags/tag125.xml"/><Relationship Id="rId2" Type="http://schemas.openxmlformats.org/officeDocument/2006/relationships/tags" Target="../tags/tag1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4" Type="http://schemas.openxmlformats.org/officeDocument/2006/relationships/tags" Target="../tags/tag132.xml"/><Relationship Id="rId5" Type="http://schemas.openxmlformats.org/officeDocument/2006/relationships/tags" Target="../tags/tag133.xml"/><Relationship Id="rId6" Type="http://schemas.openxmlformats.org/officeDocument/2006/relationships/tags" Target="../tags/tag134.xml"/><Relationship Id="rId7" Type="http://schemas.openxmlformats.org/officeDocument/2006/relationships/tags" Target="../tags/tag135.xml"/><Relationship Id="rId8" Type="http://schemas.openxmlformats.org/officeDocument/2006/relationships/tags" Target="../tags/tag136.xml"/><Relationship Id="rId9" Type="http://schemas.openxmlformats.org/officeDocument/2006/relationships/tags" Target="../tags/tag137.xml"/><Relationship Id="rId10" Type="http://schemas.openxmlformats.org/officeDocument/2006/relationships/tags" Target="../tags/tag138.xml"/><Relationship Id="rId11" Type="http://schemas.openxmlformats.org/officeDocument/2006/relationships/slideLayout" Target="../slideLayouts/slideLayout2.xml"/><Relationship Id="rId1" Type="http://schemas.openxmlformats.org/officeDocument/2006/relationships/tags" Target="../tags/tag129.xml"/><Relationship Id="rId2" Type="http://schemas.openxmlformats.org/officeDocument/2006/relationships/tags" Target="../tags/tag1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4" Type="http://schemas.openxmlformats.org/officeDocument/2006/relationships/tags" Target="../tags/tag14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6.xml"/><Relationship Id="rId7" Type="http://schemas.openxmlformats.org/officeDocument/2006/relationships/hyperlink" Target="https://goo.gl/XJSWS7" TargetMode="External"/><Relationship Id="rId1" Type="http://schemas.openxmlformats.org/officeDocument/2006/relationships/tags" Target="../tags/tag139.xml"/><Relationship Id="rId2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7" Type="http://schemas.openxmlformats.org/officeDocument/2006/relationships/hyperlink" Target="https://goo.gl/gbJoFw" TargetMode="Externa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Relationship Id="rId7" Type="http://schemas.openxmlformats.org/officeDocument/2006/relationships/tags" Target="../tags/tag16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tags" Target="../tags/tag27.xml"/><Relationship Id="rId12" Type="http://schemas.openxmlformats.org/officeDocument/2006/relationships/tags" Target="../tags/tag28.xml"/><Relationship Id="rId13" Type="http://schemas.openxmlformats.org/officeDocument/2006/relationships/tags" Target="../tags/tag29.xml"/><Relationship Id="rId14" Type="http://schemas.openxmlformats.org/officeDocument/2006/relationships/tags" Target="../tags/tag30.xml"/><Relationship Id="rId15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tags" Target="../tags/tag22.xml"/><Relationship Id="rId7" Type="http://schemas.openxmlformats.org/officeDocument/2006/relationships/tags" Target="../tags/tag23.xml"/><Relationship Id="rId8" Type="http://schemas.openxmlformats.org/officeDocument/2006/relationships/tags" Target="../tags/tag24.xml"/><Relationship Id="rId9" Type="http://schemas.openxmlformats.org/officeDocument/2006/relationships/tags" Target="../tags/tag25.xml"/><Relationship Id="rId10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2.xml"/><Relationship Id="rId13" Type="http://schemas.openxmlformats.org/officeDocument/2006/relationships/hyperlink" Target="https://goo.gl/HfbjLx" TargetMode="External"/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tags" Target="../tags/tag36.xml"/><Relationship Id="rId7" Type="http://schemas.openxmlformats.org/officeDocument/2006/relationships/tags" Target="../tags/tag37.xml"/><Relationship Id="rId8" Type="http://schemas.openxmlformats.org/officeDocument/2006/relationships/tags" Target="../tags/tag38.xml"/><Relationship Id="rId9" Type="http://schemas.openxmlformats.org/officeDocument/2006/relationships/tags" Target="../tags/tag39.xml"/><Relationship Id="rId10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tags" Target="../tags/tag46.xml"/><Relationship Id="rId7" Type="http://schemas.openxmlformats.org/officeDocument/2006/relationships/tags" Target="../tags/tag47.xml"/><Relationship Id="rId8" Type="http://schemas.openxmlformats.org/officeDocument/2006/relationships/tags" Target="../tags/tag48.xml"/><Relationship Id="rId9" Type="http://schemas.openxmlformats.org/officeDocument/2006/relationships/tags" Target="../tags/tag4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tags" Target="../tags/tag55.xml"/><Relationship Id="rId7" Type="http://schemas.openxmlformats.org/officeDocument/2006/relationships/tags" Target="../tags/tag56.xml"/><Relationship Id="rId8" Type="http://schemas.openxmlformats.org/officeDocument/2006/relationships/slideLayout" Target="../slideLayouts/slideLayout2.xml"/><Relationship Id="rId9" Type="http://schemas.openxmlformats.org/officeDocument/2006/relationships/hyperlink" Target="https://goo.gl/i3ZymR" TargetMode="Externa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</a:p>
          <a:p>
            <a:r>
              <a:rPr lang="en-US" dirty="0">
                <a:solidFill>
                  <a:schemeClr val="tx1"/>
                </a:solidFill>
              </a:rPr>
              <a:t>CSE </a:t>
            </a:r>
            <a:r>
              <a:rPr lang="en-US" dirty="0" smtClean="0">
                <a:solidFill>
                  <a:schemeClr val="tx1"/>
                </a:solidFill>
              </a:rPr>
              <a:t>160</a:t>
            </a:r>
          </a:p>
          <a:p>
            <a:r>
              <a:rPr lang="en-US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More List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Find/lookup </a:t>
            </a:r>
            <a:r>
              <a:rPr lang="en-US" dirty="0"/>
              <a:t>in </a:t>
            </a:r>
            <a:r>
              <a:rPr lang="en-US" dirty="0" smtClean="0"/>
              <a:t>a list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800" dirty="0" smtClean="0">
                <a:cs typeface="Courier New" pitchFamily="49" charset="0"/>
              </a:rPr>
              <a:t>Returns True if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>
                <a:cs typeface="Courier New" pitchFamily="49" charset="0"/>
              </a:rPr>
              <a:t> is </a:t>
            </a:r>
            <a:r>
              <a:rPr lang="en-US" sz="2800" dirty="0" smtClean="0">
                <a:cs typeface="Courier New" pitchFamily="49" charset="0"/>
              </a:rPr>
              <a:t>found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mylist.index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dirty="0" smtClean="0"/>
              <a:t>Return </a:t>
            </a:r>
            <a:r>
              <a:rPr lang="en-US" sz="2600" dirty="0"/>
              <a:t>the </a:t>
            </a:r>
            <a:r>
              <a:rPr lang="en-US" sz="2600" dirty="0" smtClean="0"/>
              <a:t>integer index </a:t>
            </a:r>
            <a:r>
              <a:rPr lang="en-US" sz="2600" dirty="0"/>
              <a:t>in the list of the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i="1" dirty="0" smtClean="0"/>
              <a:t>first </a:t>
            </a:r>
            <a:r>
              <a:rPr lang="en-US" sz="2600" i="1" dirty="0"/>
              <a:t>item </a:t>
            </a:r>
            <a:r>
              <a:rPr lang="en-US" sz="2600" dirty="0"/>
              <a:t>whose value is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600" dirty="0" smtClean="0"/>
              <a:t>.  </a:t>
            </a:r>
          </a:p>
          <a:p>
            <a:pPr lvl="2"/>
            <a:r>
              <a:rPr lang="en-US" sz="2600" dirty="0" smtClean="0"/>
              <a:t>It </a:t>
            </a:r>
            <a:r>
              <a:rPr lang="en-US" sz="2600" dirty="0"/>
              <a:t>is an error if there is no such item</a:t>
            </a:r>
            <a:r>
              <a:rPr lang="en-US" sz="2600" dirty="0" smtClean="0"/>
              <a:t>.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mylist.count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35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dirty="0"/>
              <a:t>Return the number of times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600" dirty="0" smtClean="0"/>
              <a:t> </a:t>
            </a:r>
            <a:r>
              <a:rPr lang="en-US" sz="2600" dirty="0"/>
              <a:t>appears in the list.</a:t>
            </a:r>
          </a:p>
          <a:p>
            <a:pPr lvl="1"/>
            <a:endParaRPr lang="en-US" sz="3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03999" y="1995190"/>
            <a:ext cx="1815050" cy="369332"/>
            <a:chOff x="6084039" y="2633365"/>
            <a:chExt cx="1815050" cy="369332"/>
          </a:xfrm>
        </p:grpSpPr>
        <p:sp>
          <p:nvSpPr>
            <p:cNvPr id="6" name="TextBox 5"/>
            <p:cNvSpPr txBox="1"/>
            <p:nvPr>
              <p:custDataLst>
                <p:tags r:id="rId4"/>
              </p:custDataLst>
            </p:nvPr>
          </p:nvSpPr>
          <p:spPr>
            <a:xfrm>
              <a:off x="608403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" name="TextBox 6"/>
            <p:cNvSpPr txBox="1"/>
            <p:nvPr>
              <p:custDataLst>
                <p:tags r:id="rId5"/>
              </p:custDataLst>
            </p:nvPr>
          </p:nvSpPr>
          <p:spPr>
            <a:xfrm>
              <a:off x="639065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TextBox 7"/>
            <p:cNvSpPr txBox="1"/>
            <p:nvPr>
              <p:custDataLst>
                <p:tags r:id="rId6"/>
              </p:custDataLst>
            </p:nvPr>
          </p:nvSpPr>
          <p:spPr>
            <a:xfrm>
              <a:off x="6692345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7"/>
              </p:custDataLst>
            </p:nvPr>
          </p:nvSpPr>
          <p:spPr>
            <a:xfrm>
              <a:off x="6994031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8"/>
              </p:custDataLst>
            </p:nvPr>
          </p:nvSpPr>
          <p:spPr>
            <a:xfrm>
              <a:off x="7295717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9"/>
              </p:custDataLst>
            </p:nvPr>
          </p:nvSpPr>
          <p:spPr>
            <a:xfrm>
              <a:off x="7597403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05600" y="1647825"/>
            <a:ext cx="1810116" cy="394018"/>
            <a:chOff x="6085640" y="2286000"/>
            <a:chExt cx="1810116" cy="394018"/>
          </a:xfrm>
        </p:grpSpPr>
        <p:sp>
          <p:nvSpPr>
            <p:cNvPr id="13" name="TextBox 12"/>
            <p:cNvSpPr txBox="1"/>
            <p:nvPr/>
          </p:nvSpPr>
          <p:spPr>
            <a:xfrm>
              <a:off x="6085640" y="2310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83993" y="229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5678" y="230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94031" y="2293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5717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4070" y="2299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4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Querying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[3, 1, 4, 4, 5, 9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(5 in a)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(16 in a)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a.index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a.index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(16))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a.count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(4))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a.count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(16)) 	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03999" y="1995190"/>
            <a:ext cx="1815050" cy="369332"/>
            <a:chOff x="6084039" y="2633365"/>
            <a:chExt cx="1815050" cy="369332"/>
          </a:xfrm>
        </p:grpSpPr>
        <p:sp>
          <p:nvSpPr>
            <p:cNvPr id="6" name="TextBox 5"/>
            <p:cNvSpPr txBox="1"/>
            <p:nvPr>
              <p:custDataLst>
                <p:tags r:id="rId2"/>
              </p:custDataLst>
            </p:nvPr>
          </p:nvSpPr>
          <p:spPr>
            <a:xfrm>
              <a:off x="608403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" name="TextBox 6"/>
            <p:cNvSpPr txBox="1"/>
            <p:nvPr>
              <p:custDataLst>
                <p:tags r:id="rId3"/>
              </p:custDataLst>
            </p:nvPr>
          </p:nvSpPr>
          <p:spPr>
            <a:xfrm>
              <a:off x="639065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TextBox 7"/>
            <p:cNvSpPr txBox="1"/>
            <p:nvPr>
              <p:custDataLst>
                <p:tags r:id="rId4"/>
              </p:custDataLst>
            </p:nvPr>
          </p:nvSpPr>
          <p:spPr>
            <a:xfrm>
              <a:off x="6692345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5"/>
              </p:custDataLst>
            </p:nvPr>
          </p:nvSpPr>
          <p:spPr>
            <a:xfrm>
              <a:off x="6994031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6"/>
              </p:custDataLst>
            </p:nvPr>
          </p:nvSpPr>
          <p:spPr>
            <a:xfrm>
              <a:off x="7295717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7"/>
              </p:custDataLst>
            </p:nvPr>
          </p:nvSpPr>
          <p:spPr>
            <a:xfrm>
              <a:off x="7597403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05600" y="1647825"/>
            <a:ext cx="1810116" cy="394018"/>
            <a:chOff x="6085640" y="2286000"/>
            <a:chExt cx="1810116" cy="394018"/>
          </a:xfrm>
        </p:grpSpPr>
        <p:sp>
          <p:nvSpPr>
            <p:cNvPr id="13" name="TextBox 12"/>
            <p:cNvSpPr txBox="1"/>
            <p:nvPr/>
          </p:nvSpPr>
          <p:spPr>
            <a:xfrm>
              <a:off x="6085640" y="2310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83993" y="229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5678" y="230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94031" y="2293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5717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4070" y="2299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>
            <p:custDataLst>
              <p:tags r:id="rId1"/>
            </p:custDataLst>
          </p:nvPr>
        </p:nvSpPr>
        <p:spPr>
          <a:xfrm>
            <a:off x="6781800" y="26016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Insertion</a:t>
            </a:r>
          </a:p>
          <a:p>
            <a:r>
              <a:rPr lang="en-US" sz="2400" dirty="0" smtClean="0"/>
              <a:t>Removal</a:t>
            </a:r>
          </a:p>
          <a:p>
            <a:r>
              <a:rPr lang="en-US" sz="2400" dirty="0" smtClean="0"/>
              <a:t>Replacement</a:t>
            </a:r>
          </a:p>
          <a:p>
            <a:r>
              <a:rPr lang="en-US" sz="2400" dirty="0" smtClean="0"/>
              <a:t>Rearrangement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mylist.append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600" dirty="0" smtClean="0"/>
              <a:t>Extend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dirty="0"/>
              <a:t> by </a:t>
            </a:r>
            <a:r>
              <a:rPr lang="en-US" sz="2600" dirty="0" smtClean="0"/>
              <a:t>inserting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600" dirty="0" smtClean="0"/>
              <a:t> at the end</a:t>
            </a:r>
          </a:p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mylist.extend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(L)</a:t>
            </a:r>
          </a:p>
          <a:p>
            <a:pPr lvl="1"/>
            <a:r>
              <a:rPr lang="en-US" sz="2600" dirty="0"/>
              <a:t>Extend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dirty="0"/>
              <a:t> by appending all the items in the argument </a:t>
            </a:r>
            <a:r>
              <a:rPr lang="en-US" sz="2600" dirty="0" smtClean="0"/>
              <a:t>list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600" dirty="0"/>
              <a:t> </a:t>
            </a:r>
            <a:r>
              <a:rPr lang="en-US" sz="2600" dirty="0" smtClean="0"/>
              <a:t>to the end of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600" dirty="0"/>
          </a:p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mylist.insert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x)</a:t>
            </a:r>
          </a:p>
          <a:p>
            <a:pPr lvl="1"/>
            <a:r>
              <a:rPr lang="en-US" sz="2600" dirty="0"/>
              <a:t>Insert </a:t>
            </a:r>
            <a:r>
              <a:rPr lang="en-US" sz="2600" dirty="0" smtClean="0"/>
              <a:t>item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600" dirty="0"/>
              <a:t> </a:t>
            </a:r>
            <a:r>
              <a:rPr lang="en-US" sz="2600" i="1" u="sng" dirty="0" smtClean="0"/>
              <a:t>before</a:t>
            </a:r>
            <a:r>
              <a:rPr lang="en-US" sz="2600" dirty="0" smtClean="0"/>
              <a:t> position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 smtClean="0"/>
              <a:t>.</a:t>
            </a:r>
            <a:endParaRPr lang="en-US" sz="2600" dirty="0"/>
          </a:p>
          <a:p>
            <a:pPr lvl="1"/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a.insert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(0, x)</a:t>
            </a:r>
            <a:r>
              <a:rPr lang="en-US" sz="1600" dirty="0"/>
              <a:t> </a:t>
            </a:r>
            <a:r>
              <a:rPr lang="en-US" sz="2600" dirty="0"/>
              <a:t>inserts at the front of the list</a:t>
            </a:r>
          </a:p>
          <a:p>
            <a:pPr lvl="1"/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a.insert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(a), x) </a:t>
            </a:r>
            <a:r>
              <a:rPr lang="en-US" sz="2600" dirty="0"/>
              <a:t>is equivalent to </a:t>
            </a:r>
            <a:r>
              <a:rPr lang="en-US" sz="2600" dirty="0" smtClean="0"/>
              <a:t>						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a.append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24464" y="6172200"/>
            <a:ext cx="7397153" cy="492443"/>
          </a:xfrm>
          <a:prstGeom prst="rect">
            <a:avLst/>
          </a:prstGeom>
          <a:solidFill>
            <a:srgbClr val="FFFF00">
              <a:alpha val="7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sz="2400" dirty="0" smtClean="0"/>
              <a:t>,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extend</a:t>
            </a:r>
            <a:r>
              <a:rPr lang="en-US" sz="2400" dirty="0" smtClean="0"/>
              <a:t> and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2400" dirty="0" smtClean="0"/>
              <a:t> all return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None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56918" y="1474123"/>
            <a:ext cx="1815050" cy="369332"/>
            <a:chOff x="6084039" y="2633365"/>
            <a:chExt cx="1815050" cy="369332"/>
          </a:xfrm>
        </p:grpSpPr>
        <p:sp>
          <p:nvSpPr>
            <p:cNvPr id="8" name="TextBox 7"/>
            <p:cNvSpPr txBox="1"/>
            <p:nvPr>
              <p:custDataLst>
                <p:tags r:id="rId5"/>
              </p:custDataLst>
            </p:nvPr>
          </p:nvSpPr>
          <p:spPr>
            <a:xfrm>
              <a:off x="608403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6"/>
              </p:custDataLst>
            </p:nvPr>
          </p:nvSpPr>
          <p:spPr>
            <a:xfrm>
              <a:off x="639065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7"/>
              </p:custDataLst>
            </p:nvPr>
          </p:nvSpPr>
          <p:spPr>
            <a:xfrm>
              <a:off x="6692345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8"/>
              </p:custDataLst>
            </p:nvPr>
          </p:nvSpPr>
          <p:spPr>
            <a:xfrm>
              <a:off x="6994031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>
              <p:custDataLst>
                <p:tags r:id="rId9"/>
              </p:custDataLst>
            </p:nvPr>
          </p:nvSpPr>
          <p:spPr>
            <a:xfrm>
              <a:off x="7295717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TextBox 12"/>
            <p:cNvSpPr txBox="1"/>
            <p:nvPr>
              <p:custDataLst>
                <p:tags r:id="rId10"/>
              </p:custDataLst>
            </p:nvPr>
          </p:nvSpPr>
          <p:spPr>
            <a:xfrm>
              <a:off x="7597403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58519" y="1126758"/>
            <a:ext cx="1810116" cy="394018"/>
            <a:chOff x="6085640" y="2286000"/>
            <a:chExt cx="1810116" cy="394018"/>
          </a:xfrm>
        </p:grpSpPr>
        <p:sp>
          <p:nvSpPr>
            <p:cNvPr id="15" name="TextBox 14"/>
            <p:cNvSpPr txBox="1"/>
            <p:nvPr/>
          </p:nvSpPr>
          <p:spPr>
            <a:xfrm>
              <a:off x="6085640" y="2310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3993" y="229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95678" y="230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94031" y="2293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95717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94070" y="2299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5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Insertion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lst.extend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([6, 7, 8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lst.insert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3.5)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14</a:t>
            </a:fld>
            <a:endParaRPr lang="en-US"/>
          </a:p>
        </p:txBody>
      </p:sp>
      <p:sp>
        <p:nvSpPr>
          <p:cNvPr id="19" name="TextBox 18"/>
          <p:cNvSpPr txBox="1"/>
          <p:nvPr>
            <p:custDataLst>
              <p:tags r:id="rId1"/>
            </p:custDataLst>
          </p:nvPr>
        </p:nvSpPr>
        <p:spPr>
          <a:xfrm>
            <a:off x="6781800" y="26016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mylist.remove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600" dirty="0"/>
              <a:t>Remove the first item from the list whose value is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x</a:t>
            </a:r>
            <a:endParaRPr lang="en-US" sz="2600" dirty="0"/>
          </a:p>
          <a:p>
            <a:pPr lvl="1"/>
            <a:r>
              <a:rPr lang="en-US" sz="2600" dirty="0"/>
              <a:t>It is an error if there is no such </a:t>
            </a:r>
            <a:r>
              <a:rPr lang="en-US" sz="2600" dirty="0" smtClean="0"/>
              <a:t>item</a:t>
            </a:r>
          </a:p>
          <a:p>
            <a:pPr lvl="1"/>
            <a:r>
              <a:rPr lang="en-US" sz="2600" dirty="0" smtClean="0"/>
              <a:t>Returns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None</a:t>
            </a: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mylist.pop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600" dirty="0"/>
              <a:t>Remove the item at the given position in the list, </a:t>
            </a:r>
            <a:r>
              <a:rPr lang="en-US" sz="2600" u="sng" dirty="0"/>
              <a:t>and return it.</a:t>
            </a:r>
          </a:p>
          <a:p>
            <a:pPr lvl="1"/>
            <a:r>
              <a:rPr lang="en-US" sz="2600" dirty="0"/>
              <a:t>If no index is specified,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600" dirty="0"/>
              <a:t>removes and returns the last item in the list.</a:t>
            </a:r>
          </a:p>
        </p:txBody>
      </p:sp>
      <p:sp>
        <p:nvSpPr>
          <p:cNvPr id="4" name="Rectangular Callout 3"/>
          <p:cNvSpPr/>
          <p:nvPr>
            <p:custDataLst>
              <p:tags r:id="rId2"/>
            </p:custDataLst>
          </p:nvPr>
        </p:nvSpPr>
        <p:spPr>
          <a:xfrm>
            <a:off x="4495800" y="2971800"/>
            <a:ext cx="4419600" cy="1371600"/>
          </a:xfrm>
          <a:prstGeom prst="wedgeRectCallout">
            <a:avLst>
              <a:gd name="adj1" fmla="val -77997"/>
              <a:gd name="adj2" fmla="val 4147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Notation from </a:t>
            </a:r>
            <a:r>
              <a:rPr lang="en-US" sz="1600" dirty="0">
                <a:solidFill>
                  <a:schemeClr val="tx1"/>
                </a:solidFill>
              </a:rPr>
              <a:t>the Python Library </a:t>
            </a:r>
            <a:r>
              <a:rPr lang="en-US" sz="1600" dirty="0" smtClean="0">
                <a:solidFill>
                  <a:schemeClr val="tx1"/>
                </a:solidFill>
              </a:rPr>
              <a:t>Reference: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square brackets </a:t>
            </a:r>
            <a:r>
              <a:rPr lang="en-US" sz="1600" dirty="0" smtClean="0">
                <a:solidFill>
                  <a:schemeClr val="tx1"/>
                </a:solidFill>
              </a:rPr>
              <a:t>around the parameter,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“[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]”</a:t>
            </a:r>
            <a:r>
              <a:rPr lang="en-US" sz="1600" dirty="0" smtClean="0">
                <a:solidFill>
                  <a:schemeClr val="tx1"/>
                </a:solidFill>
              </a:rPr>
              <a:t>, means </a:t>
            </a: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smtClean="0">
                <a:solidFill>
                  <a:schemeClr val="tx1"/>
                </a:solidFill>
              </a:rPr>
              <a:t>argument is </a:t>
            </a:r>
            <a:r>
              <a:rPr lang="en-US" sz="1600" i="1" dirty="0" smtClean="0">
                <a:solidFill>
                  <a:srgbClr val="FF0000"/>
                </a:solidFill>
              </a:rPr>
              <a:t>optional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It does </a:t>
            </a:r>
            <a:r>
              <a:rPr lang="en-US" sz="1600" i="1" dirty="0" smtClean="0">
                <a:solidFill>
                  <a:schemeClr val="tx1"/>
                </a:solidFill>
              </a:rPr>
              <a:t>not</a:t>
            </a:r>
            <a:r>
              <a:rPr lang="en-US" sz="1600" dirty="0" smtClean="0">
                <a:solidFill>
                  <a:schemeClr val="tx1"/>
                </a:solidFill>
              </a:rPr>
              <a:t> mean you should type square </a:t>
            </a:r>
            <a:r>
              <a:rPr lang="en-US" sz="1600" dirty="0">
                <a:solidFill>
                  <a:schemeClr val="tx1"/>
                </a:solidFill>
              </a:rPr>
              <a:t>brackets at that </a:t>
            </a:r>
            <a:r>
              <a:rPr lang="en-US" sz="1600" dirty="0" smtClean="0">
                <a:solidFill>
                  <a:schemeClr val="tx1"/>
                </a:solidFill>
              </a:rPr>
              <a:t>position.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List Removal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324464" y="6172200"/>
            <a:ext cx="4012765" cy="492443"/>
          </a:xfrm>
          <a:prstGeom prst="rect">
            <a:avLst/>
          </a:prstGeom>
          <a:solidFill>
            <a:srgbClr val="FFFF00">
              <a:alpha val="7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2400" dirty="0" smtClean="0"/>
              <a:t> returns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7571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[index] =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newvalue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start:end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newsublist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/>
              <a:t>Replaces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[start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]…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[end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– 1] </a:t>
            </a:r>
            <a:r>
              <a:rPr lang="en-US" sz="2600" dirty="0" smtClean="0"/>
              <a:t>with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newsublist</a:t>
            </a:r>
            <a:endParaRPr lang="en-US" sz="2600" dirty="0" smtClean="0"/>
          </a:p>
          <a:p>
            <a:pPr lvl="1"/>
            <a:r>
              <a:rPr lang="en-US" sz="2600" dirty="0" smtClean="0"/>
              <a:t>Can </a:t>
            </a:r>
            <a:r>
              <a:rPr lang="en-US" sz="2600" dirty="0"/>
              <a:t>change the length of the list</a:t>
            </a:r>
          </a:p>
          <a:p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start:end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= [] </a:t>
            </a:r>
            <a:endParaRPr lang="en-US" sz="3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/>
              <a:t>removes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[start]…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[end – 1] </a:t>
            </a:r>
            <a:endParaRPr lang="en-US" sz="2600" dirty="0"/>
          </a:p>
          <a:p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):] = L </a:t>
            </a:r>
            <a:endParaRPr lang="en-US" sz="3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/>
              <a:t>is </a:t>
            </a:r>
            <a:r>
              <a:rPr lang="en-US" sz="2600" dirty="0"/>
              <a:t>equivalent to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a.extend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Removal &amp; Replacement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 5, 6, 7]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lst.remove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[10, 11, 12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Rearrangement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600" dirty="0"/>
              <a:t>Sort the items of the list, </a:t>
            </a:r>
            <a:r>
              <a:rPr lang="en-US" sz="2600" b="1" dirty="0"/>
              <a:t>in place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“in place” means by </a:t>
            </a:r>
            <a:r>
              <a:rPr lang="en-US" sz="2600" i="1" dirty="0"/>
              <a:t>modifying the original list</a:t>
            </a:r>
            <a:r>
              <a:rPr lang="en-US" sz="2600" dirty="0"/>
              <a:t>,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not </a:t>
            </a:r>
            <a:r>
              <a:rPr lang="en-US" sz="2600" dirty="0"/>
              <a:t>by creating a new list.</a:t>
            </a:r>
          </a:p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600" dirty="0"/>
              <a:t>Reverse the elements of the list, </a:t>
            </a:r>
            <a:r>
              <a:rPr lang="en-US" sz="2600" b="1" dirty="0"/>
              <a:t>in place</a:t>
            </a:r>
            <a:r>
              <a:rPr lang="en-US" sz="2600" dirty="0"/>
              <a:t>.</a:t>
            </a:r>
          </a:p>
          <a:p>
            <a:endParaRPr lang="en-US" sz="2000" dirty="0"/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24464" y="6172200"/>
            <a:ext cx="5703934" cy="492443"/>
          </a:xfrm>
          <a:prstGeom prst="rect">
            <a:avLst/>
          </a:prstGeom>
          <a:solidFill>
            <a:srgbClr val="FFFF00">
              <a:alpha val="7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400" dirty="0" smtClean="0"/>
              <a:t> and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en-US" sz="2400" dirty="0" smtClean="0"/>
              <a:t> return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7571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78"/>
            <a:ext cx="8229600" cy="1143000"/>
          </a:xfrm>
        </p:spPr>
        <p:txBody>
          <a:bodyPr/>
          <a:lstStyle/>
          <a:p>
            <a:r>
              <a:rPr lang="en-US" dirty="0" smtClean="0"/>
              <a:t>List Modification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4075"/>
            <a:ext cx="8229600" cy="5502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 5]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lst.extend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([8, 9, 3])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lst.insert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(2, 2.75)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lst.remove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(4))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[1:5]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22]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lst2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[4, 6, 8, 2, 0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lst2.sort()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lst2.reverse()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lst3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lst2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lst4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lst2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lst2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[-1]= 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already know about Lists?</a:t>
            </a:r>
          </a:p>
          <a:p>
            <a:r>
              <a:rPr lang="en-US" dirty="0" smtClean="0"/>
              <a:t>List Operations</a:t>
            </a:r>
          </a:p>
          <a:p>
            <a:pPr lvl="1"/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Querying</a:t>
            </a:r>
          </a:p>
          <a:p>
            <a:pPr lvl="1"/>
            <a:r>
              <a:rPr lang="en-US" dirty="0" smtClean="0"/>
              <a:t>Modification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Exercise:  list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value):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"""Return the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position of the first occurrence of the element value in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None if value does not appear in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."""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400" dirty="0" smtClean="0"/>
              <a:t>Examples: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lvl="1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gettysburg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["four", "score", "and", "seven", "years", "ago"]</a:t>
            </a:r>
          </a:p>
          <a:p>
            <a:pPr marL="5143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gettysburg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"and") </a:t>
            </a:r>
            <a:r>
              <a:rPr lang="en-US" sz="3000" dirty="0"/>
              <a:t>=&gt; 2</a:t>
            </a:r>
          </a:p>
          <a:p>
            <a:pPr marL="5143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gettysburg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"years") </a:t>
            </a:r>
            <a:r>
              <a:rPr lang="en-US" sz="3000" dirty="0"/>
              <a:t>=&gt; 4</a:t>
            </a:r>
          </a:p>
          <a:p>
            <a:pPr marL="0" indent="0">
              <a:buNone/>
            </a:pPr>
            <a:r>
              <a:rPr lang="en-US" sz="3400" dirty="0"/>
              <a:t>Fact: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[index(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)] ==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Exercise:  list lookup (Answer #1)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value):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"""Return the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position of the first occurrence of the element value in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None if value does not appear in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."""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 == value: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4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Exercise:  list lookup (Answer #2)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sz="2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value):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"""Return the </a:t>
            </a: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position of the first occurrence of the element value in 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None if value does not appear in </a:t>
            </a:r>
            <a:r>
              <a:rPr lang="en-US" sz="2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."""</a:t>
            </a:r>
            <a:endParaRPr lang="en-US" sz="2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5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== value: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5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5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None</a:t>
            </a:r>
          </a:p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4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Exercise:  Convert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ctemps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[-40, 0, 20, 37, 100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Goal:  set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ftemps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to [-40, 32, 68, 98.6, 212]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Assume a function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celsius_to_fahrenheit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exists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ftemps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6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Exercise:  Convert Units (Answer)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ctemps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[-40, 0, 20, 37, 100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Goal:  set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ftemps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to [-40, 32, 68, 98.6, 212]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Assume a function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celsius_to_fahrenheit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exists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ftemps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ctemps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celsius_to_farenheit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ftemps.append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More on List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startindex:endindex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evaluates to a </a:t>
            </a:r>
            <a:r>
              <a:rPr lang="en-US" dirty="0" err="1" smtClean="0">
                <a:solidFill>
                  <a:srgbClr val="FF0000"/>
                </a:solidFill>
              </a:rPr>
              <a:t>sublist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original list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[index]</a:t>
            </a:r>
            <a:r>
              <a:rPr lang="en-US" dirty="0" smtClean="0"/>
              <a:t> evaluates to an </a:t>
            </a:r>
            <a:r>
              <a:rPr lang="en-US" dirty="0" smtClean="0">
                <a:solidFill>
                  <a:srgbClr val="FF0000"/>
                </a:solidFill>
              </a:rPr>
              <a:t>element</a:t>
            </a:r>
            <a:r>
              <a:rPr lang="en-US" dirty="0" smtClean="0"/>
              <a:t> of the original list</a:t>
            </a:r>
          </a:p>
          <a:p>
            <a:r>
              <a:rPr lang="en-US" dirty="0" smtClean="0"/>
              <a:t>Arguments are like those to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/>
              <a:t> function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start:end:step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start index is inclusive, end index is exclusive</a:t>
            </a:r>
          </a:p>
          <a:p>
            <a:pPr lvl="1"/>
            <a:r>
              <a:rPr lang="en-US" i="1" dirty="0" smtClean="0"/>
              <a:t>All</a:t>
            </a:r>
            <a:r>
              <a:rPr lang="en-US" dirty="0" smtClean="0"/>
              <a:t> 3 indices are </a:t>
            </a:r>
            <a:r>
              <a:rPr lang="en-US" i="1" dirty="0" smtClean="0"/>
              <a:t>optional</a:t>
            </a:r>
          </a:p>
          <a:p>
            <a:r>
              <a:rPr lang="en-US" dirty="0" smtClean="0"/>
              <a:t>Can assign to a slice: 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s:e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yourlist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Slicing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fr-FR" b="1" dirty="0" err="1"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'e0',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'e1',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'e2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', 'e3', 'e4', 'e5', 'e6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[2:]	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r>
              <a:rPr lang="fr-FR" b="1" dirty="0" err="1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[:5]</a:t>
            </a:r>
          </a:p>
          <a:p>
            <a:pPr marL="0" indent="0">
              <a:buNone/>
            </a:pPr>
            <a:endParaRPr lang="fr-FR" b="1" dirty="0" smtClean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[-1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[-4:]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:-3]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en-US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[:]</a:t>
            </a:r>
          </a:p>
          <a:p>
            <a:pPr marL="0" indent="0">
              <a:buNone/>
            </a:pPr>
            <a:endParaRPr lang="en-US" b="1" dirty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en-US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[::-1]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fr-FR" dirty="0">
              <a:solidFill>
                <a:srgbClr val="558ED5"/>
              </a:solidFill>
            </a:endParaRP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Answer: List Slicing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fr-FR" b="1" dirty="0" err="1"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'e0',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'e1',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'e2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', 'e3', 'e4', 'e5', 'e6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[2:]		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/>
              <a:t>e2 to the end of the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[:5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]		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/>
              <a:t>beginning</a:t>
            </a:r>
            <a:r>
              <a:rPr lang="fr-FR" dirty="0"/>
              <a:t> up to (but not </a:t>
            </a:r>
            <a:r>
              <a:rPr lang="fr-FR" dirty="0" err="1"/>
              <a:t>including</a:t>
            </a:r>
            <a:r>
              <a:rPr lang="fr-FR" dirty="0"/>
              <a:t>) </a:t>
            </a:r>
            <a:r>
              <a:rPr lang="fr-FR" dirty="0" smtClean="0"/>
              <a:t>e5</a:t>
            </a:r>
            <a:endParaRPr lang="fr-FR" b="1" dirty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b="1" dirty="0" smtClean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[-1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]		</a:t>
            </a:r>
            <a:r>
              <a:rPr lang="fr-FR" dirty="0" smtClean="0"/>
              <a:t>Last </a:t>
            </a:r>
            <a:r>
              <a:rPr lang="fr-FR" dirty="0" err="1" smtClean="0"/>
              <a:t>element</a:t>
            </a: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b="1" dirty="0" smtClean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[-4:]	</a:t>
            </a:r>
            <a:r>
              <a:rPr lang="fr-FR" dirty="0"/>
              <a:t>Last four </a:t>
            </a:r>
            <a:r>
              <a:rPr lang="fr-FR" dirty="0" err="1" smtClean="0"/>
              <a:t>elements</a:t>
            </a:r>
            <a:endParaRPr lang="fr-FR" dirty="0"/>
          </a:p>
          <a:p>
            <a:pPr marL="0" indent="0">
              <a:buNone/>
            </a:pP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:-3]	</a:t>
            </a:r>
            <a:r>
              <a:rPr lang="fr-FR" dirty="0" err="1"/>
              <a:t>Everything</a:t>
            </a:r>
            <a:r>
              <a:rPr lang="fr-FR" dirty="0"/>
              <a:t> </a:t>
            </a:r>
            <a:r>
              <a:rPr lang="fr-FR" dirty="0" err="1"/>
              <a:t>except</a:t>
            </a:r>
            <a:r>
              <a:rPr lang="fr-FR" dirty="0"/>
              <a:t> last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fr-FR" b="1" dirty="0" smtClean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en-US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[:]		</a:t>
            </a:r>
            <a:r>
              <a:rPr lang="en-US" dirty="0" smtClean="0"/>
              <a:t>Get </a:t>
            </a:r>
            <a:r>
              <a:rPr lang="en-US" dirty="0"/>
              <a:t>a copy of the whole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en-US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[::-1]	</a:t>
            </a:r>
            <a:r>
              <a:rPr lang="en-US" dirty="0" smtClean="0"/>
              <a:t>Reverse the list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fr-FR" dirty="0">
              <a:solidFill>
                <a:srgbClr val="558ED5"/>
              </a:solidFill>
            </a:endParaRP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9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/>
          <p:nvPr>
            <p:custDataLst>
              <p:tags r:id="rId1"/>
            </p:custDataLst>
          </p:nvPr>
        </p:nvSpPr>
        <p:spPr>
          <a:xfrm>
            <a:off x="51371" y="4721352"/>
            <a:ext cx="1066800" cy="612648"/>
          </a:xfrm>
          <a:prstGeom prst="wedgeRectCallout">
            <a:avLst>
              <a:gd name="adj1" fmla="val 61671"/>
              <a:gd name="adj2" fmla="val -6998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Index expression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evaluate a list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two new forms of expression: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[a, b, c, d]</a:t>
            </a:r>
            <a:r>
              <a:rPr lang="en-US" b="1" dirty="0" smtClean="0"/>
              <a:t>	</a:t>
            </a:r>
            <a:r>
              <a:rPr lang="en-US" dirty="0" smtClean="0"/>
              <a:t>	list </a:t>
            </a:r>
            <a:r>
              <a:rPr lang="en-US" dirty="0" smtClean="0">
                <a:solidFill>
                  <a:srgbClr val="FF0000"/>
                </a:solidFill>
              </a:rPr>
              <a:t>creation</a:t>
            </a:r>
          </a:p>
          <a:p>
            <a:pPr lvl="1"/>
            <a:r>
              <a:rPr lang="en-US" dirty="0" smtClean="0"/>
              <a:t>To evaluate:</a:t>
            </a:r>
          </a:p>
          <a:p>
            <a:pPr lvl="2"/>
            <a:r>
              <a:rPr lang="en-US" dirty="0" smtClean="0"/>
              <a:t>evaluate each element to a value, from left to right</a:t>
            </a:r>
          </a:p>
          <a:p>
            <a:pPr lvl="2"/>
            <a:r>
              <a:rPr lang="en-US" dirty="0" smtClean="0"/>
              <a:t>make a list of the values</a:t>
            </a:r>
          </a:p>
          <a:p>
            <a:pPr lvl="1"/>
            <a:r>
              <a:rPr lang="en-US" dirty="0" smtClean="0"/>
              <a:t>The elements can be arbitrary values, including lists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["a", 3,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fahr_to_cent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(-40), [3 + 4, 5 * 6]]</a:t>
            </a:r>
          </a:p>
          <a:p>
            <a:endParaRPr lang="en-US" dirty="0" smtClean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a[b]</a:t>
            </a:r>
            <a:r>
              <a:rPr lang="en-US" dirty="0"/>
              <a:t> 		list </a:t>
            </a:r>
            <a:r>
              <a:rPr lang="en-US" dirty="0" smtClean="0">
                <a:solidFill>
                  <a:srgbClr val="FF0000"/>
                </a:solidFill>
              </a:rPr>
              <a:t>indexing</a:t>
            </a:r>
            <a:r>
              <a:rPr lang="en-US" dirty="0" smtClean="0"/>
              <a:t> or dereferencing</a:t>
            </a:r>
          </a:p>
          <a:p>
            <a:pPr lvl="1"/>
            <a:r>
              <a:rPr lang="en-US" dirty="0" smtClean="0"/>
              <a:t>To evaluate:</a:t>
            </a:r>
          </a:p>
          <a:p>
            <a:pPr lvl="2"/>
            <a:r>
              <a:rPr lang="en-US" dirty="0" smtClean="0"/>
              <a:t>evaluate the list expression to a value</a:t>
            </a:r>
          </a:p>
          <a:p>
            <a:pPr lvl="2"/>
            <a:r>
              <a:rPr lang="en-US" dirty="0" smtClean="0"/>
              <a:t>evaluate the index expression to a value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f the list value is not a list, execution terminates with an error</a:t>
            </a:r>
          </a:p>
          <a:p>
            <a:pPr lvl="2"/>
            <a:r>
              <a:rPr lang="en-US" dirty="0" smtClean="0"/>
              <a:t>if the element is not in range (not a valid index), execution terminates with an error</a:t>
            </a:r>
          </a:p>
          <a:p>
            <a:pPr lvl="2"/>
            <a:r>
              <a:rPr lang="en-US" dirty="0" smtClean="0"/>
              <a:t>the value is the given element of the list value (counting from </a:t>
            </a:r>
            <a:r>
              <a:rPr lang="en-US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)</a:t>
            </a:r>
          </a:p>
        </p:txBody>
      </p:sp>
      <p:sp>
        <p:nvSpPr>
          <p:cNvPr id="4" name="Rectangular Callout 3"/>
          <p:cNvSpPr/>
          <p:nvPr>
            <p:custDataLst>
              <p:tags r:id="rId4"/>
            </p:custDataLst>
          </p:nvPr>
        </p:nvSpPr>
        <p:spPr>
          <a:xfrm>
            <a:off x="51371" y="3578352"/>
            <a:ext cx="1066800" cy="612648"/>
          </a:xfrm>
          <a:prstGeom prst="wedgeRectCallout">
            <a:avLst>
              <a:gd name="adj1" fmla="val 37313"/>
              <a:gd name="adj2" fmla="val 8094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List expression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>
            <p:custDataLst>
              <p:tags r:id="rId5"/>
            </p:custDataLst>
          </p:nvPr>
        </p:nvSpPr>
        <p:spPr>
          <a:xfrm>
            <a:off x="2971800" y="1985250"/>
            <a:ext cx="152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6"/>
            </p:custDataLst>
          </p:nvPr>
        </p:nvSpPr>
        <p:spPr>
          <a:xfrm>
            <a:off x="1447800" y="4343400"/>
            <a:ext cx="152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>
            <p:custDataLst>
              <p:tags r:id="rId7"/>
            </p:custDataLst>
          </p:nvPr>
        </p:nvCxnSpPr>
        <p:spPr>
          <a:xfrm>
            <a:off x="3124200" y="2137650"/>
            <a:ext cx="4038599" cy="376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7162799" y="2438400"/>
            <a:ext cx="190168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tokens “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 smtClean="0"/>
              <a:t>” with two </a:t>
            </a:r>
            <a:r>
              <a:rPr lang="en-US" i="1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meanings</a:t>
            </a:r>
            <a:endParaRPr lang="en-US" i="1" dirty="0"/>
          </a:p>
        </p:txBody>
      </p:sp>
      <p:cxnSp>
        <p:nvCxnSpPr>
          <p:cNvPr id="13" name="Straight Connector 12"/>
          <p:cNvCxnSpPr/>
          <p:nvPr>
            <p:custDataLst>
              <p:tags r:id="rId9"/>
            </p:custDataLst>
          </p:nvPr>
        </p:nvCxnSpPr>
        <p:spPr>
          <a:xfrm flipV="1">
            <a:off x="1600200" y="3124200"/>
            <a:ext cx="5562599" cy="1337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smtClean="0"/>
              <a:t>expression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does this mean (or is it an error)?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four", "score", "and", "seven", "years"][2]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["four", "score", "and", "seven", "years"][0,2,3]</a:t>
            </a:r>
          </a:p>
          <a:p>
            <a:pPr marL="0" lvl="0" indent="0">
              <a:buNone/>
            </a:pPr>
            <a:endParaRPr lang="en-US" sz="20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["four", "score", "and", "seven", "years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"][[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0,2,3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]]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20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["four", "score", "and", "seven", "years"][[0,2,3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][1]]</a:t>
            </a: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20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81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4638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 Examples: Where’s the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2"/>
            <a:ext cx="8229600" cy="4678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[2, 4, 6]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0" indent="0">
              <a:buNone/>
            </a:pP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 2, 3]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("Hi there!”)</a:t>
            </a:r>
          </a:p>
          <a:p>
            <a:pPr marL="0" lvl="0" indent="0">
              <a:buNone/>
            </a:pP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happy"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print(char)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  <p:sp>
        <p:nvSpPr>
          <p:cNvPr id="15" name="Rectangular Callout 14"/>
          <p:cNvSpPr/>
          <p:nvPr>
            <p:custDataLst>
              <p:tags r:id="rId4"/>
            </p:custDataLst>
          </p:nvPr>
        </p:nvSpPr>
        <p:spPr>
          <a:xfrm>
            <a:off x="5943600" y="4343400"/>
            <a:ext cx="3048000" cy="533400"/>
          </a:xfrm>
          <a:prstGeom prst="wedgeRectCallout">
            <a:avLst>
              <a:gd name="adj1" fmla="val -112794"/>
              <a:gd name="adj2" fmla="val 871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is a string, NOT a list</a:t>
            </a:r>
          </a:p>
        </p:txBody>
      </p:sp>
      <p:sp>
        <p:nvSpPr>
          <p:cNvPr id="18" name="Rectangular Callout 17"/>
          <p:cNvSpPr/>
          <p:nvPr>
            <p:custDataLst>
              <p:tags r:id="rId5"/>
            </p:custDataLst>
          </p:nvPr>
        </p:nvSpPr>
        <p:spPr>
          <a:xfrm>
            <a:off x="5637415" y="5181600"/>
            <a:ext cx="2590800" cy="533400"/>
          </a:xfrm>
          <a:prstGeom prst="wedgeRectCallout">
            <a:avLst>
              <a:gd name="adj1" fmla="val -112794"/>
              <a:gd name="adj2" fmla="val 871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Prints the values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of sequence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1426475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range function: returns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typical for loop does not use an explicit list: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body …</a:t>
            </a: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produces [0, 1, 2, 3, 4</a:t>
            </a:r>
            <a:r>
              <a:rPr lang="en-US" dirty="0"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range(1,5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produces [1</a:t>
            </a:r>
            <a:r>
              <a:rPr lang="en-US" dirty="0" smtClean="0">
                <a:cs typeface="Courier New" pitchFamily="49" charset="0"/>
              </a:rPr>
              <a:t>, 2, 3, 4</a:t>
            </a:r>
            <a:r>
              <a:rPr lang="en-US" dirty="0"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range(1,10,2)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produces [</a:t>
            </a:r>
            <a:r>
              <a:rPr lang="en-US" dirty="0" smtClean="0">
                <a:cs typeface="Courier New" pitchFamily="49" charset="0"/>
              </a:rPr>
              <a:t>1, 3, 5, 7, 9]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>
            <p:custDataLst>
              <p:tags r:id="rId3"/>
            </p:custDataLst>
          </p:nvPr>
        </p:nvSpPr>
        <p:spPr>
          <a:xfrm>
            <a:off x="5376949" y="2739571"/>
            <a:ext cx="2362200" cy="549212"/>
          </a:xfrm>
          <a:prstGeom prst="wedgeRectCallout">
            <a:avLst>
              <a:gd name="adj1" fmla="val -115193"/>
              <a:gd name="adj2" fmla="val -881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Produces the list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[0, 1, 2, 3, 4]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2971800" y="3048000"/>
            <a:ext cx="1295400" cy="543585"/>
          </a:xfrm>
          <a:prstGeom prst="wedgeRectCallout">
            <a:avLst>
              <a:gd name="adj1" fmla="val -110455"/>
              <a:gd name="adj2" fmla="val 9784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Upper limit (</a:t>
            </a:r>
            <a:r>
              <a:rPr lang="en-US" i="1" dirty="0" smtClean="0">
                <a:solidFill>
                  <a:schemeClr val="tx1"/>
                </a:solidFill>
              </a:rPr>
              <a:t>exclusive)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2438400" y="4333215"/>
            <a:ext cx="1295400" cy="543585"/>
          </a:xfrm>
          <a:prstGeom prst="wedgeRectCallout">
            <a:avLst>
              <a:gd name="adj1" fmla="val -69920"/>
              <a:gd name="adj2" fmla="val 5787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Lower limit (</a:t>
            </a:r>
            <a:r>
              <a:rPr lang="en-US" i="1" dirty="0" smtClean="0">
                <a:solidFill>
                  <a:schemeClr val="tx1"/>
                </a:solidFill>
              </a:rPr>
              <a:t>inclusive)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>
            <p:custDataLst>
              <p:tags r:id="rId6"/>
            </p:custDataLst>
          </p:nvPr>
        </p:nvSpPr>
        <p:spPr>
          <a:xfrm>
            <a:off x="2324100" y="5334000"/>
            <a:ext cx="2019300" cy="543585"/>
          </a:xfrm>
          <a:prstGeom prst="wedgeRectCallout">
            <a:avLst>
              <a:gd name="adj1" fmla="val -3982"/>
              <a:gd name="adj2" fmla="val 828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tep (distance between elements)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is a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list is an ordered sequence </a:t>
            </a:r>
            <a:r>
              <a:rPr lang="en-US" dirty="0"/>
              <a:t>of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A list of integers: </a:t>
            </a:r>
          </a:p>
          <a:p>
            <a:pPr marL="457200" lvl="1" indent="0">
              <a:buNone/>
            </a:pP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1, 4, 4, 5, 9]</a:t>
            </a:r>
          </a:p>
          <a:p>
            <a:pPr lvl="1"/>
            <a:endParaRPr lang="en-US" sz="1000" dirty="0"/>
          </a:p>
          <a:p>
            <a:pPr lvl="1"/>
            <a:r>
              <a:rPr lang="en-US" dirty="0" smtClean="0"/>
              <a:t>A list of strings:</a:t>
            </a:r>
          </a:p>
          <a:p>
            <a:pPr marL="457200" lvl="1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["Four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seven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sz="3900" dirty="0" smtClean="0"/>
          </a:p>
          <a:p>
            <a:r>
              <a:rPr lang="en-US" dirty="0" smtClean="0"/>
              <a:t>Each value has an </a:t>
            </a:r>
            <a:r>
              <a:rPr lang="en-US" dirty="0" smtClean="0">
                <a:solidFill>
                  <a:srgbClr val="FF0000"/>
                </a:solidFill>
              </a:rPr>
              <a:t>index</a:t>
            </a:r>
          </a:p>
          <a:p>
            <a:pPr lvl="1"/>
            <a:r>
              <a:rPr lang="en-US" dirty="0" smtClean="0"/>
              <a:t>Indexing is zero-based (counting starts with zero)</a:t>
            </a:r>
          </a:p>
          <a:p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([3, 1, 4, 4, 5, 9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2800" dirty="0"/>
              <a:t>returns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149087" y="4430471"/>
            <a:ext cx="4183582" cy="369332"/>
            <a:chOff x="3950500" y="2696542"/>
            <a:chExt cx="4183582" cy="369332"/>
          </a:xfrm>
        </p:grpSpPr>
        <p:sp>
          <p:nvSpPr>
            <p:cNvPr id="11" name="TextBox 10"/>
            <p:cNvSpPr txBox="1"/>
            <p:nvPr>
              <p:custDataLst>
                <p:tags r:id="rId10"/>
              </p:custDataLst>
            </p:nvPr>
          </p:nvSpPr>
          <p:spPr>
            <a:xfrm>
              <a:off x="3950500" y="2696542"/>
              <a:ext cx="8137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“Four”</a:t>
              </a:r>
              <a:endParaRPr lang="en-US" dirty="0"/>
            </a:p>
          </p:txBody>
        </p: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4764249" y="2696542"/>
              <a:ext cx="8685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“score”</a:t>
              </a:r>
              <a:endParaRPr lang="en-US" dirty="0"/>
            </a:p>
          </p:txBody>
        </p:sp>
        <p:sp>
          <p:nvSpPr>
            <p:cNvPr id="14" name="TextBox 13"/>
            <p:cNvSpPr txBox="1"/>
            <p:nvPr>
              <p:custDataLst>
                <p:tags r:id="rId12"/>
              </p:custDataLst>
            </p:nvPr>
          </p:nvSpPr>
          <p:spPr>
            <a:xfrm>
              <a:off x="5632756" y="2696542"/>
              <a:ext cx="7224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“and”</a:t>
              </a:r>
              <a:endParaRPr lang="en-US" dirty="0"/>
            </a:p>
          </p:txBody>
        </p:sp>
        <p:sp>
          <p:nvSpPr>
            <p:cNvPr id="15" name="TextBox 14"/>
            <p:cNvSpPr txBox="1"/>
            <p:nvPr>
              <p:custDataLst>
                <p:tags r:id="rId13"/>
              </p:custDataLst>
            </p:nvPr>
          </p:nvSpPr>
          <p:spPr>
            <a:xfrm>
              <a:off x="6355198" y="2696542"/>
              <a:ext cx="9117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“seven”</a:t>
              </a:r>
              <a:endParaRPr lang="en-US" dirty="0"/>
            </a:p>
          </p:txBody>
        </p:sp>
        <p:sp>
          <p:nvSpPr>
            <p:cNvPr id="16" name="TextBox 15"/>
            <p:cNvSpPr txBox="1"/>
            <p:nvPr>
              <p:custDataLst>
                <p:tags r:id="rId14"/>
              </p:custDataLst>
            </p:nvPr>
          </p:nvSpPr>
          <p:spPr>
            <a:xfrm>
              <a:off x="7266922" y="2696542"/>
              <a:ext cx="8671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“years”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5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084039" y="2633365"/>
            <a:ext cx="1815050" cy="369332"/>
            <a:chOff x="6084039" y="2633365"/>
            <a:chExt cx="1815050" cy="369332"/>
          </a:xfrm>
        </p:grpSpPr>
        <p:sp>
          <p:nvSpPr>
            <p:cNvPr id="4" name="TextBox 3"/>
            <p:cNvSpPr txBox="1"/>
            <p:nvPr>
              <p:custDataLst>
                <p:tags r:id="rId4"/>
              </p:custDataLst>
            </p:nvPr>
          </p:nvSpPr>
          <p:spPr>
            <a:xfrm>
              <a:off x="608403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" name="TextBox 4"/>
            <p:cNvSpPr txBox="1"/>
            <p:nvPr>
              <p:custDataLst>
                <p:tags r:id="rId5"/>
              </p:custDataLst>
            </p:nvPr>
          </p:nvSpPr>
          <p:spPr>
            <a:xfrm>
              <a:off x="639065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TextBox 5"/>
            <p:cNvSpPr txBox="1"/>
            <p:nvPr>
              <p:custDataLst>
                <p:tags r:id="rId6"/>
              </p:custDataLst>
            </p:nvPr>
          </p:nvSpPr>
          <p:spPr>
            <a:xfrm>
              <a:off x="6692345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" name="TextBox 6"/>
            <p:cNvSpPr txBox="1"/>
            <p:nvPr>
              <p:custDataLst>
                <p:tags r:id="rId7"/>
              </p:custDataLst>
            </p:nvPr>
          </p:nvSpPr>
          <p:spPr>
            <a:xfrm>
              <a:off x="6994031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" name="TextBox 7"/>
            <p:cNvSpPr txBox="1"/>
            <p:nvPr>
              <p:custDataLst>
                <p:tags r:id="rId8"/>
              </p:custDataLst>
            </p:nvPr>
          </p:nvSpPr>
          <p:spPr>
            <a:xfrm>
              <a:off x="7295717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9"/>
              </p:custDataLst>
            </p:nvPr>
          </p:nvSpPr>
          <p:spPr>
            <a:xfrm>
              <a:off x="7597403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85640" y="2286000"/>
            <a:ext cx="1810116" cy="394018"/>
            <a:chOff x="6085640" y="2286000"/>
            <a:chExt cx="1810116" cy="394018"/>
          </a:xfrm>
        </p:grpSpPr>
        <p:sp>
          <p:nvSpPr>
            <p:cNvPr id="12" name="TextBox 11"/>
            <p:cNvSpPr txBox="1"/>
            <p:nvPr/>
          </p:nvSpPr>
          <p:spPr>
            <a:xfrm>
              <a:off x="6085640" y="2310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83993" y="229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95678" y="230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94031" y="2293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717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94070" y="2299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21157" y="4061139"/>
            <a:ext cx="3606864" cy="371436"/>
            <a:chOff x="4421157" y="4583668"/>
            <a:chExt cx="3606864" cy="371436"/>
          </a:xfrm>
        </p:grpSpPr>
        <p:sp>
          <p:nvSpPr>
            <p:cNvPr id="24" name="TextBox 23"/>
            <p:cNvSpPr txBox="1"/>
            <p:nvPr/>
          </p:nvSpPr>
          <p:spPr>
            <a:xfrm>
              <a:off x="4421157" y="45857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5573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32920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28643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26335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7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operations should a list support efficiently and conveniently?</a:t>
            </a:r>
          </a:p>
          <a:p>
            <a:pPr lvl="1"/>
            <a:r>
              <a:rPr lang="en-US" dirty="0"/>
              <a:t>Creation</a:t>
            </a:r>
          </a:p>
          <a:p>
            <a:pPr lvl="1"/>
            <a:r>
              <a:rPr lang="en-US" dirty="0"/>
              <a:t>Querying</a:t>
            </a:r>
          </a:p>
          <a:p>
            <a:pPr lvl="1"/>
            <a:r>
              <a:rPr lang="en-US" dirty="0"/>
              <a:t>Modification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 = [ 3, 1, 2 * 2, 1, 10 / 2, 10 - 1 ]</a:t>
            </a: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b = [ 5, 3, 'hi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 = [ 4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'a', a ]</a:t>
            </a:r>
          </a:p>
          <a:p>
            <a:pPr marL="0" indent="0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[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[1, 2], [3, 4], [5, 6]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295400" y="245006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602020" y="245006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903706" y="245006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2205392" y="245006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2507078" y="245006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2808764" y="245006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6781800" y="26016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3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0010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Expressions that return parts of lists: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Single element:  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/>
              <a:t>The single element </a:t>
            </a:r>
            <a:r>
              <a:rPr lang="en-US" dirty="0" smtClean="0"/>
              <a:t>stored at </a:t>
            </a:r>
            <a:r>
              <a:rPr lang="en-US" dirty="0"/>
              <a:t>that location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Sublist</a:t>
            </a:r>
            <a:r>
              <a:rPr lang="en-US" dirty="0" smtClean="0"/>
              <a:t> (“slicing”): 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sublist</a:t>
            </a:r>
            <a:r>
              <a:rPr lang="en-US" dirty="0" smtClean="0"/>
              <a:t> that starts at </a:t>
            </a:r>
            <a:br>
              <a:rPr lang="en-US" dirty="0" smtClean="0"/>
            </a:br>
            <a:r>
              <a:rPr lang="en-US" dirty="0" smtClean="0"/>
              <a:t>index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 smtClean="0"/>
              <a:t> and ends at index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 – 1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 smtClean="0"/>
              <a:t> </a:t>
            </a:r>
            <a:r>
              <a:rPr lang="en-US" dirty="0"/>
              <a:t>is omitted: defaults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/>
              <a:t> is omitted: defaults to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[:] </a:t>
            </a:r>
            <a:r>
              <a:rPr lang="en-US" dirty="0"/>
              <a:t>evaluates to the whole list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[0:len(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)] </a:t>
            </a:r>
            <a:r>
              <a:rPr lang="en-US" dirty="0"/>
              <a:t>also does</a:t>
            </a:r>
          </a:p>
          <a:p>
            <a:pPr lvl="1"/>
            <a:endParaRPr lang="en-US" dirty="0" smtClean="0"/>
          </a:p>
          <a:p>
            <a:pPr lvl="1"/>
            <a:endParaRPr lang="en-US" sz="3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80199" y="807676"/>
            <a:ext cx="1815050" cy="369332"/>
            <a:chOff x="6084039" y="2633365"/>
            <a:chExt cx="1815050" cy="369332"/>
          </a:xfrm>
        </p:grpSpPr>
        <p:sp>
          <p:nvSpPr>
            <p:cNvPr id="6" name="TextBox 5"/>
            <p:cNvSpPr txBox="1"/>
            <p:nvPr>
              <p:custDataLst>
                <p:tags r:id="rId4"/>
              </p:custDataLst>
            </p:nvPr>
          </p:nvSpPr>
          <p:spPr>
            <a:xfrm>
              <a:off x="608403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" name="TextBox 6"/>
            <p:cNvSpPr txBox="1"/>
            <p:nvPr>
              <p:custDataLst>
                <p:tags r:id="rId5"/>
              </p:custDataLst>
            </p:nvPr>
          </p:nvSpPr>
          <p:spPr>
            <a:xfrm>
              <a:off x="639065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TextBox 7"/>
            <p:cNvSpPr txBox="1"/>
            <p:nvPr>
              <p:custDataLst>
                <p:tags r:id="rId6"/>
              </p:custDataLst>
            </p:nvPr>
          </p:nvSpPr>
          <p:spPr>
            <a:xfrm>
              <a:off x="6692345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7"/>
              </p:custDataLst>
            </p:nvPr>
          </p:nvSpPr>
          <p:spPr>
            <a:xfrm>
              <a:off x="6994031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8"/>
              </p:custDataLst>
            </p:nvPr>
          </p:nvSpPr>
          <p:spPr>
            <a:xfrm>
              <a:off x="7295717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9"/>
              </p:custDataLst>
            </p:nvPr>
          </p:nvSpPr>
          <p:spPr>
            <a:xfrm>
              <a:off x="7597403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81800" y="460311"/>
            <a:ext cx="1810116" cy="394018"/>
            <a:chOff x="6085640" y="2286000"/>
            <a:chExt cx="1810116" cy="394018"/>
          </a:xfrm>
        </p:grpSpPr>
        <p:sp>
          <p:nvSpPr>
            <p:cNvPr id="13" name="TextBox 12"/>
            <p:cNvSpPr txBox="1"/>
            <p:nvPr/>
          </p:nvSpPr>
          <p:spPr>
            <a:xfrm>
              <a:off x="6085640" y="2310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83993" y="229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5678" y="230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94031" y="2293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5717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4070" y="2299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5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[3, 1, 4, 4, 5, 9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(a[0])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(a[5])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(a[6])	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(a[-1])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last element in list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(a[-2])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next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last element</a:t>
            </a:r>
          </a:p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(a[0:2])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(a[0:-1])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03999" y="1995190"/>
            <a:ext cx="1815050" cy="369332"/>
            <a:chOff x="6084039" y="2633365"/>
            <a:chExt cx="1815050" cy="369332"/>
          </a:xfrm>
        </p:grpSpPr>
        <p:sp>
          <p:nvSpPr>
            <p:cNvPr id="6" name="TextBox 5"/>
            <p:cNvSpPr txBox="1"/>
            <p:nvPr>
              <p:custDataLst>
                <p:tags r:id="rId2"/>
              </p:custDataLst>
            </p:nvPr>
          </p:nvSpPr>
          <p:spPr>
            <a:xfrm>
              <a:off x="608403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" name="TextBox 6"/>
            <p:cNvSpPr txBox="1"/>
            <p:nvPr>
              <p:custDataLst>
                <p:tags r:id="rId3"/>
              </p:custDataLst>
            </p:nvPr>
          </p:nvSpPr>
          <p:spPr>
            <a:xfrm>
              <a:off x="639065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TextBox 7"/>
            <p:cNvSpPr txBox="1"/>
            <p:nvPr>
              <p:custDataLst>
                <p:tags r:id="rId4"/>
              </p:custDataLst>
            </p:nvPr>
          </p:nvSpPr>
          <p:spPr>
            <a:xfrm>
              <a:off x="6692345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5"/>
              </p:custDataLst>
            </p:nvPr>
          </p:nvSpPr>
          <p:spPr>
            <a:xfrm>
              <a:off x="6994031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6"/>
              </p:custDataLst>
            </p:nvPr>
          </p:nvSpPr>
          <p:spPr>
            <a:xfrm>
              <a:off x="7295717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7"/>
              </p:custDataLst>
            </p:nvPr>
          </p:nvSpPr>
          <p:spPr>
            <a:xfrm>
              <a:off x="7597403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05600" y="1647825"/>
            <a:ext cx="1810116" cy="394018"/>
            <a:chOff x="6085640" y="2286000"/>
            <a:chExt cx="1810116" cy="394018"/>
          </a:xfrm>
        </p:grpSpPr>
        <p:sp>
          <p:nvSpPr>
            <p:cNvPr id="13" name="TextBox 12"/>
            <p:cNvSpPr txBox="1"/>
            <p:nvPr/>
          </p:nvSpPr>
          <p:spPr>
            <a:xfrm>
              <a:off x="6085640" y="2310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83993" y="229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5678" y="230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94031" y="2293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5717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4070" y="2299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>
            <p:custDataLst>
              <p:tags r:id="rId1"/>
            </p:custDataLst>
          </p:nvPr>
        </p:nvSpPr>
        <p:spPr>
          <a:xfrm>
            <a:off x="6781800" y="26016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1700</Words>
  <Application>Microsoft Macintosh PowerPoint</Application>
  <PresentationFormat>On-screen Show (4:3)</PresentationFormat>
  <Paragraphs>484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Courier New</vt:lpstr>
      <vt:lpstr>Arial</vt:lpstr>
      <vt:lpstr>Office Theme</vt:lpstr>
      <vt:lpstr>Lists</vt:lpstr>
      <vt:lpstr>Lists</vt:lpstr>
      <vt:lpstr>Loop Examples: Where’s the list?</vt:lpstr>
      <vt:lpstr>The range function: returns a list</vt:lpstr>
      <vt:lpstr>What is a list?</vt:lpstr>
      <vt:lpstr>List Operations</vt:lpstr>
      <vt:lpstr>List Creation</vt:lpstr>
      <vt:lpstr>List Querying</vt:lpstr>
      <vt:lpstr>Indexing and Slicing Examples</vt:lpstr>
      <vt:lpstr>More List Querying</vt:lpstr>
      <vt:lpstr>List Querying Examples</vt:lpstr>
      <vt:lpstr>List Modification</vt:lpstr>
      <vt:lpstr>List Insertion</vt:lpstr>
      <vt:lpstr>List Insertion Examples</vt:lpstr>
      <vt:lpstr>List Removal</vt:lpstr>
      <vt:lpstr>List Replacement</vt:lpstr>
      <vt:lpstr>List Removal &amp; Replacement Examples</vt:lpstr>
      <vt:lpstr>List Rearrangement</vt:lpstr>
      <vt:lpstr>List Modification Examples</vt:lpstr>
      <vt:lpstr>Exercise:  list lookup</vt:lpstr>
      <vt:lpstr>Exercise:  list lookup (Answer #1)</vt:lpstr>
      <vt:lpstr>Exercise:  list lookup (Answer #2)</vt:lpstr>
      <vt:lpstr>Exercise:  Convert Units</vt:lpstr>
      <vt:lpstr>Exercise:  Convert Units (Answer)</vt:lpstr>
      <vt:lpstr>More on List Slicing</vt:lpstr>
      <vt:lpstr>List Slicing Examples</vt:lpstr>
      <vt:lpstr>Answer: List Slicing Examples</vt:lpstr>
      <vt:lpstr>How to evaluate a list expression</vt:lpstr>
      <vt:lpstr>List expression examples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CSE</dc:creator>
  <cp:lastModifiedBy>Microsoft Office User</cp:lastModifiedBy>
  <cp:revision>108</cp:revision>
  <cp:lastPrinted>2018-04-09T20:59:35Z</cp:lastPrinted>
  <dcterms:created xsi:type="dcterms:W3CDTF">2012-11-24T16:40:47Z</dcterms:created>
  <dcterms:modified xsi:type="dcterms:W3CDTF">2018-12-30T18:25:33Z</dcterms:modified>
</cp:coreProperties>
</file>