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63" r:id="rId3"/>
    <p:sldId id="265" r:id="rId4"/>
    <p:sldId id="286" r:id="rId5"/>
    <p:sldId id="288" r:id="rId6"/>
    <p:sldId id="291" r:id="rId7"/>
    <p:sldId id="267" r:id="rId8"/>
    <p:sldId id="293" r:id="rId9"/>
    <p:sldId id="290" r:id="rId10"/>
    <p:sldId id="294" r:id="rId11"/>
    <p:sldId id="292" r:id="rId12"/>
    <p:sldId id="289" r:id="rId13"/>
    <p:sldId id="283" r:id="rId14"/>
    <p:sldId id="295" r:id="rId15"/>
    <p:sldId id="296" r:id="rId16"/>
  </p:sldIdLst>
  <p:sldSz cx="9144000" cy="6858000" type="screen4x3"/>
  <p:notesSz cx="6997700" cy="92837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>
      <p:cViewPr varScale="1">
        <p:scale>
          <a:sx n="83" d="100"/>
          <a:sy n="83" d="100"/>
        </p:scale>
        <p:origin x="10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num_words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silly_file</a:t>
            </a:r>
            <a:r>
              <a:rPr lang="en-US" dirty="0" smtClean="0"/>
              <a:t> = open("</a:t>
            </a:r>
            <a:r>
              <a:rPr lang="en-US" dirty="0" err="1" smtClean="0"/>
              <a:t>silly.txt</a:t>
            </a:r>
            <a:r>
              <a:rPr lang="en-US" dirty="0" smtClean="0"/>
              <a:t>", "r")</a:t>
            </a:r>
          </a:p>
          <a:p>
            <a:r>
              <a:rPr lang="en-US" dirty="0" smtClean="0"/>
              <a:t>wordlist = []for line in </a:t>
            </a:r>
            <a:r>
              <a:rPr lang="en-US" dirty="0" err="1" smtClean="0"/>
              <a:t>silly_file</a:t>
            </a:r>
            <a:r>
              <a:rPr lang="en-US" dirty="0" smtClean="0"/>
              <a:t>:    print (line,)    </a:t>
            </a:r>
          </a:p>
          <a:p>
            <a:r>
              <a:rPr lang="en-US" dirty="0" smtClean="0"/>
              <a:t># for word in line: (this won't work - try it and see)    </a:t>
            </a:r>
          </a:p>
          <a:p>
            <a:r>
              <a:rPr lang="en-US" dirty="0" smtClean="0"/>
              <a:t>for word in </a:t>
            </a:r>
            <a:r>
              <a:rPr lang="en-US" dirty="0" err="1" smtClean="0"/>
              <a:t>line.split</a:t>
            </a:r>
            <a:r>
              <a:rPr lang="en-US" dirty="0" smtClean="0"/>
              <a:t>():        </a:t>
            </a:r>
          </a:p>
          <a:p>
            <a:r>
              <a:rPr lang="en-US" dirty="0" err="1" smtClean="0"/>
              <a:t>wordlist.append</a:t>
            </a:r>
            <a:r>
              <a:rPr lang="en-US" dirty="0" smtClean="0"/>
              <a:t>(word) 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num_words</a:t>
            </a:r>
            <a:r>
              <a:rPr lang="en-US" dirty="0" smtClean="0"/>
              <a:t> = </a:t>
            </a:r>
            <a:r>
              <a:rPr lang="en-US" dirty="0" err="1" smtClean="0"/>
              <a:t>num_words</a:t>
            </a:r>
            <a:r>
              <a:rPr lang="en-US" dirty="0" smtClean="0"/>
              <a:t> + 1</a:t>
            </a:r>
          </a:p>
          <a:p>
            <a:r>
              <a:rPr lang="en-US" dirty="0" err="1" smtClean="0"/>
              <a:t>silly_file.close</a:t>
            </a:r>
            <a:r>
              <a:rPr lang="en-US" smtClean="0"/>
              <a:t>()</a:t>
            </a:r>
          </a:p>
          <a:p>
            <a:r>
              <a:rPr lang="en-US" smtClean="0"/>
              <a:t>print </a:t>
            </a:r>
            <a:r>
              <a:rPr lang="en-US" dirty="0" smtClean="0"/>
              <a:t>("Total words in file: ", </a:t>
            </a:r>
            <a:r>
              <a:rPr lang="en-US" dirty="0" err="1" smtClean="0"/>
              <a:t>num_words</a:t>
            </a:r>
            <a:r>
              <a:rPr lang="en-US" dirty="0" smtClean="0"/>
              <a:t>)print(wordlist)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A54E9-E1CF-4067-A50D-22D62E4192E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38C555-429E-4C3A-B2C1-D77883EB1031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B9C4E3-9DFC-4E74-BDDD-B64F453DFCC3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1FD5F3-6737-47C3-B3E7-6B1E286FF4A6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AAFF29-5F37-409D-851C-42B4F58EB459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88C51D-DF24-41B1-A134-B278AF9FFC76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F58D48-AD59-4E43-9E5B-5ED592B46AA9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6A96F8-7CC8-46A2-85EC-9E20A9C1E42A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6E28A5-DE26-45D5-9D9A-107DC81074B5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EA2834-ED8E-4D6D-BCF3-53E4BA0A5959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C5D88-8C0F-41C5-9604-F7302628D2C6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tags" Target="../tags/tag46.xml"/><Relationship Id="rId7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tags" Target="../tags/tag53.xml"/><Relationship Id="rId8" Type="http://schemas.openxmlformats.org/officeDocument/2006/relationships/tags" Target="../tags/tag54.xml"/><Relationship Id="rId9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u="sng" dirty="0" smtClean="0"/>
              <a:t>Reading</a:t>
            </a:r>
            <a:r>
              <a:rPr lang="en-US" dirty="0" smtClean="0"/>
              <a:t> </a:t>
            </a:r>
            <a:r>
              <a:rPr lang="en-US" dirty="0"/>
              <a:t>a file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Reads in file one line at a time and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prints the contents of the file.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"student_info.txt"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line_of_text </a:t>
            </a:r>
            <a:r>
              <a:rPr lang="en-US" sz="2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myfile: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print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 dirty="0" smtClean="0"/>
              <a:t>Reading</a:t>
            </a:r>
            <a:r>
              <a:rPr lang="en-US" dirty="0" smtClean="0"/>
              <a:t> </a:t>
            </a:r>
            <a:r>
              <a:rPr lang="en-US" dirty="0"/>
              <a:t>a file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Count the number of words in a text file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"thesis.txt"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line_of_text </a:t>
            </a:r>
            <a:r>
              <a:rPr lang="en-US" sz="2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myfile: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line_of_text.split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("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words in file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 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Reading a file multiple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371600"/>
            <a:ext cx="4038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 pitchFamily="49" charset="0"/>
              </a:rPr>
              <a:t>You can iterate over a </a:t>
            </a:r>
            <a:r>
              <a:rPr lang="en-US" sz="1600" b="1" u="sng" dirty="0" smtClean="0">
                <a:solidFill>
                  <a:srgbClr val="FF0000"/>
                </a:solidFill>
                <a:cs typeface="Courier New" pitchFamily="49" charset="0"/>
              </a:rPr>
              <a:t>list</a:t>
            </a:r>
            <a:r>
              <a:rPr lang="en-US" sz="16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as many times as you like: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[ 3, 1, 4, 1, 5, 9 ]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elt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 pitchFamily="49" charset="0"/>
              </a:rPr>
              <a:t>Iterating </a:t>
            </a:r>
            <a:r>
              <a:rPr lang="en-US" sz="1600" dirty="0">
                <a:cs typeface="Courier New" pitchFamily="49" charset="0"/>
              </a:rPr>
              <a:t>over a </a:t>
            </a:r>
            <a:r>
              <a:rPr lang="en-US" sz="1600" b="1" u="sng" dirty="0" smtClean="0">
                <a:solidFill>
                  <a:srgbClr val="FF0000"/>
                </a:solidFill>
                <a:cs typeface="Courier New" pitchFamily="49" charset="0"/>
              </a:rPr>
              <a:t>file</a:t>
            </a:r>
            <a:r>
              <a:rPr lang="en-US" sz="16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uses it up:</a:t>
            </a:r>
            <a:endParaRPr lang="en-US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open("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1600" dirty="0">
              <a:solidFill>
                <a:srgbClr val="FF0000"/>
              </a:solidFill>
              <a:cs typeface="Courier New" pitchFamily="49" charset="0"/>
            </a:endParaRPr>
          </a:p>
          <a:p>
            <a:endParaRPr lang="en-US" sz="1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0" y="1220274"/>
            <a:ext cx="4038600" cy="5334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smtClean="0">
                <a:cs typeface="Courier New" pitchFamily="49" charset="0"/>
              </a:rPr>
              <a:t>How to read a </a:t>
            </a:r>
            <a:r>
              <a:rPr lang="en-US" sz="8000" u="sng" dirty="0" smtClean="0">
                <a:solidFill>
                  <a:srgbClr val="FF0000"/>
                </a:solidFill>
                <a:cs typeface="Courier New" pitchFamily="49" charset="0"/>
              </a:rPr>
              <a:t>file</a:t>
            </a:r>
            <a:r>
              <a:rPr lang="en-US" sz="8000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8000" b="1" dirty="0" smtClean="0">
                <a:cs typeface="Courier New" pitchFamily="49" charset="0"/>
              </a:rPr>
              <a:t>multiple times?</a:t>
            </a:r>
          </a:p>
          <a:p>
            <a:pPr marL="0" indent="0">
              <a:buNone/>
            </a:pPr>
            <a:endParaRPr lang="en-US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6400" b="1" dirty="0" smtClean="0">
                <a:cs typeface="Courier New" pitchFamily="49" charset="0"/>
              </a:rPr>
              <a:t>Solution </a:t>
            </a:r>
            <a:r>
              <a:rPr lang="en-US" sz="6400" b="1" dirty="0">
                <a:cs typeface="Courier New" pitchFamily="49" charset="0"/>
              </a:rPr>
              <a:t>1:  </a:t>
            </a:r>
            <a:r>
              <a:rPr lang="en-US" sz="6400" dirty="0">
                <a:cs typeface="Courier New" pitchFamily="49" charset="0"/>
              </a:rPr>
              <a:t>Read into a list, then iterate over it</a:t>
            </a:r>
          </a:p>
          <a:p>
            <a:pPr marL="0" indent="0">
              <a:buNone/>
            </a:pP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mylines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mylines.append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mylines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6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mylines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  …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6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b="1" dirty="0">
                <a:cs typeface="Courier New" pitchFamily="49" charset="0"/>
              </a:rPr>
              <a:t>Solution 2:</a:t>
            </a:r>
            <a:r>
              <a:rPr lang="en-US" sz="6400" dirty="0">
                <a:cs typeface="Courier New" pitchFamily="49" charset="0"/>
              </a:rPr>
              <a:t>  Re-create the file object </a:t>
            </a:r>
            <a:br>
              <a:rPr lang="en-US" sz="6400" dirty="0">
                <a:cs typeface="Courier New" pitchFamily="49" charset="0"/>
              </a:rPr>
            </a:br>
            <a:r>
              <a:rPr lang="en-US" sz="6400" dirty="0">
                <a:cs typeface="Courier New" pitchFamily="49" charset="0"/>
              </a:rPr>
              <a:t>(slower, but a better choice if the file does not fit in memory)</a:t>
            </a:r>
          </a:p>
          <a:p>
            <a:pPr marL="0" indent="0">
              <a:buNone/>
            </a:pP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6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line_of_text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6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304800" y="5943600"/>
            <a:ext cx="2362200" cy="685800"/>
          </a:xfrm>
          <a:prstGeom prst="wedgeRectCallout">
            <a:avLst>
              <a:gd name="adj1" fmla="val -42319"/>
              <a:gd name="adj2" fmla="val -175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loop body will never be executed!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609599" y="128582"/>
            <a:ext cx="74087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general, try to </a:t>
            </a:r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reading a file more than on time.  Reading files is slow.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 dirty="0" smtClean="0"/>
              <a:t>Writing</a:t>
            </a:r>
            <a:r>
              <a:rPr lang="en-US" dirty="0" smtClean="0"/>
              <a:t> </a:t>
            </a:r>
            <a:r>
              <a:rPr lang="en-US" dirty="0"/>
              <a:t>to a file in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649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 smtClean="0">
                <a:cs typeface="Courier New" pitchFamily="49" charset="0"/>
              </a:rPr>
              <a:t>Replaces any existing file of this name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open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output.dat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b="1" dirty="0" smtClean="0">
                <a:solidFill>
                  <a:srgbClr val="953735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/>
              <a:t>Just like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dirty="0"/>
              <a:t>ing </a:t>
            </a:r>
            <a:r>
              <a:rPr lang="en-US" sz="2400" dirty="0" smtClean="0"/>
              <a:t>output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myfile.write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bunch of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line of text\n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(4)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ular Callout 2"/>
          <p:cNvSpPr/>
          <p:nvPr>
            <p:custDataLst>
              <p:tags r:id="rId3"/>
            </p:custDataLst>
          </p:nvPr>
        </p:nvSpPr>
        <p:spPr>
          <a:xfrm>
            <a:off x="6934200" y="1295400"/>
            <a:ext cx="1866900" cy="838200"/>
          </a:xfrm>
          <a:prstGeom prst="wedgeRectCallout">
            <a:avLst>
              <a:gd name="adj1" fmla="val -79436"/>
              <a:gd name="adj2" fmla="val 626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for </a:t>
            </a: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riting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(no argument, or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dirty="0" smtClean="0">
                <a:solidFill>
                  <a:schemeClr val="tx1"/>
                </a:solidFill>
              </a:rPr>
              <a:t>, for 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eading)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4"/>
            </p:custDataLst>
          </p:nvPr>
        </p:nvSpPr>
        <p:spPr>
          <a:xfrm>
            <a:off x="7749209" y="2968752"/>
            <a:ext cx="1295400" cy="838200"/>
          </a:xfrm>
          <a:prstGeom prst="wedgeRectCallout">
            <a:avLst>
              <a:gd name="adj1" fmla="val -155608"/>
              <a:gd name="adj2" fmla="val 506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“\n” means end of line (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ewline)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5"/>
            </p:custDataLst>
          </p:nvPr>
        </p:nvSpPr>
        <p:spPr>
          <a:xfrm>
            <a:off x="4015409" y="4035552"/>
            <a:ext cx="5029200" cy="609600"/>
          </a:xfrm>
          <a:prstGeom prst="wedgeRectCallout">
            <a:avLst>
              <a:gd name="adj1" fmla="val -65392"/>
              <a:gd name="adj2" fmla="val 3736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Incorrect; results in:</a:t>
            </a:r>
          </a:p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expected a character buffer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>
            <p:custDataLst>
              <p:tags r:id="rId6"/>
            </p:custDataLst>
          </p:nvPr>
        </p:nvSpPr>
        <p:spPr>
          <a:xfrm>
            <a:off x="6248399" y="4786751"/>
            <a:ext cx="2148509" cy="612648"/>
          </a:xfrm>
          <a:prstGeom prst="wedgeRectCallout">
            <a:avLst>
              <a:gd name="adj1" fmla="val -162529"/>
              <a:gd name="adj2" fmla="val -81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Correct.  Argument must be a 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ular Callout 8"/>
          <p:cNvSpPr/>
          <p:nvPr>
            <p:custDataLst>
              <p:tags r:id="rId8"/>
            </p:custDataLst>
          </p:nvPr>
        </p:nvSpPr>
        <p:spPr>
          <a:xfrm>
            <a:off x="5112026" y="5943600"/>
            <a:ext cx="1828800" cy="612648"/>
          </a:xfrm>
          <a:prstGeom prst="wedgeRectCallout">
            <a:avLst>
              <a:gd name="adj1" fmla="val -162964"/>
              <a:gd name="adj2" fmla="val -613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 when done with all writing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Count the number of words in a text file and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make a list of all the words in the file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silly_file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("silly.txt", 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silly_file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print (line,)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what should come next? (Hint: use split())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silly_file.close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("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words in file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 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num_words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is a silly file.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Here is some silly more text.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And even another silly line.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The fourth silly line.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/>
              <a:t>As a programmer, when would one use a file?</a:t>
            </a:r>
          </a:p>
          <a:p>
            <a:r>
              <a:rPr lang="en-US"/>
              <a:t>As a programmer, what does one do with a file?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Files store information</a:t>
            </a:r>
            <a:br>
              <a:rPr lang="en-US" dirty="0" smtClean="0"/>
            </a:br>
            <a:r>
              <a:rPr lang="en-US" dirty="0" smtClean="0"/>
              <a:t>when a program is not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Important operations:</a:t>
            </a:r>
          </a:p>
          <a:p>
            <a:r>
              <a:rPr lang="en-US" dirty="0" smtClean="0"/>
              <a:t>open </a:t>
            </a:r>
            <a:r>
              <a:rPr lang="en-US" dirty="0"/>
              <a:t>a file</a:t>
            </a:r>
          </a:p>
          <a:p>
            <a:endParaRPr lang="en-US" dirty="0"/>
          </a:p>
          <a:p>
            <a:r>
              <a:rPr lang="en-US" dirty="0"/>
              <a:t>close a file</a:t>
            </a:r>
          </a:p>
          <a:p>
            <a:endParaRPr lang="en-US" dirty="0"/>
          </a:p>
          <a:p>
            <a:r>
              <a:rPr lang="en-US" dirty="0"/>
              <a:t>read data</a:t>
            </a:r>
          </a:p>
          <a:p>
            <a:endParaRPr lang="en-US" dirty="0"/>
          </a:p>
          <a:p>
            <a:r>
              <a:rPr lang="en-US" dirty="0"/>
              <a:t>write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24400" y="1447800"/>
            <a:ext cx="1117600" cy="90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629400" y="1981200"/>
            <a:ext cx="9906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81600" y="3276600"/>
            <a:ext cx="2209800" cy="191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77000" y="5181600"/>
            <a:ext cx="1676400" cy="148625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Files and filenames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represents data on your disk drive</a:t>
            </a:r>
          </a:p>
          <a:p>
            <a:pPr lvl="1"/>
            <a:r>
              <a:rPr lang="en-US" dirty="0" smtClean="0"/>
              <a:t>It is an object in your Python program that you create</a:t>
            </a:r>
          </a:p>
          <a:p>
            <a:pPr lvl="1"/>
            <a:r>
              <a:rPr lang="en-US" dirty="0" smtClean="0"/>
              <a:t>Can read from it and write to it in your program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filename</a:t>
            </a:r>
            <a:r>
              <a:rPr lang="en-US" dirty="0" smtClean="0"/>
              <a:t> (usually a string) states where to find the data on your disk drive</a:t>
            </a:r>
          </a:p>
          <a:p>
            <a:pPr lvl="1"/>
            <a:r>
              <a:rPr lang="en-US" dirty="0" smtClean="0"/>
              <a:t>Can be used to find/create a file</a:t>
            </a:r>
          </a:p>
          <a:p>
            <a:pPr lvl="1"/>
            <a:r>
              <a:rPr lang="en-US" dirty="0" smtClean="0"/>
              <a:t>Examples of filenames:</a:t>
            </a:r>
          </a:p>
          <a:p>
            <a:pPr lvl="2"/>
            <a:r>
              <a:rPr lang="en-US" sz="1800" dirty="0"/>
              <a:t>Linux/Mac: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"/home/</a:t>
            </a:r>
            <a:r>
              <a:rPr lang="en-US" sz="16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efg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/class/160/lectures/</a:t>
            </a:r>
            <a:r>
              <a:rPr lang="en-US" sz="16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file_io.pptx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2"/>
            <a:r>
              <a:rPr lang="en-US" sz="1800" dirty="0" err="1"/>
              <a:t>Windows:</a:t>
            </a:r>
            <a:r>
              <a:rPr lang="en-US" sz="16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"C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:\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Users\</a:t>
            </a:r>
            <a:r>
              <a:rPr lang="en-US" sz="16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efg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\My Documents\cute_dog.jpg"</a:t>
            </a:r>
          </a:p>
          <a:p>
            <a:pPr lvl="2"/>
            <a:r>
              <a:rPr lang="en-US" sz="1600" dirty="0"/>
              <a:t>Linux/Mac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homework3/images/Husky.png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Husky.png</a:t>
            </a:r>
            <a:r>
              <a:rPr lang="en-US" sz="1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Two types of filenames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An</a:t>
            </a:r>
            <a:r>
              <a:rPr lang="en-US" dirty="0" smtClean="0">
                <a:solidFill>
                  <a:srgbClr val="FF0000"/>
                </a:solidFill>
              </a:rPr>
              <a:t> Absolute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filename gives a specific location on disk: 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efg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/class/160/18sp/lectures/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file_io.pptx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"C:\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Users\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efg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\My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Documents\homework3\images\Husky.png"</a:t>
            </a:r>
          </a:p>
          <a:p>
            <a:pPr lvl="1"/>
            <a:r>
              <a:rPr lang="en-US" dirty="0"/>
              <a:t>Starts with “/” (Unix) or “C:\” (Windows)</a:t>
            </a:r>
          </a:p>
          <a:p>
            <a:pPr lvl="1"/>
            <a:r>
              <a:rPr lang="en-US" dirty="0"/>
              <a:t>Warning:  code will fail to find the file if you </a:t>
            </a:r>
            <a:r>
              <a:rPr lang="en-US" dirty="0" smtClean="0"/>
              <a:t>move or rename </a:t>
            </a:r>
            <a:r>
              <a:rPr lang="en-US" dirty="0"/>
              <a:t>files or run your program on a different </a:t>
            </a:r>
            <a:r>
              <a:rPr lang="en-US" dirty="0" smtClean="0"/>
              <a:t>computer</a:t>
            </a:r>
          </a:p>
          <a:p>
            <a:pPr lvl="1"/>
            <a:endParaRPr lang="en-US" sz="1100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 Relative</a:t>
            </a:r>
            <a:r>
              <a:rPr lang="en-US" dirty="0" smtClean="0"/>
              <a:t> </a:t>
            </a:r>
            <a:r>
              <a:rPr lang="en-US" dirty="0"/>
              <a:t>filename gives a location relative to the </a:t>
            </a:r>
            <a:r>
              <a:rPr lang="en-US" i="1" dirty="0"/>
              <a:t>current working directory</a:t>
            </a:r>
            <a:r>
              <a:rPr lang="en-US" dirty="0" smtClean="0"/>
              <a:t>:</a:t>
            </a: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lectures/file_io.pptx"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images\Husky.png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"data\test-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small.fastq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/>
            <a:r>
              <a:rPr lang="en-US" dirty="0" smtClean="0"/>
              <a:t>Warning</a:t>
            </a:r>
            <a:r>
              <a:rPr lang="en-US" dirty="0"/>
              <a:t>:  code will fail to find the file unless you run your program from a directory that contains the given </a:t>
            </a:r>
            <a:r>
              <a:rPr lang="en-US" dirty="0" smtClean="0"/>
              <a:t>contents</a:t>
            </a:r>
          </a:p>
          <a:p>
            <a:pPr lvl="1"/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A relative </a:t>
            </a:r>
            <a:r>
              <a:rPr lang="en-US" i="1" dirty="0">
                <a:solidFill>
                  <a:srgbClr val="FF0000"/>
                </a:solidFill>
              </a:rPr>
              <a:t>filename is usually a better </a:t>
            </a:r>
            <a:r>
              <a:rPr lang="en-US" i="1" dirty="0" smtClean="0">
                <a:solidFill>
                  <a:srgbClr val="FF0000"/>
                </a:solidFill>
              </a:rPr>
              <a:t>choice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1600200"/>
            <a:ext cx="9296400" cy="4525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Linux/Mac</a:t>
            </a:r>
            <a:r>
              <a:rPr lang="en-US" sz="2800" dirty="0" smtClean="0"/>
              <a:t>: </a:t>
            </a:r>
            <a:r>
              <a:rPr lang="en-US" sz="2000" dirty="0" smtClean="0"/>
              <a:t>These </a:t>
            </a:r>
            <a:r>
              <a:rPr lang="en-US" sz="2000" i="1" u="sng" dirty="0" smtClean="0"/>
              <a:t>could</a:t>
            </a:r>
            <a:r>
              <a:rPr lang="en-US" sz="2000" dirty="0" smtClean="0"/>
              <a:t> all refer to the same file: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"/home/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efg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/class/160/homework3/images/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Husky.png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"homework3/images/Husky.png"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"images/Husky.png"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"Husky.png“</a:t>
            </a:r>
          </a:p>
          <a:p>
            <a:pPr marL="114300" indent="0">
              <a:buNone/>
            </a:pPr>
            <a:endParaRPr lang="en-US" sz="18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2800" dirty="0"/>
              <a:t>Windows:  </a:t>
            </a:r>
            <a:r>
              <a:rPr lang="en-US" sz="2000" dirty="0"/>
              <a:t>These </a:t>
            </a:r>
            <a:r>
              <a:rPr lang="en-US" sz="2000" i="1" u="sng" dirty="0"/>
              <a:t>could</a:t>
            </a:r>
            <a:r>
              <a:rPr lang="en-US" sz="2000" dirty="0"/>
              <a:t> all refer to the same file</a:t>
            </a:r>
            <a:r>
              <a:rPr lang="en-US" sz="2000" dirty="0" smtClean="0"/>
              <a:t>:</a:t>
            </a:r>
          </a:p>
          <a:p>
            <a:pPr marL="11430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"C:\Users\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efg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\My Documents\class\160\homework3\images\Husky.png"</a:t>
            </a:r>
            <a:b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"homework3\images\Husky.png"</a:t>
            </a:r>
          </a:p>
          <a:p>
            <a:pPr marL="11430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"images\Husky.png"</a:t>
            </a:r>
          </a:p>
          <a:p>
            <a:pPr marL="11430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"Husky.png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114300" indent="0">
              <a:buNone/>
            </a:pPr>
            <a:endParaRPr lang="en-US" sz="1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sz="1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Aside: “Current </a:t>
            </a:r>
            <a:r>
              <a:rPr lang="en-US" sz="3600" dirty="0"/>
              <a:t>Working Directory” in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Current </a:t>
            </a:r>
            <a:r>
              <a:rPr lang="en-US" sz="2400" dirty="0"/>
              <a:t>Working </a:t>
            </a:r>
            <a:r>
              <a:rPr lang="en-US" sz="2400" dirty="0" smtClean="0"/>
              <a:t>Directory  - the directory from which you ran Python</a:t>
            </a:r>
          </a:p>
          <a:p>
            <a:pPr marL="0" indent="0">
              <a:buNone/>
            </a:pPr>
            <a:r>
              <a:rPr lang="en-US" sz="2400" dirty="0" smtClean="0"/>
              <a:t>To determine it from a Python program:</a:t>
            </a:r>
          </a:p>
          <a:p>
            <a:pPr marL="0" indent="0">
              <a:buNone/>
            </a:pPr>
            <a:endParaRPr lang="en-US" sz="24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"The current working directory is",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Might print: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'/Users/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johndoe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/Documents'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096000" y="2895600"/>
            <a:ext cx="2362200" cy="685800"/>
          </a:xfrm>
          <a:prstGeom prst="wedgeRectCallout">
            <a:avLst>
              <a:gd name="adj1" fmla="val -222783"/>
              <a:gd name="adj2" fmla="val 5408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stands for “operating system”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 dirty="0" smtClean="0"/>
              <a:t>Opening </a:t>
            </a:r>
            <a:r>
              <a:rPr lang="en-US" dirty="0" smtClean="0"/>
              <a:t>a </a:t>
            </a:r>
            <a:r>
              <a:rPr lang="en-US" dirty="0"/>
              <a:t>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To open a file for </a:t>
            </a:r>
            <a:r>
              <a:rPr lang="en-US" sz="2000" dirty="0" smtClean="0"/>
              <a:t>reading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Open takes a filename and returns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 object.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This fails if the file cannot be found &amp; opened.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000" dirty="0" smtClean="0"/>
              <a:t>Or equivalently: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r")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/>
              <a:t>To open a file for writing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Will create datafile.dat if it does not already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exist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if datafile.dat already exists, then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will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be OVERWRITTEN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"w")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datafile.dat already exists, then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we will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append what we write to the end of that file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open("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"a")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357334" y="2438400"/>
            <a:ext cx="2362200" cy="685800"/>
          </a:xfrm>
          <a:prstGeom prst="wedgeRectCallout">
            <a:avLst>
              <a:gd name="adj1" fmla="val -109380"/>
              <a:gd name="adj2" fmla="val -304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 default, file is opened for reading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9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 dirty="0" smtClean="0"/>
              <a:t>Reading</a:t>
            </a:r>
            <a:r>
              <a:rPr lang="en-US" dirty="0" smtClean="0"/>
              <a:t> </a:t>
            </a:r>
            <a:r>
              <a:rPr lang="en-US" dirty="0"/>
              <a:t>a file in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10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Open takes a filename and returns a file object.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This fails if the file cannot be found &amp; opened.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open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datafile.dat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Approach 1: Process one line at a time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line_of_text </a:t>
            </a:r>
            <a:r>
              <a:rPr lang="en-US" sz="2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myfile: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line_of_text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 Approach 2: Process entire file at once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all_data_as_a_big_string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myfile.read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# close the file when done reading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Assumption: file is a sequence of </a:t>
            </a:r>
            <a:r>
              <a:rPr lang="en-US" sz="2400" i="1" dirty="0" smtClean="0">
                <a:solidFill>
                  <a:srgbClr val="FF0000"/>
                </a:solidFill>
              </a:rPr>
              <a:t>lines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Where </a:t>
            </a:r>
            <a:r>
              <a:rPr lang="en-US" sz="2400" i="1" dirty="0">
                <a:solidFill>
                  <a:srgbClr val="FF0000"/>
                </a:solidFill>
              </a:rPr>
              <a:t>does Python expect to find this </a:t>
            </a:r>
            <a:r>
              <a:rPr lang="en-US" sz="2400" i="1" dirty="0" smtClean="0">
                <a:solidFill>
                  <a:srgbClr val="FF0000"/>
                </a:solidFill>
              </a:rPr>
              <a:t>file (note the relative pathname)?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1043</Words>
  <Application>Microsoft Macintosh PowerPoint</Application>
  <PresentationFormat>On-screen Show (4:3)</PresentationFormat>
  <Paragraphs>209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Times New Roman</vt:lpstr>
      <vt:lpstr>Arial</vt:lpstr>
      <vt:lpstr>Office Theme</vt:lpstr>
      <vt:lpstr>File I/O</vt:lpstr>
      <vt:lpstr>File Input and Output</vt:lpstr>
      <vt:lpstr>Files store information when a program is not running</vt:lpstr>
      <vt:lpstr>Files and filenames</vt:lpstr>
      <vt:lpstr>Two types of filenames</vt:lpstr>
      <vt:lpstr>Examples</vt:lpstr>
      <vt:lpstr>Aside: “Current Working Directory” in Python</vt:lpstr>
      <vt:lpstr>Opening a file in python</vt:lpstr>
      <vt:lpstr>Reading a file in python</vt:lpstr>
      <vt:lpstr>Simple Reading a file Example</vt:lpstr>
      <vt:lpstr>Reading a file Example</vt:lpstr>
      <vt:lpstr>Reading a file multiple times</vt:lpstr>
      <vt:lpstr>Writing to a file in python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Microsoft Office User</cp:lastModifiedBy>
  <cp:revision>186</cp:revision>
  <cp:lastPrinted>2017-01-18T20:56:33Z</cp:lastPrinted>
  <dcterms:created xsi:type="dcterms:W3CDTF">2012-06-20T04:14:54Z</dcterms:created>
  <dcterms:modified xsi:type="dcterms:W3CDTF">2018-12-30T18:25:46Z</dcterms:modified>
</cp:coreProperties>
</file>