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8" r:id="rId4"/>
    <p:sldId id="258" r:id="rId5"/>
    <p:sldId id="269" r:id="rId6"/>
    <p:sldId id="259" r:id="rId7"/>
    <p:sldId id="265" r:id="rId8"/>
    <p:sldId id="266" r:id="rId9"/>
    <p:sldId id="267" r:id="rId10"/>
    <p:sldId id="270" r:id="rId11"/>
    <p:sldId id="260" r:id="rId12"/>
  </p:sldIdLst>
  <p:sldSz cx="9144000" cy="6858000" type="screen4x3"/>
  <p:notesSz cx="6997700" cy="92837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>
      <p:cViewPr varScale="1">
        <p:scale>
          <a:sx n="83" d="100"/>
          <a:sy n="83" d="100"/>
        </p:scale>
        <p:origin x="1056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/>
          <a:lstStyle>
            <a:lvl1pPr algn="r">
              <a:defRPr sz="1200"/>
            </a:lvl1pPr>
          </a:lstStyle>
          <a:p>
            <a:fld id="{9DFDE2EC-011A-4431-8126-DFD6C5DEFA34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28" tIns="46514" rIns="93028" bIns="465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28" tIns="46514" rIns="93028" bIns="4651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28" tIns="46514" rIns="93028" bIns="46514" rtlCol="0" anchor="b"/>
          <a:lstStyle>
            <a:lvl1pPr algn="r">
              <a:defRPr sz="1200"/>
            </a:lvl1pPr>
          </a:lstStyle>
          <a:p>
            <a:fld id="{E93A244E-A794-46B6-88DD-63FF4EDAC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95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Should ask how many people are already familiar with the notion</a:t>
            </a:r>
            <a:r>
              <a:rPr lang="en-US" baseline="0" dirty="0" smtClean="0"/>
              <a:t> of a set.  I suspect many students are not!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DB2C5E-D7E4-4CF1-94E0-7DD9FF5AE6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9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http://tinyurl.com/zbxu9jx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3A244E-A794-46B6-88DD-63FF4EDACC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2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F6D4-B540-4D3B-87A4-71DE35496EAF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57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1CA3D-79A1-485E-A8F9-222F19C059D8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72F0-BEA1-4706-BD39-797EFBE60FE9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51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66BBA-36CE-4875-8E4E-43A178AE06D0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C5356-59BB-4F3C-8040-32E178BA3EBA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D3026-762A-42D2-ACB0-F4A900A37A76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6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6B8D1-CC59-47D7-AFC5-FC5A5ABEB4B2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13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7EAAE-B388-4A76-8791-4F2F225D470A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94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B37AA-BECF-426E-B7EC-8BCFC8868E37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98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180A0-5735-45DA-A5A0-256345D1ADEE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8F76-4D23-4218-B500-3997B76DF8F6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0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82AFA-6B1B-4E73-98F5-5A4E69F7ED30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116F8-CDC4-49F2-BCCF-1DA3383D7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6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2" Type="http://schemas.openxmlformats.org/officeDocument/2006/relationships/tags" Target="../tags/tag4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2.xml.rels><?xml version="1.0" encoding="UTF-8" standalone="yes"?>
<Relationships xmlns="http://schemas.openxmlformats.org/package/2006/relationships"><Relationship Id="rId11" Type="http://schemas.openxmlformats.org/officeDocument/2006/relationships/tags" Target="../tags/tag15.xml"/><Relationship Id="rId12" Type="http://schemas.openxmlformats.org/officeDocument/2006/relationships/tags" Target="../tags/tag16.xml"/><Relationship Id="rId13" Type="http://schemas.openxmlformats.org/officeDocument/2006/relationships/slideLayout" Target="../slideLayouts/slideLayout2.xml"/><Relationship Id="rId14" Type="http://schemas.openxmlformats.org/officeDocument/2006/relationships/notesSlide" Target="../notesSlides/notesSlide1.xml"/><Relationship Id="rId15" Type="http://schemas.openxmlformats.org/officeDocument/2006/relationships/hyperlink" Target="http://docs.python.org/2/library/stdtypes.html#set" TargetMode="External"/><Relationship Id="rId1" Type="http://schemas.openxmlformats.org/officeDocument/2006/relationships/tags" Target="../tags/tag5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Relationship Id="rId7" Type="http://schemas.openxmlformats.org/officeDocument/2006/relationships/tags" Target="../tags/tag11.xml"/><Relationship Id="rId8" Type="http://schemas.openxmlformats.org/officeDocument/2006/relationships/tags" Target="../tags/tag12.xml"/><Relationship Id="rId9" Type="http://schemas.openxmlformats.org/officeDocument/2006/relationships/tags" Target="../tags/tag13.xml"/><Relationship Id="rId10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2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2" Type="http://schemas.openxmlformats.org/officeDocument/2006/relationships/tags" Target="../tags/tag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4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2.xml"/><Relationship Id="rId7" Type="http://schemas.openxmlformats.org/officeDocument/2006/relationships/hyperlink" Target="https://goo.gl/Q4Rdv1" TargetMode="External"/><Relationship Id="rId1" Type="http://schemas.openxmlformats.org/officeDocument/2006/relationships/tags" Target="../tags/tag28.xml"/><Relationship Id="rId2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2" Type="http://schemas.openxmlformats.org/officeDocument/2006/relationships/tags" Target="../tags/tag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2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every value may be placed in a </a:t>
            </a:r>
            <a:r>
              <a:rPr lang="en-US" u="sng" dirty="0" smtClean="0"/>
              <a:t>set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Set </a:t>
            </a:r>
            <a:r>
              <a:rPr lang="en-US" i="1" u="sng" dirty="0" smtClean="0"/>
              <a:t>elements</a:t>
            </a:r>
            <a:r>
              <a:rPr lang="en-US" dirty="0" smtClean="0"/>
              <a:t> must </a:t>
            </a:r>
            <a:r>
              <a:rPr lang="en-US" dirty="0"/>
              <a:t>be </a:t>
            </a:r>
            <a:r>
              <a:rPr lang="en-US" b="1" dirty="0"/>
              <a:t>immutable</a:t>
            </a:r>
            <a:r>
              <a:rPr lang="en-US" dirty="0"/>
              <a:t>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/>
              <a:t>tuple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</a:t>
            </a:r>
            <a:r>
              <a:rPr lang="en-US" dirty="0" smtClean="0"/>
              <a:t>dictionary</a:t>
            </a:r>
          </a:p>
          <a:p>
            <a:r>
              <a:rPr lang="en-US" dirty="0" smtClean="0"/>
              <a:t>The set itself is </a:t>
            </a:r>
            <a:r>
              <a:rPr lang="en-US" b="1" dirty="0" smtClean="0"/>
              <a:t>mutable</a:t>
            </a:r>
            <a:r>
              <a:rPr lang="en-US" dirty="0" smtClean="0"/>
              <a:t> (e.g. we can add and remove elements)</a:t>
            </a:r>
            <a:endParaRPr lang="en-US" dirty="0"/>
          </a:p>
          <a:p>
            <a:r>
              <a:rPr lang="en-US" b="1" dirty="0" smtClean="0"/>
              <a:t>Goal</a:t>
            </a:r>
            <a:r>
              <a:rPr lang="en-US" dirty="0" smtClean="0"/>
              <a:t>:  only set operations change the set</a:t>
            </a:r>
          </a:p>
          <a:p>
            <a:pPr lvl="1"/>
            <a:r>
              <a:rPr lang="en-US" dirty="0" smtClean="0"/>
              <a:t>after “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>
                <a:cs typeface="Courier New" pitchFamily="49" charset="0"/>
              </a:rPr>
              <a:t>”,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1700" dirty="0" smtClean="0"/>
              <a:t>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True</a:t>
            </a:r>
            <a:endParaRPr lang="en-US" sz="25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dirty="0" smtClean="0">
                <a:sym typeface="Symbol"/>
              </a:rPr>
              <a:t>  always evaluates to the same value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Both conditions should hold until </a:t>
            </a:r>
            <a:r>
              <a:rPr lang="en-US" sz="25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myset</a:t>
            </a:r>
            <a:r>
              <a:rPr lang="en-US" sz="25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dirty="0">
                <a:solidFill>
                  <a:prstClr val="black"/>
                </a:solidFill>
                <a:sym typeface="Symbol"/>
              </a:rPr>
              <a:t>is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b="1" dirty="0" smtClean="0"/>
              <a:t>Mutable elements </a:t>
            </a:r>
            <a:r>
              <a:rPr lang="en-US" b="1" dirty="0"/>
              <a:t>can violate these </a:t>
            </a:r>
            <a:r>
              <a:rPr lang="en-US" b="1" dirty="0" smtClean="0"/>
              <a:t>goals</a:t>
            </a:r>
          </a:p>
          <a:p>
            <a:r>
              <a:rPr lang="en-US" b="1" dirty="0" smtClean="0"/>
              <a:t>Aside: </a:t>
            </a:r>
            <a:r>
              <a:rPr lang="en-US" i="1" dirty="0" err="1" smtClean="0"/>
              <a:t>frozenset</a:t>
            </a:r>
            <a:r>
              <a:rPr lang="en-US" dirty="0" smtClean="0"/>
              <a:t> must contain immutable values and is itself immutable (cannot add and remove elements)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03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Not every value may be placed in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Set elements must </a:t>
            </a:r>
            <a:r>
              <a:rPr lang="en-US" dirty="0"/>
              <a:t>be immutable values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, float, </a:t>
            </a:r>
            <a:r>
              <a:rPr lang="en-US" dirty="0" err="1"/>
              <a:t>bool</a:t>
            </a:r>
            <a:r>
              <a:rPr lang="en-US" dirty="0"/>
              <a:t>, string, </a:t>
            </a:r>
            <a:r>
              <a:rPr lang="en-US" i="1" dirty="0"/>
              <a:t>tuple</a:t>
            </a:r>
            <a:endParaRPr lang="en-US" dirty="0"/>
          </a:p>
          <a:p>
            <a:pPr lvl="1"/>
            <a:r>
              <a:rPr lang="en-US" i="1" dirty="0"/>
              <a:t>not</a:t>
            </a:r>
            <a:r>
              <a:rPr lang="en-US" dirty="0"/>
              <a:t>:  list, set, dictionary</a:t>
            </a:r>
          </a:p>
          <a:p>
            <a:r>
              <a:rPr lang="en-US" dirty="0" smtClean="0"/>
              <a:t>Goal:  only set operations change the set</a:t>
            </a:r>
          </a:p>
          <a:p>
            <a:pPr lvl="1"/>
            <a:r>
              <a:rPr lang="en-US" dirty="0" smtClean="0"/>
              <a:t>after “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 smtClean="0">
                <a:cs typeface="Courier New" pitchFamily="49" charset="0"/>
              </a:rPr>
              <a:t>”,  </a:t>
            </a:r>
            <a:r>
              <a:rPr lang="en-US" sz="2500" b="1" dirty="0" smtClean="0">
                <a:latin typeface="Courier New" pitchFamily="49" charset="0"/>
                <a:cs typeface="Courier New" pitchFamily="49" charset="0"/>
              </a:rPr>
              <a:t>x in </a:t>
            </a:r>
            <a:r>
              <a:rPr lang="en-US" sz="25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1700" dirty="0" smtClean="0"/>
              <a:t> </a:t>
            </a:r>
            <a:r>
              <a:rPr lang="en-US" dirty="0">
                <a:sym typeface="Symbol"/>
              </a:rPr>
              <a:t>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True</a:t>
            </a:r>
            <a:endParaRPr lang="en-US" sz="2500" b="1" dirty="0" smtClean="0">
              <a:latin typeface="Courier New" pitchFamily="49" charset="0"/>
              <a:cs typeface="Courier New" pitchFamily="49" charset="0"/>
              <a:sym typeface="Symbol"/>
            </a:endParaRPr>
          </a:p>
          <a:p>
            <a:pPr lvl="1"/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dirty="0" smtClean="0">
                <a:sym typeface="Symbol"/>
              </a:rPr>
              <a:t>  always evaluates to the same value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prstClr val="black"/>
                </a:solidFill>
                <a:sym typeface="Symbol"/>
              </a:rPr>
              <a:t>Both conditions should hold until </a:t>
            </a:r>
            <a:r>
              <a:rPr lang="en-US" sz="25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/>
              </a:rPr>
              <a:t>myset</a:t>
            </a:r>
            <a:r>
              <a:rPr lang="en-US" sz="25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sz="2500" dirty="0" smtClean="0">
                <a:solidFill>
                  <a:prstClr val="black"/>
                </a:solidFill>
                <a:sym typeface="Symbol"/>
              </a:rPr>
              <a:t>itself </a:t>
            </a:r>
            <a:r>
              <a:rPr lang="en-US" dirty="0" smtClean="0">
                <a:solidFill>
                  <a:prstClr val="black"/>
                </a:solidFill>
                <a:sym typeface="Symbol"/>
              </a:rPr>
              <a:t>is changed</a:t>
            </a:r>
            <a:endParaRPr lang="en-US" b="1" dirty="0">
              <a:latin typeface="Courier New" pitchFamily="49" charset="0"/>
              <a:cs typeface="Courier New" pitchFamily="49" charset="0"/>
              <a:sym typeface="Symbol"/>
            </a:endParaRPr>
          </a:p>
          <a:p>
            <a:r>
              <a:rPr lang="en-US" dirty="0" smtClean="0"/>
              <a:t>Mutable elements </a:t>
            </a:r>
            <a:r>
              <a:rPr lang="en-US" dirty="0"/>
              <a:t>can violate these goals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list1 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["a", "b"]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list2 = list1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list3 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["a", "b"]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{ list1 }</a:t>
            </a:r>
            <a:r>
              <a:rPr lang="en-US" sz="2600" dirty="0" smtClean="0">
                <a:sym typeface="Symbol"/>
              </a:rPr>
              <a:t> </a:t>
            </a:r>
            <a:r>
              <a:rPr lang="en-US" sz="2600" dirty="0" smtClean="0">
                <a:solidFill>
                  <a:srgbClr val="FF0000"/>
                </a:solidFill>
                <a:sym typeface="Symbol"/>
              </a:rPr>
              <a:t> </a:t>
            </a:r>
            <a:r>
              <a:rPr lang="en-US" sz="2600" b="1" u="sng" dirty="0" smtClean="0">
                <a:solidFill>
                  <a:srgbClr val="FF0000"/>
                </a:solidFill>
                <a:sym typeface="Symbol"/>
              </a:rPr>
              <a:t>Hypothetical; actually illegal in Python!</a:t>
            </a:r>
            <a:endParaRPr lang="en-US" sz="2600" b="1" u="sng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list1 in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sym typeface="Symbol"/>
              </a:rPr>
              <a:t> True </a:t>
            </a:r>
            <a:endParaRPr lang="en-US" sz="26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list3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sym typeface="Symbol"/>
              </a:rPr>
              <a:t> True 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list2.append("c")	</a:t>
            </a:r>
            <a:r>
              <a:rPr lang="en-US" sz="2600" dirty="0">
                <a:sym typeface="Symbol"/>
              </a:rPr>
              <a:t>  </a:t>
            </a:r>
            <a:r>
              <a:rPr lang="en-US" sz="2600" dirty="0" smtClean="0">
                <a:sym typeface="Wingdings" panose="05000000000000000000" pitchFamily="2" charset="2"/>
              </a:rPr>
              <a:t>not </a:t>
            </a:r>
            <a:r>
              <a:rPr lang="en-US" sz="2600" dirty="0">
                <a:sym typeface="Wingdings" panose="05000000000000000000" pitchFamily="2" charset="2"/>
              </a:rPr>
              <a:t>modifying </a:t>
            </a:r>
            <a:r>
              <a:rPr lang="en-US" sz="2600" dirty="0" smtClean="0">
                <a:sym typeface="Wingdings" panose="05000000000000000000" pitchFamily="2" charset="2"/>
              </a:rPr>
              <a:t>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“</a:t>
            </a:r>
            <a:r>
              <a:rPr lang="en-US" sz="2600" dirty="0">
                <a:sym typeface="Wingdings" panose="05000000000000000000" pitchFamily="2" charset="2"/>
              </a:rPr>
              <a:t>directly”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list1 in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sym typeface="Symbol"/>
              </a:rPr>
              <a:t> </a:t>
            </a:r>
            <a:r>
              <a:rPr lang="en-US" sz="2600" dirty="0" smtClean="0">
                <a:sym typeface="Symbol"/>
              </a:rPr>
              <a:t>???	  m</a:t>
            </a:r>
            <a:r>
              <a:rPr lang="en-US" sz="2600" dirty="0" smtClean="0">
                <a:sym typeface="Wingdings" panose="05000000000000000000" pitchFamily="2" charset="2"/>
              </a:rPr>
              <a:t>odifying 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 smtClean="0">
                <a:sym typeface="Wingdings" panose="05000000000000000000" pitchFamily="2" charset="2"/>
              </a:rPr>
              <a:t>“indirectly” would lead to different results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list3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dirty="0">
                <a:sym typeface="Symbol"/>
              </a:rPr>
              <a:t> ???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5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Mathematical set:  a collection of values, without duplicates or order</a:t>
            </a:r>
          </a:p>
          <a:p>
            <a:r>
              <a:rPr lang="en-US" dirty="0"/>
              <a:t>Order does not matter</a:t>
            </a:r>
          </a:p>
          <a:p>
            <a:pPr marL="457200" lvl="1" indent="0">
              <a:buNone/>
            </a:pPr>
            <a:r>
              <a:rPr lang="en-US" dirty="0"/>
              <a:t>{ 1, 2, 3 } == { 3, 2, 1 }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No duplicates</a:t>
            </a:r>
          </a:p>
          <a:p>
            <a:pPr marL="457200" lvl="1" indent="0">
              <a:buNone/>
            </a:pPr>
            <a:r>
              <a:rPr lang="da-DK" dirty="0"/>
              <a:t>{ 3, 1, 4, 1, 5 } == { 5, 4, 3, 1 }</a:t>
            </a:r>
          </a:p>
          <a:p>
            <a:r>
              <a:rPr lang="en-US" dirty="0" smtClean="0"/>
              <a:t>For every data structure, ask:</a:t>
            </a:r>
          </a:p>
          <a:p>
            <a:pPr lvl="1"/>
            <a:r>
              <a:rPr lang="en-US" dirty="0" smtClean="0"/>
              <a:t>How to create</a:t>
            </a:r>
          </a:p>
          <a:p>
            <a:pPr lvl="1"/>
            <a:r>
              <a:rPr lang="en-US" dirty="0" smtClean="0"/>
              <a:t>How to query (look up) and perform other operations</a:t>
            </a:r>
          </a:p>
          <a:p>
            <a:pPr lvl="2"/>
            <a:r>
              <a:rPr lang="en-US" dirty="0" smtClean="0"/>
              <a:t>(Can result in a new set, or in some other </a:t>
            </a:r>
            <a:r>
              <a:rPr lang="en-US" dirty="0" err="1" smtClean="0"/>
              <a:t>datatype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How to modify</a:t>
            </a:r>
          </a:p>
          <a:p>
            <a:pPr marL="457200" lvl="1" indent="0">
              <a:buNone/>
            </a:pPr>
            <a:r>
              <a:rPr lang="en-US" dirty="0" smtClean="0"/>
              <a:t>Answer</a:t>
            </a:r>
            <a:r>
              <a:rPr lang="en-US" dirty="0"/>
              <a:t>:  </a:t>
            </a:r>
            <a:r>
              <a:rPr lang="en-US" dirty="0">
                <a:hlinkClick r:id="rId15"/>
              </a:rPr>
              <a:t>http://</a:t>
            </a:r>
            <a:r>
              <a:rPr lang="en-US" dirty="0" smtClean="0">
                <a:hlinkClick r:id="rId15"/>
              </a:rPr>
              <a:t>docs.python.org/2/library/stdtypes.html#set</a:t>
            </a:r>
            <a:endParaRPr lang="en-US" dirty="0" smtClean="0"/>
          </a:p>
        </p:txBody>
      </p:sp>
      <p:sp>
        <p:nvSpPr>
          <p:cNvPr id="4" name="Oval 3"/>
          <p:cNvSpPr/>
          <p:nvPr>
            <p:custDataLst>
              <p:tags r:id="rId3"/>
            </p:custDataLst>
          </p:nvPr>
        </p:nvSpPr>
        <p:spPr>
          <a:xfrm>
            <a:off x="6324600" y="2057400"/>
            <a:ext cx="1752600" cy="131734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7470714" y="2655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6708714" y="2209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>
            <p:custDataLst>
              <p:tags r:id="rId6"/>
            </p:custDataLst>
          </p:nvPr>
        </p:nvSpPr>
        <p:spPr>
          <a:xfrm>
            <a:off x="6778686" y="2819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Oval 12"/>
          <p:cNvSpPr/>
          <p:nvPr>
            <p:custDataLst>
              <p:tags r:id="rId7"/>
            </p:custDataLst>
          </p:nvPr>
        </p:nvSpPr>
        <p:spPr>
          <a:xfrm>
            <a:off x="6324600" y="3581400"/>
            <a:ext cx="1752600" cy="131734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>
            <p:custDataLst>
              <p:tags r:id="rId8"/>
            </p:custDataLst>
          </p:nvPr>
        </p:nvSpPr>
        <p:spPr>
          <a:xfrm>
            <a:off x="7470714" y="4179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6708714" y="373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>
            <p:custDataLst>
              <p:tags r:id="rId10"/>
            </p:custDataLst>
          </p:nvPr>
        </p:nvSpPr>
        <p:spPr>
          <a:xfrm>
            <a:off x="6778686" y="4343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9" name="TextBox 18"/>
          <p:cNvSpPr txBox="1"/>
          <p:nvPr>
            <p:custDataLst>
              <p:tags r:id="rId11"/>
            </p:custDataLst>
          </p:nvPr>
        </p:nvSpPr>
        <p:spPr>
          <a:xfrm>
            <a:off x="7085307" y="39184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12" grpId="0"/>
      <p:bldP spid="13" grpId="0" animBg="1"/>
      <p:bldP spid="14" grpId="0"/>
      <p:bldP spid="15" grpId="0"/>
      <p:bldP spid="16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Two ways to create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 </a:t>
            </a:r>
            <a:r>
              <a:rPr lang="en-US" dirty="0"/>
              <a:t>mathematical </a:t>
            </a:r>
            <a:r>
              <a:rPr lang="en-US" dirty="0" smtClean="0"/>
              <a:t>syntax: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odd = { 1, 3, 5 }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prime = { 2, 3, 5 }</a:t>
            </a:r>
          </a:p>
          <a:p>
            <a:pPr marL="457200" lvl="1" indent="0">
              <a:buNone/>
            </a:pPr>
            <a:r>
              <a:rPr lang="en-US" dirty="0" smtClean="0">
                <a:cs typeface="Courier New" pitchFamily="49" charset="0"/>
              </a:rPr>
              <a:t>Note: Cannot </a:t>
            </a:r>
            <a:r>
              <a:rPr lang="en-US" dirty="0">
                <a:cs typeface="Courier New" pitchFamily="49" charset="0"/>
              </a:rPr>
              <a:t>use 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” </a:t>
            </a:r>
            <a:r>
              <a:rPr lang="en-US" dirty="0" smtClean="0">
                <a:cs typeface="Courier New" pitchFamily="49" charset="0"/>
              </a:rPr>
              <a:t> to express empty </a:t>
            </a:r>
            <a:r>
              <a:rPr lang="en-US" dirty="0">
                <a:cs typeface="Courier New" pitchFamily="49" charset="0"/>
              </a:rPr>
              <a:t>set: </a:t>
            </a:r>
            <a:r>
              <a:rPr lang="en-US" dirty="0" smtClean="0">
                <a:cs typeface="Courier New" pitchFamily="49" charset="0"/>
              </a:rPr>
              <a:t>it means </a:t>
            </a:r>
            <a:r>
              <a:rPr lang="en-US" dirty="0">
                <a:cs typeface="Courier New" pitchFamily="49" charset="0"/>
              </a:rPr>
              <a:t>something else </a:t>
            </a:r>
            <a:r>
              <a:rPr lang="en-US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.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Construct from a </a:t>
            </a:r>
            <a:r>
              <a:rPr lang="en-US" b="1" u="sng" dirty="0" smtClean="0"/>
              <a:t>list:</a:t>
            </a:r>
            <a:r>
              <a:rPr lang="en-US" b="1" dirty="0" smtClean="0"/>
              <a:t> </a:t>
            </a:r>
            <a:r>
              <a:rPr lang="en-US" dirty="0" smtClean="0"/>
              <a:t> </a:t>
            </a:r>
            <a:r>
              <a:rPr lang="en-US" sz="2200" dirty="0" smtClean="0"/>
              <a:t>(also from a tuple or string)</a:t>
            </a:r>
            <a:endParaRPr lang="en-US" sz="2200" b="1" u="sng" dirty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odd = 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1, 3, 5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prime = 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[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2, 3, 5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 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empty = 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 [] ) # or set( )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Python always </a:t>
            </a:r>
            <a:r>
              <a:rPr lang="en-US" b="1" u="sng" dirty="0">
                <a:solidFill>
                  <a:srgbClr val="FF0000"/>
                </a:solidFill>
              </a:rPr>
              <a:t>prints</a:t>
            </a:r>
            <a:r>
              <a:rPr lang="en-US" dirty="0">
                <a:solidFill>
                  <a:srgbClr val="FF0000"/>
                </a:solidFill>
              </a:rPr>
              <a:t> using this </a:t>
            </a:r>
            <a:r>
              <a:rPr lang="en-US" dirty="0" smtClean="0">
                <a:solidFill>
                  <a:srgbClr val="FF0000"/>
                </a:solidFill>
              </a:rPr>
              <a:t>syntax above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0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Set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marL="5715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odd = { 1, 3, 5 }</a:t>
            </a:r>
          </a:p>
          <a:p>
            <a:pPr marL="5715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prime = { 2, 3, 5 }</a:t>
            </a:r>
          </a:p>
          <a:p>
            <a:endParaRPr lang="en-US" sz="1300" dirty="0" smtClean="0"/>
          </a:p>
          <a:p>
            <a:r>
              <a:rPr lang="en-US" dirty="0"/>
              <a:t>membership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	Python: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4 in prime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False</a:t>
            </a:r>
          </a:p>
          <a:p>
            <a:r>
              <a:rPr lang="en-US" dirty="0" smtClean="0"/>
              <a:t>union </a:t>
            </a:r>
            <a:r>
              <a:rPr lang="en-US" dirty="0">
                <a:sym typeface="Symbol"/>
              </a:rPr>
              <a:t>		</a:t>
            </a:r>
            <a:r>
              <a:rPr lang="en-US" dirty="0"/>
              <a:t>Python: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odd | prime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{ 1, 2, 3, 5 }</a:t>
            </a:r>
          </a:p>
          <a:p>
            <a:r>
              <a:rPr lang="en-US" dirty="0"/>
              <a:t>intersection  </a:t>
            </a:r>
            <a:r>
              <a:rPr lang="en-US" dirty="0">
                <a:sym typeface="Symbol"/>
              </a:rPr>
              <a:t>	</a:t>
            </a:r>
            <a:r>
              <a:rPr lang="en-US" dirty="0"/>
              <a:t>Python: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odd &amp; prime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{ 3, 5 }</a:t>
            </a:r>
          </a:p>
          <a:p>
            <a:r>
              <a:rPr lang="en-US" dirty="0"/>
              <a:t>difference \ or -	Python: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/>
              <a:t>	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odd – prime </a:t>
            </a:r>
            <a:r>
              <a:rPr lang="en-US" dirty="0">
                <a:sym typeface="Symbol"/>
              </a:rPr>
              <a:t></a:t>
            </a:r>
            <a:r>
              <a:rPr lang="en-US" dirty="0"/>
              <a:t> { 1 </a:t>
            </a:r>
            <a:r>
              <a:rPr lang="en-US" dirty="0" smtClean="0"/>
              <a:t>}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Think </a:t>
            </a:r>
            <a:r>
              <a:rPr lang="en-US" dirty="0">
                <a:solidFill>
                  <a:srgbClr val="FF0000"/>
                </a:solidFill>
              </a:rPr>
              <a:t>in terms of </a:t>
            </a:r>
            <a:r>
              <a:rPr lang="en-US" b="1" u="sng" dirty="0">
                <a:solidFill>
                  <a:srgbClr val="FF0000"/>
                </a:solidFill>
              </a:rPr>
              <a:t>set operations</a:t>
            </a:r>
            <a:r>
              <a:rPr lang="en-US" dirty="0">
                <a:solidFill>
                  <a:srgbClr val="FF0000"/>
                </a:solidFill>
              </a:rPr>
              <a:t>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i="1" dirty="0" smtClean="0">
                <a:solidFill>
                  <a:srgbClr val="FF0000"/>
                </a:solidFill>
              </a:rPr>
              <a:t>not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in terms of iteration and element operations</a:t>
            </a:r>
          </a:p>
          <a:p>
            <a:pPr lvl="3"/>
            <a:r>
              <a:rPr lang="en-US" sz="2900" dirty="0"/>
              <a:t>Shorter, clearer, less error-prone, faster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Although we can do iteration </a:t>
            </a:r>
            <a:r>
              <a:rPr lang="en-US" dirty="0"/>
              <a:t>over sets: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# iterates over items in </a:t>
            </a:r>
            <a:r>
              <a:rPr lang="en-US" b="1" i="1" u="sng" dirty="0">
                <a:latin typeface="Courier New" pitchFamily="49" charset="0"/>
                <a:cs typeface="Courier New" pitchFamily="49" charset="0"/>
              </a:rPr>
              <a:t>arbitrary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order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57150" indent="0">
              <a:buNone/>
            </a:pPr>
            <a:r>
              <a:rPr lang="en-US" sz="3100" dirty="0"/>
              <a:t>But we </a:t>
            </a:r>
            <a:r>
              <a:rPr lang="en-US" sz="3100" i="1" u="sng" dirty="0"/>
              <a:t>cannot</a:t>
            </a:r>
            <a:r>
              <a:rPr lang="en-US" sz="3100" dirty="0"/>
              <a:t> index into a set </a:t>
            </a:r>
            <a:r>
              <a:rPr lang="en-US" sz="3100" dirty="0" smtClean="0"/>
              <a:t>to access a specific element.</a:t>
            </a:r>
            <a:endParaRPr lang="en-US" sz="3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>
            <p:custDataLst>
              <p:tags r:id="rId4"/>
            </p:custDataLst>
          </p:nvPr>
        </p:nvSpPr>
        <p:spPr>
          <a:xfrm>
            <a:off x="1219200" y="3684115"/>
            <a:ext cx="59436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Modifying 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534400" cy="4876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one element to a set: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myset.add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newelt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|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newelt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Remove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one </a:t>
            </a:r>
            <a:r>
              <a:rPr lang="en-US" dirty="0"/>
              <a:t>element </a:t>
            </a:r>
            <a:r>
              <a:rPr lang="en-US" dirty="0" smtClean="0"/>
              <a:t>from </a:t>
            </a:r>
            <a:r>
              <a:rPr lang="en-US" dirty="0"/>
              <a:t>a set: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myset.remove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 </a:t>
            </a:r>
            <a:r>
              <a:rPr lang="en-US" dirty="0" smtClean="0">
                <a:cs typeface="Courier New" pitchFamily="49" charset="0"/>
              </a:rPr>
              <a:t># </a:t>
            </a:r>
            <a:r>
              <a:rPr lang="en-US" dirty="0" err="1" smtClean="0">
                <a:cs typeface="Courier New" pitchFamily="49" charset="0"/>
              </a:rPr>
              <a:t>elt</a:t>
            </a:r>
            <a:r>
              <a:rPr lang="en-US" dirty="0" smtClean="0">
                <a:cs typeface="Courier New" pitchFamily="49" charset="0"/>
              </a:rPr>
              <a:t> must be in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Courier New" pitchFamily="49" charset="0"/>
              </a:rPr>
              <a:t>or raises err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myset.discard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dirty="0" smtClean="0">
                <a:cs typeface="Courier New" pitchFamily="49" charset="0"/>
              </a:rPr>
              <a:t># never errs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elt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/>
              <a:t>What would this do?</a:t>
            </a:r>
          </a:p>
          <a:p>
            <a:pPr marL="457200" lvl="1" indent="0">
              <a:buNone/>
            </a:pP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myset</a:t>
            </a:r>
            <a:r>
              <a:rPr lang="en-US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– </a:t>
            </a:r>
            <a:r>
              <a:rPr lang="en-US" b="1" dirty="0" err="1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elt</a:t>
            </a: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b="1" dirty="0" smtClean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Remove and return an arbitrary element </a:t>
            </a:r>
            <a:r>
              <a:rPr lang="en-US" dirty="0"/>
              <a:t>from a set: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myset.pop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324464" y="6172200"/>
            <a:ext cx="7209153" cy="492443"/>
          </a:xfrm>
          <a:prstGeom prst="rect">
            <a:avLst/>
          </a:prstGeom>
          <a:solidFill>
            <a:srgbClr val="FFFF00">
              <a:alpha val="72000"/>
            </a:srgbClr>
          </a:solidFill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Note</a:t>
            </a:r>
            <a:r>
              <a:rPr lang="en-US" sz="2400" dirty="0" smtClean="0"/>
              <a:t>: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dirty="0" smtClean="0"/>
              <a:t>,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remove</a:t>
            </a:r>
            <a:r>
              <a:rPr lang="en-US" sz="2400" dirty="0" smtClean="0"/>
              <a:t> and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discard</a:t>
            </a:r>
            <a:r>
              <a:rPr lang="en-US" sz="2400" dirty="0" smtClean="0"/>
              <a:t> all return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9962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Practice with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z = {5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6, 7, 8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 = {1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, 2, 3, "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", 1, 5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 = z &amp; y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 = z | y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m = y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– z 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 = z – y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 = z</a:t>
            </a:r>
          </a:p>
          <a:p>
            <a:pPr marL="0" indent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 = set(z)</a:t>
            </a:r>
          </a:p>
          <a:p>
            <a:pPr marL="0" indent="0">
              <a:buNone/>
            </a:pP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z.add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(9)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6553200" y="23679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7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7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558ED5"/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n-US" sz="7200" dirty="0" smtClean="0"/>
              <a:t> </a:t>
            </a:r>
            <a:r>
              <a:rPr lang="en-US" dirty="0" smtClean="0"/>
              <a:t>vs.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operations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Find the common elements </a:t>
            </a:r>
            <a:r>
              <a:rPr lang="en-US" b="1" dirty="0">
                <a:solidFill>
                  <a:srgbClr val="000000"/>
                </a:solidFill>
              </a:rPr>
              <a:t>in </a:t>
            </a:r>
            <a:r>
              <a:rPr lang="en-US" b="1" dirty="0" smtClean="0">
                <a:solidFill>
                  <a:srgbClr val="000000"/>
                </a:solidFill>
              </a:rPr>
              <a:t>both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list1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list2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558ED5"/>
                </a:solidFill>
              </a:rPr>
              <a:t>out1 </a:t>
            </a:r>
            <a:r>
              <a:rPr lang="en-US" dirty="0">
                <a:solidFill>
                  <a:srgbClr val="558ED5"/>
                </a:solidFill>
              </a:rPr>
              <a:t>= []</a:t>
            </a: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for </a:t>
            </a:r>
            <a:r>
              <a:rPr lang="en-US" dirty="0" err="1">
                <a:solidFill>
                  <a:srgbClr val="558ED5"/>
                </a:solidFill>
              </a:rPr>
              <a:t>i</a:t>
            </a:r>
            <a:r>
              <a:rPr lang="en-US" dirty="0">
                <a:solidFill>
                  <a:srgbClr val="558ED5"/>
                </a:solidFill>
              </a:rPr>
              <a:t> in list2:</a:t>
            </a: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 </a:t>
            </a:r>
            <a:r>
              <a:rPr lang="en-US" dirty="0" smtClean="0">
                <a:solidFill>
                  <a:srgbClr val="558ED5"/>
                </a:solidFill>
              </a:rPr>
              <a:t>   </a:t>
            </a:r>
            <a:r>
              <a:rPr lang="en-US" dirty="0">
                <a:solidFill>
                  <a:srgbClr val="558ED5"/>
                </a:solidFill>
              </a:rPr>
              <a:t>if </a:t>
            </a:r>
            <a:r>
              <a:rPr lang="en-US" dirty="0" err="1">
                <a:solidFill>
                  <a:srgbClr val="558ED5"/>
                </a:solidFill>
              </a:rPr>
              <a:t>i</a:t>
            </a:r>
            <a:r>
              <a:rPr lang="en-US" dirty="0">
                <a:solidFill>
                  <a:srgbClr val="558ED5"/>
                </a:solidFill>
              </a:rPr>
              <a:t> in </a:t>
            </a:r>
            <a:r>
              <a:rPr lang="en-US" dirty="0" smtClean="0">
                <a:solidFill>
                  <a:srgbClr val="558ED5"/>
                </a:solidFill>
              </a:rPr>
              <a:t>list1:</a:t>
            </a:r>
            <a:endParaRPr lang="en-US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558ED5"/>
                </a:solidFill>
              </a:rPr>
              <a:t>   </a:t>
            </a:r>
            <a:r>
              <a:rPr lang="en-US" dirty="0" smtClean="0">
                <a:solidFill>
                  <a:srgbClr val="558ED5"/>
                </a:solidFill>
              </a:rPr>
              <a:t>     </a:t>
            </a:r>
            <a:r>
              <a:rPr lang="en-US" dirty="0">
                <a:solidFill>
                  <a:srgbClr val="558ED5"/>
                </a:solidFill>
              </a:rPr>
              <a:t>out1 .append(</a:t>
            </a:r>
            <a:r>
              <a:rPr lang="en-US" dirty="0" err="1">
                <a:solidFill>
                  <a:srgbClr val="558ED5"/>
                </a:solidFill>
              </a:rPr>
              <a:t>i</a:t>
            </a:r>
            <a:r>
              <a:rPr lang="en-US" dirty="0" smtClean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endParaRPr lang="en-US" dirty="0" smtClean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100" dirty="0" smtClean="0">
                <a:solidFill>
                  <a:srgbClr val="558ED5"/>
                </a:solidFill>
              </a:rPr>
              <a:t># Aside: We will learn about list comprehensions later</a:t>
            </a:r>
          </a:p>
          <a:p>
            <a:pPr marL="0" indent="0">
              <a:buNone/>
            </a:pPr>
            <a:r>
              <a:rPr lang="en-US" sz="2100" dirty="0" smtClean="0">
                <a:solidFill>
                  <a:srgbClr val="558ED5"/>
                </a:solidFill>
              </a:rPr>
              <a:t>out1 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= [</a:t>
            </a:r>
            <a:r>
              <a:rPr lang="en-US" sz="2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for </a:t>
            </a:r>
            <a:r>
              <a:rPr lang="en-US" sz="2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list2 if </a:t>
            </a:r>
            <a:r>
              <a:rPr lang="en-US" sz="21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</a:t>
            </a:r>
            <a:r>
              <a:rPr lang="en-US" sz="21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in list1]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-----------------------------------------------------------------------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Find </a:t>
            </a:r>
            <a:r>
              <a:rPr lang="en-US" dirty="0">
                <a:solidFill>
                  <a:srgbClr val="000000"/>
                </a:solidFill>
              </a:rPr>
              <a:t>the common elements </a:t>
            </a:r>
            <a:r>
              <a:rPr lang="en-US" b="1" dirty="0">
                <a:solidFill>
                  <a:srgbClr val="000000"/>
                </a:solidFill>
              </a:rPr>
              <a:t>in both </a:t>
            </a:r>
            <a:r>
              <a:rPr lang="en-US" dirty="0" smtClean="0">
                <a:solidFill>
                  <a:srgbClr val="FF0000"/>
                </a:solidFill>
              </a:rPr>
              <a:t>set1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set2</a:t>
            </a:r>
            <a:r>
              <a:rPr lang="en-US" dirty="0" smtClean="0">
                <a:solidFill>
                  <a:srgbClr val="000000"/>
                </a:solidFill>
              </a:rPr>
              <a:t>: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set1 &amp; </a:t>
            </a:r>
            <a:r>
              <a:rPr lang="en-US" dirty="0" smtClean="0">
                <a:solidFill>
                  <a:srgbClr val="FF0000"/>
                </a:solidFill>
              </a:rPr>
              <a:t>set2</a:t>
            </a:r>
          </a:p>
          <a:p>
            <a:pPr marL="0" indent="0">
              <a:buNone/>
            </a:pPr>
            <a:endParaRPr lang="en-US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Much shorter, clearer, easier to </a:t>
            </a:r>
            <a:r>
              <a:rPr lang="en-US" dirty="0" smtClean="0"/>
              <a:t>write with sets!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8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558ED5"/>
                </a:solidFill>
              </a:rPr>
              <a:t>List</a:t>
            </a:r>
            <a:r>
              <a:rPr lang="en-US" sz="7200" dirty="0"/>
              <a:t> </a:t>
            </a:r>
            <a:r>
              <a:rPr lang="en-US" dirty="0"/>
              <a:t>vs.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operations(2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534400" cy="533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Find </a:t>
            </a:r>
            <a:r>
              <a:rPr lang="en-US" sz="2400" dirty="0" smtClean="0">
                <a:solidFill>
                  <a:srgbClr val="000000"/>
                </a:solidFill>
              </a:rPr>
              <a:t>elements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b="1" dirty="0" smtClean="0">
                <a:solidFill>
                  <a:srgbClr val="000000"/>
                </a:solidFill>
              </a:rPr>
              <a:t>either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list1 </a:t>
            </a:r>
            <a:r>
              <a:rPr lang="en-US" sz="2400" dirty="0" smtClean="0">
                <a:solidFill>
                  <a:srgbClr val="000000"/>
                </a:solidFill>
              </a:rPr>
              <a:t>or </a:t>
            </a:r>
            <a:r>
              <a:rPr lang="en-US" sz="2400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list2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or both</a:t>
            </a:r>
            <a:r>
              <a:rPr lang="en-US" sz="2400" dirty="0" smtClean="0">
                <a:solidFill>
                  <a:srgbClr val="000000"/>
                </a:solidFill>
              </a:rPr>
              <a:t>) (without duplicates):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out2 = </a:t>
            </a:r>
            <a:r>
              <a:rPr lang="en-US" sz="2400" dirty="0" smtClean="0">
                <a:solidFill>
                  <a:srgbClr val="558ED5"/>
                </a:solidFill>
              </a:rPr>
              <a:t>list(list1)		# make a copy</a:t>
            </a:r>
            <a:endParaRPr lang="en-US" sz="24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for </a:t>
            </a:r>
            <a:r>
              <a:rPr lang="en-US" sz="2400" dirty="0" err="1">
                <a:solidFill>
                  <a:srgbClr val="558ED5"/>
                </a:solidFill>
              </a:rPr>
              <a:t>i</a:t>
            </a:r>
            <a:r>
              <a:rPr lang="en-US" sz="2400" dirty="0">
                <a:solidFill>
                  <a:srgbClr val="558ED5"/>
                </a:solidFill>
              </a:rPr>
              <a:t> in </a:t>
            </a:r>
            <a:r>
              <a:rPr lang="en-US" sz="2400" dirty="0" smtClean="0">
                <a:solidFill>
                  <a:srgbClr val="558ED5"/>
                </a:solidFill>
              </a:rPr>
              <a:t>list2</a:t>
            </a:r>
            <a:r>
              <a:rPr lang="en-US" sz="2400" dirty="0">
                <a:solidFill>
                  <a:srgbClr val="558ED5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 </a:t>
            </a:r>
            <a:r>
              <a:rPr lang="en-US" sz="2400" dirty="0" smtClean="0">
                <a:solidFill>
                  <a:srgbClr val="558ED5"/>
                </a:solidFill>
              </a:rPr>
              <a:t>   </a:t>
            </a:r>
            <a:r>
              <a:rPr lang="en-US" sz="2400" dirty="0">
                <a:solidFill>
                  <a:srgbClr val="558ED5"/>
                </a:solidFill>
              </a:rPr>
              <a:t>if </a:t>
            </a:r>
            <a:r>
              <a:rPr lang="en-US" sz="2400" dirty="0" err="1">
                <a:solidFill>
                  <a:srgbClr val="558ED5"/>
                </a:solidFill>
              </a:rPr>
              <a:t>i</a:t>
            </a:r>
            <a:r>
              <a:rPr lang="en-US" sz="2400" dirty="0">
                <a:solidFill>
                  <a:srgbClr val="558ED5"/>
                </a:solidFill>
              </a:rPr>
              <a:t> not in </a:t>
            </a:r>
            <a:r>
              <a:rPr lang="en-US" sz="2400" dirty="0" smtClean="0">
                <a:solidFill>
                  <a:srgbClr val="558ED5"/>
                </a:solidFill>
              </a:rPr>
              <a:t>list1:	# don’t append elements already in out2</a:t>
            </a:r>
            <a:endParaRPr lang="en-US" sz="24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558ED5"/>
                </a:solidFill>
              </a:rPr>
              <a:t>   </a:t>
            </a:r>
            <a:r>
              <a:rPr lang="en-US" sz="2400" dirty="0" smtClean="0">
                <a:solidFill>
                  <a:srgbClr val="558ED5"/>
                </a:solidFill>
              </a:rPr>
              <a:t>     </a:t>
            </a:r>
            <a:r>
              <a:rPr lang="en-US" sz="2400" dirty="0">
                <a:solidFill>
                  <a:srgbClr val="558ED5"/>
                </a:solidFill>
              </a:rPr>
              <a:t>out2.append(</a:t>
            </a:r>
            <a:r>
              <a:rPr lang="en-US" sz="2400" dirty="0" err="1">
                <a:solidFill>
                  <a:srgbClr val="558ED5"/>
                </a:solidFill>
              </a:rPr>
              <a:t>i</a:t>
            </a:r>
            <a:r>
              <a:rPr lang="en-US" sz="2400" dirty="0">
                <a:solidFill>
                  <a:srgbClr val="558ED5"/>
                </a:solidFill>
              </a:rPr>
              <a:t>)</a:t>
            </a:r>
          </a:p>
          <a:p>
            <a:pPr marL="0" indent="0">
              <a:buNone/>
            </a:pPr>
            <a:endParaRPr lang="en-US" sz="300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Another way: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558ED5"/>
                </a:solidFill>
              </a:rPr>
              <a:t>out2 </a:t>
            </a:r>
            <a:r>
              <a:rPr lang="en-US" sz="2000" dirty="0">
                <a:solidFill>
                  <a:srgbClr val="558ED5"/>
                </a:solidFill>
              </a:rPr>
              <a:t>= list1+list2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558ED5"/>
                </a:solidFill>
              </a:rPr>
              <a:t>for </a:t>
            </a:r>
            <a:r>
              <a:rPr lang="en-US" sz="2000" dirty="0" err="1">
                <a:solidFill>
                  <a:srgbClr val="558ED5"/>
                </a:solidFill>
              </a:rPr>
              <a:t>i</a:t>
            </a:r>
            <a:r>
              <a:rPr lang="en-US" sz="2000" dirty="0">
                <a:solidFill>
                  <a:srgbClr val="558ED5"/>
                </a:solidFill>
              </a:rPr>
              <a:t> in </a:t>
            </a:r>
            <a:r>
              <a:rPr lang="en-US" sz="2000" dirty="0" smtClean="0">
                <a:solidFill>
                  <a:srgbClr val="558ED5"/>
                </a:solidFill>
              </a:rPr>
              <a:t>out1:                  # out1 = common elements in both lists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558ED5"/>
                </a:solidFill>
              </a:rPr>
              <a:t>    out2.remove(</a:t>
            </a:r>
            <a:r>
              <a:rPr lang="en-US" sz="2000" dirty="0" err="1" smtClean="0">
                <a:solidFill>
                  <a:srgbClr val="558ED5"/>
                </a:solidFill>
              </a:rPr>
              <a:t>i</a:t>
            </a:r>
            <a:r>
              <a:rPr lang="en-US" sz="2000" dirty="0" smtClean="0">
                <a:solidFill>
                  <a:srgbClr val="558ED5"/>
                </a:solidFill>
              </a:rPr>
              <a:t>)         # Remove common elements</a:t>
            </a:r>
            <a:endParaRPr lang="en-US" sz="20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-----------------------------------------------------------------------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rgbClr val="000000"/>
                </a:solidFill>
              </a:rPr>
              <a:t>Find </a:t>
            </a:r>
            <a:r>
              <a:rPr lang="en-US" sz="2400" dirty="0">
                <a:solidFill>
                  <a:srgbClr val="000000"/>
                </a:solidFill>
              </a:rPr>
              <a:t>the </a:t>
            </a:r>
            <a:r>
              <a:rPr lang="en-US" sz="2400" dirty="0" smtClean="0">
                <a:solidFill>
                  <a:srgbClr val="000000"/>
                </a:solidFill>
              </a:rPr>
              <a:t>elements </a:t>
            </a:r>
            <a:r>
              <a:rPr lang="en-US" sz="2400" dirty="0">
                <a:solidFill>
                  <a:srgbClr val="000000"/>
                </a:solidFill>
              </a:rPr>
              <a:t>in </a:t>
            </a:r>
            <a:r>
              <a:rPr lang="en-US" sz="2400" b="1" dirty="0" smtClean="0">
                <a:solidFill>
                  <a:srgbClr val="000000"/>
                </a:solidFill>
              </a:rPr>
              <a:t>either</a:t>
            </a:r>
            <a:r>
              <a:rPr lang="en-US" sz="2400" dirty="0" smtClean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FF0000"/>
                </a:solidFill>
              </a:rPr>
              <a:t>set1 </a:t>
            </a:r>
            <a:r>
              <a:rPr lang="en-US" sz="2400" dirty="0" smtClean="0">
                <a:solidFill>
                  <a:srgbClr val="000000"/>
                </a:solidFill>
              </a:rPr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set2 </a:t>
            </a:r>
            <a:r>
              <a:rPr lang="en-US" sz="2400" dirty="0" smtClean="0">
                <a:solidFill>
                  <a:srgbClr val="000000"/>
                </a:solidFill>
              </a:rPr>
              <a:t>(</a:t>
            </a:r>
            <a:r>
              <a:rPr lang="en-US" sz="2400" b="1" dirty="0" smtClean="0">
                <a:solidFill>
                  <a:srgbClr val="000000"/>
                </a:solidFill>
              </a:rPr>
              <a:t>or both</a:t>
            </a:r>
            <a:r>
              <a:rPr lang="en-US" sz="2400" dirty="0" smtClean="0">
                <a:solidFill>
                  <a:srgbClr val="000000"/>
                </a:solidFill>
              </a:rPr>
              <a:t>):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set1 |</a:t>
            </a:r>
            <a:r>
              <a:rPr lang="en-US" sz="2400" dirty="0" smtClean="0">
                <a:solidFill>
                  <a:srgbClr val="FF0000"/>
                </a:solidFill>
              </a:rPr>
              <a:t> set2</a:t>
            </a:r>
          </a:p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lstStyle/>
          <a:p>
            <a:r>
              <a:rPr lang="en-US" sz="4800" dirty="0">
                <a:solidFill>
                  <a:srgbClr val="558ED5"/>
                </a:solidFill>
              </a:rPr>
              <a:t>List</a:t>
            </a:r>
            <a:r>
              <a:rPr lang="en-US" sz="7200" dirty="0"/>
              <a:t> </a:t>
            </a:r>
            <a:r>
              <a:rPr lang="en-US" dirty="0"/>
              <a:t>vs. </a:t>
            </a:r>
            <a:r>
              <a:rPr lang="en-US" dirty="0">
                <a:solidFill>
                  <a:srgbClr val="FF0000"/>
                </a:solidFill>
              </a:rPr>
              <a:t>set</a:t>
            </a:r>
            <a:r>
              <a:rPr lang="en-US" dirty="0"/>
              <a:t> operations(3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Find the elements in </a:t>
            </a:r>
            <a:r>
              <a:rPr lang="en-US" sz="2500" b="1" dirty="0" smtClean="0">
                <a:solidFill>
                  <a:srgbClr val="000000"/>
                </a:solidFill>
              </a:rPr>
              <a:t>either </a:t>
            </a:r>
            <a:r>
              <a:rPr lang="en-US" sz="2500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list </a:t>
            </a:r>
            <a:r>
              <a:rPr lang="en-US" sz="2500" b="1" dirty="0" smtClean="0">
                <a:solidFill>
                  <a:srgbClr val="000000"/>
                </a:solidFill>
              </a:rPr>
              <a:t>but </a:t>
            </a:r>
            <a:r>
              <a:rPr lang="en-US" sz="2500" b="1" u="sng" dirty="0" smtClean="0">
                <a:solidFill>
                  <a:srgbClr val="000000"/>
                </a:solidFill>
              </a:rPr>
              <a:t>not</a:t>
            </a:r>
            <a:r>
              <a:rPr lang="en-US" sz="2500" b="1" dirty="0" smtClean="0">
                <a:solidFill>
                  <a:srgbClr val="000000"/>
                </a:solidFill>
              </a:rPr>
              <a:t> in both</a:t>
            </a:r>
            <a:r>
              <a:rPr lang="en-US" sz="2500" dirty="0" smtClean="0">
                <a:solidFill>
                  <a:srgbClr val="000000"/>
                </a:solidFill>
              </a:rPr>
              <a:t>:</a:t>
            </a:r>
          </a:p>
          <a:p>
            <a:pPr marL="0" lvl="0" indent="0">
              <a:buNone/>
            </a:pPr>
            <a:r>
              <a:rPr lang="en-US" sz="2500" dirty="0" smtClean="0">
                <a:solidFill>
                  <a:srgbClr val="558ED5"/>
                </a:solidFill>
              </a:rPr>
              <a:t>out3 </a:t>
            </a:r>
            <a:r>
              <a:rPr lang="en-US" sz="2500" dirty="0">
                <a:solidFill>
                  <a:srgbClr val="558ED5"/>
                </a:solidFill>
              </a:rPr>
              <a:t>= []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558ED5"/>
                </a:solidFill>
              </a:rPr>
              <a:t>for </a:t>
            </a:r>
            <a:r>
              <a:rPr lang="en-US" sz="2500" dirty="0" err="1">
                <a:solidFill>
                  <a:srgbClr val="558ED5"/>
                </a:solidFill>
              </a:rPr>
              <a:t>i</a:t>
            </a:r>
            <a:r>
              <a:rPr lang="en-US" sz="2500" dirty="0">
                <a:solidFill>
                  <a:srgbClr val="558ED5"/>
                </a:solidFill>
              </a:rPr>
              <a:t> in list1+list2: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558ED5"/>
                </a:solidFill>
              </a:rPr>
              <a:t> </a:t>
            </a:r>
            <a:r>
              <a:rPr lang="en-US" sz="2500" dirty="0" smtClean="0">
                <a:solidFill>
                  <a:srgbClr val="558ED5"/>
                </a:solidFill>
              </a:rPr>
              <a:t>   </a:t>
            </a:r>
            <a:r>
              <a:rPr lang="en-US" sz="2500" dirty="0">
                <a:solidFill>
                  <a:srgbClr val="558ED5"/>
                </a:solidFill>
              </a:rPr>
              <a:t>if </a:t>
            </a:r>
            <a:r>
              <a:rPr lang="en-US" sz="2500" dirty="0" err="1">
                <a:solidFill>
                  <a:srgbClr val="558ED5"/>
                </a:solidFill>
              </a:rPr>
              <a:t>i</a:t>
            </a:r>
            <a:r>
              <a:rPr lang="en-US" sz="2500" dirty="0">
                <a:solidFill>
                  <a:srgbClr val="558ED5"/>
                </a:solidFill>
              </a:rPr>
              <a:t> not in list1 or </a:t>
            </a:r>
            <a:r>
              <a:rPr lang="en-US" sz="2500" dirty="0" err="1">
                <a:solidFill>
                  <a:srgbClr val="558ED5"/>
                </a:solidFill>
              </a:rPr>
              <a:t>i</a:t>
            </a:r>
            <a:r>
              <a:rPr lang="en-US" sz="2500" dirty="0">
                <a:solidFill>
                  <a:srgbClr val="558ED5"/>
                </a:solidFill>
              </a:rPr>
              <a:t> not in list2:</a:t>
            </a:r>
          </a:p>
          <a:p>
            <a:pPr marL="0" lvl="0" indent="0">
              <a:buNone/>
            </a:pPr>
            <a:r>
              <a:rPr lang="en-US" sz="2500" dirty="0">
                <a:solidFill>
                  <a:srgbClr val="558ED5"/>
                </a:solidFill>
              </a:rPr>
              <a:t>   </a:t>
            </a:r>
            <a:r>
              <a:rPr lang="en-US" sz="2500" dirty="0" smtClean="0">
                <a:solidFill>
                  <a:srgbClr val="558ED5"/>
                </a:solidFill>
              </a:rPr>
              <a:t>     </a:t>
            </a:r>
            <a:r>
              <a:rPr lang="en-US" sz="2500" dirty="0">
                <a:solidFill>
                  <a:srgbClr val="558ED5"/>
                </a:solidFill>
              </a:rPr>
              <a:t>out3.append(</a:t>
            </a:r>
            <a:r>
              <a:rPr lang="en-US" sz="2500" dirty="0" err="1">
                <a:solidFill>
                  <a:srgbClr val="558ED5"/>
                </a:solidFill>
              </a:rPr>
              <a:t>i</a:t>
            </a:r>
            <a:r>
              <a:rPr lang="en-US" sz="2500" dirty="0" smtClean="0">
                <a:solidFill>
                  <a:srgbClr val="558ED5"/>
                </a:solidFill>
              </a:rPr>
              <a:t>)</a:t>
            </a:r>
            <a:endParaRPr lang="en-US" sz="2500" dirty="0">
              <a:solidFill>
                <a:srgbClr val="558ED5"/>
              </a:solidFill>
            </a:endParaRPr>
          </a:p>
          <a:p>
            <a:pPr marL="0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----------------------------------------------------------------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000000"/>
                </a:solidFill>
              </a:rPr>
              <a:t>Find </a:t>
            </a:r>
            <a:r>
              <a:rPr lang="en-US" sz="2500" dirty="0">
                <a:solidFill>
                  <a:srgbClr val="000000"/>
                </a:solidFill>
              </a:rPr>
              <a:t>the elements in </a:t>
            </a:r>
            <a:r>
              <a:rPr lang="en-US" sz="2500" b="1" dirty="0" smtClean="0">
                <a:solidFill>
                  <a:srgbClr val="000000"/>
                </a:solidFill>
              </a:rPr>
              <a:t>either </a:t>
            </a:r>
            <a:r>
              <a:rPr lang="en-US" sz="2500" b="1" dirty="0" smtClean="0">
                <a:solidFill>
                  <a:srgbClr val="FF0000"/>
                </a:solidFill>
              </a:rPr>
              <a:t>set</a:t>
            </a:r>
            <a:r>
              <a:rPr lang="en-US" sz="2500" dirty="0" smtClean="0">
                <a:solidFill>
                  <a:srgbClr val="000000"/>
                </a:solidFill>
              </a:rPr>
              <a:t> </a:t>
            </a:r>
            <a:r>
              <a:rPr lang="en-US" sz="2500" b="1" dirty="0" smtClean="0">
                <a:solidFill>
                  <a:srgbClr val="000000"/>
                </a:solidFill>
              </a:rPr>
              <a:t>but </a:t>
            </a:r>
            <a:r>
              <a:rPr lang="en-US" sz="2500" b="1" u="sng" dirty="0">
                <a:solidFill>
                  <a:srgbClr val="000000"/>
                </a:solidFill>
              </a:rPr>
              <a:t>not</a:t>
            </a:r>
            <a:r>
              <a:rPr lang="en-US" sz="2500" b="1" dirty="0">
                <a:solidFill>
                  <a:srgbClr val="000000"/>
                </a:solidFill>
              </a:rPr>
              <a:t> in both</a:t>
            </a:r>
            <a:r>
              <a:rPr lang="en-US" sz="2500" dirty="0">
                <a:solidFill>
                  <a:srgbClr val="00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500" dirty="0" smtClean="0">
                <a:solidFill>
                  <a:srgbClr val="FF0000"/>
                </a:solidFill>
              </a:rPr>
              <a:t>set1 ^ set2</a:t>
            </a:r>
          </a:p>
          <a:p>
            <a:pPr marL="0" indent="0">
              <a:buNone/>
            </a:pPr>
            <a:endParaRPr lang="en-US" dirty="0">
              <a:solidFill>
                <a:srgbClr val="558ED5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64116F8-CDC4-49F2-BCCF-1DA3383D7C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9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</TotalTime>
  <Words>802</Words>
  <Application>Microsoft Macintosh PowerPoint</Application>
  <PresentationFormat>On-screen Show (4:3)</PresentationFormat>
  <Paragraphs>157</Paragraphs>
  <Slides>11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Symbol</vt:lpstr>
      <vt:lpstr>Wingdings</vt:lpstr>
      <vt:lpstr>Arial</vt:lpstr>
      <vt:lpstr>Office Theme</vt:lpstr>
      <vt:lpstr>Sets</vt:lpstr>
      <vt:lpstr>Sets</vt:lpstr>
      <vt:lpstr>Two ways to create a set</vt:lpstr>
      <vt:lpstr>Set operations</vt:lpstr>
      <vt:lpstr>Modifying a set</vt:lpstr>
      <vt:lpstr>Practice with sets</vt:lpstr>
      <vt:lpstr>List vs. set operations (1)</vt:lpstr>
      <vt:lpstr>List vs. set operations(2)</vt:lpstr>
      <vt:lpstr>List vs. set operations(3)</vt:lpstr>
      <vt:lpstr>Not every value may be placed in a set</vt:lpstr>
      <vt:lpstr>Not every value may be placed in a set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</dc:creator>
  <cp:lastModifiedBy>Microsoft Office User</cp:lastModifiedBy>
  <cp:revision>60</cp:revision>
  <cp:lastPrinted>2015-04-11T01:13:11Z</cp:lastPrinted>
  <dcterms:created xsi:type="dcterms:W3CDTF">2012-11-24T16:40:42Z</dcterms:created>
  <dcterms:modified xsi:type="dcterms:W3CDTF">2018-12-30T18:25:58Z</dcterms:modified>
</cp:coreProperties>
</file>