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57" r:id="rId4"/>
    <p:sldId id="258" r:id="rId5"/>
    <p:sldId id="268" r:id="rId6"/>
    <p:sldId id="267" r:id="rId7"/>
    <p:sldId id="276" r:id="rId8"/>
    <p:sldId id="264" r:id="rId9"/>
    <p:sldId id="274" r:id="rId10"/>
    <p:sldId id="270" r:id="rId11"/>
    <p:sldId id="269" r:id="rId12"/>
    <p:sldId id="273" r:id="rId13"/>
    <p:sldId id="271" r:id="rId14"/>
    <p:sldId id="277" r:id="rId15"/>
    <p:sldId id="272" r:id="rId16"/>
    <p:sldId id="278" r:id="rId17"/>
  </p:sldIdLst>
  <p:sldSz cx="9144000" cy="6858000" type="screen4x3"/>
  <p:notesSz cx="7010400" cy="92964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817" autoAdjust="0"/>
  </p:normalViewPr>
  <p:slideViewPr>
    <p:cSldViewPr>
      <p:cViewPr varScale="1">
        <p:scale>
          <a:sx n="68" d="100"/>
          <a:sy n="68" d="100"/>
        </p:scale>
        <p:origin x="149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22D4D661-FC7A-4F50-AF8F-D9030122E2DD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4681C95C-8DDA-43F4-A60A-E7F126492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tmonster.com/id/CE021297.html" TargetMode="External"/><Relationship Id="rId4" Type="http://schemas.openxmlformats.org/officeDocument/2006/relationships/hyperlink" Target="http://www.factmonster.com/id/CE033546.html" TargetMode="External"/><Relationship Id="rId5" Type="http://schemas.openxmlformats.org/officeDocument/2006/relationships/hyperlink" Target="http://womenshistory.about.com/od/mariecurie/p/marie_curie.htm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r>
              <a:rPr lang="en-US" dirty="0">
                <a:hlinkClick r:id="rId3"/>
              </a:rPr>
              <a:t>names: ['Isaac Newton', 'Albert Einstein', '</a:t>
            </a:r>
            <a:r>
              <a:rPr lang="en-US" dirty="0" err="1">
                <a:hlinkClick r:id="rId3"/>
              </a:rPr>
              <a:t>Niels</a:t>
            </a:r>
            <a:r>
              <a:rPr lang="en-US" dirty="0">
                <a:hlinkClick r:id="rId3"/>
              </a:rPr>
              <a:t> Bohr', 'Marie Curie', 'Charles Darwin', 'Louis Pasteur', 'Galileo Galilei', 'Margaret Mead']</a:t>
            </a: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r>
              <a:rPr lang="en-US" dirty="0">
                <a:hlinkClick r:id="rId3"/>
              </a:rPr>
              <a:t>sorted(names): ['Albert Einstein', 'Charles Darwin', 'Galileo Galilei', 'Isaac Newton', 'Louis Pasteur', 'Margaret Mead', 'Marie Curie', '</a:t>
            </a:r>
            <a:r>
              <a:rPr lang="en-US" dirty="0" err="1">
                <a:hlinkClick r:id="rId3"/>
              </a:rPr>
              <a:t>Niels</a:t>
            </a:r>
            <a:r>
              <a:rPr lang="en-US" dirty="0">
                <a:hlinkClick r:id="rId3"/>
              </a:rPr>
              <a:t> Bohr']</a:t>
            </a: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endParaRPr lang="en-US" dirty="0">
              <a:hlinkClick r:id="rId3"/>
            </a:endParaRPr>
          </a:p>
          <a:p>
            <a:pPr defTabSz="931706">
              <a:defRPr/>
            </a:pPr>
            <a:r>
              <a:rPr lang="en-US" dirty="0">
                <a:hlinkClick r:id="rId3"/>
              </a:rPr>
              <a:t>Goodall, Jane</a:t>
            </a:r>
            <a:r>
              <a:rPr lang="en-US" dirty="0"/>
              <a:t>, English </a:t>
            </a:r>
            <a:r>
              <a:rPr lang="en-US" dirty="0">
                <a:hlinkClick r:id="rId4"/>
              </a:rPr>
              <a:t>Mead, Margaret</a:t>
            </a:r>
            <a:r>
              <a:rPr lang="en-US" dirty="0"/>
              <a:t>, </a:t>
            </a:r>
            <a:r>
              <a:rPr lang="en-US" b="1" dirty="0"/>
              <a:t> </a:t>
            </a:r>
            <a:r>
              <a:rPr lang="en-US" b="1" u="sng" dirty="0">
                <a:hlinkClick r:id="rId5"/>
              </a:rPr>
              <a:t>Marie Curie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1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 ")[1]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names = ["Isaac Newton", "Fig Newton", "Niels Bohr"]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reverse = True):"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reverse = True)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(name):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(name))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sorted(names, key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/>
          </a:p>
          <a:p>
            <a:r>
              <a:rPr lang="en-US" dirty="0" smtClean="0"/>
              <a:t>sorted(names, key = </a:t>
            </a:r>
            <a:r>
              <a:rPr lang="en-US" dirty="0" err="1" smtClean="0"/>
              <a:t>last_name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Niels</a:t>
            </a:r>
            <a:r>
              <a:rPr lang="en-US" dirty="0" smtClean="0"/>
              <a:t> Bohr', 'Isaac Newton', 'Fred Newton']</a:t>
            </a:r>
          </a:p>
          <a:p>
            <a:r>
              <a:rPr lang="en-US" dirty="0" smtClean="0"/>
              <a:t>sorted(names, key = </a:t>
            </a:r>
            <a:r>
              <a:rPr lang="en-US" dirty="0" err="1" smtClean="0"/>
              <a:t>last_name</a:t>
            </a:r>
            <a:r>
              <a:rPr lang="en-US" dirty="0" smtClean="0"/>
              <a:t>, reverse = True):</a:t>
            </a:r>
          </a:p>
          <a:p>
            <a:r>
              <a:rPr lang="en-US" dirty="0" smtClean="0"/>
              <a:t>['Isaac Newton', 'Fred Newton', '</a:t>
            </a:r>
            <a:r>
              <a:rPr lang="en-US" dirty="0" err="1" smtClean="0"/>
              <a:t>Niels</a:t>
            </a:r>
            <a:r>
              <a:rPr lang="en-US" dirty="0" smtClean="0"/>
              <a:t> Bohr']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Niels</a:t>
            </a:r>
            <a:r>
              <a:rPr lang="en-US" dirty="0" smtClean="0"/>
              <a:t> Bohr', 'Fred Newton', 'Isaac Newton']</a:t>
            </a:r>
          </a:p>
          <a:p>
            <a:r>
              <a:rPr lang="en-US" dirty="0" smtClean="0"/>
              <a:t>['</a:t>
            </a:r>
            <a:r>
              <a:rPr lang="en-US" dirty="0" err="1" smtClean="0"/>
              <a:t>Niels</a:t>
            </a:r>
            <a:r>
              <a:rPr lang="en-US" dirty="0" smtClean="0"/>
              <a:t> Bohr', 'Isaac Newton', 'Fred Newton']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6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 all of these: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operator.itemgetter</a:t>
            </a:r>
            <a:r>
              <a:rPr lang="en-US" dirty="0" smtClean="0"/>
              <a:t> object at 0x7f5f390a0910&gt;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</a:p>
          <a:p>
            <a:r>
              <a:rPr lang="en-US" dirty="0" smtClean="0"/>
              <a:t>('m', '</a:t>
            </a:r>
            <a:r>
              <a:rPr lang="en-US" dirty="0" err="1" smtClean="0"/>
              <a:t>i</a:t>
            </a:r>
            <a:r>
              <a:rPr lang="en-US" dirty="0" smtClean="0"/>
              <a:t>', 'k', 'e')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49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lists is in </a:t>
            </a:r>
            <a:r>
              <a:rPr lang="en-US" smtClean="0"/>
              <a:t>lexicographic order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Take a look at the list you created, it can now be sorted: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):", sorted(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Or sorted in reverse: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"sorted(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reverse = True):"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print sorted(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reverse = True)</a:t>
            </a:r>
          </a:p>
          <a:p>
            <a:r>
              <a:rPr lang="en-US" dirty="0"/>
              <a:t>(This works because Python compares two elements that are lists </a:t>
            </a:r>
            <a:r>
              <a:rPr lang="en-US" i="1" dirty="0" err="1"/>
              <a:t>elementwise</a:t>
            </a:r>
            <a:r>
              <a:rPr lang="en-US" dirty="0"/>
              <a:t>.)</a:t>
            </a: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defTabSz="931706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[['Newton', 'Isaac Newton'], ['Newton', 'Fred Newton'], ['Bohr',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Bohr']]</a:t>
            </a: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 [['Bohr',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Bohr'], ['Newton', 'Fred Newton'], ['Newton', 'Isaac Newton']]</a:t>
            </a: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reverse = True):</a:t>
            </a: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[['Newton', 'Isaac Newton'], ['Newton', 'Fred Newton'], ['Bohr',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Bohr']]</a:t>
            </a:r>
          </a:p>
          <a:p>
            <a:pPr defTabSz="931706"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sorted_names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['Isaac Newton', 'Fred Newton',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Bohr']</a:t>
            </a: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defTabSz="931706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a list of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lists (tuples would be better!)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Aside, instead of: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(name), name])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You could do: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(name), name] for name in names]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Aside, instead of: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sorted_names.append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You could do: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sorted_names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sorted_keyed_names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it-IT" b="0" dirty="0" smtClean="0"/>
              <a:t>&gt;&gt;&gt; al = [ [ 1, 17, 32 ], [ 1, 17, 8 ], [ 1, 12, 103] ]</a:t>
            </a:r>
          </a:p>
          <a:p>
            <a:r>
              <a:rPr lang="it-IT" b="0" dirty="0" smtClean="0"/>
              <a:t>&gt;&gt;&gt; sorted(al)</a:t>
            </a:r>
          </a:p>
          <a:p>
            <a:r>
              <a:rPr lang="it-IT" b="0" dirty="0" smtClean="0"/>
              <a:t>[[1, 12, 103], [1, 17, 8], [1, 17, 32]]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81C95C-8DDA-43F4-A60A-E7F1264920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7130-51CA-4D54-8823-4E7DA95D6CC6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3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3FA6-3BE7-482A-9D74-F1530AAAF5A9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11D0-3EAC-4BAF-8BAA-3DA45FA12D9D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0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0660-0547-4C87-9CB4-454CF7EBDF2B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0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6E24-4753-4DE8-B5A3-460B456F1911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2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2C3-E600-4AFD-A642-BB85374429EB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43B2F-CF81-4548-A05E-90CE0241C2CB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ED4F-D5C8-4015-8113-3D60F87DBD0E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88DD-66A9-4E0B-9EE0-C8B59AB5A6AD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9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F8114-F81F-47E2-9A0E-72117180AA2E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C493-AEBB-42DC-BF0C-8AF1D5F58204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4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83B3-6519-4A95-B910-A1EB52BBDAE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A3EE6-69D6-4515-8D42-B05ADBEF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7" Type="http://schemas.openxmlformats.org/officeDocument/2006/relationships/hyperlink" Target="https://goo.gl/b8SaKw" TargetMode="Externa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slideLayout" Target="../slideLayouts/slideLayout2.xml"/><Relationship Id="rId7" Type="http://schemas.openxmlformats.org/officeDocument/2006/relationships/hyperlink" Target="https://goo.gl/vadg5v" TargetMode="External"/><Relationship Id="rId1" Type="http://schemas.openxmlformats.org/officeDocument/2006/relationships/tags" Target="../tags/tag52.xml"/><Relationship Id="rId2" Type="http://schemas.openxmlformats.org/officeDocument/2006/relationships/tags" Target="../tags/tag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4" Type="http://schemas.openxmlformats.org/officeDocument/2006/relationships/tags" Target="../tags/tag63.xml"/><Relationship Id="rId5" Type="http://schemas.openxmlformats.org/officeDocument/2006/relationships/tags" Target="../tags/tag64.xml"/><Relationship Id="rId6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8" Type="http://schemas.openxmlformats.org/officeDocument/2006/relationships/hyperlink" Target="https://goo.gl/szUTR9" TargetMode="Externa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tags" Target="../tags/tag69.xml"/><Relationship Id="rId5" Type="http://schemas.openxmlformats.org/officeDocument/2006/relationships/tags" Target="../tags/tag70.xml"/><Relationship Id="rId6" Type="http://schemas.openxmlformats.org/officeDocument/2006/relationships/tags" Target="../tags/tag71.xml"/><Relationship Id="rId7" Type="http://schemas.openxmlformats.org/officeDocument/2006/relationships/tags" Target="../tags/tag72.xml"/><Relationship Id="rId8" Type="http://schemas.openxmlformats.org/officeDocument/2006/relationships/tags" Target="../tags/tag73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tags" Target="../tags/tag80.xml"/><Relationship Id="rId5" Type="http://schemas.openxmlformats.org/officeDocument/2006/relationships/tags" Target="../tags/tag81.xml"/><Relationship Id="rId6" Type="http://schemas.openxmlformats.org/officeDocument/2006/relationships/tags" Target="../tags/tag82.xml"/><Relationship Id="rId7" Type="http://schemas.openxmlformats.org/officeDocument/2006/relationships/tags" Target="../tags/tag83.xml"/><Relationship Id="rId8" Type="http://schemas.openxmlformats.org/officeDocument/2006/relationships/tags" Target="../tags/tag84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6.xml"/><Relationship Id="rId11" Type="http://schemas.openxmlformats.org/officeDocument/2006/relationships/hyperlink" Target="https://goo.gl/QZ4wpi" TargetMode="External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.xml"/><Relationship Id="rId9" Type="http://schemas.openxmlformats.org/officeDocument/2006/relationships/hyperlink" Target="https://goo.gl/VVn8eB" TargetMode="Externa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hyperlink" Target="https://goo.gl/cWUgqZ" TargetMode="Externa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slideLayout" Target="../slideLayouts/slideLayout2.xml"/><Relationship Id="rId6" Type="http://schemas.openxmlformats.org/officeDocument/2006/relationships/hyperlink" Target="https://goo.gl/KWzssB" TargetMode="Externa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3.xml"/><Relationship Id="rId9" Type="http://schemas.openxmlformats.org/officeDocument/2006/relationships/hyperlink" Target="https://goo.gl/kwZEMH" TargetMode="Externa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tags" Target="../tags/tag32.xml"/><Relationship Id="rId6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8" Type="http://schemas.openxmlformats.org/officeDocument/2006/relationships/hyperlink" Target="https://goo.gl/Vcy5H7" TargetMode="Externa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4.xml"/><Relationship Id="rId11" Type="http://schemas.openxmlformats.org/officeDocument/2006/relationships/hyperlink" Target="https://goo.gl/pzEit4" TargetMode="Externa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/>
              <a:t>i</a:t>
            </a:r>
            <a:r>
              <a:rPr lang="en-US" dirty="0" err="1" smtClean="0"/>
              <a:t>temgetter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operator import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'Robert', 8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(0)(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>
                <a:sym typeface="Symbol"/>
              </a:rPr>
              <a:t>  “</a:t>
            </a:r>
            <a:r>
              <a:rPr lang="en-US" sz="2400" dirty="0" smtClean="0"/>
              <a:t>Robert”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sym typeface="Symbol"/>
              </a:rPr>
              <a:t> 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8</a:t>
            </a:r>
            <a:endParaRPr lang="en-US" sz="2400" dirty="0"/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[('Robert', 8), ('Alice', 9), ('Tina', 7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marL="0" indent="0">
              <a:buNone/>
            </a:pPr>
            <a:endParaRPr lang="en-US" sz="900" dirty="0" smtClean="0"/>
          </a:p>
          <a:p>
            <a:pPr marL="0" indent="0">
              <a:buNone/>
            </a:pPr>
            <a:r>
              <a:rPr lang="en-US" dirty="0" smtClean="0"/>
              <a:t>Sort </a:t>
            </a:r>
            <a:r>
              <a:rPr lang="en-US" dirty="0"/>
              <a:t>the list by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:</a:t>
            </a:r>
            <a:endParaRPr lang="en-US" dirty="0"/>
          </a:p>
          <a:p>
            <a:pPr marL="400050" lvl="1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Sort the list by </a:t>
            </a:r>
            <a:r>
              <a:rPr lang="en-US" dirty="0">
                <a:solidFill>
                  <a:srgbClr val="FF0000"/>
                </a:solidFill>
              </a:rPr>
              <a:t>score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804212" y="1219200"/>
            <a:ext cx="2209800" cy="914400"/>
          </a:xfrm>
          <a:prstGeom prst="wedgeRectCallout">
            <a:avLst>
              <a:gd name="adj1" fmla="val -92852"/>
              <a:gd name="adj2" fmla="val 1165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Another way to import, allows you to call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sz="1600" dirty="0" smtClean="0">
                <a:solidFill>
                  <a:schemeClr val="tx1"/>
                </a:solidFill>
              </a:rPr>
              <a:t> directly.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6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Sorting based on two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219200"/>
            <a:ext cx="91440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/>
              <a:t>Goal</a:t>
            </a:r>
            <a:r>
              <a:rPr lang="en-US" sz="3500" dirty="0"/>
              <a:t>:  sort based on score;</a:t>
            </a:r>
            <a:br>
              <a:rPr lang="en-US" sz="3500" dirty="0"/>
            </a:br>
            <a:r>
              <a:rPr lang="en-US" sz="3500" dirty="0"/>
              <a:t> if there is a tie within score, sort by name</a:t>
            </a:r>
          </a:p>
          <a:p>
            <a:pPr marL="0" indent="0">
              <a:buNone/>
            </a:pPr>
            <a:r>
              <a:rPr lang="en-US" sz="3600" dirty="0" smtClean="0"/>
              <a:t>Two approaches:</a:t>
            </a:r>
          </a:p>
          <a:p>
            <a:pPr marL="400050" lvl="1" indent="0">
              <a:buNone/>
            </a:pPr>
            <a:r>
              <a:rPr lang="en-US" dirty="0" smtClean="0"/>
              <a:t>Approach #1: Use an </a:t>
            </a:r>
            <a:r>
              <a:rPr lang="en-US" dirty="0" err="1" smtClean="0"/>
              <a:t>itemgetter</a:t>
            </a:r>
            <a:r>
              <a:rPr lang="en-US" dirty="0" smtClean="0"/>
              <a:t> with two arguments</a:t>
            </a:r>
          </a:p>
          <a:p>
            <a:pPr marL="400050" lvl="1" indent="0">
              <a:buNone/>
            </a:pPr>
            <a:r>
              <a:rPr lang="en-US" dirty="0"/>
              <a:t>Approach </a:t>
            </a:r>
            <a:r>
              <a:rPr lang="en-US" dirty="0" smtClean="0"/>
              <a:t>#2: </a:t>
            </a:r>
            <a:r>
              <a:rPr lang="en-US" dirty="0"/>
              <a:t>Sort </a:t>
            </a:r>
            <a:r>
              <a:rPr lang="en-US" dirty="0" smtClean="0"/>
              <a:t>twice (most important sort </a:t>
            </a:r>
            <a:r>
              <a:rPr lang="en-US" b="1" i="1" u="sng" dirty="0" smtClean="0"/>
              <a:t>last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student_scores = [('Robert', 8), ('Alice', 9),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tr-TR" sz="2000" b="1" dirty="0" smtClean="0">
                <a:latin typeface="Courier New" pitchFamily="49" charset="0"/>
                <a:cs typeface="Courier New" pitchFamily="49" charset="0"/>
              </a:rPr>
              <a:t>('Tina', 10), ('James', 8)]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/>
              <a:t>Approach </a:t>
            </a:r>
            <a:r>
              <a:rPr lang="en-US" sz="2400" dirty="0"/>
              <a:t>#1: </a:t>
            </a:r>
            <a:endParaRPr lang="en-US" sz="2400" dirty="0" smtClean="0"/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(1,0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/>
              <a:t>Approach #2: </a:t>
            </a:r>
            <a:endParaRPr lang="en-US" sz="2400" dirty="0" smtClean="0"/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sorted_by_score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sorted(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temgetter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600" dirty="0" smtClean="0"/>
          </a:p>
          <a:p>
            <a:pPr marL="742950" indent="-742950">
              <a:buFont typeface="+mj-lt"/>
              <a:buAutoNum type="arabicPeriod"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tr-TR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127958" y="1219200"/>
            <a:ext cx="772064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 on most important criteria LAST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dirty="0" smtClean="0"/>
              <a:t>Sorted by score (ascending), when there is a tie on score, sort using name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from operator import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tr-TR" sz="1400" b="1" dirty="0">
                <a:latin typeface="Courier New" pitchFamily="49" charset="0"/>
                <a:cs typeface="Courier New" pitchFamily="49" charset="0"/>
              </a:rPr>
              <a:t>[('Robert', 8), ('Alice', 9), ('Tina', 10), ('James', 8)]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sorted(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[('Alice', 9), ('James', 8), ('Robert', 8), ('Tina', 10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sorted_by_score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sorted(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sorted_by_score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[('James', 8), ('Robert', 8), ('Alice', 9), ('Tina', 10)]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sorting </a:t>
            </a:r>
            <a:r>
              <a:rPr lang="en-US" dirty="0"/>
              <a:t>based on two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 smtClean="0"/>
              <a:t>If you want to sort different criteria </a:t>
            </a:r>
            <a:r>
              <a:rPr lang="en-US" sz="2800" dirty="0" smtClean="0">
                <a:solidFill>
                  <a:srgbClr val="FF0000"/>
                </a:solidFill>
              </a:rPr>
              <a:t>in different directions</a:t>
            </a:r>
            <a:r>
              <a:rPr lang="en-US" sz="2800" dirty="0" smtClean="0"/>
              <a:t>, you must use multiple calls to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400" dirty="0" smtClean="0"/>
              <a:t>   </a:t>
            </a:r>
            <a:r>
              <a:rPr lang="en-US" sz="2800" dirty="0" smtClean="0"/>
              <a:t>or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sorted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tr-TR" sz="2100" b="1" dirty="0">
                <a:latin typeface="Courier New" pitchFamily="49" charset="0"/>
                <a:cs typeface="Courier New" pitchFamily="49" charset="0"/>
              </a:rPr>
              <a:t>student_scores = [('Robert', 8), ('Alice', 9), 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\</a:t>
            </a:r>
          </a:p>
          <a:p>
            <a:pPr marL="0" indent="0">
              <a:buNone/>
            </a:pPr>
            <a:r>
              <a:rPr lang="en-US" sz="21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tr-TR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tr-TR" sz="2100" b="1" dirty="0">
                <a:latin typeface="Courier New" pitchFamily="49" charset="0"/>
                <a:cs typeface="Courier New" pitchFamily="49" charset="0"/>
              </a:rPr>
              <a:t>'Tina', 10), ('James', 8</a:t>
            </a:r>
            <a:r>
              <a:rPr lang="tr-TR" sz="2100" b="1" dirty="0" smtClean="0">
                <a:latin typeface="Courier New" pitchFamily="49" charset="0"/>
                <a:cs typeface="Courier New" pitchFamily="49" charset="0"/>
              </a:rPr>
              <a:t>)]</a:t>
            </a:r>
            <a:endParaRPr lang="en-US" sz="21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tr-TR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/>
              <a:t>Goal</a:t>
            </a:r>
            <a:r>
              <a:rPr lang="en-US" sz="2600" dirty="0"/>
              <a:t>:  sort </a:t>
            </a:r>
            <a:r>
              <a:rPr lang="en-US" sz="2600" dirty="0" smtClean="0"/>
              <a:t>score from </a:t>
            </a:r>
            <a:r>
              <a:rPr lang="en-US" sz="2600" dirty="0" smtClean="0">
                <a:solidFill>
                  <a:srgbClr val="FF0000"/>
                </a:solidFill>
              </a:rPr>
              <a:t>highest to lowest</a:t>
            </a:r>
            <a:r>
              <a:rPr lang="en-US" sz="2600" dirty="0" smtClean="0"/>
              <a:t>; if there is a tie within </a:t>
            </a:r>
            <a:r>
              <a:rPr lang="en-US" sz="2600" dirty="0"/>
              <a:t>score, </a:t>
            </a:r>
            <a:r>
              <a:rPr lang="en-US" sz="2600" dirty="0" smtClean="0"/>
              <a:t>sort by name alphabetically (= </a:t>
            </a:r>
            <a:r>
              <a:rPr lang="en-US" sz="2600" dirty="0" smtClean="0">
                <a:solidFill>
                  <a:srgbClr val="FF0000"/>
                </a:solidFill>
              </a:rPr>
              <a:t>lowest to highest</a:t>
            </a:r>
            <a:r>
              <a:rPr lang="en-US" sz="2600" dirty="0" smtClean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 = sorted(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student_scores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, key=</a:t>
            </a:r>
            <a:r>
              <a:rPr lang="en-US" sz="2100" b="1" dirty="0" err="1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21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b="1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sorted_by_hi_score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sorted(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sorted_by_name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	  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reverse=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152400" y="3810000"/>
            <a:ext cx="85344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457200" y="6400800"/>
            <a:ext cx="5367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Remember: Sort </a:t>
            </a:r>
            <a:r>
              <a:rPr lang="en-US" sz="2000" b="1" dirty="0"/>
              <a:t>on most important criteria </a:t>
            </a:r>
            <a:r>
              <a:rPr lang="en-US" sz="2000" b="1" u="sng" dirty="0"/>
              <a:t>LAST</a:t>
            </a: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Digression: Lexicographic Order</a:t>
            </a: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914400" y="16764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'Aaron'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'Andrew'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'Angie'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3248131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'with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'withhold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'withholding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5410200" y="16764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[1, 9, 9]</a:t>
            </a:r>
          </a:p>
          <a:p>
            <a:r>
              <a:rPr lang="en-US" sz="2800"/>
              <a:t>[2, 1]</a:t>
            </a:r>
          </a:p>
          <a:p>
            <a:r>
              <a:rPr lang="en-US" sz="2800"/>
              <a:t>[3]</a:t>
            </a: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5257800" y="34290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</a:t>
            </a:r>
          </a:p>
          <a:p>
            <a:r>
              <a:rPr lang="en-US" sz="2800" dirty="0"/>
              <a:t>[1</a:t>
            </a:r>
            <a:r>
              <a:rPr lang="en-US" sz="2800" dirty="0" smtClean="0"/>
              <a:t>, 1</a:t>
            </a:r>
            <a:r>
              <a:rPr lang="en-US" sz="2800" dirty="0"/>
              <a:t>]</a:t>
            </a:r>
          </a:p>
          <a:p>
            <a:r>
              <a:rPr lang="en-US" sz="2800" dirty="0"/>
              <a:t>[1</a:t>
            </a:r>
            <a:r>
              <a:rPr lang="en-US" sz="2800" dirty="0" smtClean="0"/>
              <a:t>, 1, 1</a:t>
            </a:r>
            <a:r>
              <a:rPr lang="en-US" sz="2800" dirty="0"/>
              <a:t>]</a:t>
            </a:r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914400" y="4876800"/>
            <a:ext cx="2438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'Able'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'Charlie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'baker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'delta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5257800" y="518160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</a:t>
            </a:r>
            <a:r>
              <a:rPr lang="en-US" sz="2800" dirty="0" smtClean="0"/>
              <a:t>1, 1]</a:t>
            </a:r>
            <a:endParaRPr lang="en-US" sz="2800" dirty="0"/>
          </a:p>
          <a:p>
            <a:r>
              <a:rPr lang="en-US" sz="2800" dirty="0"/>
              <a:t>[1</a:t>
            </a:r>
            <a:r>
              <a:rPr lang="en-US" sz="2800" dirty="0" smtClean="0"/>
              <a:t>, 1, 2]</a:t>
            </a:r>
            <a:endParaRPr lang="en-US" sz="2800" dirty="0"/>
          </a:p>
          <a:p>
            <a:r>
              <a:rPr lang="en-US" sz="2800" dirty="0"/>
              <a:t>[</a:t>
            </a:r>
            <a:r>
              <a:rPr lang="en-US" sz="2800" dirty="0" smtClean="0"/>
              <a:t>1, 2]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20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Sorting:  strings vs.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Sorting the powers of 5: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sorted([125, 5, 3125, 625, 25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[5, 25, 125, 625, 3125]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&gt;&gt;&gt; sorted(["125", "5", "3125", "625", "25"])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['125', '25', '3125', '5', '625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']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599" y="152400"/>
            <a:ext cx="8738695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Aside: Use a sort key to create a new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066800"/>
            <a:ext cx="86868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Create a </a:t>
            </a:r>
            <a:r>
              <a:rPr lang="en-US" sz="1800" dirty="0" smtClean="0">
                <a:solidFill>
                  <a:srgbClr val="FF0000"/>
                </a:solidFill>
              </a:rPr>
              <a:t>different list </a:t>
            </a:r>
            <a:r>
              <a:rPr lang="en-US" sz="1800" dirty="0" smtClean="0"/>
              <a:t>that contains the value returned by the sort key, sort it, </a:t>
            </a:r>
            <a:br>
              <a:rPr lang="en-US" sz="1800" dirty="0" smtClean="0"/>
            </a:br>
            <a:r>
              <a:rPr lang="en-US" sz="1800" dirty="0" smtClean="0"/>
              <a:t>then extract the relevant part:</a:t>
            </a:r>
          </a:p>
          <a:p>
            <a:pPr marL="0" indent="0">
              <a:buNone/>
            </a:pPr>
            <a:endParaRPr lang="en-US" sz="300" dirty="0" smtClean="0"/>
          </a:p>
          <a:p>
            <a:pPr marL="0" indent="0"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names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= ["Isaac Newton", "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Fig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Newton", "Niels Bohr"]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is a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list of 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fullname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lists</a:t>
            </a: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[]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for name in names: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keyed_names.append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(name), name])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sorted(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orted_names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or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sorted_keyed_names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sorted_names.append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keyed_name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[1])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:",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sorted_names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553200" y="2678076"/>
            <a:ext cx="2057400" cy="457200"/>
          </a:xfrm>
          <a:prstGeom prst="wedgeRectCallout">
            <a:avLst>
              <a:gd name="adj1" fmla="val -231686"/>
              <a:gd name="adj2" fmla="val -254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1) Create the new list.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81000" y="1066800"/>
            <a:ext cx="82296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6804212" y="3276600"/>
            <a:ext cx="2209800" cy="1219200"/>
          </a:xfrm>
          <a:prstGeom prst="wedgeRectCallout">
            <a:avLst>
              <a:gd name="adj1" fmla="val -83724"/>
              <a:gd name="adj2" fmla="val 208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2) Sort the list new list.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there is a tie in last names, </a:t>
            </a:r>
            <a:r>
              <a:rPr lang="en-US" sz="1600" dirty="0" smtClean="0">
                <a:solidFill>
                  <a:schemeClr val="tx1"/>
                </a:solidFill>
              </a:rPr>
              <a:t>sort by next item in list: </a:t>
            </a:r>
            <a:r>
              <a:rPr lang="en-US" sz="1600" dirty="0" err="1" smtClean="0">
                <a:solidFill>
                  <a:schemeClr val="tx1"/>
                </a:solidFill>
              </a:rPr>
              <a:t>fullname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ular Callout 7"/>
          <p:cNvSpPr/>
          <p:nvPr>
            <p:custDataLst>
              <p:tags r:id="rId7"/>
            </p:custDataLst>
          </p:nvPr>
        </p:nvSpPr>
        <p:spPr>
          <a:xfrm>
            <a:off x="6553200" y="4800600"/>
            <a:ext cx="2514600" cy="457200"/>
          </a:xfrm>
          <a:prstGeom prst="wedgeRectCallout">
            <a:avLst>
              <a:gd name="adj1" fmla="val -93263"/>
              <a:gd name="adj2" fmla="val 311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3) Extract the relevant part.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orted vs.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770"/>
            <a:ext cx="8305800" cy="476758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sorted(</a:t>
            </a:r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itr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- </a:t>
            </a:r>
            <a:r>
              <a:rPr lang="en-US" sz="2400" dirty="0" smtClean="0"/>
              <a:t>is a </a:t>
            </a:r>
            <a:r>
              <a:rPr lang="en-US" sz="2400" dirty="0"/>
              <a:t>function that takes an </a:t>
            </a:r>
            <a:r>
              <a:rPr lang="en-US" sz="2400" dirty="0" err="1"/>
              <a:t>iterable</a:t>
            </a:r>
            <a:r>
              <a:rPr lang="en-US" sz="2400" dirty="0"/>
              <a:t> as a parameter </a:t>
            </a:r>
            <a:r>
              <a:rPr lang="en-US" sz="2400" dirty="0" smtClean="0"/>
              <a:t>(e.g. sequence types: list</a:t>
            </a:r>
            <a:r>
              <a:rPr lang="en-US" sz="2400" dirty="0"/>
              <a:t>, string, </a:t>
            </a:r>
            <a:r>
              <a:rPr lang="en-US" sz="2400" dirty="0" smtClean="0"/>
              <a:t>tuple) and </a:t>
            </a:r>
            <a:r>
              <a:rPr lang="en-US" sz="2400" b="1" u="sng" dirty="0" smtClean="0"/>
              <a:t>returns</a:t>
            </a:r>
            <a:r>
              <a:rPr lang="en-US" sz="2400" dirty="0" smtClean="0"/>
              <a:t> a sorted version of that parameter</a:t>
            </a:r>
          </a:p>
          <a:p>
            <a:r>
              <a:rPr lang="en-US" sz="2400" b="1" dirty="0" err="1" smtClean="0">
                <a:solidFill>
                  <a:schemeClr val="bg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lst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.sort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- </a:t>
            </a:r>
            <a:r>
              <a:rPr lang="en-US" sz="2400" dirty="0"/>
              <a:t> </a:t>
            </a:r>
            <a:r>
              <a:rPr lang="en-US" sz="2400" dirty="0" smtClean="0"/>
              <a:t>is a method that sorts the </a:t>
            </a:r>
            <a:r>
              <a:rPr lang="en-US" sz="2400" b="1" u="sng" dirty="0" smtClean="0"/>
              <a:t>list</a:t>
            </a:r>
            <a:r>
              <a:rPr lang="en-US" sz="2400" dirty="0" smtClean="0"/>
              <a:t> that it is called on </a:t>
            </a:r>
            <a:r>
              <a:rPr lang="en-US" sz="2400" b="1" u="sng" dirty="0" smtClean="0"/>
              <a:t>in-place</a:t>
            </a:r>
            <a:r>
              <a:rPr lang="en-US" sz="2400" dirty="0" smtClean="0"/>
              <a:t> (and returns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sz="2400" dirty="0" smtClean="0"/>
              <a:t>).  .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400" dirty="0" smtClean="0"/>
              <a:t> can only be called on lists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[5, 3, 4, 2]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(sorted(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[2, 3, 4, 5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[5, 3, 4, 2]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.sort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my_lst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[2, 3, 4, 5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]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1"/>
            </p:custDataLst>
          </p:nvPr>
        </p:nvSpPr>
        <p:spPr>
          <a:xfrm>
            <a:off x="6553200" y="4065114"/>
            <a:ext cx="2133600" cy="430371"/>
          </a:xfrm>
          <a:prstGeom prst="wedgeRectCallout">
            <a:avLst>
              <a:gd name="adj1" fmla="val -54632"/>
              <a:gd name="adj2" fmla="val 6543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Returns</a:t>
            </a:r>
            <a:r>
              <a:rPr lang="en-US" sz="1400" dirty="0" smtClean="0">
                <a:solidFill>
                  <a:schemeClr val="tx1"/>
                </a:solidFill>
              </a:rPr>
              <a:t> a new sorted list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2"/>
            </p:custDataLst>
          </p:nvPr>
        </p:nvSpPr>
        <p:spPr>
          <a:xfrm>
            <a:off x="6553200" y="5029837"/>
            <a:ext cx="2133600" cy="430371"/>
          </a:xfrm>
          <a:prstGeom prst="wedgeRectCallout">
            <a:avLst>
              <a:gd name="adj1" fmla="val -53561"/>
              <a:gd name="adj2" fmla="val -859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Does </a:t>
            </a:r>
            <a:r>
              <a:rPr lang="en-US" sz="1400" b="1" u="sng" dirty="0" smtClean="0">
                <a:solidFill>
                  <a:schemeClr val="tx1"/>
                </a:solidFill>
              </a:rPr>
              <a:t>not</a:t>
            </a:r>
            <a:r>
              <a:rPr lang="en-US" sz="1400" dirty="0" smtClean="0">
                <a:solidFill>
                  <a:schemeClr val="tx1"/>
                </a:solidFill>
              </a:rPr>
              <a:t> modify original list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3"/>
            </p:custDataLst>
          </p:nvPr>
        </p:nvSpPr>
        <p:spPr>
          <a:xfrm>
            <a:off x="2590800" y="6248399"/>
            <a:ext cx="3124200" cy="381001"/>
          </a:xfrm>
          <a:prstGeom prst="wedgeRectCallout">
            <a:avLst>
              <a:gd name="adj1" fmla="val -52863"/>
              <a:gd name="adj2" fmla="val -21155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Modifies the list </a:t>
            </a:r>
            <a:r>
              <a:rPr lang="en-US" sz="1400" b="1" dirty="0" smtClean="0">
                <a:solidFill>
                  <a:schemeClr val="tx1"/>
                </a:solidFill>
              </a:rPr>
              <a:t>in place</a:t>
            </a:r>
            <a:r>
              <a:rPr lang="en-US" sz="1400" dirty="0" smtClean="0">
                <a:solidFill>
                  <a:schemeClr val="tx1"/>
                </a:solidFill>
              </a:rPr>
              <a:t>, returns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5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27940"/>
            <a:ext cx="8229600" cy="1143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orted vs.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hamlet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 or not to be that is the question whether tis nobler in the mind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suffer".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hamlet:",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hamlet)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sorted(hamlet):",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sorted(hamlet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hamlet:",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hamlet)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hamlet.sort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():",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hamlet.sort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hamlet:",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hamlet)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 smtClean="0"/>
              <a:t>Lists are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  <a:r>
              <a:rPr lang="en-US" dirty="0" smtClean="0"/>
              <a:t> – they can be changed</a:t>
            </a:r>
          </a:p>
          <a:p>
            <a:pPr lvl="1"/>
            <a:r>
              <a:rPr lang="en-US" dirty="0" smtClean="0"/>
              <a:t>including by functions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781800" y="4876800"/>
            <a:ext cx="1905000" cy="685800"/>
          </a:xfrm>
          <a:prstGeom prst="wedgeRectCallout">
            <a:avLst>
              <a:gd name="adj1" fmla="val -112079"/>
              <a:gd name="adj2" fmla="val -6959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Modifies the list in place, returns None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6781800" y="2362200"/>
            <a:ext cx="2057400" cy="914400"/>
          </a:xfrm>
          <a:prstGeom prst="wedgeRectCallout">
            <a:avLst>
              <a:gd name="adj1" fmla="val -113386"/>
              <a:gd name="adj2" fmla="val 7501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Returns a new sorted list (does not modify the original list)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3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Customizing the sort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5105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Goal</a:t>
            </a:r>
            <a:r>
              <a:rPr lang="en-US" sz="2800" dirty="0"/>
              <a:t>:  sort </a:t>
            </a:r>
            <a:r>
              <a:rPr lang="en-US" sz="2800" dirty="0" smtClean="0"/>
              <a:t>a list </a:t>
            </a:r>
            <a:r>
              <a:rPr lang="en-US" sz="2800" dirty="0"/>
              <a:t>of names </a:t>
            </a:r>
            <a:r>
              <a:rPr lang="en-US" sz="2800" i="1" dirty="0"/>
              <a:t>by </a:t>
            </a:r>
            <a:r>
              <a:rPr lang="en-US" sz="2800" i="1" u="sng" dirty="0"/>
              <a:t>last name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names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["Isaac Newton",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"Albert Einstein",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Bohr",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"Marie Curie", 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Charles Darwin", 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Louis Pasteur",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"Galileo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Galilei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"Margaret Mead"]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names:",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names)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This does not work:</a:t>
            </a:r>
            <a:endParaRPr lang="en-US" sz="2800" dirty="0"/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sorted(names):", sorted(names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dirty="0" smtClean="0"/>
              <a:t>When sorting, how should we compare these names?</a:t>
            </a:r>
            <a:endParaRPr lang="en-US" sz="2800" dirty="0"/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Niels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Bohr"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Charles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Darwin"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5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Sort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5494" y="1600200"/>
            <a:ext cx="865990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A </a:t>
            </a:r>
            <a:r>
              <a:rPr lang="en-US" sz="3600" dirty="0">
                <a:solidFill>
                  <a:srgbClr val="FF0000"/>
                </a:solidFill>
              </a:rPr>
              <a:t>sort key </a:t>
            </a:r>
            <a:r>
              <a:rPr lang="en-US" sz="3600" dirty="0"/>
              <a:t>is a </a:t>
            </a:r>
            <a:r>
              <a:rPr lang="en-US" sz="3600" b="1" u="sng" dirty="0" smtClean="0"/>
              <a:t>function</a:t>
            </a:r>
            <a:r>
              <a:rPr lang="en-US" sz="3600" dirty="0" smtClean="0"/>
              <a:t> that can be called on each list element to extract/create a value that will be used to make comparisons. </a:t>
            </a:r>
          </a:p>
          <a:p>
            <a:endParaRPr lang="en-US" sz="3600" dirty="0" smtClean="0"/>
          </a:p>
          <a:p>
            <a:r>
              <a:rPr lang="en-US" sz="3600" dirty="0" smtClean="0"/>
              <a:t>We can use this to sort on a value (e.g. “</a:t>
            </a:r>
            <a:r>
              <a:rPr lang="en-US" sz="3600" dirty="0" err="1" smtClean="0"/>
              <a:t>last_name</a:t>
            </a:r>
            <a:r>
              <a:rPr lang="en-US" sz="3600" dirty="0" smtClean="0"/>
              <a:t>”) other than the actual list element (e.g. “</a:t>
            </a:r>
            <a:r>
              <a:rPr lang="en-US" sz="3600" dirty="0" err="1" smtClean="0"/>
              <a:t>first_name</a:t>
            </a:r>
            <a:r>
              <a:rPr lang="en-US" sz="3600" dirty="0" smtClean="0"/>
              <a:t> </a:t>
            </a:r>
            <a:r>
              <a:rPr lang="en-US" sz="3600" dirty="0" err="1" smtClean="0"/>
              <a:t>last_name</a:t>
            </a:r>
            <a:r>
              <a:rPr lang="en-US" sz="3600" dirty="0" smtClean="0"/>
              <a:t>”).</a:t>
            </a:r>
          </a:p>
          <a:p>
            <a:r>
              <a:rPr lang="en-US" sz="3600" dirty="0" smtClean="0"/>
              <a:t>We could use the following function as a sort key to help us sort by last names:</a:t>
            </a:r>
            <a:endParaRPr lang="en-US" sz="3600" dirty="0"/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en-US" sz="2900" b="1" dirty="0" smtClean="0">
                <a:latin typeface="Courier New" pitchFamily="49" charset="0"/>
                <a:cs typeface="Courier New" pitchFamily="49" charset="0"/>
              </a:rPr>
              <a:t>(" ")[1]</a:t>
            </a:r>
          </a:p>
          <a:p>
            <a:pPr marL="0" indent="0">
              <a:buNone/>
            </a:pPr>
            <a:endParaRPr lang="en-US" sz="2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print('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("Isaac Newton"):',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("Isaac Newton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a sort key as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dirty="0" smtClean="0"/>
              <a:t>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199" y="1371600"/>
            <a:ext cx="8510095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Supply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en-US" sz="2000" dirty="0">
                <a:solidFill>
                  <a:srgbClr val="FF0000"/>
                </a:solidFill>
              </a:rPr>
              <a:t> argument </a:t>
            </a:r>
            <a:r>
              <a:rPr lang="en-US" sz="2000" dirty="0"/>
              <a:t>to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sorted</a:t>
            </a:r>
            <a:r>
              <a:rPr lang="en-US" sz="2000" dirty="0"/>
              <a:t> function or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000" dirty="0"/>
              <a:t> function</a:t>
            </a:r>
          </a:p>
          <a:p>
            <a:pPr marL="0" indent="0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str.split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 ")[1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names =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["Isaac Newton", "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Ada Lovelace",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Fig Newton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"Grace Hopper"]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(sorted(names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(sorted(names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(name):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(name))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(sorted(names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last_name_len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378737" y="1286877"/>
            <a:ext cx="8229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6804212" y="3886200"/>
            <a:ext cx="2209800" cy="914400"/>
          </a:xfrm>
          <a:prstGeom prst="wedgeRectCallout">
            <a:avLst>
              <a:gd name="adj1" fmla="val -112933"/>
              <a:gd name="adj2" fmla="val -11628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If there is a tie in last names, preserves original order of values.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dirty="0"/>
              <a:t> is a function</a:t>
            </a:r>
            <a:br>
              <a:rPr lang="en-US" dirty="0"/>
            </a:br>
            <a:r>
              <a:rPr lang="en-US" dirty="0"/>
              <a:t>that returns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Useful for creating a function that will return particular elements from a sequence (e.g</a:t>
            </a:r>
            <a:r>
              <a:rPr lang="en-US" sz="2400" dirty="0"/>
              <a:t>. </a:t>
            </a:r>
            <a:r>
              <a:rPr lang="en-US" sz="2400" dirty="0" smtClean="0"/>
              <a:t>list</a:t>
            </a:r>
            <a:r>
              <a:rPr lang="en-US" sz="2400" dirty="0"/>
              <a:t>, string, tuple</a:t>
            </a:r>
            <a:r>
              <a:rPr lang="en-US" sz="2400" dirty="0" smtClean="0"/>
              <a:t>):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/>
              </a:rPr>
              <a:t>import operator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(2)(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[7, 3, 8]</a:t>
            </a:r>
            <a:r>
              <a:rPr lang="en-US" sz="2000" b="1" dirty="0" smtClean="0">
                <a:latin typeface="Courier New"/>
              </a:rPr>
              <a:t>) 	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8</a:t>
            </a:r>
            <a:endParaRPr lang="en-US" sz="2000" b="1" dirty="0" smtClean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(0)(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7, 3, 8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]</a:t>
            </a:r>
            <a:r>
              <a:rPr lang="en-US" sz="2000" b="1" dirty="0" smtClean="0">
                <a:latin typeface="Courier New"/>
              </a:rPr>
              <a:t>) </a:t>
            </a:r>
            <a:r>
              <a:rPr lang="en-US" sz="2000" b="1" dirty="0">
                <a:latin typeface="Courier New"/>
              </a:rPr>
              <a:t>	</a:t>
            </a:r>
            <a:r>
              <a:rPr lang="en-US" sz="2000" b="1" dirty="0" smtClean="0">
                <a:latin typeface="Courier New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7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(1)(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7, 3, 8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]</a:t>
            </a:r>
            <a:r>
              <a:rPr lang="en-US" sz="2000" b="1" dirty="0" smtClean="0">
                <a:latin typeface="Courier New"/>
              </a:rPr>
              <a:t>) </a:t>
            </a:r>
            <a:r>
              <a:rPr lang="en-US" sz="2000" b="1" dirty="0">
                <a:latin typeface="Courier New"/>
              </a:rPr>
              <a:t>	</a:t>
            </a:r>
            <a:r>
              <a:rPr lang="en-US" sz="2000" b="1" dirty="0" smtClean="0">
                <a:latin typeface="Courier New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 3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(0, 1)(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7, 3, 8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]</a:t>
            </a:r>
            <a:r>
              <a:rPr lang="en-US" sz="2000" b="1" dirty="0" smtClean="0">
                <a:latin typeface="Courier New"/>
              </a:rPr>
              <a:t>)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	 (7, 3)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(3)(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[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/>
              </a:rPr>
              <a:t>7, 3, 8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/>
              </a:rPr>
              <a:t>]</a:t>
            </a:r>
            <a:r>
              <a:rPr lang="en-US" sz="2000" b="1" dirty="0" smtClean="0">
                <a:latin typeface="Courier New"/>
              </a:rPr>
              <a:t>) </a:t>
            </a:r>
            <a:r>
              <a:rPr lang="en-US" sz="2000" b="1" dirty="0">
                <a:latin typeface="Courier New"/>
              </a:rPr>
              <a:t>	</a:t>
            </a:r>
            <a:r>
              <a:rPr lang="en-US" sz="2000" b="1" dirty="0" smtClean="0">
                <a:latin typeface="Courier New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</a:t>
            </a:r>
            <a:endParaRPr lang="en-US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		 </a:t>
            </a:r>
            <a:r>
              <a:rPr lang="en-US" sz="2000" dirty="0" err="1" smtClean="0">
                <a:solidFill>
                  <a:srgbClr val="FF0000"/>
                </a:solidFill>
              </a:rPr>
              <a:t>IndexError</a:t>
            </a:r>
            <a:r>
              <a:rPr lang="en-US" sz="2000" dirty="0" smtClean="0">
                <a:solidFill>
                  <a:srgbClr val="FF0000"/>
                </a:solidFill>
              </a:rPr>
              <a:t>: list index out of range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1"/>
            </p:custDataLst>
          </p:nvPr>
        </p:nvSpPr>
        <p:spPr>
          <a:xfrm>
            <a:off x="3756213" y="2514757"/>
            <a:ext cx="1806388" cy="457200"/>
          </a:xfrm>
          <a:prstGeom prst="wedgeRectCallout">
            <a:avLst>
              <a:gd name="adj1" fmla="val -137025"/>
              <a:gd name="adj2" fmla="val 1700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Returns a </a:t>
            </a:r>
            <a:r>
              <a:rPr lang="en-US" sz="1600" b="1" dirty="0" smtClean="0">
                <a:solidFill>
                  <a:srgbClr val="7030A0"/>
                </a:solidFill>
              </a:rPr>
              <a:t>function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Left Brace 5"/>
          <p:cNvSpPr/>
          <p:nvPr>
            <p:custDataLst>
              <p:tags r:id="rId2"/>
            </p:custDataLst>
          </p:nvPr>
        </p:nvSpPr>
        <p:spPr>
          <a:xfrm rot="5400000">
            <a:off x="1981199" y="1988822"/>
            <a:ext cx="381001" cy="3429000"/>
          </a:xfrm>
          <a:prstGeom prst="leftBrace">
            <a:avLst>
              <a:gd name="adj1" fmla="val 2106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>
            <p:custDataLst>
              <p:tags r:id="rId3"/>
            </p:custDataLst>
          </p:nvPr>
        </p:nvSpPr>
        <p:spPr>
          <a:xfrm rot="5400000">
            <a:off x="4551443" y="2882667"/>
            <a:ext cx="422116" cy="1600199"/>
          </a:xfrm>
          <a:prstGeom prst="leftBrace">
            <a:avLst>
              <a:gd name="adj1" fmla="val 2106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>
            <p:custDataLst>
              <p:tags r:id="rId4"/>
            </p:custDataLst>
          </p:nvPr>
        </p:nvSpPr>
        <p:spPr>
          <a:xfrm>
            <a:off x="6324600" y="2514756"/>
            <a:ext cx="2133600" cy="617063"/>
          </a:xfrm>
          <a:prstGeom prst="wedgeRectCallout">
            <a:avLst>
              <a:gd name="adj1" fmla="val -121489"/>
              <a:gd name="adj2" fmla="val 10521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Call </a:t>
            </a:r>
            <a:r>
              <a:rPr lang="en-US" sz="1600" b="1" dirty="0" smtClean="0">
                <a:solidFill>
                  <a:srgbClr val="7030A0"/>
                </a:solidFill>
              </a:rPr>
              <a:t>function</a:t>
            </a:r>
            <a:r>
              <a:rPr lang="en-US" sz="1600" dirty="0" smtClean="0">
                <a:solidFill>
                  <a:schemeClr val="tx1"/>
                </a:solidFill>
              </a:rPr>
              <a:t> passing in this </a:t>
            </a:r>
            <a:r>
              <a:rPr lang="en-US" sz="1600" b="1" dirty="0" smtClean="0">
                <a:solidFill>
                  <a:schemeClr val="tx1"/>
                </a:solidFill>
              </a:rPr>
              <a:t>list</a:t>
            </a:r>
            <a:r>
              <a:rPr lang="en-US" sz="1600" dirty="0" smtClean="0">
                <a:solidFill>
                  <a:schemeClr val="tx1"/>
                </a:solidFill>
              </a:rPr>
              <a:t> as an argument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7037070" y="4445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  <p:sp>
        <p:nvSpPr>
          <p:cNvPr id="10" name="Rectangular Callout 9"/>
          <p:cNvSpPr/>
          <p:nvPr>
            <p:custDataLst>
              <p:tags r:id="rId6"/>
            </p:custDataLst>
          </p:nvPr>
        </p:nvSpPr>
        <p:spPr>
          <a:xfrm>
            <a:off x="8067506" y="5784057"/>
            <a:ext cx="968188" cy="457200"/>
          </a:xfrm>
          <a:prstGeom prst="wedgeRectCallout">
            <a:avLst>
              <a:gd name="adj1" fmla="val -47758"/>
              <a:gd name="adj2" fmla="val -18995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u="sng" dirty="0" smtClean="0">
                <a:solidFill>
                  <a:schemeClr val="tx1"/>
                </a:solidFill>
              </a:rPr>
              <a:t>tuple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Itemgetter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/>
              </a:rPr>
              <a:t>import operator</a:t>
            </a:r>
          </a:p>
          <a:p>
            <a:pPr marL="0" indent="0">
              <a:buNone/>
            </a:pPr>
            <a:endParaRPr lang="en-US" sz="2000" b="1" dirty="0" smtClean="0">
              <a:latin typeface="Courier New"/>
            </a:endParaRPr>
          </a:p>
          <a:p>
            <a:pPr marL="0" indent="0">
              <a:buNone/>
            </a:pPr>
            <a:endParaRPr lang="en-US" sz="2000" b="1" dirty="0" smtClean="0">
              <a:latin typeface="Courier New"/>
            </a:endParaRPr>
          </a:p>
          <a:p>
            <a:pPr marL="0" indent="0">
              <a:buNone/>
            </a:pPr>
            <a:endParaRPr lang="en-US" sz="2000" b="1" dirty="0" smtClean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</a:rPr>
              <a:t>operator.itemgetter</a:t>
            </a:r>
            <a:r>
              <a:rPr lang="en-US" sz="2000" b="1" dirty="0" smtClean="0">
                <a:latin typeface="Courier New"/>
              </a:rPr>
              <a:t>(2</a:t>
            </a:r>
            <a:r>
              <a:rPr lang="en-US" sz="2000" b="1" dirty="0">
                <a:latin typeface="Courier New"/>
              </a:rPr>
              <a:t>, 7, 9, 10)("</a:t>
            </a:r>
            <a:r>
              <a:rPr lang="en-US" sz="2000" b="1" dirty="0" err="1">
                <a:latin typeface="Courier New"/>
              </a:rPr>
              <a:t>dumbstricken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(2, 5, 7, 9)("homesickness")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(2, 7, 9, 10)("pumpernickel")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(2, 3, 6, 7)("</a:t>
            </a:r>
            <a:r>
              <a:rPr lang="en-US" sz="2000" b="1" dirty="0" err="1">
                <a:latin typeface="Courier New"/>
              </a:rPr>
              <a:t>seminaked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nb-NO" sz="2000" b="1" dirty="0">
                <a:latin typeface="Courier New"/>
              </a:rPr>
              <a:t>operator.itemgetter(1, 2, 4, 5)("smirker</a:t>
            </a:r>
            <a:r>
              <a:rPr lang="nb-NO" sz="2000" b="1" dirty="0" smtClean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nb-NO" sz="2000" b="1" dirty="0" smtClean="0">
                <a:latin typeface="Courier New"/>
              </a:rPr>
              <a:t># Could even return elements in a different order</a:t>
            </a:r>
            <a:endParaRPr lang="nb-NO" sz="2000" b="1" dirty="0">
              <a:latin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(9, 7, 6, 1)("</a:t>
            </a:r>
            <a:r>
              <a:rPr lang="en-US" sz="2000" b="1" dirty="0" err="1">
                <a:latin typeface="Courier New"/>
              </a:rPr>
              <a:t>beatnikism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(14, 13, 5, 1)("</a:t>
            </a:r>
            <a:r>
              <a:rPr lang="en-US" sz="2000" b="1" dirty="0" err="1">
                <a:latin typeface="Courier New"/>
              </a:rPr>
              <a:t>Gedankenexperiment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</a:rPr>
              <a:t>operator.itemgetter</a:t>
            </a:r>
            <a:r>
              <a:rPr lang="en-US" sz="2000" b="1" dirty="0">
                <a:latin typeface="Courier New"/>
              </a:rPr>
              <a:t>(12, 10, 9, 5)("</a:t>
            </a:r>
            <a:r>
              <a:rPr lang="en-US" sz="2000" b="1" dirty="0" err="1">
                <a:latin typeface="Courier New"/>
              </a:rPr>
              <a:t>mountebankism</a:t>
            </a:r>
            <a:r>
              <a:rPr lang="en-US" sz="2000" b="1" dirty="0">
                <a:latin typeface="Courier New"/>
              </a:rPr>
              <a:t>")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ular Callout 6"/>
          <p:cNvSpPr/>
          <p:nvPr>
            <p:custDataLst>
              <p:tags r:id="rId4"/>
            </p:custDataLst>
          </p:nvPr>
        </p:nvSpPr>
        <p:spPr>
          <a:xfrm>
            <a:off x="3200400" y="1702438"/>
            <a:ext cx="1806388" cy="457200"/>
          </a:xfrm>
          <a:prstGeom prst="wedgeRectCallout">
            <a:avLst>
              <a:gd name="adj1" fmla="val -63590"/>
              <a:gd name="adj2" fmla="val 15430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Returns a </a:t>
            </a:r>
            <a:r>
              <a:rPr lang="en-US" sz="1600" b="1" dirty="0">
                <a:solidFill>
                  <a:srgbClr val="7030A0"/>
                </a:solidFill>
              </a:rPr>
              <a:t>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6968671" y="22794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  <p:sp>
        <p:nvSpPr>
          <p:cNvPr id="9" name="Left Brace 8"/>
          <p:cNvSpPr/>
          <p:nvPr>
            <p:custDataLst>
              <p:tags r:id="rId6"/>
            </p:custDataLst>
          </p:nvPr>
        </p:nvSpPr>
        <p:spPr>
          <a:xfrm rot="5400000">
            <a:off x="6418342" y="1617747"/>
            <a:ext cx="422116" cy="2285998"/>
          </a:xfrm>
          <a:prstGeom prst="leftBrace">
            <a:avLst>
              <a:gd name="adj1" fmla="val 2106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>
            <p:custDataLst>
              <p:tags r:id="rId7"/>
            </p:custDataLst>
          </p:nvPr>
        </p:nvSpPr>
        <p:spPr>
          <a:xfrm>
            <a:off x="6324600" y="1702438"/>
            <a:ext cx="2362200" cy="617063"/>
          </a:xfrm>
          <a:prstGeom prst="wedgeRectCallout">
            <a:avLst>
              <a:gd name="adj1" fmla="val -37572"/>
              <a:gd name="adj2" fmla="val 866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Call </a:t>
            </a:r>
            <a:r>
              <a:rPr lang="en-US" sz="1600" b="1" dirty="0" smtClean="0">
                <a:solidFill>
                  <a:srgbClr val="7030A0"/>
                </a:solidFill>
              </a:rPr>
              <a:t>function</a:t>
            </a:r>
            <a:r>
              <a:rPr lang="en-US" sz="1600" dirty="0" smtClean="0">
                <a:solidFill>
                  <a:schemeClr val="tx1"/>
                </a:solidFill>
              </a:rPr>
              <a:t> passing in this </a:t>
            </a:r>
            <a:r>
              <a:rPr lang="en-US" sz="1600" b="1" dirty="0" smtClean="0">
                <a:solidFill>
                  <a:schemeClr val="tx1"/>
                </a:solidFill>
              </a:rPr>
              <a:t>string</a:t>
            </a:r>
            <a:r>
              <a:rPr lang="en-US" sz="1600" dirty="0" smtClean="0">
                <a:solidFill>
                  <a:schemeClr val="tx1"/>
                </a:solidFill>
              </a:rPr>
              <a:t> as an argument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Left Brace 10"/>
          <p:cNvSpPr/>
          <p:nvPr>
            <p:custDataLst>
              <p:tags r:id="rId8"/>
            </p:custDataLst>
          </p:nvPr>
        </p:nvSpPr>
        <p:spPr>
          <a:xfrm rot="5400000">
            <a:off x="2796147" y="357748"/>
            <a:ext cx="351307" cy="4876801"/>
          </a:xfrm>
          <a:prstGeom prst="leftBrace">
            <a:avLst>
              <a:gd name="adj1" fmla="val 21062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 ways to 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8392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operator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('Robert', 8)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operator.itemgetter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(0)(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sym typeface="Symbol"/>
              </a:rPr>
              <a:t>  “</a:t>
            </a:r>
            <a:r>
              <a:rPr lang="en-US" sz="2400" dirty="0"/>
              <a:t>Robert”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operator.itemgetter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(1)(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sym typeface="Symbol"/>
              </a:rPr>
              <a:t>  </a:t>
            </a:r>
            <a:r>
              <a:rPr lang="en-US" sz="2400" dirty="0"/>
              <a:t>8</a:t>
            </a:r>
          </a:p>
          <a:p>
            <a:pPr marL="0" indent="0">
              <a:buNone/>
            </a:pP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/>
              <a:t>Or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from operator import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'Robert', 8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(0)(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 smtClean="0">
                <a:sym typeface="Symbol"/>
              </a:rPr>
              <a:t>  “</a:t>
            </a:r>
            <a:r>
              <a:rPr lang="en-US" sz="2400" dirty="0" smtClean="0"/>
              <a:t>Robert”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(1)(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student_score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400" dirty="0">
                <a:sym typeface="Symbol"/>
              </a:rPr>
              <a:t> 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8</a:t>
            </a:r>
            <a:endParaRPr lang="en-US" sz="2400" dirty="0"/>
          </a:p>
          <a:p>
            <a:pPr marL="0" indent="0"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1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33A3EE6-69D6-4515-8D42-B05ADBEF81A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804212" y="1524000"/>
            <a:ext cx="968188" cy="457200"/>
          </a:xfrm>
          <a:prstGeom prst="wedgeRectCallout">
            <a:avLst>
              <a:gd name="adj1" fmla="val -174078"/>
              <a:gd name="adj2" fmla="val 1000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u="sng" dirty="0" smtClean="0">
                <a:solidFill>
                  <a:schemeClr val="tx1"/>
                </a:solidFill>
              </a:rPr>
              <a:t>tuple</a:t>
            </a:r>
            <a:endParaRPr lang="en-US" sz="2000" b="1" u="sng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6804212" y="4343400"/>
            <a:ext cx="2209800" cy="914400"/>
          </a:xfrm>
          <a:prstGeom prst="wedgeRectCallout">
            <a:avLst>
              <a:gd name="adj1" fmla="val -83024"/>
              <a:gd name="adj2" fmla="val 154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Another way to import, allows you to call </a:t>
            </a:r>
            <a:r>
              <a:rPr lang="en-US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itemgetter</a:t>
            </a:r>
            <a:r>
              <a:rPr lang="en-US" sz="1600" dirty="0" smtClean="0">
                <a:solidFill>
                  <a:schemeClr val="tx1"/>
                </a:solidFill>
              </a:rPr>
              <a:t> directly.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7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1699</Words>
  <Application>Microsoft Macintosh PowerPoint</Application>
  <PresentationFormat>On-screen Show (4:3)</PresentationFormat>
  <Paragraphs>328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Courier New</vt:lpstr>
      <vt:lpstr>Symbol</vt:lpstr>
      <vt:lpstr>Wingdings</vt:lpstr>
      <vt:lpstr>Arial</vt:lpstr>
      <vt:lpstr>Office Theme</vt:lpstr>
      <vt:lpstr>Sorting</vt:lpstr>
      <vt:lpstr>sorted vs. sort</vt:lpstr>
      <vt:lpstr>sorted vs. sort example</vt:lpstr>
      <vt:lpstr>Customizing the sort order</vt:lpstr>
      <vt:lpstr>Sort key</vt:lpstr>
      <vt:lpstr>Use a sort key as the key argument</vt:lpstr>
      <vt:lpstr>itemgetter is a function that returns a function</vt:lpstr>
      <vt:lpstr>Itemgetter Example</vt:lpstr>
      <vt:lpstr>Two ways to Import itemgetter</vt:lpstr>
      <vt:lpstr>Using itemgetter</vt:lpstr>
      <vt:lpstr>Sorting based on two criteria</vt:lpstr>
      <vt:lpstr>Sort on most important criteria LAST</vt:lpstr>
      <vt:lpstr>More sorting based on two criteria</vt:lpstr>
      <vt:lpstr>Digression: Lexicographic Order</vt:lpstr>
      <vt:lpstr>Sorting:  strings vs. numbers</vt:lpstr>
      <vt:lpstr>Aside: Use a sort key to create a new list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CSE</dc:creator>
  <cp:lastModifiedBy>Microsoft Office User</cp:lastModifiedBy>
  <cp:revision>111</cp:revision>
  <cp:lastPrinted>2018-04-20T20:43:00Z</cp:lastPrinted>
  <dcterms:created xsi:type="dcterms:W3CDTF">2012-11-24T16:44:25Z</dcterms:created>
  <dcterms:modified xsi:type="dcterms:W3CDTF">2018-12-30T18:40:18Z</dcterms:modified>
</cp:coreProperties>
</file>