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2" r:id="rId2"/>
    <p:sldId id="344" r:id="rId3"/>
    <p:sldId id="345" r:id="rId4"/>
    <p:sldId id="354" r:id="rId5"/>
    <p:sldId id="351" r:id="rId6"/>
    <p:sldId id="352" r:id="rId7"/>
    <p:sldId id="348" r:id="rId8"/>
    <p:sldId id="341" r:id="rId9"/>
    <p:sldId id="346" r:id="rId10"/>
    <p:sldId id="347" r:id="rId11"/>
    <p:sldId id="343" r:id="rId12"/>
    <p:sldId id="350" r:id="rId13"/>
    <p:sldId id="349" r:id="rId14"/>
    <p:sldId id="321" r:id="rId15"/>
    <p:sldId id="317" r:id="rId16"/>
    <p:sldId id="316" r:id="rId17"/>
    <p:sldId id="353" r:id="rId18"/>
    <p:sldId id="339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807" autoAdjust="0"/>
  </p:normalViewPr>
  <p:slideViewPr>
    <p:cSldViewPr>
      <p:cViewPr varScale="1">
        <p:scale>
          <a:sx n="57" d="100"/>
          <a:sy n="5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slide 3, come back to this slide. Q: which of these lines are reassigning</a:t>
            </a:r>
            <a:r>
              <a:rPr lang="en-US" baseline="0" dirty="0" smtClean="0"/>
              <a:t> a variable vs. mutating an object?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1706">
              <a:defRPr/>
            </a:pPr>
            <a:r>
              <a:rPr lang="en-US" dirty="0" smtClean="0"/>
              <a:t>A: Depends!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mylist</a:t>
            </a:r>
            <a:r>
              <a:rPr lang="en-US" dirty="0" smtClean="0"/>
              <a:t> = [1, 2, 3]</a:t>
            </a:r>
          </a:p>
          <a:p>
            <a:r>
              <a:rPr lang="en-US" dirty="0" err="1" smtClean="0"/>
              <a:t>otherlist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err="1" smtClean="0"/>
              <a:t>mylist.append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</a:t>
            </a:r>
            <a:r>
              <a:rPr lang="en-US" dirty="0" err="1" smtClean="0"/>
              <a:t>otherlist</a:t>
            </a:r>
            <a:r>
              <a:rPr lang="en-US" dirty="0" smtClean="0"/>
              <a:t> 	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== [1, 2, 3, 4] 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[1, 2, 3, 4] 	# False</a:t>
            </a:r>
          </a:p>
          <a:p>
            <a:r>
              <a:rPr lang="en-US" dirty="0" err="1" smtClean="0"/>
              <a:t>newlist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r>
              <a:rPr lang="en-US" dirty="0" smtClean="0"/>
              <a:t>[:]</a:t>
            </a:r>
          </a:p>
          <a:p>
            <a:pPr defTabSz="915772">
              <a:defRPr/>
            </a:pPr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is </a:t>
            </a:r>
            <a:r>
              <a:rPr lang="en-US" dirty="0" err="1" smtClean="0"/>
              <a:t>mylist</a:t>
            </a:r>
            <a:r>
              <a:rPr lang="en-US" dirty="0" smtClean="0"/>
              <a:t> 	# False  </a:t>
            </a:r>
            <a:r>
              <a:rPr lang="en-US" dirty="0" smtClean="0">
                <a:sym typeface="Wingdings" panose="05000000000000000000" pitchFamily="2" charset="2"/>
              </a:rPr>
              <a:t> this is the only one that differs for a copy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== [1, 2, 3, 4] 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is [1, 2, 3, 4]	# False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 = [1, 2, 3]</a:t>
            </a:r>
          </a:p>
          <a:p>
            <a:r>
              <a:rPr lang="en-US" dirty="0" err="1" smtClean="0"/>
              <a:t>otherlist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smtClean="0"/>
              <a:t>print id(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otherlist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mylist.append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</a:t>
            </a:r>
            <a:r>
              <a:rPr lang="en-US" dirty="0" err="1" smtClean="0"/>
              <a:t>otherlist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== [1, 2, 3, 4]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[1, 2, 3, 4]	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otherlist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id([1, 2, 3, 4])</a:t>
            </a:r>
          </a:p>
          <a:p>
            <a:r>
              <a:rPr lang="en-US" dirty="0" smtClean="0"/>
              <a:t>print id([1, 2, 3, 4])</a:t>
            </a:r>
          </a:p>
          <a:p>
            <a:r>
              <a:rPr lang="en-US" dirty="0" smtClean="0"/>
              <a:t>print [1, 2, 3, 4] is [1, 2, 3, 4]</a:t>
            </a:r>
          </a:p>
          <a:p>
            <a:r>
              <a:rPr lang="en-US" dirty="0" smtClean="0"/>
              <a:t>print [1, 2, 3, 4] == [1, 2, 3, 4]</a:t>
            </a:r>
          </a:p>
          <a:p>
            <a:r>
              <a:rPr lang="en-US" dirty="0" smtClean="0"/>
              <a:t>print id([1, 2, 3, 4])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even discuss</a:t>
            </a:r>
            <a:r>
              <a:rPr lang="en-US" baseline="0" dirty="0" smtClean="0"/>
              <a:t> these functions?  Students shouldn’t use them</a:t>
            </a:r>
          </a:p>
          <a:p>
            <a:pPr marL="0" lvl="2" defTabSz="931706">
              <a:defRPr/>
            </a:pPr>
            <a:r>
              <a:rPr lang="en-US" dirty="0" smtClean="0"/>
              <a:t>id(</a:t>
            </a:r>
            <a:r>
              <a:rPr lang="en-US" dirty="0" err="1" smtClean="0"/>
              <a:t>obj</a:t>
            </a:r>
            <a:r>
              <a:rPr lang="en-US" dirty="0" smtClean="0"/>
              <a:t>) returns the object’s identity</a:t>
            </a:r>
          </a:p>
          <a:p>
            <a:pPr marL="0" lvl="2" defTabSz="931706">
              <a:defRPr/>
            </a:pPr>
            <a:r>
              <a:rPr lang="en-US" dirty="0" smtClean="0"/>
              <a:t>type(</a:t>
            </a:r>
            <a:r>
              <a:rPr lang="en-US" dirty="0" err="1" smtClean="0"/>
              <a:t>obj</a:t>
            </a:r>
            <a:r>
              <a:rPr lang="en-US" dirty="0" smtClean="0"/>
              <a:t>) returns the object’s type</a:t>
            </a:r>
          </a:p>
          <a:p>
            <a:pPr marL="0" lvl="2" defTabSz="931706">
              <a:defRPr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6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increment(</a:t>
            </a:r>
            <a:r>
              <a:rPr lang="en-US" dirty="0" err="1" smtClean="0"/>
              <a:t>uniquewords</a:t>
            </a:r>
            <a:r>
              <a:rPr lang="en-US" dirty="0" smtClean="0"/>
              <a:t>, word):</a:t>
            </a:r>
          </a:p>
          <a:p>
            <a:r>
              <a:rPr lang="en-US" dirty="0" smtClean="0"/>
              <a:t>   """increment the count for word"""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uniquewords.has_key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</a:t>
            </a:r>
            <a:r>
              <a:rPr lang="en-US" dirty="0" err="1" smtClean="0"/>
              <a:t>uniquewords</a:t>
            </a:r>
            <a:r>
              <a:rPr lang="en-US" dirty="0" smtClean="0"/>
              <a:t>[word] + 1</a:t>
            </a:r>
          </a:p>
          <a:p>
            <a:r>
              <a:rPr lang="en-US" dirty="0" smtClean="0"/>
              <a:t>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1</a:t>
            </a:r>
          </a:p>
          <a:p>
            <a:r>
              <a:rPr lang="en-US" dirty="0" err="1" smtClean="0"/>
              <a:t>mywords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mywords</a:t>
            </a:r>
            <a:r>
              <a:rPr lang="en-US" dirty="0" smtClean="0"/>
              <a:t>, "school")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mywords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increment(value):</a:t>
            </a:r>
          </a:p>
          <a:p>
            <a:r>
              <a:rPr lang="en-US" dirty="0" smtClean="0"/>
              <a:t>    """increment the value???"""</a:t>
            </a:r>
          </a:p>
          <a:p>
            <a:r>
              <a:rPr lang="en-US" dirty="0" smtClean="0"/>
              <a:t>    value = value + 1</a:t>
            </a:r>
          </a:p>
          <a:p>
            <a:r>
              <a:rPr lang="en-US" dirty="0" err="1" smtClean="0"/>
              <a:t>myval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increment(</a:t>
            </a:r>
            <a:r>
              <a:rPr lang="en-US" dirty="0" err="1" smtClean="0"/>
              <a:t>uniquewords</a:t>
            </a:r>
            <a:r>
              <a:rPr lang="en-US" dirty="0" smtClean="0"/>
              <a:t>, word):</a:t>
            </a:r>
          </a:p>
          <a:p>
            <a:r>
              <a:rPr lang="en-US" dirty="0" smtClean="0"/>
              <a:t>   """increment the count for word"""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uniquewords.has_key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</a:t>
            </a:r>
            <a:r>
              <a:rPr lang="en-US" dirty="0" err="1" smtClean="0"/>
              <a:t>uniquewords</a:t>
            </a:r>
            <a:r>
              <a:rPr lang="en-US" dirty="0" smtClean="0"/>
              <a:t>[word] + 1</a:t>
            </a:r>
          </a:p>
          <a:p>
            <a:r>
              <a:rPr lang="en-US" dirty="0" smtClean="0"/>
              <a:t>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1</a:t>
            </a:r>
          </a:p>
          <a:p>
            <a:r>
              <a:rPr lang="en-US" dirty="0" err="1" smtClean="0"/>
              <a:t>mywords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mywords</a:t>
            </a:r>
            <a:r>
              <a:rPr lang="en-US" dirty="0" smtClean="0"/>
              <a:t>, "school")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mywords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increment(value):</a:t>
            </a:r>
          </a:p>
          <a:p>
            <a:r>
              <a:rPr lang="en-US" dirty="0" smtClean="0"/>
              <a:t>    """increment the value???"""</a:t>
            </a:r>
          </a:p>
          <a:p>
            <a:r>
              <a:rPr lang="en-US" dirty="0" smtClean="0"/>
              <a:t>    value = value + 1</a:t>
            </a:r>
          </a:p>
          <a:p>
            <a:r>
              <a:rPr lang="en-US" dirty="0" err="1" smtClean="0"/>
              <a:t>myval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BD60D3-1FD3-4596-BD6D-DE66BCDFC48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69B3F4-813B-46EB-B739-058B98D36E2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CAB5C2-98FD-485A-A700-B929038DDAE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67961A-CB5D-4DF8-9BB2-965EE80FC722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41E1A-980F-49E1-BF5E-E619ADDA326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854609-5010-457F-99F0-5E01C8EEB1C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EAAFB-7D4A-4D17-B6CF-C9C92AF10BD4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12E45-0FC8-4D3D-85E4-03417726285C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C9732-F09F-4F83-B3FC-53727E7697CA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31B8B0-101A-4B7C-8104-5E565B8D8F6F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C684DB-6B30-41E9-985B-F884893A307A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GtjZ5s" TargetMode="External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hyperlink" Target="https://goo.gl/avrFx7" TargetMode="Externa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hyperlink" Target="https://goo.gl/v4pBY1" TargetMode="Externa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hyperlink" Target="https://goo.gl/vDsn34" TargetMode="Externa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20" Type="http://schemas.openxmlformats.org/officeDocument/2006/relationships/tags" Target="../tags/tag42.xml"/><Relationship Id="rId21" Type="http://schemas.openxmlformats.org/officeDocument/2006/relationships/tags" Target="../tags/tag43.xml"/><Relationship Id="rId22" Type="http://schemas.openxmlformats.org/officeDocument/2006/relationships/tags" Target="../tags/tag44.xml"/><Relationship Id="rId23" Type="http://schemas.openxmlformats.org/officeDocument/2006/relationships/tags" Target="../tags/tag45.xml"/><Relationship Id="rId24" Type="http://schemas.openxmlformats.org/officeDocument/2006/relationships/tags" Target="../tags/tag46.xml"/><Relationship Id="rId25" Type="http://schemas.openxmlformats.org/officeDocument/2006/relationships/tags" Target="../tags/tag47.xml"/><Relationship Id="rId26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1" Type="http://schemas.openxmlformats.org/officeDocument/2006/relationships/tags" Target="../tags/tag33.xml"/><Relationship Id="rId12" Type="http://schemas.openxmlformats.org/officeDocument/2006/relationships/tags" Target="../tags/tag34.xml"/><Relationship Id="rId13" Type="http://schemas.openxmlformats.org/officeDocument/2006/relationships/tags" Target="../tags/tag35.xml"/><Relationship Id="rId14" Type="http://schemas.openxmlformats.org/officeDocument/2006/relationships/tags" Target="../tags/tag36.xml"/><Relationship Id="rId15" Type="http://schemas.openxmlformats.org/officeDocument/2006/relationships/tags" Target="../tags/tag37.xml"/><Relationship Id="rId16" Type="http://schemas.openxmlformats.org/officeDocument/2006/relationships/tags" Target="../tags/tag38.xml"/><Relationship Id="rId17" Type="http://schemas.openxmlformats.org/officeDocument/2006/relationships/tags" Target="../tags/tag39.xml"/><Relationship Id="rId18" Type="http://schemas.openxmlformats.org/officeDocument/2006/relationships/tags" Target="../tags/tag40.xml"/><Relationship Id="rId19" Type="http://schemas.openxmlformats.org/officeDocument/2006/relationships/tags" Target="../tags/tag41.xml"/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8" Type="http://schemas.openxmlformats.org/officeDocument/2006/relationships/hyperlink" Target="https://goo.gl/7uGsBL" TargetMode="Externa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20" Type="http://schemas.openxmlformats.org/officeDocument/2006/relationships/tags" Target="../tags/tag75.xml"/><Relationship Id="rId21" Type="http://schemas.openxmlformats.org/officeDocument/2006/relationships/tags" Target="../tags/tag76.xml"/><Relationship Id="rId22" Type="http://schemas.openxmlformats.org/officeDocument/2006/relationships/tags" Target="../tags/tag77.xml"/><Relationship Id="rId23" Type="http://schemas.openxmlformats.org/officeDocument/2006/relationships/tags" Target="../tags/tag78.xml"/><Relationship Id="rId24" Type="http://schemas.openxmlformats.org/officeDocument/2006/relationships/tags" Target="../tags/tag79.xml"/><Relationship Id="rId25" Type="http://schemas.openxmlformats.org/officeDocument/2006/relationships/tags" Target="../tags/tag80.xml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5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tags" Target="../tags/tag70.xml"/><Relationship Id="rId16" Type="http://schemas.openxmlformats.org/officeDocument/2006/relationships/tags" Target="../tags/tag71.xml"/><Relationship Id="rId17" Type="http://schemas.openxmlformats.org/officeDocument/2006/relationships/tags" Target="../tags/tag72.xml"/><Relationship Id="rId18" Type="http://schemas.openxmlformats.org/officeDocument/2006/relationships/tags" Target="../tags/tag73.xml"/><Relationship Id="rId19" Type="http://schemas.openxmlformats.org/officeDocument/2006/relationships/tags" Target="../tags/tag74.xml"/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Sharing, mutability, and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Constructors</a:t>
            </a:r>
          </a:p>
          <a:p>
            <a:pPr marL="857250" lvl="1" indent="-457200"/>
            <a:r>
              <a:rPr lang="en-US" dirty="0" smtClean="0"/>
              <a:t>Literals:  Use parentheses</a:t>
            </a:r>
          </a:p>
          <a:p>
            <a:pPr marL="400050" lvl="1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("four", "score", "and", "seven", "years")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(3, 1) + (4, 1)  </a:t>
            </a:r>
            <a:r>
              <a:rPr lang="en-US" dirty="0" smtClean="0"/>
              <a:t>=&gt;  (3, 1, 4, 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Queries</a:t>
            </a:r>
          </a:p>
          <a:p>
            <a:pPr marL="857250" lvl="1" indent="-457200"/>
            <a:r>
              <a:rPr lang="en-US" dirty="0" smtClean="0"/>
              <a:t>Just like lists:</a:t>
            </a:r>
          </a:p>
          <a:p>
            <a:pPr marL="857250" lvl="1" indent="-457200"/>
            <a:endParaRPr lang="en-US" sz="800" dirty="0" smtClean="0"/>
          </a:p>
          <a:p>
            <a:pPr marL="800100" lvl="2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("four", "score", "and", "seven", "years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80010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	-&gt;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four”)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[-1] -&gt; "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years”)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endParaRPr lang="en-US" sz="1300" dirty="0"/>
          </a:p>
          <a:p>
            <a:pPr marL="0" indent="0">
              <a:buNone/>
            </a:pPr>
            <a:r>
              <a:rPr lang="en-US" dirty="0" err="1" smtClean="0"/>
              <a:t>Mutators</a:t>
            </a:r>
            <a:endParaRPr lang="en-US" dirty="0" smtClean="0"/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None!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immutable </a:t>
            </a:r>
            <a:r>
              <a:rPr lang="en-US" dirty="0" err="1" smtClean="0"/>
              <a:t>datatype</a:t>
            </a:r>
            <a:r>
              <a:rPr lang="en-US" dirty="0" smtClean="0"/>
              <a:t> is one that doesn’t have any functions in the third category: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err="1" smtClean="0"/>
              <a:t>Mutators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None!</a:t>
            </a:r>
          </a:p>
          <a:p>
            <a:r>
              <a:rPr lang="en-US" dirty="0" smtClean="0"/>
              <a:t>Immutable </a:t>
            </a:r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, string, function, tuple, </a:t>
            </a:r>
            <a:r>
              <a:rPr lang="en-US" i="1" dirty="0" err="1" smtClean="0"/>
              <a:t>frozenset</a:t>
            </a:r>
            <a:endParaRPr lang="en-US" i="1" dirty="0" smtClean="0"/>
          </a:p>
          <a:p>
            <a:r>
              <a:rPr lang="en-US" dirty="0" smtClean="0"/>
              <a:t>Mutable </a:t>
            </a:r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list, dictionary,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Remember: Not every value may be placed in a </a:t>
            </a:r>
            <a:r>
              <a:rPr lang="en-US" u="sng" dirty="0" smtClean="0"/>
              <a:t>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</a:t>
            </a:r>
            <a:r>
              <a:rPr lang="en-US" i="1" u="sng" dirty="0" smtClean="0"/>
              <a:t>elements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The set itself is </a:t>
            </a:r>
            <a:r>
              <a:rPr lang="en-US" b="1" dirty="0" smtClean="0"/>
              <a:t>mutable</a:t>
            </a:r>
            <a:r>
              <a:rPr lang="en-US" dirty="0" smtClean="0"/>
              <a:t> (e.g. we can add and remove elements)</a:t>
            </a:r>
            <a:endParaRPr lang="en-US" dirty="0"/>
          </a:p>
          <a:p>
            <a:r>
              <a:rPr lang="en-US" b="1" dirty="0" smtClean="0"/>
              <a:t>Goal</a:t>
            </a:r>
            <a:r>
              <a:rPr lang="en-US" dirty="0" smtClean="0"/>
              <a:t>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elements </a:t>
            </a:r>
            <a:r>
              <a:rPr lang="en-US" b="1" dirty="0"/>
              <a:t>can violate these </a:t>
            </a:r>
            <a:r>
              <a:rPr lang="en-US" b="1" dirty="0" smtClean="0"/>
              <a:t>goals</a:t>
            </a:r>
          </a:p>
          <a:p>
            <a:r>
              <a:rPr lang="en-US" b="1" dirty="0" smtClean="0"/>
              <a:t>Aside: </a:t>
            </a:r>
            <a:r>
              <a:rPr lang="en-US" i="1" dirty="0" err="1" smtClean="0"/>
              <a:t>frozenset</a:t>
            </a:r>
            <a:r>
              <a:rPr lang="en-US" dirty="0" smtClean="0"/>
              <a:t> must contain immutable values and is itself immutable (cannot add and remove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 Not every value is allowed to be a </a:t>
            </a:r>
            <a:r>
              <a:rPr lang="en-US" u="sng" dirty="0" smtClean="0"/>
              <a:t>key</a:t>
            </a:r>
            <a:r>
              <a:rPr lang="en-US" dirty="0" smtClean="0"/>
              <a:t> in a </a:t>
            </a:r>
            <a:r>
              <a:rPr lang="en-US" u="sng" dirty="0" smtClean="0"/>
              <a:t>dictionary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Keys must 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 smtClean="0"/>
              <a:t>tuple of immutable types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/>
              <a:t>The </a:t>
            </a:r>
            <a:r>
              <a:rPr lang="en-US" dirty="0" smtClean="0"/>
              <a:t>dictionary itself </a:t>
            </a:r>
            <a:r>
              <a:rPr lang="en-US" dirty="0"/>
              <a:t>is </a:t>
            </a:r>
            <a:r>
              <a:rPr lang="en-US" b="1" dirty="0"/>
              <a:t>mutable</a:t>
            </a:r>
            <a:r>
              <a:rPr lang="en-US" dirty="0"/>
              <a:t> (e.g. we can add and remove elements)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keys can violate these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Python’s </a:t>
            </a:r>
            <a:r>
              <a:rPr lang="en-US" i="1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data is represented by </a:t>
            </a:r>
            <a:r>
              <a:rPr lang="en-US" i="1" dirty="0" smtClean="0"/>
              <a:t>objects</a:t>
            </a:r>
            <a:endParaRPr lang="en-US" i="1" dirty="0"/>
          </a:p>
          <a:p>
            <a:r>
              <a:rPr lang="en-US" dirty="0"/>
              <a:t>Each object </a:t>
            </a:r>
            <a:r>
              <a:rPr lang="en-US" dirty="0" smtClean="0"/>
              <a:t>has: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identity</a:t>
            </a:r>
          </a:p>
          <a:p>
            <a:pPr lvl="2"/>
            <a:r>
              <a:rPr lang="en-US" dirty="0" smtClean="0"/>
              <a:t>Never changes</a:t>
            </a:r>
          </a:p>
          <a:p>
            <a:pPr lvl="2"/>
            <a:r>
              <a:rPr lang="en-US" dirty="0" smtClean="0"/>
              <a:t>Think of this as address in memory</a:t>
            </a:r>
          </a:p>
          <a:p>
            <a:pPr lvl="2"/>
            <a:r>
              <a:rPr lang="en-US" dirty="0" smtClean="0"/>
              <a:t>Test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dirty="0"/>
              <a:t> </a:t>
            </a:r>
            <a:r>
              <a:rPr lang="en-US" dirty="0" smtClean="0"/>
              <a:t>(but you rarely need to do so)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type</a:t>
            </a:r>
          </a:p>
          <a:p>
            <a:pPr lvl="2"/>
            <a:r>
              <a:rPr lang="en-US" dirty="0" smtClean="0"/>
              <a:t>Never changes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value</a:t>
            </a:r>
          </a:p>
          <a:p>
            <a:pPr lvl="2"/>
            <a:r>
              <a:rPr lang="en-US" dirty="0" smtClean="0"/>
              <a:t>Can change for </a:t>
            </a:r>
            <a:r>
              <a:rPr lang="en-US" i="1" dirty="0" smtClean="0"/>
              <a:t>mutable </a:t>
            </a:r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Cannot change for </a:t>
            </a:r>
            <a:r>
              <a:rPr lang="en-US" i="1" dirty="0" smtClean="0"/>
              <a:t>immutable </a:t>
            </a:r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Test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Immutable datatypes: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boolean</a:t>
            </a:r>
            <a:r>
              <a:rPr lang="en-US" dirty="0"/>
              <a:t>, string, function, tuple, </a:t>
            </a:r>
            <a:r>
              <a:rPr lang="en-US" i="1" dirty="0" err="1"/>
              <a:t>frozenset</a:t>
            </a:r>
            <a:endParaRPr lang="en-US" i="1" dirty="0"/>
          </a:p>
          <a:p>
            <a:r>
              <a:rPr lang="en-US" dirty="0"/>
              <a:t>Mutable datatypes:</a:t>
            </a:r>
          </a:p>
          <a:p>
            <a:pPr lvl="1"/>
            <a:r>
              <a:rPr lang="en-US" dirty="0"/>
              <a:t>list, dictionary, set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57200" y="4724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Note: a set is mutable, but a </a:t>
            </a:r>
            <a:r>
              <a:rPr lang="en-US" sz="2400" i="1" dirty="0" err="1">
                <a:solidFill>
                  <a:srgbClr val="FF0000"/>
                </a:solidFill>
              </a:rPr>
              <a:t>frozenset</a:t>
            </a:r>
            <a:r>
              <a:rPr lang="en-US" sz="2400" dirty="0">
                <a:solidFill>
                  <a:srgbClr val="FF0000"/>
                </a:solidFill>
              </a:rPr>
              <a:t> is immutable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 are immutable</a:t>
            </a:r>
            <a:br>
              <a:rPr lang="en-US" dirty="0" smtClean="0"/>
            </a:br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28600" y="1676400"/>
            <a:ext cx="9144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(record, position, value):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"""Change the value at the given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position"""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record[position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value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mylist = [1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mytuple = (1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(mylist, 1, 10)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(mytuple, 1, 10)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mytuple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Increment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4800" y="12192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"""increment the count for word"""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= 1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"school")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increment(value):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"""increment the value???"""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value = value + 1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Increment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4800" y="1676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(uniquewords, word):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"""increment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for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word"""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word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1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mywords = dict()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31859C"/>
                </a:solidFill>
                <a:latin typeface="Courier New" pitchFamily="49" charset="0"/>
                <a:cs typeface="Courier New" pitchFamily="49" charset="0"/>
              </a:rPr>
              <a:t> 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(mywords,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school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'school':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1}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def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"""increment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value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???"""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value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value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myval =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increment(myval)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Copying and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list1 = ["e1", "e2", "e3", "e4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 = list(list1) </a:t>
            </a:r>
            <a:r>
              <a:rPr lang="en-US" dirty="0" smtClean="0"/>
              <a:t>   # make a copy; also “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list1[:]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list2,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list1.append("e5")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list2.append("e6")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ist3.append("e7")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list2,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ist1 = list3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ist1.append("e8")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list2,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Variable reassignment vs. Object mutation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478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Reassigning</a:t>
            </a:r>
            <a:r>
              <a:rPr lang="en-US" dirty="0" smtClean="0"/>
              <a:t> a </a:t>
            </a:r>
            <a:r>
              <a:rPr lang="en-US" b="1" u="sng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changes a </a:t>
            </a:r>
            <a:r>
              <a:rPr lang="en-US" b="1" i="1" dirty="0" smtClean="0"/>
              <a:t>binding, </a:t>
            </a:r>
            <a:r>
              <a:rPr lang="en-US" dirty="0"/>
              <a:t>it d</a:t>
            </a:r>
            <a:r>
              <a:rPr lang="en-US" dirty="0" smtClean="0"/>
              <a:t>oes not change (mutate) any </a:t>
            </a:r>
            <a:r>
              <a:rPr lang="en-US" b="1" dirty="0" smtClean="0"/>
              <a:t>object </a:t>
            </a:r>
            <a:endParaRPr lang="en-US" dirty="0" smtClean="0"/>
          </a:p>
          <a:p>
            <a:pPr marL="57150" indent="0">
              <a:buNone/>
            </a:pPr>
            <a:r>
              <a:rPr lang="en-US" sz="2600" dirty="0" smtClean="0"/>
              <a:t>Reassigning is </a:t>
            </a:r>
            <a:r>
              <a:rPr lang="en-US" sz="2600" b="1" dirty="0" smtClean="0"/>
              <a:t>always</a:t>
            </a:r>
            <a:r>
              <a:rPr lang="en-US" sz="2600" dirty="0" smtClean="0"/>
              <a:t> </a:t>
            </a:r>
            <a:r>
              <a:rPr lang="en-US" sz="2600" dirty="0"/>
              <a:t>done via the </a:t>
            </a:r>
            <a:r>
              <a:rPr lang="en-US" sz="2600" dirty="0" smtClean="0"/>
              <a:t>syntax: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200" b="1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expr		</a:t>
            </a: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= 6	</a:t>
            </a:r>
          </a:p>
          <a:p>
            <a:pPr marL="57150" indent="0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list2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= list1</a:t>
            </a:r>
          </a:p>
          <a:p>
            <a:pPr marL="57150" indent="0">
              <a:buNone/>
            </a:pPr>
            <a:endParaRPr lang="en-US" sz="18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Mutating (changing) an </a:t>
            </a:r>
            <a:r>
              <a:rPr lang="en-US" b="1" u="sng" dirty="0" smtClean="0">
                <a:solidFill>
                  <a:srgbClr val="FF0000"/>
                </a:solidFill>
              </a:rPr>
              <a:t>object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does not change any </a:t>
            </a:r>
            <a:r>
              <a:rPr lang="en-US" b="1" dirty="0" smtClean="0"/>
              <a:t>variable</a:t>
            </a:r>
            <a:r>
              <a:rPr lang="en-US" dirty="0" smtClean="0"/>
              <a:t> binding</a:t>
            </a:r>
          </a:p>
          <a:p>
            <a:pPr marL="0" indent="0">
              <a:buNone/>
            </a:pPr>
            <a:r>
              <a:rPr lang="en-US" sz="2600" u="sng" dirty="0" smtClean="0"/>
              <a:t>Two</a:t>
            </a:r>
            <a:r>
              <a:rPr lang="en-US" sz="2600" dirty="0" smtClean="0"/>
              <a:t> syntaxes</a:t>
            </a:r>
            <a:r>
              <a:rPr lang="en-US" sz="2600" dirty="0"/>
              <a:t>:			</a:t>
            </a:r>
            <a:r>
              <a:rPr lang="en-US" sz="2600" dirty="0" smtClean="0"/>
              <a:t>Examples</a:t>
            </a:r>
            <a:r>
              <a:rPr lang="en-US" sz="2600" dirty="0"/>
              <a:t>: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left_expr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right_expr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…)	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.append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324599" y="4267200"/>
            <a:ext cx="2765989" cy="9233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Changes </a:t>
            </a:r>
            <a:r>
              <a:rPr lang="en-US" dirty="0" smtClean="0"/>
              <a:t>something about the </a:t>
            </a:r>
            <a:r>
              <a:rPr lang="en-US" i="1" dirty="0" smtClean="0"/>
              <a:t>object</a:t>
            </a:r>
            <a:r>
              <a:rPr lang="en-US" dirty="0" smtClean="0"/>
              <a:t> that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refers </a:t>
            </a:r>
            <a:r>
              <a:rPr lang="en-US" dirty="0"/>
              <a:t>to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324600" y="2362200"/>
            <a:ext cx="2167345" cy="12003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Changes what the variables 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list2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are bound to</a:t>
            </a:r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533400" y="3733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Variable </a:t>
            </a:r>
            <a:r>
              <a:rPr lang="en-US" dirty="0"/>
              <a:t>reassignment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Object </a:t>
            </a:r>
            <a:r>
              <a:rPr lang="en-US" dirty="0" smtClean="0"/>
              <a:t>mutation?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839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no_change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does NOT modify what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refers to,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instead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re-binds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"""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[99]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change_val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modifies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refers 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 = 13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append_val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modifies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refers 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(99)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lst2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[1,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2]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no_change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change_val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append_val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629400" y="1676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and old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</a:t>
            </a:r>
            <a:r>
              <a:rPr lang="en-US" b="1" dirty="0" smtClean="0"/>
              <a:t>expression</a:t>
            </a:r>
            <a:r>
              <a:rPr lang="en-US" dirty="0" smtClean="0"/>
              <a:t> evaluates to a value</a:t>
            </a:r>
          </a:p>
          <a:p>
            <a:pPr lvl="1"/>
            <a:r>
              <a:rPr lang="en-US" dirty="0"/>
              <a:t>It might be a new value</a:t>
            </a:r>
          </a:p>
          <a:p>
            <a:pPr lvl="1"/>
            <a:r>
              <a:rPr lang="en-US" dirty="0" smtClean="0"/>
              <a:t>It might be a value that already exists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constructor</a:t>
            </a:r>
            <a:r>
              <a:rPr lang="en-US" dirty="0" smtClean="0"/>
              <a:t> evaluates to a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value: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[3, 1, 4, 1, 5, 9]</a:t>
            </a:r>
          </a:p>
          <a:p>
            <a:pPr marL="457200" lvl="1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	[3, 1, 4] + [1, 5, 9]</a:t>
            </a:r>
          </a:p>
          <a:p>
            <a:pPr marL="457200" lvl="1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 = [[3, 1], [4, 1]] </a:t>
            </a: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expression evaluates to an </a:t>
            </a:r>
            <a:r>
              <a:rPr lang="en-US" b="1" dirty="0" smtClean="0">
                <a:solidFill>
                  <a:srgbClr val="FF0000"/>
                </a:solidFill>
              </a:rPr>
              <a:t>existing</a:t>
            </a:r>
            <a:r>
              <a:rPr lang="en-US" dirty="0" smtClean="0"/>
              <a:t> value: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 smtClean="0"/>
              <a:t>What does a function call evaluate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4"/>
            </p:custDataLst>
          </p:nvPr>
        </p:nvSpPr>
        <p:spPr>
          <a:xfrm>
            <a:off x="6705600" y="3657600"/>
            <a:ext cx="2209800" cy="685800"/>
          </a:xfrm>
          <a:prstGeom prst="wedgeRectCallout">
            <a:avLst>
              <a:gd name="adj1" fmla="val -71668"/>
              <a:gd name="adj2" fmla="val 791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Here the right hand side of = is a constructor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 aside:  List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Possibly misleading notation: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accurate, but more verbose, notation: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23449" y="2438400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0200" y="2438400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474752" y="2438400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202546" y="2439990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4114270" y="2438400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23449" y="41248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“four”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1600200" y="41248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“score”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2474752" y="41248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“and”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3202546" y="41264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“seven”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4114270" y="41248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“years”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838200" y="4734478"/>
            <a:ext cx="776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1600200" y="4734478"/>
            <a:ext cx="8717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2474752" y="4734478"/>
            <a:ext cx="725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3202546" y="4736068"/>
            <a:ext cx="911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4114270" y="4734478"/>
            <a:ext cx="870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cxnSp>
        <p:nvCxnSpPr>
          <p:cNvPr id="20" name="Straight Arrow Connector 19"/>
          <p:cNvCxnSpPr/>
          <p:nvPr>
            <p:custDataLst>
              <p:tags r:id="rId18"/>
            </p:custDataLst>
          </p:nvPr>
        </p:nvCxnSpPr>
        <p:spPr>
          <a:xfrm>
            <a:off x="1226575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9"/>
            </p:custDataLst>
          </p:nvPr>
        </p:nvCxnSpPr>
        <p:spPr>
          <a:xfrm>
            <a:off x="2036992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20"/>
            </p:custDataLst>
          </p:nvPr>
        </p:nvCxnSpPr>
        <p:spPr>
          <a:xfrm>
            <a:off x="2837576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1"/>
            </p:custDataLst>
          </p:nvPr>
        </p:nvCxnSpPr>
        <p:spPr>
          <a:xfrm>
            <a:off x="3658407" y="4336897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22"/>
            </p:custDataLst>
          </p:nvPr>
        </p:nvCxnSpPr>
        <p:spPr>
          <a:xfrm>
            <a:off x="4549453" y="434181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838200" y="222295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list</a:t>
            </a:r>
            <a:endParaRPr lang="en-US" sz="800" dirty="0"/>
          </a:p>
        </p:txBody>
      </p:sp>
      <p:sp>
        <p:nvSpPr>
          <p:cNvPr id="26" name="TextBox 25"/>
          <p:cNvSpPr txBox="1"/>
          <p:nvPr>
            <p:custDataLst>
              <p:tags r:id="rId25"/>
            </p:custDataLst>
          </p:nvPr>
        </p:nvSpPr>
        <p:spPr>
          <a:xfrm>
            <a:off x="827116" y="390943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04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Aside: Object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 object’s </a:t>
            </a:r>
            <a:r>
              <a:rPr lang="en-US" b="1" dirty="0" smtClean="0"/>
              <a:t>identity</a:t>
            </a:r>
            <a:r>
              <a:rPr lang="en-US" dirty="0" smtClean="0"/>
              <a:t> never changes</a:t>
            </a:r>
          </a:p>
          <a:p>
            <a:r>
              <a:rPr lang="en-US" dirty="0" smtClean="0"/>
              <a:t>Can think of it as its </a:t>
            </a:r>
            <a:r>
              <a:rPr lang="en-US" b="1" dirty="0" smtClean="0"/>
              <a:t>address in memory</a:t>
            </a:r>
          </a:p>
          <a:p>
            <a:r>
              <a:rPr lang="en-US" dirty="0" smtClean="0"/>
              <a:t>Its value of the object (the thing it represents) may change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therlist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otherlist</a:t>
            </a:r>
            <a:r>
              <a:rPr lang="en-US" dirty="0" smtClean="0"/>
              <a:t> 		⇒   True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otherlist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 to the </a:t>
            </a:r>
            <a:r>
              <a:rPr lang="en-US" i="1" u="sng" dirty="0" smtClean="0"/>
              <a:t>exact same object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[1, 2, 3, 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dirty="0" smtClean="0"/>
              <a:t>⇒   True</a:t>
            </a:r>
          </a:p>
          <a:p>
            <a:pPr marL="0" indent="0">
              <a:buNone/>
            </a:pPr>
            <a:r>
              <a:rPr lang="en-US" dirty="0" smtClean="0"/>
              <a:t>		The object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refers to is </a:t>
            </a:r>
            <a:r>
              <a:rPr lang="en-US" u="sng" dirty="0" smtClean="0"/>
              <a:t>equal to </a:t>
            </a:r>
            <a:r>
              <a:rPr lang="en-US" dirty="0" smtClean="0"/>
              <a:t>the object [1,2,3,4]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(but they are two different objects)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 [1, 2, 3, 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dirty="0" smtClean="0"/>
              <a:t>⇒   False</a:t>
            </a:r>
          </a:p>
          <a:p>
            <a:pPr marL="0" indent="0">
              <a:buNone/>
            </a:pPr>
            <a:r>
              <a:rPr lang="en-US" dirty="0" smtClean="0"/>
              <a:t>		The object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refers to is </a:t>
            </a:r>
            <a:r>
              <a:rPr lang="en-US" b="1" i="1" u="sng" dirty="0" smtClean="0"/>
              <a:t>not</a:t>
            </a:r>
            <a:r>
              <a:rPr lang="en-US" i="1" u="sng" dirty="0" smtClean="0"/>
              <a:t> the exact same object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smtClean="0"/>
              <a:t>object </a:t>
            </a:r>
            <a:r>
              <a:rPr lang="en-US" dirty="0"/>
              <a:t>[1,2,3,4]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524000" y="5943600"/>
            <a:ext cx="559185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Moral: Use == to check for equality, NOT is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Object type and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object’s</a:t>
            </a:r>
            <a:r>
              <a:rPr lang="en-US" dirty="0" smtClean="0"/>
              <a:t> </a:t>
            </a:r>
            <a:r>
              <a:rPr lang="en-US" u="sng" dirty="0" smtClean="0"/>
              <a:t>type</a:t>
            </a:r>
            <a:r>
              <a:rPr lang="en-US" dirty="0" smtClean="0"/>
              <a:t> never changes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 can get rebound to a value of a different type</a:t>
            </a:r>
          </a:p>
          <a:p>
            <a:endParaRPr lang="en-US" sz="1100" dirty="0" smtClean="0"/>
          </a:p>
          <a:p>
            <a:pPr marL="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Example:  The </a:t>
            </a:r>
            <a:r>
              <a:rPr lang="en-US" sz="2000" dirty="0"/>
              <a:t>variable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/>
              <a:t>can be bound to an </a:t>
            </a:r>
            <a:r>
              <a:rPr lang="en-US" sz="2000" dirty="0" err="1"/>
              <a:t>int</a:t>
            </a:r>
            <a:r>
              <a:rPr lang="en-US" sz="2000" dirty="0"/>
              <a:t> or a list</a:t>
            </a:r>
          </a:p>
          <a:p>
            <a:pPr marL="8001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000" dirty="0" smtClean="0"/>
              <a:t>5 </a:t>
            </a:r>
            <a:r>
              <a:rPr lang="en-US" sz="2000" dirty="0"/>
              <a:t>is always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pPr marL="800100" lvl="2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[1, 2, 3, 4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[1, 2, 3, 4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dirty="0"/>
              <a:t>is always a list</a:t>
            </a:r>
          </a:p>
          <a:p>
            <a:pPr marL="8001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b="1" dirty="0" smtClean="0"/>
              <a:t>type</a:t>
            </a:r>
            <a:r>
              <a:rPr lang="en-US" dirty="0" smtClean="0"/>
              <a:t> indicates: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operations are allowed</a:t>
            </a:r>
          </a:p>
          <a:p>
            <a:pPr lvl="1"/>
            <a:r>
              <a:rPr lang="en-US" dirty="0"/>
              <a:t>the set </a:t>
            </a:r>
            <a:r>
              <a:rPr lang="en-US" dirty="0" smtClean="0"/>
              <a:t>of representable values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type(object) </a:t>
            </a:r>
            <a:r>
              <a:rPr lang="en-US" dirty="0" smtClean="0"/>
              <a:t>returns the type of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: 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tuple represents </a:t>
            </a:r>
            <a:r>
              <a:rPr lang="en-US" dirty="0"/>
              <a:t>an ordered sequence of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23449" y="30580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0200" y="30580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474752" y="30580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202546" y="30596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4114270" y="30580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8200" y="285267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tuple</a:t>
            </a:r>
            <a:endParaRPr lang="en-US" sz="1100" dirty="0"/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823449" y="41248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“four”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600200" y="41248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“score”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2474752" y="41248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“and”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3202546" y="41264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“seven”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4114270" y="41248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“years”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838200" y="4734478"/>
            <a:ext cx="776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1600200" y="4734478"/>
            <a:ext cx="8717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2474752" y="4734478"/>
            <a:ext cx="725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3202546" y="4736068"/>
            <a:ext cx="911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19" name="TextBox 18"/>
          <p:cNvSpPr txBox="1"/>
          <p:nvPr>
            <p:custDataLst>
              <p:tags r:id="rId18"/>
            </p:custDataLst>
          </p:nvPr>
        </p:nvSpPr>
        <p:spPr>
          <a:xfrm>
            <a:off x="4114270" y="4734478"/>
            <a:ext cx="870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cxnSp>
        <p:nvCxnSpPr>
          <p:cNvPr id="20" name="Straight Arrow Connector 19"/>
          <p:cNvCxnSpPr/>
          <p:nvPr>
            <p:custDataLst>
              <p:tags r:id="rId19"/>
            </p:custDataLst>
          </p:nvPr>
        </p:nvCxnSpPr>
        <p:spPr>
          <a:xfrm>
            <a:off x="1226575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20"/>
            </p:custDataLst>
          </p:nvPr>
        </p:nvCxnSpPr>
        <p:spPr>
          <a:xfrm>
            <a:off x="2036992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21"/>
            </p:custDataLst>
          </p:nvPr>
        </p:nvCxnSpPr>
        <p:spPr>
          <a:xfrm>
            <a:off x="2837576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2"/>
            </p:custDataLst>
          </p:nvPr>
        </p:nvCxnSpPr>
        <p:spPr>
          <a:xfrm>
            <a:off x="3658407" y="4336897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23"/>
            </p:custDataLst>
          </p:nvPr>
        </p:nvCxnSpPr>
        <p:spPr>
          <a:xfrm>
            <a:off x="4549453" y="434181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838200" y="3896044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tuple</a:t>
            </a:r>
            <a:endParaRPr lang="en-US" sz="11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1295</Words>
  <Application>Microsoft Macintosh PowerPoint</Application>
  <PresentationFormat>On-screen Show (4:3)</PresentationFormat>
  <Paragraphs>329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Symbol</vt:lpstr>
      <vt:lpstr>Wingdings</vt:lpstr>
      <vt:lpstr>Arial</vt:lpstr>
      <vt:lpstr>Office Theme</vt:lpstr>
      <vt:lpstr>Sharing, mutability, and immutability</vt:lpstr>
      <vt:lpstr>Copying and mutation</vt:lpstr>
      <vt:lpstr>Variable reassignment vs. Object mutation</vt:lpstr>
      <vt:lpstr>Example: Variable reassignment  or Object mutation?</vt:lpstr>
      <vt:lpstr>New and old values</vt:lpstr>
      <vt:lpstr>An aside:  List notation</vt:lpstr>
      <vt:lpstr>Aside: Object identity</vt:lpstr>
      <vt:lpstr>Object type and variable type</vt:lpstr>
      <vt:lpstr>New datatype:  tuple</vt:lpstr>
      <vt:lpstr>Tuple operations</vt:lpstr>
      <vt:lpstr>Immutable datatype</vt:lpstr>
      <vt:lpstr>Remember: Not every value may be placed in a set</vt:lpstr>
      <vt:lpstr>Remember: Not every value is allowed to be a key in a dictionary</vt:lpstr>
      <vt:lpstr>Python’s Data Model</vt:lpstr>
      <vt:lpstr>Mutable and Immutable Types</vt:lpstr>
      <vt:lpstr>Tuples are immutable Lists are mutable</vt:lpstr>
      <vt:lpstr>Increment Example</vt:lpstr>
      <vt:lpstr>Increment Example (cont.)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Microsoft Office User</cp:lastModifiedBy>
  <cp:revision>508</cp:revision>
  <cp:lastPrinted>2018-04-23T18:34:56Z</cp:lastPrinted>
  <dcterms:created xsi:type="dcterms:W3CDTF">2012-06-20T04:14:54Z</dcterms:created>
  <dcterms:modified xsi:type="dcterms:W3CDTF">2018-12-30T18:48:06Z</dcterms:modified>
</cp:coreProperties>
</file>