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1" r:id="rId3"/>
    <p:sldId id="358" r:id="rId4"/>
    <p:sldId id="352" r:id="rId5"/>
    <p:sldId id="351" r:id="rId6"/>
    <p:sldId id="357" r:id="rId7"/>
    <p:sldId id="355" r:id="rId8"/>
    <p:sldId id="356" r:id="rId9"/>
    <p:sldId id="360" r:id="rId10"/>
    <p:sldId id="354" r:id="rId11"/>
    <p:sldId id="349" r:id="rId12"/>
    <p:sldId id="353" r:id="rId13"/>
    <p:sldId id="348" r:id="rId14"/>
  </p:sldIdLst>
  <p:sldSz cx="9144000" cy="6858000" type="screen4x3"/>
  <p:notesSz cx="6997700" cy="92837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450" autoAdjust="0"/>
  </p:normalViewPr>
  <p:slideViewPr>
    <p:cSldViewPr>
      <p:cViewPr>
        <p:scale>
          <a:sx n="90" d="100"/>
          <a:sy n="90" d="100"/>
        </p:scale>
        <p:origin x="856" y="-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there are FOUR stack frames here:</a:t>
            </a:r>
          </a:p>
          <a:p>
            <a:r>
              <a:rPr lang="en-US"/>
              <a:t>One for the global environment</a:t>
            </a:r>
          </a:p>
          <a:p>
            <a:r>
              <a:rPr lang="en-US"/>
              <a:t>One for the function call to friends_of_friends</a:t>
            </a:r>
          </a:p>
          <a:p>
            <a:r>
              <a:rPr lang="en-US"/>
              <a:t>One for the function call to friends</a:t>
            </a:r>
          </a:p>
          <a:p>
            <a:r>
              <a:rPr lang="en-US"/>
              <a:t>One for the function call to neighbors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there are FOUR stack frames here:</a:t>
            </a:r>
          </a:p>
          <a:p>
            <a:r>
              <a:rPr lang="en-US"/>
              <a:t>One for the global environment</a:t>
            </a:r>
          </a:p>
          <a:p>
            <a:r>
              <a:rPr lang="en-US"/>
              <a:t>One for the function call to friends_of_friends</a:t>
            </a:r>
          </a:p>
          <a:p>
            <a:r>
              <a:rPr lang="en-US"/>
              <a:t>One for the function call to friends</a:t>
            </a:r>
          </a:p>
          <a:p>
            <a:r>
              <a:rPr lang="en-US"/>
              <a:t>One for the function call to neighbors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name_conflict2.py</a:t>
            </a:r>
          </a:p>
          <a:p>
            <a:endParaRPr lang="en-US" dirty="0"/>
          </a:p>
          <a:p>
            <a:r>
              <a:rPr lang="en-US" dirty="0"/>
              <a:t>friends is</a:t>
            </a:r>
            <a:r>
              <a:rPr lang="en-US" baseline="0" dirty="0"/>
              <a:t> a function</a:t>
            </a:r>
          </a:p>
          <a:p>
            <a:r>
              <a:rPr lang="en-US" baseline="0" dirty="0"/>
              <a:t>friends is redefined to be the result of the function (a set)</a:t>
            </a:r>
          </a:p>
          <a:p>
            <a:r>
              <a:rPr lang="en-US" baseline="0" dirty="0"/>
              <a:t>friends is used as a function, but this is not allowed.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5F417-4693-436C-ADE3-383FE5BC0AF6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B8AE4-139F-4B9F-A3F1-6CED5805B33F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24E98E-1DF2-4A78-BB6A-EA11F86047A3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3AB6AD-8C7B-418F-A70B-80A86D782780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4901A4-5796-447F-8339-14C0A37D6A1A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2475D6-FE27-4C9E-B7F1-25D430E5650B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37F499-17D1-499C-905D-3BF0AEFCCE6B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47DDE-D2A6-47DE-821F-3EA9F1684618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5ABC1-505E-4032-A2E0-AC7E6FF658E8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690F69-3511-44CF-8A0E-08981933AD44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EE7194-1775-471D-B7F2-0329C38B8A47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28800" y="2667000"/>
            <a:ext cx="5410200" cy="933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Interpreting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67200" y="6324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download examples from the calendar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533400" y="1981200"/>
            <a:ext cx="548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Two errors -- which is thrown first?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(x)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undefined variable 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"x”)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bad indentation</a:t>
            </a: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2133600" y="46482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Python performs a </a:t>
            </a:r>
            <a:r>
              <a:rPr lang="en-US" sz="2400" i="1"/>
              <a:t>syntax check </a:t>
            </a:r>
            <a:r>
              <a:rPr lang="en-US" sz="2400"/>
              <a:t>of your code before it executes anything.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4008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syntax_error.py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524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friends_of_friends(graph, user):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"""Returns a set of friends of friends of the given user, in the given graph. The result does not include the user nor their friends """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fof = set()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 = friends(graph, user)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fren </a:t>
            </a: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friend = friends(graph, user)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fof = fof | friend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fof = fof.remove(user)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g = (fof - f)</a:t>
            </a: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g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457200" y="4648200"/>
            <a:ext cx="952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File "none_error.py", line 21, in &lt;module&gt;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(g, "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Mercutio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File "none_error.py", line 13, in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fof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fof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| friend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unsupported operand type(s) for |: '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NoneType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 and 'set'</a:t>
            </a:r>
          </a:p>
        </p:txBody>
      </p:sp>
      <p:sp>
        <p:nvSpPr>
          <p:cNvPr id="5" name="Rounded Rectangle 4"/>
          <p:cNvSpPr/>
          <p:nvPr>
            <p:custDataLst>
              <p:tags r:id="rId3"/>
            </p:custDataLst>
          </p:nvPr>
        </p:nvSpPr>
        <p:spPr>
          <a:xfrm>
            <a:off x="1066800" y="3048000"/>
            <a:ext cx="2895600" cy="381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4008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none_error.py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524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(graph, user):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"""Returns a set of friends of friends of the given user, in the given graph. The result does not include the user nor their friends """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fof = set()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 = friends(graph, user)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fren </a:t>
            </a: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friend = friends(graph, user)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fof = fof | friend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g = (fof - f) – user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g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381000" y="4267200"/>
            <a:ext cx="952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"type_error.py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", line 37, in &lt;module&gt;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rj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"Mercutio")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"type_error.py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", line 34, in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g = 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fof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 f) - user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unsupported operand type(s) for -: 'set' and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533400" y="3048000"/>
            <a:ext cx="2971800" cy="381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4008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type_error.py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524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friends_of_friends(graph, user):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"""Returns a set of friends of friends of the given user, in the given graph. The result does not include the user nor their friends """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fof = set()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 = friends(graph, user)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fren </a:t>
            </a: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friend = friends(graph, user)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fof = fof | friend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f.add(set([user]))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g = (fof - f)</a:t>
            </a: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g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457200" y="4648200"/>
            <a:ext cx="952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File "unhashable_type.py", line 21, in &lt;module&gt;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(g, "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Mercutio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File "unhashable_type.py", line 14, in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f.add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([user])</a:t>
            </a:r>
          </a:p>
          <a:p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unhashable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type: ’set'</a:t>
            </a:r>
          </a:p>
        </p:txBody>
      </p:sp>
      <p:sp>
        <p:nvSpPr>
          <p:cNvPr id="2" name="Rounded Rectangle 1"/>
          <p:cNvSpPr/>
          <p:nvPr>
            <p:custDataLst>
              <p:tags r:id="rId3"/>
            </p:custDataLst>
          </p:nvPr>
        </p:nvSpPr>
        <p:spPr>
          <a:xfrm>
            <a:off x="533400" y="3048000"/>
            <a:ext cx="2438400" cy="381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4008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unhashable_type.py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are two ways of constructing a software design: One way is to make it </a:t>
            </a:r>
            <a:r>
              <a:rPr lang="en-US">
                <a:solidFill>
                  <a:srgbClr val="0000FF"/>
                </a:solidFill>
              </a:rPr>
              <a:t>so simple that there are obviously no deficiencies</a:t>
            </a:r>
            <a:r>
              <a:rPr lang="en-US"/>
              <a:t>, and the other way is to make it </a:t>
            </a:r>
            <a:r>
              <a:rPr lang="en-US">
                <a:solidFill>
                  <a:srgbClr val="0000FF"/>
                </a:solidFill>
              </a:rPr>
              <a:t>so complicated that there are no obvious deficiencies</a:t>
            </a:r>
            <a:r>
              <a:rPr lang="en-US"/>
              <a:t>.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105400" y="44958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Hoare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304800" y="762000"/>
            <a:ext cx="8305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friends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(graph, user):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"""Returns a set of the friends of the given user, in the given graph."""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set(graph.neighbors(user))</a:t>
            </a:r>
          </a:p>
          <a:p>
            <a:endParaRPr lang="en-US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(graph, user):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"""Returns a set of friends of friends of the given user, in the given graph. The result does not include the user nor their friends """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fof = set()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 = friends(graph, user)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fren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friends = friends(graph, user)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fof = fof | friend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g = (fof – f)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g.remove(user)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685800" y="2286000"/>
            <a:ext cx="73152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File "</a:t>
            </a:r>
            <a:r>
              <a:rPr lang="en-US" dirty="0" err="1"/>
              <a:t>nx_error.py</a:t>
            </a:r>
            <a:r>
              <a:rPr lang="en-US" dirty="0"/>
              <a:t>", line 41, in &lt;module&gt;</a:t>
            </a:r>
          </a:p>
          <a:p>
            <a:r>
              <a:rPr lang="en-US" dirty="0"/>
              <a:t>   print </a:t>
            </a:r>
            <a:r>
              <a:rPr lang="en-US" dirty="0" smtClean="0"/>
              <a:t>(</a:t>
            </a:r>
            <a:r>
              <a:rPr lang="en-US" dirty="0" err="1" smtClean="0"/>
              <a:t>friends_of_friends</a:t>
            </a:r>
            <a:r>
              <a:rPr lang="en-US" dirty="0" smtClean="0"/>
              <a:t>(</a:t>
            </a:r>
            <a:r>
              <a:rPr lang="en-US" dirty="0" err="1" smtClean="0"/>
              <a:t>rj</a:t>
            </a:r>
            <a:r>
              <a:rPr lang="en-US" dirty="0"/>
              <a:t>, </a:t>
            </a:r>
            <a:r>
              <a:rPr lang="en-US" dirty="0" err="1"/>
              <a:t>myval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/>
              <a:t>File "</a:t>
            </a:r>
            <a:r>
              <a:rPr lang="en-US" dirty="0" err="1"/>
              <a:t>nx_error.py</a:t>
            </a:r>
            <a:r>
              <a:rPr lang="en-US" dirty="0"/>
              <a:t>", line 30, in </a:t>
            </a:r>
            <a:r>
              <a:rPr lang="en-US" dirty="0" err="1"/>
              <a:t>friends_of_friends</a:t>
            </a:r>
            <a:endParaRPr lang="en-US" dirty="0"/>
          </a:p>
          <a:p>
            <a:r>
              <a:rPr lang="en-US" dirty="0"/>
              <a:t>   f = friends(graph, user)</a:t>
            </a:r>
          </a:p>
          <a:p>
            <a:r>
              <a:rPr lang="en-US" dirty="0"/>
              <a:t>File "</a:t>
            </a:r>
            <a:r>
              <a:rPr lang="en-US" dirty="0" err="1"/>
              <a:t>nx_error.py</a:t>
            </a:r>
            <a:r>
              <a:rPr lang="en-US" dirty="0"/>
              <a:t>", line 25, in friends</a:t>
            </a:r>
          </a:p>
          <a:p>
            <a:r>
              <a:rPr lang="en-US" dirty="0"/>
              <a:t>   return set(</a:t>
            </a:r>
            <a:r>
              <a:rPr lang="en-US" dirty="0" err="1"/>
              <a:t>graph.neighbors</a:t>
            </a:r>
            <a:r>
              <a:rPr lang="en-US" dirty="0"/>
              <a:t>(user))#  </a:t>
            </a:r>
          </a:p>
          <a:p>
            <a:r>
              <a:rPr lang="en-US" dirty="0"/>
              <a:t>File "/Library/Frameworks/…/</a:t>
            </a:r>
            <a:r>
              <a:rPr lang="en-US" dirty="0" err="1"/>
              <a:t>graph.py</a:t>
            </a:r>
            <a:r>
              <a:rPr lang="en-US" dirty="0"/>
              <a:t>", line 978, in neighbors</a:t>
            </a:r>
          </a:p>
          <a:p>
            <a:r>
              <a:rPr lang="en-US" dirty="0"/>
              <a:t>   return list(</a:t>
            </a:r>
            <a:r>
              <a:rPr lang="en-US" dirty="0" err="1"/>
              <a:t>self.adj</a:t>
            </a:r>
            <a:r>
              <a:rPr lang="en-US" dirty="0"/>
              <a:t>[n])</a:t>
            </a:r>
          </a:p>
        </p:txBody>
      </p:sp>
      <p:sp>
        <p:nvSpPr>
          <p:cNvPr id="11" name="Rectangle 10"/>
          <p:cNvSpPr/>
          <p:nvPr>
            <p:custDataLst>
              <p:tags r:id="rId2"/>
            </p:custDataLst>
          </p:nvPr>
        </p:nvSpPr>
        <p:spPr>
          <a:xfrm>
            <a:off x="762000" y="12192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=["Mercutio"]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friends_of_friends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>
            <p:custDataLst>
              <p:tags r:id="rId3"/>
            </p:custDataLst>
          </p:nvPr>
        </p:nvSpPr>
        <p:spPr>
          <a:xfrm>
            <a:off x="6443133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nx_error.py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533400" y="2057400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File "</a:t>
            </a:r>
            <a:r>
              <a:rPr lang="en-US" dirty="0" err="1"/>
              <a:t>nx_error.py</a:t>
            </a:r>
            <a:r>
              <a:rPr lang="en-US" dirty="0"/>
              <a:t>", line 41, in &lt;module&gt;</a:t>
            </a:r>
          </a:p>
          <a:p>
            <a:r>
              <a:rPr lang="en-US" dirty="0"/>
              <a:t>   print </a:t>
            </a:r>
            <a:r>
              <a:rPr lang="en-US" dirty="0" smtClean="0"/>
              <a:t>(</a:t>
            </a:r>
            <a:r>
              <a:rPr lang="en-US" dirty="0" err="1" smtClean="0"/>
              <a:t>friends_of_friends</a:t>
            </a:r>
            <a:r>
              <a:rPr lang="en-US" dirty="0" smtClean="0"/>
              <a:t>(</a:t>
            </a:r>
            <a:r>
              <a:rPr lang="en-US" dirty="0" err="1" smtClean="0"/>
              <a:t>rj</a:t>
            </a:r>
            <a:r>
              <a:rPr lang="en-US" dirty="0"/>
              <a:t>, </a:t>
            </a:r>
            <a:r>
              <a:rPr lang="en-US" dirty="0" err="1"/>
              <a:t>myval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>
                <a:solidFill>
                  <a:srgbClr val="008000"/>
                </a:solidFill>
              </a:rPr>
              <a:t>"</a:t>
            </a:r>
            <a:r>
              <a:rPr lang="en-US" dirty="0" err="1">
                <a:solidFill>
                  <a:srgbClr val="008000"/>
                </a:solidFill>
              </a:rPr>
              <a:t>nx_error.py</a:t>
            </a:r>
            <a:r>
              <a:rPr lang="en-US" dirty="0">
                <a:solidFill>
                  <a:srgbClr val="008000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line 30</a:t>
            </a:r>
            <a:r>
              <a:rPr lang="en-US" dirty="0"/>
              <a:t>, in </a:t>
            </a:r>
            <a:r>
              <a:rPr lang="en-US" dirty="0" err="1">
                <a:solidFill>
                  <a:schemeClr val="accent6"/>
                </a:solidFill>
              </a:rPr>
              <a:t>friends_of_friends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 = friends(graph, user)</a:t>
            </a:r>
          </a:p>
          <a:p>
            <a:r>
              <a:rPr lang="en-US" dirty="0"/>
              <a:t>File "</a:t>
            </a:r>
            <a:r>
              <a:rPr lang="en-US" dirty="0" err="1"/>
              <a:t>nx_error.py</a:t>
            </a:r>
            <a:r>
              <a:rPr lang="en-US" dirty="0"/>
              <a:t>", line 25, in friends</a:t>
            </a:r>
          </a:p>
          <a:p>
            <a:r>
              <a:rPr lang="en-US" dirty="0"/>
              <a:t>   return set(</a:t>
            </a:r>
            <a:r>
              <a:rPr lang="en-US" dirty="0" err="1"/>
              <a:t>graph.neighbors</a:t>
            </a:r>
            <a:r>
              <a:rPr lang="en-US" dirty="0"/>
              <a:t>(user))#  </a:t>
            </a:r>
          </a:p>
          <a:p>
            <a:r>
              <a:rPr lang="en-US" dirty="0"/>
              <a:t>File "/Library/Frameworks/…/</a:t>
            </a:r>
            <a:r>
              <a:rPr lang="en-US" dirty="0" err="1"/>
              <a:t>graph.py</a:t>
            </a:r>
            <a:r>
              <a:rPr lang="en-US" dirty="0"/>
              <a:t>", line 978, in neighbors</a:t>
            </a:r>
          </a:p>
          <a:p>
            <a:r>
              <a:rPr lang="en-US" dirty="0"/>
              <a:t>   return list(</a:t>
            </a:r>
            <a:r>
              <a:rPr lang="en-US" dirty="0" err="1"/>
              <a:t>self.adj</a:t>
            </a:r>
            <a:r>
              <a:rPr lang="en-US" dirty="0"/>
              <a:t>[n])</a:t>
            </a:r>
          </a:p>
        </p:txBody>
      </p:sp>
      <p:grpSp>
        <p:nvGrpSpPr>
          <p:cNvPr id="10" name="Group 9"/>
          <p:cNvGrpSpPr/>
          <p:nvPr>
            <p:custDataLst>
              <p:tags r:id="rId2"/>
            </p:custDataLst>
          </p:nvPr>
        </p:nvGrpSpPr>
        <p:grpSpPr>
          <a:xfrm>
            <a:off x="457200" y="1295400"/>
            <a:ext cx="5257800" cy="1143000"/>
            <a:chOff x="609600" y="1524000"/>
            <a:chExt cx="5257800" cy="1143000"/>
          </a:xfrm>
        </p:grpSpPr>
        <p:sp>
          <p:nvSpPr>
            <p:cNvPr id="5" name="Rounded Rectangle 4"/>
            <p:cNvSpPr/>
            <p:nvPr>
              <p:custDataLst>
                <p:tags r:id="rId8"/>
              </p:custDataLst>
            </p:nvPr>
          </p:nvSpPr>
          <p:spPr>
            <a:xfrm>
              <a:off x="609600" y="2209800"/>
              <a:ext cx="3352800" cy="45720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>
              <p:custDataLst>
                <p:tags r:id="rId9"/>
              </p:custDataLst>
            </p:nvPr>
          </p:nvSpPr>
          <p:spPr>
            <a:xfrm>
              <a:off x="3352800" y="15240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Traceback: a description of the </a:t>
              </a:r>
              <a:r>
                <a:rPr lang="en-US" i="1">
                  <a:solidFill>
                    <a:srgbClr val="0000FF"/>
                  </a:solidFill>
                </a:rPr>
                <a:t>stack</a:t>
              </a:r>
              <a:r>
                <a:rPr lang="en-US">
                  <a:solidFill>
                    <a:srgbClr val="0000FF"/>
                  </a:solidFill>
                </a:rPr>
                <a:t>.  </a:t>
              </a:r>
              <a:endParaRPr lang="en-US" i="1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Group 8"/>
          <p:cNvGrpSpPr/>
          <p:nvPr>
            <p:custDataLst>
              <p:tags r:id="rId3"/>
            </p:custDataLst>
          </p:nvPr>
        </p:nvGrpSpPr>
        <p:grpSpPr>
          <a:xfrm>
            <a:off x="457200" y="1828800"/>
            <a:ext cx="8534400" cy="2031325"/>
            <a:chOff x="762000" y="2057400"/>
            <a:chExt cx="8001000" cy="2031325"/>
          </a:xfrm>
        </p:grpSpPr>
        <p:sp>
          <p:nvSpPr>
            <p:cNvPr id="7" name="Rectangle 6"/>
            <p:cNvSpPr/>
            <p:nvPr>
              <p:custDataLst>
                <p:tags r:id="rId6"/>
              </p:custDataLst>
            </p:nvPr>
          </p:nvSpPr>
          <p:spPr>
            <a:xfrm>
              <a:off x="5691187" y="2057400"/>
              <a:ext cx="3071813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Each </a:t>
              </a:r>
              <a:r>
                <a:rPr lang="en-US" i="1">
                  <a:solidFill>
                    <a:srgbClr val="0000FF"/>
                  </a:solidFill>
                </a:rPr>
                <a:t>stack frame </a:t>
              </a:r>
              <a:r>
                <a:rPr lang="en-US">
                  <a:solidFill>
                    <a:srgbClr val="0000FF"/>
                  </a:solidFill>
                </a:rPr>
                <a:t>in the stack is described by a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>
                  <a:solidFill>
                    <a:srgbClr val="008000"/>
                  </a:solidFill>
                </a:rPr>
                <a:t>filename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>
                  <a:solidFill>
                    <a:srgbClr val="953735"/>
                  </a:solidFill>
                </a:rPr>
                <a:t>line number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function name</a:t>
              </a:r>
            </a:p>
            <a:p>
              <a:r>
                <a:rPr lang="en-US">
                  <a:solidFill>
                    <a:srgbClr val="0000FF"/>
                  </a:solidFill>
                </a:rPr>
                <a:t>Further, </a:t>
              </a:r>
              <a:r>
                <a:rPr lang="en-US">
                  <a:solidFill>
                    <a:schemeClr val="accent5">
                      <a:lumMod val="75000"/>
                    </a:schemeClr>
                  </a:solidFill>
                </a:rPr>
                <a:t>the line itself </a:t>
              </a:r>
              <a:r>
                <a:rPr lang="en-US">
                  <a:solidFill>
                    <a:srgbClr val="0000FF"/>
                  </a:solidFill>
                </a:rPr>
                <a:t>is printed for convenience</a:t>
              </a:r>
            </a:p>
          </p:txBody>
        </p:sp>
        <p:sp>
          <p:nvSpPr>
            <p:cNvPr id="8" name="Rounded Rectangle 7"/>
            <p:cNvSpPr/>
            <p:nvPr>
              <p:custDataLst>
                <p:tags r:id="rId7"/>
              </p:custDataLst>
            </p:nvPr>
          </p:nvSpPr>
          <p:spPr>
            <a:xfrm>
              <a:off x="762000" y="3124200"/>
              <a:ext cx="4648200" cy="60960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>
            <p:custDataLst>
              <p:tags r:id="rId4"/>
            </p:custDataLst>
          </p:nvPr>
        </p:nvSpPr>
        <p:spPr>
          <a:xfrm>
            <a:off x="6443133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nx_error.py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533400" y="1524000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File "</a:t>
            </a:r>
            <a:r>
              <a:rPr lang="en-US" dirty="0" err="1"/>
              <a:t>nx_error.py</a:t>
            </a:r>
            <a:r>
              <a:rPr lang="en-US" dirty="0"/>
              <a:t>", line 41, in &lt;module&gt;</a:t>
            </a:r>
          </a:p>
          <a:p>
            <a:r>
              <a:rPr lang="en-US" dirty="0"/>
              <a:t>   print </a:t>
            </a:r>
            <a:r>
              <a:rPr lang="en-US" dirty="0" smtClean="0"/>
              <a:t>(</a:t>
            </a:r>
            <a:r>
              <a:rPr lang="en-US" dirty="0" err="1" smtClean="0"/>
              <a:t>friends_of_friends</a:t>
            </a:r>
            <a:r>
              <a:rPr lang="en-US" dirty="0" smtClean="0"/>
              <a:t>(</a:t>
            </a:r>
            <a:r>
              <a:rPr lang="en-US" dirty="0" err="1" smtClean="0"/>
              <a:t>rj</a:t>
            </a:r>
            <a:r>
              <a:rPr lang="en-US" dirty="0"/>
              <a:t>, </a:t>
            </a:r>
            <a:r>
              <a:rPr lang="en-US" dirty="0" err="1"/>
              <a:t>myval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/>
              <a:t>File "</a:t>
            </a:r>
            <a:r>
              <a:rPr lang="en-US" dirty="0" err="1"/>
              <a:t>nx_error.py</a:t>
            </a:r>
            <a:r>
              <a:rPr lang="en-US" dirty="0"/>
              <a:t>", line 30, in </a:t>
            </a:r>
            <a:r>
              <a:rPr lang="en-US" dirty="0" err="1"/>
              <a:t>friends_of_friends</a:t>
            </a:r>
            <a:endParaRPr lang="en-US" dirty="0"/>
          </a:p>
          <a:p>
            <a:r>
              <a:rPr lang="en-US" dirty="0"/>
              <a:t>   f = friends(graph, user)</a:t>
            </a:r>
          </a:p>
          <a:p>
            <a:r>
              <a:rPr lang="en-US" dirty="0"/>
              <a:t>File "</a:t>
            </a:r>
            <a:r>
              <a:rPr lang="en-US" dirty="0" err="1"/>
              <a:t>nx_error.py</a:t>
            </a:r>
            <a:r>
              <a:rPr lang="en-US" dirty="0"/>
              <a:t>", line 25, in friends</a:t>
            </a:r>
          </a:p>
          <a:p>
            <a:r>
              <a:rPr lang="en-US" dirty="0"/>
              <a:t>   return set(</a:t>
            </a:r>
            <a:r>
              <a:rPr lang="en-US" dirty="0" err="1"/>
              <a:t>graph.neighbors</a:t>
            </a:r>
            <a:r>
              <a:rPr lang="en-US" dirty="0"/>
              <a:t>(user))#  </a:t>
            </a:r>
          </a:p>
          <a:p>
            <a:r>
              <a:rPr lang="en-US" dirty="0"/>
              <a:t>File "/Library/Frameworks/…/</a:t>
            </a:r>
            <a:r>
              <a:rPr lang="en-US" dirty="0" err="1"/>
              <a:t>graph.py</a:t>
            </a:r>
            <a:r>
              <a:rPr lang="en-US" dirty="0"/>
              <a:t>", line 978, in neighbors</a:t>
            </a:r>
          </a:p>
          <a:p>
            <a:r>
              <a:rPr lang="en-US" dirty="0"/>
              <a:t>   return list(</a:t>
            </a:r>
            <a:r>
              <a:rPr lang="en-US" dirty="0" err="1"/>
              <a:t>self.adj</a:t>
            </a:r>
            <a:r>
              <a:rPr lang="en-US" dirty="0"/>
              <a:t>[n])</a:t>
            </a:r>
          </a:p>
        </p:txBody>
      </p:sp>
      <p:sp>
        <p:nvSpPr>
          <p:cNvPr id="13" name="TextBox 12"/>
          <p:cNvSpPr txBox="1"/>
          <p:nvPr>
            <p:custDataLst>
              <p:tags r:id="rId2"/>
            </p:custDataLst>
          </p:nvPr>
        </p:nvSpPr>
        <p:spPr>
          <a:xfrm>
            <a:off x="1752600" y="4572000"/>
            <a:ext cx="655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solidFill>
                  <a:srgbClr val="000090"/>
                </a:solidFill>
              </a:rPr>
              <a:t>How many stack frames are referenced?</a:t>
            </a:r>
          </a:p>
          <a:p>
            <a:endParaRPr lang="en-US" sz="2000" i="1">
              <a:solidFill>
                <a:srgbClr val="000090"/>
              </a:solidFill>
            </a:endParaRPr>
          </a:p>
          <a:p>
            <a:r>
              <a:rPr lang="en-US" sz="2000" i="1">
                <a:solidFill>
                  <a:srgbClr val="000090"/>
                </a:solidFill>
              </a:rPr>
              <a:t>Where did the error actually get noticed?</a:t>
            </a:r>
          </a:p>
          <a:p>
            <a:endParaRPr lang="en-US" sz="2000" i="1">
              <a:solidFill>
                <a:srgbClr val="000090"/>
              </a:solidFill>
            </a:endParaRPr>
          </a:p>
          <a:p>
            <a:r>
              <a:rPr lang="en-US" sz="2000" i="1">
                <a:solidFill>
                  <a:srgbClr val="000090"/>
                </a:solidFill>
              </a:rPr>
              <a:t>Where was the original cause of the problem?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457200" y="5334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=["Mercutio"]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friends_of_friends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>
            <p:custDataLst>
              <p:tags r:id="rId4"/>
            </p:custDataLst>
          </p:nvPr>
        </p:nvSpPr>
        <p:spPr>
          <a:xfrm>
            <a:off x="6443133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nx_error.py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457200" y="838200"/>
            <a:ext cx="84582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assume </a:t>
            </a:r>
            <a:r>
              <a:rPr lang="en-US" b="1" dirty="0" err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</a:t>
            </a:r>
            <a:r>
              <a:rPr lang="en-US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was defined previously and correctly</a:t>
            </a:r>
          </a:p>
          <a:p>
            <a:endParaRPr lang="en-US" b="1" dirty="0">
              <a:solidFill>
                <a:srgbClr val="859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859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(graph, user):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"""Returns the set of friends of user in graph"""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graph.neighbors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friends(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"Mercutio")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(friends)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friends(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"Juliet")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(friends)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4572000" y="46482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>
                <a:solidFill>
                  <a:srgbClr val="0000FF"/>
                </a:solidFill>
              </a:rPr>
              <a:t>What will be the output?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4008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name_conflict.py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304800" y="11430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(graph, user):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"""Returns a set of friends of friends of the given user, in the given graph. The result does not include the user nor their friends """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fof = set()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 = friends(graph, user)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fren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friends = friends(graph, user) </a:t>
            </a:r>
            <a:r>
              <a:rPr lang="en-US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# name conflict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fof = fof | friend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g = (fof – f)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g.remove(user)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</a:t>
            </a: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4114800" y="48768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>
                <a:solidFill>
                  <a:srgbClr val="0000FF"/>
                </a:solidFill>
              </a:rPr>
              <a:t>Same root cause problem, very different message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4008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name_conflict2.py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304800" y="304800"/>
            <a:ext cx="830580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 err="1">
                <a:solidFill>
                  <a:srgbClr val="859040"/>
                </a:solidFill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friends</a:t>
            </a:r>
            <a:r>
              <a:rPr lang="en-US" b="1" dirty="0">
                <a:latin typeface="Courier New"/>
                <a:cs typeface="Courier New"/>
              </a:rPr>
              <a:t>(graph, user):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"""Returns the set of friends of user in graph"""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/>
                <a:cs typeface="Courier New"/>
              </a:rPr>
              <a:t>return </a:t>
            </a:r>
            <a:r>
              <a:rPr lang="en-US" b="1" dirty="0">
                <a:latin typeface="Courier New"/>
                <a:cs typeface="Courier New"/>
              </a:rPr>
              <a:t>set(</a:t>
            </a:r>
            <a:r>
              <a:rPr lang="en-US" b="1" dirty="0" err="1">
                <a:latin typeface="Courier New"/>
                <a:cs typeface="Courier New"/>
              </a:rPr>
              <a:t>graph.neighbors</a:t>
            </a:r>
            <a:r>
              <a:rPr lang="en-US" b="1" dirty="0">
                <a:latin typeface="Courier New"/>
                <a:cs typeface="Courier New"/>
              </a:rPr>
              <a:t>(user))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friends = friends(</a:t>
            </a:r>
            <a:r>
              <a:rPr lang="en-US" b="1" dirty="0" err="1">
                <a:latin typeface="Courier New"/>
                <a:cs typeface="Courier New"/>
              </a:rPr>
              <a:t>rj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"Mercutio"</a:t>
            </a:r>
            <a:r>
              <a:rPr lang="en-US" b="1" dirty="0">
                <a:latin typeface="Courier New"/>
                <a:cs typeface="Courier New"/>
              </a:rPr>
              <a:t>)</a:t>
            </a:r>
            <a:r>
              <a:rPr lang="en-US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 # name conflict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859040"/>
                </a:solidFill>
                <a:latin typeface="Courier New"/>
                <a:cs typeface="Courier New"/>
              </a:rPr>
              <a:t>print </a:t>
            </a:r>
            <a:r>
              <a:rPr lang="en-US" b="1" dirty="0">
                <a:latin typeface="Courier New"/>
                <a:cs typeface="Courier New"/>
              </a:rPr>
              <a:t>friends</a:t>
            </a:r>
          </a:p>
          <a:p>
            <a:endParaRPr lang="en-US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(graph, user):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"""Returns a set of friends of friends of the given user, in the given graph. The result does not include the user nor their friends """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fof = set()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 = friends(graph, user)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fren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friend = friends(graph, user)</a:t>
            </a:r>
            <a:endParaRPr lang="en-US" b="1" dirty="0">
              <a:solidFill>
                <a:srgbClr val="00009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fof = fof | friend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g = (fof – f)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g.remove(user)</a:t>
            </a: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rj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Mecutio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6400800" y="6324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see name_conflict3.py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21060</TotalTime>
  <Words>1293</Words>
  <Application>Microsoft Macintosh PowerPoint</Application>
  <PresentationFormat>On-screen Show (4:3)</PresentationFormat>
  <Paragraphs>203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Courier New</vt:lpstr>
      <vt:lpstr>Arial</vt:lpstr>
      <vt:lpstr>Office Theme</vt:lpstr>
      <vt:lpstr>Interpreting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Microsoft Office User</cp:lastModifiedBy>
  <cp:revision>561</cp:revision>
  <cp:lastPrinted>2014-02-07T18:11:29Z</cp:lastPrinted>
  <dcterms:created xsi:type="dcterms:W3CDTF">2012-06-20T04:14:54Z</dcterms:created>
  <dcterms:modified xsi:type="dcterms:W3CDTF">2018-12-30T22:24:23Z</dcterms:modified>
</cp:coreProperties>
</file>