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8" r:id="rId5"/>
    <p:sldId id="259" r:id="rId6"/>
    <p:sldId id="261" r:id="rId7"/>
    <p:sldId id="267" r:id="rId8"/>
    <p:sldId id="272" r:id="rId9"/>
    <p:sldId id="269" r:id="rId10"/>
    <p:sldId id="275" r:id="rId11"/>
    <p:sldId id="262" r:id="rId12"/>
    <p:sldId id="276" r:id="rId13"/>
    <p:sldId id="278" r:id="rId14"/>
    <p:sldId id="277" r:id="rId15"/>
    <p:sldId id="264" r:id="rId16"/>
    <p:sldId id="265" r:id="rId17"/>
    <p:sldId id="270" r:id="rId18"/>
    <p:sldId id="273" r:id="rId19"/>
    <p:sldId id="274" r:id="rId20"/>
    <p:sldId id="271" r:id="rId21"/>
  </p:sldIdLst>
  <p:sldSz cx="9144000" cy="6858000" type="screen4x3"/>
  <p:notesSz cx="6997700" cy="92837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009" autoAdjust="0"/>
  </p:normalViewPr>
  <p:slideViewPr>
    <p:cSldViewPr>
      <p:cViewPr varScale="1">
        <p:scale>
          <a:sx n="80" d="100"/>
          <a:sy n="80" d="100"/>
        </p:scale>
        <p:origin x="11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5F89A604-4140-4A33-838D-C1867651196E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79F73786-F536-4E8E-B779-BB11A5FBA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5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one student roll the die, and the other report the outcome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73786-F536-4E8E-B779-BB11A5FBAD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0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“Student” was William </a:t>
            </a:r>
            <a:r>
              <a:rPr lang="en-US" dirty="0" err="1" smtClean="0"/>
              <a:t>Gosset</a:t>
            </a:r>
            <a:r>
              <a:rPr lang="en-US" dirty="0" smtClean="0"/>
              <a:t>, a chemist working for the Guinness</a:t>
            </a:r>
            <a:r>
              <a:rPr lang="en-US" baseline="0" dirty="0" smtClean="0"/>
              <a:t> brewery in Dublin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73786-F536-4E8E-B779-BB11A5FBAD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8D3D-DC04-4E34-8C9C-5229B33DEFF6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4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DCE9-FC05-4347-839E-8C311D88342F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C070C-73C0-4649-852A-ABC8334EF633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C051-3422-48C0-B8E9-75CE8CB19392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1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5C58-1AC2-4CC5-B24B-B99603A439E2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5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47ED-902E-4739-AF25-8E1DF2FAFD65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57C7-A5CB-4D3A-B2B2-8DECB13C5C80}" type="datetime1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A4BA-0075-4CD2-804F-6498E0478B82}" type="datetime1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1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8BA40-D401-439E-AA2D-21B491E91789}" type="datetime1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07F7-32DF-417D-A9E9-BD9AA64DA41D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0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5948-EEFD-47DF-8EBE-8B5C521CE9E9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CB379-EB31-400A-8849-E5BF52EB721B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05F16-FA26-43BF-BB77-DEA51A7F2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2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slideLayout" Target="../slideLayouts/slideLayout1.xml"/><Relationship Id="rId7" Type="http://schemas.openxmlformats.org/officeDocument/2006/relationships/image" Target="../media/image1.jpeg"/><Relationship Id="rId8" Type="http://schemas.openxmlformats.org/officeDocument/2006/relationships/image" Target="../media/image2.jpe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19.xml"/><Relationship Id="rId2" Type="http://schemas.openxmlformats.org/officeDocument/2006/relationships/tags" Target="../tags/tag1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4" Type="http://schemas.openxmlformats.org/officeDocument/2006/relationships/tags" Target="../tags/tag125.xml"/><Relationship Id="rId5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7" Type="http://schemas.openxmlformats.org/officeDocument/2006/relationships/hyperlink" Target="http://xkcd.com/882/" TargetMode="External"/><Relationship Id="rId1" Type="http://schemas.openxmlformats.org/officeDocument/2006/relationships/tags" Target="../tags/tag122.xml"/><Relationship Id="rId2" Type="http://schemas.openxmlformats.org/officeDocument/2006/relationships/tags" Target="../tags/tag1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4" Type="http://schemas.openxmlformats.org/officeDocument/2006/relationships/tags" Target="../tags/tag129.xml"/><Relationship Id="rId5" Type="http://schemas.openxmlformats.org/officeDocument/2006/relationships/tags" Target="../tags/tag130.xml"/><Relationship Id="rId6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8" Type="http://schemas.openxmlformats.org/officeDocument/2006/relationships/hyperlink" Target="http://xkcd.com/882/" TargetMode="External"/><Relationship Id="rId1" Type="http://schemas.openxmlformats.org/officeDocument/2006/relationships/tags" Target="../tags/tag126.xml"/><Relationship Id="rId2" Type="http://schemas.openxmlformats.org/officeDocument/2006/relationships/tags" Target="../tags/tag1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31.xml"/><Relationship Id="rId2" Type="http://schemas.openxmlformats.org/officeDocument/2006/relationships/tags" Target="../tags/tag1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4" Type="http://schemas.openxmlformats.org/officeDocument/2006/relationships/tags" Target="../tags/tag137.xml"/><Relationship Id="rId5" Type="http://schemas.openxmlformats.org/officeDocument/2006/relationships/tags" Target="../tags/tag138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8" Type="http://schemas.openxmlformats.org/officeDocument/2006/relationships/hyperlink" Target="http://xkcd.com/552/" TargetMode="External"/><Relationship Id="rId1" Type="http://schemas.openxmlformats.org/officeDocument/2006/relationships/tags" Target="../tags/tag134.xml"/><Relationship Id="rId2" Type="http://schemas.openxmlformats.org/officeDocument/2006/relationships/tags" Target="../tags/tag1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39.xml"/><Relationship Id="rId2" Type="http://schemas.openxmlformats.org/officeDocument/2006/relationships/tags" Target="../tags/tag1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42.xml"/><Relationship Id="rId2" Type="http://schemas.openxmlformats.org/officeDocument/2006/relationships/tags" Target="../tags/tag1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tags" Target="../tags/tag20.xml"/><Relationship Id="rId5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4.jpeg"/><Relationship Id="rId8" Type="http://schemas.openxmlformats.org/officeDocument/2006/relationships/image" Target="../media/image5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Relationship Id="rId9" Type="http://schemas.openxmlformats.org/officeDocument/2006/relationships/tags" Target="../tags/tag30.xml"/><Relationship Id="rId10" Type="http://schemas.openxmlformats.org/officeDocument/2006/relationships/tags" Target="../tags/tag31.xml"/><Relationship Id="rId11" Type="http://schemas.openxmlformats.org/officeDocument/2006/relationships/tags" Target="../tags/tag32.xml"/><Relationship Id="rId12" Type="http://schemas.openxmlformats.org/officeDocument/2006/relationships/tags" Target="../tags/tag33.xml"/><Relationship Id="rId13" Type="http://schemas.openxmlformats.org/officeDocument/2006/relationships/tags" Target="../tags/tag34.xml"/><Relationship Id="rId14" Type="http://schemas.openxmlformats.org/officeDocument/2006/relationships/tags" Target="../tags/tag35.xml"/><Relationship Id="rId15" Type="http://schemas.openxmlformats.org/officeDocument/2006/relationships/tags" Target="../tags/tag36.xml"/><Relationship Id="rId16" Type="http://schemas.openxmlformats.org/officeDocument/2006/relationships/tags" Target="../tags/tag37.xml"/><Relationship Id="rId17" Type="http://schemas.openxmlformats.org/officeDocument/2006/relationships/tags" Target="../tags/tag38.xml"/><Relationship Id="rId18" Type="http://schemas.openxmlformats.org/officeDocument/2006/relationships/tags" Target="../tags/tag39.xml"/><Relationship Id="rId19" Type="http://schemas.openxmlformats.org/officeDocument/2006/relationships/tags" Target="../tags/tag40.xml"/><Relationship Id="rId30" Type="http://schemas.openxmlformats.org/officeDocument/2006/relationships/tags" Target="../tags/tag51.xml"/><Relationship Id="rId31" Type="http://schemas.openxmlformats.org/officeDocument/2006/relationships/tags" Target="../tags/tag52.xml"/><Relationship Id="rId32" Type="http://schemas.openxmlformats.org/officeDocument/2006/relationships/tags" Target="../tags/tag53.xml"/><Relationship Id="rId33" Type="http://schemas.openxmlformats.org/officeDocument/2006/relationships/tags" Target="../tags/tag54.xml"/><Relationship Id="rId34" Type="http://schemas.openxmlformats.org/officeDocument/2006/relationships/tags" Target="../tags/tag55.xml"/><Relationship Id="rId35" Type="http://schemas.openxmlformats.org/officeDocument/2006/relationships/tags" Target="../tags/tag56.xml"/><Relationship Id="rId36" Type="http://schemas.openxmlformats.org/officeDocument/2006/relationships/tags" Target="../tags/tag57.xml"/><Relationship Id="rId37" Type="http://schemas.openxmlformats.org/officeDocument/2006/relationships/tags" Target="../tags/tag58.xml"/><Relationship Id="rId38" Type="http://schemas.openxmlformats.org/officeDocument/2006/relationships/tags" Target="../tags/tag59.xml"/><Relationship Id="rId39" Type="http://schemas.openxmlformats.org/officeDocument/2006/relationships/tags" Target="../tags/tag60.xml"/><Relationship Id="rId50" Type="http://schemas.openxmlformats.org/officeDocument/2006/relationships/tags" Target="../tags/tag71.xml"/><Relationship Id="rId51" Type="http://schemas.openxmlformats.org/officeDocument/2006/relationships/tags" Target="../tags/tag72.xml"/><Relationship Id="rId52" Type="http://schemas.openxmlformats.org/officeDocument/2006/relationships/tags" Target="../tags/tag73.xml"/><Relationship Id="rId53" Type="http://schemas.openxmlformats.org/officeDocument/2006/relationships/tags" Target="../tags/tag74.xml"/><Relationship Id="rId54" Type="http://schemas.openxmlformats.org/officeDocument/2006/relationships/tags" Target="../tags/tag75.xml"/><Relationship Id="rId55" Type="http://schemas.openxmlformats.org/officeDocument/2006/relationships/tags" Target="../tags/tag76.xml"/><Relationship Id="rId56" Type="http://schemas.openxmlformats.org/officeDocument/2006/relationships/tags" Target="../tags/tag77.xml"/><Relationship Id="rId57" Type="http://schemas.openxmlformats.org/officeDocument/2006/relationships/tags" Target="../tags/tag78.xml"/><Relationship Id="rId58" Type="http://schemas.openxmlformats.org/officeDocument/2006/relationships/tags" Target="../tags/tag79.xml"/><Relationship Id="rId59" Type="http://schemas.openxmlformats.org/officeDocument/2006/relationships/tags" Target="../tags/tag80.xml"/><Relationship Id="rId70" Type="http://schemas.openxmlformats.org/officeDocument/2006/relationships/tags" Target="../tags/tag91.xml"/><Relationship Id="rId71" Type="http://schemas.openxmlformats.org/officeDocument/2006/relationships/tags" Target="../tags/tag92.xml"/><Relationship Id="rId72" Type="http://schemas.openxmlformats.org/officeDocument/2006/relationships/tags" Target="../tags/tag93.xml"/><Relationship Id="rId73" Type="http://schemas.openxmlformats.org/officeDocument/2006/relationships/tags" Target="../tags/tag94.xml"/><Relationship Id="rId74" Type="http://schemas.openxmlformats.org/officeDocument/2006/relationships/tags" Target="../tags/tag95.xml"/><Relationship Id="rId75" Type="http://schemas.openxmlformats.org/officeDocument/2006/relationships/tags" Target="../tags/tag96.xml"/><Relationship Id="rId76" Type="http://schemas.openxmlformats.org/officeDocument/2006/relationships/tags" Target="../tags/tag97.xml"/><Relationship Id="rId77" Type="http://schemas.openxmlformats.org/officeDocument/2006/relationships/tags" Target="../tags/tag98.xml"/><Relationship Id="rId78" Type="http://schemas.openxmlformats.org/officeDocument/2006/relationships/tags" Target="../tags/tag99.xml"/><Relationship Id="rId79" Type="http://schemas.openxmlformats.org/officeDocument/2006/relationships/tags" Target="../tags/tag100.xml"/><Relationship Id="rId90" Type="http://schemas.openxmlformats.org/officeDocument/2006/relationships/image" Target="../media/image6.png"/><Relationship Id="rId91" Type="http://schemas.openxmlformats.org/officeDocument/2006/relationships/image" Target="../media/image7.png"/><Relationship Id="rId92" Type="http://schemas.openxmlformats.org/officeDocument/2006/relationships/image" Target="../media/image8.png"/><Relationship Id="rId93" Type="http://schemas.openxmlformats.org/officeDocument/2006/relationships/image" Target="../media/image9.png"/><Relationship Id="rId94" Type="http://schemas.openxmlformats.org/officeDocument/2006/relationships/image" Target="../media/image10.png"/><Relationship Id="rId95" Type="http://schemas.openxmlformats.org/officeDocument/2006/relationships/image" Target="../media/image11.png"/><Relationship Id="rId20" Type="http://schemas.openxmlformats.org/officeDocument/2006/relationships/tags" Target="../tags/tag41.xml"/><Relationship Id="rId21" Type="http://schemas.openxmlformats.org/officeDocument/2006/relationships/tags" Target="../tags/tag42.xml"/><Relationship Id="rId22" Type="http://schemas.openxmlformats.org/officeDocument/2006/relationships/tags" Target="../tags/tag43.xml"/><Relationship Id="rId23" Type="http://schemas.openxmlformats.org/officeDocument/2006/relationships/tags" Target="../tags/tag44.xml"/><Relationship Id="rId24" Type="http://schemas.openxmlformats.org/officeDocument/2006/relationships/tags" Target="../tags/tag45.xml"/><Relationship Id="rId25" Type="http://schemas.openxmlformats.org/officeDocument/2006/relationships/tags" Target="../tags/tag46.xml"/><Relationship Id="rId26" Type="http://schemas.openxmlformats.org/officeDocument/2006/relationships/tags" Target="../tags/tag47.xml"/><Relationship Id="rId27" Type="http://schemas.openxmlformats.org/officeDocument/2006/relationships/tags" Target="../tags/tag48.xml"/><Relationship Id="rId28" Type="http://schemas.openxmlformats.org/officeDocument/2006/relationships/tags" Target="../tags/tag49.xml"/><Relationship Id="rId29" Type="http://schemas.openxmlformats.org/officeDocument/2006/relationships/tags" Target="../tags/tag50.xml"/><Relationship Id="rId40" Type="http://schemas.openxmlformats.org/officeDocument/2006/relationships/tags" Target="../tags/tag61.xml"/><Relationship Id="rId41" Type="http://schemas.openxmlformats.org/officeDocument/2006/relationships/tags" Target="../tags/tag62.xml"/><Relationship Id="rId42" Type="http://schemas.openxmlformats.org/officeDocument/2006/relationships/tags" Target="../tags/tag63.xml"/><Relationship Id="rId43" Type="http://schemas.openxmlformats.org/officeDocument/2006/relationships/tags" Target="../tags/tag64.xml"/><Relationship Id="rId44" Type="http://schemas.openxmlformats.org/officeDocument/2006/relationships/tags" Target="../tags/tag65.xml"/><Relationship Id="rId45" Type="http://schemas.openxmlformats.org/officeDocument/2006/relationships/tags" Target="../tags/tag66.xml"/><Relationship Id="rId46" Type="http://schemas.openxmlformats.org/officeDocument/2006/relationships/tags" Target="../tags/tag67.xml"/><Relationship Id="rId47" Type="http://schemas.openxmlformats.org/officeDocument/2006/relationships/tags" Target="../tags/tag68.xml"/><Relationship Id="rId48" Type="http://schemas.openxmlformats.org/officeDocument/2006/relationships/tags" Target="../tags/tag69.xml"/><Relationship Id="rId49" Type="http://schemas.openxmlformats.org/officeDocument/2006/relationships/tags" Target="../tags/tag70.xml"/><Relationship Id="rId60" Type="http://schemas.openxmlformats.org/officeDocument/2006/relationships/tags" Target="../tags/tag81.xml"/><Relationship Id="rId61" Type="http://schemas.openxmlformats.org/officeDocument/2006/relationships/tags" Target="../tags/tag82.xml"/><Relationship Id="rId62" Type="http://schemas.openxmlformats.org/officeDocument/2006/relationships/tags" Target="../tags/tag83.xml"/><Relationship Id="rId63" Type="http://schemas.openxmlformats.org/officeDocument/2006/relationships/tags" Target="../tags/tag84.xml"/><Relationship Id="rId64" Type="http://schemas.openxmlformats.org/officeDocument/2006/relationships/tags" Target="../tags/tag85.xml"/><Relationship Id="rId65" Type="http://schemas.openxmlformats.org/officeDocument/2006/relationships/tags" Target="../tags/tag86.xml"/><Relationship Id="rId66" Type="http://schemas.openxmlformats.org/officeDocument/2006/relationships/tags" Target="../tags/tag87.xml"/><Relationship Id="rId67" Type="http://schemas.openxmlformats.org/officeDocument/2006/relationships/tags" Target="../tags/tag88.xml"/><Relationship Id="rId68" Type="http://schemas.openxmlformats.org/officeDocument/2006/relationships/tags" Target="../tags/tag89.xml"/><Relationship Id="rId69" Type="http://schemas.openxmlformats.org/officeDocument/2006/relationships/tags" Target="../tags/tag90.xml"/><Relationship Id="rId80" Type="http://schemas.openxmlformats.org/officeDocument/2006/relationships/tags" Target="../tags/tag101.xml"/><Relationship Id="rId81" Type="http://schemas.openxmlformats.org/officeDocument/2006/relationships/tags" Target="../tags/tag102.xml"/><Relationship Id="rId82" Type="http://schemas.openxmlformats.org/officeDocument/2006/relationships/tags" Target="../tags/tag103.xml"/><Relationship Id="rId83" Type="http://schemas.openxmlformats.org/officeDocument/2006/relationships/tags" Target="../tags/tag104.xml"/><Relationship Id="rId84" Type="http://schemas.openxmlformats.org/officeDocument/2006/relationships/tags" Target="../tags/tag105.xml"/><Relationship Id="rId85" Type="http://schemas.openxmlformats.org/officeDocument/2006/relationships/tags" Target="../tags/tag106.xml"/><Relationship Id="rId86" Type="http://schemas.openxmlformats.org/officeDocument/2006/relationships/tags" Target="../tags/tag107.xml"/><Relationship Id="rId87" Type="http://schemas.openxmlformats.org/officeDocument/2006/relationships/tags" Target="../tags/tag108.xml"/><Relationship Id="rId88" Type="http://schemas.openxmlformats.org/officeDocument/2006/relationships/tags" Target="../tags/tag109.xml"/><Relationship Id="rId8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10.xml"/><Relationship Id="rId2" Type="http://schemas.openxmlformats.org/officeDocument/2006/relationships/tags" Target="../tags/tag1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13.xml"/><Relationship Id="rId2" Type="http://schemas.openxmlformats.org/officeDocument/2006/relationships/tags" Target="../tags/tag1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16.xml"/><Relationship Id="rId2" Type="http://schemas.openxmlformats.org/officeDocument/2006/relationships/tags" Target="../tags/tag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Elementary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UW CSE </a:t>
            </a:r>
            <a:r>
              <a:rPr lang="en-US" dirty="0" smtClean="0">
                <a:solidFill>
                  <a:schemeClr val="tx1"/>
                </a:solidFill>
              </a:rPr>
              <a:t>160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washingtoncitypaper.com/blogs/fringe/wp-content/uploads/2011/07/roulette-wheel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0"/>
            <a:ext cx="2362200" cy="157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2.bp.blogspot.com/-h118Ab_NuQY/TpL_njn64RI/AAAAAAAABUo/F7d8Tb8Njcg/s1600/Pathological_Gambling-3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8120" cy="157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Null Hypothesis: The common wisdom, “nothing unusual is happening here”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r>
              <a:rPr lang="en-US" dirty="0" smtClean="0"/>
              <a:t>Ruth was using a fair die</a:t>
            </a:r>
          </a:p>
          <a:p>
            <a:r>
              <a:rPr lang="en-US" dirty="0" smtClean="0"/>
              <a:t>The accused is innocent</a:t>
            </a:r>
          </a:p>
          <a:p>
            <a:r>
              <a:rPr lang="en-US" dirty="0" smtClean="0"/>
              <a:t>This new drug does NOT cure disease</a:t>
            </a:r>
          </a:p>
          <a:p>
            <a:r>
              <a:rPr lang="en-US" dirty="0" smtClean="0"/>
              <a:t>The Iranian election results are accurate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Interpreting p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 value of 5% or less = statistically significant</a:t>
            </a:r>
          </a:p>
          <a:p>
            <a:pPr lvl="1"/>
            <a:r>
              <a:rPr lang="en-US" dirty="0" smtClean="0"/>
              <a:t>This is a </a:t>
            </a:r>
            <a:r>
              <a:rPr lang="en-US" i="1" dirty="0" smtClean="0"/>
              <a:t>convention</a:t>
            </a:r>
            <a:r>
              <a:rPr lang="en-US" dirty="0" smtClean="0"/>
              <a:t>; there is nothing magical about 5%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Two types of errors may occur in statistical tests: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false positive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rgbClr val="FF0000"/>
                </a:solidFill>
              </a:rPr>
              <a:t>false alarm </a:t>
            </a:r>
            <a:r>
              <a:rPr lang="en-US" dirty="0" smtClean="0"/>
              <a:t>or Type I error):  no real effect, but report an effect (through good/bad luck or coincidence)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If no real effect, a false positive occurs about 1 time in 20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false negative</a:t>
            </a:r>
            <a:r>
              <a:rPr lang="en-US" dirty="0" smtClean="0"/>
              <a:t> (or </a:t>
            </a:r>
            <a:r>
              <a:rPr lang="en-US" dirty="0" smtClean="0">
                <a:solidFill>
                  <a:srgbClr val="FF0000"/>
                </a:solidFill>
              </a:rPr>
              <a:t>miss</a:t>
            </a:r>
            <a:r>
              <a:rPr lang="en-US" dirty="0" smtClean="0"/>
              <a:t> or Type II error):  real effect, but report no effect (through good/bad luck or coincidence)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larger</a:t>
            </a:r>
            <a:r>
              <a:rPr lang="en-US" dirty="0" smtClean="0"/>
              <a:t> the sample, the </a:t>
            </a:r>
            <a:r>
              <a:rPr lang="en-US" i="1" dirty="0" smtClean="0"/>
              <a:t>less the likelihood </a:t>
            </a:r>
            <a:r>
              <a:rPr lang="en-US" dirty="0" smtClean="0"/>
              <a:t>of a false positive or negative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Type 1: False Positive (false alarm)</a:t>
            </a:r>
          </a:p>
          <a:p>
            <a:pPr marL="0" indent="0">
              <a:buNone/>
            </a:pPr>
            <a:r>
              <a:rPr lang="en-US" dirty="0" smtClean="0"/>
              <a:t>Type 2: False negative (miss)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r>
              <a:rPr lang="en-US" dirty="0" smtClean="0"/>
              <a:t>Ruth was using a fair die</a:t>
            </a:r>
          </a:p>
          <a:p>
            <a:pPr lvl="1"/>
            <a:r>
              <a:rPr lang="en-US" dirty="0" smtClean="0"/>
              <a:t>Type 1: Die is actually fair, </a:t>
            </a:r>
            <a:r>
              <a:rPr lang="en-US" dirty="0" smtClean="0"/>
              <a:t>falsely accused of cheating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Type 2: Die is actually biased, you don’t notice</a:t>
            </a:r>
          </a:p>
          <a:p>
            <a:r>
              <a:rPr lang="en-US" dirty="0" smtClean="0"/>
              <a:t>The accused is innocent</a:t>
            </a:r>
          </a:p>
          <a:p>
            <a:r>
              <a:rPr lang="en-US" dirty="0" smtClean="0"/>
              <a:t>This new drug does NOT cure disease</a:t>
            </a:r>
          </a:p>
          <a:p>
            <a:r>
              <a:rPr lang="en-US" dirty="0" smtClean="0"/>
              <a:t>The Iranian election results are accurate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6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Type 1: False Positive (false alarm)</a:t>
            </a:r>
          </a:p>
          <a:p>
            <a:pPr marL="0" indent="0">
              <a:buNone/>
            </a:pPr>
            <a:r>
              <a:rPr lang="en-US" dirty="0" smtClean="0"/>
              <a:t>Type 2: False negative (miss)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r>
              <a:rPr lang="en-US" dirty="0" smtClean="0"/>
              <a:t>Ruth was using a fair die</a:t>
            </a:r>
          </a:p>
          <a:p>
            <a:pPr lvl="1"/>
            <a:r>
              <a:rPr lang="en-US" dirty="0" smtClean="0"/>
              <a:t>Type 1: Die is actually fair</a:t>
            </a:r>
            <a:r>
              <a:rPr lang="en-US" smtClean="0"/>
              <a:t>, </a:t>
            </a:r>
            <a:r>
              <a:rPr lang="en-US"/>
              <a:t>falsely accused of cheating!</a:t>
            </a:r>
          </a:p>
          <a:p>
            <a:pPr lvl="1"/>
            <a:r>
              <a:rPr lang="en-US" smtClean="0"/>
              <a:t>Type </a:t>
            </a:r>
            <a:r>
              <a:rPr lang="en-US" dirty="0" smtClean="0"/>
              <a:t>2: Die is actually biased, you don’t notice</a:t>
            </a:r>
          </a:p>
          <a:p>
            <a:r>
              <a:rPr lang="en-US" dirty="0" smtClean="0"/>
              <a:t>The accused is innocent</a:t>
            </a:r>
          </a:p>
          <a:p>
            <a:pPr lvl="1"/>
            <a:r>
              <a:rPr lang="en-US" dirty="0" smtClean="0"/>
              <a:t>Type 1:  </a:t>
            </a:r>
          </a:p>
          <a:p>
            <a:pPr lvl="1"/>
            <a:r>
              <a:rPr lang="en-US" dirty="0" smtClean="0"/>
              <a:t>Type 2:  </a:t>
            </a:r>
          </a:p>
          <a:p>
            <a:r>
              <a:rPr lang="en-US" dirty="0" smtClean="0"/>
              <a:t>This new drug does NOT cure disease	</a:t>
            </a:r>
          </a:p>
          <a:p>
            <a:pPr lvl="1"/>
            <a:r>
              <a:rPr lang="en-US" dirty="0" smtClean="0"/>
              <a:t>Type 1:  </a:t>
            </a:r>
          </a:p>
          <a:p>
            <a:pPr lvl="1"/>
            <a:r>
              <a:rPr lang="en-US" dirty="0" smtClean="0"/>
              <a:t>Type 2:  </a:t>
            </a:r>
          </a:p>
          <a:p>
            <a:r>
              <a:rPr lang="en-US" dirty="0" smtClean="0"/>
              <a:t>The Iranian election results are fair/accurate</a:t>
            </a:r>
          </a:p>
          <a:p>
            <a:pPr lvl="1"/>
            <a:r>
              <a:rPr lang="en-US" dirty="0" smtClean="0"/>
              <a:t>Type 1:  </a:t>
            </a:r>
          </a:p>
          <a:p>
            <a:pPr lvl="1"/>
            <a:r>
              <a:rPr lang="en-US" dirty="0" smtClean="0"/>
              <a:t>Type 2: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Error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Type 1: False Positive (false alarm)</a:t>
            </a:r>
          </a:p>
          <a:p>
            <a:pPr marL="0" indent="0">
              <a:buNone/>
            </a:pPr>
            <a:r>
              <a:rPr lang="en-US" dirty="0" smtClean="0"/>
              <a:t>Type 2: False negative (miss)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r>
              <a:rPr lang="en-US" dirty="0" smtClean="0"/>
              <a:t>Ruth was using a fair die</a:t>
            </a:r>
          </a:p>
          <a:p>
            <a:pPr lvl="1"/>
            <a:r>
              <a:rPr lang="en-US" dirty="0" smtClean="0"/>
              <a:t>Type 1: Die is actually fair, accuse me of lying!</a:t>
            </a:r>
          </a:p>
          <a:p>
            <a:pPr lvl="1"/>
            <a:r>
              <a:rPr lang="en-US" dirty="0" smtClean="0"/>
              <a:t>Type 2: Die is actually biased, you don’t notice</a:t>
            </a:r>
          </a:p>
          <a:p>
            <a:r>
              <a:rPr lang="en-US" dirty="0" smtClean="0"/>
              <a:t>The accused is innocent</a:t>
            </a:r>
          </a:p>
          <a:p>
            <a:pPr lvl="1"/>
            <a:r>
              <a:rPr lang="en-US" dirty="0" smtClean="0"/>
              <a:t>Type 1: Actually innocent, court finds guilty</a:t>
            </a:r>
          </a:p>
          <a:p>
            <a:pPr lvl="1"/>
            <a:r>
              <a:rPr lang="en-US" dirty="0" smtClean="0"/>
              <a:t>Type 2: Actually guilty, court sets them free</a:t>
            </a:r>
          </a:p>
          <a:p>
            <a:r>
              <a:rPr lang="en-US" dirty="0" smtClean="0"/>
              <a:t>This new drug does NOT cure disease	</a:t>
            </a:r>
          </a:p>
          <a:p>
            <a:pPr lvl="1"/>
            <a:r>
              <a:rPr lang="en-US" dirty="0" smtClean="0"/>
              <a:t>Type 1: Drug actually does nothing, study claims it does</a:t>
            </a:r>
          </a:p>
          <a:p>
            <a:pPr lvl="1"/>
            <a:r>
              <a:rPr lang="en-US" dirty="0" smtClean="0"/>
              <a:t>Type 2: Drug actually does help, study claims it does not</a:t>
            </a:r>
          </a:p>
          <a:p>
            <a:r>
              <a:rPr lang="en-US" dirty="0" smtClean="0"/>
              <a:t>The Iranian election results are fair/accurate</a:t>
            </a:r>
          </a:p>
          <a:p>
            <a:pPr lvl="1"/>
            <a:r>
              <a:rPr lang="en-US" dirty="0" smtClean="0"/>
              <a:t>Type 1: Results are actually fair, we claim they are fraudulent</a:t>
            </a:r>
          </a:p>
          <a:p>
            <a:pPr lvl="1"/>
            <a:r>
              <a:rPr lang="en-US" dirty="0" smtClean="0"/>
              <a:t>Type 2: Results are actually </a:t>
            </a:r>
            <a:r>
              <a:rPr lang="en-US" dirty="0"/>
              <a:t>fraudulent</a:t>
            </a:r>
            <a:r>
              <a:rPr lang="en-US" dirty="0" smtClean="0"/>
              <a:t>, we claim they are fair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0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ignificant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6180441" cy="171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6916980" y="6488668"/>
            <a:ext cx="222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http://xkcd.com/882/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72200" y="274638"/>
            <a:ext cx="2971800" cy="1249362"/>
          </a:xfrm>
        </p:spPr>
        <p:txBody>
          <a:bodyPr>
            <a:noAutofit/>
          </a:bodyPr>
          <a:lstStyle/>
          <a:p>
            <a:r>
              <a:rPr lang="en-US" dirty="0" smtClean="0"/>
              <a:t>A false positive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0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ignificant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95600"/>
            <a:ext cx="4779541" cy="1325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6916980" y="-10495"/>
            <a:ext cx="222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http://xkcd.com/882/</a:t>
            </a:r>
            <a:endParaRPr lang="en-US" dirty="0"/>
          </a:p>
        </p:txBody>
      </p:sp>
      <p:pic>
        <p:nvPicPr>
          <p:cNvPr id="4" name="Picture 2" descr="Significant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422" y="-10134600"/>
            <a:ext cx="4878503" cy="1353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6916980" y="6488668"/>
            <a:ext cx="222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http://xkcd.com/882/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3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 common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Observe what you see in the real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</a:t>
            </a:r>
            <a:r>
              <a:rPr lang="en-US" dirty="0"/>
              <a:t>on a metric (bigger value = better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This is </a:t>
            </a:r>
            <a:r>
              <a:rPr lang="en-US" i="1" dirty="0" smtClean="0"/>
              <a:t>backwards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any observation, there is something unique about it.</a:t>
            </a:r>
          </a:p>
          <a:p>
            <a:pPr marL="0" indent="0">
              <a:buNone/>
            </a:pPr>
            <a:r>
              <a:rPr lang="en-US" dirty="0" smtClean="0"/>
              <a:t>Example:  Roll dice, then be amazed because what are the odds you would get exactly that combination of rolls?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Correlation </a:t>
            </a:r>
            <a:r>
              <a:rPr lang="en-US" dirty="0" smtClean="0">
                <a:sym typeface="Symbol"/>
              </a:rPr>
              <a:t> causation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Ice </a:t>
            </a:r>
            <a:r>
              <a:rPr lang="en-US" dirty="0"/>
              <a:t>cream sales </a:t>
            </a:r>
            <a:r>
              <a:rPr lang="en-US" dirty="0" smtClean="0"/>
              <a:t>and rate of </a:t>
            </a:r>
            <a:r>
              <a:rPr lang="en-US" smtClean="0"/>
              <a:t>drowning deaths are </a:t>
            </a:r>
            <a:r>
              <a:rPr lang="en-US" dirty="0" smtClean="0"/>
              <a:t>correlated</a:t>
            </a:r>
            <a:endParaRPr lang="en-US" dirty="0"/>
          </a:p>
        </p:txBody>
      </p:sp>
      <p:pic>
        <p:nvPicPr>
          <p:cNvPr id="3074" name="Picture 2" descr="Correlation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32" y="4343400"/>
            <a:ext cx="550632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>
            <p:custDataLst>
              <p:tags r:id="rId4"/>
            </p:custDataLst>
          </p:nvPr>
        </p:nvSpPr>
        <p:spPr>
          <a:xfrm>
            <a:off x="147199" y="6488668"/>
            <a:ext cx="2227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8"/>
              </a:rPr>
              <a:t>http://xkcd.com/552/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6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</a:t>
            </a:r>
            <a:r>
              <a:rPr lang="en-US" dirty="0" smtClean="0"/>
              <a:t>significance</a:t>
            </a:r>
            <a:br>
              <a:rPr lang="en-US" dirty="0" smtClean="0"/>
            </a:br>
            <a:r>
              <a:rPr lang="en-US" dirty="0" smtClean="0">
                <a:sym typeface="Symbol"/>
              </a:rPr>
              <a:t> </a:t>
            </a:r>
            <a:r>
              <a:rPr lang="en-US" dirty="0"/>
              <a:t>practical </a:t>
            </a:r>
            <a:r>
              <a:rPr lang="en-US" dirty="0" smtClean="0"/>
              <a:t>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 dice-rolling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Two players each roll a die</a:t>
            </a:r>
          </a:p>
          <a:p>
            <a:r>
              <a:rPr lang="en-US" dirty="0" smtClean="0"/>
              <a:t>The higher roll wins</a:t>
            </a:r>
          </a:p>
          <a:p>
            <a:pPr lvl="1"/>
            <a:r>
              <a:rPr lang="en-US" dirty="0" smtClean="0"/>
              <a:t>Goal:  roll as high as you can!</a:t>
            </a:r>
          </a:p>
          <a:p>
            <a:r>
              <a:rPr lang="en-US" dirty="0" smtClean="0"/>
              <a:t>Repeat the game 6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1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Don’t trust your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have very bad statistical intuition</a:t>
            </a:r>
          </a:p>
          <a:p>
            <a:r>
              <a:rPr lang="en-US" dirty="0" smtClean="0"/>
              <a:t>It’s much better to follow the methodology and do the experiments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7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Hypotheses regarding </a:t>
            </a:r>
            <a:r>
              <a:rPr lang="en-US" smtClean="0"/>
              <a:t>the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Luck</a:t>
            </a:r>
          </a:p>
          <a:p>
            <a:r>
              <a:rPr lang="en-US" dirty="0" smtClean="0"/>
              <a:t>Fraud</a:t>
            </a:r>
          </a:p>
          <a:p>
            <a:pPr lvl="1"/>
            <a:r>
              <a:rPr lang="en-US" dirty="0" smtClean="0"/>
              <a:t>loaded die</a:t>
            </a:r>
          </a:p>
          <a:p>
            <a:pPr lvl="1"/>
            <a:r>
              <a:rPr lang="en-US" dirty="0" smtClean="0"/>
              <a:t>inaccurate reporting</a:t>
            </a:r>
          </a:p>
          <a:p>
            <a:pPr lvl="1"/>
            <a:endParaRPr lang="en-US" dirty="0"/>
          </a:p>
          <a:p>
            <a:r>
              <a:rPr lang="en-US" dirty="0" smtClean="0"/>
              <a:t>How likely is luck?</a:t>
            </a:r>
          </a:p>
          <a:p>
            <a:r>
              <a:rPr lang="en-US" dirty="0" smtClean="0"/>
              <a:t>How do we decide?</a:t>
            </a:r>
            <a:endParaRPr lang="en-US" dirty="0"/>
          </a:p>
        </p:txBody>
      </p:sp>
      <p:pic>
        <p:nvPicPr>
          <p:cNvPr id="1026" name="Picture 2" descr="C:\cygwin\home\mernst\class\190p\12su\lectures\dice_sixes_die_desktop_800x600_wallpaper-133624.jpe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00450"/>
            <a:ext cx="43434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2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that statistics can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 am flipping a coin.  Is it fair?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How confident am I in my answer?</a:t>
            </a:r>
          </a:p>
          <a:p>
            <a:r>
              <a:rPr lang="en-US" dirty="0" smtClean="0"/>
              <a:t>I have two bags of beans, each containing some black and some white beans.  I have a handful of beans.  Which bag did the handful come from?</a:t>
            </a:r>
          </a:p>
          <a:p>
            <a:r>
              <a:rPr lang="en-US" dirty="0" smtClean="0"/>
              <a:t>I have a handful of beans, and a single bag.  Did the handful come from that bag?</a:t>
            </a:r>
          </a:p>
          <a:p>
            <a:endParaRPr lang="en-US" dirty="0" smtClean="0"/>
          </a:p>
          <a:p>
            <a:r>
              <a:rPr lang="en-US" dirty="0" smtClean="0"/>
              <a:t>Does this drug improve patient outcomes?</a:t>
            </a:r>
          </a:p>
          <a:p>
            <a:r>
              <a:rPr lang="en-US" dirty="0" smtClean="0"/>
              <a:t>Which website design yields greater revenue?</a:t>
            </a:r>
          </a:p>
          <a:p>
            <a:r>
              <a:rPr lang="en-US" dirty="0" smtClean="0"/>
              <a:t>Which baseball player should my team draft?</a:t>
            </a:r>
          </a:p>
          <a:p>
            <a:r>
              <a:rPr lang="en-US" dirty="0" smtClean="0"/>
              <a:t>What premium should an insurer charge?</a:t>
            </a:r>
          </a:p>
          <a:p>
            <a:r>
              <a:rPr lang="en-US" dirty="0" smtClean="0"/>
              <a:t>Which chemical process leads to the best-tasting beer?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0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can happen when you roll a die?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likelihood of each?</a:t>
            </a:r>
            <a:endParaRPr lang="en-US" dirty="0"/>
          </a:p>
        </p:txBody>
      </p:sp>
      <p:pic>
        <p:nvPicPr>
          <p:cNvPr id="2050" name="Picture 2" descr="C:\cygwin\home\mernst\class\190p\12su\lectures\StoneDice_BlueGoldStoneD6GroupWhiteBackground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87" y="3906837"/>
            <a:ext cx="2868613" cy="29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cygwin\home\mernst\class\190p\12su\lectures\dice_under_development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90800"/>
            <a:ext cx="60960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can happen when you roll two dice?</a:t>
            </a:r>
            <a:endParaRPr lang="en-US" dirty="0"/>
          </a:p>
        </p:txBody>
      </p:sp>
      <p:pic>
        <p:nvPicPr>
          <p:cNvPr id="4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8153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2097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89" y="305897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04353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59364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343997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89" y="266253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89" y="343997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589" y="420197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18" y="3820975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00389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200389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01975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760" y="2284706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82" y="267797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82" y="383641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1" y="3452244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81" y="305897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82" y="2674804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80" y="345541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22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1" y="3055804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1" y="3833244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24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214244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25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582" y="4217415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26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42" y="2677975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27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211" y="3839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28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833244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29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210" y="306214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30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209" y="3458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31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36804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32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14244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33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211" y="4220586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34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1" y="3058975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35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11" y="3839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36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214244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37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09" y="3458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38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17804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39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11" y="4220586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40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1" y="3439975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41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89" y="383641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42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78" y="4198804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43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89" y="4217415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3" descr="C:\cygwin\home\mernst\class\190p\12su\lectures\14-images\die-1.png"/>
          <p:cNvPicPr>
            <a:picLocks noChangeAspect="1" noChangeArrowheads="1"/>
          </p:cNvPicPr>
          <p:nvPr>
            <p:custDataLst>
              <p:tags r:id="rId44"/>
            </p:custDataLst>
          </p:nvPr>
        </p:nvPicPr>
        <p:blipFill>
          <a:blip r:embed="rId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49" y="3820975"/>
            <a:ext cx="320240" cy="31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45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82" y="4220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46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1" y="3077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47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81" y="344314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48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82" y="3058975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49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980" y="3839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 descr="C:\cygwin\home\mernst\class\190p\12su\lectures\14-images\die-2.png"/>
          <p:cNvPicPr>
            <a:picLocks noChangeAspect="1" noChangeArrowheads="1"/>
          </p:cNvPicPr>
          <p:nvPr>
            <p:custDataLst>
              <p:tags r:id="rId50"/>
            </p:custDataLst>
          </p:nvPr>
        </p:nvPicPr>
        <p:blipFill>
          <a:blip r:embed="rId9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1" y="268114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51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1" y="3458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52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1" y="4220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53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39586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54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1" y="3077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55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81" y="382414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56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82" y="3439975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5" descr="C:\cygwin\home\mernst\class\190p\12su\lectures\14-images\die-3.png"/>
          <p:cNvPicPr>
            <a:picLocks noChangeAspect="1" noChangeArrowheads="1"/>
          </p:cNvPicPr>
          <p:nvPr>
            <p:custDataLst>
              <p:tags r:id="rId57"/>
            </p:custDataLst>
          </p:nvPr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80" y="4220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58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1" y="3458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59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1" y="4220586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60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839586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61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567" y="3076192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62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381" y="420197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63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382" y="3820975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Picture 6" descr="C:\cygwin\home\mernst\class\190p\12su\lectures\14-images\die-4.png"/>
          <p:cNvPicPr>
            <a:picLocks noChangeAspect="1" noChangeArrowheads="1"/>
          </p:cNvPicPr>
          <p:nvPr>
            <p:custDataLst>
              <p:tags r:id="rId64"/>
            </p:custDataLst>
          </p:nvPr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1" y="3441369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2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65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71" y="4203369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66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22369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67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767" y="343997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68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018" y="4201975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69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607" y="4203369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9" name="Picture 7" descr="C:\cygwin\home\mernst\class\190p\12su\lectures\14-images\die-5.png"/>
          <p:cNvPicPr>
            <a:picLocks noChangeAspect="1" noChangeArrowheads="1"/>
          </p:cNvPicPr>
          <p:nvPr>
            <p:custDataLst>
              <p:tags r:id="rId70"/>
            </p:custDataLst>
          </p:nvPr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36" y="3822369"/>
            <a:ext cx="326582" cy="32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0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71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403" y="382097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72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203369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2" descr="C:\cygwin\home\mernst\class\190p\12su\lectures\14-images\die-6.png"/>
          <p:cNvPicPr>
            <a:picLocks noChangeAspect="1" noChangeArrowheads="1"/>
          </p:cNvPicPr>
          <p:nvPr>
            <p:custDataLst>
              <p:tags r:id="rId73"/>
            </p:custDataLst>
          </p:nvPr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6796" y="4201975"/>
            <a:ext cx="323411" cy="3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TextBox 211"/>
          <p:cNvSpPr txBox="1"/>
          <p:nvPr>
            <p:custDataLst>
              <p:tags r:id="rId74"/>
            </p:custDataLst>
          </p:nvPr>
        </p:nvSpPr>
        <p:spPr>
          <a:xfrm>
            <a:off x="5257800" y="47961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213" name="TextBox 212"/>
          <p:cNvSpPr txBox="1"/>
          <p:nvPr>
            <p:custDataLst>
              <p:tags r:id="rId75"/>
            </p:custDataLst>
          </p:nvPr>
        </p:nvSpPr>
        <p:spPr>
          <a:xfrm>
            <a:off x="6110724" y="4796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14" name="TextBox 213"/>
          <p:cNvSpPr txBox="1"/>
          <p:nvPr>
            <p:custDataLst>
              <p:tags r:id="rId76"/>
            </p:custDataLst>
          </p:nvPr>
        </p:nvSpPr>
        <p:spPr>
          <a:xfrm>
            <a:off x="6858000" y="47961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215" name="TextBox 214"/>
          <p:cNvSpPr txBox="1"/>
          <p:nvPr>
            <p:custDataLst>
              <p:tags r:id="rId77"/>
            </p:custDataLst>
          </p:nvPr>
        </p:nvSpPr>
        <p:spPr>
          <a:xfrm>
            <a:off x="7657751" y="47961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</a:t>
            </a:r>
            <a:endParaRPr lang="en-US" sz="2400" dirty="0"/>
          </a:p>
        </p:txBody>
      </p:sp>
      <p:sp>
        <p:nvSpPr>
          <p:cNvPr id="216" name="TextBox 215"/>
          <p:cNvSpPr txBox="1"/>
          <p:nvPr>
            <p:custDataLst>
              <p:tags r:id="rId78"/>
            </p:custDataLst>
          </p:nvPr>
        </p:nvSpPr>
        <p:spPr>
          <a:xfrm>
            <a:off x="8458200" y="479613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217" name="TextBox 216"/>
          <p:cNvSpPr txBox="1"/>
          <p:nvPr>
            <p:custDataLst>
              <p:tags r:id="rId79"/>
            </p:custDataLst>
          </p:nvPr>
        </p:nvSpPr>
        <p:spPr>
          <a:xfrm>
            <a:off x="4384242" y="4796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218" name="TextBox 217"/>
          <p:cNvSpPr txBox="1"/>
          <p:nvPr>
            <p:custDataLst>
              <p:tags r:id="rId80"/>
            </p:custDataLst>
          </p:nvPr>
        </p:nvSpPr>
        <p:spPr>
          <a:xfrm>
            <a:off x="3581400" y="4796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219" name="TextBox 218"/>
          <p:cNvSpPr txBox="1"/>
          <p:nvPr>
            <p:custDataLst>
              <p:tags r:id="rId81"/>
            </p:custDataLst>
          </p:nvPr>
        </p:nvSpPr>
        <p:spPr>
          <a:xfrm>
            <a:off x="2743200" y="4796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20" name="TextBox 219"/>
          <p:cNvSpPr txBox="1"/>
          <p:nvPr>
            <p:custDataLst>
              <p:tags r:id="rId82"/>
            </p:custDataLst>
          </p:nvPr>
        </p:nvSpPr>
        <p:spPr>
          <a:xfrm>
            <a:off x="1905000" y="4796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21" name="TextBox 220"/>
          <p:cNvSpPr txBox="1"/>
          <p:nvPr>
            <p:custDataLst>
              <p:tags r:id="rId83"/>
            </p:custDataLst>
          </p:nvPr>
        </p:nvSpPr>
        <p:spPr>
          <a:xfrm>
            <a:off x="1031442" y="4796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22" name="TextBox 221"/>
          <p:cNvSpPr txBox="1"/>
          <p:nvPr>
            <p:custDataLst>
              <p:tags r:id="rId84"/>
            </p:custDataLst>
          </p:nvPr>
        </p:nvSpPr>
        <p:spPr>
          <a:xfrm>
            <a:off x="228600" y="479613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7" name="TextBox 6"/>
          <p:cNvSpPr txBox="1"/>
          <p:nvPr>
            <p:custDataLst>
              <p:tags r:id="rId85"/>
            </p:custDataLst>
          </p:nvPr>
        </p:nvSpPr>
        <p:spPr>
          <a:xfrm>
            <a:off x="6433473" y="1371600"/>
            <a:ext cx="2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likely are you to roll </a:t>
            </a:r>
            <a:r>
              <a:rPr lang="en-US" i="1" dirty="0" smtClean="0">
                <a:solidFill>
                  <a:srgbClr val="FF0000"/>
                </a:solidFill>
              </a:rPr>
              <a:t>11 or higher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9" name="Down Arrow 8"/>
          <p:cNvSpPr/>
          <p:nvPr>
            <p:custDataLst>
              <p:tags r:id="rId86"/>
            </p:custDataLst>
          </p:nvPr>
        </p:nvSpPr>
        <p:spPr>
          <a:xfrm>
            <a:off x="7778831" y="1981200"/>
            <a:ext cx="253488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>
            <p:custDataLst>
              <p:tags r:id="rId87"/>
            </p:custDataLst>
          </p:nvPr>
        </p:nvSpPr>
        <p:spPr>
          <a:xfrm>
            <a:off x="5946772" y="2120205"/>
            <a:ext cx="1476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probability is  known as the “p value”.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88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2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19" grpId="0"/>
      <p:bldP spid="220" grpId="0"/>
      <p:bldP spid="221" grpId="0"/>
      <p:bldP spid="222" grpId="0"/>
      <p:bldP spid="7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How to compute p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Via a statistical formula</a:t>
            </a:r>
          </a:p>
          <a:p>
            <a:pPr lvl="1"/>
            <a:r>
              <a:rPr lang="en-US" dirty="0" smtClean="0"/>
              <a:t>Requires you to make assumptions and know which formula to use</a:t>
            </a:r>
          </a:p>
          <a:p>
            <a:pPr lvl="1"/>
            <a:endParaRPr lang="en-US" dirty="0"/>
          </a:p>
          <a:p>
            <a:r>
              <a:rPr lang="en-US" dirty="0" smtClean="0"/>
              <a:t>Computationally (simulation)</a:t>
            </a:r>
          </a:p>
          <a:p>
            <a:pPr lvl="1"/>
            <a:r>
              <a:rPr lang="en-US" dirty="0" smtClean="0"/>
              <a:t>Run many experiments</a:t>
            </a:r>
          </a:p>
          <a:p>
            <a:pPr lvl="1"/>
            <a:r>
              <a:rPr lang="en-US" dirty="0" smtClean="0"/>
              <a:t>Count the fraction with a better result</a:t>
            </a:r>
          </a:p>
          <a:p>
            <a:pPr lvl="2"/>
            <a:r>
              <a:rPr lang="en-US" dirty="0" smtClean="0"/>
              <a:t>Requires a metric/measurement for “better”</a:t>
            </a:r>
          </a:p>
          <a:p>
            <a:pPr lvl="1"/>
            <a:r>
              <a:rPr lang="en-US" dirty="0" smtClean="0"/>
              <a:t>Requires you to be able to run the experiments</a:t>
            </a:r>
            <a:endParaRPr lang="en-US" dirty="0"/>
          </a:p>
          <a:p>
            <a:pPr lvl="1"/>
            <a:r>
              <a:rPr lang="en-US" dirty="0" smtClean="0"/>
              <a:t>We will use this approach exclusively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Analogy between hypothesis testing and mathematical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“The </a:t>
            </a:r>
            <a:r>
              <a:rPr lang="en-US" dirty="0"/>
              <a:t>underlying logic </a:t>
            </a:r>
            <a:r>
              <a:rPr lang="en-US" dirty="0" smtClean="0"/>
              <a:t>[of hypothesis testing] is </a:t>
            </a:r>
            <a:r>
              <a:rPr lang="en-US" dirty="0"/>
              <a:t>similar to a proof </a:t>
            </a:r>
            <a:r>
              <a:rPr lang="en-US" dirty="0" smtClean="0"/>
              <a:t>by contradiction</a:t>
            </a:r>
            <a:r>
              <a:rPr lang="en-US" dirty="0"/>
              <a:t>. To prove a mathematical statement, A, you assume </a:t>
            </a:r>
            <a:r>
              <a:rPr lang="en-US" dirty="0" smtClean="0"/>
              <a:t>temporarily </a:t>
            </a:r>
            <a:r>
              <a:rPr lang="en-US" dirty="0"/>
              <a:t>that A is false. If that assumption leads to a </a:t>
            </a:r>
            <a:r>
              <a:rPr lang="en-US" dirty="0" smtClean="0"/>
              <a:t>contradiction</a:t>
            </a:r>
            <a:r>
              <a:rPr lang="en-US" dirty="0"/>
              <a:t>, you </a:t>
            </a:r>
            <a:r>
              <a:rPr lang="en-US" dirty="0" smtClean="0"/>
              <a:t>conclude </a:t>
            </a:r>
            <a:r>
              <a:rPr lang="en-US" dirty="0"/>
              <a:t>that A must actually be true</a:t>
            </a:r>
            <a:r>
              <a:rPr lang="en-US" dirty="0" smtClean="0"/>
              <a:t>.”</a:t>
            </a:r>
          </a:p>
          <a:p>
            <a:pPr marL="0" indent="0" algn="r">
              <a:buNone/>
            </a:pPr>
            <a:r>
              <a:rPr lang="en-US" dirty="0"/>
              <a:t>From the book </a:t>
            </a:r>
            <a:r>
              <a:rPr lang="en-US" i="1" dirty="0"/>
              <a:t>Think </a:t>
            </a:r>
            <a:r>
              <a:rPr lang="en-US" i="1" dirty="0" smtClean="0"/>
              <a:t>Statistics</a:t>
            </a:r>
            <a:r>
              <a:rPr lang="en-US" dirty="0" smtClean="0"/>
              <a:t> by Allen Downey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statistical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on a metric (bigger value = better)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Observe what you see in the real world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Hypothesize that what you saw is normal/typical</a:t>
            </a:r>
          </a:p>
          <a:p>
            <a:pPr marL="400050" lvl="1" indent="0">
              <a:buNone/>
            </a:pPr>
            <a:r>
              <a:rPr lang="en-US" dirty="0" smtClean="0"/>
              <a:t>This is the “null hypothesis”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Simulate the real world many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different is what you observed from the simulations?</a:t>
            </a:r>
          </a:p>
          <a:p>
            <a:pPr marL="400050" lvl="1" indent="0">
              <a:buNone/>
            </a:pPr>
            <a:r>
              <a:rPr lang="en-US" dirty="0" smtClean="0"/>
              <a:t>What percent of the simulation values are the real world values bigger than?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 percentage is 95% or more, reject the null hypothesis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6705F16-FA26-43BF-BB77-DEA51A7F2B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859</Words>
  <Application>Microsoft Macintosh PowerPoint</Application>
  <PresentationFormat>On-screen Show (4:3)</PresentationFormat>
  <Paragraphs>172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Symbol</vt:lpstr>
      <vt:lpstr>Arial</vt:lpstr>
      <vt:lpstr>Office Theme</vt:lpstr>
      <vt:lpstr>Elementary statistics</vt:lpstr>
      <vt:lpstr>A dice-rolling game</vt:lpstr>
      <vt:lpstr>Hypotheses regarding the outcome</vt:lpstr>
      <vt:lpstr>Questions that statistics can answer</vt:lpstr>
      <vt:lpstr>What can happen when you roll a die?</vt:lpstr>
      <vt:lpstr>What can happen when you roll two dice?</vt:lpstr>
      <vt:lpstr>How to compute p values</vt:lpstr>
      <vt:lpstr>Analogy between hypothesis testing and mathematical proofs</vt:lpstr>
      <vt:lpstr>Summary of statistical methodology</vt:lpstr>
      <vt:lpstr>Null Hypothesis</vt:lpstr>
      <vt:lpstr>Interpreting p values</vt:lpstr>
      <vt:lpstr>Errors</vt:lpstr>
      <vt:lpstr>Error Examples</vt:lpstr>
      <vt:lpstr>Answer: Error Examples</vt:lpstr>
      <vt:lpstr>A false positive</vt:lpstr>
      <vt:lpstr>PowerPoint Presentation</vt:lpstr>
      <vt:lpstr>A common error</vt:lpstr>
      <vt:lpstr>Correlation  causation</vt:lpstr>
      <vt:lpstr>Statistical significance  practical importance</vt:lpstr>
      <vt:lpstr>Don’t trust your intuition</vt:lpstr>
    </vt:vector>
  </TitlesOfParts>
  <Company>UW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statistical analysis</dc:title>
  <dc:creator>Michael D Ernst</dc:creator>
  <cp:lastModifiedBy>Microsoft Office User</cp:lastModifiedBy>
  <cp:revision>49</cp:revision>
  <cp:lastPrinted>2015-05-08T23:45:33Z</cp:lastPrinted>
  <dcterms:created xsi:type="dcterms:W3CDTF">2012-07-18T18:48:47Z</dcterms:created>
  <dcterms:modified xsi:type="dcterms:W3CDTF">2018-12-30T22:58:51Z</dcterms:modified>
</cp:coreProperties>
</file>