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75" r:id="rId4"/>
    <p:sldId id="283" r:id="rId5"/>
    <p:sldId id="268" r:id="rId6"/>
    <p:sldId id="277" r:id="rId7"/>
    <p:sldId id="265" r:id="rId8"/>
    <p:sldId id="278" r:id="rId9"/>
    <p:sldId id="266" r:id="rId10"/>
    <p:sldId id="279" r:id="rId11"/>
    <p:sldId id="262" r:id="rId12"/>
    <p:sldId id="276" r:id="rId13"/>
    <p:sldId id="281" r:id="rId14"/>
    <p:sldId id="280" r:id="rId15"/>
    <p:sldId id="282" r:id="rId16"/>
  </p:sldIdLst>
  <p:sldSz cx="9144000" cy="6858000" type="screen4x3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523" autoAdjust="0"/>
  </p:normalViewPr>
  <p:slideViewPr>
    <p:cSldViewPr>
      <p:cViewPr varScale="1">
        <p:scale>
          <a:sx n="66" d="100"/>
          <a:sy n="66" d="100"/>
        </p:scale>
        <p:origin x="15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5" y="1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/>
          <a:lstStyle>
            <a:lvl1pPr algn="r">
              <a:defRPr sz="1200"/>
            </a:lvl1pPr>
          </a:lstStyle>
          <a:p>
            <a:fld id="{135864D2-9FF9-4B08-A52F-4BF7F6752EBF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5" y="8830659"/>
            <a:ext cx="3038145" cy="464205"/>
          </a:xfrm>
          <a:prstGeom prst="rect">
            <a:avLst/>
          </a:prstGeom>
        </p:spPr>
        <p:txBody>
          <a:bodyPr vert="horz" lIns="88134" tIns="44067" rIns="88134" bIns="44067" rtlCol="0" anchor="b"/>
          <a:lstStyle>
            <a:lvl1pPr algn="r">
              <a:defRPr sz="1200"/>
            </a:lvl1pPr>
          </a:lstStyle>
          <a:p>
            <a:fld id="{E29A4D83-0D61-4C12-A5CB-61CA8B6A8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7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3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3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hyperlink" Target="https://docs.python.org/2/library/exceptions.html#exceptions.KeyErr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4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772">
              <a:defRPr/>
            </a:pPr>
            <a:r>
              <a:rPr lang="en-US" dirty="0" smtClean="0"/>
              <a:t>get(</a:t>
            </a:r>
            <a:r>
              <a:rPr lang="en-US" i="1" dirty="0" smtClean="0"/>
              <a:t>key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, </a:t>
            </a:r>
            <a:r>
              <a:rPr lang="en-US" i="1" dirty="0" smtClean="0"/>
              <a:t>default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)</a:t>
            </a:r>
            <a:r>
              <a:rPr lang="en-US" dirty="0" smtClean="0">
                <a:effectLst/>
              </a:rPr>
              <a:t>Return the value for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if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is in the dictionary, else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. If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 is not given, it defaults to None, so that this method never raises a </a:t>
            </a:r>
            <a:r>
              <a:rPr lang="en-US" dirty="0" err="1">
                <a:hlinkClick r:id="rId3" tooltip="exceptions.KeyError"/>
              </a:rPr>
              <a:t>KeyError</a:t>
            </a:r>
            <a:r>
              <a:rPr lang="en-US" dirty="0" smtClean="0">
                <a:effectLst/>
              </a:rPr>
              <a:t>.</a:t>
            </a:r>
          </a:p>
          <a:p>
            <a:endParaRPr lang="en-US" dirty="0" smtClean="0"/>
          </a:p>
          <a:p>
            <a:pPr defTabSz="915772">
              <a:defRPr/>
            </a:pPr>
            <a:r>
              <a:rPr lang="en-US" dirty="0" err="1" smtClean="0"/>
              <a:t>setdefault</a:t>
            </a:r>
            <a:r>
              <a:rPr lang="en-US" dirty="0" smtClean="0"/>
              <a:t>(</a:t>
            </a:r>
            <a:r>
              <a:rPr lang="en-US" i="1" dirty="0" smtClean="0"/>
              <a:t>key</a:t>
            </a:r>
            <a:r>
              <a:rPr lang="en-US" dirty="0" smtClean="0">
                <a:effectLst/>
              </a:rPr>
              <a:t>[</a:t>
            </a:r>
            <a:r>
              <a:rPr lang="en-US" dirty="0" smtClean="0"/>
              <a:t>, </a:t>
            </a:r>
            <a:r>
              <a:rPr lang="en-US" i="1" dirty="0" smtClean="0"/>
              <a:t>default</a:t>
            </a:r>
            <a:r>
              <a:rPr lang="en-US" dirty="0" smtClean="0">
                <a:effectLst/>
              </a:rPr>
              <a:t>]</a:t>
            </a:r>
            <a:r>
              <a:rPr lang="en-US" dirty="0" smtClean="0"/>
              <a:t>)</a:t>
            </a:r>
            <a:r>
              <a:rPr lang="en-US" dirty="0" smtClean="0">
                <a:effectLst/>
              </a:rPr>
              <a:t>If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is in the dictionary, return its value. If not, insert </a:t>
            </a:r>
            <a:r>
              <a:rPr lang="en-US" i="1" dirty="0" smtClean="0">
                <a:effectLst/>
              </a:rPr>
              <a:t>key</a:t>
            </a:r>
            <a:r>
              <a:rPr lang="en-US" dirty="0" smtClean="0">
                <a:effectLst/>
              </a:rPr>
              <a:t> with a value of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 and return </a:t>
            </a:r>
            <a:r>
              <a:rPr lang="en-US" i="1" dirty="0" smtClean="0">
                <a:effectLst/>
              </a:rPr>
              <a:t>default</a:t>
            </a:r>
            <a:r>
              <a:rPr lang="en-US" dirty="0" smtClean="0">
                <a:effectLst/>
              </a:rPr>
              <a:t>. </a:t>
            </a:r>
            <a:r>
              <a:rPr lang="en-US" i="1" smtClean="0">
                <a:effectLst/>
              </a:rPr>
              <a:t>default</a:t>
            </a:r>
            <a:r>
              <a:rPr lang="en-US" smtClean="0">
                <a:effectLst/>
              </a:rPr>
              <a:t> defaults to None.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8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798672-FAB4-485C-BB51-CA193CF83D08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921434-7C47-483E-AF74-BB7669CC0577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D39ECB5-20BC-4DCE-9B49-04568665C3A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C98E3C-51AC-47AE-87C1-FF4E9B4518C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35AAA85-4B4F-4BF6-9095-5E02DC43CF16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94F81E-7778-4560-BF72-0C7CF4E02BF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470AF4-A1A7-4686-8DE1-BF373DC4F994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9681DA-727A-4972-B8F5-C9EC01B1F7E4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3E176-1DBE-4685-BD06-CC8D59BA00D4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5B9E8-91F2-41F8-8667-4D1292E7D2B2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40B2FB-9D1E-4F6B-901A-611FBBC18FB2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2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4" Type="http://schemas.openxmlformats.org/officeDocument/2006/relationships/tags" Target="../tags/tag46.xml"/><Relationship Id="rId5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2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2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62000" y="2667000"/>
            <a:ext cx="7239000" cy="933451"/>
          </a:xfrm>
        </p:spPr>
        <p:txBody>
          <a:bodyPr>
            <a:normAutofit/>
          </a:bodyPr>
          <a:lstStyle/>
          <a:p>
            <a:r>
              <a:rPr lang="en-US" dirty="0" smtClean="0"/>
              <a:t>Design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Changes to text analysis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users have </a:t>
            </a:r>
            <a:r>
              <a:rPr lang="en-US" dirty="0" smtClean="0"/>
              <a:t>requested </a:t>
            </a:r>
            <a:r>
              <a:rPr lang="en-US" dirty="0" smtClean="0"/>
              <a:t>some changes….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Ignore </a:t>
            </a:r>
            <a:r>
              <a:rPr lang="en-US" i="1" dirty="0" err="1" smtClean="0"/>
              <a:t>stopwords</a:t>
            </a:r>
            <a:r>
              <a:rPr lang="en-US" dirty="0"/>
              <a:t> </a:t>
            </a:r>
            <a:r>
              <a:rPr lang="en-US" dirty="0" smtClean="0"/>
              <a:t>(common words such as “the”)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list of </a:t>
            </a:r>
            <a:r>
              <a:rPr lang="en-US" dirty="0" err="1"/>
              <a:t>stopwords</a:t>
            </a:r>
            <a:r>
              <a:rPr lang="en-US" dirty="0"/>
              <a:t> is provided in a file, one per line.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Show the </a:t>
            </a:r>
            <a:r>
              <a:rPr lang="en-US" dirty="0"/>
              <a:t>top </a:t>
            </a:r>
            <a:r>
              <a:rPr lang="en-US" i="1" dirty="0"/>
              <a:t>k</a:t>
            </a:r>
            <a:r>
              <a:rPr lang="en-US" dirty="0"/>
              <a:t> words rather than </a:t>
            </a:r>
            <a:r>
              <a:rPr lang="en-US" dirty="0" smtClean="0"/>
              <a:t>the </a:t>
            </a:r>
            <a:r>
              <a:rPr lang="en-US" dirty="0"/>
              <a:t>top 10</a:t>
            </a:r>
            <a:r>
              <a:rPr lang="en-US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How would the three designs handle these two changes?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Design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Ease of use vs. ease of implementation</a:t>
            </a:r>
          </a:p>
          <a:p>
            <a:pPr lvl="1"/>
            <a:r>
              <a:rPr lang="en-US" dirty="0" smtClean="0"/>
              <a:t>Module may be written once but re-used many times</a:t>
            </a:r>
          </a:p>
          <a:p>
            <a:r>
              <a:rPr lang="en-US" dirty="0" smtClean="0"/>
              <a:t>Generality</a:t>
            </a:r>
          </a:p>
          <a:p>
            <a:pPr lvl="1"/>
            <a:r>
              <a:rPr lang="en-US" dirty="0" smtClean="0"/>
              <a:t>Can it be used in a new situation?</a:t>
            </a:r>
          </a:p>
          <a:p>
            <a:pPr lvl="1"/>
            <a:r>
              <a:rPr lang="en-US" dirty="0" smtClean="0"/>
              <a:t>Decomposability:  Can parts of it be reused?</a:t>
            </a:r>
          </a:p>
          <a:p>
            <a:pPr lvl="1"/>
            <a:r>
              <a:rPr lang="en-US" dirty="0" smtClean="0"/>
              <a:t>Testability:  Can parts of it be tested?</a:t>
            </a:r>
          </a:p>
          <a:p>
            <a:r>
              <a:rPr lang="en-US" dirty="0" err="1" smtClean="0"/>
              <a:t>Documentability</a:t>
            </a:r>
            <a:endParaRPr lang="en-US" dirty="0"/>
          </a:p>
          <a:p>
            <a:pPr lvl="1"/>
            <a:r>
              <a:rPr lang="en-US" dirty="0" smtClean="0"/>
              <a:t>Can you write a coherent description?</a:t>
            </a:r>
          </a:p>
          <a:p>
            <a:r>
              <a:rPr lang="en-US" u="sng" dirty="0" smtClean="0"/>
              <a:t>Extensibility</a:t>
            </a:r>
            <a:r>
              <a:rPr lang="en-US" dirty="0" smtClean="0"/>
              <a:t>:  Can it be easily changed?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From Word Counts Exercise: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filename, return a dictionary mapping each word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in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 to its frequency in the file"""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open(filename)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worddata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worddata.split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 word 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+ 1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else: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4"/>
            </p:custDataLst>
          </p:nvPr>
        </p:nvSpPr>
        <p:spPr>
          <a:xfrm>
            <a:off x="661946" y="4467224"/>
            <a:ext cx="8153400" cy="1400175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>
            <p:custDataLst>
              <p:tags r:id="rId5"/>
            </p:custDataLst>
          </p:nvPr>
        </p:nvSpPr>
        <p:spPr>
          <a:xfrm>
            <a:off x="6553200" y="3377067"/>
            <a:ext cx="2362200" cy="859971"/>
          </a:xfrm>
          <a:prstGeom prst="wedgeRoundRectCallout">
            <a:avLst>
              <a:gd name="adj1" fmla="val -45489"/>
              <a:gd name="adj2" fmla="val -348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“default” pattern is so common, there is a special method for it.</a:t>
            </a:r>
          </a:p>
        </p:txBody>
      </p:sp>
    </p:spTree>
    <p:extLst>
      <p:ext uri="{BB962C8B-B14F-4D97-AF65-F5344CB8AC3E}">
        <p14:creationId xmlns:p14="http://schemas.microsoft.com/office/powerpoint/2010/main" val="377730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1600200"/>
            <a:ext cx="856977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filename, return a dictionary mapping each word in filename to its frequency in the file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wordfile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open(filename)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worddata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wordfile.read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worddata.split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wordfile.close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4"/>
            </p:custDataLst>
          </p:nvPr>
        </p:nvSpPr>
        <p:spPr>
          <a:xfrm>
            <a:off x="685800" y="4876800"/>
            <a:ext cx="8153400" cy="76200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>
            <p:custDataLst>
              <p:tags r:id="rId5"/>
            </p:custDataLst>
          </p:nvPr>
        </p:nvSpPr>
        <p:spPr>
          <a:xfrm>
            <a:off x="6582697" y="3733800"/>
            <a:ext cx="2362200" cy="859971"/>
          </a:xfrm>
          <a:prstGeom prst="wedgeRoundRectCallout">
            <a:avLst>
              <a:gd name="adj1" fmla="val -45489"/>
              <a:gd name="adj2" fmla="val -348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“default” pattern is so common, there is a special method for it.</a:t>
            </a:r>
          </a:p>
        </p:txBody>
      </p:sp>
    </p:spTree>
    <p:extLst>
      <p:ext uri="{BB962C8B-B14F-4D97-AF65-F5344CB8AC3E}">
        <p14:creationId xmlns:p14="http://schemas.microsoft.com/office/powerpoint/2010/main" val="35583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setdefault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word in 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wordcounts_dict: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VS: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word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wordcounts_dict.setdefault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0)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[word]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setdefault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i="1" dirty="0"/>
              <a:t>key</a:t>
            </a:r>
            <a:r>
              <a:rPr lang="en-US" sz="1900" dirty="0"/>
              <a:t>[, </a:t>
            </a:r>
            <a:r>
              <a:rPr lang="en-US" sz="1900" i="1" dirty="0"/>
              <a:t>default</a:t>
            </a:r>
            <a:r>
              <a:rPr lang="en-US" sz="2100" dirty="0">
                <a:cs typeface="Courier New" pitchFamily="49" charset="0"/>
              </a:rPr>
              <a:t>]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900" dirty="0" smtClean="0"/>
              <a:t>If </a:t>
            </a:r>
            <a:r>
              <a:rPr lang="en-US" sz="1900" i="1" dirty="0" smtClean="0"/>
              <a:t>key</a:t>
            </a:r>
            <a:r>
              <a:rPr lang="en-US" sz="1900" dirty="0" smtClean="0"/>
              <a:t> is in the dictionary, return its value.  </a:t>
            </a:r>
          </a:p>
          <a:p>
            <a:r>
              <a:rPr lang="en-US" sz="1900" dirty="0" smtClean="0"/>
              <a:t>If </a:t>
            </a:r>
            <a:r>
              <a:rPr lang="en-US" sz="1900" i="1" dirty="0" smtClean="0"/>
              <a:t>key</a:t>
            </a:r>
            <a:r>
              <a:rPr lang="en-US" sz="1900" dirty="0" smtClean="0"/>
              <a:t> is NOT present, </a:t>
            </a:r>
            <a:r>
              <a:rPr lang="en-US" sz="1900" u="sng" dirty="0" smtClean="0"/>
              <a:t>insert</a:t>
            </a:r>
            <a:r>
              <a:rPr lang="en-US" sz="1900" dirty="0" smtClean="0"/>
              <a:t> </a:t>
            </a:r>
            <a:r>
              <a:rPr lang="en-US" sz="1900" i="1" dirty="0" smtClean="0"/>
              <a:t>key</a:t>
            </a:r>
            <a:r>
              <a:rPr lang="en-US" sz="1900" dirty="0" smtClean="0"/>
              <a:t> with a value of </a:t>
            </a:r>
            <a:r>
              <a:rPr lang="en-US" sz="1900" i="1" dirty="0" smtClean="0"/>
              <a:t>default</a:t>
            </a:r>
            <a:r>
              <a:rPr lang="en-US" sz="1900" dirty="0" smtClean="0"/>
              <a:t>, and return </a:t>
            </a:r>
            <a:r>
              <a:rPr lang="en-US" sz="1900" i="1" dirty="0" smtClean="0"/>
              <a:t>default</a:t>
            </a:r>
            <a:r>
              <a:rPr lang="en-US" sz="1900" dirty="0" smtClean="0"/>
              <a:t>.</a:t>
            </a:r>
          </a:p>
          <a:p>
            <a:r>
              <a:rPr lang="en-US" sz="1900" dirty="0" smtClean="0"/>
              <a:t>If </a:t>
            </a:r>
            <a:r>
              <a:rPr lang="en-US" sz="1900" i="1" dirty="0"/>
              <a:t>default </a:t>
            </a:r>
            <a:r>
              <a:rPr lang="en-US" sz="1900" dirty="0" smtClean="0"/>
              <a:t>is not specified, the value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1900" dirty="0" smtClean="0"/>
              <a:t> is used.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>
            <p:custDataLst>
              <p:tags r:id="rId4"/>
            </p:custDataLst>
          </p:nvPr>
        </p:nvCxnSpPr>
        <p:spPr>
          <a:xfrm>
            <a:off x="609600" y="46482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95800" y="743347"/>
            <a:ext cx="16484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NOT be on </a:t>
            </a:r>
            <a:br>
              <a:rPr lang="en-US" dirty="0" smtClean="0"/>
            </a:br>
            <a:r>
              <a:rPr lang="en-US" dirty="0" smtClean="0"/>
              <a:t>final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problem description, design a module to solve the </a:t>
            </a:r>
            <a:r>
              <a:rPr lang="en-US" dirty="0" smtClean="0"/>
              <a:t>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Specify </a:t>
            </a:r>
            <a:r>
              <a:rPr lang="en-US" dirty="0"/>
              <a:t>a set of functions</a:t>
            </a:r>
          </a:p>
          <a:p>
            <a:r>
              <a:rPr lang="en-US" dirty="0"/>
              <a:t>For each function, provide</a:t>
            </a:r>
          </a:p>
          <a:p>
            <a:pPr lvl="1"/>
            <a:r>
              <a:rPr lang="en-US" dirty="0"/>
              <a:t>the name of the function</a:t>
            </a:r>
          </a:p>
          <a:p>
            <a:pPr lvl="1"/>
            <a:r>
              <a:rPr lang="en-US" dirty="0"/>
              <a:t>a doc string for the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Problem:  Text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Design a module for basic text analysis with the following capabilities: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 the </a:t>
            </a:r>
            <a:r>
              <a:rPr lang="en-US" dirty="0" smtClean="0"/>
              <a:t>total number </a:t>
            </a:r>
            <a:r>
              <a:rPr lang="en-US" dirty="0"/>
              <a:t>of words in a file</a:t>
            </a:r>
          </a:p>
          <a:p>
            <a:r>
              <a:rPr lang="en-US" dirty="0"/>
              <a:t>Find the 10 most frequent words in a file.</a:t>
            </a:r>
          </a:p>
          <a:p>
            <a:r>
              <a:rPr lang="en-US" dirty="0"/>
              <a:t>Find the number of times a given word appears in the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show how to use the interface by computing the top 10 most frequent words in the file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testfile.txt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Compare a Few Potential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Consider the 3 designs</a:t>
            </a:r>
          </a:p>
          <a:p>
            <a:r>
              <a:rPr lang="en-US" sz="2800" dirty="0" smtClean="0"/>
              <a:t>For each design, state positives and negatives</a:t>
            </a:r>
          </a:p>
          <a:p>
            <a:r>
              <a:rPr lang="en-US" sz="2800" dirty="0" smtClean="0"/>
              <a:t>Which one do you think is best, and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Text </a:t>
            </a:r>
            <a:r>
              <a:rPr lang="en-US" dirty="0" smtClean="0"/>
              <a:t>Analysis Module, </a:t>
            </a:r>
            <a:r>
              <a:rPr lang="en-US" dirty="0"/>
              <a:t>Version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2"/>
            </p:custDataLst>
          </p:nvPr>
        </p:nvSpPr>
        <p:spPr>
          <a:xfrm>
            <a:off x="304800" y="1752600"/>
            <a:ext cx="8534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word):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filename and a word,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count of the given word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file."""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endParaRPr lang="en-US" sz="2000" b="1" dirty="0" err="1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top10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a list of 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 10 most frequent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file, from most frequent to least frequent."""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(filename):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total number of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file."""</a:t>
            </a:r>
          </a:p>
          <a:p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7" name="Rectangle 6"/>
          <p:cNvSpPr/>
          <p:nvPr>
            <p:custDataLst>
              <p:tags r:id="rId3"/>
            </p:custDataLst>
          </p:nvPr>
        </p:nvSpPr>
        <p:spPr>
          <a:xfrm>
            <a:off x="381000" y="5647061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client program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to compute top 10: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top10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("somedocument.txt")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512" y="5535560"/>
            <a:ext cx="7543800" cy="1017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8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54411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Text Analysis Module, Version 2</a:t>
            </a: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152400" y="624622"/>
            <a:ext cx="899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list of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152400" y="1586315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(wordlist,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word):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list of words and a word, returns a pair (count,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allcounts_dict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). count is the number of occurrences of the given word in the list,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allcounts_dict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a dictionary mapping words to counts."""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600" b="1" dirty="0" err="1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top10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dictionary mapping words to counts, return a list of the top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 most frequent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 in the dictionary, from most to least frequent."""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600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(wordlist):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"""Return total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 of words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list."""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152400" y="54102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program to compute top 10: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somedocument.txt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anyword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top10(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5410201"/>
            <a:ext cx="8229600" cy="1311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9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29267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Text Analysis Module, Version 3</a:t>
            </a:r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304800" y="812779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(filename):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filename,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dictionary mapping each word in filename to its frequency in the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file"""  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304800" y="1913787"/>
            <a:ext cx="88392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word):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dictionary mapping word to counts,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count of the given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 in the dictionary."""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600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top10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Given a dictionary mapping word to counts,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a list of 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 10 most frequent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words in the dictionary,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most to least frequent."""</a:t>
            </a:r>
          </a:p>
          <a:p>
            <a:endParaRPr lang="en-US" sz="600" b="1" dirty="0" smtClean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total_words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word_counts_dict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"""Given a dictionary mapping word to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counts,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 total number of words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used to create the dictionary"""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228600" y="5631880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 client program to compute top 10: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read_words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somedocument.txt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top10(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word_dict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5562599"/>
            <a:ext cx="7620000" cy="115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30398</TotalTime>
  <Words>901</Words>
  <Application>Microsoft Macintosh PowerPoint</Application>
  <PresentationFormat>On-screen Show (4:3)</PresentationFormat>
  <Paragraphs>164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Courier New</vt:lpstr>
      <vt:lpstr>Arial</vt:lpstr>
      <vt:lpstr>Office Theme</vt:lpstr>
      <vt:lpstr>Design Exercise</vt:lpstr>
      <vt:lpstr>Exercise</vt:lpstr>
      <vt:lpstr>Problem:  Text analysis</vt:lpstr>
      <vt:lpstr>Compare a Few Potential Designs</vt:lpstr>
      <vt:lpstr>Text Analysis Module, Version 1</vt:lpstr>
      <vt:lpstr>PowerPoint Presentation</vt:lpstr>
      <vt:lpstr>Text Analysis Module, Version 2</vt:lpstr>
      <vt:lpstr>PowerPoint Presentation</vt:lpstr>
      <vt:lpstr>Text Analysis Module, Version 3</vt:lpstr>
      <vt:lpstr>PowerPoint Presentation</vt:lpstr>
      <vt:lpstr>Changes to text analysis problem</vt:lpstr>
      <vt:lpstr>Design criteria</vt:lpstr>
      <vt:lpstr>From Word Counts Exercise:</vt:lpstr>
      <vt:lpstr>setdefault</vt:lpstr>
      <vt:lpstr>setdefault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Microsoft Office User</cp:lastModifiedBy>
  <cp:revision>715</cp:revision>
  <cp:lastPrinted>2018-05-16T19:09:16Z</cp:lastPrinted>
  <dcterms:created xsi:type="dcterms:W3CDTF">2012-06-20T04:14:54Z</dcterms:created>
  <dcterms:modified xsi:type="dcterms:W3CDTF">2018-12-30T23:09:48Z</dcterms:modified>
</cp:coreProperties>
</file>