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306" r:id="rId4"/>
    <p:sldId id="326" r:id="rId5"/>
    <p:sldId id="296" r:id="rId6"/>
    <p:sldId id="303" r:id="rId7"/>
    <p:sldId id="307" r:id="rId8"/>
    <p:sldId id="314" r:id="rId9"/>
    <p:sldId id="320" r:id="rId10"/>
    <p:sldId id="313" r:id="rId11"/>
    <p:sldId id="325" r:id="rId12"/>
    <p:sldId id="316" r:id="rId13"/>
    <p:sldId id="295" r:id="rId14"/>
    <p:sldId id="317" r:id="rId15"/>
    <p:sldId id="319" r:id="rId16"/>
    <p:sldId id="321" r:id="rId17"/>
    <p:sldId id="322" r:id="rId18"/>
    <p:sldId id="323" r:id="rId19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312" autoAdjust="0"/>
  </p:normalViewPr>
  <p:slideViewPr>
    <p:cSldViewPr>
      <p:cViewPr varScale="1">
        <p:scale>
          <a:sx n="73" d="100"/>
          <a:sy n="73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encapsulation:</a:t>
            </a:r>
            <a:r>
              <a:rPr lang="en-US" baseline="0"/>
              <a:t> </a:t>
            </a:r>
            <a:r>
              <a:rPr lang="en-US"/>
              <a:t>commits us to a particular implementation, which makes it harder to change</a:t>
            </a:r>
            <a:r>
              <a:rPr lang="en-US" baseline="0"/>
              <a:t> down the road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terms of information content, all of them are</a:t>
            </a:r>
            <a:r>
              <a:rPr lang="en-US" baseline="0" dirty="0" smtClean="0"/>
              <a:t> the same.</a:t>
            </a:r>
          </a:p>
          <a:p>
            <a:r>
              <a:rPr lang="en-US" baseline="0" dirty="0" smtClean="0"/>
              <a:t>Some might be more efficient in some contexts,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1328B-6C2E-4400-BBB9-E8C8FCDC78C9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B2EA70-0C71-4B65-9D07-03BDA25E6400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F03B3-6168-40B4-B56D-84A064521C8D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7C835-1129-4135-BA6C-E7D4D7281A6C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6F14FD-74DD-4220-915C-4A7FBDF4BE4C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D035F2-E24B-49BC-911A-FF1B1EC71628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BD42D-1DF8-44CB-AD2F-87B399FF4360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C8085A-29DB-4854-A287-01DE9DBDC100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3217F1-3F42-4F4A-814A-A804D7A6C298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7A3651-0FBB-4FCB-845D-2FE14F675A23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4824EA-CB5B-474D-A38D-A732A02E62B1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2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20" Type="http://schemas.openxmlformats.org/officeDocument/2006/relationships/tags" Target="../tags/tag76.xml"/><Relationship Id="rId21" Type="http://schemas.openxmlformats.org/officeDocument/2006/relationships/tags" Target="../tags/tag77.xml"/><Relationship Id="rId22" Type="http://schemas.openxmlformats.org/officeDocument/2006/relationships/tags" Target="../tags/tag78.xml"/><Relationship Id="rId23" Type="http://schemas.openxmlformats.org/officeDocument/2006/relationships/tags" Target="../tags/tag79.xml"/><Relationship Id="rId24" Type="http://schemas.openxmlformats.org/officeDocument/2006/relationships/tags" Target="../tags/tag80.xml"/><Relationship Id="rId25" Type="http://schemas.openxmlformats.org/officeDocument/2006/relationships/tags" Target="../tags/tag81.xml"/><Relationship Id="rId26" Type="http://schemas.openxmlformats.org/officeDocument/2006/relationships/tags" Target="../tags/tag82.xml"/><Relationship Id="rId27" Type="http://schemas.openxmlformats.org/officeDocument/2006/relationships/tags" Target="../tags/tag83.xml"/><Relationship Id="rId28" Type="http://schemas.openxmlformats.org/officeDocument/2006/relationships/tags" Target="../tags/tag84.xml"/><Relationship Id="rId29" Type="http://schemas.openxmlformats.org/officeDocument/2006/relationships/slideLayout" Target="../slideLayouts/slideLayout2.xml"/><Relationship Id="rId10" Type="http://schemas.openxmlformats.org/officeDocument/2006/relationships/tags" Target="../tags/tag66.xml"/><Relationship Id="rId11" Type="http://schemas.openxmlformats.org/officeDocument/2006/relationships/tags" Target="../tags/tag67.xml"/><Relationship Id="rId12" Type="http://schemas.openxmlformats.org/officeDocument/2006/relationships/tags" Target="../tags/tag68.xml"/><Relationship Id="rId13" Type="http://schemas.openxmlformats.org/officeDocument/2006/relationships/tags" Target="../tags/tag69.xml"/><Relationship Id="rId14" Type="http://schemas.openxmlformats.org/officeDocument/2006/relationships/tags" Target="../tags/tag70.xml"/><Relationship Id="rId15" Type="http://schemas.openxmlformats.org/officeDocument/2006/relationships/tags" Target="../tags/tag71.xml"/><Relationship Id="rId16" Type="http://schemas.openxmlformats.org/officeDocument/2006/relationships/tags" Target="../tags/tag72.xml"/><Relationship Id="rId17" Type="http://schemas.openxmlformats.org/officeDocument/2006/relationships/tags" Target="../tags/tag73.xml"/><Relationship Id="rId18" Type="http://schemas.openxmlformats.org/officeDocument/2006/relationships/tags" Target="../tags/tag74.xml"/><Relationship Id="rId19" Type="http://schemas.openxmlformats.org/officeDocument/2006/relationships/tags" Target="../tags/tag75.xml"/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tags" Target="../tags/tag95.xml"/><Relationship Id="rId12" Type="http://schemas.openxmlformats.org/officeDocument/2006/relationships/tags" Target="../tags/tag96.xml"/><Relationship Id="rId13" Type="http://schemas.openxmlformats.org/officeDocument/2006/relationships/tags" Target="../tags/tag97.xml"/><Relationship Id="rId14" Type="http://schemas.openxmlformats.org/officeDocument/2006/relationships/tags" Target="../tags/tag98.xml"/><Relationship Id="rId15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2" Type="http://schemas.openxmlformats.org/officeDocument/2006/relationships/tags" Target="../tags/tag86.xml"/><Relationship Id="rId3" Type="http://schemas.openxmlformats.org/officeDocument/2006/relationships/tags" Target="../tags/tag87.xml"/><Relationship Id="rId4" Type="http://schemas.openxmlformats.org/officeDocument/2006/relationships/tags" Target="../tags/tag88.xml"/><Relationship Id="rId5" Type="http://schemas.openxmlformats.org/officeDocument/2006/relationships/tags" Target="../tags/tag89.x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Relationship Id="rId9" Type="http://schemas.openxmlformats.org/officeDocument/2006/relationships/tags" Target="../tags/tag93.xml"/><Relationship Id="rId10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4" Type="http://schemas.openxmlformats.org/officeDocument/2006/relationships/tags" Target="../tags/tag102.xml"/><Relationship Id="rId5" Type="http://schemas.openxmlformats.org/officeDocument/2006/relationships/tags" Target="../tags/tag103.xml"/><Relationship Id="rId6" Type="http://schemas.openxmlformats.org/officeDocument/2006/relationships/tags" Target="../tags/tag104.xml"/><Relationship Id="rId7" Type="http://schemas.openxmlformats.org/officeDocument/2006/relationships/tags" Target="../tags/tag105.xml"/><Relationship Id="rId8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2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20" Type="http://schemas.openxmlformats.org/officeDocument/2006/relationships/tags" Target="../tags/tag125.xml"/><Relationship Id="rId21" Type="http://schemas.openxmlformats.org/officeDocument/2006/relationships/tags" Target="../tags/tag126.xml"/><Relationship Id="rId22" Type="http://schemas.openxmlformats.org/officeDocument/2006/relationships/tags" Target="../tags/tag127.xml"/><Relationship Id="rId23" Type="http://schemas.openxmlformats.org/officeDocument/2006/relationships/tags" Target="../tags/tag128.xml"/><Relationship Id="rId24" Type="http://schemas.openxmlformats.org/officeDocument/2006/relationships/slideLayout" Target="../slideLayouts/slideLayout2.xml"/><Relationship Id="rId25" Type="http://schemas.openxmlformats.org/officeDocument/2006/relationships/notesSlide" Target="../notesSlides/notesSlide4.xml"/><Relationship Id="rId10" Type="http://schemas.openxmlformats.org/officeDocument/2006/relationships/tags" Target="../tags/tag115.xml"/><Relationship Id="rId11" Type="http://schemas.openxmlformats.org/officeDocument/2006/relationships/tags" Target="../tags/tag116.xml"/><Relationship Id="rId12" Type="http://schemas.openxmlformats.org/officeDocument/2006/relationships/tags" Target="../tags/tag117.xml"/><Relationship Id="rId13" Type="http://schemas.openxmlformats.org/officeDocument/2006/relationships/tags" Target="../tags/tag118.xml"/><Relationship Id="rId14" Type="http://schemas.openxmlformats.org/officeDocument/2006/relationships/tags" Target="../tags/tag119.xml"/><Relationship Id="rId15" Type="http://schemas.openxmlformats.org/officeDocument/2006/relationships/tags" Target="../tags/tag120.xml"/><Relationship Id="rId16" Type="http://schemas.openxmlformats.org/officeDocument/2006/relationships/tags" Target="../tags/tag121.xml"/><Relationship Id="rId17" Type="http://schemas.openxmlformats.org/officeDocument/2006/relationships/tags" Target="../tags/tag122.xml"/><Relationship Id="rId18" Type="http://schemas.openxmlformats.org/officeDocument/2006/relationships/tags" Target="../tags/tag123.xml"/><Relationship Id="rId19" Type="http://schemas.openxmlformats.org/officeDocument/2006/relationships/tags" Target="../tags/tag124.xml"/><Relationship Id="rId1" Type="http://schemas.openxmlformats.org/officeDocument/2006/relationships/tags" Target="../tags/tag106.xml"/><Relationship Id="rId2" Type="http://schemas.openxmlformats.org/officeDocument/2006/relationships/tags" Target="../tags/tag107.xml"/><Relationship Id="rId3" Type="http://schemas.openxmlformats.org/officeDocument/2006/relationships/tags" Target="../tags/tag108.xml"/><Relationship Id="rId4" Type="http://schemas.openxmlformats.org/officeDocument/2006/relationships/tags" Target="../tags/tag109.xml"/><Relationship Id="rId5" Type="http://schemas.openxmlformats.org/officeDocument/2006/relationships/tags" Target="../tags/tag110.xml"/><Relationship Id="rId6" Type="http://schemas.openxmlformats.org/officeDocument/2006/relationships/tags" Target="../tags/tag111.xml"/><Relationship Id="rId7" Type="http://schemas.openxmlformats.org/officeDocument/2006/relationships/tags" Target="../tags/tag112.xml"/><Relationship Id="rId8" Type="http://schemas.openxmlformats.org/officeDocument/2006/relationships/tags" Target="../tags/tag1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4" Type="http://schemas.openxmlformats.org/officeDocument/2006/relationships/tags" Target="../tags/tag132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129.xml"/><Relationship Id="rId2" Type="http://schemas.openxmlformats.org/officeDocument/2006/relationships/tags" Target="../tags/tag1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4" Type="http://schemas.openxmlformats.org/officeDocument/2006/relationships/tags" Target="../tags/tag136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133.xml"/><Relationship Id="rId2" Type="http://schemas.openxmlformats.org/officeDocument/2006/relationships/tags" Target="../tags/tag1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4" Type="http://schemas.openxmlformats.org/officeDocument/2006/relationships/tags" Target="../tags/tag140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137.xml"/><Relationship Id="rId2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2.xml"/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tags" Target="../tags/tag24.xml"/><Relationship Id="rId7" Type="http://schemas.openxmlformats.org/officeDocument/2006/relationships/tags" Target="../tags/tag25.xml"/><Relationship Id="rId8" Type="http://schemas.openxmlformats.org/officeDocument/2006/relationships/tags" Target="../tags/tag26.xml"/><Relationship Id="rId9" Type="http://schemas.openxmlformats.org/officeDocument/2006/relationships/tags" Target="../tags/tag27.xml"/><Relationship Id="rId10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3.xml"/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Relationship Id="rId9" Type="http://schemas.openxmlformats.org/officeDocument/2006/relationships/tags" Target="../tags/tag38.xml"/><Relationship Id="rId10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62000" y="2667000"/>
            <a:ext cx="7239000" cy="933451"/>
          </a:xfrm>
        </p:spPr>
        <p:txBody>
          <a:bodyPr>
            <a:normAutofit/>
          </a:bodyPr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Datatypes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creates a namespace for:</a:t>
            </a:r>
          </a:p>
          <a:p>
            <a:pPr lvl="1"/>
            <a:r>
              <a:rPr lang="en-US" dirty="0" smtClean="0"/>
              <a:t>Variables to hold the data</a:t>
            </a:r>
          </a:p>
          <a:p>
            <a:pPr lvl="1"/>
            <a:r>
              <a:rPr lang="en-US" dirty="0" smtClean="0"/>
              <a:t>Functions to create, query, and modify</a:t>
            </a:r>
          </a:p>
          <a:p>
            <a:pPr lvl="2"/>
            <a:r>
              <a:rPr lang="en-US" dirty="0" smtClean="0"/>
              <a:t>Each function defined in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is called a </a:t>
            </a:r>
            <a:r>
              <a:rPr lang="en-US" i="1" u="sng" dirty="0" smtClean="0"/>
              <a:t>method</a:t>
            </a:r>
          </a:p>
          <a:p>
            <a:pPr lvl="3"/>
            <a:r>
              <a:rPr lang="en-US" dirty="0" smtClean="0"/>
              <a:t>Takes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” (a value of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type) as the first argument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defines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object</a:t>
            </a:r>
            <a:r>
              <a:rPr lang="en-US" dirty="0" smtClean="0"/>
              <a:t> is a value of that type</a:t>
            </a:r>
          </a:p>
          <a:p>
            <a:pPr lvl="1"/>
            <a:r>
              <a:rPr lang="en-US" dirty="0" smtClean="0"/>
              <a:t>Comparison to other types: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22 </a:t>
            </a:r>
          </a:p>
          <a:p>
            <a:pPr lvl="3"/>
            <a:r>
              <a:rPr lang="en-US" dirty="0" smtClean="0"/>
              <a:t>Type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/>
              <a:t>value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is 22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g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nx.Graph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3"/>
            <a:r>
              <a:rPr lang="en-US" dirty="0"/>
              <a:t>Type </a:t>
            </a:r>
            <a:r>
              <a:rPr lang="en-US" dirty="0" smtClean="0"/>
              <a:t>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en-US" dirty="0" smtClean="0"/>
              <a:t>, </a:t>
            </a:r>
            <a:r>
              <a:rPr lang="en-US" dirty="0"/>
              <a:t>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is the object that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is bound to</a:t>
            </a:r>
            <a:endParaRPr lang="en-US" dirty="0"/>
          </a:p>
          <a:p>
            <a:pPr lvl="3"/>
            <a:r>
              <a:rPr lang="en-US" dirty="0" smtClean="0"/>
              <a:t>Type is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, value is an </a:t>
            </a:r>
            <a:r>
              <a:rPr lang="en-US" dirty="0" smtClean="0">
                <a:solidFill>
                  <a:srgbClr val="0000FF"/>
                </a:solidFill>
              </a:rPr>
              <a:t>object</a:t>
            </a:r>
            <a:r>
              <a:rPr lang="en-US" dirty="0" smtClean="0"/>
              <a:t> also known as an instantiation or </a:t>
            </a:r>
            <a:r>
              <a:rPr lang="en-US" b="1" dirty="0" smtClean="0"/>
              <a:t>instance</a:t>
            </a:r>
            <a:r>
              <a:rPr lang="en-US" dirty="0" smtClean="0"/>
              <a:t> of that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090374"/>
            <a:ext cx="8686800" cy="5767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dictionary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mapping each word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filename to its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frequency.""" 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wordfile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wordfile.read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().split()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wordfile.close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for word in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count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 = count + 1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"""Return count of the word in the dictionary. """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(word, 0)</a:t>
            </a: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k=10):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"""Return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(count, word) tuples of the top k most frequent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words."""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counts_with_words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[(c, w) for (w, c) in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counts_with_words.sort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(reverse=True)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counts_with_words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[0:k]</a:t>
            </a: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number of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words."""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sum(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wordcounts_dict.values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8496" y="0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Text analysis module</a:t>
            </a:r>
            <a:br>
              <a:rPr lang="en-US" sz="3600" dirty="0" smtClean="0"/>
            </a:br>
            <a:r>
              <a:rPr lang="en-US" sz="2200" dirty="0" smtClean="0"/>
              <a:t>(group of related functions)</a:t>
            </a:r>
            <a:br>
              <a:rPr lang="en-US" sz="2200" dirty="0" smtClean="0"/>
            </a:br>
            <a:r>
              <a:rPr lang="en-US" sz="2000" dirty="0" smtClean="0"/>
              <a:t>representation = dictionary</a:t>
            </a:r>
            <a:endParaRPr lang="en-US" sz="3600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572000" y="228600"/>
            <a:ext cx="44196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program to compute top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read_words(filename)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52400" y="1066800"/>
            <a:ext cx="8534400" cy="5791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"""Represents the words in a file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."""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# Internal representation: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 variable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 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dictionary mapping a word its frequency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"""Populate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object from the given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open(filename).read().split()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w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+= 1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count of the given word"""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wordcounts_dict.get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(word, 0)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k=10):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a list of the top k most frequent words in order"""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scores_and_words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c,w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w,c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wordcounts_dict.items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scores_and_words.sort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(reverse=True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score_and_words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[0:k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total number of words in the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self.wordcounts_dict.values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" name="TextBox 40"/>
          <p:cNvSpPr txBox="1"/>
          <p:nvPr>
            <p:custDataLst>
              <p:tags r:id="rId2"/>
            </p:custDataLst>
          </p:nvPr>
        </p:nvSpPr>
        <p:spPr>
          <a:xfrm>
            <a:off x="0" y="6310935"/>
            <a:ext cx="38862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function in a class is called a </a:t>
            </a:r>
            <a:r>
              <a:rPr lang="en-US" sz="1600" i="1" dirty="0" smtClean="0"/>
              <a:t>method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Its first argument is of the type of the class.</a:t>
            </a:r>
            <a:endParaRPr lang="en-US" sz="1600" dirty="0"/>
          </a:p>
        </p:txBody>
      </p:sp>
      <p:sp>
        <p:nvSpPr>
          <p:cNvPr id="7" name="Right Brace 6"/>
          <p:cNvSpPr/>
          <p:nvPr>
            <p:custDataLst>
              <p:tags r:id="rId3"/>
            </p:custDataLst>
          </p:nvPr>
        </p:nvSpPr>
        <p:spPr>
          <a:xfrm>
            <a:off x="7467600" y="3581400"/>
            <a:ext cx="228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>
            <p:custDataLst>
              <p:tags r:id="rId4"/>
            </p:custDataLst>
          </p:nvPr>
        </p:nvSpPr>
        <p:spPr>
          <a:xfrm>
            <a:off x="5943600" y="5191780"/>
            <a:ext cx="3276600" cy="1742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Text analysis,</a:t>
            </a:r>
            <a:br>
              <a:rPr lang="en-US" dirty="0" smtClean="0"/>
            </a:br>
            <a:r>
              <a:rPr lang="en-US" dirty="0" smtClean="0"/>
              <a:t>as a class</a:t>
            </a:r>
            <a:endParaRPr lang="en-US" dirty="0"/>
          </a:p>
        </p:txBody>
      </p:sp>
      <p:sp>
        <p:nvSpPr>
          <p:cNvPr id="4" name="Right Brace 3"/>
          <p:cNvSpPr/>
          <p:nvPr>
            <p:custDataLst>
              <p:tags r:id="rId6"/>
            </p:custDataLst>
          </p:nvPr>
        </p:nvSpPr>
        <p:spPr>
          <a:xfrm>
            <a:off x="7467600" y="1066800"/>
            <a:ext cx="2286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7"/>
            </p:custDataLst>
          </p:nvPr>
        </p:nvSpPr>
        <p:spPr>
          <a:xfrm>
            <a:off x="7696954" y="1056382"/>
            <a:ext cx="1447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Defines</a:t>
            </a:r>
            <a:r>
              <a:rPr lang="en-US" sz="1600" dirty="0" smtClean="0"/>
              <a:t> a class (a </a:t>
            </a:r>
            <a:r>
              <a:rPr lang="en-US" sz="1600" dirty="0" err="1" smtClean="0"/>
              <a:t>datatype</a:t>
            </a:r>
            <a:r>
              <a:rPr lang="en-US" sz="1600" dirty="0" smtClean="0"/>
              <a:t>) named </a:t>
            </a:r>
            <a:r>
              <a:rPr lang="en-US" sz="1600" dirty="0" err="1" smtClean="0"/>
              <a:t>WordCounts</a:t>
            </a:r>
            <a:endParaRPr lang="en-US" sz="1600" dirty="0"/>
          </a:p>
        </p:txBody>
      </p:sp>
      <p:sp>
        <p:nvSpPr>
          <p:cNvPr id="6" name="Right Brace 5"/>
          <p:cNvSpPr/>
          <p:nvPr>
            <p:custDataLst>
              <p:tags r:id="rId8"/>
            </p:custDataLst>
          </p:nvPr>
        </p:nvSpPr>
        <p:spPr>
          <a:xfrm>
            <a:off x="7467600" y="2057400"/>
            <a:ext cx="2286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>
            <p:custDataLst>
              <p:tags r:id="rId9"/>
            </p:custDataLst>
          </p:nvPr>
        </p:nvSpPr>
        <p:spPr>
          <a:xfrm>
            <a:off x="7696200" y="2327701"/>
            <a:ext cx="137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Modifies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 </a:t>
            </a:r>
            <a:r>
              <a:rPr lang="en-US" sz="1600" dirty="0" err="1" smtClean="0"/>
              <a:t>WordCounts</a:t>
            </a:r>
            <a:r>
              <a:rPr lang="en-US" sz="1600" dirty="0" smtClean="0"/>
              <a:t> object</a:t>
            </a:r>
            <a:endParaRPr lang="en-US" sz="1600" dirty="0"/>
          </a:p>
        </p:txBody>
      </p:sp>
      <p:sp>
        <p:nvSpPr>
          <p:cNvPr id="9" name="TextBox 8"/>
          <p:cNvSpPr txBox="1"/>
          <p:nvPr>
            <p:custDataLst>
              <p:tags r:id="rId10"/>
            </p:custDataLst>
          </p:nvPr>
        </p:nvSpPr>
        <p:spPr>
          <a:xfrm>
            <a:off x="7688655" y="4419600"/>
            <a:ext cx="137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Queries</a:t>
            </a:r>
            <a:r>
              <a:rPr lang="en-US" sz="1600" dirty="0" smtClean="0"/>
              <a:t> a </a:t>
            </a:r>
            <a:r>
              <a:rPr lang="en-US" sz="1600" dirty="0" err="1" smtClean="0"/>
              <a:t>WordCounts</a:t>
            </a:r>
            <a:r>
              <a:rPr lang="en-US" sz="1600" dirty="0" smtClean="0"/>
              <a:t> object</a:t>
            </a:r>
            <a:endParaRPr lang="en-US" sz="1600" dirty="0"/>
          </a:p>
        </p:txBody>
      </p:sp>
      <p:sp>
        <p:nvSpPr>
          <p:cNvPr id="10" name="Rectangular Callout 9"/>
          <p:cNvSpPr/>
          <p:nvPr>
            <p:custDataLst>
              <p:tags r:id="rId11"/>
            </p:custDataLst>
          </p:nvPr>
        </p:nvSpPr>
        <p:spPr>
          <a:xfrm>
            <a:off x="5486400" y="3122676"/>
            <a:ext cx="1904999" cy="763524"/>
          </a:xfrm>
          <a:prstGeom prst="wedgeRectCallout">
            <a:avLst>
              <a:gd name="adj1" fmla="val -283874"/>
              <a:gd name="adj2" fmla="val 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1600" dirty="0" smtClean="0">
                <a:solidFill>
                  <a:schemeClr val="tx1"/>
                </a:solidFill>
              </a:rPr>
              <a:t> does not return a value;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it mutates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ular Callout 10"/>
          <p:cNvSpPr/>
          <p:nvPr>
            <p:custDataLst>
              <p:tags r:id="rId12"/>
            </p:custDataLst>
          </p:nvPr>
        </p:nvSpPr>
        <p:spPr>
          <a:xfrm>
            <a:off x="5791200" y="1901952"/>
            <a:ext cx="1676399" cy="612648"/>
          </a:xfrm>
          <a:prstGeom prst="wedgeRectCallout">
            <a:avLst>
              <a:gd name="adj1" fmla="val -239913"/>
              <a:gd name="adj2" fmla="val -202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type of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solidFill>
                  <a:schemeClr val="tx1"/>
                </a:solidFill>
              </a:rPr>
              <a:t> is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>
            <p:custDataLst>
              <p:tags r:id="rId13"/>
            </p:custDataLst>
          </p:nvPr>
        </p:nvSpPr>
        <p:spPr>
          <a:xfrm>
            <a:off x="5943600" y="5715000"/>
            <a:ext cx="1600201" cy="1073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ordcounts_dict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ead_words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opk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otal_words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14"/>
            </p:custDataLst>
          </p:nvPr>
        </p:nvSpPr>
        <p:spPr>
          <a:xfrm>
            <a:off x="5943600" y="51917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namespace of a </a:t>
            </a:r>
            <a:r>
              <a:rPr lang="en-US" sz="1400" dirty="0" err="1" smtClean="0"/>
              <a:t>WordCounts</a:t>
            </a:r>
            <a:r>
              <a:rPr lang="en-US" sz="1400" dirty="0" smtClean="0"/>
              <a:t> </a:t>
            </a:r>
            <a:r>
              <a:rPr lang="en-US" sz="1400" b="1" dirty="0" smtClean="0"/>
              <a:t>object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4" name="Oval 13"/>
          <p:cNvSpPr/>
          <p:nvPr>
            <p:custDataLst>
              <p:tags r:id="rId15"/>
            </p:custDataLst>
          </p:nvPr>
        </p:nvSpPr>
        <p:spPr>
          <a:xfrm>
            <a:off x="7924800" y="55626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17" name="Freeform 16"/>
          <p:cNvSpPr/>
          <p:nvPr>
            <p:custDataLst>
              <p:tags r:id="rId16"/>
            </p:custDataLst>
          </p:nvPr>
        </p:nvSpPr>
        <p:spPr>
          <a:xfrm>
            <a:off x="7741338" y="5867400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8" name="Freeform 17"/>
          <p:cNvSpPr/>
          <p:nvPr>
            <p:custDataLst>
              <p:tags r:id="rId17"/>
            </p:custDataLst>
          </p:nvPr>
        </p:nvSpPr>
        <p:spPr>
          <a:xfrm>
            <a:off x="8381999" y="6047715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9" name="Freeform 18"/>
          <p:cNvSpPr/>
          <p:nvPr>
            <p:custDataLst>
              <p:tags r:id="rId18"/>
            </p:custDataLst>
          </p:nvPr>
        </p:nvSpPr>
        <p:spPr>
          <a:xfrm>
            <a:off x="7893738" y="6400800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20" name="Freeform 19"/>
          <p:cNvSpPr/>
          <p:nvPr>
            <p:custDataLst>
              <p:tags r:id="rId19"/>
            </p:custDataLst>
          </p:nvPr>
        </p:nvSpPr>
        <p:spPr>
          <a:xfrm>
            <a:off x="8717861" y="6435504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endCxn id="14" idx="2"/>
          </p:cNvCxnSpPr>
          <p:nvPr>
            <p:custDataLst>
              <p:tags r:id="rId20"/>
            </p:custDataLst>
          </p:nvPr>
        </p:nvCxnSpPr>
        <p:spPr>
          <a:xfrm flipV="1">
            <a:off x="7226238" y="5715000"/>
            <a:ext cx="69856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7"/>
          </p:cNvCxnSpPr>
          <p:nvPr>
            <p:custDataLst>
              <p:tags r:id="rId21"/>
            </p:custDataLst>
          </p:nvPr>
        </p:nvCxnSpPr>
        <p:spPr>
          <a:xfrm flipV="1">
            <a:off x="7226238" y="6021309"/>
            <a:ext cx="515984" cy="2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9"/>
          </p:cNvCxnSpPr>
          <p:nvPr>
            <p:custDataLst>
              <p:tags r:id="rId22"/>
            </p:custDataLst>
          </p:nvPr>
        </p:nvCxnSpPr>
        <p:spPr>
          <a:xfrm>
            <a:off x="7162800" y="6274052"/>
            <a:ext cx="1238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7"/>
          </p:cNvCxnSpPr>
          <p:nvPr>
            <p:custDataLst>
              <p:tags r:id="rId23"/>
            </p:custDataLst>
          </p:nvPr>
        </p:nvCxnSpPr>
        <p:spPr>
          <a:xfrm>
            <a:off x="6632418" y="6495106"/>
            <a:ext cx="1262204" cy="59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9"/>
          </p:cNvCxnSpPr>
          <p:nvPr>
            <p:custDataLst>
              <p:tags r:id="rId24"/>
            </p:custDataLst>
          </p:nvPr>
        </p:nvCxnSpPr>
        <p:spPr>
          <a:xfrm flipV="1">
            <a:off x="7263520" y="6661841"/>
            <a:ext cx="1473332" cy="4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>
            <p:custDataLst>
              <p:tags r:id="rId25"/>
            </p:custDataLst>
          </p:nvPr>
        </p:nvSpPr>
        <p:spPr>
          <a:xfrm>
            <a:off x="5257800" y="36990"/>
            <a:ext cx="3844770" cy="104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program to compute top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wc.read_words(filename)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wc.topk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ular Callout 57"/>
          <p:cNvSpPr/>
          <p:nvPr>
            <p:custDataLst>
              <p:tags r:id="rId26"/>
            </p:custDataLst>
          </p:nvPr>
        </p:nvSpPr>
        <p:spPr>
          <a:xfrm>
            <a:off x="4995907" y="1183038"/>
            <a:ext cx="1252493" cy="493362"/>
          </a:xfrm>
          <a:prstGeom prst="wedgeRectCallout">
            <a:avLst>
              <a:gd name="adj1" fmla="val 122303"/>
              <a:gd name="adj2" fmla="val -829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takes 2 arguments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ular Callout 58"/>
          <p:cNvSpPr/>
          <p:nvPr>
            <p:custDataLst>
              <p:tags r:id="rId27"/>
            </p:custDataLst>
          </p:nvPr>
        </p:nvSpPr>
        <p:spPr>
          <a:xfrm>
            <a:off x="3429000" y="97950"/>
            <a:ext cx="1643107" cy="538609"/>
          </a:xfrm>
          <a:prstGeom prst="wedgeRectCallout">
            <a:avLst>
              <a:gd name="adj1" fmla="val 64294"/>
              <a:gd name="adj2" fmla="val 1402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type of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600" dirty="0" smtClean="0">
                <a:solidFill>
                  <a:schemeClr val="tx1"/>
                </a:solidFill>
              </a:rPr>
              <a:t> is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" grpId="0" animBg="1"/>
      <p:bldP spid="52" grpId="0" animBg="1"/>
      <p:bldP spid="4" grpId="0" animBg="1"/>
      <p:bldP spid="5" grpId="0"/>
      <p:bldP spid="6" grpId="0" animBg="1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7" grpId="0" animBg="1"/>
      <p:bldP spid="18" grpId="0" animBg="1"/>
      <p:bldP spid="19" grpId="0" animBg="1"/>
      <p:bldP spid="20" grpId="0" animBg="1"/>
      <p:bldP spid="57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990600" y="1066800"/>
            <a:ext cx="5715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program to compute top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wc = WordCounts()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wc.read_words(filename)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wc.topk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WordCounts.topk(wc, 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Brace 4"/>
          <p:cNvSpPr/>
          <p:nvPr>
            <p:custDataLst>
              <p:tags r:id="rId2"/>
            </p:custDataLst>
          </p:nvPr>
        </p:nvSpPr>
        <p:spPr>
          <a:xfrm rot="5400000" flipV="1">
            <a:off x="3048000" y="3657600"/>
            <a:ext cx="304800" cy="15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2514600" y="46482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namespace, like a </a:t>
            </a:r>
            <a:r>
              <a:rPr lang="en-US" dirty="0" smtClean="0">
                <a:solidFill>
                  <a:srgbClr val="FF0000"/>
                </a:solidFill>
              </a:rPr>
              <a:t>module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(the name of the class)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191000" y="4648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function </a:t>
            </a:r>
            <a:r>
              <a:rPr lang="en-US" dirty="0" smtClean="0">
                <a:solidFill>
                  <a:srgbClr val="FF0000"/>
                </a:solidFill>
              </a:rPr>
              <a:t>that takes two </a:t>
            </a:r>
            <a:r>
              <a:rPr lang="en-US" dirty="0">
                <a:solidFill>
                  <a:srgbClr val="FF0000"/>
                </a:solidFill>
              </a:rPr>
              <a:t>arguments</a:t>
            </a:r>
          </a:p>
        </p:txBody>
      </p:sp>
      <p:sp>
        <p:nvSpPr>
          <p:cNvPr id="8" name="Right Brace 7"/>
          <p:cNvSpPr/>
          <p:nvPr>
            <p:custDataLst>
              <p:tags r:id="rId5"/>
            </p:custDataLst>
          </p:nvPr>
        </p:nvSpPr>
        <p:spPr>
          <a:xfrm rot="5400000" flipV="1">
            <a:off x="4305300" y="4152900"/>
            <a:ext cx="3048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>
            <p:custDataLst>
              <p:tags r:id="rId6"/>
            </p:custDataLst>
          </p:nvPr>
        </p:nvSpPr>
        <p:spPr>
          <a:xfrm rot="16200000">
            <a:off x="4881033" y="35433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4800600" y="2971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value of type </a:t>
            </a:r>
            <a:r>
              <a:rPr lang="en-US" dirty="0" err="1" smtClean="0">
                <a:solidFill>
                  <a:srgbClr val="FF0000"/>
                </a:solidFill>
              </a:rPr>
              <a:t>WordCounts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ight Brace 1"/>
          <p:cNvSpPr/>
          <p:nvPr>
            <p:custDataLst>
              <p:tags r:id="rId8"/>
            </p:custDataLst>
          </p:nvPr>
        </p:nvSpPr>
        <p:spPr>
          <a:xfrm>
            <a:off x="7315200" y="2895600"/>
            <a:ext cx="2286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7543801" y="3157835"/>
            <a:ext cx="121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equivalent calls</a:t>
            </a:r>
            <a:endParaRPr lang="en-US" dirty="0"/>
          </a:p>
        </p:txBody>
      </p:sp>
      <p:sp>
        <p:nvSpPr>
          <p:cNvPr id="12" name="Rectangular Callout 11"/>
          <p:cNvSpPr/>
          <p:nvPr>
            <p:custDataLst>
              <p:tags r:id="rId10"/>
            </p:custDataLst>
          </p:nvPr>
        </p:nvSpPr>
        <p:spPr>
          <a:xfrm>
            <a:off x="6324600" y="1143000"/>
            <a:ext cx="2209800" cy="612648"/>
          </a:xfrm>
          <a:prstGeom prst="wedgeRectCallout">
            <a:avLst>
              <a:gd name="adj1" fmla="val -183395"/>
              <a:gd name="adj2" fmla="val 653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Weird constructor: it does not do any work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ular Callout 12"/>
          <p:cNvSpPr/>
          <p:nvPr>
            <p:custDataLst>
              <p:tags r:id="rId11"/>
            </p:custDataLst>
          </p:nvPr>
        </p:nvSpPr>
        <p:spPr>
          <a:xfrm>
            <a:off x="6324600" y="1905000"/>
            <a:ext cx="2209800" cy="838200"/>
          </a:xfrm>
          <a:prstGeom prst="wedgeRectCallout">
            <a:avLst>
              <a:gd name="adj1" fmla="val -127295"/>
              <a:gd name="adj2" fmla="val -21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ou have to call a </a:t>
            </a:r>
            <a:r>
              <a:rPr lang="en-US" dirty="0" err="1" smtClean="0">
                <a:solidFill>
                  <a:schemeClr val="tx1"/>
                </a:solidFill>
              </a:rPr>
              <a:t>mutator</a:t>
            </a:r>
            <a:r>
              <a:rPr lang="en-US" dirty="0" smtClean="0">
                <a:solidFill>
                  <a:schemeClr val="tx1"/>
                </a:solidFill>
              </a:rPr>
              <a:t> immediately afterward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14" name="Rounded Rectangle 13"/>
          <p:cNvSpPr/>
          <p:nvPr>
            <p:custDataLst>
              <p:tags r:id="rId13"/>
            </p:custDataLst>
          </p:nvPr>
        </p:nvSpPr>
        <p:spPr>
          <a:xfrm>
            <a:off x="762000" y="3581399"/>
            <a:ext cx="6477000" cy="2743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>
            <p:custDataLst>
              <p:tags r:id="rId14"/>
            </p:custDataLst>
          </p:nvPr>
        </p:nvSpPr>
        <p:spPr>
          <a:xfrm>
            <a:off x="7315199" y="4495800"/>
            <a:ext cx="1447801" cy="1616149"/>
          </a:xfrm>
          <a:prstGeom prst="wedgeRectCallout">
            <a:avLst>
              <a:gd name="adj1" fmla="val -71846"/>
              <a:gd name="adj2" fmla="val -28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no one does it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this way!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Use the first approach!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0"/>
            <a:ext cx="495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with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"""Represents the words in a file."""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 Internal representation: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# variable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dictionary mapping a word its frequency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object from the given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words = open(filename).read().split()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self.wordcounts_dict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w in words: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self.wordcounts_dict.setdefault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self.wordcounts_dict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+= 1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count of the given word"""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wordcounts_dict.get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k=10):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a list of the top k most frequent words in order"""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scores_and_words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c,w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w,c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self.wordcounts_dict.items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scores_and_words.sort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(reverse=True)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scores_and_words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[0:k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total number of words in the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sum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([c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w,c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self.wordcounts_dict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029200" y="51137"/>
            <a:ext cx="40386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(filename)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wc.topk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5"/>
          <p:cNvSpPr/>
          <p:nvPr>
            <p:custDataLst>
              <p:tags r:id="rId5"/>
            </p:custDataLst>
          </p:nvPr>
        </p:nvSpPr>
        <p:spPr>
          <a:xfrm>
            <a:off x="609600" y="1981200"/>
            <a:ext cx="6019800" cy="16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7048500" y="3200400"/>
            <a:ext cx="1905000" cy="1311349"/>
          </a:xfrm>
          <a:prstGeom prst="wedgeRectCallout">
            <a:avLst>
              <a:gd name="adj1" fmla="val -145350"/>
              <a:gd name="adj2" fmla="val -533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__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__ is a special function, a “constructor”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>
            <p:custDataLst>
              <p:tags r:id="rId7"/>
            </p:custDataLst>
          </p:nvPr>
        </p:nvSpPr>
        <p:spPr>
          <a:xfrm>
            <a:off x="4876800" y="1111987"/>
            <a:ext cx="4076700" cy="412013"/>
          </a:xfrm>
          <a:prstGeom prst="wedgeRectCallout">
            <a:avLst>
              <a:gd name="adj1" fmla="val 34141"/>
              <a:gd name="adj2" fmla="val -167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constructor now needs a parameter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0"/>
            <a:ext cx="495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1" y="1066800"/>
            <a:ext cx="8776490" cy="5791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"""Represents the words in a file."""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 Internal representation: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# variable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words_list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 of the words in the file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"""Create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object from the given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self.words_list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open(filename).read().split()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count of the given word"""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self.words_list.count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(word)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k=10):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a list of the top k most frequent words in order"""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scores_with_words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self.get_count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sz="2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self.words_list</a:t>
            </a:r>
            <a:r>
              <a:rPr lang="en-U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scores_with_words.sort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(reverse=True)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scores_with_words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[0:k]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total number of words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self.words_list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029200" y="51137"/>
            <a:ext cx="40386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(filename)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wc.topk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858001" y="1373124"/>
            <a:ext cx="2147090" cy="379476"/>
          </a:xfrm>
          <a:prstGeom prst="wedgeRectCallout">
            <a:avLst>
              <a:gd name="adj1" fmla="val -45538"/>
              <a:gd name="adj2" fmla="val -1469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Exact same program!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5568696" y="4972324"/>
            <a:ext cx="3276600" cy="1742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5644896" y="5495544"/>
            <a:ext cx="1447800" cy="1073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words_list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opk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otal_words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5607153" y="495392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namespace of a </a:t>
            </a:r>
            <a:r>
              <a:rPr lang="en-US" sz="1400" dirty="0" err="1" smtClean="0"/>
              <a:t>WordCounts</a:t>
            </a:r>
            <a:r>
              <a:rPr lang="en-US" sz="1400" dirty="0" smtClean="0"/>
              <a:t> object:</a:t>
            </a:r>
            <a:endParaRPr lang="en-US" sz="1400" dirty="0"/>
          </a:p>
        </p:txBody>
      </p:sp>
      <p:sp>
        <p:nvSpPr>
          <p:cNvPr id="10" name="Freeform 9"/>
          <p:cNvSpPr/>
          <p:nvPr>
            <p:custDataLst>
              <p:tags r:id="rId8"/>
            </p:custDataLst>
          </p:nvPr>
        </p:nvSpPr>
        <p:spPr>
          <a:xfrm>
            <a:off x="7366434" y="5647944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1" name="Freeform 10"/>
          <p:cNvSpPr/>
          <p:nvPr>
            <p:custDataLst>
              <p:tags r:id="rId9"/>
            </p:custDataLst>
          </p:nvPr>
        </p:nvSpPr>
        <p:spPr>
          <a:xfrm>
            <a:off x="8007095" y="5828259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2" name="Freeform 11"/>
          <p:cNvSpPr/>
          <p:nvPr>
            <p:custDataLst>
              <p:tags r:id="rId10"/>
            </p:custDataLst>
          </p:nvPr>
        </p:nvSpPr>
        <p:spPr>
          <a:xfrm>
            <a:off x="7518834" y="6181344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3" name="Freeform 12"/>
          <p:cNvSpPr/>
          <p:nvPr>
            <p:custDataLst>
              <p:tags r:id="rId11"/>
            </p:custDataLst>
          </p:nvPr>
        </p:nvSpPr>
        <p:spPr>
          <a:xfrm>
            <a:off x="8342957" y="6216048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>
            <p:custDataLst>
              <p:tags r:id="rId12"/>
            </p:custDataLst>
          </p:nvPr>
        </p:nvCxnSpPr>
        <p:spPr>
          <a:xfrm flipV="1">
            <a:off x="6368796" y="5419344"/>
            <a:ext cx="1181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7"/>
          </p:cNvCxnSpPr>
          <p:nvPr>
            <p:custDataLst>
              <p:tags r:id="rId13"/>
            </p:custDataLst>
          </p:nvPr>
        </p:nvCxnSpPr>
        <p:spPr>
          <a:xfrm flipV="1">
            <a:off x="6673596" y="5801853"/>
            <a:ext cx="693722" cy="2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9"/>
          </p:cNvCxnSpPr>
          <p:nvPr>
            <p:custDataLst>
              <p:tags r:id="rId14"/>
            </p:custDataLst>
          </p:nvPr>
        </p:nvCxnSpPr>
        <p:spPr>
          <a:xfrm>
            <a:off x="6787896" y="6054596"/>
            <a:ext cx="1238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7"/>
          </p:cNvCxnSpPr>
          <p:nvPr>
            <p:custDataLst>
              <p:tags r:id="rId15"/>
            </p:custDataLst>
          </p:nvPr>
        </p:nvCxnSpPr>
        <p:spPr>
          <a:xfrm>
            <a:off x="6257514" y="6275650"/>
            <a:ext cx="1262204" cy="59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9"/>
          </p:cNvCxnSpPr>
          <p:nvPr>
            <p:custDataLst>
              <p:tags r:id="rId16"/>
            </p:custDataLst>
          </p:nvPr>
        </p:nvCxnSpPr>
        <p:spPr>
          <a:xfrm flipV="1">
            <a:off x="6888616" y="6442385"/>
            <a:ext cx="1473332" cy="4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>
            <p:custDataLst>
              <p:tags r:id="rId17"/>
            </p:custDataLst>
          </p:nvPr>
        </p:nvSpPr>
        <p:spPr>
          <a:xfrm>
            <a:off x="7549896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>
          <a:xfrm>
            <a:off x="7657158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>
          <a:xfrm>
            <a:off x="7769001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>
          <a:xfrm>
            <a:off x="7885758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>
            <p:custDataLst>
              <p:tags r:id="rId21"/>
            </p:custDataLst>
          </p:nvPr>
        </p:nvSpPr>
        <p:spPr>
          <a:xfrm>
            <a:off x="7997601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>
            <p:custDataLst>
              <p:tags r:id="rId22"/>
            </p:custDataLst>
          </p:nvPr>
        </p:nvSpPr>
        <p:spPr>
          <a:xfrm>
            <a:off x="7473696" y="511454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list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7053072" y="6456751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read_measurements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a dictionary mapping column names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data.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Assumes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first line of the file is column names."""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rawcolumns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zip(*[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for row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columns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([(col[0], col[1:]) for col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rawcolumn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columns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"""Convert each value in the given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 a float"""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[float(x) for x in measurements[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"""Generate a scatter plot comparing salinity and temperature"""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(measurements, "salt")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(measurements, "temp")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minimumO2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minimum value of the oxygen measurement"""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min(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(measurements, "o2"))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4419600" y="48161"/>
            <a:ext cx="4648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to plot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read_measurements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(filename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STplot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 analysis,</a:t>
            </a:r>
            <a:br>
              <a:rPr lang="en-US" dirty="0" smtClean="0"/>
            </a:br>
            <a:r>
              <a:rPr lang="en-US" dirty="0" smtClean="0"/>
              <a:t>as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Measurements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"""Represents a set of measurements in UWFORMAT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.""“</a:t>
            </a:r>
          </a:p>
          <a:p>
            <a:pPr marL="0" indent="0">
              <a:buNone/>
            </a:pPr>
            <a:endParaRPr lang="en-US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read_measurements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Populate a Measurements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 from the given file.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Assumes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first line of the file is column names."""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rawcolumns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zip(*[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for row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([(col[0], col[1:]) for col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rawcolumn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columns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"""Convert each value in the given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 a float"""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[float(x) for x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"""Generate a scatter plot comparing salinity and temperature"""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"salt")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"temp")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minimumO2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minimum value of the oxygen measurement"""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min(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"o2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en-US" b="1" strike="sngStrik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181600" y="48161"/>
            <a:ext cx="38862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to plot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mm = Measurements()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mm.read_measurements(filename)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mm.STplot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 analysis,</a:t>
            </a:r>
            <a:br>
              <a:rPr lang="en-US" dirty="0" smtClean="0"/>
            </a:br>
            <a:r>
              <a:rPr lang="en-US" dirty="0" smtClean="0"/>
              <a:t>with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Measurements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"""Represents a set of measurements in UWFORMAT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.""“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Measurements object from the given file.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Assumes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first line of the file is column names."""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rawcolumns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zip(*[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for row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([(col[0], col[1:]) for col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rawcolumn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tofloa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"""Convert each value in the given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 a float"""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[float(x) for x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"""Generate a scatter plot comparing salinity and temperature"""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"salt")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"temp")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minimumO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2(self):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minimum value of the oxygen measurement"""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min(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"o2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en-US" b="1" strike="sngStrik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5181600" y="51137"/>
            <a:ext cx="38862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to plot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mm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Measurements(filename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mm.STplot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/>
              <a:t>the </a:t>
            </a:r>
            <a:r>
              <a:rPr lang="en-US" dirty="0" smtClean="0"/>
              <a:t>design </a:t>
            </a:r>
            <a:r>
              <a:rPr lang="en-US" dirty="0"/>
              <a:t>e</a:t>
            </a:r>
            <a:r>
              <a:rPr lang="en-US" dirty="0" smtClean="0"/>
              <a:t>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created a module or library:  a </a:t>
            </a:r>
            <a:r>
              <a:rPr lang="en-US" dirty="0"/>
              <a:t>set of related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The functions </a:t>
            </a:r>
            <a:r>
              <a:rPr lang="en-US" dirty="0"/>
              <a:t>operated on the same data structure </a:t>
            </a:r>
          </a:p>
          <a:p>
            <a:pPr lvl="1"/>
            <a:r>
              <a:rPr lang="en-US" dirty="0"/>
              <a:t>a dictionary associating words with a frequency count</a:t>
            </a:r>
          </a:p>
          <a:p>
            <a:r>
              <a:rPr lang="en-US" dirty="0" smtClean="0"/>
              <a:t>The module contained:</a:t>
            </a:r>
          </a:p>
          <a:p>
            <a:pPr lvl="1"/>
            <a:r>
              <a:rPr lang="en-US" dirty="0" smtClean="0"/>
              <a:t>A function to </a:t>
            </a:r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the data structure</a:t>
            </a:r>
          </a:p>
          <a:p>
            <a:pPr lvl="1"/>
            <a:r>
              <a:rPr lang="en-US" dirty="0" smtClean="0"/>
              <a:t>Functions to </a:t>
            </a:r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the data structure</a:t>
            </a:r>
          </a:p>
          <a:p>
            <a:pPr lvl="1"/>
            <a:r>
              <a:rPr lang="en-US" dirty="0" smtClean="0"/>
              <a:t>We could have added functions to </a:t>
            </a:r>
            <a:r>
              <a:rPr lang="en-US" dirty="0" smtClean="0">
                <a:solidFill>
                  <a:srgbClr val="FF0000"/>
                </a:solidFill>
              </a:rPr>
              <a:t>modify</a:t>
            </a:r>
            <a:r>
              <a:rPr lang="en-US" dirty="0" smtClean="0"/>
              <a:t> the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749416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Two types of abstraction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: </a:t>
            </a:r>
            <a:r>
              <a:rPr lang="en-US" dirty="0" smtClean="0"/>
              <a:t> Ignoring/hiding </a:t>
            </a:r>
            <a:r>
              <a:rPr lang="en-US" dirty="0"/>
              <a:t>some aspects of a thing</a:t>
            </a:r>
          </a:p>
          <a:p>
            <a:r>
              <a:rPr lang="en-US" dirty="0"/>
              <a:t>In programming, ignore everything except the specification or interface</a:t>
            </a:r>
          </a:p>
          <a:p>
            <a:r>
              <a:rPr lang="en-US" dirty="0"/>
              <a:t>The program designer decides which details to hide and </a:t>
            </a:r>
            <a:r>
              <a:rPr lang="en-US" dirty="0" smtClean="0"/>
              <a:t>to </a:t>
            </a:r>
            <a:r>
              <a:rPr lang="en-US" dirty="0"/>
              <a:t>expose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Procedural abstraction</a:t>
            </a:r>
            <a:r>
              <a:rPr lang="en-US" dirty="0"/>
              <a:t>:</a:t>
            </a:r>
          </a:p>
          <a:p>
            <a:r>
              <a:rPr lang="en-US" dirty="0"/>
              <a:t>Define a procedure/function specification</a:t>
            </a:r>
          </a:p>
          <a:p>
            <a:r>
              <a:rPr lang="en-US" dirty="0" smtClean="0"/>
              <a:t>Hide </a:t>
            </a:r>
            <a:r>
              <a:rPr lang="en-US" dirty="0"/>
              <a:t>implementation details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abstraction</a:t>
            </a:r>
            <a:r>
              <a:rPr lang="en-US" dirty="0"/>
              <a:t>:</a:t>
            </a:r>
          </a:p>
          <a:p>
            <a:r>
              <a:rPr lang="en-US" dirty="0"/>
              <a:t>Define what the </a:t>
            </a:r>
            <a:r>
              <a:rPr lang="en-US" dirty="0" err="1"/>
              <a:t>datatype</a:t>
            </a:r>
            <a:r>
              <a:rPr lang="en-US" dirty="0"/>
              <a:t> represents</a:t>
            </a:r>
          </a:p>
          <a:p>
            <a:r>
              <a:rPr lang="en-US" dirty="0"/>
              <a:t>Define how to create, query, and modify</a:t>
            </a:r>
          </a:p>
          <a:p>
            <a:r>
              <a:rPr lang="en-US" dirty="0"/>
              <a:t>Hide implementation details of representation and of operations</a:t>
            </a:r>
          </a:p>
          <a:p>
            <a:pPr lvl="1"/>
            <a:r>
              <a:rPr lang="en-US" dirty="0"/>
              <a:t>Also called “encapsulation” or “information hiding”</a:t>
            </a:r>
          </a:p>
          <a:p>
            <a:endParaRPr lang="en-US" dirty="0"/>
          </a:p>
        </p:txBody>
      </p:sp>
      <p:pic>
        <p:nvPicPr>
          <p:cNvPr id="4" name="Picture 2" descr="File:Kandinsky whit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54309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-1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1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result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* x)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5570482"/>
            <a:ext cx="514570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only need to know how to 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do not need to know how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dirty="0" smtClean="0"/>
              <a:t> is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Describing word counts:</a:t>
            </a:r>
            <a:endParaRPr lang="en-US" dirty="0"/>
          </a:p>
          <a:p>
            <a:pPr lvl="1"/>
            <a:r>
              <a:rPr lang="en-US" dirty="0"/>
              <a:t>“dictionary mapping each word </a:t>
            </a:r>
            <a:r>
              <a:rPr lang="en-US" dirty="0" smtClean="0"/>
              <a:t>in filename </a:t>
            </a:r>
            <a:r>
              <a:rPr lang="en-US" dirty="0"/>
              <a:t>to its frequency </a:t>
            </a:r>
            <a:r>
              <a:rPr lang="en-US" dirty="0" smtClean="0"/>
              <a:t>(raw count) in </a:t>
            </a:r>
            <a:r>
              <a:rPr lang="en-US" dirty="0"/>
              <a:t>the </a:t>
            </a:r>
            <a:r>
              <a:rPr lang="en-US" dirty="0" smtClean="0"/>
              <a:t>file, represented as an integer”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WordCounts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Which do you prefer?  Why?</a:t>
            </a:r>
          </a:p>
          <a:p>
            <a:r>
              <a:rPr lang="en-US" dirty="0" smtClean="0"/>
              <a:t>Hint: This must appear in the doc string of every function related to the word count! Ugh!</a:t>
            </a:r>
          </a:p>
          <a:p>
            <a:pPr marL="0" indent="0">
              <a:buNone/>
            </a:pPr>
            <a:r>
              <a:rPr lang="en-US" dirty="0" smtClean="0"/>
              <a:t>In HW5 we used terms like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PollsterPredictions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/>
              <a:t>in doc strings </a:t>
            </a:r>
            <a:r>
              <a:rPr lang="en-US" dirty="0" smtClean="0"/>
              <a:t>as shorthand for “A dictionary mapping Pollster to a dictionary mapping States to floats”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Using the Graph class in </a:t>
            </a:r>
            <a:r>
              <a:rPr lang="en-US" dirty="0" err="1" smtClean="0"/>
              <a:t>networkx</a:t>
            </a:r>
            <a:endParaRPr lang="en-US" dirty="0"/>
          </a:p>
        </p:txBody>
      </p:sp>
      <p:grpSp>
        <p:nvGrpSpPr>
          <p:cNvPr id="13" name="Group 12"/>
          <p:cNvGrpSpPr/>
          <p:nvPr>
            <p:custDataLst>
              <p:tags r:id="rId2"/>
            </p:custDataLst>
          </p:nvPr>
        </p:nvGrpSpPr>
        <p:grpSpPr>
          <a:xfrm>
            <a:off x="457200" y="1587680"/>
            <a:ext cx="3657600" cy="1477328"/>
            <a:chOff x="457200" y="2133600"/>
            <a:chExt cx="3657600" cy="1477328"/>
          </a:xfrm>
        </p:grpSpPr>
        <p:sp>
          <p:nvSpPr>
            <p:cNvPr id="6" name="Rectangle 5"/>
            <p:cNvSpPr/>
            <p:nvPr>
              <p:custDataLst>
                <p:tags r:id="rId7"/>
              </p:custDataLst>
            </p:nvPr>
          </p:nvSpPr>
          <p:spPr>
            <a:xfrm>
              <a:off x="457200" y="2133600"/>
              <a:ext cx="3079689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85904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networkx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59040"/>
                  </a:solidFill>
                  <a:latin typeface="Courier New" pitchFamily="49" charset="0"/>
                  <a:cs typeface="Courier New" pitchFamily="49" charset="0"/>
                </a:rPr>
                <a:t>as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nx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g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nx.Graph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15534" y="2438400"/>
              <a:ext cx="2599266" cy="874931"/>
              <a:chOff x="1515534" y="3499723"/>
              <a:chExt cx="2599266" cy="874931"/>
            </a:xfrm>
          </p:grpSpPr>
          <p:sp>
            <p:nvSpPr>
              <p:cNvPr id="3" name="Right Brace 2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3214511" y="3437634"/>
                <a:ext cx="152400" cy="276578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Brace 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972734" y="3042523"/>
                <a:ext cx="152400" cy="1066800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676400" y="3728323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module name</a:t>
                </a: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24200" y="3728323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alias</a:t>
                </a:r>
              </a:p>
            </p:txBody>
          </p:sp>
        </p:grpSp>
      </p:grp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437864" y="3253485"/>
            <a:ext cx="8610600" cy="3453051"/>
            <a:chOff x="533400" y="5068669"/>
            <a:chExt cx="8610600" cy="3453051"/>
          </a:xfrm>
        </p:grpSpPr>
        <p:sp>
          <p:nvSpPr>
            <p:cNvPr id="11" name="Rectangle 10"/>
            <p:cNvSpPr/>
            <p:nvPr>
              <p:custDataLst>
                <p:tags r:id="rId5"/>
              </p:custDataLst>
            </p:nvPr>
          </p:nvSpPr>
          <p:spPr>
            <a:xfrm>
              <a:off x="533400" y="5105400"/>
              <a:ext cx="5009705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85904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networkx</a:t>
              </a:r>
              <a:r>
                <a:rPr lang="en-US" b="1" dirty="0">
                  <a:solidFill>
                    <a:srgbClr val="859040"/>
                  </a:solidFill>
                  <a:latin typeface="Courier New" pitchFamily="49" charset="0"/>
                  <a:cs typeface="Courier New" pitchFamily="49" charset="0"/>
                </a:rPr>
                <a:t> import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Graph,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DiGraph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g = Graph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(1)</a:t>
              </a: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(3)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g.add_edge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(1, 2)</a:t>
              </a: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g.add_edge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(2, 3)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g.nodes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g.edges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g.neighbors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(2)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>
              <p:custDataLst>
                <p:tags r:id="rId6"/>
              </p:custDataLst>
            </p:nvPr>
          </p:nvSpPr>
          <p:spPr>
            <a:xfrm>
              <a:off x="5715000" y="5068669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Graph and </a:t>
              </a:r>
              <a:r>
                <a:rPr lang="en-US" dirty="0" err="1">
                  <a:solidFill>
                    <a:schemeClr val="accent2"/>
                  </a:solidFill>
                </a:rPr>
                <a:t>DiGraph</a:t>
              </a:r>
              <a:r>
                <a:rPr lang="en-US" dirty="0">
                  <a:solidFill>
                    <a:schemeClr val="accent2"/>
                  </a:solidFill>
                </a:rPr>
                <a:t> are now available in the global namespace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3163824"/>
            <a:ext cx="8610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Representing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graph consists of:</a:t>
            </a:r>
          </a:p>
          <a:p>
            <a:pPr lvl="1"/>
            <a:r>
              <a:rPr lang="en-US" dirty="0" smtClean="0"/>
              <a:t>nodes/vertices</a:t>
            </a:r>
          </a:p>
          <a:p>
            <a:pPr lvl="1"/>
            <a:r>
              <a:rPr lang="en-US" dirty="0" smtClean="0"/>
              <a:t>edges among the nodes</a:t>
            </a:r>
          </a:p>
          <a:p>
            <a:r>
              <a:rPr lang="en-US" dirty="0" smtClean="0"/>
              <a:t>Representations:</a:t>
            </a:r>
          </a:p>
          <a:p>
            <a:pPr lvl="1"/>
            <a:r>
              <a:rPr lang="en-US" dirty="0" smtClean="0"/>
              <a:t>Set of edge pairs</a:t>
            </a:r>
          </a:p>
          <a:p>
            <a:pPr lvl="2"/>
            <a:r>
              <a:rPr lang="en-US" dirty="0" smtClean="0"/>
              <a:t>(a, a), (a, b), (a, c), (b, c), (c, b)</a:t>
            </a:r>
          </a:p>
          <a:p>
            <a:pPr lvl="1"/>
            <a:r>
              <a:rPr lang="en-US" dirty="0"/>
              <a:t>For each node, a list of neighbors</a:t>
            </a:r>
          </a:p>
          <a:p>
            <a:pPr lvl="2"/>
            <a:r>
              <a:rPr lang="en-US" dirty="0"/>
              <a:t>{ a: [a, b, c], b: [c], c: [b] }</a:t>
            </a:r>
          </a:p>
          <a:p>
            <a:pPr lvl="1"/>
            <a:r>
              <a:rPr lang="en-US" dirty="0" smtClean="0"/>
              <a:t>Matrix with </a:t>
            </a:r>
            <a:r>
              <a:rPr lang="en-US" dirty="0" err="1" smtClean="0"/>
              <a:t>boolean</a:t>
            </a:r>
            <a:r>
              <a:rPr lang="en-US" dirty="0" smtClean="0"/>
              <a:t> for each entry</a:t>
            </a:r>
          </a:p>
        </p:txBody>
      </p:sp>
      <p:sp>
        <p:nvSpPr>
          <p:cNvPr id="30" name="Oval 29"/>
          <p:cNvSpPr/>
          <p:nvPr>
            <p:custDataLst>
              <p:tags r:id="rId3"/>
            </p:custDataLst>
          </p:nvPr>
        </p:nvSpPr>
        <p:spPr>
          <a:xfrm>
            <a:off x="7510508" y="1932743"/>
            <a:ext cx="359546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30"/>
          <p:cNvSpPr/>
          <p:nvPr>
            <p:custDataLst>
              <p:tags r:id="rId4"/>
            </p:custDataLst>
          </p:nvPr>
        </p:nvSpPr>
        <p:spPr>
          <a:xfrm>
            <a:off x="7092518" y="2644436"/>
            <a:ext cx="359546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Oval 31"/>
          <p:cNvSpPr/>
          <p:nvPr>
            <p:custDataLst>
              <p:tags r:id="rId5"/>
            </p:custDataLst>
          </p:nvPr>
        </p:nvSpPr>
        <p:spPr>
          <a:xfrm>
            <a:off x="7870054" y="2667000"/>
            <a:ext cx="359546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4" name="Curved Connector 33"/>
          <p:cNvCxnSpPr>
            <a:stCxn id="30" idx="6"/>
            <a:endCxn id="30" idx="0"/>
          </p:cNvCxnSpPr>
          <p:nvPr>
            <p:custDataLst>
              <p:tags r:id="rId6"/>
            </p:custDataLst>
          </p:nvPr>
        </p:nvCxnSpPr>
        <p:spPr>
          <a:xfrm flipH="1" flipV="1">
            <a:off x="7690281" y="1932743"/>
            <a:ext cx="179773" cy="190500"/>
          </a:xfrm>
          <a:prstGeom prst="curvedConnector4">
            <a:avLst>
              <a:gd name="adj1" fmla="val -97530"/>
              <a:gd name="adj2" fmla="val 2246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70674121"/>
              </p:ext>
            </p:extLst>
          </p:nvPr>
        </p:nvGraphicFramePr>
        <p:xfrm>
          <a:off x="6553200" y="53340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31" idx="7"/>
            <a:endCxn id="32" idx="1"/>
          </p:cNvCxnSpPr>
          <p:nvPr>
            <p:custDataLst>
              <p:tags r:id="rId8"/>
            </p:custDataLst>
          </p:nvPr>
        </p:nvCxnSpPr>
        <p:spPr>
          <a:xfrm>
            <a:off x="7399410" y="2700232"/>
            <a:ext cx="523298" cy="22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2" idx="3"/>
            <a:endCxn id="31" idx="5"/>
          </p:cNvCxnSpPr>
          <p:nvPr>
            <p:custDataLst>
              <p:tags r:id="rId9"/>
            </p:custDataLst>
          </p:nvPr>
        </p:nvCxnSpPr>
        <p:spPr>
          <a:xfrm flipH="1" flipV="1">
            <a:off x="7399410" y="2969640"/>
            <a:ext cx="523298" cy="22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0" idx="5"/>
            <a:endCxn id="32" idx="0"/>
          </p:cNvCxnSpPr>
          <p:nvPr>
            <p:custDataLst>
              <p:tags r:id="rId10"/>
            </p:custDataLst>
          </p:nvPr>
        </p:nvCxnSpPr>
        <p:spPr>
          <a:xfrm>
            <a:off x="7817400" y="2257947"/>
            <a:ext cx="232427" cy="4090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3"/>
            <a:endCxn id="31" idx="0"/>
          </p:cNvCxnSpPr>
          <p:nvPr>
            <p:custDataLst>
              <p:tags r:id="rId11"/>
            </p:custDataLst>
          </p:nvPr>
        </p:nvCxnSpPr>
        <p:spPr>
          <a:xfrm flipH="1">
            <a:off x="7272291" y="2257947"/>
            <a:ext cx="290871" cy="3864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090374"/>
            <a:ext cx="8686800" cy="5767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dictionary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mapping each word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filename to its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frequency.""" 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wordfile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wordfile.read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().split()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wordfile.close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for word in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count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 = count + 1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count of the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word in the dictionary. """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(word, 0)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k=10):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"""Return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(count, word) tuples of the top k most frequent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words."""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counts_with_words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[(c, w) for (w, c) in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counts_with_words.sort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(reverse=True)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counts_with_words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[0:k]</a:t>
            </a: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number of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words."""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sum(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wordcounts_dict.values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8496" y="0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Text analysis module</a:t>
            </a:r>
            <a:br>
              <a:rPr lang="en-US" sz="3600" dirty="0" smtClean="0"/>
            </a:br>
            <a:r>
              <a:rPr lang="en-US" sz="2200" dirty="0" smtClean="0"/>
              <a:t>(group of related functions)</a:t>
            </a:r>
            <a:br>
              <a:rPr lang="en-US" sz="2200" dirty="0" smtClean="0"/>
            </a:br>
            <a:r>
              <a:rPr lang="en-US" sz="2000" dirty="0" smtClean="0"/>
              <a:t>representation = dictionary</a:t>
            </a:r>
            <a:endParaRPr lang="en-US" sz="3600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572000" y="228600"/>
            <a:ext cx="44196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program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read_words(filename)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dirty="0" smtClean="0"/>
              <a:t> </a:t>
            </a:r>
            <a:r>
              <a:rPr lang="en-US" dirty="0"/>
              <a:t>dictionary is exposed to the client:</a:t>
            </a:r>
            <a:br>
              <a:rPr lang="en-US" dirty="0"/>
            </a:br>
            <a:r>
              <a:rPr lang="en-US" dirty="0"/>
              <a:t>the user might corrupt or misuse 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we change our implementation (say, to use a </a:t>
            </a:r>
            <a:r>
              <a:rPr lang="en-US" dirty="0" smtClean="0"/>
              <a:t>list of tuples), it </a:t>
            </a:r>
            <a:r>
              <a:rPr lang="en-US" dirty="0"/>
              <a:t>may break the client program.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prefer to</a:t>
            </a:r>
          </a:p>
          <a:p>
            <a:pPr lvl="1"/>
            <a:r>
              <a:rPr lang="en-US" dirty="0" smtClean="0"/>
              <a:t>Hide the implementation details from the client</a:t>
            </a:r>
          </a:p>
          <a:p>
            <a:pPr lvl="1"/>
            <a:r>
              <a:rPr lang="en-US" dirty="0" smtClean="0"/>
              <a:t>Collect the </a:t>
            </a:r>
            <a:r>
              <a:rPr lang="en-US" dirty="0"/>
              <a:t>data </a:t>
            </a:r>
            <a:r>
              <a:rPr lang="en-US" dirty="0" smtClean="0"/>
              <a:t>and functions together </a:t>
            </a:r>
            <a:r>
              <a:rPr lang="en-US" dirty="0"/>
              <a:t>into one </a:t>
            </a:r>
            <a:r>
              <a:rPr lang="en-US" dirty="0" smtClean="0"/>
              <a:t>unit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1295400" y="1515070"/>
            <a:ext cx="48768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read_words(filename)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5)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34154</TotalTime>
  <Words>2261</Words>
  <Application>Microsoft Macintosh PowerPoint</Application>
  <PresentationFormat>On-screen Show (4:3)</PresentationFormat>
  <Paragraphs>445</Paragraphs>
  <Slides>18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Courier New</vt:lpstr>
      <vt:lpstr>Arial</vt:lpstr>
      <vt:lpstr>Office Theme</vt:lpstr>
      <vt:lpstr>Data Abstraction</vt:lpstr>
      <vt:lpstr>Recall the design exercise</vt:lpstr>
      <vt:lpstr>Two types of abstraction</vt:lpstr>
      <vt:lpstr>Review: Procedural Abstraction</vt:lpstr>
      <vt:lpstr>Data abstraction</vt:lpstr>
      <vt:lpstr>Review: Using the Graph class in networkx</vt:lpstr>
      <vt:lpstr>Representing a graph</vt:lpstr>
      <vt:lpstr>Text analysis module (group of related functions) representation = dictionary</vt:lpstr>
      <vt:lpstr>Problems with the implementation</vt:lpstr>
      <vt:lpstr>Datatypes and Classes</vt:lpstr>
      <vt:lpstr>Text analysis module (group of related functions) representation = dictionary</vt:lpstr>
      <vt:lpstr>Text analysis, as a class</vt:lpstr>
      <vt:lpstr>PowerPoint Presentation</vt:lpstr>
      <vt:lpstr>Class with constructor</vt:lpstr>
      <vt:lpstr>Alternate implementation</vt:lpstr>
      <vt:lpstr>Quantitative analysis</vt:lpstr>
      <vt:lpstr>Quantitative analysis, as a class</vt:lpstr>
      <vt:lpstr>Quantitative analysis, with a constructor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Microsoft Office User</cp:lastModifiedBy>
  <cp:revision>785</cp:revision>
  <cp:lastPrinted>2018-05-16T20:45:21Z</cp:lastPrinted>
  <dcterms:created xsi:type="dcterms:W3CDTF">2012-06-20T04:14:54Z</dcterms:created>
  <dcterms:modified xsi:type="dcterms:W3CDTF">2018-12-30T23:14:24Z</dcterms:modified>
</cp:coreProperties>
</file>