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2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heme/themeOverride1.xml" ContentType="application/vnd.openxmlformats-officedocument.themeOverr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3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3" r:id="rId4"/>
    <p:sldId id="264" r:id="rId5"/>
    <p:sldId id="271" r:id="rId6"/>
    <p:sldId id="265" r:id="rId7"/>
    <p:sldId id="273" r:id="rId8"/>
    <p:sldId id="272" r:id="rId9"/>
    <p:sldId id="269" r:id="rId10"/>
    <p:sldId id="267" r:id="rId11"/>
    <p:sldId id="274" r:id="rId12"/>
    <p:sldId id="276" r:id="rId13"/>
    <p:sldId id="275" r:id="rId14"/>
    <p:sldId id="277" r:id="rId15"/>
    <p:sldId id="258" r:id="rId16"/>
    <p:sldId id="259" r:id="rId17"/>
    <p:sldId id="266" r:id="rId18"/>
    <p:sldId id="260" r:id="rId19"/>
    <p:sldId id="261" r:id="rId20"/>
    <p:sldId id="262" r:id="rId21"/>
    <p:sldId id="268" r:id="rId22"/>
  </p:sldIdLst>
  <p:sldSz cx="9144000" cy="6858000" type="screen4x3"/>
  <p:notesSz cx="6997700" cy="92837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76"/>
    <p:restoredTop sz="89353" autoAdjust="0"/>
  </p:normalViewPr>
  <p:slideViewPr>
    <p:cSldViewPr>
      <p:cViewPr>
        <p:scale>
          <a:sx n="90" d="100"/>
          <a:sy n="90" d="100"/>
        </p:scale>
        <p:origin x="28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tags" Target="tags/tag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4185"/>
          </a:xfrm>
          <a:prstGeom prst="rect">
            <a:avLst/>
          </a:prstGeom>
        </p:spPr>
        <p:txBody>
          <a:bodyPr vert="horz" lIns="93028" tIns="46514" rIns="93028" bIns="465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4185"/>
          </a:xfrm>
          <a:prstGeom prst="rect">
            <a:avLst/>
          </a:prstGeom>
        </p:spPr>
        <p:txBody>
          <a:bodyPr vert="horz" lIns="93028" tIns="46514" rIns="93028" bIns="46514" rtlCol="0"/>
          <a:lstStyle>
            <a:lvl1pPr algn="r">
              <a:defRPr sz="1200"/>
            </a:lvl1pPr>
          </a:lstStyle>
          <a:p>
            <a:fld id="{E2B2653F-7752-4F39-A2C5-99705D8E19F2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5325"/>
            <a:ext cx="4641850" cy="3481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28" tIns="46514" rIns="93028" bIns="465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09758"/>
            <a:ext cx="5598160" cy="4177665"/>
          </a:xfrm>
          <a:prstGeom prst="rect">
            <a:avLst/>
          </a:prstGeom>
        </p:spPr>
        <p:txBody>
          <a:bodyPr vert="horz" lIns="93028" tIns="46514" rIns="93028" bIns="4651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4185"/>
          </a:xfrm>
          <a:prstGeom prst="rect">
            <a:avLst/>
          </a:prstGeom>
        </p:spPr>
        <p:txBody>
          <a:bodyPr vert="horz" lIns="93028" tIns="46514" rIns="93028" bIns="465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vert="horz" lIns="93028" tIns="46514" rIns="93028" bIns="46514" rtlCol="0" anchor="b"/>
          <a:lstStyle>
            <a:lvl1pPr algn="r">
              <a:defRPr sz="1200"/>
            </a:lvl1pPr>
          </a:lstStyle>
          <a:p>
            <a:fld id="{D6281771-8A4C-4936-9CFB-E600EC08F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24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goo.gl</a:t>
            </a:r>
            <a:r>
              <a:rPr lang="en-US" dirty="0" smtClean="0"/>
              <a:t>/</a:t>
            </a:r>
            <a:r>
              <a:rPr lang="en-US" dirty="0" err="1" smtClean="0"/>
              <a:t>xyVByM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Problems:</a:t>
            </a:r>
          </a:p>
          <a:p>
            <a:pPr marL="232570" indent="-232570">
              <a:buAutoNum type="arabicPeriod"/>
            </a:pPr>
            <a:r>
              <a:rPr lang="en-US" baseline="0" dirty="0" smtClean="0"/>
              <a:t>The “smaller” and “larger” lists elements aren’t themselves sorted</a:t>
            </a:r>
          </a:p>
          <a:p>
            <a:pPr marL="232570" indent="-232570">
              <a:buAutoNum type="arabicPeriod"/>
            </a:pPr>
            <a:r>
              <a:rPr lang="en-US" baseline="0" dirty="0" smtClean="0"/>
              <a:t>Fails if the input list is empty</a:t>
            </a:r>
          </a:p>
          <a:p>
            <a:pPr marL="232570" indent="-232570">
              <a:buAutoNum type="arabicPeriod"/>
            </a:pPr>
            <a:r>
              <a:rPr lang="en-US" baseline="0" dirty="0" smtClean="0"/>
              <a:t>Duplicate elements equal to the pivot are lost</a:t>
            </a:r>
          </a:p>
          <a:p>
            <a:pPr marL="232570" indent="-23257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81771-8A4C-4936-9CFB-E600EC08FB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26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Or, using what we just saw with list comprehensions etc.:</a:t>
            </a:r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qsort</a:t>
            </a:r>
            <a:r>
              <a:rPr lang="en-US" dirty="0" smtClean="0"/>
              <a:t>(l):    return l if </a:t>
            </a:r>
            <a:r>
              <a:rPr lang="en-US" dirty="0" err="1" smtClean="0"/>
              <a:t>len</a:t>
            </a:r>
            <a:r>
              <a:rPr lang="en-US" dirty="0" smtClean="0"/>
              <a:t>(l) &lt; 2 else </a:t>
            </a:r>
            <a:r>
              <a:rPr lang="en-US" dirty="0" err="1" smtClean="0"/>
              <a:t>qsort</a:t>
            </a:r>
            <a:r>
              <a:rPr lang="en-US" dirty="0" smtClean="0"/>
              <a:t>([</a:t>
            </a:r>
            <a:r>
              <a:rPr lang="en-US" dirty="0" err="1" smtClean="0"/>
              <a:t>i</a:t>
            </a:r>
            <a:r>
              <a:rPr lang="en-US" dirty="0" smtClean="0"/>
              <a:t> for </a:t>
            </a:r>
            <a:r>
              <a:rPr lang="en-US" dirty="0" err="1" smtClean="0"/>
              <a:t>i</a:t>
            </a:r>
            <a:r>
              <a:rPr lang="en-US" dirty="0" smtClean="0"/>
              <a:t> in l[1:] if </a:t>
            </a:r>
            <a:r>
              <a:rPr lang="en-US" dirty="0" err="1" smtClean="0"/>
              <a:t>i</a:t>
            </a:r>
            <a:r>
              <a:rPr lang="en-US" dirty="0" smtClean="0"/>
              <a:t> &lt; l[0]]) + [l[0]] + </a:t>
            </a:r>
            <a:r>
              <a:rPr lang="en-US" dirty="0" err="1" smtClean="0"/>
              <a:t>qsort</a:t>
            </a:r>
            <a:r>
              <a:rPr lang="en-US" dirty="0" smtClean="0"/>
              <a:t>([</a:t>
            </a:r>
            <a:r>
              <a:rPr lang="en-US" dirty="0" err="1" smtClean="0"/>
              <a:t>i</a:t>
            </a:r>
            <a:r>
              <a:rPr lang="en-US" dirty="0" smtClean="0"/>
              <a:t> for </a:t>
            </a:r>
            <a:r>
              <a:rPr lang="en-US" dirty="0" err="1" smtClean="0"/>
              <a:t>i</a:t>
            </a:r>
            <a:r>
              <a:rPr lang="en-US" dirty="0" smtClean="0"/>
              <a:t> in l[1:] if </a:t>
            </a:r>
            <a:r>
              <a:rPr lang="en-US" dirty="0" err="1" smtClean="0"/>
              <a:t>i</a:t>
            </a:r>
            <a:r>
              <a:rPr lang="en-US" smtClean="0"/>
              <a:t> &gt;= l[0]])  (From Frank Qin)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81771-8A4C-4936-9CFB-E600EC08FB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42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600 digits</a:t>
            </a:r>
            <a:r>
              <a:rPr lang="en-US" baseline="0" dirty="0" smtClean="0"/>
              <a:t> = 2000 bits</a:t>
            </a:r>
          </a:p>
          <a:p>
            <a:r>
              <a:rPr lang="en-US" baseline="0" dirty="0" smtClean="0"/>
              <a:t>Raise a number with 600 digits to a power.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81771-8A4C-4936-9CFB-E600EC08FB7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95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F88AC-CBFA-422F-80B3-74A6019093A7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CDBD-336F-4822-A21D-DAB0F38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10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70F6-E189-4ED3-AAAC-3239EAC21AA2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CDBD-336F-4822-A21D-DAB0F38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6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AB2A1-5A85-486B-9F3F-A848B826F73F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CDBD-336F-4822-A21D-DAB0F38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9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7CBB4-0365-4710-AF89-731D54990D4C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CDBD-336F-4822-A21D-DAB0F38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6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F75B5-77BF-42A5-8B63-31FD41C6193D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CDBD-336F-4822-A21D-DAB0F38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4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0977-03D4-4BE8-8FA5-8BC11E435510}" type="datetime1">
              <a:rPr lang="en-US" smtClean="0"/>
              <a:t>12/30/18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CDBD-336F-4822-A21D-DAB0F38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56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3BF6-27DB-4769-8010-9F7532ADE9C7}" type="datetime1">
              <a:rPr lang="en-US" smtClean="0"/>
              <a:t>12/30/18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CDBD-336F-4822-A21D-DAB0F38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98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70AA-FAA3-4232-8E59-65E46E513DD5}" type="datetime1">
              <a:rPr lang="en-US" smtClean="0"/>
              <a:t>12/30/18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CDBD-336F-4822-A21D-DAB0F38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35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FCC3-AD3F-4F84-A03B-B051013AB172}" type="datetime1">
              <a:rPr lang="en-US" smtClean="0"/>
              <a:t>12/30/18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CDBD-336F-4822-A21D-DAB0F38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9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266-D6AF-436A-9D9C-DD8AE04B850D}" type="datetime1">
              <a:rPr lang="en-US" smtClean="0"/>
              <a:t>12/30/18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CDBD-336F-4822-A21D-DAB0F38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06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28DE5-8E9E-4B85-86E4-7E5B7B0FA1EB}" type="datetime1">
              <a:rPr lang="en-US" smtClean="0"/>
              <a:t>12/30/18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CDBD-336F-4822-A21D-DAB0F38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9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57698-7BDB-4873-95BB-2087F5C4B38A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4CDBD-336F-4822-A21D-DAB0F38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07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7030A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4" Type="http://schemas.openxmlformats.org/officeDocument/2006/relationships/tags" Target="../tags/tag5.xml"/><Relationship Id="rId5" Type="http://schemas.openxmlformats.org/officeDocument/2006/relationships/tags" Target="../tags/tag6.xml"/><Relationship Id="rId6" Type="http://schemas.openxmlformats.org/officeDocument/2006/relationships/slideLayout" Target="../slideLayouts/slideLayout1.xml"/><Relationship Id="rId7" Type="http://schemas.openxmlformats.org/officeDocument/2006/relationships/image" Target="../media/image1.jpeg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2" Type="http://schemas.openxmlformats.org/officeDocument/2006/relationships/tags" Target="../tags/tag3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4" Type="http://schemas.openxmlformats.org/officeDocument/2006/relationships/tags" Target="../tags/tag38.xml"/><Relationship Id="rId5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2" Type="http://schemas.openxmlformats.org/officeDocument/2006/relationships/tags" Target="../tags/tag3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39.xml"/><Relationship Id="rId2" Type="http://schemas.openxmlformats.org/officeDocument/2006/relationships/tags" Target="../tags/tag4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42.xml"/><Relationship Id="rId2" Type="http://schemas.openxmlformats.org/officeDocument/2006/relationships/tags" Target="../tags/tag4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4" Type="http://schemas.openxmlformats.org/officeDocument/2006/relationships/slideLayout" Target="../slideLayouts/slideLayout2.xml"/><Relationship Id="rId5" Type="http://schemas.openxmlformats.org/officeDocument/2006/relationships/hyperlink" Target="https://goo.gl/rnQgUd" TargetMode="External"/><Relationship Id="rId6" Type="http://schemas.openxmlformats.org/officeDocument/2006/relationships/hyperlink" Target="http://pythontutor.com/visualize.html#code=for%20num%20in%20%5B2,%204,%206%5D%3A%0A%20%20%20%20print%20num%0A%0Afor%20i%20in%20%5B1,%202,%203%5D%3A%0A%20%20%20%20print%20%22Hi%20there!%22%0A%0Afor%20char%20in%20%22happy%22%3A%0A%20%20%20%20print%20char%0A&amp;cumulative=false&amp;curInstr=0&amp;heapPrimitives=false&amp;mode=display&amp;origin=opt-frontend.js&amp;py=2&amp;rawInputLstJSON=%5B%5D&amp;textReferences=false" TargetMode="External"/><Relationship Id="rId1" Type="http://schemas.openxmlformats.org/officeDocument/2006/relationships/tags" Target="../tags/tag45.xml"/><Relationship Id="rId2" Type="http://schemas.openxmlformats.org/officeDocument/2006/relationships/tags" Target="../tags/tag4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48.xml"/><Relationship Id="rId2" Type="http://schemas.openxmlformats.org/officeDocument/2006/relationships/tags" Target="../tags/tag4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4" Type="http://schemas.openxmlformats.org/officeDocument/2006/relationships/tags" Target="../tags/tag54.xml"/><Relationship Id="rId5" Type="http://schemas.openxmlformats.org/officeDocument/2006/relationships/tags" Target="../tags/tag55.xml"/><Relationship Id="rId6" Type="http://schemas.openxmlformats.org/officeDocument/2006/relationships/slideLayout" Target="../slideLayouts/slideLayout2.xml"/><Relationship Id="rId7" Type="http://schemas.openxmlformats.org/officeDocument/2006/relationships/image" Target="../media/image2.jpeg"/><Relationship Id="rId1" Type="http://schemas.openxmlformats.org/officeDocument/2006/relationships/tags" Target="../tags/tag51.xml"/><Relationship Id="rId2" Type="http://schemas.openxmlformats.org/officeDocument/2006/relationships/tags" Target="../tags/tag5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56.xml"/><Relationship Id="rId2" Type="http://schemas.openxmlformats.org/officeDocument/2006/relationships/tags" Target="../tags/tag5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59.xml"/><Relationship Id="rId2" Type="http://schemas.openxmlformats.org/officeDocument/2006/relationships/tags" Target="../tags/tag6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62.xml"/><Relationship Id="rId2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4" Type="http://schemas.openxmlformats.org/officeDocument/2006/relationships/tags" Target="../tags/tag10.xml"/><Relationship Id="rId5" Type="http://schemas.openxmlformats.org/officeDocument/2006/relationships/tags" Target="../tags/tag11.xml"/><Relationship Id="rId6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2" Type="http://schemas.openxmlformats.org/officeDocument/2006/relationships/tags" Target="../tags/tag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4" Type="http://schemas.openxmlformats.org/officeDocument/2006/relationships/tags" Target="../tags/tag68.xml"/><Relationship Id="rId5" Type="http://schemas.openxmlformats.org/officeDocument/2006/relationships/tags" Target="../tags/tag69.xml"/><Relationship Id="rId6" Type="http://schemas.openxmlformats.org/officeDocument/2006/relationships/tags" Target="../tags/tag70.xml"/><Relationship Id="rId7" Type="http://schemas.openxmlformats.org/officeDocument/2006/relationships/tags" Target="../tags/tag71.xml"/><Relationship Id="rId8" Type="http://schemas.openxmlformats.org/officeDocument/2006/relationships/slideLayout" Target="../slideLayouts/slideLayout5.xml"/><Relationship Id="rId9" Type="http://schemas.openxmlformats.org/officeDocument/2006/relationships/notesSlide" Target="../notesSlides/notesSlide3.xml"/><Relationship Id="rId1" Type="http://schemas.openxmlformats.org/officeDocument/2006/relationships/tags" Target="../tags/tag65.xml"/><Relationship Id="rId2" Type="http://schemas.openxmlformats.org/officeDocument/2006/relationships/tags" Target="../tags/tag6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72.xml"/><Relationship Id="rId2" Type="http://schemas.openxmlformats.org/officeDocument/2006/relationships/tags" Target="../tags/tag7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2" Type="http://schemas.openxmlformats.org/officeDocument/2006/relationships/tags" Target="../tags/tag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.xml"/><Relationship Id="rId6" Type="http://schemas.openxmlformats.org/officeDocument/2006/relationships/hyperlink" Target="https://goo.gl/xyVByM" TargetMode="External"/><Relationship Id="rId1" Type="http://schemas.openxmlformats.org/officeDocument/2006/relationships/tags" Target="../tags/tag15.xml"/><Relationship Id="rId2" Type="http://schemas.openxmlformats.org/officeDocument/2006/relationships/tags" Target="../tags/tag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2" Type="http://schemas.openxmlformats.org/officeDocument/2006/relationships/tags" Target="../tags/tag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2.xml"/><Relationship Id="rId6" Type="http://schemas.openxmlformats.org/officeDocument/2006/relationships/hyperlink" Target="https://goo.gl/rnQgUd" TargetMode="External"/><Relationship Id="rId7" Type="http://schemas.openxmlformats.org/officeDocument/2006/relationships/hyperlink" Target="http://pythontutor.com/visualize.html#code=for%20num%20in%20%5B2,%204,%206%5D%3A%0A%20%20%20%20print%20num%0A%0Afor%20i%20in%20%5B1,%202,%203%5D%3A%0A%20%20%20%20print%20%22Hi%20there!%22%0A%0Afor%20char%20in%20%22happy%22%3A%0A%20%20%20%20print%20char%0A&amp;cumulative=false&amp;curInstr=0&amp;heapPrimitives=false&amp;mode=display&amp;origin=opt-frontend.js&amp;py=2&amp;rawInputLstJSON=%5B%5D&amp;textReferences=false" TargetMode="External"/><Relationship Id="rId1" Type="http://schemas.openxmlformats.org/officeDocument/2006/relationships/tags" Target="../tags/tag21.xml"/><Relationship Id="rId2" Type="http://schemas.openxmlformats.org/officeDocument/2006/relationships/tags" Target="../tags/tag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2" Type="http://schemas.openxmlformats.org/officeDocument/2006/relationships/tags" Target="../tags/tag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2" Type="http://schemas.openxmlformats.org/officeDocument/2006/relationships/tags" Target="../tags/tag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2" Type="http://schemas.openxmlformats.org/officeDocument/2006/relationships/tags" Target="../tags/tag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UW CSE </a:t>
            </a:r>
            <a:r>
              <a:rPr lang="en-US" dirty="0" smtClean="0">
                <a:solidFill>
                  <a:schemeClr val="tx1"/>
                </a:solidFill>
              </a:rPr>
              <a:t>160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http://academyofmusicandfinearts.com/wp-content/uploads/2010/11/longhorn_open_mail_cover_envelope_icon_640.jp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600" y="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>
            <p:custDataLst>
              <p:tags r:id="rId4"/>
            </p:custDataLst>
          </p:nvPr>
        </p:nvSpPr>
        <p:spPr>
          <a:xfrm>
            <a:off x="6855271" y="2438400"/>
            <a:ext cx="2212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seal:  moisten flap,</a:t>
            </a:r>
            <a:br>
              <a:rPr lang="en-US" dirty="0" smtClean="0"/>
            </a:br>
            <a:r>
              <a:rPr lang="en-US" dirty="0" smtClean="0"/>
              <a:t>fold over, and seal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E3A4CDBD-336F-4822-A21D-DAB0F38C06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1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Recursion:  base and inductive cases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recursive algorithm always has: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base case </a:t>
            </a:r>
            <a:r>
              <a:rPr lang="en-US" dirty="0" smtClean="0"/>
              <a:t>(no recursive call)</a:t>
            </a:r>
          </a:p>
          <a:p>
            <a:pPr lvl="1"/>
            <a:r>
              <a:rPr lang="en-US" dirty="0" smtClean="0"/>
              <a:t>an inductive or </a:t>
            </a:r>
            <a:r>
              <a:rPr lang="en-US" dirty="0" smtClean="0">
                <a:solidFill>
                  <a:srgbClr val="FF0000"/>
                </a:solidFill>
              </a:rPr>
              <a:t>recursive case </a:t>
            </a:r>
            <a:r>
              <a:rPr lang="en-US" dirty="0" smtClean="0"/>
              <a:t>(has a recursive call)</a:t>
            </a:r>
          </a:p>
          <a:p>
            <a:pPr lvl="2"/>
            <a:r>
              <a:rPr lang="en-US" dirty="0" smtClean="0"/>
              <a:t>solves a smaller problem</a:t>
            </a:r>
          </a:p>
          <a:p>
            <a:r>
              <a:rPr lang="en-US" dirty="0" smtClean="0"/>
              <a:t>What happens if you leave out the base case?</a:t>
            </a:r>
          </a:p>
          <a:p>
            <a:r>
              <a:rPr lang="en-US" dirty="0" smtClean="0"/>
              <a:t>What happens if you leave out the inductive case?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E3A4CDBD-336F-4822-A21D-DAB0F38C06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Factorial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fact(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""" Assumes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is an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&gt; 0, return n!"""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== 1: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* fact(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- 1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(fact(3))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(fact(1))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(fact(2))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E3A4CDBD-336F-4822-A21D-DAB0F38C06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13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Sum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sum_list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):    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"""Returns sum of numbers in list.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Returns zero for an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empty list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."""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== 0: 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0    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else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        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return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[0] +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sum_list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[1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:])   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sum_list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1, 3, 6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E3A4CDBD-336F-4822-A21D-DAB0F38C06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0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Fibonacci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fib(n):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"""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Returns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the nth Fibonacci number."""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n == 0 or n == 1: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fib(n - 1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+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fib(n - 2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(fib(6))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E3A4CDBD-336F-4822-A21D-DAB0F38C06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6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Going 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CDBD-336F-4822-A21D-DAB0F38C06D3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34200" y="848570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5"/>
              </a:rPr>
              <a:t>See in python tuto</a:t>
            </a:r>
            <a:r>
              <a:rPr lang="en-US" dirty="0" smtClean="0">
                <a:hlinkClick r:id="rId6"/>
              </a:rPr>
              <a:t>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72703" y="2133600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fib(4)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372703" y="2749563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fib(3)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67339" y="2734335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fib(2)</a:t>
            </a:r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72703" y="3365526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fib(2)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91090" y="3364071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fib(1)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2703" y="3981490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fib(1)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96976" y="3981490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fib(0)</a:t>
            </a:r>
            <a:endParaRPr lang="en-US" sz="2400" b="1" dirty="0">
              <a:solidFill>
                <a:srgbClr val="0070C0"/>
              </a:solidFill>
            </a:endParaRPr>
          </a:p>
        </p:txBody>
      </p:sp>
      <p:cxnSp>
        <p:nvCxnSpPr>
          <p:cNvPr id="16" name="Straight Arrow Connector 15"/>
          <p:cNvCxnSpPr>
            <a:stCxn id="7" idx="2"/>
            <a:endCxn id="8" idx="0"/>
          </p:cNvCxnSpPr>
          <p:nvPr/>
        </p:nvCxnSpPr>
        <p:spPr>
          <a:xfrm>
            <a:off x="1808079" y="2595265"/>
            <a:ext cx="0" cy="154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10" idx="0"/>
          </p:cNvCxnSpPr>
          <p:nvPr/>
        </p:nvCxnSpPr>
        <p:spPr>
          <a:xfrm>
            <a:off x="1808079" y="3211228"/>
            <a:ext cx="0" cy="154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13" idx="0"/>
          </p:cNvCxnSpPr>
          <p:nvPr/>
        </p:nvCxnSpPr>
        <p:spPr>
          <a:xfrm>
            <a:off x="1808079" y="3827191"/>
            <a:ext cx="0" cy="154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152784" y="4627192"/>
            <a:ext cx="1299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return: 1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16684" y="4625630"/>
            <a:ext cx="1299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return: 1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47315" y="273433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+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25492" y="337883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+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41691" y="399635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+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67340" y="3361875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fib(1)</a:t>
            </a:r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62329" y="3378833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fib(0)</a:t>
            </a:r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206718" y="3996360"/>
            <a:ext cx="1299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return: 1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06626" y="3996359"/>
            <a:ext cx="1299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return: 1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68072" y="337296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+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421249" y="3996359"/>
            <a:ext cx="12999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return: 1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38" name="Freeform 37"/>
          <p:cNvSpPr/>
          <p:nvPr/>
        </p:nvSpPr>
        <p:spPr>
          <a:xfrm>
            <a:off x="1371600" y="2671763"/>
            <a:ext cx="3571875" cy="3071812"/>
          </a:xfrm>
          <a:custGeom>
            <a:avLst/>
            <a:gdLst>
              <a:gd name="connsiteX0" fmla="*/ 0 w 3571875"/>
              <a:gd name="connsiteY0" fmla="*/ 185737 h 3071812"/>
              <a:gd name="connsiteX1" fmla="*/ 785813 w 3571875"/>
              <a:gd name="connsiteY1" fmla="*/ 185737 h 3071812"/>
              <a:gd name="connsiteX2" fmla="*/ 828675 w 3571875"/>
              <a:gd name="connsiteY2" fmla="*/ 171450 h 3071812"/>
              <a:gd name="connsiteX3" fmla="*/ 885825 w 3571875"/>
              <a:gd name="connsiteY3" fmla="*/ 157162 h 3071812"/>
              <a:gd name="connsiteX4" fmla="*/ 1085850 w 3571875"/>
              <a:gd name="connsiteY4" fmla="*/ 114300 h 3071812"/>
              <a:gd name="connsiteX5" fmla="*/ 1214438 w 3571875"/>
              <a:gd name="connsiteY5" fmla="*/ 71437 h 3071812"/>
              <a:gd name="connsiteX6" fmla="*/ 1257300 w 3571875"/>
              <a:gd name="connsiteY6" fmla="*/ 57150 h 3071812"/>
              <a:gd name="connsiteX7" fmla="*/ 1857375 w 3571875"/>
              <a:gd name="connsiteY7" fmla="*/ 28575 h 3071812"/>
              <a:gd name="connsiteX8" fmla="*/ 2214563 w 3571875"/>
              <a:gd name="connsiteY8" fmla="*/ 0 h 3071812"/>
              <a:gd name="connsiteX9" fmla="*/ 2571750 w 3571875"/>
              <a:gd name="connsiteY9" fmla="*/ 28575 h 3071812"/>
              <a:gd name="connsiteX10" fmla="*/ 2714625 w 3571875"/>
              <a:gd name="connsiteY10" fmla="*/ 71437 h 3071812"/>
              <a:gd name="connsiteX11" fmla="*/ 2757488 w 3571875"/>
              <a:gd name="connsiteY11" fmla="*/ 85725 h 3071812"/>
              <a:gd name="connsiteX12" fmla="*/ 2800350 w 3571875"/>
              <a:gd name="connsiteY12" fmla="*/ 100012 h 3071812"/>
              <a:gd name="connsiteX13" fmla="*/ 2886075 w 3571875"/>
              <a:gd name="connsiteY13" fmla="*/ 142875 h 3071812"/>
              <a:gd name="connsiteX14" fmla="*/ 2971800 w 3571875"/>
              <a:gd name="connsiteY14" fmla="*/ 214312 h 3071812"/>
              <a:gd name="connsiteX15" fmla="*/ 3057525 w 3571875"/>
              <a:gd name="connsiteY15" fmla="*/ 285750 h 3071812"/>
              <a:gd name="connsiteX16" fmla="*/ 3114675 w 3571875"/>
              <a:gd name="connsiteY16" fmla="*/ 371475 h 3071812"/>
              <a:gd name="connsiteX17" fmla="*/ 3200400 w 3571875"/>
              <a:gd name="connsiteY17" fmla="*/ 471487 h 3071812"/>
              <a:gd name="connsiteX18" fmla="*/ 3243263 w 3571875"/>
              <a:gd name="connsiteY18" fmla="*/ 557212 h 3071812"/>
              <a:gd name="connsiteX19" fmla="*/ 3257550 w 3571875"/>
              <a:gd name="connsiteY19" fmla="*/ 600075 h 3071812"/>
              <a:gd name="connsiteX20" fmla="*/ 3314700 w 3571875"/>
              <a:gd name="connsiteY20" fmla="*/ 728662 h 3071812"/>
              <a:gd name="connsiteX21" fmla="*/ 3343275 w 3571875"/>
              <a:gd name="connsiteY21" fmla="*/ 842962 h 3071812"/>
              <a:gd name="connsiteX22" fmla="*/ 3371850 w 3571875"/>
              <a:gd name="connsiteY22" fmla="*/ 971550 h 3071812"/>
              <a:gd name="connsiteX23" fmla="*/ 3400425 w 3571875"/>
              <a:gd name="connsiteY23" fmla="*/ 1014412 h 3071812"/>
              <a:gd name="connsiteX24" fmla="*/ 3414713 w 3571875"/>
              <a:gd name="connsiteY24" fmla="*/ 1057275 h 3071812"/>
              <a:gd name="connsiteX25" fmla="*/ 3471863 w 3571875"/>
              <a:gd name="connsiteY25" fmla="*/ 1143000 h 3071812"/>
              <a:gd name="connsiteX26" fmla="*/ 3500438 w 3571875"/>
              <a:gd name="connsiteY26" fmla="*/ 1185862 h 3071812"/>
              <a:gd name="connsiteX27" fmla="*/ 3529013 w 3571875"/>
              <a:gd name="connsiteY27" fmla="*/ 1328737 h 3071812"/>
              <a:gd name="connsiteX28" fmla="*/ 3543300 w 3571875"/>
              <a:gd name="connsiteY28" fmla="*/ 1385887 h 3071812"/>
              <a:gd name="connsiteX29" fmla="*/ 3571875 w 3571875"/>
              <a:gd name="connsiteY29" fmla="*/ 1528762 h 3071812"/>
              <a:gd name="connsiteX30" fmla="*/ 3557588 w 3571875"/>
              <a:gd name="connsiteY30" fmla="*/ 3071812 h 3071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571875" h="3071812">
                <a:moveTo>
                  <a:pt x="0" y="185737"/>
                </a:moveTo>
                <a:cubicBezTo>
                  <a:pt x="289158" y="258029"/>
                  <a:pt x="82952" y="211769"/>
                  <a:pt x="785813" y="185737"/>
                </a:cubicBezTo>
                <a:cubicBezTo>
                  <a:pt x="800863" y="185180"/>
                  <a:pt x="814194" y="175587"/>
                  <a:pt x="828675" y="171450"/>
                </a:cubicBezTo>
                <a:cubicBezTo>
                  <a:pt x="847556" y="166055"/>
                  <a:pt x="866570" y="161013"/>
                  <a:pt x="885825" y="157162"/>
                </a:cubicBezTo>
                <a:cubicBezTo>
                  <a:pt x="975757" y="139176"/>
                  <a:pt x="990258" y="146164"/>
                  <a:pt x="1085850" y="114300"/>
                </a:cubicBezTo>
                <a:lnTo>
                  <a:pt x="1214438" y="71437"/>
                </a:lnTo>
                <a:cubicBezTo>
                  <a:pt x="1228725" y="66675"/>
                  <a:pt x="1242332" y="58813"/>
                  <a:pt x="1257300" y="57150"/>
                </a:cubicBezTo>
                <a:cubicBezTo>
                  <a:pt x="1542161" y="25498"/>
                  <a:pt x="1342781" y="44168"/>
                  <a:pt x="1857375" y="28575"/>
                </a:cubicBezTo>
                <a:cubicBezTo>
                  <a:pt x="1975540" y="15445"/>
                  <a:pt x="2095709" y="0"/>
                  <a:pt x="2214563" y="0"/>
                </a:cubicBezTo>
                <a:cubicBezTo>
                  <a:pt x="2333418" y="0"/>
                  <a:pt x="2453584" y="15445"/>
                  <a:pt x="2571750" y="28575"/>
                </a:cubicBezTo>
                <a:cubicBezTo>
                  <a:pt x="2658119" y="50167"/>
                  <a:pt x="2610275" y="36653"/>
                  <a:pt x="2714625" y="71437"/>
                </a:cubicBezTo>
                <a:lnTo>
                  <a:pt x="2757488" y="85725"/>
                </a:lnTo>
                <a:lnTo>
                  <a:pt x="2800350" y="100012"/>
                </a:lnTo>
                <a:cubicBezTo>
                  <a:pt x="2923191" y="181905"/>
                  <a:pt x="2767769" y="83721"/>
                  <a:pt x="2886075" y="142875"/>
                </a:cubicBezTo>
                <a:cubicBezTo>
                  <a:pt x="2939288" y="169482"/>
                  <a:pt x="2924399" y="174812"/>
                  <a:pt x="2971800" y="214312"/>
                </a:cubicBezTo>
                <a:cubicBezTo>
                  <a:pt x="3023939" y="257761"/>
                  <a:pt x="3011388" y="226431"/>
                  <a:pt x="3057525" y="285750"/>
                </a:cubicBezTo>
                <a:cubicBezTo>
                  <a:pt x="3078609" y="312859"/>
                  <a:pt x="3094069" y="344001"/>
                  <a:pt x="3114675" y="371475"/>
                </a:cubicBezTo>
                <a:cubicBezTo>
                  <a:pt x="3169661" y="444789"/>
                  <a:pt x="3140700" y="411787"/>
                  <a:pt x="3200400" y="471487"/>
                </a:cubicBezTo>
                <a:cubicBezTo>
                  <a:pt x="3236316" y="579232"/>
                  <a:pt x="3187866" y="446417"/>
                  <a:pt x="3243263" y="557212"/>
                </a:cubicBezTo>
                <a:cubicBezTo>
                  <a:pt x="3249998" y="570683"/>
                  <a:pt x="3250815" y="586604"/>
                  <a:pt x="3257550" y="600075"/>
                </a:cubicBezTo>
                <a:cubicBezTo>
                  <a:pt x="3304462" y="693900"/>
                  <a:pt x="3277838" y="581213"/>
                  <a:pt x="3314700" y="728662"/>
                </a:cubicBezTo>
                <a:cubicBezTo>
                  <a:pt x="3324225" y="766762"/>
                  <a:pt x="3335573" y="804452"/>
                  <a:pt x="3343275" y="842962"/>
                </a:cubicBezTo>
                <a:cubicBezTo>
                  <a:pt x="3345817" y="855670"/>
                  <a:pt x="3364285" y="953899"/>
                  <a:pt x="3371850" y="971550"/>
                </a:cubicBezTo>
                <a:cubicBezTo>
                  <a:pt x="3378614" y="987333"/>
                  <a:pt x="3392746" y="999054"/>
                  <a:pt x="3400425" y="1014412"/>
                </a:cubicBezTo>
                <a:cubicBezTo>
                  <a:pt x="3407160" y="1027883"/>
                  <a:pt x="3407399" y="1044110"/>
                  <a:pt x="3414713" y="1057275"/>
                </a:cubicBezTo>
                <a:cubicBezTo>
                  <a:pt x="3431391" y="1087296"/>
                  <a:pt x="3452813" y="1114425"/>
                  <a:pt x="3471863" y="1143000"/>
                </a:cubicBezTo>
                <a:lnTo>
                  <a:pt x="3500438" y="1185862"/>
                </a:lnTo>
                <a:cubicBezTo>
                  <a:pt x="3533623" y="1318607"/>
                  <a:pt x="3493982" y="1153580"/>
                  <a:pt x="3529013" y="1328737"/>
                </a:cubicBezTo>
                <a:cubicBezTo>
                  <a:pt x="3532864" y="1347992"/>
                  <a:pt x="3539186" y="1366687"/>
                  <a:pt x="3543300" y="1385887"/>
                </a:cubicBezTo>
                <a:cubicBezTo>
                  <a:pt x="3553476" y="1433377"/>
                  <a:pt x="3571875" y="1528762"/>
                  <a:pt x="3571875" y="1528762"/>
                </a:cubicBezTo>
                <a:lnTo>
                  <a:pt x="3557588" y="307181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757238" y="3371850"/>
            <a:ext cx="2982255" cy="2386013"/>
          </a:xfrm>
          <a:custGeom>
            <a:avLst/>
            <a:gdLst>
              <a:gd name="connsiteX0" fmla="*/ 657225 w 2982255"/>
              <a:gd name="connsiteY0" fmla="*/ 85725 h 2386013"/>
              <a:gd name="connsiteX1" fmla="*/ 742950 w 2982255"/>
              <a:gd name="connsiteY1" fmla="*/ 71438 h 2386013"/>
              <a:gd name="connsiteX2" fmla="*/ 871537 w 2982255"/>
              <a:gd name="connsiteY2" fmla="*/ 42863 h 2386013"/>
              <a:gd name="connsiteX3" fmla="*/ 1514475 w 2982255"/>
              <a:gd name="connsiteY3" fmla="*/ 14288 h 2386013"/>
              <a:gd name="connsiteX4" fmla="*/ 1671637 w 2982255"/>
              <a:gd name="connsiteY4" fmla="*/ 0 h 2386013"/>
              <a:gd name="connsiteX5" fmla="*/ 2100262 w 2982255"/>
              <a:gd name="connsiteY5" fmla="*/ 28575 h 2386013"/>
              <a:gd name="connsiteX6" fmla="*/ 2228850 w 2982255"/>
              <a:gd name="connsiteY6" fmla="*/ 71438 h 2386013"/>
              <a:gd name="connsiteX7" fmla="*/ 2271712 w 2982255"/>
              <a:gd name="connsiteY7" fmla="*/ 85725 h 2386013"/>
              <a:gd name="connsiteX8" fmla="*/ 2314575 w 2982255"/>
              <a:gd name="connsiteY8" fmla="*/ 114300 h 2386013"/>
              <a:gd name="connsiteX9" fmla="*/ 2386012 w 2982255"/>
              <a:gd name="connsiteY9" fmla="*/ 185738 h 2386013"/>
              <a:gd name="connsiteX10" fmla="*/ 2457450 w 2982255"/>
              <a:gd name="connsiteY10" fmla="*/ 314325 h 2386013"/>
              <a:gd name="connsiteX11" fmla="*/ 2500312 w 2982255"/>
              <a:gd name="connsiteY11" fmla="*/ 614363 h 2386013"/>
              <a:gd name="connsiteX12" fmla="*/ 2528887 w 2982255"/>
              <a:gd name="connsiteY12" fmla="*/ 757238 h 2386013"/>
              <a:gd name="connsiteX13" fmla="*/ 2557462 w 2982255"/>
              <a:gd name="connsiteY13" fmla="*/ 842963 h 2386013"/>
              <a:gd name="connsiteX14" fmla="*/ 2571750 w 2982255"/>
              <a:gd name="connsiteY14" fmla="*/ 885825 h 2386013"/>
              <a:gd name="connsiteX15" fmla="*/ 2628900 w 2982255"/>
              <a:gd name="connsiteY15" fmla="*/ 971550 h 2386013"/>
              <a:gd name="connsiteX16" fmla="*/ 2686050 w 2982255"/>
              <a:gd name="connsiteY16" fmla="*/ 1057275 h 2386013"/>
              <a:gd name="connsiteX17" fmla="*/ 2728912 w 2982255"/>
              <a:gd name="connsiteY17" fmla="*/ 1100138 h 2386013"/>
              <a:gd name="connsiteX18" fmla="*/ 2757487 w 2982255"/>
              <a:gd name="connsiteY18" fmla="*/ 1143000 h 2386013"/>
              <a:gd name="connsiteX19" fmla="*/ 2843212 w 2982255"/>
              <a:gd name="connsiteY19" fmla="*/ 1200150 h 2386013"/>
              <a:gd name="connsiteX20" fmla="*/ 2957512 w 2982255"/>
              <a:gd name="connsiteY20" fmla="*/ 1328738 h 2386013"/>
              <a:gd name="connsiteX21" fmla="*/ 2957512 w 2982255"/>
              <a:gd name="connsiteY21" fmla="*/ 1800225 h 2386013"/>
              <a:gd name="connsiteX22" fmla="*/ 2928937 w 2982255"/>
              <a:gd name="connsiteY22" fmla="*/ 1971675 h 2386013"/>
              <a:gd name="connsiteX23" fmla="*/ 2900362 w 2982255"/>
              <a:gd name="connsiteY23" fmla="*/ 2157413 h 2386013"/>
              <a:gd name="connsiteX24" fmla="*/ 2786062 w 2982255"/>
              <a:gd name="connsiteY24" fmla="*/ 2257425 h 2386013"/>
              <a:gd name="connsiteX25" fmla="*/ 2743200 w 2982255"/>
              <a:gd name="connsiteY25" fmla="*/ 2286000 h 2386013"/>
              <a:gd name="connsiteX26" fmla="*/ 2700337 w 2982255"/>
              <a:gd name="connsiteY26" fmla="*/ 2300288 h 2386013"/>
              <a:gd name="connsiteX27" fmla="*/ 2628900 w 2982255"/>
              <a:gd name="connsiteY27" fmla="*/ 2343150 h 2386013"/>
              <a:gd name="connsiteX28" fmla="*/ 2571750 w 2982255"/>
              <a:gd name="connsiteY28" fmla="*/ 2357438 h 2386013"/>
              <a:gd name="connsiteX29" fmla="*/ 2486025 w 2982255"/>
              <a:gd name="connsiteY29" fmla="*/ 2386013 h 2386013"/>
              <a:gd name="connsiteX30" fmla="*/ 2271712 w 2982255"/>
              <a:gd name="connsiteY30" fmla="*/ 2371725 h 2386013"/>
              <a:gd name="connsiteX31" fmla="*/ 2228850 w 2982255"/>
              <a:gd name="connsiteY31" fmla="*/ 2357438 h 2386013"/>
              <a:gd name="connsiteX32" fmla="*/ 2157412 w 2982255"/>
              <a:gd name="connsiteY32" fmla="*/ 2328863 h 2386013"/>
              <a:gd name="connsiteX33" fmla="*/ 2057400 w 2982255"/>
              <a:gd name="connsiteY33" fmla="*/ 2300288 h 2386013"/>
              <a:gd name="connsiteX34" fmla="*/ 2000250 w 2982255"/>
              <a:gd name="connsiteY34" fmla="*/ 2271713 h 2386013"/>
              <a:gd name="connsiteX35" fmla="*/ 1885950 w 2982255"/>
              <a:gd name="connsiteY35" fmla="*/ 2243138 h 2386013"/>
              <a:gd name="connsiteX36" fmla="*/ 1828800 w 2982255"/>
              <a:gd name="connsiteY36" fmla="*/ 2214563 h 2386013"/>
              <a:gd name="connsiteX37" fmla="*/ 1771650 w 2982255"/>
              <a:gd name="connsiteY37" fmla="*/ 2200275 h 2386013"/>
              <a:gd name="connsiteX38" fmla="*/ 1657350 w 2982255"/>
              <a:gd name="connsiteY38" fmla="*/ 2157413 h 2386013"/>
              <a:gd name="connsiteX39" fmla="*/ 1600200 w 2982255"/>
              <a:gd name="connsiteY39" fmla="*/ 2128838 h 2386013"/>
              <a:gd name="connsiteX40" fmla="*/ 1485900 w 2982255"/>
              <a:gd name="connsiteY40" fmla="*/ 2100263 h 2386013"/>
              <a:gd name="connsiteX41" fmla="*/ 1428750 w 2982255"/>
              <a:gd name="connsiteY41" fmla="*/ 2085975 h 2386013"/>
              <a:gd name="connsiteX42" fmla="*/ 1285875 w 2982255"/>
              <a:gd name="connsiteY42" fmla="*/ 2043113 h 2386013"/>
              <a:gd name="connsiteX43" fmla="*/ 1200150 w 2982255"/>
              <a:gd name="connsiteY43" fmla="*/ 2028825 h 2386013"/>
              <a:gd name="connsiteX44" fmla="*/ 1100137 w 2982255"/>
              <a:gd name="connsiteY44" fmla="*/ 1985963 h 2386013"/>
              <a:gd name="connsiteX45" fmla="*/ 1057275 w 2982255"/>
              <a:gd name="connsiteY45" fmla="*/ 1971675 h 2386013"/>
              <a:gd name="connsiteX46" fmla="*/ 942975 w 2982255"/>
              <a:gd name="connsiteY46" fmla="*/ 1943100 h 2386013"/>
              <a:gd name="connsiteX47" fmla="*/ 900112 w 2982255"/>
              <a:gd name="connsiteY47" fmla="*/ 1914525 h 2386013"/>
              <a:gd name="connsiteX48" fmla="*/ 814387 w 2982255"/>
              <a:gd name="connsiteY48" fmla="*/ 1885950 h 2386013"/>
              <a:gd name="connsiteX49" fmla="*/ 657225 w 2982255"/>
              <a:gd name="connsiteY49" fmla="*/ 1843088 h 2386013"/>
              <a:gd name="connsiteX50" fmla="*/ 600075 w 2982255"/>
              <a:gd name="connsiteY50" fmla="*/ 1828800 h 2386013"/>
              <a:gd name="connsiteX51" fmla="*/ 457200 w 2982255"/>
              <a:gd name="connsiteY51" fmla="*/ 1800225 h 2386013"/>
              <a:gd name="connsiteX52" fmla="*/ 414337 w 2982255"/>
              <a:gd name="connsiteY52" fmla="*/ 1785938 h 2386013"/>
              <a:gd name="connsiteX53" fmla="*/ 357187 w 2982255"/>
              <a:gd name="connsiteY53" fmla="*/ 1757363 h 2386013"/>
              <a:gd name="connsiteX54" fmla="*/ 314325 w 2982255"/>
              <a:gd name="connsiteY54" fmla="*/ 1743075 h 2386013"/>
              <a:gd name="connsiteX55" fmla="*/ 228600 w 2982255"/>
              <a:gd name="connsiteY55" fmla="*/ 1685925 h 2386013"/>
              <a:gd name="connsiteX56" fmla="*/ 185737 w 2982255"/>
              <a:gd name="connsiteY56" fmla="*/ 1657350 h 2386013"/>
              <a:gd name="connsiteX57" fmla="*/ 142875 w 2982255"/>
              <a:gd name="connsiteY57" fmla="*/ 1628775 h 2386013"/>
              <a:gd name="connsiteX58" fmla="*/ 114300 w 2982255"/>
              <a:gd name="connsiteY58" fmla="*/ 1585913 h 2386013"/>
              <a:gd name="connsiteX59" fmla="*/ 71437 w 2982255"/>
              <a:gd name="connsiteY59" fmla="*/ 1543050 h 2386013"/>
              <a:gd name="connsiteX60" fmla="*/ 42862 w 2982255"/>
              <a:gd name="connsiteY60" fmla="*/ 1457325 h 2386013"/>
              <a:gd name="connsiteX61" fmla="*/ 28575 w 2982255"/>
              <a:gd name="connsiteY61" fmla="*/ 1414463 h 2386013"/>
              <a:gd name="connsiteX62" fmla="*/ 14287 w 2982255"/>
              <a:gd name="connsiteY62" fmla="*/ 1371600 h 2386013"/>
              <a:gd name="connsiteX63" fmla="*/ 0 w 2982255"/>
              <a:gd name="connsiteY63" fmla="*/ 1300163 h 2386013"/>
              <a:gd name="connsiteX64" fmla="*/ 14287 w 2982255"/>
              <a:gd name="connsiteY64" fmla="*/ 814388 h 2386013"/>
              <a:gd name="connsiteX65" fmla="*/ 42862 w 2982255"/>
              <a:gd name="connsiteY65" fmla="*/ 700088 h 2386013"/>
              <a:gd name="connsiteX66" fmla="*/ 57150 w 2982255"/>
              <a:gd name="connsiteY66" fmla="*/ 657225 h 2386013"/>
              <a:gd name="connsiteX67" fmla="*/ 114300 w 2982255"/>
              <a:gd name="connsiteY67" fmla="*/ 571500 h 2386013"/>
              <a:gd name="connsiteX68" fmla="*/ 171450 w 2982255"/>
              <a:gd name="connsiteY68" fmla="*/ 471488 h 2386013"/>
              <a:gd name="connsiteX69" fmla="*/ 257175 w 2982255"/>
              <a:gd name="connsiteY69" fmla="*/ 385763 h 2386013"/>
              <a:gd name="connsiteX70" fmla="*/ 300037 w 2982255"/>
              <a:gd name="connsiteY70" fmla="*/ 357188 h 2386013"/>
              <a:gd name="connsiteX71" fmla="*/ 385762 w 2982255"/>
              <a:gd name="connsiteY71" fmla="*/ 271463 h 2386013"/>
              <a:gd name="connsiteX72" fmla="*/ 485775 w 2982255"/>
              <a:gd name="connsiteY72" fmla="*/ 142875 h 2386013"/>
              <a:gd name="connsiteX73" fmla="*/ 514350 w 2982255"/>
              <a:gd name="connsiteY73" fmla="*/ 100013 h 2386013"/>
              <a:gd name="connsiteX74" fmla="*/ 557212 w 2982255"/>
              <a:gd name="connsiteY74" fmla="*/ 85725 h 2386013"/>
              <a:gd name="connsiteX75" fmla="*/ 685800 w 2982255"/>
              <a:gd name="connsiteY75" fmla="*/ 71438 h 2386013"/>
              <a:gd name="connsiteX76" fmla="*/ 728662 w 2982255"/>
              <a:gd name="connsiteY76" fmla="*/ 57150 h 2386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2982255" h="2386013">
                <a:moveTo>
                  <a:pt x="657225" y="85725"/>
                </a:moveTo>
                <a:cubicBezTo>
                  <a:pt x="685800" y="80963"/>
                  <a:pt x="714543" y="77119"/>
                  <a:pt x="742950" y="71438"/>
                </a:cubicBezTo>
                <a:cubicBezTo>
                  <a:pt x="786032" y="62822"/>
                  <a:pt x="827378" y="46703"/>
                  <a:pt x="871537" y="42863"/>
                </a:cubicBezTo>
                <a:cubicBezTo>
                  <a:pt x="1014623" y="30421"/>
                  <a:pt x="1406453" y="18289"/>
                  <a:pt x="1514475" y="14288"/>
                </a:cubicBezTo>
                <a:cubicBezTo>
                  <a:pt x="1566862" y="9525"/>
                  <a:pt x="1619034" y="0"/>
                  <a:pt x="1671637" y="0"/>
                </a:cubicBezTo>
                <a:cubicBezTo>
                  <a:pt x="1950514" y="0"/>
                  <a:pt x="1925236" y="-595"/>
                  <a:pt x="2100262" y="28575"/>
                </a:cubicBezTo>
                <a:lnTo>
                  <a:pt x="2228850" y="71438"/>
                </a:lnTo>
                <a:lnTo>
                  <a:pt x="2271712" y="85725"/>
                </a:lnTo>
                <a:cubicBezTo>
                  <a:pt x="2286000" y="95250"/>
                  <a:pt x="2302433" y="102158"/>
                  <a:pt x="2314575" y="114300"/>
                </a:cubicBezTo>
                <a:cubicBezTo>
                  <a:pt x="2409828" y="209553"/>
                  <a:pt x="2271710" y="109536"/>
                  <a:pt x="2386012" y="185738"/>
                </a:cubicBezTo>
                <a:cubicBezTo>
                  <a:pt x="2451516" y="283994"/>
                  <a:pt x="2432301" y="238883"/>
                  <a:pt x="2457450" y="314325"/>
                </a:cubicBezTo>
                <a:cubicBezTo>
                  <a:pt x="2469975" y="414528"/>
                  <a:pt x="2481690" y="515045"/>
                  <a:pt x="2500312" y="614363"/>
                </a:cubicBezTo>
                <a:cubicBezTo>
                  <a:pt x="2509262" y="662099"/>
                  <a:pt x="2513528" y="711162"/>
                  <a:pt x="2528887" y="757238"/>
                </a:cubicBezTo>
                <a:lnTo>
                  <a:pt x="2557462" y="842963"/>
                </a:lnTo>
                <a:cubicBezTo>
                  <a:pt x="2562225" y="857250"/>
                  <a:pt x="2563396" y="873294"/>
                  <a:pt x="2571750" y="885825"/>
                </a:cubicBezTo>
                <a:lnTo>
                  <a:pt x="2628900" y="971550"/>
                </a:lnTo>
                <a:lnTo>
                  <a:pt x="2686050" y="1057275"/>
                </a:lnTo>
                <a:cubicBezTo>
                  <a:pt x="2700337" y="1071563"/>
                  <a:pt x="2715977" y="1084616"/>
                  <a:pt x="2728912" y="1100138"/>
                </a:cubicBezTo>
                <a:cubicBezTo>
                  <a:pt x="2739905" y="1113329"/>
                  <a:pt x="2744564" y="1131693"/>
                  <a:pt x="2757487" y="1143000"/>
                </a:cubicBezTo>
                <a:cubicBezTo>
                  <a:pt x="2783333" y="1165615"/>
                  <a:pt x="2818928" y="1175866"/>
                  <a:pt x="2843212" y="1200150"/>
                </a:cubicBezTo>
                <a:cubicBezTo>
                  <a:pt x="2941079" y="1298017"/>
                  <a:pt x="2906521" y="1252251"/>
                  <a:pt x="2957512" y="1328738"/>
                </a:cubicBezTo>
                <a:cubicBezTo>
                  <a:pt x="2995763" y="1519987"/>
                  <a:pt x="2984790" y="1436521"/>
                  <a:pt x="2957512" y="1800225"/>
                </a:cubicBezTo>
                <a:cubicBezTo>
                  <a:pt x="2953179" y="1858001"/>
                  <a:pt x="2936123" y="1914184"/>
                  <a:pt x="2928937" y="1971675"/>
                </a:cubicBezTo>
                <a:cubicBezTo>
                  <a:pt x="2926729" y="1989339"/>
                  <a:pt x="2912636" y="2124683"/>
                  <a:pt x="2900362" y="2157413"/>
                </a:cubicBezTo>
                <a:cubicBezTo>
                  <a:pt x="2880518" y="2210329"/>
                  <a:pt x="2830511" y="2227792"/>
                  <a:pt x="2786062" y="2257425"/>
                </a:cubicBezTo>
                <a:cubicBezTo>
                  <a:pt x="2771775" y="2266950"/>
                  <a:pt x="2759490" y="2280570"/>
                  <a:pt x="2743200" y="2286000"/>
                </a:cubicBezTo>
                <a:cubicBezTo>
                  <a:pt x="2728912" y="2290763"/>
                  <a:pt x="2713808" y="2293553"/>
                  <a:pt x="2700337" y="2300288"/>
                </a:cubicBezTo>
                <a:cubicBezTo>
                  <a:pt x="2675499" y="2312707"/>
                  <a:pt x="2654276" y="2331872"/>
                  <a:pt x="2628900" y="2343150"/>
                </a:cubicBezTo>
                <a:cubicBezTo>
                  <a:pt x="2610956" y="2351125"/>
                  <a:pt x="2590558" y="2351795"/>
                  <a:pt x="2571750" y="2357438"/>
                </a:cubicBezTo>
                <a:cubicBezTo>
                  <a:pt x="2542900" y="2366093"/>
                  <a:pt x="2486025" y="2386013"/>
                  <a:pt x="2486025" y="2386013"/>
                </a:cubicBezTo>
                <a:cubicBezTo>
                  <a:pt x="2414587" y="2381250"/>
                  <a:pt x="2342870" y="2379631"/>
                  <a:pt x="2271712" y="2371725"/>
                </a:cubicBezTo>
                <a:cubicBezTo>
                  <a:pt x="2256744" y="2370062"/>
                  <a:pt x="2242951" y="2362726"/>
                  <a:pt x="2228850" y="2357438"/>
                </a:cubicBezTo>
                <a:cubicBezTo>
                  <a:pt x="2204836" y="2348433"/>
                  <a:pt x="2181743" y="2336973"/>
                  <a:pt x="2157412" y="2328863"/>
                </a:cubicBezTo>
                <a:cubicBezTo>
                  <a:pt x="2103046" y="2310741"/>
                  <a:pt x="2105550" y="2320923"/>
                  <a:pt x="2057400" y="2300288"/>
                </a:cubicBezTo>
                <a:cubicBezTo>
                  <a:pt x="2037824" y="2291898"/>
                  <a:pt x="2020456" y="2278448"/>
                  <a:pt x="2000250" y="2271713"/>
                </a:cubicBezTo>
                <a:cubicBezTo>
                  <a:pt x="1899627" y="2238172"/>
                  <a:pt x="1960791" y="2275213"/>
                  <a:pt x="1885950" y="2243138"/>
                </a:cubicBezTo>
                <a:cubicBezTo>
                  <a:pt x="1866374" y="2234748"/>
                  <a:pt x="1848742" y="2222041"/>
                  <a:pt x="1828800" y="2214563"/>
                </a:cubicBezTo>
                <a:cubicBezTo>
                  <a:pt x="1810414" y="2207668"/>
                  <a:pt x="1790036" y="2207170"/>
                  <a:pt x="1771650" y="2200275"/>
                </a:cubicBezTo>
                <a:cubicBezTo>
                  <a:pt x="1622234" y="2144243"/>
                  <a:pt x="1804035" y="2194083"/>
                  <a:pt x="1657350" y="2157413"/>
                </a:cubicBezTo>
                <a:cubicBezTo>
                  <a:pt x="1638300" y="2147888"/>
                  <a:pt x="1620406" y="2135573"/>
                  <a:pt x="1600200" y="2128838"/>
                </a:cubicBezTo>
                <a:cubicBezTo>
                  <a:pt x="1562943" y="2116419"/>
                  <a:pt x="1524000" y="2109788"/>
                  <a:pt x="1485900" y="2100263"/>
                </a:cubicBezTo>
                <a:cubicBezTo>
                  <a:pt x="1466850" y="2095500"/>
                  <a:pt x="1447379" y="2092185"/>
                  <a:pt x="1428750" y="2085975"/>
                </a:cubicBezTo>
                <a:cubicBezTo>
                  <a:pt x="1374071" y="2067749"/>
                  <a:pt x="1339863" y="2053911"/>
                  <a:pt x="1285875" y="2043113"/>
                </a:cubicBezTo>
                <a:cubicBezTo>
                  <a:pt x="1257468" y="2037432"/>
                  <a:pt x="1228429" y="2035109"/>
                  <a:pt x="1200150" y="2028825"/>
                </a:cubicBezTo>
                <a:cubicBezTo>
                  <a:pt x="1153752" y="2018514"/>
                  <a:pt x="1147181" y="2006125"/>
                  <a:pt x="1100137" y="1985963"/>
                </a:cubicBezTo>
                <a:cubicBezTo>
                  <a:pt x="1086294" y="1980030"/>
                  <a:pt x="1071805" y="1975638"/>
                  <a:pt x="1057275" y="1971675"/>
                </a:cubicBezTo>
                <a:cubicBezTo>
                  <a:pt x="1019386" y="1961342"/>
                  <a:pt x="942975" y="1943100"/>
                  <a:pt x="942975" y="1943100"/>
                </a:cubicBezTo>
                <a:cubicBezTo>
                  <a:pt x="928687" y="1933575"/>
                  <a:pt x="915804" y="1921499"/>
                  <a:pt x="900112" y="1914525"/>
                </a:cubicBezTo>
                <a:cubicBezTo>
                  <a:pt x="872587" y="1902292"/>
                  <a:pt x="842962" y="1895475"/>
                  <a:pt x="814387" y="1885950"/>
                </a:cubicBezTo>
                <a:cubicBezTo>
                  <a:pt x="734271" y="1859245"/>
                  <a:pt x="786127" y="1875314"/>
                  <a:pt x="657225" y="1843088"/>
                </a:cubicBezTo>
                <a:cubicBezTo>
                  <a:pt x="638175" y="1838325"/>
                  <a:pt x="619444" y="1832028"/>
                  <a:pt x="600075" y="1828800"/>
                </a:cubicBezTo>
                <a:cubicBezTo>
                  <a:pt x="532701" y="1817571"/>
                  <a:pt x="516886" y="1817278"/>
                  <a:pt x="457200" y="1800225"/>
                </a:cubicBezTo>
                <a:cubicBezTo>
                  <a:pt x="442719" y="1796088"/>
                  <a:pt x="428180" y="1791871"/>
                  <a:pt x="414337" y="1785938"/>
                </a:cubicBezTo>
                <a:cubicBezTo>
                  <a:pt x="394760" y="1777548"/>
                  <a:pt x="376763" y="1765753"/>
                  <a:pt x="357187" y="1757363"/>
                </a:cubicBezTo>
                <a:cubicBezTo>
                  <a:pt x="343344" y="1751430"/>
                  <a:pt x="327490" y="1750389"/>
                  <a:pt x="314325" y="1743075"/>
                </a:cubicBezTo>
                <a:cubicBezTo>
                  <a:pt x="284304" y="1726396"/>
                  <a:pt x="257175" y="1704975"/>
                  <a:pt x="228600" y="1685925"/>
                </a:cubicBezTo>
                <a:lnTo>
                  <a:pt x="185737" y="1657350"/>
                </a:lnTo>
                <a:lnTo>
                  <a:pt x="142875" y="1628775"/>
                </a:lnTo>
                <a:cubicBezTo>
                  <a:pt x="133350" y="1614488"/>
                  <a:pt x="125293" y="1599104"/>
                  <a:pt x="114300" y="1585913"/>
                </a:cubicBezTo>
                <a:cubicBezTo>
                  <a:pt x="101365" y="1570391"/>
                  <a:pt x="81250" y="1560713"/>
                  <a:pt x="71437" y="1543050"/>
                </a:cubicBezTo>
                <a:cubicBezTo>
                  <a:pt x="56809" y="1516720"/>
                  <a:pt x="52387" y="1485900"/>
                  <a:pt x="42862" y="1457325"/>
                </a:cubicBezTo>
                <a:lnTo>
                  <a:pt x="28575" y="1414463"/>
                </a:lnTo>
                <a:cubicBezTo>
                  <a:pt x="23812" y="1400175"/>
                  <a:pt x="17241" y="1386368"/>
                  <a:pt x="14287" y="1371600"/>
                </a:cubicBezTo>
                <a:lnTo>
                  <a:pt x="0" y="1300163"/>
                </a:lnTo>
                <a:cubicBezTo>
                  <a:pt x="4762" y="1138238"/>
                  <a:pt x="2745" y="975971"/>
                  <a:pt x="14287" y="814388"/>
                </a:cubicBezTo>
                <a:cubicBezTo>
                  <a:pt x="17085" y="775215"/>
                  <a:pt x="30443" y="737345"/>
                  <a:pt x="42862" y="700088"/>
                </a:cubicBezTo>
                <a:cubicBezTo>
                  <a:pt x="47625" y="685800"/>
                  <a:pt x="49836" y="670390"/>
                  <a:pt x="57150" y="657225"/>
                </a:cubicBezTo>
                <a:cubicBezTo>
                  <a:pt x="73828" y="627204"/>
                  <a:pt x="98941" y="602217"/>
                  <a:pt x="114300" y="571500"/>
                </a:cubicBezTo>
                <a:cubicBezTo>
                  <a:pt x="129085" y="541930"/>
                  <a:pt x="148370" y="497453"/>
                  <a:pt x="171450" y="471488"/>
                </a:cubicBezTo>
                <a:cubicBezTo>
                  <a:pt x="198298" y="441284"/>
                  <a:pt x="223551" y="408179"/>
                  <a:pt x="257175" y="385763"/>
                </a:cubicBezTo>
                <a:cubicBezTo>
                  <a:pt x="271462" y="376238"/>
                  <a:pt x="287895" y="369330"/>
                  <a:pt x="300037" y="357188"/>
                </a:cubicBezTo>
                <a:cubicBezTo>
                  <a:pt x="406367" y="250858"/>
                  <a:pt x="284750" y="338805"/>
                  <a:pt x="385762" y="271463"/>
                </a:cubicBezTo>
                <a:cubicBezTo>
                  <a:pt x="530199" y="54807"/>
                  <a:pt x="373866" y="277164"/>
                  <a:pt x="485775" y="142875"/>
                </a:cubicBezTo>
                <a:cubicBezTo>
                  <a:pt x="496768" y="129684"/>
                  <a:pt x="500942" y="110740"/>
                  <a:pt x="514350" y="100013"/>
                </a:cubicBezTo>
                <a:cubicBezTo>
                  <a:pt x="526110" y="90605"/>
                  <a:pt x="542357" y="88201"/>
                  <a:pt x="557212" y="85725"/>
                </a:cubicBezTo>
                <a:cubicBezTo>
                  <a:pt x="599752" y="78635"/>
                  <a:pt x="642937" y="76200"/>
                  <a:pt x="685800" y="71438"/>
                </a:cubicBezTo>
                <a:lnTo>
                  <a:pt x="728662" y="5715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928688" y="1859418"/>
            <a:ext cx="7129462" cy="4026629"/>
          </a:xfrm>
          <a:custGeom>
            <a:avLst/>
            <a:gdLst>
              <a:gd name="connsiteX0" fmla="*/ 0 w 7129462"/>
              <a:gd name="connsiteY0" fmla="*/ 240845 h 4026629"/>
              <a:gd name="connsiteX1" fmla="*/ 85725 w 7129462"/>
              <a:gd name="connsiteY1" fmla="*/ 255132 h 4026629"/>
              <a:gd name="connsiteX2" fmla="*/ 471487 w 7129462"/>
              <a:gd name="connsiteY2" fmla="*/ 212270 h 4026629"/>
              <a:gd name="connsiteX3" fmla="*/ 828675 w 7129462"/>
              <a:gd name="connsiteY3" fmla="*/ 183695 h 4026629"/>
              <a:gd name="connsiteX4" fmla="*/ 1057275 w 7129462"/>
              <a:gd name="connsiteY4" fmla="*/ 155120 h 4026629"/>
              <a:gd name="connsiteX5" fmla="*/ 1157287 w 7129462"/>
              <a:gd name="connsiteY5" fmla="*/ 140832 h 4026629"/>
              <a:gd name="connsiteX6" fmla="*/ 1328737 w 7129462"/>
              <a:gd name="connsiteY6" fmla="*/ 126545 h 4026629"/>
              <a:gd name="connsiteX7" fmla="*/ 1500187 w 7129462"/>
              <a:gd name="connsiteY7" fmla="*/ 97970 h 4026629"/>
              <a:gd name="connsiteX8" fmla="*/ 1628775 w 7129462"/>
              <a:gd name="connsiteY8" fmla="*/ 83682 h 4026629"/>
              <a:gd name="connsiteX9" fmla="*/ 1700212 w 7129462"/>
              <a:gd name="connsiteY9" fmla="*/ 69395 h 4026629"/>
              <a:gd name="connsiteX10" fmla="*/ 1843087 w 7129462"/>
              <a:gd name="connsiteY10" fmla="*/ 55107 h 4026629"/>
              <a:gd name="connsiteX11" fmla="*/ 1957387 w 7129462"/>
              <a:gd name="connsiteY11" fmla="*/ 40820 h 4026629"/>
              <a:gd name="connsiteX12" fmla="*/ 2014537 w 7129462"/>
              <a:gd name="connsiteY12" fmla="*/ 26532 h 4026629"/>
              <a:gd name="connsiteX13" fmla="*/ 3171825 w 7129462"/>
              <a:gd name="connsiteY13" fmla="*/ 26532 h 4026629"/>
              <a:gd name="connsiteX14" fmla="*/ 3429000 w 7129462"/>
              <a:gd name="connsiteY14" fmla="*/ 55107 h 4026629"/>
              <a:gd name="connsiteX15" fmla="*/ 3514725 w 7129462"/>
              <a:gd name="connsiteY15" fmla="*/ 83682 h 4026629"/>
              <a:gd name="connsiteX16" fmla="*/ 3686175 w 7129462"/>
              <a:gd name="connsiteY16" fmla="*/ 112257 h 4026629"/>
              <a:gd name="connsiteX17" fmla="*/ 3757612 w 7129462"/>
              <a:gd name="connsiteY17" fmla="*/ 126545 h 4026629"/>
              <a:gd name="connsiteX18" fmla="*/ 3900487 w 7129462"/>
              <a:gd name="connsiteY18" fmla="*/ 183695 h 4026629"/>
              <a:gd name="connsiteX19" fmla="*/ 4029075 w 7129462"/>
              <a:gd name="connsiteY19" fmla="*/ 226557 h 4026629"/>
              <a:gd name="connsiteX20" fmla="*/ 4086225 w 7129462"/>
              <a:gd name="connsiteY20" fmla="*/ 240845 h 4026629"/>
              <a:gd name="connsiteX21" fmla="*/ 4300537 w 7129462"/>
              <a:gd name="connsiteY21" fmla="*/ 312282 h 4026629"/>
              <a:gd name="connsiteX22" fmla="*/ 4371975 w 7129462"/>
              <a:gd name="connsiteY22" fmla="*/ 340857 h 4026629"/>
              <a:gd name="connsiteX23" fmla="*/ 4429125 w 7129462"/>
              <a:gd name="connsiteY23" fmla="*/ 369432 h 4026629"/>
              <a:gd name="connsiteX24" fmla="*/ 4543425 w 7129462"/>
              <a:gd name="connsiteY24" fmla="*/ 412295 h 4026629"/>
              <a:gd name="connsiteX25" fmla="*/ 4614862 w 7129462"/>
              <a:gd name="connsiteY25" fmla="*/ 455157 h 4026629"/>
              <a:gd name="connsiteX26" fmla="*/ 4700587 w 7129462"/>
              <a:gd name="connsiteY26" fmla="*/ 483732 h 4026629"/>
              <a:gd name="connsiteX27" fmla="*/ 4757737 w 7129462"/>
              <a:gd name="connsiteY27" fmla="*/ 526595 h 4026629"/>
              <a:gd name="connsiteX28" fmla="*/ 4814887 w 7129462"/>
              <a:gd name="connsiteY28" fmla="*/ 555170 h 4026629"/>
              <a:gd name="connsiteX29" fmla="*/ 4857750 w 7129462"/>
              <a:gd name="connsiteY29" fmla="*/ 598032 h 4026629"/>
              <a:gd name="connsiteX30" fmla="*/ 4943475 w 7129462"/>
              <a:gd name="connsiteY30" fmla="*/ 655182 h 4026629"/>
              <a:gd name="connsiteX31" fmla="*/ 5243512 w 7129462"/>
              <a:gd name="connsiteY31" fmla="*/ 669470 h 4026629"/>
              <a:gd name="connsiteX32" fmla="*/ 5357812 w 7129462"/>
              <a:gd name="connsiteY32" fmla="*/ 698045 h 4026629"/>
              <a:gd name="connsiteX33" fmla="*/ 5514975 w 7129462"/>
              <a:gd name="connsiteY33" fmla="*/ 740907 h 4026629"/>
              <a:gd name="connsiteX34" fmla="*/ 5572125 w 7129462"/>
              <a:gd name="connsiteY34" fmla="*/ 769482 h 4026629"/>
              <a:gd name="connsiteX35" fmla="*/ 5614987 w 7129462"/>
              <a:gd name="connsiteY35" fmla="*/ 783770 h 4026629"/>
              <a:gd name="connsiteX36" fmla="*/ 5700712 w 7129462"/>
              <a:gd name="connsiteY36" fmla="*/ 826632 h 4026629"/>
              <a:gd name="connsiteX37" fmla="*/ 5800725 w 7129462"/>
              <a:gd name="connsiteY37" fmla="*/ 883782 h 4026629"/>
              <a:gd name="connsiteX38" fmla="*/ 5900737 w 7129462"/>
              <a:gd name="connsiteY38" fmla="*/ 955220 h 4026629"/>
              <a:gd name="connsiteX39" fmla="*/ 6029325 w 7129462"/>
              <a:gd name="connsiteY39" fmla="*/ 1026657 h 4026629"/>
              <a:gd name="connsiteX40" fmla="*/ 6157912 w 7129462"/>
              <a:gd name="connsiteY40" fmla="*/ 1112382 h 4026629"/>
              <a:gd name="connsiteX41" fmla="*/ 6200775 w 7129462"/>
              <a:gd name="connsiteY41" fmla="*/ 1140957 h 4026629"/>
              <a:gd name="connsiteX42" fmla="*/ 6257925 w 7129462"/>
              <a:gd name="connsiteY42" fmla="*/ 1169532 h 4026629"/>
              <a:gd name="connsiteX43" fmla="*/ 6357937 w 7129462"/>
              <a:gd name="connsiteY43" fmla="*/ 1283832 h 4026629"/>
              <a:gd name="connsiteX44" fmla="*/ 6415087 w 7129462"/>
              <a:gd name="connsiteY44" fmla="*/ 1355270 h 4026629"/>
              <a:gd name="connsiteX45" fmla="*/ 6472237 w 7129462"/>
              <a:gd name="connsiteY45" fmla="*/ 1412420 h 4026629"/>
              <a:gd name="connsiteX46" fmla="*/ 6515100 w 7129462"/>
              <a:gd name="connsiteY46" fmla="*/ 1469570 h 4026629"/>
              <a:gd name="connsiteX47" fmla="*/ 6629400 w 7129462"/>
              <a:gd name="connsiteY47" fmla="*/ 1583870 h 4026629"/>
              <a:gd name="connsiteX48" fmla="*/ 6700837 w 7129462"/>
              <a:gd name="connsiteY48" fmla="*/ 1669595 h 4026629"/>
              <a:gd name="connsiteX49" fmla="*/ 6757987 w 7129462"/>
              <a:gd name="connsiteY49" fmla="*/ 1755320 h 4026629"/>
              <a:gd name="connsiteX50" fmla="*/ 6772275 w 7129462"/>
              <a:gd name="connsiteY50" fmla="*/ 1798182 h 4026629"/>
              <a:gd name="connsiteX51" fmla="*/ 6815137 w 7129462"/>
              <a:gd name="connsiteY51" fmla="*/ 1841045 h 4026629"/>
              <a:gd name="connsiteX52" fmla="*/ 6858000 w 7129462"/>
              <a:gd name="connsiteY52" fmla="*/ 1941057 h 4026629"/>
              <a:gd name="connsiteX53" fmla="*/ 6886575 w 7129462"/>
              <a:gd name="connsiteY53" fmla="*/ 1983920 h 4026629"/>
              <a:gd name="connsiteX54" fmla="*/ 6929437 w 7129462"/>
              <a:gd name="connsiteY54" fmla="*/ 2069645 h 4026629"/>
              <a:gd name="connsiteX55" fmla="*/ 6972300 w 7129462"/>
              <a:gd name="connsiteY55" fmla="*/ 2212520 h 4026629"/>
              <a:gd name="connsiteX56" fmla="*/ 7015162 w 7129462"/>
              <a:gd name="connsiteY56" fmla="*/ 2312532 h 4026629"/>
              <a:gd name="connsiteX57" fmla="*/ 7058025 w 7129462"/>
              <a:gd name="connsiteY57" fmla="*/ 2426832 h 4026629"/>
              <a:gd name="connsiteX58" fmla="*/ 7072312 w 7129462"/>
              <a:gd name="connsiteY58" fmla="*/ 2483982 h 4026629"/>
              <a:gd name="connsiteX59" fmla="*/ 7100887 w 7129462"/>
              <a:gd name="connsiteY59" fmla="*/ 2526845 h 4026629"/>
              <a:gd name="connsiteX60" fmla="*/ 7129462 w 7129462"/>
              <a:gd name="connsiteY60" fmla="*/ 2612570 h 4026629"/>
              <a:gd name="connsiteX61" fmla="*/ 7086600 w 7129462"/>
              <a:gd name="connsiteY61" fmla="*/ 3069770 h 4026629"/>
              <a:gd name="connsiteX62" fmla="*/ 7058025 w 7129462"/>
              <a:gd name="connsiteY62" fmla="*/ 3226932 h 4026629"/>
              <a:gd name="connsiteX63" fmla="*/ 7043737 w 7129462"/>
              <a:gd name="connsiteY63" fmla="*/ 3284082 h 4026629"/>
              <a:gd name="connsiteX64" fmla="*/ 7029450 w 7129462"/>
              <a:gd name="connsiteY64" fmla="*/ 3412670 h 4026629"/>
              <a:gd name="connsiteX65" fmla="*/ 7015162 w 7129462"/>
              <a:gd name="connsiteY65" fmla="*/ 3498395 h 4026629"/>
              <a:gd name="connsiteX66" fmla="*/ 7029450 w 7129462"/>
              <a:gd name="connsiteY66" fmla="*/ 3912732 h 4026629"/>
              <a:gd name="connsiteX67" fmla="*/ 7043737 w 7129462"/>
              <a:gd name="connsiteY67" fmla="*/ 3984170 h 402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7129462" h="4026629">
                <a:moveTo>
                  <a:pt x="0" y="240845"/>
                </a:moveTo>
                <a:cubicBezTo>
                  <a:pt x="28575" y="245607"/>
                  <a:pt x="56781" y="256338"/>
                  <a:pt x="85725" y="255132"/>
                </a:cubicBezTo>
                <a:cubicBezTo>
                  <a:pt x="190053" y="250785"/>
                  <a:pt x="355029" y="221587"/>
                  <a:pt x="471487" y="212270"/>
                </a:cubicBezTo>
                <a:lnTo>
                  <a:pt x="828675" y="183695"/>
                </a:lnTo>
                <a:cubicBezTo>
                  <a:pt x="970722" y="155284"/>
                  <a:pt x="834709" y="179850"/>
                  <a:pt x="1057275" y="155120"/>
                </a:cubicBezTo>
                <a:cubicBezTo>
                  <a:pt x="1090745" y="151401"/>
                  <a:pt x="1123796" y="144357"/>
                  <a:pt x="1157287" y="140832"/>
                </a:cubicBezTo>
                <a:cubicBezTo>
                  <a:pt x="1214320" y="134829"/>
                  <a:pt x="1271587" y="131307"/>
                  <a:pt x="1328737" y="126545"/>
                </a:cubicBezTo>
                <a:cubicBezTo>
                  <a:pt x="1411904" y="109911"/>
                  <a:pt x="1405662" y="109786"/>
                  <a:pt x="1500187" y="97970"/>
                </a:cubicBezTo>
                <a:cubicBezTo>
                  <a:pt x="1542980" y="92621"/>
                  <a:pt x="1586082" y="89781"/>
                  <a:pt x="1628775" y="83682"/>
                </a:cubicBezTo>
                <a:cubicBezTo>
                  <a:pt x="1652815" y="80248"/>
                  <a:pt x="1676141" y="72604"/>
                  <a:pt x="1700212" y="69395"/>
                </a:cubicBezTo>
                <a:cubicBezTo>
                  <a:pt x="1747655" y="63069"/>
                  <a:pt x="1795517" y="60393"/>
                  <a:pt x="1843087" y="55107"/>
                </a:cubicBezTo>
                <a:cubicBezTo>
                  <a:pt x="1881249" y="50867"/>
                  <a:pt x="1919287" y="45582"/>
                  <a:pt x="1957387" y="40820"/>
                </a:cubicBezTo>
                <a:cubicBezTo>
                  <a:pt x="1976437" y="36057"/>
                  <a:pt x="1995168" y="29760"/>
                  <a:pt x="2014537" y="26532"/>
                </a:cubicBezTo>
                <a:cubicBezTo>
                  <a:pt x="2367730" y="-32333"/>
                  <a:pt x="3051384" y="24882"/>
                  <a:pt x="3171825" y="26532"/>
                </a:cubicBezTo>
                <a:cubicBezTo>
                  <a:pt x="3231291" y="31488"/>
                  <a:pt x="3357859" y="37322"/>
                  <a:pt x="3429000" y="55107"/>
                </a:cubicBezTo>
                <a:cubicBezTo>
                  <a:pt x="3458221" y="62412"/>
                  <a:pt x="3485322" y="77148"/>
                  <a:pt x="3514725" y="83682"/>
                </a:cubicBezTo>
                <a:cubicBezTo>
                  <a:pt x="3571284" y="96251"/>
                  <a:pt x="3629362" y="100894"/>
                  <a:pt x="3686175" y="112257"/>
                </a:cubicBezTo>
                <a:cubicBezTo>
                  <a:pt x="3709987" y="117020"/>
                  <a:pt x="3734574" y="118866"/>
                  <a:pt x="3757612" y="126545"/>
                </a:cubicBezTo>
                <a:cubicBezTo>
                  <a:pt x="3806273" y="142766"/>
                  <a:pt x="3850725" y="171255"/>
                  <a:pt x="3900487" y="183695"/>
                </a:cubicBezTo>
                <a:cubicBezTo>
                  <a:pt x="4037430" y="217930"/>
                  <a:pt x="3867685" y="172760"/>
                  <a:pt x="4029075" y="226557"/>
                </a:cubicBezTo>
                <a:cubicBezTo>
                  <a:pt x="4047704" y="232767"/>
                  <a:pt x="4067733" y="234241"/>
                  <a:pt x="4086225" y="240845"/>
                </a:cubicBezTo>
                <a:cubicBezTo>
                  <a:pt x="4296757" y="316036"/>
                  <a:pt x="4157446" y="283665"/>
                  <a:pt x="4300537" y="312282"/>
                </a:cubicBezTo>
                <a:cubicBezTo>
                  <a:pt x="4324350" y="321807"/>
                  <a:pt x="4348538" y="330441"/>
                  <a:pt x="4371975" y="340857"/>
                </a:cubicBezTo>
                <a:cubicBezTo>
                  <a:pt x="4391438" y="349507"/>
                  <a:pt x="4409465" y="361240"/>
                  <a:pt x="4429125" y="369432"/>
                </a:cubicBezTo>
                <a:cubicBezTo>
                  <a:pt x="4466686" y="385082"/>
                  <a:pt x="4506479" y="395243"/>
                  <a:pt x="4543425" y="412295"/>
                </a:cubicBezTo>
                <a:cubicBezTo>
                  <a:pt x="4568639" y="423932"/>
                  <a:pt x="4589581" y="443666"/>
                  <a:pt x="4614862" y="455157"/>
                </a:cubicBezTo>
                <a:cubicBezTo>
                  <a:pt x="4642283" y="467621"/>
                  <a:pt x="4700587" y="483732"/>
                  <a:pt x="4700587" y="483732"/>
                </a:cubicBezTo>
                <a:cubicBezTo>
                  <a:pt x="4719637" y="498020"/>
                  <a:pt x="4737544" y="513974"/>
                  <a:pt x="4757737" y="526595"/>
                </a:cubicBezTo>
                <a:cubicBezTo>
                  <a:pt x="4775798" y="537883"/>
                  <a:pt x="4797556" y="542791"/>
                  <a:pt x="4814887" y="555170"/>
                </a:cubicBezTo>
                <a:cubicBezTo>
                  <a:pt x="4831329" y="566914"/>
                  <a:pt x="4841801" y="585627"/>
                  <a:pt x="4857750" y="598032"/>
                </a:cubicBezTo>
                <a:cubicBezTo>
                  <a:pt x="4884859" y="619116"/>
                  <a:pt x="4909171" y="653548"/>
                  <a:pt x="4943475" y="655182"/>
                </a:cubicBezTo>
                <a:lnTo>
                  <a:pt x="5243512" y="669470"/>
                </a:lnTo>
                <a:cubicBezTo>
                  <a:pt x="5281612" y="678995"/>
                  <a:pt x="5319302" y="690343"/>
                  <a:pt x="5357812" y="698045"/>
                </a:cubicBezTo>
                <a:cubicBezTo>
                  <a:pt x="5410072" y="708496"/>
                  <a:pt x="5466634" y="716737"/>
                  <a:pt x="5514975" y="740907"/>
                </a:cubicBezTo>
                <a:cubicBezTo>
                  <a:pt x="5534025" y="750432"/>
                  <a:pt x="5552549" y="761092"/>
                  <a:pt x="5572125" y="769482"/>
                </a:cubicBezTo>
                <a:cubicBezTo>
                  <a:pt x="5585968" y="775415"/>
                  <a:pt x="5601517" y="777035"/>
                  <a:pt x="5614987" y="783770"/>
                </a:cubicBezTo>
                <a:cubicBezTo>
                  <a:pt x="5725766" y="839160"/>
                  <a:pt x="5592985" y="790724"/>
                  <a:pt x="5700712" y="826632"/>
                </a:cubicBezTo>
                <a:cubicBezTo>
                  <a:pt x="5805147" y="896255"/>
                  <a:pt x="5673826" y="811268"/>
                  <a:pt x="5800725" y="883782"/>
                </a:cubicBezTo>
                <a:cubicBezTo>
                  <a:pt x="5845454" y="909342"/>
                  <a:pt x="5854737" y="924554"/>
                  <a:pt x="5900737" y="955220"/>
                </a:cubicBezTo>
                <a:cubicBezTo>
                  <a:pt x="6061078" y="1062113"/>
                  <a:pt x="5893159" y="944957"/>
                  <a:pt x="6029325" y="1026657"/>
                </a:cubicBezTo>
                <a:cubicBezTo>
                  <a:pt x="6029342" y="1026667"/>
                  <a:pt x="6136473" y="1098089"/>
                  <a:pt x="6157912" y="1112382"/>
                </a:cubicBezTo>
                <a:cubicBezTo>
                  <a:pt x="6172200" y="1121907"/>
                  <a:pt x="6185416" y="1133278"/>
                  <a:pt x="6200775" y="1140957"/>
                </a:cubicBezTo>
                <a:lnTo>
                  <a:pt x="6257925" y="1169532"/>
                </a:lnTo>
                <a:cubicBezTo>
                  <a:pt x="6356188" y="1300551"/>
                  <a:pt x="6239557" y="1150654"/>
                  <a:pt x="6357937" y="1283832"/>
                </a:cubicBezTo>
                <a:cubicBezTo>
                  <a:pt x="6378197" y="1306624"/>
                  <a:pt x="6394827" y="1332478"/>
                  <a:pt x="6415087" y="1355270"/>
                </a:cubicBezTo>
                <a:cubicBezTo>
                  <a:pt x="6432985" y="1375406"/>
                  <a:pt x="6454496" y="1392145"/>
                  <a:pt x="6472237" y="1412420"/>
                </a:cubicBezTo>
                <a:cubicBezTo>
                  <a:pt x="6487918" y="1430341"/>
                  <a:pt x="6499009" y="1452016"/>
                  <a:pt x="6515100" y="1469570"/>
                </a:cubicBezTo>
                <a:cubicBezTo>
                  <a:pt x="6551509" y="1509289"/>
                  <a:pt x="6605303" y="1535677"/>
                  <a:pt x="6629400" y="1583870"/>
                </a:cubicBezTo>
                <a:cubicBezTo>
                  <a:pt x="6665654" y="1656378"/>
                  <a:pt x="6640254" y="1629206"/>
                  <a:pt x="6700837" y="1669595"/>
                </a:cubicBezTo>
                <a:cubicBezTo>
                  <a:pt x="6719887" y="1698170"/>
                  <a:pt x="6747126" y="1722740"/>
                  <a:pt x="6757987" y="1755320"/>
                </a:cubicBezTo>
                <a:cubicBezTo>
                  <a:pt x="6762750" y="1769607"/>
                  <a:pt x="6763921" y="1785651"/>
                  <a:pt x="6772275" y="1798182"/>
                </a:cubicBezTo>
                <a:cubicBezTo>
                  <a:pt x="6783483" y="1814994"/>
                  <a:pt x="6803393" y="1824603"/>
                  <a:pt x="6815137" y="1841045"/>
                </a:cubicBezTo>
                <a:cubicBezTo>
                  <a:pt x="6864686" y="1910415"/>
                  <a:pt x="6826908" y="1878874"/>
                  <a:pt x="6858000" y="1941057"/>
                </a:cubicBezTo>
                <a:cubicBezTo>
                  <a:pt x="6865679" y="1956416"/>
                  <a:pt x="6877050" y="1969632"/>
                  <a:pt x="6886575" y="1983920"/>
                </a:cubicBezTo>
                <a:cubicBezTo>
                  <a:pt x="6938677" y="2140230"/>
                  <a:pt x="6855583" y="1903473"/>
                  <a:pt x="6929437" y="2069645"/>
                </a:cubicBezTo>
                <a:cubicBezTo>
                  <a:pt x="6956597" y="2130755"/>
                  <a:pt x="6955677" y="2154340"/>
                  <a:pt x="6972300" y="2212520"/>
                </a:cubicBezTo>
                <a:cubicBezTo>
                  <a:pt x="6986316" y="2261575"/>
                  <a:pt x="6989760" y="2261729"/>
                  <a:pt x="7015162" y="2312532"/>
                </a:cubicBezTo>
                <a:cubicBezTo>
                  <a:pt x="7051401" y="2493724"/>
                  <a:pt x="7002839" y="2298063"/>
                  <a:pt x="7058025" y="2426832"/>
                </a:cubicBezTo>
                <a:cubicBezTo>
                  <a:pt x="7065760" y="2444881"/>
                  <a:pt x="7064577" y="2465933"/>
                  <a:pt x="7072312" y="2483982"/>
                </a:cubicBezTo>
                <a:cubicBezTo>
                  <a:pt x="7079076" y="2499765"/>
                  <a:pt x="7093913" y="2511153"/>
                  <a:pt x="7100887" y="2526845"/>
                </a:cubicBezTo>
                <a:cubicBezTo>
                  <a:pt x="7113120" y="2554370"/>
                  <a:pt x="7129462" y="2612570"/>
                  <a:pt x="7129462" y="2612570"/>
                </a:cubicBezTo>
                <a:cubicBezTo>
                  <a:pt x="7114738" y="2789263"/>
                  <a:pt x="7109409" y="2910109"/>
                  <a:pt x="7086600" y="3069770"/>
                </a:cubicBezTo>
                <a:cubicBezTo>
                  <a:pt x="7080399" y="3113178"/>
                  <a:pt x="7067868" y="3182641"/>
                  <a:pt x="7058025" y="3226932"/>
                </a:cubicBezTo>
                <a:cubicBezTo>
                  <a:pt x="7053765" y="3246101"/>
                  <a:pt x="7048500" y="3265032"/>
                  <a:pt x="7043737" y="3284082"/>
                </a:cubicBezTo>
                <a:cubicBezTo>
                  <a:pt x="7038975" y="3326945"/>
                  <a:pt x="7035150" y="3369922"/>
                  <a:pt x="7029450" y="3412670"/>
                </a:cubicBezTo>
                <a:cubicBezTo>
                  <a:pt x="7025621" y="3441385"/>
                  <a:pt x="7015162" y="3469426"/>
                  <a:pt x="7015162" y="3498395"/>
                </a:cubicBezTo>
                <a:cubicBezTo>
                  <a:pt x="7015162" y="3636589"/>
                  <a:pt x="7021090" y="3774791"/>
                  <a:pt x="7029450" y="3912732"/>
                </a:cubicBezTo>
                <a:cubicBezTo>
                  <a:pt x="7044892" y="4167526"/>
                  <a:pt x="7043737" y="3903429"/>
                  <a:pt x="7043737" y="398417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ular Callout 42"/>
          <p:cNvSpPr/>
          <p:nvPr>
            <p:custDataLst>
              <p:tags r:id="rId1"/>
            </p:custDataLst>
          </p:nvPr>
        </p:nvSpPr>
        <p:spPr>
          <a:xfrm>
            <a:off x="928688" y="6152648"/>
            <a:ext cx="2908772" cy="533400"/>
          </a:xfrm>
          <a:prstGeom prst="wedgeRectCallout">
            <a:avLst>
              <a:gd name="adj1" fmla="val -21400"/>
              <a:gd name="adj2" fmla="val -18007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part </a:t>
            </a:r>
            <a:r>
              <a:rPr lang="en-US" smtClean="0">
                <a:solidFill>
                  <a:schemeClr val="tx1"/>
                </a:solidFill>
              </a:rPr>
              <a:t>is calculated first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4" name="Rectangular Callout 43"/>
          <p:cNvSpPr/>
          <p:nvPr>
            <p:custDataLst>
              <p:tags r:id="rId2"/>
            </p:custDataLst>
          </p:nvPr>
        </p:nvSpPr>
        <p:spPr>
          <a:xfrm>
            <a:off x="4247808" y="6164992"/>
            <a:ext cx="2908772" cy="533400"/>
          </a:xfrm>
          <a:prstGeom prst="wedgeRectCallout">
            <a:avLst>
              <a:gd name="adj1" fmla="val -53818"/>
              <a:gd name="adj2" fmla="val -35150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part second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5" name="Rectangular Callout 44"/>
          <p:cNvSpPr/>
          <p:nvPr>
            <p:custDataLst>
              <p:tags r:id="rId3"/>
            </p:custDataLst>
          </p:nvPr>
        </p:nvSpPr>
        <p:spPr>
          <a:xfrm>
            <a:off x="6134322" y="5161271"/>
            <a:ext cx="2908772" cy="533400"/>
          </a:xfrm>
          <a:prstGeom prst="wedgeRectCallout">
            <a:avLst>
              <a:gd name="adj1" fmla="val -21400"/>
              <a:gd name="adj2" fmla="val -18007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part last (in stages)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>
            <a:stCxn id="9" idx="2"/>
            <a:endCxn id="29" idx="0"/>
          </p:cNvCxnSpPr>
          <p:nvPr/>
        </p:nvCxnSpPr>
        <p:spPr>
          <a:xfrm>
            <a:off x="5802715" y="3196000"/>
            <a:ext cx="1" cy="165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20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3" grpId="0"/>
      <p:bldP spid="14" grpId="0"/>
      <p:bldP spid="24" grpId="0" build="allAtOnce"/>
      <p:bldP spid="25" grpId="0" build="allAtOnce"/>
      <p:bldP spid="26" grpId="0"/>
      <p:bldP spid="27" grpId="0"/>
      <p:bldP spid="28" grpId="0"/>
      <p:bldP spid="29" grpId="0"/>
      <p:bldP spid="30" grpId="0"/>
      <p:bldP spid="31" grpId="0"/>
      <p:bldP spid="31" grpId="1"/>
      <p:bldP spid="32" grpId="0"/>
      <p:bldP spid="32" grpId="1"/>
      <p:bldP spid="33" grpId="0"/>
      <p:bldP spid="34" grpId="0" build="allAtOnce"/>
      <p:bldP spid="38" grpId="0" animBg="1"/>
      <p:bldP spid="39" grpId="0" animBg="1"/>
      <p:bldP spid="40" grpId="0" animBg="1"/>
      <p:bldP spid="43" grpId="1" animBg="1"/>
      <p:bldP spid="43" grpId="2" animBg="1"/>
      <p:bldP spid="44" grpId="0" animBg="1"/>
      <p:bldP spid="44" grpId="1" animBg="1"/>
      <p:bldP spid="4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GCD (greatest </a:t>
            </a:r>
            <a:r>
              <a:rPr lang="en-US" dirty="0"/>
              <a:t>c</a:t>
            </a:r>
            <a:r>
              <a:rPr lang="en-US" dirty="0" smtClean="0"/>
              <a:t>ommon divisor)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/>
              <a:t>gcd</a:t>
            </a:r>
            <a:r>
              <a:rPr lang="en-US" sz="2800" dirty="0" smtClean="0"/>
              <a:t>(a, b) = largest integer that divides both a and b</a:t>
            </a:r>
          </a:p>
          <a:p>
            <a:r>
              <a:rPr lang="en-US" sz="2800" dirty="0" err="1" smtClean="0"/>
              <a:t>gcd</a:t>
            </a:r>
            <a:r>
              <a:rPr lang="en-US" sz="2800" dirty="0" smtClean="0"/>
              <a:t>(4, 8) = 4</a:t>
            </a:r>
          </a:p>
          <a:p>
            <a:r>
              <a:rPr lang="en-US" sz="2800" dirty="0" err="1" smtClean="0"/>
              <a:t>gcd</a:t>
            </a:r>
            <a:r>
              <a:rPr lang="en-US" sz="2800" dirty="0" smtClean="0"/>
              <a:t>(15, 25) = 5</a:t>
            </a:r>
          </a:p>
          <a:p>
            <a:r>
              <a:rPr lang="en-US" sz="2800" dirty="0" err="1" smtClean="0"/>
              <a:t>gcd</a:t>
            </a:r>
            <a:r>
              <a:rPr lang="en-US" sz="2800" dirty="0" smtClean="0"/>
              <a:t>(16, 35) = 1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How can we compute GCD?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E3A4CDBD-336F-4822-A21D-DAB0F38C06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6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Euclid’s method for computing GCD</a:t>
            </a:r>
            <a:br>
              <a:rPr lang="en-US" dirty="0" smtClean="0"/>
            </a:br>
            <a:r>
              <a:rPr lang="en-US" sz="3100" dirty="0" smtClean="0"/>
              <a:t>(circa 300 BC, still commonly used!)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	a		 if b = 0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gcd</a:t>
            </a:r>
            <a:r>
              <a:rPr lang="en-US" dirty="0" smtClean="0"/>
              <a:t>(a, b) = 	</a:t>
            </a:r>
            <a:r>
              <a:rPr lang="en-US" dirty="0" err="1" smtClean="0"/>
              <a:t>gcd</a:t>
            </a:r>
            <a:r>
              <a:rPr lang="en-US" dirty="0" smtClean="0"/>
              <a:t>(b, a)	 if a &lt; b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gcd</a:t>
            </a:r>
            <a:r>
              <a:rPr lang="en-US" dirty="0" smtClean="0"/>
              <a:t>(a-b, b)	 otherwise</a:t>
            </a:r>
            <a:endParaRPr lang="en-US" dirty="0"/>
          </a:p>
        </p:txBody>
      </p:sp>
      <p:pic>
        <p:nvPicPr>
          <p:cNvPr id="5" name="Picture 2" descr="euclid-1-sized.jpg (248×295)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400" y="4048124"/>
            <a:ext cx="2362200" cy="280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Left Brace 5"/>
          <p:cNvSpPr/>
          <p:nvPr>
            <p:custDataLst>
              <p:tags r:id="rId4"/>
            </p:custDataLst>
          </p:nvPr>
        </p:nvSpPr>
        <p:spPr>
          <a:xfrm>
            <a:off x="2895600" y="1676400"/>
            <a:ext cx="228600" cy="16764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E3A4CDBD-336F-4822-A21D-DAB0F38C06D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3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Python code for Euclid’s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(a, b):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"""Return the greatest common divisor of a and b."""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if b == 0: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return a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a &lt; b: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(b, a)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else: 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(a - b, b)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E3A4CDBD-336F-4822-A21D-DAB0F38C06D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7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Exponentiation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Goal</a:t>
            </a:r>
            <a:r>
              <a:rPr lang="en-US" dirty="0" smtClean="0"/>
              <a:t>:  Perform exponentiation, using only addition, subtraction, multiplication, and division.  (Example:  3</a:t>
            </a:r>
            <a:r>
              <a:rPr lang="en-US" baseline="30000" dirty="0" smtClean="0"/>
              <a:t>4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(base, exponent):</a:t>
            </a:r>
          </a:p>
          <a:p>
            <a:pPr marL="0" indent="0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 """Return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sz="2800" b="1" baseline="30000" dirty="0" err="1" smtClean="0">
                <a:latin typeface="Courier New" pitchFamily="49" charset="0"/>
                <a:cs typeface="Courier New" pitchFamily="49" charset="0"/>
              </a:rPr>
              <a:t>exponent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 Exponent is a non-negative integer."""</a:t>
            </a:r>
          </a:p>
          <a:p>
            <a:pPr marL="0" indent="0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 if exponent == 0:</a:t>
            </a:r>
          </a:p>
          <a:p>
            <a:pPr marL="0" indent="0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pPr marL="0" indent="0"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else:</a:t>
            </a:r>
          </a:p>
          <a:p>
            <a:pPr marL="0" indent="0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     return base *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(base, exponent - 1)</a:t>
            </a:r>
          </a:p>
          <a:p>
            <a:pPr marL="0" indent="0">
              <a:buNone/>
            </a:pPr>
            <a:r>
              <a:rPr lang="en-US" sz="2800" b="1" dirty="0" smtClean="0">
                <a:cs typeface="Courier New" pitchFamily="49" charset="0"/>
              </a:rPr>
              <a:t>Example:</a:t>
            </a:r>
          </a:p>
          <a:p>
            <a:pPr marL="0" indent="0">
              <a:buNone/>
            </a:pPr>
            <a:r>
              <a:rPr lang="en-US" sz="2800" dirty="0" err="1" smtClean="0">
                <a:cs typeface="Courier New" pitchFamily="49" charset="0"/>
              </a:rPr>
              <a:t>exp</a:t>
            </a:r>
            <a:r>
              <a:rPr lang="en-US" sz="2800" dirty="0" smtClean="0">
                <a:cs typeface="Courier New" pitchFamily="49" charset="0"/>
              </a:rPr>
              <a:t>(3, 4)</a:t>
            </a:r>
          </a:p>
          <a:p>
            <a:pPr marL="0" indent="0">
              <a:buNone/>
            </a:pPr>
            <a:r>
              <a:rPr lang="en-US" sz="2800" dirty="0" smtClean="0">
                <a:cs typeface="Courier New" pitchFamily="49" charset="0"/>
              </a:rPr>
              <a:t>3 * </a:t>
            </a:r>
            <a:r>
              <a:rPr lang="en-US" sz="2800" dirty="0" err="1" smtClean="0">
                <a:cs typeface="Courier New" pitchFamily="49" charset="0"/>
              </a:rPr>
              <a:t>exp</a:t>
            </a:r>
            <a:r>
              <a:rPr lang="en-US" sz="2800" dirty="0" smtClean="0">
                <a:cs typeface="Courier New" pitchFamily="49" charset="0"/>
              </a:rPr>
              <a:t>(3, 3)</a:t>
            </a:r>
          </a:p>
          <a:p>
            <a:pPr marL="0" indent="0">
              <a:buNone/>
            </a:pPr>
            <a:r>
              <a:rPr lang="en-US" sz="2800" dirty="0" smtClean="0">
                <a:cs typeface="Courier New" pitchFamily="49" charset="0"/>
              </a:rPr>
              <a:t>3 * (3 * </a:t>
            </a:r>
            <a:r>
              <a:rPr lang="en-US" sz="2800" dirty="0" err="1" smtClean="0">
                <a:cs typeface="Courier New" pitchFamily="49" charset="0"/>
              </a:rPr>
              <a:t>exp</a:t>
            </a:r>
            <a:r>
              <a:rPr lang="en-US" sz="2800" dirty="0" smtClean="0">
                <a:cs typeface="Courier New" pitchFamily="49" charset="0"/>
              </a:rPr>
              <a:t>(3, 2))</a:t>
            </a:r>
          </a:p>
          <a:p>
            <a:pPr marL="0" indent="0">
              <a:buNone/>
            </a:pPr>
            <a:r>
              <a:rPr lang="en-US" sz="2800" dirty="0" smtClean="0">
                <a:cs typeface="Courier New" pitchFamily="49" charset="0"/>
              </a:rPr>
              <a:t>3 * (3 * (3 * </a:t>
            </a:r>
            <a:r>
              <a:rPr lang="en-US" sz="2800" dirty="0" err="1" smtClean="0">
                <a:cs typeface="Courier New" pitchFamily="49" charset="0"/>
              </a:rPr>
              <a:t>exp</a:t>
            </a:r>
            <a:r>
              <a:rPr lang="en-US" sz="2800" dirty="0" smtClean="0">
                <a:cs typeface="Courier New" pitchFamily="49" charset="0"/>
              </a:rPr>
              <a:t>(3, 1)))</a:t>
            </a:r>
          </a:p>
          <a:p>
            <a:pPr marL="0" indent="0">
              <a:buNone/>
            </a:pPr>
            <a:r>
              <a:rPr lang="en-US" sz="2800" dirty="0" smtClean="0">
                <a:cs typeface="Courier New" pitchFamily="49" charset="0"/>
              </a:rPr>
              <a:t>3 * (3 * (3 * (3 * </a:t>
            </a:r>
            <a:r>
              <a:rPr lang="en-US" sz="2800" dirty="0" err="1" smtClean="0">
                <a:cs typeface="Courier New" pitchFamily="49" charset="0"/>
              </a:rPr>
              <a:t>exp</a:t>
            </a:r>
            <a:r>
              <a:rPr lang="en-US" sz="2800" dirty="0" smtClean="0">
                <a:cs typeface="Courier New" pitchFamily="49" charset="0"/>
              </a:rPr>
              <a:t>(3, 0))))</a:t>
            </a:r>
          </a:p>
          <a:p>
            <a:pPr marL="0" indent="0">
              <a:buNone/>
            </a:pPr>
            <a:r>
              <a:rPr lang="en-US" sz="2800" dirty="0">
                <a:cs typeface="Courier New" pitchFamily="49" charset="0"/>
              </a:rPr>
              <a:t>3 * (3 * (3 * (3 * </a:t>
            </a:r>
            <a:r>
              <a:rPr lang="en-US" sz="2800" dirty="0" smtClean="0">
                <a:cs typeface="Courier New" pitchFamily="49" charset="0"/>
              </a:rPr>
              <a:t>1)))</a:t>
            </a:r>
          </a:p>
          <a:p>
            <a:pPr marL="0" indent="0">
              <a:buNone/>
            </a:pPr>
            <a:endParaRPr lang="en-US" sz="2800" dirty="0" smtClean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E3A4CDBD-336F-4822-A21D-DAB0F38C06D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8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Faster exponentiation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4000" dirty="0" smtClean="0"/>
              <a:t>Suppose the exponent is even.</a:t>
            </a:r>
          </a:p>
          <a:p>
            <a:pPr marL="0" indent="0">
              <a:buNone/>
            </a:pPr>
            <a:r>
              <a:rPr lang="en-US" sz="4000" dirty="0" smtClean="0"/>
              <a:t>Then,  </a:t>
            </a:r>
            <a:r>
              <a:rPr lang="en-US" sz="4000" dirty="0" err="1" smtClean="0"/>
              <a:t>base</a:t>
            </a:r>
            <a:r>
              <a:rPr lang="en-US" sz="4000" baseline="30000" dirty="0" err="1" smtClean="0"/>
              <a:t>exponent</a:t>
            </a:r>
            <a:r>
              <a:rPr lang="en-US" sz="4000" dirty="0" smtClean="0"/>
              <a:t> = (base*base)</a:t>
            </a:r>
            <a:r>
              <a:rPr lang="en-US" sz="4000" baseline="30000" dirty="0" smtClean="0"/>
              <a:t>exponent/2</a:t>
            </a:r>
          </a:p>
          <a:p>
            <a:pPr marL="0" indent="0">
              <a:buNone/>
            </a:pPr>
            <a:r>
              <a:rPr lang="en-US" sz="4000" dirty="0" smtClean="0"/>
              <a:t>Examples:  3</a:t>
            </a:r>
            <a:r>
              <a:rPr lang="en-US" sz="4000" baseline="30000" dirty="0" smtClean="0"/>
              <a:t>4</a:t>
            </a:r>
            <a:r>
              <a:rPr lang="en-US" sz="4000" dirty="0" smtClean="0"/>
              <a:t> = 9</a:t>
            </a:r>
            <a:r>
              <a:rPr lang="en-US" sz="4000" baseline="30000" dirty="0" smtClean="0"/>
              <a:t>2</a:t>
            </a:r>
            <a:r>
              <a:rPr lang="en-US" sz="4000" dirty="0"/>
              <a:t> </a:t>
            </a:r>
            <a:r>
              <a:rPr lang="en-US" sz="4000" dirty="0" smtClean="0"/>
              <a:t>    9</a:t>
            </a:r>
            <a:r>
              <a:rPr lang="en-US" sz="4000" baseline="30000" dirty="0" smtClean="0"/>
              <a:t>2</a:t>
            </a:r>
            <a:r>
              <a:rPr lang="en-US" sz="4000" dirty="0" smtClean="0"/>
              <a:t> = 81</a:t>
            </a:r>
            <a:r>
              <a:rPr lang="en-US" sz="4000" baseline="30000" dirty="0" smtClean="0"/>
              <a:t>1</a:t>
            </a:r>
            <a:r>
              <a:rPr lang="en-US" sz="4000" dirty="0"/>
              <a:t> </a:t>
            </a:r>
            <a:r>
              <a:rPr lang="en-US" sz="4000" dirty="0" smtClean="0"/>
              <a:t>    5</a:t>
            </a:r>
            <a:r>
              <a:rPr lang="en-US" sz="4000" baseline="30000" dirty="0" smtClean="0"/>
              <a:t>12</a:t>
            </a:r>
            <a:r>
              <a:rPr lang="en-US" sz="4000" dirty="0" smtClean="0"/>
              <a:t> = 25</a:t>
            </a:r>
            <a:r>
              <a:rPr lang="en-US" sz="4000" baseline="30000" dirty="0" smtClean="0"/>
              <a:t>6     </a:t>
            </a:r>
            <a:r>
              <a:rPr lang="en-US" sz="4000" dirty="0" smtClean="0"/>
              <a:t>25</a:t>
            </a:r>
            <a:r>
              <a:rPr lang="en-US" sz="4000" baseline="30000" dirty="0" smtClean="0"/>
              <a:t>6</a:t>
            </a:r>
            <a:r>
              <a:rPr lang="en-US" sz="4000" dirty="0" smtClean="0"/>
              <a:t> = 625</a:t>
            </a:r>
            <a:r>
              <a:rPr lang="en-US" sz="4000" baseline="30000" dirty="0" smtClean="0"/>
              <a:t>3</a:t>
            </a:r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New implementation:</a:t>
            </a:r>
          </a:p>
          <a:p>
            <a:pPr marL="0" indent="0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(base, exponent):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"""Return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b="1" baseline="30000" dirty="0" err="1">
                <a:latin typeface="Courier New" pitchFamily="49" charset="0"/>
                <a:cs typeface="Courier New" pitchFamily="49" charset="0"/>
              </a:rPr>
              <a:t>exponent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 Exponent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is a non-negative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integer."""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if exponent == 0: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exponent % 2 == 0: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return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(base * base, exponent / 2)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return base *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(base, exponent - 1)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E3A4CDBD-336F-4822-A21D-DAB0F38C06D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1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Three recursive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</a:p>
          <a:p>
            <a:r>
              <a:rPr lang="en-US" dirty="0" smtClean="0"/>
              <a:t>GCD (greatest common divisor)</a:t>
            </a:r>
          </a:p>
          <a:p>
            <a:r>
              <a:rPr lang="en-US" dirty="0" smtClean="0"/>
              <a:t>Exponentiation</a:t>
            </a:r>
          </a:p>
          <a:p>
            <a:endParaRPr lang="en-US" dirty="0"/>
          </a:p>
        </p:txBody>
      </p:sp>
      <p:sp>
        <p:nvSpPr>
          <p:cNvPr id="4" name="Right Brace 3"/>
          <p:cNvSpPr/>
          <p:nvPr>
            <p:custDataLst>
              <p:tags r:id="rId3"/>
            </p:custDataLst>
          </p:nvPr>
        </p:nvSpPr>
        <p:spPr>
          <a:xfrm>
            <a:off x="6096000" y="2286000"/>
            <a:ext cx="228600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6400800" y="2286000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Used in cryptography, which protects information and communication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E3A4CDBD-336F-4822-A21D-DAB0F38C06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9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Comparing the two algorithms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202008" y="1123950"/>
            <a:ext cx="4191000" cy="639762"/>
          </a:xfrm>
        </p:spPr>
        <p:txBody>
          <a:bodyPr>
            <a:noAutofit/>
          </a:bodyPr>
          <a:lstStyle/>
          <a:p>
            <a:r>
              <a:rPr lang="en-US" sz="2000" dirty="0" smtClean="0"/>
              <a:t>Original algorithm:  12 multiplications</a:t>
            </a: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228600" y="1763712"/>
            <a:ext cx="5334000" cy="39512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100" dirty="0" err="1" smtClean="0"/>
              <a:t>exp</a:t>
            </a:r>
            <a:r>
              <a:rPr lang="en-US" sz="2100" dirty="0" smtClean="0"/>
              <a:t>(5, 12)</a:t>
            </a:r>
          </a:p>
          <a:p>
            <a:pPr marL="0" indent="0">
              <a:buNone/>
            </a:pPr>
            <a:r>
              <a:rPr lang="en-US" sz="2100" dirty="0" smtClean="0"/>
              <a:t>5 * </a:t>
            </a:r>
            <a:r>
              <a:rPr lang="en-US" sz="2100" dirty="0" err="1"/>
              <a:t>exp</a:t>
            </a:r>
            <a:r>
              <a:rPr lang="en-US" sz="2100" dirty="0"/>
              <a:t>(5, </a:t>
            </a:r>
            <a:r>
              <a:rPr lang="en-US" sz="2100" dirty="0" smtClean="0"/>
              <a:t>11)</a:t>
            </a:r>
            <a:endParaRPr lang="en-US" sz="2100" dirty="0"/>
          </a:p>
          <a:p>
            <a:pPr marL="0" indent="0">
              <a:buNone/>
            </a:pPr>
            <a:r>
              <a:rPr lang="en-US" sz="2100" dirty="0" smtClean="0"/>
              <a:t>5 * 5 * </a:t>
            </a:r>
            <a:r>
              <a:rPr lang="en-US" sz="2100" dirty="0" err="1"/>
              <a:t>exp</a:t>
            </a:r>
            <a:r>
              <a:rPr lang="en-US" sz="2100" dirty="0"/>
              <a:t>(5, </a:t>
            </a:r>
            <a:r>
              <a:rPr lang="en-US" sz="2100" dirty="0" smtClean="0"/>
              <a:t>10)</a:t>
            </a:r>
            <a:endParaRPr lang="en-US" sz="2100" dirty="0"/>
          </a:p>
          <a:p>
            <a:pPr marL="0" indent="0">
              <a:buNone/>
            </a:pPr>
            <a:r>
              <a:rPr lang="en-US" sz="2100" dirty="0" smtClean="0"/>
              <a:t>5 * 5 * 5 * </a:t>
            </a:r>
            <a:r>
              <a:rPr lang="en-US" sz="2100" dirty="0" err="1"/>
              <a:t>exp</a:t>
            </a:r>
            <a:r>
              <a:rPr lang="en-US" sz="2100" dirty="0"/>
              <a:t>(5, </a:t>
            </a:r>
            <a:r>
              <a:rPr lang="en-US" sz="2100" dirty="0" smtClean="0"/>
              <a:t>9)</a:t>
            </a:r>
            <a:endParaRPr lang="en-US" sz="2100" dirty="0"/>
          </a:p>
          <a:p>
            <a:pPr marL="0" indent="0">
              <a:buNone/>
            </a:pPr>
            <a:r>
              <a:rPr lang="en-US" sz="2100" dirty="0" smtClean="0"/>
              <a:t>…</a:t>
            </a:r>
          </a:p>
          <a:p>
            <a:pPr marL="0" indent="0">
              <a:buNone/>
            </a:pPr>
            <a:r>
              <a:rPr lang="en-US" sz="2100" dirty="0" smtClean="0"/>
              <a:t>5 * 5 * 5 * 5 * 5 * 5 * 5 * 5 * 5 * 5 * 5 * 5 * </a:t>
            </a:r>
            <a:r>
              <a:rPr lang="en-US" sz="2100" dirty="0" err="1" smtClean="0"/>
              <a:t>exp</a:t>
            </a:r>
            <a:r>
              <a:rPr lang="en-US" sz="2100" dirty="0" smtClean="0"/>
              <a:t>(5, 0)</a:t>
            </a:r>
          </a:p>
          <a:p>
            <a:pPr marL="0" indent="0">
              <a:buNone/>
            </a:pPr>
            <a:r>
              <a:rPr lang="en-US" sz="2100" dirty="0" smtClean="0"/>
              <a:t>5 * 5 * 5 * 5 * 5 * 5 * 5 * 5 * 5 * 5 * 5 * 5 </a:t>
            </a:r>
            <a:r>
              <a:rPr lang="en-US" sz="2100" dirty="0" smtClean="0">
                <a:solidFill>
                  <a:srgbClr val="FF0000"/>
                </a:solidFill>
              </a:rPr>
              <a:t>*</a:t>
            </a:r>
            <a:r>
              <a:rPr lang="en-US" sz="2100" dirty="0" smtClean="0"/>
              <a:t> 1</a:t>
            </a:r>
          </a:p>
          <a:p>
            <a:pPr marL="0" indent="0">
              <a:buNone/>
            </a:pPr>
            <a:r>
              <a:rPr lang="en-US" sz="2100" dirty="0" smtClean="0"/>
              <a:t>5 * 5 * 5 * 5 * 5 * 5 * 5 * 5 * 5 * 5 * 5 </a:t>
            </a:r>
            <a:r>
              <a:rPr lang="en-US" sz="2100" dirty="0" smtClean="0">
                <a:solidFill>
                  <a:srgbClr val="FF0000"/>
                </a:solidFill>
              </a:rPr>
              <a:t>*</a:t>
            </a:r>
            <a:r>
              <a:rPr lang="en-US" sz="2100" dirty="0" smtClean="0"/>
              <a:t> 5</a:t>
            </a:r>
          </a:p>
          <a:p>
            <a:pPr marL="0" indent="0">
              <a:buNone/>
            </a:pPr>
            <a:r>
              <a:rPr lang="en-US" sz="2100" dirty="0" smtClean="0"/>
              <a:t>5 * 5 * 5 * 5 * 5 * 5 * 5 * 5 * 5 * 5 </a:t>
            </a:r>
            <a:r>
              <a:rPr lang="en-US" sz="2100" dirty="0" smtClean="0">
                <a:solidFill>
                  <a:srgbClr val="FF0000"/>
                </a:solidFill>
              </a:rPr>
              <a:t>*</a:t>
            </a:r>
            <a:r>
              <a:rPr lang="en-US" sz="2100" dirty="0" smtClean="0"/>
              <a:t> 25 </a:t>
            </a:r>
          </a:p>
          <a:p>
            <a:pPr marL="0" indent="0">
              <a:buNone/>
            </a:pPr>
            <a:r>
              <a:rPr lang="en-US" sz="2100" dirty="0" smtClean="0"/>
              <a:t>5 * 5 * 5 * 5 * 5 * 5 * 5 * 5 * 5 </a:t>
            </a:r>
            <a:r>
              <a:rPr lang="en-US" sz="2100" dirty="0" smtClean="0">
                <a:solidFill>
                  <a:srgbClr val="FF0000"/>
                </a:solidFill>
              </a:rPr>
              <a:t>*</a:t>
            </a:r>
            <a:r>
              <a:rPr lang="en-US" sz="2100" dirty="0" smtClean="0"/>
              <a:t> 125</a:t>
            </a:r>
          </a:p>
          <a:p>
            <a:pPr marL="0" indent="0">
              <a:buNone/>
            </a:pPr>
            <a:r>
              <a:rPr lang="en-US" sz="2100" dirty="0" smtClean="0"/>
              <a:t>…</a:t>
            </a:r>
          </a:p>
          <a:p>
            <a:pPr marL="0" indent="0">
              <a:buNone/>
            </a:pPr>
            <a:r>
              <a:rPr lang="en-US" sz="2100" dirty="0" smtClean="0"/>
              <a:t>244140625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45025" y="1123950"/>
            <a:ext cx="4041775" cy="63976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Fast algorithm:  5 multiplications</a:t>
            </a:r>
            <a:endParaRPr lang="en-US" sz="20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5562600" y="1763712"/>
            <a:ext cx="3352800" cy="42560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 err="1" smtClean="0"/>
              <a:t>exp</a:t>
            </a:r>
            <a:r>
              <a:rPr lang="en-US" sz="1900" dirty="0" smtClean="0"/>
              <a:t>(5, 12)</a:t>
            </a:r>
          </a:p>
          <a:p>
            <a:pPr marL="0" indent="0">
              <a:buNone/>
            </a:pPr>
            <a:r>
              <a:rPr lang="en-US" sz="1900" dirty="0"/>
              <a:t> </a:t>
            </a:r>
            <a:r>
              <a:rPr lang="en-US" sz="1900" dirty="0" smtClean="0"/>
              <a:t>     (5 </a:t>
            </a:r>
            <a:r>
              <a:rPr lang="en-US" sz="1900" dirty="0" smtClean="0">
                <a:solidFill>
                  <a:srgbClr val="FF0000"/>
                </a:solidFill>
              </a:rPr>
              <a:t>*</a:t>
            </a:r>
            <a:r>
              <a:rPr lang="en-US" sz="1900" dirty="0" smtClean="0"/>
              <a:t> 5)</a:t>
            </a:r>
            <a:r>
              <a:rPr lang="en-US" sz="1900" baseline="30000" dirty="0" smtClean="0"/>
              <a:t>6</a:t>
            </a:r>
            <a:endParaRPr lang="en-US" sz="1900" dirty="0" smtClean="0"/>
          </a:p>
          <a:p>
            <a:pPr marL="0" indent="0">
              <a:buNone/>
            </a:pPr>
            <a:r>
              <a:rPr lang="en-US" sz="1900" dirty="0" err="1" smtClean="0"/>
              <a:t>exp</a:t>
            </a:r>
            <a:r>
              <a:rPr lang="en-US" sz="1900" dirty="0" smtClean="0"/>
              <a:t>(25, 6)</a:t>
            </a:r>
          </a:p>
          <a:p>
            <a:pPr marL="0" indent="0">
              <a:buNone/>
            </a:pPr>
            <a:r>
              <a:rPr lang="en-US" sz="1900" dirty="0" smtClean="0"/>
              <a:t>      (25 </a:t>
            </a:r>
            <a:r>
              <a:rPr lang="en-US" sz="1900" dirty="0" smtClean="0">
                <a:solidFill>
                  <a:srgbClr val="FF0000"/>
                </a:solidFill>
              </a:rPr>
              <a:t>*</a:t>
            </a:r>
            <a:r>
              <a:rPr lang="en-US" sz="1900" dirty="0" smtClean="0"/>
              <a:t> 25)</a:t>
            </a:r>
            <a:r>
              <a:rPr lang="en-US" sz="1900" baseline="30000" dirty="0" smtClean="0"/>
              <a:t>3</a:t>
            </a:r>
            <a:endParaRPr lang="en-US" sz="1900" dirty="0" smtClean="0"/>
          </a:p>
          <a:p>
            <a:pPr marL="0" indent="0">
              <a:buNone/>
            </a:pPr>
            <a:r>
              <a:rPr lang="en-US" sz="1900" dirty="0" err="1" smtClean="0"/>
              <a:t>exp</a:t>
            </a:r>
            <a:r>
              <a:rPr lang="en-US" sz="1900" dirty="0" smtClean="0"/>
              <a:t>(625, 3)</a:t>
            </a:r>
          </a:p>
          <a:p>
            <a:pPr marL="0" indent="0">
              <a:buNone/>
            </a:pPr>
            <a:r>
              <a:rPr lang="en-US" sz="1900" dirty="0" smtClean="0"/>
              <a:t>625 * </a:t>
            </a:r>
            <a:r>
              <a:rPr lang="en-US" sz="1900" dirty="0" err="1" smtClean="0"/>
              <a:t>exp</a:t>
            </a:r>
            <a:r>
              <a:rPr lang="en-US" sz="1900" dirty="0" smtClean="0"/>
              <a:t>(625, 2)</a:t>
            </a:r>
          </a:p>
          <a:p>
            <a:pPr marL="0" indent="0">
              <a:buNone/>
            </a:pPr>
            <a:r>
              <a:rPr lang="en-US" sz="1900" dirty="0"/>
              <a:t> </a:t>
            </a:r>
            <a:r>
              <a:rPr lang="en-US" sz="1900" dirty="0" smtClean="0"/>
              <a:t>                 (625 </a:t>
            </a:r>
            <a:r>
              <a:rPr lang="en-US" sz="1900" dirty="0">
                <a:solidFill>
                  <a:srgbClr val="FF0000"/>
                </a:solidFill>
              </a:rPr>
              <a:t>*</a:t>
            </a:r>
            <a:r>
              <a:rPr lang="en-US" sz="1900" dirty="0" smtClean="0"/>
              <a:t> 625)</a:t>
            </a:r>
            <a:r>
              <a:rPr lang="en-US" sz="1900" baseline="30000" dirty="0" smtClean="0"/>
              <a:t>1</a:t>
            </a:r>
            <a:r>
              <a:rPr lang="en-US" sz="1900" dirty="0" smtClean="0"/>
              <a:t> </a:t>
            </a:r>
          </a:p>
          <a:p>
            <a:pPr marL="0" indent="0">
              <a:buNone/>
            </a:pPr>
            <a:r>
              <a:rPr lang="en-US" sz="1900" dirty="0" smtClean="0"/>
              <a:t>625 * </a:t>
            </a:r>
            <a:r>
              <a:rPr lang="en-US" sz="1900" dirty="0" err="1" smtClean="0"/>
              <a:t>exp</a:t>
            </a:r>
            <a:r>
              <a:rPr lang="en-US" sz="1900" dirty="0" smtClean="0"/>
              <a:t>(390625, 1)</a:t>
            </a:r>
            <a:endParaRPr lang="en-US" sz="1900" dirty="0"/>
          </a:p>
          <a:p>
            <a:pPr marL="0" indent="0">
              <a:buNone/>
            </a:pPr>
            <a:r>
              <a:rPr lang="en-US" sz="1900" dirty="0" smtClean="0"/>
              <a:t>625 * </a:t>
            </a:r>
            <a:r>
              <a:rPr lang="en-US" sz="1900" dirty="0"/>
              <a:t>390625 </a:t>
            </a:r>
            <a:r>
              <a:rPr lang="en-US" sz="1900" dirty="0" smtClean="0"/>
              <a:t>* </a:t>
            </a:r>
            <a:r>
              <a:rPr lang="en-US" sz="1900" dirty="0" err="1" smtClean="0"/>
              <a:t>exp</a:t>
            </a:r>
            <a:r>
              <a:rPr lang="en-US" sz="1900" dirty="0" smtClean="0"/>
              <a:t>(390625</a:t>
            </a:r>
            <a:r>
              <a:rPr lang="en-US" sz="1900" dirty="0"/>
              <a:t>, </a:t>
            </a:r>
            <a:r>
              <a:rPr lang="en-US" sz="1900" dirty="0" smtClean="0"/>
              <a:t>0)</a:t>
            </a:r>
            <a:endParaRPr lang="en-US" sz="1900" dirty="0"/>
          </a:p>
          <a:p>
            <a:pPr marL="0" indent="0">
              <a:buNone/>
            </a:pPr>
            <a:r>
              <a:rPr lang="en-US" sz="1900" dirty="0" smtClean="0"/>
              <a:t>625 * </a:t>
            </a:r>
            <a:r>
              <a:rPr lang="en-US" sz="1900" dirty="0"/>
              <a:t>390625 </a:t>
            </a:r>
            <a:r>
              <a:rPr lang="en-US" sz="1900" dirty="0" smtClean="0">
                <a:solidFill>
                  <a:srgbClr val="FF0000"/>
                </a:solidFill>
              </a:rPr>
              <a:t>*</a:t>
            </a:r>
            <a:r>
              <a:rPr lang="en-US" sz="1900" dirty="0" smtClean="0"/>
              <a:t> 1</a:t>
            </a:r>
          </a:p>
          <a:p>
            <a:pPr marL="0" indent="0">
              <a:buNone/>
            </a:pPr>
            <a:r>
              <a:rPr lang="en-US" sz="1900" dirty="0" smtClean="0"/>
              <a:t>625 </a:t>
            </a:r>
            <a:r>
              <a:rPr lang="en-US" sz="1900" dirty="0" smtClean="0">
                <a:solidFill>
                  <a:srgbClr val="FF0000"/>
                </a:solidFill>
              </a:rPr>
              <a:t>*</a:t>
            </a:r>
            <a:r>
              <a:rPr lang="en-US" sz="1900" dirty="0" smtClean="0"/>
              <a:t> 390625</a:t>
            </a:r>
          </a:p>
          <a:p>
            <a:pPr marL="0" indent="0">
              <a:buNone/>
            </a:pPr>
            <a:r>
              <a:rPr lang="en-US" sz="1900" dirty="0" smtClean="0"/>
              <a:t>244140625</a:t>
            </a:r>
          </a:p>
        </p:txBody>
      </p:sp>
      <p:sp>
        <p:nvSpPr>
          <p:cNvPr id="8" name="TextBox 7"/>
          <p:cNvSpPr txBox="1"/>
          <p:nvPr>
            <p:custDataLst>
              <p:tags r:id="rId6"/>
            </p:custDataLst>
          </p:nvPr>
        </p:nvSpPr>
        <p:spPr>
          <a:xfrm>
            <a:off x="304799" y="6019800"/>
            <a:ext cx="68623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Speed matters:  </a:t>
            </a:r>
            <a:br>
              <a:rPr lang="en-US" sz="2000" dirty="0" smtClean="0"/>
            </a:br>
            <a:r>
              <a:rPr lang="en-US" sz="2000" dirty="0" smtClean="0"/>
              <a:t>In cryptography, exponentiation is done with 600-digit numbers.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E3A4CDBD-336F-4822-A21D-DAB0F38C06D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2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Recursion vs.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Any recursive algorithm can be re-implemented as a loop instead</a:t>
            </a:r>
          </a:p>
          <a:p>
            <a:pPr lvl="1"/>
            <a:r>
              <a:rPr lang="en-US" dirty="0" smtClean="0"/>
              <a:t>This is an “iterative” expression of the algorithm</a:t>
            </a:r>
          </a:p>
          <a:p>
            <a:r>
              <a:rPr lang="en-US" dirty="0" smtClean="0"/>
              <a:t>Any loop can be implemented as recursion instead</a:t>
            </a:r>
          </a:p>
          <a:p>
            <a:endParaRPr lang="en-US" dirty="0" smtClean="0"/>
          </a:p>
          <a:p>
            <a:r>
              <a:rPr lang="en-US" dirty="0" smtClean="0"/>
              <a:t>Sometimes recursion is clearer and simpler</a:t>
            </a:r>
          </a:p>
          <a:p>
            <a:pPr lvl="1"/>
            <a:r>
              <a:rPr lang="en-US" dirty="0" smtClean="0"/>
              <a:t>Mostly for data structures with a recursive structure</a:t>
            </a:r>
          </a:p>
          <a:p>
            <a:r>
              <a:rPr lang="en-US" dirty="0" smtClean="0"/>
              <a:t>Sometimes iteration is clearer and simpler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E3A4CDBD-336F-4822-A21D-DAB0F38C06D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4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Sorting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5344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Python’s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sorted</a:t>
            </a:r>
            <a:r>
              <a:rPr lang="en-US" dirty="0" smtClean="0"/>
              <a:t>  function</a:t>
            </a:r>
            <a:br>
              <a:rPr lang="en-US" dirty="0" smtClean="0"/>
            </a:br>
            <a:r>
              <a:rPr lang="en-US" dirty="0" smtClean="0"/>
              <a:t>returns a sorted version of a list.</a:t>
            </a:r>
          </a:p>
          <a:p>
            <a:pPr marL="45720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sorted([3, 1, 4, 1, 5, 9])</a:t>
            </a:r>
          </a:p>
          <a:p>
            <a:pPr marL="457200" lvl="1" indent="0">
              <a:buNone/>
            </a:pPr>
            <a:r>
              <a:rPr lang="en-US" dirty="0" smtClean="0">
                <a:sym typeface="Symbol"/>
              </a:rPr>
              <a:t>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[1, 1, 3, 4, 5, 9]</a:t>
            </a:r>
          </a:p>
          <a:p>
            <a:r>
              <a:rPr lang="en-US" dirty="0" smtClean="0"/>
              <a:t>How could you implement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sorted</a:t>
            </a:r>
            <a:r>
              <a:rPr lang="en-US" dirty="0" smtClean="0"/>
              <a:t>?</a:t>
            </a:r>
          </a:p>
          <a:p>
            <a:r>
              <a:rPr lang="en-US" dirty="0" smtClean="0"/>
              <a:t>Idea (“quicksort”, invented in 1960):</a:t>
            </a:r>
          </a:p>
          <a:p>
            <a:pPr lvl="1"/>
            <a:r>
              <a:rPr lang="en-US" dirty="0" smtClean="0"/>
              <a:t>Choose an arbitrary element (the “pivot”)</a:t>
            </a:r>
          </a:p>
          <a:p>
            <a:pPr lvl="1"/>
            <a:r>
              <a:rPr lang="en-US" dirty="0" smtClean="0"/>
              <a:t>Collect the smaller items and put them on its left</a:t>
            </a:r>
          </a:p>
          <a:p>
            <a:pPr lvl="1"/>
            <a:r>
              <a:rPr lang="en-US" dirty="0" smtClean="0"/>
              <a:t>Collect the larger items and put them on its right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E3A4CDBD-336F-4822-A21D-DAB0F38C06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4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First version of quicksort (broken)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4582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quicksort(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"""Return a sorted version of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."""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pivot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[0]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smaller = [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elt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elt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if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elt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 pivot]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larger = [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elt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elt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if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elt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&gt; pivot]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return smaller + [pivot] + larger</a:t>
            </a:r>
          </a:p>
          <a:p>
            <a:pPr marL="0" indent="0"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(quicksort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([3, 1, 4,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5, 9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 </a:t>
            </a:r>
            <a:r>
              <a:rPr lang="en-US" dirty="0" smtClean="0"/>
              <a:t>[1, 1, 3, 4, 5, 9]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There are </a:t>
            </a:r>
            <a:r>
              <a:rPr lang="en-US" b="1" dirty="0" smtClean="0"/>
              <a:t>three problems </a:t>
            </a:r>
            <a:r>
              <a:rPr lang="en-US" dirty="0" smtClean="0"/>
              <a:t>with this </a:t>
            </a:r>
            <a:r>
              <a:rPr lang="en-US" dirty="0" smtClean="0"/>
              <a:t>definition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E3A4CDBD-336F-4822-A21D-DAB0F38C06D3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43600" y="1348066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6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99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86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Problems with first version of quicksort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“smaller” and “larger” </a:t>
            </a:r>
            <a:r>
              <a:rPr lang="en-US" dirty="0" smtClean="0"/>
              <a:t>lists aren’t sorted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Fails if the input list is empty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Duplicate elements equal to the pivot are </a:t>
            </a:r>
            <a:r>
              <a:rPr lang="en-US" dirty="0" smtClean="0"/>
              <a:t>lost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E3A4CDBD-336F-4822-A21D-DAB0F38C06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Final version of quicksort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52400" y="1600200"/>
            <a:ext cx="9067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quicksort(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"""Return a sorted version of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."""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 2: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lst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pivot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[0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smaller = 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elt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elt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elt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 pivot]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pivots = [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elt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elt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elt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== pivot]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larger = 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elt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elt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elt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&gt; pivot]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quicksort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(smaller) +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pivots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quicksort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(larger)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E3A4CDBD-336F-4822-A21D-DAB0F38C06D3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81800" y="1455738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6"/>
              </a:rPr>
              <a:t>See in python tuto</a:t>
            </a:r>
            <a:r>
              <a:rPr lang="en-US" dirty="0" smtClean="0">
                <a:hlinkClick r:id="rId7"/>
              </a:rPr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21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form of a recursive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Determine whether the problem is small or large</a:t>
            </a:r>
          </a:p>
          <a:p>
            <a:r>
              <a:rPr lang="en-US" dirty="0" smtClean="0"/>
              <a:t>If the problem is small:		</a:t>
            </a:r>
            <a:r>
              <a:rPr lang="en-US" sz="3000" dirty="0" smtClean="0"/>
              <a:t>(“</a:t>
            </a:r>
            <a:r>
              <a:rPr lang="en-US" sz="3000" dirty="0" smtClean="0">
                <a:solidFill>
                  <a:srgbClr val="FF0000"/>
                </a:solidFill>
              </a:rPr>
              <a:t>base case</a:t>
            </a:r>
            <a:r>
              <a:rPr lang="en-US" sz="3000" dirty="0" smtClean="0"/>
              <a:t>”)</a:t>
            </a:r>
            <a:endParaRPr lang="en-US" sz="3000" dirty="0"/>
          </a:p>
          <a:p>
            <a:pPr lvl="1"/>
            <a:r>
              <a:rPr lang="en-US" dirty="0" smtClean="0"/>
              <a:t>Solve </a:t>
            </a:r>
            <a:r>
              <a:rPr lang="en-US" dirty="0"/>
              <a:t>the whole </a:t>
            </a:r>
            <a:r>
              <a:rPr lang="en-US" dirty="0" smtClean="0"/>
              <a:t>thing </a:t>
            </a:r>
          </a:p>
          <a:p>
            <a:r>
              <a:rPr lang="en-US" dirty="0" smtClean="0"/>
              <a:t>If the problem is large:		</a:t>
            </a:r>
            <a:r>
              <a:rPr lang="en-US" sz="3000" dirty="0" smtClean="0"/>
              <a:t>(“</a:t>
            </a:r>
            <a:r>
              <a:rPr lang="en-US" sz="3000" dirty="0" smtClean="0">
                <a:solidFill>
                  <a:srgbClr val="FF0000"/>
                </a:solidFill>
              </a:rPr>
              <a:t>recursive case</a:t>
            </a:r>
            <a:r>
              <a:rPr lang="en-US" sz="3000" dirty="0" smtClean="0"/>
              <a:t>”)</a:t>
            </a:r>
          </a:p>
          <a:p>
            <a:pPr lvl="1"/>
            <a:r>
              <a:rPr lang="en-US" dirty="0" smtClean="0"/>
              <a:t>Divide </a:t>
            </a:r>
            <a:r>
              <a:rPr lang="en-US" dirty="0"/>
              <a:t>the </a:t>
            </a:r>
            <a:r>
              <a:rPr lang="en-US" dirty="0" smtClean="0"/>
              <a:t>problem, creating one or more smaller problems</a:t>
            </a:r>
            <a:endParaRPr lang="en-US" dirty="0"/>
          </a:p>
          <a:p>
            <a:pPr lvl="1"/>
            <a:r>
              <a:rPr lang="en-US" dirty="0"/>
              <a:t>Ask someone else </a:t>
            </a:r>
            <a:r>
              <a:rPr lang="en-US" dirty="0" smtClean="0"/>
              <a:t>to solve the smaller problems</a:t>
            </a:r>
          </a:p>
          <a:p>
            <a:pPr lvl="2"/>
            <a:r>
              <a:rPr lang="en-US" dirty="0" smtClean="0"/>
              <a:t>Recursive call to do most </a:t>
            </a:r>
            <a:r>
              <a:rPr lang="en-US" dirty="0"/>
              <a:t>of the work</a:t>
            </a:r>
          </a:p>
          <a:p>
            <a:pPr lvl="1"/>
            <a:r>
              <a:rPr lang="en-US" dirty="0" smtClean="0"/>
              <a:t>(Maybe) Do </a:t>
            </a:r>
            <a:r>
              <a:rPr lang="en-US" dirty="0"/>
              <a:t>a small amount of </a:t>
            </a:r>
            <a:r>
              <a:rPr lang="en-US" dirty="0" err="1"/>
              <a:t>postprocessing</a:t>
            </a:r>
            <a:r>
              <a:rPr lang="en-US" dirty="0"/>
              <a:t> on the </a:t>
            </a:r>
            <a:r>
              <a:rPr lang="en-US" dirty="0" smtClean="0"/>
              <a:t>result(s) of the recursive call(s)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E3A4CDBD-336F-4822-A21D-DAB0F38C06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6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Recursion design philosophy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Recursion expresses the essence of divide and conquer</a:t>
            </a:r>
          </a:p>
          <a:p>
            <a:pPr lvl="1"/>
            <a:r>
              <a:rPr lang="en-US" dirty="0"/>
              <a:t>Solve a smaller </a:t>
            </a:r>
            <a:r>
              <a:rPr lang="en-US" dirty="0" err="1"/>
              <a:t>subproblem</a:t>
            </a:r>
            <a:r>
              <a:rPr lang="en-US" dirty="0"/>
              <a:t>(s), then</a:t>
            </a:r>
          </a:p>
          <a:p>
            <a:pPr lvl="1"/>
            <a:r>
              <a:rPr lang="en-US" dirty="0"/>
              <a:t>Use the </a:t>
            </a:r>
            <a:r>
              <a:rPr lang="en-US" dirty="0" smtClean="0"/>
              <a:t>answer(s) </a:t>
            </a:r>
            <a:r>
              <a:rPr lang="en-US" dirty="0"/>
              <a:t>to solve the original problem</a:t>
            </a:r>
          </a:p>
          <a:p>
            <a:endParaRPr lang="en-US" dirty="0" smtClean="0"/>
          </a:p>
          <a:p>
            <a:r>
              <a:rPr lang="en-US" dirty="0" smtClean="0"/>
              <a:t>Passing the buck:  I </a:t>
            </a:r>
            <a:r>
              <a:rPr lang="en-US" dirty="0"/>
              <a:t>am willing to do a small amount of work, as long as I can offload most of the work to someone </a:t>
            </a:r>
            <a:r>
              <a:rPr lang="en-US" dirty="0" smtClean="0"/>
              <a:t>else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Wishful </a:t>
            </a:r>
            <a:r>
              <a:rPr lang="en-US" dirty="0"/>
              <a:t>thinking:  If someone else solves most of the problem, then I will do the </a:t>
            </a:r>
            <a:r>
              <a:rPr lang="en-US" dirty="0" smtClean="0"/>
              <a:t>rest.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E3A4CDBD-336F-4822-A21D-DAB0F38C06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5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Decomposition for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524000"/>
            <a:ext cx="8229600" cy="53340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List algorithms:</a:t>
            </a:r>
          </a:p>
          <a:p>
            <a:r>
              <a:rPr lang="en-US" dirty="0" smtClean="0"/>
              <a:t>Base case:  short (or empty) list</a:t>
            </a:r>
          </a:p>
          <a:p>
            <a:r>
              <a:rPr lang="en-US" dirty="0" smtClean="0"/>
              <a:t>Recursive case:  process</a:t>
            </a:r>
          </a:p>
          <a:p>
            <a:pPr lvl="1"/>
            <a:r>
              <a:rPr lang="en-US" dirty="0" smtClean="0"/>
              <a:t>all but the first element of the list, or</a:t>
            </a:r>
          </a:p>
          <a:p>
            <a:pPr lvl="2"/>
            <a:r>
              <a:rPr lang="en-US" dirty="0" smtClean="0"/>
              <a:t>The smaller </a:t>
            </a:r>
            <a:r>
              <a:rPr lang="en-US" dirty="0" err="1" smtClean="0"/>
              <a:t>subproblem</a:t>
            </a:r>
            <a:r>
              <a:rPr lang="en-US" dirty="0" smtClean="0"/>
              <a:t> is only a tiny bit smaller</a:t>
            </a:r>
          </a:p>
          <a:p>
            <a:pPr lvl="2"/>
            <a:r>
              <a:rPr lang="en-US" dirty="0" smtClean="0"/>
              <a:t>The </a:t>
            </a:r>
            <a:r>
              <a:rPr lang="en-US" dirty="0" err="1" smtClean="0"/>
              <a:t>postprocessing</a:t>
            </a:r>
            <a:r>
              <a:rPr lang="en-US" dirty="0" smtClean="0"/>
              <a:t> combines the first element of the list with the recursive result</a:t>
            </a:r>
          </a:p>
          <a:p>
            <a:pPr lvl="1"/>
            <a:r>
              <a:rPr lang="en-US" dirty="0" smtClean="0"/>
              <a:t>half of the list</a:t>
            </a:r>
          </a:p>
          <a:p>
            <a:pPr lvl="2"/>
            <a:r>
              <a:rPr lang="en-US" dirty="0" smtClean="0"/>
              <a:t>Often recursively process both halves</a:t>
            </a:r>
            <a:endParaRPr lang="en-US" dirty="0"/>
          </a:p>
          <a:p>
            <a:pPr lvl="2"/>
            <a:r>
              <a:rPr lang="en-US" dirty="0" smtClean="0"/>
              <a:t>The </a:t>
            </a:r>
            <a:r>
              <a:rPr lang="en-US" dirty="0" err="1" smtClean="0"/>
              <a:t>postprocessing</a:t>
            </a:r>
            <a:r>
              <a:rPr lang="en-US" dirty="0" smtClean="0"/>
              <a:t> combines the two recursive results</a:t>
            </a:r>
          </a:p>
          <a:p>
            <a:pPr marL="0" indent="0">
              <a:buNone/>
            </a:pPr>
            <a:r>
              <a:rPr lang="en-US" dirty="0" smtClean="0"/>
              <a:t>Numeric </a:t>
            </a:r>
            <a:r>
              <a:rPr lang="en-US" dirty="0"/>
              <a:t>algorithms</a:t>
            </a:r>
            <a:r>
              <a:rPr lang="en-US" dirty="0" smtClean="0"/>
              <a:t>:</a:t>
            </a:r>
          </a:p>
          <a:p>
            <a:r>
              <a:rPr lang="en-US" dirty="0" smtClean="0"/>
              <a:t>Base case:  small number (often 1 or 0)</a:t>
            </a:r>
          </a:p>
          <a:p>
            <a:r>
              <a:rPr lang="en-US" dirty="0" smtClean="0"/>
              <a:t>Recursive case:  process </a:t>
            </a:r>
            <a:r>
              <a:rPr lang="en-US" dirty="0"/>
              <a:t>a smaller </a:t>
            </a:r>
            <a:r>
              <a:rPr lang="en-US" dirty="0" smtClean="0"/>
              <a:t>value</a:t>
            </a:r>
          </a:p>
          <a:p>
            <a:pPr lvl="1"/>
            <a:r>
              <a:rPr lang="en-US" dirty="0" smtClean="0"/>
              <a:t>1 less than the original value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alf of the original value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File system:</a:t>
            </a:r>
          </a:p>
          <a:p>
            <a:r>
              <a:rPr lang="en-US" dirty="0" smtClean="0"/>
              <a:t>Base case:  single file</a:t>
            </a:r>
          </a:p>
          <a:p>
            <a:r>
              <a:rPr lang="en-US" dirty="0" smtClean="0"/>
              <a:t>Recursive case:  process a subdirectory</a:t>
            </a:r>
          </a:p>
          <a:p>
            <a:pPr marL="0" indent="0">
              <a:buNone/>
            </a:pPr>
            <a:r>
              <a:rPr lang="en-US" dirty="0" smtClean="0"/>
              <a:t>Geographical algorithms:</a:t>
            </a:r>
          </a:p>
          <a:p>
            <a:r>
              <a:rPr lang="en-US" dirty="0" smtClean="0"/>
              <a:t>Base case:  small area</a:t>
            </a:r>
          </a:p>
          <a:p>
            <a:r>
              <a:rPr lang="en-US" dirty="0" smtClean="0"/>
              <a:t>Recursive case:  smaller part of a map (or other spatial representation)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E3A4CDBD-336F-4822-A21D-DAB0F38C06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5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1796</TotalTime>
  <Words>1245</Words>
  <Application>Microsoft Macintosh PowerPoint</Application>
  <PresentationFormat>On-screen Show (4:3)</PresentationFormat>
  <Paragraphs>271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Courier New</vt:lpstr>
      <vt:lpstr>Symbol</vt:lpstr>
      <vt:lpstr>Arial</vt:lpstr>
      <vt:lpstr>Office Theme</vt:lpstr>
      <vt:lpstr>Recursion</vt:lpstr>
      <vt:lpstr>Three recursive algorithms</vt:lpstr>
      <vt:lpstr>Sorting a list</vt:lpstr>
      <vt:lpstr>First version of quicksort (broken)</vt:lpstr>
      <vt:lpstr>Problems with first version of quicksort</vt:lpstr>
      <vt:lpstr>Final version of quicksort</vt:lpstr>
      <vt:lpstr>General form of a recursive algorithm</vt:lpstr>
      <vt:lpstr>Recursion design philosophy</vt:lpstr>
      <vt:lpstr>Decomposition for recursion</vt:lpstr>
      <vt:lpstr>Recursion:  base and inductive cases</vt:lpstr>
      <vt:lpstr>Factorial</vt:lpstr>
      <vt:lpstr>Sum List</vt:lpstr>
      <vt:lpstr>Fibonacci</vt:lpstr>
      <vt:lpstr>What’s Going On?</vt:lpstr>
      <vt:lpstr>GCD (greatest common divisor)</vt:lpstr>
      <vt:lpstr>Euclid’s method for computing GCD (circa 300 BC, still commonly used!)</vt:lpstr>
      <vt:lpstr>Python code for Euclid’s algorithm</vt:lpstr>
      <vt:lpstr>Exponentiation</vt:lpstr>
      <vt:lpstr>Faster exponentiation</vt:lpstr>
      <vt:lpstr>Comparing the two algorithms</vt:lpstr>
      <vt:lpstr>Recursion vs. iteration</vt:lpstr>
    </vt:vector>
  </TitlesOfParts>
  <Company>UW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</dc:title>
  <dc:creator>cse</dc:creator>
  <cp:lastModifiedBy>Microsoft Office User</cp:lastModifiedBy>
  <cp:revision>72</cp:revision>
  <cp:lastPrinted>2017-03-08T20:35:53Z</cp:lastPrinted>
  <dcterms:created xsi:type="dcterms:W3CDTF">2012-08-03T02:40:01Z</dcterms:created>
  <dcterms:modified xsi:type="dcterms:W3CDTF">2018-12-31T00:30:11Z</dcterms:modified>
</cp:coreProperties>
</file>