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Roboto Light"/>
      <p:regular r:id="rId31"/>
      <p:bold r:id="rId32"/>
      <p:italic r:id="rId33"/>
      <p:boldItalic r:id="rId34"/>
    </p:embeddedFon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8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E901A95-EF17-4E0C-862D-BBB562CF1631}">
  <a:tblStyle styleId="{9E901A95-EF17-4E0C-862D-BBB562CF163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48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Light-regular.fntdata"/><Relationship Id="rId30" Type="http://schemas.openxmlformats.org/officeDocument/2006/relationships/font" Target="fonts/Roboto-boldItalic.fntdata"/><Relationship Id="rId11" Type="http://schemas.openxmlformats.org/officeDocument/2006/relationships/slide" Target="slides/slide5.xml"/><Relationship Id="rId33" Type="http://schemas.openxmlformats.org/officeDocument/2006/relationships/font" Target="fonts/RobotoLight-italic.fntdata"/><Relationship Id="rId10" Type="http://schemas.openxmlformats.org/officeDocument/2006/relationships/slide" Target="slides/slide4.xml"/><Relationship Id="rId32" Type="http://schemas.openxmlformats.org/officeDocument/2006/relationships/font" Target="fonts/RobotoLight-bold.fntdata"/><Relationship Id="rId13" Type="http://schemas.openxmlformats.org/officeDocument/2006/relationships/slide" Target="slides/slide7.xml"/><Relationship Id="rId35" Type="http://schemas.openxmlformats.org/officeDocument/2006/relationships/font" Target="fonts/RobotoMono-regular.fntdata"/><Relationship Id="rId12" Type="http://schemas.openxmlformats.org/officeDocument/2006/relationships/slide" Target="slides/slide6.xml"/><Relationship Id="rId34" Type="http://schemas.openxmlformats.org/officeDocument/2006/relationships/font" Target="fonts/RobotoLight-boldItalic.fntdata"/><Relationship Id="rId15" Type="http://schemas.openxmlformats.org/officeDocument/2006/relationships/slide" Target="slides/slide9.xml"/><Relationship Id="rId37" Type="http://schemas.openxmlformats.org/officeDocument/2006/relationships/font" Target="fonts/RobotoMono-italic.fntdata"/><Relationship Id="rId14" Type="http://schemas.openxmlformats.org/officeDocument/2006/relationships/slide" Target="slides/slide8.xml"/><Relationship Id="rId36"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Mon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questions anonymously on Piazza. Look for the pinned Lecture Questions thread.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f5701a1f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5f5701a1f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5f5701a1f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f5701a1f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do invariants affect the implementation of ArrayList and ArrayStack?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Q1</a:t>
            </a:r>
            <a:r>
              <a:rPr lang="en"/>
              <a:t>: If the List ADT does everything the Stack and Queue ADTs can do, why use Stack or Queue instead of List?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5f5701a1ff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5f5701a1ff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611f7a215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611f7a215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f5cd986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f5cd98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Q1</a:t>
            </a:r>
            <a:r>
              <a:rPr lang="en"/>
              <a:t>: How does this invariant relate to the runtimes for add and remove?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Q2</a:t>
            </a:r>
            <a:r>
              <a:rPr lang="en"/>
              <a:t>: Propose an invariant that could result in faster runtimes for add and remove.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5f5701a1ff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5f5701a1f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ront represents the index of the front of the queue (except when the queue is empty) while back represents the index for the </a:t>
            </a:r>
            <a:r>
              <a:rPr b="1" lang="en"/>
              <a:t>next</a:t>
            </a:r>
            <a:r>
              <a:rPr lang="en"/>
              <a:t> item.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What’s the runtime for ArrayQueue (Design 2) add and remove?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Is it necessary to maintain an integer index for remembering the back of the array?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We found a faster way to implement ArrayQueue. Is it possible to take these invariants and use them to implement a faster ArrayList?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10002a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10002a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front represents the index of the front of the queue (except when the queue is empty) while back represents the index for the </a:t>
            </a:r>
            <a:r>
              <a:rPr b="1" lang="en"/>
              <a:t>next</a:t>
            </a:r>
            <a:r>
              <a:rPr lang="en"/>
              <a:t> item.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Q1</a:t>
            </a:r>
            <a:r>
              <a:rPr lang="en"/>
              <a:t>: Give an invariant that describes this behavior in your own words.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123aad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123aad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5f5701a1f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5f5701a1f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Q1</a:t>
            </a:r>
            <a:r>
              <a:rPr lang="en">
                <a:solidFill>
                  <a:schemeClr val="dk1"/>
                </a:solidFill>
              </a:rPr>
              <a:t>: Which method has a worse runtime: add or remove?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Q2</a:t>
            </a:r>
            <a:r>
              <a:rPr lang="en">
                <a:solidFill>
                  <a:schemeClr val="dk1"/>
                </a:solidFill>
              </a:rPr>
              <a:t>: How would you improve the runtime?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a:t>
            </a:r>
            <a:r>
              <a:rPr lang="en">
                <a:solidFill>
                  <a:schemeClr val="dk1"/>
                </a:solidFill>
              </a:rPr>
              <a:t>: How does this change your visualization of the data structure?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5f5701a1ff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5f5701a1ff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t>
            </a:r>
            <a:r>
              <a:rPr lang="en">
                <a:solidFill>
                  <a:schemeClr val="dk1"/>
                </a:solidFill>
              </a:rPr>
              <a:t>: What are other possible designs for LinkedQueue? What set of invariants can result in a </a:t>
            </a:r>
            <a:r>
              <a:rPr b="1" lang="en">
                <a:solidFill>
                  <a:schemeClr val="dk1"/>
                </a:solidFill>
              </a:rPr>
              <a:t>slower</a:t>
            </a:r>
            <a:r>
              <a:rPr lang="en">
                <a:solidFill>
                  <a:schemeClr val="dk1"/>
                </a:solidFill>
              </a:rPr>
              <a:t> LinkedQueue implementation?</a:t>
            </a:r>
            <a:endParaRPr b="1">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51ffb1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51ffb1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reading discussed representation invariants and gave a brief introduction to the Stack and Queue ADTs.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60d01073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60d01073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Today, we studied the ADT implementer’s view of the Design Decision Hierarchy. A recurring theme in computer science is that problem representations (</a:t>
            </a:r>
            <a:r>
              <a:rPr b="1" lang="en">
                <a:solidFill>
                  <a:schemeClr val="dk1"/>
                </a:solidFill>
              </a:rPr>
              <a:t>implementation details</a:t>
            </a:r>
            <a:r>
              <a:rPr lang="en">
                <a:solidFill>
                  <a:schemeClr val="dk1"/>
                </a:solidFill>
              </a:rPr>
              <a:t>) reflect problem solutions (</a:t>
            </a:r>
            <a:r>
              <a:rPr b="1" lang="en">
                <a:solidFill>
                  <a:schemeClr val="dk1"/>
                </a:solidFill>
              </a:rPr>
              <a:t>data structures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neat observation: by simplifying the ADT interface, we gave the implementer more control over how they implemented their data structures. The more complex the ADT, the more restrictive the invariants, which means the implementer might not be able to make as many runtime optimizations.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solidFill>
                  <a:schemeClr val="dk1"/>
                </a:solidFill>
              </a:rPr>
              <a:t>?</a:t>
            </a:r>
            <a:r>
              <a:rPr lang="en">
                <a:solidFill>
                  <a:schemeClr val="dk1"/>
                </a:solidFill>
              </a:rPr>
              <a:t>: We’ll later look at the ADT client’s perspective. How does the client determine which ADT is the best fit? To what extent does the client need to worry about ADT and data structure complexity?</a:t>
            </a:r>
            <a:endParaRPr b="1"/>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f5701a1ff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f5701a1ff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a:t>
            </a:r>
            <a:r>
              <a:rPr lang="en"/>
              <a:t> How do we determine whether one data structure is faster than another? Does it depend on the implementation details?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How do invariants relate to data structures?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f5cd88c1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f5cd88c1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f51ffb15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f51ffb15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does </a:t>
            </a:r>
            <a:r>
              <a:rPr b="1" lang="en"/>
              <a:t>constant</a:t>
            </a:r>
            <a:r>
              <a:rPr lang="en"/>
              <a:t> or </a:t>
            </a:r>
            <a:r>
              <a:rPr b="1" lang="en"/>
              <a:t>linear</a:t>
            </a:r>
            <a:r>
              <a:rPr lang="en"/>
              <a:t> relate to analyzing runtime “with respect to big inputs”?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What are the big-O runtimes for ArrayList and LinkedList removeFront?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a:t>
            </a:r>
            <a:r>
              <a:rPr lang="en">
                <a:solidFill>
                  <a:schemeClr val="dk1"/>
                </a:solidFill>
              </a:rPr>
              <a:t>: Can we say that an ADT is slower or faster than another ADT?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5f55aae3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f55aae3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needed to access the i-th item from a list of N items.</a:t>
            </a:r>
            <a:endParaRPr/>
          </a:p>
          <a:p>
            <a:pPr indent="-298450" lvl="0" marL="457200" rtl="0" algn="l">
              <a:spcBef>
                <a:spcPts val="0"/>
              </a:spcBef>
              <a:spcAft>
                <a:spcPts val="0"/>
              </a:spcAft>
              <a:buSzPts val="1100"/>
              <a:buChar char="-"/>
            </a:pPr>
            <a:r>
              <a:rPr lang="en"/>
              <a:t>ArrayList: O(1)</a:t>
            </a:r>
            <a:endParaRPr/>
          </a:p>
          <a:p>
            <a:pPr indent="-298450" lvl="0" marL="457200" rtl="0" algn="l">
              <a:spcBef>
                <a:spcPts val="0"/>
              </a:spcBef>
              <a:spcAft>
                <a:spcPts val="0"/>
              </a:spcAft>
              <a:buSzPts val="1100"/>
              <a:buChar char="-"/>
            </a:pPr>
            <a:r>
              <a:rPr lang="en"/>
              <a:t>LinkedList: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Time needed to insert an item at position i in a list of N items.</a:t>
            </a:r>
            <a:endParaRPr/>
          </a:p>
          <a:p>
            <a:pPr indent="-298450" lvl="0" marL="457200" rtl="0" algn="l">
              <a:spcBef>
                <a:spcPts val="0"/>
              </a:spcBef>
              <a:spcAft>
                <a:spcPts val="0"/>
              </a:spcAft>
              <a:buSzPts val="1100"/>
              <a:buChar char="-"/>
            </a:pPr>
            <a:r>
              <a:rPr lang="en"/>
              <a:t>ArrayList: O(N)</a:t>
            </a:r>
            <a:endParaRPr/>
          </a:p>
          <a:p>
            <a:pPr indent="-298450" lvl="0" marL="457200" rtl="0" algn="l">
              <a:spcBef>
                <a:spcPts val="0"/>
              </a:spcBef>
              <a:spcAft>
                <a:spcPts val="0"/>
              </a:spcAft>
              <a:buSzPts val="1100"/>
              <a:buChar char="-"/>
            </a:pPr>
            <a:r>
              <a:rPr lang="en"/>
              <a:t>LinkedList: 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Why are these runtimes what they are?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Q1</a:t>
            </a:r>
            <a:r>
              <a:rPr lang="en"/>
              <a:t>: Which List implementation should we use to store a list of songs in a playlist?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Q2</a:t>
            </a:r>
            <a:r>
              <a:rPr lang="en"/>
              <a:t>: Which List implementation should we use to store the history of a bank customer’s transactions?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Q3</a:t>
            </a:r>
            <a:r>
              <a:rPr lang="en"/>
              <a:t>: Which List implementation should we use to store the order of students waiting to speak to a TA at a tutoring center?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f5cd88c1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f5cd88c1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Recall that the Stack ADT specifies two important methods: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push(Item item): Puts the item on the top of the stack.</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Item pop(): Removes and returns the top item of the stack.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Assume for the resizable array that we use the addLast and removeLast methods from ArrayList. Assume for linked nodes that we use the addFirst and removeFirst methods from LinkedList, and we have a reference to the front of the LinkedList.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f55aae3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f55aae3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do the Stack ADT methods compare to List ADT methods?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How do the implementations for ArrayList methods differ from ArrayStack methods?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5f5701a1f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5f5701a1f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If the push and pop operations of LinkedStack is always at least as good or better than ArrayStack, would we ever want to use ArrayStack?</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1" name="Google Shape;11;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right">
  <p:cSld name="SECTION_TITLE_AND_DESCRIPTION_1">
    <p:spTree>
      <p:nvGrpSpPr>
        <p:cNvPr id="46"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2"/>
          <p:cNvSpPr txBox="1"/>
          <p:nvPr>
            <p:ph type="title"/>
          </p:nvPr>
        </p:nvSpPr>
        <p:spPr>
          <a:xfrm>
            <a:off x="311700"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2"/>
          <p:cNvSpPr txBox="1"/>
          <p:nvPr>
            <p:ph idx="1" type="body"/>
          </p:nvPr>
        </p:nvSpPr>
        <p:spPr>
          <a:xfrm>
            <a:off x="311700" y="1152144"/>
            <a:ext cx="38370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1" name="Google Shape;51;p12"/>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left">
  <p:cSld name="SECTION_TITLE_AND_DESCRIPTION_1_1">
    <p:spTree>
      <p:nvGrpSpPr>
        <p:cNvPr id="52" name="Shape 52"/>
        <p:cNvGrpSpPr/>
        <p:nvPr/>
      </p:nvGrpSpPr>
      <p:grpSpPr>
        <a:xfrm>
          <a:off x="0" y="0"/>
          <a:ext cx="0" cy="0"/>
          <a:chOff x="0" y="0"/>
          <a:chExt cx="0" cy="0"/>
        </a:xfrm>
      </p:grpSpPr>
      <p:sp>
        <p:nvSpPr>
          <p:cNvPr id="53" name="Google Shape;53;p13"/>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4882896"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idx="1" type="body"/>
          </p:nvPr>
        </p:nvSpPr>
        <p:spPr>
          <a:xfrm>
            <a:off x="4882896" y="1152144"/>
            <a:ext cx="39501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7" name="Google Shape;57;p13"/>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15000"/>
              </a:lnSpc>
              <a:spcBef>
                <a:spcPts val="800"/>
              </a:spcBef>
              <a:spcAft>
                <a:spcPts val="800"/>
              </a:spcAft>
              <a:buClr>
                <a:schemeClr val="dk2"/>
              </a:buClr>
              <a:buSzPts val="1600"/>
              <a:buFont typeface="Roboto"/>
              <a:buChar char="•"/>
              <a:defRPr sz="16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1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courses.cs.washington.edu/courses/cse373/19au/acknowledgeme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pythontutor.com/java.html#code=public%20class%20ArrayIntList%20%7B%0A%20%20%20%20int%5B%5D%20data%3B%0A%20%20%20%20int%20size%3B%0A%0A%20%20%20%20int%20get%28int%20index%29%20%7B%0A%20%20%20%20%20%20%20%20return%20data%5Bindex%5D%3B%0A%20%20%20%20%7D%0A%0A%20%20%20%20void%20remove%28int%20index%29%20%7B%0A%20%20%20%20%20%20%20%20for%20%28int%20i%20%3D%20index%3B%20i%20%3C%20size%20-%201%3B%20i%20%2B%3D%201%29%20%7B%0A%20%20%20%20%20%20%20%20%20%20%20%20data%5Bi%5D%20%3D%20data%5Bi%20%2B%201%5D%3B%0A%20%20%20%20%20%20%20%20%7D%0A%20%20%20%20%20%20%20%20size%20-%3D%201%3B%0A%20%20%20%20%7D%0A%0A%20%20%20%20public%20static%20void%20main%28String%5B%5D%20args%29%20%7B%0A%20%20%20%20%20%20%20%20ArrayIntList%20aList%20%3D%20new%20ArrayIntList%28%0A%20%20%20%20%20%20%20%20%20%20%20%20100,%20101,%20102,%20103,%20104%0A%20%20%20%20%20%20%20%20%29%3B%0A%20%20%20%20%20%20%20%20System.out.println%28aList.get%280%29%29%3B%0A%20%20%20%20%20%20%20%20aList.remove%280%29%3B%20//%20removeFront%0A%20%20%20%20%20%20%20%20System.out.println%28aList.get%280%29%29%3B%0A%20%20%20%20%20%20%20%20aList.remove%280%29%3B%20//%20removeFront%0A%20%20%20%20%20%20%20%20System.out.println%28aList.get%280%29%29%3B%0A%20%20%20%20%7D%0A%0A%20%20%20%20ArrayIntList%28int...%20elements%29%20%7B%0A%20%20%20%20%20%20%20%20data%20%3D%20new%20int%5BMath.max%2810,%20elements.length%20*%202%29%5D%3B%0A%20%20%20%20%20%20%20%20for%20%28int%20i%20%3D%200%3B%20i%20%3C%20elements.length%3B%20i%20%2B%3D%201%29%20%7B%0A%20%20%20%20%20%20%20%20%20%20%20%20data%5Bi%5D%20%3D%20elements%5Bi%5D%3B%0A%20%20%20%20%20%20%20%20%7D%0A%20%20%20%20%20%20%20%20size%20%3D%20elements.length%3B%0A%20%20%20%20%7D%0A%7D&amp;cumulative=false&amp;curInstr=26&amp;heapPrimitives=nevernest&amp;mode=display&amp;origin=opt-frontend.js&amp;py=java&amp;rawInputLstJSON=%5B%5D&amp;textReferences=fals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Stacks and Queues</a:t>
            </a:r>
            <a:endParaRPr/>
          </a:p>
        </p:txBody>
      </p:sp>
      <p:sp>
        <p:nvSpPr>
          <p:cNvPr id="63" name="Google Shape;63;p14"/>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b="1" lang="en">
                <a:latin typeface="Roboto"/>
                <a:ea typeface="Roboto"/>
                <a:cs typeface="Roboto"/>
                <a:sym typeface="Roboto"/>
              </a:rPr>
              <a:t>Design Decision Hierarchy</a:t>
            </a:r>
            <a:r>
              <a:rPr lang="en"/>
              <a:t>: choosing the right ADT, evaluating data structures, and reasoning about invariants.</a:t>
            </a:r>
            <a:endParaRPr/>
          </a:p>
        </p:txBody>
      </p:sp>
      <p:pic>
        <p:nvPicPr>
          <p:cNvPr id="64" name="Google Shape;64;p14"/>
          <p:cNvPicPr preferRelativeResize="0"/>
          <p:nvPr/>
        </p:nvPicPr>
        <p:blipFill>
          <a:blip r:embed="rId3">
            <a:alphaModFix/>
          </a:blip>
          <a:stretch>
            <a:fillRect/>
          </a:stretch>
        </p:blipFill>
        <p:spPr>
          <a:xfrm>
            <a:off x="411480" y="4884338"/>
            <a:ext cx="980237" cy="182880"/>
          </a:xfrm>
          <a:prstGeom prst="rect">
            <a:avLst/>
          </a:prstGeom>
          <a:noFill/>
          <a:ln>
            <a:noFill/>
          </a:ln>
        </p:spPr>
      </p:pic>
      <p:sp>
        <p:nvSpPr>
          <p:cNvPr id="65" name="Google Shape;65;p14"/>
          <p:cNvSpPr txBox="1"/>
          <p:nvPr/>
        </p:nvSpPr>
        <p:spPr>
          <a:xfrm>
            <a:off x="1391725" y="4884288"/>
            <a:ext cx="1828800" cy="18300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None/>
            </a:pPr>
            <a:r>
              <a:rPr lang="en" sz="800">
                <a:latin typeface="Roboto"/>
                <a:ea typeface="Roboto"/>
                <a:cs typeface="Roboto"/>
                <a:sym typeface="Roboto"/>
              </a:rPr>
              <a:t>Kevin Lin, with thanks to </a:t>
            </a:r>
            <a:r>
              <a:rPr lang="en" sz="800" u="sng">
                <a:solidFill>
                  <a:schemeClr val="hlink"/>
                </a:solidFill>
                <a:latin typeface="Roboto"/>
                <a:ea typeface="Roboto"/>
                <a:cs typeface="Roboto"/>
                <a:sym typeface="Roboto"/>
                <a:hlinkClick r:id="rId4"/>
              </a:rPr>
              <a:t>many others</a:t>
            </a:r>
            <a:r>
              <a:rPr lang="en" sz="800">
                <a:latin typeface="Roboto"/>
                <a:ea typeface="Roboto"/>
                <a:cs typeface="Roboto"/>
                <a:sym typeface="Roboto"/>
              </a:rPr>
              <a:t>.</a:t>
            </a:r>
            <a:endParaRPr sz="800">
              <a:latin typeface="Roboto"/>
              <a:ea typeface="Roboto"/>
              <a:cs typeface="Roboto"/>
              <a:sym typeface="Roboto"/>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ArrayList vs. LinkedList</a:t>
            </a:r>
            <a:endParaRPr/>
          </a:p>
        </p:txBody>
      </p:sp>
      <p:sp>
        <p:nvSpPr>
          <p:cNvPr id="235" name="Google Shape;23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Which List implementation should we use to store a list of songs in a playlist?</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AutoNum type="arabicPeriod"/>
            </a:pPr>
            <a:r>
              <a:rPr lang="en"/>
              <a:t>Which List implementation should we use to store the history of a bank customer’s transactions?</a:t>
            </a:r>
            <a:endParaRPr/>
          </a:p>
          <a:p>
            <a:pPr indent="0" lvl="0" marL="0" rtl="0" algn="l">
              <a:spcBef>
                <a:spcPts val="1000"/>
              </a:spcBef>
              <a:spcAft>
                <a:spcPts val="0"/>
              </a:spcAft>
              <a:buNone/>
            </a:pPr>
            <a:r>
              <a:t/>
            </a:r>
            <a:endParaRPr/>
          </a:p>
          <a:p>
            <a:pPr indent="-330200" lvl="0" marL="457200" rtl="0" algn="l">
              <a:spcBef>
                <a:spcPts val="1000"/>
              </a:spcBef>
              <a:spcAft>
                <a:spcPts val="1000"/>
              </a:spcAft>
              <a:buClr>
                <a:schemeClr val="accent1"/>
              </a:buClr>
              <a:buSzPts val="1600"/>
              <a:buFont typeface="Roboto"/>
              <a:buAutoNum type="arabicPeriod"/>
            </a:pPr>
            <a:r>
              <a:rPr b="1" lang="en">
                <a:solidFill>
                  <a:schemeClr val="accent1"/>
                </a:solidFill>
                <a:latin typeface="Roboto"/>
                <a:ea typeface="Roboto"/>
                <a:cs typeface="Roboto"/>
                <a:sym typeface="Roboto"/>
              </a:rPr>
              <a:t>Which List implementation should we use to store the order of students waiting to speak to a TA at a tutoring center?</a:t>
            </a:r>
            <a:endParaRPr b="1">
              <a:solidFill>
                <a:schemeClr val="accent1"/>
              </a:solidFill>
              <a:latin typeface="Roboto"/>
              <a:ea typeface="Roboto"/>
              <a:cs typeface="Roboto"/>
              <a:sym typeface="Roboto"/>
            </a:endParaRPr>
          </a:p>
        </p:txBody>
      </p:sp>
      <p:sp>
        <p:nvSpPr>
          <p:cNvPr id="236" name="Google Shape;2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7" name="Google Shape;237;p23"/>
          <p:cNvSpPr/>
          <p:nvPr/>
        </p:nvSpPr>
        <p:spPr>
          <a:xfrm>
            <a:off x="790500" y="3078550"/>
            <a:ext cx="7594800" cy="6765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866699" y="2773762"/>
            <a:ext cx="8229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Queue</a:t>
            </a:r>
            <a:endParaRPr b="1" sz="16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42" name="Shape 242"/>
        <p:cNvGrpSpPr/>
        <p:nvPr/>
      </p:nvGrpSpPr>
      <p:grpSpPr>
        <a:xfrm>
          <a:off x="0" y="0"/>
          <a:ext cx="0" cy="0"/>
          <a:chOff x="0" y="0"/>
          <a:chExt cx="0" cy="0"/>
        </a:xfrm>
      </p:grpSpPr>
      <p:sp>
        <p:nvSpPr>
          <p:cNvPr id="243" name="Google Shape;243;p24"/>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Hiding Program Complexity</a:t>
            </a:r>
            <a:endParaRPr/>
          </a:p>
        </p:txBody>
      </p:sp>
      <p:sp>
        <p:nvSpPr>
          <p:cNvPr id="244" name="Google Shape;244;p24"/>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Roboto"/>
                <a:ea typeface="Roboto"/>
                <a:cs typeface="Roboto"/>
                <a:sym typeface="Roboto"/>
              </a:rPr>
              <a:t>Contract</a:t>
            </a:r>
            <a:r>
              <a:rPr lang="en"/>
              <a:t>: Assuming they agree to the ADT’s possible values and operations, the client and the implementer can improve their programs at the same time.</a:t>
            </a:r>
            <a:endParaRPr/>
          </a:p>
          <a:p>
            <a:pPr indent="0" lvl="0" marL="0" rtl="0" algn="l">
              <a:spcBef>
                <a:spcPts val="800"/>
              </a:spcBef>
              <a:spcAft>
                <a:spcPts val="0"/>
              </a:spcAft>
              <a:buNone/>
            </a:pPr>
            <a:r>
              <a:rPr b="1" lang="en">
                <a:solidFill>
                  <a:schemeClr val="accent1"/>
                </a:solidFill>
                <a:latin typeface="Roboto"/>
                <a:ea typeface="Roboto"/>
                <a:cs typeface="Roboto"/>
                <a:sym typeface="Roboto"/>
              </a:rPr>
              <a:t>Invariants</a:t>
            </a:r>
            <a:r>
              <a:rPr lang="en"/>
              <a:t>: A checklist of assumptions the implementer needs to maintain every time they add a behavior to a data structure.</a:t>
            </a:r>
            <a:endParaRPr/>
          </a:p>
          <a:p>
            <a:pPr indent="0" lvl="0" marL="0" rtl="0" algn="l">
              <a:spcBef>
                <a:spcPts val="800"/>
              </a:spcBef>
              <a:spcAft>
                <a:spcPts val="1000"/>
              </a:spcAft>
              <a:buNone/>
            </a:pPr>
            <a:r>
              <a:rPr lang="en"/>
              <a:t>If the List ADT does everything the Stack and Queue ADTs can do, why use Stack or Queue instead of List?</a:t>
            </a:r>
            <a:endParaRPr/>
          </a:p>
        </p:txBody>
      </p:sp>
      <p:sp>
        <p:nvSpPr>
          <p:cNvPr id="245" name="Google Shape;24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24"/>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
        <p:nvSpPr>
          <p:cNvPr id="247" name="Google Shape;247;p24"/>
          <p:cNvSpPr/>
          <p:nvPr/>
        </p:nvSpPr>
        <p:spPr>
          <a:xfrm>
            <a:off x="5334000" y="2571750"/>
            <a:ext cx="2743200" cy="1828800"/>
          </a:xfrm>
          <a:prstGeom prst="trapezoid">
            <a:avLst>
              <a:gd fmla="val 49495" name="adj"/>
            </a:avLst>
          </a:prstGeom>
          <a:solidFill>
            <a:schemeClr val="accent3"/>
          </a:solidFill>
          <a:ln cap="flat" cmpd="sng" w="152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Roboto"/>
              <a:ea typeface="Roboto"/>
              <a:cs typeface="Roboto"/>
              <a:sym typeface="Roboto"/>
            </a:endParaRPr>
          </a:p>
        </p:txBody>
      </p:sp>
      <p:sp>
        <p:nvSpPr>
          <p:cNvPr id="248" name="Google Shape;248;p24"/>
          <p:cNvSpPr/>
          <p:nvPr/>
        </p:nvSpPr>
        <p:spPr>
          <a:xfrm rot="10800000">
            <a:off x="5334000" y="742950"/>
            <a:ext cx="2743200" cy="1828800"/>
          </a:xfrm>
          <a:prstGeom prst="trapezoid">
            <a:avLst>
              <a:gd fmla="val 49495" name="adj"/>
            </a:avLst>
          </a:prstGeom>
          <a:solidFill>
            <a:schemeClr val="accent2"/>
          </a:solidFill>
          <a:ln cap="flat" cmpd="sng" w="152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249" name="Google Shape;249;p24"/>
          <p:cNvSpPr/>
          <p:nvPr/>
        </p:nvSpPr>
        <p:spPr>
          <a:xfrm>
            <a:off x="6363825" y="3255550"/>
            <a:ext cx="2011800" cy="457200"/>
          </a:xfrm>
          <a:prstGeom prst="roundRect">
            <a:avLst>
              <a:gd fmla="val 16667" name="adj"/>
            </a:avLst>
          </a:prstGeom>
          <a:solidFill>
            <a:schemeClr val="accent3"/>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Implementer</a:t>
            </a:r>
            <a:endParaRPr b="1" sz="2400">
              <a:solidFill>
                <a:schemeClr val="lt1"/>
              </a:solidFill>
              <a:latin typeface="Roboto"/>
              <a:ea typeface="Roboto"/>
              <a:cs typeface="Roboto"/>
              <a:sym typeface="Roboto"/>
            </a:endParaRPr>
          </a:p>
        </p:txBody>
      </p:sp>
      <p:sp>
        <p:nvSpPr>
          <p:cNvPr id="250" name="Google Shape;250;p24"/>
          <p:cNvSpPr/>
          <p:nvPr/>
        </p:nvSpPr>
        <p:spPr>
          <a:xfrm>
            <a:off x="6843975" y="1428750"/>
            <a:ext cx="1051500" cy="457200"/>
          </a:xfrm>
          <a:prstGeom prst="roundRect">
            <a:avLst>
              <a:gd fmla="val 16667" name="adj"/>
            </a:avLst>
          </a:prstGeom>
          <a:solidFill>
            <a:schemeClr val="accen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Client</a:t>
            </a:r>
            <a:endParaRPr b="1" sz="2400">
              <a:solidFill>
                <a:schemeClr val="lt1"/>
              </a:solidFill>
              <a:latin typeface="Roboto"/>
              <a:ea typeface="Roboto"/>
              <a:cs typeface="Roboto"/>
              <a:sym typeface="Roboto"/>
            </a:endParaRPr>
          </a:p>
        </p:txBody>
      </p:sp>
      <p:sp>
        <p:nvSpPr>
          <p:cNvPr id="251" name="Google Shape;251;p24"/>
          <p:cNvSpPr/>
          <p:nvPr/>
        </p:nvSpPr>
        <p:spPr>
          <a:xfrm flipH="1">
            <a:off x="5200006" y="2439590"/>
            <a:ext cx="822900" cy="457200"/>
          </a:xfrm>
          <a:prstGeom prst="wedgeRoundRectCallout">
            <a:avLst>
              <a:gd fmla="val -57177" name="adj1"/>
              <a:gd fmla="val -21315" name="adj2"/>
              <a:gd fmla="val 0" name="adj3"/>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ADT</a:t>
            </a:r>
            <a:endParaRPr b="1" sz="2400">
              <a:solidFill>
                <a:schemeClr val="lt1"/>
              </a:solidFill>
              <a:latin typeface="Roboto"/>
              <a:ea typeface="Roboto"/>
              <a:cs typeface="Roboto"/>
              <a:sym typeface="Roboto"/>
            </a:endParaRPr>
          </a:p>
        </p:txBody>
      </p:sp>
      <p:cxnSp>
        <p:nvCxnSpPr>
          <p:cNvPr id="252" name="Google Shape;252;p24"/>
          <p:cNvCxnSpPr>
            <a:stCxn id="251" idx="4"/>
          </p:cNvCxnSpPr>
          <p:nvPr/>
        </p:nvCxnSpPr>
        <p:spPr>
          <a:xfrm>
            <a:off x="6081966" y="2570738"/>
            <a:ext cx="13116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ArrayQueue: Design 1</a:t>
            </a:r>
            <a:endParaRPr/>
          </a:p>
        </p:txBody>
      </p:sp>
      <p:sp>
        <p:nvSpPr>
          <p:cNvPr id="258" name="Google Shape;25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9" name="Google Shape;259;p25"/>
          <p:cNvGraphicFramePr/>
          <p:nvPr/>
        </p:nvGraphicFramePr>
        <p:xfrm>
          <a:off x="5777575" y="196275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0</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1</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2</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3</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bl>
          </a:graphicData>
        </a:graphic>
      </p:graphicFrame>
      <p:graphicFrame>
        <p:nvGraphicFramePr>
          <p:cNvPr id="260" name="Google Shape;260;p25"/>
          <p:cNvGraphicFramePr/>
          <p:nvPr/>
        </p:nvGraphicFramePr>
        <p:xfrm>
          <a:off x="5777575" y="234375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261" name="Google Shape;261;p25"/>
          <p:cNvSpPr txBox="1"/>
          <p:nvPr/>
        </p:nvSpPr>
        <p:spPr>
          <a:xfrm>
            <a:off x="7712925" y="1789050"/>
            <a:ext cx="731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add</a:t>
            </a:r>
            <a:endParaRPr b="1" sz="1600">
              <a:solidFill>
                <a:schemeClr val="accent1"/>
              </a:solidFill>
              <a:latin typeface="Roboto Mono"/>
              <a:ea typeface="Roboto Mono"/>
              <a:cs typeface="Roboto Mono"/>
              <a:sym typeface="Roboto Mono"/>
            </a:endParaRPr>
          </a:p>
        </p:txBody>
      </p:sp>
      <p:sp>
        <p:nvSpPr>
          <p:cNvPr id="262" name="Google Shape;262;p25"/>
          <p:cNvSpPr txBox="1"/>
          <p:nvPr/>
        </p:nvSpPr>
        <p:spPr>
          <a:xfrm flipH="1">
            <a:off x="4875367" y="2952150"/>
            <a:ext cx="914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remove</a:t>
            </a:r>
            <a:endParaRPr b="1" sz="1600">
              <a:solidFill>
                <a:schemeClr val="accent1"/>
              </a:solidFill>
              <a:latin typeface="Roboto Mono"/>
              <a:ea typeface="Roboto Mono"/>
              <a:cs typeface="Roboto Mono"/>
              <a:sym typeface="Roboto Mono"/>
            </a:endParaRPr>
          </a:p>
        </p:txBody>
      </p:sp>
      <p:sp>
        <p:nvSpPr>
          <p:cNvPr id="263" name="Google Shape;263;p25"/>
          <p:cNvSpPr/>
          <p:nvPr/>
        </p:nvSpPr>
        <p:spPr>
          <a:xfrm rot="5400000">
            <a:off x="7456375" y="188895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
          <p:cNvSpPr/>
          <p:nvPr/>
        </p:nvSpPr>
        <p:spPr>
          <a:xfrm flipH="1">
            <a:off x="5322525" y="264975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5"/>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latin typeface="Roboto"/>
                <a:ea typeface="Roboto"/>
                <a:cs typeface="Roboto"/>
                <a:sym typeface="Roboto"/>
              </a:rPr>
              <a:t>S</a:t>
            </a:r>
            <a:r>
              <a:rPr b="1" lang="en">
                <a:latin typeface="Roboto"/>
                <a:ea typeface="Roboto"/>
                <a:cs typeface="Roboto"/>
                <a:sym typeface="Roboto"/>
              </a:rPr>
              <a:t>ame design as ArrayStack</a:t>
            </a:r>
            <a:r>
              <a:rPr lang="en"/>
              <a:t>: borrow ArrayList’s addLast and removeFront.</a:t>
            </a:r>
            <a:endParaRPr/>
          </a:p>
          <a:p>
            <a:pPr indent="0" lvl="0" marL="0" rtl="0" algn="l">
              <a:spcBef>
                <a:spcPts val="800"/>
              </a:spcBef>
              <a:spcAft>
                <a:spcPts val="800"/>
              </a:spcAft>
              <a:buNone/>
            </a:pPr>
            <a:r>
              <a:rPr lang="en"/>
              <a:t>It’s basically just an ArrayList.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the runtimes for ArrayQueue (Design 1) add and remove?</a:t>
            </a:r>
            <a:endParaRPr/>
          </a:p>
        </p:txBody>
      </p:sp>
      <p:sp>
        <p:nvSpPr>
          <p:cNvPr id="271" name="Google Shape;271;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2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76" name="Shape 276"/>
        <p:cNvGrpSpPr/>
        <p:nvPr/>
      </p:nvGrpSpPr>
      <p:grpSpPr>
        <a:xfrm>
          <a:off x="0" y="0"/>
          <a:ext cx="0" cy="0"/>
          <a:chOff x="0" y="0"/>
          <a:chExt cx="0" cy="0"/>
        </a:xfrm>
      </p:grpSpPr>
      <p:sp>
        <p:nvSpPr>
          <p:cNvPr id="277" name="Google Shape;27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Reconsidering Data Structure Invariants</a:t>
            </a:r>
            <a:endParaRPr/>
          </a:p>
        </p:txBody>
      </p:sp>
      <p:sp>
        <p:nvSpPr>
          <p:cNvPr id="278" name="Google Shape;27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ArrayQueue (Design 1) is basically just an ArrayList.</a:t>
            </a:r>
            <a:endParaRPr/>
          </a:p>
          <a:p>
            <a:pPr indent="0" lvl="0" marL="0" rtl="0" algn="l">
              <a:spcBef>
                <a:spcPts val="800"/>
              </a:spcBef>
              <a:spcAft>
                <a:spcPts val="0"/>
              </a:spcAft>
              <a:buNone/>
            </a:pPr>
            <a:r>
              <a:rPr lang="en"/>
              <a:t>Recall the representation invariant for the underlying data array in an ArrayList.</a:t>
            </a:r>
            <a:endParaRPr/>
          </a:p>
          <a:p>
            <a:pPr indent="0" lvl="0" marL="457200" rtl="0" algn="l">
              <a:spcBef>
                <a:spcPts val="800"/>
              </a:spcBef>
              <a:spcAft>
                <a:spcPts val="0"/>
              </a:spcAft>
              <a:buNone/>
            </a:pPr>
            <a:r>
              <a:rPr lang="en"/>
              <a:t>data</a:t>
            </a:r>
            <a:r>
              <a:rPr lang="en"/>
              <a:t> is an array of items, never null.</a:t>
            </a:r>
            <a:br>
              <a:rPr lang="en"/>
            </a:br>
            <a:r>
              <a:rPr lang="en"/>
              <a:t>The i-th item in the list is always stored in data[i].</a:t>
            </a:r>
            <a:endParaRPr/>
          </a:p>
          <a:p>
            <a:pPr indent="-330200" lvl="0" marL="457200" rtl="0" algn="l">
              <a:spcBef>
                <a:spcPts val="800"/>
              </a:spcBef>
              <a:spcAft>
                <a:spcPts val="0"/>
              </a:spcAft>
              <a:buSzPts val="1600"/>
              <a:buAutoNum type="arabicPeriod"/>
            </a:pPr>
            <a:r>
              <a:rPr lang="en"/>
              <a:t>How does maintaining this invariant affect the runtimes for add and remove?</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AutoNum type="arabicPeriod"/>
            </a:pPr>
            <a:r>
              <a:rPr lang="en"/>
              <a:t>Propose an invariant that could result in faster runtimes for add and remove.</a:t>
            </a:r>
            <a:endParaRPr/>
          </a:p>
        </p:txBody>
      </p:sp>
      <p:sp>
        <p:nvSpPr>
          <p:cNvPr id="279" name="Google Shape;27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0" name="Google Shape;280;p27"/>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8"/>
          <p:cNvSpPr txBox="1"/>
          <p:nvPr>
            <p:ph idx="1" type="body"/>
          </p:nvPr>
        </p:nvSpPr>
        <p:spPr>
          <a:xfrm>
            <a:off x="311700" y="1152146"/>
            <a:ext cx="3950100" cy="9840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The i-th item does not need to be data[i] so the front of the queue does not need to be the front of the array!</a:t>
            </a:r>
            <a:endParaRPr/>
          </a:p>
        </p:txBody>
      </p:sp>
      <p:sp>
        <p:nvSpPr>
          <p:cNvPr id="286" name="Google Shape;286;p28"/>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ArrayQueue: Design 2</a:t>
            </a:r>
            <a:endParaRPr/>
          </a:p>
        </p:txBody>
      </p:sp>
      <p:sp>
        <p:nvSpPr>
          <p:cNvPr id="287" name="Google Shape;28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88" name="Google Shape;288;p28"/>
          <p:cNvGraphicFramePr/>
          <p:nvPr/>
        </p:nvGraphicFramePr>
        <p:xfrm>
          <a:off x="5633400" y="2359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0</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1</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2</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3</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bl>
          </a:graphicData>
        </a:graphic>
      </p:graphicFrame>
      <p:graphicFrame>
        <p:nvGraphicFramePr>
          <p:cNvPr id="289" name="Google Shape;289;p28"/>
          <p:cNvGraphicFramePr/>
          <p:nvPr/>
        </p:nvGraphicFramePr>
        <p:xfrm>
          <a:off x="5633400" y="2740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290" name="Google Shape;290;p28"/>
          <p:cNvSpPr txBox="1"/>
          <p:nvPr/>
        </p:nvSpPr>
        <p:spPr>
          <a:xfrm>
            <a:off x="1692450" y="2264250"/>
            <a:ext cx="1188600" cy="23073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add</a:t>
            </a:r>
            <a:r>
              <a:rPr lang="en" sz="1600">
                <a:solidFill>
                  <a:srgbClr val="657B83"/>
                </a:solidFill>
                <a:latin typeface="Roboto Mono"/>
                <a:ea typeface="Roboto Mono"/>
                <a:cs typeface="Roboto Mono"/>
                <a:sym typeface="Roboto Mono"/>
              </a:rPr>
              <a:t>(</a:t>
            </a:r>
            <a:r>
              <a:rPr lang="en" sz="1600">
                <a:solidFill>
                  <a:srgbClr val="2AA198"/>
                </a:solidFill>
                <a:latin typeface="Roboto Mono"/>
                <a:ea typeface="Roboto Mono"/>
                <a:cs typeface="Roboto Mono"/>
                <a:sym typeface="Roboto Mono"/>
              </a:rPr>
              <a:t>3</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add(</a:t>
            </a:r>
            <a:r>
              <a:rPr lang="en" sz="1600">
                <a:solidFill>
                  <a:srgbClr val="2AA198"/>
                </a:solidFill>
                <a:latin typeface="Roboto Mono"/>
                <a:ea typeface="Roboto Mono"/>
                <a:cs typeface="Roboto Mono"/>
                <a:sym typeface="Roboto Mono"/>
              </a:rPr>
              <a:t>4</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remove()</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add(</a:t>
            </a:r>
            <a:r>
              <a:rPr lang="en" sz="1600">
                <a:solidFill>
                  <a:srgbClr val="2AA198"/>
                </a:solidFill>
                <a:latin typeface="Roboto Mono"/>
                <a:ea typeface="Roboto Mono"/>
                <a:cs typeface="Roboto Mono"/>
                <a:sym typeface="Roboto Mono"/>
              </a:rPr>
              <a:t>5</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Clr>
                <a:schemeClr val="dk1"/>
              </a:buClr>
              <a:buSzPts val="1100"/>
              <a:buFont typeface="Arial"/>
              <a:buNone/>
            </a:pPr>
            <a:r>
              <a:rPr lang="en" sz="1600">
                <a:solidFill>
                  <a:srgbClr val="657B83"/>
                </a:solidFill>
                <a:latin typeface="Roboto Mono"/>
                <a:ea typeface="Roboto Mono"/>
                <a:cs typeface="Roboto Mono"/>
                <a:sym typeface="Roboto Mono"/>
              </a:rPr>
              <a:t>add(</a:t>
            </a:r>
            <a:r>
              <a:rPr lang="en" sz="1600">
                <a:solidFill>
                  <a:srgbClr val="2AA198"/>
                </a:solidFill>
                <a:latin typeface="Roboto Mono"/>
                <a:ea typeface="Roboto Mono"/>
                <a:cs typeface="Roboto Mono"/>
                <a:sym typeface="Roboto Mono"/>
              </a:rPr>
              <a:t>6</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add(</a:t>
            </a:r>
            <a:r>
              <a:rPr lang="en" sz="1600">
                <a:solidFill>
                  <a:srgbClr val="2AA198"/>
                </a:solidFill>
                <a:latin typeface="Roboto Mono"/>
                <a:ea typeface="Roboto Mono"/>
                <a:cs typeface="Roboto Mono"/>
                <a:sym typeface="Roboto Mono"/>
              </a:rPr>
              <a:t>7</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p:txBody>
      </p:sp>
      <p:sp>
        <p:nvSpPr>
          <p:cNvPr id="291" name="Google Shape;291;p28"/>
          <p:cNvSpPr txBox="1"/>
          <p:nvPr/>
        </p:nvSpPr>
        <p:spPr>
          <a:xfrm>
            <a:off x="7568750" y="2186200"/>
            <a:ext cx="731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add</a:t>
            </a:r>
            <a:endParaRPr b="1" sz="1600">
              <a:solidFill>
                <a:schemeClr val="accent1"/>
              </a:solidFill>
              <a:latin typeface="Roboto Mono"/>
              <a:ea typeface="Roboto Mono"/>
              <a:cs typeface="Roboto Mono"/>
              <a:sym typeface="Roboto Mono"/>
            </a:endParaRPr>
          </a:p>
        </p:txBody>
      </p:sp>
      <p:sp>
        <p:nvSpPr>
          <p:cNvPr id="292" name="Google Shape;292;p28"/>
          <p:cNvSpPr txBox="1"/>
          <p:nvPr/>
        </p:nvSpPr>
        <p:spPr>
          <a:xfrm flipH="1">
            <a:off x="4719000" y="3350500"/>
            <a:ext cx="914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remove</a:t>
            </a:r>
            <a:endParaRPr b="1" sz="1600">
              <a:solidFill>
                <a:schemeClr val="accent1"/>
              </a:solidFill>
              <a:latin typeface="Roboto Mono"/>
              <a:ea typeface="Roboto Mono"/>
              <a:cs typeface="Roboto Mono"/>
              <a:sym typeface="Roboto Mono"/>
            </a:endParaRPr>
          </a:p>
        </p:txBody>
      </p:sp>
      <p:sp>
        <p:nvSpPr>
          <p:cNvPr id="293" name="Google Shape;293;p28"/>
          <p:cNvSpPr/>
          <p:nvPr/>
        </p:nvSpPr>
        <p:spPr>
          <a:xfrm rot="5400000">
            <a:off x="7312200" y="228610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8"/>
          <p:cNvSpPr/>
          <p:nvPr/>
        </p:nvSpPr>
        <p:spPr>
          <a:xfrm flipH="1">
            <a:off x="5178350" y="304810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5" name="Google Shape;295;p28"/>
          <p:cNvCxnSpPr/>
          <p:nvPr/>
        </p:nvCxnSpPr>
        <p:spPr>
          <a:xfrm>
            <a:off x="1692450" y="2285550"/>
            <a:ext cx="1188600" cy="0"/>
          </a:xfrm>
          <a:prstGeom prst="straightConnector1">
            <a:avLst/>
          </a:prstGeom>
          <a:noFill/>
          <a:ln cap="flat" cmpd="sng" w="28575">
            <a:solidFill>
              <a:schemeClr val="accent1"/>
            </a:solidFill>
            <a:prstDash val="solid"/>
            <a:round/>
            <a:headEnd len="med" w="med" type="none"/>
            <a:tailEnd len="med" w="med" type="none"/>
          </a:ln>
        </p:spPr>
      </p:cxnSp>
      <p:cxnSp>
        <p:nvCxnSpPr>
          <p:cNvPr id="296" name="Google Shape;296;p28"/>
          <p:cNvCxnSpPr/>
          <p:nvPr/>
        </p:nvCxnSpPr>
        <p:spPr>
          <a:xfrm>
            <a:off x="1692450" y="2666550"/>
            <a:ext cx="1188600" cy="0"/>
          </a:xfrm>
          <a:prstGeom prst="straightConnector1">
            <a:avLst/>
          </a:prstGeom>
          <a:noFill/>
          <a:ln cap="flat" cmpd="sng" w="28575">
            <a:solidFill>
              <a:schemeClr val="accent1"/>
            </a:solidFill>
            <a:prstDash val="solid"/>
            <a:round/>
            <a:headEnd len="med" w="med" type="none"/>
            <a:tailEnd len="med" w="med" type="none"/>
          </a:ln>
        </p:spPr>
      </p:cxnSp>
      <p:cxnSp>
        <p:nvCxnSpPr>
          <p:cNvPr id="297" name="Google Shape;297;p28"/>
          <p:cNvCxnSpPr/>
          <p:nvPr/>
        </p:nvCxnSpPr>
        <p:spPr>
          <a:xfrm>
            <a:off x="1692450" y="3047550"/>
            <a:ext cx="1188600" cy="0"/>
          </a:xfrm>
          <a:prstGeom prst="straightConnector1">
            <a:avLst/>
          </a:prstGeom>
          <a:noFill/>
          <a:ln cap="flat" cmpd="sng" w="28575">
            <a:solidFill>
              <a:schemeClr val="accent1"/>
            </a:solidFill>
            <a:prstDash val="solid"/>
            <a:round/>
            <a:headEnd len="med" w="med" type="none"/>
            <a:tailEnd len="med" w="med" type="none"/>
          </a:ln>
        </p:spPr>
      </p:cxnSp>
      <p:cxnSp>
        <p:nvCxnSpPr>
          <p:cNvPr id="298" name="Google Shape;298;p28"/>
          <p:cNvCxnSpPr/>
          <p:nvPr/>
        </p:nvCxnSpPr>
        <p:spPr>
          <a:xfrm>
            <a:off x="1692450" y="3428550"/>
            <a:ext cx="1188600" cy="0"/>
          </a:xfrm>
          <a:prstGeom prst="straightConnector1">
            <a:avLst/>
          </a:prstGeom>
          <a:noFill/>
          <a:ln cap="flat" cmpd="sng" w="28575">
            <a:solidFill>
              <a:schemeClr val="accent1"/>
            </a:solidFill>
            <a:prstDash val="solid"/>
            <a:round/>
            <a:headEnd len="med" w="med" type="none"/>
            <a:tailEnd len="med" w="med" type="none"/>
          </a:ln>
        </p:spPr>
      </p:cxnSp>
      <p:cxnSp>
        <p:nvCxnSpPr>
          <p:cNvPr id="299" name="Google Shape;299;p28"/>
          <p:cNvCxnSpPr/>
          <p:nvPr/>
        </p:nvCxnSpPr>
        <p:spPr>
          <a:xfrm>
            <a:off x="1692450" y="3809550"/>
            <a:ext cx="1188600" cy="0"/>
          </a:xfrm>
          <a:prstGeom prst="straightConnector1">
            <a:avLst/>
          </a:prstGeom>
          <a:noFill/>
          <a:ln cap="flat" cmpd="sng" w="28575">
            <a:solidFill>
              <a:schemeClr val="accent1"/>
            </a:solidFill>
            <a:prstDash val="solid"/>
            <a:round/>
            <a:headEnd len="med" w="med" type="none"/>
            <a:tailEnd len="med" w="med" type="none"/>
          </a:ln>
        </p:spPr>
      </p:cxnSp>
      <p:graphicFrame>
        <p:nvGraphicFramePr>
          <p:cNvPr id="300" name="Google Shape;300;p28"/>
          <p:cNvGraphicFramePr/>
          <p:nvPr/>
        </p:nvGraphicFramePr>
        <p:xfrm>
          <a:off x="5633400" y="2740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01" name="Google Shape;301;p28"/>
          <p:cNvGraphicFramePr/>
          <p:nvPr/>
        </p:nvGraphicFramePr>
        <p:xfrm>
          <a:off x="5633400" y="2740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02" name="Google Shape;302;p28"/>
          <p:cNvGraphicFramePr/>
          <p:nvPr/>
        </p:nvGraphicFramePr>
        <p:xfrm>
          <a:off x="5633400" y="2740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lt2"/>
                          </a:solidFill>
                          <a:latin typeface="Roboto Mono"/>
                          <a:ea typeface="Roboto Mono"/>
                          <a:cs typeface="Roboto Mono"/>
                          <a:sym typeface="Roboto Mono"/>
                        </a:rPr>
                        <a:t>3</a:t>
                      </a:r>
                      <a:endParaRPr b="1" sz="1600">
                        <a:solidFill>
                          <a:schemeClr val="lt2"/>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03" name="Google Shape;303;p28"/>
          <p:cNvGraphicFramePr/>
          <p:nvPr/>
        </p:nvGraphicFramePr>
        <p:xfrm>
          <a:off x="5633400" y="2740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lt2"/>
                          </a:solidFill>
                          <a:latin typeface="Roboto Mono"/>
                          <a:ea typeface="Roboto Mono"/>
                          <a:cs typeface="Roboto Mono"/>
                          <a:sym typeface="Roboto Mono"/>
                        </a:rPr>
                        <a:t>3</a:t>
                      </a:r>
                      <a:endParaRPr b="1" sz="1600">
                        <a:solidFill>
                          <a:schemeClr val="lt2"/>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5</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04" name="Google Shape;304;p28"/>
          <p:cNvGraphicFramePr/>
          <p:nvPr/>
        </p:nvGraphicFramePr>
        <p:xfrm>
          <a:off x="6364089" y="33582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0</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305" name="Google Shape;305;p28"/>
          <p:cNvSpPr txBox="1"/>
          <p:nvPr/>
        </p:nvSpPr>
        <p:spPr>
          <a:xfrm>
            <a:off x="5632700" y="3361077"/>
            <a:ext cx="731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size</a:t>
            </a:r>
            <a:endParaRPr b="1">
              <a:solidFill>
                <a:schemeClr val="dk2"/>
              </a:solidFill>
            </a:endParaRPr>
          </a:p>
        </p:txBody>
      </p:sp>
      <p:graphicFrame>
        <p:nvGraphicFramePr>
          <p:cNvPr id="306" name="Google Shape;306;p28"/>
          <p:cNvGraphicFramePr/>
          <p:nvPr/>
        </p:nvGraphicFramePr>
        <p:xfrm>
          <a:off x="6364089" y="33582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07" name="Google Shape;307;p28"/>
          <p:cNvGraphicFramePr/>
          <p:nvPr/>
        </p:nvGraphicFramePr>
        <p:xfrm>
          <a:off x="6364089" y="33582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2</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08" name="Google Shape;308;p28"/>
          <p:cNvGraphicFramePr/>
          <p:nvPr/>
        </p:nvGraphicFramePr>
        <p:xfrm>
          <a:off x="6364089" y="33582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09" name="Google Shape;309;p28"/>
          <p:cNvGraphicFramePr/>
          <p:nvPr/>
        </p:nvGraphicFramePr>
        <p:xfrm>
          <a:off x="6364089" y="33582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2</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310" name="Google Shape;310;p28"/>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cxnSp>
        <p:nvCxnSpPr>
          <p:cNvPr id="311" name="Google Shape;311;p28"/>
          <p:cNvCxnSpPr/>
          <p:nvPr/>
        </p:nvCxnSpPr>
        <p:spPr>
          <a:xfrm>
            <a:off x="1692450" y="4190550"/>
            <a:ext cx="1188600" cy="0"/>
          </a:xfrm>
          <a:prstGeom prst="straightConnector1">
            <a:avLst/>
          </a:prstGeom>
          <a:noFill/>
          <a:ln cap="flat" cmpd="sng" w="28575">
            <a:solidFill>
              <a:schemeClr val="accent1"/>
            </a:solidFill>
            <a:prstDash val="solid"/>
            <a:round/>
            <a:headEnd len="med" w="med" type="none"/>
            <a:tailEnd len="med" w="med" type="none"/>
          </a:ln>
        </p:spPr>
      </p:cxnSp>
      <p:cxnSp>
        <p:nvCxnSpPr>
          <p:cNvPr id="312" name="Google Shape;312;p28"/>
          <p:cNvCxnSpPr/>
          <p:nvPr/>
        </p:nvCxnSpPr>
        <p:spPr>
          <a:xfrm>
            <a:off x="1692450" y="4571550"/>
            <a:ext cx="1188600" cy="0"/>
          </a:xfrm>
          <a:prstGeom prst="straightConnector1">
            <a:avLst/>
          </a:prstGeom>
          <a:noFill/>
          <a:ln cap="flat" cmpd="sng" w="28575">
            <a:solidFill>
              <a:schemeClr val="accent1"/>
            </a:solidFill>
            <a:prstDash val="solid"/>
            <a:round/>
            <a:headEnd len="med" w="med" type="none"/>
            <a:tailEnd len="med" w="med" type="none"/>
          </a:ln>
        </p:spPr>
      </p:cxnSp>
      <p:sp>
        <p:nvSpPr>
          <p:cNvPr id="313" name="Google Shape;313;p28"/>
          <p:cNvSpPr txBox="1"/>
          <p:nvPr/>
        </p:nvSpPr>
        <p:spPr>
          <a:xfrm>
            <a:off x="4719000" y="1238325"/>
            <a:ext cx="914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front</a:t>
            </a:r>
            <a:endParaRPr b="1">
              <a:solidFill>
                <a:schemeClr val="dk2"/>
              </a:solidFill>
            </a:endParaRPr>
          </a:p>
        </p:txBody>
      </p:sp>
      <p:sp>
        <p:nvSpPr>
          <p:cNvPr id="314" name="Google Shape;314;p28"/>
          <p:cNvSpPr txBox="1"/>
          <p:nvPr/>
        </p:nvSpPr>
        <p:spPr>
          <a:xfrm>
            <a:off x="4718300" y="1771725"/>
            <a:ext cx="914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back</a:t>
            </a:r>
            <a:endParaRPr b="1">
              <a:solidFill>
                <a:schemeClr val="dk2"/>
              </a:solidFill>
            </a:endParaRPr>
          </a:p>
        </p:txBody>
      </p:sp>
      <p:graphicFrame>
        <p:nvGraphicFramePr>
          <p:cNvPr id="315" name="Google Shape;315;p28"/>
          <p:cNvGraphicFramePr/>
          <p:nvPr/>
        </p:nvGraphicFramePr>
        <p:xfrm>
          <a:off x="5633400" y="12382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0</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16" name="Google Shape;316;p28"/>
          <p:cNvGraphicFramePr/>
          <p:nvPr/>
        </p:nvGraphicFramePr>
        <p:xfrm>
          <a:off x="5632704" y="17716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0</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17" name="Google Shape;317;p28"/>
          <p:cNvGraphicFramePr/>
          <p:nvPr/>
        </p:nvGraphicFramePr>
        <p:xfrm>
          <a:off x="5632704" y="17716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18" name="Google Shape;318;p28"/>
          <p:cNvGraphicFramePr/>
          <p:nvPr/>
        </p:nvGraphicFramePr>
        <p:xfrm>
          <a:off x="5632704" y="17716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2</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19" name="Google Shape;319;p28"/>
          <p:cNvGraphicFramePr/>
          <p:nvPr/>
        </p:nvGraphicFramePr>
        <p:xfrm>
          <a:off x="5633400" y="12382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20" name="Google Shape;320;p28"/>
          <p:cNvGraphicFramePr/>
          <p:nvPr/>
        </p:nvGraphicFramePr>
        <p:xfrm>
          <a:off x="5632704" y="17716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21" name="Google Shape;321;p28"/>
          <p:cNvGraphicFramePr/>
          <p:nvPr/>
        </p:nvGraphicFramePr>
        <p:xfrm>
          <a:off x="6364089" y="33582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22" name="Google Shape;322;p28"/>
          <p:cNvGraphicFramePr/>
          <p:nvPr/>
        </p:nvGraphicFramePr>
        <p:xfrm>
          <a:off x="5633400" y="2740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lt2"/>
                          </a:solidFill>
                          <a:latin typeface="Roboto Mono"/>
                          <a:ea typeface="Roboto Mono"/>
                          <a:cs typeface="Roboto Mono"/>
                          <a:sym typeface="Roboto Mono"/>
                        </a:rPr>
                        <a:t>3</a:t>
                      </a:r>
                      <a:endParaRPr b="1" sz="1600">
                        <a:solidFill>
                          <a:schemeClr val="lt2"/>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5</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6</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23" name="Google Shape;323;p28"/>
          <p:cNvGraphicFramePr/>
          <p:nvPr/>
        </p:nvGraphicFramePr>
        <p:xfrm>
          <a:off x="5632704" y="17716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0</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24" name="Google Shape;324;p28"/>
          <p:cNvGraphicFramePr/>
          <p:nvPr/>
        </p:nvGraphicFramePr>
        <p:xfrm>
          <a:off x="5632704" y="17716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325" name="Google Shape;325;p28"/>
          <p:cNvSpPr/>
          <p:nvPr/>
        </p:nvSpPr>
        <p:spPr>
          <a:xfrm>
            <a:off x="6074844" y="1866868"/>
            <a:ext cx="1005900" cy="365700"/>
          </a:xfrm>
          <a:prstGeom prst="wedgeRoundRectCallout">
            <a:avLst>
              <a:gd fmla="val -57177" name="adj1"/>
              <a:gd fmla="val -21315" name="adj2"/>
              <a:gd fmla="val 0" name="adj3"/>
            </a:avLst>
          </a:prstGeom>
          <a:solidFill>
            <a:srgbClr val="4B2E8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Circular</a:t>
            </a:r>
            <a:endParaRPr b="1" sz="1600">
              <a:solidFill>
                <a:srgbClr val="FFFFFF"/>
              </a:solidFill>
              <a:latin typeface="Roboto"/>
              <a:ea typeface="Roboto"/>
              <a:cs typeface="Roboto"/>
              <a:sym typeface="Roboto"/>
            </a:endParaRPr>
          </a:p>
        </p:txBody>
      </p:sp>
      <p:graphicFrame>
        <p:nvGraphicFramePr>
          <p:cNvPr id="326" name="Google Shape;326;p28"/>
          <p:cNvGraphicFramePr/>
          <p:nvPr/>
        </p:nvGraphicFramePr>
        <p:xfrm>
          <a:off x="5633400" y="2740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dk2"/>
                          </a:solidFill>
                          <a:latin typeface="Roboto Mono"/>
                          <a:ea typeface="Roboto Mono"/>
                          <a:cs typeface="Roboto Mono"/>
                          <a:sym typeface="Roboto Mono"/>
                        </a:rPr>
                        <a:t>7</a:t>
                      </a:r>
                      <a:endParaRPr b="1"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5</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6</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27" name="Google Shape;327;p28"/>
          <p:cNvGraphicFramePr/>
          <p:nvPr/>
        </p:nvGraphicFramePr>
        <p:xfrm>
          <a:off x="6364089" y="33582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328" name="Google Shape;328;p28"/>
          <p:cNvSpPr/>
          <p:nvPr/>
        </p:nvSpPr>
        <p:spPr>
          <a:xfrm>
            <a:off x="5310219" y="543622"/>
            <a:ext cx="1783200" cy="640200"/>
          </a:xfrm>
          <a:prstGeom prst="wedgeRoundRectCallout">
            <a:avLst>
              <a:gd fmla="val -20902" name="adj1"/>
              <a:gd fmla="val 58005" name="adj2"/>
              <a:gd fmla="val 0" name="adj3"/>
            </a:avLst>
          </a:prstGeom>
          <a:solidFill>
            <a:srgbClr val="4B2E8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Removing items increments front</a:t>
            </a:r>
            <a:endParaRPr b="1" sz="1600">
              <a:solidFill>
                <a:srgbClr val="FFFFF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5"/>
                                        </p:tgtEl>
                                      </p:cBhvr>
                                    </p:animEffect>
                                    <p:set>
                                      <p:cBhvr>
                                        <p:cTn dur="1" fill="hold">
                                          <p:stCondLst>
                                            <p:cond delay="0"/>
                                          </p:stCondLst>
                                        </p:cTn>
                                        <p:tgtEl>
                                          <p:spTgt spid="2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296"/>
                                        </p:tgtEl>
                                      </p:cBhvr>
                                    </p:animEffect>
                                    <p:set>
                                      <p:cBhvr>
                                        <p:cTn dur="1" fill="hold">
                                          <p:stCondLst>
                                            <p:cond delay="100"/>
                                          </p:stCondLst>
                                        </p:cTn>
                                        <p:tgtEl>
                                          <p:spTgt spid="2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297"/>
                                        </p:tgtEl>
                                      </p:cBhvr>
                                    </p:animEffect>
                                    <p:set>
                                      <p:cBhvr>
                                        <p:cTn dur="1" fill="hold">
                                          <p:stCondLst>
                                            <p:cond delay="100"/>
                                          </p:stCondLst>
                                        </p:cTn>
                                        <p:tgtEl>
                                          <p:spTgt spid="2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
                                        <p:tgtEl>
                                          <p:spTgt spid="3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298"/>
                                        </p:tgtEl>
                                      </p:cBhvr>
                                    </p:animEffect>
                                    <p:set>
                                      <p:cBhvr>
                                        <p:cTn dur="1" fill="hold">
                                          <p:stCondLst>
                                            <p:cond delay="100"/>
                                          </p:stCondLst>
                                        </p:cTn>
                                        <p:tgtEl>
                                          <p:spTgt spid="2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299"/>
                                        </p:tgtEl>
                                      </p:cBhvr>
                                    </p:animEffect>
                                    <p:set>
                                      <p:cBhvr>
                                        <p:cTn dur="1" fill="hold">
                                          <p:stCondLst>
                                            <p:cond delay="100"/>
                                          </p:stCondLst>
                                        </p:cTn>
                                        <p:tgtEl>
                                          <p:spTgt spid="2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311"/>
                                        </p:tgtEl>
                                      </p:cBhvr>
                                    </p:animEffect>
                                    <p:set>
                                      <p:cBhvr>
                                        <p:cTn dur="1" fill="hold">
                                          <p:stCondLst>
                                            <p:cond delay="100"/>
                                          </p:stCondLst>
                                        </p:cTn>
                                        <p:tgtEl>
                                          <p:spTgt spid="3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32" name="Shape 332"/>
        <p:cNvGrpSpPr/>
        <p:nvPr/>
      </p:nvGrpSpPr>
      <p:grpSpPr>
        <a:xfrm>
          <a:off x="0" y="0"/>
          <a:ext cx="0" cy="0"/>
          <a:chOff x="0" y="0"/>
          <a:chExt cx="0" cy="0"/>
        </a:xfrm>
      </p:grpSpPr>
      <p:graphicFrame>
        <p:nvGraphicFramePr>
          <p:cNvPr id="333" name="Google Shape;333;p29"/>
          <p:cNvGraphicFramePr/>
          <p:nvPr/>
        </p:nvGraphicFramePr>
        <p:xfrm>
          <a:off x="5632704" y="17716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34" name="Google Shape;334;p29"/>
          <p:cNvGraphicFramePr/>
          <p:nvPr/>
        </p:nvGraphicFramePr>
        <p:xfrm>
          <a:off x="5633400" y="123828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335" name="Google Shape;335;p29"/>
          <p:cNvSpPr txBox="1"/>
          <p:nvPr>
            <p:ph idx="1" type="body"/>
          </p:nvPr>
        </p:nvSpPr>
        <p:spPr>
          <a:xfrm>
            <a:off x="311700" y="1152146"/>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i-th item does not need to be data[i] so the front of the queue does not need to be the front of the array!</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Give an invariant that describes this behavior in your own words.</a:t>
            </a:r>
            <a:endParaRPr/>
          </a:p>
        </p:txBody>
      </p:sp>
      <p:sp>
        <p:nvSpPr>
          <p:cNvPr id="336" name="Google Shape;336;p29"/>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ArrayQueue: Design 2</a:t>
            </a:r>
            <a:endParaRPr/>
          </a:p>
        </p:txBody>
      </p:sp>
      <p:sp>
        <p:nvSpPr>
          <p:cNvPr id="337" name="Google Shape;33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38" name="Google Shape;338;p29"/>
          <p:cNvGraphicFramePr/>
          <p:nvPr/>
        </p:nvGraphicFramePr>
        <p:xfrm>
          <a:off x="5633400" y="2359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0</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1</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2</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3</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bl>
          </a:graphicData>
        </a:graphic>
      </p:graphicFrame>
      <p:sp>
        <p:nvSpPr>
          <p:cNvPr id="339" name="Google Shape;339;p29"/>
          <p:cNvSpPr txBox="1"/>
          <p:nvPr/>
        </p:nvSpPr>
        <p:spPr>
          <a:xfrm>
            <a:off x="7568750" y="2186200"/>
            <a:ext cx="731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add</a:t>
            </a:r>
            <a:endParaRPr b="1" sz="1600">
              <a:solidFill>
                <a:schemeClr val="accent1"/>
              </a:solidFill>
              <a:latin typeface="Roboto Mono"/>
              <a:ea typeface="Roboto Mono"/>
              <a:cs typeface="Roboto Mono"/>
              <a:sym typeface="Roboto Mono"/>
            </a:endParaRPr>
          </a:p>
        </p:txBody>
      </p:sp>
      <p:sp>
        <p:nvSpPr>
          <p:cNvPr id="340" name="Google Shape;340;p29"/>
          <p:cNvSpPr txBox="1"/>
          <p:nvPr/>
        </p:nvSpPr>
        <p:spPr>
          <a:xfrm flipH="1">
            <a:off x="4719000" y="3350500"/>
            <a:ext cx="914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remove</a:t>
            </a:r>
            <a:endParaRPr b="1" sz="1600">
              <a:solidFill>
                <a:schemeClr val="accent1"/>
              </a:solidFill>
              <a:latin typeface="Roboto Mono"/>
              <a:ea typeface="Roboto Mono"/>
              <a:cs typeface="Roboto Mono"/>
              <a:sym typeface="Roboto Mono"/>
            </a:endParaRPr>
          </a:p>
        </p:txBody>
      </p:sp>
      <p:sp>
        <p:nvSpPr>
          <p:cNvPr id="341" name="Google Shape;341;p29"/>
          <p:cNvSpPr/>
          <p:nvPr/>
        </p:nvSpPr>
        <p:spPr>
          <a:xfrm rot="5400000">
            <a:off x="7312200" y="228610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flipH="1">
            <a:off x="5178350" y="304810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txBox="1"/>
          <p:nvPr/>
        </p:nvSpPr>
        <p:spPr>
          <a:xfrm>
            <a:off x="5632700" y="3361077"/>
            <a:ext cx="731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size</a:t>
            </a:r>
            <a:endParaRPr b="1">
              <a:solidFill>
                <a:schemeClr val="dk2"/>
              </a:solidFill>
            </a:endParaRPr>
          </a:p>
        </p:txBody>
      </p:sp>
      <p:sp>
        <p:nvSpPr>
          <p:cNvPr id="344" name="Google Shape;344;p29"/>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
        <p:nvSpPr>
          <p:cNvPr id="345" name="Google Shape;345;p29"/>
          <p:cNvSpPr txBox="1"/>
          <p:nvPr/>
        </p:nvSpPr>
        <p:spPr>
          <a:xfrm>
            <a:off x="4719000" y="1238325"/>
            <a:ext cx="914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front</a:t>
            </a:r>
            <a:endParaRPr b="1">
              <a:solidFill>
                <a:schemeClr val="dk2"/>
              </a:solidFill>
            </a:endParaRPr>
          </a:p>
        </p:txBody>
      </p:sp>
      <p:sp>
        <p:nvSpPr>
          <p:cNvPr id="346" name="Google Shape;346;p29"/>
          <p:cNvSpPr txBox="1"/>
          <p:nvPr/>
        </p:nvSpPr>
        <p:spPr>
          <a:xfrm>
            <a:off x="4718300" y="1771725"/>
            <a:ext cx="914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back</a:t>
            </a:r>
            <a:endParaRPr b="1">
              <a:solidFill>
                <a:schemeClr val="dk2"/>
              </a:solidFill>
            </a:endParaRPr>
          </a:p>
        </p:txBody>
      </p:sp>
      <p:sp>
        <p:nvSpPr>
          <p:cNvPr id="347" name="Google Shape;347;p29"/>
          <p:cNvSpPr/>
          <p:nvPr/>
        </p:nvSpPr>
        <p:spPr>
          <a:xfrm>
            <a:off x="6074844" y="1866868"/>
            <a:ext cx="1005900" cy="365700"/>
          </a:xfrm>
          <a:prstGeom prst="wedgeRoundRectCallout">
            <a:avLst>
              <a:gd fmla="val -57177" name="adj1"/>
              <a:gd fmla="val -21315" name="adj2"/>
              <a:gd fmla="val 0" name="adj3"/>
            </a:avLst>
          </a:prstGeom>
          <a:solidFill>
            <a:srgbClr val="4B2E83"/>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Circular</a:t>
            </a:r>
            <a:endParaRPr b="1" sz="1600">
              <a:solidFill>
                <a:srgbClr val="FFFFFF"/>
              </a:solidFill>
              <a:latin typeface="Roboto"/>
              <a:ea typeface="Roboto"/>
              <a:cs typeface="Roboto"/>
              <a:sym typeface="Roboto"/>
            </a:endParaRPr>
          </a:p>
        </p:txBody>
      </p:sp>
      <p:sp>
        <p:nvSpPr>
          <p:cNvPr id="348" name="Google Shape;348;p29"/>
          <p:cNvSpPr/>
          <p:nvPr/>
        </p:nvSpPr>
        <p:spPr>
          <a:xfrm>
            <a:off x="5310219" y="543622"/>
            <a:ext cx="1783200" cy="640200"/>
          </a:xfrm>
          <a:prstGeom prst="wedgeRoundRectCallout">
            <a:avLst>
              <a:gd fmla="val -20902" name="adj1"/>
              <a:gd fmla="val 58005" name="adj2"/>
              <a:gd fmla="val 0" name="adj3"/>
            </a:avLst>
          </a:prstGeom>
          <a:solidFill>
            <a:srgbClr val="4B2E83"/>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Removing items increments front</a:t>
            </a:r>
            <a:endParaRPr b="1" sz="1600">
              <a:solidFill>
                <a:srgbClr val="FFFFFF"/>
              </a:solidFill>
              <a:latin typeface="Roboto"/>
              <a:ea typeface="Roboto"/>
              <a:cs typeface="Roboto"/>
              <a:sym typeface="Roboto"/>
            </a:endParaRPr>
          </a:p>
        </p:txBody>
      </p:sp>
      <p:graphicFrame>
        <p:nvGraphicFramePr>
          <p:cNvPr id="349" name="Google Shape;349;p29"/>
          <p:cNvGraphicFramePr/>
          <p:nvPr/>
        </p:nvGraphicFramePr>
        <p:xfrm>
          <a:off x="5633400" y="274090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dk2"/>
                          </a:solidFill>
                          <a:latin typeface="Roboto Mono"/>
                          <a:ea typeface="Roboto Mono"/>
                          <a:cs typeface="Roboto Mono"/>
                          <a:sym typeface="Roboto Mono"/>
                        </a:rPr>
                        <a:t>7</a:t>
                      </a:r>
                      <a:endParaRPr b="1"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5</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6</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350" name="Google Shape;350;p29"/>
          <p:cNvGraphicFramePr/>
          <p:nvPr/>
        </p:nvGraphicFramePr>
        <p:xfrm>
          <a:off x="6364089" y="33582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 an invariant that describes ArrayQueue (Design 2) in your own words.</a:t>
            </a:r>
            <a:endParaRPr/>
          </a:p>
        </p:txBody>
      </p:sp>
      <p:sp>
        <p:nvSpPr>
          <p:cNvPr id="356" name="Google Shape;35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7" name="Google Shape;357;p3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361" name="Shape 361"/>
        <p:cNvGrpSpPr/>
        <p:nvPr/>
      </p:nvGrpSpPr>
      <p:grpSpPr>
        <a:xfrm>
          <a:off x="0" y="0"/>
          <a:ext cx="0" cy="0"/>
          <a:chOff x="0" y="0"/>
          <a:chExt cx="0" cy="0"/>
        </a:xfrm>
      </p:grpSpPr>
      <p:sp>
        <p:nvSpPr>
          <p:cNvPr id="362" name="Google Shape;362;p31"/>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LinkedQueue: Design 1</a:t>
            </a:r>
            <a:endParaRPr/>
          </a:p>
        </p:txBody>
      </p:sp>
      <p:sp>
        <p:nvSpPr>
          <p:cNvPr id="363" name="Google Shape;36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31"/>
          <p:cNvSpPr txBox="1"/>
          <p:nvPr/>
        </p:nvSpPr>
        <p:spPr>
          <a:xfrm>
            <a:off x="4873752" y="1980463"/>
            <a:ext cx="731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add</a:t>
            </a:r>
            <a:endParaRPr b="1" sz="1600">
              <a:solidFill>
                <a:schemeClr val="accent1"/>
              </a:solidFill>
              <a:latin typeface="Roboto Mono"/>
              <a:ea typeface="Roboto Mono"/>
              <a:cs typeface="Roboto Mono"/>
              <a:sym typeface="Roboto Mono"/>
            </a:endParaRPr>
          </a:p>
        </p:txBody>
      </p:sp>
      <p:sp>
        <p:nvSpPr>
          <p:cNvPr id="365" name="Google Shape;365;p31"/>
          <p:cNvSpPr txBox="1"/>
          <p:nvPr/>
        </p:nvSpPr>
        <p:spPr>
          <a:xfrm flipH="1">
            <a:off x="7355084" y="3144763"/>
            <a:ext cx="914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remove</a:t>
            </a:r>
            <a:endParaRPr b="1" sz="1600">
              <a:solidFill>
                <a:schemeClr val="accent1"/>
              </a:solidFill>
              <a:latin typeface="Roboto Mono"/>
              <a:ea typeface="Roboto Mono"/>
              <a:cs typeface="Roboto Mono"/>
              <a:sym typeface="Roboto Mono"/>
            </a:endParaRPr>
          </a:p>
        </p:txBody>
      </p:sp>
      <p:sp>
        <p:nvSpPr>
          <p:cNvPr id="366" name="Google Shape;366;p31"/>
          <p:cNvSpPr/>
          <p:nvPr/>
        </p:nvSpPr>
        <p:spPr>
          <a:xfrm flipH="1" rot="-5400000">
            <a:off x="5224277" y="2080363"/>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7214746" y="2842363"/>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txBox="1"/>
          <p:nvPr/>
        </p:nvSpPr>
        <p:spPr>
          <a:xfrm>
            <a:off x="5605402" y="1596464"/>
            <a:ext cx="731400" cy="38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back</a:t>
            </a:r>
            <a:endParaRPr b="1">
              <a:solidFill>
                <a:schemeClr val="dk2"/>
              </a:solidFill>
            </a:endParaRPr>
          </a:p>
        </p:txBody>
      </p:sp>
      <p:graphicFrame>
        <p:nvGraphicFramePr>
          <p:cNvPr id="369" name="Google Shape;369;p31"/>
          <p:cNvGraphicFramePr/>
          <p:nvPr/>
        </p:nvGraphicFramePr>
        <p:xfrm>
          <a:off x="6336802" y="15964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t/>
                      </a:r>
                      <a:endParaRPr b="1" sz="12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370" name="Google Shape;370;p31"/>
          <p:cNvGrpSpPr/>
          <p:nvPr/>
        </p:nvGrpSpPr>
        <p:grpSpPr>
          <a:xfrm>
            <a:off x="6669154" y="2535163"/>
            <a:ext cx="688634" cy="457200"/>
            <a:chOff x="6576650" y="1376700"/>
            <a:chExt cx="688634" cy="457200"/>
          </a:xfrm>
        </p:grpSpPr>
        <p:sp>
          <p:nvSpPr>
            <p:cNvPr id="371" name="Google Shape;371;p31"/>
            <p:cNvSpPr/>
            <p:nvPr/>
          </p:nvSpPr>
          <p:spPr>
            <a:xfrm>
              <a:off x="6576650" y="1376700"/>
              <a:ext cx="4572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p:txBody>
        </p:sp>
        <p:grpSp>
          <p:nvGrpSpPr>
            <p:cNvPr id="372" name="Google Shape;372;p31"/>
            <p:cNvGrpSpPr/>
            <p:nvPr/>
          </p:nvGrpSpPr>
          <p:grpSpPr>
            <a:xfrm>
              <a:off x="7027684" y="1376700"/>
              <a:ext cx="237600" cy="457200"/>
              <a:chOff x="7027684" y="1376700"/>
              <a:chExt cx="237600" cy="457200"/>
            </a:xfrm>
          </p:grpSpPr>
          <p:sp>
            <p:nvSpPr>
              <p:cNvPr id="373" name="Google Shape;373;p31"/>
              <p:cNvSpPr/>
              <p:nvPr/>
            </p:nvSpPr>
            <p:spPr>
              <a:xfrm>
                <a:off x="7033850" y="1376700"/>
                <a:ext cx="2286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374" name="Google Shape;374;p31"/>
              <p:cNvCxnSpPr/>
              <p:nvPr/>
            </p:nvCxnSpPr>
            <p:spPr>
              <a:xfrm flipH="1" rot="10800000">
                <a:off x="7027684" y="1376700"/>
                <a:ext cx="237600" cy="457200"/>
              </a:xfrm>
              <a:prstGeom prst="straightConnector1">
                <a:avLst/>
              </a:prstGeom>
              <a:noFill/>
              <a:ln cap="flat" cmpd="sng" w="19050">
                <a:solidFill>
                  <a:srgbClr val="9E9E9E"/>
                </a:solidFill>
                <a:prstDash val="solid"/>
                <a:round/>
                <a:headEnd len="med" w="med" type="none"/>
                <a:tailEnd len="med" w="med" type="none"/>
              </a:ln>
            </p:spPr>
          </p:cxnSp>
        </p:grpSp>
      </p:grpSp>
      <p:grpSp>
        <p:nvGrpSpPr>
          <p:cNvPr id="375" name="Google Shape;375;p31"/>
          <p:cNvGrpSpPr/>
          <p:nvPr/>
        </p:nvGrpSpPr>
        <p:grpSpPr>
          <a:xfrm>
            <a:off x="5678554" y="2535163"/>
            <a:ext cx="685800" cy="457200"/>
            <a:chOff x="6576650" y="1376700"/>
            <a:chExt cx="685800" cy="457200"/>
          </a:xfrm>
        </p:grpSpPr>
        <p:sp>
          <p:nvSpPr>
            <p:cNvPr id="376" name="Google Shape;376;p31"/>
            <p:cNvSpPr/>
            <p:nvPr/>
          </p:nvSpPr>
          <p:spPr>
            <a:xfrm>
              <a:off x="6576650" y="1376700"/>
              <a:ext cx="4572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p:txBody>
        </p:sp>
        <p:sp>
          <p:nvSpPr>
            <p:cNvPr id="377" name="Google Shape;377;p31"/>
            <p:cNvSpPr/>
            <p:nvPr/>
          </p:nvSpPr>
          <p:spPr>
            <a:xfrm>
              <a:off x="7033850" y="1376700"/>
              <a:ext cx="2286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cxnSp>
        <p:nvCxnSpPr>
          <p:cNvPr id="378" name="Google Shape;378;p31"/>
          <p:cNvCxnSpPr>
            <a:endCxn id="376" idx="0"/>
          </p:cNvCxnSpPr>
          <p:nvPr/>
        </p:nvCxnSpPr>
        <p:spPr>
          <a:xfrm rot="5400000">
            <a:off x="5845354" y="1854763"/>
            <a:ext cx="742200" cy="618600"/>
          </a:xfrm>
          <a:prstGeom prst="curvedConnector3">
            <a:avLst>
              <a:gd fmla="val 50000" name="adj1"/>
            </a:avLst>
          </a:prstGeom>
          <a:noFill/>
          <a:ln cap="flat" cmpd="sng" w="28575">
            <a:solidFill>
              <a:schemeClr val="accent1"/>
            </a:solidFill>
            <a:prstDash val="solid"/>
            <a:round/>
            <a:headEnd len="med" w="med" type="none"/>
            <a:tailEnd len="med" w="med" type="triangle"/>
          </a:ln>
        </p:spPr>
      </p:cxnSp>
      <p:cxnSp>
        <p:nvCxnSpPr>
          <p:cNvPr id="379" name="Google Shape;379;p31"/>
          <p:cNvCxnSpPr>
            <a:endCxn id="371" idx="1"/>
          </p:cNvCxnSpPr>
          <p:nvPr/>
        </p:nvCxnSpPr>
        <p:spPr>
          <a:xfrm>
            <a:off x="6248554" y="2763763"/>
            <a:ext cx="420600" cy="0"/>
          </a:xfrm>
          <a:prstGeom prst="straightConnector1">
            <a:avLst/>
          </a:prstGeom>
          <a:noFill/>
          <a:ln cap="flat" cmpd="sng" w="28575">
            <a:solidFill>
              <a:schemeClr val="accent1"/>
            </a:solidFill>
            <a:prstDash val="solid"/>
            <a:round/>
            <a:headEnd len="med" w="med" type="none"/>
            <a:tailEnd len="med" w="med" type="triangle"/>
          </a:ln>
        </p:spPr>
      </p:cxnSp>
      <p:sp>
        <p:nvSpPr>
          <p:cNvPr id="380" name="Google Shape;380;p31"/>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latin typeface="Roboto"/>
                <a:ea typeface="Roboto"/>
                <a:cs typeface="Roboto"/>
                <a:sym typeface="Roboto"/>
              </a:rPr>
              <a:t>Same design as LinkedStack</a:t>
            </a:r>
            <a:r>
              <a:rPr lang="en"/>
              <a:t>: borrow LinkedList’s addLast and removeFront.</a:t>
            </a:r>
            <a:endParaRPr/>
          </a:p>
          <a:p>
            <a:pPr indent="-330200" lvl="0" marL="457200" rtl="0" algn="l">
              <a:spcBef>
                <a:spcPts val="800"/>
              </a:spcBef>
              <a:spcAft>
                <a:spcPts val="0"/>
              </a:spcAft>
              <a:buSzPts val="1600"/>
              <a:buAutoNum type="arabicPeriod"/>
            </a:pPr>
            <a:r>
              <a:rPr lang="en"/>
              <a:t>Which method has a worse runtime: add or remove?</a:t>
            </a:r>
            <a:endParaRPr/>
          </a:p>
          <a:p>
            <a:pPr indent="-330200" lvl="0" marL="457200" rtl="0" algn="l">
              <a:spcBef>
                <a:spcPts val="1000"/>
              </a:spcBef>
              <a:spcAft>
                <a:spcPts val="1000"/>
              </a:spcAft>
              <a:buSzPts val="1600"/>
              <a:buAutoNum type="arabicPeriod"/>
            </a:pPr>
            <a:r>
              <a:rPr lang="en"/>
              <a:t>How could we improve the runtime?</a:t>
            </a:r>
            <a:endParaRPr/>
          </a:p>
        </p:txBody>
      </p:sp>
      <p:sp>
        <p:nvSpPr>
          <p:cNvPr id="381" name="Google Shape;381;p31"/>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32"/>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LinkedQueue: Design 2</a:t>
            </a:r>
            <a:endParaRPr/>
          </a:p>
        </p:txBody>
      </p:sp>
      <p:sp>
        <p:nvSpPr>
          <p:cNvPr id="387" name="Google Shape;38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32"/>
          <p:cNvSpPr txBox="1"/>
          <p:nvPr/>
        </p:nvSpPr>
        <p:spPr>
          <a:xfrm>
            <a:off x="4873752" y="1980463"/>
            <a:ext cx="731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add</a:t>
            </a:r>
            <a:endParaRPr b="1" sz="1600">
              <a:solidFill>
                <a:schemeClr val="accent1"/>
              </a:solidFill>
              <a:latin typeface="Roboto Mono"/>
              <a:ea typeface="Roboto Mono"/>
              <a:cs typeface="Roboto Mono"/>
              <a:sym typeface="Roboto Mono"/>
            </a:endParaRPr>
          </a:p>
        </p:txBody>
      </p:sp>
      <p:sp>
        <p:nvSpPr>
          <p:cNvPr id="389" name="Google Shape;389;p32"/>
          <p:cNvSpPr txBox="1"/>
          <p:nvPr/>
        </p:nvSpPr>
        <p:spPr>
          <a:xfrm flipH="1">
            <a:off x="7355084" y="3144763"/>
            <a:ext cx="914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remove</a:t>
            </a:r>
            <a:endParaRPr b="1" sz="1600">
              <a:solidFill>
                <a:schemeClr val="accent1"/>
              </a:solidFill>
              <a:latin typeface="Roboto Mono"/>
              <a:ea typeface="Roboto Mono"/>
              <a:cs typeface="Roboto Mono"/>
              <a:sym typeface="Roboto Mono"/>
            </a:endParaRPr>
          </a:p>
        </p:txBody>
      </p:sp>
      <p:sp>
        <p:nvSpPr>
          <p:cNvPr id="390" name="Google Shape;390;p32"/>
          <p:cNvSpPr/>
          <p:nvPr/>
        </p:nvSpPr>
        <p:spPr>
          <a:xfrm flipH="1" rot="-5400000">
            <a:off x="5224277" y="2080363"/>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2"/>
          <p:cNvSpPr/>
          <p:nvPr/>
        </p:nvSpPr>
        <p:spPr>
          <a:xfrm>
            <a:off x="7214746" y="2842363"/>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2"/>
          <p:cNvSpPr txBox="1"/>
          <p:nvPr/>
        </p:nvSpPr>
        <p:spPr>
          <a:xfrm>
            <a:off x="5605402" y="1596464"/>
            <a:ext cx="731400" cy="38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back</a:t>
            </a:r>
            <a:endParaRPr b="1">
              <a:solidFill>
                <a:schemeClr val="dk2"/>
              </a:solidFill>
            </a:endParaRPr>
          </a:p>
        </p:txBody>
      </p:sp>
      <p:graphicFrame>
        <p:nvGraphicFramePr>
          <p:cNvPr id="393" name="Google Shape;393;p32"/>
          <p:cNvGraphicFramePr/>
          <p:nvPr/>
        </p:nvGraphicFramePr>
        <p:xfrm>
          <a:off x="6336802" y="15964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t/>
                      </a:r>
                      <a:endParaRPr b="1" sz="12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pSp>
        <p:nvGrpSpPr>
          <p:cNvPr id="394" name="Google Shape;394;p32"/>
          <p:cNvGrpSpPr/>
          <p:nvPr/>
        </p:nvGrpSpPr>
        <p:grpSpPr>
          <a:xfrm>
            <a:off x="6669154" y="2535163"/>
            <a:ext cx="688634" cy="457200"/>
            <a:chOff x="6576650" y="1376700"/>
            <a:chExt cx="688634" cy="457200"/>
          </a:xfrm>
        </p:grpSpPr>
        <p:sp>
          <p:nvSpPr>
            <p:cNvPr id="395" name="Google Shape;395;p32"/>
            <p:cNvSpPr/>
            <p:nvPr/>
          </p:nvSpPr>
          <p:spPr>
            <a:xfrm>
              <a:off x="6576650" y="1376700"/>
              <a:ext cx="4572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p:txBody>
        </p:sp>
        <p:grpSp>
          <p:nvGrpSpPr>
            <p:cNvPr id="396" name="Google Shape;396;p32"/>
            <p:cNvGrpSpPr/>
            <p:nvPr/>
          </p:nvGrpSpPr>
          <p:grpSpPr>
            <a:xfrm>
              <a:off x="7027684" y="1376700"/>
              <a:ext cx="237600" cy="457200"/>
              <a:chOff x="7027684" y="1376700"/>
              <a:chExt cx="237600" cy="457200"/>
            </a:xfrm>
          </p:grpSpPr>
          <p:sp>
            <p:nvSpPr>
              <p:cNvPr id="397" name="Google Shape;397;p32"/>
              <p:cNvSpPr/>
              <p:nvPr/>
            </p:nvSpPr>
            <p:spPr>
              <a:xfrm>
                <a:off x="7033850" y="1376700"/>
                <a:ext cx="2286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398" name="Google Shape;398;p32"/>
              <p:cNvCxnSpPr/>
              <p:nvPr/>
            </p:nvCxnSpPr>
            <p:spPr>
              <a:xfrm flipH="1" rot="10800000">
                <a:off x="7027684" y="1376700"/>
                <a:ext cx="237600" cy="457200"/>
              </a:xfrm>
              <a:prstGeom prst="straightConnector1">
                <a:avLst/>
              </a:prstGeom>
              <a:noFill/>
              <a:ln cap="flat" cmpd="sng" w="19050">
                <a:solidFill>
                  <a:srgbClr val="9E9E9E"/>
                </a:solidFill>
                <a:prstDash val="solid"/>
                <a:round/>
                <a:headEnd len="med" w="med" type="none"/>
                <a:tailEnd len="med" w="med" type="none"/>
              </a:ln>
            </p:spPr>
          </p:cxnSp>
        </p:grpSp>
      </p:grpSp>
      <p:grpSp>
        <p:nvGrpSpPr>
          <p:cNvPr id="399" name="Google Shape;399;p32"/>
          <p:cNvGrpSpPr/>
          <p:nvPr/>
        </p:nvGrpSpPr>
        <p:grpSpPr>
          <a:xfrm>
            <a:off x="5678554" y="2535163"/>
            <a:ext cx="685800" cy="457200"/>
            <a:chOff x="6576650" y="1376700"/>
            <a:chExt cx="685800" cy="457200"/>
          </a:xfrm>
        </p:grpSpPr>
        <p:sp>
          <p:nvSpPr>
            <p:cNvPr id="400" name="Google Shape;400;p32"/>
            <p:cNvSpPr/>
            <p:nvPr/>
          </p:nvSpPr>
          <p:spPr>
            <a:xfrm>
              <a:off x="6576650" y="1376700"/>
              <a:ext cx="4572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p:txBody>
        </p:sp>
        <p:sp>
          <p:nvSpPr>
            <p:cNvPr id="401" name="Google Shape;401;p32"/>
            <p:cNvSpPr/>
            <p:nvPr/>
          </p:nvSpPr>
          <p:spPr>
            <a:xfrm>
              <a:off x="7033850" y="1376700"/>
              <a:ext cx="2286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cxnSp>
        <p:nvCxnSpPr>
          <p:cNvPr id="402" name="Google Shape;402;p32"/>
          <p:cNvCxnSpPr>
            <a:endCxn id="400" idx="0"/>
          </p:cNvCxnSpPr>
          <p:nvPr/>
        </p:nvCxnSpPr>
        <p:spPr>
          <a:xfrm rot="5400000">
            <a:off x="5845354" y="1854763"/>
            <a:ext cx="742200" cy="618600"/>
          </a:xfrm>
          <a:prstGeom prst="curvedConnector3">
            <a:avLst>
              <a:gd fmla="val 50000" name="adj1"/>
            </a:avLst>
          </a:prstGeom>
          <a:noFill/>
          <a:ln cap="flat" cmpd="sng" w="28575">
            <a:solidFill>
              <a:schemeClr val="accent1"/>
            </a:solidFill>
            <a:prstDash val="solid"/>
            <a:round/>
            <a:headEnd len="med" w="med" type="none"/>
            <a:tailEnd len="med" w="med" type="triangle"/>
          </a:ln>
        </p:spPr>
      </p:cxnSp>
      <p:cxnSp>
        <p:nvCxnSpPr>
          <p:cNvPr id="403" name="Google Shape;403;p32"/>
          <p:cNvCxnSpPr>
            <a:endCxn id="395" idx="1"/>
          </p:cNvCxnSpPr>
          <p:nvPr/>
        </p:nvCxnSpPr>
        <p:spPr>
          <a:xfrm>
            <a:off x="6248554" y="2763763"/>
            <a:ext cx="420600" cy="0"/>
          </a:xfrm>
          <a:prstGeom prst="straightConnector1">
            <a:avLst/>
          </a:prstGeom>
          <a:noFill/>
          <a:ln cap="flat" cmpd="sng" w="28575">
            <a:solidFill>
              <a:schemeClr val="accent1"/>
            </a:solidFill>
            <a:prstDash val="solid"/>
            <a:round/>
            <a:headEnd len="med" w="med" type="none"/>
            <a:tailEnd len="med" w="med" type="triangle"/>
          </a:ln>
        </p:spPr>
      </p:cxnSp>
      <p:sp>
        <p:nvSpPr>
          <p:cNvPr id="404" name="Google Shape;404;p32"/>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800"/>
              </a:spcAft>
              <a:buNone/>
            </a:pPr>
            <a:r>
              <a:rPr lang="en"/>
              <a:t>Add a </a:t>
            </a:r>
            <a:r>
              <a:rPr b="1" lang="en">
                <a:latin typeface="Roboto"/>
                <a:ea typeface="Roboto"/>
                <a:cs typeface="Roboto"/>
                <a:sym typeface="Roboto"/>
              </a:rPr>
              <a:t>front</a:t>
            </a:r>
            <a:r>
              <a:rPr lang="en"/>
              <a:t> pointer.</a:t>
            </a:r>
            <a:endParaRPr/>
          </a:p>
        </p:txBody>
      </p:sp>
      <p:sp>
        <p:nvSpPr>
          <p:cNvPr id="405" name="Google Shape;405;p32"/>
          <p:cNvSpPr txBox="1"/>
          <p:nvPr/>
        </p:nvSpPr>
        <p:spPr>
          <a:xfrm>
            <a:off x="5422402" y="3501464"/>
            <a:ext cx="914400" cy="38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front</a:t>
            </a:r>
            <a:endParaRPr b="1">
              <a:solidFill>
                <a:schemeClr val="dk2"/>
              </a:solidFill>
            </a:endParaRPr>
          </a:p>
        </p:txBody>
      </p:sp>
      <p:graphicFrame>
        <p:nvGraphicFramePr>
          <p:cNvPr id="406" name="Google Shape;406;p32"/>
          <p:cNvGraphicFramePr/>
          <p:nvPr/>
        </p:nvGraphicFramePr>
        <p:xfrm>
          <a:off x="6336802" y="3501438"/>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t/>
                      </a:r>
                      <a:endParaRPr b="1" sz="12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cxnSp>
        <p:nvCxnSpPr>
          <p:cNvPr id="407" name="Google Shape;407;p32"/>
          <p:cNvCxnSpPr>
            <a:endCxn id="395" idx="2"/>
          </p:cNvCxnSpPr>
          <p:nvPr/>
        </p:nvCxnSpPr>
        <p:spPr>
          <a:xfrm rot="-5400000">
            <a:off x="6350854" y="3170262"/>
            <a:ext cx="724800" cy="369000"/>
          </a:xfrm>
          <a:prstGeom prst="curvedConnector3">
            <a:avLst>
              <a:gd fmla="val 50000" name="adj1"/>
            </a:avLst>
          </a:prstGeom>
          <a:noFill/>
          <a:ln cap="flat" cmpd="sng" w="28575">
            <a:solidFill>
              <a:schemeClr val="accent1"/>
            </a:solidFill>
            <a:prstDash val="solid"/>
            <a:round/>
            <a:headEnd len="med" w="med" type="none"/>
            <a:tailEnd len="med" w="med" type="triangle"/>
          </a:ln>
        </p:spPr>
      </p:cxnSp>
      <p:sp>
        <p:nvSpPr>
          <p:cNvPr id="408" name="Google Shape;408;p32"/>
          <p:cNvSpPr/>
          <p:nvPr/>
        </p:nvSpPr>
        <p:spPr>
          <a:xfrm>
            <a:off x="-54000" y="553200"/>
            <a:ext cx="365700" cy="365700"/>
          </a:xfrm>
          <a:prstGeom prst="roundRect">
            <a:avLst>
              <a:gd fmla="val 16667"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A</a:t>
            </a:r>
            <a:endParaRPr b="1" sz="16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from the Reading Quiz</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How does ArrayList.removeFront actually work?</a:t>
            </a:r>
            <a:endParaRPr b="1"/>
          </a:p>
          <a:p>
            <a:pPr indent="0" lvl="0" marL="0" rtl="0" algn="l">
              <a:spcBef>
                <a:spcPts val="1000"/>
              </a:spcBef>
              <a:spcAft>
                <a:spcPts val="0"/>
              </a:spcAft>
              <a:buNone/>
            </a:pPr>
            <a:r>
              <a:rPr lang="en"/>
              <a:t>Why is the implementation of ArrayList.removeFront related to ArrayList.get?</a:t>
            </a:r>
            <a:endParaRPr/>
          </a:p>
          <a:p>
            <a:pPr indent="0" lvl="0" marL="0" rtl="0" algn="l">
              <a:spcBef>
                <a:spcPts val="1000"/>
              </a:spcBef>
              <a:spcAft>
                <a:spcPts val="0"/>
              </a:spcAft>
              <a:buNone/>
            </a:pPr>
            <a:r>
              <a:rPr lang="en"/>
              <a:t>What’s the relationship between representation invariants, data structures, and ADTs?</a:t>
            </a:r>
            <a:endParaRPr/>
          </a:p>
          <a:p>
            <a:pPr indent="0" lvl="0" marL="0" rtl="0" algn="l">
              <a:spcBef>
                <a:spcPts val="1000"/>
              </a:spcBef>
              <a:spcAft>
                <a:spcPts val="0"/>
              </a:spcAft>
              <a:buNone/>
            </a:pPr>
            <a:r>
              <a:rPr lang="en"/>
              <a:t>Generics allow us to write a single ArrayList&lt;T&gt; class that can store any single data type T without needing to create specialized classes for ArrayIntList, ArrayStringList,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
              <a:t>It’s okay if you don’t feel comfortable with everything just yet.</a:t>
            </a:r>
            <a:endParaRPr/>
          </a:p>
          <a:p>
            <a:pPr indent="0" lvl="0" marL="0" rtl="0" algn="l">
              <a:spcBef>
                <a:spcPts val="1000"/>
              </a:spcBef>
              <a:spcAft>
                <a:spcPts val="0"/>
              </a:spcAft>
              <a:buNone/>
            </a:pPr>
            <a:r>
              <a:rPr lang="en"/>
              <a:t>We’ll look at more examples today, week 3, and week 4.</a:t>
            </a:r>
            <a:endParaRPr/>
          </a:p>
          <a:p>
            <a:pPr indent="0" lvl="0" marL="0" rtl="0" algn="l">
              <a:spcBef>
                <a:spcPts val="1000"/>
              </a:spcBef>
              <a:spcAft>
                <a:spcPts val="1000"/>
              </a:spcAft>
              <a:buNone/>
            </a:pPr>
            <a:r>
              <a:rPr lang="en"/>
              <a:t>(</a:t>
            </a:r>
            <a:r>
              <a:rPr lang="en"/>
              <a:t>For week 2, we’ll discuss program correctness and running time</a:t>
            </a:r>
            <a:r>
              <a:rPr lang="en"/>
              <a:t>.)</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a:hlinkClick r:id="rId3"/>
          </p:cNvPr>
          <p:cNvSpPr/>
          <p:nvPr/>
        </p:nvSpPr>
        <p:spPr>
          <a:xfrm>
            <a:off x="8010144" y="548525"/>
            <a:ext cx="822900" cy="365700"/>
          </a:xfrm>
          <a:prstGeom prst="roundRect">
            <a:avLst>
              <a:gd fmla="val 16667" name="adj"/>
            </a:avLst>
          </a:prstGeom>
          <a:solidFill>
            <a:srgbClr val="4B2E83"/>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Demo</a:t>
            </a:r>
            <a:endParaRPr b="1" sz="1600">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33"/>
          <p:cNvSpPr/>
          <p:nvPr/>
        </p:nvSpPr>
        <p:spPr>
          <a:xfrm>
            <a:off x="274325" y="2226030"/>
            <a:ext cx="8458200" cy="2346000"/>
          </a:xfrm>
          <a:prstGeom prst="roundRect">
            <a:avLst>
              <a:gd fmla="val 7715"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33"/>
          <p:cNvCxnSpPr>
            <a:stCxn id="415" idx="0"/>
            <a:endCxn id="416" idx="2"/>
          </p:cNvCxnSpPr>
          <p:nvPr/>
        </p:nvCxnSpPr>
        <p:spPr>
          <a:xfrm flipH="1" rot="5400000">
            <a:off x="5644950" y="2676150"/>
            <a:ext cx="940200" cy="1074300"/>
          </a:xfrm>
          <a:prstGeom prst="curvedConnector3">
            <a:avLst>
              <a:gd fmla="val 50000" name="adj1"/>
            </a:avLst>
          </a:prstGeom>
          <a:noFill/>
          <a:ln cap="flat" cmpd="sng" w="28575">
            <a:solidFill>
              <a:schemeClr val="accent1"/>
            </a:solidFill>
            <a:prstDash val="solid"/>
            <a:round/>
            <a:headEnd len="med" w="med" type="oval"/>
            <a:tailEnd len="med" w="med" type="oval"/>
          </a:ln>
        </p:spPr>
      </p:cxnSp>
      <p:cxnSp>
        <p:nvCxnSpPr>
          <p:cNvPr id="417" name="Google Shape;417;p33"/>
          <p:cNvCxnSpPr>
            <a:stCxn id="416" idx="0"/>
            <a:endCxn id="418" idx="2"/>
          </p:cNvCxnSpPr>
          <p:nvPr/>
        </p:nvCxnSpPr>
        <p:spPr>
          <a:xfrm rot="-5400000">
            <a:off x="5765250" y="1421857"/>
            <a:ext cx="676800" cy="1051500"/>
          </a:xfrm>
          <a:prstGeom prst="curvedConnector3">
            <a:avLst>
              <a:gd fmla="val 49990" name="adj1"/>
            </a:avLst>
          </a:prstGeom>
          <a:noFill/>
          <a:ln cap="flat" cmpd="sng" w="28575">
            <a:solidFill>
              <a:schemeClr val="lt2"/>
            </a:solidFill>
            <a:prstDash val="solid"/>
            <a:round/>
            <a:headEnd len="med" w="med" type="oval"/>
            <a:tailEnd len="med" w="med" type="oval"/>
          </a:ln>
        </p:spPr>
      </p:cxnSp>
      <p:sp>
        <p:nvSpPr>
          <p:cNvPr id="419" name="Google Shape;419;p33"/>
          <p:cNvSpPr txBox="1"/>
          <p:nvPr>
            <p:ph type="title"/>
          </p:nvPr>
        </p:nvSpPr>
        <p:spPr>
          <a:xfrm>
            <a:off x="311700" y="448050"/>
            <a:ext cx="8420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Implementer’s Design Decision Hierarchy</a:t>
            </a:r>
            <a:endParaRPr/>
          </a:p>
        </p:txBody>
      </p:sp>
      <p:sp>
        <p:nvSpPr>
          <p:cNvPr id="420" name="Google Shape;42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8" name="Google Shape;418;p33"/>
          <p:cNvSpPr/>
          <p:nvPr/>
        </p:nvSpPr>
        <p:spPr>
          <a:xfrm>
            <a:off x="4572000" y="1152146"/>
            <a:ext cx="4114800" cy="457200"/>
          </a:xfrm>
          <a:prstGeom prst="roundRect">
            <a:avLst>
              <a:gd fmla="val 50000"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List</a:t>
            </a:r>
            <a:endParaRPr b="1" sz="1600">
              <a:solidFill>
                <a:schemeClr val="accent1"/>
              </a:solidFill>
              <a:latin typeface="Roboto"/>
              <a:ea typeface="Roboto"/>
              <a:cs typeface="Roboto"/>
              <a:sym typeface="Roboto"/>
            </a:endParaRPr>
          </a:p>
        </p:txBody>
      </p:sp>
      <p:sp>
        <p:nvSpPr>
          <p:cNvPr id="421" name="Google Shape;421;p33"/>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Roboto"/>
                <a:ea typeface="Roboto"/>
                <a:cs typeface="Roboto"/>
                <a:sym typeface="Roboto"/>
              </a:rPr>
              <a:t>Abstract Data Type</a:t>
            </a:r>
            <a:endParaRPr b="1">
              <a:solidFill>
                <a:schemeClr val="accent1"/>
              </a:solidFill>
              <a:latin typeface="Roboto"/>
              <a:ea typeface="Roboto"/>
              <a:cs typeface="Roboto"/>
              <a:sym typeface="Roboto"/>
            </a:endParaRPr>
          </a:p>
          <a:p>
            <a:pPr indent="0" lvl="0" marL="0" rtl="0" algn="l">
              <a:spcBef>
                <a:spcPts val="800"/>
              </a:spcBef>
              <a:spcAft>
                <a:spcPts val="0"/>
              </a:spcAft>
              <a:buNone/>
            </a:pPr>
            <a:r>
              <a:rPr lang="en"/>
              <a:t>Which ADT is the best fit?</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solidFill>
                  <a:schemeClr val="accent1"/>
                </a:solidFill>
                <a:latin typeface="Roboto"/>
                <a:ea typeface="Roboto"/>
                <a:cs typeface="Roboto"/>
                <a:sym typeface="Roboto"/>
              </a:rPr>
              <a:t>Data Structure</a:t>
            </a:r>
            <a:endParaRPr b="1">
              <a:solidFill>
                <a:schemeClr val="accent1"/>
              </a:solidFill>
              <a:latin typeface="Roboto"/>
              <a:ea typeface="Roboto"/>
              <a:cs typeface="Roboto"/>
              <a:sym typeface="Roboto"/>
            </a:endParaRPr>
          </a:p>
          <a:p>
            <a:pPr indent="0" lvl="0" marL="0" rtl="0" algn="l">
              <a:spcBef>
                <a:spcPts val="800"/>
              </a:spcBef>
              <a:spcAft>
                <a:spcPts val="0"/>
              </a:spcAft>
              <a:buNone/>
            </a:pPr>
            <a:r>
              <a:rPr lang="en"/>
              <a:t>Which data structure offers the best performance for our input/workload?</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solidFill>
                  <a:schemeClr val="accent1"/>
                </a:solidFill>
                <a:latin typeface="Roboto"/>
                <a:ea typeface="Roboto"/>
                <a:cs typeface="Roboto"/>
                <a:sym typeface="Roboto"/>
              </a:rPr>
              <a:t>Implementation Details</a:t>
            </a:r>
            <a:endParaRPr b="1">
              <a:solidFill>
                <a:schemeClr val="accent1"/>
              </a:solidFill>
              <a:latin typeface="Roboto"/>
              <a:ea typeface="Roboto"/>
              <a:cs typeface="Roboto"/>
              <a:sym typeface="Roboto"/>
            </a:endParaRPr>
          </a:p>
          <a:p>
            <a:pPr indent="0" lvl="0" marL="0" rtl="0" algn="l">
              <a:spcBef>
                <a:spcPts val="800"/>
              </a:spcBef>
              <a:spcAft>
                <a:spcPts val="800"/>
              </a:spcAft>
              <a:buNone/>
            </a:pPr>
            <a:r>
              <a:rPr lang="en"/>
              <a:t>How do we maintain invariants?</a:t>
            </a:r>
            <a:endParaRPr/>
          </a:p>
        </p:txBody>
      </p:sp>
      <p:sp>
        <p:nvSpPr>
          <p:cNvPr id="416" name="Google Shape;416;p33"/>
          <p:cNvSpPr/>
          <p:nvPr/>
        </p:nvSpPr>
        <p:spPr>
          <a:xfrm>
            <a:off x="4572000" y="2286007"/>
            <a:ext cx="2011800" cy="457200"/>
          </a:xfrm>
          <a:prstGeom prst="roundRect">
            <a:avLst>
              <a:gd fmla="val 50000" name="adj"/>
            </a:avLst>
          </a:prstGeom>
          <a:solidFill>
            <a:srgbClr val="4B2E8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Resizable Array</a:t>
            </a:r>
            <a:endParaRPr b="1" sz="1600">
              <a:solidFill>
                <a:srgbClr val="FFFFFF"/>
              </a:solidFill>
              <a:latin typeface="Roboto"/>
              <a:ea typeface="Roboto"/>
              <a:cs typeface="Roboto"/>
              <a:sym typeface="Roboto"/>
            </a:endParaRPr>
          </a:p>
        </p:txBody>
      </p:sp>
      <p:sp>
        <p:nvSpPr>
          <p:cNvPr id="422" name="Google Shape;422;p33"/>
          <p:cNvSpPr/>
          <p:nvPr/>
        </p:nvSpPr>
        <p:spPr>
          <a:xfrm>
            <a:off x="6675000" y="2286007"/>
            <a:ext cx="2011800" cy="457200"/>
          </a:xfrm>
          <a:prstGeom prst="roundRect">
            <a:avLst>
              <a:gd fmla="val 50000" name="adj"/>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Linked Nodes</a:t>
            </a:r>
            <a:endParaRPr b="1" sz="1600">
              <a:solidFill>
                <a:schemeClr val="accent1"/>
              </a:solidFill>
              <a:latin typeface="Roboto"/>
              <a:ea typeface="Roboto"/>
              <a:cs typeface="Roboto"/>
              <a:sym typeface="Roboto"/>
            </a:endParaRPr>
          </a:p>
        </p:txBody>
      </p:sp>
      <p:sp>
        <p:nvSpPr>
          <p:cNvPr id="415" name="Google Shape;415;p33"/>
          <p:cNvSpPr txBox="1"/>
          <p:nvPr/>
        </p:nvSpPr>
        <p:spPr>
          <a:xfrm>
            <a:off x="4572000" y="3683400"/>
            <a:ext cx="41604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data is an array of items, never null. The i-th item in the list is always stored in data[i].</a:t>
            </a:r>
            <a:endParaRPr sz="16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p:nvPr/>
        </p:nvSpPr>
        <p:spPr>
          <a:xfrm>
            <a:off x="274325" y="2226030"/>
            <a:ext cx="8458200" cy="2346000"/>
          </a:xfrm>
          <a:prstGeom prst="roundRect">
            <a:avLst>
              <a:gd fmla="val 7715" name="adj"/>
            </a:avLst>
          </a:prstGeom>
          <a:solidFill>
            <a:schemeClr val="l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16"/>
          <p:cNvCxnSpPr>
            <a:stCxn id="81" idx="0"/>
            <a:endCxn id="82" idx="2"/>
          </p:cNvCxnSpPr>
          <p:nvPr/>
        </p:nvCxnSpPr>
        <p:spPr>
          <a:xfrm flipH="1" rot="5400000">
            <a:off x="5644950" y="2676150"/>
            <a:ext cx="940200" cy="1074300"/>
          </a:xfrm>
          <a:prstGeom prst="curvedConnector3">
            <a:avLst>
              <a:gd fmla="val 50000" name="adj1"/>
            </a:avLst>
          </a:prstGeom>
          <a:noFill/>
          <a:ln cap="flat" cmpd="sng" w="28575">
            <a:solidFill>
              <a:schemeClr val="accent1"/>
            </a:solidFill>
            <a:prstDash val="solid"/>
            <a:round/>
            <a:headEnd len="med" w="med" type="oval"/>
            <a:tailEnd len="med" w="med" type="oval"/>
          </a:ln>
        </p:spPr>
      </p:cxnSp>
      <p:cxnSp>
        <p:nvCxnSpPr>
          <p:cNvPr id="83" name="Google Shape;83;p16"/>
          <p:cNvCxnSpPr>
            <a:stCxn id="82" idx="0"/>
            <a:endCxn id="84" idx="2"/>
          </p:cNvCxnSpPr>
          <p:nvPr/>
        </p:nvCxnSpPr>
        <p:spPr>
          <a:xfrm rot="-5400000">
            <a:off x="5765250" y="1421857"/>
            <a:ext cx="676800" cy="1051500"/>
          </a:xfrm>
          <a:prstGeom prst="curvedConnector3">
            <a:avLst>
              <a:gd fmla="val 49990" name="adj1"/>
            </a:avLst>
          </a:prstGeom>
          <a:noFill/>
          <a:ln cap="flat" cmpd="sng" w="28575">
            <a:solidFill>
              <a:schemeClr val="lt2"/>
            </a:solidFill>
            <a:prstDash val="solid"/>
            <a:round/>
            <a:headEnd len="med" w="med" type="oval"/>
            <a:tailEnd len="med" w="med" type="oval"/>
          </a:ln>
        </p:spPr>
      </p:cxnSp>
      <p:sp>
        <p:nvSpPr>
          <p:cNvPr id="85" name="Google Shape;85;p16"/>
          <p:cNvSpPr txBox="1"/>
          <p:nvPr>
            <p:ph type="title"/>
          </p:nvPr>
        </p:nvSpPr>
        <p:spPr>
          <a:xfrm>
            <a:off x="311700" y="448050"/>
            <a:ext cx="84207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Implementer’s </a:t>
            </a:r>
            <a:r>
              <a:rPr lang="en"/>
              <a:t>Design Decision Hierarchy</a:t>
            </a:r>
            <a:endParaRPr/>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p:cNvSpPr/>
          <p:nvPr/>
        </p:nvSpPr>
        <p:spPr>
          <a:xfrm>
            <a:off x="4572000" y="1152146"/>
            <a:ext cx="4114800" cy="457200"/>
          </a:xfrm>
          <a:prstGeom prst="roundRect">
            <a:avLst>
              <a:gd fmla="val 50000"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List</a:t>
            </a:r>
            <a:endParaRPr b="1" sz="1600">
              <a:solidFill>
                <a:schemeClr val="accent1"/>
              </a:solidFill>
              <a:latin typeface="Roboto"/>
              <a:ea typeface="Roboto"/>
              <a:cs typeface="Roboto"/>
              <a:sym typeface="Roboto"/>
            </a:endParaRPr>
          </a:p>
        </p:txBody>
      </p:sp>
      <p:sp>
        <p:nvSpPr>
          <p:cNvPr id="87" name="Google Shape;87;p16"/>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Roboto"/>
                <a:ea typeface="Roboto"/>
                <a:cs typeface="Roboto"/>
                <a:sym typeface="Roboto"/>
              </a:rPr>
              <a:t>Abstract Data Type</a:t>
            </a:r>
            <a:endParaRPr b="1">
              <a:solidFill>
                <a:schemeClr val="accent1"/>
              </a:solidFill>
              <a:latin typeface="Roboto"/>
              <a:ea typeface="Roboto"/>
              <a:cs typeface="Roboto"/>
              <a:sym typeface="Roboto"/>
            </a:endParaRPr>
          </a:p>
          <a:p>
            <a:pPr indent="0" lvl="0" marL="0" rtl="0" algn="l">
              <a:spcBef>
                <a:spcPts val="800"/>
              </a:spcBef>
              <a:spcAft>
                <a:spcPts val="0"/>
              </a:spcAft>
              <a:buNone/>
            </a:pPr>
            <a:r>
              <a:rPr lang="en"/>
              <a:t>Which ADT is the best fit?</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solidFill>
                  <a:schemeClr val="accent1"/>
                </a:solidFill>
                <a:latin typeface="Roboto"/>
                <a:ea typeface="Roboto"/>
                <a:cs typeface="Roboto"/>
                <a:sym typeface="Roboto"/>
              </a:rPr>
              <a:t>Data Structure</a:t>
            </a:r>
            <a:endParaRPr b="1">
              <a:solidFill>
                <a:schemeClr val="accent1"/>
              </a:solidFill>
              <a:latin typeface="Roboto"/>
              <a:ea typeface="Roboto"/>
              <a:cs typeface="Roboto"/>
              <a:sym typeface="Roboto"/>
            </a:endParaRPr>
          </a:p>
          <a:p>
            <a:pPr indent="0" lvl="0" marL="0" rtl="0" algn="l">
              <a:spcBef>
                <a:spcPts val="800"/>
              </a:spcBef>
              <a:spcAft>
                <a:spcPts val="0"/>
              </a:spcAft>
              <a:buNone/>
            </a:pPr>
            <a:r>
              <a:rPr lang="en"/>
              <a:t>Which data structure offers the best performance for our input/workload?</a:t>
            </a:r>
            <a:endParaRPr/>
          </a:p>
          <a:p>
            <a:pPr indent="0" lvl="0" marL="0" rtl="0" algn="l">
              <a:spcBef>
                <a:spcPts val="800"/>
              </a:spcBef>
              <a:spcAft>
                <a:spcPts val="0"/>
              </a:spcAft>
              <a:buNone/>
            </a:pPr>
            <a:r>
              <a:t/>
            </a:r>
            <a:endParaRPr/>
          </a:p>
          <a:p>
            <a:pPr indent="0" lvl="0" marL="0" rtl="0" algn="l">
              <a:spcBef>
                <a:spcPts val="800"/>
              </a:spcBef>
              <a:spcAft>
                <a:spcPts val="0"/>
              </a:spcAft>
              <a:buNone/>
            </a:pPr>
            <a:r>
              <a:rPr b="1" lang="en">
                <a:solidFill>
                  <a:schemeClr val="accent1"/>
                </a:solidFill>
                <a:latin typeface="Roboto"/>
                <a:ea typeface="Roboto"/>
                <a:cs typeface="Roboto"/>
                <a:sym typeface="Roboto"/>
              </a:rPr>
              <a:t>Implementation Details</a:t>
            </a:r>
            <a:endParaRPr b="1">
              <a:solidFill>
                <a:schemeClr val="accent1"/>
              </a:solidFill>
              <a:latin typeface="Roboto"/>
              <a:ea typeface="Roboto"/>
              <a:cs typeface="Roboto"/>
              <a:sym typeface="Roboto"/>
            </a:endParaRPr>
          </a:p>
          <a:p>
            <a:pPr indent="0" lvl="0" marL="0" rtl="0" algn="l">
              <a:spcBef>
                <a:spcPts val="800"/>
              </a:spcBef>
              <a:spcAft>
                <a:spcPts val="800"/>
              </a:spcAft>
              <a:buNone/>
            </a:pPr>
            <a:r>
              <a:rPr lang="en"/>
              <a:t>How do we maintain invariants?</a:t>
            </a:r>
            <a:endParaRPr/>
          </a:p>
        </p:txBody>
      </p:sp>
      <p:sp>
        <p:nvSpPr>
          <p:cNvPr id="82" name="Google Shape;82;p16"/>
          <p:cNvSpPr/>
          <p:nvPr/>
        </p:nvSpPr>
        <p:spPr>
          <a:xfrm>
            <a:off x="4572000" y="2286007"/>
            <a:ext cx="2011800" cy="457200"/>
          </a:xfrm>
          <a:prstGeom prst="roundRect">
            <a:avLst>
              <a:gd fmla="val 50000" name="adj"/>
            </a:avLst>
          </a:prstGeom>
          <a:solidFill>
            <a:srgbClr val="4B2E8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Resizable Array</a:t>
            </a:r>
            <a:endParaRPr b="1" sz="1600">
              <a:solidFill>
                <a:srgbClr val="FFFFFF"/>
              </a:solidFill>
              <a:latin typeface="Roboto"/>
              <a:ea typeface="Roboto"/>
              <a:cs typeface="Roboto"/>
              <a:sym typeface="Roboto"/>
            </a:endParaRPr>
          </a:p>
        </p:txBody>
      </p:sp>
      <p:sp>
        <p:nvSpPr>
          <p:cNvPr id="88" name="Google Shape;88;p16"/>
          <p:cNvSpPr/>
          <p:nvPr/>
        </p:nvSpPr>
        <p:spPr>
          <a:xfrm>
            <a:off x="6675000" y="2286007"/>
            <a:ext cx="2011800" cy="457200"/>
          </a:xfrm>
          <a:prstGeom prst="roundRect">
            <a:avLst>
              <a:gd fmla="val 50000" name="adj"/>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a:ea typeface="Roboto"/>
                <a:cs typeface="Roboto"/>
                <a:sym typeface="Roboto"/>
              </a:rPr>
              <a:t>Linked Nodes</a:t>
            </a:r>
            <a:endParaRPr b="1" sz="1600">
              <a:solidFill>
                <a:schemeClr val="accent1"/>
              </a:solidFill>
              <a:latin typeface="Roboto"/>
              <a:ea typeface="Roboto"/>
              <a:cs typeface="Roboto"/>
              <a:sym typeface="Roboto"/>
            </a:endParaRPr>
          </a:p>
        </p:txBody>
      </p:sp>
      <p:sp>
        <p:nvSpPr>
          <p:cNvPr id="81" name="Google Shape;81;p16"/>
          <p:cNvSpPr txBox="1"/>
          <p:nvPr/>
        </p:nvSpPr>
        <p:spPr>
          <a:xfrm>
            <a:off x="4572000" y="3683400"/>
            <a:ext cx="4160400" cy="9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Roboto"/>
                <a:ea typeface="Roboto"/>
                <a:cs typeface="Roboto"/>
                <a:sym typeface="Roboto"/>
              </a:rPr>
              <a:t>data is an array of items, never null. The i-th item in the list is always stored in data[i].</a:t>
            </a:r>
            <a:endParaRPr sz="16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List implementation is faster for removeFront?</a:t>
            </a:r>
            <a:endParaRPr/>
          </a:p>
        </p:txBody>
      </p:sp>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 name="Google Shape;95;p1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Big-O Runtime Analysis</a:t>
            </a:r>
            <a:endParaRPr/>
          </a:p>
        </p:txBody>
      </p:sp>
      <p:sp>
        <p:nvSpPr>
          <p:cNvPr id="101" name="Google Shape;101;p18"/>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What does it mean for a data structure to be slow or fast?</a:t>
            </a:r>
            <a:endParaRPr i="1"/>
          </a:p>
          <a:p>
            <a:pPr indent="0" lvl="0" marL="0" rtl="0" algn="l">
              <a:spcBef>
                <a:spcPts val="800"/>
              </a:spcBef>
              <a:spcAft>
                <a:spcPts val="0"/>
              </a:spcAft>
              <a:buNone/>
            </a:pPr>
            <a:r>
              <a:rPr b="1" lang="en">
                <a:solidFill>
                  <a:schemeClr val="accent1"/>
                </a:solidFill>
                <a:latin typeface="Roboto"/>
                <a:ea typeface="Roboto"/>
                <a:cs typeface="Roboto"/>
                <a:sym typeface="Roboto"/>
              </a:rPr>
              <a:t>Big-O runtime analysis</a:t>
            </a:r>
            <a:r>
              <a:rPr lang="en"/>
              <a:t>: count how many </a:t>
            </a:r>
            <a:r>
              <a:rPr b="1" lang="en">
                <a:solidFill>
                  <a:schemeClr val="accent1"/>
                </a:solidFill>
                <a:latin typeface="Roboto"/>
                <a:ea typeface="Roboto"/>
                <a:cs typeface="Roboto"/>
                <a:sym typeface="Roboto"/>
              </a:rPr>
              <a:t>steps</a:t>
            </a:r>
            <a:r>
              <a:rPr lang="en"/>
              <a:t> a program takes to execute an input of size N.</a:t>
            </a:r>
            <a:endParaRPr/>
          </a:p>
          <a:p>
            <a:pPr indent="0" lvl="0" marL="0" rtl="0" algn="l">
              <a:spcBef>
                <a:spcPts val="800"/>
              </a:spcBef>
              <a:spcAft>
                <a:spcPts val="0"/>
              </a:spcAft>
              <a:buNone/>
            </a:pPr>
            <a:r>
              <a:rPr lang="en"/>
              <a:t>Suppose our list has N items.</a:t>
            </a:r>
            <a:endParaRPr/>
          </a:p>
          <a:p>
            <a:pPr indent="0" lvl="0" marL="0" rtl="0" algn="l">
              <a:spcBef>
                <a:spcPts val="800"/>
              </a:spcBef>
              <a:spcAft>
                <a:spcPts val="0"/>
              </a:spcAft>
              <a:buNone/>
            </a:pPr>
            <a:r>
              <a:rPr lang="en"/>
              <a:t>A method that takes a </a:t>
            </a:r>
            <a:r>
              <a:rPr b="1" lang="en">
                <a:solidFill>
                  <a:schemeClr val="accent1"/>
                </a:solidFill>
                <a:latin typeface="Roboto"/>
                <a:ea typeface="Roboto"/>
                <a:cs typeface="Roboto"/>
                <a:sym typeface="Roboto"/>
              </a:rPr>
              <a:t>constant</a:t>
            </a:r>
            <a:r>
              <a:rPr lang="en"/>
              <a:t> number of steps (e.g. 23) is in </a:t>
            </a:r>
            <a:r>
              <a:rPr b="1" lang="en">
                <a:solidFill>
                  <a:schemeClr val="accent1"/>
                </a:solidFill>
                <a:latin typeface="Roboto"/>
                <a:ea typeface="Roboto"/>
                <a:cs typeface="Roboto"/>
                <a:sym typeface="Roboto"/>
              </a:rPr>
              <a:t>O(1)</a:t>
            </a:r>
            <a:r>
              <a:rPr lang="en"/>
              <a:t>.</a:t>
            </a:r>
            <a:endParaRPr/>
          </a:p>
          <a:p>
            <a:pPr indent="0" lvl="0" marL="0" rtl="0" algn="l">
              <a:spcBef>
                <a:spcPts val="1000"/>
              </a:spcBef>
              <a:spcAft>
                <a:spcPts val="1000"/>
              </a:spcAft>
              <a:buNone/>
            </a:pPr>
            <a:r>
              <a:rPr lang="en"/>
              <a:t>A method that takes a </a:t>
            </a:r>
            <a:r>
              <a:rPr b="1" lang="en">
                <a:solidFill>
                  <a:schemeClr val="accent1"/>
                </a:solidFill>
                <a:latin typeface="Roboto"/>
                <a:ea typeface="Roboto"/>
                <a:cs typeface="Roboto"/>
                <a:sym typeface="Roboto"/>
              </a:rPr>
              <a:t>linear</a:t>
            </a:r>
            <a:r>
              <a:rPr lang="en"/>
              <a:t> number of steps (e.g. 4N + 3) is in </a:t>
            </a:r>
            <a:r>
              <a:rPr b="1" lang="en">
                <a:solidFill>
                  <a:schemeClr val="accent1"/>
                </a:solidFill>
                <a:latin typeface="Roboto"/>
                <a:ea typeface="Roboto"/>
                <a:cs typeface="Roboto"/>
                <a:sym typeface="Roboto"/>
              </a:rPr>
              <a:t>O(N)</a:t>
            </a:r>
            <a:r>
              <a:rPr lang="en"/>
              <a:t>.</a:t>
            </a:r>
            <a:endParaRPr/>
          </a:p>
        </p:txBody>
      </p:sp>
      <p:sp>
        <p:nvSpPr>
          <p:cNvPr id="102" name="Google Shape;10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3" name="Google Shape;103;p18"/>
          <p:cNvGrpSpPr/>
          <p:nvPr/>
        </p:nvGrpSpPr>
        <p:grpSpPr>
          <a:xfrm>
            <a:off x="4490400" y="1218600"/>
            <a:ext cx="4079351" cy="3205625"/>
            <a:chOff x="4074875" y="1218600"/>
            <a:chExt cx="4079351" cy="3205625"/>
          </a:xfrm>
        </p:grpSpPr>
        <p:pic>
          <p:nvPicPr>
            <p:cNvPr id="104" name="Google Shape;104;p18"/>
            <p:cNvPicPr preferRelativeResize="0"/>
            <p:nvPr/>
          </p:nvPicPr>
          <p:blipFill rotWithShape="1">
            <a:blip r:embed="rId3">
              <a:alphaModFix/>
            </a:blip>
            <a:srcRect b="8670" l="5282" r="29341" t="9836"/>
            <a:stretch/>
          </p:blipFill>
          <p:spPr>
            <a:xfrm>
              <a:off x="4648200" y="1220275"/>
              <a:ext cx="3506026" cy="2702950"/>
            </a:xfrm>
            <a:prstGeom prst="rect">
              <a:avLst/>
            </a:prstGeom>
            <a:noFill/>
            <a:ln>
              <a:noFill/>
            </a:ln>
          </p:spPr>
        </p:pic>
        <p:sp>
          <p:nvSpPr>
            <p:cNvPr id="105" name="Google Shape;105;p18"/>
            <p:cNvSpPr txBox="1"/>
            <p:nvPr/>
          </p:nvSpPr>
          <p:spPr>
            <a:xfrm rot="-5400000">
              <a:off x="2930825" y="2362650"/>
              <a:ext cx="2712900" cy="4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Number of steps (runtime)</a:t>
              </a:r>
              <a:endParaRPr b="1" sz="1600">
                <a:solidFill>
                  <a:schemeClr val="dk2"/>
                </a:solidFill>
                <a:latin typeface="Roboto"/>
                <a:ea typeface="Roboto"/>
                <a:cs typeface="Roboto"/>
                <a:sym typeface="Roboto"/>
              </a:endParaRPr>
            </a:p>
          </p:txBody>
        </p:sp>
        <p:sp>
          <p:nvSpPr>
            <p:cNvPr id="106" name="Google Shape;106;p18"/>
            <p:cNvSpPr txBox="1"/>
            <p:nvPr/>
          </p:nvSpPr>
          <p:spPr>
            <a:xfrm>
              <a:off x="4919600" y="3999425"/>
              <a:ext cx="3234600" cy="42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2"/>
                  </a:solidFill>
                  <a:latin typeface="Roboto"/>
                  <a:ea typeface="Roboto"/>
                  <a:cs typeface="Roboto"/>
                  <a:sym typeface="Roboto"/>
                </a:rPr>
                <a:t>Size of input (N)</a:t>
              </a:r>
              <a:endParaRPr b="1" sz="1600">
                <a:solidFill>
                  <a:schemeClr val="dk2"/>
                </a:solidFill>
                <a:latin typeface="Roboto"/>
                <a:ea typeface="Roboto"/>
                <a:cs typeface="Roboto"/>
                <a:sym typeface="Roboto"/>
              </a:endParaRPr>
            </a:p>
          </p:txBody>
        </p:sp>
        <p:sp>
          <p:nvSpPr>
            <p:cNvPr id="107" name="Google Shape;107;p18"/>
            <p:cNvSpPr/>
            <p:nvPr/>
          </p:nvSpPr>
          <p:spPr>
            <a:xfrm>
              <a:off x="6293449" y="2703640"/>
              <a:ext cx="685800" cy="365700"/>
            </a:xfrm>
            <a:prstGeom prst="roundRect">
              <a:avLst>
                <a:gd fmla="val 16667" name="adj"/>
              </a:avLst>
            </a:prstGeom>
            <a:solidFill>
              <a:srgbClr val="4A86E8"/>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O(N)</a:t>
              </a:r>
              <a:endParaRPr b="1" sz="1600">
                <a:solidFill>
                  <a:schemeClr val="lt1"/>
                </a:solidFill>
                <a:latin typeface="Roboto"/>
                <a:ea typeface="Roboto"/>
                <a:cs typeface="Roboto"/>
                <a:sym typeface="Roboto"/>
              </a:endParaRPr>
            </a:p>
          </p:txBody>
        </p:sp>
        <p:sp>
          <p:nvSpPr>
            <p:cNvPr id="108" name="Google Shape;108;p18"/>
            <p:cNvSpPr/>
            <p:nvPr/>
          </p:nvSpPr>
          <p:spPr>
            <a:xfrm>
              <a:off x="7006450" y="3565800"/>
              <a:ext cx="685800" cy="365700"/>
            </a:xfrm>
            <a:prstGeom prst="roundRect">
              <a:avLst>
                <a:gd fmla="val 16667" name="adj"/>
              </a:avLst>
            </a:prstGeom>
            <a:solidFill>
              <a:srgbClr val="CC0000"/>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O(1)</a:t>
              </a:r>
              <a:endParaRPr b="1" sz="1600">
                <a:solidFill>
                  <a:schemeClr val="lt1"/>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2" name="Shape 112"/>
        <p:cNvGrpSpPr/>
        <p:nvPr/>
      </p:nvGrpSpPr>
      <p:grpSpPr>
        <a:xfrm>
          <a:off x="0" y="0"/>
          <a:ext cx="0" cy="0"/>
          <a:chOff x="0" y="0"/>
          <a:chExt cx="0" cy="0"/>
        </a:xfrm>
      </p:grpSpPr>
      <p:sp>
        <p:nvSpPr>
          <p:cNvPr id="113" name="Google Shape;11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ArrayList vs. LinkedList</a:t>
            </a:r>
            <a:endParaRPr/>
          </a:p>
        </p:txBody>
      </p:sp>
      <p:sp>
        <p:nvSpPr>
          <p:cNvPr id="114" name="Google Shape;11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Which List implementation should we use to store a list of songs in a playlist?</a:t>
            </a:r>
            <a:endParaRPr/>
          </a:p>
          <a:p>
            <a:pPr indent="0" lvl="0" marL="0" rtl="0" algn="l">
              <a:spcBef>
                <a:spcPts val="1000"/>
              </a:spcBef>
              <a:spcAft>
                <a:spcPts val="0"/>
              </a:spcAft>
              <a:buNone/>
            </a:pPr>
            <a:r>
              <a:t/>
            </a:r>
            <a:endParaRPr/>
          </a:p>
          <a:p>
            <a:pPr indent="-330200" lvl="0" marL="457200" rtl="0" algn="l">
              <a:spcBef>
                <a:spcPts val="1000"/>
              </a:spcBef>
              <a:spcAft>
                <a:spcPts val="0"/>
              </a:spcAft>
              <a:buSzPts val="1600"/>
              <a:buAutoNum type="arabicPeriod"/>
            </a:pPr>
            <a:r>
              <a:rPr lang="en"/>
              <a:t>Which List implementation should we use to store the history of a bank customer’s transactions?</a:t>
            </a:r>
            <a:endParaRPr/>
          </a:p>
          <a:p>
            <a:pPr indent="0" lvl="0" marL="0" rtl="0" algn="l">
              <a:spcBef>
                <a:spcPts val="1000"/>
              </a:spcBef>
              <a:spcAft>
                <a:spcPts val="0"/>
              </a:spcAft>
              <a:buNone/>
            </a:pPr>
            <a:r>
              <a:t/>
            </a:r>
            <a:endParaRPr/>
          </a:p>
          <a:p>
            <a:pPr indent="-330200" lvl="0" marL="457200" rtl="0" algn="l">
              <a:spcBef>
                <a:spcPts val="1000"/>
              </a:spcBef>
              <a:spcAft>
                <a:spcPts val="1000"/>
              </a:spcAft>
              <a:buSzPts val="1600"/>
              <a:buAutoNum type="arabicPeriod"/>
            </a:pPr>
            <a:r>
              <a:rPr lang="en"/>
              <a:t>Which List implementation should we use to store the order of students waiting to speak to a TA at a tutoring center?</a:t>
            </a:r>
            <a:endParaRPr/>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6" name="Google Shape;116;p19"/>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Stack implementation is faster overall?</a:t>
            </a:r>
            <a:endParaRPr/>
          </a:p>
        </p:txBody>
      </p:sp>
      <p:sp>
        <p:nvSpPr>
          <p:cNvPr id="122" name="Google Shape;12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0"/>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311700" y="445025"/>
            <a:ext cx="402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ArrayStack</a:t>
            </a:r>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p:nvPr/>
        </p:nvSpPr>
        <p:spPr>
          <a:xfrm>
            <a:off x="311700" y="1852847"/>
            <a:ext cx="4023300" cy="797400"/>
          </a:xfrm>
          <a:prstGeom prst="roundRect">
            <a:avLst>
              <a:gd fmla="val 3929" name="adj"/>
            </a:avLst>
          </a:prstGeom>
          <a:solidFill>
            <a:srgbClr val="FFFFFF"/>
          </a:solidFill>
          <a:ln cap="flat" cmpd="sng" w="28575">
            <a:solidFill>
              <a:srgbClr val="F0ECF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600">
                <a:solidFill>
                  <a:srgbClr val="595959"/>
                </a:solidFill>
                <a:latin typeface="Roboto Mono"/>
                <a:ea typeface="Roboto Mono"/>
                <a:cs typeface="Roboto Mono"/>
                <a:sym typeface="Roboto Mono"/>
              </a:rPr>
              <a:t>Item[] data</a:t>
            </a:r>
            <a:endParaRPr b="1" sz="1600">
              <a:solidFill>
                <a:srgbClr val="595959"/>
              </a:solidFill>
              <a:latin typeface="Roboto Mono"/>
              <a:ea typeface="Roboto Mono"/>
              <a:cs typeface="Roboto Mono"/>
              <a:sym typeface="Roboto Mono"/>
            </a:endParaRPr>
          </a:p>
          <a:p>
            <a:pPr indent="0" lvl="0" marL="0" rtl="0" algn="l">
              <a:lnSpc>
                <a:spcPct val="115000"/>
              </a:lnSpc>
              <a:spcBef>
                <a:spcPts val="800"/>
              </a:spcBef>
              <a:spcAft>
                <a:spcPts val="800"/>
              </a:spcAft>
              <a:buClr>
                <a:srgbClr val="000000"/>
              </a:buClr>
              <a:buSzPts val="1100"/>
              <a:buFont typeface="Arial"/>
              <a:buNone/>
            </a:pPr>
            <a:r>
              <a:rPr b="1" lang="en" sz="1600">
                <a:solidFill>
                  <a:srgbClr val="595959"/>
                </a:solidFill>
                <a:latin typeface="Roboto Mono"/>
                <a:ea typeface="Roboto Mono"/>
                <a:cs typeface="Roboto Mono"/>
                <a:sym typeface="Roboto Mono"/>
              </a:rPr>
              <a:t>i</a:t>
            </a:r>
            <a:r>
              <a:rPr b="1" lang="en" sz="1600">
                <a:solidFill>
                  <a:srgbClr val="595959"/>
                </a:solidFill>
                <a:latin typeface="Roboto Mono"/>
                <a:ea typeface="Roboto Mono"/>
                <a:cs typeface="Roboto Mono"/>
                <a:sym typeface="Roboto Mono"/>
              </a:rPr>
              <a:t>nt size</a:t>
            </a:r>
            <a:endParaRPr b="1" sz="1600">
              <a:solidFill>
                <a:srgbClr val="595959"/>
              </a:solidFill>
              <a:latin typeface="Roboto Mono"/>
              <a:ea typeface="Roboto Mono"/>
              <a:cs typeface="Roboto Mono"/>
              <a:sym typeface="Roboto Mono"/>
            </a:endParaRPr>
          </a:p>
        </p:txBody>
      </p:sp>
      <p:sp>
        <p:nvSpPr>
          <p:cNvPr id="131" name="Google Shape;131;p21"/>
          <p:cNvSpPr/>
          <p:nvPr/>
        </p:nvSpPr>
        <p:spPr>
          <a:xfrm>
            <a:off x="311700" y="3107447"/>
            <a:ext cx="4023300" cy="1132500"/>
          </a:xfrm>
          <a:prstGeom prst="roundRect">
            <a:avLst>
              <a:gd fmla="val 3929" name="adj"/>
            </a:avLst>
          </a:prstGeom>
          <a:solidFill>
            <a:srgbClr val="FFFFFF"/>
          </a:solidFill>
          <a:ln cap="flat" cmpd="sng" w="28575">
            <a:solidFill>
              <a:srgbClr val="F0ECF8"/>
            </a:solidFill>
            <a:prstDash val="solid"/>
            <a:round/>
            <a:headEnd len="sm" w="sm" type="none"/>
            <a:tailEnd len="sm" w="sm" type="none"/>
          </a:ln>
        </p:spPr>
        <p:txBody>
          <a:bodyPr anchorCtr="0" anchor="t" bIns="91425" lIns="91425" spcFirstLastPara="1" rIns="91425" wrap="square" tIns="91425">
            <a:noAutofit/>
          </a:bodyPr>
          <a:lstStyle/>
          <a:p>
            <a:pPr indent="-228600" lvl="0" marL="228600" rtl="0" algn="l">
              <a:lnSpc>
                <a:spcPct val="115000"/>
              </a:lnSpc>
              <a:spcBef>
                <a:spcPts val="0"/>
              </a:spcBef>
              <a:spcAft>
                <a:spcPts val="0"/>
              </a:spcAft>
              <a:buNone/>
            </a:pPr>
            <a:r>
              <a:rPr b="1" lang="en" sz="1600">
                <a:solidFill>
                  <a:srgbClr val="595959"/>
                </a:solidFill>
                <a:latin typeface="Roboto Mono"/>
                <a:ea typeface="Roboto Mono"/>
                <a:cs typeface="Roboto Mono"/>
                <a:sym typeface="Roboto Mono"/>
              </a:rPr>
              <a:t>p</a:t>
            </a:r>
            <a:r>
              <a:rPr b="1" lang="en" sz="1600">
                <a:solidFill>
                  <a:srgbClr val="595959"/>
                </a:solidFill>
                <a:latin typeface="Roboto Mono"/>
                <a:ea typeface="Roboto Mono"/>
                <a:cs typeface="Roboto Mono"/>
                <a:sym typeface="Roboto Mono"/>
              </a:rPr>
              <a:t>ush</a:t>
            </a:r>
            <a:r>
              <a:rPr lang="en" sz="1600">
                <a:solidFill>
                  <a:srgbClr val="595959"/>
                </a:solidFill>
                <a:latin typeface="Roboto"/>
                <a:ea typeface="Roboto"/>
                <a:cs typeface="Roboto"/>
                <a:sym typeface="Roboto"/>
              </a:rPr>
              <a:t> – resize data array if necessary; assign data[size] = item; </a:t>
            </a:r>
            <a:r>
              <a:rPr lang="en" sz="1600">
                <a:solidFill>
                  <a:srgbClr val="595959"/>
                </a:solidFill>
                <a:latin typeface="Roboto"/>
                <a:ea typeface="Roboto"/>
                <a:cs typeface="Roboto"/>
                <a:sym typeface="Roboto"/>
              </a:rPr>
              <a:t>increment size</a:t>
            </a:r>
            <a:endParaRPr sz="1600">
              <a:solidFill>
                <a:srgbClr val="595959"/>
              </a:solidFill>
              <a:latin typeface="Roboto"/>
              <a:ea typeface="Roboto"/>
              <a:cs typeface="Roboto"/>
              <a:sym typeface="Roboto"/>
            </a:endParaRPr>
          </a:p>
          <a:p>
            <a:pPr indent="-228600" lvl="0" marL="228600" rtl="0" algn="l">
              <a:lnSpc>
                <a:spcPct val="115000"/>
              </a:lnSpc>
              <a:spcBef>
                <a:spcPts val="800"/>
              </a:spcBef>
              <a:spcAft>
                <a:spcPts val="800"/>
              </a:spcAft>
              <a:buNone/>
            </a:pPr>
            <a:r>
              <a:rPr b="1" lang="en" sz="1600">
                <a:solidFill>
                  <a:srgbClr val="595959"/>
                </a:solidFill>
                <a:latin typeface="Roboto Mono"/>
                <a:ea typeface="Roboto Mono"/>
                <a:cs typeface="Roboto Mono"/>
                <a:sym typeface="Roboto Mono"/>
              </a:rPr>
              <a:t>p</a:t>
            </a:r>
            <a:r>
              <a:rPr b="1" lang="en" sz="1600">
                <a:solidFill>
                  <a:srgbClr val="595959"/>
                </a:solidFill>
                <a:latin typeface="Roboto Mono"/>
                <a:ea typeface="Roboto Mono"/>
                <a:cs typeface="Roboto Mono"/>
                <a:sym typeface="Roboto Mono"/>
              </a:rPr>
              <a:t>op</a:t>
            </a:r>
            <a:r>
              <a:rPr lang="en" sz="1600">
                <a:solidFill>
                  <a:srgbClr val="595959"/>
                </a:solidFill>
                <a:latin typeface="Roboto"/>
                <a:ea typeface="Roboto"/>
                <a:cs typeface="Roboto"/>
                <a:sym typeface="Roboto"/>
              </a:rPr>
              <a:t> – return data[size]; decrement size</a:t>
            </a:r>
            <a:endParaRPr sz="1600">
              <a:solidFill>
                <a:srgbClr val="595959"/>
              </a:solidFill>
              <a:latin typeface="Roboto"/>
              <a:ea typeface="Roboto"/>
              <a:cs typeface="Roboto"/>
              <a:sym typeface="Roboto"/>
            </a:endParaRPr>
          </a:p>
        </p:txBody>
      </p:sp>
      <p:sp>
        <p:nvSpPr>
          <p:cNvPr id="132" name="Google Shape;132;p21"/>
          <p:cNvSpPr/>
          <p:nvPr/>
        </p:nvSpPr>
        <p:spPr>
          <a:xfrm>
            <a:off x="387899" y="1548037"/>
            <a:ext cx="7314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State</a:t>
            </a:r>
            <a:endParaRPr b="1" sz="1600">
              <a:solidFill>
                <a:schemeClr val="lt1"/>
              </a:solidFill>
              <a:latin typeface="Roboto"/>
              <a:ea typeface="Roboto"/>
              <a:cs typeface="Roboto"/>
              <a:sym typeface="Roboto"/>
            </a:endParaRPr>
          </a:p>
        </p:txBody>
      </p:sp>
      <p:sp>
        <p:nvSpPr>
          <p:cNvPr id="133" name="Google Shape;133;p21"/>
          <p:cNvSpPr/>
          <p:nvPr/>
        </p:nvSpPr>
        <p:spPr>
          <a:xfrm>
            <a:off x="387899" y="2802637"/>
            <a:ext cx="10515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Behavior</a:t>
            </a:r>
            <a:endParaRPr b="1" sz="1600">
              <a:solidFill>
                <a:schemeClr val="lt1"/>
              </a:solidFill>
              <a:latin typeface="Roboto"/>
              <a:ea typeface="Roboto"/>
              <a:cs typeface="Roboto"/>
              <a:sym typeface="Roboto"/>
            </a:endParaRPr>
          </a:p>
        </p:txBody>
      </p:sp>
      <p:graphicFrame>
        <p:nvGraphicFramePr>
          <p:cNvPr id="134" name="Google Shape;134;p21"/>
          <p:cNvGraphicFramePr/>
          <p:nvPr/>
        </p:nvGraphicFramePr>
        <p:xfrm>
          <a:off x="6096000" y="125735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0</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1</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2</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dk2"/>
                          </a:solidFill>
                          <a:latin typeface="Roboto Mono"/>
                          <a:ea typeface="Roboto Mono"/>
                          <a:cs typeface="Roboto Mono"/>
                          <a:sym typeface="Roboto Mono"/>
                        </a:rPr>
                        <a:t>3</a:t>
                      </a:r>
                      <a:endParaRPr sz="1600">
                        <a:solidFill>
                          <a:schemeClr val="dk2"/>
                        </a:solidFill>
                        <a:latin typeface="Roboto Mono"/>
                        <a:ea typeface="Roboto Mono"/>
                        <a:cs typeface="Roboto Mono"/>
                        <a:sym typeface="Roboto Mono"/>
                      </a:endParaRPr>
                    </a:p>
                  </a:txBody>
                  <a:tcPr marT="91425" marB="91425" marR="91425" marL="91425" anchor="ctr">
                    <a:lnL cap="flat" cmpd="sng" w="19050">
                      <a:solidFill>
                        <a:srgbClr val="9E9E9E">
                          <a:alpha val="0"/>
                        </a:srgbClr>
                      </a:solidFill>
                      <a:prstDash val="solid"/>
                      <a:round/>
                      <a:headEnd len="sm" w="sm" type="none"/>
                      <a:tailEnd len="sm" w="sm" type="none"/>
                    </a:lnL>
                    <a:lnR cap="flat" cmpd="sng" w="19050">
                      <a:solidFill>
                        <a:srgbClr val="9E9E9E">
                          <a:alpha val="0"/>
                        </a:srgbClr>
                      </a:solidFill>
                      <a:prstDash val="solid"/>
                      <a:round/>
                      <a:headEnd len="sm" w="sm" type="none"/>
                      <a:tailEnd len="sm" w="sm" type="none"/>
                    </a:lnR>
                    <a:lnT cap="flat" cmpd="sng" w="19050">
                      <a:solidFill>
                        <a:srgbClr val="9E9E9E">
                          <a:alpha val="0"/>
                        </a:srgbClr>
                      </a:solidFill>
                      <a:prstDash val="solid"/>
                      <a:round/>
                      <a:headEnd len="sm" w="sm" type="none"/>
                      <a:tailEnd len="sm" w="sm" type="none"/>
                    </a:lnT>
                    <a:lnB cap="flat" cmpd="sng" w="19050">
                      <a:solidFill>
                        <a:srgbClr val="9E9E9E">
                          <a:alpha val="0"/>
                        </a:srgbClr>
                      </a:solidFill>
                      <a:prstDash val="solid"/>
                      <a:round/>
                      <a:headEnd len="sm" w="sm" type="none"/>
                      <a:tailEnd len="sm" w="sm" type="none"/>
                    </a:lnB>
                  </a:tcPr>
                </a:tc>
              </a:tr>
            </a:tbl>
          </a:graphicData>
        </a:graphic>
      </p:graphicFrame>
      <p:graphicFrame>
        <p:nvGraphicFramePr>
          <p:cNvPr id="135" name="Google Shape;135;p21"/>
          <p:cNvGraphicFramePr/>
          <p:nvPr/>
        </p:nvGraphicFramePr>
        <p:xfrm>
          <a:off x="6096000" y="163835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136" name="Google Shape;136;p21"/>
          <p:cNvSpPr txBox="1"/>
          <p:nvPr/>
        </p:nvSpPr>
        <p:spPr>
          <a:xfrm>
            <a:off x="4648200" y="1083650"/>
            <a:ext cx="1051500" cy="15666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push</a:t>
            </a:r>
            <a:r>
              <a:rPr lang="en" sz="1600">
                <a:solidFill>
                  <a:srgbClr val="657B83"/>
                </a:solidFill>
                <a:latin typeface="Roboto Mono"/>
                <a:ea typeface="Roboto Mono"/>
                <a:cs typeface="Roboto Mono"/>
                <a:sym typeface="Roboto Mono"/>
              </a:rPr>
              <a:t>(</a:t>
            </a:r>
            <a:r>
              <a:rPr lang="en" sz="1600">
                <a:solidFill>
                  <a:srgbClr val="2AA198"/>
                </a:solidFill>
                <a:latin typeface="Roboto Mono"/>
                <a:ea typeface="Roboto Mono"/>
                <a:cs typeface="Roboto Mono"/>
                <a:sym typeface="Roboto Mono"/>
              </a:rPr>
              <a:t>3</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push(</a:t>
            </a:r>
            <a:r>
              <a:rPr lang="en" sz="1600">
                <a:solidFill>
                  <a:srgbClr val="2AA198"/>
                </a:solidFill>
                <a:latin typeface="Roboto Mono"/>
                <a:ea typeface="Roboto Mono"/>
                <a:cs typeface="Roboto Mono"/>
                <a:sym typeface="Roboto Mono"/>
              </a:rPr>
              <a:t>4</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pop()</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push(</a:t>
            </a:r>
            <a:r>
              <a:rPr lang="en" sz="1600">
                <a:solidFill>
                  <a:srgbClr val="2AA198"/>
                </a:solidFill>
                <a:latin typeface="Roboto Mono"/>
                <a:ea typeface="Roboto Mono"/>
                <a:cs typeface="Roboto Mono"/>
                <a:sym typeface="Roboto Mono"/>
              </a:rPr>
              <a:t>5</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p:txBody>
      </p:sp>
      <p:sp>
        <p:nvSpPr>
          <p:cNvPr id="137" name="Google Shape;137;p21"/>
          <p:cNvSpPr txBox="1"/>
          <p:nvPr/>
        </p:nvSpPr>
        <p:spPr>
          <a:xfrm>
            <a:off x="8031350" y="1083650"/>
            <a:ext cx="731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push</a:t>
            </a:r>
            <a:endParaRPr b="1" sz="1600">
              <a:solidFill>
                <a:schemeClr val="accent1"/>
              </a:solidFill>
              <a:latin typeface="Roboto Mono"/>
              <a:ea typeface="Roboto Mono"/>
              <a:cs typeface="Roboto Mono"/>
              <a:sym typeface="Roboto Mono"/>
            </a:endParaRPr>
          </a:p>
        </p:txBody>
      </p:sp>
      <p:sp>
        <p:nvSpPr>
          <p:cNvPr id="138" name="Google Shape;138;p21"/>
          <p:cNvSpPr txBox="1"/>
          <p:nvPr/>
        </p:nvSpPr>
        <p:spPr>
          <a:xfrm>
            <a:off x="8031350" y="2247950"/>
            <a:ext cx="731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pop</a:t>
            </a:r>
            <a:endParaRPr b="1" sz="1600">
              <a:solidFill>
                <a:schemeClr val="accent1"/>
              </a:solidFill>
              <a:latin typeface="Roboto Mono"/>
              <a:ea typeface="Roboto Mono"/>
              <a:cs typeface="Roboto Mono"/>
              <a:sym typeface="Roboto Mono"/>
            </a:endParaRPr>
          </a:p>
        </p:txBody>
      </p:sp>
      <p:sp>
        <p:nvSpPr>
          <p:cNvPr id="139" name="Google Shape;139;p21"/>
          <p:cNvSpPr/>
          <p:nvPr/>
        </p:nvSpPr>
        <p:spPr>
          <a:xfrm rot="5400000">
            <a:off x="7774800" y="118355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7774800" y="194555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21"/>
          <p:cNvCxnSpPr/>
          <p:nvPr/>
        </p:nvCxnSpPr>
        <p:spPr>
          <a:xfrm>
            <a:off x="4648200" y="1104950"/>
            <a:ext cx="10515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21"/>
          <p:cNvCxnSpPr/>
          <p:nvPr/>
        </p:nvCxnSpPr>
        <p:spPr>
          <a:xfrm>
            <a:off x="4648200" y="1485950"/>
            <a:ext cx="1051500" cy="0"/>
          </a:xfrm>
          <a:prstGeom prst="straightConnector1">
            <a:avLst/>
          </a:prstGeom>
          <a:noFill/>
          <a:ln cap="flat" cmpd="sng" w="28575">
            <a:solidFill>
              <a:schemeClr val="accent1"/>
            </a:solidFill>
            <a:prstDash val="solid"/>
            <a:round/>
            <a:headEnd len="med" w="med" type="none"/>
            <a:tailEnd len="med" w="med" type="none"/>
          </a:ln>
        </p:spPr>
      </p:cxnSp>
      <p:cxnSp>
        <p:nvCxnSpPr>
          <p:cNvPr id="143" name="Google Shape;143;p21"/>
          <p:cNvCxnSpPr/>
          <p:nvPr/>
        </p:nvCxnSpPr>
        <p:spPr>
          <a:xfrm>
            <a:off x="4648200" y="1866950"/>
            <a:ext cx="1051500" cy="0"/>
          </a:xfrm>
          <a:prstGeom prst="straightConnector1">
            <a:avLst/>
          </a:prstGeom>
          <a:noFill/>
          <a:ln cap="flat" cmpd="sng" w="28575">
            <a:solidFill>
              <a:schemeClr val="accent1"/>
            </a:solidFill>
            <a:prstDash val="solid"/>
            <a:round/>
            <a:headEnd len="med" w="med" type="none"/>
            <a:tailEnd len="med" w="med" type="none"/>
          </a:ln>
        </p:spPr>
      </p:cxnSp>
      <p:cxnSp>
        <p:nvCxnSpPr>
          <p:cNvPr id="144" name="Google Shape;144;p21"/>
          <p:cNvCxnSpPr/>
          <p:nvPr/>
        </p:nvCxnSpPr>
        <p:spPr>
          <a:xfrm>
            <a:off x="4648200" y="2247950"/>
            <a:ext cx="1051500" cy="0"/>
          </a:xfrm>
          <a:prstGeom prst="straightConnector1">
            <a:avLst/>
          </a:prstGeom>
          <a:noFill/>
          <a:ln cap="flat" cmpd="sng" w="28575">
            <a:solidFill>
              <a:schemeClr val="accent1"/>
            </a:solidFill>
            <a:prstDash val="solid"/>
            <a:round/>
            <a:headEnd len="med" w="med" type="none"/>
            <a:tailEnd len="med" w="med" type="none"/>
          </a:ln>
        </p:spPr>
      </p:cxnSp>
      <p:cxnSp>
        <p:nvCxnSpPr>
          <p:cNvPr id="145" name="Google Shape;145;p21"/>
          <p:cNvCxnSpPr/>
          <p:nvPr/>
        </p:nvCxnSpPr>
        <p:spPr>
          <a:xfrm>
            <a:off x="4648200" y="2628950"/>
            <a:ext cx="1051500" cy="0"/>
          </a:xfrm>
          <a:prstGeom prst="straightConnector1">
            <a:avLst/>
          </a:prstGeom>
          <a:noFill/>
          <a:ln cap="flat" cmpd="sng" w="28575">
            <a:solidFill>
              <a:schemeClr val="accent1"/>
            </a:solidFill>
            <a:prstDash val="solid"/>
            <a:round/>
            <a:headEnd len="med" w="med" type="none"/>
            <a:tailEnd len="med" w="med" type="none"/>
          </a:ln>
        </p:spPr>
      </p:cxnSp>
      <p:graphicFrame>
        <p:nvGraphicFramePr>
          <p:cNvPr id="146" name="Google Shape;146;p21"/>
          <p:cNvGraphicFramePr/>
          <p:nvPr/>
        </p:nvGraphicFramePr>
        <p:xfrm>
          <a:off x="6096000" y="163835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47" name="Google Shape;147;p21"/>
          <p:cNvGraphicFramePr/>
          <p:nvPr/>
        </p:nvGraphicFramePr>
        <p:xfrm>
          <a:off x="6096000" y="163835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48" name="Google Shape;148;p21"/>
          <p:cNvGraphicFramePr/>
          <p:nvPr/>
        </p:nvGraphicFramePr>
        <p:xfrm>
          <a:off x="6096000" y="163835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lt2"/>
                          </a:solidFill>
                          <a:latin typeface="Roboto Mono"/>
                          <a:ea typeface="Roboto Mono"/>
                          <a:cs typeface="Roboto Mono"/>
                          <a:sym typeface="Roboto Mono"/>
                        </a:rPr>
                        <a:t>4</a:t>
                      </a:r>
                      <a:endParaRPr b="1" sz="1600">
                        <a:solidFill>
                          <a:schemeClr val="lt2"/>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49" name="Google Shape;149;p21"/>
          <p:cNvGraphicFramePr/>
          <p:nvPr/>
        </p:nvGraphicFramePr>
        <p:xfrm>
          <a:off x="6096000" y="1638350"/>
          <a:ext cx="3000000" cy="3000000"/>
        </p:xfrm>
        <a:graphic>
          <a:graphicData uri="http://schemas.openxmlformats.org/drawingml/2006/table">
            <a:tbl>
              <a:tblPr>
                <a:noFill/>
                <a:tableStyleId>{9E901A95-EF17-4E0C-862D-BBB562CF1631}</a:tableStyleId>
              </a:tblPr>
              <a:tblGrid>
                <a:gridCol w="457200"/>
                <a:gridCol w="457200"/>
                <a:gridCol w="457200"/>
                <a:gridCol w="457200"/>
              </a:tblGrid>
              <a:tr h="45720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5</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150" name="Google Shape;150;p21"/>
          <p:cNvSpPr/>
          <p:nvPr/>
        </p:nvSpPr>
        <p:spPr>
          <a:xfrm>
            <a:off x="4648200" y="3107447"/>
            <a:ext cx="4023300" cy="1132500"/>
          </a:xfrm>
          <a:prstGeom prst="roundRect">
            <a:avLst>
              <a:gd fmla="val 3929" name="adj"/>
            </a:avLst>
          </a:prstGeom>
          <a:solidFill>
            <a:schemeClr val="lt2"/>
          </a:solidFill>
          <a:ln cap="flat" cmpd="sng" w="28575">
            <a:solidFill>
              <a:srgbClr val="F0ECF8"/>
            </a:solidFill>
            <a:prstDash val="solid"/>
            <a:round/>
            <a:headEnd len="sm" w="sm" type="none"/>
            <a:tailEnd len="sm" w="sm" type="none"/>
          </a:ln>
        </p:spPr>
        <p:txBody>
          <a:bodyPr anchorCtr="0" anchor="t" bIns="91425" lIns="91425" spcFirstLastPara="1" rIns="91425" wrap="square" tIns="91425">
            <a:noAutofit/>
          </a:bodyPr>
          <a:lstStyle/>
          <a:p>
            <a:pPr indent="-713232" lvl="0" marL="713232" rtl="0" algn="l">
              <a:lnSpc>
                <a:spcPct val="115000"/>
              </a:lnSpc>
              <a:spcBef>
                <a:spcPts val="0"/>
              </a:spcBef>
              <a:spcAft>
                <a:spcPts val="0"/>
              </a:spcAft>
              <a:buNone/>
            </a:pPr>
            <a:r>
              <a:rPr b="1" lang="en" sz="1600">
                <a:solidFill>
                  <a:srgbClr val="595959"/>
                </a:solidFill>
                <a:latin typeface="Roboto Mono"/>
                <a:ea typeface="Roboto Mono"/>
                <a:cs typeface="Roboto Mono"/>
                <a:sym typeface="Roboto Mono"/>
              </a:rPr>
              <a:t>push</a:t>
            </a:r>
            <a:r>
              <a:rPr lang="en" sz="1600">
                <a:solidFill>
                  <a:srgbClr val="595959"/>
                </a:solidFill>
                <a:latin typeface="Roboto"/>
                <a:ea typeface="Roboto"/>
                <a:cs typeface="Roboto"/>
                <a:sym typeface="Roboto"/>
              </a:rPr>
              <a:t> – O(1) if not resizing;</a:t>
            </a:r>
            <a:br>
              <a:rPr lang="en" sz="1600">
                <a:solidFill>
                  <a:srgbClr val="595959"/>
                </a:solidFill>
                <a:latin typeface="Roboto"/>
                <a:ea typeface="Roboto"/>
                <a:cs typeface="Roboto"/>
                <a:sym typeface="Roboto"/>
              </a:rPr>
            </a:br>
            <a:r>
              <a:rPr lang="en" sz="1600">
                <a:solidFill>
                  <a:srgbClr val="595959"/>
                </a:solidFill>
                <a:latin typeface="Roboto"/>
                <a:ea typeface="Roboto"/>
                <a:cs typeface="Roboto"/>
                <a:sym typeface="Roboto"/>
              </a:rPr>
              <a:t>O(N) if resizing</a:t>
            </a:r>
            <a:endParaRPr sz="1600">
              <a:solidFill>
                <a:srgbClr val="595959"/>
              </a:solidFill>
              <a:latin typeface="Roboto"/>
              <a:ea typeface="Roboto"/>
              <a:cs typeface="Roboto"/>
              <a:sym typeface="Roboto"/>
            </a:endParaRPr>
          </a:p>
          <a:p>
            <a:pPr indent="-228600" lvl="0" marL="228600" rtl="0" algn="l">
              <a:lnSpc>
                <a:spcPct val="115000"/>
              </a:lnSpc>
              <a:spcBef>
                <a:spcPts val="800"/>
              </a:spcBef>
              <a:spcAft>
                <a:spcPts val="800"/>
              </a:spcAft>
              <a:buNone/>
            </a:pPr>
            <a:r>
              <a:rPr b="1" lang="en" sz="1600">
                <a:solidFill>
                  <a:srgbClr val="595959"/>
                </a:solidFill>
                <a:latin typeface="Roboto Mono"/>
                <a:ea typeface="Roboto Mono"/>
                <a:cs typeface="Roboto Mono"/>
                <a:sym typeface="Roboto Mono"/>
              </a:rPr>
              <a:t>pop</a:t>
            </a:r>
            <a:r>
              <a:rPr lang="en" sz="1600">
                <a:solidFill>
                  <a:srgbClr val="595959"/>
                </a:solidFill>
                <a:latin typeface="Roboto"/>
                <a:ea typeface="Roboto"/>
                <a:cs typeface="Roboto"/>
                <a:sym typeface="Roboto"/>
              </a:rPr>
              <a:t> – O(1)</a:t>
            </a:r>
            <a:endParaRPr sz="1600">
              <a:solidFill>
                <a:srgbClr val="595959"/>
              </a:solidFill>
              <a:latin typeface="Roboto"/>
              <a:ea typeface="Roboto"/>
              <a:cs typeface="Roboto"/>
              <a:sym typeface="Roboto"/>
            </a:endParaRPr>
          </a:p>
        </p:txBody>
      </p:sp>
      <p:sp>
        <p:nvSpPr>
          <p:cNvPr id="151" name="Google Shape;151;p21"/>
          <p:cNvSpPr/>
          <p:nvPr/>
        </p:nvSpPr>
        <p:spPr>
          <a:xfrm>
            <a:off x="4724399" y="2802637"/>
            <a:ext cx="10515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Runtime</a:t>
            </a:r>
            <a:endParaRPr b="1" sz="1600">
              <a:solidFill>
                <a:schemeClr val="lt1"/>
              </a:solidFill>
              <a:latin typeface="Roboto"/>
              <a:ea typeface="Roboto"/>
              <a:cs typeface="Roboto"/>
              <a:sym typeface="Roboto"/>
            </a:endParaRPr>
          </a:p>
        </p:txBody>
      </p:sp>
      <p:graphicFrame>
        <p:nvGraphicFramePr>
          <p:cNvPr id="152" name="Google Shape;152;p21"/>
          <p:cNvGraphicFramePr/>
          <p:nvPr/>
        </p:nvGraphicFramePr>
        <p:xfrm>
          <a:off x="6827400" y="2247950"/>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0</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
        <p:nvSpPr>
          <p:cNvPr id="153" name="Google Shape;153;p21"/>
          <p:cNvSpPr txBox="1"/>
          <p:nvPr/>
        </p:nvSpPr>
        <p:spPr>
          <a:xfrm>
            <a:off x="6096000" y="2250775"/>
            <a:ext cx="731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size</a:t>
            </a:r>
            <a:endParaRPr b="1">
              <a:solidFill>
                <a:schemeClr val="dk2"/>
              </a:solidFill>
            </a:endParaRPr>
          </a:p>
        </p:txBody>
      </p:sp>
      <p:graphicFrame>
        <p:nvGraphicFramePr>
          <p:cNvPr id="154" name="Google Shape;154;p21"/>
          <p:cNvGraphicFramePr/>
          <p:nvPr/>
        </p:nvGraphicFramePr>
        <p:xfrm>
          <a:off x="6827400" y="2247950"/>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55" name="Google Shape;155;p21"/>
          <p:cNvGraphicFramePr/>
          <p:nvPr/>
        </p:nvGraphicFramePr>
        <p:xfrm>
          <a:off x="6827400" y="2247950"/>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2</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56" name="Google Shape;156;p21"/>
          <p:cNvGraphicFramePr/>
          <p:nvPr/>
        </p:nvGraphicFramePr>
        <p:xfrm>
          <a:off x="6827400" y="2247950"/>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graphicFrame>
        <p:nvGraphicFramePr>
          <p:cNvPr id="157" name="Google Shape;157;p21"/>
          <p:cNvGraphicFramePr/>
          <p:nvPr/>
        </p:nvGraphicFramePr>
        <p:xfrm>
          <a:off x="6827400" y="2247950"/>
          <a:ext cx="3000000" cy="3000000"/>
        </p:xfrm>
        <a:graphic>
          <a:graphicData uri="http://schemas.openxmlformats.org/drawingml/2006/table">
            <a:tbl>
              <a:tblPr>
                <a:noFill/>
                <a:tableStyleId>{9E901A95-EF17-4E0C-862D-BBB562CF1631}</a:tableStyleId>
              </a:tblPr>
              <a:tblGrid>
                <a:gridCol w="384050"/>
              </a:tblGrid>
              <a:tr h="384050">
                <a:tc>
                  <a:txBody>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2</a:t>
                      </a:r>
                      <a:endParaRPr b="1" sz="1600">
                        <a:solidFill>
                          <a:schemeClr val="accent1"/>
                        </a:solidFill>
                        <a:latin typeface="Roboto Mono"/>
                        <a:ea typeface="Roboto Mono"/>
                        <a:cs typeface="Roboto Mono"/>
                        <a:sym typeface="Roboto Mono"/>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chemeClr val="lt1"/>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1"/>
                                        </p:tgtEl>
                                      </p:cBhvr>
                                    </p:animEffect>
                                    <p:set>
                                      <p:cBhvr>
                                        <p:cTn dur="1" fill="hold">
                                          <p:stCondLst>
                                            <p:cond delay="0"/>
                                          </p:stCondLst>
                                        </p:cTn>
                                        <p:tgtEl>
                                          <p:spTgt spid="1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42"/>
                                        </p:tgtEl>
                                      </p:cBhvr>
                                    </p:animEffect>
                                    <p:set>
                                      <p:cBhvr>
                                        <p:cTn dur="1" fill="hold">
                                          <p:stCondLst>
                                            <p:cond delay="100"/>
                                          </p:stCondLst>
                                        </p:cTn>
                                        <p:tgtEl>
                                          <p:spTgt spid="1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43"/>
                                        </p:tgtEl>
                                      </p:cBhvr>
                                    </p:animEffect>
                                    <p:set>
                                      <p:cBhvr>
                                        <p:cTn dur="1" fill="hold">
                                          <p:stCondLst>
                                            <p:cond delay="100"/>
                                          </p:stCondLst>
                                        </p:cTn>
                                        <p:tgtEl>
                                          <p:spTgt spid="1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44"/>
                                        </p:tgtEl>
                                      </p:cBhvr>
                                    </p:animEffect>
                                    <p:set>
                                      <p:cBhvr>
                                        <p:cTn dur="1" fill="hold">
                                          <p:stCondLst>
                                            <p:cond delay="100"/>
                                          </p:stCondLst>
                                        </p:cTn>
                                        <p:tgtEl>
                                          <p:spTgt spid="1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2"/>
          <p:cNvSpPr txBox="1"/>
          <p:nvPr>
            <p:ph type="title"/>
          </p:nvPr>
        </p:nvSpPr>
        <p:spPr>
          <a:xfrm>
            <a:off x="311700" y="445025"/>
            <a:ext cx="402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LinkedStack</a:t>
            </a:r>
            <a:endParaRPr/>
          </a:p>
        </p:txBody>
      </p:sp>
      <p:sp>
        <p:nvSpPr>
          <p:cNvPr id="163" name="Google Shape;16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2"/>
          <p:cNvSpPr/>
          <p:nvPr/>
        </p:nvSpPr>
        <p:spPr>
          <a:xfrm>
            <a:off x="311700" y="1852847"/>
            <a:ext cx="4023300" cy="797400"/>
          </a:xfrm>
          <a:prstGeom prst="roundRect">
            <a:avLst>
              <a:gd fmla="val 3929" name="adj"/>
            </a:avLst>
          </a:prstGeom>
          <a:solidFill>
            <a:srgbClr val="FFFFFF"/>
          </a:solidFill>
          <a:ln cap="flat" cmpd="sng" w="28575">
            <a:solidFill>
              <a:srgbClr val="F0ECF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600">
                <a:solidFill>
                  <a:srgbClr val="595959"/>
                </a:solidFill>
                <a:latin typeface="Roboto Mono"/>
                <a:ea typeface="Roboto Mono"/>
                <a:cs typeface="Roboto Mono"/>
                <a:sym typeface="Roboto Mono"/>
              </a:rPr>
              <a:t>Node top</a:t>
            </a:r>
            <a:endParaRPr b="1" sz="1600">
              <a:solidFill>
                <a:srgbClr val="595959"/>
              </a:solidFill>
              <a:latin typeface="Roboto Mono"/>
              <a:ea typeface="Roboto Mono"/>
              <a:cs typeface="Roboto Mono"/>
              <a:sym typeface="Roboto Mono"/>
            </a:endParaRPr>
          </a:p>
          <a:p>
            <a:pPr indent="0" lvl="0" marL="0" rtl="0" algn="l">
              <a:lnSpc>
                <a:spcPct val="115000"/>
              </a:lnSpc>
              <a:spcBef>
                <a:spcPts val="800"/>
              </a:spcBef>
              <a:spcAft>
                <a:spcPts val="800"/>
              </a:spcAft>
              <a:buClr>
                <a:srgbClr val="000000"/>
              </a:buClr>
              <a:buSzPts val="1100"/>
              <a:buFont typeface="Arial"/>
              <a:buNone/>
            </a:pPr>
            <a:r>
              <a:rPr b="1" lang="en" sz="1600">
                <a:solidFill>
                  <a:srgbClr val="595959"/>
                </a:solidFill>
                <a:latin typeface="Roboto Mono"/>
                <a:ea typeface="Roboto Mono"/>
                <a:cs typeface="Roboto Mono"/>
                <a:sym typeface="Roboto Mono"/>
              </a:rPr>
              <a:t>int size</a:t>
            </a:r>
            <a:endParaRPr b="1" sz="1600">
              <a:solidFill>
                <a:srgbClr val="595959"/>
              </a:solidFill>
              <a:latin typeface="Roboto Mono"/>
              <a:ea typeface="Roboto Mono"/>
              <a:cs typeface="Roboto Mono"/>
              <a:sym typeface="Roboto Mono"/>
            </a:endParaRPr>
          </a:p>
        </p:txBody>
      </p:sp>
      <p:sp>
        <p:nvSpPr>
          <p:cNvPr id="165" name="Google Shape;165;p22"/>
          <p:cNvSpPr/>
          <p:nvPr/>
        </p:nvSpPr>
        <p:spPr>
          <a:xfrm>
            <a:off x="311700" y="1852850"/>
            <a:ext cx="1161600" cy="402300"/>
          </a:xfrm>
          <a:prstGeom prst="roundRect">
            <a:avLst>
              <a:gd fmla="val 16667" name="adj"/>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311700" y="3107451"/>
            <a:ext cx="4023300" cy="1380600"/>
          </a:xfrm>
          <a:prstGeom prst="roundRect">
            <a:avLst>
              <a:gd fmla="val 3929" name="adj"/>
            </a:avLst>
          </a:prstGeom>
          <a:solidFill>
            <a:srgbClr val="FFFFFF"/>
          </a:solidFill>
          <a:ln cap="flat" cmpd="sng" w="28575">
            <a:solidFill>
              <a:srgbClr val="F0ECF8"/>
            </a:solidFill>
            <a:prstDash val="solid"/>
            <a:round/>
            <a:headEnd len="sm" w="sm" type="none"/>
            <a:tailEnd len="sm" w="sm" type="none"/>
          </a:ln>
        </p:spPr>
        <p:txBody>
          <a:bodyPr anchorCtr="0" anchor="t" bIns="91425" lIns="91425" spcFirstLastPara="1" rIns="91425" wrap="square" tIns="91425">
            <a:noAutofit/>
          </a:bodyPr>
          <a:lstStyle/>
          <a:p>
            <a:pPr indent="-228600" lvl="0" marL="228600" rtl="0" algn="l">
              <a:lnSpc>
                <a:spcPct val="115000"/>
              </a:lnSpc>
              <a:spcBef>
                <a:spcPts val="0"/>
              </a:spcBef>
              <a:spcAft>
                <a:spcPts val="0"/>
              </a:spcAft>
              <a:buNone/>
            </a:pPr>
            <a:r>
              <a:rPr b="1" lang="en" sz="1600">
                <a:solidFill>
                  <a:srgbClr val="595959"/>
                </a:solidFill>
                <a:latin typeface="Roboto Mono"/>
                <a:ea typeface="Roboto Mono"/>
                <a:cs typeface="Roboto Mono"/>
                <a:sym typeface="Roboto Mono"/>
              </a:rPr>
              <a:t>push</a:t>
            </a:r>
            <a:r>
              <a:rPr lang="en" sz="1600">
                <a:solidFill>
                  <a:srgbClr val="595959"/>
                </a:solidFill>
                <a:latin typeface="Roboto"/>
                <a:ea typeface="Roboto"/>
                <a:cs typeface="Roboto"/>
                <a:sym typeface="Roboto"/>
              </a:rPr>
              <a:t> – create a new node linked to top; update top to new node; increment size</a:t>
            </a:r>
            <a:endParaRPr sz="1600">
              <a:solidFill>
                <a:srgbClr val="595959"/>
              </a:solidFill>
              <a:latin typeface="Roboto"/>
              <a:ea typeface="Roboto"/>
              <a:cs typeface="Roboto"/>
              <a:sym typeface="Roboto"/>
            </a:endParaRPr>
          </a:p>
          <a:p>
            <a:pPr indent="-228600" lvl="0" marL="228600" rtl="0" algn="l">
              <a:lnSpc>
                <a:spcPct val="115000"/>
              </a:lnSpc>
              <a:spcBef>
                <a:spcPts val="800"/>
              </a:spcBef>
              <a:spcAft>
                <a:spcPts val="800"/>
              </a:spcAft>
              <a:buNone/>
            </a:pPr>
            <a:r>
              <a:rPr b="1" lang="en" sz="1600">
                <a:solidFill>
                  <a:srgbClr val="595959"/>
                </a:solidFill>
                <a:latin typeface="Roboto Mono"/>
                <a:ea typeface="Roboto Mono"/>
                <a:cs typeface="Roboto Mono"/>
                <a:sym typeface="Roboto Mono"/>
              </a:rPr>
              <a:t>pop</a:t>
            </a:r>
            <a:r>
              <a:rPr lang="en" sz="1600">
                <a:solidFill>
                  <a:srgbClr val="595959"/>
                </a:solidFill>
                <a:latin typeface="Roboto"/>
                <a:ea typeface="Roboto"/>
                <a:cs typeface="Roboto"/>
                <a:sym typeface="Roboto"/>
              </a:rPr>
              <a:t> – return top item; update top; decrement size</a:t>
            </a:r>
            <a:endParaRPr sz="1600">
              <a:solidFill>
                <a:srgbClr val="595959"/>
              </a:solidFill>
              <a:latin typeface="Roboto"/>
              <a:ea typeface="Roboto"/>
              <a:cs typeface="Roboto"/>
              <a:sym typeface="Roboto"/>
            </a:endParaRPr>
          </a:p>
        </p:txBody>
      </p:sp>
      <p:sp>
        <p:nvSpPr>
          <p:cNvPr id="167" name="Google Shape;167;p22"/>
          <p:cNvSpPr/>
          <p:nvPr/>
        </p:nvSpPr>
        <p:spPr>
          <a:xfrm>
            <a:off x="387899" y="1548037"/>
            <a:ext cx="7314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State</a:t>
            </a:r>
            <a:endParaRPr b="1" sz="1600">
              <a:solidFill>
                <a:schemeClr val="lt1"/>
              </a:solidFill>
              <a:latin typeface="Roboto"/>
              <a:ea typeface="Roboto"/>
              <a:cs typeface="Roboto"/>
              <a:sym typeface="Roboto"/>
            </a:endParaRPr>
          </a:p>
        </p:txBody>
      </p:sp>
      <p:sp>
        <p:nvSpPr>
          <p:cNvPr id="168" name="Google Shape;168;p22"/>
          <p:cNvSpPr/>
          <p:nvPr/>
        </p:nvSpPr>
        <p:spPr>
          <a:xfrm>
            <a:off x="387899" y="2802637"/>
            <a:ext cx="10515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Behavior</a:t>
            </a:r>
            <a:endParaRPr b="1" sz="1600">
              <a:solidFill>
                <a:schemeClr val="lt1"/>
              </a:solidFill>
              <a:latin typeface="Roboto"/>
              <a:ea typeface="Roboto"/>
              <a:cs typeface="Roboto"/>
              <a:sym typeface="Roboto"/>
            </a:endParaRPr>
          </a:p>
        </p:txBody>
      </p:sp>
      <p:sp>
        <p:nvSpPr>
          <p:cNvPr id="169" name="Google Shape;169;p22"/>
          <p:cNvSpPr txBox="1"/>
          <p:nvPr/>
        </p:nvSpPr>
        <p:spPr>
          <a:xfrm>
            <a:off x="4648200" y="1083650"/>
            <a:ext cx="1051500" cy="11643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push(</a:t>
            </a:r>
            <a:r>
              <a:rPr lang="en" sz="1600">
                <a:solidFill>
                  <a:srgbClr val="2AA198"/>
                </a:solidFill>
                <a:latin typeface="Roboto Mono"/>
                <a:ea typeface="Roboto Mono"/>
                <a:cs typeface="Roboto Mono"/>
                <a:sym typeface="Roboto Mono"/>
              </a:rPr>
              <a:t>3</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push(</a:t>
            </a:r>
            <a:r>
              <a:rPr lang="en" sz="1600">
                <a:solidFill>
                  <a:srgbClr val="2AA198"/>
                </a:solidFill>
                <a:latin typeface="Roboto Mono"/>
                <a:ea typeface="Roboto Mono"/>
                <a:cs typeface="Roboto Mono"/>
                <a:sym typeface="Roboto Mono"/>
              </a:rPr>
              <a:t>4</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55000"/>
              </a:lnSpc>
              <a:spcBef>
                <a:spcPts val="0"/>
              </a:spcBef>
              <a:spcAft>
                <a:spcPts val="0"/>
              </a:spcAft>
              <a:buNone/>
            </a:pPr>
            <a:r>
              <a:rPr lang="en" sz="1600">
                <a:solidFill>
                  <a:srgbClr val="657B83"/>
                </a:solidFill>
                <a:latin typeface="Roboto Mono"/>
                <a:ea typeface="Roboto Mono"/>
                <a:cs typeface="Roboto Mono"/>
                <a:sym typeface="Roboto Mono"/>
              </a:rPr>
              <a:t>pop()</a:t>
            </a:r>
            <a:endParaRPr sz="1600">
              <a:solidFill>
                <a:srgbClr val="657B83"/>
              </a:solidFill>
              <a:latin typeface="Roboto Mono"/>
              <a:ea typeface="Roboto Mono"/>
              <a:cs typeface="Roboto Mono"/>
              <a:sym typeface="Roboto Mono"/>
            </a:endParaRPr>
          </a:p>
        </p:txBody>
      </p:sp>
      <p:sp>
        <p:nvSpPr>
          <p:cNvPr id="170" name="Google Shape;170;p22"/>
          <p:cNvSpPr txBox="1"/>
          <p:nvPr/>
        </p:nvSpPr>
        <p:spPr>
          <a:xfrm>
            <a:off x="5821550" y="1083650"/>
            <a:ext cx="731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push</a:t>
            </a:r>
            <a:endParaRPr b="1" sz="1600">
              <a:solidFill>
                <a:schemeClr val="accent1"/>
              </a:solidFill>
              <a:latin typeface="Roboto Mono"/>
              <a:ea typeface="Roboto Mono"/>
              <a:cs typeface="Roboto Mono"/>
              <a:sym typeface="Roboto Mono"/>
            </a:endParaRPr>
          </a:p>
        </p:txBody>
      </p:sp>
      <p:sp>
        <p:nvSpPr>
          <p:cNvPr id="171" name="Google Shape;171;p22"/>
          <p:cNvSpPr txBox="1"/>
          <p:nvPr/>
        </p:nvSpPr>
        <p:spPr>
          <a:xfrm>
            <a:off x="5821550" y="2247950"/>
            <a:ext cx="731400" cy="40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accent1"/>
                </a:solidFill>
                <a:latin typeface="Roboto Mono"/>
                <a:ea typeface="Roboto Mono"/>
                <a:cs typeface="Roboto Mono"/>
                <a:sym typeface="Roboto Mono"/>
              </a:rPr>
              <a:t>pop</a:t>
            </a:r>
            <a:endParaRPr b="1" sz="1600">
              <a:solidFill>
                <a:schemeClr val="accent1"/>
              </a:solidFill>
              <a:latin typeface="Roboto Mono"/>
              <a:ea typeface="Roboto Mono"/>
              <a:cs typeface="Roboto Mono"/>
              <a:sym typeface="Roboto Mono"/>
            </a:endParaRPr>
          </a:p>
        </p:txBody>
      </p:sp>
      <p:sp>
        <p:nvSpPr>
          <p:cNvPr id="172" name="Google Shape;172;p22"/>
          <p:cNvSpPr/>
          <p:nvPr/>
        </p:nvSpPr>
        <p:spPr>
          <a:xfrm flipH="1" rot="-5400000">
            <a:off x="6172075" y="118355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2"/>
          <p:cNvSpPr/>
          <p:nvPr/>
        </p:nvSpPr>
        <p:spPr>
          <a:xfrm flipH="1">
            <a:off x="6172075" y="1945550"/>
            <a:ext cx="607200" cy="607200"/>
          </a:xfrm>
          <a:prstGeom prst="arc">
            <a:avLst>
              <a:gd fmla="val 16200000" name="adj1"/>
              <a:gd fmla="val 0" name="adj2"/>
            </a:avLst>
          </a:prstGeom>
          <a:noFill/>
          <a:ln cap="flat" cmpd="sng" w="28575">
            <a:solidFill>
              <a:schemeClr val="accent1"/>
            </a:solidFill>
            <a:prstDash val="solid"/>
            <a:round/>
            <a:headEnd len="sm" w="sm" type="non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2"/>
          <p:cNvCxnSpPr/>
          <p:nvPr/>
        </p:nvCxnSpPr>
        <p:spPr>
          <a:xfrm>
            <a:off x="4648200" y="1104950"/>
            <a:ext cx="10515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2"/>
          <p:cNvCxnSpPr/>
          <p:nvPr/>
        </p:nvCxnSpPr>
        <p:spPr>
          <a:xfrm>
            <a:off x="4648200" y="1485950"/>
            <a:ext cx="1051500" cy="0"/>
          </a:xfrm>
          <a:prstGeom prst="straightConnector1">
            <a:avLst/>
          </a:prstGeom>
          <a:noFill/>
          <a:ln cap="flat" cmpd="sng" w="28575">
            <a:solidFill>
              <a:schemeClr val="accent1"/>
            </a:solidFill>
            <a:prstDash val="solid"/>
            <a:round/>
            <a:headEnd len="med" w="med" type="none"/>
            <a:tailEnd len="med" w="med" type="none"/>
          </a:ln>
        </p:spPr>
      </p:cxnSp>
      <p:cxnSp>
        <p:nvCxnSpPr>
          <p:cNvPr id="176" name="Google Shape;176;p22"/>
          <p:cNvCxnSpPr/>
          <p:nvPr/>
        </p:nvCxnSpPr>
        <p:spPr>
          <a:xfrm>
            <a:off x="4648200" y="1866950"/>
            <a:ext cx="1051500" cy="0"/>
          </a:xfrm>
          <a:prstGeom prst="straightConnector1">
            <a:avLst/>
          </a:prstGeom>
          <a:noFill/>
          <a:ln cap="flat" cmpd="sng" w="28575">
            <a:solidFill>
              <a:schemeClr val="accent1"/>
            </a:solidFill>
            <a:prstDash val="solid"/>
            <a:round/>
            <a:headEnd len="med" w="med" type="none"/>
            <a:tailEnd len="med" w="med" type="none"/>
          </a:ln>
        </p:spPr>
      </p:cxnSp>
      <p:cxnSp>
        <p:nvCxnSpPr>
          <p:cNvPr id="177" name="Google Shape;177;p22"/>
          <p:cNvCxnSpPr/>
          <p:nvPr/>
        </p:nvCxnSpPr>
        <p:spPr>
          <a:xfrm>
            <a:off x="4648200" y="2247950"/>
            <a:ext cx="1051500" cy="0"/>
          </a:xfrm>
          <a:prstGeom prst="straightConnector1">
            <a:avLst/>
          </a:prstGeom>
          <a:noFill/>
          <a:ln cap="flat" cmpd="sng" w="28575">
            <a:solidFill>
              <a:schemeClr val="accent1"/>
            </a:solidFill>
            <a:prstDash val="solid"/>
            <a:round/>
            <a:headEnd len="med" w="med" type="none"/>
            <a:tailEnd len="med" w="med" type="none"/>
          </a:ln>
        </p:spPr>
      </p:cxnSp>
      <p:sp>
        <p:nvSpPr>
          <p:cNvPr id="178" name="Google Shape;178;p22"/>
          <p:cNvSpPr/>
          <p:nvPr/>
        </p:nvSpPr>
        <p:spPr>
          <a:xfrm>
            <a:off x="4648200" y="3107451"/>
            <a:ext cx="4023300" cy="1380600"/>
          </a:xfrm>
          <a:prstGeom prst="roundRect">
            <a:avLst>
              <a:gd fmla="val 3929" name="adj"/>
            </a:avLst>
          </a:prstGeom>
          <a:solidFill>
            <a:schemeClr val="lt2"/>
          </a:solidFill>
          <a:ln cap="flat" cmpd="sng" w="28575">
            <a:solidFill>
              <a:srgbClr val="F0ECF8"/>
            </a:solidFill>
            <a:prstDash val="solid"/>
            <a:round/>
            <a:headEnd len="sm" w="sm" type="none"/>
            <a:tailEnd len="sm" w="sm" type="none"/>
          </a:ln>
        </p:spPr>
        <p:txBody>
          <a:bodyPr anchorCtr="0" anchor="t" bIns="91425" lIns="91425" spcFirstLastPara="1" rIns="91425" wrap="square" tIns="91425">
            <a:noAutofit/>
          </a:bodyPr>
          <a:lstStyle/>
          <a:p>
            <a:pPr indent="-713232" lvl="0" marL="713232" rtl="0" algn="l">
              <a:lnSpc>
                <a:spcPct val="115000"/>
              </a:lnSpc>
              <a:spcBef>
                <a:spcPts val="0"/>
              </a:spcBef>
              <a:spcAft>
                <a:spcPts val="0"/>
              </a:spcAft>
              <a:buClr>
                <a:schemeClr val="dk1"/>
              </a:buClr>
              <a:buSzPts val="1100"/>
              <a:buFont typeface="Arial"/>
              <a:buNone/>
            </a:pPr>
            <a:r>
              <a:rPr b="1" lang="en" sz="1600">
                <a:solidFill>
                  <a:schemeClr val="dk2"/>
                </a:solidFill>
                <a:latin typeface="Roboto Mono"/>
                <a:ea typeface="Roboto Mono"/>
                <a:cs typeface="Roboto Mono"/>
                <a:sym typeface="Roboto Mono"/>
              </a:rPr>
              <a:t>push</a:t>
            </a:r>
            <a:r>
              <a:rPr lang="en" sz="1600">
                <a:solidFill>
                  <a:schemeClr val="dk2"/>
                </a:solidFill>
                <a:latin typeface="Roboto"/>
                <a:ea typeface="Roboto"/>
                <a:cs typeface="Roboto"/>
                <a:sym typeface="Roboto"/>
              </a:rPr>
              <a:t> – O(1) always</a:t>
            </a:r>
            <a:br>
              <a:rPr lang="en" sz="1600">
                <a:solidFill>
                  <a:schemeClr val="dk2"/>
                </a:solidFill>
                <a:latin typeface="Roboto"/>
                <a:ea typeface="Roboto"/>
                <a:cs typeface="Roboto"/>
                <a:sym typeface="Roboto"/>
              </a:rPr>
            </a:br>
            <a:endParaRPr sz="1600">
              <a:solidFill>
                <a:schemeClr val="dk2"/>
              </a:solidFill>
              <a:latin typeface="Roboto"/>
              <a:ea typeface="Roboto"/>
              <a:cs typeface="Roboto"/>
              <a:sym typeface="Roboto"/>
            </a:endParaRPr>
          </a:p>
          <a:p>
            <a:pPr indent="-713232" lvl="0" marL="713232" rtl="0" algn="l">
              <a:lnSpc>
                <a:spcPct val="115000"/>
              </a:lnSpc>
              <a:spcBef>
                <a:spcPts val="800"/>
              </a:spcBef>
              <a:spcAft>
                <a:spcPts val="800"/>
              </a:spcAft>
              <a:buNone/>
            </a:pPr>
            <a:r>
              <a:rPr b="1" lang="en" sz="1600">
                <a:solidFill>
                  <a:schemeClr val="dk2"/>
                </a:solidFill>
                <a:latin typeface="Roboto Mono"/>
                <a:ea typeface="Roboto Mono"/>
                <a:cs typeface="Roboto Mono"/>
                <a:sym typeface="Roboto Mono"/>
              </a:rPr>
              <a:t>pop</a:t>
            </a:r>
            <a:r>
              <a:rPr lang="en" sz="1600">
                <a:solidFill>
                  <a:schemeClr val="dk2"/>
                </a:solidFill>
                <a:latin typeface="Roboto"/>
                <a:ea typeface="Roboto"/>
                <a:cs typeface="Roboto"/>
                <a:sym typeface="Roboto"/>
              </a:rPr>
              <a:t> – O(1)</a:t>
            </a:r>
            <a:endParaRPr sz="1600">
              <a:solidFill>
                <a:srgbClr val="595959"/>
              </a:solidFill>
              <a:latin typeface="Roboto"/>
              <a:ea typeface="Roboto"/>
              <a:cs typeface="Roboto"/>
              <a:sym typeface="Roboto"/>
            </a:endParaRPr>
          </a:p>
        </p:txBody>
      </p:sp>
      <p:sp>
        <p:nvSpPr>
          <p:cNvPr id="179" name="Google Shape;179;p22"/>
          <p:cNvSpPr/>
          <p:nvPr/>
        </p:nvSpPr>
        <p:spPr>
          <a:xfrm>
            <a:off x="4724399" y="2802637"/>
            <a:ext cx="10515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Runtime</a:t>
            </a:r>
            <a:endParaRPr b="1" sz="1600">
              <a:solidFill>
                <a:schemeClr val="lt1"/>
              </a:solidFill>
              <a:latin typeface="Roboto"/>
              <a:ea typeface="Roboto"/>
              <a:cs typeface="Roboto"/>
              <a:sym typeface="Roboto"/>
            </a:endParaRPr>
          </a:p>
        </p:txBody>
      </p:sp>
      <p:grpSp>
        <p:nvGrpSpPr>
          <p:cNvPr id="180" name="Google Shape;180;p22"/>
          <p:cNvGrpSpPr/>
          <p:nvPr/>
        </p:nvGrpSpPr>
        <p:grpSpPr>
          <a:xfrm>
            <a:off x="6553200" y="698275"/>
            <a:ext cx="1752600" cy="1983000"/>
            <a:chOff x="6553200" y="698275"/>
            <a:chExt cx="1752600" cy="1983000"/>
          </a:xfrm>
        </p:grpSpPr>
        <p:sp>
          <p:nvSpPr>
            <p:cNvPr id="181" name="Google Shape;181;p22"/>
            <p:cNvSpPr/>
            <p:nvPr/>
          </p:nvSpPr>
          <p:spPr>
            <a:xfrm>
              <a:off x="6553200" y="698275"/>
              <a:ext cx="1752600" cy="1981500"/>
            </a:xfrm>
            <a:prstGeom prst="rect">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22"/>
            <p:cNvGrpSpPr/>
            <p:nvPr/>
          </p:nvGrpSpPr>
          <p:grpSpPr>
            <a:xfrm>
              <a:off x="6553200" y="699650"/>
              <a:ext cx="1115650" cy="1981625"/>
              <a:chOff x="6553200" y="699650"/>
              <a:chExt cx="1115650" cy="1981625"/>
            </a:xfrm>
          </p:grpSpPr>
          <p:sp>
            <p:nvSpPr>
              <p:cNvPr id="183" name="Google Shape;183;p22"/>
              <p:cNvSpPr/>
              <p:nvPr/>
            </p:nvSpPr>
            <p:spPr>
              <a:xfrm>
                <a:off x="7284850" y="699650"/>
                <a:ext cx="384000" cy="3840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p:txBody>
          </p:sp>
          <p:sp>
            <p:nvSpPr>
              <p:cNvPr id="184" name="Google Shape;184;p22"/>
              <p:cNvSpPr txBox="1"/>
              <p:nvPr/>
            </p:nvSpPr>
            <p:spPr>
              <a:xfrm>
                <a:off x="6553200" y="2250775"/>
                <a:ext cx="731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size</a:t>
                </a:r>
                <a:endParaRPr b="1">
                  <a:solidFill>
                    <a:schemeClr val="dk2"/>
                  </a:solidFill>
                </a:endParaRPr>
              </a:p>
            </p:txBody>
          </p:sp>
          <p:sp>
            <p:nvSpPr>
              <p:cNvPr id="185" name="Google Shape;185;p22"/>
              <p:cNvSpPr txBox="1"/>
              <p:nvPr/>
            </p:nvSpPr>
            <p:spPr>
              <a:xfrm>
                <a:off x="6553200" y="699651"/>
                <a:ext cx="731400" cy="38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top</a:t>
                </a:r>
                <a:endParaRPr b="1">
                  <a:solidFill>
                    <a:schemeClr val="dk2"/>
                  </a:solidFill>
                </a:endParaRPr>
              </a:p>
            </p:txBody>
          </p:sp>
          <p:sp>
            <p:nvSpPr>
              <p:cNvPr id="186" name="Google Shape;186;p22"/>
              <p:cNvSpPr/>
              <p:nvPr/>
            </p:nvSpPr>
            <p:spPr>
              <a:xfrm>
                <a:off x="7284850" y="2234150"/>
                <a:ext cx="384000" cy="4299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0</a:t>
                </a:r>
                <a:endParaRPr b="1" sz="1600">
                  <a:solidFill>
                    <a:schemeClr val="accent1"/>
                  </a:solidFill>
                  <a:latin typeface="Roboto Mono"/>
                  <a:ea typeface="Roboto Mono"/>
                  <a:cs typeface="Roboto Mono"/>
                  <a:sym typeface="Roboto Mono"/>
                </a:endParaRPr>
              </a:p>
            </p:txBody>
          </p:sp>
        </p:grpSp>
      </p:grpSp>
      <p:grpSp>
        <p:nvGrpSpPr>
          <p:cNvPr id="187" name="Google Shape;187;p22"/>
          <p:cNvGrpSpPr/>
          <p:nvPr/>
        </p:nvGrpSpPr>
        <p:grpSpPr>
          <a:xfrm>
            <a:off x="6553200" y="698275"/>
            <a:ext cx="1752600" cy="1983000"/>
            <a:chOff x="6553200" y="698275"/>
            <a:chExt cx="1752600" cy="1983000"/>
          </a:xfrm>
        </p:grpSpPr>
        <p:sp>
          <p:nvSpPr>
            <p:cNvPr id="188" name="Google Shape;188;p22"/>
            <p:cNvSpPr/>
            <p:nvPr/>
          </p:nvSpPr>
          <p:spPr>
            <a:xfrm>
              <a:off x="6553200" y="698275"/>
              <a:ext cx="1752600" cy="1981500"/>
            </a:xfrm>
            <a:prstGeom prst="rect">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22"/>
            <p:cNvGrpSpPr/>
            <p:nvPr/>
          </p:nvGrpSpPr>
          <p:grpSpPr>
            <a:xfrm>
              <a:off x="6553200" y="699650"/>
              <a:ext cx="1752386" cy="1981625"/>
              <a:chOff x="6553200" y="699650"/>
              <a:chExt cx="1752386" cy="1981625"/>
            </a:xfrm>
          </p:grpSpPr>
          <p:sp>
            <p:nvSpPr>
              <p:cNvPr id="190" name="Google Shape;190;p22"/>
              <p:cNvSpPr/>
              <p:nvPr/>
            </p:nvSpPr>
            <p:spPr>
              <a:xfrm>
                <a:off x="7284850" y="699650"/>
                <a:ext cx="384000" cy="3840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p:txBody>
          </p:sp>
          <p:sp>
            <p:nvSpPr>
              <p:cNvPr id="191" name="Google Shape;191;p22"/>
              <p:cNvSpPr txBox="1"/>
              <p:nvPr/>
            </p:nvSpPr>
            <p:spPr>
              <a:xfrm>
                <a:off x="6553200" y="2250775"/>
                <a:ext cx="731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size</a:t>
                </a:r>
                <a:endParaRPr b="1">
                  <a:solidFill>
                    <a:schemeClr val="dk2"/>
                  </a:solidFill>
                </a:endParaRPr>
              </a:p>
            </p:txBody>
          </p:sp>
          <p:sp>
            <p:nvSpPr>
              <p:cNvPr id="192" name="Google Shape;192;p22"/>
              <p:cNvSpPr txBox="1"/>
              <p:nvPr/>
            </p:nvSpPr>
            <p:spPr>
              <a:xfrm>
                <a:off x="6553200" y="699651"/>
                <a:ext cx="731400" cy="38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top</a:t>
                </a:r>
                <a:endParaRPr b="1">
                  <a:solidFill>
                    <a:schemeClr val="dk2"/>
                  </a:solidFill>
                </a:endParaRPr>
              </a:p>
            </p:txBody>
          </p:sp>
          <p:grpSp>
            <p:nvGrpSpPr>
              <p:cNvPr id="193" name="Google Shape;193;p22"/>
              <p:cNvGrpSpPr/>
              <p:nvPr/>
            </p:nvGrpSpPr>
            <p:grpSpPr>
              <a:xfrm>
                <a:off x="7616952" y="1638350"/>
                <a:ext cx="688634" cy="457200"/>
                <a:chOff x="6576650" y="1376700"/>
                <a:chExt cx="688634" cy="457200"/>
              </a:xfrm>
            </p:grpSpPr>
            <p:sp>
              <p:nvSpPr>
                <p:cNvPr id="194" name="Google Shape;194;p22"/>
                <p:cNvSpPr/>
                <p:nvPr/>
              </p:nvSpPr>
              <p:spPr>
                <a:xfrm>
                  <a:off x="6576650" y="1376700"/>
                  <a:ext cx="4572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p:txBody>
            </p:sp>
            <p:grpSp>
              <p:nvGrpSpPr>
                <p:cNvPr id="195" name="Google Shape;195;p22"/>
                <p:cNvGrpSpPr/>
                <p:nvPr/>
              </p:nvGrpSpPr>
              <p:grpSpPr>
                <a:xfrm>
                  <a:off x="7027684" y="1376700"/>
                  <a:ext cx="237600" cy="457200"/>
                  <a:chOff x="7027684" y="1376700"/>
                  <a:chExt cx="237600" cy="457200"/>
                </a:xfrm>
              </p:grpSpPr>
              <p:sp>
                <p:nvSpPr>
                  <p:cNvPr id="196" name="Google Shape;196;p22"/>
                  <p:cNvSpPr/>
                  <p:nvPr/>
                </p:nvSpPr>
                <p:spPr>
                  <a:xfrm>
                    <a:off x="7033850" y="1376700"/>
                    <a:ext cx="2286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197" name="Google Shape;197;p22"/>
                  <p:cNvCxnSpPr/>
                  <p:nvPr/>
                </p:nvCxnSpPr>
                <p:spPr>
                  <a:xfrm flipH="1" rot="10800000">
                    <a:off x="7027684" y="1376700"/>
                    <a:ext cx="237600" cy="457200"/>
                  </a:xfrm>
                  <a:prstGeom prst="straightConnector1">
                    <a:avLst/>
                  </a:prstGeom>
                  <a:noFill/>
                  <a:ln cap="flat" cmpd="sng" w="19050">
                    <a:solidFill>
                      <a:srgbClr val="9E9E9E"/>
                    </a:solidFill>
                    <a:prstDash val="solid"/>
                    <a:round/>
                    <a:headEnd len="med" w="med" type="none"/>
                    <a:tailEnd len="med" w="med" type="none"/>
                  </a:ln>
                </p:spPr>
              </p:cxnSp>
            </p:grpSp>
          </p:grpSp>
          <p:cxnSp>
            <p:nvCxnSpPr>
              <p:cNvPr id="198" name="Google Shape;198;p22"/>
              <p:cNvCxnSpPr>
                <a:endCxn id="194" idx="0"/>
              </p:cNvCxnSpPr>
              <p:nvPr/>
            </p:nvCxnSpPr>
            <p:spPr>
              <a:xfrm flipH="1" rot="-5400000">
                <a:off x="7288452" y="1081250"/>
                <a:ext cx="742200" cy="372000"/>
              </a:xfrm>
              <a:prstGeom prst="curvedConnector3">
                <a:avLst>
                  <a:gd fmla="val 50000" name="adj1"/>
                </a:avLst>
              </a:prstGeom>
              <a:noFill/>
              <a:ln cap="flat" cmpd="sng" w="28575">
                <a:solidFill>
                  <a:schemeClr val="accent1"/>
                </a:solidFill>
                <a:prstDash val="solid"/>
                <a:round/>
                <a:headEnd len="med" w="med" type="none"/>
                <a:tailEnd len="med" w="med" type="triangle"/>
              </a:ln>
            </p:spPr>
          </p:cxnSp>
          <p:sp>
            <p:nvSpPr>
              <p:cNvPr id="199" name="Google Shape;199;p22"/>
              <p:cNvSpPr/>
              <p:nvPr/>
            </p:nvSpPr>
            <p:spPr>
              <a:xfrm>
                <a:off x="7284850" y="2234150"/>
                <a:ext cx="384000" cy="4299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p:txBody>
          </p:sp>
        </p:grpSp>
      </p:grpSp>
      <p:grpSp>
        <p:nvGrpSpPr>
          <p:cNvPr id="200" name="Google Shape;200;p22"/>
          <p:cNvGrpSpPr/>
          <p:nvPr/>
        </p:nvGrpSpPr>
        <p:grpSpPr>
          <a:xfrm>
            <a:off x="6553200" y="698275"/>
            <a:ext cx="1752600" cy="1983000"/>
            <a:chOff x="6553200" y="698275"/>
            <a:chExt cx="1752600" cy="1983000"/>
          </a:xfrm>
        </p:grpSpPr>
        <p:sp>
          <p:nvSpPr>
            <p:cNvPr id="201" name="Google Shape;201;p22"/>
            <p:cNvSpPr/>
            <p:nvPr/>
          </p:nvSpPr>
          <p:spPr>
            <a:xfrm>
              <a:off x="6553200" y="698275"/>
              <a:ext cx="1752600" cy="1981500"/>
            </a:xfrm>
            <a:prstGeom prst="rect">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 name="Google Shape;202;p22"/>
            <p:cNvGrpSpPr/>
            <p:nvPr/>
          </p:nvGrpSpPr>
          <p:grpSpPr>
            <a:xfrm>
              <a:off x="6553200" y="699650"/>
              <a:ext cx="1752386" cy="1981625"/>
              <a:chOff x="6553200" y="699650"/>
              <a:chExt cx="1752386" cy="1981625"/>
            </a:xfrm>
          </p:grpSpPr>
          <p:sp>
            <p:nvSpPr>
              <p:cNvPr id="203" name="Google Shape;203;p22"/>
              <p:cNvSpPr/>
              <p:nvPr/>
            </p:nvSpPr>
            <p:spPr>
              <a:xfrm>
                <a:off x="7284850" y="699650"/>
                <a:ext cx="384000" cy="3840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p:txBody>
          </p:sp>
          <p:sp>
            <p:nvSpPr>
              <p:cNvPr id="204" name="Google Shape;204;p22"/>
              <p:cNvSpPr txBox="1"/>
              <p:nvPr/>
            </p:nvSpPr>
            <p:spPr>
              <a:xfrm>
                <a:off x="6553200" y="2250775"/>
                <a:ext cx="731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size</a:t>
                </a:r>
                <a:endParaRPr b="1">
                  <a:solidFill>
                    <a:schemeClr val="dk2"/>
                  </a:solidFill>
                </a:endParaRPr>
              </a:p>
            </p:txBody>
          </p:sp>
          <p:sp>
            <p:nvSpPr>
              <p:cNvPr id="205" name="Google Shape;205;p22"/>
              <p:cNvSpPr txBox="1"/>
              <p:nvPr/>
            </p:nvSpPr>
            <p:spPr>
              <a:xfrm>
                <a:off x="6553200" y="699651"/>
                <a:ext cx="731400" cy="38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top</a:t>
                </a:r>
                <a:endParaRPr b="1">
                  <a:solidFill>
                    <a:schemeClr val="dk2"/>
                  </a:solidFill>
                </a:endParaRPr>
              </a:p>
            </p:txBody>
          </p:sp>
          <p:grpSp>
            <p:nvGrpSpPr>
              <p:cNvPr id="206" name="Google Shape;206;p22"/>
              <p:cNvGrpSpPr/>
              <p:nvPr/>
            </p:nvGrpSpPr>
            <p:grpSpPr>
              <a:xfrm>
                <a:off x="7616952" y="1638350"/>
                <a:ext cx="688634" cy="457200"/>
                <a:chOff x="6576650" y="1376700"/>
                <a:chExt cx="688634" cy="457200"/>
              </a:xfrm>
            </p:grpSpPr>
            <p:sp>
              <p:nvSpPr>
                <p:cNvPr id="207" name="Google Shape;207;p22"/>
                <p:cNvSpPr/>
                <p:nvPr/>
              </p:nvSpPr>
              <p:spPr>
                <a:xfrm>
                  <a:off x="6576650" y="1376700"/>
                  <a:ext cx="4572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p:txBody>
            </p:sp>
            <p:grpSp>
              <p:nvGrpSpPr>
                <p:cNvPr id="208" name="Google Shape;208;p22"/>
                <p:cNvGrpSpPr/>
                <p:nvPr/>
              </p:nvGrpSpPr>
              <p:grpSpPr>
                <a:xfrm>
                  <a:off x="7027684" y="1376700"/>
                  <a:ext cx="237600" cy="457200"/>
                  <a:chOff x="7027684" y="1376700"/>
                  <a:chExt cx="237600" cy="457200"/>
                </a:xfrm>
              </p:grpSpPr>
              <p:sp>
                <p:nvSpPr>
                  <p:cNvPr id="209" name="Google Shape;209;p22"/>
                  <p:cNvSpPr/>
                  <p:nvPr/>
                </p:nvSpPr>
                <p:spPr>
                  <a:xfrm>
                    <a:off x="7033850" y="1376700"/>
                    <a:ext cx="2286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210" name="Google Shape;210;p22"/>
                  <p:cNvCxnSpPr/>
                  <p:nvPr/>
                </p:nvCxnSpPr>
                <p:spPr>
                  <a:xfrm flipH="1" rot="10800000">
                    <a:off x="7027684" y="1376700"/>
                    <a:ext cx="237600" cy="457200"/>
                  </a:xfrm>
                  <a:prstGeom prst="straightConnector1">
                    <a:avLst/>
                  </a:prstGeom>
                  <a:noFill/>
                  <a:ln cap="flat" cmpd="sng" w="19050">
                    <a:solidFill>
                      <a:srgbClr val="9E9E9E"/>
                    </a:solidFill>
                    <a:prstDash val="solid"/>
                    <a:round/>
                    <a:headEnd len="med" w="med" type="none"/>
                    <a:tailEnd len="med" w="med" type="none"/>
                  </a:ln>
                </p:spPr>
              </p:cxnSp>
            </p:grpSp>
          </p:grpSp>
          <p:grpSp>
            <p:nvGrpSpPr>
              <p:cNvPr id="211" name="Google Shape;211;p22"/>
              <p:cNvGrpSpPr/>
              <p:nvPr/>
            </p:nvGrpSpPr>
            <p:grpSpPr>
              <a:xfrm>
                <a:off x="6626352" y="1638350"/>
                <a:ext cx="685800" cy="457200"/>
                <a:chOff x="6576650" y="1376700"/>
                <a:chExt cx="685800" cy="457200"/>
              </a:xfrm>
            </p:grpSpPr>
            <p:sp>
              <p:nvSpPr>
                <p:cNvPr id="212" name="Google Shape;212;p22"/>
                <p:cNvSpPr/>
                <p:nvPr/>
              </p:nvSpPr>
              <p:spPr>
                <a:xfrm>
                  <a:off x="6576650" y="1376700"/>
                  <a:ext cx="4572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4</a:t>
                  </a:r>
                  <a:endParaRPr b="1" sz="1600">
                    <a:solidFill>
                      <a:schemeClr val="accent1"/>
                    </a:solidFill>
                    <a:latin typeface="Roboto Mono"/>
                    <a:ea typeface="Roboto Mono"/>
                    <a:cs typeface="Roboto Mono"/>
                    <a:sym typeface="Roboto Mono"/>
                  </a:endParaRPr>
                </a:p>
              </p:txBody>
            </p:sp>
            <p:sp>
              <p:nvSpPr>
                <p:cNvPr id="213" name="Google Shape;213;p22"/>
                <p:cNvSpPr/>
                <p:nvPr/>
              </p:nvSpPr>
              <p:spPr>
                <a:xfrm>
                  <a:off x="7033850" y="1376700"/>
                  <a:ext cx="2286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cxnSp>
            <p:nvCxnSpPr>
              <p:cNvPr id="214" name="Google Shape;214;p22"/>
              <p:cNvCxnSpPr>
                <a:endCxn id="212" idx="0"/>
              </p:cNvCxnSpPr>
              <p:nvPr/>
            </p:nvCxnSpPr>
            <p:spPr>
              <a:xfrm rot="5400000">
                <a:off x="6793152" y="957950"/>
                <a:ext cx="742200" cy="618600"/>
              </a:xfrm>
              <a:prstGeom prst="curvedConnector3">
                <a:avLst>
                  <a:gd fmla="val 50000" name="adj1"/>
                </a:avLst>
              </a:prstGeom>
              <a:noFill/>
              <a:ln cap="flat" cmpd="sng" w="28575">
                <a:solidFill>
                  <a:schemeClr val="accent1"/>
                </a:solidFill>
                <a:prstDash val="solid"/>
                <a:round/>
                <a:headEnd len="med" w="med" type="none"/>
                <a:tailEnd len="med" w="med" type="triangle"/>
              </a:ln>
            </p:spPr>
          </p:cxnSp>
          <p:cxnSp>
            <p:nvCxnSpPr>
              <p:cNvPr id="215" name="Google Shape;215;p22"/>
              <p:cNvCxnSpPr>
                <a:endCxn id="207" idx="1"/>
              </p:cNvCxnSpPr>
              <p:nvPr/>
            </p:nvCxnSpPr>
            <p:spPr>
              <a:xfrm>
                <a:off x="7196352" y="1866950"/>
                <a:ext cx="420600" cy="0"/>
              </a:xfrm>
              <a:prstGeom prst="straightConnector1">
                <a:avLst/>
              </a:prstGeom>
              <a:noFill/>
              <a:ln cap="flat" cmpd="sng" w="28575">
                <a:solidFill>
                  <a:schemeClr val="accent1"/>
                </a:solidFill>
                <a:prstDash val="solid"/>
                <a:round/>
                <a:headEnd len="med" w="med" type="none"/>
                <a:tailEnd len="med" w="med" type="triangle"/>
              </a:ln>
            </p:spPr>
          </p:cxnSp>
          <p:sp>
            <p:nvSpPr>
              <p:cNvPr id="216" name="Google Shape;216;p22"/>
              <p:cNvSpPr/>
              <p:nvPr/>
            </p:nvSpPr>
            <p:spPr>
              <a:xfrm>
                <a:off x="7284850" y="2234150"/>
                <a:ext cx="384000" cy="4299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2</a:t>
                </a:r>
                <a:endParaRPr b="1" sz="1600">
                  <a:solidFill>
                    <a:schemeClr val="accent1"/>
                  </a:solidFill>
                  <a:latin typeface="Roboto Mono"/>
                  <a:ea typeface="Roboto Mono"/>
                  <a:cs typeface="Roboto Mono"/>
                  <a:sym typeface="Roboto Mono"/>
                </a:endParaRPr>
              </a:p>
            </p:txBody>
          </p:sp>
        </p:grpSp>
      </p:grpSp>
      <p:grpSp>
        <p:nvGrpSpPr>
          <p:cNvPr id="217" name="Google Shape;217;p22"/>
          <p:cNvGrpSpPr/>
          <p:nvPr/>
        </p:nvGrpSpPr>
        <p:grpSpPr>
          <a:xfrm>
            <a:off x="6553200" y="698275"/>
            <a:ext cx="1752600" cy="1983000"/>
            <a:chOff x="6553200" y="698275"/>
            <a:chExt cx="1752600" cy="1983000"/>
          </a:xfrm>
        </p:grpSpPr>
        <p:sp>
          <p:nvSpPr>
            <p:cNvPr id="218" name="Google Shape;218;p22"/>
            <p:cNvSpPr/>
            <p:nvPr/>
          </p:nvSpPr>
          <p:spPr>
            <a:xfrm>
              <a:off x="6553200" y="698275"/>
              <a:ext cx="1752600" cy="1981500"/>
            </a:xfrm>
            <a:prstGeom prst="rect">
              <a:avLst/>
            </a:prstGeom>
            <a:solidFill>
              <a:schemeClr val="l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6553200" y="699650"/>
              <a:ext cx="1752386" cy="1981625"/>
              <a:chOff x="6553200" y="699650"/>
              <a:chExt cx="1752386" cy="1981625"/>
            </a:xfrm>
          </p:grpSpPr>
          <p:sp>
            <p:nvSpPr>
              <p:cNvPr id="220" name="Google Shape;220;p22"/>
              <p:cNvSpPr/>
              <p:nvPr/>
            </p:nvSpPr>
            <p:spPr>
              <a:xfrm>
                <a:off x="7284850" y="699650"/>
                <a:ext cx="384000" cy="3840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solidFill>
                    <a:schemeClr val="accent1"/>
                  </a:solidFill>
                  <a:latin typeface="Roboto Mono"/>
                  <a:ea typeface="Roboto Mono"/>
                  <a:cs typeface="Roboto Mono"/>
                  <a:sym typeface="Roboto Mono"/>
                </a:endParaRPr>
              </a:p>
            </p:txBody>
          </p:sp>
          <p:sp>
            <p:nvSpPr>
              <p:cNvPr id="221" name="Google Shape;221;p22"/>
              <p:cNvSpPr txBox="1"/>
              <p:nvPr/>
            </p:nvSpPr>
            <p:spPr>
              <a:xfrm>
                <a:off x="6553200" y="2250775"/>
                <a:ext cx="731400" cy="430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size</a:t>
                </a:r>
                <a:endParaRPr b="1">
                  <a:solidFill>
                    <a:schemeClr val="dk2"/>
                  </a:solidFill>
                </a:endParaRPr>
              </a:p>
            </p:txBody>
          </p:sp>
          <p:sp>
            <p:nvSpPr>
              <p:cNvPr id="222" name="Google Shape;222;p22"/>
              <p:cNvSpPr txBox="1"/>
              <p:nvPr/>
            </p:nvSpPr>
            <p:spPr>
              <a:xfrm>
                <a:off x="6553200" y="699651"/>
                <a:ext cx="731400" cy="384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dk2"/>
                    </a:solidFill>
                    <a:latin typeface="Roboto Mono"/>
                    <a:ea typeface="Roboto Mono"/>
                    <a:cs typeface="Roboto Mono"/>
                    <a:sym typeface="Roboto Mono"/>
                  </a:rPr>
                  <a:t>top</a:t>
                </a:r>
                <a:endParaRPr b="1">
                  <a:solidFill>
                    <a:schemeClr val="dk2"/>
                  </a:solidFill>
                </a:endParaRPr>
              </a:p>
            </p:txBody>
          </p:sp>
          <p:grpSp>
            <p:nvGrpSpPr>
              <p:cNvPr id="223" name="Google Shape;223;p22"/>
              <p:cNvGrpSpPr/>
              <p:nvPr/>
            </p:nvGrpSpPr>
            <p:grpSpPr>
              <a:xfrm>
                <a:off x="7616952" y="1638350"/>
                <a:ext cx="688634" cy="457200"/>
                <a:chOff x="6576650" y="1376700"/>
                <a:chExt cx="688634" cy="457200"/>
              </a:xfrm>
            </p:grpSpPr>
            <p:sp>
              <p:nvSpPr>
                <p:cNvPr id="224" name="Google Shape;224;p22"/>
                <p:cNvSpPr/>
                <p:nvPr/>
              </p:nvSpPr>
              <p:spPr>
                <a:xfrm>
                  <a:off x="6576650" y="1376700"/>
                  <a:ext cx="4572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3</a:t>
                  </a:r>
                  <a:endParaRPr b="1" sz="1600">
                    <a:solidFill>
                      <a:schemeClr val="accent1"/>
                    </a:solidFill>
                    <a:latin typeface="Roboto Mono"/>
                    <a:ea typeface="Roboto Mono"/>
                    <a:cs typeface="Roboto Mono"/>
                    <a:sym typeface="Roboto Mono"/>
                  </a:endParaRPr>
                </a:p>
              </p:txBody>
            </p:sp>
            <p:grpSp>
              <p:nvGrpSpPr>
                <p:cNvPr id="225" name="Google Shape;225;p22"/>
                <p:cNvGrpSpPr/>
                <p:nvPr/>
              </p:nvGrpSpPr>
              <p:grpSpPr>
                <a:xfrm>
                  <a:off x="7027684" y="1376700"/>
                  <a:ext cx="237600" cy="457200"/>
                  <a:chOff x="7027684" y="1376700"/>
                  <a:chExt cx="237600" cy="457200"/>
                </a:xfrm>
              </p:grpSpPr>
              <p:sp>
                <p:nvSpPr>
                  <p:cNvPr id="226" name="Google Shape;226;p22"/>
                  <p:cNvSpPr/>
                  <p:nvPr/>
                </p:nvSpPr>
                <p:spPr>
                  <a:xfrm>
                    <a:off x="7033850" y="1376700"/>
                    <a:ext cx="228600" cy="4572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cxnSp>
                <p:nvCxnSpPr>
                  <p:cNvPr id="227" name="Google Shape;227;p22"/>
                  <p:cNvCxnSpPr/>
                  <p:nvPr/>
                </p:nvCxnSpPr>
                <p:spPr>
                  <a:xfrm flipH="1" rot="10800000">
                    <a:off x="7027684" y="1376700"/>
                    <a:ext cx="237600" cy="457200"/>
                  </a:xfrm>
                  <a:prstGeom prst="straightConnector1">
                    <a:avLst/>
                  </a:prstGeom>
                  <a:noFill/>
                  <a:ln cap="flat" cmpd="sng" w="19050">
                    <a:solidFill>
                      <a:srgbClr val="9E9E9E"/>
                    </a:solidFill>
                    <a:prstDash val="solid"/>
                    <a:round/>
                    <a:headEnd len="med" w="med" type="none"/>
                    <a:tailEnd len="med" w="med" type="none"/>
                  </a:ln>
                </p:spPr>
              </p:cxnSp>
            </p:grpSp>
          </p:grpSp>
          <p:cxnSp>
            <p:nvCxnSpPr>
              <p:cNvPr id="228" name="Google Shape;228;p22"/>
              <p:cNvCxnSpPr>
                <a:endCxn id="224" idx="0"/>
              </p:cNvCxnSpPr>
              <p:nvPr/>
            </p:nvCxnSpPr>
            <p:spPr>
              <a:xfrm flipH="1" rot="-5400000">
                <a:off x="7288452" y="1081250"/>
                <a:ext cx="742200" cy="372000"/>
              </a:xfrm>
              <a:prstGeom prst="curvedConnector3">
                <a:avLst>
                  <a:gd fmla="val 50000" name="adj1"/>
                </a:avLst>
              </a:prstGeom>
              <a:noFill/>
              <a:ln cap="flat" cmpd="sng" w="28575">
                <a:solidFill>
                  <a:schemeClr val="accent1"/>
                </a:solidFill>
                <a:prstDash val="solid"/>
                <a:round/>
                <a:headEnd len="med" w="med" type="none"/>
                <a:tailEnd len="med" w="med" type="triangle"/>
              </a:ln>
            </p:spPr>
          </p:cxnSp>
          <p:sp>
            <p:nvSpPr>
              <p:cNvPr id="229" name="Google Shape;229;p22"/>
              <p:cNvSpPr/>
              <p:nvPr/>
            </p:nvSpPr>
            <p:spPr>
              <a:xfrm>
                <a:off x="7284850" y="2234150"/>
                <a:ext cx="384000" cy="429900"/>
              </a:xfrm>
              <a:prstGeom prst="rect">
                <a:avLst/>
              </a:prstGeom>
              <a:solidFill>
                <a:schemeClr val="lt1"/>
              </a:solid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1"/>
                    </a:solidFill>
                    <a:latin typeface="Roboto Mono"/>
                    <a:ea typeface="Roboto Mono"/>
                    <a:cs typeface="Roboto Mono"/>
                    <a:sym typeface="Roboto Mono"/>
                  </a:rPr>
                  <a:t>1</a:t>
                </a:r>
                <a:endParaRPr b="1" sz="1600">
                  <a:solidFill>
                    <a:schemeClr val="accent1"/>
                  </a:solidFill>
                  <a:latin typeface="Roboto Mono"/>
                  <a:ea typeface="Roboto Mono"/>
                  <a:cs typeface="Roboto Mono"/>
                  <a:sym typeface="Roboto Mono"/>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4"/>
                                        </p:tgtEl>
                                      </p:cBhvr>
                                    </p:animEffect>
                                    <p:set>
                                      <p:cBhvr>
                                        <p:cTn dur="1" fill="hold">
                                          <p:stCondLst>
                                            <p:cond delay="0"/>
                                          </p:stCondLst>
                                        </p:cTn>
                                        <p:tgtEl>
                                          <p:spTgt spid="1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75"/>
                                        </p:tgtEl>
                                      </p:cBhvr>
                                    </p:animEffect>
                                    <p:set>
                                      <p:cBhvr>
                                        <p:cTn dur="1" fill="hold">
                                          <p:stCondLst>
                                            <p:cond delay="100"/>
                                          </p:stCondLst>
                                        </p:cTn>
                                        <p:tgtEl>
                                          <p:spTgt spid="17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
                                        <p:tgtEl>
                                          <p:spTgt spid="176"/>
                                        </p:tgtEl>
                                      </p:cBhvr>
                                    </p:animEffect>
                                    <p:set>
                                      <p:cBhvr>
                                        <p:cTn dur="1" fill="hold">
                                          <p:stCondLst>
                                            <p:cond delay="100"/>
                                          </p:stCondLst>
                                        </p:cTn>
                                        <p:tgtEl>
                                          <p:spTgt spid="17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595959"/>
      </a:dk2>
      <a:lt2>
        <a:srgbClr val="F0EC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