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Slab"/>
      <p:regular r:id="rId29"/>
      <p:bold r:id="rId30"/>
    </p:embeddedFont>
    <p:embeddedFont>
      <p:font typeface="Roboto"/>
      <p:regular r:id="rId31"/>
      <p:bold r:id="rId32"/>
      <p:italic r:id="rId33"/>
      <p:boldItalic r:id="rId34"/>
    </p:embeddedFont>
    <p:embeddedFont>
      <p:font typeface="Roboto Medium"/>
      <p:regular r:id="rId35"/>
      <p:bold r:id="rId36"/>
      <p:italic r:id="rId37"/>
      <p:boldItalic r:id="rId38"/>
    </p:embeddedFont>
    <p:embeddedFont>
      <p:font typeface="Roboto Mono Light"/>
      <p:regular r:id="rId39"/>
      <p:bold r:id="rId40"/>
      <p:italic r:id="rId41"/>
      <p:boldItalic r:id="rId42"/>
    </p:embeddedFont>
    <p:embeddedFont>
      <p:font typeface="Roboto Light"/>
      <p:regular r:id="rId43"/>
      <p:bold r:id="rId44"/>
      <p:italic r:id="rId45"/>
      <p:boldItalic r:id="rId46"/>
    </p:embeddedFont>
    <p:embeddedFont>
      <p:font typeface="Roboto Mono"/>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8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484"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Light-bold.fntdata"/><Relationship Id="rId42" Type="http://schemas.openxmlformats.org/officeDocument/2006/relationships/font" Target="fonts/RobotoMonoLight-boldItalic.fntdata"/><Relationship Id="rId41" Type="http://schemas.openxmlformats.org/officeDocument/2006/relationships/font" Target="fonts/RobotoMonoLight-italic.fntdata"/><Relationship Id="rId44" Type="http://schemas.openxmlformats.org/officeDocument/2006/relationships/font" Target="fonts/RobotoLight-bold.fntdata"/><Relationship Id="rId43" Type="http://schemas.openxmlformats.org/officeDocument/2006/relationships/font" Target="fonts/RobotoLight-regular.fntdata"/><Relationship Id="rId46" Type="http://schemas.openxmlformats.org/officeDocument/2006/relationships/font" Target="fonts/RobotoLight-boldItalic.fntdata"/><Relationship Id="rId45" Type="http://schemas.openxmlformats.org/officeDocument/2006/relationships/font" Target="fonts/RobotoLight-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ono-bold.fntdata"/><Relationship Id="rId47" Type="http://schemas.openxmlformats.org/officeDocument/2006/relationships/font" Target="fonts/RobotoMono-regular.fntdata"/><Relationship Id="rId49" Type="http://schemas.openxmlformats.org/officeDocument/2006/relationships/font" Target="fonts/Roboto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font" Target="fonts/RobotoSlab-bold.fntdata"/><Relationship Id="rId33" Type="http://schemas.openxmlformats.org/officeDocument/2006/relationships/font" Target="fonts/Roboto-italic.fntdata"/><Relationship Id="rId32" Type="http://schemas.openxmlformats.org/officeDocument/2006/relationships/font" Target="fonts/Roboto-bold.fntdata"/><Relationship Id="rId35" Type="http://schemas.openxmlformats.org/officeDocument/2006/relationships/font" Target="fonts/RobotoMedium-regular.fntdata"/><Relationship Id="rId34" Type="http://schemas.openxmlformats.org/officeDocument/2006/relationships/font" Target="fonts/Roboto-boldItalic.fntdata"/><Relationship Id="rId37" Type="http://schemas.openxmlformats.org/officeDocument/2006/relationships/font" Target="fonts/RobotoMedium-italic.fntdata"/><Relationship Id="rId36" Type="http://schemas.openxmlformats.org/officeDocument/2006/relationships/font" Target="fonts/RobotoMedium-bold.fntdata"/><Relationship Id="rId39" Type="http://schemas.openxmlformats.org/officeDocument/2006/relationships/font" Target="fonts/RobotoMonoLight-regular.fntdata"/><Relationship Id="rId38" Type="http://schemas.openxmlformats.org/officeDocument/2006/relationships/font" Target="fonts/RobotoMedium-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RobotoSlab-regular.fntdata"/><Relationship Id="rId50" Type="http://schemas.openxmlformats.org/officeDocument/2006/relationships/font" Target="fonts/RobotoMon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questions anonymously on Piazza. Look for the pinned Lecture Questions thread.</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46bfa9964_2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46bfa9964_2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5f6b653748_0_9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5f6b653748_0_9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Debugging is about integrating various different sources of information. Let’s try out a few methods of gathering information to understand the bug.</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Trying new inputs.</a:t>
            </a:r>
            <a:endParaRPr/>
          </a:p>
          <a:p>
            <a:pPr indent="-298450" lvl="0" marL="457200" rtl="0" algn="l">
              <a:spcBef>
                <a:spcPts val="0"/>
              </a:spcBef>
              <a:spcAft>
                <a:spcPts val="0"/>
              </a:spcAft>
              <a:buSzPts val="1100"/>
              <a:buChar char="-"/>
            </a:pPr>
            <a:r>
              <a:rPr lang="en"/>
              <a:t>Writing a unit test to reproduce the bug.</a:t>
            </a:r>
            <a:endParaRPr/>
          </a:p>
          <a:p>
            <a:pPr indent="-298450" lvl="0" marL="457200" rtl="0" algn="l">
              <a:spcBef>
                <a:spcPts val="0"/>
              </a:spcBef>
              <a:spcAft>
                <a:spcPts val="0"/>
              </a:spcAft>
              <a:buSzPts val="1100"/>
              <a:buChar char="-"/>
            </a:pPr>
            <a:r>
              <a:rPr lang="en"/>
              <a:t>Explaining to yourself the behavior of each line of code.</a:t>
            </a:r>
            <a:endParaRPr/>
          </a:p>
          <a:p>
            <a:pPr indent="-298450" lvl="0" marL="457200" rtl="0" algn="l">
              <a:spcBef>
                <a:spcPts val="0"/>
              </a:spcBef>
              <a:spcAft>
                <a:spcPts val="0"/>
              </a:spcAft>
              <a:buSzPts val="1100"/>
              <a:buChar char="-"/>
            </a:pPr>
            <a:r>
              <a:rPr lang="en"/>
              <a:t>Searching online to understand what error messages mean.</a:t>
            </a:r>
            <a:endParaRPr/>
          </a:p>
          <a:p>
            <a:pPr indent="-298450" lvl="0" marL="457200" rtl="0" algn="l">
              <a:spcBef>
                <a:spcPts val="0"/>
              </a:spcBef>
              <a:spcAft>
                <a:spcPts val="0"/>
              </a:spcAft>
              <a:buSzPts val="1100"/>
              <a:buChar char="-"/>
            </a:pPr>
            <a:r>
              <a:rPr lang="en"/>
              <a:t>Changing or removing code.</a:t>
            </a:r>
            <a:endParaRPr/>
          </a:p>
          <a:p>
            <a:pPr indent="-298450" lvl="0" marL="457200" rtl="0" algn="l">
              <a:spcBef>
                <a:spcPts val="0"/>
              </a:spcBef>
              <a:spcAft>
                <a:spcPts val="0"/>
              </a:spcAft>
              <a:buSzPts val="1100"/>
              <a:buChar char="-"/>
            </a:pPr>
            <a:r>
              <a:rPr lang="en"/>
              <a:t>Poking at memory values with a debugger or print statements.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Bugs often appear away from their root causes. How does each information gathering method help us learn more about the problem?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Google Shape;158;g5f7104f39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5f7104f39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5f6b653748_0_9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5f6b653748_0_9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is a means of gathering information. But because unit tests are just programs, we can automate it and continuously gather information.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5f7104f397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f7104f39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5f7104f397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5f7104f397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have IntelliJ generate the boilerplate code in a class ArrayQueue Test,</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With the cursor placed somewhere inside the class’s curly braces, press Alt+Insert (on Windows/Linux) or Command+N (on Mac) to open the options for generating code.</a:t>
            </a:r>
            <a:endParaRPr/>
          </a:p>
          <a:p>
            <a:pPr indent="-298450" lvl="0" marL="457200" rtl="0" algn="l">
              <a:spcBef>
                <a:spcPts val="0"/>
              </a:spcBef>
              <a:spcAft>
                <a:spcPts val="0"/>
              </a:spcAft>
              <a:buSzPts val="1100"/>
              <a:buAutoNum type="arabicPeriod"/>
            </a:pPr>
            <a:r>
              <a:rPr lang="en"/>
              <a:t>In the pop-up menu, select “Test Method” and then choose the JUnit test option.</a:t>
            </a:r>
            <a:endParaRPr/>
          </a:p>
          <a:p>
            <a:pPr indent="-298450" lvl="0" marL="457200" rtl="0" algn="l">
              <a:spcBef>
                <a:spcPts val="0"/>
              </a:spcBef>
              <a:spcAft>
                <a:spcPts val="0"/>
              </a:spcAft>
              <a:buSzPts val="1100"/>
              <a:buAutoNum type="arabicPeriod"/>
            </a:pPr>
            <a:r>
              <a:rPr lang="en"/>
              <a:t>Fill in a name for the test.</a:t>
            </a:r>
            <a:endParaRPr/>
          </a:p>
          <a:p>
            <a:pPr indent="-298450" lvl="0" marL="457200" rtl="0" algn="l">
              <a:spcBef>
                <a:spcPts val="0"/>
              </a:spcBef>
              <a:spcAft>
                <a:spcPts val="0"/>
              </a:spcAft>
              <a:buSzPts val="1100"/>
              <a:buAutoNum type="arabicPeriod"/>
            </a:pPr>
            <a:r>
              <a:rPr lang="en"/>
              <a:t>Write the body of the test.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Protip</a:t>
            </a:r>
            <a:r>
              <a:rPr lang="en"/>
              <a:t>: You can also generate all sorts of other boilerplate from this keyboard shortcut, such as “public static void main(String[] args)”.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1" name="Shape 191"/>
        <p:cNvGrpSpPr/>
        <p:nvPr/>
      </p:nvGrpSpPr>
      <p:grpSpPr>
        <a:xfrm>
          <a:off x="0" y="0"/>
          <a:ext cx="0" cy="0"/>
          <a:chOff x="0" y="0"/>
          <a:chExt cx="0" cy="0"/>
        </a:xfrm>
      </p:grpSpPr>
      <p:sp>
        <p:nvSpPr>
          <p:cNvPr id="192" name="Google Shape;192;g5f7104f397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5f7104f397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0cdf53c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0cdf53c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They’re called regression tests because we want to ensure that future changes don’t break these test cases that we know our program has had difficulty with in the past.</a:t>
            </a:r>
            <a:endParaRPr i="1"/>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5f7104f397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5f7104f397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How did the ad-hoc tests for ArrayQueue1 and ArrayQueue2 expose particular bugs? What was special about those tests?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Q1</a:t>
            </a:r>
            <a:r>
              <a:rPr lang="en"/>
              <a:t>: Describe a unit test we might want to write for ArrayDeque. Recall that the Deque interface expects methods such as addFirst, addLast, removeFirst, removeLast, and get.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Q2</a:t>
            </a:r>
            <a:r>
              <a:rPr lang="en"/>
              <a:t>: What behaviors does this test check? Describe in terms of the methods it checks as well as concepts like contracts, invariants, etc. that we’ve discussed in class.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64588714f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64588714f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5f51ffb15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5f51ffb15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reading discussed debugging practices with an emphasis on gathering information.</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5f7104f397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5f7104f397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testing is left until after all of the code is written, we lose any opportunities to gather information along the way and fix bugs as they come up! We may even be solving the wrong problem altogether.</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How does testing serve as a form of planning?</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a:t>
            </a:r>
            <a:r>
              <a:rPr lang="en"/>
              <a:t>: What makes writing good tests so challenging?</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5f7104f397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5f7104f39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Testing is just one tool in the information gathering toolbox. We’ve seen how testing can be a forming of planning. How do other information gathering methods inform our planning process</a:t>
            </a:r>
            <a:r>
              <a:rPr lang="en"/>
              <a:t>es</a:t>
            </a:r>
            <a:r>
              <a:rPr lang="en"/>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60cdf53c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60cdf53c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even automate your testing workflow so that every change to the code is automatically verified against the entire suite of unit tests to prevent regressions. Search for “Toggle auto-test”.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60529aae6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60529aae6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What are the differences between this new hypothesis and the hypothesis that we started with? How did we get from the starting hypothesis to this new hypothesis?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5" name="Shape 75"/>
        <p:cNvGrpSpPr/>
        <p:nvPr/>
      </p:nvGrpSpPr>
      <p:grpSpPr>
        <a:xfrm>
          <a:off x="0" y="0"/>
          <a:ext cx="0" cy="0"/>
          <a:chOff x="0" y="0"/>
          <a:chExt cx="0" cy="0"/>
        </a:xfrm>
      </p:grpSpPr>
      <p:sp>
        <p:nvSpPr>
          <p:cNvPr id="76" name="Google Shape;76;g5f5cd9a3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5f5cd9a3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Experienced programmers can sometimes seem to solve problems almost intuitively</a:t>
            </a:r>
            <a:r>
              <a:rPr lang="en"/>
              <a:t> because of how much practice they've had getting unstuck</a:t>
            </a:r>
            <a:r>
              <a:rPr lang="en"/>
              <a:t>. While they get stuck just as often as you or me, they’ve exercised their problem-solving muscle enough to have an idea of which debugging strategy to try next. This learning doesn’t come immediately: it takes a lot of practice to develop these metacognitive skills.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5f6b653748_0_9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5f6b653748_0_9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5f5cd9a36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5f5cd9a36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Do we have reason to question the things we know about the problem? Or the hypothesis?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5f6b653748_0_9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5f6b653748_0_9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 good hypothesis describes a problem and is both testable and falsifiable. While this hypothesis is both, it doesn’t really yield much more information about the problem or how to fix it.</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611e7c3e9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611e7c3e9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a:t>
            </a:r>
            <a:r>
              <a:rPr lang="en">
                <a:solidFill>
                  <a:schemeClr val="dk1"/>
                </a:solidFill>
              </a:rPr>
              <a:t>: Why does the hypothesis on the left suggest more about the problem than the one on the right?</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611e7c3e9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611e7c3e9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a:t>
            </a:r>
            <a:r>
              <a:rPr lang="en"/>
              <a:t>: What does this test check?</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5f7104f39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f7104f39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spcBef>
                <a:spcPts val="0"/>
              </a:spcBef>
              <a:spcAft>
                <a:spcPts val="0"/>
              </a:spcAft>
              <a:buSzPts val="4400"/>
              <a:buNone/>
              <a:defRPr sz="4400"/>
            </a:lvl1pPr>
            <a:lvl2pPr lvl="1">
              <a:spcBef>
                <a:spcPts val="0"/>
              </a:spcBef>
              <a:spcAft>
                <a:spcPts val="0"/>
              </a:spcAft>
              <a:buSzPts val="4400"/>
              <a:buNone/>
              <a:defRPr sz="4400"/>
            </a:lvl2pPr>
            <a:lvl3pPr lvl="2">
              <a:spcBef>
                <a:spcPts val="0"/>
              </a:spcBef>
              <a:spcAft>
                <a:spcPts val="0"/>
              </a:spcAft>
              <a:buSzPts val="4400"/>
              <a:buNone/>
              <a:defRPr sz="4400"/>
            </a:lvl3pPr>
            <a:lvl4pPr lvl="3">
              <a:spcBef>
                <a:spcPts val="0"/>
              </a:spcBef>
              <a:spcAft>
                <a:spcPts val="0"/>
              </a:spcAft>
              <a:buSzPts val="4400"/>
              <a:buNone/>
              <a:defRPr sz="4400"/>
            </a:lvl4pPr>
            <a:lvl5pPr lvl="4">
              <a:spcBef>
                <a:spcPts val="0"/>
              </a:spcBef>
              <a:spcAft>
                <a:spcPts val="0"/>
              </a:spcAft>
              <a:buSzPts val="4400"/>
              <a:buNone/>
              <a:defRPr sz="4400"/>
            </a:lvl5pPr>
            <a:lvl6pPr lvl="5">
              <a:spcBef>
                <a:spcPts val="0"/>
              </a:spcBef>
              <a:spcAft>
                <a:spcPts val="0"/>
              </a:spcAft>
              <a:buSzPts val="4400"/>
              <a:buNone/>
              <a:defRPr sz="4400"/>
            </a:lvl6pPr>
            <a:lvl7pPr lvl="6">
              <a:spcBef>
                <a:spcPts val="0"/>
              </a:spcBef>
              <a:spcAft>
                <a:spcPts val="0"/>
              </a:spcAft>
              <a:buSzPts val="4400"/>
              <a:buNone/>
              <a:defRPr sz="4400"/>
            </a:lvl7pPr>
            <a:lvl8pPr lvl="7">
              <a:spcBef>
                <a:spcPts val="0"/>
              </a:spcBef>
              <a:spcAft>
                <a:spcPts val="0"/>
              </a:spcAft>
              <a:buSzPts val="4400"/>
              <a:buNone/>
              <a:defRPr sz="4400"/>
            </a:lvl8pPr>
            <a:lvl9pPr lvl="8">
              <a:spcBef>
                <a:spcPts val="0"/>
              </a:spcBef>
              <a:spcAft>
                <a:spcPts val="0"/>
              </a:spcAft>
              <a:buSzPts val="4400"/>
              <a:buNone/>
              <a:defRPr sz="4400"/>
            </a:lvl9pPr>
          </a:lstStyle>
          <a:p/>
        </p:txBody>
      </p:sp>
      <p:sp>
        <p:nvSpPr>
          <p:cNvPr id="11" name="Google Shape;11;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Font typeface="Roboto Light"/>
              <a:buNone/>
              <a:defRPr sz="2400">
                <a:latin typeface="Roboto Light"/>
                <a:ea typeface="Roboto Light"/>
                <a:cs typeface="Roboto Light"/>
                <a:sym typeface="Roboto Light"/>
              </a:defRPr>
            </a:lvl1pPr>
            <a:lvl2pPr lvl="1">
              <a:lnSpc>
                <a:spcPct val="100000"/>
              </a:lnSpc>
              <a:spcBef>
                <a:spcPts val="0"/>
              </a:spcBef>
              <a:spcAft>
                <a:spcPts val="0"/>
              </a:spcAft>
              <a:buSzPts val="2400"/>
              <a:buFont typeface="Roboto Light"/>
              <a:buNone/>
              <a:defRPr sz="2400">
                <a:latin typeface="Roboto Light"/>
                <a:ea typeface="Roboto Light"/>
                <a:cs typeface="Roboto Light"/>
                <a:sym typeface="Roboto Light"/>
              </a:defRPr>
            </a:lvl2pPr>
            <a:lvl3pPr lvl="2">
              <a:lnSpc>
                <a:spcPct val="100000"/>
              </a:lnSpc>
              <a:spcBef>
                <a:spcPts val="0"/>
              </a:spcBef>
              <a:spcAft>
                <a:spcPts val="0"/>
              </a:spcAft>
              <a:buSzPts val="2400"/>
              <a:buFont typeface="Roboto Light"/>
              <a:buNone/>
              <a:defRPr sz="2400">
                <a:latin typeface="Roboto Light"/>
                <a:ea typeface="Roboto Light"/>
                <a:cs typeface="Roboto Light"/>
                <a:sym typeface="Roboto Light"/>
              </a:defRPr>
            </a:lvl3pPr>
            <a:lvl4pPr lvl="3">
              <a:lnSpc>
                <a:spcPct val="100000"/>
              </a:lnSpc>
              <a:spcBef>
                <a:spcPts val="0"/>
              </a:spcBef>
              <a:spcAft>
                <a:spcPts val="0"/>
              </a:spcAft>
              <a:buSzPts val="2400"/>
              <a:buFont typeface="Roboto Light"/>
              <a:buNone/>
              <a:defRPr sz="2400">
                <a:latin typeface="Roboto Light"/>
                <a:ea typeface="Roboto Light"/>
                <a:cs typeface="Roboto Light"/>
                <a:sym typeface="Roboto Light"/>
              </a:defRPr>
            </a:lvl4pPr>
            <a:lvl5pPr lvl="4">
              <a:lnSpc>
                <a:spcPct val="100000"/>
              </a:lnSpc>
              <a:spcBef>
                <a:spcPts val="0"/>
              </a:spcBef>
              <a:spcAft>
                <a:spcPts val="0"/>
              </a:spcAft>
              <a:buSzPts val="2400"/>
              <a:buFont typeface="Roboto Light"/>
              <a:buNone/>
              <a:defRPr sz="2400">
                <a:latin typeface="Roboto Light"/>
                <a:ea typeface="Roboto Light"/>
                <a:cs typeface="Roboto Light"/>
                <a:sym typeface="Roboto Light"/>
              </a:defRPr>
            </a:lvl5pPr>
            <a:lvl6pPr lvl="5">
              <a:lnSpc>
                <a:spcPct val="100000"/>
              </a:lnSpc>
              <a:spcBef>
                <a:spcPts val="0"/>
              </a:spcBef>
              <a:spcAft>
                <a:spcPts val="0"/>
              </a:spcAft>
              <a:buSzPts val="2400"/>
              <a:buFont typeface="Roboto Light"/>
              <a:buNone/>
              <a:defRPr sz="2400">
                <a:latin typeface="Roboto Light"/>
                <a:ea typeface="Roboto Light"/>
                <a:cs typeface="Roboto Light"/>
                <a:sym typeface="Roboto Light"/>
              </a:defRPr>
            </a:lvl6pPr>
            <a:lvl7pPr lvl="6">
              <a:lnSpc>
                <a:spcPct val="100000"/>
              </a:lnSpc>
              <a:spcBef>
                <a:spcPts val="0"/>
              </a:spcBef>
              <a:spcAft>
                <a:spcPts val="0"/>
              </a:spcAft>
              <a:buSzPts val="2400"/>
              <a:buFont typeface="Roboto Light"/>
              <a:buNone/>
              <a:defRPr sz="2400">
                <a:latin typeface="Roboto Light"/>
                <a:ea typeface="Roboto Light"/>
                <a:cs typeface="Roboto Light"/>
                <a:sym typeface="Roboto Light"/>
              </a:defRPr>
            </a:lvl7pPr>
            <a:lvl8pPr lvl="7">
              <a:lnSpc>
                <a:spcPct val="100000"/>
              </a:lnSpc>
              <a:spcBef>
                <a:spcPts val="0"/>
              </a:spcBef>
              <a:spcAft>
                <a:spcPts val="0"/>
              </a:spcAft>
              <a:buSzPts val="2400"/>
              <a:buFont typeface="Roboto Light"/>
              <a:buNone/>
              <a:defRPr sz="2400">
                <a:latin typeface="Roboto Light"/>
                <a:ea typeface="Roboto Light"/>
                <a:cs typeface="Roboto Light"/>
                <a:sym typeface="Roboto Light"/>
              </a:defRPr>
            </a:lvl8pPr>
            <a:lvl9pPr lvl="8">
              <a:lnSpc>
                <a:spcPct val="100000"/>
              </a:lnSpc>
              <a:spcBef>
                <a:spcPts val="0"/>
              </a:spcBef>
              <a:spcAft>
                <a:spcPts val="0"/>
              </a:spcAft>
              <a:buSzPts val="2400"/>
              <a:buFont typeface="Roboto Light"/>
              <a:buNone/>
              <a:defRPr sz="2400">
                <a:latin typeface="Roboto Light"/>
                <a:ea typeface="Roboto Light"/>
                <a:cs typeface="Roboto Light"/>
                <a:sym typeface="Roboto Light"/>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4" name="Shape 44"/>
        <p:cNvGrpSpPr/>
        <p:nvPr/>
      </p:nvGrpSpPr>
      <p:grpSpPr>
        <a:xfrm>
          <a:off x="0" y="0"/>
          <a:ext cx="0" cy="0"/>
          <a:chOff x="0" y="0"/>
          <a:chExt cx="0" cy="0"/>
        </a:xfrm>
      </p:grpSpPr>
      <p:sp>
        <p:nvSpPr>
          <p:cNvPr id="45" name="Google Shape;45;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right">
  <p:cSld name="SECTION_TITLE_AND_DESCRIPTION_1">
    <p:spTree>
      <p:nvGrpSpPr>
        <p:cNvPr id="46" name="Shape 46"/>
        <p:cNvGrpSpPr/>
        <p:nvPr/>
      </p:nvGrpSpPr>
      <p:grpSpPr>
        <a:xfrm>
          <a:off x="0" y="0"/>
          <a:ext cx="0" cy="0"/>
          <a:chOff x="0" y="0"/>
          <a:chExt cx="0" cy="0"/>
        </a:xfrm>
      </p:grpSpPr>
      <p:sp>
        <p:nvSpPr>
          <p:cNvPr id="47" name="Google Shape;47;p12"/>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9" name="Google Shape;49;p12"/>
          <p:cNvSpPr txBox="1"/>
          <p:nvPr>
            <p:ph type="title"/>
          </p:nvPr>
        </p:nvSpPr>
        <p:spPr>
          <a:xfrm>
            <a:off x="311700"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0" name="Google Shape;50;p12"/>
          <p:cNvSpPr txBox="1"/>
          <p:nvPr>
            <p:ph idx="1" type="body"/>
          </p:nvPr>
        </p:nvSpPr>
        <p:spPr>
          <a:xfrm>
            <a:off x="311700" y="1152144"/>
            <a:ext cx="38370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1" name="Google Shape;51;p12"/>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de on left">
  <p:cSld name="SECTION_TITLE_AND_DESCRIPTION_1_1">
    <p:spTree>
      <p:nvGrpSpPr>
        <p:cNvPr id="52" name="Shape 52"/>
        <p:cNvGrpSpPr/>
        <p:nvPr/>
      </p:nvGrpSpPr>
      <p:grpSpPr>
        <a:xfrm>
          <a:off x="0" y="0"/>
          <a:ext cx="0" cy="0"/>
          <a:chOff x="0" y="0"/>
          <a:chExt cx="0" cy="0"/>
        </a:xfrm>
      </p:grpSpPr>
      <p:sp>
        <p:nvSpPr>
          <p:cNvPr id="53" name="Google Shape;53;p13"/>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4882896" y="448056"/>
            <a:ext cx="3950100" cy="576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6" name="Google Shape;56;p13"/>
          <p:cNvSpPr txBox="1"/>
          <p:nvPr>
            <p:ph idx="1" type="body"/>
          </p:nvPr>
        </p:nvSpPr>
        <p:spPr>
          <a:xfrm>
            <a:off x="4882896" y="1152144"/>
            <a:ext cx="3950100" cy="34200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57" name="Google Shape;57;p13"/>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2"/>
              </a:buClr>
              <a:buSzPts val="4800"/>
              <a:buNone/>
              <a:defRPr sz="4800">
                <a:solidFill>
                  <a:schemeClr val="dk2"/>
                </a:solidFill>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30200" lvl="0" marL="457200">
              <a:spcBef>
                <a:spcPts val="0"/>
              </a:spcBef>
              <a:spcAft>
                <a:spcPts val="0"/>
              </a:spcAft>
              <a:buSzPts val="1600"/>
              <a:buChar char="•"/>
              <a:defRPr/>
            </a:lvl1pPr>
            <a:lvl2pPr indent="-330200" lvl="1" marL="914400">
              <a:spcBef>
                <a:spcPts val="800"/>
              </a:spcBef>
              <a:spcAft>
                <a:spcPts val="0"/>
              </a:spcAft>
              <a:buSzPts val="1600"/>
              <a:buChar char="•"/>
              <a:defRPr/>
            </a:lvl2pPr>
            <a:lvl3pPr indent="-330200" lvl="2" marL="1371600">
              <a:spcBef>
                <a:spcPts val="800"/>
              </a:spcBef>
              <a:spcAft>
                <a:spcPts val="0"/>
              </a:spcAft>
              <a:buSzPts val="1600"/>
              <a:buChar char="•"/>
              <a:defRPr/>
            </a:lvl3pPr>
            <a:lvl4pPr indent="-330200" lvl="3" marL="1828800">
              <a:spcBef>
                <a:spcPts val="800"/>
              </a:spcBef>
              <a:spcAft>
                <a:spcPts val="0"/>
              </a:spcAft>
              <a:buSzPts val="1600"/>
              <a:buChar char="•"/>
              <a:defRPr/>
            </a:lvl4pPr>
            <a:lvl5pPr indent="-330200" lvl="4" marL="2286000">
              <a:spcBef>
                <a:spcPts val="800"/>
              </a:spcBef>
              <a:spcAft>
                <a:spcPts val="0"/>
              </a:spcAft>
              <a:buSzPts val="1600"/>
              <a:buChar char="•"/>
              <a:defRPr/>
            </a:lvl5pPr>
            <a:lvl6pPr indent="-330200" lvl="5" marL="2743200">
              <a:spcBef>
                <a:spcPts val="800"/>
              </a:spcBef>
              <a:spcAft>
                <a:spcPts val="0"/>
              </a:spcAft>
              <a:buSzPts val="1600"/>
              <a:buChar char="•"/>
              <a:defRPr/>
            </a:lvl6pPr>
            <a:lvl7pPr indent="-330200" lvl="6" marL="3200400">
              <a:spcBef>
                <a:spcPts val="800"/>
              </a:spcBef>
              <a:spcAft>
                <a:spcPts val="0"/>
              </a:spcAft>
              <a:buSzPts val="1600"/>
              <a:buChar char="•"/>
              <a:defRPr/>
            </a:lvl7pPr>
            <a:lvl8pPr indent="-330200" lvl="7" marL="3657600">
              <a:spcBef>
                <a:spcPts val="800"/>
              </a:spcBef>
              <a:spcAft>
                <a:spcPts val="0"/>
              </a:spcAft>
              <a:buSzPts val="1600"/>
              <a:buChar char="•"/>
              <a:defRPr/>
            </a:lvl8pPr>
            <a:lvl9pPr indent="-330200" lvl="8" marL="4114800">
              <a:spcBef>
                <a:spcPts val="800"/>
              </a:spcBef>
              <a:spcAft>
                <a:spcPts val="800"/>
              </a:spcAft>
              <a:buSzPts val="16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10"/>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400"/>
              <a:buFont typeface="Roboto Light"/>
              <a:buNone/>
              <a:defRPr sz="2400">
                <a:solidFill>
                  <a:schemeClr val="dk1"/>
                </a:solidFill>
                <a:latin typeface="Roboto Light"/>
                <a:ea typeface="Roboto Light"/>
                <a:cs typeface="Roboto Light"/>
                <a:sym typeface="Roboto Light"/>
              </a:defRPr>
            </a:lvl1pPr>
            <a:lvl2pPr lvl="1">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2pPr>
            <a:lvl3pPr lvl="2">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3pPr>
            <a:lvl4pPr lvl="3">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4pPr>
            <a:lvl5pPr lvl="4">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5pPr>
            <a:lvl6pPr lvl="5">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6pPr>
            <a:lvl7pPr lvl="6">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7pPr>
            <a:lvl8pPr lvl="7">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8pPr>
            <a:lvl9pPr lvl="8">
              <a:spcBef>
                <a:spcPts val="0"/>
              </a:spcBef>
              <a:spcAft>
                <a:spcPts val="0"/>
              </a:spcAft>
              <a:buClr>
                <a:schemeClr val="dk1"/>
              </a:buClr>
              <a:buSzPts val="2800"/>
              <a:buFont typeface="Roboto Light"/>
              <a:buNone/>
              <a:defRPr sz="2800">
                <a:solidFill>
                  <a:schemeClr val="dk1"/>
                </a:solidFill>
                <a:latin typeface="Roboto Light"/>
                <a:ea typeface="Roboto Light"/>
                <a:cs typeface="Roboto Light"/>
                <a:sym typeface="Roboto 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30200" lvl="0" marL="457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indent="-330200" lvl="1" marL="914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indent="-330200" lvl="2" marL="1371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indent="-330200" lvl="3" marL="18288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indent="-330200" lvl="4" marL="22860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indent="-330200" lvl="5" marL="27432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indent="-330200" lvl="6" marL="32004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indent="-330200" lvl="7" marL="3657600">
              <a:lnSpc>
                <a:spcPct val="115000"/>
              </a:lnSpc>
              <a:spcBef>
                <a:spcPts val="80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indent="-330200" lvl="8" marL="4114800">
              <a:lnSpc>
                <a:spcPct val="115000"/>
              </a:lnSpc>
              <a:spcBef>
                <a:spcPts val="800"/>
              </a:spcBef>
              <a:spcAft>
                <a:spcPts val="800"/>
              </a:spcAft>
              <a:buClr>
                <a:schemeClr val="dk2"/>
              </a:buClr>
              <a:buSzPts val="1600"/>
              <a:buFont typeface="Roboto"/>
              <a:buChar char="•"/>
              <a:defRPr sz="16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mc:AlternateContent>
    <mc:Choice Requires="p14">
      <p:transition p14:dur="100">
        <p:fade/>
      </p:transition>
    </mc:Choice>
    <mc:Fallback>
      <p:transition>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s://courses.cs.washington.edu/courses/cse373/19au/acknowledgement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www.jetbrains.com/help/idea/tdd-with-intellij-idea.html#3905d0c8"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hyperlink" Target="https://jvns.ca/blog/2019/06/23/a-few-debugging-resources/#weird-methods-to-get-informa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hyperlink" Target="https://jvns.ca/blog/2019/06/23/a-few-debugging-resources/#weird-methods-to-get-information"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3.png"/><Relationship Id="rId4" Type="http://schemas.openxmlformats.org/officeDocument/2006/relationships/hyperlink" Target="https://jvns.ca/blog/2019/06/23/a-few-debugging-resources/#weird-methods-to-get-inform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2.xml"/><Relationship Id="rId3" Type="http://schemas.openxmlformats.org/officeDocument/2006/relationships/image" Target="../media/image4.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hyperlink" Target="https://jvns.ca/blog/2019/06/23/a-few-debugging-resources/#weird-methods-to-get-informati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 Id="rId3" Type="http://schemas.openxmlformats.org/officeDocument/2006/relationships/image" Target="../media/image5.jpg"/><Relationship Id="rId4" Type="http://schemas.openxmlformats.org/officeDocument/2006/relationships/hyperlink" Target="https://stackoverflow.com/help/minimal-reproducible-example" TargetMode="External"/><Relationship Id="rId5" Type="http://schemas.openxmlformats.org/officeDocument/2006/relationships/hyperlink" Target="https://rubberduckdebugging.com" TargetMode="External"/><Relationship Id="rId6" Type="http://schemas.openxmlformats.org/officeDocument/2006/relationships/hyperlink" Target="https://jvns.ca/blog/2019/06/23/a-few-debugging-resources/#start-doing-experiment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 Id="rId3" Type="http://schemas.openxmlformats.org/officeDocument/2006/relationships/hyperlink" Target="https://jvns.ca/blog/2019/06/23/a-few-debugging-resources/#weird-methods-to-get-informatio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Testing and Debugging</a:t>
            </a:r>
            <a:endParaRPr/>
          </a:p>
        </p:txBody>
      </p:sp>
      <p:sp>
        <p:nvSpPr>
          <p:cNvPr id="63" name="Google Shape;63;p14"/>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scientific process of debugging, the information problem, and the value in automated testing.</a:t>
            </a:r>
            <a:endParaRPr/>
          </a:p>
        </p:txBody>
      </p:sp>
      <p:pic>
        <p:nvPicPr>
          <p:cNvPr id="64" name="Google Shape;64;p14"/>
          <p:cNvPicPr preferRelativeResize="0"/>
          <p:nvPr/>
        </p:nvPicPr>
        <p:blipFill>
          <a:blip r:embed="rId3">
            <a:alphaModFix/>
          </a:blip>
          <a:stretch>
            <a:fillRect/>
          </a:stretch>
        </p:blipFill>
        <p:spPr>
          <a:xfrm>
            <a:off x="411480" y="4884338"/>
            <a:ext cx="980237" cy="182880"/>
          </a:xfrm>
          <a:prstGeom prst="rect">
            <a:avLst/>
          </a:prstGeom>
          <a:noFill/>
          <a:ln>
            <a:noFill/>
          </a:ln>
        </p:spPr>
      </p:pic>
      <p:sp>
        <p:nvSpPr>
          <p:cNvPr id="65" name="Google Shape;65;p14"/>
          <p:cNvSpPr txBox="1"/>
          <p:nvPr/>
        </p:nvSpPr>
        <p:spPr>
          <a:xfrm>
            <a:off x="1391725" y="4884288"/>
            <a:ext cx="1828800" cy="183000"/>
          </a:xfrm>
          <a:prstGeom prst="rect">
            <a:avLst/>
          </a:prstGeom>
          <a:noFill/>
          <a:ln>
            <a:noFill/>
          </a:ln>
        </p:spPr>
        <p:txBody>
          <a:bodyPr anchorCtr="0" anchor="ctr" bIns="45700" lIns="45700" spcFirstLastPara="1" rIns="45700" wrap="square" tIns="45700">
            <a:noAutofit/>
          </a:bodyPr>
          <a:lstStyle/>
          <a:p>
            <a:pPr indent="0" lvl="0" marL="0" rtl="0" algn="l">
              <a:spcBef>
                <a:spcPts val="0"/>
              </a:spcBef>
              <a:spcAft>
                <a:spcPts val="0"/>
              </a:spcAft>
              <a:buNone/>
            </a:pPr>
            <a:r>
              <a:rPr lang="en" sz="800">
                <a:latin typeface="Roboto"/>
                <a:ea typeface="Roboto"/>
                <a:cs typeface="Roboto"/>
                <a:sym typeface="Roboto"/>
              </a:rPr>
              <a:t>Kevin Lin, with thanks to </a:t>
            </a:r>
            <a:r>
              <a:rPr lang="en" sz="800" u="sng">
                <a:solidFill>
                  <a:schemeClr val="hlink"/>
                </a:solidFill>
                <a:latin typeface="Roboto"/>
                <a:ea typeface="Roboto"/>
                <a:cs typeface="Roboto"/>
                <a:sym typeface="Roboto"/>
                <a:hlinkClick r:id="rId4"/>
              </a:rPr>
              <a:t>many others</a:t>
            </a:r>
            <a:r>
              <a:rPr lang="en" sz="800">
                <a:latin typeface="Roboto"/>
                <a:ea typeface="Roboto"/>
                <a:cs typeface="Roboto"/>
                <a:sym typeface="Roboto"/>
              </a:rPr>
              <a:t>.</a:t>
            </a:r>
            <a:endParaRPr sz="800">
              <a:latin typeface="Roboto"/>
              <a:ea typeface="Roboto"/>
              <a:cs typeface="Roboto"/>
              <a:sym typeface="Roboto"/>
            </a:endParaRPr>
          </a:p>
        </p:txBody>
      </p:sp>
      <p:sp>
        <p:nvSpPr>
          <p:cNvPr id="66" name="Google Shape;6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Hypotheses</a:t>
            </a:r>
            <a:endParaRPr/>
          </a:p>
        </p:txBody>
      </p:sp>
      <p:sp>
        <p:nvSpPr>
          <p:cNvPr id="149" name="Google Shape;149;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0" name="Google Shape;150;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Reference may cause the error in the program.</a:t>
            </a:r>
            <a:endParaRPr/>
          </a:p>
          <a:p>
            <a:pPr indent="0" lvl="0" marL="0" rtl="0" algn="l">
              <a:spcBef>
                <a:spcPts val="800"/>
              </a:spcBef>
              <a:spcAft>
                <a:spcPts val="0"/>
              </a:spcAft>
              <a:buNone/>
            </a:pPr>
            <a:r>
              <a:rPr lang="en"/>
              <a:t>The method is unable to correctly remove elements from the data structure.</a:t>
            </a:r>
            <a:endParaRPr/>
          </a:p>
          <a:p>
            <a:pPr indent="0" lvl="0" marL="0" rtl="0" algn="l">
              <a:spcBef>
                <a:spcPts val="800"/>
              </a:spcBef>
              <a:spcAft>
                <a:spcPts val="0"/>
              </a:spcAft>
              <a:buNone/>
            </a:pPr>
            <a:r>
              <a:rPr lang="en"/>
              <a:t>Two remove methods were used when there was only one value in the queue.</a:t>
            </a:r>
            <a:endParaRPr/>
          </a:p>
          <a:p>
            <a:pPr indent="0" lvl="0" marL="0" rtl="0" algn="l">
              <a:spcBef>
                <a:spcPts val="800"/>
              </a:spcBef>
              <a:spcAft>
                <a:spcPts val="800"/>
              </a:spcAft>
              <a:buNone/>
            </a:pPr>
            <a:r>
              <a:rPr lang="en"/>
              <a:t>The remove is not used correctly.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Gathering Information</a:t>
            </a:r>
            <a:endParaRPr/>
          </a:p>
        </p:txBody>
      </p:sp>
      <p:sp>
        <p:nvSpPr>
          <p:cNvPr id="156" name="Google Shape;15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Ad-Hoc Testing</a:t>
            </a:r>
            <a:endParaRPr/>
          </a:p>
        </p:txBody>
      </p:sp>
      <p:sp>
        <p:nvSpPr>
          <p:cNvPr id="162" name="Google Shape;162;p25"/>
          <p:cNvSpPr txBox="1"/>
          <p:nvPr>
            <p:ph idx="1" type="body"/>
          </p:nvPr>
        </p:nvSpPr>
        <p:spPr>
          <a:xfrm>
            <a:off x="311700" y="1152475"/>
            <a:ext cx="3999900" cy="3416400"/>
          </a:xfrm>
          <a:prstGeom prst="rect">
            <a:avLst/>
          </a:prstGeom>
          <a:solidFill>
            <a:srgbClr val="FDF6E3"/>
          </a:solidFill>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rgbClr val="657B83"/>
                </a:solidFill>
                <a:latin typeface="Roboto Mono"/>
                <a:ea typeface="Roboto Mono"/>
                <a:cs typeface="Roboto Mono"/>
                <a:sym typeface="Roboto Mono"/>
              </a:rPr>
              <a:t>queue.add(</a:t>
            </a:r>
            <a:r>
              <a:rPr lang="en">
                <a:solidFill>
                  <a:srgbClr val="2AA198"/>
                </a:solidFill>
                <a:latin typeface="Roboto Mono"/>
                <a:ea typeface="Roboto Mono"/>
                <a:cs typeface="Roboto Mono"/>
                <a:sym typeface="Roboto Mono"/>
              </a:rPr>
              <a:t>1</a:t>
            </a:r>
            <a:r>
              <a:rPr lang="en">
                <a:solidFill>
                  <a:srgbClr val="657B83"/>
                </a:solidFill>
                <a:latin typeface="Roboto Mono"/>
                <a:ea typeface="Roboto Mono"/>
                <a:cs typeface="Roboto Mono"/>
                <a:sym typeface="Roboto Mono"/>
              </a:rPr>
              <a:t>);</a:t>
            </a:r>
            <a:endParaRPr>
              <a:solidFill>
                <a:srgbClr val="657B83"/>
              </a:solidFill>
              <a:latin typeface="Roboto Mono"/>
              <a:ea typeface="Roboto Mono"/>
              <a:cs typeface="Roboto Mono"/>
              <a:sym typeface="Roboto Mono"/>
            </a:endParaRPr>
          </a:p>
          <a:p>
            <a:pPr indent="0" lvl="0" marL="0" rtl="0" algn="l">
              <a:lnSpc>
                <a:spcPct val="115000"/>
              </a:lnSpc>
              <a:spcBef>
                <a:spcPts val="800"/>
              </a:spcBef>
              <a:spcAft>
                <a:spcPts val="0"/>
              </a:spcAft>
              <a:buNone/>
            </a:pPr>
            <a:r>
              <a:rPr lang="en">
                <a:solidFill>
                  <a:srgbClr val="657B83"/>
                </a:solidFill>
                <a:latin typeface="Roboto Mono"/>
                <a:ea typeface="Roboto Mono"/>
                <a:cs typeface="Roboto Mono"/>
                <a:sym typeface="Roboto Mono"/>
              </a:rPr>
              <a:t>queue.remove();</a:t>
            </a:r>
            <a:endParaRPr>
              <a:solidFill>
                <a:srgbClr val="657B83"/>
              </a:solidFill>
              <a:latin typeface="Roboto Mono"/>
              <a:ea typeface="Roboto Mono"/>
              <a:cs typeface="Roboto Mono"/>
              <a:sym typeface="Roboto Mono"/>
            </a:endParaRPr>
          </a:p>
          <a:p>
            <a:pPr indent="0" lvl="0" marL="0" rtl="0" algn="l">
              <a:lnSpc>
                <a:spcPct val="115000"/>
              </a:lnSpc>
              <a:spcBef>
                <a:spcPts val="800"/>
              </a:spcBef>
              <a:spcAft>
                <a:spcPts val="0"/>
              </a:spcAft>
              <a:buNone/>
            </a:pPr>
            <a:r>
              <a:rPr lang="en">
                <a:solidFill>
                  <a:srgbClr val="657B83"/>
                </a:solidFill>
                <a:latin typeface="Roboto Mono"/>
                <a:ea typeface="Roboto Mono"/>
                <a:cs typeface="Roboto Mono"/>
                <a:sym typeface="Roboto Mono"/>
              </a:rPr>
              <a:t>queue.add(</a:t>
            </a:r>
            <a:r>
              <a:rPr lang="en">
                <a:solidFill>
                  <a:srgbClr val="2AA198"/>
                </a:solidFill>
                <a:latin typeface="Roboto Mono"/>
                <a:ea typeface="Roboto Mono"/>
                <a:cs typeface="Roboto Mono"/>
                <a:sym typeface="Roboto Mono"/>
              </a:rPr>
              <a:t>3</a:t>
            </a:r>
            <a:r>
              <a:rPr lang="en">
                <a:solidFill>
                  <a:srgbClr val="657B83"/>
                </a:solidFill>
                <a:latin typeface="Roboto Mono"/>
                <a:ea typeface="Roboto Mono"/>
                <a:cs typeface="Roboto Mono"/>
                <a:sym typeface="Roboto Mono"/>
              </a:rPr>
              <a:t>);</a:t>
            </a:r>
            <a:endParaRPr>
              <a:solidFill>
                <a:srgbClr val="657B83"/>
              </a:solidFill>
              <a:latin typeface="Roboto Mono"/>
              <a:ea typeface="Roboto Mono"/>
              <a:cs typeface="Roboto Mono"/>
              <a:sym typeface="Roboto Mono"/>
            </a:endParaRPr>
          </a:p>
          <a:p>
            <a:pPr indent="0" lvl="0" marL="0" rtl="0" algn="l">
              <a:lnSpc>
                <a:spcPct val="115000"/>
              </a:lnSpc>
              <a:spcBef>
                <a:spcPts val="800"/>
              </a:spcBef>
              <a:spcAft>
                <a:spcPts val="0"/>
              </a:spcAft>
              <a:buNone/>
            </a:pPr>
            <a:r>
              <a:rPr lang="en">
                <a:solidFill>
                  <a:srgbClr val="657B83"/>
                </a:solidFill>
                <a:latin typeface="Roboto Mono"/>
                <a:ea typeface="Roboto Mono"/>
                <a:cs typeface="Roboto Mono"/>
                <a:sym typeface="Roboto Mono"/>
              </a:rPr>
              <a:t>queue.remove();</a:t>
            </a:r>
            <a:endParaRPr>
              <a:solidFill>
                <a:srgbClr val="657B83"/>
              </a:solidFill>
              <a:latin typeface="Roboto Mono"/>
              <a:ea typeface="Roboto Mono"/>
              <a:cs typeface="Roboto Mono"/>
              <a:sym typeface="Roboto Mono"/>
            </a:endParaRPr>
          </a:p>
          <a:p>
            <a:pPr indent="0" lvl="0" marL="0" rtl="0" algn="l">
              <a:lnSpc>
                <a:spcPct val="115000"/>
              </a:lnSpc>
              <a:spcBef>
                <a:spcPts val="800"/>
              </a:spcBef>
              <a:spcAft>
                <a:spcPts val="0"/>
              </a:spcAft>
              <a:buNone/>
            </a:pPr>
            <a:r>
              <a:rPr lang="en">
                <a:solidFill>
                  <a:srgbClr val="657B83"/>
                </a:solidFill>
                <a:latin typeface="Roboto Mono"/>
                <a:ea typeface="Roboto Mono"/>
                <a:cs typeface="Roboto Mono"/>
                <a:sym typeface="Roboto Mono"/>
              </a:rPr>
              <a:t>queue.remove();</a:t>
            </a:r>
            <a:endParaRPr>
              <a:solidFill>
                <a:srgbClr val="657B83"/>
              </a:solidFill>
              <a:latin typeface="Roboto Mono"/>
              <a:ea typeface="Roboto Mono"/>
              <a:cs typeface="Roboto Mono"/>
              <a:sym typeface="Roboto Mono"/>
            </a:endParaRPr>
          </a:p>
          <a:p>
            <a:pPr indent="0" lvl="0" marL="0" rtl="0" algn="l">
              <a:lnSpc>
                <a:spcPct val="115000"/>
              </a:lnSpc>
              <a:spcBef>
                <a:spcPts val="800"/>
              </a:spcBef>
              <a:spcAft>
                <a:spcPts val="0"/>
              </a:spcAft>
              <a:buNone/>
            </a:pPr>
            <a:r>
              <a:rPr lang="en">
                <a:solidFill>
                  <a:srgbClr val="657B83"/>
                </a:solidFill>
                <a:latin typeface="Roboto Mono"/>
                <a:ea typeface="Roboto Mono"/>
                <a:cs typeface="Roboto Mono"/>
                <a:sym typeface="Roboto Mono"/>
              </a:rPr>
              <a:t>queue.add(</a:t>
            </a:r>
            <a:r>
              <a:rPr lang="en">
                <a:solidFill>
                  <a:srgbClr val="2AA198"/>
                </a:solidFill>
                <a:latin typeface="Roboto Mono"/>
                <a:ea typeface="Roboto Mono"/>
                <a:cs typeface="Roboto Mono"/>
                <a:sym typeface="Roboto Mono"/>
              </a:rPr>
              <a:t>6</a:t>
            </a:r>
            <a:r>
              <a:rPr lang="en">
                <a:solidFill>
                  <a:srgbClr val="657B83"/>
                </a:solidFill>
                <a:latin typeface="Roboto Mono"/>
                <a:ea typeface="Roboto Mono"/>
                <a:cs typeface="Roboto Mono"/>
                <a:sym typeface="Roboto Mono"/>
              </a:rPr>
              <a:t>);</a:t>
            </a:r>
            <a:endParaRPr>
              <a:solidFill>
                <a:srgbClr val="657B83"/>
              </a:solidFill>
              <a:latin typeface="Roboto Mono"/>
              <a:ea typeface="Roboto Mono"/>
              <a:cs typeface="Roboto Mono"/>
              <a:sym typeface="Roboto Mono"/>
            </a:endParaRPr>
          </a:p>
          <a:p>
            <a:pPr indent="0" lvl="0" marL="0" rtl="0" algn="l">
              <a:lnSpc>
                <a:spcPct val="115000"/>
              </a:lnSpc>
              <a:spcBef>
                <a:spcPts val="800"/>
              </a:spcBef>
              <a:spcAft>
                <a:spcPts val="0"/>
              </a:spcAft>
              <a:buNone/>
            </a:pPr>
            <a:r>
              <a:rPr lang="en">
                <a:solidFill>
                  <a:srgbClr val="657B83"/>
                </a:solidFill>
                <a:latin typeface="Roboto Mono"/>
                <a:ea typeface="Roboto Mono"/>
                <a:cs typeface="Roboto Mono"/>
                <a:sym typeface="Roboto Mono"/>
              </a:rPr>
              <a:t>queue.remove();</a:t>
            </a:r>
            <a:endParaRPr>
              <a:solidFill>
                <a:srgbClr val="657B83"/>
              </a:solidFill>
              <a:latin typeface="Roboto Mono"/>
              <a:ea typeface="Roboto Mono"/>
              <a:cs typeface="Roboto Mono"/>
              <a:sym typeface="Roboto Mono"/>
            </a:endParaRPr>
          </a:p>
          <a:p>
            <a:pPr indent="0" lvl="0" marL="0" rtl="0" algn="l">
              <a:lnSpc>
                <a:spcPct val="115000"/>
              </a:lnSpc>
              <a:spcBef>
                <a:spcPts val="800"/>
              </a:spcBef>
              <a:spcAft>
                <a:spcPts val="0"/>
              </a:spcAft>
              <a:buNone/>
            </a:pPr>
            <a:r>
              <a:rPr lang="en">
                <a:solidFill>
                  <a:srgbClr val="B58900"/>
                </a:solidFill>
                <a:latin typeface="Roboto Mono"/>
                <a:ea typeface="Roboto Mono"/>
                <a:cs typeface="Roboto Mono"/>
                <a:sym typeface="Roboto Mono"/>
              </a:rPr>
              <a:t>System</a:t>
            </a:r>
            <a:r>
              <a:rPr lang="en">
                <a:solidFill>
                  <a:srgbClr val="657B83"/>
                </a:solidFill>
                <a:latin typeface="Roboto Mono"/>
                <a:ea typeface="Roboto Mono"/>
                <a:cs typeface="Roboto Mono"/>
                <a:sym typeface="Roboto Mono"/>
              </a:rPr>
              <a:t>.out.println(</a:t>
            </a:r>
            <a:br>
              <a:rPr lang="en">
                <a:solidFill>
                  <a:srgbClr val="657B83"/>
                </a:solidFill>
                <a:latin typeface="Roboto Mono"/>
                <a:ea typeface="Roboto Mono"/>
                <a:cs typeface="Roboto Mono"/>
                <a:sym typeface="Roboto Mono"/>
              </a:rPr>
            </a:br>
            <a:r>
              <a:rPr lang="en">
                <a:solidFill>
                  <a:srgbClr val="657B83"/>
                </a:solidFill>
                <a:latin typeface="Roboto Mono"/>
                <a:ea typeface="Roboto Mono"/>
                <a:cs typeface="Roboto Mono"/>
                <a:sym typeface="Roboto Mono"/>
              </a:rPr>
              <a:t>    </a:t>
            </a:r>
            <a:r>
              <a:rPr lang="en">
                <a:solidFill>
                  <a:srgbClr val="2AA198"/>
                </a:solidFill>
                <a:latin typeface="Roboto Mono"/>
                <a:ea typeface="Roboto Mono"/>
                <a:cs typeface="Roboto Mono"/>
                <a:sym typeface="Roboto Mono"/>
              </a:rPr>
              <a:t>"..."</a:t>
            </a:r>
            <a:r>
              <a:rPr lang="en">
                <a:solidFill>
                  <a:srgbClr val="657B83"/>
                </a:solidFill>
                <a:latin typeface="Roboto Mono"/>
                <a:ea typeface="Roboto Mono"/>
                <a:cs typeface="Roboto Mono"/>
                <a:sym typeface="Roboto Mono"/>
              </a:rPr>
              <a:t> + </a:t>
            </a:r>
            <a:r>
              <a:rPr lang="en">
                <a:solidFill>
                  <a:srgbClr val="657B83"/>
                </a:solidFill>
                <a:latin typeface="Roboto Mono"/>
                <a:ea typeface="Roboto Mono"/>
                <a:cs typeface="Roboto Mono"/>
                <a:sym typeface="Roboto Mono"/>
              </a:rPr>
              <a:t>queue.isEmpty());</a:t>
            </a:r>
            <a:endParaRPr>
              <a:latin typeface="Roboto Mono Light"/>
              <a:ea typeface="Roboto Mono Light"/>
              <a:cs typeface="Roboto Mono Light"/>
              <a:sym typeface="Roboto Mono Light"/>
            </a:endParaRPr>
          </a:p>
        </p:txBody>
      </p:sp>
      <p:sp>
        <p:nvSpPr>
          <p:cNvPr id="163" name="Google Shape;163;p2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5"/>
          <p:cNvSpPr txBox="1"/>
          <p:nvPr>
            <p:ph idx="2" type="body"/>
          </p:nvPr>
        </p:nvSpPr>
        <p:spPr>
          <a:xfrm>
            <a:off x="4832400" y="1152475"/>
            <a:ext cx="3999900" cy="3416400"/>
          </a:xfrm>
          <a:prstGeom prst="rect">
            <a:avLst/>
          </a:prstGeom>
          <a:solidFill>
            <a:srgbClr val="FDF6E3"/>
          </a:solidFill>
        </p:spPr>
        <p:txBody>
          <a:bodyPr anchorCtr="0" anchor="t" bIns="91425" lIns="91425" spcFirstLastPara="1" rIns="91425" wrap="square" tIns="91425">
            <a:noAutofit/>
          </a:bodyPr>
          <a:lstStyle/>
          <a:p>
            <a:pPr indent="0" lvl="0" marL="0" rtl="0" algn="l">
              <a:lnSpc>
                <a:spcPct val="114000"/>
              </a:lnSpc>
              <a:spcBef>
                <a:spcPts val="0"/>
              </a:spcBef>
              <a:spcAft>
                <a:spcPts val="0"/>
              </a:spcAft>
              <a:buNone/>
            </a:pPr>
            <a:r>
              <a:rPr lang="en">
                <a:solidFill>
                  <a:srgbClr val="657B83"/>
                </a:solidFill>
                <a:latin typeface="Roboto Mono"/>
                <a:ea typeface="Roboto Mono"/>
                <a:cs typeface="Roboto Mono"/>
                <a:sym typeface="Roboto Mono"/>
              </a:rPr>
              <a:t>queue.add(</a:t>
            </a:r>
            <a:r>
              <a:rPr lang="en">
                <a:solidFill>
                  <a:srgbClr val="2AA198"/>
                </a:solidFill>
                <a:latin typeface="Roboto Mono"/>
                <a:ea typeface="Roboto Mono"/>
                <a:cs typeface="Roboto Mono"/>
                <a:sym typeface="Roboto Mono"/>
              </a:rPr>
              <a:t>0</a:t>
            </a:r>
            <a:r>
              <a:rPr lang="en">
                <a:solidFill>
                  <a:srgbClr val="657B83"/>
                </a:solidFill>
                <a:latin typeface="Roboto Mono"/>
                <a:ea typeface="Roboto Mono"/>
                <a:cs typeface="Roboto Mono"/>
                <a:sym typeface="Roboto Mono"/>
              </a:rPr>
              <a:t>);</a:t>
            </a:r>
            <a:endParaRPr>
              <a:solidFill>
                <a:srgbClr val="657B83"/>
              </a:solidFill>
              <a:latin typeface="Roboto Mono"/>
              <a:ea typeface="Roboto Mono"/>
              <a:cs typeface="Roboto Mono"/>
              <a:sym typeface="Roboto Mono"/>
            </a:endParaRPr>
          </a:p>
          <a:p>
            <a:pPr indent="0" lvl="0" marL="0" rtl="0" algn="l">
              <a:lnSpc>
                <a:spcPct val="114000"/>
              </a:lnSpc>
              <a:spcBef>
                <a:spcPts val="800"/>
              </a:spcBef>
              <a:spcAft>
                <a:spcPts val="0"/>
              </a:spcAft>
              <a:buNone/>
            </a:pPr>
            <a:r>
              <a:rPr lang="en">
                <a:solidFill>
                  <a:srgbClr val="657B83"/>
                </a:solidFill>
                <a:latin typeface="Roboto Mono"/>
                <a:ea typeface="Roboto Mono"/>
                <a:cs typeface="Roboto Mono"/>
                <a:sym typeface="Roboto Mono"/>
              </a:rPr>
              <a:t>queue.remove();</a:t>
            </a:r>
            <a:endParaRPr>
              <a:solidFill>
                <a:srgbClr val="657B83"/>
              </a:solidFill>
              <a:latin typeface="Roboto Mono"/>
              <a:ea typeface="Roboto Mono"/>
              <a:cs typeface="Roboto Mono"/>
              <a:sym typeface="Roboto Mono"/>
            </a:endParaRPr>
          </a:p>
          <a:p>
            <a:pPr indent="0" lvl="0" marL="0" rtl="0" algn="l">
              <a:lnSpc>
                <a:spcPct val="114000"/>
              </a:lnSpc>
              <a:spcBef>
                <a:spcPts val="800"/>
              </a:spcBef>
              <a:spcAft>
                <a:spcPts val="0"/>
              </a:spcAft>
              <a:buNone/>
            </a:pPr>
            <a:r>
              <a:rPr lang="en">
                <a:solidFill>
                  <a:srgbClr val="657B83"/>
                </a:solidFill>
                <a:latin typeface="Roboto Mono"/>
                <a:ea typeface="Roboto Mono"/>
                <a:cs typeface="Roboto Mono"/>
                <a:sym typeface="Roboto Mono"/>
              </a:rPr>
              <a:t>queue.add(</a:t>
            </a:r>
            <a:r>
              <a:rPr lang="en">
                <a:solidFill>
                  <a:srgbClr val="2AA198"/>
                </a:solidFill>
                <a:latin typeface="Roboto Mono"/>
                <a:ea typeface="Roboto Mono"/>
                <a:cs typeface="Roboto Mono"/>
                <a:sym typeface="Roboto Mono"/>
              </a:rPr>
              <a:t>2</a:t>
            </a:r>
            <a:r>
              <a:rPr lang="en">
                <a:solidFill>
                  <a:srgbClr val="657B83"/>
                </a:solidFill>
                <a:latin typeface="Roboto Mono"/>
                <a:ea typeface="Roboto Mono"/>
                <a:cs typeface="Roboto Mono"/>
                <a:sym typeface="Roboto Mono"/>
              </a:rPr>
              <a:t>);</a:t>
            </a:r>
            <a:endParaRPr>
              <a:solidFill>
                <a:srgbClr val="657B83"/>
              </a:solidFill>
              <a:latin typeface="Roboto Mono"/>
              <a:ea typeface="Roboto Mono"/>
              <a:cs typeface="Roboto Mono"/>
              <a:sym typeface="Roboto Mono"/>
            </a:endParaRPr>
          </a:p>
          <a:p>
            <a:pPr indent="0" lvl="0" marL="0" rtl="0" algn="l">
              <a:lnSpc>
                <a:spcPct val="114000"/>
              </a:lnSpc>
              <a:spcBef>
                <a:spcPts val="800"/>
              </a:spcBef>
              <a:spcAft>
                <a:spcPts val="0"/>
              </a:spcAft>
              <a:buNone/>
            </a:pPr>
            <a:r>
              <a:rPr lang="en">
                <a:solidFill>
                  <a:srgbClr val="657B83"/>
                </a:solidFill>
                <a:latin typeface="Roboto Mono"/>
                <a:ea typeface="Roboto Mono"/>
                <a:cs typeface="Roboto Mono"/>
                <a:sym typeface="Roboto Mono"/>
              </a:rPr>
              <a:t>queue.add(</a:t>
            </a:r>
            <a:r>
              <a:rPr lang="en">
                <a:solidFill>
                  <a:srgbClr val="2AA198"/>
                </a:solidFill>
                <a:latin typeface="Roboto Mono"/>
                <a:ea typeface="Roboto Mono"/>
                <a:cs typeface="Roboto Mono"/>
                <a:sym typeface="Roboto Mono"/>
              </a:rPr>
              <a:t>3</a:t>
            </a:r>
            <a:r>
              <a:rPr lang="en">
                <a:solidFill>
                  <a:srgbClr val="657B83"/>
                </a:solidFill>
                <a:latin typeface="Roboto Mono"/>
                <a:ea typeface="Roboto Mono"/>
                <a:cs typeface="Roboto Mono"/>
                <a:sym typeface="Roboto Mono"/>
              </a:rPr>
              <a:t>);</a:t>
            </a:r>
            <a:endParaRPr>
              <a:solidFill>
                <a:srgbClr val="657B83"/>
              </a:solidFill>
              <a:latin typeface="Roboto Mono"/>
              <a:ea typeface="Roboto Mono"/>
              <a:cs typeface="Roboto Mono"/>
              <a:sym typeface="Roboto Mono"/>
            </a:endParaRPr>
          </a:p>
          <a:p>
            <a:pPr indent="0" lvl="0" marL="0" rtl="0" algn="l">
              <a:lnSpc>
                <a:spcPct val="114000"/>
              </a:lnSpc>
              <a:spcBef>
                <a:spcPts val="800"/>
              </a:spcBef>
              <a:spcAft>
                <a:spcPts val="0"/>
              </a:spcAft>
              <a:buNone/>
            </a:pPr>
            <a:r>
              <a:rPr lang="en">
                <a:solidFill>
                  <a:srgbClr val="657B83"/>
                </a:solidFill>
                <a:latin typeface="Roboto Mono"/>
                <a:ea typeface="Roboto Mono"/>
                <a:cs typeface="Roboto Mono"/>
                <a:sym typeface="Roboto Mono"/>
              </a:rPr>
              <a:t>queue.add(</a:t>
            </a:r>
            <a:r>
              <a:rPr lang="en">
                <a:solidFill>
                  <a:srgbClr val="2AA198"/>
                </a:solidFill>
                <a:latin typeface="Roboto Mono"/>
                <a:ea typeface="Roboto Mono"/>
                <a:cs typeface="Roboto Mono"/>
                <a:sym typeface="Roboto Mono"/>
              </a:rPr>
              <a:t>5</a:t>
            </a:r>
            <a:r>
              <a:rPr lang="en">
                <a:solidFill>
                  <a:srgbClr val="657B83"/>
                </a:solidFill>
                <a:latin typeface="Roboto Mono"/>
                <a:ea typeface="Roboto Mono"/>
                <a:cs typeface="Roboto Mono"/>
                <a:sym typeface="Roboto Mono"/>
              </a:rPr>
              <a:t>);</a:t>
            </a:r>
            <a:endParaRPr>
              <a:solidFill>
                <a:srgbClr val="657B83"/>
              </a:solidFill>
              <a:latin typeface="Roboto Mono"/>
              <a:ea typeface="Roboto Mono"/>
              <a:cs typeface="Roboto Mono"/>
              <a:sym typeface="Roboto Mono"/>
            </a:endParaRPr>
          </a:p>
          <a:p>
            <a:pPr indent="0" lvl="0" marL="0" rtl="0" algn="l">
              <a:lnSpc>
                <a:spcPct val="114000"/>
              </a:lnSpc>
              <a:spcBef>
                <a:spcPts val="800"/>
              </a:spcBef>
              <a:spcAft>
                <a:spcPts val="0"/>
              </a:spcAft>
              <a:buNone/>
            </a:pPr>
            <a:r>
              <a:rPr lang="en">
                <a:solidFill>
                  <a:srgbClr val="657B83"/>
                </a:solidFill>
                <a:latin typeface="Roboto Mono"/>
                <a:ea typeface="Roboto Mono"/>
                <a:cs typeface="Roboto Mono"/>
                <a:sym typeface="Roboto Mono"/>
              </a:rPr>
              <a:t>queue.add(</a:t>
            </a:r>
            <a:r>
              <a:rPr lang="en">
                <a:solidFill>
                  <a:srgbClr val="2AA198"/>
                </a:solidFill>
                <a:latin typeface="Roboto Mono"/>
                <a:ea typeface="Roboto Mono"/>
                <a:cs typeface="Roboto Mono"/>
                <a:sym typeface="Roboto Mono"/>
              </a:rPr>
              <a:t>6</a:t>
            </a:r>
            <a:r>
              <a:rPr lang="en">
                <a:solidFill>
                  <a:srgbClr val="657B83"/>
                </a:solidFill>
                <a:latin typeface="Roboto Mono"/>
                <a:ea typeface="Roboto Mono"/>
                <a:cs typeface="Roboto Mono"/>
                <a:sym typeface="Roboto Mono"/>
              </a:rPr>
              <a:t>);</a:t>
            </a:r>
            <a:endParaRPr>
              <a:solidFill>
                <a:srgbClr val="657B83"/>
              </a:solidFill>
              <a:latin typeface="Roboto Mono"/>
              <a:ea typeface="Roboto Mono"/>
              <a:cs typeface="Roboto Mono"/>
              <a:sym typeface="Roboto Mono"/>
            </a:endParaRPr>
          </a:p>
          <a:p>
            <a:pPr indent="0" lvl="0" marL="0" rtl="0" algn="l">
              <a:lnSpc>
                <a:spcPct val="114000"/>
              </a:lnSpc>
              <a:spcBef>
                <a:spcPts val="800"/>
              </a:spcBef>
              <a:spcAft>
                <a:spcPts val="0"/>
              </a:spcAft>
              <a:buNone/>
            </a:pPr>
            <a:r>
              <a:t/>
            </a:r>
            <a:endParaRPr>
              <a:solidFill>
                <a:srgbClr val="657B83"/>
              </a:solidFill>
              <a:latin typeface="Roboto Mono"/>
              <a:ea typeface="Roboto Mono"/>
              <a:cs typeface="Roboto Mono"/>
              <a:sym typeface="Roboto Mono"/>
            </a:endParaRPr>
          </a:p>
          <a:p>
            <a:pPr indent="0" lvl="0" marL="0" rtl="0" algn="l">
              <a:lnSpc>
                <a:spcPct val="114000"/>
              </a:lnSpc>
              <a:spcBef>
                <a:spcPts val="800"/>
              </a:spcBef>
              <a:spcAft>
                <a:spcPts val="800"/>
              </a:spcAft>
              <a:buNone/>
            </a:pPr>
            <a:r>
              <a:rPr lang="en">
                <a:solidFill>
                  <a:srgbClr val="B58900"/>
                </a:solidFill>
                <a:latin typeface="Roboto Mono"/>
                <a:ea typeface="Roboto Mono"/>
                <a:cs typeface="Roboto Mono"/>
                <a:sym typeface="Roboto Mono"/>
              </a:rPr>
              <a:t>System</a:t>
            </a:r>
            <a:r>
              <a:rPr lang="en">
                <a:solidFill>
                  <a:srgbClr val="657B83"/>
                </a:solidFill>
                <a:latin typeface="Roboto Mono"/>
                <a:ea typeface="Roboto Mono"/>
                <a:cs typeface="Roboto Mono"/>
                <a:sym typeface="Roboto Mono"/>
              </a:rPr>
              <a:t>.out.println(</a:t>
            </a:r>
            <a:br>
              <a:rPr lang="en">
                <a:solidFill>
                  <a:srgbClr val="657B83"/>
                </a:solidFill>
                <a:latin typeface="Roboto Mono"/>
                <a:ea typeface="Roboto Mono"/>
                <a:cs typeface="Roboto Mono"/>
                <a:sym typeface="Roboto Mono"/>
              </a:rPr>
            </a:br>
            <a:r>
              <a:rPr lang="en">
                <a:solidFill>
                  <a:srgbClr val="657B83"/>
                </a:solidFill>
                <a:latin typeface="Roboto Mono"/>
                <a:ea typeface="Roboto Mono"/>
                <a:cs typeface="Roboto Mono"/>
                <a:sym typeface="Roboto Mono"/>
              </a:rPr>
              <a:t>    </a:t>
            </a:r>
            <a:r>
              <a:rPr lang="en">
                <a:solidFill>
                  <a:srgbClr val="2AA198"/>
                </a:solidFill>
                <a:latin typeface="Roboto Mono"/>
                <a:ea typeface="Roboto Mono"/>
                <a:cs typeface="Roboto Mono"/>
                <a:sym typeface="Roboto Mono"/>
              </a:rPr>
              <a:t>"..."</a:t>
            </a:r>
            <a:r>
              <a:rPr lang="en">
                <a:solidFill>
                  <a:srgbClr val="657B83"/>
                </a:solidFill>
                <a:latin typeface="Roboto Mono"/>
                <a:ea typeface="Roboto Mono"/>
                <a:cs typeface="Roboto Mono"/>
                <a:sym typeface="Roboto Mono"/>
              </a:rPr>
              <a:t> + queue.remove());</a:t>
            </a:r>
            <a:endParaRPr>
              <a:solidFill>
                <a:srgbClr val="859900"/>
              </a:solidFill>
              <a:latin typeface="Roboto Mono"/>
              <a:ea typeface="Roboto Mono"/>
              <a:cs typeface="Roboto Mono"/>
              <a:sym typeface="Roboto Mono"/>
            </a:endParaRPr>
          </a:p>
        </p:txBody>
      </p:sp>
      <p:sp>
        <p:nvSpPr>
          <p:cNvPr id="165" name="Google Shape;165;p25"/>
          <p:cNvSpPr/>
          <p:nvPr/>
        </p:nvSpPr>
        <p:spPr>
          <a:xfrm>
            <a:off x="2223600" y="1076275"/>
            <a:ext cx="20118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ArrayQueue1.main</a:t>
            </a:r>
            <a:endParaRPr b="1" sz="1600">
              <a:solidFill>
                <a:srgbClr val="FFFFFF"/>
              </a:solidFill>
              <a:latin typeface="Roboto"/>
              <a:ea typeface="Roboto"/>
              <a:cs typeface="Roboto"/>
              <a:sym typeface="Roboto"/>
            </a:endParaRPr>
          </a:p>
        </p:txBody>
      </p:sp>
      <p:sp>
        <p:nvSpPr>
          <p:cNvPr id="166" name="Google Shape;166;p25"/>
          <p:cNvSpPr/>
          <p:nvPr/>
        </p:nvSpPr>
        <p:spPr>
          <a:xfrm>
            <a:off x="6744300" y="1076275"/>
            <a:ext cx="20118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ArrayQueue2.main</a:t>
            </a:r>
            <a:endParaRPr b="1" sz="1600">
              <a:solidFill>
                <a:srgbClr val="FFFFFF"/>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JUnit Testing</a:t>
            </a:r>
            <a:endParaRPr/>
          </a:p>
        </p:txBody>
      </p:sp>
      <p:sp>
        <p:nvSpPr>
          <p:cNvPr id="172" name="Google Shape;172;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Simple JUnit Testing</a:t>
            </a:r>
            <a:endParaRPr/>
          </a:p>
        </p:txBody>
      </p:sp>
      <p:sp>
        <p:nvSpPr>
          <p:cNvPr id="178" name="Google Shape;178;p27"/>
          <p:cNvSpPr txBox="1"/>
          <p:nvPr>
            <p:ph idx="1" type="body"/>
          </p:nvPr>
        </p:nvSpPr>
        <p:spPr>
          <a:xfrm>
            <a:off x="311700" y="1828800"/>
            <a:ext cx="8520600" cy="27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Call org.junit.Assert.assertEquals(...) to check that </a:t>
            </a:r>
            <a:r>
              <a:rPr lang="en"/>
              <a:t>the </a:t>
            </a:r>
            <a:r>
              <a:rPr lang="en"/>
              <a:t>expected</a:t>
            </a:r>
            <a:r>
              <a:rPr lang="en"/>
              <a:t> equals the actual</a:t>
            </a:r>
            <a:r>
              <a:rPr lang="en"/>
              <a:t>. If not, program terminates with a verbose message.</a:t>
            </a:r>
            <a:endParaRPr/>
          </a:p>
          <a:p>
            <a:pPr indent="0" lvl="0" marL="0" rtl="0" algn="l">
              <a:spcBef>
                <a:spcPts val="800"/>
              </a:spcBef>
              <a:spcAft>
                <a:spcPts val="0"/>
              </a:spcAft>
              <a:buNone/>
            </a:pPr>
            <a:r>
              <a:rPr lang="en"/>
              <a:t>We can use this in place of writing out long print messages just to compare two arguments.</a:t>
            </a:r>
            <a:endParaRPr/>
          </a:p>
          <a:p>
            <a:pPr indent="0" lvl="0" marL="0" rtl="0" algn="l">
              <a:spcBef>
                <a:spcPts val="800"/>
              </a:spcBef>
              <a:spcAft>
                <a:spcPts val="0"/>
              </a:spcAft>
              <a:buNone/>
            </a:pPr>
            <a:r>
              <a:rPr lang="en"/>
              <a:t>JUnit supports many more methods. (Check the online JUnit documentation for more.)</a:t>
            </a:r>
            <a:endParaRPr/>
          </a:p>
          <a:p>
            <a:pPr indent="-330200" lvl="0" marL="457200" rtl="0" algn="l">
              <a:spcBef>
                <a:spcPts val="800"/>
              </a:spcBef>
              <a:spcAft>
                <a:spcPts val="0"/>
              </a:spcAft>
              <a:buSzPts val="1600"/>
              <a:buChar char="•"/>
            </a:pPr>
            <a:r>
              <a:rPr lang="en"/>
              <a:t>assertEquals</a:t>
            </a:r>
            <a:endParaRPr/>
          </a:p>
          <a:p>
            <a:pPr indent="-330200" lvl="0" marL="457200" rtl="0" algn="l">
              <a:spcBef>
                <a:spcPts val="1000"/>
              </a:spcBef>
              <a:spcAft>
                <a:spcPts val="0"/>
              </a:spcAft>
              <a:buSzPts val="1600"/>
              <a:buChar char="•"/>
            </a:pPr>
            <a:r>
              <a:rPr lang="en"/>
              <a:t>assertFalse</a:t>
            </a:r>
            <a:endParaRPr/>
          </a:p>
          <a:p>
            <a:pPr indent="-330200" lvl="0" marL="457200" rtl="0" algn="l">
              <a:spcBef>
                <a:spcPts val="1000"/>
              </a:spcBef>
              <a:spcAft>
                <a:spcPts val="1000"/>
              </a:spcAft>
              <a:buSzPts val="1600"/>
              <a:buChar char="•"/>
            </a:pPr>
            <a:r>
              <a:rPr lang="en"/>
              <a:t>assertNotNull</a:t>
            </a:r>
            <a:endParaRPr/>
          </a:p>
        </p:txBody>
      </p:sp>
      <p:sp>
        <p:nvSpPr>
          <p:cNvPr id="179" name="Google Shape;179;p2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0" name="Google Shape;180;p27"/>
          <p:cNvSpPr txBox="1"/>
          <p:nvPr/>
        </p:nvSpPr>
        <p:spPr>
          <a:xfrm>
            <a:off x="311700" y="1152475"/>
            <a:ext cx="8520600" cy="4449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47656"/>
              </a:lnSpc>
              <a:spcBef>
                <a:spcPts val="0"/>
              </a:spcBef>
              <a:spcAft>
                <a:spcPts val="0"/>
              </a:spcAft>
              <a:buNone/>
            </a:pPr>
            <a:r>
              <a:rPr lang="en" sz="1600">
                <a:solidFill>
                  <a:srgbClr val="657B83"/>
                </a:solidFill>
                <a:latin typeface="Roboto Mono"/>
                <a:ea typeface="Roboto Mono"/>
                <a:cs typeface="Roboto Mono"/>
                <a:sym typeface="Roboto Mono"/>
              </a:rPr>
              <a:t>org.junit.</a:t>
            </a:r>
            <a:r>
              <a:rPr lang="en" sz="1600">
                <a:solidFill>
                  <a:srgbClr val="B58900"/>
                </a:solidFill>
                <a:latin typeface="Roboto Mono"/>
                <a:ea typeface="Roboto Mono"/>
                <a:cs typeface="Roboto Mono"/>
                <a:sym typeface="Roboto Mono"/>
              </a:rPr>
              <a:t>Assert</a:t>
            </a:r>
            <a:r>
              <a:rPr lang="en" sz="1600">
                <a:solidFill>
                  <a:srgbClr val="657B83"/>
                </a:solidFill>
                <a:latin typeface="Roboto Mono"/>
                <a:ea typeface="Roboto Mono"/>
                <a:cs typeface="Roboto Mono"/>
                <a:sym typeface="Roboto Mono"/>
              </a:rPr>
              <a:t>.assertEquals(expected, actual);</a:t>
            </a:r>
            <a:endParaRPr sz="1600">
              <a:solidFill>
                <a:srgbClr val="657B83"/>
              </a:solidFill>
              <a:latin typeface="Roboto Mono"/>
              <a:ea typeface="Roboto Mono"/>
              <a:cs typeface="Roboto Mono"/>
              <a:sym typeface="Roboto Mono"/>
            </a:endParaRPr>
          </a:p>
        </p:txBody>
      </p:sp>
      <p:sp>
        <p:nvSpPr>
          <p:cNvPr id="181" name="Google Shape;181;p27"/>
          <p:cNvSpPr/>
          <p:nvPr/>
        </p:nvSpPr>
        <p:spPr>
          <a:xfrm>
            <a:off x="6291072" y="1076275"/>
            <a:ext cx="24690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ArrayQueueTest method</a:t>
            </a:r>
            <a:endParaRPr b="1" sz="1600">
              <a:solidFill>
                <a:srgbClr val="FFFFFF"/>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Better JUnit Testing</a:t>
            </a:r>
            <a:endParaRPr/>
          </a:p>
        </p:txBody>
      </p:sp>
      <p:sp>
        <p:nvSpPr>
          <p:cNvPr id="187" name="Google Shape;187;p28"/>
          <p:cNvSpPr txBox="1"/>
          <p:nvPr>
            <p:ph idx="1" type="body"/>
          </p:nvPr>
        </p:nvSpPr>
        <p:spPr>
          <a:xfrm>
            <a:off x="311700" y="1828800"/>
            <a:ext cx="8520600" cy="274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messages output by JUnit are kind of ugly, and invoking each test manually is annoying.</a:t>
            </a:r>
            <a:endParaRPr/>
          </a:p>
          <a:p>
            <a:pPr indent="0" lvl="0" marL="0" rtl="0" algn="l">
              <a:spcBef>
                <a:spcPts val="1000"/>
              </a:spcBef>
              <a:spcAft>
                <a:spcPts val="0"/>
              </a:spcAft>
              <a:buNone/>
            </a:pPr>
            <a:r>
              <a:rPr lang="en"/>
              <a:t>IntelliJ has built-in support for JUnit.</a:t>
            </a:r>
            <a:endParaRPr/>
          </a:p>
          <a:p>
            <a:pPr indent="-330200" lvl="0" marL="457200" rtl="0" algn="l">
              <a:spcBef>
                <a:spcPts val="1000"/>
              </a:spcBef>
              <a:spcAft>
                <a:spcPts val="0"/>
              </a:spcAft>
              <a:buSzPts val="1600"/>
              <a:buAutoNum type="arabicPeriod"/>
            </a:pPr>
            <a:r>
              <a:rPr lang="en"/>
              <a:t>Annotate each test (Java method) with @org.junit.Test.</a:t>
            </a:r>
            <a:endParaRPr/>
          </a:p>
          <a:p>
            <a:pPr indent="-330200" lvl="0" marL="457200" rtl="0" algn="l">
              <a:spcBef>
                <a:spcPts val="1000"/>
              </a:spcBef>
              <a:spcAft>
                <a:spcPts val="0"/>
              </a:spcAft>
              <a:buSzPts val="1600"/>
              <a:buAutoNum type="arabicPeriod"/>
            </a:pPr>
            <a:r>
              <a:rPr lang="en"/>
              <a:t>Change all test methods to non-static.</a:t>
            </a:r>
            <a:endParaRPr/>
          </a:p>
          <a:p>
            <a:pPr indent="-330200" lvl="0" marL="457200" rtl="0" algn="l">
              <a:spcBef>
                <a:spcPts val="1000"/>
              </a:spcBef>
              <a:spcAft>
                <a:spcPts val="0"/>
              </a:spcAft>
              <a:buSzPts val="1600"/>
              <a:buAutoNum type="arabicPeriod"/>
            </a:pPr>
            <a:r>
              <a:rPr lang="en"/>
              <a:t>Use IntelliJ’s built-in JUnit runner to run all tests and tabulate results.</a:t>
            </a:r>
            <a:endParaRPr/>
          </a:p>
          <a:p>
            <a:pPr indent="0" lvl="0" marL="0" rtl="0" algn="l">
              <a:spcBef>
                <a:spcPts val="1000"/>
              </a:spcBef>
              <a:spcAft>
                <a:spcPts val="1000"/>
              </a:spcAft>
              <a:buNone/>
            </a:pPr>
            <a:r>
              <a:rPr lang="en"/>
              <a:t>This is called </a:t>
            </a:r>
            <a:r>
              <a:rPr b="1" lang="en">
                <a:solidFill>
                  <a:schemeClr val="accent1"/>
                </a:solidFill>
                <a:latin typeface="Roboto"/>
                <a:ea typeface="Roboto"/>
                <a:cs typeface="Roboto"/>
                <a:sym typeface="Roboto"/>
              </a:rPr>
              <a:t>boilerplate code</a:t>
            </a:r>
            <a:r>
              <a:rPr lang="en"/>
              <a:t>. </a:t>
            </a:r>
            <a:r>
              <a:rPr lang="en" u="sng">
                <a:solidFill>
                  <a:schemeClr val="hlink"/>
                </a:solidFill>
                <a:latin typeface="Roboto Medium"/>
                <a:ea typeface="Roboto Medium"/>
                <a:cs typeface="Roboto Medium"/>
                <a:sym typeface="Roboto Medium"/>
                <a:hlinkClick r:id="rId3"/>
              </a:rPr>
              <a:t>IntelliJ can generate this code for you!</a:t>
            </a:r>
            <a:endParaRPr>
              <a:latin typeface="Roboto Medium"/>
              <a:ea typeface="Roboto Medium"/>
              <a:cs typeface="Roboto Medium"/>
              <a:sym typeface="Roboto Medium"/>
            </a:endParaRPr>
          </a:p>
        </p:txBody>
      </p:sp>
      <p:sp>
        <p:nvSpPr>
          <p:cNvPr id="188" name="Google Shape;188;p2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8"/>
          <p:cNvSpPr txBox="1"/>
          <p:nvPr/>
        </p:nvSpPr>
        <p:spPr>
          <a:xfrm>
            <a:off x="311700" y="1152475"/>
            <a:ext cx="8520600" cy="4449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47656"/>
              </a:lnSpc>
              <a:spcBef>
                <a:spcPts val="0"/>
              </a:spcBef>
              <a:spcAft>
                <a:spcPts val="0"/>
              </a:spcAft>
              <a:buNone/>
            </a:pPr>
            <a:r>
              <a:rPr lang="en" sz="1600">
                <a:solidFill>
                  <a:srgbClr val="2AA198"/>
                </a:solidFill>
                <a:latin typeface="Roboto Mono"/>
                <a:ea typeface="Roboto Mono"/>
                <a:cs typeface="Roboto Mono"/>
                <a:sym typeface="Roboto Mono"/>
              </a:rPr>
              <a:t>@org</a:t>
            </a:r>
            <a:r>
              <a:rPr lang="en" sz="1600">
                <a:solidFill>
                  <a:srgbClr val="657B83"/>
                </a:solidFill>
                <a:latin typeface="Roboto Mono"/>
                <a:ea typeface="Roboto Mono"/>
                <a:cs typeface="Roboto Mono"/>
                <a:sym typeface="Roboto Mono"/>
              </a:rPr>
              <a:t>.junit.</a:t>
            </a:r>
            <a:r>
              <a:rPr lang="en" sz="1600">
                <a:solidFill>
                  <a:srgbClr val="B58900"/>
                </a:solidFill>
                <a:latin typeface="Roboto Mono"/>
                <a:ea typeface="Roboto Mono"/>
                <a:cs typeface="Roboto Mono"/>
                <a:sym typeface="Roboto Mono"/>
              </a:rPr>
              <a:t>Test</a:t>
            </a:r>
            <a:endParaRPr sz="1600">
              <a:solidFill>
                <a:srgbClr val="657B83"/>
              </a:solidFill>
              <a:latin typeface="Roboto Mono"/>
              <a:ea typeface="Roboto Mono"/>
              <a:cs typeface="Roboto Mono"/>
              <a:sym typeface="Roboto Mono"/>
            </a:endParaRPr>
          </a:p>
        </p:txBody>
      </p:sp>
      <p:sp>
        <p:nvSpPr>
          <p:cNvPr id="190" name="Google Shape;190;p28"/>
          <p:cNvSpPr/>
          <p:nvPr/>
        </p:nvSpPr>
        <p:spPr>
          <a:xfrm>
            <a:off x="7018805" y="1076275"/>
            <a:ext cx="17373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ArrayQueueTest</a:t>
            </a:r>
            <a:endParaRPr b="1" sz="1600">
              <a:solidFill>
                <a:srgbClr val="FFFFFF"/>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Even Better JUnit Testing</a:t>
            </a:r>
            <a:endParaRPr/>
          </a:p>
        </p:txBody>
      </p:sp>
      <p:sp>
        <p:nvSpPr>
          <p:cNvPr id="196" name="Google Shape;196;p29"/>
          <p:cNvSpPr txBox="1"/>
          <p:nvPr>
            <p:ph idx="1" type="body"/>
          </p:nvPr>
        </p:nvSpPr>
        <p:spPr>
          <a:xfrm>
            <a:off x="311700" y="2194560"/>
            <a:ext cx="8520600" cy="237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want to</a:t>
            </a:r>
            <a:r>
              <a:rPr lang="en"/>
              <a:t> type out the name of the library (</a:t>
            </a:r>
            <a:r>
              <a:rPr b="1" lang="en">
                <a:latin typeface="Roboto"/>
                <a:ea typeface="Roboto"/>
                <a:cs typeface="Roboto"/>
                <a:sym typeface="Roboto"/>
              </a:rPr>
              <a:t>org.junit.</a:t>
            </a:r>
            <a:r>
              <a:rPr lang="en"/>
              <a:t>Test, </a:t>
            </a:r>
            <a:r>
              <a:rPr b="1" lang="en">
                <a:latin typeface="Roboto"/>
                <a:ea typeface="Roboto"/>
                <a:cs typeface="Roboto"/>
                <a:sym typeface="Roboto"/>
              </a:rPr>
              <a:t>org.junit.Assert.</a:t>
            </a:r>
            <a:r>
              <a:rPr lang="en"/>
              <a:t>assertEquals)?</a:t>
            </a:r>
            <a:endParaRPr/>
          </a:p>
          <a:p>
            <a:pPr indent="0" lvl="0" marL="0" rtl="0" algn="l">
              <a:spcBef>
                <a:spcPts val="1000"/>
              </a:spcBef>
              <a:spcAft>
                <a:spcPts val="1000"/>
              </a:spcAft>
              <a:buNone/>
            </a:pPr>
            <a:r>
              <a:rPr lang="en"/>
              <a:t>To workaround this annoyance, start every file with two import statements.</a:t>
            </a:r>
            <a:endParaRPr/>
          </a:p>
        </p:txBody>
      </p:sp>
      <p:sp>
        <p:nvSpPr>
          <p:cNvPr id="197" name="Google Shape;197;p2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8" name="Google Shape;198;p29"/>
          <p:cNvSpPr txBox="1"/>
          <p:nvPr/>
        </p:nvSpPr>
        <p:spPr>
          <a:xfrm>
            <a:off x="311700" y="1152475"/>
            <a:ext cx="8520600" cy="822900"/>
          </a:xfrm>
          <a:prstGeom prst="rect">
            <a:avLst/>
          </a:prstGeom>
          <a:solidFill>
            <a:srgbClr val="FDF6E3"/>
          </a:solidFill>
          <a:ln>
            <a:noFill/>
          </a:ln>
        </p:spPr>
        <p:txBody>
          <a:bodyPr anchorCtr="0" anchor="t" bIns="91425" lIns="91425" spcFirstLastPara="1" rIns="91425" wrap="square" tIns="91425">
            <a:noAutofit/>
          </a:bodyPr>
          <a:lstStyle/>
          <a:p>
            <a:pPr indent="0" lvl="0" marL="0" rtl="0" algn="l">
              <a:lnSpc>
                <a:spcPct val="147656"/>
              </a:lnSpc>
              <a:spcBef>
                <a:spcPts val="0"/>
              </a:spcBef>
              <a:spcAft>
                <a:spcPts val="0"/>
              </a:spcAft>
              <a:buNone/>
            </a:pPr>
            <a:r>
              <a:rPr lang="en" sz="1600">
                <a:solidFill>
                  <a:srgbClr val="859900"/>
                </a:solidFill>
                <a:latin typeface="Roboto Mono"/>
                <a:ea typeface="Roboto Mono"/>
                <a:cs typeface="Roboto Mono"/>
                <a:sym typeface="Roboto Mono"/>
              </a:rPr>
              <a:t>import</a:t>
            </a:r>
            <a:r>
              <a:rPr lang="en" sz="1600">
                <a:solidFill>
                  <a:srgbClr val="657B83"/>
                </a:solidFill>
                <a:latin typeface="Roboto Mono"/>
                <a:ea typeface="Roboto Mono"/>
                <a:cs typeface="Roboto Mono"/>
                <a:sym typeface="Roboto Mono"/>
              </a:rPr>
              <a:t> org.junit.</a:t>
            </a:r>
            <a:r>
              <a:rPr lang="en" sz="1600">
                <a:solidFill>
                  <a:srgbClr val="B58900"/>
                </a:solidFill>
                <a:latin typeface="Roboto Mono"/>
                <a:ea typeface="Roboto Mono"/>
                <a:cs typeface="Roboto Mono"/>
                <a:sym typeface="Roboto Mono"/>
              </a:rPr>
              <a:t>Test</a:t>
            </a:r>
            <a:r>
              <a:rPr lang="en" sz="1600">
                <a:solidFill>
                  <a:srgbClr val="657B83"/>
                </a:solidFill>
                <a:latin typeface="Roboto Mono"/>
                <a:ea typeface="Roboto Mono"/>
                <a:cs typeface="Roboto Mono"/>
                <a:sym typeface="Roboto Mono"/>
              </a:rPr>
              <a:t>;</a:t>
            </a:r>
            <a:endParaRPr sz="1600">
              <a:solidFill>
                <a:srgbClr val="657B83"/>
              </a:solidFill>
              <a:latin typeface="Roboto Mono"/>
              <a:ea typeface="Roboto Mono"/>
              <a:cs typeface="Roboto Mono"/>
              <a:sym typeface="Roboto Mono"/>
            </a:endParaRPr>
          </a:p>
          <a:p>
            <a:pPr indent="0" lvl="0" marL="0" rtl="0" algn="l">
              <a:lnSpc>
                <a:spcPct val="147656"/>
              </a:lnSpc>
              <a:spcBef>
                <a:spcPts val="0"/>
              </a:spcBef>
              <a:spcAft>
                <a:spcPts val="0"/>
              </a:spcAft>
              <a:buNone/>
            </a:pPr>
            <a:r>
              <a:rPr lang="en" sz="1600">
                <a:solidFill>
                  <a:srgbClr val="859900"/>
                </a:solidFill>
                <a:latin typeface="Roboto Mono"/>
                <a:ea typeface="Roboto Mono"/>
                <a:cs typeface="Roboto Mono"/>
                <a:sym typeface="Roboto Mono"/>
              </a:rPr>
              <a:t>import</a:t>
            </a:r>
            <a:r>
              <a:rPr lang="en" sz="1600">
                <a:solidFill>
                  <a:srgbClr val="657B83"/>
                </a:solidFill>
                <a:latin typeface="Roboto Mono"/>
                <a:ea typeface="Roboto Mono"/>
                <a:cs typeface="Roboto Mono"/>
                <a:sym typeface="Roboto Mono"/>
              </a:rPr>
              <a:t> </a:t>
            </a:r>
            <a:r>
              <a:rPr lang="en" sz="1600">
                <a:solidFill>
                  <a:srgbClr val="859900"/>
                </a:solidFill>
                <a:latin typeface="Roboto Mono"/>
                <a:ea typeface="Roboto Mono"/>
                <a:cs typeface="Roboto Mono"/>
                <a:sym typeface="Roboto Mono"/>
              </a:rPr>
              <a:t>static</a:t>
            </a:r>
            <a:r>
              <a:rPr lang="en" sz="1600">
                <a:solidFill>
                  <a:srgbClr val="657B83"/>
                </a:solidFill>
                <a:latin typeface="Roboto Mono"/>
                <a:ea typeface="Roboto Mono"/>
                <a:cs typeface="Roboto Mono"/>
                <a:sym typeface="Roboto Mono"/>
              </a:rPr>
              <a:t> org.junit.</a:t>
            </a:r>
            <a:r>
              <a:rPr lang="en" sz="1600">
                <a:solidFill>
                  <a:srgbClr val="B58900"/>
                </a:solidFill>
                <a:latin typeface="Roboto Mono"/>
                <a:ea typeface="Roboto Mono"/>
                <a:cs typeface="Roboto Mono"/>
                <a:sym typeface="Roboto Mono"/>
              </a:rPr>
              <a:t>Assert</a:t>
            </a:r>
            <a:r>
              <a:rPr lang="en" sz="1600">
                <a:solidFill>
                  <a:srgbClr val="657B83"/>
                </a:solidFill>
                <a:latin typeface="Roboto Mono"/>
                <a:ea typeface="Roboto Mono"/>
                <a:cs typeface="Roboto Mono"/>
                <a:sym typeface="Roboto Mono"/>
              </a:rPr>
              <a:t>.*;</a:t>
            </a:r>
            <a:endParaRPr sz="1600">
              <a:solidFill>
                <a:srgbClr val="2AA198"/>
              </a:solidFill>
              <a:latin typeface="Roboto Mono"/>
              <a:ea typeface="Roboto Mono"/>
              <a:cs typeface="Roboto Mono"/>
              <a:sym typeface="Roboto Mono"/>
            </a:endParaRPr>
          </a:p>
        </p:txBody>
      </p:sp>
      <p:sp>
        <p:nvSpPr>
          <p:cNvPr id="199" name="Google Shape;199;p29"/>
          <p:cNvSpPr/>
          <p:nvPr/>
        </p:nvSpPr>
        <p:spPr>
          <a:xfrm>
            <a:off x="7018805" y="1076275"/>
            <a:ext cx="1737300" cy="365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ArrayQueueTest</a:t>
            </a:r>
            <a:endParaRPr b="1" sz="1600">
              <a:solidFill>
                <a:srgbClr val="FFFFFF"/>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0"/>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Role of Information</a:t>
            </a:r>
            <a:endParaRPr/>
          </a:p>
        </p:txBody>
      </p:sp>
      <p:sp>
        <p:nvSpPr>
          <p:cNvPr id="205" name="Google Shape;205;p3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6" name="Google Shape;206;p30"/>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What does debugging a program look like? (Julia Evans); The Debugging Mindset (Devon H. O’Dell/ACM Queue)</a:t>
            </a:r>
            <a:endParaRPr sz="600">
              <a:solidFill>
                <a:srgbClr val="595959"/>
              </a:solidFill>
              <a:latin typeface="Roboto Light"/>
              <a:ea typeface="Roboto Light"/>
              <a:cs typeface="Roboto Light"/>
              <a:sym typeface="Roboto Light"/>
            </a:endParaRPr>
          </a:p>
        </p:txBody>
      </p:sp>
      <p:sp>
        <p:nvSpPr>
          <p:cNvPr id="207" name="Google Shape;207;p30"/>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How are bugs fixed? Here’s one proposal.</a:t>
            </a:r>
            <a:br>
              <a:rPr lang="en"/>
            </a:br>
            <a:endParaRPr/>
          </a:p>
          <a:p>
            <a:pPr indent="-330200" lvl="0" marL="457200" rtl="0" algn="l">
              <a:spcBef>
                <a:spcPts val="1000"/>
              </a:spcBef>
              <a:spcAft>
                <a:spcPts val="0"/>
              </a:spcAft>
              <a:buSzPts val="1600"/>
              <a:buChar char="•"/>
            </a:pPr>
            <a:r>
              <a:rPr lang="en"/>
              <a:t>Productive changes fix bugs.</a:t>
            </a:r>
            <a:endParaRPr/>
          </a:p>
          <a:p>
            <a:pPr indent="-330200" lvl="0" marL="457200" rtl="0" algn="l">
              <a:spcBef>
                <a:spcPts val="1000"/>
              </a:spcBef>
              <a:spcAft>
                <a:spcPts val="0"/>
              </a:spcAft>
              <a:buSzPts val="1600"/>
              <a:buChar char="•"/>
            </a:pPr>
            <a:r>
              <a:rPr lang="en"/>
              <a:t>Information gathered about the system informs productive changes.</a:t>
            </a:r>
            <a:endParaRPr/>
          </a:p>
          <a:p>
            <a:pPr indent="-330200" lvl="0" marL="457200" rtl="0" algn="l">
              <a:spcBef>
                <a:spcPts val="1000"/>
              </a:spcBef>
              <a:spcAft>
                <a:spcPts val="0"/>
              </a:spcAft>
              <a:buSzPts val="1600"/>
              <a:buChar char="•"/>
            </a:pPr>
            <a:r>
              <a:rPr lang="en"/>
              <a:t>A hypothesis guides information gathering and testing.</a:t>
            </a:r>
            <a:endParaRPr/>
          </a:p>
          <a:p>
            <a:pPr indent="-330200" lvl="0" marL="457200" rtl="0" algn="l">
              <a:spcBef>
                <a:spcPts val="1000"/>
              </a:spcBef>
              <a:spcAft>
                <a:spcPts val="1000"/>
              </a:spcAft>
              <a:buSzPts val="1600"/>
              <a:buChar char="•"/>
            </a:pPr>
            <a:r>
              <a:rPr lang="en"/>
              <a:t>Things we know about the problem inform how we choose hypotheses.</a:t>
            </a:r>
            <a:endParaRPr/>
          </a:p>
        </p:txBody>
      </p:sp>
      <p:sp>
        <p:nvSpPr>
          <p:cNvPr id="208" name="Google Shape;208;p30">
            <a:hlinkClick r:id="rId3"/>
          </p:cNvPr>
          <p:cNvSpPr/>
          <p:nvPr/>
        </p:nvSpPr>
        <p:spPr>
          <a:xfrm>
            <a:off x="4719000" y="524250"/>
            <a:ext cx="4023300" cy="1005900"/>
          </a:xfrm>
          <a:prstGeom prst="roundRect">
            <a:avLst>
              <a:gd fmla="val 3929" name="adj"/>
            </a:avLst>
          </a:prstGeom>
          <a:solidFill>
            <a:schemeClr val="lt1"/>
          </a:solid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1600">
                <a:solidFill>
                  <a:schemeClr val="accent1"/>
                </a:solidFill>
                <a:latin typeface="Roboto"/>
                <a:ea typeface="Roboto"/>
                <a:cs typeface="Roboto"/>
                <a:sym typeface="Roboto"/>
              </a:rPr>
              <a:t>The point here is that information is the most important thing and you need to do whatever’s necessary to get information.</a:t>
            </a:r>
            <a:endParaRPr b="1" sz="1600">
              <a:solidFill>
                <a:schemeClr val="accent1"/>
              </a:solidFill>
              <a:latin typeface="Roboto"/>
              <a:ea typeface="Roboto"/>
              <a:cs typeface="Roboto"/>
              <a:sym typeface="Roboto"/>
            </a:endParaRPr>
          </a:p>
        </p:txBody>
      </p:sp>
      <p:sp>
        <p:nvSpPr>
          <p:cNvPr id="209" name="Google Shape;209;p30"/>
          <p:cNvSpPr/>
          <p:nvPr/>
        </p:nvSpPr>
        <p:spPr>
          <a:xfrm>
            <a:off x="4144249" y="1876191"/>
            <a:ext cx="256200" cy="2436600"/>
          </a:xfrm>
          <a:prstGeom prst="rightBracket">
            <a:avLst>
              <a:gd fmla="val 0" name="adj"/>
            </a:avLst>
          </a:prstGeom>
          <a:noFill/>
          <a:ln cap="flat" cmpd="sng" w="2857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0" name="Google Shape;210;p30"/>
          <p:cNvCxnSpPr>
            <a:stCxn id="209" idx="2"/>
            <a:endCxn id="211" idx="1"/>
          </p:cNvCxnSpPr>
          <p:nvPr/>
        </p:nvCxnSpPr>
        <p:spPr>
          <a:xfrm>
            <a:off x="4400449" y="3094491"/>
            <a:ext cx="409800" cy="2100"/>
          </a:xfrm>
          <a:prstGeom prst="straightConnector1">
            <a:avLst/>
          </a:prstGeom>
          <a:noFill/>
          <a:ln cap="flat" cmpd="sng" w="28575">
            <a:solidFill>
              <a:schemeClr val="accent1"/>
            </a:solidFill>
            <a:prstDash val="solid"/>
            <a:round/>
            <a:headEnd len="med" w="med" type="none"/>
            <a:tailEnd len="med" w="med" type="triangle"/>
          </a:ln>
        </p:spPr>
      </p:cxnSp>
      <p:sp>
        <p:nvSpPr>
          <p:cNvPr id="211" name="Google Shape;211;p30"/>
          <p:cNvSpPr/>
          <p:nvPr/>
        </p:nvSpPr>
        <p:spPr>
          <a:xfrm>
            <a:off x="4810350" y="2822338"/>
            <a:ext cx="3840600" cy="5487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latin typeface="Roboto"/>
                <a:ea typeface="Roboto"/>
                <a:cs typeface="Roboto"/>
                <a:sym typeface="Roboto"/>
              </a:rPr>
              <a:t>Two new regression tests</a:t>
            </a:r>
            <a:endParaRPr b="1" sz="2400">
              <a:solidFill>
                <a:srgbClr val="FFFFFF"/>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2"/>
        </a:solidFill>
      </p:bgPr>
    </p:bg>
    <p:spTree>
      <p:nvGrpSpPr>
        <p:cNvPr id="215" name="Shape 215"/>
        <p:cNvGrpSpPr/>
        <p:nvPr/>
      </p:nvGrpSpPr>
      <p:grpSpPr>
        <a:xfrm>
          <a:off x="0" y="0"/>
          <a:ext cx="0" cy="0"/>
          <a:chOff x="0" y="0"/>
          <a:chExt cx="0" cy="0"/>
        </a:xfrm>
      </p:grpSpPr>
      <p:sp>
        <p:nvSpPr>
          <p:cNvPr id="216" name="Google Shape;216;p31"/>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as Planning</a:t>
            </a:r>
            <a:endParaRPr/>
          </a:p>
        </p:txBody>
      </p:sp>
      <p:sp>
        <p:nvSpPr>
          <p:cNvPr id="217" name="Google Shape;217;p31"/>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Suppose we’re implementing ArrayQueue.</a:t>
            </a:r>
            <a:endParaRPr/>
          </a:p>
          <a:p>
            <a:pPr indent="-330200" lvl="0" marL="457200" rtl="0" algn="l">
              <a:spcBef>
                <a:spcPts val="800"/>
              </a:spcBef>
              <a:spcAft>
                <a:spcPts val="0"/>
              </a:spcAft>
              <a:buSzPts val="1600"/>
              <a:buAutoNum type="arabicPeriod"/>
            </a:pPr>
            <a:r>
              <a:rPr lang="en"/>
              <a:t>Describe a unit test we might want to write for ArrayQueue.</a:t>
            </a:r>
            <a:endParaRPr/>
          </a:p>
          <a:p>
            <a:pPr indent="-330200" lvl="0" marL="457200" rtl="0" algn="l">
              <a:spcBef>
                <a:spcPts val="1000"/>
              </a:spcBef>
              <a:spcAft>
                <a:spcPts val="1000"/>
              </a:spcAft>
              <a:buSzPts val="1600"/>
              <a:buAutoNum type="arabicPeriod"/>
            </a:pPr>
            <a:r>
              <a:rPr lang="en"/>
              <a:t>What behaviors does this test check? Describe in terms of the methods it checks as well as concepts like contracts, invariants, etc. that we’ve discussed in class.</a:t>
            </a:r>
            <a:endParaRPr/>
          </a:p>
        </p:txBody>
      </p:sp>
      <p:sp>
        <p:nvSpPr>
          <p:cNvPr id="218" name="Google Shape;218;p3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9" name="Google Shape;219;p31"/>
          <p:cNvSpPr/>
          <p:nvPr/>
        </p:nvSpPr>
        <p:spPr>
          <a:xfrm>
            <a:off x="-54000" y="553200"/>
            <a:ext cx="365700" cy="365700"/>
          </a:xfrm>
          <a:prstGeom prst="roundRect">
            <a:avLst>
              <a:gd fmla="val 16667" name="adj"/>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lt1"/>
                </a:solidFill>
                <a:latin typeface="Roboto"/>
                <a:ea typeface="Roboto"/>
                <a:cs typeface="Roboto"/>
                <a:sym typeface="Roboto"/>
              </a:rPr>
              <a:t>Q</a:t>
            </a:r>
            <a:endParaRPr b="1" sz="1600">
              <a:solidFill>
                <a:schemeClr val="lt1"/>
              </a:solidFill>
              <a:latin typeface="Roboto"/>
              <a:ea typeface="Roboto"/>
              <a:cs typeface="Roboto"/>
              <a:sym typeface="Roboto"/>
            </a:endParaRPr>
          </a:p>
        </p:txBody>
      </p:sp>
      <p:sp>
        <p:nvSpPr>
          <p:cNvPr id="220" name="Google Shape;220;p31"/>
          <p:cNvSpPr/>
          <p:nvPr/>
        </p:nvSpPr>
        <p:spPr>
          <a:xfrm>
            <a:off x="5334000" y="2571750"/>
            <a:ext cx="2743200" cy="1828800"/>
          </a:xfrm>
          <a:prstGeom prst="trapezoid">
            <a:avLst>
              <a:gd fmla="val 49495" name="adj"/>
            </a:avLst>
          </a:prstGeom>
          <a:solidFill>
            <a:schemeClr val="accent3"/>
          </a:solidFill>
          <a:ln cap="flat" cmpd="sng" w="152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dk1"/>
              </a:solidFill>
              <a:latin typeface="Roboto"/>
              <a:ea typeface="Roboto"/>
              <a:cs typeface="Roboto"/>
              <a:sym typeface="Roboto"/>
            </a:endParaRPr>
          </a:p>
        </p:txBody>
      </p:sp>
      <p:sp>
        <p:nvSpPr>
          <p:cNvPr id="221" name="Google Shape;221;p31"/>
          <p:cNvSpPr/>
          <p:nvPr/>
        </p:nvSpPr>
        <p:spPr>
          <a:xfrm rot="10800000">
            <a:off x="5334000" y="742950"/>
            <a:ext cx="2743200" cy="1828800"/>
          </a:xfrm>
          <a:prstGeom prst="trapezoid">
            <a:avLst>
              <a:gd fmla="val 49495" name="adj"/>
            </a:avLst>
          </a:prstGeom>
          <a:solidFill>
            <a:schemeClr val="accent2"/>
          </a:solidFill>
          <a:ln cap="flat" cmpd="sng" w="15240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Roboto"/>
              <a:ea typeface="Roboto"/>
              <a:cs typeface="Roboto"/>
              <a:sym typeface="Roboto"/>
            </a:endParaRPr>
          </a:p>
        </p:txBody>
      </p:sp>
      <p:sp>
        <p:nvSpPr>
          <p:cNvPr id="222" name="Google Shape;222;p31"/>
          <p:cNvSpPr/>
          <p:nvPr/>
        </p:nvSpPr>
        <p:spPr>
          <a:xfrm>
            <a:off x="6363825" y="3255550"/>
            <a:ext cx="2011800" cy="457200"/>
          </a:xfrm>
          <a:prstGeom prst="roundRect">
            <a:avLst>
              <a:gd fmla="val 16667" name="adj"/>
            </a:avLst>
          </a:prstGeom>
          <a:solidFill>
            <a:schemeClr val="accent3"/>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Roboto"/>
                <a:ea typeface="Roboto"/>
                <a:cs typeface="Roboto"/>
                <a:sym typeface="Roboto"/>
              </a:rPr>
              <a:t>Implementer</a:t>
            </a:r>
            <a:endParaRPr b="1" sz="2400">
              <a:solidFill>
                <a:schemeClr val="lt1"/>
              </a:solidFill>
              <a:latin typeface="Roboto"/>
              <a:ea typeface="Roboto"/>
              <a:cs typeface="Roboto"/>
              <a:sym typeface="Roboto"/>
            </a:endParaRPr>
          </a:p>
        </p:txBody>
      </p:sp>
      <p:sp>
        <p:nvSpPr>
          <p:cNvPr id="223" name="Google Shape;223;p31"/>
          <p:cNvSpPr/>
          <p:nvPr/>
        </p:nvSpPr>
        <p:spPr>
          <a:xfrm>
            <a:off x="6843975" y="1428750"/>
            <a:ext cx="1051500" cy="457200"/>
          </a:xfrm>
          <a:prstGeom prst="roundRect">
            <a:avLst>
              <a:gd fmla="val 16667" name="adj"/>
            </a:avLst>
          </a:prstGeom>
          <a:solidFill>
            <a:schemeClr val="accent2"/>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Roboto"/>
                <a:ea typeface="Roboto"/>
                <a:cs typeface="Roboto"/>
                <a:sym typeface="Roboto"/>
              </a:rPr>
              <a:t>Client</a:t>
            </a:r>
            <a:endParaRPr b="1" sz="2400">
              <a:solidFill>
                <a:schemeClr val="lt1"/>
              </a:solidFill>
              <a:latin typeface="Roboto"/>
              <a:ea typeface="Roboto"/>
              <a:cs typeface="Roboto"/>
              <a:sym typeface="Roboto"/>
            </a:endParaRPr>
          </a:p>
        </p:txBody>
      </p:sp>
      <p:sp>
        <p:nvSpPr>
          <p:cNvPr id="224" name="Google Shape;224;p31"/>
          <p:cNvSpPr/>
          <p:nvPr/>
        </p:nvSpPr>
        <p:spPr>
          <a:xfrm flipH="1">
            <a:off x="5200006" y="2439590"/>
            <a:ext cx="822900" cy="457200"/>
          </a:xfrm>
          <a:prstGeom prst="wedgeRoundRectCallout">
            <a:avLst>
              <a:gd fmla="val -57177" name="adj1"/>
              <a:gd fmla="val -21315" name="adj2"/>
              <a:gd fmla="val 0" name="adj3"/>
            </a:avLst>
          </a:prstGeom>
          <a:solidFill>
            <a:schemeClr val="accent1"/>
          </a:solidFill>
          <a:ln cap="flat" cmpd="sng" w="2857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lt1"/>
                </a:solidFill>
                <a:latin typeface="Roboto"/>
                <a:ea typeface="Roboto"/>
                <a:cs typeface="Roboto"/>
                <a:sym typeface="Roboto"/>
              </a:rPr>
              <a:t>ADT</a:t>
            </a:r>
            <a:endParaRPr b="1" sz="2400">
              <a:solidFill>
                <a:schemeClr val="lt1"/>
              </a:solidFill>
              <a:latin typeface="Roboto"/>
              <a:ea typeface="Roboto"/>
              <a:cs typeface="Roboto"/>
              <a:sym typeface="Roboto"/>
            </a:endParaRPr>
          </a:p>
        </p:txBody>
      </p:sp>
      <p:cxnSp>
        <p:nvCxnSpPr>
          <p:cNvPr id="225" name="Google Shape;225;p31"/>
          <p:cNvCxnSpPr>
            <a:stCxn id="224" idx="4"/>
          </p:cNvCxnSpPr>
          <p:nvPr/>
        </p:nvCxnSpPr>
        <p:spPr>
          <a:xfrm>
            <a:off x="6081966" y="2570738"/>
            <a:ext cx="1311600" cy="0"/>
          </a:xfrm>
          <a:prstGeom prst="straightConnector1">
            <a:avLst/>
          </a:prstGeom>
          <a:noFill/>
          <a:ln cap="flat" cmpd="sng" w="38100">
            <a:solidFill>
              <a:schemeClr val="accent1"/>
            </a:solidFill>
            <a:prstDash val="solid"/>
            <a:round/>
            <a:headEnd len="med" w="med" type="none"/>
            <a:tailEnd len="med" w="med" type="non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Describe a unit test we might want to write for ArrayDeque.</a:t>
            </a:r>
            <a:endParaRPr/>
          </a:p>
        </p:txBody>
      </p:sp>
      <p:sp>
        <p:nvSpPr>
          <p:cNvPr id="231" name="Google Shape;231;p3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32" name="Google Shape;232;p3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Feedback from the Reading Quiz</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Relatable list of incorrect assumptions. (Are assumptions bad?)</a:t>
            </a:r>
            <a:endParaRPr/>
          </a:p>
          <a:p>
            <a:pPr indent="0" lvl="0" marL="0" rtl="0" algn="l">
              <a:spcBef>
                <a:spcPts val="800"/>
              </a:spcBef>
              <a:spcAft>
                <a:spcPts val="0"/>
              </a:spcAft>
              <a:buNone/>
            </a:pPr>
            <a:r>
              <a:rPr lang="en"/>
              <a:t>What does it mean to reproduce a bug?</a:t>
            </a:r>
            <a:endParaRPr/>
          </a:p>
          <a:p>
            <a:pPr indent="0" lvl="0" marL="0" rtl="0" algn="l">
              <a:spcBef>
                <a:spcPts val="800"/>
              </a:spcBef>
              <a:spcAft>
                <a:spcPts val="0"/>
              </a:spcAft>
              <a:buNone/>
            </a:pPr>
            <a:r>
              <a:rPr lang="en"/>
              <a:t>How to write code so that it’s easier to debug.</a:t>
            </a:r>
            <a:endParaRPr/>
          </a:p>
          <a:p>
            <a:pPr indent="-91440" lvl="0" marL="548640" rtl="0" algn="l">
              <a:spcBef>
                <a:spcPts val="800"/>
              </a:spcBef>
              <a:spcAft>
                <a:spcPts val="0"/>
              </a:spcAft>
              <a:buNone/>
            </a:pPr>
            <a:r>
              <a:rPr lang="en">
                <a:latin typeface="Roboto Slab"/>
                <a:ea typeface="Roboto Slab"/>
                <a:cs typeface="Roboto Slab"/>
                <a:sym typeface="Roboto Slab"/>
              </a:rPr>
              <a:t>“</a:t>
            </a:r>
            <a:r>
              <a:rPr lang="en">
                <a:latin typeface="Roboto Slab"/>
                <a:ea typeface="Roboto Slab"/>
                <a:cs typeface="Roboto Slab"/>
                <a:sym typeface="Roboto Slab"/>
              </a:rPr>
              <a:t>Debugging is twice as hard as writing the code in the first place. Therefore, if you write</a:t>
            </a:r>
            <a:r>
              <a:rPr lang="en">
                <a:latin typeface="Roboto Slab"/>
                <a:ea typeface="Roboto Slab"/>
                <a:cs typeface="Roboto Slab"/>
                <a:sym typeface="Roboto Slab"/>
              </a:rPr>
              <a:t> </a:t>
            </a:r>
            <a:r>
              <a:rPr lang="en">
                <a:latin typeface="Roboto Slab"/>
                <a:ea typeface="Roboto Slab"/>
                <a:cs typeface="Roboto Slab"/>
                <a:sym typeface="Roboto Slab"/>
              </a:rPr>
              <a:t>the code as cleverly as possible, you [won’t be able] to debug it.”</a:t>
            </a:r>
            <a:endParaRPr>
              <a:latin typeface="Roboto Slab"/>
              <a:ea typeface="Roboto Slab"/>
              <a:cs typeface="Roboto Slab"/>
              <a:sym typeface="Roboto Slab"/>
            </a:endParaRPr>
          </a:p>
          <a:p>
            <a:pPr indent="0" lvl="0" marL="0" rtl="0" algn="l">
              <a:spcBef>
                <a:spcPts val="800"/>
              </a:spcBef>
              <a:spcAft>
                <a:spcPts val="0"/>
              </a:spcAft>
              <a:buNone/>
            </a:pPr>
            <a:r>
              <a:t/>
            </a:r>
            <a:endParaRPr/>
          </a:p>
          <a:p>
            <a:pPr indent="0" lvl="0" marL="0" rtl="0" algn="l">
              <a:spcBef>
                <a:spcPts val="800"/>
              </a:spcBef>
              <a:spcAft>
                <a:spcPts val="800"/>
              </a:spcAft>
              <a:buClr>
                <a:schemeClr val="dk1"/>
              </a:buClr>
              <a:buSzPts val="1100"/>
              <a:buFont typeface="Arial"/>
              <a:buNone/>
            </a:pPr>
            <a:r>
              <a:rPr lang="en"/>
              <a:t>How to develop tests that cover the edge cases.</a:t>
            </a:r>
            <a:endParaRPr/>
          </a:p>
        </p:txBody>
      </p:sp>
      <p:sp>
        <p:nvSpPr>
          <p:cNvPr id="73" name="Google Shape;73;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74" name="Google Shape;74;p15"/>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The Elements of Programming Style (Kernighan/McGraw-Hill)</a:t>
            </a:r>
            <a:endParaRPr sz="600">
              <a:solidFill>
                <a:srgbClr val="595959"/>
              </a:solidFill>
              <a:latin typeface="Roboto Light"/>
              <a:ea typeface="Roboto Light"/>
              <a:cs typeface="Roboto Light"/>
              <a:sym typeface="Robot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3"/>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as Planning</a:t>
            </a:r>
            <a:endParaRPr/>
          </a:p>
        </p:txBody>
      </p:sp>
      <p:sp>
        <p:nvSpPr>
          <p:cNvPr id="238" name="Google Shape;238;p33"/>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 only does running </a:t>
            </a:r>
            <a:r>
              <a:rPr lang="en"/>
              <a:t>a </a:t>
            </a:r>
            <a:r>
              <a:rPr lang="en"/>
              <a:t>test improve our understanding of a problem, </a:t>
            </a:r>
            <a:r>
              <a:rPr b="1" lang="en">
                <a:latin typeface="Roboto"/>
                <a:ea typeface="Roboto"/>
                <a:cs typeface="Roboto"/>
                <a:sym typeface="Roboto"/>
              </a:rPr>
              <a:t>but so does writing a test</a:t>
            </a:r>
            <a:r>
              <a:rPr lang="en"/>
              <a:t>!</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t/>
            </a:r>
            <a:endParaRPr/>
          </a:p>
          <a:p>
            <a:pPr indent="0" lvl="0" marL="0" rtl="0" algn="l">
              <a:spcBef>
                <a:spcPts val="800"/>
              </a:spcBef>
              <a:spcAft>
                <a:spcPts val="0"/>
              </a:spcAft>
              <a:buNone/>
            </a:pPr>
            <a:r>
              <a:rPr lang="en"/>
              <a:t>Tests are hard to write, but easy to run.</a:t>
            </a:r>
            <a:endParaRPr/>
          </a:p>
          <a:p>
            <a:pPr indent="0" lvl="0" marL="0" rtl="0" algn="l">
              <a:spcBef>
                <a:spcPts val="800"/>
              </a:spcBef>
              <a:spcAft>
                <a:spcPts val="800"/>
              </a:spcAft>
              <a:buNone/>
            </a:pPr>
            <a:r>
              <a:rPr lang="en"/>
              <a:t>Maximize the benefit of testing by writing </a:t>
            </a:r>
            <a:r>
              <a:rPr lang="en"/>
              <a:t>tests first (or early)</a:t>
            </a:r>
            <a:r>
              <a:rPr lang="en"/>
              <a:t> and code</a:t>
            </a:r>
            <a:r>
              <a:rPr lang="en"/>
              <a:t> afterwards</a:t>
            </a:r>
            <a:r>
              <a:rPr lang="en"/>
              <a:t>.</a:t>
            </a:r>
            <a:endParaRPr/>
          </a:p>
        </p:txBody>
      </p:sp>
      <p:sp>
        <p:nvSpPr>
          <p:cNvPr id="239" name="Google Shape;239;p3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0" name="Google Shape;240;p33">
            <a:hlinkClick r:id="rId3"/>
          </p:cNvPr>
          <p:cNvSpPr/>
          <p:nvPr/>
        </p:nvSpPr>
        <p:spPr>
          <a:xfrm>
            <a:off x="4719000" y="524250"/>
            <a:ext cx="4023300" cy="1005900"/>
          </a:xfrm>
          <a:prstGeom prst="roundRect">
            <a:avLst>
              <a:gd fmla="val 3929" name="adj"/>
            </a:avLst>
          </a:prstGeom>
          <a:solidFill>
            <a:schemeClr val="lt1"/>
          </a:solid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1600">
                <a:solidFill>
                  <a:schemeClr val="accent1"/>
                </a:solidFill>
                <a:latin typeface="Roboto"/>
                <a:ea typeface="Roboto"/>
                <a:cs typeface="Roboto"/>
                <a:sym typeface="Roboto"/>
              </a:rPr>
              <a:t>The point here is that information is the most important thing and you need to do whatever’s necessary to get information.</a:t>
            </a:r>
            <a:endParaRPr b="1" sz="1600">
              <a:solidFill>
                <a:schemeClr val="accent1"/>
              </a:solidFill>
              <a:latin typeface="Roboto"/>
              <a:ea typeface="Roboto"/>
              <a:cs typeface="Roboto"/>
              <a:sym typeface="Roboto"/>
            </a:endParaRPr>
          </a:p>
        </p:txBody>
      </p:sp>
      <p:sp>
        <p:nvSpPr>
          <p:cNvPr id="241" name="Google Shape;241;p33"/>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What does debugging a program look like? (Julia Evans)</a:t>
            </a:r>
            <a:endParaRPr sz="600">
              <a:solidFill>
                <a:srgbClr val="595959"/>
              </a:solidFill>
              <a:latin typeface="Roboto Light"/>
              <a:ea typeface="Roboto Light"/>
              <a:cs typeface="Roboto Light"/>
              <a:sym typeface="Roboto Light"/>
            </a:endParaRPr>
          </a:p>
        </p:txBody>
      </p:sp>
      <p:sp>
        <p:nvSpPr>
          <p:cNvPr id="242" name="Google Shape;242;p33"/>
          <p:cNvSpPr txBox="1"/>
          <p:nvPr/>
        </p:nvSpPr>
        <p:spPr>
          <a:xfrm>
            <a:off x="2194500" y="2286000"/>
            <a:ext cx="5120700" cy="68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dk2"/>
                </a:solidFill>
                <a:latin typeface="Roboto Slab"/>
                <a:ea typeface="Roboto Slab"/>
                <a:cs typeface="Roboto Slab"/>
                <a:sym typeface="Roboto Slab"/>
              </a:rPr>
              <a:t>“I’m almost done, I just need to make sure it works.”</a:t>
            </a:r>
            <a:endParaRPr sz="1600">
              <a:solidFill>
                <a:schemeClr val="dk2"/>
              </a:solidFill>
              <a:latin typeface="Roboto Slab"/>
              <a:ea typeface="Roboto Slab"/>
              <a:cs typeface="Roboto Slab"/>
              <a:sym typeface="Roboto Slab"/>
            </a:endParaRPr>
          </a:p>
          <a:p>
            <a:pPr indent="457200" lvl="0" marL="0" rtl="0" algn="l">
              <a:lnSpc>
                <a:spcPct val="115000"/>
              </a:lnSpc>
              <a:spcBef>
                <a:spcPts val="0"/>
              </a:spcBef>
              <a:spcAft>
                <a:spcPts val="0"/>
              </a:spcAft>
              <a:buNone/>
            </a:pPr>
            <a:r>
              <a:rPr lang="en" sz="1600">
                <a:solidFill>
                  <a:schemeClr val="dk2"/>
                </a:solidFill>
                <a:latin typeface="Roboto Slab"/>
                <a:ea typeface="Roboto Slab"/>
                <a:cs typeface="Roboto Slab"/>
                <a:sym typeface="Roboto Slab"/>
              </a:rPr>
              <a:t>– Famous last words</a:t>
            </a:r>
            <a:endParaRPr sz="1600">
              <a:solidFill>
                <a:schemeClr val="dk2"/>
              </a:solidFill>
              <a:latin typeface="Roboto Slab"/>
              <a:ea typeface="Roboto Slab"/>
              <a:cs typeface="Roboto Slab"/>
              <a:sym typeface="Roboto Slab"/>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Test-Driven Development</a:t>
            </a:r>
            <a:endParaRPr/>
          </a:p>
        </p:txBody>
      </p:sp>
      <p:sp>
        <p:nvSpPr>
          <p:cNvPr id="248" name="Google Shape;248;p34"/>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330200" lvl="0" marL="457200" rtl="0" algn="l">
              <a:spcBef>
                <a:spcPts val="1000"/>
              </a:spcBef>
              <a:spcAft>
                <a:spcPts val="0"/>
              </a:spcAft>
              <a:buSzPts val="1600"/>
              <a:buAutoNum type="arabicPeriod"/>
            </a:pPr>
            <a:r>
              <a:rPr lang="en"/>
              <a:t>Identify a new feature.</a:t>
            </a:r>
            <a:endParaRPr/>
          </a:p>
          <a:p>
            <a:pPr indent="-330200" lvl="0" marL="457200" rtl="0" algn="l">
              <a:spcBef>
                <a:spcPts val="1000"/>
              </a:spcBef>
              <a:spcAft>
                <a:spcPts val="0"/>
              </a:spcAft>
              <a:buSzPts val="1600"/>
              <a:buAutoNum type="arabicPeriod"/>
            </a:pPr>
            <a:r>
              <a:rPr lang="en"/>
              <a:t>Write a unit test for that feature.</a:t>
            </a:r>
            <a:endParaRPr/>
          </a:p>
          <a:p>
            <a:pPr indent="-330200" lvl="0" marL="457200" rtl="0" algn="l">
              <a:spcBef>
                <a:spcPts val="1000"/>
              </a:spcBef>
              <a:spcAft>
                <a:spcPts val="0"/>
              </a:spcAft>
              <a:buSzPts val="1600"/>
              <a:buAutoNum type="arabicPeriod"/>
            </a:pPr>
            <a:r>
              <a:rPr b="1" lang="en">
                <a:solidFill>
                  <a:srgbClr val="CC0000"/>
                </a:solidFill>
                <a:latin typeface="Roboto"/>
                <a:ea typeface="Roboto"/>
                <a:cs typeface="Roboto"/>
                <a:sym typeface="Roboto"/>
              </a:rPr>
              <a:t>RED</a:t>
            </a:r>
            <a:r>
              <a:rPr lang="en"/>
              <a:t>: Run the test. It should fail.</a:t>
            </a:r>
            <a:endParaRPr/>
          </a:p>
          <a:p>
            <a:pPr indent="-330200" lvl="0" marL="457200" rtl="0" algn="l">
              <a:spcBef>
                <a:spcPts val="1000"/>
              </a:spcBef>
              <a:spcAft>
                <a:spcPts val="0"/>
              </a:spcAft>
              <a:buSzPts val="1600"/>
              <a:buAutoNum type="arabicPeriod"/>
            </a:pPr>
            <a:r>
              <a:rPr b="1" lang="en">
                <a:solidFill>
                  <a:srgbClr val="6AA84F"/>
                </a:solidFill>
                <a:latin typeface="Roboto"/>
                <a:ea typeface="Roboto"/>
                <a:cs typeface="Roboto"/>
                <a:sym typeface="Roboto"/>
              </a:rPr>
              <a:t>GREEN</a:t>
            </a:r>
            <a:r>
              <a:rPr lang="en"/>
              <a:t>: Write code that passes test.</a:t>
            </a:r>
            <a:endParaRPr/>
          </a:p>
          <a:p>
            <a:pPr indent="-330200" lvl="0" marL="457200" rtl="0" algn="l">
              <a:spcBef>
                <a:spcPts val="1000"/>
              </a:spcBef>
              <a:spcAft>
                <a:spcPts val="0"/>
              </a:spcAft>
              <a:buSzPts val="1600"/>
              <a:buAutoNum type="arabicPeriod"/>
            </a:pPr>
            <a:r>
              <a:rPr b="1" lang="en">
                <a:solidFill>
                  <a:srgbClr val="F1C232"/>
                </a:solidFill>
                <a:latin typeface="Roboto"/>
                <a:ea typeface="Roboto"/>
                <a:cs typeface="Roboto"/>
                <a:sym typeface="Roboto"/>
              </a:rPr>
              <a:t>REFACTOR</a:t>
            </a:r>
            <a:r>
              <a:rPr lang="en"/>
              <a:t>: Improve code quality.</a:t>
            </a:r>
            <a:endParaRPr/>
          </a:p>
          <a:p>
            <a:pPr indent="0" lvl="0" marL="0" rtl="0" algn="l">
              <a:spcBef>
                <a:spcPts val="1000"/>
              </a:spcBef>
              <a:spcAft>
                <a:spcPts val="800"/>
              </a:spcAft>
              <a:buNone/>
            </a:pPr>
            <a:r>
              <a:t/>
            </a:r>
            <a:endParaRPr/>
          </a:p>
        </p:txBody>
      </p:sp>
      <p:sp>
        <p:nvSpPr>
          <p:cNvPr id="249" name="Google Shape;249;p3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34"/>
          <p:cNvPicPr preferRelativeResize="0"/>
          <p:nvPr/>
        </p:nvPicPr>
        <p:blipFill>
          <a:blip r:embed="rId3">
            <a:alphaModFix/>
          </a:blip>
          <a:stretch>
            <a:fillRect/>
          </a:stretch>
        </p:blipFill>
        <p:spPr>
          <a:xfrm>
            <a:off x="4892638" y="1530150"/>
            <a:ext cx="3676030" cy="3621850"/>
          </a:xfrm>
          <a:prstGeom prst="rect">
            <a:avLst/>
          </a:prstGeom>
          <a:noFill/>
          <a:ln>
            <a:noFill/>
          </a:ln>
        </p:spPr>
      </p:pic>
      <p:sp>
        <p:nvSpPr>
          <p:cNvPr id="251" name="Google Shape;251;p34">
            <a:hlinkClick r:id="rId4"/>
          </p:cNvPr>
          <p:cNvSpPr/>
          <p:nvPr/>
        </p:nvSpPr>
        <p:spPr>
          <a:xfrm>
            <a:off x="4719000" y="524250"/>
            <a:ext cx="4023300" cy="1005900"/>
          </a:xfrm>
          <a:prstGeom prst="roundRect">
            <a:avLst>
              <a:gd fmla="val 3929" name="adj"/>
            </a:avLst>
          </a:prstGeom>
          <a:solidFill>
            <a:schemeClr val="lt1"/>
          </a:solid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1600">
                <a:solidFill>
                  <a:schemeClr val="accent1"/>
                </a:solidFill>
                <a:latin typeface="Roboto"/>
                <a:ea typeface="Roboto"/>
                <a:cs typeface="Roboto"/>
                <a:sym typeface="Roboto"/>
              </a:rPr>
              <a:t>The point here is that information is the most important thing and you need to do whatever’s necessary to get information.</a:t>
            </a:r>
            <a:endParaRPr b="1" sz="1600">
              <a:solidFill>
                <a:schemeClr val="accent1"/>
              </a:solidFill>
              <a:latin typeface="Roboto"/>
              <a:ea typeface="Roboto"/>
              <a:cs typeface="Roboto"/>
              <a:sym typeface="Roboto"/>
            </a:endParaRPr>
          </a:p>
        </p:txBody>
      </p:sp>
      <p:sp>
        <p:nvSpPr>
          <p:cNvPr id="252" name="Google Shape;252;p34"/>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What does debugging a program look like? (Julia Evans); Red-Shirt, Red, Green, Refactor - A TDD Fairytale (Ryan Tablada)</a:t>
            </a:r>
            <a:endParaRPr sz="600">
              <a:solidFill>
                <a:srgbClr val="595959"/>
              </a:solidFill>
              <a:latin typeface="Roboto Light"/>
              <a:ea typeface="Roboto Light"/>
              <a:cs typeface="Roboto Light"/>
              <a:sym typeface="Roboto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5"/>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Running tests is </a:t>
            </a:r>
            <a:r>
              <a:rPr lang="en"/>
              <a:t>virtually free compared to other sciences</a:t>
            </a:r>
            <a:endParaRPr/>
          </a:p>
        </p:txBody>
      </p:sp>
      <p:sp>
        <p:nvSpPr>
          <p:cNvPr id="258" name="Google Shape;258;p3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9" name="Google Shape;259;p35"/>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Algorithms (Robert Sedgewick, Kevin Wayne/Princeton)</a:t>
            </a:r>
            <a:endParaRPr sz="600">
              <a:solidFill>
                <a:srgbClr val="595959"/>
              </a:solidFill>
              <a:latin typeface="Roboto Light"/>
              <a:ea typeface="Roboto Light"/>
              <a:cs typeface="Roboto Light"/>
              <a:sym typeface="Roboto Light"/>
            </a:endParaRPr>
          </a:p>
        </p:txBody>
      </p:sp>
      <p:pic>
        <p:nvPicPr>
          <p:cNvPr id="260" name="Google Shape;260;p35"/>
          <p:cNvPicPr preferRelativeResize="0"/>
          <p:nvPr/>
        </p:nvPicPr>
        <p:blipFill rotWithShape="1">
          <a:blip r:embed="rId3">
            <a:alphaModFix/>
          </a:blip>
          <a:srcRect b="0" l="8155" r="25213" t="0"/>
          <a:stretch/>
        </p:blipFill>
        <p:spPr>
          <a:xfrm>
            <a:off x="342900" y="1291650"/>
            <a:ext cx="1828800" cy="1828800"/>
          </a:xfrm>
          <a:prstGeom prst="rect">
            <a:avLst/>
          </a:prstGeom>
          <a:noFill/>
          <a:ln>
            <a:noFill/>
          </a:ln>
        </p:spPr>
      </p:pic>
      <p:pic>
        <p:nvPicPr>
          <p:cNvPr id="261" name="Google Shape;261;p35"/>
          <p:cNvPicPr preferRelativeResize="0"/>
          <p:nvPr/>
        </p:nvPicPr>
        <p:blipFill>
          <a:blip r:embed="rId4">
            <a:alphaModFix/>
          </a:blip>
          <a:stretch>
            <a:fillRect/>
          </a:stretch>
        </p:blipFill>
        <p:spPr>
          <a:xfrm>
            <a:off x="2552697" y="1291650"/>
            <a:ext cx="1828800" cy="1828800"/>
          </a:xfrm>
          <a:prstGeom prst="rect">
            <a:avLst/>
          </a:prstGeom>
          <a:noFill/>
          <a:ln>
            <a:noFill/>
          </a:ln>
        </p:spPr>
      </p:pic>
      <p:sp>
        <p:nvSpPr>
          <p:cNvPr id="262" name="Google Shape;262;p35"/>
          <p:cNvSpPr txBox="1"/>
          <p:nvPr/>
        </p:nvSpPr>
        <p:spPr>
          <a:xfrm>
            <a:off x="342900" y="3120450"/>
            <a:ext cx="1828800" cy="73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dk2"/>
                </a:solidFill>
                <a:latin typeface="Roboto"/>
                <a:ea typeface="Roboto"/>
                <a:cs typeface="Roboto"/>
                <a:sym typeface="Roboto"/>
              </a:rPr>
              <a:t>Chemistry</a:t>
            </a:r>
            <a:br>
              <a:rPr lang="en" sz="1600">
                <a:solidFill>
                  <a:schemeClr val="dk2"/>
                </a:solidFill>
                <a:latin typeface="Roboto"/>
                <a:ea typeface="Roboto"/>
                <a:cs typeface="Roboto"/>
                <a:sym typeface="Roboto"/>
              </a:rPr>
            </a:br>
            <a:r>
              <a:rPr lang="en" sz="1600">
                <a:solidFill>
                  <a:schemeClr val="dk2"/>
                </a:solidFill>
                <a:latin typeface="Roboto"/>
                <a:ea typeface="Roboto"/>
                <a:cs typeface="Roboto"/>
                <a:sym typeface="Roboto"/>
              </a:rPr>
              <a:t>(~1 </a:t>
            </a:r>
            <a:r>
              <a:rPr lang="en" sz="1600">
                <a:solidFill>
                  <a:schemeClr val="dk2"/>
                </a:solidFill>
                <a:latin typeface="Roboto"/>
                <a:ea typeface="Roboto"/>
                <a:cs typeface="Roboto"/>
                <a:sym typeface="Roboto"/>
              </a:rPr>
              <a:t>test/</a:t>
            </a:r>
            <a:r>
              <a:rPr lang="en" sz="1600">
                <a:solidFill>
                  <a:schemeClr val="dk2"/>
                </a:solidFill>
                <a:latin typeface="Roboto"/>
                <a:ea typeface="Roboto"/>
                <a:cs typeface="Roboto"/>
                <a:sym typeface="Roboto"/>
              </a:rPr>
              <a:t>day)</a:t>
            </a:r>
            <a:endParaRPr sz="1600">
              <a:solidFill>
                <a:schemeClr val="dk2"/>
              </a:solidFill>
              <a:latin typeface="Roboto"/>
              <a:ea typeface="Roboto"/>
              <a:cs typeface="Roboto"/>
              <a:sym typeface="Roboto"/>
            </a:endParaRPr>
          </a:p>
        </p:txBody>
      </p:sp>
      <p:sp>
        <p:nvSpPr>
          <p:cNvPr id="263" name="Google Shape;263;p35"/>
          <p:cNvSpPr txBox="1"/>
          <p:nvPr/>
        </p:nvSpPr>
        <p:spPr>
          <a:xfrm>
            <a:off x="2552700" y="3120450"/>
            <a:ext cx="1828800" cy="73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dk2"/>
                </a:solidFill>
                <a:latin typeface="Roboto"/>
                <a:ea typeface="Roboto"/>
                <a:cs typeface="Roboto"/>
                <a:sym typeface="Roboto"/>
              </a:rPr>
              <a:t>Biology</a:t>
            </a:r>
            <a:br>
              <a:rPr lang="en" sz="1600">
                <a:solidFill>
                  <a:schemeClr val="dk2"/>
                </a:solidFill>
                <a:latin typeface="Roboto"/>
                <a:ea typeface="Roboto"/>
                <a:cs typeface="Roboto"/>
                <a:sym typeface="Roboto"/>
              </a:rPr>
            </a:br>
            <a:r>
              <a:rPr lang="en" sz="1600">
                <a:solidFill>
                  <a:schemeClr val="dk2"/>
                </a:solidFill>
                <a:latin typeface="Roboto"/>
                <a:ea typeface="Roboto"/>
                <a:cs typeface="Roboto"/>
                <a:sym typeface="Roboto"/>
              </a:rPr>
              <a:t>(~1 </a:t>
            </a:r>
            <a:r>
              <a:rPr lang="en" sz="1600">
                <a:solidFill>
                  <a:schemeClr val="dk2"/>
                </a:solidFill>
                <a:latin typeface="Roboto"/>
                <a:ea typeface="Roboto"/>
                <a:cs typeface="Roboto"/>
                <a:sym typeface="Roboto"/>
              </a:rPr>
              <a:t>test/</a:t>
            </a:r>
            <a:r>
              <a:rPr lang="en" sz="1600">
                <a:solidFill>
                  <a:schemeClr val="dk2"/>
                </a:solidFill>
                <a:latin typeface="Roboto"/>
                <a:ea typeface="Roboto"/>
                <a:cs typeface="Roboto"/>
                <a:sym typeface="Roboto"/>
              </a:rPr>
              <a:t>month)</a:t>
            </a:r>
            <a:endParaRPr sz="1600">
              <a:solidFill>
                <a:schemeClr val="dk2"/>
              </a:solidFill>
              <a:latin typeface="Roboto"/>
              <a:ea typeface="Roboto"/>
              <a:cs typeface="Roboto"/>
              <a:sym typeface="Roboto"/>
            </a:endParaRPr>
          </a:p>
        </p:txBody>
      </p:sp>
      <p:sp>
        <p:nvSpPr>
          <p:cNvPr id="264" name="Google Shape;264;p35"/>
          <p:cNvSpPr txBox="1"/>
          <p:nvPr/>
        </p:nvSpPr>
        <p:spPr>
          <a:xfrm>
            <a:off x="4762500" y="3120450"/>
            <a:ext cx="1828800" cy="73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dk2"/>
                </a:solidFill>
                <a:latin typeface="Roboto"/>
                <a:ea typeface="Roboto"/>
                <a:cs typeface="Roboto"/>
                <a:sym typeface="Roboto"/>
              </a:rPr>
              <a:t>Physics</a:t>
            </a:r>
            <a:br>
              <a:rPr lang="en" sz="1600">
                <a:solidFill>
                  <a:schemeClr val="dk2"/>
                </a:solidFill>
                <a:latin typeface="Roboto"/>
                <a:ea typeface="Roboto"/>
                <a:cs typeface="Roboto"/>
                <a:sym typeface="Roboto"/>
              </a:rPr>
            </a:br>
            <a:r>
              <a:rPr lang="en" sz="1600">
                <a:solidFill>
                  <a:schemeClr val="dk2"/>
                </a:solidFill>
                <a:latin typeface="Roboto"/>
                <a:ea typeface="Roboto"/>
                <a:cs typeface="Roboto"/>
                <a:sym typeface="Roboto"/>
              </a:rPr>
              <a:t>(~1 test/month+)</a:t>
            </a:r>
            <a:endParaRPr sz="1600">
              <a:solidFill>
                <a:schemeClr val="dk2"/>
              </a:solidFill>
              <a:latin typeface="Roboto"/>
              <a:ea typeface="Roboto"/>
              <a:cs typeface="Roboto"/>
              <a:sym typeface="Roboto"/>
            </a:endParaRPr>
          </a:p>
        </p:txBody>
      </p:sp>
      <p:sp>
        <p:nvSpPr>
          <p:cNvPr id="265" name="Google Shape;265;p35"/>
          <p:cNvSpPr txBox="1"/>
          <p:nvPr/>
        </p:nvSpPr>
        <p:spPr>
          <a:xfrm>
            <a:off x="6972300" y="3120450"/>
            <a:ext cx="1828800" cy="7314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en" sz="1600">
                <a:solidFill>
                  <a:schemeClr val="dk2"/>
                </a:solidFill>
                <a:latin typeface="Roboto"/>
                <a:ea typeface="Roboto"/>
                <a:cs typeface="Roboto"/>
                <a:sym typeface="Roboto"/>
              </a:rPr>
              <a:t>CS</a:t>
            </a:r>
            <a:br>
              <a:rPr lang="en" sz="1600">
                <a:solidFill>
                  <a:schemeClr val="dk2"/>
                </a:solidFill>
                <a:latin typeface="Roboto"/>
                <a:ea typeface="Roboto"/>
                <a:cs typeface="Roboto"/>
                <a:sym typeface="Roboto"/>
              </a:rPr>
            </a:br>
            <a:r>
              <a:rPr lang="en" sz="1600">
                <a:solidFill>
                  <a:schemeClr val="dk2"/>
                </a:solidFill>
                <a:latin typeface="Roboto"/>
                <a:ea typeface="Roboto"/>
                <a:cs typeface="Roboto"/>
                <a:sym typeface="Roboto"/>
              </a:rPr>
              <a:t>(1+ test/sec)</a:t>
            </a:r>
            <a:endParaRPr sz="1600">
              <a:solidFill>
                <a:schemeClr val="dk2"/>
              </a:solidFill>
              <a:latin typeface="Roboto"/>
              <a:ea typeface="Roboto"/>
              <a:cs typeface="Roboto"/>
              <a:sym typeface="Roboto"/>
            </a:endParaRPr>
          </a:p>
        </p:txBody>
      </p:sp>
      <p:pic>
        <p:nvPicPr>
          <p:cNvPr id="266" name="Google Shape;266;p35"/>
          <p:cNvPicPr preferRelativeResize="0"/>
          <p:nvPr/>
        </p:nvPicPr>
        <p:blipFill rotWithShape="1">
          <a:blip r:embed="rId5">
            <a:alphaModFix/>
          </a:blip>
          <a:srcRect b="0" l="14994" r="18271" t="0"/>
          <a:stretch/>
        </p:blipFill>
        <p:spPr>
          <a:xfrm>
            <a:off x="6972300" y="1291650"/>
            <a:ext cx="1828800" cy="1828799"/>
          </a:xfrm>
          <a:prstGeom prst="rect">
            <a:avLst/>
          </a:prstGeom>
          <a:noFill/>
          <a:ln>
            <a:noFill/>
          </a:ln>
        </p:spPr>
      </p:pic>
      <p:pic>
        <p:nvPicPr>
          <p:cNvPr id="267" name="Google Shape;267;p35"/>
          <p:cNvPicPr preferRelativeResize="0"/>
          <p:nvPr/>
        </p:nvPicPr>
        <p:blipFill rotWithShape="1">
          <a:blip r:embed="rId6">
            <a:alphaModFix/>
          </a:blip>
          <a:srcRect b="0" l="12365" r="12372" t="0"/>
          <a:stretch/>
        </p:blipFill>
        <p:spPr>
          <a:xfrm>
            <a:off x="4816662" y="1405950"/>
            <a:ext cx="1720475" cy="1714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6"/>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Role of Information</a:t>
            </a:r>
            <a:endParaRPr/>
          </a:p>
        </p:txBody>
      </p:sp>
      <p:sp>
        <p:nvSpPr>
          <p:cNvPr id="273" name="Google Shape;273;p3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4" name="Google Shape;274;p36"/>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What does debugging a program look like? (Julia Evans); The Debugging Mindset (Devon H. O’Dell/ACM Queue)</a:t>
            </a:r>
            <a:endParaRPr sz="600">
              <a:solidFill>
                <a:srgbClr val="595959"/>
              </a:solidFill>
              <a:latin typeface="Roboto Light"/>
              <a:ea typeface="Roboto Light"/>
              <a:cs typeface="Roboto Light"/>
              <a:sym typeface="Roboto Light"/>
            </a:endParaRPr>
          </a:p>
        </p:txBody>
      </p:sp>
      <p:sp>
        <p:nvSpPr>
          <p:cNvPr id="275" name="Google Shape;275;p36"/>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How are bugs fixed? Here’s one proposal.</a:t>
            </a:r>
            <a:br>
              <a:rPr lang="en"/>
            </a:br>
            <a:endParaRPr/>
          </a:p>
          <a:p>
            <a:pPr indent="-330200" lvl="0" marL="457200" rtl="0" algn="l">
              <a:spcBef>
                <a:spcPts val="1000"/>
              </a:spcBef>
              <a:spcAft>
                <a:spcPts val="0"/>
              </a:spcAft>
              <a:buSzPts val="1600"/>
              <a:buChar char="•"/>
            </a:pPr>
            <a:r>
              <a:rPr lang="en"/>
              <a:t>Productive changes fix bugs.</a:t>
            </a:r>
            <a:endParaRPr/>
          </a:p>
          <a:p>
            <a:pPr indent="-330200" lvl="0" marL="457200" rtl="0" algn="l">
              <a:spcBef>
                <a:spcPts val="1000"/>
              </a:spcBef>
              <a:spcAft>
                <a:spcPts val="0"/>
              </a:spcAft>
              <a:buSzPts val="1600"/>
              <a:buChar char="•"/>
            </a:pPr>
            <a:r>
              <a:rPr lang="en"/>
              <a:t>Information gathered about the system informs productive changes.</a:t>
            </a:r>
            <a:endParaRPr/>
          </a:p>
          <a:p>
            <a:pPr indent="-330200" lvl="0" marL="457200" rtl="0" algn="l">
              <a:spcBef>
                <a:spcPts val="1000"/>
              </a:spcBef>
              <a:spcAft>
                <a:spcPts val="0"/>
              </a:spcAft>
              <a:buSzPts val="1600"/>
              <a:buChar char="•"/>
            </a:pPr>
            <a:r>
              <a:rPr lang="en"/>
              <a:t>A hypothesis guides information gathering and testing.</a:t>
            </a:r>
            <a:endParaRPr/>
          </a:p>
          <a:p>
            <a:pPr indent="-330200" lvl="0" marL="457200" rtl="0" algn="l">
              <a:spcBef>
                <a:spcPts val="1000"/>
              </a:spcBef>
              <a:spcAft>
                <a:spcPts val="1000"/>
              </a:spcAft>
              <a:buSzPts val="1600"/>
              <a:buChar char="•"/>
            </a:pPr>
            <a:r>
              <a:rPr lang="en"/>
              <a:t>Things we know about the problem inform how we choose hypotheses.</a:t>
            </a:r>
            <a:endParaRPr/>
          </a:p>
        </p:txBody>
      </p:sp>
      <p:sp>
        <p:nvSpPr>
          <p:cNvPr id="276" name="Google Shape;276;p36"/>
          <p:cNvSpPr/>
          <p:nvPr/>
        </p:nvSpPr>
        <p:spPr>
          <a:xfrm>
            <a:off x="4719000" y="3639056"/>
            <a:ext cx="4023300" cy="6858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ArrayQueue maintains certain invariants.</a:t>
            </a:r>
            <a:endParaRPr b="1" sz="1600">
              <a:solidFill>
                <a:schemeClr val="lt1"/>
              </a:solidFill>
              <a:latin typeface="Roboto"/>
              <a:ea typeface="Roboto"/>
              <a:cs typeface="Roboto"/>
              <a:sym typeface="Roboto"/>
            </a:endParaRPr>
          </a:p>
          <a:p>
            <a:pPr indent="0" lvl="0" marL="0" rtl="0" algn="l">
              <a:spcBef>
                <a:spcPts val="0"/>
              </a:spcBef>
              <a:spcAft>
                <a:spcPts val="0"/>
              </a:spcAft>
              <a:buNone/>
            </a:pPr>
            <a:r>
              <a:rPr b="1" lang="en" sz="1600">
                <a:solidFill>
                  <a:schemeClr val="lt1"/>
                </a:solidFill>
                <a:latin typeface="Roboto"/>
                <a:ea typeface="Roboto"/>
                <a:cs typeface="Roboto"/>
                <a:sym typeface="Roboto"/>
              </a:rPr>
              <a:t>Unexpected result after add and remove.</a:t>
            </a:r>
            <a:endParaRPr b="1" sz="1600">
              <a:solidFill>
                <a:schemeClr val="lt1"/>
              </a:solidFill>
              <a:latin typeface="Roboto"/>
              <a:ea typeface="Roboto"/>
              <a:cs typeface="Roboto"/>
              <a:sym typeface="Roboto"/>
            </a:endParaRPr>
          </a:p>
        </p:txBody>
      </p:sp>
      <p:sp>
        <p:nvSpPr>
          <p:cNvPr id="277" name="Google Shape;277;p36"/>
          <p:cNvSpPr/>
          <p:nvPr/>
        </p:nvSpPr>
        <p:spPr>
          <a:xfrm>
            <a:off x="4719000" y="2953256"/>
            <a:ext cx="4023300" cy="6858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The remove method decrements the size variable even when the queue is empty.</a:t>
            </a:r>
            <a:endParaRPr b="1" sz="1600">
              <a:solidFill>
                <a:schemeClr val="lt1"/>
              </a:solidFill>
              <a:latin typeface="Roboto"/>
              <a:ea typeface="Roboto"/>
              <a:cs typeface="Roboto"/>
              <a:sym typeface="Roboto"/>
            </a:endParaRPr>
          </a:p>
        </p:txBody>
      </p:sp>
      <p:sp>
        <p:nvSpPr>
          <p:cNvPr id="278" name="Google Shape;278;p36"/>
          <p:cNvSpPr/>
          <p:nvPr/>
        </p:nvSpPr>
        <p:spPr>
          <a:xfrm>
            <a:off x="4719000" y="2267456"/>
            <a:ext cx="4023300" cy="6858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1"/>
                </a:solidFill>
                <a:latin typeface="Roboto"/>
                <a:ea typeface="Roboto"/>
                <a:cs typeface="Roboto"/>
                <a:sym typeface="Roboto"/>
              </a:rPr>
              <a:t>Modify the remove method to handle the special case of removing if empty.</a:t>
            </a:r>
            <a:endParaRPr b="1" sz="1600">
              <a:solidFill>
                <a:schemeClr val="accent1"/>
              </a:solidFill>
              <a:latin typeface="Roboto"/>
              <a:ea typeface="Roboto"/>
              <a:cs typeface="Roboto"/>
              <a:sym typeface="Roboto"/>
            </a:endParaRPr>
          </a:p>
        </p:txBody>
      </p:sp>
      <p:sp>
        <p:nvSpPr>
          <p:cNvPr id="279" name="Google Shape;279;p36">
            <a:hlinkClick r:id="rId3"/>
          </p:cNvPr>
          <p:cNvSpPr/>
          <p:nvPr/>
        </p:nvSpPr>
        <p:spPr>
          <a:xfrm>
            <a:off x="4719000" y="524250"/>
            <a:ext cx="4023300" cy="1005900"/>
          </a:xfrm>
          <a:prstGeom prst="roundRect">
            <a:avLst>
              <a:gd fmla="val 3929" name="adj"/>
            </a:avLst>
          </a:prstGeom>
          <a:solidFill>
            <a:schemeClr val="lt1"/>
          </a:solid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1600">
                <a:solidFill>
                  <a:schemeClr val="accent1"/>
                </a:solidFill>
                <a:latin typeface="Roboto"/>
                <a:ea typeface="Roboto"/>
                <a:cs typeface="Roboto"/>
                <a:sym typeface="Roboto"/>
              </a:rPr>
              <a:t>The point here is that information is the most important thing and you need to do whatever’s necessary to get information.</a:t>
            </a:r>
            <a:endParaRPr b="1" sz="1600">
              <a:solidFill>
                <a:schemeClr val="accent1"/>
              </a:solidFill>
              <a:latin typeface="Roboto"/>
              <a:ea typeface="Roboto"/>
              <a:cs typeface="Roboto"/>
              <a:sym typeface="Roboto"/>
            </a:endParaRPr>
          </a:p>
        </p:txBody>
      </p:sp>
      <p:sp>
        <p:nvSpPr>
          <p:cNvPr id="280" name="Google Shape;280;p36"/>
          <p:cNvSpPr/>
          <p:nvPr/>
        </p:nvSpPr>
        <p:spPr>
          <a:xfrm>
            <a:off x="4526400" y="3844850"/>
            <a:ext cx="274200" cy="2742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1</a:t>
            </a:r>
            <a:endParaRPr b="1" sz="1200">
              <a:solidFill>
                <a:schemeClr val="lt1"/>
              </a:solidFill>
              <a:latin typeface="Roboto"/>
              <a:ea typeface="Roboto"/>
              <a:cs typeface="Roboto"/>
              <a:sym typeface="Roboto"/>
            </a:endParaRPr>
          </a:p>
        </p:txBody>
      </p:sp>
      <p:sp>
        <p:nvSpPr>
          <p:cNvPr id="281" name="Google Shape;281;p36"/>
          <p:cNvSpPr/>
          <p:nvPr/>
        </p:nvSpPr>
        <p:spPr>
          <a:xfrm>
            <a:off x="4526400" y="3159050"/>
            <a:ext cx="274200" cy="2742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2</a:t>
            </a:r>
            <a:endParaRPr b="1" sz="1200">
              <a:solidFill>
                <a:schemeClr val="lt1"/>
              </a:solidFill>
              <a:latin typeface="Roboto"/>
              <a:ea typeface="Roboto"/>
              <a:cs typeface="Roboto"/>
              <a:sym typeface="Roboto"/>
            </a:endParaRPr>
          </a:p>
        </p:txBody>
      </p:sp>
      <p:sp>
        <p:nvSpPr>
          <p:cNvPr id="282" name="Google Shape;282;p36"/>
          <p:cNvSpPr/>
          <p:nvPr/>
        </p:nvSpPr>
        <p:spPr>
          <a:xfrm>
            <a:off x="4526400" y="2473250"/>
            <a:ext cx="274200" cy="2742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3</a:t>
            </a:r>
            <a:endParaRPr b="1" sz="12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8056"/>
            <a:ext cx="4755000" cy="576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a:t>Real world analogues</a:t>
            </a:r>
            <a:endParaRPr u="sng">
              <a:solidFill>
                <a:schemeClr val="lt2"/>
              </a:solidFill>
            </a:endParaRPr>
          </a:p>
        </p:txBody>
      </p:sp>
      <p:pic>
        <p:nvPicPr>
          <p:cNvPr id="80" name="Google Shape;80;p16"/>
          <p:cNvPicPr preferRelativeResize="0"/>
          <p:nvPr/>
        </p:nvPicPr>
        <p:blipFill rotWithShape="1">
          <a:blip r:embed="rId3">
            <a:alphaModFix/>
          </a:blip>
          <a:srcRect b="0" l="-200" r="0" t="0"/>
          <a:stretch/>
        </p:blipFill>
        <p:spPr>
          <a:xfrm>
            <a:off x="5120650" y="0"/>
            <a:ext cx="4023360" cy="4023360"/>
          </a:xfrm>
          <a:prstGeom prst="rect">
            <a:avLst/>
          </a:prstGeom>
          <a:noFill/>
          <a:ln>
            <a:noFill/>
          </a:ln>
        </p:spPr>
      </p:pic>
      <p:sp>
        <p:nvSpPr>
          <p:cNvPr id="81" name="Google Shape;81;p16"/>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chemeClr val="dk2"/>
                </a:solidFill>
                <a:latin typeface="Roboto Light"/>
                <a:ea typeface="Roboto Light"/>
                <a:cs typeface="Roboto Light"/>
                <a:sym typeface="Roboto Light"/>
              </a:rPr>
              <a:t>Rubber duck assisting with debugging (Tom Morris/Wikimedia)</a:t>
            </a:r>
            <a:endParaRPr sz="600">
              <a:solidFill>
                <a:schemeClr val="dk2"/>
              </a:solidFill>
              <a:latin typeface="Roboto Light"/>
              <a:ea typeface="Roboto Light"/>
              <a:cs typeface="Roboto Light"/>
              <a:sym typeface="Roboto Light"/>
            </a:endParaRPr>
          </a:p>
        </p:txBody>
      </p:sp>
      <p:sp>
        <p:nvSpPr>
          <p:cNvPr id="82" name="Google Shape;82;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3" name="Google Shape;83;p16"/>
          <p:cNvSpPr txBox="1"/>
          <p:nvPr>
            <p:ph idx="1" type="body"/>
          </p:nvPr>
        </p:nvSpPr>
        <p:spPr>
          <a:xfrm>
            <a:off x="311700" y="1152144"/>
            <a:ext cx="47550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000"/>
              </a:spcBef>
              <a:spcAft>
                <a:spcPts val="0"/>
              </a:spcAft>
              <a:buNone/>
            </a:pPr>
            <a:r>
              <a:rPr lang="en" sz="3000" u="sng">
                <a:solidFill>
                  <a:schemeClr val="hlink"/>
                </a:solidFill>
                <a:latin typeface="Roboto Medium"/>
                <a:ea typeface="Roboto Medium"/>
                <a:cs typeface="Roboto Medium"/>
                <a:sym typeface="Roboto Medium"/>
                <a:hlinkClick r:id="rId4"/>
              </a:rPr>
              <a:t>Minimal working example</a:t>
            </a:r>
            <a:endParaRPr sz="3000">
              <a:latin typeface="Roboto Medium"/>
              <a:ea typeface="Roboto Medium"/>
              <a:cs typeface="Roboto Medium"/>
              <a:sym typeface="Roboto Medium"/>
            </a:endParaRPr>
          </a:p>
          <a:p>
            <a:pPr indent="0" lvl="0" marL="0" rtl="0" algn="l">
              <a:spcBef>
                <a:spcPts val="1000"/>
              </a:spcBef>
              <a:spcAft>
                <a:spcPts val="0"/>
              </a:spcAft>
              <a:buClr>
                <a:schemeClr val="dk1"/>
              </a:buClr>
              <a:buSzPts val="1100"/>
              <a:buFont typeface="Arial"/>
              <a:buNone/>
            </a:pPr>
            <a:r>
              <a:rPr lang="en" sz="3000" u="sng">
                <a:solidFill>
                  <a:schemeClr val="accent1"/>
                </a:solidFill>
                <a:latin typeface="Roboto Medium"/>
                <a:ea typeface="Roboto Medium"/>
                <a:cs typeface="Roboto Medium"/>
                <a:sym typeface="Roboto Medium"/>
                <a:hlinkClick r:id="rId5"/>
              </a:rPr>
              <a:t>Rubber duck debugging</a:t>
            </a:r>
            <a:endParaRPr sz="3000">
              <a:latin typeface="Roboto Medium"/>
              <a:ea typeface="Roboto Medium"/>
              <a:cs typeface="Roboto Medium"/>
              <a:sym typeface="Roboto Medium"/>
            </a:endParaRPr>
          </a:p>
          <a:p>
            <a:pPr indent="0" lvl="0" marL="0" rtl="0" algn="l">
              <a:spcBef>
                <a:spcPts val="1000"/>
              </a:spcBef>
              <a:spcAft>
                <a:spcPts val="1000"/>
              </a:spcAft>
              <a:buNone/>
            </a:pPr>
            <a:r>
              <a:rPr lang="en" sz="3000" u="sng">
                <a:solidFill>
                  <a:schemeClr val="hlink"/>
                </a:solidFill>
                <a:latin typeface="Roboto Medium"/>
                <a:ea typeface="Roboto Medium"/>
                <a:cs typeface="Roboto Medium"/>
                <a:sym typeface="Roboto Medium"/>
                <a:hlinkClick r:id="rId6"/>
              </a:rPr>
              <a:t>Scientific method</a:t>
            </a:r>
            <a:endParaRPr sz="3000">
              <a:latin typeface="Roboto Medium"/>
              <a:ea typeface="Roboto Medium"/>
              <a:cs typeface="Roboto Medium"/>
              <a:sym typeface="Roboto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ArrayQueue Demo</a:t>
            </a:r>
            <a:endParaRPr/>
          </a:p>
        </p:txBody>
      </p:sp>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cxnSp>
        <p:nvCxnSpPr>
          <p:cNvPr id="94" name="Google Shape;94;p18"/>
          <p:cNvCxnSpPr>
            <a:stCxn id="95" idx="1"/>
            <a:endCxn id="96" idx="1"/>
          </p:cNvCxnSpPr>
          <p:nvPr/>
        </p:nvCxnSpPr>
        <p:spPr>
          <a:xfrm>
            <a:off x="4526400" y="2610350"/>
            <a:ext cx="600" cy="1371600"/>
          </a:xfrm>
          <a:prstGeom prst="bentConnector3">
            <a:avLst>
              <a:gd fmla="val -39687500" name="adj1"/>
            </a:avLst>
          </a:prstGeom>
          <a:noFill/>
          <a:ln cap="flat" cmpd="sng" w="28575">
            <a:solidFill>
              <a:schemeClr val="accent1"/>
            </a:solidFill>
            <a:prstDash val="solid"/>
            <a:round/>
            <a:headEnd len="med" w="med" type="none"/>
            <a:tailEnd len="med" w="med" type="triangle"/>
          </a:ln>
        </p:spPr>
      </p:cxnSp>
      <p:sp>
        <p:nvSpPr>
          <p:cNvPr id="97" name="Google Shape;97;p18"/>
          <p:cNvSpPr txBox="1"/>
          <p:nvPr>
            <p:ph type="title"/>
          </p:nvPr>
        </p:nvSpPr>
        <p:spPr>
          <a:xfrm>
            <a:off x="311700" y="448056"/>
            <a:ext cx="3950100" cy="57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Role of Information</a:t>
            </a:r>
            <a:endParaRPr/>
          </a:p>
        </p:txBody>
      </p:sp>
      <p:sp>
        <p:nvSpPr>
          <p:cNvPr id="98" name="Google Shape;98;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9" name="Google Shape;99;p18"/>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What does debugging a program look like? (Julia Evans); The Debugging Mindset (Devon H. O’Dell/ACM Queue)</a:t>
            </a:r>
            <a:endParaRPr sz="600">
              <a:solidFill>
                <a:srgbClr val="595959"/>
              </a:solidFill>
              <a:latin typeface="Roboto Light"/>
              <a:ea typeface="Roboto Light"/>
              <a:cs typeface="Roboto Light"/>
              <a:sym typeface="Roboto Light"/>
            </a:endParaRPr>
          </a:p>
        </p:txBody>
      </p:sp>
      <p:sp>
        <p:nvSpPr>
          <p:cNvPr id="100" name="Google Shape;100;p18"/>
          <p:cNvSpPr txBox="1"/>
          <p:nvPr>
            <p:ph idx="1" type="body"/>
          </p:nvPr>
        </p:nvSpPr>
        <p:spPr>
          <a:xfrm>
            <a:off x="311700" y="1152144"/>
            <a:ext cx="3950100" cy="3420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i="1" lang="en"/>
              <a:t>How are bugs fixed? Here’s one proposal.</a:t>
            </a:r>
            <a:br>
              <a:rPr lang="en"/>
            </a:br>
            <a:endParaRPr/>
          </a:p>
          <a:p>
            <a:pPr indent="-330200" lvl="0" marL="457200" rtl="0" algn="l">
              <a:spcBef>
                <a:spcPts val="1000"/>
              </a:spcBef>
              <a:spcAft>
                <a:spcPts val="0"/>
              </a:spcAft>
              <a:buSzPts val="1600"/>
              <a:buChar char="•"/>
            </a:pPr>
            <a:r>
              <a:rPr lang="en"/>
              <a:t>Productive changes fix bugs.</a:t>
            </a:r>
            <a:endParaRPr/>
          </a:p>
          <a:p>
            <a:pPr indent="-330200" lvl="0" marL="457200" rtl="0" algn="l">
              <a:spcBef>
                <a:spcPts val="1000"/>
              </a:spcBef>
              <a:spcAft>
                <a:spcPts val="0"/>
              </a:spcAft>
              <a:buSzPts val="1600"/>
              <a:buChar char="•"/>
            </a:pPr>
            <a:r>
              <a:rPr lang="en"/>
              <a:t>Information gathered about the system informs productive changes.</a:t>
            </a:r>
            <a:endParaRPr/>
          </a:p>
          <a:p>
            <a:pPr indent="-330200" lvl="0" marL="457200" rtl="0" algn="l">
              <a:spcBef>
                <a:spcPts val="1000"/>
              </a:spcBef>
              <a:spcAft>
                <a:spcPts val="0"/>
              </a:spcAft>
              <a:buSzPts val="1600"/>
              <a:buChar char="•"/>
            </a:pPr>
            <a:r>
              <a:rPr lang="en"/>
              <a:t>A hypothesis guides information gathering and testing.</a:t>
            </a:r>
            <a:endParaRPr/>
          </a:p>
          <a:p>
            <a:pPr indent="-330200" lvl="0" marL="457200" rtl="0" algn="l">
              <a:spcBef>
                <a:spcPts val="1000"/>
              </a:spcBef>
              <a:spcAft>
                <a:spcPts val="1000"/>
              </a:spcAft>
              <a:buSzPts val="1600"/>
              <a:buChar char="•"/>
            </a:pPr>
            <a:r>
              <a:rPr lang="en"/>
              <a:t>Things we know about the problem inform how we choose hypotheses.</a:t>
            </a:r>
            <a:endParaRPr/>
          </a:p>
        </p:txBody>
      </p:sp>
      <p:sp>
        <p:nvSpPr>
          <p:cNvPr id="101" name="Google Shape;101;p18"/>
          <p:cNvSpPr/>
          <p:nvPr/>
        </p:nvSpPr>
        <p:spPr>
          <a:xfrm>
            <a:off x="4719000" y="3639056"/>
            <a:ext cx="4023300" cy="6858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ArrayQueue maintains certain invariants.</a:t>
            </a:r>
            <a:endParaRPr b="1" sz="1600">
              <a:solidFill>
                <a:schemeClr val="lt1"/>
              </a:solidFill>
              <a:latin typeface="Roboto"/>
              <a:ea typeface="Roboto"/>
              <a:cs typeface="Roboto"/>
              <a:sym typeface="Roboto"/>
            </a:endParaRPr>
          </a:p>
          <a:p>
            <a:pPr indent="0" lvl="0" marL="0" rtl="0" algn="l">
              <a:spcBef>
                <a:spcPts val="0"/>
              </a:spcBef>
              <a:spcAft>
                <a:spcPts val="0"/>
              </a:spcAft>
              <a:buNone/>
            </a:pPr>
            <a:r>
              <a:rPr b="1" lang="en" sz="1600">
                <a:solidFill>
                  <a:schemeClr val="lt1"/>
                </a:solidFill>
                <a:latin typeface="Roboto"/>
                <a:ea typeface="Roboto"/>
                <a:cs typeface="Roboto"/>
                <a:sym typeface="Roboto"/>
              </a:rPr>
              <a:t>Unexpected result after add and remove.</a:t>
            </a:r>
            <a:endParaRPr b="1" sz="1600">
              <a:solidFill>
                <a:schemeClr val="lt1"/>
              </a:solidFill>
              <a:latin typeface="Roboto"/>
              <a:ea typeface="Roboto"/>
              <a:cs typeface="Roboto"/>
              <a:sym typeface="Roboto"/>
            </a:endParaRPr>
          </a:p>
        </p:txBody>
      </p:sp>
      <p:sp>
        <p:nvSpPr>
          <p:cNvPr id="102" name="Google Shape;102;p18"/>
          <p:cNvSpPr/>
          <p:nvPr/>
        </p:nvSpPr>
        <p:spPr>
          <a:xfrm>
            <a:off x="4719000" y="2953256"/>
            <a:ext cx="4023300" cy="6858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A bug exists in the ArrayQueue isEmpty method.</a:t>
            </a:r>
            <a:endParaRPr b="1" sz="1600">
              <a:solidFill>
                <a:schemeClr val="lt1"/>
              </a:solidFill>
              <a:latin typeface="Roboto"/>
              <a:ea typeface="Roboto"/>
              <a:cs typeface="Roboto"/>
              <a:sym typeface="Roboto"/>
            </a:endParaRPr>
          </a:p>
        </p:txBody>
      </p:sp>
      <p:sp>
        <p:nvSpPr>
          <p:cNvPr id="103" name="Google Shape;103;p18"/>
          <p:cNvSpPr/>
          <p:nvPr/>
        </p:nvSpPr>
        <p:spPr>
          <a:xfrm>
            <a:off x="4719000" y="2267456"/>
            <a:ext cx="4023300" cy="6858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1"/>
                </a:solidFill>
                <a:latin typeface="Roboto"/>
                <a:ea typeface="Roboto"/>
                <a:cs typeface="Roboto"/>
                <a:sym typeface="Roboto"/>
              </a:rPr>
              <a:t>Information ???</a:t>
            </a:r>
            <a:endParaRPr b="1" sz="2400">
              <a:solidFill>
                <a:schemeClr val="accent1"/>
              </a:solidFill>
              <a:latin typeface="Roboto"/>
              <a:ea typeface="Roboto"/>
              <a:cs typeface="Roboto"/>
              <a:sym typeface="Roboto"/>
            </a:endParaRPr>
          </a:p>
        </p:txBody>
      </p:sp>
      <p:sp>
        <p:nvSpPr>
          <p:cNvPr id="104" name="Google Shape;104;p18">
            <a:hlinkClick r:id="rId3"/>
          </p:cNvPr>
          <p:cNvSpPr/>
          <p:nvPr/>
        </p:nvSpPr>
        <p:spPr>
          <a:xfrm>
            <a:off x="4719000" y="524250"/>
            <a:ext cx="4023300" cy="1005900"/>
          </a:xfrm>
          <a:prstGeom prst="roundRect">
            <a:avLst>
              <a:gd fmla="val 3929" name="adj"/>
            </a:avLst>
          </a:prstGeom>
          <a:solidFill>
            <a:schemeClr val="lt1"/>
          </a:solid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800"/>
              </a:spcAft>
              <a:buNone/>
            </a:pPr>
            <a:r>
              <a:rPr b="1" lang="en" sz="1600">
                <a:solidFill>
                  <a:schemeClr val="accent1"/>
                </a:solidFill>
                <a:latin typeface="Roboto"/>
                <a:ea typeface="Roboto"/>
                <a:cs typeface="Roboto"/>
                <a:sym typeface="Roboto"/>
              </a:rPr>
              <a:t>The point here is that information is the most important thing and you need to do whatever’s necessary to get information.</a:t>
            </a:r>
            <a:endParaRPr b="1" sz="1600">
              <a:solidFill>
                <a:schemeClr val="accent1"/>
              </a:solidFill>
              <a:latin typeface="Roboto"/>
              <a:ea typeface="Roboto"/>
              <a:cs typeface="Roboto"/>
              <a:sym typeface="Roboto"/>
            </a:endParaRPr>
          </a:p>
        </p:txBody>
      </p:sp>
      <p:sp>
        <p:nvSpPr>
          <p:cNvPr id="96" name="Google Shape;96;p18"/>
          <p:cNvSpPr/>
          <p:nvPr/>
        </p:nvSpPr>
        <p:spPr>
          <a:xfrm>
            <a:off x="4526400" y="3844850"/>
            <a:ext cx="274200" cy="2742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1</a:t>
            </a:r>
            <a:endParaRPr b="1" sz="1200">
              <a:solidFill>
                <a:schemeClr val="lt1"/>
              </a:solidFill>
              <a:latin typeface="Roboto"/>
              <a:ea typeface="Roboto"/>
              <a:cs typeface="Roboto"/>
              <a:sym typeface="Roboto"/>
            </a:endParaRPr>
          </a:p>
        </p:txBody>
      </p:sp>
      <p:sp>
        <p:nvSpPr>
          <p:cNvPr id="105" name="Google Shape;105;p18"/>
          <p:cNvSpPr/>
          <p:nvPr/>
        </p:nvSpPr>
        <p:spPr>
          <a:xfrm>
            <a:off x="4526400" y="3159050"/>
            <a:ext cx="274200" cy="2742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2</a:t>
            </a:r>
            <a:endParaRPr b="1" sz="1200">
              <a:solidFill>
                <a:schemeClr val="lt1"/>
              </a:solidFill>
              <a:latin typeface="Roboto"/>
              <a:ea typeface="Roboto"/>
              <a:cs typeface="Roboto"/>
              <a:sym typeface="Roboto"/>
            </a:endParaRPr>
          </a:p>
        </p:txBody>
      </p:sp>
      <p:sp>
        <p:nvSpPr>
          <p:cNvPr id="95" name="Google Shape;95;p18"/>
          <p:cNvSpPr/>
          <p:nvPr/>
        </p:nvSpPr>
        <p:spPr>
          <a:xfrm>
            <a:off x="4526400" y="2473250"/>
            <a:ext cx="274200" cy="2742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3</a:t>
            </a:r>
            <a:endParaRPr b="1" sz="12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00"/>
                                        <p:tgtEl>
                                          <p:spTgt spid="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00"/>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Generating Hypotheses</a:t>
            </a:r>
            <a:endParaRPr/>
          </a:p>
        </p:txBody>
      </p:sp>
      <p:sp>
        <p:nvSpPr>
          <p:cNvPr id="111" name="Google Shape;111;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19"/>
          <p:cNvSpPr txBox="1"/>
          <p:nvPr>
            <p:ph idx="1" type="body"/>
          </p:nvPr>
        </p:nvSpPr>
        <p:spPr>
          <a:xfrm>
            <a:off x="311700" y="1152475"/>
            <a:ext cx="8520600" cy="731400"/>
          </a:xfrm>
          <a:prstGeom prst="rect">
            <a:avLst/>
          </a:prstGeom>
        </p:spPr>
        <p:txBody>
          <a:bodyPr anchorCtr="0" anchor="t" bIns="91425" lIns="91425" spcFirstLastPara="1" rIns="91425" wrap="square" tIns="91425">
            <a:noAutofit/>
          </a:bodyPr>
          <a:lstStyle/>
          <a:p>
            <a:pPr indent="0" lvl="0" marL="0" rtl="0" algn="l">
              <a:spcBef>
                <a:spcPts val="0"/>
              </a:spcBef>
              <a:spcAft>
                <a:spcPts val="800"/>
              </a:spcAft>
              <a:buNone/>
            </a:pPr>
            <a:r>
              <a:rPr lang="en"/>
              <a:t>A good hypothesis identifies the cause of failure separately from where and when the program actually fails. The </a:t>
            </a:r>
            <a:r>
              <a:rPr b="1" lang="en">
                <a:solidFill>
                  <a:schemeClr val="accent1"/>
                </a:solidFill>
              </a:rPr>
              <a:t>state</a:t>
            </a:r>
            <a:r>
              <a:rPr lang="en"/>
              <a:t> of the ArrayQueue determines the behavior of isEmpty.</a:t>
            </a:r>
            <a:endParaRPr/>
          </a:p>
        </p:txBody>
      </p:sp>
      <p:sp>
        <p:nvSpPr>
          <p:cNvPr id="113" name="Google Shape;113;p19"/>
          <p:cNvSpPr/>
          <p:nvPr/>
        </p:nvSpPr>
        <p:spPr>
          <a:xfrm>
            <a:off x="1530900" y="2572525"/>
            <a:ext cx="1600200" cy="1600200"/>
          </a:xfrm>
          <a:prstGeom prst="roundRect">
            <a:avLst>
              <a:gd fmla="val 3929" name="adj"/>
            </a:avLst>
          </a:prstGeom>
          <a:solidFill>
            <a:schemeClr val="lt1"/>
          </a:solidFill>
          <a:ln cap="flat" cmpd="sng" w="28575">
            <a:solidFill>
              <a:srgbClr val="F0ECF8"/>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rgbClr val="000000"/>
              </a:buClr>
              <a:buSzPts val="1100"/>
              <a:buFont typeface="Arial"/>
              <a:buNone/>
            </a:pPr>
            <a:r>
              <a:rPr b="1" lang="en" sz="1600">
                <a:solidFill>
                  <a:srgbClr val="595959"/>
                </a:solidFill>
                <a:latin typeface="Roboto Mono"/>
                <a:ea typeface="Roboto Mono"/>
                <a:cs typeface="Roboto Mono"/>
                <a:sym typeface="Roboto Mono"/>
              </a:rPr>
              <a:t>Item[] data</a:t>
            </a:r>
            <a:endParaRPr b="1" sz="1600">
              <a:solidFill>
                <a:srgbClr val="595959"/>
              </a:solidFill>
              <a:latin typeface="Roboto Mono"/>
              <a:ea typeface="Roboto Mono"/>
              <a:cs typeface="Roboto Mono"/>
              <a:sym typeface="Roboto Mono"/>
            </a:endParaRPr>
          </a:p>
          <a:p>
            <a:pPr indent="0" lvl="0" marL="0" rtl="0" algn="l">
              <a:lnSpc>
                <a:spcPct val="115000"/>
              </a:lnSpc>
              <a:spcBef>
                <a:spcPts val="800"/>
              </a:spcBef>
              <a:spcAft>
                <a:spcPts val="0"/>
              </a:spcAft>
              <a:buClr>
                <a:srgbClr val="000000"/>
              </a:buClr>
              <a:buSzPts val="1100"/>
              <a:buFont typeface="Arial"/>
              <a:buNone/>
            </a:pPr>
            <a:r>
              <a:rPr b="1" lang="en" sz="1600">
                <a:solidFill>
                  <a:srgbClr val="595959"/>
                </a:solidFill>
                <a:latin typeface="Roboto Mono"/>
                <a:ea typeface="Roboto Mono"/>
                <a:cs typeface="Roboto Mono"/>
                <a:sym typeface="Roboto Mono"/>
              </a:rPr>
              <a:t>int size</a:t>
            </a:r>
            <a:endParaRPr b="1" sz="1600">
              <a:solidFill>
                <a:srgbClr val="595959"/>
              </a:solidFill>
              <a:latin typeface="Roboto Mono"/>
              <a:ea typeface="Roboto Mono"/>
              <a:cs typeface="Roboto Mono"/>
              <a:sym typeface="Roboto Mono"/>
            </a:endParaRPr>
          </a:p>
          <a:p>
            <a:pPr indent="0" lvl="0" marL="0" rtl="0" algn="l">
              <a:lnSpc>
                <a:spcPct val="115000"/>
              </a:lnSpc>
              <a:spcBef>
                <a:spcPts val="800"/>
              </a:spcBef>
              <a:spcAft>
                <a:spcPts val="0"/>
              </a:spcAft>
              <a:buClr>
                <a:srgbClr val="000000"/>
              </a:buClr>
              <a:buSzPts val="1100"/>
              <a:buFont typeface="Arial"/>
              <a:buNone/>
            </a:pPr>
            <a:r>
              <a:rPr b="1" lang="en" sz="1600">
                <a:solidFill>
                  <a:srgbClr val="595959"/>
                </a:solidFill>
                <a:latin typeface="Roboto Mono"/>
                <a:ea typeface="Roboto Mono"/>
                <a:cs typeface="Roboto Mono"/>
                <a:sym typeface="Roboto Mono"/>
              </a:rPr>
              <a:t>i</a:t>
            </a:r>
            <a:r>
              <a:rPr b="1" lang="en" sz="1600">
                <a:solidFill>
                  <a:srgbClr val="595959"/>
                </a:solidFill>
                <a:latin typeface="Roboto Mono"/>
                <a:ea typeface="Roboto Mono"/>
                <a:cs typeface="Roboto Mono"/>
                <a:sym typeface="Roboto Mono"/>
              </a:rPr>
              <a:t>nt front</a:t>
            </a:r>
            <a:endParaRPr b="1" sz="1600">
              <a:solidFill>
                <a:srgbClr val="595959"/>
              </a:solidFill>
              <a:latin typeface="Roboto Mono"/>
              <a:ea typeface="Roboto Mono"/>
              <a:cs typeface="Roboto Mono"/>
              <a:sym typeface="Roboto Mono"/>
            </a:endParaRPr>
          </a:p>
          <a:p>
            <a:pPr indent="0" lvl="0" marL="0" rtl="0" algn="l">
              <a:lnSpc>
                <a:spcPct val="115000"/>
              </a:lnSpc>
              <a:spcBef>
                <a:spcPts val="800"/>
              </a:spcBef>
              <a:spcAft>
                <a:spcPts val="800"/>
              </a:spcAft>
              <a:buClr>
                <a:srgbClr val="000000"/>
              </a:buClr>
              <a:buSzPts val="1100"/>
              <a:buFont typeface="Arial"/>
              <a:buNone/>
            </a:pPr>
            <a:r>
              <a:rPr b="1" lang="en" sz="1600">
                <a:solidFill>
                  <a:srgbClr val="595959"/>
                </a:solidFill>
                <a:latin typeface="Roboto Mono"/>
                <a:ea typeface="Roboto Mono"/>
                <a:cs typeface="Roboto Mono"/>
                <a:sym typeface="Roboto Mono"/>
              </a:rPr>
              <a:t>i</a:t>
            </a:r>
            <a:r>
              <a:rPr b="1" lang="en" sz="1600">
                <a:solidFill>
                  <a:srgbClr val="595959"/>
                </a:solidFill>
                <a:latin typeface="Roboto Mono"/>
                <a:ea typeface="Roboto Mono"/>
                <a:cs typeface="Roboto Mono"/>
                <a:sym typeface="Roboto Mono"/>
              </a:rPr>
              <a:t>nt back</a:t>
            </a:r>
            <a:endParaRPr b="1" sz="1600">
              <a:solidFill>
                <a:srgbClr val="595959"/>
              </a:solidFill>
              <a:latin typeface="Roboto Mono"/>
              <a:ea typeface="Roboto Mono"/>
              <a:cs typeface="Roboto Mono"/>
              <a:sym typeface="Roboto Mono"/>
            </a:endParaRPr>
          </a:p>
        </p:txBody>
      </p:sp>
      <p:sp>
        <p:nvSpPr>
          <p:cNvPr id="114" name="Google Shape;114;p19"/>
          <p:cNvSpPr/>
          <p:nvPr/>
        </p:nvSpPr>
        <p:spPr>
          <a:xfrm>
            <a:off x="1607099" y="2267712"/>
            <a:ext cx="731400" cy="365700"/>
          </a:xfrm>
          <a:prstGeom prst="roundRect">
            <a:avLst>
              <a:gd fmla="val 16667" name="adj"/>
            </a:avLst>
          </a:prstGeom>
          <a:solidFill>
            <a:srgbClr val="4B2E8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a:ea typeface="Roboto"/>
                <a:cs typeface="Roboto"/>
                <a:sym typeface="Roboto"/>
              </a:rPr>
              <a:t>State</a:t>
            </a:r>
            <a:endParaRPr b="1" sz="1600">
              <a:solidFill>
                <a:srgbClr val="FFFFFF"/>
              </a:solidFill>
              <a:latin typeface="Roboto"/>
              <a:ea typeface="Roboto"/>
              <a:cs typeface="Roboto"/>
              <a:sym typeface="Roboto"/>
            </a:endParaRPr>
          </a:p>
        </p:txBody>
      </p:sp>
      <p:sp>
        <p:nvSpPr>
          <p:cNvPr id="115" name="Google Shape;115;p19"/>
          <p:cNvSpPr/>
          <p:nvPr/>
        </p:nvSpPr>
        <p:spPr>
          <a:xfrm>
            <a:off x="4490400" y="2953256"/>
            <a:ext cx="4023300" cy="6858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A bug exists in the</a:t>
            </a:r>
            <a:r>
              <a:rPr b="1" lang="en" sz="1600">
                <a:solidFill>
                  <a:schemeClr val="lt1"/>
                </a:solidFill>
                <a:latin typeface="Roboto"/>
                <a:ea typeface="Roboto"/>
                <a:cs typeface="Roboto"/>
                <a:sym typeface="Roboto"/>
              </a:rPr>
              <a:t> ArrayQueue isEmpty method.</a:t>
            </a:r>
            <a:endParaRPr b="1" sz="1600">
              <a:solidFill>
                <a:schemeClr val="lt1"/>
              </a:solidFill>
              <a:latin typeface="Roboto"/>
              <a:ea typeface="Roboto"/>
              <a:cs typeface="Roboto"/>
              <a:sym typeface="Roboto"/>
            </a:endParaRPr>
          </a:p>
        </p:txBody>
      </p:sp>
      <p:sp>
        <p:nvSpPr>
          <p:cNvPr id="116" name="Google Shape;116;p19"/>
          <p:cNvSpPr/>
          <p:nvPr/>
        </p:nvSpPr>
        <p:spPr>
          <a:xfrm>
            <a:off x="4490400" y="2267456"/>
            <a:ext cx="4023300" cy="685800"/>
          </a:xfrm>
          <a:prstGeom prst="roundRect">
            <a:avLst>
              <a:gd fmla="val 16667" name="adj"/>
            </a:avLst>
          </a:prstGeom>
          <a:solidFill>
            <a:schemeClr val="l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chemeClr val="accent1"/>
                </a:solidFill>
                <a:latin typeface="Roboto"/>
                <a:ea typeface="Roboto"/>
                <a:cs typeface="Roboto"/>
                <a:sym typeface="Roboto"/>
              </a:rPr>
              <a:t>Information </a:t>
            </a:r>
            <a:r>
              <a:rPr b="1" lang="en" sz="2400">
                <a:solidFill>
                  <a:schemeClr val="accent1"/>
                </a:solidFill>
                <a:latin typeface="Roboto"/>
                <a:ea typeface="Roboto"/>
                <a:cs typeface="Roboto"/>
                <a:sym typeface="Roboto"/>
              </a:rPr>
              <a:t>???</a:t>
            </a:r>
            <a:endParaRPr b="1" sz="2400">
              <a:solidFill>
                <a:schemeClr val="accent1"/>
              </a:solidFill>
              <a:latin typeface="Roboto"/>
              <a:ea typeface="Roboto"/>
              <a:cs typeface="Roboto"/>
              <a:sym typeface="Roboto"/>
            </a:endParaRPr>
          </a:p>
        </p:txBody>
      </p:sp>
      <p:sp>
        <p:nvSpPr>
          <p:cNvPr id="117" name="Google Shape;117;p19"/>
          <p:cNvSpPr/>
          <p:nvPr/>
        </p:nvSpPr>
        <p:spPr>
          <a:xfrm>
            <a:off x="4297800" y="3159050"/>
            <a:ext cx="274200" cy="2742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2</a:t>
            </a:r>
            <a:endParaRPr b="1" sz="1200">
              <a:solidFill>
                <a:schemeClr val="lt1"/>
              </a:solidFill>
              <a:latin typeface="Roboto"/>
              <a:ea typeface="Roboto"/>
              <a:cs typeface="Roboto"/>
              <a:sym typeface="Roboto"/>
            </a:endParaRPr>
          </a:p>
        </p:txBody>
      </p:sp>
      <p:sp>
        <p:nvSpPr>
          <p:cNvPr id="118" name="Google Shape;118;p19"/>
          <p:cNvSpPr/>
          <p:nvPr/>
        </p:nvSpPr>
        <p:spPr>
          <a:xfrm>
            <a:off x="4297800" y="2473250"/>
            <a:ext cx="274200" cy="2742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rPr b="1" lang="en" sz="1200">
                <a:solidFill>
                  <a:schemeClr val="lt1"/>
                </a:solidFill>
                <a:latin typeface="Roboto"/>
                <a:ea typeface="Roboto"/>
                <a:cs typeface="Roboto"/>
                <a:sym typeface="Roboto"/>
              </a:rPr>
              <a:t>3</a:t>
            </a:r>
            <a:endParaRPr b="1" sz="1200">
              <a:solidFill>
                <a:schemeClr val="lt1"/>
              </a:solidFill>
              <a:latin typeface="Roboto"/>
              <a:ea typeface="Roboto"/>
              <a:cs typeface="Roboto"/>
              <a:sym typeface="Roboto"/>
            </a:endParaRPr>
          </a:p>
        </p:txBody>
      </p:sp>
      <p:sp>
        <p:nvSpPr>
          <p:cNvPr id="119" name="Google Shape;119;p19"/>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The Debugging Mindset (Devon H. O’Dell/ACM Queue)</a:t>
            </a:r>
            <a:endParaRPr sz="600">
              <a:solidFill>
                <a:srgbClr val="595959"/>
              </a:solidFill>
              <a:latin typeface="Roboto Light"/>
              <a:ea typeface="Roboto Light"/>
              <a:cs typeface="Roboto Light"/>
              <a:sym typeface="Robo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Descriptive</a:t>
            </a:r>
            <a:r>
              <a:rPr lang="en"/>
              <a:t> Hypotheses</a:t>
            </a:r>
            <a:endParaRPr/>
          </a:p>
        </p:txBody>
      </p:sp>
      <p:sp>
        <p:nvSpPr>
          <p:cNvPr id="125" name="Google Shape;125;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0"/>
          <p:cNvSpPr txBox="1"/>
          <p:nvPr>
            <p:ph idx="1" type="body"/>
          </p:nvPr>
        </p:nvSpPr>
        <p:spPr>
          <a:xfrm>
            <a:off x="311700" y="1152475"/>
            <a:ext cx="8520600" cy="109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good hypothesis identifies the cause of failure separate from where and when the program actually fails. The </a:t>
            </a:r>
            <a:r>
              <a:rPr b="1" lang="en">
                <a:solidFill>
                  <a:schemeClr val="accent1"/>
                </a:solidFill>
              </a:rPr>
              <a:t>state</a:t>
            </a:r>
            <a:r>
              <a:rPr lang="en"/>
              <a:t> of the ArrayQueue determines the behavior of isEmpty.</a:t>
            </a:r>
            <a:endParaRPr/>
          </a:p>
          <a:p>
            <a:pPr indent="0" lvl="0" marL="0" rtl="0" algn="l">
              <a:spcBef>
                <a:spcPts val="800"/>
              </a:spcBef>
              <a:spcAft>
                <a:spcPts val="800"/>
              </a:spcAft>
              <a:buNone/>
            </a:pPr>
            <a:r>
              <a:rPr lang="en"/>
              <a:t>The hypothesis on the left suggests more about the problem than the one on the right.</a:t>
            </a:r>
            <a:endParaRPr/>
          </a:p>
        </p:txBody>
      </p:sp>
      <p:sp>
        <p:nvSpPr>
          <p:cNvPr id="127" name="Google Shape;127;p20"/>
          <p:cNvSpPr/>
          <p:nvPr/>
        </p:nvSpPr>
        <p:spPr>
          <a:xfrm>
            <a:off x="4490400" y="2953256"/>
            <a:ext cx="4023300" cy="6858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A bug exists in the ArrayQueue isEmpty method.</a:t>
            </a:r>
            <a:endParaRPr b="1" sz="1600">
              <a:solidFill>
                <a:schemeClr val="lt1"/>
              </a:solidFill>
              <a:latin typeface="Roboto"/>
              <a:ea typeface="Roboto"/>
              <a:cs typeface="Roboto"/>
              <a:sym typeface="Roboto"/>
            </a:endParaRPr>
          </a:p>
        </p:txBody>
      </p:sp>
      <p:sp>
        <p:nvSpPr>
          <p:cNvPr id="128" name="Google Shape;128;p20"/>
          <p:cNvSpPr txBox="1"/>
          <p:nvPr/>
        </p:nvSpPr>
        <p:spPr>
          <a:xfrm>
            <a:off x="0" y="4969000"/>
            <a:ext cx="9144000" cy="183000"/>
          </a:xfrm>
          <a:prstGeom prst="rect">
            <a:avLst/>
          </a:prstGeom>
          <a:noFill/>
          <a:ln>
            <a:noFill/>
          </a:ln>
        </p:spPr>
        <p:txBody>
          <a:bodyPr anchorCtr="0" anchor="t" bIns="45700" lIns="45700" spcFirstLastPara="1" rIns="45700" wrap="square" tIns="45700">
            <a:noAutofit/>
          </a:bodyPr>
          <a:lstStyle/>
          <a:p>
            <a:pPr indent="0" lvl="0" marL="0" rtl="0" algn="r">
              <a:spcBef>
                <a:spcPts val="0"/>
              </a:spcBef>
              <a:spcAft>
                <a:spcPts val="0"/>
              </a:spcAft>
              <a:buNone/>
            </a:pPr>
            <a:r>
              <a:rPr lang="en" sz="600">
                <a:solidFill>
                  <a:srgbClr val="595959"/>
                </a:solidFill>
                <a:latin typeface="Roboto Light"/>
                <a:ea typeface="Roboto Light"/>
                <a:cs typeface="Roboto Light"/>
                <a:sym typeface="Roboto Light"/>
              </a:rPr>
              <a:t>The Debugging Mindset (Devon H. O’Dell/ACM Queue)</a:t>
            </a:r>
            <a:endParaRPr sz="600">
              <a:solidFill>
                <a:srgbClr val="595959"/>
              </a:solidFill>
              <a:latin typeface="Roboto Light"/>
              <a:ea typeface="Roboto Light"/>
              <a:cs typeface="Roboto Light"/>
              <a:sym typeface="Roboto Light"/>
            </a:endParaRPr>
          </a:p>
        </p:txBody>
      </p:sp>
      <p:sp>
        <p:nvSpPr>
          <p:cNvPr id="129" name="Google Shape;129;p20"/>
          <p:cNvSpPr/>
          <p:nvPr/>
        </p:nvSpPr>
        <p:spPr>
          <a:xfrm>
            <a:off x="665100" y="2953256"/>
            <a:ext cx="3749100" cy="685800"/>
          </a:xfrm>
          <a:prstGeom prst="roundRect">
            <a:avLst>
              <a:gd fmla="val 16667" name="adj"/>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lt1"/>
                </a:solidFill>
                <a:latin typeface="Roboto"/>
                <a:ea typeface="Roboto"/>
                <a:cs typeface="Roboto"/>
                <a:sym typeface="Roboto"/>
              </a:rPr>
              <a:t>The size variable is not set correctly, causing isEmpty to return false.</a:t>
            </a:r>
            <a:endParaRPr b="1" sz="1600">
              <a:solidFill>
                <a:schemeClr val="lt1"/>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DF6E3"/>
        </a:solidFill>
      </p:bgPr>
    </p:bg>
    <p:spTree>
      <p:nvGrpSpPr>
        <p:cNvPr id="133" name="Shape 133"/>
        <p:cNvGrpSpPr/>
        <p:nvPr/>
      </p:nvGrpSpPr>
      <p:grpSpPr>
        <a:xfrm>
          <a:off x="0" y="0"/>
          <a:ext cx="0" cy="0"/>
          <a:chOff x="0" y="0"/>
          <a:chExt cx="0" cy="0"/>
        </a:xfrm>
      </p:grpSpPr>
      <p:sp>
        <p:nvSpPr>
          <p:cNvPr id="134" name="Google Shape;134;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1"/>
          <p:cNvSpPr txBox="1"/>
          <p:nvPr>
            <p:ph type="title"/>
          </p:nvPr>
        </p:nvSpPr>
        <p:spPr>
          <a:xfrm>
            <a:off x="311700" y="4246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Tests as a Source of Information</a:t>
            </a:r>
            <a:endParaRPr/>
          </a:p>
        </p:txBody>
      </p:sp>
      <p:sp>
        <p:nvSpPr>
          <p:cNvPr id="136" name="Google Shape;136;p21"/>
          <p:cNvSpPr txBox="1"/>
          <p:nvPr>
            <p:ph idx="4294967295" type="body"/>
          </p:nvPr>
        </p:nvSpPr>
        <p:spPr>
          <a:xfrm>
            <a:off x="914400" y="436775"/>
            <a:ext cx="7315200" cy="3657600"/>
          </a:xfrm>
          <a:prstGeom prst="rect">
            <a:avLst/>
          </a:prstGeom>
          <a:noFill/>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solidFill>
                  <a:srgbClr val="B58900"/>
                </a:solidFill>
                <a:latin typeface="Roboto Mono"/>
                <a:ea typeface="Roboto Mono"/>
                <a:cs typeface="Roboto Mono"/>
                <a:sym typeface="Roboto Mono"/>
              </a:rPr>
              <a:t>ArrayQueue1</a:t>
            </a:r>
            <a:r>
              <a:rPr lang="en">
                <a:solidFill>
                  <a:srgbClr val="657B83"/>
                </a:solidFill>
                <a:latin typeface="Roboto Mono"/>
                <a:ea typeface="Roboto Mono"/>
                <a:cs typeface="Roboto Mono"/>
                <a:sym typeface="Roboto Mono"/>
              </a:rPr>
              <a:t>&lt;</a:t>
            </a:r>
            <a:r>
              <a:rPr lang="en">
                <a:solidFill>
                  <a:srgbClr val="B58900"/>
                </a:solidFill>
                <a:latin typeface="Roboto Mono"/>
                <a:ea typeface="Roboto Mono"/>
                <a:cs typeface="Roboto Mono"/>
                <a:sym typeface="Roboto Mono"/>
              </a:rPr>
              <a:t>Integer</a:t>
            </a:r>
            <a:r>
              <a:rPr lang="en">
                <a:solidFill>
                  <a:srgbClr val="657B83"/>
                </a:solidFill>
                <a:latin typeface="Roboto Mono"/>
                <a:ea typeface="Roboto Mono"/>
                <a:cs typeface="Roboto Mono"/>
                <a:sym typeface="Roboto Mono"/>
              </a:rPr>
              <a:t>&gt; queue = </a:t>
            </a:r>
            <a:r>
              <a:rPr lang="en">
                <a:solidFill>
                  <a:srgbClr val="859900"/>
                </a:solidFill>
                <a:latin typeface="Roboto Mono"/>
                <a:ea typeface="Roboto Mono"/>
                <a:cs typeface="Roboto Mono"/>
                <a:sym typeface="Roboto Mono"/>
              </a:rPr>
              <a:t>new</a:t>
            </a:r>
            <a:r>
              <a:rPr lang="en">
                <a:solidFill>
                  <a:srgbClr val="657B83"/>
                </a:solidFill>
                <a:latin typeface="Roboto Mono"/>
                <a:ea typeface="Roboto Mono"/>
                <a:cs typeface="Roboto Mono"/>
                <a:sym typeface="Roboto Mono"/>
              </a:rPr>
              <a:t> </a:t>
            </a:r>
            <a:r>
              <a:rPr lang="en">
                <a:solidFill>
                  <a:srgbClr val="B58900"/>
                </a:solidFill>
                <a:latin typeface="Roboto Mono"/>
                <a:ea typeface="Roboto Mono"/>
                <a:cs typeface="Roboto Mono"/>
                <a:sym typeface="Roboto Mono"/>
              </a:rPr>
              <a:t>ArrayQueue1</a:t>
            </a:r>
            <a:r>
              <a:rPr lang="en">
                <a:solidFill>
                  <a:srgbClr val="657B83"/>
                </a:solidFill>
                <a:latin typeface="Roboto Mono"/>
                <a:ea typeface="Roboto Mono"/>
                <a:cs typeface="Roboto Mono"/>
                <a:sym typeface="Roboto Mono"/>
              </a:rPr>
              <a:t>&lt;&gt;();</a:t>
            </a:r>
            <a:endParaRPr>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657B83"/>
                </a:solidFill>
                <a:latin typeface="Roboto Mono"/>
                <a:ea typeface="Roboto Mono"/>
                <a:cs typeface="Roboto Mono"/>
                <a:sym typeface="Roboto Mono"/>
              </a:rPr>
              <a:t>queue.add(</a:t>
            </a:r>
            <a:r>
              <a:rPr lang="en">
                <a:solidFill>
                  <a:srgbClr val="2AA198"/>
                </a:solidFill>
                <a:latin typeface="Roboto Mono"/>
                <a:ea typeface="Roboto Mono"/>
                <a:cs typeface="Roboto Mono"/>
                <a:sym typeface="Roboto Mono"/>
              </a:rPr>
              <a:t>1</a:t>
            </a:r>
            <a:r>
              <a:rPr lang="en">
                <a:solidFill>
                  <a:srgbClr val="657B83"/>
                </a:solidFill>
                <a:latin typeface="Roboto Mono"/>
                <a:ea typeface="Roboto Mono"/>
                <a:cs typeface="Roboto Mono"/>
                <a:sym typeface="Roboto Mono"/>
              </a:rPr>
              <a:t>);</a:t>
            </a:r>
            <a:endParaRPr>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657B83"/>
                </a:solidFill>
                <a:latin typeface="Roboto Mono"/>
                <a:ea typeface="Roboto Mono"/>
                <a:cs typeface="Roboto Mono"/>
                <a:sym typeface="Roboto Mono"/>
              </a:rPr>
              <a:t>queue.remove();</a:t>
            </a:r>
            <a:endParaRPr>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657B83"/>
                </a:solidFill>
                <a:latin typeface="Roboto Mono"/>
                <a:ea typeface="Roboto Mono"/>
                <a:cs typeface="Roboto Mono"/>
                <a:sym typeface="Roboto Mono"/>
              </a:rPr>
              <a:t>queue.add(</a:t>
            </a:r>
            <a:r>
              <a:rPr lang="en">
                <a:solidFill>
                  <a:srgbClr val="2AA198"/>
                </a:solidFill>
                <a:latin typeface="Roboto Mono"/>
                <a:ea typeface="Roboto Mono"/>
                <a:cs typeface="Roboto Mono"/>
                <a:sym typeface="Roboto Mono"/>
              </a:rPr>
              <a:t>3</a:t>
            </a:r>
            <a:r>
              <a:rPr lang="en">
                <a:solidFill>
                  <a:srgbClr val="657B83"/>
                </a:solidFill>
                <a:latin typeface="Roboto Mono"/>
                <a:ea typeface="Roboto Mono"/>
                <a:cs typeface="Roboto Mono"/>
                <a:sym typeface="Roboto Mono"/>
              </a:rPr>
              <a:t>);</a:t>
            </a:r>
            <a:endParaRPr>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657B83"/>
                </a:solidFill>
                <a:latin typeface="Roboto Mono"/>
                <a:ea typeface="Roboto Mono"/>
                <a:cs typeface="Roboto Mono"/>
                <a:sym typeface="Roboto Mono"/>
              </a:rPr>
              <a:t>queue.remove();</a:t>
            </a:r>
            <a:endParaRPr>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657B83"/>
                </a:solidFill>
                <a:latin typeface="Roboto Mono"/>
                <a:ea typeface="Roboto Mono"/>
                <a:cs typeface="Roboto Mono"/>
                <a:sym typeface="Roboto Mono"/>
              </a:rPr>
              <a:t>queue.remove();</a:t>
            </a:r>
            <a:endParaRPr>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657B83"/>
                </a:solidFill>
                <a:latin typeface="Roboto Mono"/>
                <a:ea typeface="Roboto Mono"/>
                <a:cs typeface="Roboto Mono"/>
                <a:sym typeface="Roboto Mono"/>
              </a:rPr>
              <a:t>queue.add(</a:t>
            </a:r>
            <a:r>
              <a:rPr lang="en">
                <a:solidFill>
                  <a:srgbClr val="2AA198"/>
                </a:solidFill>
                <a:latin typeface="Roboto Mono"/>
                <a:ea typeface="Roboto Mono"/>
                <a:cs typeface="Roboto Mono"/>
                <a:sym typeface="Roboto Mono"/>
              </a:rPr>
              <a:t>6</a:t>
            </a:r>
            <a:r>
              <a:rPr lang="en">
                <a:solidFill>
                  <a:srgbClr val="657B83"/>
                </a:solidFill>
                <a:latin typeface="Roboto Mono"/>
                <a:ea typeface="Roboto Mono"/>
                <a:cs typeface="Roboto Mono"/>
                <a:sym typeface="Roboto Mono"/>
              </a:rPr>
              <a:t>);</a:t>
            </a:r>
            <a:endParaRPr>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657B83"/>
                </a:solidFill>
                <a:latin typeface="Roboto Mono"/>
                <a:ea typeface="Roboto Mono"/>
                <a:cs typeface="Roboto Mono"/>
                <a:sym typeface="Roboto Mono"/>
              </a:rPr>
              <a:t>queue.remove();</a:t>
            </a:r>
            <a:endParaRPr>
              <a:solidFill>
                <a:srgbClr val="657B83"/>
              </a:solidFill>
              <a:latin typeface="Roboto Mono"/>
              <a:ea typeface="Roboto Mono"/>
              <a:cs typeface="Roboto Mono"/>
              <a:sym typeface="Roboto Mono"/>
            </a:endParaRPr>
          </a:p>
          <a:p>
            <a:pPr indent="0" lvl="0" marL="0" rtl="0" algn="l">
              <a:lnSpc>
                <a:spcPct val="150000"/>
              </a:lnSpc>
              <a:spcBef>
                <a:spcPts val="0"/>
              </a:spcBef>
              <a:spcAft>
                <a:spcPts val="0"/>
              </a:spcAft>
              <a:buNone/>
            </a:pPr>
            <a:r>
              <a:rPr lang="en">
                <a:solidFill>
                  <a:srgbClr val="B58900"/>
                </a:solidFill>
                <a:latin typeface="Roboto Mono"/>
                <a:ea typeface="Roboto Mono"/>
                <a:cs typeface="Roboto Mono"/>
                <a:sym typeface="Roboto Mono"/>
              </a:rPr>
              <a:t>System</a:t>
            </a:r>
            <a:r>
              <a:rPr lang="en">
                <a:solidFill>
                  <a:srgbClr val="657B83"/>
                </a:solidFill>
                <a:latin typeface="Roboto Mono"/>
                <a:ea typeface="Roboto Mono"/>
                <a:cs typeface="Roboto Mono"/>
                <a:sym typeface="Roboto Mono"/>
              </a:rPr>
              <a:t>.out.println(</a:t>
            </a:r>
            <a:br>
              <a:rPr lang="en">
                <a:solidFill>
                  <a:srgbClr val="657B83"/>
                </a:solidFill>
                <a:latin typeface="Roboto Mono"/>
                <a:ea typeface="Roboto Mono"/>
                <a:cs typeface="Roboto Mono"/>
                <a:sym typeface="Roboto Mono"/>
              </a:rPr>
            </a:br>
            <a:r>
              <a:rPr lang="en">
                <a:solidFill>
                  <a:srgbClr val="657B83"/>
                </a:solidFill>
                <a:latin typeface="Roboto Mono"/>
                <a:ea typeface="Roboto Mono"/>
                <a:cs typeface="Roboto Mono"/>
                <a:sym typeface="Roboto Mono"/>
              </a:rPr>
              <a:t>    </a:t>
            </a:r>
            <a:r>
              <a:rPr lang="en">
                <a:solidFill>
                  <a:srgbClr val="2AA198"/>
                </a:solidFill>
                <a:latin typeface="Roboto Mono"/>
                <a:ea typeface="Roboto Mono"/>
                <a:cs typeface="Roboto Mono"/>
                <a:sym typeface="Roboto Mono"/>
              </a:rPr>
              <a:t>"isEmpty() expected true, got "</a:t>
            </a:r>
            <a:r>
              <a:rPr lang="en">
                <a:solidFill>
                  <a:srgbClr val="657B83"/>
                </a:solidFill>
                <a:latin typeface="Roboto Mono"/>
                <a:ea typeface="Roboto Mono"/>
                <a:cs typeface="Roboto Mono"/>
                <a:sym typeface="Roboto Mono"/>
              </a:rPr>
              <a:t> + queue.isEmpty());</a:t>
            </a:r>
            <a:endParaRPr>
              <a:solidFill>
                <a:srgbClr val="657B83"/>
              </a:solidFill>
              <a:latin typeface="Roboto Mono"/>
              <a:ea typeface="Roboto Mono"/>
              <a:cs typeface="Roboto Mono"/>
              <a:sym typeface="Roboto Mon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 a new hypothesis that, upon answering, could yield more information.</a:t>
            </a:r>
            <a:endParaRPr/>
          </a:p>
        </p:txBody>
      </p:sp>
      <p:sp>
        <p:nvSpPr>
          <p:cNvPr id="142" name="Google Shape;142;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3" name="Google Shape;143;p22"/>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595959"/>
      </a:dk2>
      <a:lt2>
        <a:srgbClr val="F0ECF8"/>
      </a:lt2>
      <a:accent1>
        <a:srgbClr val="4B2E83"/>
      </a:accent1>
      <a:accent2>
        <a:srgbClr val="C04E36"/>
      </a:accent2>
      <a:accent3>
        <a:srgbClr val="278B4C"/>
      </a:accent3>
      <a:accent4>
        <a:srgbClr val="C0AE36"/>
      </a:accent4>
      <a:accent5>
        <a:srgbClr val="B7A57A"/>
      </a:accent5>
      <a:accent6>
        <a:srgbClr val="85754D"/>
      </a:accent6>
      <a:hlink>
        <a:srgbClr val="4B2E8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