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Slab"/>
      <p:regular r:id="rId38"/>
      <p:bold r:id="rId39"/>
    </p:embeddedFont>
    <p:embeddedFont>
      <p:font typeface="Roboto"/>
      <p:regular r:id="rId40"/>
      <p:bold r:id="rId41"/>
      <p:italic r:id="rId42"/>
      <p:boldItalic r:id="rId43"/>
    </p:embeddedFont>
    <p:embeddedFont>
      <p:font typeface="Cousine"/>
      <p:regular r:id="rId44"/>
      <p:bold r:id="rId45"/>
      <p:italic r:id="rId46"/>
      <p:boldItalic r:id="rId47"/>
    </p:embeddedFont>
    <p:embeddedFont>
      <p:font typeface="Roboto Light"/>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72F7EC-156C-48CD-B0E2-E43381D86100}">
  <a:tblStyle styleId="{C572F7EC-156C-48CD-B0E2-E43381D86100}"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Cousine-regular.fntdata"/><Relationship Id="rId43" Type="http://schemas.openxmlformats.org/officeDocument/2006/relationships/font" Target="fonts/Roboto-boldItalic.fntdata"/><Relationship Id="rId46" Type="http://schemas.openxmlformats.org/officeDocument/2006/relationships/font" Target="fonts/Cousine-italic.fntdata"/><Relationship Id="rId45" Type="http://schemas.openxmlformats.org/officeDocument/2006/relationships/font" Target="fonts/Cousin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Light-regular.fntdata"/><Relationship Id="rId47" Type="http://schemas.openxmlformats.org/officeDocument/2006/relationships/font" Target="fonts/Cousine-boldItalic.fntdata"/><Relationship Id="rId49"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Slab-bold.fntdata"/><Relationship Id="rId38" Type="http://schemas.openxmlformats.org/officeDocument/2006/relationships/font" Target="fonts/RobotoSlab-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Light-boldItalic.fntdata"/><Relationship Id="rId50" Type="http://schemas.openxmlformats.org/officeDocument/2006/relationships/font" Target="fonts/RobotoLight-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6.xml"/><Relationship Id="rId55" Type="http://schemas.openxmlformats.org/officeDocument/2006/relationships/font" Target="fonts/RobotoMono-boldItalic.fntdata"/><Relationship Id="rId10" Type="http://schemas.openxmlformats.org/officeDocument/2006/relationships/slide" Target="slides/slide5.xml"/><Relationship Id="rId54"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fa5c7e710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a5c7e710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are real-world scenarios where the worst-case runtime is important? Scenarios where it isn’t important</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fa5c7e710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a5c7e710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What do you expect will be the order of growth of the runtime for the algorithm? In other words, if we plotted total runtime vs. N, which curve would we expect?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a5c7e710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a5c7e710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fa5c7e710_4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a5c7e710_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this assumes that the runtime cost of each instruction is the about the same, so 100 array accesses takes the same amount of time as 100 increment operations. This is a lie: in modern computers, a single array access can take the same amount of time as 100 or more increment operations.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part of worst case order of growth analysis makes it acceptable to rely this lie?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do we pick a representative operation? What are the qualities of good choices vs. poor choices?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fa5c7e710_4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fa5c7e710_4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Why can we ignore lower-order terms?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fa5c7e710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fa5c7e710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faad23b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faad23b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faad23b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faad23bd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Determine the worst case order of growth for dup2.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Which operations are appropriate cost models? How do you know?</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fa5c7e710_4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fa5c7e710_4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our simplifications from the outset, we can avoid building the table at all!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faad23b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faad23b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faad23bd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faad23b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faad23bd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faad23bd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just figured out how to model the worst case order of growth in several different ways.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faad23bd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faad23bd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want to formalize the order of growth precisely. </a:t>
            </a:r>
            <a:r>
              <a:rPr lang="en"/>
              <a:t>The math might seem daunting at first but the idea is exactly the same as the order of growth analysis. Using Big-Theta instead of order of growth does not change the way we analyze algorithms at all.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faad23bd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faad23bd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Informally, what is the shape of each function for very large N? In other words, what is the order of growth of each function?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faad23bd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faad23bd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symbol reads in English as “element of” so you could read the statement as “R(N) is an element of the set of functions with order of growth f(N).”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faad23bd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faad23bd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is a value that we can choose for </a:t>
            </a:r>
            <a:r>
              <a:rPr i="1" lang="en"/>
              <a:t>N</a:t>
            </a:r>
            <a:r>
              <a:rPr b="1" baseline="-25000" i="1" lang="en"/>
              <a:t>0</a:t>
            </a:r>
            <a:r>
              <a:rPr lang="en"/>
              <a:t> according to the plot on the right</a:t>
            </a:r>
            <a:r>
              <a:rPr lang="en"/>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faad23bd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faad23bd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a:t>
            </a:r>
            <a:r>
              <a:rPr lang="en"/>
              <a:t>Find a simple f(N) and corresponding </a:t>
            </a:r>
            <a:r>
              <a:rPr i="1" lang="en"/>
              <a:t>k</a:t>
            </a:r>
            <a:r>
              <a:rPr b="1" baseline="-25000" i="1" lang="en"/>
              <a:t>1</a:t>
            </a:r>
            <a:r>
              <a:rPr lang="en"/>
              <a:t> and </a:t>
            </a:r>
            <a:r>
              <a:rPr i="1" lang="en"/>
              <a:t>k</a:t>
            </a:r>
            <a:r>
              <a:rPr b="1" baseline="-25000" i="1" lang="en"/>
              <a:t>2</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faad23bd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faad23bd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faad23bd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faad23bd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Why can we say that 40 sin(N) + 4N</a:t>
            </a:r>
            <a:r>
              <a:rPr b="1" baseline="30000" lang="en"/>
              <a:t>2</a:t>
            </a:r>
            <a:r>
              <a:rPr lang="en"/>
              <a:t> is in O(N</a:t>
            </a:r>
            <a:r>
              <a:rPr b="1" baseline="30000" lang="en"/>
              <a:t>4</a:t>
            </a:r>
            <a:r>
              <a:rPr lang="en"/>
              <a:t>)? Explain in terms of the formal definition of Big-O.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Why is it incorrect to say that 40 sin(N) + 4N</a:t>
            </a:r>
            <a:r>
              <a:rPr b="1" baseline="30000" lang="en"/>
              <a:t>2</a:t>
            </a:r>
            <a:r>
              <a:rPr lang="en"/>
              <a:t> is in Θ(N</a:t>
            </a:r>
            <a:r>
              <a:rPr b="1" baseline="30000" lang="en"/>
              <a:t>4</a:t>
            </a:r>
            <a:r>
              <a:rPr lang="en"/>
              <a:t>)? Explain in terms of the formal definition of Big-Theta.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faad23bd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faad23bd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Likewise, we have a Big-Omega definition for the other half of the inequality.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Describe 40 sin(N) + 4N</a:t>
            </a:r>
            <a:r>
              <a:rPr b="1" baseline="30000" lang="en"/>
              <a:t>2</a:t>
            </a:r>
            <a:r>
              <a:rPr lang="en"/>
              <a:t> ∈ Ω(N) in your </a:t>
            </a:r>
            <a:r>
              <a:rPr lang="en"/>
              <a:t>own words using the plot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Does Θ(f(N)) imply O(f(N)) and Ω(f(N))? Does O(f(N)) and Ω(f(N)) imply Θ(f(N))?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a5c7e710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a5c7e710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reading described the implementation details for dup1 and dup2 (</a:t>
            </a:r>
            <a:r>
              <a:rPr b="1" lang="en"/>
              <a:t>Comprehension</a:t>
            </a:r>
            <a:r>
              <a:rPr lang="en"/>
              <a:t>) and introduced the idea of counting steps (</a:t>
            </a:r>
            <a:r>
              <a:rPr b="1" lang="en"/>
              <a:t>Modeling</a:t>
            </a:r>
            <a:r>
              <a:rPr lang="en"/>
              <a:t>). In this lecture, we will go in-depth on </a:t>
            </a:r>
            <a:r>
              <a:rPr b="1" lang="en"/>
              <a:t>modeling</a:t>
            </a:r>
            <a:r>
              <a:rPr lang="en"/>
              <a:t> and </a:t>
            </a:r>
            <a:r>
              <a:rPr b="1" lang="en"/>
              <a:t>formalizing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Where did case analysis come up in the reading?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faad23bd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faad23bd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we focused on stating formally, “The worst case order of growth of the runtime for dup1 is N</a:t>
            </a:r>
            <a:r>
              <a:rPr baseline="30000" lang="en"/>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figure out how we can put it all together and state, “The overall order of growth of the runtime for dup1 is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0d0051d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0d0051d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best case there is a duplicate at the beginning of the very large array. A very large N (asymptotic analysis) doesn’t tell us anything about the contents of the array (case analysis).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0d0051d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60d0051d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a:t>
            </a:r>
            <a:r>
              <a:rPr lang="en"/>
              <a:t>Give an overall asymptotic runtime bound for R as a combination of </a:t>
            </a:r>
            <a:r>
              <a:rPr b="1" lang="en"/>
              <a:t>Θ</a:t>
            </a:r>
            <a:r>
              <a:rPr lang="en"/>
              <a:t>, </a:t>
            </a:r>
            <a:r>
              <a:rPr b="1" lang="en"/>
              <a:t>O</a:t>
            </a:r>
            <a:r>
              <a:rPr lang="en"/>
              <a:t>, and/or </a:t>
            </a:r>
            <a:r>
              <a:rPr b="1" lang="en"/>
              <a:t>Ω</a:t>
            </a:r>
            <a:r>
              <a:rPr lang="en"/>
              <a:t> notation. Take into account both the best and the worst case runtimes (</a:t>
            </a:r>
            <a:r>
              <a:rPr i="1" lang="en"/>
              <a:t>R</a:t>
            </a:r>
            <a:r>
              <a:rPr b="1" baseline="-25000" lang="en"/>
              <a:t>best</a:t>
            </a:r>
            <a:r>
              <a:rPr lang="en"/>
              <a:t> and </a:t>
            </a:r>
            <a:r>
              <a:rPr i="1" lang="en"/>
              <a:t>R</a:t>
            </a:r>
            <a:r>
              <a:rPr b="1" baseline="-25000" lang="en"/>
              <a:t>wors</a:t>
            </a:r>
            <a:r>
              <a:rPr baseline="-25000" lang="en"/>
              <a:t>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a5c7dd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a5c7dd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point forward, we’ll almost always be working in the mode of asymptotic analysis: considering the behavior of programs as N grows very large.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can we characterize the range of step counts that we saw in dup1 and dup2?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a5c7dd0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a5c7dd0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r>
              <a:rPr lang="en">
                <a:solidFill>
                  <a:schemeClr val="dk1"/>
                </a:solidFill>
              </a:rPr>
              <a:t>: Why might we choose to focus on very large N rather than small 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t>
            </a:r>
            <a:r>
              <a:rPr lang="en">
                <a:solidFill>
                  <a:schemeClr val="dk1"/>
                </a:solidFill>
              </a:rPr>
              <a:t>: How do multiplicative constants, e.g. 100N or N</a:t>
            </a:r>
            <a:r>
              <a:rPr b="1" baseline="30000" lang="en">
                <a:solidFill>
                  <a:schemeClr val="dk1"/>
                </a:solidFill>
              </a:rPr>
              <a:t>2</a:t>
            </a:r>
            <a:r>
              <a:rPr lang="en">
                <a:solidFill>
                  <a:schemeClr val="dk1"/>
                </a:solidFill>
              </a:rPr>
              <a:t> / 2, affect the order of growth of the runtime of different algorithms?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a5c7dd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a5c7dd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public static boolean dup1(int[] A) {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for (int i = 0; i &lt; A.length; i += 1)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for (int j = i + 1; j &lt; A.length; j += 1)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if (A[i] == A[j])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return true;</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  return false;</a:t>
            </a:r>
            <a:endParaRPr>
              <a:solidFill>
                <a:schemeClr val="dk1"/>
              </a:solidFill>
              <a:latin typeface="Cousine"/>
              <a:ea typeface="Cousine"/>
              <a:cs typeface="Cousine"/>
              <a:sym typeface="Cousine"/>
            </a:endParaRPr>
          </a:p>
          <a:p>
            <a:pPr indent="0" lvl="0" marL="0" rtl="0" algn="l">
              <a:spcBef>
                <a:spcPts val="0"/>
              </a:spcBef>
              <a:spcAft>
                <a:spcPts val="0"/>
              </a:spcAft>
              <a:buClr>
                <a:schemeClr val="dk1"/>
              </a:buClr>
              <a:buSzPts val="1100"/>
              <a:buFont typeface="Arial"/>
              <a:buNone/>
            </a:pPr>
            <a:r>
              <a:rPr lang="en">
                <a:solidFill>
                  <a:schemeClr val="dk1"/>
                </a:solidFill>
                <a:latin typeface="Cousine"/>
                <a:ea typeface="Cousine"/>
                <a:cs typeface="Cousine"/>
                <a:sym typeface="Cousine"/>
              </a:rPr>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For a very large array with billions of elements (i.e. asymptotic analysis), is it possible for dup1 to execute only 2 less-than (&lt;) operations?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a:t>
            </a:r>
            <a:r>
              <a:rPr lang="en">
                <a:solidFill>
                  <a:schemeClr val="dk1"/>
                </a:solidFill>
              </a:rPr>
              <a:t>: What does the runtime for dup1 vs. dup2 look like if we only consider the best case asymptotic analysis? How does that result compare to the worst case asymptotic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fa5c7e710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fa5c7e710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a5c7e710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a5c7e710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a5c7e710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fa5c7e710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only need a </a:t>
            </a:r>
            <a:r>
              <a:rPr b="1" lang="en"/>
              <a:t>worst case order of growth runtime analysis</a:t>
            </a:r>
            <a:r>
              <a:rPr lang="en"/>
              <a:t> (often what people talk about as runtime analysis in the real world), then we can significantly simplify the </a:t>
            </a:r>
            <a:r>
              <a:rPr b="1" lang="en"/>
              <a:t>Modeling</a:t>
            </a:r>
            <a:r>
              <a:rPr lang="en"/>
              <a:t> process. In exchange for removing detail from our model, we get a quick way to characterize</a:t>
            </a:r>
            <a:r>
              <a:rPr lang="en"/>
              <a:t> a program’s asymptotic behavior.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ythontutor.com/java.html#code=public%20class%20CheckDuplicates%20%7B%0A%20%20public%20static%20void%20main%28String%5B%5D%20args%29%20%7B%0A%20%20%20%20System.out.println%28dup1%28new%20int%5B%5D%20%7B%201,%201,%202,%203,%204,%205,%206%20%7D%29%29%3B%0A%20%20%7D%0A%20%20public%20static%20boolean%20dup1%28int%5B%5D%20A%29%20%7B%0A%20%20%20%20for%20%28int%20i%20%3D%200%3B%20i%20%3C%20A.length%3B%20i%20%2B%3D%201%29%20%7B%0A%20%20%20%20%20%20for%20%28int%20j%20%3D%20i%20%2B%201%3B%20j%20%3C%20A.length%3B%20j%20%2B%3D%201%29%20%7B%0A%20%20%20%20%20%20%20%20if%20%28A%5Bi%5D%20%3D%3D%20A%5Bj%5D%29%20%7B%0A%20%20%20%20%20%20%20%20%20%20%20return%20true%3B%0A%20%20%20%20%20%20%20%20%7D%0A%20%20%20%20%20%20%7D%0A%20%20%20%20%7D%0A%20%20%20%20return%20false%3B%0A%20%20%7D%0A%7D&amp;cumulative=false&amp;curInstr=2&amp;heapPrimitives=nevernest&amp;mode=display&amp;origin=opt-frontend.js&amp;py=java&amp;rawInputLstJSON=%5B%5D&amp;textReferences=fal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0"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hyperlink" Target="https://www.desmos.com/calculator/uvlvfamnuz" TargetMode="External"/><Relationship Id="rId5" Type="http://schemas.openxmlformats.org/officeDocument/2006/relationships/image" Target="../media/image10.png"/><Relationship Id="rId6"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22.png"/><Relationship Id="rId8"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8.png"/><Relationship Id="rId7" Type="http://schemas.openxmlformats.org/officeDocument/2006/relationships/image" Target="../media/image25.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desmos.com/calculator/dki5vg1zqh" TargetMode="Externa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Analysis I</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Runtime </a:t>
            </a:r>
            <a:r>
              <a:rPr b="1" lang="en">
                <a:latin typeface="Roboto"/>
                <a:ea typeface="Roboto"/>
                <a:cs typeface="Roboto"/>
                <a:sym typeface="Roboto"/>
              </a:rPr>
              <a:t>analysis</a:t>
            </a:r>
            <a:r>
              <a:rPr lang="en"/>
              <a:t> as a process</a:t>
            </a:r>
            <a:r>
              <a:rPr lang="en"/>
              <a:t>: comprehending programs, modeling the number of steps, and formulating an answer.</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1: Consider Only the Worst Case</a:t>
            </a:r>
            <a:endParaRPr/>
          </a:p>
        </p:txBody>
      </p:sp>
      <p:sp>
        <p:nvSpPr>
          <p:cNvPr id="159" name="Google Shape;15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0" name="Google Shape;160;p23"/>
          <p:cNvGraphicFramePr/>
          <p:nvPr/>
        </p:nvGraphicFramePr>
        <p:xfrm>
          <a:off x="5082600" y="2057850"/>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dup1</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j</a:t>
                      </a:r>
                      <a:r>
                        <a:rPr lang="en">
                          <a:solidFill>
                            <a:schemeClr val="dk2"/>
                          </a:solidFill>
                          <a:latin typeface="Roboto"/>
                          <a:ea typeface="Roboto"/>
                          <a:cs typeface="Roboto"/>
                          <a:sym typeface="Roboto"/>
                        </a:rPr>
                        <a:t> = i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10000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161" name="Google Shape;161;p23"/>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Provides a runtime guarantee for </a:t>
            </a:r>
            <a:r>
              <a:rPr b="1" lang="en">
                <a:latin typeface="Roboto"/>
                <a:ea typeface="Roboto"/>
                <a:cs typeface="Roboto"/>
                <a:sym typeface="Roboto"/>
              </a:rPr>
              <a:t>any input</a:t>
            </a:r>
            <a:r>
              <a:rPr lang="en"/>
              <a:t> of size N.</a:t>
            </a:r>
            <a:endParaRPr/>
          </a:p>
          <a:p>
            <a:pPr indent="0" lvl="0" marL="0" rtl="0" algn="l">
              <a:spcBef>
                <a:spcPts val="800"/>
              </a:spcBef>
              <a:spcAft>
                <a:spcPts val="800"/>
              </a:spcAft>
              <a:buNone/>
            </a:pPr>
            <a:r>
              <a:rPr lang="en"/>
              <a:t>We often only care about worst case, but</a:t>
            </a:r>
            <a:r>
              <a:rPr lang="en"/>
              <a:t> there are many </a:t>
            </a:r>
            <a:r>
              <a:rPr lang="en"/>
              <a:t>exceptions</a:t>
            </a:r>
            <a:r>
              <a:rPr lang="en"/>
              <a:t>.</a:t>
            </a:r>
            <a:endParaRPr/>
          </a:p>
        </p:txBody>
      </p:sp>
      <p:sp>
        <p:nvSpPr>
          <p:cNvPr id="162" name="Google Shape;162;p23"/>
          <p:cNvSpPr txBox="1"/>
          <p:nvPr/>
        </p:nvSpPr>
        <p:spPr>
          <a:xfrm>
            <a:off x="403800" y="2057400"/>
            <a:ext cx="4526400" cy="27705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200">
                <a:solidFill>
                  <a:srgbClr val="859900"/>
                </a:solidFill>
                <a:latin typeface="Roboto Mono"/>
                <a:ea typeface="Roboto Mono"/>
                <a:cs typeface="Roboto Mono"/>
                <a:sym typeface="Roboto Mono"/>
              </a:rPr>
              <a:t>public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static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boolean</a:t>
            </a:r>
            <a:r>
              <a:rPr lang="en" sz="1200">
                <a:solidFill>
                  <a:srgbClr val="657B83"/>
                </a:solidFill>
                <a:latin typeface="Roboto Mono"/>
                <a:ea typeface="Roboto Mono"/>
                <a:cs typeface="Roboto Mono"/>
                <a:sym typeface="Roboto Mono"/>
              </a:rPr>
              <a:t> dup1(</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A)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i = </a:t>
            </a:r>
            <a:r>
              <a:rPr lang="en" sz="1200">
                <a:solidFill>
                  <a:srgbClr val="2AA198"/>
                </a:solidFill>
                <a:latin typeface="Roboto Mono"/>
                <a:ea typeface="Roboto Mono"/>
                <a:cs typeface="Roboto Mono"/>
                <a:sym typeface="Roboto Mono"/>
              </a:rPr>
              <a:t>0</a:t>
            </a:r>
            <a:r>
              <a:rPr lang="en" sz="1200">
                <a:solidFill>
                  <a:srgbClr val="657B83"/>
                </a:solidFill>
                <a:latin typeface="Roboto Mono"/>
                <a:ea typeface="Roboto Mono"/>
                <a:cs typeface="Roboto Mono"/>
                <a:sym typeface="Roboto Mono"/>
              </a:rPr>
              <a:t>; i &lt; A.length;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j =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j &lt; A.length; j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if</a:t>
            </a:r>
            <a:r>
              <a:rPr lang="en" sz="1200">
                <a:solidFill>
                  <a:srgbClr val="657B83"/>
                </a:solidFill>
                <a:latin typeface="Roboto Mono"/>
                <a:ea typeface="Roboto Mono"/>
                <a:cs typeface="Roboto Mono"/>
                <a:sym typeface="Roboto Mono"/>
              </a:rPr>
              <a:t> (A[i] == A[j])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true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false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a:t>
            </a:r>
            <a:endParaRPr sz="1200">
              <a:solidFill>
                <a:srgbClr val="859900"/>
              </a:solidFill>
              <a:latin typeface="Roboto Mono"/>
              <a:ea typeface="Roboto Mono"/>
              <a:cs typeface="Roboto Mono"/>
              <a:sym typeface="Roboto Mono"/>
            </a:endParaRPr>
          </a:p>
        </p:txBody>
      </p:sp>
      <p:sp>
        <p:nvSpPr>
          <p:cNvPr id="163" name="Google Shape;163;p23"/>
          <p:cNvSpPr/>
          <p:nvPr/>
        </p:nvSpPr>
        <p:spPr>
          <a:xfrm>
            <a:off x="6911400" y="2328850"/>
            <a:ext cx="457200" cy="3032100"/>
          </a:xfrm>
          <a:prstGeom prst="mathMultiply">
            <a:avLst>
              <a:gd fmla="val 23125" name="adj1"/>
            </a:avLst>
          </a:prstGeom>
          <a:solidFill>
            <a:schemeClr val="accen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Orders of Growth</a:t>
            </a:r>
            <a:endParaRPr/>
          </a:p>
        </p:txBody>
      </p:sp>
      <p:sp>
        <p:nvSpPr>
          <p:cNvPr id="169" name="Google Shape;169;p24"/>
          <p:cNvSpPr txBox="1"/>
          <p:nvPr>
            <p:ph idx="1" type="body"/>
          </p:nvPr>
        </p:nvSpPr>
        <p:spPr>
          <a:xfrm>
            <a:off x="311700" y="1152475"/>
            <a:ext cx="8520600" cy="28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algorithm step counts below.</a:t>
            </a:r>
            <a:endParaRPr/>
          </a:p>
          <a:p>
            <a:pPr indent="0" lvl="0" marL="0" rtl="0" algn="l">
              <a:spcBef>
                <a:spcPts val="800"/>
              </a:spcBef>
              <a:spcAft>
                <a:spcPts val="0"/>
              </a:spcAft>
              <a:buClr>
                <a:schemeClr val="dk1"/>
              </a:buClr>
              <a:buSzPts val="1100"/>
              <a:buFont typeface="Arial"/>
              <a:buNone/>
            </a:pPr>
            <a:r>
              <a:rPr lang="en"/>
              <a:t>What do you expect will be the </a:t>
            </a:r>
            <a:r>
              <a:rPr b="1" lang="en">
                <a:latin typeface="Roboto"/>
                <a:ea typeface="Roboto"/>
                <a:cs typeface="Roboto"/>
                <a:sym typeface="Roboto"/>
              </a:rPr>
              <a:t>order of growth</a:t>
            </a:r>
            <a:r>
              <a:rPr lang="en"/>
              <a:t> of the runtime for the algorithm?</a:t>
            </a:r>
            <a:endParaRPr/>
          </a:p>
          <a:p>
            <a:pPr indent="0" lvl="0" marL="0" rtl="0" algn="l">
              <a:spcBef>
                <a:spcPts val="800"/>
              </a:spcBef>
              <a:spcAft>
                <a:spcPts val="0"/>
              </a:spcAft>
              <a:buClr>
                <a:schemeClr val="dk1"/>
              </a:buClr>
              <a:buSzPts val="1100"/>
              <a:buFont typeface="Arial"/>
              <a:buNone/>
            </a:pPr>
            <a:r>
              <a:t/>
            </a:r>
            <a:endParaRPr/>
          </a:p>
          <a:p>
            <a:pPr indent="-330200" lvl="0" marL="457200" rtl="0" algn="l">
              <a:spcBef>
                <a:spcPts val="800"/>
              </a:spcBef>
              <a:spcAft>
                <a:spcPts val="0"/>
              </a:spcAft>
              <a:buSzPts val="1600"/>
              <a:buFont typeface="Roboto"/>
              <a:buAutoNum type="alphaUcPeriod"/>
            </a:pPr>
            <a:r>
              <a:rPr lang="en"/>
              <a:t>N	[linear]</a:t>
            </a:r>
            <a:endParaRPr/>
          </a:p>
          <a:p>
            <a:pPr indent="-330200" lvl="0" marL="457200" rtl="0" algn="l">
              <a:spcBef>
                <a:spcPts val="1000"/>
              </a:spcBef>
              <a:spcAft>
                <a:spcPts val="0"/>
              </a:spcAft>
              <a:buSzPts val="1600"/>
              <a:buFont typeface="Roboto"/>
              <a:buAutoNum type="alphaUcPeriod"/>
            </a:pPr>
            <a:r>
              <a:rPr lang="en"/>
              <a:t>N</a:t>
            </a:r>
            <a:r>
              <a:rPr b="1" baseline="30000" lang="en"/>
              <a:t>2</a:t>
            </a:r>
            <a:r>
              <a:rPr lang="en"/>
              <a:t>	</a:t>
            </a:r>
            <a:r>
              <a:rPr lang="en"/>
              <a:t>[quadratic]</a:t>
            </a:r>
            <a:endParaRPr/>
          </a:p>
          <a:p>
            <a:pPr indent="-330200" lvl="0" marL="457200" rtl="0" algn="l">
              <a:spcBef>
                <a:spcPts val="1000"/>
              </a:spcBef>
              <a:spcAft>
                <a:spcPts val="0"/>
              </a:spcAft>
              <a:buSzPts val="1600"/>
              <a:buFont typeface="Roboto"/>
              <a:buAutoNum type="alphaUcPeriod"/>
            </a:pPr>
            <a:r>
              <a:rPr lang="en"/>
              <a:t>N</a:t>
            </a:r>
            <a:r>
              <a:rPr b="1" baseline="30000" lang="en"/>
              <a:t>3</a:t>
            </a:r>
            <a:r>
              <a:rPr lang="en"/>
              <a:t>	[cubic]</a:t>
            </a:r>
            <a:endParaRPr/>
          </a:p>
          <a:p>
            <a:pPr indent="-330200" lvl="0" marL="457200" rtl="0" algn="l">
              <a:spcBef>
                <a:spcPts val="1000"/>
              </a:spcBef>
              <a:spcAft>
                <a:spcPts val="1000"/>
              </a:spcAft>
              <a:buSzPts val="1600"/>
              <a:buFont typeface="Roboto"/>
              <a:buAutoNum type="alphaUcPeriod"/>
            </a:pPr>
            <a:r>
              <a:rPr lang="en"/>
              <a:t>N</a:t>
            </a:r>
            <a:r>
              <a:rPr b="1" baseline="30000" lang="en"/>
              <a:t>6</a:t>
            </a:r>
            <a:r>
              <a:rPr lang="en"/>
              <a:t>	[sextic]</a:t>
            </a:r>
            <a:endParaRPr/>
          </a:p>
        </p:txBody>
      </p:sp>
      <p:sp>
        <p:nvSpPr>
          <p:cNvPr id="170" name="Google Shape;17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4"/>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aphicFrame>
        <p:nvGraphicFramePr>
          <p:cNvPr id="172" name="Google Shape;172;p24"/>
          <p:cNvGraphicFramePr/>
          <p:nvPr/>
        </p:nvGraphicFramePr>
        <p:xfrm>
          <a:off x="3909625" y="2374350"/>
          <a:ext cx="3000000" cy="3000000"/>
        </p:xfrm>
        <a:graphic>
          <a:graphicData uri="http://schemas.openxmlformats.org/drawingml/2006/table">
            <a:tbl>
              <a:tblPr>
                <a:noFill/>
                <a:tableStyleId>{C572F7EC-156C-48CD-B0E2-E43381D86100}</a:tableStyleId>
              </a:tblPr>
              <a:tblGrid>
                <a:gridCol w="1537300"/>
                <a:gridCol w="1537300"/>
              </a:tblGrid>
              <a:tr h="3687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a:t>
                      </a:r>
                      <a:r>
                        <a:rPr b="1" lang="en">
                          <a:solidFill>
                            <a:schemeClr val="accent1"/>
                          </a:solidFill>
                          <a:latin typeface="Roboto"/>
                          <a:ea typeface="Roboto"/>
                          <a:cs typeface="Roboto"/>
                          <a:sym typeface="Roboto"/>
                        </a:rPr>
                        <a:t>peration</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C</a:t>
                      </a:r>
                      <a:r>
                        <a:rPr b="1" lang="en">
                          <a:solidFill>
                            <a:schemeClr val="accent1"/>
                          </a:solidFill>
                          <a:latin typeface="Roboto"/>
                          <a:ea typeface="Roboto"/>
                          <a:cs typeface="Roboto"/>
                          <a:sym typeface="Roboto"/>
                        </a:rPr>
                        <a:t>ount</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68700">
                <a:tc>
                  <a:txBody>
                    <a:bodyPr/>
                    <a:lstStyle/>
                    <a:p>
                      <a:pPr indent="0" lvl="0" marL="0" rtl="0" algn="l">
                        <a:spcBef>
                          <a:spcPts val="0"/>
                        </a:spcBef>
                        <a:spcAft>
                          <a:spcPts val="0"/>
                        </a:spcAft>
                        <a:buNone/>
                      </a:pPr>
                      <a:r>
                        <a:rPr lang="en">
                          <a:solidFill>
                            <a:srgbClr val="000000"/>
                          </a:solidFill>
                          <a:latin typeface="Roboto"/>
                          <a:ea typeface="Roboto"/>
                          <a:cs typeface="Roboto"/>
                          <a:sym typeface="Roboto"/>
                        </a:rPr>
                        <a:t>less</a:t>
                      </a:r>
                      <a:r>
                        <a:rPr lang="en">
                          <a:latin typeface="Roboto"/>
                          <a:ea typeface="Roboto"/>
                          <a:cs typeface="Roboto"/>
                          <a:sym typeface="Roboto"/>
                        </a:rPr>
                        <a:t>-</a:t>
                      </a:r>
                      <a:r>
                        <a:rPr lang="en">
                          <a:solidFill>
                            <a:srgbClr val="000000"/>
                          </a:solidFill>
                          <a:latin typeface="Roboto"/>
                          <a:ea typeface="Roboto"/>
                          <a:cs typeface="Roboto"/>
                          <a:sym typeface="Roboto"/>
                        </a:rPr>
                        <a:t>than (&lt;)</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solidFill>
                            <a:srgbClr val="000000"/>
                          </a:solidFill>
                          <a:latin typeface="Roboto"/>
                          <a:ea typeface="Roboto"/>
                          <a:cs typeface="Roboto"/>
                          <a:sym typeface="Roboto"/>
                        </a:rPr>
                        <a:t>100N</a:t>
                      </a:r>
                      <a:r>
                        <a:rPr b="1" baseline="30000" lang="en">
                          <a:solidFill>
                            <a:srgbClr val="000000"/>
                          </a:solidFill>
                          <a:latin typeface="Roboto"/>
                          <a:ea typeface="Roboto"/>
                          <a:cs typeface="Roboto"/>
                          <a:sym typeface="Roboto"/>
                        </a:rPr>
                        <a:t>2</a:t>
                      </a:r>
                      <a:r>
                        <a:rPr lang="en">
                          <a:solidFill>
                            <a:schemeClr val="dk1"/>
                          </a:solidFill>
                          <a:latin typeface="Roboto"/>
                          <a:ea typeface="Roboto"/>
                          <a:cs typeface="Roboto"/>
                          <a:sym typeface="Roboto"/>
                        </a:rPr>
                        <a:t> </a:t>
                      </a:r>
                      <a:r>
                        <a:rPr lang="en">
                          <a:solidFill>
                            <a:srgbClr val="000000"/>
                          </a:solidFill>
                          <a:latin typeface="Roboto"/>
                          <a:ea typeface="Roboto"/>
                          <a:cs typeface="Roboto"/>
                          <a:sym typeface="Roboto"/>
                        </a:rPr>
                        <a:t>+ 3N</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rgbClr val="000000"/>
                          </a:solidFill>
                          <a:latin typeface="Roboto"/>
                          <a:ea typeface="Roboto"/>
                          <a:cs typeface="Roboto"/>
                          <a:sym typeface="Roboto"/>
                        </a:rPr>
                        <a:t>greater</a:t>
                      </a:r>
                      <a:r>
                        <a:rPr lang="en">
                          <a:latin typeface="Roboto"/>
                          <a:ea typeface="Roboto"/>
                          <a:cs typeface="Roboto"/>
                          <a:sym typeface="Roboto"/>
                        </a:rPr>
                        <a:t>-</a:t>
                      </a:r>
                      <a:r>
                        <a:rPr lang="en">
                          <a:solidFill>
                            <a:srgbClr val="000000"/>
                          </a:solidFill>
                          <a:latin typeface="Roboto"/>
                          <a:ea typeface="Roboto"/>
                          <a:cs typeface="Roboto"/>
                          <a:sym typeface="Roboto"/>
                        </a:rPr>
                        <a:t>than (&gt;)</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Roboto"/>
                          <a:ea typeface="Roboto"/>
                          <a:cs typeface="Roboto"/>
                          <a:sym typeface="Roboto"/>
                        </a:rPr>
                        <a:t>2N</a:t>
                      </a:r>
                      <a:r>
                        <a:rPr b="1" baseline="30000" lang="en">
                          <a:latin typeface="Roboto"/>
                          <a:ea typeface="Roboto"/>
                          <a:cs typeface="Roboto"/>
                          <a:sym typeface="Roboto"/>
                        </a:rPr>
                        <a:t>3</a:t>
                      </a:r>
                      <a:r>
                        <a:rPr lang="en">
                          <a:latin typeface="Roboto"/>
                          <a:ea typeface="Roboto"/>
                          <a:cs typeface="Roboto"/>
                          <a:sym typeface="Roboto"/>
                        </a:rPr>
                        <a:t> </a:t>
                      </a:r>
                      <a:r>
                        <a:rPr lang="en">
                          <a:solidFill>
                            <a:srgbClr val="000000"/>
                          </a:solidFill>
                          <a:latin typeface="Roboto"/>
                          <a:ea typeface="Roboto"/>
                          <a:cs typeface="Roboto"/>
                          <a:sym typeface="Roboto"/>
                        </a:rPr>
                        <a:t>+ 1</a:t>
                      </a:r>
                      <a:endParaRPr baseline="30000">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latin typeface="Roboto"/>
                          <a:ea typeface="Roboto"/>
                          <a:cs typeface="Roboto"/>
                          <a:sym typeface="Roboto"/>
                        </a:rPr>
                        <a:t>and (&amp;&amp;)</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Roboto"/>
                          <a:ea typeface="Roboto"/>
                          <a:cs typeface="Roboto"/>
                          <a:sym typeface="Roboto"/>
                        </a:rPr>
                        <a:t>5,000</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expect will be the order of growth?</a:t>
            </a:r>
            <a:endParaRPr/>
          </a:p>
        </p:txBody>
      </p:sp>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2: Restrict Attention to One Operation</a:t>
            </a:r>
            <a:endParaRPr/>
          </a:p>
        </p:txBody>
      </p:sp>
      <p:sp>
        <p:nvSpPr>
          <p:cNvPr id="185" name="Google Shape;185;p26"/>
          <p:cNvSpPr txBox="1"/>
          <p:nvPr>
            <p:ph idx="1" type="body"/>
          </p:nvPr>
        </p:nvSpPr>
        <p:spPr>
          <a:xfrm>
            <a:off x="311700" y="1152475"/>
            <a:ext cx="85221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some representative operation to act as a proxy for the overall runtime.</a:t>
            </a:r>
            <a:endParaRPr/>
          </a:p>
          <a:p>
            <a:pPr indent="0" lvl="0" marL="0" rtl="0" algn="l">
              <a:spcBef>
                <a:spcPts val="800"/>
              </a:spcBef>
              <a:spcAft>
                <a:spcPts val="0"/>
              </a:spcAft>
              <a:buNone/>
            </a:pPr>
            <a:r>
              <a:rPr b="1" lang="en">
                <a:latin typeface="Roboto"/>
                <a:ea typeface="Roboto"/>
                <a:cs typeface="Roboto"/>
                <a:sym typeface="Roboto"/>
              </a:rPr>
              <a:t>Good choices</a:t>
            </a:r>
            <a:r>
              <a:rPr lang="en"/>
              <a:t>:</a:t>
            </a:r>
            <a:endParaRPr/>
          </a:p>
          <a:p>
            <a:pPr indent="-330200" lvl="0" marL="457200" rtl="0" algn="l">
              <a:spcBef>
                <a:spcPts val="800"/>
              </a:spcBef>
              <a:spcAft>
                <a:spcPts val="0"/>
              </a:spcAft>
              <a:buSzPts val="1600"/>
              <a:buChar char="•"/>
            </a:pPr>
            <a:r>
              <a:rPr lang="en"/>
              <a:t>Less-than (&lt;)</a:t>
            </a:r>
            <a:endParaRPr/>
          </a:p>
          <a:p>
            <a:pPr indent="-330200" lvl="0" marL="457200" rtl="0" algn="l">
              <a:spcBef>
                <a:spcPts val="1000"/>
              </a:spcBef>
              <a:spcAft>
                <a:spcPts val="0"/>
              </a:spcAft>
              <a:buSzPts val="1600"/>
              <a:buChar char="•"/>
            </a:pPr>
            <a:r>
              <a:rPr lang="en"/>
              <a:t>Increment (+= 1)</a:t>
            </a:r>
            <a:endParaRPr/>
          </a:p>
          <a:p>
            <a:pPr indent="-330200" lvl="0" marL="457200" rtl="0" algn="l">
              <a:spcBef>
                <a:spcPts val="1000"/>
              </a:spcBef>
              <a:spcAft>
                <a:spcPts val="0"/>
              </a:spcAft>
              <a:buSzPts val="1600"/>
              <a:buChar char="•"/>
            </a:pPr>
            <a:r>
              <a:rPr lang="en"/>
              <a:t>Equality (==)</a:t>
            </a:r>
            <a:endParaRPr/>
          </a:p>
          <a:p>
            <a:pPr indent="-330200" lvl="0" marL="457200" rtl="0" algn="l">
              <a:spcBef>
                <a:spcPts val="1000"/>
              </a:spcBef>
              <a:spcAft>
                <a:spcPts val="0"/>
              </a:spcAft>
              <a:buSzPts val="1600"/>
              <a:buChar char="•"/>
            </a:pPr>
            <a:r>
              <a:rPr lang="en"/>
              <a:t>Array accesses</a:t>
            </a:r>
            <a:endParaRPr/>
          </a:p>
          <a:p>
            <a:pPr indent="0" lvl="0" marL="0" rtl="0" algn="l">
              <a:spcBef>
                <a:spcPts val="1000"/>
              </a:spcBef>
              <a:spcAft>
                <a:spcPts val="0"/>
              </a:spcAft>
              <a:buNone/>
            </a:pPr>
            <a:r>
              <a:rPr b="1" lang="en">
                <a:latin typeface="Roboto"/>
                <a:ea typeface="Roboto"/>
                <a:cs typeface="Roboto"/>
                <a:sym typeface="Roboto"/>
              </a:rPr>
              <a:t>Poor choices</a:t>
            </a:r>
            <a:r>
              <a:rPr lang="en"/>
              <a:t>: assignment of i = 0 or j = i + 1.</a:t>
            </a:r>
            <a:endParaRPr/>
          </a:p>
          <a:p>
            <a:pPr indent="0" lvl="0" marL="0" rtl="0" algn="l">
              <a:spcBef>
                <a:spcPts val="800"/>
              </a:spcBef>
              <a:spcAft>
                <a:spcPts val="800"/>
              </a:spcAft>
              <a:buNone/>
            </a:pPr>
            <a:r>
              <a:rPr lang="en"/>
              <a:t>We call our choice the </a:t>
            </a:r>
            <a:r>
              <a:rPr b="1" lang="en">
                <a:solidFill>
                  <a:schemeClr val="accent1"/>
                </a:solidFill>
                <a:latin typeface="Roboto"/>
                <a:ea typeface="Roboto"/>
                <a:cs typeface="Roboto"/>
                <a:sym typeface="Roboto"/>
              </a:rPr>
              <a:t>cost model</a:t>
            </a:r>
            <a:r>
              <a:rPr lang="en"/>
              <a:t>.</a:t>
            </a:r>
            <a:endParaRPr/>
          </a:p>
        </p:txBody>
      </p:sp>
      <p:sp>
        <p:nvSpPr>
          <p:cNvPr id="186" name="Google Shape;18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7" name="Google Shape;187;p26"/>
          <p:cNvGraphicFramePr/>
          <p:nvPr/>
        </p:nvGraphicFramePr>
        <p:xfrm>
          <a:off x="5082600" y="2127775"/>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dup1</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j = i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10000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188" name="Google Shape;188;p26"/>
          <p:cNvSpPr/>
          <p:nvPr/>
        </p:nvSpPr>
        <p:spPr>
          <a:xfrm>
            <a:off x="4076550" y="2444075"/>
            <a:ext cx="5669700" cy="1363800"/>
          </a:xfrm>
          <a:prstGeom prst="mathMultiply">
            <a:avLst>
              <a:gd fmla="val 14123" name="adj1"/>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4076550" y="4104975"/>
            <a:ext cx="5669700" cy="846000"/>
          </a:xfrm>
          <a:prstGeom prst="mathMultiply">
            <a:avLst>
              <a:gd fmla="val 23125" name="adj1"/>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773066" y="2364589"/>
            <a:ext cx="1645800" cy="3657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91" name="Google Shape;191;p26"/>
          <p:cNvSpPr/>
          <p:nvPr/>
        </p:nvSpPr>
        <p:spPr>
          <a:xfrm>
            <a:off x="5075669" y="3747255"/>
            <a:ext cx="1463100" cy="3201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3: </a:t>
            </a:r>
            <a:r>
              <a:rPr lang="en"/>
              <a:t>Eliminate Lower-Order Terms</a:t>
            </a:r>
            <a:endParaRPr/>
          </a:p>
        </p:txBody>
      </p:sp>
      <p:sp>
        <p:nvSpPr>
          <p:cNvPr id="197" name="Google Shape;197;p27"/>
          <p:cNvSpPr txBox="1"/>
          <p:nvPr>
            <p:ph idx="1" type="body"/>
          </p:nvPr>
        </p:nvSpPr>
        <p:spPr>
          <a:xfrm>
            <a:off x="311700" y="1152475"/>
            <a:ext cx="85221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Ignore lower-order terms.</a:t>
            </a:r>
            <a:endParaRPr/>
          </a:p>
        </p:txBody>
      </p:sp>
      <p:sp>
        <p:nvSpPr>
          <p:cNvPr id="198" name="Google Shape;19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9" name="Google Shape;199;p27"/>
          <p:cNvGraphicFramePr/>
          <p:nvPr/>
        </p:nvGraphicFramePr>
        <p:xfrm>
          <a:off x="5082600" y="2127775"/>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dup1</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200" name="Google Shape;200;p27"/>
          <p:cNvSpPr/>
          <p:nvPr/>
        </p:nvSpPr>
        <p:spPr>
          <a:xfrm>
            <a:off x="7219400" y="2437148"/>
            <a:ext cx="548700" cy="572700"/>
          </a:xfrm>
          <a:prstGeom prst="mathMultiply">
            <a:avLst>
              <a:gd fmla="val 14921" name="adj1"/>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txBox="1"/>
          <p:nvPr/>
        </p:nvSpPr>
        <p:spPr>
          <a:xfrm>
            <a:off x="403800" y="2057400"/>
            <a:ext cx="4526400" cy="27705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200">
                <a:solidFill>
                  <a:srgbClr val="859900"/>
                </a:solidFill>
                <a:latin typeface="Roboto Mono"/>
                <a:ea typeface="Roboto Mono"/>
                <a:cs typeface="Roboto Mono"/>
                <a:sym typeface="Roboto Mono"/>
              </a:rPr>
              <a:t>public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static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boolean</a:t>
            </a:r>
            <a:r>
              <a:rPr lang="en" sz="1200">
                <a:solidFill>
                  <a:srgbClr val="657B83"/>
                </a:solidFill>
                <a:latin typeface="Roboto Mono"/>
                <a:ea typeface="Roboto Mono"/>
                <a:cs typeface="Roboto Mono"/>
                <a:sym typeface="Roboto Mono"/>
              </a:rPr>
              <a:t> dup1(</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A)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i = </a:t>
            </a:r>
            <a:r>
              <a:rPr lang="en" sz="1200">
                <a:solidFill>
                  <a:srgbClr val="2AA198"/>
                </a:solidFill>
                <a:latin typeface="Roboto Mono"/>
                <a:ea typeface="Roboto Mono"/>
                <a:cs typeface="Roboto Mono"/>
                <a:sym typeface="Roboto Mono"/>
              </a:rPr>
              <a:t>0</a:t>
            </a:r>
            <a:r>
              <a:rPr lang="en" sz="1200">
                <a:solidFill>
                  <a:srgbClr val="657B83"/>
                </a:solidFill>
                <a:latin typeface="Roboto Mono"/>
                <a:ea typeface="Roboto Mono"/>
                <a:cs typeface="Roboto Mono"/>
                <a:sym typeface="Roboto Mono"/>
              </a:rPr>
              <a:t>; i &lt; A.length;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j =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j &lt; A.length; j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if</a:t>
            </a:r>
            <a:r>
              <a:rPr lang="en" sz="1200">
                <a:solidFill>
                  <a:srgbClr val="657B83"/>
                </a:solidFill>
                <a:latin typeface="Roboto Mono"/>
                <a:ea typeface="Roboto Mono"/>
                <a:cs typeface="Roboto Mono"/>
                <a:sym typeface="Roboto Mono"/>
              </a:rPr>
              <a:t> (A[i] == A[j])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true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false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a:t>
            </a:r>
            <a:endParaRPr sz="1200">
              <a:solidFill>
                <a:srgbClr val="859900"/>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4: Eliminate Multiplicative Constants</a:t>
            </a:r>
            <a:endParaRPr/>
          </a:p>
        </p:txBody>
      </p:sp>
      <p:sp>
        <p:nvSpPr>
          <p:cNvPr id="207" name="Google Shape;207;p28"/>
          <p:cNvSpPr txBox="1"/>
          <p:nvPr>
            <p:ph idx="1" type="body"/>
          </p:nvPr>
        </p:nvSpPr>
        <p:spPr>
          <a:xfrm>
            <a:off x="311700" y="1152475"/>
            <a:ext cx="85221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Ignore multiplicative constants.</a:t>
            </a:r>
            <a:endParaRPr/>
          </a:p>
          <a:p>
            <a:pPr indent="0" lvl="0" marL="0" rtl="0" algn="l">
              <a:spcBef>
                <a:spcPts val="800"/>
              </a:spcBef>
              <a:spcAft>
                <a:spcPts val="800"/>
              </a:spcAft>
              <a:buNone/>
            </a:pPr>
            <a:r>
              <a:rPr lang="en"/>
              <a:t>We already threw away the meaningful constant when we chose a single proxy operation.</a:t>
            </a:r>
            <a:endParaRPr/>
          </a:p>
        </p:txBody>
      </p:sp>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9" name="Google Shape;209;p28"/>
          <p:cNvGraphicFramePr/>
          <p:nvPr/>
        </p:nvGraphicFramePr>
        <p:xfrm>
          <a:off x="5082600" y="2127775"/>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dup1</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210" name="Google Shape;210;p28"/>
          <p:cNvSpPr/>
          <p:nvPr/>
        </p:nvSpPr>
        <p:spPr>
          <a:xfrm>
            <a:off x="7087425" y="2437148"/>
            <a:ext cx="548700" cy="572700"/>
          </a:xfrm>
          <a:prstGeom prst="mathMultiply">
            <a:avLst>
              <a:gd fmla="val 14921" name="adj1"/>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nvSpPr>
        <p:spPr>
          <a:xfrm>
            <a:off x="403800" y="2057400"/>
            <a:ext cx="4526400" cy="27705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200">
                <a:solidFill>
                  <a:srgbClr val="859900"/>
                </a:solidFill>
                <a:latin typeface="Roboto Mono"/>
                <a:ea typeface="Roboto Mono"/>
                <a:cs typeface="Roboto Mono"/>
                <a:sym typeface="Roboto Mono"/>
              </a:rPr>
              <a:t>public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static</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boolean</a:t>
            </a:r>
            <a:r>
              <a:rPr lang="en" sz="1200">
                <a:solidFill>
                  <a:srgbClr val="657B83"/>
                </a:solidFill>
                <a:latin typeface="Roboto Mono"/>
                <a:ea typeface="Roboto Mono"/>
                <a:cs typeface="Roboto Mono"/>
                <a:sym typeface="Roboto Mono"/>
              </a:rPr>
              <a:t> dup1(</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A)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i = </a:t>
            </a:r>
            <a:r>
              <a:rPr lang="en" sz="1200">
                <a:solidFill>
                  <a:srgbClr val="2AA198"/>
                </a:solidFill>
                <a:latin typeface="Roboto Mono"/>
                <a:ea typeface="Roboto Mono"/>
                <a:cs typeface="Roboto Mono"/>
                <a:sym typeface="Roboto Mono"/>
              </a:rPr>
              <a:t>0</a:t>
            </a:r>
            <a:r>
              <a:rPr lang="en" sz="1200">
                <a:solidFill>
                  <a:srgbClr val="657B83"/>
                </a:solidFill>
                <a:latin typeface="Roboto Mono"/>
                <a:ea typeface="Roboto Mono"/>
                <a:cs typeface="Roboto Mono"/>
                <a:sym typeface="Roboto Mono"/>
              </a:rPr>
              <a:t>; i &lt; A.length;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for</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int</a:t>
            </a:r>
            <a:r>
              <a:rPr lang="en" sz="1200">
                <a:solidFill>
                  <a:srgbClr val="657B83"/>
                </a:solidFill>
                <a:latin typeface="Roboto Mono"/>
                <a:ea typeface="Roboto Mono"/>
                <a:cs typeface="Roboto Mono"/>
                <a:sym typeface="Roboto Mono"/>
              </a:rPr>
              <a:t> j = i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j &lt; A.length; j += </a:t>
            </a:r>
            <a:r>
              <a:rPr lang="en" sz="1200">
                <a:solidFill>
                  <a:srgbClr val="2AA198"/>
                </a:solidFill>
                <a:latin typeface="Roboto Mono"/>
                <a:ea typeface="Roboto Mono"/>
                <a:cs typeface="Roboto Mono"/>
                <a:sym typeface="Roboto Mono"/>
              </a:rPr>
              <a:t>1</a:t>
            </a: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if</a:t>
            </a:r>
            <a:r>
              <a:rPr lang="en" sz="1200">
                <a:solidFill>
                  <a:srgbClr val="657B83"/>
                </a:solidFill>
                <a:latin typeface="Roboto Mono"/>
                <a:ea typeface="Roboto Mono"/>
                <a:cs typeface="Roboto Mono"/>
                <a:sym typeface="Roboto Mono"/>
              </a:rPr>
              <a:t> (A[i] == A[j])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true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return</a:t>
            </a:r>
            <a:r>
              <a:rPr lang="en" sz="1200">
                <a:solidFill>
                  <a:srgbClr val="657B83"/>
                </a:solidFill>
                <a:latin typeface="Roboto Mono"/>
                <a:ea typeface="Roboto Mono"/>
                <a:cs typeface="Roboto Mono"/>
                <a:sym typeface="Roboto Mono"/>
              </a:rPr>
              <a:t> </a:t>
            </a:r>
            <a:r>
              <a:rPr lang="en" sz="1200">
                <a:solidFill>
                  <a:srgbClr val="859900"/>
                </a:solidFill>
                <a:latin typeface="Roboto Mono"/>
                <a:ea typeface="Roboto Mono"/>
                <a:cs typeface="Roboto Mono"/>
                <a:sym typeface="Roboto Mono"/>
              </a:rPr>
              <a:t>false</a:t>
            </a:r>
            <a:r>
              <a:rPr lang="en" sz="1200">
                <a:solidFill>
                  <a:srgbClr val="657B83"/>
                </a:solidFill>
                <a:latin typeface="Roboto Mono"/>
                <a:ea typeface="Roboto Mono"/>
                <a:cs typeface="Roboto Mono"/>
                <a:sym typeface="Roboto Mono"/>
              </a:rPr>
              <a:t>;</a:t>
            </a:r>
            <a:endParaRPr sz="12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200">
                <a:solidFill>
                  <a:srgbClr val="657B83"/>
                </a:solidFill>
                <a:latin typeface="Roboto Mono"/>
                <a:ea typeface="Roboto Mono"/>
                <a:cs typeface="Roboto Mono"/>
                <a:sym typeface="Roboto Mono"/>
              </a:rPr>
              <a:t>}</a:t>
            </a:r>
            <a:endParaRPr sz="1200">
              <a:solidFill>
                <a:srgbClr val="859900"/>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Simplification Summary	</a:t>
            </a:r>
            <a:endParaRPr/>
          </a:p>
        </p:txBody>
      </p:sp>
      <p:sp>
        <p:nvSpPr>
          <p:cNvPr id="217" name="Google Shape;217;p29"/>
          <p:cNvSpPr txBox="1"/>
          <p:nvPr>
            <p:ph idx="1" type="body"/>
          </p:nvPr>
        </p:nvSpPr>
        <p:spPr>
          <a:xfrm>
            <a:off x="311700" y="1152475"/>
            <a:ext cx="8520600" cy="169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Only consider the </a:t>
            </a:r>
            <a:r>
              <a:rPr b="1" lang="en">
                <a:solidFill>
                  <a:schemeClr val="accent1"/>
                </a:solidFill>
                <a:latin typeface="Roboto"/>
                <a:ea typeface="Roboto"/>
                <a:cs typeface="Roboto"/>
                <a:sym typeface="Roboto"/>
              </a:rPr>
              <a:t>worst case</a:t>
            </a:r>
            <a:r>
              <a:rPr lang="en"/>
              <a:t>.</a:t>
            </a:r>
            <a:endParaRPr/>
          </a:p>
          <a:p>
            <a:pPr indent="-330200" lvl="0" marL="457200" rtl="0" algn="l">
              <a:spcBef>
                <a:spcPts val="1000"/>
              </a:spcBef>
              <a:spcAft>
                <a:spcPts val="0"/>
              </a:spcAft>
              <a:buSzPts val="1600"/>
              <a:buAutoNum type="arabicPeriod"/>
            </a:pPr>
            <a:r>
              <a:rPr lang="en"/>
              <a:t>Pick a representative operation (cost model).</a:t>
            </a:r>
            <a:endParaRPr/>
          </a:p>
          <a:p>
            <a:pPr indent="-330200" lvl="0" marL="457200" rtl="0" algn="l">
              <a:spcBef>
                <a:spcPts val="1000"/>
              </a:spcBef>
              <a:spcAft>
                <a:spcPts val="0"/>
              </a:spcAft>
              <a:buSzPts val="1600"/>
              <a:buAutoNum type="arabicPeriod"/>
            </a:pPr>
            <a:r>
              <a:rPr lang="en"/>
              <a:t>Ignore lower order terms.</a:t>
            </a:r>
            <a:endParaRPr/>
          </a:p>
          <a:p>
            <a:pPr indent="-330200" lvl="0" marL="457200" rtl="0" algn="l">
              <a:spcBef>
                <a:spcPts val="1000"/>
              </a:spcBef>
              <a:spcAft>
                <a:spcPts val="1000"/>
              </a:spcAft>
              <a:buSzPts val="1600"/>
              <a:buAutoNum type="arabicPeriod"/>
            </a:pPr>
            <a:r>
              <a:rPr lang="en"/>
              <a:t>Ignore multiplicative constants.</a:t>
            </a:r>
            <a:endParaRPr/>
          </a:p>
        </p:txBody>
      </p:sp>
      <p:sp>
        <p:nvSpPr>
          <p:cNvPr id="218" name="Google Shape;21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9" name="Google Shape;219;p29"/>
          <p:cNvGraphicFramePr/>
          <p:nvPr/>
        </p:nvGraphicFramePr>
        <p:xfrm>
          <a:off x="5082600" y="2057850"/>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dup1</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j = i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10000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220" name="Google Shape;220;p29"/>
          <p:cNvSpPr/>
          <p:nvPr/>
        </p:nvSpPr>
        <p:spPr>
          <a:xfrm>
            <a:off x="773162" y="1577387"/>
            <a:ext cx="4114800" cy="1245000"/>
          </a:xfrm>
          <a:prstGeom prst="roundRect">
            <a:avLst>
              <a:gd fmla="val 10563"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3150650" y="2789350"/>
            <a:ext cx="17373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Order of growth</a:t>
            </a:r>
            <a:endParaRPr b="1" sz="1600">
              <a:solidFill>
                <a:schemeClr val="lt1"/>
              </a:solidFill>
              <a:latin typeface="Roboto"/>
              <a:ea typeface="Roboto"/>
              <a:cs typeface="Roboto"/>
              <a:sym typeface="Roboto"/>
            </a:endParaRPr>
          </a:p>
        </p:txBody>
      </p:sp>
      <p:graphicFrame>
        <p:nvGraphicFramePr>
          <p:cNvPr id="222" name="Google Shape;222;p29"/>
          <p:cNvGraphicFramePr/>
          <p:nvPr/>
        </p:nvGraphicFramePr>
        <p:xfrm>
          <a:off x="773150" y="3246450"/>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Growth</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endParaRPr b="1">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cxnSp>
        <p:nvCxnSpPr>
          <p:cNvPr id="223" name="Google Shape;223;p29"/>
          <p:cNvCxnSpPr/>
          <p:nvPr/>
        </p:nvCxnSpPr>
        <p:spPr>
          <a:xfrm rot="10800000">
            <a:off x="4400325" y="3827050"/>
            <a:ext cx="664500" cy="0"/>
          </a:xfrm>
          <a:prstGeom prst="straightConnector1">
            <a:avLst/>
          </a:prstGeom>
          <a:noFill/>
          <a:ln cap="flat" cmpd="sng" w="28575">
            <a:solidFill>
              <a:schemeClr val="accent1"/>
            </a:solidFill>
            <a:prstDash val="solid"/>
            <a:round/>
            <a:headEnd len="med" w="med" type="oval"/>
            <a:tailEnd len="med" w="med" type="triangle"/>
          </a:ln>
        </p:spPr>
      </p:cxnSp>
      <p:sp>
        <p:nvSpPr>
          <p:cNvPr id="224" name="Google Shape;224;p29"/>
          <p:cNvSpPr txBox="1"/>
          <p:nvPr>
            <p:ph idx="1" type="body"/>
          </p:nvPr>
        </p:nvSpPr>
        <p:spPr>
          <a:xfrm>
            <a:off x="773150" y="4130250"/>
            <a:ext cx="3657600" cy="6858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latin typeface="Roboto Slab"/>
                <a:ea typeface="Roboto Slab"/>
                <a:cs typeface="Roboto Slab"/>
                <a:sym typeface="Roboto Slab"/>
              </a:rPr>
              <a:t>The worst case order of growth of the runtime for dup1 is N</a:t>
            </a:r>
            <a:r>
              <a:rPr b="1" baseline="30000" lang="en">
                <a:latin typeface="Roboto Slab"/>
                <a:ea typeface="Roboto Slab"/>
                <a:cs typeface="Roboto Slab"/>
                <a:sym typeface="Roboto Slab"/>
              </a:rPr>
              <a:t>2</a:t>
            </a:r>
            <a:r>
              <a:rPr b="1" lang="en">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28" name="Shape 228"/>
        <p:cNvGrpSpPr/>
        <p:nvPr/>
      </p:nvGrpSpPr>
      <p:grpSpPr>
        <a:xfrm>
          <a:off x="0" y="0"/>
          <a:ext cx="0" cy="0"/>
          <a:chOff x="0" y="0"/>
          <a:chExt cx="0" cy="0"/>
        </a:xfrm>
      </p:grpSpPr>
      <p:sp>
        <p:nvSpPr>
          <p:cNvPr id="229" name="Google Shape;22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 </a:t>
            </a:r>
            <a:r>
              <a:rPr lang="en"/>
              <a:t>Worst Case Order of Growth </a:t>
            </a:r>
            <a:r>
              <a:rPr lang="en"/>
              <a:t>for dup2</a:t>
            </a:r>
            <a:endParaRPr/>
          </a:p>
        </p:txBody>
      </p:sp>
      <p:sp>
        <p:nvSpPr>
          <p:cNvPr id="230" name="Google Shape;230;p30"/>
          <p:cNvSpPr txBox="1"/>
          <p:nvPr>
            <p:ph idx="1" type="body"/>
          </p:nvPr>
        </p:nvSpPr>
        <p:spPr>
          <a:xfrm>
            <a:off x="311700" y="1152475"/>
            <a:ext cx="8520600" cy="1697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Only consider the </a:t>
            </a:r>
            <a:r>
              <a:rPr b="1" lang="en">
                <a:solidFill>
                  <a:schemeClr val="accent1"/>
                </a:solidFill>
                <a:latin typeface="Roboto"/>
                <a:ea typeface="Roboto"/>
                <a:cs typeface="Roboto"/>
                <a:sym typeface="Roboto"/>
              </a:rPr>
              <a:t>worst case</a:t>
            </a:r>
            <a:r>
              <a:rPr lang="en"/>
              <a:t>.</a:t>
            </a:r>
            <a:endParaRPr/>
          </a:p>
          <a:p>
            <a:pPr indent="-330200" lvl="0" marL="457200" rtl="0" algn="l">
              <a:spcBef>
                <a:spcPts val="1000"/>
              </a:spcBef>
              <a:spcAft>
                <a:spcPts val="0"/>
              </a:spcAft>
              <a:buSzPts val="1600"/>
              <a:buAutoNum type="arabicPeriod"/>
            </a:pPr>
            <a:r>
              <a:rPr lang="en"/>
              <a:t>Pick a representative operation (cost model).</a:t>
            </a:r>
            <a:endParaRPr/>
          </a:p>
          <a:p>
            <a:pPr indent="-330200" lvl="0" marL="457200" rtl="0" algn="l">
              <a:spcBef>
                <a:spcPts val="1000"/>
              </a:spcBef>
              <a:spcAft>
                <a:spcPts val="0"/>
              </a:spcAft>
              <a:buSzPts val="1600"/>
              <a:buAutoNum type="arabicPeriod"/>
            </a:pPr>
            <a:r>
              <a:rPr lang="en"/>
              <a:t>Ignore lower order terms.</a:t>
            </a:r>
            <a:endParaRPr/>
          </a:p>
          <a:p>
            <a:pPr indent="-330200" lvl="0" marL="457200" rtl="0" algn="l">
              <a:spcBef>
                <a:spcPts val="1000"/>
              </a:spcBef>
              <a:spcAft>
                <a:spcPts val="1000"/>
              </a:spcAft>
              <a:buSzPts val="1600"/>
              <a:buAutoNum type="arabicPeriod"/>
            </a:pPr>
            <a:r>
              <a:rPr lang="en"/>
              <a:t>Ignore multiplicative constants.</a:t>
            </a:r>
            <a:endParaRPr/>
          </a:p>
        </p:txBody>
      </p:sp>
      <p:sp>
        <p:nvSpPr>
          <p:cNvPr id="231" name="Google Shape;23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2" name="Google Shape;232;p30"/>
          <p:cNvGraphicFramePr/>
          <p:nvPr/>
        </p:nvGraphicFramePr>
        <p:xfrm>
          <a:off x="5082600" y="2450592"/>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dup2</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r>
                        <a:rPr lang="en">
                          <a:solidFill>
                            <a:schemeClr val="dk2"/>
                          </a:solidFill>
                          <a:latin typeface="Roboto"/>
                          <a:ea typeface="Roboto"/>
                          <a:cs typeface="Roboto"/>
                          <a:sym typeface="Roboto"/>
                        </a:rPr>
                        <a:t> to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2N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233" name="Google Shape;233;p30"/>
          <p:cNvSpPr/>
          <p:nvPr/>
        </p:nvSpPr>
        <p:spPr>
          <a:xfrm>
            <a:off x="773162" y="1577387"/>
            <a:ext cx="4114800" cy="1245000"/>
          </a:xfrm>
          <a:prstGeom prst="roundRect">
            <a:avLst>
              <a:gd fmla="val 10563"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3150650" y="2789350"/>
            <a:ext cx="17373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Order of growth</a:t>
            </a:r>
            <a:endParaRPr b="1" sz="1600">
              <a:solidFill>
                <a:schemeClr val="lt1"/>
              </a:solidFill>
              <a:latin typeface="Roboto"/>
              <a:ea typeface="Roboto"/>
              <a:cs typeface="Roboto"/>
              <a:sym typeface="Roboto"/>
            </a:endParaRPr>
          </a:p>
        </p:txBody>
      </p:sp>
      <p:graphicFrame>
        <p:nvGraphicFramePr>
          <p:cNvPr id="235" name="Google Shape;235;p30"/>
          <p:cNvGraphicFramePr/>
          <p:nvPr/>
        </p:nvGraphicFramePr>
        <p:xfrm>
          <a:off x="773150" y="3246450"/>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Growth</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a:t>
                      </a:r>
                      <a:r>
                        <a:rPr lang="en">
                          <a:solidFill>
                            <a:schemeClr val="dk2"/>
                          </a:solidFill>
                          <a:latin typeface="Roboto"/>
                          <a:ea typeface="Roboto"/>
                          <a:cs typeface="Roboto"/>
                          <a:sym typeface="Roboto"/>
                        </a:rPr>
                        <a:t>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graphicFrame>
        <p:nvGraphicFramePr>
          <p:cNvPr id="236" name="Google Shape;236;p30"/>
          <p:cNvGraphicFramePr/>
          <p:nvPr/>
        </p:nvGraphicFramePr>
        <p:xfrm>
          <a:off x="773150" y="3246450"/>
          <a:ext cx="3000000" cy="3000000"/>
        </p:xfrm>
        <a:graphic>
          <a:graphicData uri="http://schemas.openxmlformats.org/drawingml/2006/table">
            <a:tbl>
              <a:tblPr>
                <a:noFill/>
                <a:tableStyleId>{C572F7EC-156C-48CD-B0E2-E43381D86100}</a:tableStyleId>
              </a:tblPr>
              <a:tblGrid>
                <a:gridCol w="1828800"/>
                <a:gridCol w="18288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Worst Case Growth</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t/>
                      </a:r>
                      <a:endParaRPr>
                        <a:solidFill>
                          <a:schemeClr val="dk2"/>
                        </a:solidFill>
                        <a:latin typeface="Roboto Light"/>
                        <a:ea typeface="Roboto Light"/>
                        <a:cs typeface="Roboto Light"/>
                        <a:sym typeface="Roboto Light"/>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chemeClr val="dk2"/>
                        </a:solidFill>
                        <a:latin typeface="Roboto Light"/>
                        <a:ea typeface="Roboto Light"/>
                        <a:cs typeface="Roboto Light"/>
                        <a:sym typeface="Roboto Light"/>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cxnSp>
        <p:nvCxnSpPr>
          <p:cNvPr id="237" name="Google Shape;237;p30"/>
          <p:cNvCxnSpPr/>
          <p:nvPr/>
        </p:nvCxnSpPr>
        <p:spPr>
          <a:xfrm rot="10800000">
            <a:off x="4400325" y="3827050"/>
            <a:ext cx="664500" cy="0"/>
          </a:xfrm>
          <a:prstGeom prst="straightConnector1">
            <a:avLst/>
          </a:prstGeom>
          <a:noFill/>
          <a:ln cap="flat" cmpd="sng" w="28575">
            <a:solidFill>
              <a:schemeClr val="accent1"/>
            </a:solidFill>
            <a:prstDash val="solid"/>
            <a:round/>
            <a:headEnd len="med" w="med" type="oval"/>
            <a:tailEnd len="med" w="med" type="triangle"/>
          </a:ln>
        </p:spPr>
      </p:cxnSp>
      <p:sp>
        <p:nvSpPr>
          <p:cNvPr id="238" name="Google Shape;238;p30"/>
          <p:cNvSpPr txBox="1"/>
          <p:nvPr>
            <p:ph idx="1" type="body"/>
          </p:nvPr>
        </p:nvSpPr>
        <p:spPr>
          <a:xfrm>
            <a:off x="773150" y="4130250"/>
            <a:ext cx="3657600" cy="6858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latin typeface="Roboto Slab"/>
                <a:ea typeface="Roboto Slab"/>
                <a:cs typeface="Roboto Slab"/>
                <a:sym typeface="Roboto Slab"/>
              </a:rPr>
              <a:t>The worst case order of growth of the runtime for dup2 is …</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239" name="Google Shape;239;p30"/>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236"/>
                                        </p:tgtEl>
                                      </p:cBhvr>
                                    </p:animEffect>
                                    <p:set>
                                      <p:cBhvr>
                                        <p:cTn dur="1" fill="hold">
                                          <p:stCondLst>
                                            <p:cond delay="100"/>
                                          </p:stCondLst>
                                        </p:cTn>
                                        <p:tgtEl>
                                          <p:spTgt spid="2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Modeling Process</a:t>
            </a:r>
            <a:endParaRPr/>
          </a:p>
        </p:txBody>
      </p:sp>
      <p:sp>
        <p:nvSpPr>
          <p:cNvPr id="245" name="Google Shape;24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Rather than building the entire table, we can instead:</a:t>
            </a:r>
            <a:endParaRPr/>
          </a:p>
          <a:p>
            <a:pPr indent="-330200" lvl="0" marL="457200" rtl="0" algn="l">
              <a:spcBef>
                <a:spcPts val="800"/>
              </a:spcBef>
              <a:spcAft>
                <a:spcPts val="0"/>
              </a:spcAft>
              <a:buSzPts val="1600"/>
              <a:buAutoNum type="arabicPeriod"/>
            </a:pPr>
            <a:r>
              <a:rPr lang="en"/>
              <a:t>Choose a representative operation to count </a:t>
            </a:r>
            <a:r>
              <a:rPr lang="en"/>
              <a:t>(cost model)</a:t>
            </a:r>
            <a:r>
              <a:rPr lang="en"/>
              <a:t>.</a:t>
            </a:r>
            <a:endParaRPr/>
          </a:p>
          <a:p>
            <a:pPr indent="-330200" lvl="0" marL="457200" rtl="0" algn="l">
              <a:spcBef>
                <a:spcPts val="1000"/>
              </a:spcBef>
              <a:spcAft>
                <a:spcPts val="0"/>
              </a:spcAft>
              <a:buSzPts val="1600"/>
              <a:buAutoNum type="arabicPeriod"/>
            </a:pPr>
            <a:r>
              <a:rPr lang="en"/>
              <a:t>Figure out the order of growth for the count of the representative operation by either:</a:t>
            </a:r>
            <a:endParaRPr/>
          </a:p>
          <a:p>
            <a:pPr indent="-330200" lvl="1" marL="914400" rtl="0" algn="l">
              <a:spcBef>
                <a:spcPts val="1000"/>
              </a:spcBef>
              <a:spcAft>
                <a:spcPts val="0"/>
              </a:spcAft>
              <a:buSzPts val="1600"/>
              <a:buChar char="•"/>
            </a:pPr>
            <a:r>
              <a:rPr lang="en"/>
              <a:t>Making an exact count and then discarding the unnecessary pieces.</a:t>
            </a:r>
            <a:endParaRPr/>
          </a:p>
          <a:p>
            <a:pPr indent="-330200" lvl="1" marL="914400" rtl="0" algn="l">
              <a:spcBef>
                <a:spcPts val="1000"/>
              </a:spcBef>
              <a:spcAft>
                <a:spcPts val="0"/>
              </a:spcAft>
              <a:buSzPts val="1600"/>
              <a:buChar char="•"/>
            </a:pPr>
            <a:r>
              <a:rPr lang="en"/>
              <a:t>After lots of practice, using inspection to determine order of growth.</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Let’s redo our analysis of dup1 with this new process.</a:t>
            </a:r>
            <a:endParaRPr/>
          </a:p>
          <a:p>
            <a:pPr indent="0" lvl="0" marL="0" rtl="0" algn="l">
              <a:spcBef>
                <a:spcPts val="800"/>
              </a:spcBef>
              <a:spcAft>
                <a:spcPts val="800"/>
              </a:spcAft>
              <a:buNone/>
            </a:pPr>
            <a:r>
              <a:rPr lang="en"/>
              <a:t>This time, we’ll show all our work.</a:t>
            </a:r>
            <a:endParaRPr/>
          </a:p>
        </p:txBody>
      </p:sp>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Order of Growth</a:t>
            </a:r>
            <a:r>
              <a:rPr lang="en"/>
              <a:t>: </a:t>
            </a:r>
            <a:r>
              <a:rPr b="1" lang="en">
                <a:latin typeface="Roboto"/>
                <a:ea typeface="Roboto"/>
                <a:cs typeface="Roboto"/>
                <a:sym typeface="Roboto"/>
              </a:rPr>
              <a:t>Exact Count of == Operations</a:t>
            </a:r>
            <a:endParaRPr b="1">
              <a:latin typeface="Roboto"/>
              <a:ea typeface="Roboto"/>
              <a:cs typeface="Roboto"/>
              <a:sym typeface="Roboto"/>
            </a:endParaRPr>
          </a:p>
        </p:txBody>
      </p:sp>
      <p:sp>
        <p:nvSpPr>
          <p:cNvPr id="252" name="Google Shape;25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2"/>
          <p:cNvSpPr txBox="1"/>
          <p:nvPr/>
        </p:nvSpPr>
        <p:spPr>
          <a:xfrm>
            <a:off x="3177525" y="237744"/>
            <a:ext cx="4572000" cy="22404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N = A.length; </a:t>
            </a:r>
            <a:r>
              <a:rPr lang="en" sz="1600">
                <a:solidFill>
                  <a:srgbClr val="93A1A1"/>
                </a:solidFill>
                <a:latin typeface="Roboto Mono"/>
                <a:ea typeface="Roboto Mono"/>
                <a:cs typeface="Roboto Mono"/>
                <a:sym typeface="Roboto Mono"/>
              </a:rPr>
              <a:t>// N == 6</a:t>
            </a:r>
            <a:endParaRPr sz="1600">
              <a:solidFill>
                <a:srgbClr val="93A1A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for</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i = </a:t>
            </a:r>
            <a:r>
              <a:rPr lang="en" sz="1600">
                <a:solidFill>
                  <a:srgbClr val="2AA198"/>
                </a:solidFill>
                <a:latin typeface="Roboto Mono"/>
                <a:ea typeface="Roboto Mono"/>
                <a:cs typeface="Roboto Mono"/>
                <a:sym typeface="Roboto Mono"/>
              </a:rPr>
              <a:t>0</a:t>
            </a:r>
            <a:r>
              <a:rPr lang="en" sz="1600">
                <a:solidFill>
                  <a:srgbClr val="657B83"/>
                </a:solidFill>
                <a:latin typeface="Roboto Mono"/>
                <a:ea typeface="Roboto Mono"/>
                <a:cs typeface="Roboto Mono"/>
                <a:sym typeface="Roboto Mono"/>
              </a:rPr>
              <a:t>; i &lt; N; i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for</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j = i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 j &lt; N; j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if</a:t>
            </a:r>
            <a:r>
              <a:rPr lang="en" sz="1600">
                <a:solidFill>
                  <a:srgbClr val="657B83"/>
                </a:solidFill>
                <a:latin typeface="Roboto Mono"/>
                <a:ea typeface="Roboto Mono"/>
                <a:cs typeface="Roboto Mono"/>
                <a:sym typeface="Roboto Mono"/>
              </a:rPr>
              <a:t> (A[i] == A[j])</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return</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true</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return</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false</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graphicFrame>
        <p:nvGraphicFramePr>
          <p:cNvPr id="254" name="Google Shape;254;p32"/>
          <p:cNvGraphicFramePr/>
          <p:nvPr/>
        </p:nvGraphicFramePr>
        <p:xfrm>
          <a:off x="708675" y="237744"/>
          <a:ext cx="3000000" cy="3000000"/>
        </p:xfrm>
        <a:graphic>
          <a:graphicData uri="http://schemas.openxmlformats.org/drawingml/2006/table">
            <a:tbl>
              <a:tblPr>
                <a:noFill/>
                <a:tableStyleId>{C572F7EC-156C-48CD-B0E2-E43381D86100}</a:tableStyleId>
              </a:tblPr>
              <a:tblGrid>
                <a:gridCol w="373375"/>
                <a:gridCol w="373375"/>
                <a:gridCol w="373375"/>
                <a:gridCol w="373375"/>
                <a:gridCol w="373375"/>
                <a:gridCol w="373375"/>
              </a:tblGrid>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0850">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pic>
        <p:nvPicPr>
          <p:cNvPr id="255" name="Google Shape;255;p32"/>
          <p:cNvPicPr preferRelativeResize="0"/>
          <p:nvPr/>
        </p:nvPicPr>
        <p:blipFill>
          <a:blip r:embed="rId3">
            <a:alphaModFix/>
          </a:blip>
          <a:stretch>
            <a:fillRect/>
          </a:stretch>
        </p:blipFill>
        <p:spPr>
          <a:xfrm>
            <a:off x="3178848" y="2630550"/>
            <a:ext cx="5483785" cy="251582"/>
          </a:xfrm>
          <a:prstGeom prst="rect">
            <a:avLst/>
          </a:prstGeom>
          <a:noFill/>
          <a:ln>
            <a:noFill/>
          </a:ln>
        </p:spPr>
      </p:pic>
      <p:pic>
        <p:nvPicPr>
          <p:cNvPr id="256" name="Google Shape;256;p32"/>
          <p:cNvPicPr preferRelativeResize="0"/>
          <p:nvPr/>
        </p:nvPicPr>
        <p:blipFill>
          <a:blip r:embed="rId4">
            <a:alphaModFix/>
          </a:blip>
          <a:stretch>
            <a:fillRect/>
          </a:stretch>
        </p:blipFill>
        <p:spPr>
          <a:xfrm>
            <a:off x="3177538" y="2997180"/>
            <a:ext cx="5486399" cy="251579"/>
          </a:xfrm>
          <a:prstGeom prst="rect">
            <a:avLst/>
          </a:prstGeom>
          <a:noFill/>
          <a:ln>
            <a:noFill/>
          </a:ln>
        </p:spPr>
      </p:pic>
      <p:pic>
        <p:nvPicPr>
          <p:cNvPr id="257" name="Google Shape;257;p32"/>
          <p:cNvPicPr preferRelativeResize="0"/>
          <p:nvPr/>
        </p:nvPicPr>
        <p:blipFill>
          <a:blip r:embed="rId5">
            <a:alphaModFix/>
          </a:blip>
          <a:stretch>
            <a:fillRect/>
          </a:stretch>
        </p:blipFill>
        <p:spPr>
          <a:xfrm>
            <a:off x="3055353" y="3518100"/>
            <a:ext cx="5442671" cy="251575"/>
          </a:xfrm>
          <a:prstGeom prst="rect">
            <a:avLst/>
          </a:prstGeom>
          <a:noFill/>
          <a:ln>
            <a:noFill/>
          </a:ln>
        </p:spPr>
      </p:pic>
      <p:sp>
        <p:nvSpPr>
          <p:cNvPr id="258" name="Google Shape;258;p32"/>
          <p:cNvSpPr txBox="1"/>
          <p:nvPr/>
        </p:nvSpPr>
        <p:spPr>
          <a:xfrm>
            <a:off x="433975" y="237750"/>
            <a:ext cx="274800" cy="2240400"/>
          </a:xfrm>
          <a:prstGeom prst="rect">
            <a:avLst/>
          </a:prstGeom>
          <a:noFill/>
          <a:ln>
            <a:noFill/>
          </a:ln>
        </p:spPr>
        <p:txBody>
          <a:bodyPr anchorCtr="0" anchor="t" bIns="91425" lIns="91425" spcFirstLastPara="1" rIns="91425" wrap="square" tIns="91425">
            <a:noAutofit/>
          </a:bodyPr>
          <a:lstStyle/>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4</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5</a:t>
            </a:r>
            <a:endParaRPr sz="1200">
              <a:solidFill>
                <a:schemeClr val="dk2"/>
              </a:solidFill>
              <a:latin typeface="Roboto Mono"/>
              <a:ea typeface="Roboto Mono"/>
              <a:cs typeface="Roboto Mono"/>
              <a:sym typeface="Roboto Mono"/>
            </a:endParaRPr>
          </a:p>
        </p:txBody>
      </p:sp>
      <p:sp>
        <p:nvSpPr>
          <p:cNvPr id="259" name="Google Shape;259;p32"/>
          <p:cNvSpPr txBox="1"/>
          <p:nvPr/>
        </p:nvSpPr>
        <p:spPr>
          <a:xfrm>
            <a:off x="708675" y="2477975"/>
            <a:ext cx="2240400" cy="274200"/>
          </a:xfrm>
          <a:prstGeom prst="rect">
            <a:avLst/>
          </a:prstGeom>
          <a:noFill/>
          <a:ln>
            <a:noFill/>
          </a:ln>
        </p:spPr>
        <p:txBody>
          <a:bodyPr anchorCtr="0" anchor="t" bIns="91425" lIns="91425" spcFirstLastPara="1" rIns="91425" wrap="square" tIns="45700">
            <a:noAutofit/>
          </a:bodyPr>
          <a:lstStyle/>
          <a:p>
            <a:pPr indent="0" lvl="0" marL="0" rtl="0" algn="ctr">
              <a:spcBef>
                <a:spcPts val="0"/>
              </a:spcBef>
              <a:spcAft>
                <a:spcPts val="0"/>
              </a:spcAft>
              <a:buNone/>
            </a:pPr>
            <a:r>
              <a:rPr lang="en" sz="1200">
                <a:solidFill>
                  <a:schemeClr val="dk2"/>
                </a:solidFill>
                <a:latin typeface="Roboto Mono"/>
                <a:ea typeface="Roboto Mono"/>
                <a:cs typeface="Roboto Mono"/>
                <a:sym typeface="Roboto Mono"/>
              </a:rPr>
              <a:t>0</a:t>
            </a:r>
            <a:r>
              <a:rPr lang="en" sz="1200">
                <a:solidFill>
                  <a:schemeClr val="dk2"/>
                </a:solidFill>
                <a:latin typeface="Roboto Mono"/>
                <a:ea typeface="Roboto Mono"/>
                <a:cs typeface="Roboto Mono"/>
                <a:sym typeface="Roboto Mono"/>
              </a:rPr>
              <a:t>   </a:t>
            </a:r>
            <a:r>
              <a:rPr lang="en" sz="1200">
                <a:solidFill>
                  <a:schemeClr val="dk2"/>
                </a:solidFill>
                <a:latin typeface="Roboto Mono"/>
                <a:ea typeface="Roboto Mono"/>
                <a:cs typeface="Roboto Mono"/>
                <a:sym typeface="Roboto Mono"/>
              </a:rPr>
              <a:t>1   2   3   4   5</a:t>
            </a:r>
            <a:endParaRPr sz="1200">
              <a:solidFill>
                <a:schemeClr val="dk2"/>
              </a:solidFill>
              <a:latin typeface="Roboto Mono"/>
              <a:ea typeface="Roboto Mono"/>
              <a:cs typeface="Roboto Mono"/>
              <a:sym typeface="Roboto Mono"/>
            </a:endParaRPr>
          </a:p>
        </p:txBody>
      </p:sp>
      <p:sp>
        <p:nvSpPr>
          <p:cNvPr id="260" name="Google Shape;260;p32"/>
          <p:cNvSpPr txBox="1"/>
          <p:nvPr/>
        </p:nvSpPr>
        <p:spPr>
          <a:xfrm>
            <a:off x="205375" y="237750"/>
            <a:ext cx="274800" cy="224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600">
                <a:solidFill>
                  <a:schemeClr val="dk2"/>
                </a:solidFill>
                <a:latin typeface="Roboto Mono"/>
                <a:ea typeface="Roboto Mono"/>
                <a:cs typeface="Roboto Mono"/>
                <a:sym typeface="Roboto Mono"/>
              </a:rPr>
              <a:t>i</a:t>
            </a:r>
            <a:endParaRPr b="1" sz="1600">
              <a:solidFill>
                <a:schemeClr val="dk2"/>
              </a:solidFill>
              <a:latin typeface="Roboto Mono"/>
              <a:ea typeface="Roboto Mono"/>
              <a:cs typeface="Roboto Mono"/>
              <a:sym typeface="Roboto Mono"/>
            </a:endParaRPr>
          </a:p>
        </p:txBody>
      </p:sp>
      <p:sp>
        <p:nvSpPr>
          <p:cNvPr id="261" name="Google Shape;261;p32"/>
          <p:cNvSpPr txBox="1"/>
          <p:nvPr/>
        </p:nvSpPr>
        <p:spPr>
          <a:xfrm>
            <a:off x="708675" y="2706575"/>
            <a:ext cx="2240400" cy="274200"/>
          </a:xfrm>
          <a:prstGeom prst="rect">
            <a:avLst/>
          </a:prstGeom>
          <a:noFill/>
          <a:ln>
            <a:noFill/>
          </a:ln>
        </p:spPr>
        <p:txBody>
          <a:bodyPr anchorCtr="0" anchor="t" bIns="91425" lIns="91425" spcFirstLastPara="1" rIns="91425" wrap="square" tIns="45700">
            <a:noAutofit/>
          </a:bodyPr>
          <a:lstStyle/>
          <a:p>
            <a:pPr indent="0" lvl="0" marL="0" rtl="0" algn="ctr">
              <a:spcBef>
                <a:spcPts val="0"/>
              </a:spcBef>
              <a:spcAft>
                <a:spcPts val="0"/>
              </a:spcAft>
              <a:buNone/>
            </a:pPr>
            <a:r>
              <a:rPr b="1" lang="en" sz="1600">
                <a:solidFill>
                  <a:schemeClr val="dk2"/>
                </a:solidFill>
                <a:latin typeface="Roboto Mono"/>
                <a:ea typeface="Roboto Mono"/>
                <a:cs typeface="Roboto Mono"/>
                <a:sym typeface="Roboto Mono"/>
              </a:rPr>
              <a:t>j</a:t>
            </a:r>
            <a:endParaRPr b="1" sz="1600">
              <a:solidFill>
                <a:schemeClr val="dk2"/>
              </a:solidFill>
              <a:latin typeface="Roboto Mono"/>
              <a:ea typeface="Roboto Mono"/>
              <a:cs typeface="Roboto Mono"/>
              <a:sym typeface="Roboto Mono"/>
            </a:endParaRPr>
          </a:p>
        </p:txBody>
      </p:sp>
      <p:pic>
        <p:nvPicPr>
          <p:cNvPr id="262" name="Google Shape;262;p32"/>
          <p:cNvPicPr preferRelativeResize="0"/>
          <p:nvPr/>
        </p:nvPicPr>
        <p:blipFill>
          <a:blip r:embed="rId6">
            <a:alphaModFix/>
          </a:blip>
          <a:stretch>
            <a:fillRect/>
          </a:stretch>
        </p:blipFill>
        <p:spPr>
          <a:xfrm>
            <a:off x="2693620" y="3886200"/>
            <a:ext cx="2298746" cy="251575"/>
          </a:xfrm>
          <a:prstGeom prst="rect">
            <a:avLst/>
          </a:prstGeom>
          <a:noFill/>
          <a:ln>
            <a:noFill/>
          </a:ln>
        </p:spPr>
      </p:pic>
      <p:sp>
        <p:nvSpPr>
          <p:cNvPr id="263" name="Google Shape;263;p32"/>
          <p:cNvSpPr txBox="1"/>
          <p:nvPr>
            <p:ph idx="4294967295" type="body"/>
          </p:nvPr>
        </p:nvSpPr>
        <p:spPr>
          <a:xfrm>
            <a:off x="311700" y="3014400"/>
            <a:ext cx="2637300" cy="9600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latin typeface="Roboto Slab"/>
                <a:ea typeface="Roboto Slab"/>
                <a:cs typeface="Roboto Slab"/>
                <a:sym typeface="Roboto Slab"/>
              </a:rPr>
              <a:t>The worst case order of growth of the runtime for dup1 is N</a:t>
            </a:r>
            <a:r>
              <a:rPr b="1" baseline="30000" lang="en">
                <a:latin typeface="Roboto Slab"/>
                <a:ea typeface="Roboto Slab"/>
                <a:cs typeface="Roboto Slab"/>
                <a:sym typeface="Roboto Slab"/>
              </a:rPr>
              <a:t>2</a:t>
            </a:r>
            <a:r>
              <a:rPr b="1" lang="en">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b="1" lang="en"/>
              <a:t>Counting operations</a:t>
            </a:r>
            <a:r>
              <a:rPr lang="en"/>
              <a:t>. Let’s look at an example where N = 6 instead of N = 10000.</a:t>
            </a:r>
            <a:endParaRPr/>
          </a:p>
          <a:p>
            <a:pPr indent="-457200" lvl="0" marL="457200" rtl="0" algn="l">
              <a:spcBef>
                <a:spcPts val="800"/>
              </a:spcBef>
              <a:spcAft>
                <a:spcPts val="0"/>
              </a:spcAft>
              <a:buNone/>
            </a:pPr>
            <a:r>
              <a:rPr b="1" lang="en"/>
              <a:t>Confusing question</a:t>
            </a:r>
            <a:r>
              <a:rPr lang="en"/>
              <a:t>. </a:t>
            </a:r>
            <a:r>
              <a:rPr lang="en"/>
              <a:t>What part of dup1 and dup2 required us to specify a range for the number of times an operation was executed?</a:t>
            </a:r>
            <a:endParaRPr/>
          </a:p>
          <a:p>
            <a:pPr indent="-457200" lvl="0" marL="457200" rtl="0" algn="l">
              <a:spcBef>
                <a:spcPts val="800"/>
              </a:spcBef>
              <a:spcAft>
                <a:spcPts val="800"/>
              </a:spcAft>
              <a:buNone/>
            </a:pPr>
            <a:r>
              <a:rPr b="1" lang="en"/>
              <a:t>Parabolas vs. lines</a:t>
            </a:r>
            <a:r>
              <a:rPr lang="en"/>
              <a:t>.</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a:hlinkClick r:id="rId3"/>
          </p:cNvPr>
          <p:cNvSpPr/>
          <p:nvPr/>
        </p:nvSpPr>
        <p:spPr>
          <a:xfrm>
            <a:off x="8009400" y="548525"/>
            <a:ext cx="822900" cy="365700"/>
          </a:xfrm>
          <a:prstGeom prst="roundRect">
            <a:avLst>
              <a:gd fmla="val 16667" name="adj"/>
            </a:avLst>
          </a:prstGeom>
          <a:solidFill>
            <a:schemeClr val="l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Demo</a:t>
            </a:r>
            <a:endParaRPr b="1" sz="1600">
              <a:solidFill>
                <a:schemeClr val="accen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Worst Case Order of Growth</a:t>
            </a:r>
            <a:r>
              <a:rPr lang="en"/>
              <a:t>: </a:t>
            </a:r>
            <a:r>
              <a:rPr b="1" lang="en">
                <a:latin typeface="Roboto"/>
                <a:ea typeface="Roboto"/>
                <a:cs typeface="Roboto"/>
                <a:sym typeface="Roboto"/>
              </a:rPr>
              <a:t>Geometric Argument</a:t>
            </a:r>
            <a:endParaRPr b="1">
              <a:latin typeface="Roboto"/>
              <a:ea typeface="Roboto"/>
              <a:cs typeface="Roboto"/>
              <a:sym typeface="Roboto"/>
            </a:endParaRPr>
          </a:p>
        </p:txBody>
      </p:sp>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nvSpPr>
        <p:spPr>
          <a:xfrm>
            <a:off x="3177525" y="237744"/>
            <a:ext cx="4572000" cy="22404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N = A.length; </a:t>
            </a:r>
            <a:r>
              <a:rPr lang="en" sz="1600">
                <a:solidFill>
                  <a:srgbClr val="93A1A1"/>
                </a:solidFill>
                <a:latin typeface="Roboto Mono"/>
                <a:ea typeface="Roboto Mono"/>
                <a:cs typeface="Roboto Mono"/>
                <a:sym typeface="Roboto Mono"/>
              </a:rPr>
              <a:t>// N == 6</a:t>
            </a:r>
            <a:endParaRPr sz="1600">
              <a:solidFill>
                <a:srgbClr val="93A1A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for</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i = </a:t>
            </a:r>
            <a:r>
              <a:rPr lang="en" sz="1600">
                <a:solidFill>
                  <a:srgbClr val="2AA198"/>
                </a:solidFill>
                <a:latin typeface="Roboto Mono"/>
                <a:ea typeface="Roboto Mono"/>
                <a:cs typeface="Roboto Mono"/>
                <a:sym typeface="Roboto Mono"/>
              </a:rPr>
              <a:t>0</a:t>
            </a:r>
            <a:r>
              <a:rPr lang="en" sz="1600">
                <a:solidFill>
                  <a:srgbClr val="657B83"/>
                </a:solidFill>
                <a:latin typeface="Roboto Mono"/>
                <a:ea typeface="Roboto Mono"/>
                <a:cs typeface="Roboto Mono"/>
                <a:sym typeface="Roboto Mono"/>
              </a:rPr>
              <a:t>; i &lt; N; i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for</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j = i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 j &lt; N; j += </a:t>
            </a:r>
            <a:r>
              <a:rPr lang="en" sz="1600">
                <a:solidFill>
                  <a:srgbClr val="2AA198"/>
                </a:solidFill>
                <a:latin typeface="Roboto Mono"/>
                <a:ea typeface="Roboto Mono"/>
                <a:cs typeface="Roboto Mono"/>
                <a:sym typeface="Roboto Mono"/>
              </a:rPr>
              <a:t>1</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if</a:t>
            </a:r>
            <a:r>
              <a:rPr lang="en" sz="1600">
                <a:solidFill>
                  <a:srgbClr val="657B83"/>
                </a:solidFill>
                <a:latin typeface="Roboto Mono"/>
                <a:ea typeface="Roboto Mono"/>
                <a:cs typeface="Roboto Mono"/>
                <a:sym typeface="Roboto Mono"/>
              </a:rPr>
              <a:t> (A[i] == A[j])</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return</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true</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00">
                <a:solidFill>
                  <a:srgbClr val="859900"/>
                </a:solidFill>
                <a:latin typeface="Roboto Mono"/>
                <a:ea typeface="Roboto Mono"/>
                <a:cs typeface="Roboto Mono"/>
                <a:sym typeface="Roboto Mono"/>
              </a:rPr>
              <a:t>return</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false</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graphicFrame>
        <p:nvGraphicFramePr>
          <p:cNvPr id="271" name="Google Shape;271;p33"/>
          <p:cNvGraphicFramePr/>
          <p:nvPr/>
        </p:nvGraphicFramePr>
        <p:xfrm>
          <a:off x="708675" y="237744"/>
          <a:ext cx="3000000" cy="3000000"/>
        </p:xfrm>
        <a:graphic>
          <a:graphicData uri="http://schemas.openxmlformats.org/drawingml/2006/table">
            <a:tbl>
              <a:tblPr>
                <a:noFill/>
                <a:tableStyleId>{C572F7EC-156C-48CD-B0E2-E43381D86100}</a:tableStyleId>
              </a:tblPr>
              <a:tblGrid>
                <a:gridCol w="373375"/>
                <a:gridCol w="373375"/>
                <a:gridCol w="373375"/>
                <a:gridCol w="373375"/>
                <a:gridCol w="373375"/>
                <a:gridCol w="373375"/>
              </a:tblGrid>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3875">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rgbClr val="000000"/>
                        </a:buClr>
                        <a:buSzPts val="1100"/>
                        <a:buFont typeface="Arial"/>
                        <a:buNone/>
                      </a:pPr>
                      <a:r>
                        <a:rPr lang="en" sz="1200">
                          <a:solidFill>
                            <a:schemeClr val="dk2"/>
                          </a:solidFill>
                          <a:latin typeface="Roboto"/>
                          <a:ea typeface="Roboto"/>
                          <a:cs typeface="Roboto"/>
                          <a:sym typeface="Roboto"/>
                        </a:rPr>
                        <a:t>==</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C9DAF8"/>
                    </a:solidFill>
                  </a:tcPr>
                </a:tc>
              </a:tr>
              <a:tr h="370850">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1200">
                        <a:solidFill>
                          <a:schemeClr val="dk2"/>
                        </a:solidFill>
                        <a:latin typeface="Roboto"/>
                        <a:ea typeface="Roboto"/>
                        <a:cs typeface="Roboto"/>
                        <a:sym typeface="Roboto"/>
                      </a:endParaRPr>
                    </a:p>
                  </a:txBody>
                  <a:tcPr marT="0" marB="0" marR="0" marL="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bl>
          </a:graphicData>
        </a:graphic>
      </p:graphicFrame>
      <p:sp>
        <p:nvSpPr>
          <p:cNvPr id="272" name="Google Shape;272;p33"/>
          <p:cNvSpPr txBox="1"/>
          <p:nvPr/>
        </p:nvSpPr>
        <p:spPr>
          <a:xfrm>
            <a:off x="433975" y="237750"/>
            <a:ext cx="274800" cy="2240400"/>
          </a:xfrm>
          <a:prstGeom prst="rect">
            <a:avLst/>
          </a:prstGeom>
          <a:noFill/>
          <a:ln>
            <a:noFill/>
          </a:ln>
        </p:spPr>
        <p:txBody>
          <a:bodyPr anchorCtr="0" anchor="t" bIns="91425" lIns="91425" spcFirstLastPara="1" rIns="91425" wrap="square" tIns="91425">
            <a:noAutofit/>
          </a:bodyPr>
          <a:lstStyle/>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0</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1</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2</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3</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4</a:t>
            </a:r>
            <a:endParaRPr sz="1200">
              <a:solidFill>
                <a:schemeClr val="dk2"/>
              </a:solidFill>
              <a:latin typeface="Roboto Mono"/>
              <a:ea typeface="Roboto Mono"/>
              <a:cs typeface="Roboto Mono"/>
              <a:sym typeface="Roboto Mono"/>
            </a:endParaRPr>
          </a:p>
          <a:p>
            <a:pPr indent="0" lvl="0" marL="0" rtl="0" algn="r">
              <a:lnSpc>
                <a:spcPct val="205000"/>
              </a:lnSpc>
              <a:spcBef>
                <a:spcPts val="0"/>
              </a:spcBef>
              <a:spcAft>
                <a:spcPts val="0"/>
              </a:spcAft>
              <a:buNone/>
            </a:pPr>
            <a:r>
              <a:rPr lang="en" sz="1200">
                <a:solidFill>
                  <a:schemeClr val="dk2"/>
                </a:solidFill>
                <a:latin typeface="Roboto Mono"/>
                <a:ea typeface="Roboto Mono"/>
                <a:cs typeface="Roboto Mono"/>
                <a:sym typeface="Roboto Mono"/>
              </a:rPr>
              <a:t>5</a:t>
            </a:r>
            <a:endParaRPr sz="1200">
              <a:solidFill>
                <a:schemeClr val="dk2"/>
              </a:solidFill>
              <a:latin typeface="Roboto Mono"/>
              <a:ea typeface="Roboto Mono"/>
              <a:cs typeface="Roboto Mono"/>
              <a:sym typeface="Roboto Mono"/>
            </a:endParaRPr>
          </a:p>
        </p:txBody>
      </p:sp>
      <p:sp>
        <p:nvSpPr>
          <p:cNvPr id="273" name="Google Shape;273;p33"/>
          <p:cNvSpPr txBox="1"/>
          <p:nvPr/>
        </p:nvSpPr>
        <p:spPr>
          <a:xfrm>
            <a:off x="708675" y="2477975"/>
            <a:ext cx="2240400" cy="274200"/>
          </a:xfrm>
          <a:prstGeom prst="rect">
            <a:avLst/>
          </a:prstGeom>
          <a:noFill/>
          <a:ln>
            <a:noFill/>
          </a:ln>
        </p:spPr>
        <p:txBody>
          <a:bodyPr anchorCtr="0" anchor="t" bIns="91425" lIns="91425" spcFirstLastPara="1" rIns="91425" wrap="square" tIns="45700">
            <a:noAutofit/>
          </a:bodyPr>
          <a:lstStyle/>
          <a:p>
            <a:pPr indent="0" lvl="0" marL="0" rtl="0" algn="ctr">
              <a:spcBef>
                <a:spcPts val="0"/>
              </a:spcBef>
              <a:spcAft>
                <a:spcPts val="0"/>
              </a:spcAft>
              <a:buNone/>
            </a:pPr>
            <a:r>
              <a:rPr lang="en" sz="1200">
                <a:solidFill>
                  <a:schemeClr val="dk2"/>
                </a:solidFill>
                <a:latin typeface="Roboto Mono"/>
                <a:ea typeface="Roboto Mono"/>
                <a:cs typeface="Roboto Mono"/>
                <a:sym typeface="Roboto Mono"/>
              </a:rPr>
              <a:t>0   1   2   3   4   5</a:t>
            </a:r>
            <a:endParaRPr sz="1200">
              <a:solidFill>
                <a:schemeClr val="dk2"/>
              </a:solidFill>
              <a:latin typeface="Roboto Mono"/>
              <a:ea typeface="Roboto Mono"/>
              <a:cs typeface="Roboto Mono"/>
              <a:sym typeface="Roboto Mono"/>
            </a:endParaRPr>
          </a:p>
        </p:txBody>
      </p:sp>
      <p:sp>
        <p:nvSpPr>
          <p:cNvPr id="274" name="Google Shape;274;p33"/>
          <p:cNvSpPr txBox="1"/>
          <p:nvPr/>
        </p:nvSpPr>
        <p:spPr>
          <a:xfrm>
            <a:off x="205375" y="237750"/>
            <a:ext cx="274800" cy="2240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600">
                <a:solidFill>
                  <a:schemeClr val="dk2"/>
                </a:solidFill>
                <a:latin typeface="Roboto Mono"/>
                <a:ea typeface="Roboto Mono"/>
                <a:cs typeface="Roboto Mono"/>
                <a:sym typeface="Roboto Mono"/>
              </a:rPr>
              <a:t>i</a:t>
            </a:r>
            <a:endParaRPr b="1" sz="1600">
              <a:solidFill>
                <a:schemeClr val="dk2"/>
              </a:solidFill>
              <a:latin typeface="Roboto Mono"/>
              <a:ea typeface="Roboto Mono"/>
              <a:cs typeface="Roboto Mono"/>
              <a:sym typeface="Roboto Mono"/>
            </a:endParaRPr>
          </a:p>
        </p:txBody>
      </p:sp>
      <p:sp>
        <p:nvSpPr>
          <p:cNvPr id="275" name="Google Shape;275;p33"/>
          <p:cNvSpPr txBox="1"/>
          <p:nvPr/>
        </p:nvSpPr>
        <p:spPr>
          <a:xfrm>
            <a:off x="708675" y="2706575"/>
            <a:ext cx="2240400" cy="274200"/>
          </a:xfrm>
          <a:prstGeom prst="rect">
            <a:avLst/>
          </a:prstGeom>
          <a:noFill/>
          <a:ln>
            <a:noFill/>
          </a:ln>
        </p:spPr>
        <p:txBody>
          <a:bodyPr anchorCtr="0" anchor="t" bIns="91425" lIns="91425" spcFirstLastPara="1" rIns="91425" wrap="square" tIns="45700">
            <a:noAutofit/>
          </a:bodyPr>
          <a:lstStyle/>
          <a:p>
            <a:pPr indent="0" lvl="0" marL="0" rtl="0" algn="ctr">
              <a:spcBef>
                <a:spcPts val="0"/>
              </a:spcBef>
              <a:spcAft>
                <a:spcPts val="0"/>
              </a:spcAft>
              <a:buNone/>
            </a:pPr>
            <a:r>
              <a:rPr b="1" lang="en" sz="1600">
                <a:solidFill>
                  <a:schemeClr val="dk2"/>
                </a:solidFill>
                <a:latin typeface="Roboto Mono"/>
                <a:ea typeface="Roboto Mono"/>
                <a:cs typeface="Roboto Mono"/>
                <a:sym typeface="Roboto Mono"/>
              </a:rPr>
              <a:t>j</a:t>
            </a:r>
            <a:endParaRPr b="1" sz="1600">
              <a:solidFill>
                <a:schemeClr val="dk2"/>
              </a:solidFill>
              <a:latin typeface="Roboto Mono"/>
              <a:ea typeface="Roboto Mono"/>
              <a:cs typeface="Roboto Mono"/>
              <a:sym typeface="Roboto Mono"/>
            </a:endParaRPr>
          </a:p>
        </p:txBody>
      </p:sp>
      <p:sp>
        <p:nvSpPr>
          <p:cNvPr id="276" name="Google Shape;276;p33"/>
          <p:cNvSpPr txBox="1"/>
          <p:nvPr>
            <p:ph idx="4294967295" type="body"/>
          </p:nvPr>
        </p:nvSpPr>
        <p:spPr>
          <a:xfrm>
            <a:off x="311700" y="3014400"/>
            <a:ext cx="2637300" cy="9600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latin typeface="Roboto Slab"/>
                <a:ea typeface="Roboto Slab"/>
                <a:cs typeface="Roboto Slab"/>
                <a:sym typeface="Roboto Slab"/>
              </a:rPr>
              <a:t>The worst case order of growth of the runtime for dup1 is N</a:t>
            </a:r>
            <a:r>
              <a:rPr b="1" baseline="30000" lang="en">
                <a:latin typeface="Roboto Slab"/>
                <a:ea typeface="Roboto Slab"/>
                <a:cs typeface="Roboto Slab"/>
                <a:sym typeface="Roboto Slab"/>
              </a:rPr>
              <a:t>2</a:t>
            </a:r>
            <a:r>
              <a:rPr b="1" lang="en">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277" name="Google Shape;277;p33"/>
          <p:cNvSpPr txBox="1"/>
          <p:nvPr/>
        </p:nvSpPr>
        <p:spPr>
          <a:xfrm>
            <a:off x="3177375" y="3014400"/>
            <a:ext cx="45720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Roboto"/>
                <a:ea typeface="Roboto"/>
                <a:cs typeface="Roboto"/>
                <a:sym typeface="Roboto"/>
              </a:rPr>
              <a:t>A</a:t>
            </a:r>
            <a:r>
              <a:rPr lang="en" sz="1600">
                <a:solidFill>
                  <a:schemeClr val="dk2"/>
                </a:solidFill>
                <a:latin typeface="Roboto"/>
                <a:ea typeface="Roboto"/>
                <a:cs typeface="Roboto"/>
                <a:sym typeface="Roboto"/>
              </a:rPr>
              <a:t>rea of right triangle of side length N - 1.</a:t>
            </a:r>
            <a:endParaRPr sz="1600">
              <a:solidFill>
                <a:schemeClr val="dk2"/>
              </a:solidFill>
              <a:latin typeface="Roboto"/>
              <a:ea typeface="Roboto"/>
              <a:cs typeface="Roboto"/>
              <a:sym typeface="Roboto"/>
            </a:endParaRPr>
          </a:p>
          <a:p>
            <a:pPr indent="0" lvl="0" marL="0" rtl="0" algn="l">
              <a:lnSpc>
                <a:spcPct val="115000"/>
              </a:lnSpc>
              <a:spcBef>
                <a:spcPts val="1000"/>
              </a:spcBef>
              <a:spcAft>
                <a:spcPts val="1000"/>
              </a:spcAft>
              <a:buNone/>
            </a:pPr>
            <a:r>
              <a:rPr lang="en" sz="1600">
                <a:solidFill>
                  <a:schemeClr val="dk2"/>
                </a:solidFill>
                <a:latin typeface="Roboto"/>
                <a:ea typeface="Roboto"/>
                <a:cs typeface="Roboto"/>
                <a:sym typeface="Roboto"/>
              </a:rPr>
              <a:t>Order of growth of area is N</a:t>
            </a:r>
            <a:r>
              <a:rPr b="1" baseline="30000" lang="en" sz="1600">
                <a:solidFill>
                  <a:schemeClr val="dk2"/>
                </a:solidFill>
                <a:latin typeface="Roboto"/>
                <a:ea typeface="Roboto"/>
                <a:cs typeface="Roboto"/>
                <a:sym typeface="Roboto"/>
              </a:rPr>
              <a:t>2</a:t>
            </a:r>
            <a:r>
              <a:rPr lang="en"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cxnSp>
        <p:nvCxnSpPr>
          <p:cNvPr id="282" name="Google Shape;282;p34"/>
          <p:cNvCxnSpPr>
            <a:stCxn id="283" idx="0"/>
            <a:endCxn id="284" idx="2"/>
          </p:cNvCxnSpPr>
          <p:nvPr/>
        </p:nvCxnSpPr>
        <p:spPr>
          <a:xfrm flipH="1" rot="5400000">
            <a:off x="5989350" y="3581375"/>
            <a:ext cx="152400" cy="9753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285" name="Google Shape;285;p34"/>
          <p:cNvCxnSpPr>
            <a:stCxn id="283" idx="0"/>
            <a:endCxn id="286" idx="2"/>
          </p:cNvCxnSpPr>
          <p:nvPr/>
        </p:nvCxnSpPr>
        <p:spPr>
          <a:xfrm rot="-5400000">
            <a:off x="6964800" y="3581225"/>
            <a:ext cx="152400" cy="975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287" name="Google Shape;287;p34"/>
          <p:cNvCxnSpPr>
            <a:stCxn id="284" idx="0"/>
            <a:endCxn id="288" idx="2"/>
          </p:cNvCxnSpPr>
          <p:nvPr/>
        </p:nvCxnSpPr>
        <p:spPr>
          <a:xfrm rot="-5400000">
            <a:off x="55020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289" name="Google Shape;289;p34"/>
          <p:cNvCxnSpPr>
            <a:stCxn id="286" idx="0"/>
            <a:endCxn id="290" idx="2"/>
          </p:cNvCxnSpPr>
          <p:nvPr/>
        </p:nvCxnSpPr>
        <p:spPr>
          <a:xfrm rot="-5400000">
            <a:off x="74529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291" name="Google Shape;291;p34"/>
          <p:cNvCxnSpPr>
            <a:stCxn id="292" idx="0"/>
            <a:endCxn id="293" idx="2"/>
          </p:cNvCxnSpPr>
          <p:nvPr/>
        </p:nvCxnSpPr>
        <p:spPr>
          <a:xfrm rot="-5400000">
            <a:off x="58567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294" name="Google Shape;294;p34"/>
          <p:cNvCxnSpPr>
            <a:stCxn id="295" idx="0"/>
            <a:endCxn id="293" idx="2"/>
          </p:cNvCxnSpPr>
          <p:nvPr/>
        </p:nvCxnSpPr>
        <p:spPr>
          <a:xfrm flipH="1" rot="5400000">
            <a:off x="68320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296" name="Google Shape;296;p34"/>
          <p:cNvCxnSpPr>
            <a:stCxn id="290" idx="0"/>
            <a:endCxn id="295" idx="2"/>
          </p:cNvCxnSpPr>
          <p:nvPr/>
        </p:nvCxnSpPr>
        <p:spPr>
          <a:xfrm rot="-5400000">
            <a:off x="74526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cxnSp>
        <p:nvCxnSpPr>
          <p:cNvPr id="297" name="Google Shape;297;p34"/>
          <p:cNvCxnSpPr>
            <a:stCxn id="288" idx="0"/>
            <a:endCxn id="292" idx="2"/>
          </p:cNvCxnSpPr>
          <p:nvPr/>
        </p:nvCxnSpPr>
        <p:spPr>
          <a:xfrm rot="-5400000">
            <a:off x="55020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sp>
        <p:nvSpPr>
          <p:cNvPr id="298" name="Google Shape;298;p34"/>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solidFill>
                  <a:schemeClr val="lt2"/>
                </a:solidFill>
                <a:latin typeface="Roboto"/>
                <a:ea typeface="Roboto"/>
                <a:cs typeface="Roboto"/>
                <a:sym typeface="Roboto"/>
              </a:rPr>
              <a:t>Comprehending</a:t>
            </a:r>
            <a:r>
              <a:rPr lang="en">
                <a:solidFill>
                  <a:schemeClr val="lt2"/>
                </a:solidFill>
              </a:rPr>
              <a:t>. Understanding the implementation details of a program.</a:t>
            </a:r>
            <a:endParaRPr b="1">
              <a:solidFill>
                <a:schemeClr val="lt2"/>
              </a:solidFill>
              <a:latin typeface="Roboto"/>
              <a:ea typeface="Roboto"/>
              <a:cs typeface="Roboto"/>
              <a:sym typeface="Roboto"/>
            </a:endParaRPr>
          </a:p>
          <a:p>
            <a:pPr indent="-228600" lvl="0" marL="228600" rtl="0" algn="l">
              <a:spcBef>
                <a:spcPts val="800"/>
              </a:spcBef>
              <a:spcAft>
                <a:spcPts val="0"/>
              </a:spcAft>
              <a:buNone/>
            </a:pPr>
            <a:r>
              <a:rPr b="1" lang="en">
                <a:solidFill>
                  <a:schemeClr val="accent1"/>
                </a:solidFill>
                <a:latin typeface="Roboto"/>
                <a:ea typeface="Roboto"/>
                <a:cs typeface="Roboto"/>
                <a:sym typeface="Roboto"/>
              </a:rPr>
              <a:t>Modeling</a:t>
            </a:r>
            <a:r>
              <a:rPr lang="en"/>
              <a:t>. Counting the number of steps in terms of N, the size of the input.</a:t>
            </a:r>
            <a:endParaRPr/>
          </a:p>
          <a:p>
            <a:pPr indent="-228600" lvl="0" marL="457200" rtl="0" algn="l">
              <a:spcBef>
                <a:spcPts val="800"/>
              </a:spcBef>
              <a:spcAft>
                <a:spcPts val="0"/>
              </a:spcAft>
              <a:buNone/>
            </a:pPr>
            <a:r>
              <a:rPr b="1" lang="en">
                <a:solidFill>
                  <a:schemeClr val="accent1"/>
                </a:solidFill>
                <a:latin typeface="Roboto"/>
                <a:ea typeface="Roboto"/>
                <a:cs typeface="Roboto"/>
                <a:sym typeface="Roboto"/>
              </a:rPr>
              <a:t>Case Analysis</a:t>
            </a:r>
            <a:r>
              <a:rPr lang="en"/>
              <a:t>. </a:t>
            </a:r>
            <a:r>
              <a:rPr lang="en"/>
              <a:t>How certain conditions affect the program execution.</a:t>
            </a:r>
            <a:endParaRPr/>
          </a:p>
          <a:p>
            <a:pPr indent="-228600" lvl="0" marL="457200" rtl="0" algn="l">
              <a:spcBef>
                <a:spcPts val="800"/>
              </a:spcBef>
              <a:spcAft>
                <a:spcPts val="0"/>
              </a:spcAft>
              <a:buNone/>
            </a:pPr>
            <a:r>
              <a:rPr b="1" lang="en">
                <a:solidFill>
                  <a:schemeClr val="accent1"/>
                </a:solidFill>
                <a:latin typeface="Roboto"/>
                <a:ea typeface="Roboto"/>
                <a:cs typeface="Roboto"/>
                <a:sym typeface="Roboto"/>
              </a:rPr>
              <a:t>Asymptotic Analysis</a:t>
            </a:r>
            <a:r>
              <a:rPr lang="en"/>
              <a:t>. Describing what happens for very large N, as N→∞.</a:t>
            </a:r>
            <a:endParaRPr/>
          </a:p>
          <a:p>
            <a:pPr indent="-228600" lvl="0" marL="228600" rtl="0" algn="l">
              <a:spcBef>
                <a:spcPts val="800"/>
              </a:spcBef>
              <a:spcAft>
                <a:spcPts val="800"/>
              </a:spcAft>
              <a:buNone/>
            </a:pPr>
            <a:r>
              <a:rPr b="1" lang="en">
                <a:solidFill>
                  <a:schemeClr val="lt2"/>
                </a:solidFill>
                <a:latin typeface="Roboto"/>
                <a:ea typeface="Roboto"/>
                <a:cs typeface="Roboto"/>
                <a:sym typeface="Roboto"/>
              </a:rPr>
              <a:t>Formalizing</a:t>
            </a:r>
            <a:r>
              <a:rPr lang="en">
                <a:solidFill>
                  <a:schemeClr val="lt2"/>
                </a:solidFill>
              </a:rPr>
              <a:t>. Summarizing the final result in precise English or math notation.</a:t>
            </a:r>
            <a:endParaRPr>
              <a:solidFill>
                <a:schemeClr val="lt2"/>
              </a:solidFill>
            </a:endParaRPr>
          </a:p>
        </p:txBody>
      </p:sp>
      <p:sp>
        <p:nvSpPr>
          <p:cNvPr id="299" name="Google Shape;299;p3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Analysis Process</a:t>
            </a:r>
            <a:endParaRPr/>
          </a:p>
        </p:txBody>
      </p:sp>
      <p:sp>
        <p:nvSpPr>
          <p:cNvPr id="300" name="Google Shape;30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34"/>
          <p:cNvSpPr txBox="1"/>
          <p:nvPr/>
        </p:nvSpPr>
        <p:spPr>
          <a:xfrm>
            <a:off x="5181600" y="1533150"/>
            <a:ext cx="2743200" cy="457200"/>
          </a:xfrm>
          <a:prstGeom prst="rect">
            <a:avLst/>
          </a:prstGeom>
          <a:solidFill>
            <a:srgbClr val="FDF6E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dup1(</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A)</a:t>
            </a:r>
            <a:endParaRPr sz="1600">
              <a:solidFill>
                <a:srgbClr val="657B83"/>
              </a:solidFill>
              <a:latin typeface="Roboto Mono"/>
              <a:ea typeface="Roboto Mono"/>
              <a:cs typeface="Roboto Mono"/>
              <a:sym typeface="Roboto Mono"/>
            </a:endParaRPr>
          </a:p>
        </p:txBody>
      </p:sp>
      <p:sp>
        <p:nvSpPr>
          <p:cNvPr id="301" name="Google Shape;301;p34"/>
          <p:cNvSpPr/>
          <p:nvPr/>
        </p:nvSpPr>
        <p:spPr>
          <a:xfrm>
            <a:off x="4876800" y="1228350"/>
            <a:ext cx="20118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Consider every pair</a:t>
            </a:r>
            <a:endParaRPr b="1" sz="1600">
              <a:solidFill>
                <a:schemeClr val="lt1"/>
              </a:solidFill>
              <a:latin typeface="Roboto"/>
              <a:ea typeface="Roboto"/>
              <a:cs typeface="Roboto"/>
              <a:sym typeface="Roboto"/>
            </a:endParaRPr>
          </a:p>
        </p:txBody>
      </p:sp>
      <p:sp>
        <p:nvSpPr>
          <p:cNvPr id="292" name="Google Shape;292;p34"/>
          <p:cNvSpPr/>
          <p:nvPr/>
        </p:nvSpPr>
        <p:spPr>
          <a:xfrm>
            <a:off x="47550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Array contains a duplicate at front</a:t>
            </a:r>
            <a:endParaRPr b="1">
              <a:solidFill>
                <a:schemeClr val="lt2"/>
              </a:solidFill>
              <a:latin typeface="Roboto"/>
              <a:ea typeface="Roboto"/>
              <a:cs typeface="Roboto"/>
              <a:sym typeface="Roboto"/>
            </a:endParaRPr>
          </a:p>
        </p:txBody>
      </p:sp>
      <p:sp>
        <p:nvSpPr>
          <p:cNvPr id="295" name="Google Shape;295;p34"/>
          <p:cNvSpPr/>
          <p:nvPr/>
        </p:nvSpPr>
        <p:spPr>
          <a:xfrm>
            <a:off x="67056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Array contains no duplicate items</a:t>
            </a:r>
            <a:endParaRPr b="1">
              <a:solidFill>
                <a:schemeClr val="accent1"/>
              </a:solidFill>
              <a:latin typeface="Roboto"/>
              <a:ea typeface="Roboto"/>
              <a:cs typeface="Roboto"/>
              <a:sym typeface="Roboto"/>
            </a:endParaRPr>
          </a:p>
        </p:txBody>
      </p:sp>
      <p:sp>
        <p:nvSpPr>
          <p:cNvPr id="288" name="Google Shape;288;p34"/>
          <p:cNvSpPr/>
          <p:nvPr/>
        </p:nvSpPr>
        <p:spPr>
          <a:xfrm>
            <a:off x="47550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Constant time</a:t>
            </a:r>
            <a:endParaRPr b="1">
              <a:solidFill>
                <a:schemeClr val="lt2"/>
              </a:solidFill>
              <a:latin typeface="Roboto"/>
              <a:ea typeface="Roboto"/>
              <a:cs typeface="Roboto"/>
              <a:sym typeface="Roboto"/>
            </a:endParaRPr>
          </a:p>
        </p:txBody>
      </p:sp>
      <p:sp>
        <p:nvSpPr>
          <p:cNvPr id="290" name="Google Shape;290;p34"/>
          <p:cNvSpPr/>
          <p:nvPr/>
        </p:nvSpPr>
        <p:spPr>
          <a:xfrm>
            <a:off x="67056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Quadratic time</a:t>
            </a:r>
            <a:endParaRPr b="1">
              <a:solidFill>
                <a:schemeClr val="accent1"/>
              </a:solidFill>
              <a:latin typeface="Roboto"/>
              <a:ea typeface="Roboto"/>
              <a:cs typeface="Roboto"/>
              <a:sym typeface="Roboto"/>
            </a:endParaRPr>
          </a:p>
        </p:txBody>
      </p:sp>
      <p:sp>
        <p:nvSpPr>
          <p:cNvPr id="284" name="Google Shape;284;p34"/>
          <p:cNvSpPr/>
          <p:nvPr/>
        </p:nvSpPr>
        <p:spPr>
          <a:xfrm>
            <a:off x="47550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Θ(1)</a:t>
            </a:r>
            <a:endParaRPr b="1">
              <a:solidFill>
                <a:schemeClr val="lt2"/>
              </a:solidFill>
              <a:latin typeface="Roboto"/>
              <a:ea typeface="Roboto"/>
              <a:cs typeface="Roboto"/>
              <a:sym typeface="Roboto"/>
            </a:endParaRPr>
          </a:p>
        </p:txBody>
      </p:sp>
      <p:sp>
        <p:nvSpPr>
          <p:cNvPr id="286" name="Google Shape;286;p34"/>
          <p:cNvSpPr/>
          <p:nvPr/>
        </p:nvSpPr>
        <p:spPr>
          <a:xfrm>
            <a:off x="67059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Θ(N</a:t>
            </a:r>
            <a:r>
              <a:rPr b="1" baseline="30000" lang="en">
                <a:solidFill>
                  <a:schemeClr val="lt2"/>
                </a:solidFill>
                <a:latin typeface="Roboto"/>
                <a:ea typeface="Roboto"/>
                <a:cs typeface="Roboto"/>
                <a:sym typeface="Roboto"/>
              </a:rPr>
              <a:t>2</a:t>
            </a:r>
            <a:r>
              <a:rPr b="1" lang="en">
                <a:solidFill>
                  <a:schemeClr val="lt2"/>
                </a:solidFill>
                <a:latin typeface="Roboto"/>
                <a:ea typeface="Roboto"/>
                <a:cs typeface="Roboto"/>
                <a:sym typeface="Roboto"/>
              </a:rPr>
              <a:t>)</a:t>
            </a:r>
            <a:endParaRPr b="1">
              <a:solidFill>
                <a:schemeClr val="lt2"/>
              </a:solidFill>
              <a:latin typeface="Roboto"/>
              <a:ea typeface="Roboto"/>
              <a:cs typeface="Roboto"/>
              <a:sym typeface="Roboto"/>
            </a:endParaRPr>
          </a:p>
        </p:txBody>
      </p:sp>
      <p:sp>
        <p:nvSpPr>
          <p:cNvPr id="283" name="Google Shape;283;p34"/>
          <p:cNvSpPr/>
          <p:nvPr/>
        </p:nvSpPr>
        <p:spPr>
          <a:xfrm>
            <a:off x="4755000" y="4145225"/>
            <a:ext cx="35964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Overall Asymptotic Runtime Bound</a:t>
            </a:r>
            <a:endParaRPr b="1">
              <a:solidFill>
                <a:schemeClr val="lt2"/>
              </a:solidFill>
              <a:latin typeface="Roboto"/>
              <a:ea typeface="Roboto"/>
              <a:cs typeface="Roboto"/>
              <a:sym typeface="Roboto"/>
            </a:endParaRPr>
          </a:p>
        </p:txBody>
      </p:sp>
      <p:sp>
        <p:nvSpPr>
          <p:cNvPr id="302" name="Google Shape;302;p34"/>
          <p:cNvSpPr txBox="1"/>
          <p:nvPr>
            <p:ph idx="1" type="body"/>
          </p:nvPr>
        </p:nvSpPr>
        <p:spPr>
          <a:xfrm>
            <a:off x="4755000" y="429775"/>
            <a:ext cx="3596400" cy="6858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solidFill>
                  <a:schemeClr val="accent1"/>
                </a:solidFill>
                <a:latin typeface="Roboto Slab"/>
                <a:ea typeface="Roboto Slab"/>
                <a:cs typeface="Roboto Slab"/>
                <a:sym typeface="Roboto Slab"/>
              </a:rPr>
              <a:t>The worst case order of growth of the runtime for dup1 is N</a:t>
            </a:r>
            <a:r>
              <a:rPr b="1" baseline="30000" lang="en">
                <a:solidFill>
                  <a:schemeClr val="accent1"/>
                </a:solidFill>
                <a:latin typeface="Roboto Slab"/>
                <a:ea typeface="Roboto Slab"/>
                <a:cs typeface="Roboto Slab"/>
                <a:sym typeface="Roboto Slab"/>
              </a:rPr>
              <a:t>2</a:t>
            </a:r>
            <a:r>
              <a:rPr b="1" lang="en">
                <a:solidFill>
                  <a:schemeClr val="accent1"/>
                </a:solidFill>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303" name="Google Shape;303;p34"/>
          <p:cNvSpPr/>
          <p:nvPr/>
        </p:nvSpPr>
        <p:spPr>
          <a:xfrm>
            <a:off x="6894000" y="2039088"/>
            <a:ext cx="1280100" cy="3201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Worst case</a:t>
            </a:r>
            <a:endParaRPr b="1" sz="1600">
              <a:solidFill>
                <a:schemeClr val="lt1"/>
              </a:solidFill>
              <a:latin typeface="Roboto"/>
              <a:ea typeface="Roboto"/>
              <a:cs typeface="Roboto"/>
              <a:sym typeface="Roboto"/>
            </a:endParaRPr>
          </a:p>
        </p:txBody>
      </p:sp>
      <p:sp>
        <p:nvSpPr>
          <p:cNvPr id="304" name="Google Shape;304;p34"/>
          <p:cNvSpPr/>
          <p:nvPr/>
        </p:nvSpPr>
        <p:spPr>
          <a:xfrm>
            <a:off x="4983600" y="2039088"/>
            <a:ext cx="1188600" cy="320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Best case</a:t>
            </a:r>
            <a:endParaRPr b="1" sz="16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cxnSp>
        <p:nvCxnSpPr>
          <p:cNvPr id="309" name="Google Shape;309;p35"/>
          <p:cNvCxnSpPr>
            <a:stCxn id="310" idx="0"/>
            <a:endCxn id="311" idx="2"/>
          </p:cNvCxnSpPr>
          <p:nvPr/>
        </p:nvCxnSpPr>
        <p:spPr>
          <a:xfrm flipH="1" rot="5400000">
            <a:off x="5989350" y="3581375"/>
            <a:ext cx="152400" cy="9753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312" name="Google Shape;312;p35"/>
          <p:cNvCxnSpPr>
            <a:stCxn id="310" idx="0"/>
            <a:endCxn id="313" idx="2"/>
          </p:cNvCxnSpPr>
          <p:nvPr/>
        </p:nvCxnSpPr>
        <p:spPr>
          <a:xfrm rot="-5400000">
            <a:off x="6964800" y="3581225"/>
            <a:ext cx="152400" cy="975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314" name="Google Shape;314;p35"/>
          <p:cNvCxnSpPr>
            <a:stCxn id="311" idx="0"/>
            <a:endCxn id="315" idx="2"/>
          </p:cNvCxnSpPr>
          <p:nvPr/>
        </p:nvCxnSpPr>
        <p:spPr>
          <a:xfrm rot="-5400000">
            <a:off x="55020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316" name="Google Shape;316;p35"/>
          <p:cNvCxnSpPr>
            <a:stCxn id="313" idx="0"/>
            <a:endCxn id="317" idx="2"/>
          </p:cNvCxnSpPr>
          <p:nvPr/>
        </p:nvCxnSpPr>
        <p:spPr>
          <a:xfrm rot="-5400000">
            <a:off x="74529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318" name="Google Shape;318;p35"/>
          <p:cNvCxnSpPr>
            <a:stCxn id="319" idx="0"/>
            <a:endCxn id="320" idx="2"/>
          </p:cNvCxnSpPr>
          <p:nvPr/>
        </p:nvCxnSpPr>
        <p:spPr>
          <a:xfrm rot="-5400000">
            <a:off x="58567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321" name="Google Shape;321;p35"/>
          <p:cNvCxnSpPr>
            <a:stCxn id="322" idx="0"/>
            <a:endCxn id="320" idx="2"/>
          </p:cNvCxnSpPr>
          <p:nvPr/>
        </p:nvCxnSpPr>
        <p:spPr>
          <a:xfrm flipH="1" rot="5400000">
            <a:off x="68320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323" name="Google Shape;323;p35"/>
          <p:cNvCxnSpPr>
            <a:stCxn id="317" idx="0"/>
            <a:endCxn id="322" idx="2"/>
          </p:cNvCxnSpPr>
          <p:nvPr/>
        </p:nvCxnSpPr>
        <p:spPr>
          <a:xfrm rot="-5400000">
            <a:off x="74526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cxnSp>
        <p:nvCxnSpPr>
          <p:cNvPr id="324" name="Google Shape;324;p35"/>
          <p:cNvCxnSpPr>
            <a:stCxn id="315" idx="0"/>
            <a:endCxn id="319" idx="2"/>
          </p:cNvCxnSpPr>
          <p:nvPr/>
        </p:nvCxnSpPr>
        <p:spPr>
          <a:xfrm rot="-5400000">
            <a:off x="55020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sp>
        <p:nvSpPr>
          <p:cNvPr id="325" name="Google Shape;325;p35"/>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solidFill>
                  <a:schemeClr val="lt2"/>
                </a:solidFill>
                <a:latin typeface="Roboto"/>
                <a:ea typeface="Roboto"/>
                <a:cs typeface="Roboto"/>
                <a:sym typeface="Roboto"/>
              </a:rPr>
              <a:t>Comprehending</a:t>
            </a:r>
            <a:r>
              <a:rPr lang="en">
                <a:solidFill>
                  <a:schemeClr val="lt2"/>
                </a:solidFill>
              </a:rPr>
              <a:t>. Understanding the implementation details of a program.</a:t>
            </a:r>
            <a:endParaRPr b="1">
              <a:solidFill>
                <a:schemeClr val="lt2"/>
              </a:solidFill>
              <a:latin typeface="Roboto"/>
              <a:ea typeface="Roboto"/>
              <a:cs typeface="Roboto"/>
              <a:sym typeface="Roboto"/>
            </a:endParaRPr>
          </a:p>
          <a:p>
            <a:pPr indent="-228600" lvl="0" marL="228600" rtl="0" algn="l">
              <a:spcBef>
                <a:spcPts val="800"/>
              </a:spcBef>
              <a:spcAft>
                <a:spcPts val="0"/>
              </a:spcAft>
              <a:buNone/>
            </a:pPr>
            <a:r>
              <a:rPr b="1" lang="en">
                <a:solidFill>
                  <a:schemeClr val="lt2"/>
                </a:solidFill>
                <a:latin typeface="Roboto"/>
                <a:ea typeface="Roboto"/>
                <a:cs typeface="Roboto"/>
                <a:sym typeface="Roboto"/>
              </a:rPr>
              <a:t>Modeling</a:t>
            </a:r>
            <a:r>
              <a:rPr lang="en">
                <a:solidFill>
                  <a:schemeClr val="lt2"/>
                </a:solidFill>
              </a:rPr>
              <a:t>. Counting the number of steps in terms of N, the size of the input.</a:t>
            </a:r>
            <a:endParaRPr>
              <a:solidFill>
                <a:schemeClr val="lt2"/>
              </a:solidFill>
            </a:endParaRPr>
          </a:p>
          <a:p>
            <a:pPr indent="-228600" lvl="0" marL="457200" rtl="0" algn="l">
              <a:spcBef>
                <a:spcPts val="800"/>
              </a:spcBef>
              <a:spcAft>
                <a:spcPts val="0"/>
              </a:spcAft>
              <a:buNone/>
            </a:pPr>
            <a:r>
              <a:rPr b="1" lang="en">
                <a:solidFill>
                  <a:schemeClr val="lt2"/>
                </a:solidFill>
                <a:latin typeface="Roboto"/>
                <a:ea typeface="Roboto"/>
                <a:cs typeface="Roboto"/>
                <a:sym typeface="Roboto"/>
              </a:rPr>
              <a:t>Case Analysis</a:t>
            </a:r>
            <a:r>
              <a:rPr lang="en">
                <a:solidFill>
                  <a:schemeClr val="lt2"/>
                </a:solidFill>
              </a:rPr>
              <a:t>. </a:t>
            </a:r>
            <a:r>
              <a:rPr lang="en">
                <a:solidFill>
                  <a:schemeClr val="lt2"/>
                </a:solidFill>
              </a:rPr>
              <a:t>How certain conditions affect the program execution.</a:t>
            </a:r>
            <a:endParaRPr>
              <a:solidFill>
                <a:schemeClr val="lt2"/>
              </a:solidFill>
            </a:endParaRPr>
          </a:p>
          <a:p>
            <a:pPr indent="-228600" lvl="0" marL="457200" rtl="0" algn="l">
              <a:spcBef>
                <a:spcPts val="800"/>
              </a:spcBef>
              <a:spcAft>
                <a:spcPts val="0"/>
              </a:spcAft>
              <a:buNone/>
            </a:pPr>
            <a:r>
              <a:rPr b="1" lang="en">
                <a:solidFill>
                  <a:schemeClr val="lt2"/>
                </a:solidFill>
                <a:latin typeface="Roboto"/>
                <a:ea typeface="Roboto"/>
                <a:cs typeface="Roboto"/>
                <a:sym typeface="Roboto"/>
              </a:rPr>
              <a:t>Asymptotic Analysis</a:t>
            </a:r>
            <a:r>
              <a:rPr lang="en">
                <a:solidFill>
                  <a:schemeClr val="lt2"/>
                </a:solidFill>
              </a:rPr>
              <a:t>. Describing what happens for very large N, as N→∞.</a:t>
            </a:r>
            <a:endParaRPr>
              <a:solidFill>
                <a:schemeClr val="lt2"/>
              </a:solidFill>
            </a:endParaRPr>
          </a:p>
          <a:p>
            <a:pPr indent="-228600" lvl="0" marL="228600" rtl="0" algn="l">
              <a:spcBef>
                <a:spcPts val="800"/>
              </a:spcBef>
              <a:spcAft>
                <a:spcPts val="800"/>
              </a:spcAft>
              <a:buNone/>
            </a:pPr>
            <a:r>
              <a:rPr b="1" lang="en">
                <a:solidFill>
                  <a:schemeClr val="accent1"/>
                </a:solidFill>
                <a:latin typeface="Roboto"/>
                <a:ea typeface="Roboto"/>
                <a:cs typeface="Roboto"/>
                <a:sym typeface="Roboto"/>
              </a:rPr>
              <a:t>Formalizing</a:t>
            </a:r>
            <a:r>
              <a:rPr lang="en"/>
              <a:t>. Summarizing the final result in precise English or math notation.</a:t>
            </a:r>
            <a:endParaRPr/>
          </a:p>
        </p:txBody>
      </p:sp>
      <p:sp>
        <p:nvSpPr>
          <p:cNvPr id="326" name="Google Shape;326;p35"/>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Analysis Process</a:t>
            </a:r>
            <a:endParaRPr/>
          </a:p>
        </p:txBody>
      </p:sp>
      <p:sp>
        <p:nvSpPr>
          <p:cNvPr id="327" name="Google Shape;32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5"/>
          <p:cNvSpPr txBox="1"/>
          <p:nvPr/>
        </p:nvSpPr>
        <p:spPr>
          <a:xfrm>
            <a:off x="5181600" y="1533150"/>
            <a:ext cx="2743200" cy="457200"/>
          </a:xfrm>
          <a:prstGeom prst="rect">
            <a:avLst/>
          </a:prstGeom>
          <a:solidFill>
            <a:srgbClr val="FDF6E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dup1(</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A)</a:t>
            </a:r>
            <a:endParaRPr sz="1600">
              <a:solidFill>
                <a:srgbClr val="657B83"/>
              </a:solidFill>
              <a:latin typeface="Roboto Mono"/>
              <a:ea typeface="Roboto Mono"/>
              <a:cs typeface="Roboto Mono"/>
              <a:sym typeface="Roboto Mono"/>
            </a:endParaRPr>
          </a:p>
        </p:txBody>
      </p:sp>
      <p:sp>
        <p:nvSpPr>
          <p:cNvPr id="328" name="Google Shape;328;p35"/>
          <p:cNvSpPr/>
          <p:nvPr/>
        </p:nvSpPr>
        <p:spPr>
          <a:xfrm>
            <a:off x="4876800" y="1228350"/>
            <a:ext cx="20118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Consider every pair</a:t>
            </a:r>
            <a:endParaRPr b="1" sz="1600">
              <a:solidFill>
                <a:schemeClr val="lt1"/>
              </a:solidFill>
              <a:latin typeface="Roboto"/>
              <a:ea typeface="Roboto"/>
              <a:cs typeface="Roboto"/>
              <a:sym typeface="Roboto"/>
            </a:endParaRPr>
          </a:p>
        </p:txBody>
      </p:sp>
      <p:sp>
        <p:nvSpPr>
          <p:cNvPr id="319" name="Google Shape;319;p35"/>
          <p:cNvSpPr/>
          <p:nvPr/>
        </p:nvSpPr>
        <p:spPr>
          <a:xfrm>
            <a:off x="47550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Array contains a duplicate at front</a:t>
            </a:r>
            <a:endParaRPr b="1">
              <a:solidFill>
                <a:schemeClr val="lt2"/>
              </a:solidFill>
              <a:latin typeface="Roboto"/>
              <a:ea typeface="Roboto"/>
              <a:cs typeface="Roboto"/>
              <a:sym typeface="Roboto"/>
            </a:endParaRPr>
          </a:p>
        </p:txBody>
      </p:sp>
      <p:sp>
        <p:nvSpPr>
          <p:cNvPr id="322" name="Google Shape;322;p35"/>
          <p:cNvSpPr/>
          <p:nvPr/>
        </p:nvSpPr>
        <p:spPr>
          <a:xfrm>
            <a:off x="67056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Array contains no duplicate items</a:t>
            </a:r>
            <a:endParaRPr b="1">
              <a:solidFill>
                <a:schemeClr val="lt2"/>
              </a:solidFill>
              <a:latin typeface="Roboto"/>
              <a:ea typeface="Roboto"/>
              <a:cs typeface="Roboto"/>
              <a:sym typeface="Roboto"/>
            </a:endParaRPr>
          </a:p>
        </p:txBody>
      </p:sp>
      <p:sp>
        <p:nvSpPr>
          <p:cNvPr id="315" name="Google Shape;315;p35"/>
          <p:cNvSpPr/>
          <p:nvPr/>
        </p:nvSpPr>
        <p:spPr>
          <a:xfrm>
            <a:off x="47550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Constant time</a:t>
            </a:r>
            <a:endParaRPr b="1">
              <a:solidFill>
                <a:schemeClr val="lt2"/>
              </a:solidFill>
              <a:latin typeface="Roboto"/>
              <a:ea typeface="Roboto"/>
              <a:cs typeface="Roboto"/>
              <a:sym typeface="Roboto"/>
            </a:endParaRPr>
          </a:p>
        </p:txBody>
      </p:sp>
      <p:sp>
        <p:nvSpPr>
          <p:cNvPr id="317" name="Google Shape;317;p35"/>
          <p:cNvSpPr/>
          <p:nvPr/>
        </p:nvSpPr>
        <p:spPr>
          <a:xfrm>
            <a:off x="67056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Quadratic time</a:t>
            </a:r>
            <a:endParaRPr b="1">
              <a:solidFill>
                <a:schemeClr val="lt2"/>
              </a:solidFill>
              <a:latin typeface="Roboto"/>
              <a:ea typeface="Roboto"/>
              <a:cs typeface="Roboto"/>
              <a:sym typeface="Roboto"/>
            </a:endParaRPr>
          </a:p>
        </p:txBody>
      </p:sp>
      <p:sp>
        <p:nvSpPr>
          <p:cNvPr id="311" name="Google Shape;311;p35"/>
          <p:cNvSpPr/>
          <p:nvPr/>
        </p:nvSpPr>
        <p:spPr>
          <a:xfrm>
            <a:off x="47550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Θ(1)</a:t>
            </a:r>
            <a:endParaRPr b="1">
              <a:solidFill>
                <a:schemeClr val="lt2"/>
              </a:solidFill>
              <a:latin typeface="Roboto"/>
              <a:ea typeface="Roboto"/>
              <a:cs typeface="Roboto"/>
              <a:sym typeface="Roboto"/>
            </a:endParaRPr>
          </a:p>
        </p:txBody>
      </p:sp>
      <p:sp>
        <p:nvSpPr>
          <p:cNvPr id="313" name="Google Shape;313;p35"/>
          <p:cNvSpPr/>
          <p:nvPr/>
        </p:nvSpPr>
        <p:spPr>
          <a:xfrm>
            <a:off x="67059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Θ(N</a:t>
            </a:r>
            <a:r>
              <a:rPr b="1" baseline="30000" lang="en">
                <a:solidFill>
                  <a:schemeClr val="accent1"/>
                </a:solidFill>
                <a:latin typeface="Roboto"/>
                <a:ea typeface="Roboto"/>
                <a:cs typeface="Roboto"/>
                <a:sym typeface="Roboto"/>
              </a:rPr>
              <a:t>2</a:t>
            </a:r>
            <a:r>
              <a:rPr b="1" lang="en">
                <a:solidFill>
                  <a:schemeClr val="accent1"/>
                </a:solidFill>
                <a:latin typeface="Roboto"/>
                <a:ea typeface="Roboto"/>
                <a:cs typeface="Roboto"/>
                <a:sym typeface="Roboto"/>
              </a:rPr>
              <a:t>)</a:t>
            </a:r>
            <a:endParaRPr b="1">
              <a:solidFill>
                <a:schemeClr val="accent1"/>
              </a:solidFill>
              <a:latin typeface="Roboto"/>
              <a:ea typeface="Roboto"/>
              <a:cs typeface="Roboto"/>
              <a:sym typeface="Roboto"/>
            </a:endParaRPr>
          </a:p>
        </p:txBody>
      </p:sp>
      <p:sp>
        <p:nvSpPr>
          <p:cNvPr id="310" name="Google Shape;310;p35"/>
          <p:cNvSpPr/>
          <p:nvPr/>
        </p:nvSpPr>
        <p:spPr>
          <a:xfrm>
            <a:off x="4755000" y="4145225"/>
            <a:ext cx="35964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Overall Asymptotic Runtime Bound</a:t>
            </a:r>
            <a:endParaRPr b="1">
              <a:solidFill>
                <a:schemeClr val="lt2"/>
              </a:solidFill>
              <a:latin typeface="Roboto"/>
              <a:ea typeface="Roboto"/>
              <a:cs typeface="Roboto"/>
              <a:sym typeface="Roboto"/>
            </a:endParaRPr>
          </a:p>
        </p:txBody>
      </p:sp>
      <p:sp>
        <p:nvSpPr>
          <p:cNvPr id="329" name="Google Shape;329;p35"/>
          <p:cNvSpPr txBox="1"/>
          <p:nvPr>
            <p:ph idx="1" type="body"/>
          </p:nvPr>
        </p:nvSpPr>
        <p:spPr>
          <a:xfrm>
            <a:off x="4755000" y="429775"/>
            <a:ext cx="3596400" cy="6858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solidFill>
                  <a:schemeClr val="accent1"/>
                </a:solidFill>
                <a:latin typeface="Roboto Slab"/>
                <a:ea typeface="Roboto Slab"/>
                <a:cs typeface="Roboto Slab"/>
                <a:sym typeface="Roboto Slab"/>
              </a:rPr>
              <a:t>The worst case order of growth of the runtime for dup1 is N</a:t>
            </a:r>
            <a:r>
              <a:rPr b="1" baseline="30000" lang="en">
                <a:solidFill>
                  <a:schemeClr val="accent1"/>
                </a:solidFill>
                <a:latin typeface="Roboto Slab"/>
                <a:ea typeface="Roboto Slab"/>
                <a:cs typeface="Roboto Slab"/>
                <a:sym typeface="Roboto Slab"/>
              </a:rPr>
              <a:t>2</a:t>
            </a:r>
            <a:r>
              <a:rPr b="1" lang="en">
                <a:solidFill>
                  <a:schemeClr val="accent1"/>
                </a:solidFill>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330" name="Google Shape;330;p35"/>
          <p:cNvSpPr/>
          <p:nvPr/>
        </p:nvSpPr>
        <p:spPr>
          <a:xfrm>
            <a:off x="6894000" y="2039088"/>
            <a:ext cx="1280100" cy="320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Worst case</a:t>
            </a:r>
            <a:endParaRPr b="1" sz="1600">
              <a:solidFill>
                <a:schemeClr val="lt1"/>
              </a:solidFill>
              <a:latin typeface="Roboto"/>
              <a:ea typeface="Roboto"/>
              <a:cs typeface="Roboto"/>
              <a:sym typeface="Roboto"/>
            </a:endParaRPr>
          </a:p>
        </p:txBody>
      </p:sp>
      <p:sp>
        <p:nvSpPr>
          <p:cNvPr id="331" name="Google Shape;331;p35"/>
          <p:cNvSpPr/>
          <p:nvPr/>
        </p:nvSpPr>
        <p:spPr>
          <a:xfrm>
            <a:off x="4983600" y="2039088"/>
            <a:ext cx="1188600" cy="320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Best case</a:t>
            </a:r>
            <a:endParaRPr b="1" sz="16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35" name="Shape 335"/>
        <p:cNvGrpSpPr/>
        <p:nvPr/>
      </p:nvGrpSpPr>
      <p:grpSpPr>
        <a:xfrm>
          <a:off x="0" y="0"/>
          <a:ext cx="0" cy="0"/>
          <a:chOff x="0" y="0"/>
          <a:chExt cx="0" cy="0"/>
        </a:xfrm>
      </p:grpSpPr>
      <p:sp>
        <p:nvSpPr>
          <p:cNvPr id="336" name="Google Shape;33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Growth Exercise</a:t>
            </a:r>
            <a:endParaRPr/>
          </a:p>
        </p:txBody>
      </p:sp>
      <p:sp>
        <p:nvSpPr>
          <p:cNvPr id="337" name="Google Shape;337;p36"/>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Informally, what is the shape of each function for very large N?</a:t>
            </a:r>
            <a:endParaRPr/>
          </a:p>
          <a:p>
            <a:pPr indent="0" lvl="0" marL="0" rtl="0" algn="l">
              <a:spcBef>
                <a:spcPts val="1000"/>
              </a:spcBef>
              <a:spcAft>
                <a:spcPts val="1000"/>
              </a:spcAft>
              <a:buNone/>
            </a:pPr>
            <a:r>
              <a:rPr lang="en"/>
              <a:t>In other words, what is the order of growth of each function?</a:t>
            </a:r>
            <a:endParaRPr/>
          </a:p>
        </p:txBody>
      </p:sp>
      <p:sp>
        <p:nvSpPr>
          <p:cNvPr id="338" name="Google Shape;33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36"/>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graphicFrame>
        <p:nvGraphicFramePr>
          <p:cNvPr id="340" name="Google Shape;340;p36"/>
          <p:cNvGraphicFramePr/>
          <p:nvPr/>
        </p:nvGraphicFramePr>
        <p:xfrm>
          <a:off x="3034700" y="2286000"/>
          <a:ext cx="3000000" cy="3000000"/>
        </p:xfrm>
        <a:graphic>
          <a:graphicData uri="http://schemas.openxmlformats.org/drawingml/2006/table">
            <a:tbl>
              <a:tblPr>
                <a:noFill/>
                <a:tableStyleId>{C572F7EC-156C-48CD-B0E2-E43381D86100}</a:tableStyleId>
              </a:tblPr>
              <a:tblGrid>
                <a:gridCol w="1537300"/>
                <a:gridCol w="1537300"/>
              </a:tblGrid>
              <a:tr h="3687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F</a:t>
                      </a:r>
                      <a:r>
                        <a:rPr b="1" lang="en">
                          <a:solidFill>
                            <a:schemeClr val="accent1"/>
                          </a:solidFill>
                          <a:latin typeface="Roboto"/>
                          <a:ea typeface="Roboto"/>
                          <a:cs typeface="Roboto"/>
                          <a:sym typeface="Roboto"/>
                        </a:rPr>
                        <a:t>unction</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a:t>
                      </a:r>
                      <a:r>
                        <a:rPr b="1" lang="en">
                          <a:solidFill>
                            <a:schemeClr val="accent1"/>
                          </a:solidFill>
                          <a:latin typeface="Roboto"/>
                          <a:ea typeface="Roboto"/>
                          <a:cs typeface="Roboto"/>
                          <a:sym typeface="Roboto"/>
                        </a:rPr>
                        <a:t>rder of Growth</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N</a:t>
                      </a:r>
                      <a:r>
                        <a:rPr baseline="30000" lang="en">
                          <a:solidFill>
                            <a:schemeClr val="dk2"/>
                          </a:solidFill>
                          <a:latin typeface="Roboto"/>
                          <a:ea typeface="Roboto"/>
                          <a:cs typeface="Roboto"/>
                          <a:sym typeface="Roboto"/>
                        </a:rPr>
                        <a:t>3 </a:t>
                      </a:r>
                      <a:r>
                        <a:rPr lang="en">
                          <a:solidFill>
                            <a:schemeClr val="dk2"/>
                          </a:solidFill>
                          <a:latin typeface="Roboto"/>
                          <a:ea typeface="Roboto"/>
                          <a:cs typeface="Roboto"/>
                          <a:sym typeface="Roboto"/>
                        </a:rPr>
                        <a:t>+ 3N</a:t>
                      </a:r>
                      <a:r>
                        <a:rPr baseline="30000" lang="en">
                          <a:solidFill>
                            <a:schemeClr val="dk2"/>
                          </a:solidFill>
                          <a:latin typeface="Roboto"/>
                          <a:ea typeface="Roboto"/>
                          <a:cs typeface="Roboto"/>
                          <a:sym typeface="Roboto"/>
                        </a:rPr>
                        <a:t>4</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4</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a:t>
                      </a:r>
                      <a:r>
                        <a:rPr lang="en">
                          <a:solidFill>
                            <a:schemeClr val="dk2"/>
                          </a:solidFill>
                          <a:latin typeface="Roboto"/>
                          <a:ea typeface="Roboto"/>
                          <a:cs typeface="Roboto"/>
                          <a:sym typeface="Roboto"/>
                        </a:rPr>
                        <a:t>1 / N) + N</a:t>
                      </a:r>
                      <a:r>
                        <a:rPr baseline="30000" lang="en">
                          <a:solidFill>
                            <a:schemeClr val="dk2"/>
                          </a:solidFill>
                          <a:latin typeface="Roboto"/>
                          <a:ea typeface="Roboto"/>
                          <a:cs typeface="Roboto"/>
                          <a:sym typeface="Roboto"/>
                        </a:rPr>
                        <a:t>3</a:t>
                      </a:r>
                      <a:endParaRPr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3</a:t>
                      </a:r>
                      <a:endParaRPr b="1"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t>
                      </a:r>
                      <a:r>
                        <a:rPr lang="en">
                          <a:solidFill>
                            <a:schemeClr val="dk2"/>
                          </a:solidFill>
                          <a:latin typeface="Roboto"/>
                          <a:ea typeface="Roboto"/>
                          <a:cs typeface="Roboto"/>
                          <a:sym typeface="Roboto"/>
                        </a:rPr>
                        <a:t>1 / N) + 5</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1</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Ne</a:t>
                      </a:r>
                      <a:r>
                        <a:rPr baseline="30000" lang="en">
                          <a:solidFill>
                            <a:schemeClr val="dk2"/>
                          </a:solidFill>
                          <a:latin typeface="Roboto"/>
                          <a:ea typeface="Roboto"/>
                          <a:cs typeface="Roboto"/>
                          <a:sym typeface="Roboto"/>
                        </a:rPr>
                        <a:t>N </a:t>
                      </a:r>
                      <a:r>
                        <a:rPr lang="en">
                          <a:solidFill>
                            <a:schemeClr val="dk2"/>
                          </a:solidFill>
                          <a:latin typeface="Roboto"/>
                          <a:ea typeface="Roboto"/>
                          <a:cs typeface="Roboto"/>
                          <a:sym typeface="Roboto"/>
                        </a:rPr>
                        <a:t>+ N</a:t>
                      </a:r>
                      <a:endParaRPr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Ne</a:t>
                      </a:r>
                      <a:r>
                        <a:rPr b="1" baseline="30000" lang="en">
                          <a:solidFill>
                            <a:schemeClr val="dk2"/>
                          </a:solidFill>
                          <a:latin typeface="Roboto"/>
                          <a:ea typeface="Roboto"/>
                          <a:cs typeface="Roboto"/>
                          <a:sym typeface="Roboto"/>
                        </a:rPr>
                        <a:t>N</a:t>
                      </a:r>
                      <a:endParaRPr b="1"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40 sin(N) + 4N</a:t>
                      </a:r>
                      <a:r>
                        <a:rPr baseline="30000" lang="en">
                          <a:solidFill>
                            <a:schemeClr val="dk2"/>
                          </a:solidFill>
                          <a:latin typeface="Roboto"/>
                          <a:ea typeface="Roboto"/>
                          <a:cs typeface="Roboto"/>
                          <a:sym typeface="Roboto"/>
                        </a:rPr>
                        <a:t>2</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endParaRPr b="1"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graphicFrame>
        <p:nvGraphicFramePr>
          <p:cNvPr id="341" name="Google Shape;341;p36"/>
          <p:cNvGraphicFramePr/>
          <p:nvPr/>
        </p:nvGraphicFramePr>
        <p:xfrm>
          <a:off x="3034700" y="2276475"/>
          <a:ext cx="3000000" cy="3000000"/>
        </p:xfrm>
        <a:graphic>
          <a:graphicData uri="http://schemas.openxmlformats.org/drawingml/2006/table">
            <a:tbl>
              <a:tblPr>
                <a:noFill/>
                <a:tableStyleId>{C572F7EC-156C-48CD-B0E2-E43381D86100}</a:tableStyleId>
              </a:tblPr>
              <a:tblGrid>
                <a:gridCol w="1537300"/>
                <a:gridCol w="1537300"/>
              </a:tblGrid>
              <a:tr h="3687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Function</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Order of Growth</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3</a:t>
                      </a:r>
                      <a:r>
                        <a:rPr baseline="30000"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+ 3N</a:t>
                      </a:r>
                      <a:r>
                        <a:rPr b="1" baseline="30000" lang="en">
                          <a:solidFill>
                            <a:schemeClr val="dk2"/>
                          </a:solidFill>
                          <a:latin typeface="Roboto"/>
                          <a:ea typeface="Roboto"/>
                          <a:cs typeface="Roboto"/>
                          <a:sym typeface="Roboto"/>
                        </a:rPr>
                        <a:t>4</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(1 / N) + N</a:t>
                      </a:r>
                      <a:r>
                        <a:rPr b="1" baseline="30000" lang="en">
                          <a:solidFill>
                            <a:schemeClr val="dk2"/>
                          </a:solidFill>
                          <a:latin typeface="Roboto"/>
                          <a:ea typeface="Roboto"/>
                          <a:cs typeface="Roboto"/>
                          <a:sym typeface="Roboto"/>
                        </a:rPr>
                        <a:t>3</a:t>
                      </a:r>
                      <a:endParaRPr b="1"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 N) + 5</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Ne</a:t>
                      </a:r>
                      <a:r>
                        <a:rPr b="1" baseline="30000" lang="en">
                          <a:solidFill>
                            <a:schemeClr val="dk2"/>
                          </a:solidFill>
                          <a:latin typeface="Roboto"/>
                          <a:ea typeface="Roboto"/>
                          <a:cs typeface="Roboto"/>
                          <a:sym typeface="Roboto"/>
                        </a:rPr>
                        <a:t>N</a:t>
                      </a:r>
                      <a:r>
                        <a:rPr baseline="30000"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N</a:t>
                      </a:r>
                      <a:endParaRPr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40 sin(N) + 4N</a:t>
                      </a:r>
                      <a:r>
                        <a:rPr b="1" baseline="30000" lang="en">
                          <a:solidFill>
                            <a:schemeClr val="dk2"/>
                          </a:solidFill>
                          <a:latin typeface="Roboto"/>
                          <a:ea typeface="Roboto"/>
                          <a:cs typeface="Roboto"/>
                          <a:sym typeface="Roboto"/>
                        </a:rPr>
                        <a:t>2</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341"/>
                                        </p:tgtEl>
                                      </p:cBhvr>
                                    </p:animEffect>
                                    <p:set>
                                      <p:cBhvr>
                                        <p:cTn dur="1" fill="hold">
                                          <p:stCondLst>
                                            <p:cond delay="100"/>
                                          </p:stCondLst>
                                        </p:cTn>
                                        <p:tgtEl>
                                          <p:spTgt spid="3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Big-Theta Notation</a:t>
            </a:r>
            <a:endParaRPr/>
          </a:p>
        </p:txBody>
      </p:sp>
      <p:sp>
        <p:nvSpPr>
          <p:cNvPr id="347" name="Google Shape;347;p37"/>
          <p:cNvSpPr txBox="1"/>
          <p:nvPr>
            <p:ph idx="1" type="body"/>
          </p:nvPr>
        </p:nvSpPr>
        <p:spPr>
          <a:xfrm>
            <a:off x="311700" y="1152475"/>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Suppose we have a function R(N) with order of growth f(N). In Big-Theta, we write this as:</a:t>
            </a:r>
            <a:endParaRPr/>
          </a:p>
        </p:txBody>
      </p:sp>
      <p:sp>
        <p:nvSpPr>
          <p:cNvPr id="348" name="Google Shape;34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9" name="Google Shape;349;p37"/>
          <p:cNvPicPr preferRelativeResize="0"/>
          <p:nvPr/>
        </p:nvPicPr>
        <p:blipFill>
          <a:blip r:embed="rId3">
            <a:alphaModFix/>
          </a:blip>
          <a:stretch>
            <a:fillRect/>
          </a:stretch>
        </p:blipFill>
        <p:spPr>
          <a:xfrm>
            <a:off x="3200388" y="1716475"/>
            <a:ext cx="2743201" cy="377588"/>
          </a:xfrm>
          <a:prstGeom prst="rect">
            <a:avLst/>
          </a:prstGeom>
          <a:noFill/>
          <a:ln>
            <a:noFill/>
          </a:ln>
        </p:spPr>
      </p:pic>
      <p:graphicFrame>
        <p:nvGraphicFramePr>
          <p:cNvPr id="350" name="Google Shape;350;p37"/>
          <p:cNvGraphicFramePr/>
          <p:nvPr/>
        </p:nvGraphicFramePr>
        <p:xfrm>
          <a:off x="3034700" y="2286000"/>
          <a:ext cx="3000000" cy="3000000"/>
        </p:xfrm>
        <a:graphic>
          <a:graphicData uri="http://schemas.openxmlformats.org/drawingml/2006/table">
            <a:tbl>
              <a:tblPr>
                <a:noFill/>
                <a:tableStyleId>{C572F7EC-156C-48CD-B0E2-E43381D86100}</a:tableStyleId>
              </a:tblPr>
              <a:tblGrid>
                <a:gridCol w="1537300"/>
                <a:gridCol w="1537300"/>
              </a:tblGrid>
              <a:tr h="3687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Function</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Big-Theta</a:t>
                      </a:r>
                      <a:endParaRPr b="1">
                        <a:solidFill>
                          <a:schemeClr val="accent1"/>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3</a:t>
                      </a:r>
                      <a:r>
                        <a:rPr baseline="30000"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+ 3N</a:t>
                      </a:r>
                      <a:r>
                        <a:rPr b="1" baseline="30000" lang="en">
                          <a:solidFill>
                            <a:schemeClr val="dk2"/>
                          </a:solidFill>
                          <a:latin typeface="Roboto"/>
                          <a:ea typeface="Roboto"/>
                          <a:cs typeface="Roboto"/>
                          <a:sym typeface="Roboto"/>
                        </a:rPr>
                        <a:t>4</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Θ(</a:t>
                      </a:r>
                      <a:r>
                        <a:rPr b="1"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4</a:t>
                      </a:r>
                      <a:r>
                        <a:rPr b="1" lang="en">
                          <a:solidFill>
                            <a:schemeClr val="dk2"/>
                          </a:solidFill>
                          <a:latin typeface="Roboto"/>
                          <a:ea typeface="Roboto"/>
                          <a:cs typeface="Roboto"/>
                          <a:sym typeface="Roboto"/>
                        </a:rPr>
                        <a:t>)</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Clr>
                          <a:srgbClr val="000000"/>
                        </a:buClr>
                        <a:buSzPts val="1100"/>
                        <a:buFont typeface="Arial"/>
                        <a:buNone/>
                      </a:pPr>
                      <a:r>
                        <a:rPr lang="en">
                          <a:solidFill>
                            <a:schemeClr val="dk2"/>
                          </a:solidFill>
                          <a:latin typeface="Roboto"/>
                          <a:ea typeface="Roboto"/>
                          <a:cs typeface="Roboto"/>
                          <a:sym typeface="Roboto"/>
                        </a:rPr>
                        <a:t>(1 / N) + N</a:t>
                      </a:r>
                      <a:r>
                        <a:rPr b="1" baseline="30000" lang="en">
                          <a:solidFill>
                            <a:schemeClr val="dk2"/>
                          </a:solidFill>
                          <a:latin typeface="Roboto"/>
                          <a:ea typeface="Roboto"/>
                          <a:cs typeface="Roboto"/>
                          <a:sym typeface="Roboto"/>
                        </a:rPr>
                        <a:t>3</a:t>
                      </a:r>
                      <a:endParaRPr b="1"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Θ(N</a:t>
                      </a:r>
                      <a:r>
                        <a:rPr b="1" baseline="30000" lang="en">
                          <a:solidFill>
                            <a:schemeClr val="dk2"/>
                          </a:solidFill>
                          <a:latin typeface="Roboto"/>
                          <a:ea typeface="Roboto"/>
                          <a:cs typeface="Roboto"/>
                          <a:sym typeface="Roboto"/>
                        </a:rPr>
                        <a:t>3</a:t>
                      </a:r>
                      <a:r>
                        <a:rPr b="1" lang="en">
                          <a:solidFill>
                            <a:schemeClr val="dk2"/>
                          </a:solidFill>
                          <a:latin typeface="Roboto"/>
                          <a:ea typeface="Roboto"/>
                          <a:cs typeface="Roboto"/>
                          <a:sym typeface="Roboto"/>
                        </a:rPr>
                        <a:t>)</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 N) + 5</a:t>
                      </a:r>
                      <a:endParaRPr>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Θ(</a:t>
                      </a:r>
                      <a:r>
                        <a:rPr b="1" lang="en">
                          <a:solidFill>
                            <a:schemeClr val="dk2"/>
                          </a:solidFill>
                          <a:latin typeface="Roboto"/>
                          <a:ea typeface="Roboto"/>
                          <a:cs typeface="Roboto"/>
                          <a:sym typeface="Roboto"/>
                        </a:rPr>
                        <a:t>1)</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Ne</a:t>
                      </a:r>
                      <a:r>
                        <a:rPr b="1" baseline="30000" lang="en">
                          <a:solidFill>
                            <a:schemeClr val="dk2"/>
                          </a:solidFill>
                          <a:latin typeface="Roboto"/>
                          <a:ea typeface="Roboto"/>
                          <a:cs typeface="Roboto"/>
                          <a:sym typeface="Roboto"/>
                        </a:rPr>
                        <a:t>N</a:t>
                      </a:r>
                      <a:r>
                        <a:rPr baseline="30000"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N</a:t>
                      </a:r>
                      <a:endParaRPr baseline="30000">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a:solidFill>
                            <a:schemeClr val="dk2"/>
                          </a:solidFill>
                          <a:latin typeface="Roboto"/>
                          <a:ea typeface="Roboto"/>
                          <a:cs typeface="Roboto"/>
                          <a:sym typeface="Roboto"/>
                        </a:rPr>
                        <a:t>Θ(Ne</a:t>
                      </a:r>
                      <a:r>
                        <a:rPr b="1" baseline="30000" lang="en">
                          <a:solidFill>
                            <a:schemeClr val="dk2"/>
                          </a:solidFill>
                          <a:latin typeface="Roboto"/>
                          <a:ea typeface="Roboto"/>
                          <a:cs typeface="Roboto"/>
                          <a:sym typeface="Roboto"/>
                        </a:rPr>
                        <a:t>N</a:t>
                      </a:r>
                      <a:r>
                        <a:rPr b="1" lang="en">
                          <a:solidFill>
                            <a:schemeClr val="dk2"/>
                          </a:solidFill>
                          <a:latin typeface="Roboto"/>
                          <a:ea typeface="Roboto"/>
                          <a:cs typeface="Roboto"/>
                          <a:sym typeface="Roboto"/>
                        </a:rPr>
                        <a:t>)</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40 sin(N) + 4N</a:t>
                      </a:r>
                      <a:r>
                        <a:rPr b="1" baseline="30000" lang="en">
                          <a:solidFill>
                            <a:schemeClr val="dk2"/>
                          </a:solidFill>
                          <a:latin typeface="Roboto"/>
                          <a:ea typeface="Roboto"/>
                          <a:cs typeface="Roboto"/>
                          <a:sym typeface="Roboto"/>
                        </a:rPr>
                        <a:t>2</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solidFill>
                            <a:schemeClr val="dk2"/>
                          </a:solidFill>
                          <a:latin typeface="Roboto"/>
                          <a:ea typeface="Roboto"/>
                          <a:cs typeface="Roboto"/>
                          <a:sym typeface="Roboto"/>
                        </a:rPr>
                        <a:t>Θ(</a:t>
                      </a:r>
                      <a:r>
                        <a:rPr b="1" lang="en">
                          <a:solidFill>
                            <a:schemeClr val="dk2"/>
                          </a:solidFill>
                          <a:latin typeface="Roboto"/>
                          <a:ea typeface="Roboto"/>
                          <a:cs typeface="Roboto"/>
                          <a:sym typeface="Roboto"/>
                        </a:rPr>
                        <a:t>N</a:t>
                      </a:r>
                      <a:r>
                        <a:rPr b="1" baseline="30000" lang="en">
                          <a:solidFill>
                            <a:schemeClr val="dk2"/>
                          </a:solidFill>
                          <a:latin typeface="Roboto"/>
                          <a:ea typeface="Roboto"/>
                          <a:cs typeface="Roboto"/>
                          <a:sym typeface="Roboto"/>
                        </a:rPr>
                        <a:t>2</a:t>
                      </a:r>
                      <a:r>
                        <a:rPr b="1" lang="en">
                          <a:solidFill>
                            <a:schemeClr val="dk2"/>
                          </a:solidFill>
                          <a:latin typeface="Roboto"/>
                          <a:ea typeface="Roboto"/>
                          <a:cs typeface="Roboto"/>
                          <a:sym typeface="Roboto"/>
                        </a:rPr>
                        <a:t>)</a:t>
                      </a:r>
                      <a:endParaRPr b="1">
                        <a:solidFill>
                          <a:schemeClr val="dk2"/>
                        </a:solidFill>
                        <a:latin typeface="Roboto"/>
                        <a:ea typeface="Roboto"/>
                        <a:cs typeface="Roboto"/>
                        <a:sym typeface="Roboto"/>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
        <p:nvSpPr>
          <p:cNvPr id="351" name="Google Shape;351;p37"/>
          <p:cNvSpPr/>
          <p:nvPr/>
        </p:nvSpPr>
        <p:spPr>
          <a:xfrm>
            <a:off x="4171475" y="1715189"/>
            <a:ext cx="347400" cy="3777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Big-Theta Definition</a:t>
            </a:r>
            <a:endParaRPr/>
          </a:p>
        </p:txBody>
      </p:sp>
      <p:sp>
        <p:nvSpPr>
          <p:cNvPr id="357" name="Google Shape;357;p3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means there exist positive constants </a:t>
            </a:r>
            <a:r>
              <a:rPr i="1" lang="en"/>
              <a:t>k</a:t>
            </a:r>
            <a:r>
              <a:rPr b="1" baseline="-25000" i="1" lang="en"/>
              <a:t>1</a:t>
            </a:r>
            <a:r>
              <a:rPr lang="en"/>
              <a:t> and </a:t>
            </a:r>
            <a:r>
              <a:rPr i="1" lang="en"/>
              <a:t>k</a:t>
            </a:r>
            <a:r>
              <a:rPr b="1" baseline="-25000" i="1" lang="en"/>
              <a:t>2</a:t>
            </a:r>
            <a:r>
              <a:rPr lang="en"/>
              <a:t> such that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for all values of </a:t>
            </a:r>
            <a:r>
              <a:rPr i="1" lang="en"/>
              <a:t>N</a:t>
            </a:r>
            <a:r>
              <a:rPr lang="en"/>
              <a:t> greater than some </a:t>
            </a:r>
            <a:r>
              <a:rPr i="1" lang="en"/>
              <a:t>N</a:t>
            </a:r>
            <a:r>
              <a:rPr b="1" baseline="-25000" i="1" lang="en"/>
              <a:t>0</a:t>
            </a:r>
            <a:r>
              <a:rPr lang="en"/>
              <a:t>.</a:t>
            </a:r>
            <a:endParaRPr/>
          </a:p>
        </p:txBody>
      </p:sp>
      <p:sp>
        <p:nvSpPr>
          <p:cNvPr id="358" name="Google Shape;35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9" name="Google Shape;359;p38"/>
          <p:cNvPicPr preferRelativeResize="0"/>
          <p:nvPr/>
        </p:nvPicPr>
        <p:blipFill>
          <a:blip r:embed="rId3">
            <a:alphaModFix/>
          </a:blip>
          <a:stretch>
            <a:fillRect/>
          </a:stretch>
        </p:blipFill>
        <p:spPr>
          <a:xfrm>
            <a:off x="4414200" y="1642500"/>
            <a:ext cx="4577399" cy="2929647"/>
          </a:xfrm>
          <a:prstGeom prst="rect">
            <a:avLst/>
          </a:prstGeom>
          <a:noFill/>
          <a:ln>
            <a:noFill/>
          </a:ln>
        </p:spPr>
      </p:pic>
      <p:sp>
        <p:nvSpPr>
          <p:cNvPr id="360" name="Google Shape;360;p38"/>
          <p:cNvSpPr/>
          <p:nvPr/>
        </p:nvSpPr>
        <p:spPr>
          <a:xfrm>
            <a:off x="4211250" y="2658874"/>
            <a:ext cx="909300" cy="61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38"/>
          <p:cNvPicPr preferRelativeResize="0"/>
          <p:nvPr/>
        </p:nvPicPr>
        <p:blipFill>
          <a:blip r:embed="rId4">
            <a:alphaModFix/>
          </a:blip>
          <a:stretch>
            <a:fillRect/>
          </a:stretch>
        </p:blipFill>
        <p:spPr>
          <a:xfrm>
            <a:off x="4579700" y="1152150"/>
            <a:ext cx="3657600" cy="399643"/>
          </a:xfrm>
          <a:prstGeom prst="rect">
            <a:avLst/>
          </a:prstGeom>
          <a:noFill/>
          <a:ln>
            <a:noFill/>
          </a:ln>
        </p:spPr>
      </p:pic>
      <p:pic>
        <p:nvPicPr>
          <p:cNvPr id="362" name="Google Shape;362;p38"/>
          <p:cNvPicPr preferRelativeResize="0"/>
          <p:nvPr/>
        </p:nvPicPr>
        <p:blipFill>
          <a:blip r:embed="rId5">
            <a:alphaModFix/>
          </a:blip>
          <a:stretch>
            <a:fillRect/>
          </a:stretch>
        </p:blipFill>
        <p:spPr>
          <a:xfrm>
            <a:off x="7798525" y="3814350"/>
            <a:ext cx="618744" cy="320040"/>
          </a:xfrm>
          <a:prstGeom prst="rect">
            <a:avLst/>
          </a:prstGeom>
          <a:noFill/>
          <a:ln>
            <a:noFill/>
          </a:ln>
        </p:spPr>
      </p:pic>
      <p:pic>
        <p:nvPicPr>
          <p:cNvPr id="363" name="Google Shape;363;p38"/>
          <p:cNvPicPr preferRelativeResize="0"/>
          <p:nvPr/>
        </p:nvPicPr>
        <p:blipFill>
          <a:blip r:embed="rId6">
            <a:alphaModFix/>
          </a:blip>
          <a:stretch>
            <a:fillRect/>
          </a:stretch>
        </p:blipFill>
        <p:spPr>
          <a:xfrm>
            <a:off x="6426382" y="2810450"/>
            <a:ext cx="618744" cy="320040"/>
          </a:xfrm>
          <a:prstGeom prst="rect">
            <a:avLst/>
          </a:prstGeom>
          <a:noFill/>
          <a:ln>
            <a:noFill/>
          </a:ln>
        </p:spPr>
      </p:pic>
      <p:cxnSp>
        <p:nvCxnSpPr>
          <p:cNvPr id="364" name="Google Shape;364;p38"/>
          <p:cNvCxnSpPr/>
          <p:nvPr/>
        </p:nvCxnSpPr>
        <p:spPr>
          <a:xfrm>
            <a:off x="6919925" y="3129075"/>
            <a:ext cx="353100" cy="166200"/>
          </a:xfrm>
          <a:prstGeom prst="straightConnector1">
            <a:avLst/>
          </a:prstGeom>
          <a:noFill/>
          <a:ln cap="flat" cmpd="sng" w="19050">
            <a:solidFill>
              <a:schemeClr val="dk1"/>
            </a:solidFill>
            <a:prstDash val="dot"/>
            <a:round/>
            <a:headEnd len="med" w="med" type="none"/>
            <a:tailEnd len="med" w="med" type="triangle"/>
          </a:ln>
        </p:spPr>
      </p:cxnSp>
      <p:cxnSp>
        <p:nvCxnSpPr>
          <p:cNvPr id="365" name="Google Shape;365;p38"/>
          <p:cNvCxnSpPr/>
          <p:nvPr/>
        </p:nvCxnSpPr>
        <p:spPr>
          <a:xfrm rot="10800000">
            <a:off x="7501275" y="3648225"/>
            <a:ext cx="346200" cy="186900"/>
          </a:xfrm>
          <a:prstGeom prst="straightConnector1">
            <a:avLst/>
          </a:prstGeom>
          <a:noFill/>
          <a:ln cap="flat" cmpd="sng" w="19050">
            <a:solidFill>
              <a:schemeClr val="dk1"/>
            </a:solidFill>
            <a:prstDash val="dot"/>
            <a:round/>
            <a:headEnd len="med" w="med" type="none"/>
            <a:tailEnd len="med" w="med" type="triangle"/>
          </a:ln>
        </p:spPr>
      </p:cxnSp>
      <p:cxnSp>
        <p:nvCxnSpPr>
          <p:cNvPr id="366" name="Google Shape;366;p38"/>
          <p:cNvCxnSpPr>
            <a:stCxn id="367" idx="1"/>
          </p:cNvCxnSpPr>
          <p:nvPr/>
        </p:nvCxnSpPr>
        <p:spPr>
          <a:xfrm>
            <a:off x="6971837" y="1745600"/>
            <a:ext cx="1498800" cy="705000"/>
          </a:xfrm>
          <a:prstGeom prst="straightConnector1">
            <a:avLst/>
          </a:prstGeom>
          <a:noFill/>
          <a:ln cap="flat" cmpd="sng" w="19050">
            <a:solidFill>
              <a:srgbClr val="FF0000"/>
            </a:solidFill>
            <a:prstDash val="dot"/>
            <a:round/>
            <a:headEnd len="med" w="med" type="none"/>
            <a:tailEnd len="med" w="med" type="triangle"/>
          </a:ln>
        </p:spPr>
      </p:cxnSp>
      <p:sp>
        <p:nvSpPr>
          <p:cNvPr id="367" name="Google Shape;367;p38"/>
          <p:cNvSpPr/>
          <p:nvPr/>
        </p:nvSpPr>
        <p:spPr>
          <a:xfrm rot="5400000">
            <a:off x="6836837" y="333500"/>
            <a:ext cx="270000" cy="2554200"/>
          </a:xfrm>
          <a:prstGeom prst="rightBrace">
            <a:avLst>
              <a:gd fmla="val 3845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38"/>
          <p:cNvPicPr preferRelativeResize="0"/>
          <p:nvPr/>
        </p:nvPicPr>
        <p:blipFill>
          <a:blip r:embed="rId7">
            <a:alphaModFix/>
          </a:blip>
          <a:stretch>
            <a:fillRect/>
          </a:stretch>
        </p:blipFill>
        <p:spPr>
          <a:xfrm>
            <a:off x="915138" y="1411675"/>
            <a:ext cx="2743201" cy="377588"/>
          </a:xfrm>
          <a:prstGeom prst="rect">
            <a:avLst/>
          </a:prstGeom>
          <a:noFill/>
          <a:ln>
            <a:noFill/>
          </a:ln>
        </p:spPr>
      </p:pic>
      <p:pic>
        <p:nvPicPr>
          <p:cNvPr id="369" name="Google Shape;369;p38"/>
          <p:cNvPicPr preferRelativeResize="0"/>
          <p:nvPr/>
        </p:nvPicPr>
        <p:blipFill>
          <a:blip r:embed="rId8">
            <a:alphaModFix/>
          </a:blip>
          <a:stretch>
            <a:fillRect/>
          </a:stretch>
        </p:blipFill>
        <p:spPr>
          <a:xfrm>
            <a:off x="311700" y="2787599"/>
            <a:ext cx="4630522" cy="365760"/>
          </a:xfrm>
          <a:prstGeom prst="rect">
            <a:avLst/>
          </a:prstGeom>
          <a:noFill/>
          <a:ln>
            <a:noFill/>
          </a:ln>
        </p:spPr>
      </p:pic>
      <p:pic>
        <p:nvPicPr>
          <p:cNvPr id="370" name="Google Shape;370;p38"/>
          <p:cNvPicPr preferRelativeResize="0"/>
          <p:nvPr/>
        </p:nvPicPr>
        <p:blipFill>
          <a:blip r:embed="rId9">
            <a:alphaModFix/>
          </a:blip>
          <a:stretch>
            <a:fillRect/>
          </a:stretch>
        </p:blipFill>
        <p:spPr>
          <a:xfrm>
            <a:off x="6833450" y="4134400"/>
            <a:ext cx="720090" cy="228600"/>
          </a:xfrm>
          <a:prstGeom prst="rect">
            <a:avLst/>
          </a:prstGeom>
          <a:noFill/>
          <a:ln>
            <a:noFill/>
          </a:ln>
        </p:spPr>
      </p:pic>
      <p:pic>
        <p:nvPicPr>
          <p:cNvPr id="371" name="Google Shape;371;p38"/>
          <p:cNvPicPr preferRelativeResize="0"/>
          <p:nvPr/>
        </p:nvPicPr>
        <p:blipFill>
          <a:blip r:embed="rId10">
            <a:alphaModFix/>
          </a:blip>
          <a:stretch>
            <a:fillRect/>
          </a:stretch>
        </p:blipFill>
        <p:spPr>
          <a:xfrm>
            <a:off x="5460488" y="3153350"/>
            <a:ext cx="721723" cy="228600"/>
          </a:xfrm>
          <a:prstGeom prst="rect">
            <a:avLst/>
          </a:prstGeom>
          <a:noFill/>
          <a:ln>
            <a:noFill/>
          </a:ln>
        </p:spPr>
      </p:pic>
      <p:sp>
        <p:nvSpPr>
          <p:cNvPr id="372" name="Google Shape;372;p38"/>
          <p:cNvSpPr/>
          <p:nvPr/>
        </p:nvSpPr>
        <p:spPr>
          <a:xfrm>
            <a:off x="2642000" y="3837978"/>
            <a:ext cx="1554600" cy="365700"/>
          </a:xfrm>
          <a:prstGeom prst="wedgeRoundRectCallout">
            <a:avLst>
              <a:gd fmla="val 20650" name="adj1"/>
              <a:gd fmla="val -60596"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t>
            </a:r>
            <a:r>
              <a:rPr b="1" lang="en" sz="1600">
                <a:solidFill>
                  <a:schemeClr val="lt1"/>
                </a:solidFill>
                <a:latin typeface="Roboto"/>
                <a:ea typeface="Roboto"/>
                <a:cs typeface="Roboto"/>
                <a:sym typeface="Roboto"/>
              </a:rPr>
              <a:t>Very large N”</a:t>
            </a:r>
            <a:endParaRPr b="1" sz="16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76" name="Shape 376"/>
        <p:cNvGrpSpPr/>
        <p:nvPr/>
      </p:nvGrpSpPr>
      <p:grpSpPr>
        <a:xfrm>
          <a:off x="0" y="0"/>
          <a:ext cx="0" cy="0"/>
          <a:chOff x="0" y="0"/>
          <a:chExt cx="0" cy="0"/>
        </a:xfrm>
      </p:grpSpPr>
      <p:sp>
        <p:nvSpPr>
          <p:cNvPr id="377" name="Google Shape;37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Big-Theta Challenge</a:t>
            </a:r>
            <a:endParaRPr/>
          </a:p>
        </p:txBody>
      </p:sp>
      <p:sp>
        <p:nvSpPr>
          <p:cNvPr id="378" name="Google Shape;378;p39"/>
          <p:cNvSpPr txBox="1"/>
          <p:nvPr>
            <p:ph idx="1" type="body"/>
          </p:nvPr>
        </p:nvSpPr>
        <p:spPr>
          <a:xfrm>
            <a:off x="311700" y="1731100"/>
            <a:ext cx="8520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Find a simple f(N) and corresponding </a:t>
            </a:r>
            <a:r>
              <a:rPr i="1" lang="en"/>
              <a:t>k</a:t>
            </a:r>
            <a:r>
              <a:rPr b="1" baseline="-25000" i="1" lang="en"/>
              <a:t>1</a:t>
            </a:r>
            <a:r>
              <a:rPr lang="en"/>
              <a:t> </a:t>
            </a:r>
            <a:r>
              <a:rPr lang="en"/>
              <a:t>and </a:t>
            </a:r>
            <a:r>
              <a:rPr i="1" lang="en"/>
              <a:t>k</a:t>
            </a:r>
            <a:r>
              <a:rPr b="1" baseline="-25000" i="1" lang="en"/>
              <a:t>2</a:t>
            </a:r>
            <a:r>
              <a:rPr lang="en"/>
              <a:t>.</a:t>
            </a:r>
            <a:endParaRPr/>
          </a:p>
        </p:txBody>
      </p:sp>
      <p:sp>
        <p:nvSpPr>
          <p:cNvPr id="379" name="Google Shape;37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39"/>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pic>
        <p:nvPicPr>
          <p:cNvPr id="381" name="Google Shape;381;p39"/>
          <p:cNvPicPr preferRelativeResize="0"/>
          <p:nvPr/>
        </p:nvPicPr>
        <p:blipFill>
          <a:blip r:embed="rId3">
            <a:alphaModFix/>
          </a:blip>
          <a:stretch>
            <a:fillRect/>
          </a:stretch>
        </p:blipFill>
        <p:spPr>
          <a:xfrm>
            <a:off x="2848862" y="1017713"/>
            <a:ext cx="3446272" cy="731520"/>
          </a:xfrm>
          <a:prstGeom prst="rect">
            <a:avLst/>
          </a:prstGeom>
          <a:noFill/>
          <a:ln>
            <a:noFill/>
          </a:ln>
        </p:spPr>
      </p:pic>
      <p:sp>
        <p:nvSpPr>
          <p:cNvPr id="382" name="Google Shape;382;p39">
            <a:hlinkClick r:id="rId4"/>
          </p:cNvPr>
          <p:cNvSpPr/>
          <p:nvPr/>
        </p:nvSpPr>
        <p:spPr>
          <a:xfrm>
            <a:off x="8009400" y="548525"/>
            <a:ext cx="822900" cy="365700"/>
          </a:xfrm>
          <a:prstGeom prst="roundRect">
            <a:avLst>
              <a:gd fmla="val 16667" name="adj"/>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Demo</a:t>
            </a:r>
            <a:endParaRPr b="1" sz="1600">
              <a:solidFill>
                <a:schemeClr val="accent1"/>
              </a:solidFill>
              <a:latin typeface="Roboto"/>
              <a:ea typeface="Roboto"/>
              <a:cs typeface="Roboto"/>
              <a:sym typeface="Roboto"/>
            </a:endParaRPr>
          </a:p>
        </p:txBody>
      </p:sp>
      <p:sp>
        <p:nvSpPr>
          <p:cNvPr id="383" name="Google Shape;383;p39"/>
          <p:cNvSpPr txBox="1"/>
          <p:nvPr>
            <p:ph idx="1" type="body"/>
          </p:nvPr>
        </p:nvSpPr>
        <p:spPr>
          <a:xfrm>
            <a:off x="1911138" y="2371344"/>
            <a:ext cx="5321700" cy="2779800"/>
          </a:xfrm>
          <a:prstGeom prst="rect">
            <a:avLst/>
          </a:prstGeom>
          <a:solidFill>
            <a:schemeClr val="lt1"/>
          </a:solidFill>
          <a:ln>
            <a:noFill/>
          </a:ln>
        </p:spPr>
        <p:txBody>
          <a:bodyPr anchorCtr="0" anchor="t" bIns="91425" lIns="822950" spcFirstLastPara="1" rIns="822950"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means there exist positive constants </a:t>
            </a:r>
            <a:r>
              <a:rPr i="1" lang="en"/>
              <a:t>k</a:t>
            </a:r>
            <a:r>
              <a:rPr b="1" baseline="-25000" i="1" lang="en"/>
              <a:t>1</a:t>
            </a:r>
            <a:r>
              <a:rPr lang="en"/>
              <a:t> and </a:t>
            </a:r>
            <a:r>
              <a:rPr i="1" lang="en"/>
              <a:t>k</a:t>
            </a:r>
            <a:r>
              <a:rPr baseline="-25000" i="1" lang="en"/>
              <a:t>2</a:t>
            </a:r>
            <a:r>
              <a:rPr lang="en"/>
              <a:t> such that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for all values of </a:t>
            </a:r>
            <a:r>
              <a:rPr i="1" lang="en"/>
              <a:t>N</a:t>
            </a:r>
            <a:r>
              <a:rPr lang="en"/>
              <a:t> greater than some </a:t>
            </a:r>
            <a:r>
              <a:rPr i="1" lang="en"/>
              <a:t>N</a:t>
            </a:r>
            <a:r>
              <a:rPr b="1" baseline="-25000" i="1" lang="en"/>
              <a:t>0</a:t>
            </a:r>
            <a:r>
              <a:rPr lang="en"/>
              <a:t>.</a:t>
            </a:r>
            <a:endParaRPr/>
          </a:p>
        </p:txBody>
      </p:sp>
      <p:pic>
        <p:nvPicPr>
          <p:cNvPr id="384" name="Google Shape;384;p39"/>
          <p:cNvPicPr preferRelativeResize="0"/>
          <p:nvPr/>
        </p:nvPicPr>
        <p:blipFill>
          <a:blip r:embed="rId5">
            <a:alphaModFix/>
          </a:blip>
          <a:stretch>
            <a:fillRect/>
          </a:stretch>
        </p:blipFill>
        <p:spPr>
          <a:xfrm>
            <a:off x="3200400" y="2630875"/>
            <a:ext cx="2743201" cy="377588"/>
          </a:xfrm>
          <a:prstGeom prst="rect">
            <a:avLst/>
          </a:prstGeom>
          <a:noFill/>
          <a:ln>
            <a:noFill/>
          </a:ln>
        </p:spPr>
      </p:pic>
      <p:pic>
        <p:nvPicPr>
          <p:cNvPr id="385" name="Google Shape;385;p39"/>
          <p:cNvPicPr preferRelativeResize="0"/>
          <p:nvPr/>
        </p:nvPicPr>
        <p:blipFill>
          <a:blip r:embed="rId6">
            <a:alphaModFix/>
          </a:blip>
          <a:stretch>
            <a:fillRect/>
          </a:stretch>
        </p:blipFill>
        <p:spPr>
          <a:xfrm>
            <a:off x="2256763" y="4006799"/>
            <a:ext cx="4630522" cy="3657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Big-O Notation</a:t>
            </a:r>
            <a:endParaRPr/>
          </a:p>
        </p:txBody>
      </p:sp>
      <p:sp>
        <p:nvSpPr>
          <p:cNvPr id="391" name="Google Shape;391;p40"/>
          <p:cNvSpPr txBox="1"/>
          <p:nvPr>
            <p:ph idx="1" type="body"/>
          </p:nvPr>
        </p:nvSpPr>
        <p:spPr>
          <a:xfrm>
            <a:off x="311700" y="1152475"/>
            <a:ext cx="85206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Whereas Big-Theta can informally be thought of as something like “equals”, Big-O can be thought of as “less than or equal”.</a:t>
            </a:r>
            <a:endParaRPr/>
          </a:p>
          <a:p>
            <a:pPr indent="0" lvl="0" marL="0" rtl="0" algn="l">
              <a:spcBef>
                <a:spcPts val="800"/>
              </a:spcBef>
              <a:spcAft>
                <a:spcPts val="800"/>
              </a:spcAft>
              <a:buNone/>
            </a:pPr>
            <a:r>
              <a:rPr lang="en"/>
              <a:t>All of the following are true.</a:t>
            </a:r>
            <a:endParaRPr/>
          </a:p>
        </p:txBody>
      </p:sp>
      <p:sp>
        <p:nvSpPr>
          <p:cNvPr id="392" name="Google Shape;3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3" name="Google Shape;393;p40"/>
          <p:cNvPicPr preferRelativeResize="0"/>
          <p:nvPr/>
        </p:nvPicPr>
        <p:blipFill>
          <a:blip r:embed="rId3">
            <a:alphaModFix/>
          </a:blip>
          <a:stretch>
            <a:fillRect/>
          </a:stretch>
        </p:blipFill>
        <p:spPr>
          <a:xfrm>
            <a:off x="3311838" y="2402275"/>
            <a:ext cx="2520315" cy="2057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Big-O</a:t>
            </a:r>
            <a:r>
              <a:rPr lang="en"/>
              <a:t> Definition</a:t>
            </a:r>
            <a:endParaRPr/>
          </a:p>
        </p:txBody>
      </p:sp>
      <p:sp>
        <p:nvSpPr>
          <p:cNvPr id="399" name="Google Shape;399;p41"/>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means there exists a positive constant </a:t>
            </a:r>
            <a:r>
              <a:rPr i="1" lang="en"/>
              <a:t>k</a:t>
            </a:r>
            <a:r>
              <a:rPr b="1" baseline="-25000" i="1" lang="en"/>
              <a:t>2</a:t>
            </a:r>
            <a:r>
              <a:rPr lang="en"/>
              <a:t> such that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for all values of </a:t>
            </a:r>
            <a:r>
              <a:rPr i="1" lang="en"/>
              <a:t>N</a:t>
            </a:r>
            <a:r>
              <a:rPr lang="en"/>
              <a:t> greater than some </a:t>
            </a:r>
            <a:r>
              <a:rPr i="1" lang="en"/>
              <a:t>N</a:t>
            </a:r>
            <a:r>
              <a:rPr baseline="-25000" i="1" lang="en"/>
              <a:t>0</a:t>
            </a:r>
            <a:r>
              <a:rPr lang="en"/>
              <a:t>.</a:t>
            </a:r>
            <a:endParaRPr/>
          </a:p>
        </p:txBody>
      </p:sp>
      <p:sp>
        <p:nvSpPr>
          <p:cNvPr id="400" name="Google Shape;400;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1" name="Google Shape;401;p41"/>
          <p:cNvPicPr preferRelativeResize="0"/>
          <p:nvPr/>
        </p:nvPicPr>
        <p:blipFill rotWithShape="1">
          <a:blip r:embed="rId3">
            <a:alphaModFix/>
          </a:blip>
          <a:srcRect b="0" l="59" r="59" t="0"/>
          <a:stretch/>
        </p:blipFill>
        <p:spPr>
          <a:xfrm>
            <a:off x="4414200" y="1642500"/>
            <a:ext cx="4577397" cy="2929647"/>
          </a:xfrm>
          <a:prstGeom prst="rect">
            <a:avLst/>
          </a:prstGeom>
          <a:noFill/>
          <a:ln>
            <a:noFill/>
          </a:ln>
        </p:spPr>
      </p:pic>
      <p:sp>
        <p:nvSpPr>
          <p:cNvPr id="402" name="Google Shape;402;p41"/>
          <p:cNvSpPr/>
          <p:nvPr/>
        </p:nvSpPr>
        <p:spPr>
          <a:xfrm>
            <a:off x="4211250" y="2658874"/>
            <a:ext cx="909300" cy="61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41"/>
          <p:cNvPicPr preferRelativeResize="0"/>
          <p:nvPr/>
        </p:nvPicPr>
        <p:blipFill>
          <a:blip r:embed="rId4">
            <a:alphaModFix/>
          </a:blip>
          <a:stretch>
            <a:fillRect/>
          </a:stretch>
        </p:blipFill>
        <p:spPr>
          <a:xfrm>
            <a:off x="4579700" y="1152150"/>
            <a:ext cx="3657600" cy="399643"/>
          </a:xfrm>
          <a:prstGeom prst="rect">
            <a:avLst/>
          </a:prstGeom>
          <a:noFill/>
          <a:ln>
            <a:noFill/>
          </a:ln>
        </p:spPr>
      </p:pic>
      <p:cxnSp>
        <p:nvCxnSpPr>
          <p:cNvPr id="404" name="Google Shape;404;p41"/>
          <p:cNvCxnSpPr/>
          <p:nvPr/>
        </p:nvCxnSpPr>
        <p:spPr>
          <a:xfrm rot="10800000">
            <a:off x="5647559" y="2201800"/>
            <a:ext cx="353100" cy="166200"/>
          </a:xfrm>
          <a:prstGeom prst="straightConnector1">
            <a:avLst/>
          </a:prstGeom>
          <a:noFill/>
          <a:ln cap="flat" cmpd="sng" w="19050">
            <a:solidFill>
              <a:schemeClr val="dk1"/>
            </a:solidFill>
            <a:prstDash val="dot"/>
            <a:round/>
            <a:headEnd len="med" w="med" type="none"/>
            <a:tailEnd len="med" w="med" type="triangle"/>
          </a:ln>
        </p:spPr>
      </p:cxnSp>
      <p:cxnSp>
        <p:nvCxnSpPr>
          <p:cNvPr id="405" name="Google Shape;405;p41"/>
          <p:cNvCxnSpPr>
            <a:stCxn id="406" idx="1"/>
          </p:cNvCxnSpPr>
          <p:nvPr/>
        </p:nvCxnSpPr>
        <p:spPr>
          <a:xfrm>
            <a:off x="6971837" y="1745600"/>
            <a:ext cx="1498800" cy="705000"/>
          </a:xfrm>
          <a:prstGeom prst="straightConnector1">
            <a:avLst/>
          </a:prstGeom>
          <a:noFill/>
          <a:ln cap="flat" cmpd="sng" w="19050">
            <a:solidFill>
              <a:srgbClr val="FF0000"/>
            </a:solidFill>
            <a:prstDash val="dot"/>
            <a:round/>
            <a:headEnd len="med" w="med" type="none"/>
            <a:tailEnd len="med" w="med" type="triangle"/>
          </a:ln>
        </p:spPr>
      </p:cxnSp>
      <p:sp>
        <p:nvSpPr>
          <p:cNvPr id="406" name="Google Shape;406;p41"/>
          <p:cNvSpPr/>
          <p:nvPr/>
        </p:nvSpPr>
        <p:spPr>
          <a:xfrm rot="5400000">
            <a:off x="6836837" y="333500"/>
            <a:ext cx="270000" cy="2554200"/>
          </a:xfrm>
          <a:prstGeom prst="rightBrace">
            <a:avLst>
              <a:gd fmla="val 3845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1"/>
          <p:cNvPicPr preferRelativeResize="0"/>
          <p:nvPr/>
        </p:nvPicPr>
        <p:blipFill rotWithShape="1">
          <a:blip r:embed="rId5">
            <a:alphaModFix/>
          </a:blip>
          <a:srcRect b="109" l="0" r="0" t="99"/>
          <a:stretch/>
        </p:blipFill>
        <p:spPr>
          <a:xfrm>
            <a:off x="915138" y="1411675"/>
            <a:ext cx="2743201" cy="377588"/>
          </a:xfrm>
          <a:prstGeom prst="rect">
            <a:avLst/>
          </a:prstGeom>
          <a:noFill/>
          <a:ln>
            <a:noFill/>
          </a:ln>
        </p:spPr>
      </p:pic>
      <p:pic>
        <p:nvPicPr>
          <p:cNvPr id="408" name="Google Shape;408;p41"/>
          <p:cNvPicPr preferRelativeResize="0"/>
          <p:nvPr/>
        </p:nvPicPr>
        <p:blipFill rotWithShape="1">
          <a:blip r:embed="rId6">
            <a:alphaModFix/>
          </a:blip>
          <a:srcRect b="0" l="40758" r="0" t="0"/>
          <a:stretch/>
        </p:blipFill>
        <p:spPr>
          <a:xfrm>
            <a:off x="2199024" y="2787600"/>
            <a:ext cx="2743200" cy="365750"/>
          </a:xfrm>
          <a:prstGeom prst="rect">
            <a:avLst/>
          </a:prstGeom>
          <a:noFill/>
          <a:ln>
            <a:noFill/>
          </a:ln>
        </p:spPr>
      </p:pic>
      <p:pic>
        <p:nvPicPr>
          <p:cNvPr id="409" name="Google Shape;409;p41"/>
          <p:cNvPicPr preferRelativeResize="0"/>
          <p:nvPr/>
        </p:nvPicPr>
        <p:blipFill>
          <a:blip r:embed="rId7">
            <a:alphaModFix/>
          </a:blip>
          <a:stretch>
            <a:fillRect/>
          </a:stretch>
        </p:blipFill>
        <p:spPr>
          <a:xfrm>
            <a:off x="5694713" y="2824050"/>
            <a:ext cx="721723" cy="228600"/>
          </a:xfrm>
          <a:prstGeom prst="rect">
            <a:avLst/>
          </a:prstGeom>
          <a:noFill/>
          <a:ln>
            <a:noFill/>
          </a:ln>
        </p:spPr>
      </p:pic>
      <p:sp>
        <p:nvSpPr>
          <p:cNvPr id="410" name="Google Shape;410;p41"/>
          <p:cNvSpPr/>
          <p:nvPr/>
        </p:nvSpPr>
        <p:spPr>
          <a:xfrm>
            <a:off x="2642000" y="3837978"/>
            <a:ext cx="1554600" cy="365700"/>
          </a:xfrm>
          <a:prstGeom prst="wedgeRoundRectCallout">
            <a:avLst>
              <a:gd fmla="val 20650" name="adj1"/>
              <a:gd fmla="val -60596"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“Very large N”</a:t>
            </a:r>
            <a:endParaRPr b="1" sz="1600">
              <a:solidFill>
                <a:schemeClr val="lt1"/>
              </a:solidFill>
              <a:latin typeface="Roboto"/>
              <a:ea typeface="Roboto"/>
              <a:cs typeface="Roboto"/>
              <a:sym typeface="Roboto"/>
            </a:endParaRPr>
          </a:p>
        </p:txBody>
      </p:sp>
      <p:pic>
        <p:nvPicPr>
          <p:cNvPr id="411" name="Google Shape;411;p41"/>
          <p:cNvPicPr preferRelativeResize="0"/>
          <p:nvPr/>
        </p:nvPicPr>
        <p:blipFill>
          <a:blip r:embed="rId8">
            <a:alphaModFix/>
          </a:blip>
          <a:stretch>
            <a:fillRect/>
          </a:stretch>
        </p:blipFill>
        <p:spPr>
          <a:xfrm>
            <a:off x="6020118" y="2320600"/>
            <a:ext cx="622543" cy="3200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2"/>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Big-Omega</a:t>
            </a:r>
            <a:r>
              <a:rPr lang="en"/>
              <a:t> Definition</a:t>
            </a:r>
            <a:endParaRPr/>
          </a:p>
        </p:txBody>
      </p:sp>
      <p:sp>
        <p:nvSpPr>
          <p:cNvPr id="417" name="Google Shape;417;p42"/>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means there exists a positive constant </a:t>
            </a:r>
            <a:r>
              <a:rPr i="1" lang="en"/>
              <a:t>k</a:t>
            </a:r>
            <a:r>
              <a:rPr b="1" baseline="-25000" i="1" lang="en"/>
              <a:t>1</a:t>
            </a:r>
            <a:r>
              <a:rPr lang="en"/>
              <a:t> such that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for all values of </a:t>
            </a:r>
            <a:r>
              <a:rPr i="1" lang="en"/>
              <a:t>N</a:t>
            </a:r>
            <a:r>
              <a:rPr lang="en"/>
              <a:t> greater than some </a:t>
            </a:r>
            <a:r>
              <a:rPr i="1" lang="en"/>
              <a:t>N</a:t>
            </a:r>
            <a:r>
              <a:rPr b="1" baseline="-25000" i="1" lang="en"/>
              <a:t>0</a:t>
            </a:r>
            <a:r>
              <a:rPr lang="en"/>
              <a:t>.</a:t>
            </a:r>
            <a:endParaRPr/>
          </a:p>
        </p:txBody>
      </p:sp>
      <p:sp>
        <p:nvSpPr>
          <p:cNvPr id="418" name="Google Shape;41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42"/>
          <p:cNvPicPr preferRelativeResize="0"/>
          <p:nvPr/>
        </p:nvPicPr>
        <p:blipFill rotWithShape="1">
          <a:blip r:embed="rId3">
            <a:alphaModFix/>
          </a:blip>
          <a:srcRect b="169" l="0" r="0" t="159"/>
          <a:stretch/>
        </p:blipFill>
        <p:spPr>
          <a:xfrm>
            <a:off x="4414200" y="1642500"/>
            <a:ext cx="4577398" cy="2929648"/>
          </a:xfrm>
          <a:prstGeom prst="rect">
            <a:avLst/>
          </a:prstGeom>
          <a:noFill/>
          <a:ln>
            <a:noFill/>
          </a:ln>
        </p:spPr>
      </p:pic>
      <p:pic>
        <p:nvPicPr>
          <p:cNvPr id="420" name="Google Shape;420;p42"/>
          <p:cNvPicPr preferRelativeResize="0"/>
          <p:nvPr/>
        </p:nvPicPr>
        <p:blipFill>
          <a:blip r:embed="rId4">
            <a:alphaModFix/>
          </a:blip>
          <a:stretch>
            <a:fillRect/>
          </a:stretch>
        </p:blipFill>
        <p:spPr>
          <a:xfrm>
            <a:off x="4579700" y="1152150"/>
            <a:ext cx="3657600" cy="399643"/>
          </a:xfrm>
          <a:prstGeom prst="rect">
            <a:avLst/>
          </a:prstGeom>
          <a:noFill/>
          <a:ln>
            <a:noFill/>
          </a:ln>
        </p:spPr>
      </p:pic>
      <p:cxnSp>
        <p:nvCxnSpPr>
          <p:cNvPr id="421" name="Google Shape;421;p42"/>
          <p:cNvCxnSpPr/>
          <p:nvPr/>
        </p:nvCxnSpPr>
        <p:spPr>
          <a:xfrm rot="10800000">
            <a:off x="7495634" y="3636943"/>
            <a:ext cx="346200" cy="186900"/>
          </a:xfrm>
          <a:prstGeom prst="straightConnector1">
            <a:avLst/>
          </a:prstGeom>
          <a:noFill/>
          <a:ln cap="flat" cmpd="sng" w="19050">
            <a:solidFill>
              <a:schemeClr val="dk1"/>
            </a:solidFill>
            <a:prstDash val="dot"/>
            <a:round/>
            <a:headEnd len="med" w="med" type="none"/>
            <a:tailEnd len="med" w="med" type="triangle"/>
          </a:ln>
        </p:spPr>
      </p:cxnSp>
      <p:cxnSp>
        <p:nvCxnSpPr>
          <p:cNvPr id="422" name="Google Shape;422;p42"/>
          <p:cNvCxnSpPr>
            <a:stCxn id="423" idx="1"/>
          </p:cNvCxnSpPr>
          <p:nvPr/>
        </p:nvCxnSpPr>
        <p:spPr>
          <a:xfrm>
            <a:off x="6971837" y="1745600"/>
            <a:ext cx="1498800" cy="705000"/>
          </a:xfrm>
          <a:prstGeom prst="straightConnector1">
            <a:avLst/>
          </a:prstGeom>
          <a:noFill/>
          <a:ln cap="flat" cmpd="sng" w="19050">
            <a:solidFill>
              <a:srgbClr val="FF0000"/>
            </a:solidFill>
            <a:prstDash val="dot"/>
            <a:round/>
            <a:headEnd len="med" w="med" type="none"/>
            <a:tailEnd len="med" w="med" type="triangle"/>
          </a:ln>
        </p:spPr>
      </p:cxnSp>
      <p:sp>
        <p:nvSpPr>
          <p:cNvPr id="423" name="Google Shape;423;p42"/>
          <p:cNvSpPr/>
          <p:nvPr/>
        </p:nvSpPr>
        <p:spPr>
          <a:xfrm rot="5400000">
            <a:off x="6836837" y="333500"/>
            <a:ext cx="270000" cy="2554200"/>
          </a:xfrm>
          <a:prstGeom prst="rightBrace">
            <a:avLst>
              <a:gd fmla="val 3845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4" name="Google Shape;424;p42"/>
          <p:cNvPicPr preferRelativeResize="0"/>
          <p:nvPr/>
        </p:nvPicPr>
        <p:blipFill rotWithShape="1">
          <a:blip r:embed="rId5">
            <a:alphaModFix/>
          </a:blip>
          <a:srcRect b="534" l="0" r="0" t="534"/>
          <a:stretch/>
        </p:blipFill>
        <p:spPr>
          <a:xfrm>
            <a:off x="915138" y="1411675"/>
            <a:ext cx="2743201" cy="377588"/>
          </a:xfrm>
          <a:prstGeom prst="rect">
            <a:avLst/>
          </a:prstGeom>
          <a:noFill/>
          <a:ln>
            <a:noFill/>
          </a:ln>
        </p:spPr>
      </p:pic>
      <p:pic>
        <p:nvPicPr>
          <p:cNvPr id="425" name="Google Shape;425;p42"/>
          <p:cNvPicPr preferRelativeResize="0"/>
          <p:nvPr/>
        </p:nvPicPr>
        <p:blipFill rotWithShape="1">
          <a:blip r:embed="rId6">
            <a:alphaModFix/>
          </a:blip>
          <a:srcRect b="0" l="0" r="40758" t="0"/>
          <a:stretch/>
        </p:blipFill>
        <p:spPr>
          <a:xfrm>
            <a:off x="311700" y="2787600"/>
            <a:ext cx="2743200" cy="365750"/>
          </a:xfrm>
          <a:prstGeom prst="rect">
            <a:avLst/>
          </a:prstGeom>
          <a:noFill/>
          <a:ln>
            <a:noFill/>
          </a:ln>
        </p:spPr>
      </p:pic>
      <p:sp>
        <p:nvSpPr>
          <p:cNvPr id="426" name="Google Shape;426;p42"/>
          <p:cNvSpPr/>
          <p:nvPr/>
        </p:nvSpPr>
        <p:spPr>
          <a:xfrm>
            <a:off x="2642000" y="3837978"/>
            <a:ext cx="1554600" cy="365700"/>
          </a:xfrm>
          <a:prstGeom prst="wedgeRoundRectCallout">
            <a:avLst>
              <a:gd fmla="val 20650" name="adj1"/>
              <a:gd fmla="val -60596" name="adj2"/>
              <a:gd fmla="val 0" name="adj3"/>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“Very large N”</a:t>
            </a:r>
            <a:endParaRPr b="1" sz="1600">
              <a:solidFill>
                <a:schemeClr val="lt1"/>
              </a:solidFill>
              <a:latin typeface="Roboto"/>
              <a:ea typeface="Roboto"/>
              <a:cs typeface="Roboto"/>
              <a:sym typeface="Roboto"/>
            </a:endParaRPr>
          </a:p>
        </p:txBody>
      </p:sp>
      <p:pic>
        <p:nvPicPr>
          <p:cNvPr id="427" name="Google Shape;427;p42"/>
          <p:cNvPicPr preferRelativeResize="0"/>
          <p:nvPr/>
        </p:nvPicPr>
        <p:blipFill>
          <a:blip r:embed="rId7">
            <a:alphaModFix/>
          </a:blip>
          <a:stretch>
            <a:fillRect/>
          </a:stretch>
        </p:blipFill>
        <p:spPr>
          <a:xfrm>
            <a:off x="7847475" y="3860800"/>
            <a:ext cx="721070" cy="274320"/>
          </a:xfrm>
          <a:prstGeom prst="rect">
            <a:avLst/>
          </a:prstGeom>
          <a:noFill/>
          <a:ln>
            <a:noFill/>
          </a:ln>
        </p:spPr>
      </p:pic>
      <p:pic>
        <p:nvPicPr>
          <p:cNvPr id="428" name="Google Shape;428;p42"/>
          <p:cNvPicPr preferRelativeResize="0"/>
          <p:nvPr/>
        </p:nvPicPr>
        <p:blipFill>
          <a:blip r:embed="rId8">
            <a:alphaModFix/>
          </a:blip>
          <a:stretch>
            <a:fillRect/>
          </a:stretch>
        </p:blipFill>
        <p:spPr>
          <a:xfrm>
            <a:off x="6928288" y="4180850"/>
            <a:ext cx="852351" cy="22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cxnSp>
        <p:nvCxnSpPr>
          <p:cNvPr id="79" name="Google Shape;79;p16"/>
          <p:cNvCxnSpPr>
            <a:stCxn id="80" idx="0"/>
            <a:endCxn id="81" idx="2"/>
          </p:cNvCxnSpPr>
          <p:nvPr/>
        </p:nvCxnSpPr>
        <p:spPr>
          <a:xfrm flipH="1" rot="5400000">
            <a:off x="5989350" y="3581375"/>
            <a:ext cx="152400" cy="9753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82" name="Google Shape;82;p16"/>
          <p:cNvCxnSpPr>
            <a:stCxn id="80" idx="0"/>
            <a:endCxn id="83" idx="2"/>
          </p:cNvCxnSpPr>
          <p:nvPr/>
        </p:nvCxnSpPr>
        <p:spPr>
          <a:xfrm rot="-5400000">
            <a:off x="6964800" y="3581225"/>
            <a:ext cx="152400" cy="975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84" name="Google Shape;84;p16"/>
          <p:cNvCxnSpPr>
            <a:stCxn id="81" idx="0"/>
            <a:endCxn id="85" idx="2"/>
          </p:cNvCxnSpPr>
          <p:nvPr/>
        </p:nvCxnSpPr>
        <p:spPr>
          <a:xfrm rot="-5400000">
            <a:off x="55020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86" name="Google Shape;86;p16"/>
          <p:cNvCxnSpPr>
            <a:stCxn id="83" idx="0"/>
            <a:endCxn id="87" idx="2"/>
          </p:cNvCxnSpPr>
          <p:nvPr/>
        </p:nvCxnSpPr>
        <p:spPr>
          <a:xfrm rot="-5400000">
            <a:off x="74529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88" name="Google Shape;88;p16"/>
          <p:cNvCxnSpPr>
            <a:stCxn id="89" idx="0"/>
            <a:endCxn id="90" idx="2"/>
          </p:cNvCxnSpPr>
          <p:nvPr/>
        </p:nvCxnSpPr>
        <p:spPr>
          <a:xfrm rot="-5400000">
            <a:off x="58567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91" name="Google Shape;91;p16"/>
          <p:cNvCxnSpPr>
            <a:stCxn id="92" idx="0"/>
            <a:endCxn id="90" idx="2"/>
          </p:cNvCxnSpPr>
          <p:nvPr/>
        </p:nvCxnSpPr>
        <p:spPr>
          <a:xfrm flipH="1" rot="5400000">
            <a:off x="68320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93" name="Google Shape;93;p16"/>
          <p:cNvCxnSpPr>
            <a:stCxn id="87" idx="0"/>
            <a:endCxn id="92" idx="2"/>
          </p:cNvCxnSpPr>
          <p:nvPr/>
        </p:nvCxnSpPr>
        <p:spPr>
          <a:xfrm rot="-5400000">
            <a:off x="74526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cxnSp>
        <p:nvCxnSpPr>
          <p:cNvPr id="94" name="Google Shape;94;p16"/>
          <p:cNvCxnSpPr>
            <a:stCxn id="85" idx="0"/>
            <a:endCxn id="89" idx="2"/>
          </p:cNvCxnSpPr>
          <p:nvPr/>
        </p:nvCxnSpPr>
        <p:spPr>
          <a:xfrm rot="-5400000">
            <a:off x="55020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sp>
        <p:nvSpPr>
          <p:cNvPr id="95" name="Google Shape;95;p16"/>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solidFill>
                  <a:schemeClr val="accent1"/>
                </a:solidFill>
                <a:latin typeface="Roboto"/>
                <a:ea typeface="Roboto"/>
                <a:cs typeface="Roboto"/>
                <a:sym typeface="Roboto"/>
              </a:rPr>
              <a:t>Comprehending</a:t>
            </a:r>
            <a:r>
              <a:rPr lang="en"/>
              <a:t>. Understanding the implementation details of a program.</a:t>
            </a:r>
            <a:endParaRPr b="1">
              <a:solidFill>
                <a:schemeClr val="accent1"/>
              </a:solidFill>
              <a:latin typeface="Roboto"/>
              <a:ea typeface="Roboto"/>
              <a:cs typeface="Roboto"/>
              <a:sym typeface="Roboto"/>
            </a:endParaRPr>
          </a:p>
          <a:p>
            <a:pPr indent="-228600" lvl="0" marL="228600" rtl="0" algn="l">
              <a:spcBef>
                <a:spcPts val="800"/>
              </a:spcBef>
              <a:spcAft>
                <a:spcPts val="0"/>
              </a:spcAft>
              <a:buNone/>
            </a:pPr>
            <a:r>
              <a:rPr b="1" lang="en">
                <a:solidFill>
                  <a:schemeClr val="accent1"/>
                </a:solidFill>
                <a:latin typeface="Roboto"/>
                <a:ea typeface="Roboto"/>
                <a:cs typeface="Roboto"/>
                <a:sym typeface="Roboto"/>
              </a:rPr>
              <a:t>Modeling</a:t>
            </a:r>
            <a:r>
              <a:rPr lang="en"/>
              <a:t>. Counting the number of steps in terms of N, the size of the input.</a:t>
            </a:r>
            <a:endParaRPr/>
          </a:p>
          <a:p>
            <a:pPr indent="-228600" lvl="0" marL="457200" rtl="0" algn="l">
              <a:spcBef>
                <a:spcPts val="800"/>
              </a:spcBef>
              <a:spcAft>
                <a:spcPts val="0"/>
              </a:spcAft>
              <a:buNone/>
            </a:pPr>
            <a:r>
              <a:rPr b="1" lang="en">
                <a:solidFill>
                  <a:schemeClr val="accent1"/>
                </a:solidFill>
                <a:latin typeface="Roboto"/>
                <a:ea typeface="Roboto"/>
                <a:cs typeface="Roboto"/>
                <a:sym typeface="Roboto"/>
              </a:rPr>
              <a:t>Case Analysis</a:t>
            </a:r>
            <a:r>
              <a:rPr lang="en"/>
              <a:t>. </a:t>
            </a:r>
            <a:r>
              <a:rPr lang="en"/>
              <a:t>How certain conditions affect the program execution.</a:t>
            </a:r>
            <a:endParaRPr/>
          </a:p>
          <a:p>
            <a:pPr indent="-228600" lvl="0" marL="457200" rtl="0" algn="l">
              <a:spcBef>
                <a:spcPts val="800"/>
              </a:spcBef>
              <a:spcAft>
                <a:spcPts val="0"/>
              </a:spcAft>
              <a:buNone/>
            </a:pPr>
            <a:r>
              <a:rPr b="1" lang="en">
                <a:solidFill>
                  <a:schemeClr val="accent1"/>
                </a:solidFill>
                <a:latin typeface="Roboto"/>
                <a:ea typeface="Roboto"/>
                <a:cs typeface="Roboto"/>
                <a:sym typeface="Roboto"/>
              </a:rPr>
              <a:t>Asymptotic Analysis</a:t>
            </a:r>
            <a:r>
              <a:rPr lang="en"/>
              <a:t>. Describing what happens for very large N, </a:t>
            </a:r>
            <a:r>
              <a:rPr lang="en"/>
              <a:t>as N→∞.</a:t>
            </a:r>
            <a:endParaRPr/>
          </a:p>
          <a:p>
            <a:pPr indent="-228600" lvl="0" marL="228600" rtl="0" algn="l">
              <a:spcBef>
                <a:spcPts val="800"/>
              </a:spcBef>
              <a:spcAft>
                <a:spcPts val="800"/>
              </a:spcAft>
              <a:buNone/>
            </a:pPr>
            <a:r>
              <a:rPr b="1" lang="en">
                <a:solidFill>
                  <a:schemeClr val="accent1"/>
                </a:solidFill>
                <a:latin typeface="Roboto"/>
                <a:ea typeface="Roboto"/>
                <a:cs typeface="Roboto"/>
                <a:sym typeface="Roboto"/>
              </a:rPr>
              <a:t>Formalizing</a:t>
            </a:r>
            <a:r>
              <a:rPr lang="en"/>
              <a:t>. Summarizing the final result in precise English or math notation.</a:t>
            </a:r>
            <a:endParaRPr/>
          </a:p>
        </p:txBody>
      </p:sp>
      <p:sp>
        <p:nvSpPr>
          <p:cNvPr id="96" name="Google Shape;96;p16"/>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Analysis Process</a:t>
            </a:r>
            <a:endParaRPr/>
          </a:p>
        </p:txBody>
      </p:sp>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6"/>
          <p:cNvSpPr txBox="1"/>
          <p:nvPr/>
        </p:nvSpPr>
        <p:spPr>
          <a:xfrm>
            <a:off x="5181600" y="1533150"/>
            <a:ext cx="2743200" cy="457200"/>
          </a:xfrm>
          <a:prstGeom prst="rect">
            <a:avLst/>
          </a:prstGeom>
          <a:solidFill>
            <a:srgbClr val="FDF6E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dup1(</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A)</a:t>
            </a:r>
            <a:endParaRPr sz="1600">
              <a:solidFill>
                <a:srgbClr val="657B83"/>
              </a:solidFill>
              <a:latin typeface="Roboto Mono"/>
              <a:ea typeface="Roboto Mono"/>
              <a:cs typeface="Roboto Mono"/>
              <a:sym typeface="Roboto Mono"/>
            </a:endParaRPr>
          </a:p>
        </p:txBody>
      </p:sp>
      <p:sp>
        <p:nvSpPr>
          <p:cNvPr id="98" name="Google Shape;98;p16"/>
          <p:cNvSpPr/>
          <p:nvPr/>
        </p:nvSpPr>
        <p:spPr>
          <a:xfrm>
            <a:off x="4876800" y="1228350"/>
            <a:ext cx="20118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Consider every pair</a:t>
            </a:r>
            <a:endParaRPr b="1" sz="1600">
              <a:solidFill>
                <a:schemeClr val="lt1"/>
              </a:solidFill>
              <a:latin typeface="Roboto"/>
              <a:ea typeface="Roboto"/>
              <a:cs typeface="Roboto"/>
              <a:sym typeface="Roboto"/>
            </a:endParaRPr>
          </a:p>
        </p:txBody>
      </p:sp>
      <p:sp>
        <p:nvSpPr>
          <p:cNvPr id="89" name="Google Shape;89;p16"/>
          <p:cNvSpPr/>
          <p:nvPr/>
        </p:nvSpPr>
        <p:spPr>
          <a:xfrm>
            <a:off x="47550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Array contains a duplicate at front</a:t>
            </a:r>
            <a:endParaRPr b="1">
              <a:solidFill>
                <a:schemeClr val="accent1"/>
              </a:solidFill>
              <a:latin typeface="Roboto"/>
              <a:ea typeface="Roboto"/>
              <a:cs typeface="Roboto"/>
              <a:sym typeface="Roboto"/>
            </a:endParaRPr>
          </a:p>
        </p:txBody>
      </p:sp>
      <p:sp>
        <p:nvSpPr>
          <p:cNvPr id="92" name="Google Shape;92;p16"/>
          <p:cNvSpPr/>
          <p:nvPr/>
        </p:nvSpPr>
        <p:spPr>
          <a:xfrm>
            <a:off x="67056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Array contains no duplicate items</a:t>
            </a:r>
            <a:endParaRPr b="1">
              <a:solidFill>
                <a:schemeClr val="accent1"/>
              </a:solidFill>
              <a:latin typeface="Roboto"/>
              <a:ea typeface="Roboto"/>
              <a:cs typeface="Roboto"/>
              <a:sym typeface="Roboto"/>
            </a:endParaRPr>
          </a:p>
        </p:txBody>
      </p:sp>
      <p:sp>
        <p:nvSpPr>
          <p:cNvPr id="85" name="Google Shape;85;p16"/>
          <p:cNvSpPr/>
          <p:nvPr/>
        </p:nvSpPr>
        <p:spPr>
          <a:xfrm>
            <a:off x="47550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Constant time</a:t>
            </a:r>
            <a:endParaRPr b="1">
              <a:solidFill>
                <a:schemeClr val="accent1"/>
              </a:solidFill>
              <a:latin typeface="Roboto"/>
              <a:ea typeface="Roboto"/>
              <a:cs typeface="Roboto"/>
              <a:sym typeface="Roboto"/>
            </a:endParaRPr>
          </a:p>
        </p:txBody>
      </p:sp>
      <p:sp>
        <p:nvSpPr>
          <p:cNvPr id="87" name="Google Shape;87;p16"/>
          <p:cNvSpPr/>
          <p:nvPr/>
        </p:nvSpPr>
        <p:spPr>
          <a:xfrm>
            <a:off x="67056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Quadratic</a:t>
            </a:r>
            <a:r>
              <a:rPr b="1" lang="en">
                <a:solidFill>
                  <a:schemeClr val="accent1"/>
                </a:solidFill>
                <a:latin typeface="Roboto"/>
                <a:ea typeface="Roboto"/>
                <a:cs typeface="Roboto"/>
                <a:sym typeface="Roboto"/>
              </a:rPr>
              <a:t> time</a:t>
            </a:r>
            <a:endParaRPr b="1">
              <a:solidFill>
                <a:schemeClr val="accent1"/>
              </a:solidFill>
              <a:latin typeface="Roboto"/>
              <a:ea typeface="Roboto"/>
              <a:cs typeface="Roboto"/>
              <a:sym typeface="Roboto"/>
            </a:endParaRPr>
          </a:p>
        </p:txBody>
      </p:sp>
      <p:sp>
        <p:nvSpPr>
          <p:cNvPr id="81" name="Google Shape;81;p16"/>
          <p:cNvSpPr/>
          <p:nvPr/>
        </p:nvSpPr>
        <p:spPr>
          <a:xfrm>
            <a:off x="47550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Θ(1)</a:t>
            </a:r>
            <a:endParaRPr b="1">
              <a:solidFill>
                <a:schemeClr val="accent1"/>
              </a:solidFill>
              <a:latin typeface="Roboto"/>
              <a:ea typeface="Roboto"/>
              <a:cs typeface="Roboto"/>
              <a:sym typeface="Roboto"/>
            </a:endParaRPr>
          </a:p>
        </p:txBody>
      </p:sp>
      <p:sp>
        <p:nvSpPr>
          <p:cNvPr id="83" name="Google Shape;83;p16"/>
          <p:cNvSpPr/>
          <p:nvPr/>
        </p:nvSpPr>
        <p:spPr>
          <a:xfrm>
            <a:off x="67059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Θ</a:t>
            </a:r>
            <a:r>
              <a:rPr b="1" lang="en">
                <a:solidFill>
                  <a:schemeClr val="accent1"/>
                </a:solidFill>
                <a:latin typeface="Roboto"/>
                <a:ea typeface="Roboto"/>
                <a:cs typeface="Roboto"/>
                <a:sym typeface="Roboto"/>
              </a:rPr>
              <a:t>(N</a:t>
            </a:r>
            <a:r>
              <a:rPr b="1" baseline="30000" lang="en">
                <a:solidFill>
                  <a:schemeClr val="accent1"/>
                </a:solidFill>
                <a:latin typeface="Roboto"/>
                <a:ea typeface="Roboto"/>
                <a:cs typeface="Roboto"/>
                <a:sym typeface="Roboto"/>
              </a:rPr>
              <a:t>2</a:t>
            </a:r>
            <a:r>
              <a:rPr b="1" lang="en">
                <a:solidFill>
                  <a:schemeClr val="accent1"/>
                </a:solidFill>
                <a:latin typeface="Roboto"/>
                <a:ea typeface="Roboto"/>
                <a:cs typeface="Roboto"/>
                <a:sym typeface="Roboto"/>
              </a:rPr>
              <a:t>)</a:t>
            </a:r>
            <a:endParaRPr b="1">
              <a:solidFill>
                <a:schemeClr val="accent1"/>
              </a:solidFill>
              <a:latin typeface="Roboto"/>
              <a:ea typeface="Roboto"/>
              <a:cs typeface="Roboto"/>
              <a:sym typeface="Roboto"/>
            </a:endParaRPr>
          </a:p>
        </p:txBody>
      </p:sp>
      <p:sp>
        <p:nvSpPr>
          <p:cNvPr id="80" name="Google Shape;80;p16"/>
          <p:cNvSpPr/>
          <p:nvPr/>
        </p:nvSpPr>
        <p:spPr>
          <a:xfrm>
            <a:off x="4755000" y="4145225"/>
            <a:ext cx="35964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Overall Asymptotic Runtime Bound</a:t>
            </a:r>
            <a:endParaRPr b="1">
              <a:solidFill>
                <a:schemeClr val="accent1"/>
              </a:solidFill>
              <a:latin typeface="Roboto"/>
              <a:ea typeface="Roboto"/>
              <a:cs typeface="Roboto"/>
              <a:sym typeface="Roboto"/>
            </a:endParaRPr>
          </a:p>
        </p:txBody>
      </p:sp>
      <p:sp>
        <p:nvSpPr>
          <p:cNvPr id="99" name="Google Shape;99;p16"/>
          <p:cNvSpPr/>
          <p:nvPr/>
        </p:nvSpPr>
        <p:spPr>
          <a:xfrm>
            <a:off x="6894000" y="2039088"/>
            <a:ext cx="1280100" cy="3201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Worst case</a:t>
            </a:r>
            <a:endParaRPr b="1" sz="1600">
              <a:solidFill>
                <a:schemeClr val="lt1"/>
              </a:solidFill>
              <a:latin typeface="Roboto"/>
              <a:ea typeface="Roboto"/>
              <a:cs typeface="Roboto"/>
              <a:sym typeface="Roboto"/>
            </a:endParaRPr>
          </a:p>
        </p:txBody>
      </p:sp>
      <p:sp>
        <p:nvSpPr>
          <p:cNvPr id="100" name="Google Shape;100;p16"/>
          <p:cNvSpPr/>
          <p:nvPr/>
        </p:nvSpPr>
        <p:spPr>
          <a:xfrm>
            <a:off x="4983600" y="2039088"/>
            <a:ext cx="1188600" cy="3201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Best</a:t>
            </a:r>
            <a:r>
              <a:rPr b="1" lang="en" sz="1600">
                <a:solidFill>
                  <a:schemeClr val="lt1"/>
                </a:solidFill>
                <a:latin typeface="Roboto"/>
                <a:ea typeface="Roboto"/>
                <a:cs typeface="Roboto"/>
                <a:sym typeface="Roboto"/>
              </a:rPr>
              <a:t> case</a:t>
            </a:r>
            <a:endParaRPr b="1" sz="1600">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cxnSp>
        <p:nvCxnSpPr>
          <p:cNvPr id="433" name="Google Shape;433;p43"/>
          <p:cNvCxnSpPr>
            <a:stCxn id="434" idx="0"/>
            <a:endCxn id="435" idx="2"/>
          </p:cNvCxnSpPr>
          <p:nvPr/>
        </p:nvCxnSpPr>
        <p:spPr>
          <a:xfrm flipH="1" rot="5400000">
            <a:off x="5989350" y="3581375"/>
            <a:ext cx="152400" cy="9753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436" name="Google Shape;436;p43"/>
          <p:cNvCxnSpPr>
            <a:stCxn id="434" idx="0"/>
            <a:endCxn id="437" idx="2"/>
          </p:cNvCxnSpPr>
          <p:nvPr/>
        </p:nvCxnSpPr>
        <p:spPr>
          <a:xfrm rot="-5400000">
            <a:off x="6964800" y="3581225"/>
            <a:ext cx="152400" cy="975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438" name="Google Shape;438;p43"/>
          <p:cNvCxnSpPr>
            <a:stCxn id="435" idx="0"/>
            <a:endCxn id="439" idx="2"/>
          </p:cNvCxnSpPr>
          <p:nvPr/>
        </p:nvCxnSpPr>
        <p:spPr>
          <a:xfrm rot="-5400000">
            <a:off x="55020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440" name="Google Shape;440;p43"/>
          <p:cNvCxnSpPr>
            <a:stCxn id="437" idx="0"/>
            <a:endCxn id="441" idx="2"/>
          </p:cNvCxnSpPr>
          <p:nvPr/>
        </p:nvCxnSpPr>
        <p:spPr>
          <a:xfrm rot="-5400000">
            <a:off x="7452900" y="3550625"/>
            <a:ext cx="152400" cy="600"/>
          </a:xfrm>
          <a:prstGeom prst="curvedConnector3">
            <a:avLst>
              <a:gd fmla="val 50000" name="adj1"/>
            </a:avLst>
          </a:prstGeom>
          <a:noFill/>
          <a:ln cap="flat" cmpd="sng" w="28575">
            <a:solidFill>
              <a:schemeClr val="lt2"/>
            </a:solidFill>
            <a:prstDash val="solid"/>
            <a:round/>
            <a:headEnd len="med" w="med" type="none"/>
            <a:tailEnd len="med" w="med" type="none"/>
          </a:ln>
        </p:spPr>
      </p:cxnSp>
      <p:cxnSp>
        <p:nvCxnSpPr>
          <p:cNvPr id="442" name="Google Shape;442;p43"/>
          <p:cNvCxnSpPr>
            <a:stCxn id="443" idx="0"/>
            <a:endCxn id="444" idx="2"/>
          </p:cNvCxnSpPr>
          <p:nvPr/>
        </p:nvCxnSpPr>
        <p:spPr>
          <a:xfrm rot="-5400000">
            <a:off x="58567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445" name="Google Shape;445;p43"/>
          <p:cNvCxnSpPr>
            <a:stCxn id="446" idx="0"/>
            <a:endCxn id="444" idx="2"/>
          </p:cNvCxnSpPr>
          <p:nvPr/>
        </p:nvCxnSpPr>
        <p:spPr>
          <a:xfrm flipH="1" rot="5400000">
            <a:off x="6832050" y="1711470"/>
            <a:ext cx="417600" cy="975300"/>
          </a:xfrm>
          <a:prstGeom prst="curvedConnector3">
            <a:avLst>
              <a:gd fmla="val 49996" name="adj1"/>
            </a:avLst>
          </a:prstGeom>
          <a:noFill/>
          <a:ln cap="flat" cmpd="sng" w="28575">
            <a:solidFill>
              <a:schemeClr val="lt2"/>
            </a:solidFill>
            <a:prstDash val="solid"/>
            <a:round/>
            <a:headEnd len="med" w="med" type="none"/>
            <a:tailEnd len="med" w="med" type="none"/>
          </a:ln>
        </p:spPr>
      </p:cxnSp>
      <p:cxnSp>
        <p:nvCxnSpPr>
          <p:cNvPr id="447" name="Google Shape;447;p43"/>
          <p:cNvCxnSpPr>
            <a:stCxn id="441" idx="0"/>
            <a:endCxn id="446" idx="2"/>
          </p:cNvCxnSpPr>
          <p:nvPr/>
        </p:nvCxnSpPr>
        <p:spPr>
          <a:xfrm rot="-5400000">
            <a:off x="74526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cxnSp>
        <p:nvCxnSpPr>
          <p:cNvPr id="448" name="Google Shape;448;p43"/>
          <p:cNvCxnSpPr>
            <a:stCxn id="439" idx="0"/>
            <a:endCxn id="443" idx="2"/>
          </p:cNvCxnSpPr>
          <p:nvPr/>
        </p:nvCxnSpPr>
        <p:spPr>
          <a:xfrm rot="-5400000">
            <a:off x="5502000" y="3032525"/>
            <a:ext cx="152400" cy="600"/>
          </a:xfrm>
          <a:prstGeom prst="curvedConnector3">
            <a:avLst>
              <a:gd fmla="val 50002" name="adj1"/>
            </a:avLst>
          </a:prstGeom>
          <a:noFill/>
          <a:ln cap="flat" cmpd="sng" w="28575">
            <a:solidFill>
              <a:schemeClr val="lt2"/>
            </a:solidFill>
            <a:prstDash val="solid"/>
            <a:round/>
            <a:headEnd len="med" w="med" type="none"/>
            <a:tailEnd len="med" w="med" type="none"/>
          </a:ln>
        </p:spPr>
      </p:cxnSp>
      <p:sp>
        <p:nvSpPr>
          <p:cNvPr id="449" name="Google Shape;449;p43"/>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228600" lvl="0" marL="228600" rtl="0" algn="l">
              <a:spcBef>
                <a:spcPts val="0"/>
              </a:spcBef>
              <a:spcAft>
                <a:spcPts val="0"/>
              </a:spcAft>
              <a:buNone/>
            </a:pPr>
            <a:r>
              <a:rPr b="1" lang="en">
                <a:solidFill>
                  <a:schemeClr val="lt2"/>
                </a:solidFill>
                <a:latin typeface="Roboto"/>
                <a:ea typeface="Roboto"/>
                <a:cs typeface="Roboto"/>
                <a:sym typeface="Roboto"/>
              </a:rPr>
              <a:t>Comprehending</a:t>
            </a:r>
            <a:r>
              <a:rPr lang="en">
                <a:solidFill>
                  <a:schemeClr val="lt2"/>
                </a:solidFill>
              </a:rPr>
              <a:t>. Understanding the implementation details of a program.</a:t>
            </a:r>
            <a:endParaRPr b="1">
              <a:solidFill>
                <a:schemeClr val="lt2"/>
              </a:solidFill>
              <a:latin typeface="Roboto"/>
              <a:ea typeface="Roboto"/>
              <a:cs typeface="Roboto"/>
              <a:sym typeface="Roboto"/>
            </a:endParaRPr>
          </a:p>
          <a:p>
            <a:pPr indent="-228600" lvl="0" marL="228600" rtl="0" algn="l">
              <a:spcBef>
                <a:spcPts val="800"/>
              </a:spcBef>
              <a:spcAft>
                <a:spcPts val="0"/>
              </a:spcAft>
              <a:buNone/>
            </a:pPr>
            <a:r>
              <a:rPr b="1" lang="en">
                <a:solidFill>
                  <a:schemeClr val="lt2"/>
                </a:solidFill>
                <a:latin typeface="Roboto"/>
                <a:ea typeface="Roboto"/>
                <a:cs typeface="Roboto"/>
                <a:sym typeface="Roboto"/>
              </a:rPr>
              <a:t>Modeling</a:t>
            </a:r>
            <a:r>
              <a:rPr lang="en">
                <a:solidFill>
                  <a:schemeClr val="lt2"/>
                </a:solidFill>
              </a:rPr>
              <a:t>. Counting the number of steps in terms of N, the size of the input.</a:t>
            </a:r>
            <a:endParaRPr>
              <a:solidFill>
                <a:schemeClr val="lt2"/>
              </a:solidFill>
            </a:endParaRPr>
          </a:p>
          <a:p>
            <a:pPr indent="-228600" lvl="0" marL="457200" rtl="0" algn="l">
              <a:spcBef>
                <a:spcPts val="800"/>
              </a:spcBef>
              <a:spcAft>
                <a:spcPts val="0"/>
              </a:spcAft>
              <a:buNone/>
            </a:pPr>
            <a:r>
              <a:rPr b="1" lang="en">
                <a:solidFill>
                  <a:schemeClr val="lt2"/>
                </a:solidFill>
                <a:latin typeface="Roboto"/>
                <a:ea typeface="Roboto"/>
                <a:cs typeface="Roboto"/>
                <a:sym typeface="Roboto"/>
              </a:rPr>
              <a:t>Case Analysis</a:t>
            </a:r>
            <a:r>
              <a:rPr lang="en">
                <a:solidFill>
                  <a:schemeClr val="lt2"/>
                </a:solidFill>
              </a:rPr>
              <a:t>. </a:t>
            </a:r>
            <a:r>
              <a:rPr lang="en">
                <a:solidFill>
                  <a:schemeClr val="lt2"/>
                </a:solidFill>
              </a:rPr>
              <a:t>How certain conditions affect the program execution.</a:t>
            </a:r>
            <a:endParaRPr>
              <a:solidFill>
                <a:schemeClr val="lt2"/>
              </a:solidFill>
            </a:endParaRPr>
          </a:p>
          <a:p>
            <a:pPr indent="-228600" lvl="0" marL="457200" rtl="0" algn="l">
              <a:spcBef>
                <a:spcPts val="800"/>
              </a:spcBef>
              <a:spcAft>
                <a:spcPts val="0"/>
              </a:spcAft>
              <a:buNone/>
            </a:pPr>
            <a:r>
              <a:rPr b="1" lang="en">
                <a:solidFill>
                  <a:schemeClr val="lt2"/>
                </a:solidFill>
                <a:latin typeface="Roboto"/>
                <a:ea typeface="Roboto"/>
                <a:cs typeface="Roboto"/>
                <a:sym typeface="Roboto"/>
              </a:rPr>
              <a:t>Asymptotic Analysis</a:t>
            </a:r>
            <a:r>
              <a:rPr lang="en">
                <a:solidFill>
                  <a:schemeClr val="lt2"/>
                </a:solidFill>
              </a:rPr>
              <a:t>. Describing what happens for very large N, as N→∞.</a:t>
            </a:r>
            <a:endParaRPr>
              <a:solidFill>
                <a:schemeClr val="lt2"/>
              </a:solidFill>
            </a:endParaRPr>
          </a:p>
          <a:p>
            <a:pPr indent="-228600" lvl="0" marL="228600" rtl="0" algn="l">
              <a:spcBef>
                <a:spcPts val="800"/>
              </a:spcBef>
              <a:spcAft>
                <a:spcPts val="800"/>
              </a:spcAft>
              <a:buNone/>
            </a:pPr>
            <a:r>
              <a:rPr b="1" lang="en">
                <a:solidFill>
                  <a:schemeClr val="accent1"/>
                </a:solidFill>
                <a:latin typeface="Roboto"/>
                <a:ea typeface="Roboto"/>
                <a:cs typeface="Roboto"/>
                <a:sym typeface="Roboto"/>
              </a:rPr>
              <a:t>Formalizing</a:t>
            </a:r>
            <a:r>
              <a:rPr lang="en"/>
              <a:t>. Summarizing the final result in precise English or math notation.</a:t>
            </a:r>
            <a:endParaRPr/>
          </a:p>
        </p:txBody>
      </p:sp>
      <p:sp>
        <p:nvSpPr>
          <p:cNvPr id="450" name="Google Shape;450;p43"/>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 Analysis Process</a:t>
            </a:r>
            <a:endParaRPr/>
          </a:p>
        </p:txBody>
      </p:sp>
      <p:sp>
        <p:nvSpPr>
          <p:cNvPr id="451" name="Google Shape;451;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43"/>
          <p:cNvSpPr txBox="1"/>
          <p:nvPr/>
        </p:nvSpPr>
        <p:spPr>
          <a:xfrm>
            <a:off x="5181600" y="1533150"/>
            <a:ext cx="2743200" cy="457200"/>
          </a:xfrm>
          <a:prstGeom prst="rect">
            <a:avLst/>
          </a:prstGeom>
          <a:solidFill>
            <a:srgbClr val="FDF6E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rgbClr val="859900"/>
                </a:solidFill>
                <a:latin typeface="Roboto Mono"/>
                <a:ea typeface="Roboto Mono"/>
                <a:cs typeface="Roboto Mono"/>
                <a:sym typeface="Roboto Mono"/>
              </a:rPr>
              <a:t>boolean</a:t>
            </a:r>
            <a:r>
              <a:rPr lang="en" sz="1600">
                <a:solidFill>
                  <a:srgbClr val="657B83"/>
                </a:solidFill>
                <a:latin typeface="Roboto Mono"/>
                <a:ea typeface="Roboto Mono"/>
                <a:cs typeface="Roboto Mono"/>
                <a:sym typeface="Roboto Mono"/>
              </a:rPr>
              <a:t> dup1(</a:t>
            </a:r>
            <a:r>
              <a:rPr lang="en" sz="1600">
                <a:solidFill>
                  <a:srgbClr val="859900"/>
                </a:solidFill>
                <a:latin typeface="Roboto Mono"/>
                <a:ea typeface="Roboto Mono"/>
                <a:cs typeface="Roboto Mono"/>
                <a:sym typeface="Roboto Mono"/>
              </a:rPr>
              <a:t>int</a:t>
            </a:r>
            <a:r>
              <a:rPr lang="en" sz="1600">
                <a:solidFill>
                  <a:srgbClr val="657B83"/>
                </a:solidFill>
                <a:latin typeface="Roboto Mono"/>
                <a:ea typeface="Roboto Mono"/>
                <a:cs typeface="Roboto Mono"/>
                <a:sym typeface="Roboto Mono"/>
              </a:rPr>
              <a:t>[] A)</a:t>
            </a:r>
            <a:endParaRPr sz="1600">
              <a:solidFill>
                <a:srgbClr val="657B83"/>
              </a:solidFill>
              <a:latin typeface="Roboto Mono"/>
              <a:ea typeface="Roboto Mono"/>
              <a:cs typeface="Roboto Mono"/>
              <a:sym typeface="Roboto Mono"/>
            </a:endParaRPr>
          </a:p>
        </p:txBody>
      </p:sp>
      <p:sp>
        <p:nvSpPr>
          <p:cNvPr id="452" name="Google Shape;452;p43"/>
          <p:cNvSpPr/>
          <p:nvPr/>
        </p:nvSpPr>
        <p:spPr>
          <a:xfrm>
            <a:off x="4876800" y="1228350"/>
            <a:ext cx="1828800" cy="3657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Consider every pair</a:t>
            </a:r>
            <a:endParaRPr b="1">
              <a:solidFill>
                <a:schemeClr val="lt1"/>
              </a:solidFill>
              <a:latin typeface="Roboto"/>
              <a:ea typeface="Roboto"/>
              <a:cs typeface="Roboto"/>
              <a:sym typeface="Roboto"/>
            </a:endParaRPr>
          </a:p>
        </p:txBody>
      </p:sp>
      <p:sp>
        <p:nvSpPr>
          <p:cNvPr id="443" name="Google Shape;443;p43"/>
          <p:cNvSpPr/>
          <p:nvPr/>
        </p:nvSpPr>
        <p:spPr>
          <a:xfrm>
            <a:off x="47550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Array contains a duplicate at front</a:t>
            </a:r>
            <a:endParaRPr b="1">
              <a:solidFill>
                <a:schemeClr val="lt2"/>
              </a:solidFill>
              <a:latin typeface="Roboto"/>
              <a:ea typeface="Roboto"/>
              <a:cs typeface="Roboto"/>
              <a:sym typeface="Roboto"/>
            </a:endParaRPr>
          </a:p>
        </p:txBody>
      </p:sp>
      <p:sp>
        <p:nvSpPr>
          <p:cNvPr id="446" name="Google Shape;446;p43"/>
          <p:cNvSpPr/>
          <p:nvPr/>
        </p:nvSpPr>
        <p:spPr>
          <a:xfrm>
            <a:off x="6705600" y="2407920"/>
            <a:ext cx="1645800" cy="548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Array contains no duplicate items</a:t>
            </a:r>
            <a:endParaRPr b="1">
              <a:solidFill>
                <a:schemeClr val="lt2"/>
              </a:solidFill>
              <a:latin typeface="Roboto"/>
              <a:ea typeface="Roboto"/>
              <a:cs typeface="Roboto"/>
              <a:sym typeface="Roboto"/>
            </a:endParaRPr>
          </a:p>
        </p:txBody>
      </p:sp>
      <p:sp>
        <p:nvSpPr>
          <p:cNvPr id="439" name="Google Shape;439;p43"/>
          <p:cNvSpPr/>
          <p:nvPr/>
        </p:nvSpPr>
        <p:spPr>
          <a:xfrm>
            <a:off x="47550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Constant time</a:t>
            </a:r>
            <a:endParaRPr b="1">
              <a:solidFill>
                <a:schemeClr val="lt2"/>
              </a:solidFill>
              <a:latin typeface="Roboto"/>
              <a:ea typeface="Roboto"/>
              <a:cs typeface="Roboto"/>
              <a:sym typeface="Roboto"/>
            </a:endParaRPr>
          </a:p>
        </p:txBody>
      </p:sp>
      <p:sp>
        <p:nvSpPr>
          <p:cNvPr id="441" name="Google Shape;441;p43"/>
          <p:cNvSpPr/>
          <p:nvPr/>
        </p:nvSpPr>
        <p:spPr>
          <a:xfrm>
            <a:off x="6705600" y="31090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Roboto"/>
                <a:ea typeface="Roboto"/>
                <a:cs typeface="Roboto"/>
                <a:sym typeface="Roboto"/>
              </a:rPr>
              <a:t>Quadratic time</a:t>
            </a:r>
            <a:endParaRPr b="1">
              <a:solidFill>
                <a:schemeClr val="lt2"/>
              </a:solidFill>
              <a:latin typeface="Roboto"/>
              <a:ea typeface="Roboto"/>
              <a:cs typeface="Roboto"/>
              <a:sym typeface="Roboto"/>
            </a:endParaRPr>
          </a:p>
        </p:txBody>
      </p:sp>
      <p:sp>
        <p:nvSpPr>
          <p:cNvPr id="435" name="Google Shape;435;p43"/>
          <p:cNvSpPr/>
          <p:nvPr/>
        </p:nvSpPr>
        <p:spPr>
          <a:xfrm>
            <a:off x="47550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Θ(1)</a:t>
            </a:r>
            <a:endParaRPr b="1">
              <a:solidFill>
                <a:schemeClr val="accent1"/>
              </a:solidFill>
              <a:latin typeface="Roboto"/>
              <a:ea typeface="Roboto"/>
              <a:cs typeface="Roboto"/>
              <a:sym typeface="Roboto"/>
            </a:endParaRPr>
          </a:p>
        </p:txBody>
      </p:sp>
      <p:sp>
        <p:nvSpPr>
          <p:cNvPr id="437" name="Google Shape;437;p43"/>
          <p:cNvSpPr/>
          <p:nvPr/>
        </p:nvSpPr>
        <p:spPr>
          <a:xfrm>
            <a:off x="6705900" y="3627125"/>
            <a:ext cx="16458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Θ(N</a:t>
            </a:r>
            <a:r>
              <a:rPr b="1" baseline="30000" lang="en">
                <a:solidFill>
                  <a:schemeClr val="accent1"/>
                </a:solidFill>
                <a:latin typeface="Roboto"/>
                <a:ea typeface="Roboto"/>
                <a:cs typeface="Roboto"/>
                <a:sym typeface="Roboto"/>
              </a:rPr>
              <a:t>2</a:t>
            </a:r>
            <a:r>
              <a:rPr b="1" lang="en">
                <a:solidFill>
                  <a:schemeClr val="accent1"/>
                </a:solidFill>
                <a:latin typeface="Roboto"/>
                <a:ea typeface="Roboto"/>
                <a:cs typeface="Roboto"/>
                <a:sym typeface="Roboto"/>
              </a:rPr>
              <a:t>)</a:t>
            </a:r>
            <a:endParaRPr b="1">
              <a:solidFill>
                <a:schemeClr val="accent1"/>
              </a:solidFill>
              <a:latin typeface="Roboto"/>
              <a:ea typeface="Roboto"/>
              <a:cs typeface="Roboto"/>
              <a:sym typeface="Roboto"/>
            </a:endParaRPr>
          </a:p>
        </p:txBody>
      </p:sp>
      <p:sp>
        <p:nvSpPr>
          <p:cNvPr id="434" name="Google Shape;434;p43"/>
          <p:cNvSpPr/>
          <p:nvPr/>
        </p:nvSpPr>
        <p:spPr>
          <a:xfrm>
            <a:off x="4755000" y="4145225"/>
            <a:ext cx="3596400" cy="3657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latin typeface="Roboto"/>
                <a:ea typeface="Roboto"/>
                <a:cs typeface="Roboto"/>
                <a:sym typeface="Roboto"/>
              </a:rPr>
              <a:t>Overall Asymptotic Runtime Bound</a:t>
            </a:r>
            <a:endParaRPr b="1">
              <a:solidFill>
                <a:schemeClr val="accent1"/>
              </a:solidFill>
              <a:latin typeface="Roboto"/>
              <a:ea typeface="Roboto"/>
              <a:cs typeface="Roboto"/>
              <a:sym typeface="Roboto"/>
            </a:endParaRPr>
          </a:p>
        </p:txBody>
      </p:sp>
      <p:sp>
        <p:nvSpPr>
          <p:cNvPr id="453" name="Google Shape;453;p43"/>
          <p:cNvSpPr txBox="1"/>
          <p:nvPr>
            <p:ph idx="1" type="body"/>
          </p:nvPr>
        </p:nvSpPr>
        <p:spPr>
          <a:xfrm>
            <a:off x="4755000" y="429775"/>
            <a:ext cx="3596400" cy="685800"/>
          </a:xfrm>
          <a:prstGeom prst="rect">
            <a:avLst/>
          </a:prstGeom>
        </p:spPr>
        <p:txBody>
          <a:bodyPr anchorCtr="0" anchor="t" bIns="91425" lIns="91425" spcFirstLastPara="1" rIns="91425" wrap="square" tIns="91425">
            <a:noAutofit/>
          </a:bodyPr>
          <a:lstStyle/>
          <a:p>
            <a:pPr indent="-64008" lvl="0" marL="64008" rtl="0" algn="l">
              <a:spcBef>
                <a:spcPts val="0"/>
              </a:spcBef>
              <a:spcAft>
                <a:spcPts val="1000"/>
              </a:spcAft>
              <a:buNone/>
            </a:pPr>
            <a:r>
              <a:rPr lang="en">
                <a:latin typeface="Roboto Slab"/>
                <a:ea typeface="Roboto Slab"/>
                <a:cs typeface="Roboto Slab"/>
                <a:sym typeface="Roboto Slab"/>
              </a:rPr>
              <a:t>“</a:t>
            </a:r>
            <a:r>
              <a:rPr b="1" lang="en">
                <a:solidFill>
                  <a:schemeClr val="accent1"/>
                </a:solidFill>
                <a:latin typeface="Roboto Slab"/>
                <a:ea typeface="Roboto Slab"/>
                <a:cs typeface="Roboto Slab"/>
                <a:sym typeface="Roboto Slab"/>
              </a:rPr>
              <a:t>The overall order of growth of the runtime for dup1 is </a:t>
            </a:r>
            <a:r>
              <a:rPr b="1" lang="en">
                <a:solidFill>
                  <a:schemeClr val="accent1"/>
                </a:solidFill>
                <a:latin typeface="Roboto Slab"/>
                <a:ea typeface="Roboto Slab"/>
                <a:cs typeface="Roboto Slab"/>
                <a:sym typeface="Roboto Slab"/>
              </a:rPr>
              <a:t>…</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454" name="Google Shape;454;p43"/>
          <p:cNvSpPr/>
          <p:nvPr/>
        </p:nvSpPr>
        <p:spPr>
          <a:xfrm>
            <a:off x="6894000" y="2039088"/>
            <a:ext cx="1280100" cy="320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Worst case</a:t>
            </a:r>
            <a:endParaRPr b="1" sz="1600">
              <a:solidFill>
                <a:schemeClr val="lt1"/>
              </a:solidFill>
              <a:latin typeface="Roboto"/>
              <a:ea typeface="Roboto"/>
              <a:cs typeface="Roboto"/>
              <a:sym typeface="Roboto"/>
            </a:endParaRPr>
          </a:p>
        </p:txBody>
      </p:sp>
      <p:sp>
        <p:nvSpPr>
          <p:cNvPr id="455" name="Google Shape;455;p43"/>
          <p:cNvSpPr/>
          <p:nvPr/>
        </p:nvSpPr>
        <p:spPr>
          <a:xfrm>
            <a:off x="4983600" y="2039088"/>
            <a:ext cx="1188600" cy="3201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Best case</a:t>
            </a:r>
            <a:endParaRPr b="1" sz="1600">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Analysis and Case Analysis</a:t>
            </a:r>
            <a:endParaRPr/>
          </a:p>
        </p:txBody>
      </p:sp>
      <p:sp>
        <p:nvSpPr>
          <p:cNvPr id="461" name="Google Shape;461;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2" name="Google Shape;462;p44"/>
          <p:cNvGraphicFramePr/>
          <p:nvPr/>
        </p:nvGraphicFramePr>
        <p:xfrm>
          <a:off x="914400" y="2057400"/>
          <a:ext cx="3000000" cy="3000000"/>
        </p:xfrm>
        <a:graphic>
          <a:graphicData uri="http://schemas.openxmlformats.org/drawingml/2006/table">
            <a:tbl>
              <a:tblPr>
                <a:noFill/>
                <a:tableStyleId>{C572F7EC-156C-48CD-B0E2-E43381D86100}</a:tableStyleId>
              </a:tblPr>
              <a:tblGrid>
                <a:gridCol w="2438400"/>
                <a:gridCol w="2438400"/>
                <a:gridCol w="24384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dup1: Quadratic/Parabolic</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dup2: Linear</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r>
                        <a:rPr lang="en">
                          <a:solidFill>
                            <a:schemeClr val="dk2"/>
                          </a:solidFill>
                          <a:latin typeface="Roboto"/>
                          <a:ea typeface="Roboto"/>
                          <a:cs typeface="Roboto"/>
                          <a:sym typeface="Roboto"/>
                        </a:rPr>
                        <a:t> to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2N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463" name="Google Shape;463;p44"/>
          <p:cNvSpPr/>
          <p:nvPr/>
        </p:nvSpPr>
        <p:spPr>
          <a:xfrm>
            <a:off x="3320575" y="2898617"/>
            <a:ext cx="1827900" cy="2868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464" name="Google Shape;464;p44"/>
          <p:cNvSpPr txBox="1"/>
          <p:nvPr>
            <p:ph idx="1" type="body"/>
          </p:nvPr>
        </p:nvSpPr>
        <p:spPr>
          <a:xfrm>
            <a:off x="311700" y="1152475"/>
            <a:ext cx="85206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For a very large array with billions of elements (i.e. asymptotic analysis), is it possible for dup1 to execute only 2 less-than (&lt;) operations?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468" name="Shape 468"/>
        <p:cNvGrpSpPr/>
        <p:nvPr/>
      </p:nvGrpSpPr>
      <p:grpSpPr>
        <a:xfrm>
          <a:off x="0" y="0"/>
          <a:ext cx="0" cy="0"/>
          <a:chOff x="0" y="0"/>
          <a:chExt cx="0" cy="0"/>
        </a:xfrm>
      </p:grpSpPr>
      <p:sp>
        <p:nvSpPr>
          <p:cNvPr id="469" name="Google Shape;4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Asymptotic Runtime Bound for dup1</a:t>
            </a:r>
            <a:endParaRPr/>
          </a:p>
        </p:txBody>
      </p:sp>
      <p:sp>
        <p:nvSpPr>
          <p:cNvPr id="470" name="Google Shape;470;p45"/>
          <p:cNvSpPr txBox="1"/>
          <p:nvPr>
            <p:ph idx="1" type="body"/>
          </p:nvPr>
        </p:nvSpPr>
        <p:spPr>
          <a:xfrm>
            <a:off x="311700" y="2856075"/>
            <a:ext cx="85206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Give an overall asymptotic runtime bound for R as a combination of </a:t>
            </a:r>
            <a:r>
              <a:rPr b="1" lang="en">
                <a:latin typeface="Roboto"/>
                <a:ea typeface="Roboto"/>
                <a:cs typeface="Roboto"/>
                <a:sym typeface="Roboto"/>
              </a:rPr>
              <a:t>Θ</a:t>
            </a:r>
            <a:r>
              <a:rPr lang="en"/>
              <a:t>, </a:t>
            </a:r>
            <a:r>
              <a:rPr b="1" lang="en">
                <a:latin typeface="Roboto"/>
                <a:ea typeface="Roboto"/>
                <a:cs typeface="Roboto"/>
                <a:sym typeface="Roboto"/>
              </a:rPr>
              <a:t>O</a:t>
            </a:r>
            <a:r>
              <a:rPr lang="en"/>
              <a:t>, and/or </a:t>
            </a:r>
            <a:r>
              <a:rPr b="1" lang="en">
                <a:latin typeface="Roboto"/>
                <a:ea typeface="Roboto"/>
                <a:cs typeface="Roboto"/>
                <a:sym typeface="Roboto"/>
              </a:rPr>
              <a:t>Ω</a:t>
            </a:r>
            <a:r>
              <a:rPr lang="en"/>
              <a:t> notation. Take into account both the best and the worst case runtimes (</a:t>
            </a:r>
            <a:r>
              <a:rPr i="1" lang="en"/>
              <a:t>R</a:t>
            </a:r>
            <a:r>
              <a:rPr b="1" baseline="-25000" lang="en"/>
              <a:t>best</a:t>
            </a:r>
            <a:r>
              <a:rPr lang="en"/>
              <a:t> and </a:t>
            </a:r>
            <a:r>
              <a:rPr i="1" lang="en"/>
              <a:t>R</a:t>
            </a:r>
            <a:r>
              <a:rPr b="1" baseline="-25000" lang="en"/>
              <a:t>worst</a:t>
            </a:r>
            <a:r>
              <a:rPr lang="en"/>
              <a:t>).</a:t>
            </a:r>
            <a:endParaRPr/>
          </a:p>
        </p:txBody>
      </p:sp>
      <p:sp>
        <p:nvSpPr>
          <p:cNvPr id="471" name="Google Shape;471;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45"/>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473" name="Google Shape;473;p45">
            <a:hlinkClick r:id="rId3"/>
          </p:cNvPr>
          <p:cNvSpPr/>
          <p:nvPr/>
        </p:nvSpPr>
        <p:spPr>
          <a:xfrm>
            <a:off x="8009400" y="548525"/>
            <a:ext cx="822900" cy="365700"/>
          </a:xfrm>
          <a:prstGeom prst="roundRect">
            <a:avLst>
              <a:gd fmla="val 16667" name="adj"/>
            </a:avLst>
          </a:prstGeom>
          <a:solidFill>
            <a:schemeClr val="lt2"/>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Demo</a:t>
            </a:r>
            <a:endParaRPr b="1" sz="1600">
              <a:solidFill>
                <a:schemeClr val="accent1"/>
              </a:solidFill>
              <a:latin typeface="Roboto"/>
              <a:ea typeface="Roboto"/>
              <a:cs typeface="Roboto"/>
              <a:sym typeface="Roboto"/>
            </a:endParaRPr>
          </a:p>
        </p:txBody>
      </p:sp>
      <p:pic>
        <p:nvPicPr>
          <p:cNvPr id="474" name="Google Shape;474;p45"/>
          <p:cNvPicPr preferRelativeResize="0"/>
          <p:nvPr/>
        </p:nvPicPr>
        <p:blipFill>
          <a:blip r:embed="rId4">
            <a:alphaModFix/>
          </a:blip>
          <a:stretch>
            <a:fillRect/>
          </a:stretch>
        </p:blipFill>
        <p:spPr>
          <a:xfrm>
            <a:off x="2459738" y="1251100"/>
            <a:ext cx="4224528" cy="1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Analysis</a:t>
            </a:r>
            <a:endParaRPr/>
          </a:p>
        </p:txBody>
      </p:sp>
      <p:sp>
        <p:nvSpPr>
          <p:cNvPr id="106" name="Google Shape;106;p1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What happens for very large N, as N→∞.</a:t>
            </a:r>
            <a:endParaRPr b="1">
              <a:latin typeface="Roboto"/>
              <a:ea typeface="Roboto"/>
              <a:cs typeface="Roboto"/>
              <a:sym typeface="Roboto"/>
            </a:endParaRPr>
          </a:p>
          <a:p>
            <a:pPr indent="0" lvl="0" marL="0" rtl="0" algn="l">
              <a:spcBef>
                <a:spcPts val="800"/>
              </a:spcBef>
              <a:spcAft>
                <a:spcPts val="0"/>
              </a:spcAft>
              <a:buNone/>
            </a:pPr>
            <a:r>
              <a:t/>
            </a:r>
            <a:endParaRPr/>
          </a:p>
          <a:p>
            <a:pPr indent="0" lvl="0" marL="0" rtl="0" algn="l">
              <a:spcBef>
                <a:spcPts val="800"/>
              </a:spcBef>
              <a:spcAft>
                <a:spcPts val="0"/>
              </a:spcAft>
              <a:buNone/>
            </a:pPr>
            <a:r>
              <a:rPr lang="en"/>
              <a:t>Simulating billions of particles.</a:t>
            </a:r>
            <a:endParaRPr/>
          </a:p>
          <a:p>
            <a:pPr indent="0" lvl="0" marL="0" rtl="0" algn="l">
              <a:spcBef>
                <a:spcPts val="800"/>
              </a:spcBef>
              <a:spcAft>
                <a:spcPts val="0"/>
              </a:spcAft>
              <a:buNone/>
            </a:pPr>
            <a:r>
              <a:rPr lang="en"/>
              <a:t>Social network with billions of users.</a:t>
            </a:r>
            <a:endParaRPr/>
          </a:p>
          <a:p>
            <a:pPr indent="0" lvl="0" marL="0" rtl="0" algn="l">
              <a:spcBef>
                <a:spcPts val="800"/>
              </a:spcBef>
              <a:spcAft>
                <a:spcPts val="0"/>
              </a:spcAft>
              <a:buNone/>
            </a:pPr>
            <a:r>
              <a:rPr lang="en"/>
              <a:t>Logging billions of transactions.</a:t>
            </a:r>
            <a:endParaRPr/>
          </a:p>
          <a:p>
            <a:pPr indent="0" lvl="0" marL="0" rtl="0" algn="l">
              <a:spcBef>
                <a:spcPts val="800"/>
              </a:spcBef>
              <a:spcAft>
                <a:spcPts val="0"/>
              </a:spcAft>
              <a:buNone/>
            </a:pPr>
            <a:r>
              <a:rPr lang="en"/>
              <a:t>Encoding billions of bytes of video data.</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Linear-time algorithms </a:t>
            </a:r>
            <a:r>
              <a:rPr b="1" lang="en">
                <a:latin typeface="Roboto"/>
                <a:ea typeface="Roboto"/>
                <a:cs typeface="Roboto"/>
                <a:sym typeface="Roboto"/>
              </a:rPr>
              <a:t>scale better</a:t>
            </a:r>
            <a:r>
              <a:rPr lang="en"/>
              <a:t> than quadratic-time algorithms (parabolas).</a:t>
            </a:r>
            <a:endParaRPr/>
          </a:p>
        </p:txBody>
      </p:sp>
      <p:sp>
        <p:nvSpPr>
          <p:cNvPr id="107" name="Google Shape;10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7"/>
          <p:cNvPicPr preferRelativeResize="0"/>
          <p:nvPr/>
        </p:nvPicPr>
        <p:blipFill>
          <a:blip r:embed="rId3">
            <a:alphaModFix/>
          </a:blip>
          <a:stretch>
            <a:fillRect/>
          </a:stretch>
        </p:blipFill>
        <p:spPr>
          <a:xfrm>
            <a:off x="4261800" y="304810"/>
            <a:ext cx="2743200" cy="2002536"/>
          </a:xfrm>
          <a:prstGeom prst="rect">
            <a:avLst/>
          </a:prstGeom>
          <a:noFill/>
          <a:ln>
            <a:noFill/>
          </a:ln>
        </p:spPr>
      </p:pic>
      <p:pic>
        <p:nvPicPr>
          <p:cNvPr id="109" name="Google Shape;109;p17"/>
          <p:cNvPicPr preferRelativeResize="0"/>
          <p:nvPr/>
        </p:nvPicPr>
        <p:blipFill>
          <a:blip r:embed="rId4">
            <a:alphaModFix/>
          </a:blip>
          <a:stretch>
            <a:fillRect/>
          </a:stretch>
        </p:blipFill>
        <p:spPr>
          <a:xfrm>
            <a:off x="5176200" y="1532237"/>
            <a:ext cx="2743200" cy="1986077"/>
          </a:xfrm>
          <a:prstGeom prst="rect">
            <a:avLst/>
          </a:prstGeom>
          <a:noFill/>
          <a:ln>
            <a:noFill/>
          </a:ln>
        </p:spPr>
      </p:pic>
      <p:pic>
        <p:nvPicPr>
          <p:cNvPr id="110" name="Google Shape;110;p17"/>
          <p:cNvPicPr preferRelativeResize="0"/>
          <p:nvPr/>
        </p:nvPicPr>
        <p:blipFill>
          <a:blip r:embed="rId5">
            <a:alphaModFix/>
          </a:blip>
          <a:stretch>
            <a:fillRect/>
          </a:stretch>
        </p:blipFill>
        <p:spPr>
          <a:xfrm>
            <a:off x="6090599" y="2735025"/>
            <a:ext cx="2743200" cy="20189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87068" y="418722"/>
            <a:ext cx="8778240" cy="3511295"/>
          </a:xfrm>
          <a:prstGeom prst="rect">
            <a:avLst/>
          </a:prstGeom>
          <a:noFill/>
          <a:ln>
            <a:noFill/>
          </a:ln>
        </p:spPr>
      </p:pic>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8"/>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Orders of Growth</a:t>
            </a:r>
            <a:endParaRPr/>
          </a:p>
        </p:txBody>
      </p:sp>
      <p:sp>
        <p:nvSpPr>
          <p:cNvPr id="118" name="Google Shape;118;p18"/>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Algorithm Design (Jon Kleinberg, Éva Tardos/Pearson Education)</a:t>
            </a:r>
            <a:endParaRPr sz="600">
              <a:solidFill>
                <a:schemeClr val="dk2"/>
              </a:solidFill>
              <a:latin typeface="Roboto Light"/>
              <a:ea typeface="Roboto Light"/>
              <a:cs typeface="Roboto Light"/>
              <a:sym typeface="Roboto Light"/>
            </a:endParaRPr>
          </a:p>
        </p:txBody>
      </p:sp>
      <p:sp>
        <p:nvSpPr>
          <p:cNvPr id="119" name="Google Shape;119;p18"/>
          <p:cNvSpPr/>
          <p:nvPr/>
        </p:nvSpPr>
        <p:spPr>
          <a:xfrm>
            <a:off x="1583037" y="3313125"/>
            <a:ext cx="747600" cy="2868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0" name="Google Shape;120;p18"/>
          <p:cNvSpPr/>
          <p:nvPr/>
        </p:nvSpPr>
        <p:spPr>
          <a:xfrm>
            <a:off x="3431340" y="3313125"/>
            <a:ext cx="747600" cy="2868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Asymptotic Analysis and Case Analysis</a:t>
            </a:r>
            <a:endParaRPr/>
          </a:p>
        </p:txBody>
      </p:sp>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7" name="Google Shape;127;p19"/>
          <p:cNvGraphicFramePr/>
          <p:nvPr/>
        </p:nvGraphicFramePr>
        <p:xfrm>
          <a:off x="914400" y="2057400"/>
          <a:ext cx="3000000" cy="3000000"/>
        </p:xfrm>
        <a:graphic>
          <a:graphicData uri="http://schemas.openxmlformats.org/drawingml/2006/table">
            <a:tbl>
              <a:tblPr>
                <a:noFill/>
                <a:tableStyleId>{C572F7EC-156C-48CD-B0E2-E43381D86100}</a:tableStyleId>
              </a:tblPr>
              <a:tblGrid>
                <a:gridCol w="2438400"/>
                <a:gridCol w="2438400"/>
                <a:gridCol w="24384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a:t>
                      </a:r>
                      <a:r>
                        <a:rPr b="1" lang="en">
                          <a:solidFill>
                            <a:schemeClr val="accent1"/>
                          </a:solidFill>
                          <a:latin typeface="Roboto"/>
                          <a:ea typeface="Roboto"/>
                          <a:cs typeface="Roboto"/>
                          <a:sym typeface="Roboto"/>
                        </a:rPr>
                        <a:t>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a:t>
                      </a:r>
                      <a:r>
                        <a:rPr b="1" lang="en">
                          <a:solidFill>
                            <a:schemeClr val="accent1"/>
                          </a:solidFill>
                          <a:latin typeface="Roboto"/>
                          <a:ea typeface="Roboto"/>
                          <a:cs typeface="Roboto"/>
                          <a:sym typeface="Roboto"/>
                        </a:rPr>
                        <a:t>up1: Quadratic/Parabolic</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a:t>
                      </a:r>
                      <a:r>
                        <a:rPr b="1" lang="en">
                          <a:solidFill>
                            <a:schemeClr val="accent1"/>
                          </a:solidFill>
                          <a:latin typeface="Roboto"/>
                          <a:ea typeface="Roboto"/>
                          <a:cs typeface="Roboto"/>
                          <a:sym typeface="Roboto"/>
                        </a:rPr>
                        <a:t>up2: Linear</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2N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128" name="Google Shape;128;p19"/>
          <p:cNvSpPr/>
          <p:nvPr/>
        </p:nvSpPr>
        <p:spPr>
          <a:xfrm>
            <a:off x="3320575" y="2898617"/>
            <a:ext cx="1827900" cy="2868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9" name="Google Shape;129;p19"/>
          <p:cNvSpPr txBox="1"/>
          <p:nvPr>
            <p:ph idx="1" type="body"/>
          </p:nvPr>
        </p:nvSpPr>
        <p:spPr>
          <a:xfrm>
            <a:off x="311700" y="1152475"/>
            <a:ext cx="8520600" cy="685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For a very large array with billions of elements (i.e. asymptotic analysis), is it possible for dup1 to execute only 2 less-than (&lt;) operations?</a:t>
            </a:r>
            <a:endParaRPr/>
          </a:p>
        </p:txBody>
      </p:sp>
      <p:sp>
        <p:nvSpPr>
          <p:cNvPr id="130" name="Google Shape;130;p19"/>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 very large array, is it possible for dup1 to execute only 2 less-than (&lt;) operations?</a:t>
            </a:r>
            <a:endParaRPr/>
          </a:p>
        </p:txBody>
      </p:sp>
      <p:sp>
        <p:nvSpPr>
          <p:cNvPr id="136" name="Google Shape;13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Duplicate Finding</a:t>
            </a:r>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4" name="Google Shape;144;p21"/>
          <p:cNvGraphicFramePr/>
          <p:nvPr/>
        </p:nvGraphicFramePr>
        <p:xfrm>
          <a:off x="914400" y="2514600"/>
          <a:ext cx="3000000" cy="3000000"/>
        </p:xfrm>
        <a:graphic>
          <a:graphicData uri="http://schemas.openxmlformats.org/drawingml/2006/table">
            <a:tbl>
              <a:tblPr>
                <a:noFill/>
                <a:tableStyleId>{C572F7EC-156C-48CD-B0E2-E43381D86100}</a:tableStyleId>
              </a:tblPr>
              <a:tblGrid>
                <a:gridCol w="2438400"/>
                <a:gridCol w="2438400"/>
                <a:gridCol w="2438400"/>
              </a:tblGrid>
              <a:tr h="396200">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Operation</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dup1: Quadratic/Parabolic</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solidFill>
                            <a:schemeClr val="accent1"/>
                          </a:solidFill>
                          <a:latin typeface="Roboto"/>
                          <a:ea typeface="Roboto"/>
                          <a:cs typeface="Roboto"/>
                          <a:sym typeface="Roboto"/>
                        </a:rPr>
                        <a:t>dup2: Linear</a:t>
                      </a:r>
                      <a:endParaRPr b="1">
                        <a:solidFill>
                          <a:schemeClr val="accent1"/>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 = 0</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687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less-than (&lt;)</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+ 3N + 2)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a:t>
                      </a:r>
                      <a:r>
                        <a:rPr lang="en">
                          <a:solidFill>
                            <a:schemeClr val="dk2"/>
                          </a:solidFill>
                          <a:latin typeface="Roboto"/>
                          <a:ea typeface="Roboto"/>
                          <a:cs typeface="Roboto"/>
                          <a:sym typeface="Roboto"/>
                        </a:rPr>
                        <a:t> to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increment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0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equality (==)</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1 to N - 1</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r h="396200">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array accesses</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N</a:t>
                      </a:r>
                      <a:r>
                        <a:rPr b="1" baseline="30000"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 N</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2"/>
                          </a:solidFill>
                          <a:latin typeface="Roboto"/>
                          <a:ea typeface="Roboto"/>
                          <a:cs typeface="Roboto"/>
                          <a:sym typeface="Roboto"/>
                        </a:rPr>
                        <a:t>2 to 2N - 2</a:t>
                      </a:r>
                      <a:endParaRPr>
                        <a:solidFill>
                          <a:schemeClr val="dk2"/>
                        </a:solidFill>
                        <a:latin typeface="Roboto"/>
                        <a:ea typeface="Roboto"/>
                        <a:cs typeface="Roboto"/>
                        <a:sym typeface="Roboto"/>
                      </a:endParaRPr>
                    </a:p>
                  </a:txBody>
                  <a:tcPr marT="91425" marB="91425" marR="91425" marL="91425">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1"/>
                    </a:solidFill>
                  </a:tcPr>
                </a:tc>
              </a:tr>
            </a:tbl>
          </a:graphicData>
        </a:graphic>
      </p:graphicFrame>
      <p:sp>
        <p:nvSpPr>
          <p:cNvPr id="145" name="Google Shape;145;p21"/>
          <p:cNvSpPr txBox="1"/>
          <p:nvPr>
            <p:ph idx="1" type="body"/>
          </p:nvPr>
        </p:nvSpPr>
        <p:spPr>
          <a:xfrm>
            <a:off x="311700" y="1152475"/>
            <a:ext cx="8520600" cy="12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goal is to somehow characterize the runtimes of the functions below.</a:t>
            </a:r>
            <a:endParaRPr/>
          </a:p>
          <a:p>
            <a:pPr indent="-330200" lvl="0" marL="457200" rtl="0" algn="l">
              <a:spcBef>
                <a:spcPts val="800"/>
              </a:spcBef>
              <a:spcAft>
                <a:spcPts val="0"/>
              </a:spcAft>
              <a:buSzPts val="1600"/>
              <a:buChar char="•"/>
            </a:pPr>
            <a:r>
              <a:rPr lang="en"/>
              <a:t>Characterization should be </a:t>
            </a:r>
            <a:r>
              <a:rPr b="1" lang="en">
                <a:latin typeface="Roboto"/>
                <a:ea typeface="Roboto"/>
                <a:cs typeface="Roboto"/>
                <a:sym typeface="Roboto"/>
              </a:rPr>
              <a:t>simple</a:t>
            </a:r>
            <a:r>
              <a:rPr lang="en"/>
              <a:t> and </a:t>
            </a:r>
            <a:r>
              <a:rPr b="1" lang="en">
                <a:latin typeface="Roboto"/>
                <a:ea typeface="Roboto"/>
                <a:cs typeface="Roboto"/>
                <a:sym typeface="Roboto"/>
              </a:rPr>
              <a:t>mathematically rigorous</a:t>
            </a:r>
            <a:r>
              <a:rPr lang="en"/>
              <a:t>.</a:t>
            </a:r>
            <a:endParaRPr/>
          </a:p>
          <a:p>
            <a:pPr indent="-330200" lvl="0" marL="457200" rtl="0" algn="l">
              <a:spcBef>
                <a:spcPts val="1000"/>
              </a:spcBef>
              <a:spcAft>
                <a:spcPts val="1000"/>
              </a:spcAft>
              <a:buSzPts val="1600"/>
              <a:buChar char="•"/>
            </a:pPr>
            <a:r>
              <a:rPr lang="en"/>
              <a:t>Characterization should </a:t>
            </a:r>
            <a:r>
              <a:rPr b="1" lang="en">
                <a:latin typeface="Roboto"/>
                <a:ea typeface="Roboto"/>
                <a:cs typeface="Roboto"/>
                <a:sym typeface="Roboto"/>
              </a:rPr>
              <a:t>demonstrate superiority</a:t>
            </a:r>
            <a:r>
              <a:rPr lang="en"/>
              <a:t> of dup2 over dup1.</a:t>
            </a:r>
            <a:endParaRPr/>
          </a:p>
        </p:txBody>
      </p:sp>
      <p:pic>
        <p:nvPicPr>
          <p:cNvPr id="146" name="Google Shape;146;p21"/>
          <p:cNvPicPr preferRelativeResize="0"/>
          <p:nvPr/>
        </p:nvPicPr>
        <p:blipFill>
          <a:blip r:embed="rId3">
            <a:alphaModFix/>
          </a:blip>
          <a:stretch>
            <a:fillRect/>
          </a:stretch>
        </p:blipFill>
        <p:spPr>
          <a:xfrm>
            <a:off x="397672" y="1945630"/>
            <a:ext cx="382195" cy="347451"/>
          </a:xfrm>
          <a:prstGeom prst="rect">
            <a:avLst/>
          </a:prstGeom>
          <a:noFill/>
          <a:ln>
            <a:noFill/>
          </a:ln>
        </p:spPr>
      </p:pic>
      <p:sp>
        <p:nvSpPr>
          <p:cNvPr id="147" name="Google Shape;147;p21"/>
          <p:cNvSpPr/>
          <p:nvPr/>
        </p:nvSpPr>
        <p:spPr>
          <a:xfrm>
            <a:off x="766030" y="1567369"/>
            <a:ext cx="5943600" cy="3657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Worst Case Order of Growth</a:t>
            </a:r>
            <a:endParaRPr/>
          </a:p>
        </p:txBody>
      </p:sp>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