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 Slab"/>
      <p:regular r:id="rId41"/>
      <p:bold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Cousine"/>
      <p:regular r:id="rId47"/>
      <p:bold r:id="rId48"/>
      <p:italic r:id="rId49"/>
      <p:boldItalic r:id="rId50"/>
    </p:embeddedFont>
    <p:embeddedFont>
      <p:font typeface="Roboto Light"/>
      <p:regular r:id="rId51"/>
      <p:bold r:id="rId52"/>
      <p:italic r:id="rId53"/>
      <p:boldItalic r:id="rId54"/>
    </p:embeddedFont>
    <p:embeddedFont>
      <p:font typeface="Roboto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DCD5D77-725B-4725-8DA3-046B63594984}">
  <a:tblStyle styleId="{2DCD5D77-725B-4725-8DA3-046B635949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651119B-D044-449B-8BD9-31243D58168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Slab-bold.fntdata"/><Relationship Id="rId41" Type="http://schemas.openxmlformats.org/officeDocument/2006/relationships/font" Target="fonts/RobotoSlab-regular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usine-bold.fntdata"/><Relationship Id="rId47" Type="http://schemas.openxmlformats.org/officeDocument/2006/relationships/font" Target="fonts/Cousine-regular.fntdata"/><Relationship Id="rId49" Type="http://schemas.openxmlformats.org/officeDocument/2006/relationships/font" Target="fonts/Cousin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Light-regular.fntdata"/><Relationship Id="rId50" Type="http://schemas.openxmlformats.org/officeDocument/2006/relationships/font" Target="fonts/Cousine-boldItalic.fntdata"/><Relationship Id="rId53" Type="http://schemas.openxmlformats.org/officeDocument/2006/relationships/font" Target="fonts/RobotoLight-italic.fntdata"/><Relationship Id="rId52" Type="http://schemas.openxmlformats.org/officeDocument/2006/relationships/font" Target="fonts/RobotoLight-bold.fntdata"/><Relationship Id="rId11" Type="http://schemas.openxmlformats.org/officeDocument/2006/relationships/slide" Target="slides/slide6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54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7.xml"/><Relationship Id="rId56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anonymously on Piazza. Look for the pinned Lecture Questions thread.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0d0051f0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0d0051f0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d0051f0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0d0051f0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the cost model C(N) be the number of calls to println for a given N. This is our representative operation for figuring out the runtime.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For each N, predict C(N).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0d0051f0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0d0051f0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Find a simple f(N) such that the runtime R(N) ∈ Θ(f(N)).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0d0051f0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0d0051f0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0d0051f0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0d0051f0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Describe the relationship between C(N), ½N, and 2N. How does this relationship relate to Big-Theta?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0d0051f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0d0051f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programs are often messy and difficult to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What’s different between these two summations?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did we apply these strategies to analyze printParty?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0d0051f0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0d0051f0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0d0051f0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0d0051f0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does each node represent in the tree on the right?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Find a simple f(N) such that the runtime R(N) ∈ Θ(f(N)).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0d0051f0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0d0051f0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0d0051f0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0d0051f0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51ffb1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51ffb1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0d0051f0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0d0051f0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is the exact value of the last term in the sum for C(N)?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Give a simple, exact expression for C(N).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0d0051f0b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0d0051f0b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0d0051f0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0d0051f0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would R(N) change if the work for each call was N rather than constant?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0d0051f0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0d0051f0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0d0051f0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0d0051f0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0d0051f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0d0051f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0d0051f0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0d0051f0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is a cost model that we can use to evaluate the runtime of the merge operation?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0df9aea7d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0df9aea7d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60df9aea7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60df9aea7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runtime of plain selection sort for N = 64 items is ~4096 AU.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?</a:t>
            </a:r>
            <a:r>
              <a:rPr lang="en">
                <a:solidFill>
                  <a:schemeClr val="dk1"/>
                </a:solidFill>
              </a:rPr>
              <a:t>: How does that runtime compare to single-merge selection sort? Give a mathematical argument based on asymptotic analysis of the variable 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?</a:t>
            </a:r>
            <a:r>
              <a:rPr lang="en">
                <a:solidFill>
                  <a:schemeClr val="dk1"/>
                </a:solidFill>
              </a:rPr>
              <a:t>: How could we improve the runtime even further?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0df9aea7d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0df9aea7d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About how much does two merge layers improve runtime over one merge layer? Over standard selection sort?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914ebb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914ebb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Give an overall asymptotic runtime bound for R as a combination of </a:t>
            </a:r>
            <a:r>
              <a:rPr b="1" lang="en"/>
              <a:t>Θ</a:t>
            </a:r>
            <a:r>
              <a:rPr lang="en"/>
              <a:t>, </a:t>
            </a:r>
            <a:r>
              <a:rPr b="1" lang="en"/>
              <a:t>O</a:t>
            </a:r>
            <a:r>
              <a:rPr lang="en"/>
              <a:t>, and/or </a:t>
            </a:r>
            <a:r>
              <a:rPr b="1" lang="en"/>
              <a:t>Ω</a:t>
            </a:r>
            <a:r>
              <a:rPr lang="en"/>
              <a:t> notation. Take into account both the best and the worst case runtimes (</a:t>
            </a:r>
            <a:r>
              <a:rPr i="1" lang="en"/>
              <a:t>R</a:t>
            </a:r>
            <a:r>
              <a:rPr b="1" baseline="-25000" lang="en"/>
              <a:t>best</a:t>
            </a:r>
            <a:r>
              <a:rPr lang="en"/>
              <a:t> and </a:t>
            </a:r>
            <a:r>
              <a:rPr i="1" lang="en"/>
              <a:t>R</a:t>
            </a:r>
            <a:r>
              <a:rPr b="1" baseline="-25000" lang="en"/>
              <a:t>wors</a:t>
            </a:r>
            <a:r>
              <a:rPr baseline="-25000" lang="en"/>
              <a:t>t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60df9aea7d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60df9aea7d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does the call tree for merge sort differ from the example we saw in f3?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</a:t>
            </a:r>
            <a:r>
              <a:rPr lang="en"/>
              <a:t>How do these differences affect our runtime analysis?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0df9aea7d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0df9aea7d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5fa5c7dd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5fa5c7dd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?</a:t>
            </a:r>
            <a:r>
              <a:rPr lang="en">
                <a:solidFill>
                  <a:schemeClr val="dk1"/>
                </a:solidFill>
              </a:rPr>
              <a:t>: How large of a difference is there between N and N log N? Between N log N and N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0df9aea7d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0df9aea7d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?</a:t>
            </a:r>
            <a:r>
              <a:rPr lang="en">
                <a:solidFill>
                  <a:schemeClr val="dk1"/>
                </a:solidFill>
              </a:rPr>
              <a:t>: What is the difference in terminology between “the same” and “constant”?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When should we count calls? When should we analyze the work-per-layer?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60df9aea7d_1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60df9aea7d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we mostly focused on breaking down the modeling process with three additional strategies.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were the three strategies we studied?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0df9aea7d_1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0df9aea7d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topic has one of the highest skill ceilings of all topics in the course.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software development job, the key use of runtime analysis is to be able to (1) evaluate trade-offs in time and space between different algorithms and (2) identify performance bugs by comparing the theoretical runtime analysis vs. the real-world running time.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98dcbb99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98dcbb9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df9aea7d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df9aea7d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?</a:t>
            </a:r>
            <a:r>
              <a:rPr lang="en">
                <a:solidFill>
                  <a:schemeClr val="dk1"/>
                </a:solidFill>
              </a:rPr>
              <a:t>: When do we need to consider doing case analysis? What does a large value of N say about </a:t>
            </a:r>
            <a:r>
              <a:rPr lang="en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int[] A</a:t>
            </a:r>
            <a:r>
              <a:rPr lang="en">
                <a:solidFill>
                  <a:schemeClr val="dk1"/>
                </a:solidFill>
              </a:rPr>
              <a:t>? What does N not say about </a:t>
            </a:r>
            <a:r>
              <a:rPr lang="en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int[] A</a:t>
            </a:r>
            <a:r>
              <a:rPr lang="en">
                <a:solidFill>
                  <a:schemeClr val="dk1"/>
                </a:solidFill>
              </a:rPr>
              <a:t>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d0051f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0d0051f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faad23bd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faad23bd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aad23bd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aad23bd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0d0051f0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0d0051f0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Find a simple f(N) such that the runtime R(N) ∈ Θ(f(N)).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do we know that there’s only one case to consider?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right">
  <p:cSld name="SECTION_TITLE_AND_DESCRIPTION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left">
  <p:cSld name="SECTION_TITLE_AND_DESCRIPTION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s://courses.cs.washington.edu/courses/cse373/19au/acknowledgement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hyperlink" Target="https://www.desmos.com/calculator/swo3w6hdsq" TargetMode="External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esmos.com/calculator/dki5vg1zqh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 II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</a:t>
            </a:r>
            <a:r>
              <a:rPr lang="en"/>
              <a:t>strategies</a:t>
            </a:r>
            <a:r>
              <a:rPr lang="en"/>
              <a:t> for modeling runtime: finding an exact count, extrapolating from examples, and geometric arguments.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" y="4884338"/>
            <a:ext cx="980237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391725" y="4884288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Kevin Lin, with thanks to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many others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printParty: </a:t>
            </a: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Party: Attempt 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3177525" y="237744"/>
            <a:ext cx="4572000" cy="19659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printParty(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i &lt;= N; i *=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j 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j &lt; i; j +=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.out.println(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80" name="Google Shape;180;p24"/>
          <p:cNvGraphicFramePr/>
          <p:nvPr/>
        </p:nvGraphicFramePr>
        <p:xfrm>
          <a:off x="708675" y="237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24"/>
          <p:cNvSpPr txBox="1"/>
          <p:nvPr/>
        </p:nvSpPr>
        <p:spPr>
          <a:xfrm>
            <a:off x="433975" y="237750"/>
            <a:ext cx="2748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708675" y="2477975"/>
            <a:ext cx="224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0   1   2   3   4   5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205375" y="237750"/>
            <a:ext cx="2748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708675" y="2706575"/>
            <a:ext cx="224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177575" y="2203625"/>
            <a:ext cx="4572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Find a simple f(N) s.t. the runtime R(N) ∈ Θ(f(N))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6" name="Google Shape;186;p24"/>
          <p:cNvGraphicFramePr/>
          <p:nvPr/>
        </p:nvGraphicFramePr>
        <p:xfrm>
          <a:off x="1211625" y="3270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24"/>
          <p:cNvSpPr txBox="1"/>
          <p:nvPr/>
        </p:nvSpPr>
        <p:spPr>
          <a:xfrm>
            <a:off x="571425" y="3644300"/>
            <a:ext cx="6402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C(N):</a:t>
            </a:r>
            <a:endParaRPr b="1"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571425" y="3263300"/>
            <a:ext cx="6402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 :</a:t>
            </a:r>
            <a:endParaRPr b="1"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89" name="Google Shape;189;p24"/>
          <p:cNvGraphicFramePr/>
          <p:nvPr/>
        </p:nvGraphicFramePr>
        <p:xfrm>
          <a:off x="1211625" y="3270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Google Shape;190;p24"/>
          <p:cNvGraphicFramePr/>
          <p:nvPr/>
        </p:nvGraphicFramePr>
        <p:xfrm>
          <a:off x="1211625" y="3270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24"/>
          <p:cNvGraphicFramePr/>
          <p:nvPr/>
        </p:nvGraphicFramePr>
        <p:xfrm>
          <a:off x="1211625" y="3270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Google Shape;192;p24"/>
          <p:cNvGraphicFramePr/>
          <p:nvPr/>
        </p:nvGraphicFramePr>
        <p:xfrm>
          <a:off x="1211625" y="3270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p24"/>
          <p:cNvGraphicFramePr/>
          <p:nvPr/>
        </p:nvGraphicFramePr>
        <p:xfrm>
          <a:off x="708675" y="237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Google Shape;194;p24"/>
          <p:cNvGraphicFramePr/>
          <p:nvPr/>
        </p:nvGraphicFramePr>
        <p:xfrm>
          <a:off x="1211625" y="3270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Google Shape;195;p24"/>
          <p:cNvGraphicFramePr/>
          <p:nvPr/>
        </p:nvGraphicFramePr>
        <p:xfrm>
          <a:off x="1211625" y="3270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Google Shape;196;p24"/>
          <p:cNvGraphicFramePr/>
          <p:nvPr/>
        </p:nvGraphicFramePr>
        <p:xfrm>
          <a:off x="708675" y="237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24"/>
          <p:cNvGraphicFramePr/>
          <p:nvPr/>
        </p:nvGraphicFramePr>
        <p:xfrm>
          <a:off x="1211625" y="3270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Google Shape;198;p24"/>
          <p:cNvGraphicFramePr/>
          <p:nvPr/>
        </p:nvGraphicFramePr>
        <p:xfrm>
          <a:off x="708675" y="237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Party: Attempt 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3177525" y="237744"/>
            <a:ext cx="4572000" cy="19659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printParty(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i &lt;= N; i *=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j 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j &lt; i; j +=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.out.println(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3177575" y="2203625"/>
            <a:ext cx="45720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Find a simple f(N) s.t. the runtime R(N) ∈ Θ(f(N)).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7" name="Google Shape;207;p25"/>
          <p:cNvGraphicFramePr/>
          <p:nvPr/>
        </p:nvGraphicFramePr>
        <p:xfrm>
          <a:off x="1211625" y="32704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25"/>
          <p:cNvSpPr txBox="1"/>
          <p:nvPr/>
        </p:nvSpPr>
        <p:spPr>
          <a:xfrm>
            <a:off x="571425" y="3644300"/>
            <a:ext cx="6402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C(N):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571425" y="3263300"/>
            <a:ext cx="6402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: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99" l="0" r="0" t="89"/>
          <a:stretch/>
        </p:blipFill>
        <p:spPr>
          <a:xfrm>
            <a:off x="3539725" y="2782800"/>
            <a:ext cx="3847591" cy="3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/>
          <p:nvPr/>
        </p:nvSpPr>
        <p:spPr>
          <a:xfrm>
            <a:off x="-54000" y="4350275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5"/>
          <p:cNvSpPr txBox="1"/>
          <p:nvPr>
            <p:ph idx="4294967295" type="body"/>
          </p:nvPr>
        </p:nvSpPr>
        <p:spPr>
          <a:xfrm>
            <a:off x="708775" y="466341"/>
            <a:ext cx="2240400" cy="2505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"/>
              <a:t>1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"/>
              <a:t>log N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"/>
              <a:t>N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"/>
              <a:t>N log N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"/>
              <a:t>N</a:t>
            </a:r>
            <a:r>
              <a:rPr b="1" baseline="30000" lang="en"/>
              <a:t>2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Roboto"/>
              <a:buAutoNum type="alphaUcPeriod"/>
            </a:pPr>
            <a:r>
              <a:rPr lang="en"/>
              <a:t>Other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printParty: Find a simple f(N) such that the runtime R(N) ∈ Θ(f(N)).</a:t>
            </a:r>
            <a:endParaRPr/>
          </a:p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27"/>
          <p:cNvGraphicFramePr/>
          <p:nvPr/>
        </p:nvGraphicFramePr>
        <p:xfrm>
          <a:off x="228588" y="28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735325"/>
                <a:gridCol w="2650500"/>
                <a:gridCol w="2650500"/>
                <a:gridCol w="2650500"/>
              </a:tblGrid>
              <a:tr h="508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endParaRPr b="1" sz="2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C(N)</a:t>
                      </a:r>
                      <a:endParaRPr b="1" sz="2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½</a:t>
                      </a:r>
                      <a:r>
                        <a:rPr b="1" lang="en" sz="2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endParaRPr b="1" sz="2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2N</a:t>
                      </a:r>
                      <a:endParaRPr b="1" sz="2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2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0.5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2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 + 2 + 4 = 7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14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2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 + 2 + 4 = 7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3.5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14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b="1" sz="2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 + 2 + 4 + 8 = 15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4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16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b="1" sz="2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508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b="1" sz="2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 + 2 + 4 + 8 + 16 = 31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13.5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54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185</a:t>
                      </a:r>
                      <a:endParaRPr b="1" sz="2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 + 64 + 128 = 255 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92.5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370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715</a:t>
                      </a:r>
                      <a:endParaRPr b="1" sz="2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 + 256 + 512 = 1023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357.5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1430</a:t>
                      </a:r>
                      <a:endParaRPr sz="2000"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After Me…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311700" y="1152475"/>
            <a:ext cx="85206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magic shortcut for these problems (except in a few well-behaved cases).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We’ll </a:t>
            </a:r>
            <a:r>
              <a:rPr lang="en"/>
              <a:t>expect you to know these two summations since they’re common patterns.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Strategies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Find the exact count of steps.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Write out examples.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/>
              <a:t>Use a geometric argument–visualizations!</a:t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20031" l="21371" r="14316" t="0"/>
          <a:stretch/>
        </p:blipFill>
        <p:spPr>
          <a:xfrm>
            <a:off x="5660225" y="1994600"/>
            <a:ext cx="3404136" cy="297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8">
            <a:hlinkClick r:id="rId4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Numerical Linear Algebra (Lloyed N. Trefethen, David Bau, III/SIAM)</a:t>
            </a:r>
            <a:endParaRPr sz="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275" y="2038341"/>
            <a:ext cx="5195454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Recursion</a:t>
            </a:r>
            <a:endParaRPr/>
          </a:p>
        </p:txBody>
      </p: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Informal </a:t>
            </a:r>
            <a:r>
              <a:rPr lang="en"/>
              <a:t>Recursion Analysis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Inspect the example and give the order of growth of the runtime as a function of N.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"/>
              <a:t>1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"/>
              <a:t>log N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"/>
              <a:t>N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"/>
              <a:t>N</a:t>
            </a:r>
            <a:r>
              <a:rPr b="1" baseline="30000" lang="en"/>
              <a:t>2</a:t>
            </a:r>
            <a:endParaRPr b="1" baseline="300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Roboto"/>
              <a:buAutoNum type="alphaUcPeriod"/>
            </a:pPr>
            <a:r>
              <a:rPr lang="en"/>
              <a:t>2</a:t>
            </a:r>
            <a:r>
              <a:rPr b="1" baseline="30000" lang="en"/>
              <a:t>N</a:t>
            </a:r>
            <a:endParaRPr b="1" baseline="30000"/>
          </a:p>
        </p:txBody>
      </p:sp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4724400" y="648975"/>
            <a:ext cx="3749100" cy="19659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f3(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f3(n-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+ f3(n-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52" name="Google Shape;252;p30"/>
          <p:cNvGrpSpPr/>
          <p:nvPr/>
        </p:nvGrpSpPr>
        <p:grpSpPr>
          <a:xfrm>
            <a:off x="4749600" y="2861490"/>
            <a:ext cx="3698689" cy="1525742"/>
            <a:chOff x="4866600" y="3068225"/>
            <a:chExt cx="3698689" cy="1525742"/>
          </a:xfrm>
        </p:grpSpPr>
        <p:grpSp>
          <p:nvGrpSpPr>
            <p:cNvPr id="253" name="Google Shape;253;p30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254" name="Google Shape;254;p3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5" name="Google Shape;255;p3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61" name="Google Shape;261;p30"/>
              <p:cNvCxnSpPr>
                <a:stCxn id="255" idx="0"/>
                <a:endCxn id="25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30"/>
              <p:cNvCxnSpPr>
                <a:stCxn id="256" idx="0"/>
                <a:endCxn id="25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30"/>
              <p:cNvCxnSpPr>
                <a:stCxn id="257" idx="0"/>
                <a:endCxn id="25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30"/>
              <p:cNvCxnSpPr>
                <a:stCxn id="255" idx="2"/>
                <a:endCxn id="25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30"/>
              <p:cNvCxnSpPr>
                <a:stCxn id="256" idx="2"/>
                <a:endCxn id="25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30"/>
              <p:cNvCxnSpPr>
                <a:stCxn id="256" idx="2"/>
                <a:endCxn id="260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7" name="Google Shape;267;p30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268" name="Google Shape;268;p3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75" name="Google Shape;275;p30"/>
              <p:cNvCxnSpPr>
                <a:stCxn id="269" idx="0"/>
                <a:endCxn id="26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30"/>
              <p:cNvCxnSpPr>
                <a:stCxn id="270" idx="0"/>
                <a:endCxn id="26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30"/>
              <p:cNvCxnSpPr>
                <a:stCxn id="271" idx="0"/>
                <a:endCxn id="26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30"/>
              <p:cNvCxnSpPr>
                <a:stCxn id="269" idx="2"/>
                <a:endCxn id="27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30"/>
              <p:cNvCxnSpPr>
                <a:stCxn id="270" idx="2"/>
                <a:endCxn id="27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30"/>
              <p:cNvCxnSpPr>
                <a:stCxn id="270" idx="2"/>
                <a:endCxn id="27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1" name="Google Shape;281;p30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2" name="Google Shape;282;p30"/>
            <p:cNvCxnSpPr>
              <a:stCxn id="281" idx="2"/>
              <a:endCxn id="254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0"/>
            <p:cNvCxnSpPr>
              <a:stCxn id="281" idx="2"/>
              <a:endCxn id="268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f3: Find a simple f(N) such that the runtime R(N) ∈ Θ(f(N)).</a:t>
            </a:r>
            <a:endParaRPr/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r>
              <a:rPr lang="en"/>
              <a:t> and </a:t>
            </a:r>
            <a:r>
              <a:rPr lang="en"/>
              <a:t>Exact Counts</a:t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311700" y="1152146"/>
            <a:ext cx="39501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4724400" y="648975"/>
            <a:ext cx="3749100" cy="19659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f3(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f3(n-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+ f3(n-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9" name="Google Shape;2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00" y="2697480"/>
            <a:ext cx="2720100" cy="1645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2"/>
          <p:cNvGrpSpPr/>
          <p:nvPr/>
        </p:nvGrpSpPr>
        <p:grpSpPr>
          <a:xfrm>
            <a:off x="4749600" y="2861490"/>
            <a:ext cx="3698689" cy="1525742"/>
            <a:chOff x="4866600" y="3068225"/>
            <a:chExt cx="3698689" cy="1525742"/>
          </a:xfrm>
        </p:grpSpPr>
        <p:grpSp>
          <p:nvGrpSpPr>
            <p:cNvPr id="301" name="Google Shape;301;p32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302" name="Google Shape;302;p32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3" name="Google Shape;303;p32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5" name="Google Shape;305;p32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309" name="Google Shape;309;p32"/>
              <p:cNvCxnSpPr>
                <a:stCxn id="303" idx="0"/>
                <a:endCxn id="30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32"/>
              <p:cNvCxnSpPr>
                <a:stCxn id="304" idx="0"/>
                <a:endCxn id="30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32"/>
              <p:cNvCxnSpPr>
                <a:stCxn id="305" idx="0"/>
                <a:endCxn id="30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32"/>
              <p:cNvCxnSpPr>
                <a:stCxn id="303" idx="2"/>
                <a:endCxn id="30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32"/>
              <p:cNvCxnSpPr>
                <a:stCxn id="304" idx="2"/>
                <a:endCxn id="30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32"/>
              <p:cNvCxnSpPr>
                <a:stCxn id="304" idx="2"/>
                <a:endCxn id="308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5" name="Google Shape;315;p32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316" name="Google Shape;316;p32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7" name="Google Shape;317;p32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0" name="Google Shape;320;p32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1" name="Google Shape;321;p32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323" name="Google Shape;323;p32"/>
              <p:cNvCxnSpPr>
                <a:stCxn id="317" idx="0"/>
                <a:endCxn id="31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32"/>
              <p:cNvCxnSpPr>
                <a:stCxn id="318" idx="0"/>
                <a:endCxn id="31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32"/>
              <p:cNvCxnSpPr>
                <a:stCxn id="319" idx="0"/>
                <a:endCxn id="31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32"/>
              <p:cNvCxnSpPr>
                <a:stCxn id="317" idx="2"/>
                <a:endCxn id="32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32"/>
              <p:cNvCxnSpPr>
                <a:stCxn id="318" idx="2"/>
                <a:endCxn id="32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32"/>
              <p:cNvCxnSpPr>
                <a:stCxn id="318" idx="2"/>
                <a:endCxn id="32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9" name="Google Shape;329;p32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0" name="Google Shape;330;p32"/>
            <p:cNvCxnSpPr>
              <a:stCxn id="329" idx="2"/>
              <a:endCxn id="302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32"/>
            <p:cNvCxnSpPr>
              <a:stCxn id="329" idx="2"/>
              <a:endCxn id="316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the Reading Quiz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Sorting cost model</a:t>
            </a:r>
            <a:r>
              <a:rPr lang="en"/>
              <a:t>. Why is “scans to find the minimum element” not a good cost model?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Simplified modeling process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Formalizing</a:t>
            </a:r>
            <a:r>
              <a:rPr lang="en"/>
              <a:t>.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r>
              <a:rPr lang="en"/>
              <a:t> and </a:t>
            </a:r>
            <a:r>
              <a:rPr lang="en"/>
              <a:t>Exact Counts</a:t>
            </a:r>
            <a:endParaRPr/>
          </a:p>
        </p:txBody>
      </p:sp>
      <p:sp>
        <p:nvSpPr>
          <p:cNvPr id="337" name="Google Shape;337;p33"/>
          <p:cNvSpPr txBox="1"/>
          <p:nvPr>
            <p:ph idx="1" type="body"/>
          </p:nvPr>
        </p:nvSpPr>
        <p:spPr>
          <a:xfrm>
            <a:off x="311700" y="1152155"/>
            <a:ext cx="39501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Approach 2: Count number of calls to f3, given by C(N).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Give a simple, exact expression for C(N).</a:t>
            </a:r>
            <a:endParaRPr/>
          </a:p>
        </p:txBody>
      </p:sp>
      <p:sp>
        <p:nvSpPr>
          <p:cNvPr id="338" name="Google Shape;33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3"/>
          <p:cNvSpPr txBox="1"/>
          <p:nvPr/>
        </p:nvSpPr>
        <p:spPr>
          <a:xfrm>
            <a:off x="4724400" y="648975"/>
            <a:ext cx="3749100" cy="19659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f3(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f3(n-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+ f3(n-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76" y="2697480"/>
            <a:ext cx="4098340" cy="75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27" y="4208628"/>
            <a:ext cx="2061667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3"/>
          <p:cNvSpPr/>
          <p:nvPr/>
        </p:nvSpPr>
        <p:spPr>
          <a:xfrm>
            <a:off x="1506909" y="4128109"/>
            <a:ext cx="10515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33"/>
          <p:cNvGrpSpPr/>
          <p:nvPr/>
        </p:nvGrpSpPr>
        <p:grpSpPr>
          <a:xfrm>
            <a:off x="4749600" y="2861490"/>
            <a:ext cx="3698689" cy="1525742"/>
            <a:chOff x="4866600" y="3068225"/>
            <a:chExt cx="3698689" cy="1525742"/>
          </a:xfrm>
        </p:grpSpPr>
        <p:grpSp>
          <p:nvGrpSpPr>
            <p:cNvPr id="345" name="Google Shape;345;p33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346" name="Google Shape;346;p3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353" name="Google Shape;353;p33"/>
              <p:cNvCxnSpPr>
                <a:stCxn id="347" idx="0"/>
                <a:endCxn id="34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33"/>
              <p:cNvCxnSpPr>
                <a:stCxn id="348" idx="0"/>
                <a:endCxn id="34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33"/>
              <p:cNvCxnSpPr>
                <a:stCxn id="349" idx="0"/>
                <a:endCxn id="34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33"/>
              <p:cNvCxnSpPr>
                <a:stCxn id="347" idx="2"/>
                <a:endCxn id="35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33"/>
              <p:cNvCxnSpPr>
                <a:stCxn id="348" idx="2"/>
                <a:endCxn id="35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33"/>
              <p:cNvCxnSpPr>
                <a:stCxn id="348" idx="2"/>
                <a:endCxn id="35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9" name="Google Shape;359;p33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360" name="Google Shape;360;p3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367" name="Google Shape;367;p33"/>
              <p:cNvCxnSpPr>
                <a:stCxn id="361" idx="0"/>
                <a:endCxn id="36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33"/>
              <p:cNvCxnSpPr>
                <a:stCxn id="362" idx="0"/>
                <a:endCxn id="36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33"/>
              <p:cNvCxnSpPr>
                <a:stCxn id="363" idx="0"/>
                <a:endCxn id="36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33"/>
              <p:cNvCxnSpPr>
                <a:stCxn id="361" idx="2"/>
                <a:endCxn id="36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33"/>
              <p:cNvCxnSpPr>
                <a:stCxn id="362" idx="2"/>
                <a:endCxn id="36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33"/>
              <p:cNvCxnSpPr>
                <a:stCxn id="362" idx="2"/>
                <a:endCxn id="366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73" name="Google Shape;373;p33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4" name="Google Shape;374;p33"/>
            <p:cNvCxnSpPr>
              <a:stCxn id="373" idx="2"/>
              <a:endCxn id="346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33"/>
            <p:cNvCxnSpPr>
              <a:stCxn id="373" idx="2"/>
              <a:endCxn id="360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r>
              <a:rPr lang="en"/>
              <a:t> and Exact Counts: </a:t>
            </a:r>
            <a:r>
              <a:rPr lang="en"/>
              <a:t>Solving for C(N)</a:t>
            </a:r>
            <a:endParaRPr/>
          </a:p>
        </p:txBody>
      </p:sp>
      <p:sp>
        <p:nvSpPr>
          <p:cNvPr id="381" name="Google Shape;381;p34"/>
          <p:cNvSpPr txBox="1"/>
          <p:nvPr>
            <p:ph idx="1" type="body"/>
          </p:nvPr>
        </p:nvSpPr>
        <p:spPr>
          <a:xfrm>
            <a:off x="311700" y="2213238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</a:t>
            </a:r>
            <a:r>
              <a:rPr lang="en"/>
              <a:t>s long as Q is a power of 2, then</a:t>
            </a:r>
            <a:endParaRPr/>
          </a:p>
        </p:txBody>
      </p:sp>
      <p:sp>
        <p:nvSpPr>
          <p:cNvPr id="382" name="Google Shape;38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34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4" name="Google Shape;3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238" y="1304874"/>
            <a:ext cx="422656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4"/>
          <p:cNvPicPr preferRelativeResize="0"/>
          <p:nvPr/>
        </p:nvPicPr>
        <p:blipFill rotWithShape="1">
          <a:blip r:embed="rId4">
            <a:alphaModFix/>
          </a:blip>
          <a:srcRect b="0" l="0" r="29438" t="73111"/>
          <a:stretch/>
        </p:blipFill>
        <p:spPr>
          <a:xfrm>
            <a:off x="3074157" y="2743200"/>
            <a:ext cx="4075612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4"/>
          <p:cNvSpPr txBox="1"/>
          <p:nvPr>
            <p:ph idx="1" type="body"/>
          </p:nvPr>
        </p:nvSpPr>
        <p:spPr>
          <a:xfrm>
            <a:off x="311700" y="3218791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Since Q = 2</a:t>
            </a:r>
            <a:r>
              <a:rPr b="1" baseline="30000" lang="en"/>
              <a:t>N - 1</a:t>
            </a:r>
            <a:endParaRPr b="1"/>
          </a:p>
        </p:txBody>
      </p:sp>
      <p:pic>
        <p:nvPicPr>
          <p:cNvPr id="387" name="Google Shape;38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4250" y="3831672"/>
            <a:ext cx="4912614" cy="3200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34"/>
          <p:cNvCxnSpPr/>
          <p:nvPr/>
        </p:nvCxnSpPr>
        <p:spPr>
          <a:xfrm>
            <a:off x="5812400" y="2035428"/>
            <a:ext cx="0" cy="636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89" name="Google Shape;389;p34"/>
          <p:cNvCxnSpPr/>
          <p:nvPr/>
        </p:nvCxnSpPr>
        <p:spPr>
          <a:xfrm>
            <a:off x="5757025" y="2097725"/>
            <a:ext cx="809700" cy="567600"/>
          </a:xfrm>
          <a:prstGeom prst="bentConnector3">
            <a:avLst>
              <a:gd fmla="val 100022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Exact Counts</a:t>
            </a:r>
            <a:endParaRPr/>
          </a:p>
        </p:txBody>
      </p:sp>
      <p:sp>
        <p:nvSpPr>
          <p:cNvPr id="395" name="Google Shape;395;p35"/>
          <p:cNvSpPr txBox="1"/>
          <p:nvPr>
            <p:ph idx="1" type="body"/>
          </p:nvPr>
        </p:nvSpPr>
        <p:spPr>
          <a:xfrm>
            <a:off x="311700" y="1152155"/>
            <a:ext cx="39501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Approach 2</a:t>
            </a:r>
            <a:r>
              <a:rPr lang="en"/>
              <a:t>: Count number of calls to f3, given by C(N).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Since work for each call is constant.</a:t>
            </a:r>
            <a:endParaRPr b="1"/>
          </a:p>
        </p:txBody>
      </p:sp>
      <p:sp>
        <p:nvSpPr>
          <p:cNvPr id="396" name="Google Shape;39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35"/>
          <p:cNvSpPr txBox="1"/>
          <p:nvPr/>
        </p:nvSpPr>
        <p:spPr>
          <a:xfrm>
            <a:off x="4724400" y="648975"/>
            <a:ext cx="3749100" cy="19659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f3(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f3(n-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+ f3(n-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98" name="Google Shape;3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25" y="2697481"/>
            <a:ext cx="4098340" cy="75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5"/>
          <p:cNvSpPr/>
          <p:nvPr/>
        </p:nvSpPr>
        <p:spPr>
          <a:xfrm>
            <a:off x="311700" y="3612425"/>
            <a:ext cx="3478500" cy="1050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25" y="4208625"/>
            <a:ext cx="1924173" cy="3474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" name="Google Shape;401;p35"/>
          <p:cNvGrpSpPr/>
          <p:nvPr/>
        </p:nvGrpSpPr>
        <p:grpSpPr>
          <a:xfrm>
            <a:off x="4749600" y="2861490"/>
            <a:ext cx="3698689" cy="1525742"/>
            <a:chOff x="4866600" y="3068225"/>
            <a:chExt cx="3698689" cy="1525742"/>
          </a:xfrm>
        </p:grpSpPr>
        <p:grpSp>
          <p:nvGrpSpPr>
            <p:cNvPr id="402" name="Google Shape;402;p35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403" name="Google Shape;403;p3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" name="Google Shape;406;p3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7" name="Google Shape;407;p3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8" name="Google Shape;408;p3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9" name="Google Shape;409;p3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410" name="Google Shape;410;p35"/>
              <p:cNvCxnSpPr>
                <a:stCxn id="404" idx="0"/>
                <a:endCxn id="40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35"/>
              <p:cNvCxnSpPr>
                <a:stCxn id="405" idx="0"/>
                <a:endCxn id="40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35"/>
              <p:cNvCxnSpPr>
                <a:stCxn id="406" idx="0"/>
                <a:endCxn id="40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35"/>
              <p:cNvCxnSpPr>
                <a:stCxn id="404" idx="2"/>
                <a:endCxn id="40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35"/>
              <p:cNvCxnSpPr>
                <a:stCxn id="405" idx="2"/>
                <a:endCxn id="40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35"/>
              <p:cNvCxnSpPr>
                <a:stCxn id="405" idx="2"/>
                <a:endCxn id="40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6" name="Google Shape;416;p35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417" name="Google Shape;417;p35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8" name="Google Shape;418;p35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9" name="Google Shape;419;p35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0" name="Google Shape;420;p35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1" name="Google Shape;421;p35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2" name="Google Shape;422;p35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424" name="Google Shape;424;p35"/>
              <p:cNvCxnSpPr>
                <a:stCxn id="418" idx="0"/>
                <a:endCxn id="41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5" name="Google Shape;425;p35"/>
              <p:cNvCxnSpPr>
                <a:stCxn id="419" idx="0"/>
                <a:endCxn id="41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35"/>
              <p:cNvCxnSpPr>
                <a:stCxn id="420" idx="0"/>
                <a:endCxn id="41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" name="Google Shape;427;p35"/>
              <p:cNvCxnSpPr>
                <a:stCxn id="418" idx="2"/>
                <a:endCxn id="42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8" name="Google Shape;428;p35"/>
              <p:cNvCxnSpPr>
                <a:stCxn id="419" idx="2"/>
                <a:endCxn id="42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" name="Google Shape;429;p35"/>
              <p:cNvCxnSpPr>
                <a:stCxn id="419" idx="2"/>
                <a:endCxn id="42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30" name="Google Shape;430;p35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31" name="Google Shape;431;p35"/>
            <p:cNvCxnSpPr>
              <a:stCxn id="430" idx="2"/>
              <a:endCxn id="403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35"/>
            <p:cNvCxnSpPr>
              <a:stCxn id="430" idx="2"/>
              <a:endCxn id="417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and Recurrences</a:t>
            </a:r>
            <a:endParaRPr/>
          </a:p>
        </p:txBody>
      </p:sp>
      <p:sp>
        <p:nvSpPr>
          <p:cNvPr id="438" name="Google Shape;438;p36"/>
          <p:cNvSpPr txBox="1"/>
          <p:nvPr>
            <p:ph idx="1" type="body"/>
          </p:nvPr>
        </p:nvSpPr>
        <p:spPr>
          <a:xfrm>
            <a:off x="311700" y="1152155"/>
            <a:ext cx="3950100" cy="32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Approach 3: Count number of calls to f3, given by a “recurrence relation” for C(N).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More mathematical and out of scope for CSE 373 this quarter.</a:t>
            </a:r>
            <a:endParaRPr/>
          </a:p>
        </p:txBody>
      </p:sp>
      <p:sp>
        <p:nvSpPr>
          <p:cNvPr id="439" name="Google Shape;4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0" name="Google Shape;440;p36"/>
          <p:cNvGrpSpPr/>
          <p:nvPr/>
        </p:nvGrpSpPr>
        <p:grpSpPr>
          <a:xfrm>
            <a:off x="4749600" y="2861490"/>
            <a:ext cx="3698689" cy="1525742"/>
            <a:chOff x="4866600" y="3068225"/>
            <a:chExt cx="3698689" cy="1525742"/>
          </a:xfrm>
        </p:grpSpPr>
        <p:grpSp>
          <p:nvGrpSpPr>
            <p:cNvPr id="441" name="Google Shape;441;p36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442" name="Google Shape;442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3" name="Google Shape;443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4" name="Google Shape;444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5" name="Google Shape;445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6" name="Google Shape;446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7" name="Google Shape;447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8" name="Google Shape;448;p3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449" name="Google Shape;449;p36"/>
              <p:cNvCxnSpPr>
                <a:stCxn id="443" idx="0"/>
                <a:endCxn id="44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0" name="Google Shape;450;p36"/>
              <p:cNvCxnSpPr>
                <a:stCxn id="444" idx="0"/>
                <a:endCxn id="44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1" name="Google Shape;451;p36"/>
              <p:cNvCxnSpPr>
                <a:stCxn id="445" idx="0"/>
                <a:endCxn id="44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36"/>
              <p:cNvCxnSpPr>
                <a:stCxn id="443" idx="2"/>
                <a:endCxn id="44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36"/>
              <p:cNvCxnSpPr>
                <a:stCxn id="444" idx="2"/>
                <a:endCxn id="44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36"/>
              <p:cNvCxnSpPr>
                <a:stCxn id="444" idx="2"/>
                <a:endCxn id="448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55" name="Google Shape;455;p36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456" name="Google Shape;456;p3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7" name="Google Shape;457;p3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1" name="Google Shape;461;p3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463" name="Google Shape;463;p36"/>
              <p:cNvCxnSpPr>
                <a:stCxn id="457" idx="0"/>
                <a:endCxn id="45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36"/>
              <p:cNvCxnSpPr>
                <a:stCxn id="458" idx="0"/>
                <a:endCxn id="45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36"/>
              <p:cNvCxnSpPr>
                <a:stCxn id="459" idx="0"/>
                <a:endCxn id="45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36"/>
              <p:cNvCxnSpPr>
                <a:stCxn id="457" idx="2"/>
                <a:endCxn id="46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36"/>
              <p:cNvCxnSpPr>
                <a:stCxn id="458" idx="2"/>
                <a:endCxn id="46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36"/>
              <p:cNvCxnSpPr>
                <a:stCxn id="458" idx="2"/>
                <a:endCxn id="46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9" name="Google Shape;469;p36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70" name="Google Shape;470;p36"/>
            <p:cNvCxnSpPr>
              <a:stCxn id="469" idx="2"/>
              <a:endCxn id="442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36"/>
            <p:cNvCxnSpPr>
              <a:stCxn id="469" idx="2"/>
              <a:endCxn id="456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2" name="Google Shape;472;p36"/>
          <p:cNvSpPr txBox="1"/>
          <p:nvPr/>
        </p:nvSpPr>
        <p:spPr>
          <a:xfrm>
            <a:off x="4724400" y="648975"/>
            <a:ext cx="3749100" cy="19659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f3(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(n &lt;=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f3(n-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+ f3(n-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3" name="Google Shape;4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47" y="2739065"/>
            <a:ext cx="3086405" cy="75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Out-of-Scope Recurrence Solution</a:t>
            </a:r>
            <a:endParaRPr/>
          </a:p>
        </p:txBody>
      </p:sp>
      <p:sp>
        <p:nvSpPr>
          <p:cNvPr id="479" name="Google Shape;47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0" name="Google Shape;4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550" y="1017725"/>
            <a:ext cx="7168897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7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Recursion: Tree Method</a:t>
            </a:r>
            <a:endParaRPr/>
          </a:p>
        </p:txBody>
      </p:sp>
      <p:sp>
        <p:nvSpPr>
          <p:cNvPr id="487" name="Google Shape;48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Merge Operation</a:t>
            </a:r>
            <a:endParaRPr/>
          </a:p>
        </p:txBody>
      </p:sp>
      <p:sp>
        <p:nvSpPr>
          <p:cNvPr id="493" name="Google Shape;493;p39"/>
          <p:cNvSpPr txBox="1"/>
          <p:nvPr>
            <p:ph idx="1" type="body"/>
          </p:nvPr>
        </p:nvSpPr>
        <p:spPr>
          <a:xfrm>
            <a:off x="311700" y="11524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Given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two sorted arrays</a:t>
            </a:r>
            <a:r>
              <a:rPr lang="en"/>
              <a:t>, the merge operation combines them into a single sorted array by successively copying the smallest item from the two arrays into a target array.</a:t>
            </a:r>
            <a:endParaRPr/>
          </a:p>
        </p:txBody>
      </p:sp>
      <p:sp>
        <p:nvSpPr>
          <p:cNvPr id="494" name="Google Shape;49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95" name="Google Shape;495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6" name="Google Shape;496;p39"/>
          <p:cNvGraphicFramePr/>
          <p:nvPr/>
        </p:nvGraphicFramePr>
        <p:xfrm>
          <a:off x="685825" y="22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Google Shape;497;p39"/>
          <p:cNvGraphicFramePr/>
          <p:nvPr/>
        </p:nvGraphicFramePr>
        <p:xfrm>
          <a:off x="5240850" y="22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8" name="Google Shape;498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9" name="Google Shape;499;p39"/>
          <p:cNvGraphicFramePr/>
          <p:nvPr/>
        </p:nvGraphicFramePr>
        <p:xfrm>
          <a:off x="685825" y="22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0" name="Google Shape;500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1" name="Google Shape;501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2" name="Google Shape;502;p39"/>
          <p:cNvGraphicFramePr/>
          <p:nvPr/>
        </p:nvGraphicFramePr>
        <p:xfrm>
          <a:off x="685825" y="22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Google Shape;503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4" name="Google Shape;504;p39"/>
          <p:cNvGraphicFramePr/>
          <p:nvPr/>
        </p:nvGraphicFramePr>
        <p:xfrm>
          <a:off x="5240850" y="22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" name="Google Shape;505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" name="Google Shape;506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Google Shape;507;p39"/>
          <p:cNvGraphicFramePr/>
          <p:nvPr/>
        </p:nvGraphicFramePr>
        <p:xfrm>
          <a:off x="5240850" y="22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8" name="Google Shape;508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9" name="Google Shape;509;p39"/>
          <p:cNvGraphicFramePr/>
          <p:nvPr/>
        </p:nvGraphicFramePr>
        <p:xfrm>
          <a:off x="685825" y="22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0" name="Google Shape;510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1" name="Google Shape;511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2" name="Google Shape;512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" name="Google Shape;513;p39"/>
          <p:cNvGraphicFramePr/>
          <p:nvPr/>
        </p:nvGraphicFramePr>
        <p:xfrm>
          <a:off x="5240850" y="22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4" name="Google Shape;514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5" name="Google Shape;515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6" name="Google Shape;516;p39"/>
          <p:cNvGraphicFramePr/>
          <p:nvPr/>
        </p:nvGraphicFramePr>
        <p:xfrm>
          <a:off x="5240850" y="22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7" name="Google Shape;517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8" name="Google Shape;518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9" name="Google Shape;519;p39"/>
          <p:cNvGraphicFramePr/>
          <p:nvPr/>
        </p:nvGraphicFramePr>
        <p:xfrm>
          <a:off x="685825" y="22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0" name="Google Shape;520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1" name="Google Shape;521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2" name="Google Shape;522;p39"/>
          <p:cNvGraphicFramePr/>
          <p:nvPr/>
        </p:nvGraphicFramePr>
        <p:xfrm>
          <a:off x="685825" y="22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3" name="Google Shape;523;p39"/>
          <p:cNvGraphicFramePr/>
          <p:nvPr/>
        </p:nvGraphicFramePr>
        <p:xfrm>
          <a:off x="952538" y="363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runtime of merge grow with respect to N, the total number of items?</a:t>
            </a:r>
            <a:endParaRPr/>
          </a:p>
        </p:txBody>
      </p:sp>
      <p:sp>
        <p:nvSpPr>
          <p:cNvPr id="529" name="Google Shape;5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Single-Merge Selection Sort</a:t>
            </a:r>
            <a:endParaRPr/>
          </a:p>
        </p:txBody>
      </p:sp>
      <p:sp>
        <p:nvSpPr>
          <p:cNvPr id="536" name="Google Shape;5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can give us an improvement over Θ(N</a:t>
            </a:r>
            <a:r>
              <a:rPr b="1" baseline="30000" lang="en"/>
              <a:t>2</a:t>
            </a:r>
            <a:r>
              <a:rPr lang="en"/>
              <a:t>) selection sort.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Selection sort the left half of array.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Selection sort the right half of array.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Merge the sorted halves.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N = 64, the total runtime is ~2112 AU (</a:t>
            </a:r>
            <a:r>
              <a:rPr b="1" lang="en"/>
              <a:t>arbitrary units</a:t>
            </a:r>
            <a:r>
              <a:rPr lang="en"/>
              <a:t>).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Merge</a:t>
            </a:r>
            <a:r>
              <a:rPr lang="en"/>
              <a:t>: </a:t>
            </a:r>
            <a:r>
              <a:rPr lang="en"/>
              <a:t>~64 AU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Sort</a:t>
            </a:r>
            <a:r>
              <a:rPr lang="en"/>
              <a:t>: 2(</a:t>
            </a:r>
            <a:r>
              <a:rPr lang="en"/>
              <a:t>~1024 AU)</a:t>
            </a:r>
            <a:endParaRPr/>
          </a:p>
        </p:txBody>
      </p:sp>
      <p:sp>
        <p:nvSpPr>
          <p:cNvPr id="537" name="Google Shape;53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8" name="Google Shape;538;p41"/>
          <p:cNvGrpSpPr/>
          <p:nvPr/>
        </p:nvGrpSpPr>
        <p:grpSpPr>
          <a:xfrm>
            <a:off x="5499350" y="1834475"/>
            <a:ext cx="1824379" cy="597000"/>
            <a:chOff x="6260025" y="1686675"/>
            <a:chExt cx="1824379" cy="597000"/>
          </a:xfrm>
        </p:grpSpPr>
        <p:sp>
          <p:nvSpPr>
            <p:cNvPr id="539" name="Google Shape;539;p41"/>
            <p:cNvSpPr/>
            <p:nvPr/>
          </p:nvSpPr>
          <p:spPr>
            <a:xfrm>
              <a:off x="7246200" y="1928175"/>
              <a:ext cx="8382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N=64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0" name="Google Shape;540;p41"/>
            <p:cNvSpPr txBox="1"/>
            <p:nvPr/>
          </p:nvSpPr>
          <p:spPr>
            <a:xfrm>
              <a:off x="6260025" y="1928173"/>
              <a:ext cx="9861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~4096 AU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41"/>
            <p:cNvSpPr txBox="1"/>
            <p:nvPr/>
          </p:nvSpPr>
          <p:spPr>
            <a:xfrm>
              <a:off x="7246204" y="1686675"/>
              <a:ext cx="8382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SS</a:t>
              </a:r>
              <a:endParaRPr b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2" name="Google Shape;542;p41"/>
          <p:cNvGrpSpPr/>
          <p:nvPr/>
        </p:nvGrpSpPr>
        <p:grpSpPr>
          <a:xfrm>
            <a:off x="4741125" y="2849150"/>
            <a:ext cx="3349727" cy="1320900"/>
            <a:chOff x="4741125" y="2620550"/>
            <a:chExt cx="3349727" cy="1320900"/>
          </a:xfrm>
        </p:grpSpPr>
        <p:sp>
          <p:nvSpPr>
            <p:cNvPr id="543" name="Google Shape;543;p41"/>
            <p:cNvSpPr/>
            <p:nvPr/>
          </p:nvSpPr>
          <p:spPr>
            <a:xfrm>
              <a:off x="6477938" y="2862050"/>
              <a:ext cx="8382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N=64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5728638" y="3585950"/>
              <a:ext cx="8382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N=32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7252638" y="3585950"/>
              <a:ext cx="8382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N=32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46" name="Google Shape;546;p41"/>
            <p:cNvCxnSpPr>
              <a:stCxn id="544" idx="0"/>
              <a:endCxn id="543" idx="2"/>
            </p:cNvCxnSpPr>
            <p:nvPr/>
          </p:nvCxnSpPr>
          <p:spPr>
            <a:xfrm flipH="1" rot="10800000">
              <a:off x="6147738" y="3217550"/>
              <a:ext cx="749400" cy="36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7" name="Google Shape;547;p41"/>
            <p:cNvCxnSpPr>
              <a:stCxn id="545" idx="0"/>
              <a:endCxn id="543" idx="2"/>
            </p:cNvCxnSpPr>
            <p:nvPr/>
          </p:nvCxnSpPr>
          <p:spPr>
            <a:xfrm rot="10800000">
              <a:off x="6897138" y="3217550"/>
              <a:ext cx="774600" cy="36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8" name="Google Shape;548;p41"/>
            <p:cNvSpPr txBox="1"/>
            <p:nvPr/>
          </p:nvSpPr>
          <p:spPr>
            <a:xfrm>
              <a:off x="4741125" y="3585950"/>
              <a:ext cx="987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~1024 AU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9" name="Google Shape;549;p41"/>
            <p:cNvSpPr txBox="1"/>
            <p:nvPr/>
          </p:nvSpPr>
          <p:spPr>
            <a:xfrm>
              <a:off x="5640050" y="2862050"/>
              <a:ext cx="8382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~64 AU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0" name="Google Shape;550;p41"/>
            <p:cNvSpPr txBox="1"/>
            <p:nvPr/>
          </p:nvSpPr>
          <p:spPr>
            <a:xfrm>
              <a:off x="6566850" y="3585950"/>
              <a:ext cx="7134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~1024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1" name="Google Shape;551;p41"/>
            <p:cNvSpPr txBox="1"/>
            <p:nvPr/>
          </p:nvSpPr>
          <p:spPr>
            <a:xfrm>
              <a:off x="7556552" y="3344458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SS</a:t>
              </a:r>
              <a:endParaRPr b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2" name="Google Shape;552;p41"/>
            <p:cNvSpPr txBox="1"/>
            <p:nvPr/>
          </p:nvSpPr>
          <p:spPr>
            <a:xfrm>
              <a:off x="5728638" y="3344458"/>
              <a:ext cx="5343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SS</a:t>
              </a:r>
              <a:endParaRPr b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3" name="Google Shape;553;p41"/>
            <p:cNvSpPr txBox="1"/>
            <p:nvPr/>
          </p:nvSpPr>
          <p:spPr>
            <a:xfrm>
              <a:off x="6477947" y="2620550"/>
              <a:ext cx="8382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Merge Layers</a:t>
            </a:r>
            <a:endParaRPr/>
          </a:p>
        </p:txBody>
      </p:sp>
      <p:sp>
        <p:nvSpPr>
          <p:cNvPr id="559" name="Google Shape;559;p42"/>
          <p:cNvSpPr txBox="1"/>
          <p:nvPr>
            <p:ph idx="1" type="body"/>
          </p:nvPr>
        </p:nvSpPr>
        <p:spPr>
          <a:xfrm>
            <a:off x="311700" y="1152144"/>
            <a:ext cx="3950100" cy="1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 = 64, the total runtime is ~1152 AU.</a:t>
            </a:r>
            <a:endParaRPr/>
          </a:p>
          <a:p>
            <a:pPr indent="-685800" lvl="0" marL="1143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Merge</a:t>
            </a:r>
            <a:r>
              <a:rPr lang="en"/>
              <a:t>: ~64 AU</a:t>
            </a:r>
            <a:br>
              <a:rPr lang="en"/>
            </a:br>
            <a:r>
              <a:rPr lang="en"/>
              <a:t>+ 2(~32 AU)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Sort</a:t>
            </a:r>
            <a:r>
              <a:rPr lang="en"/>
              <a:t>: 4</a:t>
            </a:r>
            <a:r>
              <a:rPr lang="en"/>
              <a:t>(~256 AU)</a:t>
            </a:r>
            <a:endParaRPr/>
          </a:p>
        </p:txBody>
      </p:sp>
      <p:sp>
        <p:nvSpPr>
          <p:cNvPr id="560" name="Google Shape;56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61" name="Google Shape;561;p42"/>
          <p:cNvGraphicFramePr/>
          <p:nvPr/>
        </p:nvGraphicFramePr>
        <p:xfrm>
          <a:off x="512750" y="294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{9651119B-D044-449B-8BD9-31243D581685}</a:tableStyleId>
              </a:tblPr>
              <a:tblGrid>
                <a:gridCol w="1874525"/>
                <a:gridCol w="187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Sorting Algorithm</a:t>
                      </a:r>
                      <a:endParaRPr b="1" sz="16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Runtime (AU)</a:t>
                      </a:r>
                      <a:endParaRPr b="1" sz="16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Selection Sort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~4096 AU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 Merge Layer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~2112 AU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Two Merge Layers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~1152 AU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562" name="Google Shape;562;p42"/>
          <p:cNvGrpSpPr/>
          <p:nvPr/>
        </p:nvGrpSpPr>
        <p:grpSpPr>
          <a:xfrm>
            <a:off x="4573300" y="795450"/>
            <a:ext cx="3671498" cy="2044175"/>
            <a:chOff x="4573300" y="1100250"/>
            <a:chExt cx="3671498" cy="2044175"/>
          </a:xfrm>
        </p:grpSpPr>
        <p:grpSp>
          <p:nvGrpSpPr>
            <p:cNvPr id="563" name="Google Shape;563;p42"/>
            <p:cNvGrpSpPr/>
            <p:nvPr/>
          </p:nvGrpSpPr>
          <p:grpSpPr>
            <a:xfrm>
              <a:off x="4741125" y="1100250"/>
              <a:ext cx="3349727" cy="1320900"/>
              <a:chOff x="4741125" y="2620550"/>
              <a:chExt cx="3349727" cy="1320900"/>
            </a:xfrm>
          </p:grpSpPr>
          <p:sp>
            <p:nvSpPr>
              <p:cNvPr id="564" name="Google Shape;564;p42"/>
              <p:cNvSpPr/>
              <p:nvPr/>
            </p:nvSpPr>
            <p:spPr>
              <a:xfrm>
                <a:off x="6477938" y="2862050"/>
                <a:ext cx="838200" cy="355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N=64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5" name="Google Shape;565;p42"/>
              <p:cNvSpPr/>
              <p:nvPr/>
            </p:nvSpPr>
            <p:spPr>
              <a:xfrm>
                <a:off x="5728638" y="3585950"/>
                <a:ext cx="838200" cy="355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N=32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6" name="Google Shape;566;p42"/>
              <p:cNvSpPr/>
              <p:nvPr/>
            </p:nvSpPr>
            <p:spPr>
              <a:xfrm>
                <a:off x="7252638" y="3585950"/>
                <a:ext cx="838200" cy="355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N=32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567" name="Google Shape;567;p42"/>
              <p:cNvCxnSpPr>
                <a:stCxn id="565" idx="0"/>
                <a:endCxn id="564" idx="2"/>
              </p:cNvCxnSpPr>
              <p:nvPr/>
            </p:nvCxnSpPr>
            <p:spPr>
              <a:xfrm flipH="1" rot="10800000">
                <a:off x="6147738" y="3217550"/>
                <a:ext cx="749400" cy="368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568" name="Google Shape;568;p42"/>
              <p:cNvCxnSpPr>
                <a:stCxn id="566" idx="0"/>
                <a:endCxn id="564" idx="2"/>
              </p:cNvCxnSpPr>
              <p:nvPr/>
            </p:nvCxnSpPr>
            <p:spPr>
              <a:xfrm rot="10800000">
                <a:off x="6897138" y="3217550"/>
                <a:ext cx="774600" cy="368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569" name="Google Shape;569;p42"/>
              <p:cNvSpPr txBox="1"/>
              <p:nvPr/>
            </p:nvSpPr>
            <p:spPr>
              <a:xfrm>
                <a:off x="4741125" y="3585950"/>
                <a:ext cx="987600" cy="3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~32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0" name="Google Shape;570;p42"/>
              <p:cNvSpPr txBox="1"/>
              <p:nvPr/>
            </p:nvSpPr>
            <p:spPr>
              <a:xfrm>
                <a:off x="5640050" y="2862050"/>
                <a:ext cx="838200" cy="3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~64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1" name="Google Shape;571;p42"/>
              <p:cNvSpPr txBox="1"/>
              <p:nvPr/>
            </p:nvSpPr>
            <p:spPr>
              <a:xfrm>
                <a:off x="6566850" y="3585950"/>
                <a:ext cx="713400" cy="3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~32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2" name="Google Shape;572;p42"/>
              <p:cNvSpPr txBox="1"/>
              <p:nvPr/>
            </p:nvSpPr>
            <p:spPr>
              <a:xfrm>
                <a:off x="7556552" y="3344458"/>
                <a:ext cx="534300" cy="2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b="1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3" name="Google Shape;573;p42"/>
              <p:cNvSpPr txBox="1"/>
              <p:nvPr/>
            </p:nvSpPr>
            <p:spPr>
              <a:xfrm>
                <a:off x="5728638" y="3344458"/>
                <a:ext cx="534300" cy="2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b="1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4" name="Google Shape;574;p42"/>
              <p:cNvSpPr txBox="1"/>
              <p:nvPr/>
            </p:nvSpPr>
            <p:spPr>
              <a:xfrm>
                <a:off x="6477947" y="2620550"/>
                <a:ext cx="838200" cy="2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b="1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575" name="Google Shape;575;p42"/>
            <p:cNvSpPr/>
            <p:nvPr/>
          </p:nvSpPr>
          <p:spPr>
            <a:xfrm>
              <a:off x="5576238" y="2788920"/>
              <a:ext cx="4206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6301638" y="2788920"/>
              <a:ext cx="4206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7098792" y="2788920"/>
              <a:ext cx="4206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7824188" y="2788920"/>
              <a:ext cx="420600" cy="355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79" name="Google Shape;579;p42"/>
            <p:cNvCxnSpPr>
              <a:stCxn id="575" idx="0"/>
              <a:endCxn id="565" idx="2"/>
            </p:cNvCxnSpPr>
            <p:nvPr/>
          </p:nvCxnSpPr>
          <p:spPr>
            <a:xfrm flipH="1" rot="10800000">
              <a:off x="5786538" y="2421120"/>
              <a:ext cx="3612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0" name="Google Shape;580;p42"/>
            <p:cNvCxnSpPr>
              <a:stCxn id="576" idx="0"/>
              <a:endCxn id="565" idx="2"/>
            </p:cNvCxnSpPr>
            <p:nvPr/>
          </p:nvCxnSpPr>
          <p:spPr>
            <a:xfrm rot="10800000">
              <a:off x="6147738" y="2421120"/>
              <a:ext cx="3642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1" name="Google Shape;581;p42"/>
            <p:cNvCxnSpPr>
              <a:stCxn id="577" idx="0"/>
              <a:endCxn id="566" idx="2"/>
            </p:cNvCxnSpPr>
            <p:nvPr/>
          </p:nvCxnSpPr>
          <p:spPr>
            <a:xfrm flipH="1" rot="10800000">
              <a:off x="7309092" y="2421120"/>
              <a:ext cx="3627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2" name="Google Shape;582;p42"/>
            <p:cNvCxnSpPr>
              <a:stCxn id="578" idx="0"/>
              <a:endCxn id="566" idx="2"/>
            </p:cNvCxnSpPr>
            <p:nvPr/>
          </p:nvCxnSpPr>
          <p:spPr>
            <a:xfrm rot="10800000">
              <a:off x="7671788" y="2421120"/>
              <a:ext cx="3627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3" name="Google Shape;583;p42"/>
            <p:cNvSpPr txBox="1"/>
            <p:nvPr/>
          </p:nvSpPr>
          <p:spPr>
            <a:xfrm>
              <a:off x="557624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SS</a:t>
              </a:r>
              <a:endParaRPr b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42"/>
            <p:cNvSpPr txBox="1"/>
            <p:nvPr/>
          </p:nvSpPr>
          <p:spPr>
            <a:xfrm>
              <a:off x="630164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SS</a:t>
              </a:r>
              <a:endParaRPr b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5" name="Google Shape;585;p42"/>
            <p:cNvSpPr txBox="1"/>
            <p:nvPr/>
          </p:nvSpPr>
          <p:spPr>
            <a:xfrm>
              <a:off x="709879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SS</a:t>
              </a:r>
              <a:endParaRPr b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6" name="Google Shape;586;p42"/>
            <p:cNvSpPr txBox="1"/>
            <p:nvPr/>
          </p:nvSpPr>
          <p:spPr>
            <a:xfrm>
              <a:off x="782419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SS</a:t>
              </a:r>
              <a:endParaRPr b="1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7" name="Google Shape;587;p42"/>
            <p:cNvSpPr txBox="1"/>
            <p:nvPr/>
          </p:nvSpPr>
          <p:spPr>
            <a:xfrm>
              <a:off x="4573300" y="2788925"/>
              <a:ext cx="987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~256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Asymptotic Runtime Bound for dup1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2856075"/>
            <a:ext cx="85206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Give an </a:t>
            </a:r>
            <a:r>
              <a:rPr b="1" lang="en"/>
              <a:t>overall</a:t>
            </a:r>
            <a:r>
              <a:rPr lang="en"/>
              <a:t> asymptotic runtime bound for R as a combination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lang="en"/>
              <a:t>,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/>
              <a:t>, and/or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Ω</a:t>
            </a:r>
            <a:r>
              <a:rPr lang="en"/>
              <a:t> notation. Take into account both the best and the worst case runtimes (</a:t>
            </a:r>
            <a:r>
              <a:rPr i="1" lang="en"/>
              <a:t>R</a:t>
            </a:r>
            <a:r>
              <a:rPr b="1" baseline="-25000" lang="en"/>
              <a:t>best</a:t>
            </a:r>
            <a:r>
              <a:rPr lang="en"/>
              <a:t> and </a:t>
            </a:r>
            <a:r>
              <a:rPr i="1" lang="en"/>
              <a:t>R</a:t>
            </a:r>
            <a:r>
              <a:rPr b="1" baseline="-25000" lang="en"/>
              <a:t>worst</a:t>
            </a:r>
            <a:r>
              <a:rPr lang="en"/>
              <a:t>).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738" y="1251100"/>
            <a:ext cx="4224528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593" name="Google Shape;593;p43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r>
              <a:rPr lang="en"/>
              <a:t> algorithm merges </a:t>
            </a:r>
            <a:r>
              <a:rPr b="1" lang="en"/>
              <a:t>every layer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If array is of size 1, return.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Merge sort the left half.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Merge sort the right half.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Merge the two sorted halves.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N = 64, the total runtime is ~384 AU.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Top layer</a:t>
            </a:r>
            <a:r>
              <a:rPr lang="en"/>
              <a:t>: ~64 AU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Second layer</a:t>
            </a:r>
            <a:r>
              <a:rPr lang="en"/>
              <a:t>: 2(~32 AU) = ~64 AU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Third layer</a:t>
            </a:r>
            <a:r>
              <a:rPr lang="en"/>
              <a:t>: 4(~16 AU) = ~64 AU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i</a:t>
            </a:r>
            <a:r>
              <a:rPr b="1" baseline="30000" lang="en"/>
              <a:t>th</a:t>
            </a:r>
            <a:r>
              <a:rPr b="1" lang="en"/>
              <a:t> layer</a:t>
            </a:r>
            <a:r>
              <a:rPr lang="en"/>
              <a:t>: 2</a:t>
            </a:r>
            <a:r>
              <a:rPr b="1" baseline="30000" lang="en"/>
              <a:t>i - 1</a:t>
            </a:r>
            <a:r>
              <a:rPr lang="en"/>
              <a:t>(~64 AU / 2</a:t>
            </a:r>
            <a:r>
              <a:rPr b="1" baseline="30000" lang="en"/>
              <a:t>i - 1</a:t>
            </a:r>
            <a:r>
              <a:rPr lang="en"/>
              <a:t>) = ~64 AU</a:t>
            </a:r>
            <a:endParaRPr/>
          </a:p>
        </p:txBody>
      </p:sp>
      <p:sp>
        <p:nvSpPr>
          <p:cNvPr id="594" name="Google Shape;59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5" name="Google Shape;595;p43"/>
          <p:cNvGrpSpPr/>
          <p:nvPr/>
        </p:nvGrpSpPr>
        <p:grpSpPr>
          <a:xfrm>
            <a:off x="4573300" y="795450"/>
            <a:ext cx="3671498" cy="2044175"/>
            <a:chOff x="4573300" y="1100250"/>
            <a:chExt cx="3671498" cy="2044175"/>
          </a:xfrm>
        </p:grpSpPr>
        <p:grpSp>
          <p:nvGrpSpPr>
            <p:cNvPr id="596" name="Google Shape;596;p43"/>
            <p:cNvGrpSpPr/>
            <p:nvPr/>
          </p:nvGrpSpPr>
          <p:grpSpPr>
            <a:xfrm>
              <a:off x="4741125" y="1100250"/>
              <a:ext cx="3349727" cy="1320900"/>
              <a:chOff x="4741125" y="2620550"/>
              <a:chExt cx="3349727" cy="1320900"/>
            </a:xfrm>
          </p:grpSpPr>
          <p:sp>
            <p:nvSpPr>
              <p:cNvPr id="597" name="Google Shape;597;p43"/>
              <p:cNvSpPr/>
              <p:nvPr/>
            </p:nvSpPr>
            <p:spPr>
              <a:xfrm>
                <a:off x="6477938" y="2862050"/>
                <a:ext cx="838200" cy="355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N=64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8" name="Google Shape;598;p43"/>
              <p:cNvSpPr/>
              <p:nvPr/>
            </p:nvSpPr>
            <p:spPr>
              <a:xfrm>
                <a:off x="5728638" y="3585950"/>
                <a:ext cx="838200" cy="355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N=32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9" name="Google Shape;599;p43"/>
              <p:cNvSpPr/>
              <p:nvPr/>
            </p:nvSpPr>
            <p:spPr>
              <a:xfrm>
                <a:off x="7252638" y="3585950"/>
                <a:ext cx="838200" cy="355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N=32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600" name="Google Shape;600;p43"/>
              <p:cNvCxnSpPr>
                <a:stCxn id="598" idx="0"/>
                <a:endCxn id="597" idx="2"/>
              </p:cNvCxnSpPr>
              <p:nvPr/>
            </p:nvCxnSpPr>
            <p:spPr>
              <a:xfrm flipH="1" rot="10800000">
                <a:off x="6147738" y="3217550"/>
                <a:ext cx="749400" cy="368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01" name="Google Shape;601;p43"/>
              <p:cNvCxnSpPr>
                <a:stCxn id="599" idx="0"/>
                <a:endCxn id="597" idx="2"/>
              </p:cNvCxnSpPr>
              <p:nvPr/>
            </p:nvCxnSpPr>
            <p:spPr>
              <a:xfrm rot="10800000">
                <a:off x="6897138" y="3217550"/>
                <a:ext cx="774600" cy="368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02" name="Google Shape;602;p43"/>
              <p:cNvSpPr txBox="1"/>
              <p:nvPr/>
            </p:nvSpPr>
            <p:spPr>
              <a:xfrm>
                <a:off x="4741125" y="3585950"/>
                <a:ext cx="987600" cy="3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~32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3" name="Google Shape;603;p43"/>
              <p:cNvSpPr txBox="1"/>
              <p:nvPr/>
            </p:nvSpPr>
            <p:spPr>
              <a:xfrm>
                <a:off x="5640050" y="2862050"/>
                <a:ext cx="838200" cy="3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~64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4" name="Google Shape;604;p43"/>
              <p:cNvSpPr txBox="1"/>
              <p:nvPr/>
            </p:nvSpPr>
            <p:spPr>
              <a:xfrm>
                <a:off x="6566850" y="3585950"/>
                <a:ext cx="713400" cy="3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~32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5" name="Google Shape;605;p43"/>
              <p:cNvSpPr txBox="1"/>
              <p:nvPr/>
            </p:nvSpPr>
            <p:spPr>
              <a:xfrm>
                <a:off x="7556552" y="3344458"/>
                <a:ext cx="534300" cy="2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b="1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6" name="Google Shape;606;p43"/>
              <p:cNvSpPr txBox="1"/>
              <p:nvPr/>
            </p:nvSpPr>
            <p:spPr>
              <a:xfrm>
                <a:off x="5728638" y="3344458"/>
                <a:ext cx="534300" cy="2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b="1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7" name="Google Shape;607;p43"/>
              <p:cNvSpPr txBox="1"/>
              <p:nvPr/>
            </p:nvSpPr>
            <p:spPr>
              <a:xfrm>
                <a:off x="6477947" y="2620550"/>
                <a:ext cx="838200" cy="2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b="1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08" name="Google Shape;608;p43"/>
            <p:cNvSpPr/>
            <p:nvPr/>
          </p:nvSpPr>
          <p:spPr>
            <a:xfrm>
              <a:off x="5576238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301638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7098792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7824188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12" name="Google Shape;612;p43"/>
            <p:cNvCxnSpPr>
              <a:stCxn id="608" idx="0"/>
              <a:endCxn id="598" idx="2"/>
            </p:cNvCxnSpPr>
            <p:nvPr/>
          </p:nvCxnSpPr>
          <p:spPr>
            <a:xfrm flipH="1" rot="10800000">
              <a:off x="5786538" y="2421120"/>
              <a:ext cx="3612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3" name="Google Shape;613;p43"/>
            <p:cNvCxnSpPr>
              <a:stCxn id="609" idx="0"/>
              <a:endCxn id="598" idx="2"/>
            </p:cNvCxnSpPr>
            <p:nvPr/>
          </p:nvCxnSpPr>
          <p:spPr>
            <a:xfrm rot="10800000">
              <a:off x="6147738" y="2421120"/>
              <a:ext cx="3642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4" name="Google Shape;614;p43"/>
            <p:cNvCxnSpPr>
              <a:stCxn id="610" idx="0"/>
              <a:endCxn id="599" idx="2"/>
            </p:cNvCxnSpPr>
            <p:nvPr/>
          </p:nvCxnSpPr>
          <p:spPr>
            <a:xfrm flipH="1" rot="10800000">
              <a:off x="7309092" y="2421120"/>
              <a:ext cx="3627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5" name="Google Shape;615;p43"/>
            <p:cNvCxnSpPr>
              <a:stCxn id="611" idx="0"/>
              <a:endCxn id="599" idx="2"/>
            </p:cNvCxnSpPr>
            <p:nvPr/>
          </p:nvCxnSpPr>
          <p:spPr>
            <a:xfrm rot="10800000">
              <a:off x="7671788" y="2421120"/>
              <a:ext cx="3627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6" name="Google Shape;616;p43"/>
            <p:cNvSpPr txBox="1"/>
            <p:nvPr/>
          </p:nvSpPr>
          <p:spPr>
            <a:xfrm>
              <a:off x="557624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7" name="Google Shape;617;p43"/>
            <p:cNvSpPr txBox="1"/>
            <p:nvPr/>
          </p:nvSpPr>
          <p:spPr>
            <a:xfrm>
              <a:off x="630164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8" name="Google Shape;618;p43"/>
            <p:cNvSpPr txBox="1"/>
            <p:nvPr/>
          </p:nvSpPr>
          <p:spPr>
            <a:xfrm>
              <a:off x="709879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43"/>
            <p:cNvSpPr txBox="1"/>
            <p:nvPr/>
          </p:nvSpPr>
          <p:spPr>
            <a:xfrm>
              <a:off x="782419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43"/>
            <p:cNvSpPr txBox="1"/>
            <p:nvPr/>
          </p:nvSpPr>
          <p:spPr>
            <a:xfrm>
              <a:off x="4573300" y="2788925"/>
              <a:ext cx="987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~16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1" name="Google Shape;621;p43"/>
          <p:cNvGrpSpPr/>
          <p:nvPr/>
        </p:nvGrpSpPr>
        <p:grpSpPr>
          <a:xfrm>
            <a:off x="4213066" y="2839620"/>
            <a:ext cx="2148948" cy="723305"/>
            <a:chOff x="4573300" y="2421120"/>
            <a:chExt cx="2148948" cy="723305"/>
          </a:xfrm>
        </p:grpSpPr>
        <p:sp>
          <p:nvSpPr>
            <p:cNvPr id="622" name="Google Shape;622;p43"/>
            <p:cNvSpPr/>
            <p:nvPr/>
          </p:nvSpPr>
          <p:spPr>
            <a:xfrm>
              <a:off x="5576238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6301638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24" name="Google Shape;624;p43"/>
            <p:cNvCxnSpPr>
              <a:stCxn id="622" idx="0"/>
              <a:endCxn id="608" idx="2"/>
            </p:cNvCxnSpPr>
            <p:nvPr/>
          </p:nvCxnSpPr>
          <p:spPr>
            <a:xfrm flipH="1" rot="10800000">
              <a:off x="5786538" y="2421120"/>
              <a:ext cx="3603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5" name="Google Shape;625;p43"/>
            <p:cNvCxnSpPr>
              <a:stCxn id="623" idx="0"/>
              <a:endCxn id="608" idx="2"/>
            </p:cNvCxnSpPr>
            <p:nvPr/>
          </p:nvCxnSpPr>
          <p:spPr>
            <a:xfrm rot="10800000">
              <a:off x="6146838" y="2421120"/>
              <a:ext cx="3651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26" name="Google Shape;626;p43"/>
            <p:cNvSpPr txBox="1"/>
            <p:nvPr/>
          </p:nvSpPr>
          <p:spPr>
            <a:xfrm>
              <a:off x="557624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7" name="Google Shape;627;p43"/>
            <p:cNvSpPr txBox="1"/>
            <p:nvPr/>
          </p:nvSpPr>
          <p:spPr>
            <a:xfrm>
              <a:off x="630164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43"/>
            <p:cNvSpPr txBox="1"/>
            <p:nvPr/>
          </p:nvSpPr>
          <p:spPr>
            <a:xfrm>
              <a:off x="4573300" y="2788925"/>
              <a:ext cx="987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~8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29" name="Google Shape;629;p43"/>
          <p:cNvSpPr txBox="1"/>
          <p:nvPr/>
        </p:nvSpPr>
        <p:spPr>
          <a:xfrm>
            <a:off x="6362016" y="3207425"/>
            <a:ext cx="987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···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43"/>
          <p:cNvSpPr txBox="1"/>
          <p:nvPr/>
        </p:nvSpPr>
        <p:spPr>
          <a:xfrm>
            <a:off x="4984491" y="3943925"/>
            <a:ext cx="987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···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runtime of merge sort grow with respect to N, the total number of items?</a:t>
            </a:r>
            <a:endParaRPr/>
          </a:p>
        </p:txBody>
      </p:sp>
      <p:sp>
        <p:nvSpPr>
          <p:cNvPr id="636" name="Google Shape;63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7" name="Google Shape;6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68" y="418722"/>
            <a:ext cx="8778240" cy="351129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4" name="Google Shape;644;p45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vs. Linearithmic (N log N) vs. Quadratic Runtimes</a:t>
            </a:r>
            <a:endParaRPr/>
          </a:p>
        </p:txBody>
      </p:sp>
      <p:sp>
        <p:nvSpPr>
          <p:cNvPr id="645" name="Google Shape;645;p45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Algorithm Design (Jon Kleinberg, Éva Tardos/Pearson Education)</a:t>
            </a:r>
            <a:endParaRPr sz="6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46" name="Google Shape;646;p45"/>
          <p:cNvSpPr/>
          <p:nvPr/>
        </p:nvSpPr>
        <p:spPr>
          <a:xfrm>
            <a:off x="1583037" y="3590237"/>
            <a:ext cx="747600" cy="28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7" name="Google Shape;647;p45"/>
          <p:cNvSpPr/>
          <p:nvPr/>
        </p:nvSpPr>
        <p:spPr>
          <a:xfrm>
            <a:off x="3431340" y="3590237"/>
            <a:ext cx="747600" cy="28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8" name="Google Shape;648;p45"/>
          <p:cNvSpPr/>
          <p:nvPr/>
        </p:nvSpPr>
        <p:spPr>
          <a:xfrm>
            <a:off x="2507199" y="3590237"/>
            <a:ext cx="747600" cy="28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Calls vs. Work-per-Layer</a:t>
            </a:r>
            <a:endParaRPr/>
          </a:p>
        </p:txBody>
      </p:sp>
      <p:sp>
        <p:nvSpPr>
          <p:cNvPr id="654" name="Google Shape;654;p46"/>
          <p:cNvSpPr txBox="1"/>
          <p:nvPr>
            <p:ph idx="1" type="body"/>
          </p:nvPr>
        </p:nvSpPr>
        <p:spPr>
          <a:xfrm>
            <a:off x="311700" y="1152475"/>
            <a:ext cx="39999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f</a:t>
            </a:r>
            <a:r>
              <a:rPr b="1" lang="en">
                <a:solidFill>
                  <a:schemeClr val="accent1"/>
                </a:solidFill>
              </a:rPr>
              <a:t>3</a:t>
            </a:r>
            <a:r>
              <a:rPr lang="en"/>
              <a:t>. C(N): Count number of calls.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Since </a:t>
            </a:r>
            <a:r>
              <a:rPr b="1" lang="en"/>
              <a:t>work for each call is </a:t>
            </a:r>
            <a:r>
              <a:rPr b="1" lang="en"/>
              <a:t>constant</a:t>
            </a:r>
            <a:r>
              <a:rPr lang="en"/>
              <a:t>, Θ(1).</a:t>
            </a:r>
            <a:endParaRPr/>
          </a:p>
        </p:txBody>
      </p:sp>
      <p:sp>
        <p:nvSpPr>
          <p:cNvPr id="655" name="Google Shape;65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6" name="Google Shape;6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25" y="1571072"/>
            <a:ext cx="3898476" cy="721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25" y="2703096"/>
            <a:ext cx="1836501" cy="3291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8" name="Google Shape;658;p46"/>
          <p:cNvGrpSpPr/>
          <p:nvPr/>
        </p:nvGrpSpPr>
        <p:grpSpPr>
          <a:xfrm>
            <a:off x="917700" y="3166290"/>
            <a:ext cx="3698689" cy="1525742"/>
            <a:chOff x="4866600" y="3068225"/>
            <a:chExt cx="3698689" cy="1525742"/>
          </a:xfrm>
        </p:grpSpPr>
        <p:grpSp>
          <p:nvGrpSpPr>
            <p:cNvPr id="659" name="Google Shape;659;p46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60" name="Google Shape;660;p4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1" name="Google Shape;661;p4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2" name="Google Shape;662;p4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3" name="Google Shape;663;p4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4" name="Google Shape;664;p4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5" name="Google Shape;665;p4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6" name="Google Shape;666;p4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667" name="Google Shape;667;p46"/>
              <p:cNvCxnSpPr>
                <a:stCxn id="661" idx="0"/>
                <a:endCxn id="66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46"/>
              <p:cNvCxnSpPr>
                <a:stCxn id="662" idx="0"/>
                <a:endCxn id="66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46"/>
              <p:cNvCxnSpPr>
                <a:stCxn id="663" idx="0"/>
                <a:endCxn id="66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0" name="Google Shape;670;p46"/>
              <p:cNvCxnSpPr>
                <a:stCxn id="661" idx="2"/>
                <a:endCxn id="66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1" name="Google Shape;671;p46"/>
              <p:cNvCxnSpPr>
                <a:stCxn id="662" idx="2"/>
                <a:endCxn id="66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2" name="Google Shape;672;p46"/>
              <p:cNvCxnSpPr>
                <a:stCxn id="662" idx="2"/>
                <a:endCxn id="666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3" name="Google Shape;673;p46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674" name="Google Shape;674;p46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5" name="Google Shape;675;p46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6" name="Google Shape;676;p46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7" name="Google Shape;677;p46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8" name="Google Shape;678;p46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9" name="Google Shape;679;p46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80" name="Google Shape;680;p46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681" name="Google Shape;681;p46"/>
              <p:cNvCxnSpPr>
                <a:stCxn id="675" idx="0"/>
                <a:endCxn id="67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46"/>
              <p:cNvCxnSpPr>
                <a:stCxn id="676" idx="0"/>
                <a:endCxn id="67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46"/>
              <p:cNvCxnSpPr>
                <a:stCxn id="677" idx="0"/>
                <a:endCxn id="67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46"/>
              <p:cNvCxnSpPr>
                <a:stCxn id="675" idx="2"/>
                <a:endCxn id="67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46"/>
              <p:cNvCxnSpPr>
                <a:stCxn id="676" idx="2"/>
                <a:endCxn id="67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46"/>
              <p:cNvCxnSpPr>
                <a:stCxn id="676" idx="2"/>
                <a:endCxn id="680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7" name="Google Shape;687;p46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88" name="Google Shape;688;p46"/>
            <p:cNvCxnSpPr>
              <a:stCxn id="687" idx="2"/>
              <a:endCxn id="660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6"/>
            <p:cNvCxnSpPr>
              <a:stCxn id="687" idx="2"/>
              <a:endCxn id="674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0" name="Google Shape;690;p46"/>
          <p:cNvSpPr txBox="1"/>
          <p:nvPr>
            <p:ph idx="2" type="body"/>
          </p:nvPr>
        </p:nvSpPr>
        <p:spPr>
          <a:xfrm>
            <a:off x="4832400" y="1152475"/>
            <a:ext cx="3999900" cy="16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Merge sort</a:t>
            </a:r>
            <a:r>
              <a:rPr lang="en"/>
              <a:t>. C(N): Count array accesses.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Work for each call is </a:t>
            </a:r>
            <a:r>
              <a:rPr lang="en"/>
              <a:t>not the same</a:t>
            </a:r>
            <a:r>
              <a:rPr lang="en"/>
              <a:t>. </a:t>
            </a:r>
            <a:r>
              <a:rPr lang="en"/>
              <a:t>However, the </a:t>
            </a:r>
            <a:r>
              <a:rPr b="1" lang="en"/>
              <a:t>work per layer is the same</a:t>
            </a:r>
            <a:r>
              <a:rPr lang="en"/>
              <a:t>.</a:t>
            </a:r>
            <a:endParaRPr/>
          </a:p>
        </p:txBody>
      </p:sp>
      <p:grpSp>
        <p:nvGrpSpPr>
          <p:cNvPr id="691" name="Google Shape;691;p46"/>
          <p:cNvGrpSpPr/>
          <p:nvPr/>
        </p:nvGrpSpPr>
        <p:grpSpPr>
          <a:xfrm>
            <a:off x="5614100" y="2678275"/>
            <a:ext cx="3218198" cy="2044175"/>
            <a:chOff x="5026600" y="1100250"/>
            <a:chExt cx="3218198" cy="2044175"/>
          </a:xfrm>
        </p:grpSpPr>
        <p:grpSp>
          <p:nvGrpSpPr>
            <p:cNvPr id="692" name="Google Shape;692;p46"/>
            <p:cNvGrpSpPr/>
            <p:nvPr/>
          </p:nvGrpSpPr>
          <p:grpSpPr>
            <a:xfrm>
              <a:off x="5058775" y="1100250"/>
              <a:ext cx="3032077" cy="1320900"/>
              <a:chOff x="5058775" y="2620550"/>
              <a:chExt cx="3032077" cy="1320900"/>
            </a:xfrm>
          </p:grpSpPr>
          <p:sp>
            <p:nvSpPr>
              <p:cNvPr id="693" name="Google Shape;693;p46"/>
              <p:cNvSpPr/>
              <p:nvPr/>
            </p:nvSpPr>
            <p:spPr>
              <a:xfrm>
                <a:off x="6477938" y="2862050"/>
                <a:ext cx="838200" cy="355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N=64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94" name="Google Shape;694;p46"/>
              <p:cNvSpPr/>
              <p:nvPr/>
            </p:nvSpPr>
            <p:spPr>
              <a:xfrm>
                <a:off x="5728638" y="3585950"/>
                <a:ext cx="838200" cy="355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N=32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95" name="Google Shape;695;p46"/>
              <p:cNvSpPr/>
              <p:nvPr/>
            </p:nvSpPr>
            <p:spPr>
              <a:xfrm>
                <a:off x="7252638" y="3585950"/>
                <a:ext cx="838200" cy="355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N=32</a:t>
                </a:r>
                <a:endParaRPr b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696" name="Google Shape;696;p46"/>
              <p:cNvCxnSpPr>
                <a:stCxn id="694" idx="0"/>
                <a:endCxn id="693" idx="2"/>
              </p:cNvCxnSpPr>
              <p:nvPr/>
            </p:nvCxnSpPr>
            <p:spPr>
              <a:xfrm flipH="1" rot="10800000">
                <a:off x="6147738" y="3217550"/>
                <a:ext cx="749400" cy="368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97" name="Google Shape;697;p46"/>
              <p:cNvCxnSpPr>
                <a:stCxn id="695" idx="0"/>
                <a:endCxn id="693" idx="2"/>
              </p:cNvCxnSpPr>
              <p:nvPr/>
            </p:nvCxnSpPr>
            <p:spPr>
              <a:xfrm rot="10800000">
                <a:off x="6897138" y="3217550"/>
                <a:ext cx="774600" cy="368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98" name="Google Shape;698;p46"/>
              <p:cNvSpPr txBox="1"/>
              <p:nvPr/>
            </p:nvSpPr>
            <p:spPr>
              <a:xfrm>
                <a:off x="5058775" y="3585950"/>
                <a:ext cx="669900" cy="3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~32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99" name="Google Shape;699;p46"/>
              <p:cNvSpPr txBox="1"/>
              <p:nvPr/>
            </p:nvSpPr>
            <p:spPr>
              <a:xfrm>
                <a:off x="5640050" y="2862050"/>
                <a:ext cx="838200" cy="3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~64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0" name="Google Shape;700;p46"/>
              <p:cNvSpPr txBox="1"/>
              <p:nvPr/>
            </p:nvSpPr>
            <p:spPr>
              <a:xfrm>
                <a:off x="6566850" y="3585950"/>
                <a:ext cx="713400" cy="35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~32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1" name="Google Shape;701;p46"/>
              <p:cNvSpPr txBox="1"/>
              <p:nvPr/>
            </p:nvSpPr>
            <p:spPr>
              <a:xfrm>
                <a:off x="7556552" y="3344458"/>
                <a:ext cx="534300" cy="2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b="1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2" name="Google Shape;702;p46"/>
              <p:cNvSpPr txBox="1"/>
              <p:nvPr/>
            </p:nvSpPr>
            <p:spPr>
              <a:xfrm>
                <a:off x="5728638" y="3344458"/>
                <a:ext cx="534300" cy="2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b="1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3" name="Google Shape;703;p46"/>
              <p:cNvSpPr txBox="1"/>
              <p:nvPr/>
            </p:nvSpPr>
            <p:spPr>
              <a:xfrm>
                <a:off x="6477947" y="2620550"/>
                <a:ext cx="838200" cy="2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6AA84F"/>
                    </a:solidFill>
                    <a:latin typeface="Roboto"/>
                    <a:ea typeface="Roboto"/>
                    <a:cs typeface="Roboto"/>
                    <a:sym typeface="Roboto"/>
                  </a:rPr>
                  <a:t>M</a:t>
                </a:r>
                <a:endParaRPr b="1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4" name="Google Shape;704;p46"/>
            <p:cNvSpPr/>
            <p:nvPr/>
          </p:nvSpPr>
          <p:spPr>
            <a:xfrm>
              <a:off x="5576238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6301638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7098792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7824188" y="2788920"/>
              <a:ext cx="4206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8" name="Google Shape;708;p46"/>
            <p:cNvCxnSpPr>
              <a:stCxn id="704" idx="0"/>
              <a:endCxn id="694" idx="2"/>
            </p:cNvCxnSpPr>
            <p:nvPr/>
          </p:nvCxnSpPr>
          <p:spPr>
            <a:xfrm flipH="1" rot="10800000">
              <a:off x="5786538" y="2421120"/>
              <a:ext cx="3612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9" name="Google Shape;709;p46"/>
            <p:cNvCxnSpPr>
              <a:stCxn id="705" idx="0"/>
              <a:endCxn id="694" idx="2"/>
            </p:cNvCxnSpPr>
            <p:nvPr/>
          </p:nvCxnSpPr>
          <p:spPr>
            <a:xfrm rot="10800000">
              <a:off x="6147738" y="2421120"/>
              <a:ext cx="3642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0" name="Google Shape;710;p46"/>
            <p:cNvCxnSpPr>
              <a:stCxn id="706" idx="0"/>
              <a:endCxn id="695" idx="2"/>
            </p:cNvCxnSpPr>
            <p:nvPr/>
          </p:nvCxnSpPr>
          <p:spPr>
            <a:xfrm flipH="1" rot="10800000">
              <a:off x="7309092" y="2421120"/>
              <a:ext cx="3627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1" name="Google Shape;711;p46"/>
            <p:cNvCxnSpPr>
              <a:stCxn id="707" idx="0"/>
              <a:endCxn id="695" idx="2"/>
            </p:cNvCxnSpPr>
            <p:nvPr/>
          </p:nvCxnSpPr>
          <p:spPr>
            <a:xfrm rot="10800000">
              <a:off x="7671788" y="2421120"/>
              <a:ext cx="362700" cy="36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2" name="Google Shape;712;p46"/>
            <p:cNvSpPr txBox="1"/>
            <p:nvPr/>
          </p:nvSpPr>
          <p:spPr>
            <a:xfrm>
              <a:off x="557624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3" name="Google Shape;713;p46"/>
            <p:cNvSpPr txBox="1"/>
            <p:nvPr/>
          </p:nvSpPr>
          <p:spPr>
            <a:xfrm>
              <a:off x="630164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4" name="Google Shape;714;p46"/>
            <p:cNvSpPr txBox="1"/>
            <p:nvPr/>
          </p:nvSpPr>
          <p:spPr>
            <a:xfrm>
              <a:off x="709879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5" name="Google Shape;715;p46"/>
            <p:cNvSpPr txBox="1"/>
            <p:nvPr/>
          </p:nvSpPr>
          <p:spPr>
            <a:xfrm>
              <a:off x="7824198" y="2547425"/>
              <a:ext cx="4206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6" name="Google Shape;716;p46"/>
            <p:cNvSpPr txBox="1"/>
            <p:nvPr/>
          </p:nvSpPr>
          <p:spPr>
            <a:xfrm>
              <a:off x="5026600" y="2788925"/>
              <a:ext cx="5343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~16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7" name="Google Shape;717;p46"/>
          <p:cNvSpPr/>
          <p:nvPr/>
        </p:nvSpPr>
        <p:spPr>
          <a:xfrm>
            <a:off x="738550" y="3166400"/>
            <a:ext cx="110700" cy="1525800"/>
          </a:xfrm>
          <a:prstGeom prst="leftBrace">
            <a:avLst>
              <a:gd fmla="val 72605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6"/>
          <p:cNvSpPr/>
          <p:nvPr/>
        </p:nvSpPr>
        <p:spPr>
          <a:xfrm>
            <a:off x="5615350" y="2914525"/>
            <a:ext cx="110700" cy="2142300"/>
          </a:xfrm>
          <a:prstGeom prst="leftBrace">
            <a:avLst>
              <a:gd fmla="val 72605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6"/>
          <p:cNvSpPr txBox="1"/>
          <p:nvPr/>
        </p:nvSpPr>
        <p:spPr>
          <a:xfrm>
            <a:off x="5911875" y="4722450"/>
            <a:ext cx="987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···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46"/>
          <p:cNvSpPr txBox="1"/>
          <p:nvPr/>
        </p:nvSpPr>
        <p:spPr>
          <a:xfrm>
            <a:off x="7435875" y="4722450"/>
            <a:ext cx="987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···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1" name="Google Shape;72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950" y="3824003"/>
            <a:ext cx="273406" cy="21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1703" y="3853083"/>
            <a:ext cx="676199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8597" y="2275630"/>
            <a:ext cx="2652980" cy="292608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46"/>
          <p:cNvSpPr/>
          <p:nvPr/>
        </p:nvSpPr>
        <p:spPr>
          <a:xfrm>
            <a:off x="311700" y="3244650"/>
            <a:ext cx="1188600" cy="320100"/>
          </a:xfrm>
          <a:prstGeom prst="wedgeRoundRectCallout">
            <a:avLst>
              <a:gd fmla="val -32723" name="adj1"/>
              <a:gd fmla="val 84364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of layers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46"/>
          <p:cNvSpPr/>
          <p:nvPr/>
        </p:nvSpPr>
        <p:spPr>
          <a:xfrm>
            <a:off x="4908600" y="3244650"/>
            <a:ext cx="1188600" cy="320100"/>
          </a:xfrm>
          <a:prstGeom prst="wedgeRoundRectCallout">
            <a:avLst>
              <a:gd fmla="val -32723" name="adj1"/>
              <a:gd fmla="val 84364" name="adj2"/>
              <a:gd fmla="val 0" name="adj3"/>
            </a:avLst>
          </a:prstGeom>
          <a:solidFill>
            <a:schemeClr val="dk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 of layers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47"/>
          <p:cNvCxnSpPr>
            <a:stCxn id="731" idx="0"/>
            <a:endCxn id="732" idx="2"/>
          </p:cNvCxnSpPr>
          <p:nvPr/>
        </p:nvCxnSpPr>
        <p:spPr>
          <a:xfrm flipH="1" rot="5400000">
            <a:off x="5989350" y="3581375"/>
            <a:ext cx="152400" cy="97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47"/>
          <p:cNvCxnSpPr>
            <a:stCxn id="731" idx="0"/>
            <a:endCxn id="734" idx="2"/>
          </p:cNvCxnSpPr>
          <p:nvPr/>
        </p:nvCxnSpPr>
        <p:spPr>
          <a:xfrm rot="-5400000">
            <a:off x="6964800" y="3581225"/>
            <a:ext cx="152400" cy="97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47"/>
          <p:cNvCxnSpPr>
            <a:stCxn id="732" idx="0"/>
            <a:endCxn id="736" idx="2"/>
          </p:cNvCxnSpPr>
          <p:nvPr/>
        </p:nvCxnSpPr>
        <p:spPr>
          <a:xfrm rot="-5400000">
            <a:off x="5502000" y="3550625"/>
            <a:ext cx="1524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47"/>
          <p:cNvCxnSpPr>
            <a:stCxn id="734" idx="0"/>
            <a:endCxn id="738" idx="2"/>
          </p:cNvCxnSpPr>
          <p:nvPr/>
        </p:nvCxnSpPr>
        <p:spPr>
          <a:xfrm rot="-5400000">
            <a:off x="7452900" y="3550625"/>
            <a:ext cx="1524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47"/>
          <p:cNvCxnSpPr>
            <a:stCxn id="740" idx="0"/>
            <a:endCxn id="741" idx="2"/>
          </p:cNvCxnSpPr>
          <p:nvPr/>
        </p:nvCxnSpPr>
        <p:spPr>
          <a:xfrm rot="-5400000">
            <a:off x="5856750" y="1711470"/>
            <a:ext cx="417600" cy="9753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47"/>
          <p:cNvCxnSpPr>
            <a:stCxn id="743" idx="0"/>
            <a:endCxn id="741" idx="2"/>
          </p:cNvCxnSpPr>
          <p:nvPr/>
        </p:nvCxnSpPr>
        <p:spPr>
          <a:xfrm flipH="1" rot="5400000">
            <a:off x="6832050" y="1711470"/>
            <a:ext cx="417600" cy="9753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47"/>
          <p:cNvCxnSpPr>
            <a:stCxn id="738" idx="0"/>
            <a:endCxn id="743" idx="2"/>
          </p:cNvCxnSpPr>
          <p:nvPr/>
        </p:nvCxnSpPr>
        <p:spPr>
          <a:xfrm rot="-5400000">
            <a:off x="7452600" y="3032525"/>
            <a:ext cx="152400" cy="6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47"/>
          <p:cNvCxnSpPr>
            <a:stCxn id="736" idx="0"/>
            <a:endCxn id="740" idx="2"/>
          </p:cNvCxnSpPr>
          <p:nvPr/>
        </p:nvCxnSpPr>
        <p:spPr>
          <a:xfrm rot="-5400000">
            <a:off x="5502000" y="3032525"/>
            <a:ext cx="152400" cy="6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Google Shape;746;p4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Comprehending</a:t>
            </a:r>
            <a:r>
              <a:rPr lang="en">
                <a:solidFill>
                  <a:schemeClr val="lt2"/>
                </a:solidFill>
              </a:rPr>
              <a:t>. Understanding the implementation details of a program.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  <a:r>
              <a:rPr lang="en"/>
              <a:t>. Counting the number of steps in terms of N, the size of the input.</a:t>
            </a:r>
            <a:endParaRPr/>
          </a:p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Case Analysis</a:t>
            </a:r>
            <a:r>
              <a:rPr lang="en"/>
              <a:t>. How certain conditions affect the program execution.</a:t>
            </a:r>
            <a:endParaRPr/>
          </a:p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Asymptotic Analysis</a:t>
            </a:r>
            <a:r>
              <a:rPr lang="en"/>
              <a:t>. Describing what happens for very large N, as N→∞.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Formalizing</a:t>
            </a:r>
            <a:r>
              <a:rPr lang="en">
                <a:solidFill>
                  <a:schemeClr val="lt2"/>
                </a:solidFill>
              </a:rPr>
              <a:t>. Summarizing the final result in precise English or math notation.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47" name="Google Shape;747;p4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 Process</a:t>
            </a:r>
            <a:endParaRPr/>
          </a:p>
        </p:txBody>
      </p:sp>
      <p:sp>
        <p:nvSpPr>
          <p:cNvPr id="748" name="Google Shape;74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1" name="Google Shape;741;p47"/>
          <p:cNvSpPr txBox="1"/>
          <p:nvPr/>
        </p:nvSpPr>
        <p:spPr>
          <a:xfrm>
            <a:off x="5181600" y="1533150"/>
            <a:ext cx="2743200" cy="4572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dup1(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A)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9" name="Google Shape;749;p47"/>
          <p:cNvSpPr/>
          <p:nvPr/>
        </p:nvSpPr>
        <p:spPr>
          <a:xfrm>
            <a:off x="4876800" y="1228350"/>
            <a:ext cx="20118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Consider every pair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47"/>
          <p:cNvSpPr/>
          <p:nvPr/>
        </p:nvSpPr>
        <p:spPr>
          <a:xfrm>
            <a:off x="4755000" y="2407920"/>
            <a:ext cx="1645800" cy="54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Array contains a duplicate at front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47"/>
          <p:cNvSpPr/>
          <p:nvPr/>
        </p:nvSpPr>
        <p:spPr>
          <a:xfrm>
            <a:off x="6705600" y="2407920"/>
            <a:ext cx="1645800" cy="54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Array contains no duplicate items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47"/>
          <p:cNvSpPr/>
          <p:nvPr/>
        </p:nvSpPr>
        <p:spPr>
          <a:xfrm>
            <a:off x="4755000" y="3109025"/>
            <a:ext cx="16458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Constant time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47"/>
          <p:cNvSpPr/>
          <p:nvPr/>
        </p:nvSpPr>
        <p:spPr>
          <a:xfrm>
            <a:off x="6705600" y="3109025"/>
            <a:ext cx="16458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Quadratic time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47"/>
          <p:cNvSpPr/>
          <p:nvPr/>
        </p:nvSpPr>
        <p:spPr>
          <a:xfrm>
            <a:off x="4755000" y="3627125"/>
            <a:ext cx="16458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Best: Θ(1)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47"/>
          <p:cNvSpPr/>
          <p:nvPr/>
        </p:nvSpPr>
        <p:spPr>
          <a:xfrm>
            <a:off x="6705900" y="3627125"/>
            <a:ext cx="16458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Worst: Θ(N</a:t>
            </a:r>
            <a:r>
              <a:rPr b="1"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47"/>
          <p:cNvSpPr/>
          <p:nvPr/>
        </p:nvSpPr>
        <p:spPr>
          <a:xfrm>
            <a:off x="4755000" y="4145225"/>
            <a:ext cx="35964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Overall: Ω(1) and O(N</a:t>
            </a:r>
            <a:r>
              <a:rPr b="1"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47"/>
          <p:cNvSpPr/>
          <p:nvPr/>
        </p:nvSpPr>
        <p:spPr>
          <a:xfrm>
            <a:off x="6894000" y="2039088"/>
            <a:ext cx="1280100" cy="3201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Worst case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47"/>
          <p:cNvSpPr/>
          <p:nvPr/>
        </p:nvSpPr>
        <p:spPr>
          <a:xfrm>
            <a:off x="4983600" y="2039088"/>
            <a:ext cx="1188600" cy="3201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Best case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57" name="Google Shape;75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Theoretical analysis of algorithm performance requires </a:t>
            </a:r>
            <a:r>
              <a:rPr b="1" lang="en"/>
              <a:t>careful thought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There are </a:t>
            </a:r>
            <a:r>
              <a:rPr b="1" lang="en"/>
              <a:t>no magic shortcuts</a:t>
            </a:r>
            <a:r>
              <a:rPr lang="en"/>
              <a:t> for analyzing code. Use strategies!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Find the exact count of steps.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Write out examples.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Use a geometric argument–visualizations!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Many runtime problems you’ll do in this class resemble one of the 3 problems from today. See textbook, study guide, and discussion for more practice.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Going from N</a:t>
            </a:r>
            <a:r>
              <a:rPr b="1" baseline="30000" lang="en"/>
              <a:t>2</a:t>
            </a:r>
            <a:r>
              <a:rPr lang="en"/>
              <a:t> to N log N is an enormous difference.</a:t>
            </a:r>
            <a:endParaRPr/>
          </a:p>
        </p:txBody>
      </p:sp>
      <p:sp>
        <p:nvSpPr>
          <p:cNvPr id="758" name="Google Shape;75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</a:t>
            </a:r>
            <a:r>
              <a:rPr lang="en"/>
              <a:t> Runtime Bounds for dup1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2856075"/>
            <a:ext cx="8520600" cy="18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case</a:t>
            </a:r>
            <a:r>
              <a:rPr lang="en"/>
              <a:t>:	</a:t>
            </a:r>
            <a:r>
              <a:rPr lang="en"/>
              <a:t>Ω(1) and </a:t>
            </a:r>
            <a:r>
              <a:rPr lang="en"/>
              <a:t>O(1), therefore Θ(1).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Worst case</a:t>
            </a:r>
            <a:r>
              <a:rPr lang="en"/>
              <a:t>:	</a:t>
            </a:r>
            <a:r>
              <a:rPr lang="en"/>
              <a:t>Ω(N</a:t>
            </a:r>
            <a:r>
              <a:rPr b="1" baseline="30000" lang="en"/>
              <a:t>2</a:t>
            </a:r>
            <a:r>
              <a:rPr lang="en"/>
              <a:t>) and O(N</a:t>
            </a:r>
            <a:r>
              <a:rPr b="1" baseline="30000" lang="en"/>
              <a:t>2</a:t>
            </a:r>
            <a:r>
              <a:rPr lang="en"/>
              <a:t>), therefore </a:t>
            </a:r>
            <a:r>
              <a:rPr lang="en"/>
              <a:t>Θ(N</a:t>
            </a:r>
            <a:r>
              <a:rPr b="1" baseline="30000" lang="en"/>
              <a:t>2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Overall</a:t>
            </a:r>
            <a:r>
              <a:rPr lang="en"/>
              <a:t>:		</a:t>
            </a:r>
            <a:r>
              <a:rPr lang="en"/>
              <a:t>Ω(1) and O(N</a:t>
            </a:r>
            <a:r>
              <a:rPr b="1" baseline="30000" lang="en"/>
              <a:t>2</a:t>
            </a:r>
            <a:r>
              <a:rPr lang="en"/>
              <a:t>).</a:t>
            </a:r>
            <a:br>
              <a:rPr lang="en"/>
            </a:br>
            <a:r>
              <a:rPr lang="en"/>
              <a:t>			Because the Ω and O bounds do not agree, Θ-bound </a:t>
            </a:r>
            <a:r>
              <a:rPr b="1" lang="en"/>
              <a:t>does not exist</a:t>
            </a:r>
            <a:r>
              <a:rPr lang="en"/>
              <a:t>.</a:t>
            </a:r>
            <a:endParaRPr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738" y="1251100"/>
            <a:ext cx="4224528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8"/>
          <p:cNvCxnSpPr>
            <a:stCxn id="98" idx="0"/>
            <a:endCxn id="99" idx="2"/>
          </p:cNvCxnSpPr>
          <p:nvPr/>
        </p:nvCxnSpPr>
        <p:spPr>
          <a:xfrm flipH="1" rot="5400000">
            <a:off x="5989350" y="3581375"/>
            <a:ext cx="152400" cy="97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>
            <a:stCxn id="98" idx="0"/>
            <a:endCxn id="101" idx="2"/>
          </p:cNvCxnSpPr>
          <p:nvPr/>
        </p:nvCxnSpPr>
        <p:spPr>
          <a:xfrm rot="-5400000">
            <a:off x="6964800" y="3581225"/>
            <a:ext cx="152400" cy="97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>
            <a:stCxn id="99" idx="0"/>
            <a:endCxn id="103" idx="2"/>
          </p:cNvCxnSpPr>
          <p:nvPr/>
        </p:nvCxnSpPr>
        <p:spPr>
          <a:xfrm rot="-5400000">
            <a:off x="5502000" y="3550625"/>
            <a:ext cx="1524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>
            <a:stCxn id="101" idx="0"/>
            <a:endCxn id="105" idx="2"/>
          </p:cNvCxnSpPr>
          <p:nvPr/>
        </p:nvCxnSpPr>
        <p:spPr>
          <a:xfrm rot="-5400000">
            <a:off x="7452900" y="3550625"/>
            <a:ext cx="1524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stCxn id="107" idx="0"/>
            <a:endCxn id="108" idx="2"/>
          </p:cNvCxnSpPr>
          <p:nvPr/>
        </p:nvCxnSpPr>
        <p:spPr>
          <a:xfrm rot="-5400000">
            <a:off x="5856750" y="1711470"/>
            <a:ext cx="417600" cy="9753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>
            <a:stCxn id="110" idx="0"/>
            <a:endCxn id="108" idx="2"/>
          </p:cNvCxnSpPr>
          <p:nvPr/>
        </p:nvCxnSpPr>
        <p:spPr>
          <a:xfrm flipH="1" rot="5400000">
            <a:off x="6832050" y="1711470"/>
            <a:ext cx="417600" cy="9753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>
            <a:stCxn id="105" idx="0"/>
            <a:endCxn id="110" idx="2"/>
          </p:cNvCxnSpPr>
          <p:nvPr/>
        </p:nvCxnSpPr>
        <p:spPr>
          <a:xfrm rot="-5400000">
            <a:off x="7452600" y="3032525"/>
            <a:ext cx="152400" cy="6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103" idx="0"/>
            <a:endCxn id="107" idx="2"/>
          </p:cNvCxnSpPr>
          <p:nvPr/>
        </p:nvCxnSpPr>
        <p:spPr>
          <a:xfrm rot="-5400000">
            <a:off x="5502000" y="3032525"/>
            <a:ext cx="152400" cy="6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Comprehending</a:t>
            </a:r>
            <a:r>
              <a:rPr lang="en">
                <a:solidFill>
                  <a:schemeClr val="lt2"/>
                </a:solidFill>
              </a:rPr>
              <a:t>. Understanding the implementation details of a program.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  <a:r>
              <a:rPr lang="en"/>
              <a:t>. Counting the number of steps in terms of N, the size of the input.</a:t>
            </a:r>
            <a:endParaRPr/>
          </a:p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Case Analysis</a:t>
            </a:r>
            <a:r>
              <a:rPr lang="en"/>
              <a:t>. How certain conditions affect the program execution.</a:t>
            </a:r>
            <a:endParaRPr/>
          </a:p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Asymptotic Analysis</a:t>
            </a:r>
            <a:r>
              <a:rPr lang="en"/>
              <a:t>. Describing what happens for very large N, as N→∞.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Formalizing</a:t>
            </a:r>
            <a:r>
              <a:rPr lang="en">
                <a:solidFill>
                  <a:schemeClr val="lt2"/>
                </a:solidFill>
              </a:rPr>
              <a:t>. Summarizing the final result in precise English or math notation.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 Process</a:t>
            </a:r>
            <a:endParaRPr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5181600" y="1533150"/>
            <a:ext cx="2743200" cy="4572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dup1(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A)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876800" y="1228350"/>
            <a:ext cx="20118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Consider every pair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4755000" y="2407920"/>
            <a:ext cx="1645800" cy="54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Array contains a duplicate at front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6705600" y="2407920"/>
            <a:ext cx="1645800" cy="54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Array contains no duplicate items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755000" y="3109025"/>
            <a:ext cx="16458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Constant time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705600" y="3109025"/>
            <a:ext cx="16458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Quadratic time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755000" y="3627125"/>
            <a:ext cx="16458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Best: Θ(1)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6705900" y="3627125"/>
            <a:ext cx="16458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Worst: Θ(N</a:t>
            </a:r>
            <a:r>
              <a:rPr b="1"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755000" y="4145225"/>
            <a:ext cx="3596400" cy="36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Overall: Ω(1) and O(N</a:t>
            </a:r>
            <a:r>
              <a:rPr b="1" baseline="300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6894000" y="2039088"/>
            <a:ext cx="1280100" cy="3201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Worst case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4983600" y="2039088"/>
            <a:ext cx="1188600" cy="3201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Best case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Iteration</a:t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</a:t>
            </a:r>
            <a:r>
              <a:rPr lang="en"/>
              <a:t>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Exact Count of == Operations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177525" y="237744"/>
            <a:ext cx="4572000" cy="22404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N = A.length; </a:t>
            </a:r>
            <a:r>
              <a:rPr lang="en" sz="1600">
                <a:solidFill>
                  <a:srgbClr val="93A1A1"/>
                </a:solidFill>
                <a:latin typeface="Roboto Mono"/>
                <a:ea typeface="Roboto Mono"/>
                <a:cs typeface="Roboto Mono"/>
                <a:sym typeface="Roboto Mono"/>
              </a:rPr>
              <a:t>// N == 6</a:t>
            </a:r>
            <a:endParaRPr sz="1600">
              <a:solidFill>
                <a:srgbClr val="93A1A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i &lt; N; i +=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j = i +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j &lt; N; j +=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(A[i] == A[j])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708675" y="237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848" y="2630550"/>
            <a:ext cx="5483785" cy="25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538" y="2997180"/>
            <a:ext cx="5486399" cy="251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5353" y="3518100"/>
            <a:ext cx="5442671" cy="2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433975" y="237750"/>
            <a:ext cx="2748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08675" y="2477975"/>
            <a:ext cx="224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1   2   3   4   5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05375" y="237750"/>
            <a:ext cx="2748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708675" y="2706575"/>
            <a:ext cx="224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3620" y="3886200"/>
            <a:ext cx="2298746" cy="2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4294967295" type="body"/>
          </p:nvPr>
        </p:nvSpPr>
        <p:spPr>
          <a:xfrm>
            <a:off x="311700" y="3014400"/>
            <a:ext cx="26373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4008" lvl="0" marL="64008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“</a:t>
            </a: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The worst case order of growth of the runtime for dup1 is N</a:t>
            </a:r>
            <a:r>
              <a:rPr b="1" baseline="30000" lang="en">
                <a:latin typeface="Roboto Slab"/>
                <a:ea typeface="Roboto Slab"/>
                <a:cs typeface="Roboto Slab"/>
                <a:sym typeface="Roboto Slab"/>
              </a:rPr>
              <a:t>2</a:t>
            </a: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.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”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</a:t>
            </a:r>
            <a:r>
              <a:rPr lang="en"/>
              <a:t>: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Geometric Argument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3177525" y="237744"/>
            <a:ext cx="4572000" cy="22404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N = A.length; </a:t>
            </a:r>
            <a:r>
              <a:rPr lang="en" sz="1600">
                <a:solidFill>
                  <a:srgbClr val="93A1A1"/>
                </a:solidFill>
                <a:latin typeface="Roboto Mono"/>
                <a:ea typeface="Roboto Mono"/>
                <a:cs typeface="Roboto Mono"/>
                <a:sym typeface="Roboto Mono"/>
              </a:rPr>
              <a:t>// N == 6</a:t>
            </a:r>
            <a:endParaRPr sz="1600">
              <a:solidFill>
                <a:srgbClr val="93A1A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i &lt; N; i +=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j = i +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j &lt; N; j +=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(A[i] == A[j])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49" name="Google Shape;149;p21"/>
          <p:cNvGraphicFramePr/>
          <p:nvPr/>
        </p:nvGraphicFramePr>
        <p:xfrm>
          <a:off x="708675" y="237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{2DCD5D77-725B-4725-8DA3-046B63594984}</a:tableStyleId>
              </a:tblPr>
              <a:tblGrid>
                <a:gridCol w="373375"/>
                <a:gridCol w="373375"/>
                <a:gridCol w="373375"/>
                <a:gridCol w="373375"/>
                <a:gridCol w="373375"/>
                <a:gridCol w="373375"/>
              </a:tblGrid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1"/>
          <p:cNvSpPr txBox="1"/>
          <p:nvPr/>
        </p:nvSpPr>
        <p:spPr>
          <a:xfrm>
            <a:off x="433975" y="237750"/>
            <a:ext cx="2748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08675" y="2477975"/>
            <a:ext cx="224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0   1   2   3   4   5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205375" y="237750"/>
            <a:ext cx="2748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708675" y="2706575"/>
            <a:ext cx="2240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endParaRPr b="1"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21"/>
          <p:cNvSpPr txBox="1"/>
          <p:nvPr>
            <p:ph idx="4294967295" type="body"/>
          </p:nvPr>
        </p:nvSpPr>
        <p:spPr>
          <a:xfrm>
            <a:off x="311700" y="3014400"/>
            <a:ext cx="26373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4008" lvl="0" marL="64008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“</a:t>
            </a: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The worst case order of growth of the runtime for dup1 is N</a:t>
            </a:r>
            <a:r>
              <a:rPr b="1" baseline="30000" lang="en">
                <a:latin typeface="Roboto Slab"/>
                <a:ea typeface="Roboto Slab"/>
                <a:cs typeface="Roboto Slab"/>
                <a:sym typeface="Roboto Slab"/>
              </a:rPr>
              <a:t>2</a:t>
            </a:r>
            <a:r>
              <a:rPr b="1" lang="en">
                <a:latin typeface="Roboto Slab"/>
                <a:ea typeface="Roboto Slab"/>
                <a:cs typeface="Roboto Slab"/>
                <a:sym typeface="Roboto Slab"/>
              </a:rPr>
              <a:t>.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”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3177375" y="3014400"/>
            <a:ext cx="4572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Area of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right triangle of side length N - 1.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 of growth of area is N</a:t>
            </a:r>
            <a:r>
              <a:rPr b="1" baseline="30000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Party: Attempt 1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"/>
              <a:t>1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"/>
              <a:t>log N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"/>
              <a:t>N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"/>
              <a:t>N log N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AutoNum type="alphaUcPeriod"/>
            </a:pPr>
            <a:r>
              <a:rPr lang="en"/>
              <a:t>N</a:t>
            </a:r>
            <a:r>
              <a:rPr b="1" baseline="30000" lang="en"/>
              <a:t>2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Roboto"/>
              <a:buAutoNum type="alphaUcPeriod"/>
            </a:pPr>
            <a:r>
              <a:rPr lang="en"/>
              <a:t>Other</a:t>
            </a:r>
            <a:endParaRPr/>
          </a:p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4882900" y="448050"/>
            <a:ext cx="4261200" cy="4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printParty(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N)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 = </a:t>
            </a:r>
            <a:r>
              <a:rPr lang="en" sz="14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i &lt;= N; i *= </a:t>
            </a:r>
            <a:r>
              <a:rPr lang="en" sz="14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j = </a:t>
            </a:r>
            <a:r>
              <a:rPr lang="en" sz="14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j &lt; i; j += </a:t>
            </a:r>
            <a:r>
              <a:rPr lang="en" sz="14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.out.println(</a:t>
            </a:r>
            <a:r>
              <a:rPr lang="en" sz="14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/>
          </a:p>
        </p:txBody>
      </p:sp>
      <p:sp>
        <p:nvSpPr>
          <p:cNvPr id="164" name="Google Shape;164;p22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3017550" y="4068925"/>
            <a:ext cx="3108900" cy="59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Note that there’s only one case. No separate case analysis!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0EC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