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Cousine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BAAF38-64C9-4246-A22B-2A3487DE92CC}">
  <a:tblStyle styleId="{01BAAF38-64C9-4246-A22B-2A3487DE9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Cousine-bold.fntdata"/><Relationship Id="rId45" Type="http://schemas.openxmlformats.org/officeDocument/2006/relationships/font" Target="fonts/Cousi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usine-boldItalic.fntdata"/><Relationship Id="rId47" Type="http://schemas.openxmlformats.org/officeDocument/2006/relationships/font" Target="fonts/Cousine-italic.fntdata"/><Relationship Id="rId49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0e77e7f7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0e77e7f7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Binary search trees are related to OrderedLinkedSets. What do we know about the relationship between the square symbol and the triangle symbol?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Based on the ordering given by the binary search tree to the left, fill in the tree to the right with valid symbols.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e77e7f7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0e77e7f7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e77e7f7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0e77e7f7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</a:t>
            </a:r>
            <a:r>
              <a:rPr lang="en"/>
              <a:t>In which of the five labeled nodes can the pentagon symbol reside?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e77e7f7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0e77e7f7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0e77e7f7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0e77e7f7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If we search a left subtree, how does that change the </a:t>
            </a:r>
            <a:r>
              <a:rPr b="1" lang="en"/>
              <a:t>lower</a:t>
            </a:r>
            <a:r>
              <a:rPr lang="en"/>
              <a:t> limit on the keys? The </a:t>
            </a:r>
            <a:r>
              <a:rPr b="1" lang="en"/>
              <a:t>upper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limit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If we search a right subtree, how does that change the </a:t>
            </a:r>
            <a:r>
              <a:rPr b="1" lang="en"/>
              <a:t>lower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limit</a:t>
            </a:r>
            <a:r>
              <a:rPr lang="en"/>
              <a:t> on the keys? The </a:t>
            </a:r>
            <a:r>
              <a:rPr b="1" lang="en"/>
              <a:t>upper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limit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0e77e7f7e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0e77e7f7e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purpose of this formal definition of key comparison? How do we apply these rules to numbers vs. arbitrary objects?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might we allow duplicate keys in our binary search tree in spite of these rules? What are the potential problems that arise?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0e77e7f7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0e77e7f7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some algorithms that rely on the Binary Search Tree Invariant.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0e77e7f7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0e77e7f7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0e77e7f7e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0e77e7f7e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yet have a formal definition for the concept of bushiness. Use the example as a visual aid.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is the runtime to complete a search on a </a:t>
            </a:r>
            <a:r>
              <a:rPr b="1" lang="en"/>
              <a:t>bushy BST</a:t>
            </a:r>
            <a:r>
              <a:rPr lang="en"/>
              <a:t> in the worst case, where N is the number of nodes?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best case runtime?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0e77e7f7e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0e77e7f7e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e77e7f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e77e7f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oftentimes abuse the terminology a bit by saying things like, “each parent is the sum of its children”.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does the “root node” refer to? What does the “root value” refer to?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0e77e7f7e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0e77e7f7e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the height of a tree that only consists of a single leaf? How many edges are between the root node and the (only) leaf node in this tiny tree?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e77e7f7e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e77e7f7e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sometimes see code that exhibits “arm’s-length recursion.” Consider these two unnecessary base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if (T.left == null)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T.left = new BST(ik);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else if (T.right == null)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  T.right = new BST(ik);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does the code given in the slide handle the arm’s-length recursion scenario?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0e77e7f7e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0e77e7f7e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0e77e7f7e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0e77e7f7e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Give pseudocode for the removing a leaf from a tree.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0e77e7f7e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0e77e7f7e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simple modification can we make to the tree to remove the value </a:t>
            </a:r>
            <a:r>
              <a:rPr b="1" lang="en"/>
              <a:t>flat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e77e7f7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e77e7f7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Suppose the </a:t>
            </a:r>
            <a:r>
              <a:rPr lang="en"/>
              <a:t>subtree of flat was a right child, </a:t>
            </a:r>
            <a:r>
              <a:rPr lang="en"/>
              <a:t>instead of a left child (elf). Why does this answer still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Give pseudocode for the removing a node with one child from a tree.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60e77e7f7e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60e77e7f7e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0e77e7f7e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60e77e7f7e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Does the node with the value </a:t>
            </a:r>
            <a:r>
              <a:rPr b="1" lang="en"/>
              <a:t>bag</a:t>
            </a:r>
            <a:r>
              <a:rPr lang="en"/>
              <a:t> work?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0e77e7f7e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0e77e7f7e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procedure is also sometimes called “Hibbard Deletion”.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are the predecessor and successor nodes guaranteed to have 0 or 1 children?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0e77e7f7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60e77e7f7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Give pseudocode for the removing a node with two children from a tree.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f8ed21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f8ed21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might we implement the Set or Map ADT with Linked Nodes?</a:t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0e77e7f7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0e77e7f7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60e77e7f7e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60e77e7f7e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60e77e7f7e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60e77e7f7e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60e77e7f7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60e77e7f7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would we represent a count of words, i.e. a map?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Give an insertion order that would result in the particular tree shown in the slide.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60e77e7f7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60e77e7f7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runtime for finding a particular value?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60eeb0f0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60eeb0f0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the ADT implementer, we always had to keep in mind our invariants when thinking through the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does the Binary Search Tree Invariant affect the implementation of contains, add, and remove?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e77e7f7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e77e7f7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e77e7f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e77e7f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e77e7f7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e77e7f7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won’t be discussing skip lists in depth, but hold onto this idea of creating shortcuts.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e77e7f7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e77e7f7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keys to the left of the entry point are less-than D (come before it in the alphabet) while all the keys to the right of the entry point are greater-than 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e77e7f7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e77e7f7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does this change affect the worst-case search time?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can we improve this optimization?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e77e7f7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e77e7f7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this pattern of recursive subdivision in merge sort, and it’s here again!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worst-case search time?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m.wikipedia.org/wiki/Skip_li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Sets, Maps, and BSTs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principles for understanding Binary Search Trees and how they affect the implementation of the data structure.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Theory</a:t>
            </a:r>
            <a:endParaRPr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311700" y="1152475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Based on the ordering given by the binary search tree to the left,</a:t>
            </a:r>
            <a:br>
              <a:rPr lang="en"/>
            </a:br>
            <a:r>
              <a:rPr lang="en"/>
              <a:t>fill in the tree to the right with valid symbols.</a:t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7" name="Google Shape;267;p23"/>
          <p:cNvGrpSpPr/>
          <p:nvPr/>
        </p:nvGrpSpPr>
        <p:grpSpPr>
          <a:xfrm>
            <a:off x="890700" y="1990675"/>
            <a:ext cx="3414600" cy="2767200"/>
            <a:chOff x="805700" y="702875"/>
            <a:chExt cx="3414600" cy="2767200"/>
          </a:xfrm>
        </p:grpSpPr>
        <p:cxnSp>
          <p:nvCxnSpPr>
            <p:cNvPr id="268" name="Google Shape;268;p23"/>
            <p:cNvCxnSpPr>
              <a:stCxn id="269" idx="0"/>
              <a:endCxn id="270" idx="2"/>
            </p:cNvCxnSpPr>
            <p:nvPr/>
          </p:nvCxnSpPr>
          <p:spPr>
            <a:xfrm rot="10800000">
              <a:off x="3427400" y="19460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3"/>
            <p:cNvCxnSpPr>
              <a:stCxn id="272" idx="0"/>
              <a:endCxn id="269" idx="2"/>
            </p:cNvCxnSpPr>
            <p:nvPr/>
          </p:nvCxnSpPr>
          <p:spPr>
            <a:xfrm flipH="1" rot="10800000">
              <a:off x="3579800" y="2708075"/>
              <a:ext cx="3048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3"/>
            <p:cNvCxnSpPr>
              <a:stCxn id="274" idx="0"/>
              <a:endCxn id="270" idx="2"/>
            </p:cNvCxnSpPr>
            <p:nvPr/>
          </p:nvCxnSpPr>
          <p:spPr>
            <a:xfrm flipH="1" rot="10800000">
              <a:off x="2970200" y="19460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>
              <a:stCxn id="270" idx="0"/>
              <a:endCxn id="276" idx="2"/>
            </p:cNvCxnSpPr>
            <p:nvPr/>
          </p:nvCxnSpPr>
          <p:spPr>
            <a:xfrm rot="10800000">
              <a:off x="2513000" y="11840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3"/>
            <p:cNvCxnSpPr>
              <a:stCxn id="278" idx="2"/>
              <a:endCxn id="279" idx="0"/>
            </p:cNvCxnSpPr>
            <p:nvPr/>
          </p:nvCxnSpPr>
          <p:spPr>
            <a:xfrm flipH="1">
              <a:off x="1141400" y="19460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3"/>
            <p:cNvCxnSpPr>
              <a:stCxn id="278" idx="0"/>
              <a:endCxn id="276" idx="2"/>
            </p:cNvCxnSpPr>
            <p:nvPr/>
          </p:nvCxnSpPr>
          <p:spPr>
            <a:xfrm flipH="1" rot="10800000">
              <a:off x="1598600" y="11840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23"/>
            <p:cNvSpPr/>
            <p:nvPr/>
          </p:nvSpPr>
          <p:spPr>
            <a:xfrm>
              <a:off x="2177300" y="702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262900" y="1464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05700" y="2226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3091700" y="1464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634500" y="2226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3548900" y="2226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3244100" y="29888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372600" y="803075"/>
              <a:ext cx="280800" cy="2808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1436300" y="1565075"/>
              <a:ext cx="324600" cy="2808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287000" y="1565075"/>
              <a:ext cx="280800" cy="280800"/>
            </a:xfrm>
            <a:prstGeom prst="diamond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829800" y="2315675"/>
              <a:ext cx="280800" cy="30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001000" y="2327075"/>
              <a:ext cx="280800" cy="280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744200" y="2345825"/>
              <a:ext cx="280800" cy="243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439400" y="3089075"/>
              <a:ext cx="280800" cy="280800"/>
            </a:xfrm>
            <a:prstGeom prst="octagon">
              <a:avLst>
                <a:gd fmla="val 29289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302825" y="1228675"/>
            <a:ext cx="2957400" cy="3529200"/>
            <a:chOff x="4875200" y="2379275"/>
            <a:chExt cx="2957400" cy="3529200"/>
          </a:xfrm>
        </p:grpSpPr>
        <p:cxnSp>
          <p:nvCxnSpPr>
            <p:cNvPr id="289" name="Google Shape;289;p23"/>
            <p:cNvCxnSpPr>
              <a:stCxn id="290" idx="2"/>
              <a:endCxn id="291" idx="0"/>
            </p:cNvCxnSpPr>
            <p:nvPr/>
          </p:nvCxnSpPr>
          <p:spPr>
            <a:xfrm flipH="1">
              <a:off x="5210900" y="43844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3"/>
            <p:cNvCxnSpPr>
              <a:stCxn id="293" idx="0"/>
              <a:endCxn id="290" idx="2"/>
            </p:cNvCxnSpPr>
            <p:nvPr/>
          </p:nvCxnSpPr>
          <p:spPr>
            <a:xfrm rot="10800000">
              <a:off x="5668099" y="43844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3"/>
            <p:cNvCxnSpPr>
              <a:stCxn id="295" idx="0"/>
              <a:endCxn id="296" idx="2"/>
            </p:cNvCxnSpPr>
            <p:nvPr/>
          </p:nvCxnSpPr>
          <p:spPr>
            <a:xfrm rot="10800000">
              <a:off x="6582499" y="3622475"/>
              <a:ext cx="6096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3"/>
            <p:cNvCxnSpPr>
              <a:stCxn id="296" idx="2"/>
              <a:endCxn id="290" idx="0"/>
            </p:cNvCxnSpPr>
            <p:nvPr/>
          </p:nvCxnSpPr>
          <p:spPr>
            <a:xfrm flipH="1">
              <a:off x="5668100" y="36224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3"/>
            <p:cNvCxnSpPr>
              <a:stCxn id="296" idx="0"/>
              <a:endCxn id="299" idx="2"/>
            </p:cNvCxnSpPr>
            <p:nvPr/>
          </p:nvCxnSpPr>
          <p:spPr>
            <a:xfrm flipH="1" rot="10800000">
              <a:off x="6582500" y="28604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7161200" y="2379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246800" y="3141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332400" y="3903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875200" y="4665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23"/>
            <p:cNvCxnSpPr>
              <a:stCxn id="301" idx="0"/>
              <a:endCxn id="293" idx="2"/>
            </p:cNvCxnSpPr>
            <p:nvPr/>
          </p:nvCxnSpPr>
          <p:spPr>
            <a:xfrm rot="10800000">
              <a:off x="6125299" y="5146475"/>
              <a:ext cx="3048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p23"/>
            <p:cNvSpPr/>
            <p:nvPr/>
          </p:nvSpPr>
          <p:spPr>
            <a:xfrm>
              <a:off x="5789599" y="4665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6094399" y="5427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6856399" y="39032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Theory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311700" y="1152475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Based on the ordering given by the binary search tree to the left,</a:t>
            </a:r>
            <a:br>
              <a:rPr lang="en"/>
            </a:br>
            <a:r>
              <a:rPr lang="en"/>
              <a:t>fill in the tree to the right with valid symbols.</a:t>
            </a:r>
            <a:endParaRPr/>
          </a:p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24"/>
          <p:cNvGrpSpPr/>
          <p:nvPr/>
        </p:nvGrpSpPr>
        <p:grpSpPr>
          <a:xfrm>
            <a:off x="890700" y="1990675"/>
            <a:ext cx="3414600" cy="1395600"/>
            <a:chOff x="890700" y="1990675"/>
            <a:chExt cx="3414600" cy="1395600"/>
          </a:xfrm>
        </p:grpSpPr>
        <p:cxnSp>
          <p:nvCxnSpPr>
            <p:cNvPr id="311" name="Google Shape;311;p24"/>
            <p:cNvCxnSpPr>
              <a:stCxn id="312" idx="0"/>
              <a:endCxn id="313" idx="2"/>
            </p:cNvCxnSpPr>
            <p:nvPr/>
          </p:nvCxnSpPr>
          <p:spPr>
            <a:xfrm flipH="1">
              <a:off x="3512400" y="2600275"/>
              <a:ext cx="4572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4"/>
            <p:cNvCxnSpPr>
              <a:stCxn id="315" idx="0"/>
              <a:endCxn id="312" idx="2"/>
            </p:cNvCxnSpPr>
            <p:nvPr/>
          </p:nvCxnSpPr>
          <p:spPr>
            <a:xfrm>
              <a:off x="3664800" y="2905075"/>
              <a:ext cx="3048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4"/>
            <p:cNvCxnSpPr>
              <a:stCxn id="317" idx="0"/>
              <a:endCxn id="313" idx="2"/>
            </p:cNvCxnSpPr>
            <p:nvPr/>
          </p:nvCxnSpPr>
          <p:spPr>
            <a:xfrm>
              <a:off x="3055200" y="2600275"/>
              <a:ext cx="4572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4"/>
            <p:cNvCxnSpPr>
              <a:stCxn id="313" idx="0"/>
              <a:endCxn id="319" idx="2"/>
            </p:cNvCxnSpPr>
            <p:nvPr/>
          </p:nvCxnSpPr>
          <p:spPr>
            <a:xfrm flipH="1">
              <a:off x="2598000" y="2295475"/>
              <a:ext cx="9144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4"/>
            <p:cNvCxnSpPr>
              <a:stCxn id="321" idx="2"/>
              <a:endCxn id="322" idx="0"/>
            </p:cNvCxnSpPr>
            <p:nvPr/>
          </p:nvCxnSpPr>
          <p:spPr>
            <a:xfrm rot="10800000">
              <a:off x="1226400" y="2600275"/>
              <a:ext cx="4572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4"/>
            <p:cNvCxnSpPr>
              <a:stCxn id="321" idx="0"/>
              <a:endCxn id="319" idx="2"/>
            </p:cNvCxnSpPr>
            <p:nvPr/>
          </p:nvCxnSpPr>
          <p:spPr>
            <a:xfrm>
              <a:off x="1683600" y="2295475"/>
              <a:ext cx="914400" cy="176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24"/>
            <p:cNvSpPr/>
            <p:nvPr/>
          </p:nvSpPr>
          <p:spPr>
            <a:xfrm>
              <a:off x="2262300" y="19906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347900" y="22954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90700" y="26002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3176700" y="22954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719500" y="26002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633900" y="26002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3329100" y="2905075"/>
              <a:ext cx="671400" cy="481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457600" y="2090875"/>
              <a:ext cx="280800" cy="2808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1521300" y="2395675"/>
              <a:ext cx="324600" cy="2808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3372000" y="2395675"/>
              <a:ext cx="280800" cy="280800"/>
            </a:xfrm>
            <a:prstGeom prst="diamond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2914800" y="2689075"/>
              <a:ext cx="280800" cy="30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086000" y="2700475"/>
              <a:ext cx="280800" cy="280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3829200" y="2719225"/>
              <a:ext cx="280800" cy="243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3524400" y="3005275"/>
              <a:ext cx="280800" cy="280800"/>
            </a:xfrm>
            <a:prstGeom prst="octagon">
              <a:avLst>
                <a:gd fmla="val 29289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1086000" y="3843475"/>
            <a:ext cx="3176400" cy="303600"/>
            <a:chOff x="1086000" y="2079475"/>
            <a:chExt cx="3176400" cy="303600"/>
          </a:xfrm>
        </p:grpSpPr>
        <p:sp>
          <p:nvSpPr>
            <p:cNvPr id="332" name="Google Shape;332;p24"/>
            <p:cNvSpPr/>
            <p:nvPr/>
          </p:nvSpPr>
          <p:spPr>
            <a:xfrm>
              <a:off x="2457600" y="2090875"/>
              <a:ext cx="280800" cy="2808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521300" y="2090875"/>
              <a:ext cx="324600" cy="2808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219600" y="2090875"/>
              <a:ext cx="280800" cy="280800"/>
            </a:xfrm>
            <a:prstGeom prst="diamond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2838600" y="2079475"/>
              <a:ext cx="280800" cy="30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086000" y="2090875"/>
              <a:ext cx="280800" cy="280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3981600" y="2109625"/>
              <a:ext cx="280800" cy="243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600600" y="2090875"/>
              <a:ext cx="280800" cy="280800"/>
            </a:xfrm>
            <a:prstGeom prst="octagon">
              <a:avLst>
                <a:gd fmla="val 29289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5302825" y="1228675"/>
            <a:ext cx="2957400" cy="3529200"/>
            <a:chOff x="5302825" y="1228675"/>
            <a:chExt cx="2957400" cy="3529200"/>
          </a:xfrm>
        </p:grpSpPr>
        <p:cxnSp>
          <p:nvCxnSpPr>
            <p:cNvPr id="340" name="Google Shape;340;p24"/>
            <p:cNvCxnSpPr>
              <a:stCxn id="341" idx="2"/>
              <a:endCxn id="342" idx="0"/>
            </p:cNvCxnSpPr>
            <p:nvPr/>
          </p:nvCxnSpPr>
          <p:spPr>
            <a:xfrm flipH="1">
              <a:off x="5638525" y="32338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4"/>
            <p:cNvCxnSpPr>
              <a:stCxn id="344" idx="0"/>
              <a:endCxn id="341" idx="2"/>
            </p:cNvCxnSpPr>
            <p:nvPr/>
          </p:nvCxnSpPr>
          <p:spPr>
            <a:xfrm rot="10800000">
              <a:off x="6095724" y="3233875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4"/>
            <p:cNvCxnSpPr>
              <a:stCxn id="346" idx="0"/>
              <a:endCxn id="347" idx="2"/>
            </p:cNvCxnSpPr>
            <p:nvPr/>
          </p:nvCxnSpPr>
          <p:spPr>
            <a:xfrm rot="10800000">
              <a:off x="7010124" y="2471875"/>
              <a:ext cx="6096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4"/>
            <p:cNvCxnSpPr>
              <a:stCxn id="347" idx="2"/>
              <a:endCxn id="341" idx="0"/>
            </p:cNvCxnSpPr>
            <p:nvPr/>
          </p:nvCxnSpPr>
          <p:spPr>
            <a:xfrm flipH="1">
              <a:off x="6095725" y="24718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4"/>
            <p:cNvCxnSpPr>
              <a:stCxn id="347" idx="0"/>
              <a:endCxn id="350" idx="2"/>
            </p:cNvCxnSpPr>
            <p:nvPr/>
          </p:nvCxnSpPr>
          <p:spPr>
            <a:xfrm flipH="1" rot="10800000">
              <a:off x="7010125" y="1709875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4"/>
            <p:cNvSpPr/>
            <p:nvPr/>
          </p:nvSpPr>
          <p:spPr>
            <a:xfrm>
              <a:off x="7588825" y="1228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674425" y="1990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760025" y="2752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5302825" y="3514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4"/>
            <p:cNvCxnSpPr>
              <a:stCxn id="352" idx="0"/>
              <a:endCxn id="344" idx="2"/>
            </p:cNvCxnSpPr>
            <p:nvPr/>
          </p:nvCxnSpPr>
          <p:spPr>
            <a:xfrm rot="10800000">
              <a:off x="6552924" y="3995875"/>
              <a:ext cx="3048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24"/>
            <p:cNvSpPr/>
            <p:nvPr/>
          </p:nvSpPr>
          <p:spPr>
            <a:xfrm>
              <a:off x="6217224" y="3514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522024" y="4276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284024" y="2752675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498125" y="3614875"/>
              <a:ext cx="280800" cy="280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933425" y="2852875"/>
              <a:ext cx="324600" cy="2808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412525" y="3614875"/>
              <a:ext cx="280800" cy="2808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717325" y="4365475"/>
              <a:ext cx="280800" cy="30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869725" y="2090875"/>
              <a:ext cx="280800" cy="280800"/>
            </a:xfrm>
            <a:prstGeom prst="diamond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7479325" y="2852875"/>
              <a:ext cx="280800" cy="280800"/>
            </a:xfrm>
            <a:prstGeom prst="octagon">
              <a:avLst>
                <a:gd fmla="val 29289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784125" y="1347625"/>
              <a:ext cx="280800" cy="243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4"/>
          <p:cNvSpPr/>
          <p:nvPr/>
        </p:nvSpPr>
        <p:spPr>
          <a:xfrm>
            <a:off x="509700" y="197302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509700" y="381242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5302825" y="199067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Order Theory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the following total 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Assume that there are several other symbols not shown above.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which of the five labeled nodes can the pentagon symbol          reside?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1" name="Google Shape;371;p25"/>
          <p:cNvGrpSpPr/>
          <p:nvPr/>
        </p:nvGrpSpPr>
        <p:grpSpPr>
          <a:xfrm>
            <a:off x="540300" y="1595594"/>
            <a:ext cx="3176400" cy="303600"/>
            <a:chOff x="1086000" y="2079475"/>
            <a:chExt cx="3176400" cy="303600"/>
          </a:xfrm>
        </p:grpSpPr>
        <p:sp>
          <p:nvSpPr>
            <p:cNvPr id="372" name="Google Shape;372;p25"/>
            <p:cNvSpPr/>
            <p:nvPr/>
          </p:nvSpPr>
          <p:spPr>
            <a:xfrm>
              <a:off x="2457600" y="2090875"/>
              <a:ext cx="280800" cy="2808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1521300" y="2090875"/>
              <a:ext cx="324600" cy="2808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3219600" y="2090875"/>
              <a:ext cx="280800" cy="280800"/>
            </a:xfrm>
            <a:prstGeom prst="diamond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838600" y="2079475"/>
              <a:ext cx="280800" cy="30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086000" y="2090875"/>
              <a:ext cx="280800" cy="280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981600" y="2109625"/>
              <a:ext cx="280800" cy="243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3600600" y="2090875"/>
              <a:ext cx="280800" cy="280800"/>
            </a:xfrm>
            <a:prstGeom prst="octagon">
              <a:avLst>
                <a:gd fmla="val 29289" name="adj"/>
              </a:avLst>
            </a:prstGeom>
            <a:solidFill>
              <a:schemeClr val="l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" name="Google Shape;379;p25"/>
          <p:cNvCxnSpPr>
            <a:stCxn id="380" idx="2"/>
            <a:endCxn id="381" idx="0"/>
          </p:cNvCxnSpPr>
          <p:nvPr/>
        </p:nvCxnSpPr>
        <p:spPr>
          <a:xfrm flipH="1">
            <a:off x="5181325" y="2812350"/>
            <a:ext cx="4572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5"/>
          <p:cNvCxnSpPr>
            <a:stCxn id="383" idx="0"/>
            <a:endCxn id="380" idx="2"/>
          </p:cNvCxnSpPr>
          <p:nvPr/>
        </p:nvCxnSpPr>
        <p:spPr>
          <a:xfrm rot="10800000">
            <a:off x="5638524" y="2812350"/>
            <a:ext cx="4572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5"/>
          <p:cNvCxnSpPr>
            <a:stCxn id="385" idx="0"/>
            <a:endCxn id="386" idx="2"/>
          </p:cNvCxnSpPr>
          <p:nvPr/>
        </p:nvCxnSpPr>
        <p:spPr>
          <a:xfrm rot="10800000">
            <a:off x="6552924" y="2050350"/>
            <a:ext cx="914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>
            <a:stCxn id="386" idx="2"/>
            <a:endCxn id="380" idx="0"/>
          </p:cNvCxnSpPr>
          <p:nvPr/>
        </p:nvCxnSpPr>
        <p:spPr>
          <a:xfrm flipH="1">
            <a:off x="5638525" y="2050350"/>
            <a:ext cx="914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5"/>
          <p:cNvCxnSpPr>
            <a:stCxn id="386" idx="0"/>
            <a:endCxn id="389" idx="2"/>
          </p:cNvCxnSpPr>
          <p:nvPr/>
        </p:nvCxnSpPr>
        <p:spPr>
          <a:xfrm flipH="1" rot="10800000">
            <a:off x="6552925" y="1288350"/>
            <a:ext cx="1676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5"/>
          <p:cNvSpPr/>
          <p:nvPr/>
        </p:nvSpPr>
        <p:spPr>
          <a:xfrm>
            <a:off x="7893625" y="807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6217225" y="1569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5302825" y="2331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845625" y="3093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25"/>
          <p:cNvCxnSpPr>
            <a:stCxn id="391" idx="0"/>
            <a:endCxn id="383" idx="2"/>
          </p:cNvCxnSpPr>
          <p:nvPr/>
        </p:nvCxnSpPr>
        <p:spPr>
          <a:xfrm rot="10800000">
            <a:off x="6095724" y="3574350"/>
            <a:ext cx="152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5"/>
          <p:cNvSpPr/>
          <p:nvPr/>
        </p:nvSpPr>
        <p:spPr>
          <a:xfrm>
            <a:off x="5760024" y="3093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5912424" y="3855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7131624" y="2331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5"/>
          <p:cNvCxnSpPr>
            <a:stCxn id="385" idx="2"/>
            <a:endCxn id="393" idx="0"/>
          </p:cNvCxnSpPr>
          <p:nvPr/>
        </p:nvCxnSpPr>
        <p:spPr>
          <a:xfrm flipH="1">
            <a:off x="7010124" y="2812350"/>
            <a:ext cx="4572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5"/>
          <p:cNvCxnSpPr>
            <a:stCxn id="395" idx="0"/>
            <a:endCxn id="385" idx="2"/>
          </p:cNvCxnSpPr>
          <p:nvPr/>
        </p:nvCxnSpPr>
        <p:spPr>
          <a:xfrm rot="10800000">
            <a:off x="7467324" y="2812350"/>
            <a:ext cx="4572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5"/>
          <p:cNvSpPr/>
          <p:nvPr/>
        </p:nvSpPr>
        <p:spPr>
          <a:xfrm>
            <a:off x="6674425" y="3093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7588824" y="3093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25"/>
          <p:cNvCxnSpPr>
            <a:stCxn id="397" idx="0"/>
            <a:endCxn id="381" idx="2"/>
          </p:cNvCxnSpPr>
          <p:nvPr/>
        </p:nvCxnSpPr>
        <p:spPr>
          <a:xfrm flipH="1" rot="10800000">
            <a:off x="5028924" y="3574350"/>
            <a:ext cx="152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5"/>
          <p:cNvSpPr/>
          <p:nvPr/>
        </p:nvSpPr>
        <p:spPr>
          <a:xfrm flipH="1">
            <a:off x="4693224" y="3855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25"/>
          <p:cNvCxnSpPr>
            <a:stCxn id="399" idx="0"/>
            <a:endCxn id="395" idx="2"/>
          </p:cNvCxnSpPr>
          <p:nvPr/>
        </p:nvCxnSpPr>
        <p:spPr>
          <a:xfrm flipH="1" rot="10800000">
            <a:off x="7772124" y="3574350"/>
            <a:ext cx="1524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5"/>
          <p:cNvSpPr/>
          <p:nvPr/>
        </p:nvSpPr>
        <p:spPr>
          <a:xfrm flipH="1">
            <a:off x="7436424" y="3855150"/>
            <a:ext cx="671400" cy="48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7631725" y="3955350"/>
            <a:ext cx="280800" cy="280800"/>
          </a:xfrm>
          <a:prstGeom prst="octagon">
            <a:avLst>
              <a:gd fmla="val 29289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6412525" y="1669350"/>
            <a:ext cx="280800" cy="280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4675663" y="29407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6507013" y="29407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7436413" y="29560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7741213" y="6547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5760463" y="37027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2078465" y="3286069"/>
            <a:ext cx="280800" cy="303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of the five labeled nodes can the pentagon symbol reside?</a:t>
            </a:r>
            <a:endParaRPr/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Invariant</a:t>
            </a:r>
            <a:endParaRPr/>
          </a:p>
        </p:txBody>
      </p:sp>
      <p:sp>
        <p:nvSpPr>
          <p:cNvPr id="420" name="Google Shape;420;p2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the following total 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Binary Search Tree Invariant</a:t>
            </a:r>
            <a:r>
              <a:rPr lang="en"/>
              <a:t>.</a:t>
            </a:r>
            <a:br>
              <a:rPr lang="en"/>
            </a:br>
            <a:r>
              <a:rPr lang="en"/>
              <a:t>For every node X in the tree: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All keys in the left subtree ≺ X’s key.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All keys in the right subtree ≻ X’s key.</a:t>
            </a:r>
            <a:endParaRPr/>
          </a:p>
        </p:txBody>
      </p:sp>
      <p:sp>
        <p:nvSpPr>
          <p:cNvPr id="421" name="Google Shape;4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1911900" y="1669350"/>
            <a:ext cx="280800" cy="280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975600" y="1669350"/>
            <a:ext cx="324600" cy="280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2673900" y="1669350"/>
            <a:ext cx="280800" cy="280800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2292900" y="1657950"/>
            <a:ext cx="280800" cy="303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540300" y="1669350"/>
            <a:ext cx="280800" cy="280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3435900" y="1688100"/>
            <a:ext cx="280800" cy="243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054900" y="1669350"/>
            <a:ext cx="280800" cy="280800"/>
          </a:xfrm>
          <a:prstGeom prst="octagon">
            <a:avLst>
              <a:gd fmla="val 29289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7"/>
          <p:cNvGrpSpPr/>
          <p:nvPr/>
        </p:nvGrpSpPr>
        <p:grpSpPr>
          <a:xfrm>
            <a:off x="4388424" y="807150"/>
            <a:ext cx="3871801" cy="3529200"/>
            <a:chOff x="4693224" y="807150"/>
            <a:chExt cx="3871801" cy="3529200"/>
          </a:xfrm>
        </p:grpSpPr>
        <p:cxnSp>
          <p:nvCxnSpPr>
            <p:cNvPr id="430" name="Google Shape;430;p27"/>
            <p:cNvCxnSpPr>
              <a:stCxn id="431" idx="2"/>
              <a:endCxn id="432" idx="0"/>
            </p:cNvCxnSpPr>
            <p:nvPr/>
          </p:nvCxnSpPr>
          <p:spPr>
            <a:xfrm flipH="1">
              <a:off x="5181325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7"/>
            <p:cNvCxnSpPr>
              <a:stCxn id="434" idx="0"/>
              <a:endCxn id="431" idx="2"/>
            </p:cNvCxnSpPr>
            <p:nvPr/>
          </p:nvCxnSpPr>
          <p:spPr>
            <a:xfrm rot="10800000">
              <a:off x="56385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7"/>
            <p:cNvCxnSpPr>
              <a:stCxn id="436" idx="0"/>
              <a:endCxn id="437" idx="2"/>
            </p:cNvCxnSpPr>
            <p:nvPr/>
          </p:nvCxnSpPr>
          <p:spPr>
            <a:xfrm rot="10800000">
              <a:off x="6552924" y="2050350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7"/>
            <p:cNvCxnSpPr>
              <a:stCxn id="437" idx="2"/>
              <a:endCxn id="431" idx="0"/>
            </p:cNvCxnSpPr>
            <p:nvPr/>
          </p:nvCxnSpPr>
          <p:spPr>
            <a:xfrm flipH="1">
              <a:off x="5638525" y="2050350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7"/>
            <p:cNvCxnSpPr>
              <a:stCxn id="437" idx="0"/>
              <a:endCxn id="440" idx="2"/>
            </p:cNvCxnSpPr>
            <p:nvPr/>
          </p:nvCxnSpPr>
          <p:spPr>
            <a:xfrm flipH="1" rot="10800000">
              <a:off x="6552925" y="1288350"/>
              <a:ext cx="1676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7"/>
            <p:cNvSpPr/>
            <p:nvPr/>
          </p:nvSpPr>
          <p:spPr>
            <a:xfrm>
              <a:off x="7893625" y="807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6217225" y="1569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5302825" y="2331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845625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" name="Google Shape;441;p27"/>
            <p:cNvCxnSpPr>
              <a:stCxn id="442" idx="0"/>
              <a:endCxn id="434" idx="2"/>
            </p:cNvCxnSpPr>
            <p:nvPr/>
          </p:nvCxnSpPr>
          <p:spPr>
            <a:xfrm rot="10800000">
              <a:off x="60957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4" name="Google Shape;434;p27"/>
            <p:cNvSpPr/>
            <p:nvPr/>
          </p:nvSpPr>
          <p:spPr>
            <a:xfrm>
              <a:off x="5760024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9124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7131624" y="2331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3" name="Google Shape;443;p27"/>
            <p:cNvCxnSpPr>
              <a:stCxn id="436" idx="2"/>
              <a:endCxn id="444" idx="0"/>
            </p:cNvCxnSpPr>
            <p:nvPr/>
          </p:nvCxnSpPr>
          <p:spPr>
            <a:xfrm flipH="1">
              <a:off x="70101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7"/>
            <p:cNvCxnSpPr>
              <a:stCxn id="446" idx="0"/>
              <a:endCxn id="436" idx="2"/>
            </p:cNvCxnSpPr>
            <p:nvPr/>
          </p:nvCxnSpPr>
          <p:spPr>
            <a:xfrm rot="10800000">
              <a:off x="74673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27"/>
            <p:cNvSpPr/>
            <p:nvPr/>
          </p:nvSpPr>
          <p:spPr>
            <a:xfrm>
              <a:off x="6674425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7588824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" name="Google Shape;447;p27"/>
            <p:cNvCxnSpPr>
              <a:stCxn id="448" idx="0"/>
              <a:endCxn id="432" idx="2"/>
            </p:cNvCxnSpPr>
            <p:nvPr/>
          </p:nvCxnSpPr>
          <p:spPr>
            <a:xfrm flipH="1" rot="10800000">
              <a:off x="50289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27"/>
            <p:cNvSpPr/>
            <p:nvPr/>
          </p:nvSpPr>
          <p:spPr>
            <a:xfrm flipH="1">
              <a:off x="46932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7"/>
            <p:cNvCxnSpPr>
              <a:stCxn id="450" idx="0"/>
              <a:endCxn id="446" idx="2"/>
            </p:cNvCxnSpPr>
            <p:nvPr/>
          </p:nvCxnSpPr>
          <p:spPr>
            <a:xfrm flipH="1" rot="10800000">
              <a:off x="77721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27"/>
            <p:cNvSpPr/>
            <p:nvPr/>
          </p:nvSpPr>
          <p:spPr>
            <a:xfrm flipH="1">
              <a:off x="74364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7"/>
          <p:cNvSpPr/>
          <p:nvPr/>
        </p:nvSpPr>
        <p:spPr>
          <a:xfrm>
            <a:off x="7326925" y="3955350"/>
            <a:ext cx="280800" cy="280800"/>
          </a:xfrm>
          <a:prstGeom prst="octagon">
            <a:avLst>
              <a:gd fmla="val 29289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6107725" y="1669350"/>
            <a:ext cx="280800" cy="280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" name="Google Shape;453;p27"/>
          <p:cNvCxnSpPr/>
          <p:nvPr/>
        </p:nvCxnSpPr>
        <p:spPr>
          <a:xfrm>
            <a:off x="6248125" y="2202750"/>
            <a:ext cx="0" cy="241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7"/>
          <p:cNvCxnSpPr/>
          <p:nvPr/>
        </p:nvCxnSpPr>
        <p:spPr>
          <a:xfrm>
            <a:off x="2052300" y="2132020"/>
            <a:ext cx="0" cy="527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7"/>
          <p:cNvCxnSpPr/>
          <p:nvPr/>
        </p:nvCxnSpPr>
        <p:spPr>
          <a:xfrm>
            <a:off x="3195300" y="2083800"/>
            <a:ext cx="0" cy="527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7"/>
          <p:cNvCxnSpPr/>
          <p:nvPr/>
        </p:nvCxnSpPr>
        <p:spPr>
          <a:xfrm>
            <a:off x="7467325" y="1284319"/>
            <a:ext cx="0" cy="2414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7"/>
          <p:cNvSpPr/>
          <p:nvPr/>
        </p:nvSpPr>
        <p:spPr>
          <a:xfrm>
            <a:off x="954454" y="2113950"/>
            <a:ext cx="10059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7"/>
          <p:cNvSpPr/>
          <p:nvPr/>
        </p:nvSpPr>
        <p:spPr>
          <a:xfrm flipH="1">
            <a:off x="3294168" y="2113950"/>
            <a:ext cx="10515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upper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5149100" y="2640472"/>
            <a:ext cx="10059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7"/>
          <p:cNvSpPr/>
          <p:nvPr/>
        </p:nvSpPr>
        <p:spPr>
          <a:xfrm flipH="1">
            <a:off x="7564956" y="2640472"/>
            <a:ext cx="10515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upper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Comparison</a:t>
            </a:r>
            <a:endParaRPr/>
          </a:p>
        </p:txBody>
      </p: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Formally, o</a:t>
            </a:r>
            <a:r>
              <a:rPr lang="en"/>
              <a:t>rdering must be complete, transitive, and antisymmetric.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Given keys p and q: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Exactly one of p ≺ q and q ≺ p are true.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 ≺ q and q ≺ r imply p ≺ 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One consequence of these rules:</a:t>
            </a:r>
            <a:br>
              <a:rPr lang="en"/>
            </a:br>
            <a:r>
              <a:rPr b="1" lang="en"/>
              <a:t>No duplicate keys allowed!</a:t>
            </a:r>
            <a:endParaRPr b="1"/>
          </a:p>
        </p:txBody>
      </p:sp>
      <p:sp>
        <p:nvSpPr>
          <p:cNvPr id="467" name="Google Shape;4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388424" y="807150"/>
            <a:ext cx="3871801" cy="3529200"/>
            <a:chOff x="4693224" y="807150"/>
            <a:chExt cx="3871801" cy="3529200"/>
          </a:xfrm>
        </p:grpSpPr>
        <p:cxnSp>
          <p:nvCxnSpPr>
            <p:cNvPr id="469" name="Google Shape;469;p28"/>
            <p:cNvCxnSpPr>
              <a:stCxn id="470" idx="2"/>
              <a:endCxn id="471" idx="0"/>
            </p:cNvCxnSpPr>
            <p:nvPr/>
          </p:nvCxnSpPr>
          <p:spPr>
            <a:xfrm flipH="1">
              <a:off x="5181325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8"/>
            <p:cNvCxnSpPr>
              <a:stCxn id="473" idx="0"/>
              <a:endCxn id="470" idx="2"/>
            </p:cNvCxnSpPr>
            <p:nvPr/>
          </p:nvCxnSpPr>
          <p:spPr>
            <a:xfrm rot="10800000">
              <a:off x="56385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8"/>
            <p:cNvCxnSpPr>
              <a:stCxn id="475" idx="0"/>
              <a:endCxn id="476" idx="2"/>
            </p:cNvCxnSpPr>
            <p:nvPr/>
          </p:nvCxnSpPr>
          <p:spPr>
            <a:xfrm rot="10800000">
              <a:off x="6552924" y="2050350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8"/>
            <p:cNvCxnSpPr>
              <a:stCxn id="476" idx="2"/>
              <a:endCxn id="470" idx="0"/>
            </p:cNvCxnSpPr>
            <p:nvPr/>
          </p:nvCxnSpPr>
          <p:spPr>
            <a:xfrm flipH="1">
              <a:off x="5638525" y="2050350"/>
              <a:ext cx="914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8"/>
            <p:cNvCxnSpPr>
              <a:stCxn id="476" idx="0"/>
              <a:endCxn id="479" idx="2"/>
            </p:cNvCxnSpPr>
            <p:nvPr/>
          </p:nvCxnSpPr>
          <p:spPr>
            <a:xfrm flipH="1" rot="10800000">
              <a:off x="6552925" y="1288350"/>
              <a:ext cx="1676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28"/>
            <p:cNvSpPr/>
            <p:nvPr/>
          </p:nvSpPr>
          <p:spPr>
            <a:xfrm>
              <a:off x="7893625" y="807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217225" y="1569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302825" y="2331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845625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28"/>
            <p:cNvCxnSpPr>
              <a:stCxn id="481" idx="0"/>
              <a:endCxn id="473" idx="2"/>
            </p:cNvCxnSpPr>
            <p:nvPr/>
          </p:nvCxnSpPr>
          <p:spPr>
            <a:xfrm rot="10800000">
              <a:off x="60957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28"/>
            <p:cNvSpPr/>
            <p:nvPr/>
          </p:nvSpPr>
          <p:spPr>
            <a:xfrm>
              <a:off x="5760024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9124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131624" y="2331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" name="Google Shape;482;p28"/>
            <p:cNvCxnSpPr>
              <a:stCxn id="475" idx="2"/>
              <a:endCxn id="483" idx="0"/>
            </p:cNvCxnSpPr>
            <p:nvPr/>
          </p:nvCxnSpPr>
          <p:spPr>
            <a:xfrm flipH="1">
              <a:off x="70101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8"/>
            <p:cNvCxnSpPr>
              <a:stCxn id="485" idx="0"/>
              <a:endCxn id="475" idx="2"/>
            </p:cNvCxnSpPr>
            <p:nvPr/>
          </p:nvCxnSpPr>
          <p:spPr>
            <a:xfrm rot="10800000">
              <a:off x="7467324" y="2812350"/>
              <a:ext cx="4572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28"/>
            <p:cNvSpPr/>
            <p:nvPr/>
          </p:nvSpPr>
          <p:spPr>
            <a:xfrm>
              <a:off x="6674425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588824" y="3093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6" name="Google Shape;486;p28"/>
            <p:cNvCxnSpPr>
              <a:stCxn id="487" idx="0"/>
              <a:endCxn id="471" idx="2"/>
            </p:cNvCxnSpPr>
            <p:nvPr/>
          </p:nvCxnSpPr>
          <p:spPr>
            <a:xfrm flipH="1" rot="10800000">
              <a:off x="50289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28"/>
            <p:cNvSpPr/>
            <p:nvPr/>
          </p:nvSpPr>
          <p:spPr>
            <a:xfrm flipH="1">
              <a:off x="46932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8" name="Google Shape;488;p28"/>
            <p:cNvCxnSpPr>
              <a:stCxn id="489" idx="0"/>
              <a:endCxn id="485" idx="2"/>
            </p:cNvCxnSpPr>
            <p:nvPr/>
          </p:nvCxnSpPr>
          <p:spPr>
            <a:xfrm flipH="1" rot="10800000">
              <a:off x="7772124" y="3574350"/>
              <a:ext cx="152400" cy="280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9" name="Google Shape;489;p28"/>
            <p:cNvSpPr/>
            <p:nvPr/>
          </p:nvSpPr>
          <p:spPr>
            <a:xfrm flipH="1">
              <a:off x="7436424" y="3855150"/>
              <a:ext cx="671400" cy="48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28"/>
          <p:cNvSpPr/>
          <p:nvPr/>
        </p:nvSpPr>
        <p:spPr>
          <a:xfrm>
            <a:off x="7326925" y="3955350"/>
            <a:ext cx="280800" cy="280800"/>
          </a:xfrm>
          <a:prstGeom prst="octagon">
            <a:avLst>
              <a:gd fmla="val 29289" name="adj"/>
            </a:avLst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6107725" y="1669350"/>
            <a:ext cx="280800" cy="280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28"/>
          <p:cNvCxnSpPr/>
          <p:nvPr/>
        </p:nvCxnSpPr>
        <p:spPr>
          <a:xfrm>
            <a:off x="6248125" y="2202750"/>
            <a:ext cx="0" cy="241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8"/>
          <p:cNvCxnSpPr/>
          <p:nvPr/>
        </p:nvCxnSpPr>
        <p:spPr>
          <a:xfrm>
            <a:off x="7467325" y="1284319"/>
            <a:ext cx="0" cy="24147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28"/>
          <p:cNvSpPr/>
          <p:nvPr/>
        </p:nvSpPr>
        <p:spPr>
          <a:xfrm>
            <a:off x="5149100" y="2640472"/>
            <a:ext cx="10059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28"/>
          <p:cNvSpPr/>
          <p:nvPr/>
        </p:nvSpPr>
        <p:spPr>
          <a:xfrm flipH="1">
            <a:off x="7564956" y="2640472"/>
            <a:ext cx="10515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upper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Algorithms</a:t>
            </a:r>
            <a:endParaRPr/>
          </a:p>
        </p:txBody>
      </p:sp>
      <p:sp>
        <p:nvSpPr>
          <p:cNvPr id="501" name="Google Shape;5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</a:t>
            </a:r>
            <a:endParaRPr/>
          </a:p>
        </p:txBody>
      </p:sp>
      <p:sp>
        <p:nvSpPr>
          <p:cNvPr id="507" name="Google Shape;507;p30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BST contains(BST T,</a:t>
            </a:r>
            <a:b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sk)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(T ==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(sk.equals(T.key))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T;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(sk ≺ T.key)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contains(T.left, sk);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contains(T.right,</a:t>
            </a:r>
            <a:b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sk);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30"/>
          <p:cNvSpPr txBox="1"/>
          <p:nvPr>
            <p:ph idx="1" type="body"/>
          </p:nvPr>
        </p:nvSpPr>
        <p:spPr>
          <a:xfrm>
            <a:off x="311700" y="1152144"/>
            <a:ext cx="38370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searchKey equals T.key, return.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searchKey ≺ T.key, search T.left.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searchKey ≻ T.key, search T.right.</a:t>
            </a:r>
            <a:endParaRPr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307125" y="2691449"/>
            <a:ext cx="3846157" cy="1765300"/>
            <a:chOff x="307125" y="2897924"/>
            <a:chExt cx="3846157" cy="1765300"/>
          </a:xfrm>
        </p:grpSpPr>
        <p:cxnSp>
          <p:nvCxnSpPr>
            <p:cNvPr id="511" name="Google Shape;511;p30"/>
            <p:cNvCxnSpPr>
              <a:stCxn id="512" idx="0"/>
            </p:cNvCxnSpPr>
            <p:nvPr/>
          </p:nvCxnSpPr>
          <p:spPr>
            <a:xfrm flipH="1" rot="10800000">
              <a:off x="675675" y="3832224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13" name="Google Shape;513;p30"/>
            <p:cNvCxnSpPr>
              <a:endCxn id="514" idx="0"/>
            </p:cNvCxnSpPr>
            <p:nvPr/>
          </p:nvCxnSpPr>
          <p:spPr>
            <a:xfrm>
              <a:off x="1326479" y="3883224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30"/>
            <p:cNvCxnSpPr>
              <a:stCxn id="516" idx="0"/>
            </p:cNvCxnSpPr>
            <p:nvPr/>
          </p:nvCxnSpPr>
          <p:spPr>
            <a:xfrm flipH="1" rot="10800000">
              <a:off x="2820675" y="3891624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17" name="Google Shape;517;p30"/>
            <p:cNvCxnSpPr>
              <a:endCxn id="518" idx="0"/>
            </p:cNvCxnSpPr>
            <p:nvPr/>
          </p:nvCxnSpPr>
          <p:spPr>
            <a:xfrm>
              <a:off x="3509632" y="3891924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9" name="Google Shape;519;p30"/>
            <p:cNvCxnSpPr>
              <a:stCxn id="520" idx="1"/>
              <a:endCxn id="521" idx="0"/>
            </p:cNvCxnSpPr>
            <p:nvPr/>
          </p:nvCxnSpPr>
          <p:spPr>
            <a:xfrm flipH="1">
              <a:off x="1143515" y="3145574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2" name="Google Shape;522;p30"/>
            <p:cNvCxnSpPr>
              <a:stCxn id="520" idx="3"/>
              <a:endCxn id="523" idx="0"/>
            </p:cNvCxnSpPr>
            <p:nvPr/>
          </p:nvCxnSpPr>
          <p:spPr>
            <a:xfrm>
              <a:off x="2591615" y="3145574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0" name="Google Shape;520;p30"/>
            <p:cNvSpPr/>
            <p:nvPr/>
          </p:nvSpPr>
          <p:spPr>
            <a:xfrm>
              <a:off x="1854515" y="28979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774877" y="34694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934154" y="34694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07125" y="41679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242629" y="41679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452125" y="41679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416182" y="4167924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glut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 Analysis</a:t>
            </a:r>
            <a:endParaRPr/>
          </a:p>
        </p:txBody>
      </p:sp>
      <p:sp>
        <p:nvSpPr>
          <p:cNvPr id="529" name="Google Shape;529;p3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</a:t>
            </a:r>
            <a:r>
              <a:rPr b="1" lang="en"/>
              <a:t>bushy BST</a:t>
            </a:r>
            <a:r>
              <a:rPr lang="en"/>
              <a:t> in the worst case, where N is the number of nodes?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Θ(log N)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Θ(N)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Θ(N log N)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Θ(N</a:t>
            </a:r>
            <a:r>
              <a:rPr b="1" baseline="30000" lang="en"/>
              <a:t>2</a:t>
            </a:r>
            <a:r>
              <a:rPr lang="en"/>
              <a:t>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lphaUcPeriod"/>
            </a:pPr>
            <a:r>
              <a:rPr lang="en"/>
              <a:t>Θ(2</a:t>
            </a:r>
            <a:r>
              <a:rPr b="1" baseline="30000" lang="en"/>
              <a:t>N</a:t>
            </a:r>
            <a:r>
              <a:rPr lang="en"/>
              <a:t>)</a:t>
            </a:r>
            <a:endParaRPr/>
          </a:p>
        </p:txBody>
      </p:sp>
      <p:sp>
        <p:nvSpPr>
          <p:cNvPr id="530" name="Google Shape;5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60714" y="1275890"/>
            <a:ext cx="6566774" cy="3173544"/>
            <a:chOff x="1596014" y="1580690"/>
            <a:chExt cx="6566774" cy="317354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1596014" y="2576802"/>
              <a:ext cx="3113966" cy="2163653"/>
              <a:chOff x="5860100" y="3678825"/>
              <a:chExt cx="1762689" cy="1040218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1" name="Google Shape;541;p31"/>
              <p:cNvCxnSpPr>
                <a:stCxn id="535" idx="0"/>
                <a:endCxn id="53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31"/>
              <p:cNvCxnSpPr>
                <a:stCxn id="536" idx="0"/>
                <a:endCxn id="53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31"/>
              <p:cNvCxnSpPr>
                <a:stCxn id="537" idx="0"/>
                <a:endCxn id="53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31"/>
              <p:cNvCxnSpPr>
                <a:stCxn id="535" idx="2"/>
                <a:endCxn id="538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31"/>
              <p:cNvCxnSpPr>
                <a:stCxn id="536" idx="2"/>
                <a:endCxn id="539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31"/>
              <p:cNvCxnSpPr>
                <a:stCxn id="536" idx="2"/>
                <a:endCxn id="540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7" name="Google Shape;547;p31"/>
            <p:cNvSpPr/>
            <p:nvPr/>
          </p:nvSpPr>
          <p:spPr>
            <a:xfrm>
              <a:off x="4567347" y="1580690"/>
              <a:ext cx="589868" cy="549744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p31"/>
            <p:cNvCxnSpPr>
              <a:stCxn id="547" idx="2"/>
              <a:endCxn id="534" idx="0"/>
            </p:cNvCxnSpPr>
            <p:nvPr/>
          </p:nvCxnSpPr>
          <p:spPr>
            <a:xfrm flipH="1">
              <a:off x="3166981" y="2130434"/>
              <a:ext cx="1695300" cy="4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1"/>
            <p:cNvCxnSpPr>
              <a:stCxn id="547" idx="2"/>
              <a:endCxn id="550" idx="0"/>
            </p:cNvCxnSpPr>
            <p:nvPr/>
          </p:nvCxnSpPr>
          <p:spPr>
            <a:xfrm>
              <a:off x="4862281" y="2130434"/>
              <a:ext cx="1725000" cy="46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1" name="Google Shape;551;p31"/>
            <p:cNvGrpSpPr/>
            <p:nvPr/>
          </p:nvGrpSpPr>
          <p:grpSpPr>
            <a:xfrm>
              <a:off x="5016152" y="2590580"/>
              <a:ext cx="2673617" cy="2163653"/>
              <a:chOff x="5860100" y="3678825"/>
              <a:chExt cx="1513425" cy="1040218"/>
            </a:xfrm>
          </p:grpSpPr>
          <p:sp>
            <p:nvSpPr>
              <p:cNvPr id="550" name="Google Shape;550;p3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6" name="Google Shape;556;p31"/>
              <p:cNvCxnSpPr>
                <a:stCxn id="557" idx="0"/>
                <a:endCxn id="55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1"/>
              <p:cNvCxnSpPr>
                <a:stCxn id="552" idx="0"/>
                <a:endCxn id="55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1"/>
              <p:cNvCxnSpPr>
                <a:stCxn id="553" idx="0"/>
                <a:endCxn id="55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31"/>
              <p:cNvCxnSpPr>
                <a:stCxn id="557" idx="2"/>
                <a:endCxn id="554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1"/>
              <p:cNvCxnSpPr>
                <a:stCxn id="552" idx="2"/>
                <a:endCxn id="555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7" name="Google Shape;557;p3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31"/>
            <p:cNvGrpSpPr/>
            <p:nvPr/>
          </p:nvGrpSpPr>
          <p:grpSpPr>
            <a:xfrm>
              <a:off x="7394583" y="3932426"/>
              <a:ext cx="768206" cy="821808"/>
              <a:chOff x="6237693" y="4323943"/>
              <a:chExt cx="434850" cy="395100"/>
            </a:xfrm>
          </p:grpSpPr>
          <p:cxnSp>
            <p:nvCxnSpPr>
              <p:cNvPr id="563" name="Google Shape;563;p31"/>
              <p:cNvCxnSpPr>
                <a:endCxn id="564" idx="0"/>
              </p:cNvCxnSpPr>
              <p:nvPr/>
            </p:nvCxnSpPr>
            <p:spPr>
              <a:xfrm>
                <a:off x="6237693" y="4323943"/>
                <a:ext cx="2679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4" name="Google Shape;564;p3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bushy BST in the worst case, where N is the number of nodes?</a:t>
            </a:r>
            <a:endParaRPr/>
          </a:p>
        </p:txBody>
      </p:sp>
      <p:sp>
        <p:nvSpPr>
          <p:cNvPr id="570" name="Google Shape;5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824610" y="1217466"/>
            <a:ext cx="1828800" cy="160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Abstraction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2011650" y="457200"/>
            <a:ext cx="3291900" cy="2225100"/>
            <a:chOff x="2926050" y="457200"/>
            <a:chExt cx="3291900" cy="2225100"/>
          </a:xfrm>
        </p:grpSpPr>
        <p:sp>
          <p:nvSpPr>
            <p:cNvPr id="75" name="Google Shape;75;p15"/>
            <p:cNvSpPr/>
            <p:nvPr/>
          </p:nvSpPr>
          <p:spPr>
            <a:xfrm>
              <a:off x="4297650" y="4572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212050" y="1371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383250" y="1371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926050" y="2133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840450" y="2133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754850" y="2133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9250" y="2133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" name="Google Shape;82;p15"/>
            <p:cNvCxnSpPr>
              <a:stCxn id="77" idx="7"/>
              <a:endCxn id="75" idx="3"/>
            </p:cNvCxnSpPr>
            <p:nvPr/>
          </p:nvCxnSpPr>
          <p:spPr>
            <a:xfrm flipH="1" rot="10800000">
              <a:off x="3851595" y="925455"/>
              <a:ext cx="526500" cy="52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>
              <a:stCxn id="76" idx="1"/>
              <a:endCxn id="75" idx="5"/>
            </p:cNvCxnSpPr>
            <p:nvPr/>
          </p:nvCxnSpPr>
          <p:spPr>
            <a:xfrm rot="10800000">
              <a:off x="4765905" y="925455"/>
              <a:ext cx="526500" cy="52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>
              <a:stCxn id="78" idx="0"/>
              <a:endCxn id="77" idx="3"/>
            </p:cNvCxnSpPr>
            <p:nvPr/>
          </p:nvCxnSpPr>
          <p:spPr>
            <a:xfrm flipH="1" rot="10800000">
              <a:off x="3200400" y="1839900"/>
              <a:ext cx="263100" cy="29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>
              <a:stCxn id="79" idx="0"/>
              <a:endCxn id="77" idx="5"/>
            </p:cNvCxnSpPr>
            <p:nvPr/>
          </p:nvCxnSpPr>
          <p:spPr>
            <a:xfrm rot="10800000">
              <a:off x="3851700" y="1839900"/>
              <a:ext cx="263100" cy="29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>
              <a:stCxn id="80" idx="0"/>
              <a:endCxn id="76" idx="3"/>
            </p:cNvCxnSpPr>
            <p:nvPr/>
          </p:nvCxnSpPr>
          <p:spPr>
            <a:xfrm flipH="1" rot="10800000">
              <a:off x="5029200" y="1839900"/>
              <a:ext cx="263100" cy="29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>
              <a:stCxn id="81" idx="0"/>
              <a:endCxn id="76" idx="5"/>
            </p:cNvCxnSpPr>
            <p:nvPr/>
          </p:nvCxnSpPr>
          <p:spPr>
            <a:xfrm rot="10800000">
              <a:off x="5680500" y="1839900"/>
              <a:ext cx="263100" cy="29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5"/>
          <p:cNvSpPr/>
          <p:nvPr/>
        </p:nvSpPr>
        <p:spPr>
          <a:xfrm>
            <a:off x="2599871" y="642920"/>
            <a:ext cx="685800" cy="365700"/>
          </a:xfrm>
          <a:prstGeom prst="wedgeRoundRectCallout">
            <a:avLst>
              <a:gd fmla="val 60421" name="adj1"/>
              <a:gd fmla="val -20317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796684" y="2795775"/>
            <a:ext cx="1965900" cy="365700"/>
          </a:xfrm>
          <a:prstGeom prst="wedgeRoundRectCallout">
            <a:avLst>
              <a:gd fmla="val 21647" name="adj1"/>
              <a:gd fmla="val -72736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Leaf (also subtree)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44881" y="1916695"/>
            <a:ext cx="960000" cy="365700"/>
          </a:xfrm>
          <a:prstGeom prst="wedgeRoundRectCallout">
            <a:avLst>
              <a:gd fmla="val 58147" name="adj1"/>
              <a:gd fmla="val -19749" name="adj2"/>
              <a:gd fmla="val 0" name="adj3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Subtree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569225" y="368425"/>
            <a:ext cx="960000" cy="640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 of subtree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>
            <a:stCxn id="91" idx="2"/>
            <a:endCxn id="77" idx="1"/>
          </p:cNvCxnSpPr>
          <p:nvPr/>
        </p:nvCxnSpPr>
        <p:spPr>
          <a:xfrm flipH="1" rot="-5400000">
            <a:off x="2077575" y="980275"/>
            <a:ext cx="443400" cy="500100"/>
          </a:xfrm>
          <a:prstGeom prst="curvedConnector3">
            <a:avLst>
              <a:gd fmla="val 963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2856160" y="2062282"/>
            <a:ext cx="685800" cy="685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030353" y="457221"/>
            <a:ext cx="8229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487553" y="914421"/>
            <a:ext cx="868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>
            <a:endCxn id="75" idx="6"/>
          </p:cNvCxnSpPr>
          <p:nvPr/>
        </p:nvCxnSpPr>
        <p:spPr>
          <a:xfrm flipH="1">
            <a:off x="3931950" y="691350"/>
            <a:ext cx="1118100" cy="40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endCxn id="76" idx="7"/>
          </p:cNvCxnSpPr>
          <p:nvPr/>
        </p:nvCxnSpPr>
        <p:spPr>
          <a:xfrm flipH="1">
            <a:off x="4765995" y="809055"/>
            <a:ext cx="388200" cy="64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endCxn id="81" idx="0"/>
          </p:cNvCxnSpPr>
          <p:nvPr/>
        </p:nvCxnSpPr>
        <p:spPr>
          <a:xfrm flipH="1">
            <a:off x="5029200" y="822900"/>
            <a:ext cx="228600" cy="131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3804375" y="754925"/>
            <a:ext cx="1716600" cy="29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flipH="1">
            <a:off x="4711100" y="1175925"/>
            <a:ext cx="851400" cy="395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 flipH="1">
            <a:off x="5091750" y="1252075"/>
            <a:ext cx="546900" cy="103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311700" y="3332375"/>
            <a:ext cx="3931800" cy="914400"/>
          </a:xfrm>
          <a:prstGeom prst="roundRect">
            <a:avLst>
              <a:gd fmla="val 10345" name="adj"/>
            </a:avLst>
          </a:prstGeom>
          <a:solidFill>
            <a:schemeClr val="lt1"/>
          </a:solidFill>
          <a:ln cap="flat" cmpd="sng" w="2857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Recursive Description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subtree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subtree is itself a valid tree.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tree with zero subtrees is a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900500" y="3332375"/>
            <a:ext cx="3931800" cy="914400"/>
          </a:xfrm>
          <a:prstGeom prst="roundRect">
            <a:avLst>
              <a:gd fmla="val 10345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Relative</a:t>
            </a: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Description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node has a value.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node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joined with an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each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child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node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172100" y="1650825"/>
            <a:ext cx="2377500" cy="1508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&lt;E&gt;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E value;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left;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right;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Tree</a:t>
            </a:r>
            <a:endParaRPr/>
          </a:p>
        </p:txBody>
      </p:sp>
      <p:sp>
        <p:nvSpPr>
          <p:cNvPr id="577" name="Google Shape;577;p33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edges</a:t>
            </a:r>
            <a:r>
              <a:rPr lang="en"/>
              <a:t> on the longest path between the root node and any leaf.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chemeClr val="accent1"/>
                </a:solidFill>
              </a:rPr>
              <a:t>path</a:t>
            </a:r>
            <a:r>
              <a:rPr lang="en"/>
              <a:t> is a connected sequence of</a:t>
            </a:r>
            <a:br>
              <a:rPr lang="en"/>
            </a:br>
            <a:r>
              <a:rPr lang="en"/>
              <a:t>edges </a:t>
            </a:r>
            <a:r>
              <a:rPr lang="en"/>
              <a:t>that </a:t>
            </a:r>
            <a:r>
              <a:rPr lang="en"/>
              <a:t>join parent-child</a:t>
            </a:r>
            <a:br>
              <a:rPr lang="en"/>
            </a:br>
            <a:r>
              <a:rPr lang="en"/>
              <a:t>nodes.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height of this</a:t>
            </a:r>
            <a:br>
              <a:rPr lang="en"/>
            </a:br>
            <a:r>
              <a:rPr lang="en"/>
              <a:t>tree is </a:t>
            </a:r>
            <a:r>
              <a:rPr b="1" lang="en"/>
              <a:t>3</a:t>
            </a:r>
            <a:r>
              <a:rPr lang="en"/>
              <a:t>.</a:t>
            </a:r>
            <a:endParaRPr/>
          </a:p>
        </p:txBody>
      </p:sp>
      <p:sp>
        <p:nvSpPr>
          <p:cNvPr id="578" name="Google Shape;5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9" name="Google Shape;579;p33"/>
          <p:cNvGrpSpPr/>
          <p:nvPr/>
        </p:nvGrpSpPr>
        <p:grpSpPr>
          <a:xfrm>
            <a:off x="1960714" y="1275890"/>
            <a:ext cx="6566774" cy="3173544"/>
            <a:chOff x="1596014" y="1580690"/>
            <a:chExt cx="6566774" cy="3173544"/>
          </a:xfrm>
        </p:grpSpPr>
        <p:sp>
          <p:nvSpPr>
            <p:cNvPr id="580" name="Google Shape;580;p33"/>
            <p:cNvSpPr/>
            <p:nvPr/>
          </p:nvSpPr>
          <p:spPr>
            <a:xfrm>
              <a:off x="4567347" y="1580690"/>
              <a:ext cx="589800" cy="549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33"/>
            <p:cNvCxnSpPr>
              <a:stCxn id="580" idx="2"/>
              <a:endCxn id="582" idx="0"/>
            </p:cNvCxnSpPr>
            <p:nvPr/>
          </p:nvCxnSpPr>
          <p:spPr>
            <a:xfrm>
              <a:off x="4862247" y="2130290"/>
              <a:ext cx="1725000" cy="46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3" name="Google Shape;583;p33"/>
            <p:cNvGrpSpPr/>
            <p:nvPr/>
          </p:nvGrpSpPr>
          <p:grpSpPr>
            <a:xfrm>
              <a:off x="5016152" y="2590580"/>
              <a:ext cx="2673617" cy="2163653"/>
              <a:chOff x="5860100" y="3678825"/>
              <a:chExt cx="1513425" cy="1040218"/>
            </a:xfrm>
          </p:grpSpPr>
          <p:sp>
            <p:nvSpPr>
              <p:cNvPr id="582" name="Google Shape;582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8" name="Google Shape;588;p33"/>
              <p:cNvCxnSpPr>
                <a:stCxn id="589" idx="0"/>
                <a:endCxn id="58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33"/>
              <p:cNvCxnSpPr>
                <a:stCxn id="584" idx="0"/>
                <a:endCxn id="5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33"/>
              <p:cNvCxnSpPr>
                <a:stCxn id="585" idx="0"/>
                <a:endCxn id="58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33"/>
              <p:cNvCxnSpPr>
                <a:stCxn id="589" idx="2"/>
                <a:endCxn id="586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33"/>
              <p:cNvCxnSpPr>
                <a:stCxn id="584" idx="2"/>
                <a:endCxn id="587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9" name="Google Shape;589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3"/>
            <p:cNvGrpSpPr/>
            <p:nvPr/>
          </p:nvGrpSpPr>
          <p:grpSpPr>
            <a:xfrm>
              <a:off x="7394583" y="3932426"/>
              <a:ext cx="768206" cy="821808"/>
              <a:chOff x="6237693" y="4323943"/>
              <a:chExt cx="434850" cy="395100"/>
            </a:xfrm>
          </p:grpSpPr>
          <p:cxnSp>
            <p:nvCxnSpPr>
              <p:cNvPr id="595" name="Google Shape;595;p33"/>
              <p:cNvCxnSpPr>
                <a:endCxn id="596" idx="0"/>
              </p:cNvCxnSpPr>
              <p:nvPr/>
            </p:nvCxnSpPr>
            <p:spPr>
              <a:xfrm>
                <a:off x="6237693" y="4323943"/>
                <a:ext cx="2679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6" name="Google Shape;596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97" name="Google Shape;597;p33"/>
            <p:cNvCxnSpPr>
              <a:stCxn id="580" idx="2"/>
              <a:endCxn id="598" idx="0"/>
            </p:cNvCxnSpPr>
            <p:nvPr/>
          </p:nvCxnSpPr>
          <p:spPr>
            <a:xfrm flipH="1">
              <a:off x="3166947" y="2130290"/>
              <a:ext cx="1695300" cy="4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9" name="Google Shape;599;p33"/>
            <p:cNvGrpSpPr/>
            <p:nvPr/>
          </p:nvGrpSpPr>
          <p:grpSpPr>
            <a:xfrm>
              <a:off x="1596014" y="2576802"/>
              <a:ext cx="3113966" cy="2163653"/>
              <a:chOff x="5860100" y="3678825"/>
              <a:chExt cx="1762689" cy="1040218"/>
            </a:xfrm>
          </p:grpSpPr>
          <p:cxnSp>
            <p:nvCxnSpPr>
              <p:cNvPr id="600" name="Google Shape;600;p33"/>
              <p:cNvCxnSpPr>
                <a:stCxn id="601" idx="2"/>
                <a:endCxn id="602" idx="0"/>
              </p:cNvCxnSpPr>
              <p:nvPr/>
            </p:nvCxnSpPr>
            <p:spPr>
              <a:xfrm>
                <a:off x="7206575" y="4324125"/>
                <a:ext cx="2493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33"/>
              <p:cNvCxnSpPr>
                <a:stCxn id="601" idx="2"/>
                <a:endCxn id="604" idx="0"/>
              </p:cNvCxnSpPr>
              <p:nvPr/>
            </p:nvCxnSpPr>
            <p:spPr>
              <a:xfrm flipH="1">
                <a:off x="6948875" y="4324125"/>
                <a:ext cx="2577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33"/>
              <p:cNvCxnSpPr>
                <a:stCxn id="601" idx="0"/>
                <a:endCxn id="59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33"/>
              <p:cNvCxnSpPr>
                <a:stCxn id="607" idx="0"/>
                <a:endCxn id="59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33"/>
              <p:cNvCxnSpPr>
                <a:stCxn id="609" idx="0"/>
                <a:endCxn id="60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33"/>
              <p:cNvCxnSpPr>
                <a:stCxn id="607" idx="2"/>
                <a:endCxn id="611" idx="0"/>
              </p:cNvCxnSpPr>
              <p:nvPr/>
            </p:nvCxnSpPr>
            <p:spPr>
              <a:xfrm>
                <a:off x="6292175" y="4324125"/>
                <a:ext cx="213600" cy="13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8" name="Google Shape;598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2" name="Google Shape;612;p33"/>
          <p:cNvSpPr/>
          <p:nvPr/>
        </p:nvSpPr>
        <p:spPr>
          <a:xfrm>
            <a:off x="4171475" y="185535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2932550" y="275532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2316600" y="35584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34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Key</a:t>
            </a:r>
            <a:endParaRPr/>
          </a:p>
        </p:txBody>
      </p:sp>
      <p:sp>
        <p:nvSpPr>
          <p:cNvPr id="621" name="Google Shape;621;p34"/>
          <p:cNvSpPr txBox="1"/>
          <p:nvPr>
            <p:ph idx="1" type="body"/>
          </p:nvPr>
        </p:nvSpPr>
        <p:spPr>
          <a:xfrm>
            <a:off x="311700" y="1152144"/>
            <a:ext cx="38370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Check if the tree already has the key</a:t>
            </a:r>
            <a:r>
              <a:rPr lang="en"/>
              <a:t>. If found, do nothing. Else, create a new node and set the appropriate reference.</a:t>
            </a:r>
            <a:endParaRPr/>
          </a:p>
        </p:txBody>
      </p:sp>
      <p:sp>
        <p:nvSpPr>
          <p:cNvPr id="622" name="Google Shape;622;p34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BST add(BST T,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ik)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(T ==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BST(ik);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(ik ≺ T.key)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T.left = add(T.left, ik);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(ik ≻ T.key)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T.right = add(T.right, ik);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T;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307125" y="2240249"/>
            <a:ext cx="3846157" cy="2451100"/>
            <a:chOff x="307125" y="2630549"/>
            <a:chExt cx="3846157" cy="2451100"/>
          </a:xfrm>
        </p:grpSpPr>
        <p:cxnSp>
          <p:nvCxnSpPr>
            <p:cNvPr id="624" name="Google Shape;624;p34"/>
            <p:cNvCxnSpPr>
              <a:stCxn id="625" idx="0"/>
            </p:cNvCxnSpPr>
            <p:nvPr/>
          </p:nvCxnSpPr>
          <p:spPr>
            <a:xfrm flipH="1" rot="10800000">
              <a:off x="675675" y="3564849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6" name="Google Shape;626;p34"/>
            <p:cNvCxnSpPr>
              <a:endCxn id="627" idx="0"/>
            </p:cNvCxnSpPr>
            <p:nvPr/>
          </p:nvCxnSpPr>
          <p:spPr>
            <a:xfrm>
              <a:off x="1326479" y="3615849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8" name="Google Shape;628;p34"/>
            <p:cNvCxnSpPr>
              <a:stCxn id="629" idx="0"/>
            </p:cNvCxnSpPr>
            <p:nvPr/>
          </p:nvCxnSpPr>
          <p:spPr>
            <a:xfrm flipH="1" rot="10800000">
              <a:off x="2820675" y="3624249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30" name="Google Shape;630;p34"/>
            <p:cNvCxnSpPr>
              <a:endCxn id="631" idx="0"/>
            </p:cNvCxnSpPr>
            <p:nvPr/>
          </p:nvCxnSpPr>
          <p:spPr>
            <a:xfrm>
              <a:off x="3509632" y="36245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2" name="Google Shape;632;p34"/>
            <p:cNvCxnSpPr>
              <a:stCxn id="633" idx="1"/>
              <a:endCxn id="634" idx="0"/>
            </p:cNvCxnSpPr>
            <p:nvPr/>
          </p:nvCxnSpPr>
          <p:spPr>
            <a:xfrm flipH="1">
              <a:off x="11435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5" name="Google Shape;635;p34"/>
            <p:cNvCxnSpPr>
              <a:stCxn id="633" idx="3"/>
              <a:endCxn id="636" idx="0"/>
            </p:cNvCxnSpPr>
            <p:nvPr/>
          </p:nvCxnSpPr>
          <p:spPr>
            <a:xfrm>
              <a:off x="25916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3" name="Google Shape;633;p34"/>
            <p:cNvSpPr/>
            <p:nvPr/>
          </p:nvSpPr>
          <p:spPr>
            <a:xfrm>
              <a:off x="1854515" y="263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774877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934154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307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7" name="Google Shape;637;p34"/>
            <p:cNvCxnSpPr>
              <a:endCxn id="638" idx="0"/>
            </p:cNvCxnSpPr>
            <p:nvPr/>
          </p:nvCxnSpPr>
          <p:spPr>
            <a:xfrm>
              <a:off x="2993482" y="43103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8" name="Google Shape;638;p34"/>
            <p:cNvSpPr/>
            <p:nvPr/>
          </p:nvSpPr>
          <p:spPr>
            <a:xfrm>
              <a:off x="2900032" y="45863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eyes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242629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2452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416182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glut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an Existing Key</a:t>
            </a:r>
            <a:endParaRPr/>
          </a:p>
        </p:txBody>
      </p:sp>
      <p:sp>
        <p:nvSpPr>
          <p:cNvPr id="644" name="Google Shape;644;p35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different cases for removing an existing key based on the number of children.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Key has no children.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Key has one child.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Key has two </a:t>
            </a:r>
            <a:r>
              <a:rPr lang="en"/>
              <a:t>children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In each case, our goal is to maintain the </a:t>
            </a:r>
            <a:r>
              <a:rPr b="1" lang="en"/>
              <a:t>Binary Search Tree Invariant</a:t>
            </a:r>
            <a:r>
              <a:rPr lang="en"/>
              <a:t>!</a:t>
            </a:r>
            <a:endParaRPr/>
          </a:p>
        </p:txBody>
      </p:sp>
      <p:sp>
        <p:nvSpPr>
          <p:cNvPr id="645" name="Google Shape;6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6" name="Google Shape;646;p35"/>
          <p:cNvGrpSpPr/>
          <p:nvPr/>
        </p:nvGrpSpPr>
        <p:grpSpPr>
          <a:xfrm>
            <a:off x="4681350" y="1346199"/>
            <a:ext cx="3846157" cy="2451100"/>
            <a:chOff x="307125" y="2630549"/>
            <a:chExt cx="3846157" cy="2451100"/>
          </a:xfrm>
        </p:grpSpPr>
        <p:cxnSp>
          <p:nvCxnSpPr>
            <p:cNvPr id="647" name="Google Shape;647;p35"/>
            <p:cNvCxnSpPr>
              <a:stCxn id="648" idx="0"/>
            </p:cNvCxnSpPr>
            <p:nvPr/>
          </p:nvCxnSpPr>
          <p:spPr>
            <a:xfrm flipH="1" rot="10800000">
              <a:off x="675675" y="3564849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49" name="Google Shape;649;p35"/>
            <p:cNvCxnSpPr>
              <a:endCxn id="650" idx="0"/>
            </p:cNvCxnSpPr>
            <p:nvPr/>
          </p:nvCxnSpPr>
          <p:spPr>
            <a:xfrm>
              <a:off x="1326479" y="3615849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1" name="Google Shape;651;p35"/>
            <p:cNvCxnSpPr>
              <a:stCxn id="652" idx="0"/>
            </p:cNvCxnSpPr>
            <p:nvPr/>
          </p:nvCxnSpPr>
          <p:spPr>
            <a:xfrm flipH="1" rot="10800000">
              <a:off x="2820675" y="3624249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53" name="Google Shape;653;p35"/>
            <p:cNvCxnSpPr>
              <a:endCxn id="654" idx="0"/>
            </p:cNvCxnSpPr>
            <p:nvPr/>
          </p:nvCxnSpPr>
          <p:spPr>
            <a:xfrm>
              <a:off x="3509632" y="36245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5" name="Google Shape;655;p35"/>
            <p:cNvCxnSpPr>
              <a:stCxn id="656" idx="1"/>
              <a:endCxn id="657" idx="0"/>
            </p:cNvCxnSpPr>
            <p:nvPr/>
          </p:nvCxnSpPr>
          <p:spPr>
            <a:xfrm flipH="1">
              <a:off x="11435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8" name="Google Shape;658;p35"/>
            <p:cNvCxnSpPr>
              <a:stCxn id="656" idx="3"/>
              <a:endCxn id="659" idx="0"/>
            </p:cNvCxnSpPr>
            <p:nvPr/>
          </p:nvCxnSpPr>
          <p:spPr>
            <a:xfrm>
              <a:off x="25916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6" name="Google Shape;656;p35"/>
            <p:cNvSpPr/>
            <p:nvPr/>
          </p:nvSpPr>
          <p:spPr>
            <a:xfrm>
              <a:off x="1854515" y="263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74877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934154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07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0" name="Google Shape;660;p35"/>
            <p:cNvCxnSpPr>
              <a:endCxn id="661" idx="0"/>
            </p:cNvCxnSpPr>
            <p:nvPr/>
          </p:nvCxnSpPr>
          <p:spPr>
            <a:xfrm>
              <a:off x="2993482" y="43103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1" name="Google Shape;661;p35"/>
            <p:cNvSpPr/>
            <p:nvPr/>
          </p:nvSpPr>
          <p:spPr>
            <a:xfrm>
              <a:off x="2900032" y="45863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eyes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242629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452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416182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glut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Leaf Case</a:t>
            </a:r>
            <a:endParaRPr/>
          </a:p>
        </p:txBody>
      </p:sp>
      <p:sp>
        <p:nvSpPr>
          <p:cNvPr id="667" name="Google Shape;667;p3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node with the value </a:t>
            </a:r>
            <a:r>
              <a:rPr b="1" lang="en"/>
              <a:t>glut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Just remove the reference from the parent node.</a:t>
            </a:r>
            <a:endParaRPr/>
          </a:p>
        </p:txBody>
      </p:sp>
      <p:sp>
        <p:nvSpPr>
          <p:cNvPr id="668" name="Google Shape;66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9" name="Google Shape;669;p36"/>
          <p:cNvCxnSpPr>
            <a:stCxn id="670" idx="0"/>
          </p:cNvCxnSpPr>
          <p:nvPr/>
        </p:nvCxnSpPr>
        <p:spPr>
          <a:xfrm flipH="1" rot="10800000">
            <a:off x="5049900" y="2280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1" name="Google Shape;671;p36"/>
          <p:cNvCxnSpPr>
            <a:endCxn id="672" idx="0"/>
          </p:cNvCxnSpPr>
          <p:nvPr/>
        </p:nvCxnSpPr>
        <p:spPr>
          <a:xfrm>
            <a:off x="5700704" y="2331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6"/>
          <p:cNvCxnSpPr>
            <a:stCxn id="674" idx="0"/>
          </p:cNvCxnSpPr>
          <p:nvPr/>
        </p:nvCxnSpPr>
        <p:spPr>
          <a:xfrm flipH="1" rot="10800000">
            <a:off x="7194900" y="2339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36"/>
          <p:cNvCxnSpPr>
            <a:endCxn id="676" idx="0"/>
          </p:cNvCxnSpPr>
          <p:nvPr/>
        </p:nvCxnSpPr>
        <p:spPr>
          <a:xfrm>
            <a:off x="7883857" y="23401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6"/>
          <p:cNvCxnSpPr>
            <a:stCxn id="678" idx="1"/>
            <a:endCxn id="679" idx="0"/>
          </p:cNvCxnSpPr>
          <p:nvPr/>
        </p:nvCxnSpPr>
        <p:spPr>
          <a:xfrm flipH="1">
            <a:off x="5517740" y="1593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6"/>
          <p:cNvCxnSpPr>
            <a:stCxn id="678" idx="3"/>
            <a:endCxn id="681" idx="0"/>
          </p:cNvCxnSpPr>
          <p:nvPr/>
        </p:nvCxnSpPr>
        <p:spPr>
          <a:xfrm>
            <a:off x="6965840" y="1593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36"/>
          <p:cNvSpPr/>
          <p:nvPr/>
        </p:nvSpPr>
        <p:spPr>
          <a:xfrm>
            <a:off x="6228740" y="134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6"/>
          <p:cNvSpPr/>
          <p:nvPr/>
        </p:nvSpPr>
        <p:spPr>
          <a:xfrm>
            <a:off x="5149102" y="19176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7308379" y="19176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flat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4681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36"/>
          <p:cNvCxnSpPr>
            <a:endCxn id="683" idx="0"/>
          </p:cNvCxnSpPr>
          <p:nvPr/>
        </p:nvCxnSpPr>
        <p:spPr>
          <a:xfrm>
            <a:off x="7367707" y="30259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6"/>
          <p:cNvSpPr/>
          <p:nvPr/>
        </p:nvSpPr>
        <p:spPr>
          <a:xfrm>
            <a:off x="7274257" y="33019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eyes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5616854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6"/>
          <p:cNvSpPr/>
          <p:nvPr/>
        </p:nvSpPr>
        <p:spPr>
          <a:xfrm>
            <a:off x="6826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6"/>
          <p:cNvSpPr/>
          <p:nvPr/>
        </p:nvSpPr>
        <p:spPr>
          <a:xfrm>
            <a:off x="7790407" y="2616199"/>
            <a:ext cx="737100" cy="49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glut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One Child</a:t>
            </a:r>
            <a:endParaRPr/>
          </a:p>
        </p:txBody>
      </p:sp>
      <p:sp>
        <p:nvSpPr>
          <p:cNvPr id="689" name="Google Shape;689;p3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key containing the value </a:t>
            </a:r>
            <a:r>
              <a:rPr b="1" lang="en"/>
              <a:t>flat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What simple modification can we make to the tree to remove the value </a:t>
            </a:r>
            <a:r>
              <a:rPr b="1" lang="en"/>
              <a:t>flat</a:t>
            </a:r>
            <a:r>
              <a:rPr lang="en"/>
              <a:t>?</a:t>
            </a:r>
            <a:endParaRPr/>
          </a:p>
        </p:txBody>
      </p:sp>
      <p:sp>
        <p:nvSpPr>
          <p:cNvPr id="690" name="Google Shape;6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1" name="Google Shape;691;p37"/>
          <p:cNvCxnSpPr>
            <a:stCxn id="692" idx="0"/>
          </p:cNvCxnSpPr>
          <p:nvPr/>
        </p:nvCxnSpPr>
        <p:spPr>
          <a:xfrm flipH="1" rot="10800000">
            <a:off x="5049900" y="2280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3" name="Google Shape;693;p37"/>
          <p:cNvCxnSpPr>
            <a:endCxn id="694" idx="0"/>
          </p:cNvCxnSpPr>
          <p:nvPr/>
        </p:nvCxnSpPr>
        <p:spPr>
          <a:xfrm>
            <a:off x="5700704" y="2331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7"/>
          <p:cNvCxnSpPr>
            <a:stCxn id="696" idx="0"/>
          </p:cNvCxnSpPr>
          <p:nvPr/>
        </p:nvCxnSpPr>
        <p:spPr>
          <a:xfrm flipH="1" rot="10800000">
            <a:off x="7194900" y="2339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7" name="Google Shape;697;p37"/>
          <p:cNvCxnSpPr>
            <a:stCxn id="698" idx="1"/>
            <a:endCxn id="699" idx="0"/>
          </p:cNvCxnSpPr>
          <p:nvPr/>
        </p:nvCxnSpPr>
        <p:spPr>
          <a:xfrm flipH="1">
            <a:off x="5517740" y="159384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37"/>
          <p:cNvCxnSpPr>
            <a:stCxn id="698" idx="3"/>
            <a:endCxn id="701" idx="0"/>
          </p:cNvCxnSpPr>
          <p:nvPr/>
        </p:nvCxnSpPr>
        <p:spPr>
          <a:xfrm>
            <a:off x="6965840" y="159384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37"/>
          <p:cNvSpPr/>
          <p:nvPr/>
        </p:nvSpPr>
        <p:spPr>
          <a:xfrm>
            <a:off x="6228740" y="134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5149102" y="19176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7"/>
          <p:cNvSpPr/>
          <p:nvPr/>
        </p:nvSpPr>
        <p:spPr>
          <a:xfrm>
            <a:off x="7308379" y="1917699"/>
            <a:ext cx="737100" cy="49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4681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37"/>
          <p:cNvCxnSpPr>
            <a:endCxn id="703" idx="0"/>
          </p:cNvCxnSpPr>
          <p:nvPr/>
        </p:nvCxnSpPr>
        <p:spPr>
          <a:xfrm>
            <a:off x="7367707" y="30259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7"/>
          <p:cNvSpPr/>
          <p:nvPr/>
        </p:nvSpPr>
        <p:spPr>
          <a:xfrm>
            <a:off x="7274257" y="33019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eyes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7"/>
          <p:cNvSpPr/>
          <p:nvPr/>
        </p:nvSpPr>
        <p:spPr>
          <a:xfrm>
            <a:off x="5616854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7"/>
          <p:cNvSpPr/>
          <p:nvPr/>
        </p:nvSpPr>
        <p:spPr>
          <a:xfrm>
            <a:off x="6826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One Child</a:t>
            </a:r>
            <a:endParaRPr/>
          </a:p>
        </p:txBody>
      </p:sp>
      <p:sp>
        <p:nvSpPr>
          <p:cNvPr id="710" name="Google Shape;710;p3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node with the value </a:t>
            </a:r>
            <a:r>
              <a:rPr b="1" lang="en"/>
              <a:t>flat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simple modification can we make to the tree to remove the value </a:t>
            </a:r>
            <a:r>
              <a:rPr b="1" lang="en"/>
              <a:t>flat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Use the </a:t>
            </a:r>
            <a:r>
              <a:rPr b="1" lang="en"/>
              <a:t>Binary Search Tree Invariant</a:t>
            </a:r>
            <a:r>
              <a:rPr lang="en"/>
              <a:t>: any subtree under </a:t>
            </a:r>
            <a:r>
              <a:rPr b="1" lang="en"/>
              <a:t>flat</a:t>
            </a:r>
            <a:r>
              <a:rPr lang="en"/>
              <a:t> must contain values all greater than </a:t>
            </a:r>
            <a:r>
              <a:rPr b="1" lang="en"/>
              <a:t>dog</a:t>
            </a:r>
            <a:r>
              <a:rPr lang="en"/>
              <a:t>!</a:t>
            </a:r>
            <a:endParaRPr/>
          </a:p>
        </p:txBody>
      </p:sp>
      <p:sp>
        <p:nvSpPr>
          <p:cNvPr id="711" name="Google Shape;7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2" name="Google Shape;712;p38"/>
          <p:cNvCxnSpPr>
            <a:stCxn id="713" idx="0"/>
          </p:cNvCxnSpPr>
          <p:nvPr/>
        </p:nvCxnSpPr>
        <p:spPr>
          <a:xfrm flipH="1" rot="10800000">
            <a:off x="5049900" y="2280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4" name="Google Shape;714;p38"/>
          <p:cNvCxnSpPr>
            <a:endCxn id="715" idx="0"/>
          </p:cNvCxnSpPr>
          <p:nvPr/>
        </p:nvCxnSpPr>
        <p:spPr>
          <a:xfrm>
            <a:off x="5700704" y="2331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8"/>
          <p:cNvCxnSpPr>
            <a:stCxn id="717" idx="0"/>
          </p:cNvCxnSpPr>
          <p:nvPr/>
        </p:nvCxnSpPr>
        <p:spPr>
          <a:xfrm flipH="1" rot="10800000">
            <a:off x="7194900" y="2339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8" name="Google Shape;718;p38"/>
          <p:cNvCxnSpPr>
            <a:stCxn id="719" idx="1"/>
            <a:endCxn id="720" idx="0"/>
          </p:cNvCxnSpPr>
          <p:nvPr/>
        </p:nvCxnSpPr>
        <p:spPr>
          <a:xfrm flipH="1">
            <a:off x="5517740" y="159384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8"/>
          <p:cNvCxnSpPr>
            <a:stCxn id="719" idx="3"/>
            <a:endCxn id="717" idx="0"/>
          </p:cNvCxnSpPr>
          <p:nvPr/>
        </p:nvCxnSpPr>
        <p:spPr>
          <a:xfrm>
            <a:off x="6965840" y="1593849"/>
            <a:ext cx="229200" cy="10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8"/>
          <p:cNvSpPr/>
          <p:nvPr/>
        </p:nvSpPr>
        <p:spPr>
          <a:xfrm>
            <a:off x="6228740" y="134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38"/>
          <p:cNvSpPr/>
          <p:nvPr/>
        </p:nvSpPr>
        <p:spPr>
          <a:xfrm>
            <a:off x="5149102" y="19176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38"/>
          <p:cNvSpPr/>
          <p:nvPr/>
        </p:nvSpPr>
        <p:spPr>
          <a:xfrm>
            <a:off x="7308379" y="1917699"/>
            <a:ext cx="737100" cy="49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38"/>
          <p:cNvSpPr/>
          <p:nvPr/>
        </p:nvSpPr>
        <p:spPr>
          <a:xfrm>
            <a:off x="4681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3" name="Google Shape;723;p38"/>
          <p:cNvCxnSpPr>
            <a:endCxn id="724" idx="0"/>
          </p:cNvCxnSpPr>
          <p:nvPr/>
        </p:nvCxnSpPr>
        <p:spPr>
          <a:xfrm>
            <a:off x="7367707" y="30259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38"/>
          <p:cNvSpPr/>
          <p:nvPr/>
        </p:nvSpPr>
        <p:spPr>
          <a:xfrm>
            <a:off x="7274257" y="33019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eyes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38"/>
          <p:cNvSpPr/>
          <p:nvPr/>
        </p:nvSpPr>
        <p:spPr>
          <a:xfrm>
            <a:off x="5616854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8"/>
          <p:cNvSpPr/>
          <p:nvPr/>
        </p:nvSpPr>
        <p:spPr>
          <a:xfrm>
            <a:off x="6826350" y="2616199"/>
            <a:ext cx="737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elf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3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6" name="Google Shape;726;p38"/>
          <p:cNvCxnSpPr/>
          <p:nvPr/>
        </p:nvCxnSpPr>
        <p:spPr>
          <a:xfrm>
            <a:off x="6602943" y="1993900"/>
            <a:ext cx="0" cy="241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8"/>
          <p:cNvSpPr/>
          <p:nvPr/>
        </p:nvSpPr>
        <p:spPr>
          <a:xfrm>
            <a:off x="5503918" y="2438544"/>
            <a:ext cx="1005900" cy="457200"/>
          </a:xfrm>
          <a:prstGeom prst="wedgeRoundRectCallout">
            <a:avLst>
              <a:gd fmla="val 61855" name="adj1"/>
              <a:gd fmla="val -22567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Removal Challenge</a:t>
            </a:r>
            <a:endParaRPr/>
          </a:p>
        </p:txBody>
      </p:sp>
      <p:sp>
        <p:nvSpPr>
          <p:cNvPr id="733" name="Google Shape;733;p39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</p:txBody>
      </p:sp>
      <p:sp>
        <p:nvSpPr>
          <p:cNvPr id="734" name="Google Shape;7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3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39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9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9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9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9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2" name="Google Shape;742;p39"/>
          <p:cNvCxnSpPr>
            <a:stCxn id="737" idx="0"/>
            <a:endCxn id="736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9"/>
          <p:cNvCxnSpPr>
            <a:stCxn id="738" idx="0"/>
            <a:endCxn id="736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9"/>
          <p:cNvCxnSpPr>
            <a:stCxn id="739" idx="0"/>
            <a:endCxn id="737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9"/>
          <p:cNvCxnSpPr>
            <a:stCxn id="737" idx="2"/>
            <a:endCxn id="740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9"/>
          <p:cNvCxnSpPr>
            <a:stCxn id="738" idx="2"/>
            <a:endCxn id="741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9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39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4" name="Google Shape;754;p39"/>
          <p:cNvCxnSpPr>
            <a:stCxn id="748" idx="0"/>
            <a:endCxn id="747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9"/>
          <p:cNvCxnSpPr>
            <a:stCxn id="749" idx="0"/>
            <a:endCxn id="747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9"/>
          <p:cNvCxnSpPr>
            <a:stCxn id="750" idx="0"/>
            <a:endCxn id="748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9"/>
          <p:cNvCxnSpPr>
            <a:stCxn id="748" idx="2"/>
            <a:endCxn id="751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39"/>
          <p:cNvCxnSpPr>
            <a:stCxn id="749" idx="2"/>
            <a:endCxn id="752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9"/>
          <p:cNvCxnSpPr>
            <a:stCxn id="749" idx="2"/>
            <a:endCxn id="753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39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1" name="Google Shape;761;p39"/>
          <p:cNvCxnSpPr>
            <a:stCxn id="760" idx="2"/>
            <a:endCxn id="736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9"/>
          <p:cNvCxnSpPr>
            <a:stCxn id="760" idx="2"/>
            <a:endCxn id="747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root node with the value </a:t>
            </a:r>
            <a:r>
              <a:rPr b="1" lang="en"/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need to f</a:t>
            </a:r>
            <a:r>
              <a:rPr lang="en"/>
              <a:t>ind a replacement root node.</a:t>
            </a:r>
            <a:br>
              <a:rPr lang="en"/>
            </a:br>
            <a:r>
              <a:rPr lang="en"/>
              <a:t>Must be ≻ than all keys in left subtree.</a:t>
            </a:r>
            <a:br>
              <a:rPr lang="en"/>
            </a:br>
            <a:r>
              <a:rPr lang="en"/>
              <a:t>Must be ≺ than all keys in right subtree.</a:t>
            </a:r>
            <a:endParaRPr/>
          </a:p>
        </p:txBody>
      </p:sp>
      <p:sp>
        <p:nvSpPr>
          <p:cNvPr id="768" name="Google Shape;768;p4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Two Children</a:t>
            </a:r>
            <a:endParaRPr/>
          </a:p>
        </p:txBody>
      </p:sp>
      <p:sp>
        <p:nvSpPr>
          <p:cNvPr id="769" name="Google Shape;7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4681350" y="1346199"/>
            <a:ext cx="3846157" cy="2451100"/>
            <a:chOff x="307125" y="2630549"/>
            <a:chExt cx="3846157" cy="2451100"/>
          </a:xfrm>
        </p:grpSpPr>
        <p:cxnSp>
          <p:nvCxnSpPr>
            <p:cNvPr id="771" name="Google Shape;771;p40"/>
            <p:cNvCxnSpPr>
              <a:stCxn id="772" idx="0"/>
            </p:cNvCxnSpPr>
            <p:nvPr/>
          </p:nvCxnSpPr>
          <p:spPr>
            <a:xfrm flipH="1" rot="10800000">
              <a:off x="675675" y="3564849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73" name="Google Shape;773;p40"/>
            <p:cNvCxnSpPr>
              <a:endCxn id="774" idx="0"/>
            </p:cNvCxnSpPr>
            <p:nvPr/>
          </p:nvCxnSpPr>
          <p:spPr>
            <a:xfrm>
              <a:off x="1326479" y="3615849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5" name="Google Shape;775;p40"/>
            <p:cNvCxnSpPr>
              <a:stCxn id="776" idx="0"/>
            </p:cNvCxnSpPr>
            <p:nvPr/>
          </p:nvCxnSpPr>
          <p:spPr>
            <a:xfrm flipH="1" rot="10800000">
              <a:off x="2820675" y="3624249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77" name="Google Shape;777;p40"/>
            <p:cNvCxnSpPr>
              <a:endCxn id="778" idx="0"/>
            </p:cNvCxnSpPr>
            <p:nvPr/>
          </p:nvCxnSpPr>
          <p:spPr>
            <a:xfrm>
              <a:off x="3509632" y="36245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9" name="Google Shape;779;p40"/>
            <p:cNvCxnSpPr>
              <a:stCxn id="780" idx="1"/>
              <a:endCxn id="781" idx="0"/>
            </p:cNvCxnSpPr>
            <p:nvPr/>
          </p:nvCxnSpPr>
          <p:spPr>
            <a:xfrm flipH="1">
              <a:off x="11435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2" name="Google Shape;782;p40"/>
            <p:cNvCxnSpPr>
              <a:stCxn id="780" idx="3"/>
              <a:endCxn id="783" idx="0"/>
            </p:cNvCxnSpPr>
            <p:nvPr/>
          </p:nvCxnSpPr>
          <p:spPr>
            <a:xfrm>
              <a:off x="25916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0" name="Google Shape;780;p40"/>
            <p:cNvSpPr/>
            <p:nvPr/>
          </p:nvSpPr>
          <p:spPr>
            <a:xfrm>
              <a:off x="1854515" y="2630549"/>
              <a:ext cx="737100" cy="4953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774877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934154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07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4" name="Google Shape;784;p40"/>
            <p:cNvCxnSpPr>
              <a:endCxn id="785" idx="0"/>
            </p:cNvCxnSpPr>
            <p:nvPr/>
          </p:nvCxnSpPr>
          <p:spPr>
            <a:xfrm>
              <a:off x="2993482" y="43103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5" name="Google Shape;785;p40"/>
            <p:cNvSpPr/>
            <p:nvPr/>
          </p:nvSpPr>
          <p:spPr>
            <a:xfrm>
              <a:off x="2900032" y="45863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eyes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242629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2452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416182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glut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Removing: Two Children</a:t>
            </a:r>
            <a:endParaRPr/>
          </a:p>
        </p:txBody>
      </p:sp>
      <p:sp>
        <p:nvSpPr>
          <p:cNvPr id="791" name="Google Shape;791;p4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root node with the value </a:t>
            </a:r>
            <a:r>
              <a:rPr b="1" lang="en"/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need to find a replacement root node.</a:t>
            </a:r>
            <a:br>
              <a:rPr lang="en"/>
            </a:br>
            <a:r>
              <a:rPr lang="en"/>
              <a:t>Must be ≻ than all keys in left subtree.</a:t>
            </a:r>
            <a:br>
              <a:rPr lang="en"/>
            </a:br>
            <a:r>
              <a:rPr lang="en"/>
              <a:t>Must be ≺ than all keys in right subtree.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predecessor (</a:t>
            </a:r>
            <a:r>
              <a:rPr b="1" lang="en"/>
              <a:t>cat</a:t>
            </a:r>
            <a:r>
              <a:rPr lang="en"/>
              <a:t>) or successor (</a:t>
            </a:r>
            <a:r>
              <a:rPr b="1" lang="en"/>
              <a:t>elf</a:t>
            </a:r>
            <a:r>
              <a:rPr lang="en"/>
              <a:t>). These nodes have either 0 or 1 children.</a:t>
            </a:r>
            <a:endParaRPr/>
          </a:p>
        </p:txBody>
      </p:sp>
      <p:sp>
        <p:nvSpPr>
          <p:cNvPr id="792" name="Google Shape;7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3" name="Google Shape;793;p41"/>
          <p:cNvGrpSpPr/>
          <p:nvPr/>
        </p:nvGrpSpPr>
        <p:grpSpPr>
          <a:xfrm>
            <a:off x="4681350" y="1346199"/>
            <a:ext cx="3846157" cy="2451100"/>
            <a:chOff x="307125" y="2630549"/>
            <a:chExt cx="3846157" cy="2451100"/>
          </a:xfrm>
        </p:grpSpPr>
        <p:cxnSp>
          <p:nvCxnSpPr>
            <p:cNvPr id="794" name="Google Shape;794;p41"/>
            <p:cNvCxnSpPr>
              <a:stCxn id="795" idx="0"/>
            </p:cNvCxnSpPr>
            <p:nvPr/>
          </p:nvCxnSpPr>
          <p:spPr>
            <a:xfrm flipH="1" rot="10800000">
              <a:off x="675675" y="3564849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96" name="Google Shape;796;p41"/>
            <p:cNvCxnSpPr>
              <a:endCxn id="797" idx="0"/>
            </p:cNvCxnSpPr>
            <p:nvPr/>
          </p:nvCxnSpPr>
          <p:spPr>
            <a:xfrm>
              <a:off x="1326479" y="3615849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8" name="Google Shape;798;p41"/>
            <p:cNvCxnSpPr>
              <a:stCxn id="799" idx="0"/>
            </p:cNvCxnSpPr>
            <p:nvPr/>
          </p:nvCxnSpPr>
          <p:spPr>
            <a:xfrm flipH="1" rot="10800000">
              <a:off x="2820675" y="3624249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00" name="Google Shape;800;p41"/>
            <p:cNvCxnSpPr>
              <a:endCxn id="801" idx="0"/>
            </p:cNvCxnSpPr>
            <p:nvPr/>
          </p:nvCxnSpPr>
          <p:spPr>
            <a:xfrm>
              <a:off x="3509632" y="36245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2" name="Google Shape;802;p41"/>
            <p:cNvCxnSpPr>
              <a:stCxn id="803" idx="1"/>
              <a:endCxn id="804" idx="0"/>
            </p:cNvCxnSpPr>
            <p:nvPr/>
          </p:nvCxnSpPr>
          <p:spPr>
            <a:xfrm flipH="1">
              <a:off x="11435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5" name="Google Shape;805;p41"/>
            <p:cNvCxnSpPr>
              <a:stCxn id="803" idx="3"/>
              <a:endCxn id="806" idx="0"/>
            </p:cNvCxnSpPr>
            <p:nvPr/>
          </p:nvCxnSpPr>
          <p:spPr>
            <a:xfrm>
              <a:off x="2591615" y="2878199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3" name="Google Shape;803;p41"/>
            <p:cNvSpPr/>
            <p:nvPr/>
          </p:nvSpPr>
          <p:spPr>
            <a:xfrm>
              <a:off x="1854515" y="2630549"/>
              <a:ext cx="737100" cy="4953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774877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934154" y="32020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307125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7" name="Google Shape;807;p41"/>
            <p:cNvCxnSpPr>
              <a:endCxn id="808" idx="0"/>
            </p:cNvCxnSpPr>
            <p:nvPr/>
          </p:nvCxnSpPr>
          <p:spPr>
            <a:xfrm>
              <a:off x="2993482" y="4310349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8" name="Google Shape;808;p41"/>
            <p:cNvSpPr/>
            <p:nvPr/>
          </p:nvSpPr>
          <p:spPr>
            <a:xfrm>
              <a:off x="2900032" y="45863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eyes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1242629" y="3900549"/>
              <a:ext cx="737100" cy="495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452125" y="3900549"/>
              <a:ext cx="737100" cy="495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elf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3416182" y="3900549"/>
              <a:ext cx="7371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glut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Removal Challenge</a:t>
            </a:r>
            <a:endParaRPr/>
          </a:p>
        </p:txBody>
      </p:sp>
      <p:sp>
        <p:nvSpPr>
          <p:cNvPr id="814" name="Google Shape;814;p42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</p:txBody>
      </p:sp>
      <p:sp>
        <p:nvSpPr>
          <p:cNvPr id="815" name="Google Shape;81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42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42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42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42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42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3" name="Google Shape;823;p42"/>
          <p:cNvCxnSpPr>
            <a:stCxn id="818" idx="0"/>
            <a:endCxn id="817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2"/>
          <p:cNvCxnSpPr>
            <a:stCxn id="819" idx="0"/>
            <a:endCxn id="817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2"/>
          <p:cNvCxnSpPr>
            <a:stCxn id="820" idx="0"/>
            <a:endCxn id="818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2"/>
          <p:cNvCxnSpPr>
            <a:stCxn id="818" idx="2"/>
            <a:endCxn id="821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2"/>
          <p:cNvCxnSpPr>
            <a:stCxn id="819" idx="2"/>
            <a:endCxn id="822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42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2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42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42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2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5" name="Google Shape;835;p42"/>
          <p:cNvCxnSpPr>
            <a:stCxn id="829" idx="0"/>
            <a:endCxn id="828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2"/>
          <p:cNvCxnSpPr>
            <a:stCxn id="830" idx="0"/>
            <a:endCxn id="828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2"/>
          <p:cNvCxnSpPr>
            <a:stCxn id="831" idx="0"/>
            <a:endCxn id="829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2"/>
          <p:cNvCxnSpPr>
            <a:stCxn id="829" idx="2"/>
            <a:endCxn id="832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2"/>
          <p:cNvCxnSpPr>
            <a:stCxn id="830" idx="2"/>
            <a:endCxn id="833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2"/>
          <p:cNvCxnSpPr>
            <a:stCxn id="830" idx="2"/>
            <a:endCxn id="834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42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2" name="Google Shape;842;p42"/>
          <p:cNvCxnSpPr>
            <a:stCxn id="841" idx="2"/>
            <a:endCxn id="817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2"/>
          <p:cNvCxnSpPr>
            <a:stCxn id="841" idx="2"/>
            <a:endCxn id="828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>
            <a:stCxn id="110" idx="0"/>
            <a:endCxn id="111" idx="2"/>
          </p:cNvCxnSpPr>
          <p:nvPr/>
        </p:nvCxnSpPr>
        <p:spPr>
          <a:xfrm rot="-5400000">
            <a:off x="6336750" y="895957"/>
            <a:ext cx="676800" cy="21033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2" name="Google Shape;112;p16"/>
          <p:cNvSpPr/>
          <p:nvPr/>
        </p:nvSpPr>
        <p:spPr>
          <a:xfrm>
            <a:off x="274325" y="2226030"/>
            <a:ext cx="8458200" cy="2346000"/>
          </a:xfrm>
          <a:prstGeom prst="roundRect">
            <a:avLst>
              <a:gd fmla="val 7715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14" idx="0"/>
            <a:endCxn id="110" idx="2"/>
          </p:cNvCxnSpPr>
          <p:nvPr/>
        </p:nvCxnSpPr>
        <p:spPr>
          <a:xfrm flipH="1" rot="5400000">
            <a:off x="5667750" y="2698950"/>
            <a:ext cx="940200" cy="102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5" name="Google Shape;115;p16"/>
          <p:cNvCxnSpPr>
            <a:stCxn id="110" idx="0"/>
            <a:endCxn id="116" idx="2"/>
          </p:cNvCxnSpPr>
          <p:nvPr/>
        </p:nvCxnSpPr>
        <p:spPr>
          <a:xfrm rot="-5400000">
            <a:off x="5285400" y="1947307"/>
            <a:ext cx="676800" cy="6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8050"/>
            <a:ext cx="8420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Implementer’s Design Decision Hierarchy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572000" y="1152146"/>
            <a:ext cx="21030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Abstract Data Type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ADT is the best fit?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data structure offers the best performance for our input/workload?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Implementation Details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do we maintain invariants?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572000" y="2286007"/>
            <a:ext cx="2103000" cy="457200"/>
          </a:xfrm>
          <a:prstGeom prst="roundRect">
            <a:avLst>
              <a:gd fmla="val 50000" name="adj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Search Tree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766560" y="2286007"/>
            <a:ext cx="19203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Linked Nodes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72000" y="3683400"/>
            <a:ext cx="416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every node X in the tree: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left subtree ≺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right subtree ≻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766550" y="1152146"/>
            <a:ext cx="19203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Removal Challenge</a:t>
            </a:r>
            <a:endParaRPr/>
          </a:p>
        </p:txBody>
      </p:sp>
      <p:sp>
        <p:nvSpPr>
          <p:cNvPr id="849" name="Google Shape;849;p43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Replace with either </a:t>
            </a:r>
            <a:r>
              <a:rPr b="1" lang="en"/>
              <a:t>g</a:t>
            </a:r>
            <a:r>
              <a:rPr lang="en"/>
              <a:t> or </a:t>
            </a:r>
            <a:r>
              <a:rPr b="1" lang="en"/>
              <a:t>m</a:t>
            </a:r>
            <a:r>
              <a:rPr lang="en"/>
              <a:t>.</a:t>
            </a:r>
            <a:endParaRPr/>
          </a:p>
        </p:txBody>
      </p:sp>
      <p:sp>
        <p:nvSpPr>
          <p:cNvPr id="850" name="Google Shape;8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3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43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43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3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43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8" name="Google Shape;858;p43"/>
          <p:cNvCxnSpPr>
            <a:stCxn id="853" idx="0"/>
            <a:endCxn id="852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3"/>
          <p:cNvCxnSpPr>
            <a:stCxn id="854" idx="0"/>
            <a:endCxn id="852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3"/>
          <p:cNvCxnSpPr>
            <a:stCxn id="855" idx="0"/>
            <a:endCxn id="853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3"/>
          <p:cNvCxnSpPr>
            <a:stCxn id="853" idx="2"/>
            <a:endCxn id="856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3"/>
          <p:cNvCxnSpPr>
            <a:stCxn id="854" idx="2"/>
            <a:endCxn id="857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43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3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3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43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3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0" name="Google Shape;870;p43"/>
          <p:cNvCxnSpPr>
            <a:stCxn id="864" idx="0"/>
            <a:endCxn id="863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3"/>
          <p:cNvCxnSpPr>
            <a:stCxn id="865" idx="0"/>
            <a:endCxn id="863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3"/>
          <p:cNvCxnSpPr>
            <a:stCxn id="866" idx="0"/>
            <a:endCxn id="864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3"/>
          <p:cNvCxnSpPr>
            <a:stCxn id="864" idx="2"/>
            <a:endCxn id="867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3"/>
          <p:cNvCxnSpPr>
            <a:stCxn id="865" idx="2"/>
            <a:endCxn id="868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3"/>
          <p:cNvCxnSpPr>
            <a:stCxn id="865" idx="2"/>
            <a:endCxn id="869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3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7" name="Google Shape;877;p43"/>
          <p:cNvCxnSpPr>
            <a:stCxn id="876" idx="2"/>
            <a:endCxn id="852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3"/>
          <p:cNvCxnSpPr>
            <a:stCxn id="876" idx="2"/>
            <a:endCxn id="863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4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Removal Challenge</a:t>
            </a:r>
            <a:endParaRPr/>
          </a:p>
        </p:txBody>
      </p:sp>
      <p:sp>
        <p:nvSpPr>
          <p:cNvPr id="884" name="Google Shape;884;p44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root node with value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Replace with either </a:t>
            </a:r>
            <a:r>
              <a:rPr b="1" lang="en"/>
              <a:t>g</a:t>
            </a:r>
            <a:r>
              <a:rPr lang="en"/>
              <a:t> or </a:t>
            </a:r>
            <a:r>
              <a:rPr b="1" lang="en"/>
              <a:t>m</a:t>
            </a:r>
            <a:r>
              <a:rPr lang="en"/>
              <a:t>.</a:t>
            </a:r>
            <a:endParaRPr/>
          </a:p>
        </p:txBody>
      </p:sp>
      <p:sp>
        <p:nvSpPr>
          <p:cNvPr id="885" name="Google Shape;8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4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4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4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44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44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44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44"/>
          <p:cNvCxnSpPr>
            <a:stCxn id="888" idx="0"/>
            <a:endCxn id="887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4"/>
          <p:cNvCxnSpPr>
            <a:stCxn id="889" idx="0"/>
            <a:endCxn id="887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4"/>
          <p:cNvCxnSpPr>
            <a:stCxn id="890" idx="0"/>
            <a:endCxn id="888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4"/>
          <p:cNvCxnSpPr>
            <a:stCxn id="888" idx="2"/>
            <a:endCxn id="891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44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44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4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4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4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44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3" name="Google Shape;903;p44"/>
          <p:cNvCxnSpPr>
            <a:stCxn id="897" idx="0"/>
            <a:endCxn id="896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4"/>
          <p:cNvCxnSpPr>
            <a:stCxn id="898" idx="0"/>
            <a:endCxn id="896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4"/>
          <p:cNvCxnSpPr>
            <a:stCxn id="899" idx="0"/>
            <a:endCxn id="897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4"/>
          <p:cNvCxnSpPr>
            <a:stCxn id="897" idx="2"/>
            <a:endCxn id="900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4"/>
          <p:cNvCxnSpPr>
            <a:stCxn id="898" idx="2"/>
            <a:endCxn id="901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4"/>
          <p:cNvCxnSpPr>
            <a:stCxn id="898" idx="2"/>
            <a:endCxn id="902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44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0" name="Google Shape;910;p44"/>
          <p:cNvCxnSpPr>
            <a:stCxn id="909" idx="2"/>
            <a:endCxn id="887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4"/>
          <p:cNvCxnSpPr>
            <a:stCxn id="909" idx="2"/>
            <a:endCxn id="896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Sets and Maps</a:t>
            </a:r>
            <a:endParaRPr/>
          </a:p>
        </p:txBody>
      </p:sp>
      <p:sp>
        <p:nvSpPr>
          <p:cNvPr id="917" name="Google Shape;9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Set</a:t>
            </a:r>
            <a:endParaRPr/>
          </a:p>
        </p:txBody>
      </p:sp>
      <p:sp>
        <p:nvSpPr>
          <p:cNvPr id="923" name="Google Shape;923;p4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hink of the BST below as representing a Set.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{mo, no, sumomo, uchi, momo}</a:t>
            </a:r>
            <a:endParaRPr/>
          </a:p>
        </p:txBody>
      </p:sp>
      <p:sp>
        <p:nvSpPr>
          <p:cNvPr id="924" name="Google Shape;9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5" name="Google Shape;925;p46"/>
          <p:cNvCxnSpPr>
            <a:stCxn id="926" idx="0"/>
          </p:cNvCxnSpPr>
          <p:nvPr/>
        </p:nvCxnSpPr>
        <p:spPr>
          <a:xfrm flipH="1" rot="10800000">
            <a:off x="1874753" y="325712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7" name="Google Shape;927;p46"/>
          <p:cNvCxnSpPr>
            <a:endCxn id="928" idx="0"/>
          </p:cNvCxnSpPr>
          <p:nvPr/>
        </p:nvCxnSpPr>
        <p:spPr>
          <a:xfrm>
            <a:off x="2984168" y="330812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46"/>
          <p:cNvCxnSpPr>
            <a:stCxn id="930" idx="1"/>
            <a:endCxn id="931" idx="0"/>
          </p:cNvCxnSpPr>
          <p:nvPr/>
        </p:nvCxnSpPr>
        <p:spPr>
          <a:xfrm flipH="1">
            <a:off x="2571828" y="2570475"/>
            <a:ext cx="96690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46"/>
          <p:cNvCxnSpPr>
            <a:stCxn id="930" idx="3"/>
            <a:endCxn id="933" idx="0"/>
          </p:cNvCxnSpPr>
          <p:nvPr/>
        </p:nvCxnSpPr>
        <p:spPr>
          <a:xfrm>
            <a:off x="4818828" y="2570475"/>
            <a:ext cx="1047300" cy="3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46"/>
          <p:cNvSpPr/>
          <p:nvPr/>
        </p:nvSpPr>
        <p:spPr>
          <a:xfrm>
            <a:off x="3538728" y="2322825"/>
            <a:ext cx="1280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sumomo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2022510" y="28943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momo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1325453" y="35928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46"/>
          <p:cNvSpPr/>
          <p:nvPr/>
        </p:nvSpPr>
        <p:spPr>
          <a:xfrm>
            <a:off x="2719568" y="35928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5316884" y="2924721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uchi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4" name="Google Shape;934;p46"/>
          <p:cNvGraphicFramePr/>
          <p:nvPr/>
        </p:nvGraphicFramePr>
        <p:xfrm>
          <a:off x="6848775" y="22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{01BAAF38-64C9-4246-A22B-2A3487DE92CC}</a:tableStyleId>
              </a:tblPr>
              <a:tblGrid>
                <a:gridCol w="914400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sumomo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uchi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5" name="Google Shape;935;p46"/>
          <p:cNvSpPr/>
          <p:nvPr/>
        </p:nvSpPr>
        <p:spPr>
          <a:xfrm>
            <a:off x="6508675" y="2245350"/>
            <a:ext cx="170700" cy="1872000"/>
          </a:xfrm>
          <a:prstGeom prst="rightBrace">
            <a:avLst>
              <a:gd fmla="val 7552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Map</a:t>
            </a:r>
            <a:endParaRPr/>
          </a:p>
        </p:txBody>
      </p:sp>
      <p:sp>
        <p:nvSpPr>
          <p:cNvPr id="941" name="Google Shape;941;p47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 represent maps, just have each BST node store key-value pairs.</a:t>
            </a:r>
            <a:endParaRPr/>
          </a:p>
        </p:txBody>
      </p:sp>
      <p:sp>
        <p:nvSpPr>
          <p:cNvPr id="942" name="Google Shape;94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3" name="Google Shape;943;p47"/>
          <p:cNvCxnSpPr>
            <a:stCxn id="944" idx="0"/>
          </p:cNvCxnSpPr>
          <p:nvPr/>
        </p:nvCxnSpPr>
        <p:spPr>
          <a:xfrm flipH="1" rot="10800000">
            <a:off x="1874753" y="325712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5" name="Google Shape;945;p47"/>
          <p:cNvCxnSpPr>
            <a:endCxn id="946" idx="0"/>
          </p:cNvCxnSpPr>
          <p:nvPr/>
        </p:nvCxnSpPr>
        <p:spPr>
          <a:xfrm>
            <a:off x="2984168" y="330812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47"/>
          <p:cNvCxnSpPr>
            <a:stCxn id="948" idx="1"/>
            <a:endCxn id="949" idx="0"/>
          </p:cNvCxnSpPr>
          <p:nvPr/>
        </p:nvCxnSpPr>
        <p:spPr>
          <a:xfrm flipH="1">
            <a:off x="2571828" y="2570475"/>
            <a:ext cx="96690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47"/>
          <p:cNvCxnSpPr>
            <a:stCxn id="948" idx="3"/>
            <a:endCxn id="951" idx="0"/>
          </p:cNvCxnSpPr>
          <p:nvPr/>
        </p:nvCxnSpPr>
        <p:spPr>
          <a:xfrm>
            <a:off x="4818828" y="2570475"/>
            <a:ext cx="1047300" cy="3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47"/>
          <p:cNvSpPr/>
          <p:nvPr/>
        </p:nvSpPr>
        <p:spPr>
          <a:xfrm>
            <a:off x="3538728" y="2322825"/>
            <a:ext cx="12801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umomo   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2022510" y="28943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omo   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47"/>
          <p:cNvSpPr/>
          <p:nvPr/>
        </p:nvSpPr>
        <p:spPr>
          <a:xfrm>
            <a:off x="1325453" y="35928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      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47"/>
          <p:cNvSpPr/>
          <p:nvPr/>
        </p:nvSpPr>
        <p:spPr>
          <a:xfrm>
            <a:off x="2719568" y="3592825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      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7"/>
          <p:cNvSpPr/>
          <p:nvPr/>
        </p:nvSpPr>
        <p:spPr>
          <a:xfrm>
            <a:off x="5316884" y="2924721"/>
            <a:ext cx="1098600" cy="495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      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52" name="Google Shape;952;p47"/>
          <p:cNvGraphicFramePr/>
          <p:nvPr/>
        </p:nvGraphicFramePr>
        <p:xfrm>
          <a:off x="6848775" y="22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{01BAAF38-64C9-4246-A22B-2A3487DE92CC}</a:tableStyleId>
              </a:tblPr>
              <a:tblGrid>
                <a:gridCol w="914400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sumomo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momo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uchi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3" name="Google Shape;953;p47"/>
          <p:cNvSpPr/>
          <p:nvPr/>
        </p:nvSpPr>
        <p:spPr>
          <a:xfrm>
            <a:off x="6508675" y="2245350"/>
            <a:ext cx="170700" cy="1872000"/>
          </a:xfrm>
          <a:prstGeom prst="rightBrace">
            <a:avLst>
              <a:gd fmla="val 7552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47"/>
          <p:cNvCxnSpPr/>
          <p:nvPr/>
        </p:nvCxnSpPr>
        <p:spPr>
          <a:xfrm>
            <a:off x="4525110" y="2322825"/>
            <a:ext cx="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7"/>
          <p:cNvCxnSpPr/>
          <p:nvPr/>
        </p:nvCxnSpPr>
        <p:spPr>
          <a:xfrm>
            <a:off x="2800410" y="2894325"/>
            <a:ext cx="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7"/>
          <p:cNvCxnSpPr/>
          <p:nvPr/>
        </p:nvCxnSpPr>
        <p:spPr>
          <a:xfrm>
            <a:off x="1950953" y="3592825"/>
            <a:ext cx="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7"/>
          <p:cNvCxnSpPr/>
          <p:nvPr/>
        </p:nvCxnSpPr>
        <p:spPr>
          <a:xfrm>
            <a:off x="3324244" y="3592825"/>
            <a:ext cx="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7"/>
          <p:cNvCxnSpPr/>
          <p:nvPr/>
        </p:nvCxnSpPr>
        <p:spPr>
          <a:xfrm>
            <a:off x="6004740" y="2924721"/>
            <a:ext cx="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59" name="Google Shape;959;p47"/>
          <p:cNvGraphicFramePr/>
          <p:nvPr/>
        </p:nvGraphicFramePr>
        <p:xfrm>
          <a:off x="7763175" y="22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{01BAAF38-64C9-4246-A22B-2A3487DE92CC}</a:tableStyleId>
              </a:tblPr>
              <a:tblGrid>
                <a:gridCol w="384050"/>
              </a:tblGrid>
              <a:tr h="3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4" name="Google Shape;964;p48"/>
          <p:cNvCxnSpPr>
            <a:stCxn id="965" idx="0"/>
            <a:endCxn id="966" idx="2"/>
          </p:cNvCxnSpPr>
          <p:nvPr/>
        </p:nvCxnSpPr>
        <p:spPr>
          <a:xfrm rot="-5400000">
            <a:off x="6336750" y="895957"/>
            <a:ext cx="676800" cy="21033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67" name="Google Shape;967;p48"/>
          <p:cNvSpPr/>
          <p:nvPr/>
        </p:nvSpPr>
        <p:spPr>
          <a:xfrm>
            <a:off x="274325" y="2226030"/>
            <a:ext cx="8458200" cy="2346000"/>
          </a:xfrm>
          <a:prstGeom prst="roundRect">
            <a:avLst>
              <a:gd fmla="val 7715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48"/>
          <p:cNvCxnSpPr>
            <a:stCxn id="969" idx="0"/>
            <a:endCxn id="965" idx="2"/>
          </p:cNvCxnSpPr>
          <p:nvPr/>
        </p:nvCxnSpPr>
        <p:spPr>
          <a:xfrm flipH="1" rot="5400000">
            <a:off x="5667750" y="2698950"/>
            <a:ext cx="940200" cy="102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0" name="Google Shape;970;p48"/>
          <p:cNvCxnSpPr>
            <a:stCxn id="965" idx="0"/>
            <a:endCxn id="971" idx="2"/>
          </p:cNvCxnSpPr>
          <p:nvPr/>
        </p:nvCxnSpPr>
        <p:spPr>
          <a:xfrm rot="-5400000">
            <a:off x="5285400" y="1947307"/>
            <a:ext cx="676800" cy="6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72" name="Google Shape;972;p48"/>
          <p:cNvSpPr txBox="1"/>
          <p:nvPr>
            <p:ph type="title"/>
          </p:nvPr>
        </p:nvSpPr>
        <p:spPr>
          <a:xfrm>
            <a:off x="311700" y="448050"/>
            <a:ext cx="8420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Implementer’s Design Decision Hierarchy</a:t>
            </a:r>
            <a:endParaRPr/>
          </a:p>
        </p:txBody>
      </p:sp>
      <p:sp>
        <p:nvSpPr>
          <p:cNvPr id="973" name="Google Shape;97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4572000" y="1152146"/>
            <a:ext cx="21030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Abstract Data Type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ADT is the best fit?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data structure offers the best performance for our input/workload?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Implementation Details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do we maintain invariants?</a:t>
            </a: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4572000" y="2286007"/>
            <a:ext cx="2103000" cy="457200"/>
          </a:xfrm>
          <a:prstGeom prst="roundRect">
            <a:avLst>
              <a:gd fmla="val 50000" name="adj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 Search Tree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8"/>
          <p:cNvSpPr/>
          <p:nvPr/>
        </p:nvSpPr>
        <p:spPr>
          <a:xfrm>
            <a:off x="6766560" y="2286007"/>
            <a:ext cx="1920300" cy="457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Linked Nodes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48"/>
          <p:cNvSpPr txBox="1"/>
          <p:nvPr/>
        </p:nvSpPr>
        <p:spPr>
          <a:xfrm>
            <a:off x="4572000" y="3683400"/>
            <a:ext cx="416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every node X in the tree: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left subtree ≺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right subtree ≻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48"/>
          <p:cNvSpPr/>
          <p:nvPr/>
        </p:nvSpPr>
        <p:spPr>
          <a:xfrm>
            <a:off x="6766550" y="1152146"/>
            <a:ext cx="19203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 OrderedLinkedSet&lt;Character&gt;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OrderedLinkedSet is an implementation of Set using Linked Nodes.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Name an operation that takes worst case linear time, i.e. Θ(N).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377772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A.</a:t>
            </a:r>
            <a:r>
              <a:rPr lang="en"/>
              <a:t> size		</a:t>
            </a:r>
            <a:r>
              <a:rPr b="1" lang="en"/>
              <a:t>B.</a:t>
            </a:r>
            <a:r>
              <a:rPr lang="en"/>
              <a:t> contains	</a:t>
            </a:r>
            <a:r>
              <a:rPr b="1" lang="en"/>
              <a:t>C.</a:t>
            </a:r>
            <a:r>
              <a:rPr lang="en"/>
              <a:t> add		</a:t>
            </a:r>
            <a:r>
              <a:rPr b="1" lang="en"/>
              <a:t>D.</a:t>
            </a:r>
            <a:r>
              <a:rPr lang="en"/>
              <a:t> iterator		</a:t>
            </a:r>
            <a:r>
              <a:rPr b="1" lang="en"/>
              <a:t>E.</a:t>
            </a:r>
            <a:r>
              <a:rPr lang="en"/>
              <a:t> isEmpty</a:t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593250" y="2373600"/>
            <a:ext cx="8093700" cy="777300"/>
            <a:chOff x="593250" y="2068800"/>
            <a:chExt cx="8093700" cy="777300"/>
          </a:xfrm>
        </p:grpSpPr>
        <p:sp>
          <p:nvSpPr>
            <p:cNvPr id="131" name="Google Shape;131;p17"/>
            <p:cNvSpPr/>
            <p:nvPr/>
          </p:nvSpPr>
          <p:spPr>
            <a:xfrm>
              <a:off x="42976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3644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431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30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1640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421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097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7"/>
            <p:cNvCxnSpPr>
              <a:stCxn id="137" idx="6"/>
              <a:endCxn id="135" idx="2"/>
            </p:cNvCxnSpPr>
            <p:nvPr/>
          </p:nvCxnSpPr>
          <p:spPr>
            <a:xfrm>
              <a:off x="16459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17"/>
            <p:cNvCxnSpPr>
              <a:stCxn id="135" idx="6"/>
              <a:endCxn id="134" idx="2"/>
            </p:cNvCxnSpPr>
            <p:nvPr/>
          </p:nvCxnSpPr>
          <p:spPr>
            <a:xfrm>
              <a:off x="27127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7"/>
            <p:cNvCxnSpPr>
              <a:stCxn id="134" idx="6"/>
              <a:endCxn id="131" idx="2"/>
            </p:cNvCxnSpPr>
            <p:nvPr/>
          </p:nvCxnSpPr>
          <p:spPr>
            <a:xfrm>
              <a:off x="37795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7"/>
            <p:cNvCxnSpPr>
              <a:endCxn id="132" idx="2"/>
            </p:cNvCxnSpPr>
            <p:nvPr/>
          </p:nvCxnSpPr>
          <p:spPr>
            <a:xfrm>
              <a:off x="48463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7"/>
            <p:cNvCxnSpPr>
              <a:stCxn id="132" idx="6"/>
              <a:endCxn id="133" idx="2"/>
            </p:cNvCxnSpPr>
            <p:nvPr/>
          </p:nvCxnSpPr>
          <p:spPr>
            <a:xfrm>
              <a:off x="59131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17"/>
            <p:cNvCxnSpPr>
              <a:stCxn id="133" idx="6"/>
              <a:endCxn id="136" idx="2"/>
            </p:cNvCxnSpPr>
            <p:nvPr/>
          </p:nvCxnSpPr>
          <p:spPr>
            <a:xfrm>
              <a:off x="6979950" y="2571750"/>
              <a:ext cx="44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7"/>
            <p:cNvCxnSpPr>
              <a:endCxn id="137" idx="2"/>
            </p:cNvCxnSpPr>
            <p:nvPr/>
          </p:nvCxnSpPr>
          <p:spPr>
            <a:xfrm>
              <a:off x="593250" y="2152050"/>
              <a:ext cx="504000" cy="419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45" name="Google Shape;145;p17"/>
            <p:cNvSpPr/>
            <p:nvPr/>
          </p:nvSpPr>
          <p:spPr>
            <a:xfrm>
              <a:off x="8183850" y="2480400"/>
              <a:ext cx="365700" cy="365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8046750" y="2068800"/>
              <a:ext cx="6402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size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an operation that takes worst case linear time, i.e. Θ(N).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Express Lanes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Search is slow even if we spend extra time adding keys to their sorted position.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Solution 1</a:t>
            </a:r>
            <a:r>
              <a:rPr lang="en"/>
              <a:t>: Add (random) express lanes. Data structure is called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Skip List</a:t>
            </a:r>
            <a:r>
              <a:rPr lang="en"/>
              <a:t> (out of scope).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593250" y="2456850"/>
            <a:ext cx="7377300" cy="694050"/>
            <a:chOff x="593250" y="2152050"/>
            <a:chExt cx="7377300" cy="694050"/>
          </a:xfrm>
        </p:grpSpPr>
        <p:sp>
          <p:nvSpPr>
            <p:cNvPr id="162" name="Google Shape;162;p19"/>
            <p:cNvSpPr/>
            <p:nvPr/>
          </p:nvSpPr>
          <p:spPr>
            <a:xfrm>
              <a:off x="42976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3644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431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230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1640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421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97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19"/>
            <p:cNvCxnSpPr>
              <a:stCxn id="168" idx="6"/>
              <a:endCxn id="166" idx="2"/>
            </p:cNvCxnSpPr>
            <p:nvPr/>
          </p:nvCxnSpPr>
          <p:spPr>
            <a:xfrm>
              <a:off x="16459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19"/>
            <p:cNvCxnSpPr>
              <a:stCxn id="166" idx="6"/>
              <a:endCxn id="165" idx="2"/>
            </p:cNvCxnSpPr>
            <p:nvPr/>
          </p:nvCxnSpPr>
          <p:spPr>
            <a:xfrm>
              <a:off x="27127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19"/>
            <p:cNvCxnSpPr>
              <a:stCxn id="165" idx="6"/>
              <a:endCxn id="162" idx="2"/>
            </p:cNvCxnSpPr>
            <p:nvPr/>
          </p:nvCxnSpPr>
          <p:spPr>
            <a:xfrm>
              <a:off x="37795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19"/>
            <p:cNvCxnSpPr>
              <a:endCxn id="163" idx="2"/>
            </p:cNvCxnSpPr>
            <p:nvPr/>
          </p:nvCxnSpPr>
          <p:spPr>
            <a:xfrm>
              <a:off x="48463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19"/>
            <p:cNvCxnSpPr>
              <a:stCxn id="163" idx="6"/>
              <a:endCxn id="164" idx="2"/>
            </p:cNvCxnSpPr>
            <p:nvPr/>
          </p:nvCxnSpPr>
          <p:spPr>
            <a:xfrm>
              <a:off x="59131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9"/>
            <p:cNvCxnSpPr>
              <a:stCxn id="164" idx="6"/>
              <a:endCxn id="167" idx="2"/>
            </p:cNvCxnSpPr>
            <p:nvPr/>
          </p:nvCxnSpPr>
          <p:spPr>
            <a:xfrm>
              <a:off x="6979950" y="2571750"/>
              <a:ext cx="44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19"/>
            <p:cNvCxnSpPr>
              <a:endCxn id="168" idx="2"/>
            </p:cNvCxnSpPr>
            <p:nvPr/>
          </p:nvCxnSpPr>
          <p:spPr>
            <a:xfrm>
              <a:off x="593250" y="2152050"/>
              <a:ext cx="504000" cy="419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cxnSp>
        <p:nvCxnSpPr>
          <p:cNvPr id="176" name="Google Shape;176;p19"/>
          <p:cNvCxnSpPr>
            <a:stCxn id="168" idx="4"/>
            <a:endCxn id="162" idx="4"/>
          </p:cNvCxnSpPr>
          <p:nvPr/>
        </p:nvCxnSpPr>
        <p:spPr>
          <a:xfrm flipH="1" rot="-5400000">
            <a:off x="2971500" y="1551000"/>
            <a:ext cx="600" cy="3200400"/>
          </a:xfrm>
          <a:prstGeom prst="curvedConnector3">
            <a:avLst>
              <a:gd fmla="val 74820833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stCxn id="166" idx="4"/>
            <a:endCxn id="167" idx="4"/>
          </p:cNvCxnSpPr>
          <p:nvPr/>
        </p:nvCxnSpPr>
        <p:spPr>
          <a:xfrm flipH="1" rot="-5400000">
            <a:off x="5067000" y="522300"/>
            <a:ext cx="600" cy="5257800"/>
          </a:xfrm>
          <a:prstGeom prst="curvedConnector3">
            <a:avLst>
              <a:gd fmla="val 135966667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Move Entry Point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Search is slow even if we spend extra time adding keys to their sorted position.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Solution 2</a:t>
            </a:r>
            <a:r>
              <a:rPr lang="en"/>
              <a:t>: Move the entry pointer to the middle.</a:t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1097250" y="2602200"/>
            <a:ext cx="6873300" cy="548700"/>
            <a:chOff x="1097250" y="2297400"/>
            <a:chExt cx="6873300" cy="548700"/>
          </a:xfrm>
        </p:grpSpPr>
        <p:sp>
          <p:nvSpPr>
            <p:cNvPr id="186" name="Google Shape;186;p20"/>
            <p:cNvSpPr/>
            <p:nvPr/>
          </p:nvSpPr>
          <p:spPr>
            <a:xfrm>
              <a:off x="42976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3644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431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30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1640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421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097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20"/>
            <p:cNvCxnSpPr>
              <a:stCxn id="192" idx="6"/>
              <a:endCxn id="190" idx="2"/>
            </p:cNvCxnSpPr>
            <p:nvPr/>
          </p:nvCxnSpPr>
          <p:spPr>
            <a:xfrm>
              <a:off x="16459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p20"/>
            <p:cNvCxnSpPr>
              <a:stCxn id="190" idx="6"/>
              <a:endCxn id="189" idx="2"/>
            </p:cNvCxnSpPr>
            <p:nvPr/>
          </p:nvCxnSpPr>
          <p:spPr>
            <a:xfrm>
              <a:off x="27127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0"/>
            <p:cNvCxnSpPr>
              <a:stCxn id="189" idx="6"/>
              <a:endCxn id="186" idx="2"/>
            </p:cNvCxnSpPr>
            <p:nvPr/>
          </p:nvCxnSpPr>
          <p:spPr>
            <a:xfrm>
              <a:off x="37795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0"/>
            <p:cNvCxnSpPr>
              <a:endCxn id="187" idx="2"/>
            </p:cNvCxnSpPr>
            <p:nvPr/>
          </p:nvCxnSpPr>
          <p:spPr>
            <a:xfrm>
              <a:off x="48463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0"/>
            <p:cNvCxnSpPr>
              <a:stCxn id="187" idx="6"/>
              <a:endCxn id="188" idx="2"/>
            </p:cNvCxnSpPr>
            <p:nvPr/>
          </p:nvCxnSpPr>
          <p:spPr>
            <a:xfrm>
              <a:off x="59131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0"/>
            <p:cNvCxnSpPr>
              <a:stCxn id="188" idx="6"/>
              <a:endCxn id="191" idx="2"/>
            </p:cNvCxnSpPr>
            <p:nvPr/>
          </p:nvCxnSpPr>
          <p:spPr>
            <a:xfrm>
              <a:off x="6979950" y="2571750"/>
              <a:ext cx="44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9" name="Google Shape;199;p20"/>
          <p:cNvCxnSpPr>
            <a:stCxn id="186" idx="0"/>
          </p:cNvCxnSpPr>
          <p:nvPr/>
        </p:nvCxnSpPr>
        <p:spPr>
          <a:xfrm rot="10800000">
            <a:off x="4572000" y="2014800"/>
            <a:ext cx="0" cy="587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Move Entry Point, Flip Links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Search is slow even if we spend extra time adding keys to their sorted position.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Solution 2</a:t>
            </a:r>
            <a:r>
              <a:rPr lang="en"/>
              <a:t>: Move the entry pointer to the middle. Flip the left links.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1097250" y="2602200"/>
            <a:ext cx="6873300" cy="548700"/>
            <a:chOff x="1097250" y="2297400"/>
            <a:chExt cx="6873300" cy="548700"/>
          </a:xfrm>
        </p:grpSpPr>
        <p:sp>
          <p:nvSpPr>
            <p:cNvPr id="208" name="Google Shape;208;p21"/>
            <p:cNvSpPr/>
            <p:nvPr/>
          </p:nvSpPr>
          <p:spPr>
            <a:xfrm>
              <a:off x="42976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3644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431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230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1640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7421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97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21"/>
            <p:cNvCxnSpPr>
              <a:stCxn id="214" idx="6"/>
              <a:endCxn id="212" idx="2"/>
            </p:cNvCxnSpPr>
            <p:nvPr/>
          </p:nvCxnSpPr>
          <p:spPr>
            <a:xfrm>
              <a:off x="1645950" y="2571750"/>
              <a:ext cx="518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16" name="Google Shape;216;p21"/>
            <p:cNvCxnSpPr>
              <a:stCxn id="212" idx="6"/>
              <a:endCxn id="211" idx="2"/>
            </p:cNvCxnSpPr>
            <p:nvPr/>
          </p:nvCxnSpPr>
          <p:spPr>
            <a:xfrm>
              <a:off x="2712750" y="2571750"/>
              <a:ext cx="518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17" name="Google Shape;217;p21"/>
            <p:cNvCxnSpPr>
              <a:stCxn id="211" idx="6"/>
              <a:endCxn id="208" idx="2"/>
            </p:cNvCxnSpPr>
            <p:nvPr/>
          </p:nvCxnSpPr>
          <p:spPr>
            <a:xfrm>
              <a:off x="3779550" y="2571750"/>
              <a:ext cx="518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18" name="Google Shape;218;p21"/>
            <p:cNvCxnSpPr>
              <a:endCxn id="209" idx="2"/>
            </p:cNvCxnSpPr>
            <p:nvPr/>
          </p:nvCxnSpPr>
          <p:spPr>
            <a:xfrm>
              <a:off x="48463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1"/>
            <p:cNvCxnSpPr>
              <a:stCxn id="209" idx="6"/>
              <a:endCxn id="210" idx="2"/>
            </p:cNvCxnSpPr>
            <p:nvPr/>
          </p:nvCxnSpPr>
          <p:spPr>
            <a:xfrm>
              <a:off x="59131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1"/>
            <p:cNvCxnSpPr>
              <a:stCxn id="210" idx="6"/>
              <a:endCxn id="213" idx="2"/>
            </p:cNvCxnSpPr>
            <p:nvPr/>
          </p:nvCxnSpPr>
          <p:spPr>
            <a:xfrm>
              <a:off x="6979950" y="2571750"/>
              <a:ext cx="44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1" name="Google Shape;221;p21"/>
          <p:cNvCxnSpPr>
            <a:stCxn id="208" idx="0"/>
          </p:cNvCxnSpPr>
          <p:nvPr/>
        </p:nvCxnSpPr>
        <p:spPr>
          <a:xfrm rot="10800000">
            <a:off x="4572000" y="2014800"/>
            <a:ext cx="0" cy="5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Move Entry Point, Flip Links, Use Longer Hops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Search is slow even if we spend extra time adding keys to their sorted position.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Solution 2</a:t>
            </a:r>
            <a:r>
              <a:rPr lang="en"/>
              <a:t>: Move the entry pointer to the middle. Flip the left links. Use longer hops.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1097250" y="2602200"/>
            <a:ext cx="6873300" cy="548700"/>
            <a:chOff x="1097250" y="2297400"/>
            <a:chExt cx="6873300" cy="548700"/>
          </a:xfrm>
        </p:grpSpPr>
        <p:sp>
          <p:nvSpPr>
            <p:cNvPr id="230" name="Google Shape;230;p22"/>
            <p:cNvSpPr/>
            <p:nvPr/>
          </p:nvSpPr>
          <p:spPr>
            <a:xfrm>
              <a:off x="42976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3644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6431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230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1640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4218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097250" y="2297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7" name="Google Shape;237;p22"/>
            <p:cNvCxnSpPr>
              <a:stCxn id="236" idx="6"/>
              <a:endCxn id="234" idx="2"/>
            </p:cNvCxnSpPr>
            <p:nvPr/>
          </p:nvCxnSpPr>
          <p:spPr>
            <a:xfrm>
              <a:off x="16459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38" name="Google Shape;238;p22"/>
            <p:cNvCxnSpPr>
              <a:stCxn id="234" idx="6"/>
              <a:endCxn id="233" idx="2"/>
            </p:cNvCxnSpPr>
            <p:nvPr/>
          </p:nvCxnSpPr>
          <p:spPr>
            <a:xfrm>
              <a:off x="27127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2"/>
            <p:cNvCxnSpPr>
              <a:stCxn id="231" idx="6"/>
              <a:endCxn id="232" idx="2"/>
            </p:cNvCxnSpPr>
            <p:nvPr/>
          </p:nvCxnSpPr>
          <p:spPr>
            <a:xfrm>
              <a:off x="5913150" y="2571750"/>
              <a:ext cx="518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40" name="Google Shape;240;p22"/>
            <p:cNvCxnSpPr>
              <a:stCxn id="232" idx="6"/>
              <a:endCxn id="235" idx="2"/>
            </p:cNvCxnSpPr>
            <p:nvPr/>
          </p:nvCxnSpPr>
          <p:spPr>
            <a:xfrm>
              <a:off x="6979950" y="2571750"/>
              <a:ext cx="441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1" name="Google Shape;241;p22"/>
          <p:cNvCxnSpPr>
            <a:stCxn id="230" idx="0"/>
          </p:cNvCxnSpPr>
          <p:nvPr/>
        </p:nvCxnSpPr>
        <p:spPr>
          <a:xfrm rot="10800000">
            <a:off x="4572000" y="2014800"/>
            <a:ext cx="0" cy="5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42" name="Google Shape;242;p22"/>
          <p:cNvCxnSpPr>
            <a:stCxn id="230" idx="1"/>
            <a:endCxn id="234" idx="7"/>
          </p:cNvCxnSpPr>
          <p:nvPr/>
        </p:nvCxnSpPr>
        <p:spPr>
          <a:xfrm rot="5400000">
            <a:off x="3504855" y="1810005"/>
            <a:ext cx="600" cy="1745700"/>
          </a:xfrm>
          <a:prstGeom prst="curvedConnector3">
            <a:avLst>
              <a:gd fmla="val -53080043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30" idx="7"/>
            <a:endCxn id="232" idx="1"/>
          </p:cNvCxnSpPr>
          <p:nvPr/>
        </p:nvCxnSpPr>
        <p:spPr>
          <a:xfrm flipH="1" rot="-5400000">
            <a:off x="5638545" y="1810005"/>
            <a:ext cx="600" cy="1745700"/>
          </a:xfrm>
          <a:prstGeom prst="curvedConnector3">
            <a:avLst>
              <a:gd fmla="val -53080043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4" name="Google Shape;244;p22"/>
          <p:cNvGrpSpPr/>
          <p:nvPr/>
        </p:nvGrpSpPr>
        <p:grpSpPr>
          <a:xfrm>
            <a:off x="2316450" y="3295155"/>
            <a:ext cx="4434900" cy="1532145"/>
            <a:chOff x="2316450" y="3295155"/>
            <a:chExt cx="4434900" cy="1532145"/>
          </a:xfrm>
        </p:grpSpPr>
        <p:sp>
          <p:nvSpPr>
            <p:cNvPr id="245" name="Google Shape;245;p22"/>
            <p:cNvSpPr/>
            <p:nvPr/>
          </p:nvSpPr>
          <p:spPr>
            <a:xfrm>
              <a:off x="4297650" y="33642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54850" y="4278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516850" y="3821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840450" y="4278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078450" y="38214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6202650" y="4278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316450" y="4278600"/>
              <a:ext cx="548700" cy="5487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2" name="Google Shape;252;p22"/>
            <p:cNvCxnSpPr>
              <a:stCxn id="251" idx="7"/>
              <a:endCxn id="249" idx="2"/>
            </p:cNvCxnSpPr>
            <p:nvPr/>
          </p:nvCxnSpPr>
          <p:spPr>
            <a:xfrm flipH="1" rot="10800000">
              <a:off x="2784795" y="4095855"/>
              <a:ext cx="293700" cy="263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53" name="Google Shape;253;p22"/>
            <p:cNvCxnSpPr>
              <a:stCxn id="249" idx="6"/>
              <a:endCxn id="248" idx="1"/>
            </p:cNvCxnSpPr>
            <p:nvPr/>
          </p:nvCxnSpPr>
          <p:spPr>
            <a:xfrm>
              <a:off x="3627150" y="4095750"/>
              <a:ext cx="293700" cy="263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22"/>
            <p:cNvCxnSpPr>
              <a:stCxn id="246" idx="7"/>
              <a:endCxn id="247" idx="2"/>
            </p:cNvCxnSpPr>
            <p:nvPr/>
          </p:nvCxnSpPr>
          <p:spPr>
            <a:xfrm flipH="1" rot="10800000">
              <a:off x="5223195" y="4095855"/>
              <a:ext cx="293700" cy="263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55" name="Google Shape;255;p22"/>
            <p:cNvCxnSpPr>
              <a:stCxn id="247" idx="6"/>
              <a:endCxn id="250" idx="1"/>
            </p:cNvCxnSpPr>
            <p:nvPr/>
          </p:nvCxnSpPr>
          <p:spPr>
            <a:xfrm>
              <a:off x="6065550" y="4095750"/>
              <a:ext cx="217500" cy="263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22"/>
            <p:cNvCxnSpPr>
              <a:stCxn id="245" idx="1"/>
            </p:cNvCxnSpPr>
            <p:nvPr/>
          </p:nvCxnSpPr>
          <p:spPr>
            <a:xfrm rot="10800000">
              <a:off x="3888105" y="3295155"/>
              <a:ext cx="489900" cy="14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oval"/>
            </a:ln>
          </p:spPr>
        </p:cxnSp>
        <p:cxnSp>
          <p:nvCxnSpPr>
            <p:cNvPr id="257" name="Google Shape;257;p22"/>
            <p:cNvCxnSpPr>
              <a:stCxn id="245" idx="2"/>
              <a:endCxn id="249" idx="7"/>
            </p:cNvCxnSpPr>
            <p:nvPr/>
          </p:nvCxnSpPr>
          <p:spPr>
            <a:xfrm flipH="1">
              <a:off x="3546750" y="3638550"/>
              <a:ext cx="750900" cy="263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2"/>
            <p:cNvCxnSpPr>
              <a:stCxn id="245" idx="6"/>
              <a:endCxn id="247" idx="1"/>
            </p:cNvCxnSpPr>
            <p:nvPr/>
          </p:nvCxnSpPr>
          <p:spPr>
            <a:xfrm>
              <a:off x="4846350" y="3638550"/>
              <a:ext cx="750900" cy="263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