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Roboto"/>
      <p:regular r:id="rId38"/>
      <p:bold r:id="rId39"/>
      <p:italic r:id="rId40"/>
      <p:boldItalic r:id="rId41"/>
    </p:embeddedFont>
    <p:embeddedFont>
      <p:font typeface="Roboto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RobotoLight-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RobotoLight-italic.fntdata"/><Relationship Id="rId21" Type="http://schemas.openxmlformats.org/officeDocument/2006/relationships/slide" Target="slides/slide17.xml"/><Relationship Id="rId43" Type="http://schemas.openxmlformats.org/officeDocument/2006/relationships/font" Target="fonts/RobotoLight-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Roboto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questions anonymously on Piazza. Look for the pinned Lecture Questions thread.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0ff9172e4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0ff9172e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0ff9172e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0ff9172e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are key to helping us learn and iterate from our initial attempts. Unfortunately, this new invariant doesn’t capture the complexity of the problem.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What is the tilde notation (like Big-Theta but keeping multiplicative constants) for the height of this tree?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0ff9172e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0ff9172e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a:t>
            </a:r>
            <a:r>
              <a:rPr lang="en"/>
              <a:t>How does adding a new node affect the height of a tree? Explain in terms of the height of the left and right subtrees.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0ff9172e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0ff9172e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Linear-height trees come about when keys are added more frequently to one side rather than the other, leading to one side’s height growing much faster than the other side’s height.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Why is it the case that all new nodes are added as leaves?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0ff9172e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0ff9172e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Does this suggestion increase the height of the tree?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What’s the problem with this idea?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0ff9172e4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0ff9172e4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What’s the problem with this idea?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0ff9172e4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0ff9172e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Promoting keys introduces a new problem. What’s the problem with the bottom tree?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0ff9172e4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0ff9172e4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Suggest a way to resolve this problem.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60ff9172e4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0ff9172e4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many children does the (15, 17) node now have?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60ff9172e4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0ff9172e4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If our cap is at most L=3 keys per node, draw the post-split tree.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51ffb1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51ffb1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60ff9172e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60ff9172e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If our cap is at most L=3 keys per node, draw the post-split tree.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60ff9172e4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60ff9172e4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Predict what will happen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60ff9172e4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60ff9172e4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60ff9172e4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60ff9172e4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a:t>
            </a:r>
            <a:r>
              <a:rPr lang="en"/>
              <a:t>Draw the tree after the root is split.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60ff9172e4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60ff9172e4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60ff9172e4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60ff9172e4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B-Trees are popular in two contexts.</a:t>
            </a:r>
            <a:endParaRPr/>
          </a:p>
          <a:p>
            <a:pPr indent="-298450" lvl="0" marL="457200" rtl="0" algn="l">
              <a:spcBef>
                <a:spcPts val="0"/>
              </a:spcBef>
              <a:spcAft>
                <a:spcPts val="0"/>
              </a:spcAft>
              <a:buSzPts val="1100"/>
              <a:buChar char="●"/>
            </a:pPr>
            <a:r>
              <a:rPr lang="en"/>
              <a:t>Small L (L=2 or L=3). Used as a conceptually simple balanced search tree as we saw today.</a:t>
            </a:r>
            <a:endParaRPr/>
          </a:p>
          <a:p>
            <a:pPr indent="-298450" lvl="0" marL="457200" rtl="0" algn="l">
              <a:spcBef>
                <a:spcPts val="0"/>
              </a:spcBef>
              <a:spcAft>
                <a:spcPts val="0"/>
              </a:spcAft>
              <a:buSzPts val="1100"/>
              <a:buChar char="●"/>
            </a:pPr>
            <a:r>
              <a:rPr lang="en"/>
              <a:t>Large L (in the thousands). Used in practice for databases and filesystems with very large records.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60ff9172e4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60ff9172e4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B-Trees are perfectly balanced, some nodes have only 2 children while other nodes can have 2 or 3 children (in the case of 2-3-4 Trees).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60ff9172e4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60ff9172e4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What is the least number of keys we can stuff into a 2-3 Tree node? The greatest number of keys?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Q1</a:t>
            </a:r>
            <a:r>
              <a:rPr lang="en"/>
              <a:t>: Give an insertion order for the keys 1, 2, 3, 4, 5, 6, 7 that results in a max-height 2-3 Tree.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Q2</a:t>
            </a:r>
            <a:r>
              <a:rPr lang="en"/>
              <a:t>: Do the same for a min-height 2-3 Tree.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g60ff9172e4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60ff9172e4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Does your insertion order yield a similar-looking tree? What characteristics affect the height?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g60ff9172e4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60ff9172e4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Why is the tree to the right impossible? Which invariants does it violate?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Based on our algorithm design principle, explain to yourself why these invariants must be true.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0eeb0f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0eeb0f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Give a sequence of add operations that result in (1) a </a:t>
            </a:r>
            <a:r>
              <a:rPr b="1" lang="en"/>
              <a:t>spindly tree</a:t>
            </a:r>
            <a:r>
              <a:rPr lang="en"/>
              <a:t> and (2) a </a:t>
            </a:r>
            <a:r>
              <a:rPr b="1" lang="en"/>
              <a:t>bushy tree</a:t>
            </a:r>
            <a:r>
              <a:rPr lang="en"/>
              <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60ff9172e4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60ff9172e4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g60ff9172e4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60ff9172e4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Describe the procedure for searching in a B-Tree.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6" name="Shape 976"/>
        <p:cNvGrpSpPr/>
        <p:nvPr/>
      </p:nvGrpSpPr>
      <p:grpSpPr>
        <a:xfrm>
          <a:off x="0" y="0"/>
          <a:ext cx="0" cy="0"/>
          <a:chOff x="0" y="0"/>
          <a:chExt cx="0" cy="0"/>
        </a:xfrm>
      </p:grpSpPr>
      <p:sp>
        <p:nvSpPr>
          <p:cNvPr id="977" name="Google Shape;977;g60ff9172e4_0_1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60ff9172e4_0_1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do we get the worst case number of split operations?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This assumes each split operation takes constant time. Give examples that demonstrate why this is the case.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Google Shape;1010;g60ff9172e4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60ff9172e4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eeb0f02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eeb0f02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far off is the randomized BST from the optimal BST in terms of the average depth of nodes in the tree?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0ff9172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0ff9172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 notation is the same thing as Big-Theta, but we don’t drop the multiplicative constants.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won’t discuss too much of the math behind these arguments.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What can we say about the average case runtime for contains given a randomized BST?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What can we say about the worst case runtime for contains given a randomized BST?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0ff9172e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0ff9172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We can’t always insert our keys in a random order. Why?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126a7a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126a7a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the ADT implementer, we always had to keep in mind our invariants when thinking through the problem.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a:t>
            </a:r>
            <a:r>
              <a:rPr lang="en">
                <a:solidFill>
                  <a:schemeClr val="dk1"/>
                </a:solidFill>
              </a:rPr>
              <a:t>: How does the Binary Search Tree Invariant affect the implementation of contains, add, and remove?</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0ff9172e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0ff9172e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zoom in on the Data Structure and Implementation Details. We need to optimize the worst case height of our binary search tree.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Iterative Refinement</a:t>
            </a:r>
            <a:r>
              <a:rPr lang="en"/>
              <a:t>. Like the debugging process we learned earlier, information is key and motivates how we improve our invariants. As with debugging, the solutions are often very closely related to a particular framing of the problem. That’s why there are lots of unsolved problems in theoretical CS. Oftentimes, we don’t have the right understanding or perspective–hence why it’s so easy to get stuck.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How have we applied iterative refinement before?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0ff9172e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0ff9172e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a:t>
            </a:r>
            <a:r>
              <a:rPr lang="en"/>
              <a:t> we have a BST in which every node has either 0 or 2 children.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Q1</a:t>
            </a:r>
            <a:r>
              <a:rPr lang="en"/>
              <a:t>: What is the worst case search time in this case?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Q2</a:t>
            </a:r>
            <a:r>
              <a:rPr lang="en"/>
              <a:t>: What do worst case trees look like?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1" name="Google Shape;11;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right">
  <p:cSld name="SECTION_TITLE_AND_DESCRIPTION_1">
    <p:spTree>
      <p:nvGrpSpPr>
        <p:cNvPr id="46"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2"/>
          <p:cNvSpPr txBox="1"/>
          <p:nvPr>
            <p:ph type="title"/>
          </p:nvPr>
        </p:nvSpPr>
        <p:spPr>
          <a:xfrm>
            <a:off x="311700"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2"/>
          <p:cNvSpPr txBox="1"/>
          <p:nvPr>
            <p:ph idx="1" type="body"/>
          </p:nvPr>
        </p:nvSpPr>
        <p:spPr>
          <a:xfrm>
            <a:off x="311700" y="1152144"/>
            <a:ext cx="38370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1" name="Google Shape;51;p12"/>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left">
  <p:cSld name="SECTION_TITLE_AND_DESCRIPTION_1_1">
    <p:spTree>
      <p:nvGrpSpPr>
        <p:cNvPr id="52" name="Shape 52"/>
        <p:cNvGrpSpPr/>
        <p:nvPr/>
      </p:nvGrpSpPr>
      <p:grpSpPr>
        <a:xfrm>
          <a:off x="0" y="0"/>
          <a:ext cx="0" cy="0"/>
          <a:chOff x="0" y="0"/>
          <a:chExt cx="0" cy="0"/>
        </a:xfrm>
      </p:grpSpPr>
      <p:sp>
        <p:nvSpPr>
          <p:cNvPr id="53" name="Google Shape;53;p13"/>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4882896"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idx="1" type="body"/>
          </p:nvPr>
        </p:nvSpPr>
        <p:spPr>
          <a:xfrm>
            <a:off x="4882896" y="1152144"/>
            <a:ext cx="39501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7" name="Google Shape;57;p13"/>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15000"/>
              </a:lnSpc>
              <a:spcBef>
                <a:spcPts val="800"/>
              </a:spcBef>
              <a:spcAft>
                <a:spcPts val="800"/>
              </a:spcAft>
              <a:buClr>
                <a:schemeClr val="dk2"/>
              </a:buClr>
              <a:buSzPts val="1600"/>
              <a:buFont typeface="Roboto"/>
              <a:buChar char="•"/>
              <a:defRPr sz="16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1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courses.cs.washington.edu/courses/cse373/19au/acknowledgeme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desmos.com/calculator/sdh9cabn6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cs.usfca.edu/~galles/visualization/BTree.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www.youtube.com/watch?v=5dGkblzqdmc"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B-Trees</a:t>
            </a:r>
            <a:endParaRPr/>
          </a:p>
        </p:txBody>
      </p:sp>
      <p:sp>
        <p:nvSpPr>
          <p:cNvPr id="63" name="Google Shape;63;p14"/>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the </a:t>
            </a:r>
            <a:r>
              <a:rPr b="1" lang="en">
                <a:latin typeface="Roboto"/>
                <a:ea typeface="Roboto"/>
                <a:cs typeface="Roboto"/>
                <a:sym typeface="Roboto"/>
              </a:rPr>
              <a:t>Algorithm Design Process</a:t>
            </a:r>
            <a:r>
              <a:rPr lang="en"/>
              <a:t> to solve the problem with Binary Search Trees, and analysis of 2-3 / 2-3-4 / B-Trees.</a:t>
            </a:r>
            <a:endParaRPr/>
          </a:p>
        </p:txBody>
      </p:sp>
      <p:pic>
        <p:nvPicPr>
          <p:cNvPr id="64" name="Google Shape;64;p14"/>
          <p:cNvPicPr preferRelativeResize="0"/>
          <p:nvPr/>
        </p:nvPicPr>
        <p:blipFill>
          <a:blip r:embed="rId3">
            <a:alphaModFix/>
          </a:blip>
          <a:stretch>
            <a:fillRect/>
          </a:stretch>
        </p:blipFill>
        <p:spPr>
          <a:xfrm>
            <a:off x="411480" y="4884338"/>
            <a:ext cx="980237" cy="182880"/>
          </a:xfrm>
          <a:prstGeom prst="rect">
            <a:avLst/>
          </a:prstGeom>
          <a:noFill/>
          <a:ln>
            <a:noFill/>
          </a:ln>
        </p:spPr>
      </p:pic>
      <p:sp>
        <p:nvSpPr>
          <p:cNvPr id="65" name="Google Shape;65;p14"/>
          <p:cNvSpPr txBox="1"/>
          <p:nvPr/>
        </p:nvSpPr>
        <p:spPr>
          <a:xfrm>
            <a:off x="1391725" y="4884288"/>
            <a:ext cx="1828800" cy="18300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None/>
            </a:pPr>
            <a:r>
              <a:rPr lang="en" sz="800">
                <a:latin typeface="Roboto"/>
                <a:ea typeface="Roboto"/>
                <a:cs typeface="Roboto"/>
                <a:sym typeface="Roboto"/>
              </a:rPr>
              <a:t>Kevin Lin, with thanks to </a:t>
            </a:r>
            <a:r>
              <a:rPr lang="en" sz="800" u="sng">
                <a:solidFill>
                  <a:schemeClr val="hlink"/>
                </a:solidFill>
                <a:latin typeface="Roboto"/>
                <a:ea typeface="Roboto"/>
                <a:cs typeface="Roboto"/>
                <a:sym typeface="Roboto"/>
                <a:hlinkClick r:id="rId4"/>
              </a:rPr>
              <a:t>many others</a:t>
            </a:r>
            <a:r>
              <a:rPr lang="en" sz="800">
                <a:latin typeface="Roboto"/>
                <a:ea typeface="Roboto"/>
                <a:cs typeface="Roboto"/>
                <a:sym typeface="Roboto"/>
              </a:rPr>
              <a:t>.</a:t>
            </a:r>
            <a:endParaRPr sz="800">
              <a:latin typeface="Roboto"/>
              <a:ea typeface="Roboto"/>
              <a:cs typeface="Roboto"/>
              <a:sym typeface="Roboto"/>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worst case search time in a BST in which every node has either 0 or 2 children?</a:t>
            </a:r>
            <a:endParaRPr/>
          </a:p>
        </p:txBody>
      </p:sp>
      <p:sp>
        <p:nvSpPr>
          <p:cNvPr id="249" name="Google Shape;24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Rewriting Invariants</a:t>
            </a:r>
            <a:endParaRPr/>
          </a:p>
        </p:txBody>
      </p:sp>
      <p:sp>
        <p:nvSpPr>
          <p:cNvPr id="256" name="Google Shape;25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24"/>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grpSp>
        <p:nvGrpSpPr>
          <p:cNvPr id="258" name="Google Shape;258;p24"/>
          <p:cNvGrpSpPr/>
          <p:nvPr/>
        </p:nvGrpSpPr>
        <p:grpSpPr>
          <a:xfrm>
            <a:off x="4513377" y="1303513"/>
            <a:ext cx="2080624" cy="2536468"/>
            <a:chOff x="3638765" y="1303513"/>
            <a:chExt cx="2080624" cy="2536468"/>
          </a:xfrm>
        </p:grpSpPr>
        <p:sp>
          <p:nvSpPr>
            <p:cNvPr id="259" name="Google Shape;259;p24"/>
            <p:cNvSpPr/>
            <p:nvPr/>
          </p:nvSpPr>
          <p:spPr>
            <a:xfrm>
              <a:off x="4633645" y="2439597"/>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sp>
          <p:nvSpPr>
            <p:cNvPr id="260" name="Google Shape;260;p24"/>
            <p:cNvSpPr/>
            <p:nvPr/>
          </p:nvSpPr>
          <p:spPr>
            <a:xfrm>
              <a:off x="4132415" y="1682207"/>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sp>
          <p:nvSpPr>
            <p:cNvPr id="261" name="Google Shape;261;p24"/>
            <p:cNvSpPr/>
            <p:nvPr/>
          </p:nvSpPr>
          <p:spPr>
            <a:xfrm>
              <a:off x="5134874" y="3196986"/>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sp>
          <p:nvSpPr>
            <p:cNvPr id="262" name="Google Shape;262;p24"/>
            <p:cNvSpPr/>
            <p:nvPr/>
          </p:nvSpPr>
          <p:spPr>
            <a:xfrm>
              <a:off x="3881800" y="1303513"/>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sp>
          <p:nvSpPr>
            <p:cNvPr id="263" name="Google Shape;263;p24"/>
            <p:cNvSpPr/>
            <p:nvPr/>
          </p:nvSpPr>
          <p:spPr>
            <a:xfrm>
              <a:off x="4383030" y="2060902"/>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sp>
          <p:nvSpPr>
            <p:cNvPr id="264" name="Google Shape;264;p24"/>
            <p:cNvSpPr/>
            <p:nvPr/>
          </p:nvSpPr>
          <p:spPr>
            <a:xfrm>
              <a:off x="4884259" y="2818291"/>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sp>
          <p:nvSpPr>
            <p:cNvPr id="265" name="Google Shape;265;p24"/>
            <p:cNvSpPr/>
            <p:nvPr/>
          </p:nvSpPr>
          <p:spPr>
            <a:xfrm>
              <a:off x="5385489" y="3575681"/>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cxnSp>
          <p:nvCxnSpPr>
            <p:cNvPr id="266" name="Google Shape;266;p24"/>
            <p:cNvCxnSpPr>
              <a:stCxn id="262" idx="2"/>
              <a:endCxn id="260" idx="0"/>
            </p:cNvCxnSpPr>
            <p:nvPr/>
          </p:nvCxnSpPr>
          <p:spPr>
            <a:xfrm>
              <a:off x="4048750" y="1567813"/>
              <a:ext cx="250500" cy="114300"/>
            </a:xfrm>
            <a:prstGeom prst="straightConnector1">
              <a:avLst/>
            </a:prstGeom>
            <a:noFill/>
            <a:ln cap="flat" cmpd="sng" w="19050">
              <a:solidFill>
                <a:schemeClr val="dk2"/>
              </a:solidFill>
              <a:prstDash val="solid"/>
              <a:round/>
              <a:headEnd len="med" w="med" type="none"/>
              <a:tailEnd len="med" w="med" type="none"/>
            </a:ln>
          </p:spPr>
        </p:cxnSp>
        <p:cxnSp>
          <p:nvCxnSpPr>
            <p:cNvPr id="267" name="Google Shape;267;p24"/>
            <p:cNvCxnSpPr>
              <a:stCxn id="263" idx="2"/>
              <a:endCxn id="259" idx="0"/>
            </p:cNvCxnSpPr>
            <p:nvPr/>
          </p:nvCxnSpPr>
          <p:spPr>
            <a:xfrm>
              <a:off x="4549980" y="2325202"/>
              <a:ext cx="250500" cy="114300"/>
            </a:xfrm>
            <a:prstGeom prst="straightConnector1">
              <a:avLst/>
            </a:prstGeom>
            <a:noFill/>
            <a:ln cap="flat" cmpd="sng" w="19050">
              <a:solidFill>
                <a:schemeClr val="dk2"/>
              </a:solidFill>
              <a:prstDash val="solid"/>
              <a:round/>
              <a:headEnd len="med" w="med" type="none"/>
              <a:tailEnd len="med" w="med" type="none"/>
            </a:ln>
          </p:spPr>
        </p:cxnSp>
        <p:cxnSp>
          <p:nvCxnSpPr>
            <p:cNvPr id="268" name="Google Shape;268;p24"/>
            <p:cNvCxnSpPr>
              <a:stCxn id="259" idx="2"/>
              <a:endCxn id="264" idx="0"/>
            </p:cNvCxnSpPr>
            <p:nvPr/>
          </p:nvCxnSpPr>
          <p:spPr>
            <a:xfrm>
              <a:off x="4800595" y="2703897"/>
              <a:ext cx="250500" cy="114300"/>
            </a:xfrm>
            <a:prstGeom prst="straightConnector1">
              <a:avLst/>
            </a:prstGeom>
            <a:noFill/>
            <a:ln cap="flat" cmpd="sng" w="19050">
              <a:solidFill>
                <a:schemeClr val="dk2"/>
              </a:solidFill>
              <a:prstDash val="solid"/>
              <a:round/>
              <a:headEnd len="med" w="med" type="none"/>
              <a:tailEnd len="med" w="med" type="none"/>
            </a:ln>
          </p:spPr>
        </p:cxnSp>
        <p:cxnSp>
          <p:nvCxnSpPr>
            <p:cNvPr id="269" name="Google Shape;269;p24"/>
            <p:cNvCxnSpPr>
              <a:stCxn id="264" idx="2"/>
              <a:endCxn id="261" idx="0"/>
            </p:cNvCxnSpPr>
            <p:nvPr/>
          </p:nvCxnSpPr>
          <p:spPr>
            <a:xfrm>
              <a:off x="5051209" y="3082591"/>
              <a:ext cx="250500" cy="11430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24"/>
            <p:cNvCxnSpPr>
              <a:stCxn id="261" idx="2"/>
              <a:endCxn id="265" idx="0"/>
            </p:cNvCxnSpPr>
            <p:nvPr/>
          </p:nvCxnSpPr>
          <p:spPr>
            <a:xfrm>
              <a:off x="5301824" y="3461286"/>
              <a:ext cx="250500" cy="114300"/>
            </a:xfrm>
            <a:prstGeom prst="straightConnector1">
              <a:avLst/>
            </a:prstGeom>
            <a:noFill/>
            <a:ln cap="flat" cmpd="sng" w="19050">
              <a:solidFill>
                <a:schemeClr val="dk2"/>
              </a:solidFill>
              <a:prstDash val="solid"/>
              <a:round/>
              <a:headEnd len="med" w="med" type="none"/>
              <a:tailEnd len="med" w="med" type="none"/>
            </a:ln>
          </p:spPr>
        </p:cxnSp>
        <p:cxnSp>
          <p:nvCxnSpPr>
            <p:cNvPr id="271" name="Google Shape;271;p24"/>
            <p:cNvCxnSpPr>
              <a:stCxn id="260" idx="2"/>
              <a:endCxn id="263" idx="0"/>
            </p:cNvCxnSpPr>
            <p:nvPr/>
          </p:nvCxnSpPr>
          <p:spPr>
            <a:xfrm>
              <a:off x="4299365" y="1946507"/>
              <a:ext cx="250500" cy="114300"/>
            </a:xfrm>
            <a:prstGeom prst="straightConnector1">
              <a:avLst/>
            </a:prstGeom>
            <a:noFill/>
            <a:ln cap="flat" cmpd="sng" w="19050">
              <a:solidFill>
                <a:schemeClr val="dk2"/>
              </a:solidFill>
              <a:prstDash val="solid"/>
              <a:round/>
              <a:headEnd len="med" w="med" type="none"/>
              <a:tailEnd len="med" w="med" type="none"/>
            </a:ln>
          </p:spPr>
        </p:cxnSp>
        <p:sp>
          <p:nvSpPr>
            <p:cNvPr id="272" name="Google Shape;272;p24"/>
            <p:cNvSpPr/>
            <p:nvPr/>
          </p:nvSpPr>
          <p:spPr>
            <a:xfrm flipH="1">
              <a:off x="3638765" y="1682132"/>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cxnSp>
          <p:nvCxnSpPr>
            <p:cNvPr id="273" name="Google Shape;273;p24"/>
            <p:cNvCxnSpPr>
              <a:stCxn id="262" idx="2"/>
              <a:endCxn id="272" idx="0"/>
            </p:cNvCxnSpPr>
            <p:nvPr/>
          </p:nvCxnSpPr>
          <p:spPr>
            <a:xfrm flipH="1">
              <a:off x="3805750" y="1567813"/>
              <a:ext cx="243000" cy="114300"/>
            </a:xfrm>
            <a:prstGeom prst="straightConnector1">
              <a:avLst/>
            </a:prstGeom>
            <a:noFill/>
            <a:ln cap="flat" cmpd="sng" w="19050">
              <a:solidFill>
                <a:schemeClr val="dk2"/>
              </a:solidFill>
              <a:prstDash val="solid"/>
              <a:round/>
              <a:headEnd len="med" w="med" type="none"/>
              <a:tailEnd len="med" w="med" type="none"/>
            </a:ln>
          </p:spPr>
        </p:cxnSp>
        <p:sp>
          <p:nvSpPr>
            <p:cNvPr id="274" name="Google Shape;274;p24"/>
            <p:cNvSpPr/>
            <p:nvPr/>
          </p:nvSpPr>
          <p:spPr>
            <a:xfrm flipH="1">
              <a:off x="3881790" y="2060882"/>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cxnSp>
          <p:nvCxnSpPr>
            <p:cNvPr id="275" name="Google Shape;275;p24"/>
            <p:cNvCxnSpPr>
              <a:stCxn id="260" idx="2"/>
              <a:endCxn id="274" idx="0"/>
            </p:cNvCxnSpPr>
            <p:nvPr/>
          </p:nvCxnSpPr>
          <p:spPr>
            <a:xfrm flipH="1">
              <a:off x="4048865" y="1946507"/>
              <a:ext cx="250500" cy="114300"/>
            </a:xfrm>
            <a:prstGeom prst="straightConnector1">
              <a:avLst/>
            </a:prstGeom>
            <a:noFill/>
            <a:ln cap="flat" cmpd="sng" w="19050">
              <a:solidFill>
                <a:schemeClr val="dk2"/>
              </a:solidFill>
              <a:prstDash val="solid"/>
              <a:round/>
              <a:headEnd len="med" w="med" type="none"/>
              <a:tailEnd len="med" w="med" type="none"/>
            </a:ln>
          </p:spPr>
        </p:cxnSp>
        <p:sp>
          <p:nvSpPr>
            <p:cNvPr id="276" name="Google Shape;276;p24"/>
            <p:cNvSpPr/>
            <p:nvPr/>
          </p:nvSpPr>
          <p:spPr>
            <a:xfrm flipH="1">
              <a:off x="4132415" y="2439607"/>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cxnSp>
          <p:nvCxnSpPr>
            <p:cNvPr id="277" name="Google Shape;277;p24"/>
            <p:cNvCxnSpPr>
              <a:stCxn id="263" idx="2"/>
              <a:endCxn id="276" idx="0"/>
            </p:cNvCxnSpPr>
            <p:nvPr/>
          </p:nvCxnSpPr>
          <p:spPr>
            <a:xfrm flipH="1">
              <a:off x="4299480" y="2325202"/>
              <a:ext cx="250500" cy="114300"/>
            </a:xfrm>
            <a:prstGeom prst="straightConnector1">
              <a:avLst/>
            </a:prstGeom>
            <a:noFill/>
            <a:ln cap="flat" cmpd="sng" w="19050">
              <a:solidFill>
                <a:schemeClr val="dk2"/>
              </a:solidFill>
              <a:prstDash val="solid"/>
              <a:round/>
              <a:headEnd len="med" w="med" type="none"/>
              <a:tailEnd len="med" w="med" type="none"/>
            </a:ln>
          </p:spPr>
        </p:cxnSp>
        <p:sp>
          <p:nvSpPr>
            <p:cNvPr id="278" name="Google Shape;278;p24"/>
            <p:cNvSpPr/>
            <p:nvPr/>
          </p:nvSpPr>
          <p:spPr>
            <a:xfrm flipH="1">
              <a:off x="4390590" y="2818307"/>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cxnSp>
          <p:nvCxnSpPr>
            <p:cNvPr id="279" name="Google Shape;279;p24"/>
            <p:cNvCxnSpPr>
              <a:stCxn id="259" idx="2"/>
              <a:endCxn id="278" idx="0"/>
            </p:cNvCxnSpPr>
            <p:nvPr/>
          </p:nvCxnSpPr>
          <p:spPr>
            <a:xfrm flipH="1">
              <a:off x="4557595" y="2703897"/>
              <a:ext cx="243000" cy="114300"/>
            </a:xfrm>
            <a:prstGeom prst="straightConnector1">
              <a:avLst/>
            </a:prstGeom>
            <a:noFill/>
            <a:ln cap="flat" cmpd="sng" w="19050">
              <a:solidFill>
                <a:schemeClr val="dk2"/>
              </a:solidFill>
              <a:prstDash val="solid"/>
              <a:round/>
              <a:headEnd len="med" w="med" type="none"/>
              <a:tailEnd len="med" w="med" type="none"/>
            </a:ln>
          </p:spPr>
        </p:cxnSp>
        <p:sp>
          <p:nvSpPr>
            <p:cNvPr id="280" name="Google Shape;280;p24"/>
            <p:cNvSpPr/>
            <p:nvPr/>
          </p:nvSpPr>
          <p:spPr>
            <a:xfrm flipH="1">
              <a:off x="4641215" y="3196907"/>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cxnSp>
          <p:nvCxnSpPr>
            <p:cNvPr id="281" name="Google Shape;281;p24"/>
            <p:cNvCxnSpPr>
              <a:stCxn id="264" idx="2"/>
              <a:endCxn id="280" idx="0"/>
            </p:cNvCxnSpPr>
            <p:nvPr/>
          </p:nvCxnSpPr>
          <p:spPr>
            <a:xfrm flipH="1">
              <a:off x="4808209" y="3082591"/>
              <a:ext cx="243000" cy="114300"/>
            </a:xfrm>
            <a:prstGeom prst="straightConnector1">
              <a:avLst/>
            </a:prstGeom>
            <a:noFill/>
            <a:ln cap="flat" cmpd="sng" w="19050">
              <a:solidFill>
                <a:schemeClr val="dk2"/>
              </a:solidFill>
              <a:prstDash val="solid"/>
              <a:round/>
              <a:headEnd len="med" w="med" type="none"/>
              <a:tailEnd len="med" w="med" type="none"/>
            </a:ln>
          </p:spPr>
        </p:cxnSp>
        <p:sp>
          <p:nvSpPr>
            <p:cNvPr id="282" name="Google Shape;282;p24"/>
            <p:cNvSpPr/>
            <p:nvPr/>
          </p:nvSpPr>
          <p:spPr>
            <a:xfrm flipH="1">
              <a:off x="4891840" y="3575657"/>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2"/>
                </a:solidFill>
                <a:latin typeface="Roboto"/>
                <a:ea typeface="Roboto"/>
                <a:cs typeface="Roboto"/>
                <a:sym typeface="Roboto"/>
              </a:endParaRPr>
            </a:p>
          </p:txBody>
        </p:sp>
        <p:cxnSp>
          <p:nvCxnSpPr>
            <p:cNvPr id="283" name="Google Shape;283;p24"/>
            <p:cNvCxnSpPr>
              <a:stCxn id="261" idx="2"/>
              <a:endCxn id="282" idx="0"/>
            </p:cNvCxnSpPr>
            <p:nvPr/>
          </p:nvCxnSpPr>
          <p:spPr>
            <a:xfrm flipH="1">
              <a:off x="5058824" y="3461286"/>
              <a:ext cx="243000" cy="114300"/>
            </a:xfrm>
            <a:prstGeom prst="straightConnector1">
              <a:avLst/>
            </a:prstGeom>
            <a:noFill/>
            <a:ln cap="flat" cmpd="sng" w="19050">
              <a:solidFill>
                <a:schemeClr val="dk2"/>
              </a:solidFill>
              <a:prstDash val="solid"/>
              <a:round/>
              <a:headEnd len="med" w="med" type="none"/>
              <a:tailEnd len="med" w="med" type="none"/>
            </a:ln>
          </p:spPr>
        </p:cxnSp>
      </p:grpSp>
      <p:sp>
        <p:nvSpPr>
          <p:cNvPr id="284" name="Google Shape;284;p24"/>
          <p:cNvSpPr/>
          <p:nvPr/>
        </p:nvSpPr>
        <p:spPr>
          <a:xfrm>
            <a:off x="2549992" y="2297388"/>
            <a:ext cx="2011800" cy="548700"/>
          </a:xfrm>
          <a:prstGeom prst="wedgeRoundRectCallout">
            <a:avLst>
              <a:gd fmla="val 55151" name="adj1"/>
              <a:gd fmla="val -22442" name="adj2"/>
              <a:gd fmla="val 0" name="adj3"/>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Roboto"/>
                <a:ea typeface="Roboto"/>
                <a:cs typeface="Roboto"/>
                <a:sym typeface="Roboto"/>
              </a:rPr>
              <a:t>H(N) ∈ Θ(N)</a:t>
            </a:r>
            <a:endParaRPr sz="24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88" name="Shape 288"/>
        <p:cNvGrpSpPr/>
        <p:nvPr/>
      </p:nvGrpSpPr>
      <p:grpSpPr>
        <a:xfrm>
          <a:off x="0" y="0"/>
          <a:ext cx="0" cy="0"/>
          <a:chOff x="0" y="0"/>
          <a:chExt cx="0" cy="0"/>
        </a:xfrm>
      </p:grpSpPr>
      <p:sp>
        <p:nvSpPr>
          <p:cNvPr id="289" name="Google Shape;289;p25"/>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Different Hypothesis</a:t>
            </a:r>
            <a:endParaRPr/>
          </a:p>
        </p:txBody>
      </p:sp>
      <p:sp>
        <p:nvSpPr>
          <p:cNvPr id="290" name="Google Shape;290;p25"/>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b="1" lang="en"/>
              <a:t>Hypothesis</a:t>
            </a:r>
            <a:r>
              <a:rPr lang="en"/>
              <a:t>. Unbalanced growth leads to worst-case height trees.</a:t>
            </a:r>
            <a:endParaRPr/>
          </a:p>
          <a:p>
            <a:pPr indent="-228600" lvl="0" marL="228600" rtl="0" algn="l">
              <a:spcBef>
                <a:spcPts val="800"/>
              </a:spcBef>
              <a:spcAft>
                <a:spcPts val="0"/>
              </a:spcAft>
              <a:buNone/>
            </a:pPr>
            <a:r>
              <a:t/>
            </a:r>
            <a:endParaRPr/>
          </a:p>
          <a:p>
            <a:pPr indent="-228600" lvl="0" marL="228600" rtl="0" algn="l">
              <a:spcBef>
                <a:spcPts val="800"/>
              </a:spcBef>
              <a:spcAft>
                <a:spcPts val="0"/>
              </a:spcAft>
              <a:buNone/>
            </a:pPr>
            <a:r>
              <a:t/>
            </a:r>
            <a:endParaRPr/>
          </a:p>
          <a:p>
            <a:pPr indent="0" lvl="0" marL="0" rtl="0" algn="l">
              <a:spcBef>
                <a:spcPts val="800"/>
              </a:spcBef>
              <a:spcAft>
                <a:spcPts val="800"/>
              </a:spcAft>
              <a:buNone/>
            </a:pPr>
            <a:r>
              <a:rPr lang="en"/>
              <a:t>How does adding a new node affect the height of a tree? Explain in terms of the height of the left and right subtrees.</a:t>
            </a:r>
            <a:endParaRPr/>
          </a:p>
        </p:txBody>
      </p:sp>
      <p:sp>
        <p:nvSpPr>
          <p:cNvPr id="291" name="Google Shape;29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2" name="Google Shape;292;p25"/>
          <p:cNvGrpSpPr/>
          <p:nvPr/>
        </p:nvGrpSpPr>
        <p:grpSpPr>
          <a:xfrm>
            <a:off x="4701405" y="1400600"/>
            <a:ext cx="3771053" cy="2923094"/>
            <a:chOff x="5235080" y="2144200"/>
            <a:chExt cx="3771053" cy="2923094"/>
          </a:xfrm>
        </p:grpSpPr>
        <p:sp>
          <p:nvSpPr>
            <p:cNvPr id="293" name="Google Shape;293;p25"/>
            <p:cNvSpPr/>
            <p:nvPr/>
          </p:nvSpPr>
          <p:spPr>
            <a:xfrm>
              <a:off x="5649368" y="27409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294" name="Google Shape;294;p25"/>
            <p:cNvSpPr/>
            <p:nvPr/>
          </p:nvSpPr>
          <p:spPr>
            <a:xfrm>
              <a:off x="5235080" y="32853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a:t>
              </a:r>
              <a:endParaRPr b="1" sz="1600">
                <a:solidFill>
                  <a:schemeClr val="dk2"/>
                </a:solidFill>
                <a:latin typeface="Roboto"/>
                <a:ea typeface="Roboto"/>
                <a:cs typeface="Roboto"/>
                <a:sym typeface="Roboto"/>
              </a:endParaRPr>
            </a:p>
          </p:txBody>
        </p:sp>
        <p:sp>
          <p:nvSpPr>
            <p:cNvPr id="295" name="Google Shape;295;p25"/>
            <p:cNvSpPr/>
            <p:nvPr/>
          </p:nvSpPr>
          <p:spPr>
            <a:xfrm>
              <a:off x="6064756" y="32853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3</a:t>
              </a:r>
              <a:endParaRPr b="1" sz="1600">
                <a:solidFill>
                  <a:schemeClr val="dk2"/>
                </a:solidFill>
                <a:latin typeface="Roboto"/>
                <a:ea typeface="Roboto"/>
                <a:cs typeface="Roboto"/>
                <a:sym typeface="Roboto"/>
              </a:endParaRPr>
            </a:p>
          </p:txBody>
        </p:sp>
        <p:cxnSp>
          <p:nvCxnSpPr>
            <p:cNvPr id="296" name="Google Shape;296;p25"/>
            <p:cNvCxnSpPr>
              <a:stCxn id="294" idx="0"/>
              <a:endCxn id="293" idx="2"/>
            </p:cNvCxnSpPr>
            <p:nvPr/>
          </p:nvCxnSpPr>
          <p:spPr>
            <a:xfrm flipH="1" rot="10800000">
              <a:off x="5480330" y="30657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297" name="Google Shape;297;p25"/>
            <p:cNvCxnSpPr>
              <a:stCxn id="295" idx="0"/>
              <a:endCxn id="293" idx="2"/>
            </p:cNvCxnSpPr>
            <p:nvPr/>
          </p:nvCxnSpPr>
          <p:spPr>
            <a:xfrm rot="10800000">
              <a:off x="5894506" y="30657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298" name="Google Shape;298;p25"/>
            <p:cNvSpPr/>
            <p:nvPr/>
          </p:nvSpPr>
          <p:spPr>
            <a:xfrm>
              <a:off x="7375542" y="27409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6</a:t>
              </a:r>
              <a:endParaRPr b="1" sz="1600">
                <a:solidFill>
                  <a:schemeClr val="dk2"/>
                </a:solidFill>
                <a:latin typeface="Roboto"/>
                <a:ea typeface="Roboto"/>
                <a:cs typeface="Roboto"/>
                <a:sym typeface="Roboto"/>
              </a:endParaRPr>
            </a:p>
          </p:txBody>
        </p:sp>
        <p:sp>
          <p:nvSpPr>
            <p:cNvPr id="299" name="Google Shape;299;p25"/>
            <p:cNvSpPr/>
            <p:nvPr/>
          </p:nvSpPr>
          <p:spPr>
            <a:xfrm>
              <a:off x="7009004" y="32853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300" name="Google Shape;300;p25"/>
            <p:cNvSpPr/>
            <p:nvPr/>
          </p:nvSpPr>
          <p:spPr>
            <a:xfrm>
              <a:off x="7818280" y="32853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301" name="Google Shape;301;p25"/>
            <p:cNvCxnSpPr>
              <a:stCxn id="299" idx="0"/>
              <a:endCxn id="298" idx="2"/>
            </p:cNvCxnSpPr>
            <p:nvPr/>
          </p:nvCxnSpPr>
          <p:spPr>
            <a:xfrm flipH="1" rot="10800000">
              <a:off x="7254254" y="30657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302" name="Google Shape;302;p25"/>
            <p:cNvCxnSpPr>
              <a:stCxn id="300" idx="0"/>
              <a:endCxn id="298" idx="2"/>
            </p:cNvCxnSpPr>
            <p:nvPr/>
          </p:nvCxnSpPr>
          <p:spPr>
            <a:xfrm rot="10800000">
              <a:off x="7620730" y="3065783"/>
              <a:ext cx="442800" cy="219600"/>
            </a:xfrm>
            <a:prstGeom prst="straightConnector1">
              <a:avLst/>
            </a:prstGeom>
            <a:noFill/>
            <a:ln cap="flat" cmpd="sng" w="19050">
              <a:solidFill>
                <a:schemeClr val="dk2"/>
              </a:solidFill>
              <a:prstDash val="solid"/>
              <a:round/>
              <a:headEnd len="med" w="med" type="none"/>
              <a:tailEnd len="med" w="med" type="none"/>
            </a:ln>
          </p:spPr>
        </p:cxnSp>
        <p:sp>
          <p:nvSpPr>
            <p:cNvPr id="303" name="Google Shape;303;p25"/>
            <p:cNvSpPr/>
            <p:nvPr/>
          </p:nvSpPr>
          <p:spPr>
            <a:xfrm>
              <a:off x="6506132" y="21442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cxnSp>
          <p:nvCxnSpPr>
            <p:cNvPr id="304" name="Google Shape;304;p25"/>
            <p:cNvCxnSpPr>
              <a:stCxn id="303" idx="2"/>
              <a:endCxn id="293" idx="0"/>
            </p:cNvCxnSpPr>
            <p:nvPr/>
          </p:nvCxnSpPr>
          <p:spPr>
            <a:xfrm flipH="1">
              <a:off x="5894582" y="24691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305" name="Google Shape;305;p25"/>
            <p:cNvCxnSpPr>
              <a:stCxn id="303" idx="2"/>
              <a:endCxn id="298" idx="0"/>
            </p:cNvCxnSpPr>
            <p:nvPr/>
          </p:nvCxnSpPr>
          <p:spPr>
            <a:xfrm>
              <a:off x="6751382" y="2469100"/>
              <a:ext cx="869400" cy="271800"/>
            </a:xfrm>
            <a:prstGeom prst="straightConnector1">
              <a:avLst/>
            </a:prstGeom>
            <a:noFill/>
            <a:ln cap="flat" cmpd="sng" w="19050">
              <a:solidFill>
                <a:schemeClr val="dk2"/>
              </a:solidFill>
              <a:prstDash val="solid"/>
              <a:round/>
              <a:headEnd len="med" w="med" type="none"/>
              <a:tailEnd len="med" w="med" type="none"/>
            </a:ln>
          </p:spPr>
        </p:cxnSp>
        <p:grpSp>
          <p:nvGrpSpPr>
            <p:cNvPr id="306" name="Google Shape;306;p25"/>
            <p:cNvGrpSpPr/>
            <p:nvPr/>
          </p:nvGrpSpPr>
          <p:grpSpPr>
            <a:xfrm>
              <a:off x="8063530" y="3610283"/>
              <a:ext cx="540353" cy="485613"/>
              <a:chOff x="8063530" y="3534083"/>
              <a:chExt cx="540353" cy="485613"/>
            </a:xfrm>
          </p:grpSpPr>
          <p:sp>
            <p:nvSpPr>
              <p:cNvPr id="307" name="Google Shape;307;p25"/>
              <p:cNvSpPr/>
              <p:nvPr/>
            </p:nvSpPr>
            <p:spPr>
              <a:xfrm>
                <a:off x="8113684" y="3694796"/>
                <a:ext cx="490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8</a:t>
                </a:r>
                <a:endParaRPr b="1" sz="1600">
                  <a:solidFill>
                    <a:schemeClr val="dk2"/>
                  </a:solidFill>
                  <a:latin typeface="Roboto"/>
                  <a:ea typeface="Roboto"/>
                  <a:cs typeface="Roboto"/>
                  <a:sym typeface="Roboto"/>
                </a:endParaRPr>
              </a:p>
            </p:txBody>
          </p:sp>
          <p:cxnSp>
            <p:nvCxnSpPr>
              <p:cNvPr id="308" name="Google Shape;308;p25"/>
              <p:cNvCxnSpPr>
                <a:stCxn id="300" idx="2"/>
                <a:endCxn id="307" idx="0"/>
              </p:cNvCxnSpPr>
              <p:nvPr/>
            </p:nvCxnSpPr>
            <p:spPr>
              <a:xfrm>
                <a:off x="8063530" y="3534083"/>
                <a:ext cx="2952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309" name="Google Shape;309;p25"/>
            <p:cNvGrpSpPr/>
            <p:nvPr/>
          </p:nvGrpSpPr>
          <p:grpSpPr>
            <a:xfrm>
              <a:off x="8332652" y="4095896"/>
              <a:ext cx="490200" cy="485699"/>
              <a:chOff x="8332652" y="4019696"/>
              <a:chExt cx="490200" cy="485699"/>
            </a:xfrm>
          </p:grpSpPr>
          <p:sp>
            <p:nvSpPr>
              <p:cNvPr id="310" name="Google Shape;310;p25"/>
              <p:cNvSpPr/>
              <p:nvPr/>
            </p:nvSpPr>
            <p:spPr>
              <a:xfrm>
                <a:off x="8332652" y="4180495"/>
                <a:ext cx="490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9</a:t>
                </a:r>
                <a:endParaRPr b="1" sz="1600">
                  <a:solidFill>
                    <a:schemeClr val="dk2"/>
                  </a:solidFill>
                  <a:latin typeface="Roboto"/>
                  <a:ea typeface="Roboto"/>
                  <a:cs typeface="Roboto"/>
                  <a:sym typeface="Roboto"/>
                </a:endParaRPr>
              </a:p>
            </p:txBody>
          </p:sp>
          <p:cxnSp>
            <p:nvCxnSpPr>
              <p:cNvPr id="311" name="Google Shape;311;p25"/>
              <p:cNvCxnSpPr>
                <a:stCxn id="307" idx="2"/>
                <a:endCxn id="310" idx="0"/>
              </p:cNvCxnSpPr>
              <p:nvPr/>
            </p:nvCxnSpPr>
            <p:spPr>
              <a:xfrm>
                <a:off x="8358784" y="4019696"/>
                <a:ext cx="2190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312" name="Google Shape;312;p25"/>
            <p:cNvGrpSpPr/>
            <p:nvPr/>
          </p:nvGrpSpPr>
          <p:grpSpPr>
            <a:xfrm>
              <a:off x="8515933" y="4581595"/>
              <a:ext cx="490200" cy="485699"/>
              <a:chOff x="8515933" y="4505395"/>
              <a:chExt cx="490200" cy="485699"/>
            </a:xfrm>
          </p:grpSpPr>
          <p:sp>
            <p:nvSpPr>
              <p:cNvPr id="313" name="Google Shape;313;p25"/>
              <p:cNvSpPr/>
              <p:nvPr/>
            </p:nvSpPr>
            <p:spPr>
              <a:xfrm>
                <a:off x="8515933" y="4666194"/>
                <a:ext cx="490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10</a:t>
                </a:r>
                <a:endParaRPr b="1" sz="1600">
                  <a:solidFill>
                    <a:schemeClr val="dk2"/>
                  </a:solidFill>
                  <a:latin typeface="Roboto"/>
                  <a:ea typeface="Roboto"/>
                  <a:cs typeface="Roboto"/>
                  <a:sym typeface="Roboto"/>
                </a:endParaRPr>
              </a:p>
            </p:txBody>
          </p:sp>
          <p:cxnSp>
            <p:nvCxnSpPr>
              <p:cNvPr id="314" name="Google Shape;314;p25"/>
              <p:cNvCxnSpPr>
                <a:stCxn id="310" idx="2"/>
                <a:endCxn id="313" idx="0"/>
              </p:cNvCxnSpPr>
              <p:nvPr/>
            </p:nvCxnSpPr>
            <p:spPr>
              <a:xfrm>
                <a:off x="8577752" y="4505395"/>
                <a:ext cx="183300" cy="160800"/>
              </a:xfrm>
              <a:prstGeom prst="straightConnector1">
                <a:avLst/>
              </a:prstGeom>
              <a:noFill/>
              <a:ln cap="flat" cmpd="sng" w="19050">
                <a:solidFill>
                  <a:schemeClr val="dk2"/>
                </a:solidFill>
                <a:prstDash val="solid"/>
                <a:round/>
                <a:headEnd len="med" w="med" type="none"/>
                <a:tailEnd len="med" w="med" type="none"/>
              </a:ln>
            </p:spPr>
          </p:cxnSp>
        </p:grpSp>
      </p:grpSp>
      <p:sp>
        <p:nvSpPr>
          <p:cNvPr id="315" name="Google Shape;315;p25"/>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6"/>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Different Hypothesis</a:t>
            </a:r>
            <a:endParaRPr/>
          </a:p>
        </p:txBody>
      </p:sp>
      <p:sp>
        <p:nvSpPr>
          <p:cNvPr id="321" name="Google Shape;321;p26"/>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b="1" lang="en"/>
              <a:t>Identify</a:t>
            </a:r>
            <a:r>
              <a:rPr lang="en"/>
              <a:t>.</a:t>
            </a:r>
            <a:endParaRPr/>
          </a:p>
          <a:p>
            <a:pPr indent="0" lvl="0" marL="228600" rtl="0" algn="l">
              <a:spcBef>
                <a:spcPts val="800"/>
              </a:spcBef>
              <a:spcAft>
                <a:spcPts val="0"/>
              </a:spcAft>
              <a:buNone/>
            </a:pPr>
            <a:r>
              <a:rPr lang="en"/>
              <a:t>New nodes are added as leaves.</a:t>
            </a:r>
            <a:endParaRPr/>
          </a:p>
          <a:p>
            <a:pPr indent="0" lvl="0" marL="228600" rtl="0" algn="l">
              <a:spcBef>
                <a:spcPts val="800"/>
              </a:spcBef>
              <a:spcAft>
                <a:spcPts val="0"/>
              </a:spcAft>
              <a:buNone/>
            </a:pPr>
            <a:r>
              <a:rPr lang="en"/>
              <a:t>Unbalanced leaves lead to one subtree growing faster than the other.</a:t>
            </a:r>
            <a:endParaRPr/>
          </a:p>
          <a:p>
            <a:pPr indent="-228600" lvl="0" marL="228600" rtl="0" algn="l">
              <a:spcBef>
                <a:spcPts val="800"/>
              </a:spcBef>
              <a:spcAft>
                <a:spcPts val="0"/>
              </a:spcAft>
              <a:buNone/>
            </a:pPr>
            <a:r>
              <a:t/>
            </a:r>
            <a:endParaRPr/>
          </a:p>
          <a:p>
            <a:pPr indent="-228600" lvl="0" marL="228600" rtl="0" algn="l">
              <a:spcBef>
                <a:spcPts val="800"/>
              </a:spcBef>
              <a:spcAft>
                <a:spcPts val="0"/>
              </a:spcAft>
              <a:buNone/>
            </a:pPr>
            <a:r>
              <a:rPr b="1" lang="en"/>
              <a:t>Plan</a:t>
            </a:r>
            <a:r>
              <a:rPr lang="en"/>
              <a:t>. Overstuff existing leaves to avoid adding new leaves.</a:t>
            </a:r>
            <a:endParaRPr/>
          </a:p>
          <a:p>
            <a:pPr indent="0" lvl="0" marL="0" rtl="0" algn="l">
              <a:spcBef>
                <a:spcPts val="800"/>
              </a:spcBef>
              <a:spcAft>
                <a:spcPts val="800"/>
              </a:spcAft>
              <a:buNone/>
            </a:pPr>
            <a:r>
              <a:rPr lang="en"/>
              <a:t>If we never add new leaves, the tree can never get unbalanced.</a:t>
            </a:r>
            <a:endParaRPr/>
          </a:p>
        </p:txBody>
      </p:sp>
      <p:sp>
        <p:nvSpPr>
          <p:cNvPr id="322" name="Google Shape;32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26"/>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grpSp>
        <p:nvGrpSpPr>
          <p:cNvPr id="324" name="Google Shape;324;p26"/>
          <p:cNvGrpSpPr/>
          <p:nvPr/>
        </p:nvGrpSpPr>
        <p:grpSpPr>
          <a:xfrm>
            <a:off x="4701405" y="1400600"/>
            <a:ext cx="3771053" cy="2923094"/>
            <a:chOff x="5235080" y="2144200"/>
            <a:chExt cx="3771053" cy="2923094"/>
          </a:xfrm>
        </p:grpSpPr>
        <p:sp>
          <p:nvSpPr>
            <p:cNvPr id="325" name="Google Shape;325;p26"/>
            <p:cNvSpPr/>
            <p:nvPr/>
          </p:nvSpPr>
          <p:spPr>
            <a:xfrm>
              <a:off x="5649368" y="27409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326" name="Google Shape;326;p26"/>
            <p:cNvSpPr/>
            <p:nvPr/>
          </p:nvSpPr>
          <p:spPr>
            <a:xfrm>
              <a:off x="5235080" y="32853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a:t>
              </a:r>
              <a:endParaRPr b="1" sz="1600">
                <a:solidFill>
                  <a:schemeClr val="dk2"/>
                </a:solidFill>
                <a:latin typeface="Roboto"/>
                <a:ea typeface="Roboto"/>
                <a:cs typeface="Roboto"/>
                <a:sym typeface="Roboto"/>
              </a:endParaRPr>
            </a:p>
          </p:txBody>
        </p:sp>
        <p:sp>
          <p:nvSpPr>
            <p:cNvPr id="327" name="Google Shape;327;p26"/>
            <p:cNvSpPr/>
            <p:nvPr/>
          </p:nvSpPr>
          <p:spPr>
            <a:xfrm>
              <a:off x="6064756" y="32853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3</a:t>
              </a:r>
              <a:endParaRPr b="1" sz="1600">
                <a:solidFill>
                  <a:schemeClr val="dk2"/>
                </a:solidFill>
                <a:latin typeface="Roboto"/>
                <a:ea typeface="Roboto"/>
                <a:cs typeface="Roboto"/>
                <a:sym typeface="Roboto"/>
              </a:endParaRPr>
            </a:p>
          </p:txBody>
        </p:sp>
        <p:cxnSp>
          <p:nvCxnSpPr>
            <p:cNvPr id="328" name="Google Shape;328;p26"/>
            <p:cNvCxnSpPr>
              <a:stCxn id="326" idx="0"/>
              <a:endCxn id="325" idx="2"/>
            </p:cNvCxnSpPr>
            <p:nvPr/>
          </p:nvCxnSpPr>
          <p:spPr>
            <a:xfrm flipH="1" rot="10800000">
              <a:off x="5480330" y="30657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329" name="Google Shape;329;p26"/>
            <p:cNvCxnSpPr>
              <a:stCxn id="327" idx="0"/>
              <a:endCxn id="325" idx="2"/>
            </p:cNvCxnSpPr>
            <p:nvPr/>
          </p:nvCxnSpPr>
          <p:spPr>
            <a:xfrm rot="10800000">
              <a:off x="5894506" y="30657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330" name="Google Shape;330;p26"/>
            <p:cNvSpPr/>
            <p:nvPr/>
          </p:nvSpPr>
          <p:spPr>
            <a:xfrm>
              <a:off x="7375542" y="27409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6</a:t>
              </a:r>
              <a:endParaRPr b="1" sz="1600">
                <a:solidFill>
                  <a:schemeClr val="dk2"/>
                </a:solidFill>
                <a:latin typeface="Roboto"/>
                <a:ea typeface="Roboto"/>
                <a:cs typeface="Roboto"/>
                <a:sym typeface="Roboto"/>
              </a:endParaRPr>
            </a:p>
          </p:txBody>
        </p:sp>
        <p:sp>
          <p:nvSpPr>
            <p:cNvPr id="331" name="Google Shape;331;p26"/>
            <p:cNvSpPr/>
            <p:nvPr/>
          </p:nvSpPr>
          <p:spPr>
            <a:xfrm>
              <a:off x="7009004" y="32853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332" name="Google Shape;332;p26"/>
            <p:cNvSpPr/>
            <p:nvPr/>
          </p:nvSpPr>
          <p:spPr>
            <a:xfrm>
              <a:off x="7818280" y="32853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333" name="Google Shape;333;p26"/>
            <p:cNvCxnSpPr>
              <a:stCxn id="331" idx="0"/>
              <a:endCxn id="330" idx="2"/>
            </p:cNvCxnSpPr>
            <p:nvPr/>
          </p:nvCxnSpPr>
          <p:spPr>
            <a:xfrm flipH="1" rot="10800000">
              <a:off x="7254254" y="30657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334" name="Google Shape;334;p26"/>
            <p:cNvCxnSpPr>
              <a:stCxn id="332" idx="0"/>
              <a:endCxn id="330" idx="2"/>
            </p:cNvCxnSpPr>
            <p:nvPr/>
          </p:nvCxnSpPr>
          <p:spPr>
            <a:xfrm rot="10800000">
              <a:off x="7620730" y="3065783"/>
              <a:ext cx="442800" cy="219600"/>
            </a:xfrm>
            <a:prstGeom prst="straightConnector1">
              <a:avLst/>
            </a:prstGeom>
            <a:noFill/>
            <a:ln cap="flat" cmpd="sng" w="19050">
              <a:solidFill>
                <a:schemeClr val="dk2"/>
              </a:solidFill>
              <a:prstDash val="solid"/>
              <a:round/>
              <a:headEnd len="med" w="med" type="none"/>
              <a:tailEnd len="med" w="med" type="none"/>
            </a:ln>
          </p:spPr>
        </p:cxnSp>
        <p:sp>
          <p:nvSpPr>
            <p:cNvPr id="335" name="Google Shape;335;p26"/>
            <p:cNvSpPr/>
            <p:nvPr/>
          </p:nvSpPr>
          <p:spPr>
            <a:xfrm>
              <a:off x="6506132" y="21442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cxnSp>
          <p:nvCxnSpPr>
            <p:cNvPr id="336" name="Google Shape;336;p26"/>
            <p:cNvCxnSpPr>
              <a:stCxn id="335" idx="2"/>
              <a:endCxn id="325" idx="0"/>
            </p:cNvCxnSpPr>
            <p:nvPr/>
          </p:nvCxnSpPr>
          <p:spPr>
            <a:xfrm flipH="1">
              <a:off x="5894582" y="24691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337" name="Google Shape;337;p26"/>
            <p:cNvCxnSpPr>
              <a:stCxn id="335" idx="2"/>
              <a:endCxn id="330" idx="0"/>
            </p:cNvCxnSpPr>
            <p:nvPr/>
          </p:nvCxnSpPr>
          <p:spPr>
            <a:xfrm>
              <a:off x="6751382" y="2469100"/>
              <a:ext cx="869400" cy="271800"/>
            </a:xfrm>
            <a:prstGeom prst="straightConnector1">
              <a:avLst/>
            </a:prstGeom>
            <a:noFill/>
            <a:ln cap="flat" cmpd="sng" w="19050">
              <a:solidFill>
                <a:schemeClr val="dk2"/>
              </a:solidFill>
              <a:prstDash val="solid"/>
              <a:round/>
              <a:headEnd len="med" w="med" type="none"/>
              <a:tailEnd len="med" w="med" type="none"/>
            </a:ln>
          </p:spPr>
        </p:cxnSp>
        <p:grpSp>
          <p:nvGrpSpPr>
            <p:cNvPr id="338" name="Google Shape;338;p26"/>
            <p:cNvGrpSpPr/>
            <p:nvPr/>
          </p:nvGrpSpPr>
          <p:grpSpPr>
            <a:xfrm>
              <a:off x="8063530" y="3610283"/>
              <a:ext cx="540353" cy="485613"/>
              <a:chOff x="8063530" y="3534083"/>
              <a:chExt cx="540353" cy="485613"/>
            </a:xfrm>
          </p:grpSpPr>
          <p:sp>
            <p:nvSpPr>
              <p:cNvPr id="339" name="Google Shape;339;p26"/>
              <p:cNvSpPr/>
              <p:nvPr/>
            </p:nvSpPr>
            <p:spPr>
              <a:xfrm>
                <a:off x="8113684" y="3694796"/>
                <a:ext cx="490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8</a:t>
                </a:r>
                <a:endParaRPr b="1" sz="1600">
                  <a:solidFill>
                    <a:schemeClr val="dk2"/>
                  </a:solidFill>
                  <a:latin typeface="Roboto"/>
                  <a:ea typeface="Roboto"/>
                  <a:cs typeface="Roboto"/>
                  <a:sym typeface="Roboto"/>
                </a:endParaRPr>
              </a:p>
            </p:txBody>
          </p:sp>
          <p:cxnSp>
            <p:nvCxnSpPr>
              <p:cNvPr id="340" name="Google Shape;340;p26"/>
              <p:cNvCxnSpPr>
                <a:stCxn id="332" idx="2"/>
                <a:endCxn id="339" idx="0"/>
              </p:cNvCxnSpPr>
              <p:nvPr/>
            </p:nvCxnSpPr>
            <p:spPr>
              <a:xfrm>
                <a:off x="8063530" y="3534083"/>
                <a:ext cx="2952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341" name="Google Shape;341;p26"/>
            <p:cNvGrpSpPr/>
            <p:nvPr/>
          </p:nvGrpSpPr>
          <p:grpSpPr>
            <a:xfrm>
              <a:off x="8332652" y="4095896"/>
              <a:ext cx="490200" cy="485699"/>
              <a:chOff x="8332652" y="4019696"/>
              <a:chExt cx="490200" cy="485699"/>
            </a:xfrm>
          </p:grpSpPr>
          <p:sp>
            <p:nvSpPr>
              <p:cNvPr id="342" name="Google Shape;342;p26"/>
              <p:cNvSpPr/>
              <p:nvPr/>
            </p:nvSpPr>
            <p:spPr>
              <a:xfrm>
                <a:off x="8332652" y="4180495"/>
                <a:ext cx="490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9</a:t>
                </a:r>
                <a:endParaRPr b="1" sz="1600">
                  <a:solidFill>
                    <a:schemeClr val="dk2"/>
                  </a:solidFill>
                  <a:latin typeface="Roboto"/>
                  <a:ea typeface="Roboto"/>
                  <a:cs typeface="Roboto"/>
                  <a:sym typeface="Roboto"/>
                </a:endParaRPr>
              </a:p>
            </p:txBody>
          </p:sp>
          <p:cxnSp>
            <p:nvCxnSpPr>
              <p:cNvPr id="343" name="Google Shape;343;p26"/>
              <p:cNvCxnSpPr>
                <a:stCxn id="339" idx="2"/>
                <a:endCxn id="342" idx="0"/>
              </p:cNvCxnSpPr>
              <p:nvPr/>
            </p:nvCxnSpPr>
            <p:spPr>
              <a:xfrm>
                <a:off x="8358784" y="4019696"/>
                <a:ext cx="2190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344" name="Google Shape;344;p26"/>
            <p:cNvGrpSpPr/>
            <p:nvPr/>
          </p:nvGrpSpPr>
          <p:grpSpPr>
            <a:xfrm>
              <a:off x="8515933" y="4581595"/>
              <a:ext cx="490200" cy="485699"/>
              <a:chOff x="8515933" y="4505395"/>
              <a:chExt cx="490200" cy="485699"/>
            </a:xfrm>
          </p:grpSpPr>
          <p:sp>
            <p:nvSpPr>
              <p:cNvPr id="345" name="Google Shape;345;p26"/>
              <p:cNvSpPr/>
              <p:nvPr/>
            </p:nvSpPr>
            <p:spPr>
              <a:xfrm>
                <a:off x="8515933" y="4666194"/>
                <a:ext cx="490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10</a:t>
                </a:r>
                <a:endParaRPr b="1" sz="1600">
                  <a:solidFill>
                    <a:schemeClr val="dk2"/>
                  </a:solidFill>
                  <a:latin typeface="Roboto"/>
                  <a:ea typeface="Roboto"/>
                  <a:cs typeface="Roboto"/>
                  <a:sym typeface="Roboto"/>
                </a:endParaRPr>
              </a:p>
            </p:txBody>
          </p:sp>
          <p:cxnSp>
            <p:nvCxnSpPr>
              <p:cNvPr id="346" name="Google Shape;346;p26"/>
              <p:cNvCxnSpPr>
                <a:stCxn id="342" idx="2"/>
                <a:endCxn id="345" idx="0"/>
              </p:cNvCxnSpPr>
              <p:nvPr/>
            </p:nvCxnSpPr>
            <p:spPr>
              <a:xfrm>
                <a:off x="8577752" y="4505395"/>
                <a:ext cx="183300" cy="1608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Overstuffing Leaves</a:t>
            </a:r>
            <a:endParaRPr/>
          </a:p>
        </p:txBody>
      </p:sp>
      <p:sp>
        <p:nvSpPr>
          <p:cNvPr id="352" name="Google Shape;352;p2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New keys are added as leaves.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Avoid adding new leaves by overstuffing existing leaves.</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What’s the problem with this idea?</a:t>
            </a:r>
            <a:endParaRPr/>
          </a:p>
        </p:txBody>
      </p:sp>
      <p:sp>
        <p:nvSpPr>
          <p:cNvPr id="353" name="Google Shape;35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4" name="Google Shape;354;p27"/>
          <p:cNvGrpSpPr/>
          <p:nvPr/>
        </p:nvGrpSpPr>
        <p:grpSpPr>
          <a:xfrm>
            <a:off x="4777880" y="1153600"/>
            <a:ext cx="3351200" cy="1466083"/>
            <a:chOff x="5387480" y="1153600"/>
            <a:chExt cx="3351200" cy="1466083"/>
          </a:xfrm>
        </p:grpSpPr>
        <p:sp>
          <p:nvSpPr>
            <p:cNvPr id="355" name="Google Shape;355;p27"/>
            <p:cNvSpPr/>
            <p:nvPr/>
          </p:nvSpPr>
          <p:spPr>
            <a:xfrm>
              <a:off x="5801768" y="17503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356" name="Google Shape;356;p27"/>
            <p:cNvSpPr/>
            <p:nvPr/>
          </p:nvSpPr>
          <p:spPr>
            <a:xfrm>
              <a:off x="5387480"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357" name="Google Shape;357;p27"/>
            <p:cNvSpPr/>
            <p:nvPr/>
          </p:nvSpPr>
          <p:spPr>
            <a:xfrm>
              <a:off x="6217156"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358" name="Google Shape;358;p27"/>
            <p:cNvCxnSpPr>
              <a:stCxn id="356" idx="0"/>
              <a:endCxn id="355" idx="2"/>
            </p:cNvCxnSpPr>
            <p:nvPr/>
          </p:nvCxnSpPr>
          <p:spPr>
            <a:xfrm flipH="1" rot="10800000">
              <a:off x="5632730" y="20751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359" name="Google Shape;359;p27"/>
            <p:cNvCxnSpPr>
              <a:stCxn id="357" idx="0"/>
              <a:endCxn id="355" idx="2"/>
            </p:cNvCxnSpPr>
            <p:nvPr/>
          </p:nvCxnSpPr>
          <p:spPr>
            <a:xfrm rot="10800000">
              <a:off x="6046906" y="20751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360" name="Google Shape;360;p27"/>
            <p:cNvSpPr/>
            <p:nvPr/>
          </p:nvSpPr>
          <p:spPr>
            <a:xfrm>
              <a:off x="7527942" y="17503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361" name="Google Shape;361;p27"/>
            <p:cNvSpPr/>
            <p:nvPr/>
          </p:nvSpPr>
          <p:spPr>
            <a:xfrm>
              <a:off x="7161404" y="22947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362" name="Google Shape;362;p27"/>
            <p:cNvSpPr/>
            <p:nvPr/>
          </p:nvSpPr>
          <p:spPr>
            <a:xfrm>
              <a:off x="7970680" y="2294783"/>
              <a:ext cx="768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16  17</a:t>
              </a:r>
              <a:endParaRPr b="1" sz="1600">
                <a:solidFill>
                  <a:schemeClr val="dk2"/>
                </a:solidFill>
                <a:latin typeface="Roboto"/>
                <a:ea typeface="Roboto"/>
                <a:cs typeface="Roboto"/>
                <a:sym typeface="Roboto"/>
              </a:endParaRPr>
            </a:p>
          </p:txBody>
        </p:sp>
        <p:cxnSp>
          <p:nvCxnSpPr>
            <p:cNvPr id="363" name="Google Shape;363;p27"/>
            <p:cNvCxnSpPr>
              <a:stCxn id="361" idx="0"/>
              <a:endCxn id="360" idx="2"/>
            </p:cNvCxnSpPr>
            <p:nvPr/>
          </p:nvCxnSpPr>
          <p:spPr>
            <a:xfrm flipH="1" rot="10800000">
              <a:off x="7406654" y="20751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364" name="Google Shape;364;p27"/>
            <p:cNvCxnSpPr>
              <a:stCxn id="362" idx="0"/>
              <a:endCxn id="360" idx="2"/>
            </p:cNvCxnSpPr>
            <p:nvPr/>
          </p:nvCxnSpPr>
          <p:spPr>
            <a:xfrm rot="10800000">
              <a:off x="7773280" y="2075183"/>
              <a:ext cx="581400" cy="219600"/>
            </a:xfrm>
            <a:prstGeom prst="straightConnector1">
              <a:avLst/>
            </a:prstGeom>
            <a:noFill/>
            <a:ln cap="flat" cmpd="sng" w="19050">
              <a:solidFill>
                <a:schemeClr val="dk2"/>
              </a:solidFill>
              <a:prstDash val="solid"/>
              <a:round/>
              <a:headEnd len="med" w="med" type="none"/>
              <a:tailEnd len="med" w="med" type="none"/>
            </a:ln>
          </p:spPr>
        </p:cxnSp>
        <p:sp>
          <p:nvSpPr>
            <p:cNvPr id="365" name="Google Shape;365;p27"/>
            <p:cNvSpPr/>
            <p:nvPr/>
          </p:nvSpPr>
          <p:spPr>
            <a:xfrm>
              <a:off x="6658533" y="11536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366" name="Google Shape;366;p27"/>
            <p:cNvCxnSpPr>
              <a:stCxn id="365" idx="2"/>
              <a:endCxn id="355" idx="0"/>
            </p:cNvCxnSpPr>
            <p:nvPr/>
          </p:nvCxnSpPr>
          <p:spPr>
            <a:xfrm flipH="1">
              <a:off x="6046983" y="14785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367" name="Google Shape;367;p27"/>
            <p:cNvCxnSpPr>
              <a:stCxn id="365" idx="2"/>
              <a:endCxn id="360" idx="0"/>
            </p:cNvCxnSpPr>
            <p:nvPr/>
          </p:nvCxnSpPr>
          <p:spPr>
            <a:xfrm>
              <a:off x="6903783" y="1478500"/>
              <a:ext cx="869400" cy="271800"/>
            </a:xfrm>
            <a:prstGeom prst="straightConnector1">
              <a:avLst/>
            </a:prstGeom>
            <a:noFill/>
            <a:ln cap="flat" cmpd="sng" w="19050">
              <a:solidFill>
                <a:schemeClr val="dk2"/>
              </a:solidFill>
              <a:prstDash val="solid"/>
              <a:round/>
              <a:headEnd len="med" w="med" type="none"/>
              <a:tailEnd len="med" w="med" type="none"/>
            </a:ln>
          </p:spPr>
        </p:cxnSp>
      </p:grpSp>
      <p:grpSp>
        <p:nvGrpSpPr>
          <p:cNvPr id="368" name="Google Shape;368;p27"/>
          <p:cNvGrpSpPr/>
          <p:nvPr/>
        </p:nvGrpSpPr>
        <p:grpSpPr>
          <a:xfrm>
            <a:off x="4777880" y="3076875"/>
            <a:ext cx="3717200" cy="1466083"/>
            <a:chOff x="5387480" y="1153600"/>
            <a:chExt cx="3717200" cy="1466083"/>
          </a:xfrm>
        </p:grpSpPr>
        <p:sp>
          <p:nvSpPr>
            <p:cNvPr id="369" name="Google Shape;369;p27"/>
            <p:cNvSpPr/>
            <p:nvPr/>
          </p:nvSpPr>
          <p:spPr>
            <a:xfrm>
              <a:off x="5801768" y="17503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370" name="Google Shape;370;p27"/>
            <p:cNvSpPr/>
            <p:nvPr/>
          </p:nvSpPr>
          <p:spPr>
            <a:xfrm>
              <a:off x="5387480"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371" name="Google Shape;371;p27"/>
            <p:cNvSpPr/>
            <p:nvPr/>
          </p:nvSpPr>
          <p:spPr>
            <a:xfrm>
              <a:off x="6217156"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372" name="Google Shape;372;p27"/>
            <p:cNvCxnSpPr>
              <a:stCxn id="370" idx="0"/>
              <a:endCxn id="369" idx="2"/>
            </p:cNvCxnSpPr>
            <p:nvPr/>
          </p:nvCxnSpPr>
          <p:spPr>
            <a:xfrm flipH="1" rot="10800000">
              <a:off x="5632730" y="20751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373" name="Google Shape;373;p27"/>
            <p:cNvCxnSpPr>
              <a:stCxn id="371" idx="0"/>
              <a:endCxn id="369" idx="2"/>
            </p:cNvCxnSpPr>
            <p:nvPr/>
          </p:nvCxnSpPr>
          <p:spPr>
            <a:xfrm rot="10800000">
              <a:off x="6046906" y="20751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374" name="Google Shape;374;p27"/>
            <p:cNvSpPr/>
            <p:nvPr/>
          </p:nvSpPr>
          <p:spPr>
            <a:xfrm>
              <a:off x="7527942" y="17503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375" name="Google Shape;375;p27"/>
            <p:cNvSpPr/>
            <p:nvPr/>
          </p:nvSpPr>
          <p:spPr>
            <a:xfrm>
              <a:off x="7161404" y="22947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376" name="Google Shape;376;p27"/>
            <p:cNvSpPr/>
            <p:nvPr/>
          </p:nvSpPr>
          <p:spPr>
            <a:xfrm>
              <a:off x="7970680" y="2294783"/>
              <a:ext cx="1134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16  17  18</a:t>
              </a:r>
              <a:endParaRPr b="1" sz="1600">
                <a:solidFill>
                  <a:schemeClr val="dk2"/>
                </a:solidFill>
                <a:latin typeface="Roboto"/>
                <a:ea typeface="Roboto"/>
                <a:cs typeface="Roboto"/>
                <a:sym typeface="Roboto"/>
              </a:endParaRPr>
            </a:p>
          </p:txBody>
        </p:sp>
        <p:cxnSp>
          <p:nvCxnSpPr>
            <p:cNvPr id="377" name="Google Shape;377;p27"/>
            <p:cNvCxnSpPr>
              <a:stCxn id="375" idx="0"/>
              <a:endCxn id="374" idx="2"/>
            </p:cNvCxnSpPr>
            <p:nvPr/>
          </p:nvCxnSpPr>
          <p:spPr>
            <a:xfrm flipH="1" rot="10800000">
              <a:off x="7406654" y="20751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378" name="Google Shape;378;p27"/>
            <p:cNvCxnSpPr>
              <a:stCxn id="376" idx="0"/>
              <a:endCxn id="374" idx="2"/>
            </p:cNvCxnSpPr>
            <p:nvPr/>
          </p:nvCxnSpPr>
          <p:spPr>
            <a:xfrm rot="10800000">
              <a:off x="7773280" y="2075183"/>
              <a:ext cx="764400" cy="219600"/>
            </a:xfrm>
            <a:prstGeom prst="straightConnector1">
              <a:avLst/>
            </a:prstGeom>
            <a:noFill/>
            <a:ln cap="flat" cmpd="sng" w="19050">
              <a:solidFill>
                <a:schemeClr val="dk2"/>
              </a:solidFill>
              <a:prstDash val="solid"/>
              <a:round/>
              <a:headEnd len="med" w="med" type="none"/>
              <a:tailEnd len="med" w="med" type="none"/>
            </a:ln>
          </p:spPr>
        </p:cxnSp>
        <p:sp>
          <p:nvSpPr>
            <p:cNvPr id="379" name="Google Shape;379;p27"/>
            <p:cNvSpPr/>
            <p:nvPr/>
          </p:nvSpPr>
          <p:spPr>
            <a:xfrm>
              <a:off x="6658533" y="11536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380" name="Google Shape;380;p27"/>
            <p:cNvCxnSpPr>
              <a:stCxn id="379" idx="2"/>
              <a:endCxn id="369" idx="0"/>
            </p:cNvCxnSpPr>
            <p:nvPr/>
          </p:nvCxnSpPr>
          <p:spPr>
            <a:xfrm flipH="1">
              <a:off x="6046983" y="14785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381" name="Google Shape;381;p27"/>
            <p:cNvCxnSpPr>
              <a:stCxn id="379" idx="2"/>
              <a:endCxn id="374" idx="0"/>
            </p:cNvCxnSpPr>
            <p:nvPr/>
          </p:nvCxnSpPr>
          <p:spPr>
            <a:xfrm>
              <a:off x="6903783" y="1478500"/>
              <a:ext cx="869400" cy="2718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Overstuffing Leaves</a:t>
            </a:r>
            <a:endParaRPr/>
          </a:p>
        </p:txBody>
      </p:sp>
      <p:sp>
        <p:nvSpPr>
          <p:cNvPr id="387" name="Google Shape;387;p28"/>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New keys are added as leaves.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Avoid adding new leaves by overstuffing existing leaves.</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What’s the problem with this idea?</a:t>
            </a:r>
            <a:endParaRPr/>
          </a:p>
        </p:txBody>
      </p:sp>
      <p:sp>
        <p:nvSpPr>
          <p:cNvPr id="388" name="Google Shape;38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89" name="Google Shape;389;p28"/>
          <p:cNvGrpSpPr/>
          <p:nvPr/>
        </p:nvGrpSpPr>
        <p:grpSpPr>
          <a:xfrm>
            <a:off x="4777880" y="1153600"/>
            <a:ext cx="4061295" cy="1466083"/>
            <a:chOff x="5387480" y="1153600"/>
            <a:chExt cx="4061295" cy="1466083"/>
          </a:xfrm>
        </p:grpSpPr>
        <p:sp>
          <p:nvSpPr>
            <p:cNvPr id="390" name="Google Shape;390;p28"/>
            <p:cNvSpPr/>
            <p:nvPr/>
          </p:nvSpPr>
          <p:spPr>
            <a:xfrm>
              <a:off x="5801768" y="17503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391" name="Google Shape;391;p28"/>
            <p:cNvSpPr/>
            <p:nvPr/>
          </p:nvSpPr>
          <p:spPr>
            <a:xfrm>
              <a:off x="5387480"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392" name="Google Shape;392;p28"/>
            <p:cNvSpPr/>
            <p:nvPr/>
          </p:nvSpPr>
          <p:spPr>
            <a:xfrm>
              <a:off x="6217156"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393" name="Google Shape;393;p28"/>
            <p:cNvCxnSpPr>
              <a:stCxn id="391" idx="0"/>
              <a:endCxn id="390" idx="2"/>
            </p:cNvCxnSpPr>
            <p:nvPr/>
          </p:nvCxnSpPr>
          <p:spPr>
            <a:xfrm flipH="1" rot="10800000">
              <a:off x="5632730" y="20751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394" name="Google Shape;394;p28"/>
            <p:cNvCxnSpPr>
              <a:stCxn id="392" idx="0"/>
              <a:endCxn id="390" idx="2"/>
            </p:cNvCxnSpPr>
            <p:nvPr/>
          </p:nvCxnSpPr>
          <p:spPr>
            <a:xfrm rot="10800000">
              <a:off x="6046906" y="20751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395" name="Google Shape;395;p28"/>
            <p:cNvSpPr/>
            <p:nvPr/>
          </p:nvSpPr>
          <p:spPr>
            <a:xfrm>
              <a:off x="7527942" y="17503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396" name="Google Shape;396;p28"/>
            <p:cNvSpPr/>
            <p:nvPr/>
          </p:nvSpPr>
          <p:spPr>
            <a:xfrm>
              <a:off x="7161404" y="22947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397" name="Google Shape;397;p28"/>
            <p:cNvSpPr/>
            <p:nvPr/>
          </p:nvSpPr>
          <p:spPr>
            <a:xfrm>
              <a:off x="7970675" y="2294775"/>
              <a:ext cx="1478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16  17  18  19</a:t>
              </a:r>
              <a:endParaRPr b="1" sz="1600">
                <a:solidFill>
                  <a:schemeClr val="dk2"/>
                </a:solidFill>
                <a:latin typeface="Roboto"/>
                <a:ea typeface="Roboto"/>
                <a:cs typeface="Roboto"/>
                <a:sym typeface="Roboto"/>
              </a:endParaRPr>
            </a:p>
          </p:txBody>
        </p:sp>
        <p:cxnSp>
          <p:nvCxnSpPr>
            <p:cNvPr id="398" name="Google Shape;398;p28"/>
            <p:cNvCxnSpPr>
              <a:stCxn id="396" idx="0"/>
              <a:endCxn id="395" idx="2"/>
            </p:cNvCxnSpPr>
            <p:nvPr/>
          </p:nvCxnSpPr>
          <p:spPr>
            <a:xfrm flipH="1" rot="10800000">
              <a:off x="7406654" y="20751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399" name="Google Shape;399;p28"/>
            <p:cNvCxnSpPr>
              <a:stCxn id="397" idx="0"/>
              <a:endCxn id="395" idx="2"/>
            </p:cNvCxnSpPr>
            <p:nvPr/>
          </p:nvCxnSpPr>
          <p:spPr>
            <a:xfrm rot="10800000">
              <a:off x="7773125" y="2075175"/>
              <a:ext cx="936600" cy="219600"/>
            </a:xfrm>
            <a:prstGeom prst="straightConnector1">
              <a:avLst/>
            </a:prstGeom>
            <a:noFill/>
            <a:ln cap="flat" cmpd="sng" w="19050">
              <a:solidFill>
                <a:schemeClr val="dk2"/>
              </a:solidFill>
              <a:prstDash val="solid"/>
              <a:round/>
              <a:headEnd len="med" w="med" type="none"/>
              <a:tailEnd len="med" w="med" type="none"/>
            </a:ln>
          </p:spPr>
        </p:cxnSp>
        <p:sp>
          <p:nvSpPr>
            <p:cNvPr id="400" name="Google Shape;400;p28"/>
            <p:cNvSpPr/>
            <p:nvPr/>
          </p:nvSpPr>
          <p:spPr>
            <a:xfrm>
              <a:off x="6658533" y="11536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401" name="Google Shape;401;p28"/>
            <p:cNvCxnSpPr>
              <a:stCxn id="400" idx="2"/>
              <a:endCxn id="390" idx="0"/>
            </p:cNvCxnSpPr>
            <p:nvPr/>
          </p:nvCxnSpPr>
          <p:spPr>
            <a:xfrm flipH="1">
              <a:off x="6046983" y="14785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402" name="Google Shape;402;p28"/>
            <p:cNvCxnSpPr>
              <a:stCxn id="400" idx="2"/>
              <a:endCxn id="395" idx="0"/>
            </p:cNvCxnSpPr>
            <p:nvPr/>
          </p:nvCxnSpPr>
          <p:spPr>
            <a:xfrm>
              <a:off x="6903783" y="1478500"/>
              <a:ext cx="869400" cy="271800"/>
            </a:xfrm>
            <a:prstGeom prst="straightConnector1">
              <a:avLst/>
            </a:prstGeom>
            <a:noFill/>
            <a:ln cap="flat" cmpd="sng" w="19050">
              <a:solidFill>
                <a:schemeClr val="dk2"/>
              </a:solidFill>
              <a:prstDash val="solid"/>
              <a:round/>
              <a:headEnd len="med" w="med" type="none"/>
              <a:tailEnd len="med" w="med" type="none"/>
            </a:ln>
          </p:spPr>
        </p:cxnSp>
      </p:grpSp>
      <p:grpSp>
        <p:nvGrpSpPr>
          <p:cNvPr id="403" name="Google Shape;403;p28"/>
          <p:cNvGrpSpPr/>
          <p:nvPr/>
        </p:nvGrpSpPr>
        <p:grpSpPr>
          <a:xfrm>
            <a:off x="3110480" y="3076875"/>
            <a:ext cx="5728700" cy="1466083"/>
            <a:chOff x="5387480" y="1153600"/>
            <a:chExt cx="5728700" cy="1466083"/>
          </a:xfrm>
        </p:grpSpPr>
        <p:sp>
          <p:nvSpPr>
            <p:cNvPr id="404" name="Google Shape;404;p28"/>
            <p:cNvSpPr/>
            <p:nvPr/>
          </p:nvSpPr>
          <p:spPr>
            <a:xfrm>
              <a:off x="5801768" y="17503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405" name="Google Shape;405;p28"/>
            <p:cNvSpPr/>
            <p:nvPr/>
          </p:nvSpPr>
          <p:spPr>
            <a:xfrm>
              <a:off x="5387480"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406" name="Google Shape;406;p28"/>
            <p:cNvSpPr/>
            <p:nvPr/>
          </p:nvSpPr>
          <p:spPr>
            <a:xfrm>
              <a:off x="6217156"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407" name="Google Shape;407;p28"/>
            <p:cNvCxnSpPr>
              <a:stCxn id="405" idx="0"/>
              <a:endCxn id="404" idx="2"/>
            </p:cNvCxnSpPr>
            <p:nvPr/>
          </p:nvCxnSpPr>
          <p:spPr>
            <a:xfrm flipH="1" rot="10800000">
              <a:off x="5632730" y="20751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408" name="Google Shape;408;p28"/>
            <p:cNvCxnSpPr>
              <a:stCxn id="406" idx="0"/>
              <a:endCxn id="404" idx="2"/>
            </p:cNvCxnSpPr>
            <p:nvPr/>
          </p:nvCxnSpPr>
          <p:spPr>
            <a:xfrm rot="10800000">
              <a:off x="6046906" y="20751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409" name="Google Shape;409;p28"/>
            <p:cNvSpPr/>
            <p:nvPr/>
          </p:nvSpPr>
          <p:spPr>
            <a:xfrm>
              <a:off x="7527942" y="17503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410" name="Google Shape;410;p28"/>
            <p:cNvSpPr/>
            <p:nvPr/>
          </p:nvSpPr>
          <p:spPr>
            <a:xfrm>
              <a:off x="7161404" y="22947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411" name="Google Shape;411;p28"/>
            <p:cNvSpPr/>
            <p:nvPr/>
          </p:nvSpPr>
          <p:spPr>
            <a:xfrm>
              <a:off x="7970680" y="2294783"/>
              <a:ext cx="3145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16  17  18  19  20  21  22  23  24</a:t>
              </a:r>
              <a:endParaRPr b="1" sz="1600">
                <a:solidFill>
                  <a:schemeClr val="dk2"/>
                </a:solidFill>
                <a:latin typeface="Roboto"/>
                <a:ea typeface="Roboto"/>
                <a:cs typeface="Roboto"/>
                <a:sym typeface="Roboto"/>
              </a:endParaRPr>
            </a:p>
          </p:txBody>
        </p:sp>
        <p:cxnSp>
          <p:nvCxnSpPr>
            <p:cNvPr id="412" name="Google Shape;412;p28"/>
            <p:cNvCxnSpPr>
              <a:stCxn id="410" idx="0"/>
              <a:endCxn id="409" idx="2"/>
            </p:cNvCxnSpPr>
            <p:nvPr/>
          </p:nvCxnSpPr>
          <p:spPr>
            <a:xfrm flipH="1" rot="10800000">
              <a:off x="7406654" y="20751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413" name="Google Shape;413;p28"/>
            <p:cNvCxnSpPr>
              <a:stCxn id="411" idx="0"/>
              <a:endCxn id="409" idx="2"/>
            </p:cNvCxnSpPr>
            <p:nvPr/>
          </p:nvCxnSpPr>
          <p:spPr>
            <a:xfrm rot="10800000">
              <a:off x="7773130" y="2075183"/>
              <a:ext cx="1770300" cy="219600"/>
            </a:xfrm>
            <a:prstGeom prst="straightConnector1">
              <a:avLst/>
            </a:prstGeom>
            <a:noFill/>
            <a:ln cap="flat" cmpd="sng" w="19050">
              <a:solidFill>
                <a:schemeClr val="dk2"/>
              </a:solidFill>
              <a:prstDash val="solid"/>
              <a:round/>
              <a:headEnd len="med" w="med" type="none"/>
              <a:tailEnd len="med" w="med" type="none"/>
            </a:ln>
          </p:spPr>
        </p:cxnSp>
        <p:sp>
          <p:nvSpPr>
            <p:cNvPr id="414" name="Google Shape;414;p28"/>
            <p:cNvSpPr/>
            <p:nvPr/>
          </p:nvSpPr>
          <p:spPr>
            <a:xfrm>
              <a:off x="6658533" y="11536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415" name="Google Shape;415;p28"/>
            <p:cNvCxnSpPr>
              <a:stCxn id="414" idx="2"/>
              <a:endCxn id="404" idx="0"/>
            </p:cNvCxnSpPr>
            <p:nvPr/>
          </p:nvCxnSpPr>
          <p:spPr>
            <a:xfrm flipH="1">
              <a:off x="6046983" y="14785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416" name="Google Shape;416;p28"/>
            <p:cNvCxnSpPr>
              <a:stCxn id="414" idx="2"/>
              <a:endCxn id="409" idx="0"/>
            </p:cNvCxnSpPr>
            <p:nvPr/>
          </p:nvCxnSpPr>
          <p:spPr>
            <a:xfrm>
              <a:off x="6903783" y="1478500"/>
              <a:ext cx="869400" cy="2718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29"/>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Promoting Keys</a:t>
            </a:r>
            <a:endParaRPr/>
          </a:p>
        </p:txBody>
      </p:sp>
      <p:sp>
        <p:nvSpPr>
          <p:cNvPr id="422" name="Google Shape;422;p29"/>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Height is balanced but leaves are too full.</a:t>
            </a:r>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rPr lang="en"/>
              <a:t>Set a limit L on number of keys, e.g. L=3.</a:t>
            </a:r>
            <a:endParaRPr/>
          </a:p>
          <a:p>
            <a:pPr indent="0" lvl="0" marL="0" rtl="0" algn="l">
              <a:spcBef>
                <a:spcPts val="800"/>
              </a:spcBef>
              <a:spcAft>
                <a:spcPts val="800"/>
              </a:spcAft>
              <a:buNone/>
            </a:pPr>
            <a:r>
              <a:rPr lang="en"/>
              <a:t>If any node has more than L keys, give a key to the parent, e.g. the left-middle key.</a:t>
            </a:r>
            <a:endParaRPr/>
          </a:p>
        </p:txBody>
      </p:sp>
      <p:sp>
        <p:nvSpPr>
          <p:cNvPr id="423" name="Google Shape;42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24" name="Google Shape;424;p29"/>
          <p:cNvGrpSpPr/>
          <p:nvPr/>
        </p:nvGrpSpPr>
        <p:grpSpPr>
          <a:xfrm>
            <a:off x="4777880" y="1153600"/>
            <a:ext cx="4061295" cy="1466083"/>
            <a:chOff x="5387480" y="1153600"/>
            <a:chExt cx="4061295" cy="1466083"/>
          </a:xfrm>
        </p:grpSpPr>
        <p:sp>
          <p:nvSpPr>
            <p:cNvPr id="425" name="Google Shape;425;p29"/>
            <p:cNvSpPr/>
            <p:nvPr/>
          </p:nvSpPr>
          <p:spPr>
            <a:xfrm>
              <a:off x="5801768" y="17503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426" name="Google Shape;426;p29"/>
            <p:cNvSpPr/>
            <p:nvPr/>
          </p:nvSpPr>
          <p:spPr>
            <a:xfrm>
              <a:off x="5387480"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427" name="Google Shape;427;p29"/>
            <p:cNvSpPr/>
            <p:nvPr/>
          </p:nvSpPr>
          <p:spPr>
            <a:xfrm>
              <a:off x="6217156"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428" name="Google Shape;428;p29"/>
            <p:cNvCxnSpPr>
              <a:stCxn id="426" idx="0"/>
              <a:endCxn id="425" idx="2"/>
            </p:cNvCxnSpPr>
            <p:nvPr/>
          </p:nvCxnSpPr>
          <p:spPr>
            <a:xfrm flipH="1" rot="10800000">
              <a:off x="5632730" y="20751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429" name="Google Shape;429;p29"/>
            <p:cNvCxnSpPr>
              <a:stCxn id="427" idx="0"/>
              <a:endCxn id="425" idx="2"/>
            </p:cNvCxnSpPr>
            <p:nvPr/>
          </p:nvCxnSpPr>
          <p:spPr>
            <a:xfrm rot="10800000">
              <a:off x="6046906" y="20751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430" name="Google Shape;430;p29"/>
            <p:cNvSpPr/>
            <p:nvPr/>
          </p:nvSpPr>
          <p:spPr>
            <a:xfrm>
              <a:off x="7527942" y="17503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431" name="Google Shape;431;p29"/>
            <p:cNvSpPr/>
            <p:nvPr/>
          </p:nvSpPr>
          <p:spPr>
            <a:xfrm>
              <a:off x="7161404" y="22947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432" name="Google Shape;432;p29"/>
            <p:cNvSpPr/>
            <p:nvPr/>
          </p:nvSpPr>
          <p:spPr>
            <a:xfrm>
              <a:off x="7970675" y="2294775"/>
              <a:ext cx="1478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16  17  18  19</a:t>
              </a:r>
              <a:endParaRPr b="1" sz="1600">
                <a:solidFill>
                  <a:schemeClr val="dk2"/>
                </a:solidFill>
                <a:latin typeface="Roboto"/>
                <a:ea typeface="Roboto"/>
                <a:cs typeface="Roboto"/>
                <a:sym typeface="Roboto"/>
              </a:endParaRPr>
            </a:p>
          </p:txBody>
        </p:sp>
        <p:cxnSp>
          <p:nvCxnSpPr>
            <p:cNvPr id="433" name="Google Shape;433;p29"/>
            <p:cNvCxnSpPr>
              <a:stCxn id="431" idx="0"/>
              <a:endCxn id="430" idx="2"/>
            </p:cNvCxnSpPr>
            <p:nvPr/>
          </p:nvCxnSpPr>
          <p:spPr>
            <a:xfrm flipH="1" rot="10800000">
              <a:off x="7406654" y="20751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434" name="Google Shape;434;p29"/>
            <p:cNvCxnSpPr>
              <a:stCxn id="432" idx="0"/>
              <a:endCxn id="430" idx="2"/>
            </p:cNvCxnSpPr>
            <p:nvPr/>
          </p:nvCxnSpPr>
          <p:spPr>
            <a:xfrm rot="10800000">
              <a:off x="7773125" y="2075175"/>
              <a:ext cx="936600" cy="219600"/>
            </a:xfrm>
            <a:prstGeom prst="straightConnector1">
              <a:avLst/>
            </a:prstGeom>
            <a:noFill/>
            <a:ln cap="flat" cmpd="sng" w="19050">
              <a:solidFill>
                <a:schemeClr val="dk2"/>
              </a:solidFill>
              <a:prstDash val="solid"/>
              <a:round/>
              <a:headEnd len="med" w="med" type="none"/>
              <a:tailEnd len="med" w="med" type="none"/>
            </a:ln>
          </p:spPr>
        </p:cxnSp>
        <p:sp>
          <p:nvSpPr>
            <p:cNvPr id="435" name="Google Shape;435;p29"/>
            <p:cNvSpPr/>
            <p:nvPr/>
          </p:nvSpPr>
          <p:spPr>
            <a:xfrm>
              <a:off x="6658533" y="11536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436" name="Google Shape;436;p29"/>
            <p:cNvCxnSpPr>
              <a:stCxn id="435" idx="2"/>
              <a:endCxn id="425" idx="0"/>
            </p:cNvCxnSpPr>
            <p:nvPr/>
          </p:nvCxnSpPr>
          <p:spPr>
            <a:xfrm flipH="1">
              <a:off x="6046983" y="14785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437" name="Google Shape;437;p29"/>
            <p:cNvCxnSpPr>
              <a:stCxn id="435" idx="2"/>
              <a:endCxn id="430" idx="0"/>
            </p:cNvCxnSpPr>
            <p:nvPr/>
          </p:nvCxnSpPr>
          <p:spPr>
            <a:xfrm>
              <a:off x="6903783" y="1478500"/>
              <a:ext cx="869400" cy="271800"/>
            </a:xfrm>
            <a:prstGeom prst="straightConnector1">
              <a:avLst/>
            </a:prstGeom>
            <a:noFill/>
            <a:ln cap="flat" cmpd="sng" w="19050">
              <a:solidFill>
                <a:schemeClr val="dk2"/>
              </a:solidFill>
              <a:prstDash val="solid"/>
              <a:round/>
              <a:headEnd len="med" w="med" type="none"/>
              <a:tailEnd len="med" w="med" type="none"/>
            </a:ln>
          </p:spPr>
        </p:cxnSp>
      </p:grpSp>
      <p:sp>
        <p:nvSpPr>
          <p:cNvPr id="438" name="Google Shape;438;p29"/>
          <p:cNvSpPr/>
          <p:nvPr/>
        </p:nvSpPr>
        <p:spPr>
          <a:xfrm flipH="1">
            <a:off x="7140200" y="2676081"/>
            <a:ext cx="1143000" cy="640200"/>
          </a:xfrm>
          <a:prstGeom prst="wedgeRoundRectCallout">
            <a:avLst>
              <a:gd fmla="val -20249" name="adj1"/>
              <a:gd fmla="val -59431"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Promote to parent</a:t>
            </a:r>
            <a:endParaRPr b="1" sz="1600">
              <a:solidFill>
                <a:schemeClr val="lt1"/>
              </a:solidFill>
              <a:latin typeface="Roboto"/>
              <a:ea typeface="Roboto"/>
              <a:cs typeface="Roboto"/>
              <a:sym typeface="Roboto"/>
            </a:endParaRPr>
          </a:p>
        </p:txBody>
      </p:sp>
      <p:grpSp>
        <p:nvGrpSpPr>
          <p:cNvPr id="439" name="Google Shape;439;p29"/>
          <p:cNvGrpSpPr/>
          <p:nvPr/>
        </p:nvGrpSpPr>
        <p:grpSpPr>
          <a:xfrm>
            <a:off x="4777880" y="3076875"/>
            <a:ext cx="3698895" cy="1466083"/>
            <a:chOff x="5387480" y="1153600"/>
            <a:chExt cx="3698895" cy="1466083"/>
          </a:xfrm>
        </p:grpSpPr>
        <p:sp>
          <p:nvSpPr>
            <p:cNvPr id="440" name="Google Shape;440;p29"/>
            <p:cNvSpPr/>
            <p:nvPr/>
          </p:nvSpPr>
          <p:spPr>
            <a:xfrm>
              <a:off x="5801768" y="17503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441" name="Google Shape;441;p29"/>
            <p:cNvSpPr/>
            <p:nvPr/>
          </p:nvSpPr>
          <p:spPr>
            <a:xfrm>
              <a:off x="5387480"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442" name="Google Shape;442;p29"/>
            <p:cNvSpPr/>
            <p:nvPr/>
          </p:nvSpPr>
          <p:spPr>
            <a:xfrm>
              <a:off x="6217156"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443" name="Google Shape;443;p29"/>
            <p:cNvCxnSpPr>
              <a:stCxn id="441" idx="0"/>
              <a:endCxn id="440" idx="2"/>
            </p:cNvCxnSpPr>
            <p:nvPr/>
          </p:nvCxnSpPr>
          <p:spPr>
            <a:xfrm flipH="1" rot="10800000">
              <a:off x="5632730" y="20751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444" name="Google Shape;444;p29"/>
            <p:cNvCxnSpPr>
              <a:stCxn id="442" idx="0"/>
              <a:endCxn id="440" idx="2"/>
            </p:cNvCxnSpPr>
            <p:nvPr/>
          </p:nvCxnSpPr>
          <p:spPr>
            <a:xfrm rot="10800000">
              <a:off x="6046906" y="20751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445" name="Google Shape;445;p29"/>
            <p:cNvSpPr/>
            <p:nvPr/>
          </p:nvSpPr>
          <p:spPr>
            <a:xfrm>
              <a:off x="7527942" y="1750323"/>
              <a:ext cx="7680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15  17</a:t>
              </a:r>
              <a:endParaRPr b="1" sz="1600">
                <a:solidFill>
                  <a:schemeClr val="dk2"/>
                </a:solidFill>
                <a:latin typeface="Roboto"/>
                <a:ea typeface="Roboto"/>
                <a:cs typeface="Roboto"/>
                <a:sym typeface="Roboto"/>
              </a:endParaRPr>
            </a:p>
          </p:txBody>
        </p:sp>
        <p:sp>
          <p:nvSpPr>
            <p:cNvPr id="446" name="Google Shape;446;p29"/>
            <p:cNvSpPr/>
            <p:nvPr/>
          </p:nvSpPr>
          <p:spPr>
            <a:xfrm>
              <a:off x="7161404" y="22947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447" name="Google Shape;447;p29"/>
            <p:cNvSpPr/>
            <p:nvPr/>
          </p:nvSpPr>
          <p:spPr>
            <a:xfrm>
              <a:off x="7970675" y="2294775"/>
              <a:ext cx="11157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16  18  19</a:t>
              </a:r>
              <a:endParaRPr b="1" sz="1600">
                <a:solidFill>
                  <a:schemeClr val="dk2"/>
                </a:solidFill>
                <a:latin typeface="Roboto"/>
                <a:ea typeface="Roboto"/>
                <a:cs typeface="Roboto"/>
                <a:sym typeface="Roboto"/>
              </a:endParaRPr>
            </a:p>
          </p:txBody>
        </p:sp>
        <p:cxnSp>
          <p:nvCxnSpPr>
            <p:cNvPr id="448" name="Google Shape;448;p29"/>
            <p:cNvCxnSpPr>
              <a:stCxn id="446" idx="0"/>
              <a:endCxn id="445" idx="2"/>
            </p:cNvCxnSpPr>
            <p:nvPr/>
          </p:nvCxnSpPr>
          <p:spPr>
            <a:xfrm flipH="1" rot="10800000">
              <a:off x="7406654" y="2075183"/>
              <a:ext cx="505200" cy="219600"/>
            </a:xfrm>
            <a:prstGeom prst="straightConnector1">
              <a:avLst/>
            </a:prstGeom>
            <a:noFill/>
            <a:ln cap="flat" cmpd="sng" w="19050">
              <a:solidFill>
                <a:schemeClr val="dk2"/>
              </a:solidFill>
              <a:prstDash val="solid"/>
              <a:round/>
              <a:headEnd len="med" w="med" type="none"/>
              <a:tailEnd len="med" w="med" type="none"/>
            </a:ln>
          </p:spPr>
        </p:cxnSp>
        <p:cxnSp>
          <p:nvCxnSpPr>
            <p:cNvPr id="449" name="Google Shape;449;p29"/>
            <p:cNvCxnSpPr>
              <a:stCxn id="447" idx="0"/>
              <a:endCxn id="445" idx="2"/>
            </p:cNvCxnSpPr>
            <p:nvPr/>
          </p:nvCxnSpPr>
          <p:spPr>
            <a:xfrm rot="10800000">
              <a:off x="7912025" y="2075175"/>
              <a:ext cx="616500" cy="219600"/>
            </a:xfrm>
            <a:prstGeom prst="straightConnector1">
              <a:avLst/>
            </a:prstGeom>
            <a:noFill/>
            <a:ln cap="flat" cmpd="sng" w="19050">
              <a:solidFill>
                <a:schemeClr val="dk2"/>
              </a:solidFill>
              <a:prstDash val="solid"/>
              <a:round/>
              <a:headEnd len="med" w="med" type="none"/>
              <a:tailEnd len="med" w="med" type="none"/>
            </a:ln>
          </p:spPr>
        </p:cxnSp>
        <p:sp>
          <p:nvSpPr>
            <p:cNvPr id="450" name="Google Shape;450;p29"/>
            <p:cNvSpPr/>
            <p:nvPr/>
          </p:nvSpPr>
          <p:spPr>
            <a:xfrm>
              <a:off x="6658533" y="11536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451" name="Google Shape;451;p29"/>
            <p:cNvCxnSpPr>
              <a:stCxn id="450" idx="2"/>
              <a:endCxn id="440" idx="0"/>
            </p:cNvCxnSpPr>
            <p:nvPr/>
          </p:nvCxnSpPr>
          <p:spPr>
            <a:xfrm flipH="1">
              <a:off x="6046983" y="14785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452" name="Google Shape;452;p29"/>
            <p:cNvCxnSpPr>
              <a:stCxn id="450" idx="2"/>
              <a:endCxn id="445" idx="0"/>
            </p:cNvCxnSpPr>
            <p:nvPr/>
          </p:nvCxnSpPr>
          <p:spPr>
            <a:xfrm>
              <a:off x="6903783" y="1478500"/>
              <a:ext cx="1008300" cy="2718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456" name="Shape 456"/>
        <p:cNvGrpSpPr/>
        <p:nvPr/>
      </p:nvGrpSpPr>
      <p:grpSpPr>
        <a:xfrm>
          <a:off x="0" y="0"/>
          <a:ext cx="0" cy="0"/>
          <a:chOff x="0" y="0"/>
          <a:chExt cx="0" cy="0"/>
        </a:xfrm>
      </p:grpSpPr>
      <p:sp>
        <p:nvSpPr>
          <p:cNvPr id="457" name="Google Shape;457;p30"/>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Promoting Keys</a:t>
            </a:r>
            <a:endParaRPr/>
          </a:p>
        </p:txBody>
      </p:sp>
      <p:sp>
        <p:nvSpPr>
          <p:cNvPr id="458" name="Google Shape;458;p30"/>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Height is balanced but leaves are too full.</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Set a limit L on number of keys, e.g. L=3.</a:t>
            </a:r>
            <a:endParaRPr/>
          </a:p>
          <a:p>
            <a:pPr indent="0" lvl="0" marL="0" rtl="0" algn="l">
              <a:spcBef>
                <a:spcPts val="800"/>
              </a:spcBef>
              <a:spcAft>
                <a:spcPts val="0"/>
              </a:spcAft>
              <a:buNone/>
            </a:pPr>
            <a:r>
              <a:rPr lang="en"/>
              <a:t>If any node has more than L keys, give a key to the parent, e.g. the left-middle key.</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However, now 16 is to the right of 17.</a:t>
            </a:r>
            <a:endParaRPr/>
          </a:p>
          <a:p>
            <a:pPr indent="0" lvl="0" marL="0" rtl="0" algn="l">
              <a:spcBef>
                <a:spcPts val="800"/>
              </a:spcBef>
              <a:spcAft>
                <a:spcPts val="800"/>
              </a:spcAft>
              <a:buNone/>
            </a:pPr>
            <a:r>
              <a:rPr lang="en"/>
              <a:t>Suggest a way to resolve this problem.</a:t>
            </a:r>
            <a:endParaRPr/>
          </a:p>
        </p:txBody>
      </p:sp>
      <p:sp>
        <p:nvSpPr>
          <p:cNvPr id="459" name="Google Shape;45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60" name="Google Shape;460;p30"/>
          <p:cNvGrpSpPr/>
          <p:nvPr/>
        </p:nvGrpSpPr>
        <p:grpSpPr>
          <a:xfrm>
            <a:off x="4777880" y="1153600"/>
            <a:ext cx="4061295" cy="1466083"/>
            <a:chOff x="5387480" y="1153600"/>
            <a:chExt cx="4061295" cy="1466083"/>
          </a:xfrm>
        </p:grpSpPr>
        <p:sp>
          <p:nvSpPr>
            <p:cNvPr id="461" name="Google Shape;461;p30"/>
            <p:cNvSpPr/>
            <p:nvPr/>
          </p:nvSpPr>
          <p:spPr>
            <a:xfrm>
              <a:off x="5801768" y="17503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462" name="Google Shape;462;p30"/>
            <p:cNvSpPr/>
            <p:nvPr/>
          </p:nvSpPr>
          <p:spPr>
            <a:xfrm>
              <a:off x="5387480"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463" name="Google Shape;463;p30"/>
            <p:cNvSpPr/>
            <p:nvPr/>
          </p:nvSpPr>
          <p:spPr>
            <a:xfrm>
              <a:off x="6217156"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464" name="Google Shape;464;p30"/>
            <p:cNvCxnSpPr>
              <a:stCxn id="462" idx="0"/>
              <a:endCxn id="461" idx="2"/>
            </p:cNvCxnSpPr>
            <p:nvPr/>
          </p:nvCxnSpPr>
          <p:spPr>
            <a:xfrm flipH="1" rot="10800000">
              <a:off x="5632730" y="20751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465" name="Google Shape;465;p30"/>
            <p:cNvCxnSpPr>
              <a:stCxn id="463" idx="0"/>
              <a:endCxn id="461" idx="2"/>
            </p:cNvCxnSpPr>
            <p:nvPr/>
          </p:nvCxnSpPr>
          <p:spPr>
            <a:xfrm rot="10800000">
              <a:off x="6046906" y="20751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466" name="Google Shape;466;p30"/>
            <p:cNvSpPr/>
            <p:nvPr/>
          </p:nvSpPr>
          <p:spPr>
            <a:xfrm>
              <a:off x="7527942" y="17503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467" name="Google Shape;467;p30"/>
            <p:cNvSpPr/>
            <p:nvPr/>
          </p:nvSpPr>
          <p:spPr>
            <a:xfrm>
              <a:off x="7161404" y="22947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468" name="Google Shape;468;p30"/>
            <p:cNvSpPr/>
            <p:nvPr/>
          </p:nvSpPr>
          <p:spPr>
            <a:xfrm>
              <a:off x="7970675" y="2294775"/>
              <a:ext cx="1478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16  17  18  19</a:t>
              </a:r>
              <a:endParaRPr b="1" sz="1600">
                <a:solidFill>
                  <a:schemeClr val="dk2"/>
                </a:solidFill>
                <a:latin typeface="Roboto"/>
                <a:ea typeface="Roboto"/>
                <a:cs typeface="Roboto"/>
                <a:sym typeface="Roboto"/>
              </a:endParaRPr>
            </a:p>
          </p:txBody>
        </p:sp>
        <p:cxnSp>
          <p:nvCxnSpPr>
            <p:cNvPr id="469" name="Google Shape;469;p30"/>
            <p:cNvCxnSpPr>
              <a:stCxn id="467" idx="0"/>
              <a:endCxn id="466" idx="2"/>
            </p:cNvCxnSpPr>
            <p:nvPr/>
          </p:nvCxnSpPr>
          <p:spPr>
            <a:xfrm flipH="1" rot="10800000">
              <a:off x="7406654" y="20751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470" name="Google Shape;470;p30"/>
            <p:cNvCxnSpPr>
              <a:stCxn id="468" idx="0"/>
              <a:endCxn id="466" idx="2"/>
            </p:cNvCxnSpPr>
            <p:nvPr/>
          </p:nvCxnSpPr>
          <p:spPr>
            <a:xfrm rot="10800000">
              <a:off x="7773125" y="2075175"/>
              <a:ext cx="936600" cy="219600"/>
            </a:xfrm>
            <a:prstGeom prst="straightConnector1">
              <a:avLst/>
            </a:prstGeom>
            <a:noFill/>
            <a:ln cap="flat" cmpd="sng" w="19050">
              <a:solidFill>
                <a:schemeClr val="dk2"/>
              </a:solidFill>
              <a:prstDash val="solid"/>
              <a:round/>
              <a:headEnd len="med" w="med" type="none"/>
              <a:tailEnd len="med" w="med" type="none"/>
            </a:ln>
          </p:spPr>
        </p:cxnSp>
        <p:sp>
          <p:nvSpPr>
            <p:cNvPr id="471" name="Google Shape;471;p30"/>
            <p:cNvSpPr/>
            <p:nvPr/>
          </p:nvSpPr>
          <p:spPr>
            <a:xfrm>
              <a:off x="6658533" y="11536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472" name="Google Shape;472;p30"/>
            <p:cNvCxnSpPr>
              <a:stCxn id="471" idx="2"/>
              <a:endCxn id="461" idx="0"/>
            </p:cNvCxnSpPr>
            <p:nvPr/>
          </p:nvCxnSpPr>
          <p:spPr>
            <a:xfrm flipH="1">
              <a:off x="6046983" y="14785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473" name="Google Shape;473;p30"/>
            <p:cNvCxnSpPr>
              <a:stCxn id="471" idx="2"/>
              <a:endCxn id="466" idx="0"/>
            </p:cNvCxnSpPr>
            <p:nvPr/>
          </p:nvCxnSpPr>
          <p:spPr>
            <a:xfrm>
              <a:off x="6903783" y="1478500"/>
              <a:ext cx="869400" cy="271800"/>
            </a:xfrm>
            <a:prstGeom prst="straightConnector1">
              <a:avLst/>
            </a:prstGeom>
            <a:noFill/>
            <a:ln cap="flat" cmpd="sng" w="19050">
              <a:solidFill>
                <a:schemeClr val="dk2"/>
              </a:solidFill>
              <a:prstDash val="solid"/>
              <a:round/>
              <a:headEnd len="med" w="med" type="none"/>
              <a:tailEnd len="med" w="med" type="none"/>
            </a:ln>
          </p:spPr>
        </p:cxnSp>
      </p:grpSp>
      <p:sp>
        <p:nvSpPr>
          <p:cNvPr id="474" name="Google Shape;474;p30"/>
          <p:cNvSpPr/>
          <p:nvPr/>
        </p:nvSpPr>
        <p:spPr>
          <a:xfrm flipH="1">
            <a:off x="7140200" y="2676081"/>
            <a:ext cx="1143000" cy="640200"/>
          </a:xfrm>
          <a:prstGeom prst="wedgeRoundRectCallout">
            <a:avLst>
              <a:gd fmla="val -20249" name="adj1"/>
              <a:gd fmla="val -59431" name="adj2"/>
              <a:gd fmla="val 0" name="adj3"/>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Promote to parent</a:t>
            </a:r>
            <a:endParaRPr b="1" sz="1600">
              <a:solidFill>
                <a:schemeClr val="lt1"/>
              </a:solidFill>
              <a:latin typeface="Roboto"/>
              <a:ea typeface="Roboto"/>
              <a:cs typeface="Roboto"/>
              <a:sym typeface="Roboto"/>
            </a:endParaRPr>
          </a:p>
        </p:txBody>
      </p:sp>
      <p:grpSp>
        <p:nvGrpSpPr>
          <p:cNvPr id="475" name="Google Shape;475;p30"/>
          <p:cNvGrpSpPr/>
          <p:nvPr/>
        </p:nvGrpSpPr>
        <p:grpSpPr>
          <a:xfrm>
            <a:off x="4777880" y="3076875"/>
            <a:ext cx="3698895" cy="1466083"/>
            <a:chOff x="5387480" y="1153600"/>
            <a:chExt cx="3698895" cy="1466083"/>
          </a:xfrm>
        </p:grpSpPr>
        <p:sp>
          <p:nvSpPr>
            <p:cNvPr id="476" name="Google Shape;476;p30"/>
            <p:cNvSpPr/>
            <p:nvPr/>
          </p:nvSpPr>
          <p:spPr>
            <a:xfrm>
              <a:off x="5801768" y="17503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477" name="Google Shape;477;p30"/>
            <p:cNvSpPr/>
            <p:nvPr/>
          </p:nvSpPr>
          <p:spPr>
            <a:xfrm>
              <a:off x="5387480"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478" name="Google Shape;478;p30"/>
            <p:cNvSpPr/>
            <p:nvPr/>
          </p:nvSpPr>
          <p:spPr>
            <a:xfrm>
              <a:off x="6217156"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479" name="Google Shape;479;p30"/>
            <p:cNvCxnSpPr>
              <a:stCxn id="477" idx="0"/>
              <a:endCxn id="476" idx="2"/>
            </p:cNvCxnSpPr>
            <p:nvPr/>
          </p:nvCxnSpPr>
          <p:spPr>
            <a:xfrm flipH="1" rot="10800000">
              <a:off x="5632730" y="20751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480" name="Google Shape;480;p30"/>
            <p:cNvCxnSpPr>
              <a:stCxn id="478" idx="0"/>
              <a:endCxn id="476" idx="2"/>
            </p:cNvCxnSpPr>
            <p:nvPr/>
          </p:nvCxnSpPr>
          <p:spPr>
            <a:xfrm rot="10800000">
              <a:off x="6046906" y="20751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481" name="Google Shape;481;p30"/>
            <p:cNvSpPr/>
            <p:nvPr/>
          </p:nvSpPr>
          <p:spPr>
            <a:xfrm>
              <a:off x="7527942" y="1750323"/>
              <a:ext cx="768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15  17</a:t>
              </a:r>
              <a:endParaRPr b="1" sz="1600">
                <a:solidFill>
                  <a:schemeClr val="dk2"/>
                </a:solidFill>
                <a:latin typeface="Roboto"/>
                <a:ea typeface="Roboto"/>
                <a:cs typeface="Roboto"/>
                <a:sym typeface="Roboto"/>
              </a:endParaRPr>
            </a:p>
          </p:txBody>
        </p:sp>
        <p:sp>
          <p:nvSpPr>
            <p:cNvPr id="482" name="Google Shape;482;p30"/>
            <p:cNvSpPr/>
            <p:nvPr/>
          </p:nvSpPr>
          <p:spPr>
            <a:xfrm>
              <a:off x="7161404" y="22947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483" name="Google Shape;483;p30"/>
            <p:cNvSpPr/>
            <p:nvPr/>
          </p:nvSpPr>
          <p:spPr>
            <a:xfrm>
              <a:off x="7970675" y="2294775"/>
              <a:ext cx="11157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16  18  19</a:t>
              </a:r>
              <a:endParaRPr b="1" sz="1600">
                <a:solidFill>
                  <a:schemeClr val="dk2"/>
                </a:solidFill>
                <a:latin typeface="Roboto"/>
                <a:ea typeface="Roboto"/>
                <a:cs typeface="Roboto"/>
                <a:sym typeface="Roboto"/>
              </a:endParaRPr>
            </a:p>
          </p:txBody>
        </p:sp>
        <p:cxnSp>
          <p:nvCxnSpPr>
            <p:cNvPr id="484" name="Google Shape;484;p30"/>
            <p:cNvCxnSpPr>
              <a:stCxn id="482" idx="0"/>
              <a:endCxn id="481" idx="2"/>
            </p:cNvCxnSpPr>
            <p:nvPr/>
          </p:nvCxnSpPr>
          <p:spPr>
            <a:xfrm flipH="1" rot="10800000">
              <a:off x="7406654" y="2075183"/>
              <a:ext cx="505200" cy="219600"/>
            </a:xfrm>
            <a:prstGeom prst="straightConnector1">
              <a:avLst/>
            </a:prstGeom>
            <a:noFill/>
            <a:ln cap="flat" cmpd="sng" w="19050">
              <a:solidFill>
                <a:schemeClr val="dk2"/>
              </a:solidFill>
              <a:prstDash val="solid"/>
              <a:round/>
              <a:headEnd len="med" w="med" type="none"/>
              <a:tailEnd len="med" w="med" type="none"/>
            </a:ln>
          </p:spPr>
        </p:cxnSp>
        <p:cxnSp>
          <p:nvCxnSpPr>
            <p:cNvPr id="485" name="Google Shape;485;p30"/>
            <p:cNvCxnSpPr>
              <a:stCxn id="483" idx="0"/>
              <a:endCxn id="481" idx="2"/>
            </p:cNvCxnSpPr>
            <p:nvPr/>
          </p:nvCxnSpPr>
          <p:spPr>
            <a:xfrm rot="10800000">
              <a:off x="7912025" y="2075175"/>
              <a:ext cx="616500" cy="219600"/>
            </a:xfrm>
            <a:prstGeom prst="straightConnector1">
              <a:avLst/>
            </a:prstGeom>
            <a:noFill/>
            <a:ln cap="flat" cmpd="sng" w="19050">
              <a:solidFill>
                <a:schemeClr val="dk2"/>
              </a:solidFill>
              <a:prstDash val="solid"/>
              <a:round/>
              <a:headEnd len="med" w="med" type="none"/>
              <a:tailEnd len="med" w="med" type="none"/>
            </a:ln>
          </p:spPr>
        </p:cxnSp>
        <p:sp>
          <p:nvSpPr>
            <p:cNvPr id="486" name="Google Shape;486;p30"/>
            <p:cNvSpPr/>
            <p:nvPr/>
          </p:nvSpPr>
          <p:spPr>
            <a:xfrm>
              <a:off x="6658533" y="11536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487" name="Google Shape;487;p30"/>
            <p:cNvCxnSpPr>
              <a:stCxn id="486" idx="2"/>
              <a:endCxn id="476" idx="0"/>
            </p:cNvCxnSpPr>
            <p:nvPr/>
          </p:nvCxnSpPr>
          <p:spPr>
            <a:xfrm flipH="1">
              <a:off x="6046983" y="14785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488" name="Google Shape;488;p30"/>
            <p:cNvCxnSpPr>
              <a:stCxn id="486" idx="2"/>
              <a:endCxn id="481" idx="0"/>
            </p:cNvCxnSpPr>
            <p:nvPr/>
          </p:nvCxnSpPr>
          <p:spPr>
            <a:xfrm>
              <a:off x="6903783" y="1478500"/>
              <a:ext cx="1008300" cy="271800"/>
            </a:xfrm>
            <a:prstGeom prst="straightConnector1">
              <a:avLst/>
            </a:prstGeom>
            <a:noFill/>
            <a:ln cap="flat" cmpd="sng" w="19050">
              <a:solidFill>
                <a:schemeClr val="dk2"/>
              </a:solidFill>
              <a:prstDash val="solid"/>
              <a:round/>
              <a:headEnd len="med" w="med" type="none"/>
              <a:tailEnd len="med" w="med" type="none"/>
            </a:ln>
          </p:spPr>
        </p:cxnSp>
      </p:grpSp>
      <p:sp>
        <p:nvSpPr>
          <p:cNvPr id="489" name="Google Shape;489;p30"/>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31"/>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Promoting Keys</a:t>
            </a:r>
            <a:endParaRPr/>
          </a:p>
        </p:txBody>
      </p:sp>
      <p:sp>
        <p:nvSpPr>
          <p:cNvPr id="495" name="Google Shape;495;p31"/>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Height is balanced but leaves are too full.</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Set a limit L on number of keys, e.g. L=3.</a:t>
            </a:r>
            <a:endParaRPr/>
          </a:p>
          <a:p>
            <a:pPr indent="0" lvl="0" marL="0" rtl="0" algn="l">
              <a:spcBef>
                <a:spcPts val="800"/>
              </a:spcBef>
              <a:spcAft>
                <a:spcPts val="0"/>
              </a:spcAft>
              <a:buNone/>
            </a:pPr>
            <a:r>
              <a:rPr lang="en"/>
              <a:t>If any node has more than L keys, give a key to the parent, e.g. the left-middle key.</a:t>
            </a:r>
            <a:endParaRPr/>
          </a:p>
          <a:p>
            <a:pPr indent="0" lvl="0" marL="0" rtl="0" algn="l">
              <a:spcBef>
                <a:spcPts val="800"/>
              </a:spcBef>
              <a:spcAft>
                <a:spcPts val="800"/>
              </a:spcAft>
              <a:buNone/>
            </a:pPr>
            <a:r>
              <a:rPr b="1" lang="en"/>
              <a:t>Promoting a key splits the node into two new parts: left and right.</a:t>
            </a:r>
            <a:endParaRPr b="1"/>
          </a:p>
        </p:txBody>
      </p:sp>
      <p:sp>
        <p:nvSpPr>
          <p:cNvPr id="496" name="Google Shape;49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97" name="Google Shape;497;p31"/>
          <p:cNvGrpSpPr/>
          <p:nvPr/>
        </p:nvGrpSpPr>
        <p:grpSpPr>
          <a:xfrm>
            <a:off x="4777880" y="1153600"/>
            <a:ext cx="4061295" cy="1466083"/>
            <a:chOff x="5387480" y="1153600"/>
            <a:chExt cx="4061295" cy="1466083"/>
          </a:xfrm>
        </p:grpSpPr>
        <p:sp>
          <p:nvSpPr>
            <p:cNvPr id="498" name="Google Shape;498;p31"/>
            <p:cNvSpPr/>
            <p:nvPr/>
          </p:nvSpPr>
          <p:spPr>
            <a:xfrm>
              <a:off x="5801768" y="17503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499" name="Google Shape;499;p31"/>
            <p:cNvSpPr/>
            <p:nvPr/>
          </p:nvSpPr>
          <p:spPr>
            <a:xfrm>
              <a:off x="5387480"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500" name="Google Shape;500;p31"/>
            <p:cNvSpPr/>
            <p:nvPr/>
          </p:nvSpPr>
          <p:spPr>
            <a:xfrm>
              <a:off x="6217156" y="22947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501" name="Google Shape;501;p31"/>
            <p:cNvCxnSpPr>
              <a:stCxn id="499" idx="0"/>
              <a:endCxn id="498" idx="2"/>
            </p:cNvCxnSpPr>
            <p:nvPr/>
          </p:nvCxnSpPr>
          <p:spPr>
            <a:xfrm flipH="1" rot="10800000">
              <a:off x="5632730" y="20751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502" name="Google Shape;502;p31"/>
            <p:cNvCxnSpPr>
              <a:stCxn id="500" idx="0"/>
              <a:endCxn id="498" idx="2"/>
            </p:cNvCxnSpPr>
            <p:nvPr/>
          </p:nvCxnSpPr>
          <p:spPr>
            <a:xfrm rot="10800000">
              <a:off x="6046906" y="20751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31"/>
            <p:cNvSpPr/>
            <p:nvPr/>
          </p:nvSpPr>
          <p:spPr>
            <a:xfrm>
              <a:off x="7527942" y="17503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504" name="Google Shape;504;p31"/>
            <p:cNvSpPr/>
            <p:nvPr/>
          </p:nvSpPr>
          <p:spPr>
            <a:xfrm>
              <a:off x="7161404" y="22947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505" name="Google Shape;505;p31"/>
            <p:cNvSpPr/>
            <p:nvPr/>
          </p:nvSpPr>
          <p:spPr>
            <a:xfrm>
              <a:off x="7970675" y="2294775"/>
              <a:ext cx="1478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16  17  18  19</a:t>
              </a:r>
              <a:endParaRPr b="1" sz="1600">
                <a:solidFill>
                  <a:schemeClr val="dk2"/>
                </a:solidFill>
                <a:latin typeface="Roboto"/>
                <a:ea typeface="Roboto"/>
                <a:cs typeface="Roboto"/>
                <a:sym typeface="Roboto"/>
              </a:endParaRPr>
            </a:p>
          </p:txBody>
        </p:sp>
        <p:cxnSp>
          <p:nvCxnSpPr>
            <p:cNvPr id="506" name="Google Shape;506;p31"/>
            <p:cNvCxnSpPr>
              <a:stCxn id="504" idx="0"/>
              <a:endCxn id="503" idx="2"/>
            </p:cNvCxnSpPr>
            <p:nvPr/>
          </p:nvCxnSpPr>
          <p:spPr>
            <a:xfrm flipH="1" rot="10800000">
              <a:off x="7406654" y="20751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507" name="Google Shape;507;p31"/>
            <p:cNvCxnSpPr>
              <a:stCxn id="505" idx="0"/>
              <a:endCxn id="503" idx="2"/>
            </p:cNvCxnSpPr>
            <p:nvPr/>
          </p:nvCxnSpPr>
          <p:spPr>
            <a:xfrm rot="10800000">
              <a:off x="7773125" y="2075175"/>
              <a:ext cx="936600" cy="219600"/>
            </a:xfrm>
            <a:prstGeom prst="straightConnector1">
              <a:avLst/>
            </a:prstGeom>
            <a:noFill/>
            <a:ln cap="flat" cmpd="sng" w="19050">
              <a:solidFill>
                <a:schemeClr val="dk2"/>
              </a:solidFill>
              <a:prstDash val="solid"/>
              <a:round/>
              <a:headEnd len="med" w="med" type="none"/>
              <a:tailEnd len="med" w="med" type="none"/>
            </a:ln>
          </p:spPr>
        </p:cxnSp>
        <p:sp>
          <p:nvSpPr>
            <p:cNvPr id="508" name="Google Shape;508;p31"/>
            <p:cNvSpPr/>
            <p:nvPr/>
          </p:nvSpPr>
          <p:spPr>
            <a:xfrm>
              <a:off x="6658533" y="11536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509" name="Google Shape;509;p31"/>
            <p:cNvCxnSpPr>
              <a:stCxn id="508" idx="2"/>
              <a:endCxn id="498" idx="0"/>
            </p:cNvCxnSpPr>
            <p:nvPr/>
          </p:nvCxnSpPr>
          <p:spPr>
            <a:xfrm flipH="1">
              <a:off x="6046983" y="14785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510" name="Google Shape;510;p31"/>
            <p:cNvCxnSpPr>
              <a:stCxn id="508" idx="2"/>
              <a:endCxn id="503" idx="0"/>
            </p:cNvCxnSpPr>
            <p:nvPr/>
          </p:nvCxnSpPr>
          <p:spPr>
            <a:xfrm>
              <a:off x="6903783" y="1478500"/>
              <a:ext cx="869400" cy="271800"/>
            </a:xfrm>
            <a:prstGeom prst="straightConnector1">
              <a:avLst/>
            </a:prstGeom>
            <a:noFill/>
            <a:ln cap="flat" cmpd="sng" w="19050">
              <a:solidFill>
                <a:schemeClr val="dk2"/>
              </a:solidFill>
              <a:prstDash val="solid"/>
              <a:round/>
              <a:headEnd len="med" w="med" type="none"/>
              <a:tailEnd len="med" w="med" type="none"/>
            </a:ln>
          </p:spPr>
        </p:cxnSp>
      </p:grpSp>
      <p:sp>
        <p:nvSpPr>
          <p:cNvPr id="511" name="Google Shape;511;p31"/>
          <p:cNvSpPr/>
          <p:nvPr/>
        </p:nvSpPr>
        <p:spPr>
          <a:xfrm flipH="1">
            <a:off x="7140200" y="2676081"/>
            <a:ext cx="1143000" cy="640200"/>
          </a:xfrm>
          <a:prstGeom prst="wedgeRoundRectCallout">
            <a:avLst>
              <a:gd fmla="val -20249" name="adj1"/>
              <a:gd fmla="val -59431"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Promote to parent</a:t>
            </a:r>
            <a:endParaRPr b="1" sz="1600">
              <a:solidFill>
                <a:schemeClr val="lt1"/>
              </a:solidFill>
              <a:latin typeface="Roboto"/>
              <a:ea typeface="Roboto"/>
              <a:cs typeface="Roboto"/>
              <a:sym typeface="Roboto"/>
            </a:endParaRPr>
          </a:p>
        </p:txBody>
      </p:sp>
      <p:sp>
        <p:nvSpPr>
          <p:cNvPr id="512" name="Google Shape;512;p31"/>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grpSp>
        <p:nvGrpSpPr>
          <p:cNvPr id="513" name="Google Shape;513;p31"/>
          <p:cNvGrpSpPr/>
          <p:nvPr/>
        </p:nvGrpSpPr>
        <p:grpSpPr>
          <a:xfrm>
            <a:off x="4777880" y="3076875"/>
            <a:ext cx="3857320" cy="1466083"/>
            <a:chOff x="4777880" y="3076875"/>
            <a:chExt cx="3857320" cy="1466083"/>
          </a:xfrm>
        </p:grpSpPr>
        <p:sp>
          <p:nvSpPr>
            <p:cNvPr id="514" name="Google Shape;514;p31"/>
            <p:cNvSpPr/>
            <p:nvPr/>
          </p:nvSpPr>
          <p:spPr>
            <a:xfrm>
              <a:off x="5192168" y="367360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515" name="Google Shape;515;p31"/>
            <p:cNvSpPr/>
            <p:nvPr/>
          </p:nvSpPr>
          <p:spPr>
            <a:xfrm>
              <a:off x="4777880" y="421804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516" name="Google Shape;516;p31"/>
            <p:cNvSpPr/>
            <p:nvPr/>
          </p:nvSpPr>
          <p:spPr>
            <a:xfrm>
              <a:off x="5607556" y="421804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517" name="Google Shape;517;p31"/>
            <p:cNvCxnSpPr>
              <a:stCxn id="515" idx="0"/>
              <a:endCxn id="514" idx="2"/>
            </p:cNvCxnSpPr>
            <p:nvPr/>
          </p:nvCxnSpPr>
          <p:spPr>
            <a:xfrm flipH="1" rot="10800000">
              <a:off x="5023130" y="3998442"/>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518" name="Google Shape;518;p31"/>
            <p:cNvCxnSpPr>
              <a:stCxn id="516" idx="0"/>
              <a:endCxn id="514" idx="2"/>
            </p:cNvCxnSpPr>
            <p:nvPr/>
          </p:nvCxnSpPr>
          <p:spPr>
            <a:xfrm rot="10800000">
              <a:off x="5437306" y="3998442"/>
              <a:ext cx="415500" cy="219600"/>
            </a:xfrm>
            <a:prstGeom prst="straightConnector1">
              <a:avLst/>
            </a:prstGeom>
            <a:noFill/>
            <a:ln cap="flat" cmpd="sng" w="19050">
              <a:solidFill>
                <a:schemeClr val="dk2"/>
              </a:solidFill>
              <a:prstDash val="solid"/>
              <a:round/>
              <a:headEnd len="med" w="med" type="none"/>
              <a:tailEnd len="med" w="med" type="none"/>
            </a:ln>
          </p:spPr>
        </p:cxnSp>
        <p:sp>
          <p:nvSpPr>
            <p:cNvPr id="519" name="Google Shape;519;p31"/>
            <p:cNvSpPr/>
            <p:nvPr/>
          </p:nvSpPr>
          <p:spPr>
            <a:xfrm>
              <a:off x="6918342" y="3673598"/>
              <a:ext cx="768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15  17</a:t>
              </a:r>
              <a:endParaRPr b="1" sz="1600">
                <a:solidFill>
                  <a:schemeClr val="dk2"/>
                </a:solidFill>
                <a:latin typeface="Roboto"/>
                <a:ea typeface="Roboto"/>
                <a:cs typeface="Roboto"/>
                <a:sym typeface="Roboto"/>
              </a:endParaRPr>
            </a:p>
          </p:txBody>
        </p:sp>
        <p:sp>
          <p:nvSpPr>
            <p:cNvPr id="520" name="Google Shape;520;p31"/>
            <p:cNvSpPr/>
            <p:nvPr/>
          </p:nvSpPr>
          <p:spPr>
            <a:xfrm>
              <a:off x="6551804" y="421805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521" name="Google Shape;521;p31"/>
            <p:cNvSpPr/>
            <p:nvPr/>
          </p:nvSpPr>
          <p:spPr>
            <a:xfrm>
              <a:off x="7867200" y="4218050"/>
              <a:ext cx="7680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18  19</a:t>
              </a:r>
              <a:endParaRPr b="1" sz="1600">
                <a:solidFill>
                  <a:schemeClr val="dk2"/>
                </a:solidFill>
                <a:latin typeface="Roboto"/>
                <a:ea typeface="Roboto"/>
                <a:cs typeface="Roboto"/>
                <a:sym typeface="Roboto"/>
              </a:endParaRPr>
            </a:p>
          </p:txBody>
        </p:sp>
        <p:cxnSp>
          <p:nvCxnSpPr>
            <p:cNvPr id="522" name="Google Shape;522;p31"/>
            <p:cNvCxnSpPr>
              <a:stCxn id="520" idx="0"/>
              <a:endCxn id="519" idx="2"/>
            </p:cNvCxnSpPr>
            <p:nvPr/>
          </p:nvCxnSpPr>
          <p:spPr>
            <a:xfrm flipH="1" rot="10800000">
              <a:off x="6797054" y="3998458"/>
              <a:ext cx="505200" cy="219600"/>
            </a:xfrm>
            <a:prstGeom prst="straightConnector1">
              <a:avLst/>
            </a:prstGeom>
            <a:noFill/>
            <a:ln cap="flat" cmpd="sng" w="19050">
              <a:solidFill>
                <a:schemeClr val="dk2"/>
              </a:solidFill>
              <a:prstDash val="solid"/>
              <a:round/>
              <a:headEnd len="med" w="med" type="none"/>
              <a:tailEnd len="med" w="med" type="none"/>
            </a:ln>
          </p:spPr>
        </p:cxnSp>
        <p:cxnSp>
          <p:nvCxnSpPr>
            <p:cNvPr id="523" name="Google Shape;523;p31"/>
            <p:cNvCxnSpPr>
              <a:stCxn id="521" idx="0"/>
              <a:endCxn id="519" idx="2"/>
            </p:cNvCxnSpPr>
            <p:nvPr/>
          </p:nvCxnSpPr>
          <p:spPr>
            <a:xfrm rot="10800000">
              <a:off x="7302300" y="3998450"/>
              <a:ext cx="948900" cy="219600"/>
            </a:xfrm>
            <a:prstGeom prst="straightConnector1">
              <a:avLst/>
            </a:prstGeom>
            <a:noFill/>
            <a:ln cap="flat" cmpd="sng" w="19050">
              <a:solidFill>
                <a:schemeClr val="dk2"/>
              </a:solidFill>
              <a:prstDash val="solid"/>
              <a:round/>
              <a:headEnd len="med" w="med" type="none"/>
              <a:tailEnd len="med" w="med" type="none"/>
            </a:ln>
          </p:spPr>
        </p:cxnSp>
        <p:sp>
          <p:nvSpPr>
            <p:cNvPr id="524" name="Google Shape;524;p31"/>
            <p:cNvSpPr/>
            <p:nvPr/>
          </p:nvSpPr>
          <p:spPr>
            <a:xfrm>
              <a:off x="6048933" y="30768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525" name="Google Shape;525;p31"/>
            <p:cNvCxnSpPr>
              <a:stCxn id="524" idx="2"/>
              <a:endCxn id="514" idx="0"/>
            </p:cNvCxnSpPr>
            <p:nvPr/>
          </p:nvCxnSpPr>
          <p:spPr>
            <a:xfrm flipH="1">
              <a:off x="5437383" y="3401775"/>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526" name="Google Shape;526;p31"/>
            <p:cNvCxnSpPr>
              <a:stCxn id="524" idx="2"/>
              <a:endCxn id="519" idx="0"/>
            </p:cNvCxnSpPr>
            <p:nvPr/>
          </p:nvCxnSpPr>
          <p:spPr>
            <a:xfrm>
              <a:off x="6294183" y="3401775"/>
              <a:ext cx="1008300" cy="271800"/>
            </a:xfrm>
            <a:prstGeom prst="straightConnector1">
              <a:avLst/>
            </a:prstGeom>
            <a:noFill/>
            <a:ln cap="flat" cmpd="sng" w="19050">
              <a:solidFill>
                <a:schemeClr val="dk2"/>
              </a:solidFill>
              <a:prstDash val="solid"/>
              <a:round/>
              <a:headEnd len="med" w="med" type="none"/>
              <a:tailEnd len="med" w="med" type="none"/>
            </a:ln>
          </p:spPr>
        </p:cxnSp>
        <p:sp>
          <p:nvSpPr>
            <p:cNvPr id="527" name="Google Shape;527;p31"/>
            <p:cNvSpPr/>
            <p:nvPr/>
          </p:nvSpPr>
          <p:spPr>
            <a:xfrm>
              <a:off x="7207850" y="4218050"/>
              <a:ext cx="4938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a:t>
              </a:r>
              <a:endParaRPr b="1" sz="1600">
                <a:solidFill>
                  <a:schemeClr val="dk2"/>
                </a:solidFill>
                <a:latin typeface="Roboto"/>
                <a:ea typeface="Roboto"/>
                <a:cs typeface="Roboto"/>
                <a:sym typeface="Roboto"/>
              </a:endParaRPr>
            </a:p>
          </p:txBody>
        </p:sp>
        <p:cxnSp>
          <p:nvCxnSpPr>
            <p:cNvPr id="528" name="Google Shape;528;p31"/>
            <p:cNvCxnSpPr>
              <a:stCxn id="519" idx="2"/>
              <a:endCxn id="527" idx="0"/>
            </p:cNvCxnSpPr>
            <p:nvPr/>
          </p:nvCxnSpPr>
          <p:spPr>
            <a:xfrm>
              <a:off x="7302342" y="3998498"/>
              <a:ext cx="152400" cy="219600"/>
            </a:xfrm>
            <a:prstGeom prst="straightConnector1">
              <a:avLst/>
            </a:prstGeom>
            <a:noFill/>
            <a:ln cap="flat" cmpd="sng" w="19050">
              <a:solidFill>
                <a:schemeClr val="dk2"/>
              </a:solidFill>
              <a:prstDash val="solid"/>
              <a:round/>
              <a:headEnd len="med" w="med" type="none"/>
              <a:tailEnd len="med" w="med" type="none"/>
            </a:ln>
          </p:spPr>
        </p:cxnSp>
      </p:grpSp>
      <p:sp>
        <p:nvSpPr>
          <p:cNvPr id="529" name="Google Shape;529;p31"/>
          <p:cNvSpPr/>
          <p:nvPr/>
        </p:nvSpPr>
        <p:spPr>
          <a:xfrm>
            <a:off x="6448587" y="3592900"/>
            <a:ext cx="2286000" cy="1051500"/>
          </a:xfrm>
          <a:prstGeom prst="roundRect">
            <a:avLst>
              <a:gd fmla="val 9112"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33" name="Shape 533"/>
        <p:cNvGrpSpPr/>
        <p:nvPr/>
      </p:nvGrpSpPr>
      <p:grpSpPr>
        <a:xfrm>
          <a:off x="0" y="0"/>
          <a:ext cx="0" cy="0"/>
          <a:chOff x="0" y="0"/>
          <a:chExt cx="0" cy="0"/>
        </a:xfrm>
      </p:grpSpPr>
      <p:sp>
        <p:nvSpPr>
          <p:cNvPr id="534" name="Google Shape;53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More Keys</a:t>
            </a:r>
            <a:endParaRPr/>
          </a:p>
        </p:txBody>
      </p:sp>
      <p:sp>
        <p:nvSpPr>
          <p:cNvPr id="535" name="Google Shape;535;p32"/>
          <p:cNvSpPr txBox="1"/>
          <p:nvPr>
            <p:ph idx="1" type="body"/>
          </p:nvPr>
        </p:nvSpPr>
        <p:spPr>
          <a:xfrm>
            <a:off x="311700" y="1152475"/>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we add the keys 20 and 21.</a:t>
            </a:r>
            <a:endParaRPr/>
          </a:p>
          <a:p>
            <a:pPr indent="0" lvl="0" marL="0" rtl="0" algn="l">
              <a:spcBef>
                <a:spcPts val="800"/>
              </a:spcBef>
              <a:spcAft>
                <a:spcPts val="800"/>
              </a:spcAft>
              <a:buNone/>
            </a:pPr>
            <a:r>
              <a:rPr lang="en"/>
              <a:t>If our cap is at most L=3 keys per node, draw the post-split tree.</a:t>
            </a:r>
            <a:endParaRPr/>
          </a:p>
        </p:txBody>
      </p:sp>
      <p:sp>
        <p:nvSpPr>
          <p:cNvPr id="536" name="Google Shape;53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7" name="Google Shape;537;p32"/>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grpSp>
        <p:nvGrpSpPr>
          <p:cNvPr id="538" name="Google Shape;538;p32"/>
          <p:cNvGrpSpPr/>
          <p:nvPr/>
        </p:nvGrpSpPr>
        <p:grpSpPr>
          <a:xfrm>
            <a:off x="2277493" y="2262525"/>
            <a:ext cx="4589020" cy="1466083"/>
            <a:chOff x="4777880" y="3076875"/>
            <a:chExt cx="4589020" cy="1466083"/>
          </a:xfrm>
        </p:grpSpPr>
        <p:sp>
          <p:nvSpPr>
            <p:cNvPr id="539" name="Google Shape;539;p32"/>
            <p:cNvSpPr/>
            <p:nvPr/>
          </p:nvSpPr>
          <p:spPr>
            <a:xfrm>
              <a:off x="5192168" y="367360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540" name="Google Shape;540;p32"/>
            <p:cNvSpPr/>
            <p:nvPr/>
          </p:nvSpPr>
          <p:spPr>
            <a:xfrm>
              <a:off x="4777880" y="421804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541" name="Google Shape;541;p32"/>
            <p:cNvSpPr/>
            <p:nvPr/>
          </p:nvSpPr>
          <p:spPr>
            <a:xfrm>
              <a:off x="5607556" y="421804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542" name="Google Shape;542;p32"/>
            <p:cNvCxnSpPr>
              <a:stCxn id="540" idx="0"/>
              <a:endCxn id="539" idx="2"/>
            </p:cNvCxnSpPr>
            <p:nvPr/>
          </p:nvCxnSpPr>
          <p:spPr>
            <a:xfrm flipH="1" rot="10800000">
              <a:off x="5023130" y="3998442"/>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543" name="Google Shape;543;p32"/>
            <p:cNvCxnSpPr>
              <a:stCxn id="541" idx="0"/>
              <a:endCxn id="539" idx="2"/>
            </p:cNvCxnSpPr>
            <p:nvPr/>
          </p:nvCxnSpPr>
          <p:spPr>
            <a:xfrm rot="10800000">
              <a:off x="5437306" y="3998442"/>
              <a:ext cx="415500" cy="219600"/>
            </a:xfrm>
            <a:prstGeom prst="straightConnector1">
              <a:avLst/>
            </a:prstGeom>
            <a:noFill/>
            <a:ln cap="flat" cmpd="sng" w="19050">
              <a:solidFill>
                <a:schemeClr val="dk2"/>
              </a:solidFill>
              <a:prstDash val="solid"/>
              <a:round/>
              <a:headEnd len="med" w="med" type="none"/>
              <a:tailEnd len="med" w="med" type="none"/>
            </a:ln>
          </p:spPr>
        </p:cxnSp>
        <p:sp>
          <p:nvSpPr>
            <p:cNvPr id="544" name="Google Shape;544;p32"/>
            <p:cNvSpPr/>
            <p:nvPr/>
          </p:nvSpPr>
          <p:spPr>
            <a:xfrm>
              <a:off x="6918342" y="3673598"/>
              <a:ext cx="768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15  17</a:t>
              </a:r>
              <a:endParaRPr b="1" sz="1600">
                <a:solidFill>
                  <a:schemeClr val="dk2"/>
                </a:solidFill>
                <a:latin typeface="Roboto"/>
                <a:ea typeface="Roboto"/>
                <a:cs typeface="Roboto"/>
                <a:sym typeface="Roboto"/>
              </a:endParaRPr>
            </a:p>
          </p:txBody>
        </p:sp>
        <p:sp>
          <p:nvSpPr>
            <p:cNvPr id="545" name="Google Shape;545;p32"/>
            <p:cNvSpPr/>
            <p:nvPr/>
          </p:nvSpPr>
          <p:spPr>
            <a:xfrm>
              <a:off x="6551804" y="421805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546" name="Google Shape;546;p32"/>
            <p:cNvSpPr/>
            <p:nvPr/>
          </p:nvSpPr>
          <p:spPr>
            <a:xfrm>
              <a:off x="7867200" y="4218050"/>
              <a:ext cx="14997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18  19  20  21</a:t>
              </a:r>
              <a:endParaRPr b="1" sz="1600">
                <a:solidFill>
                  <a:schemeClr val="dk2"/>
                </a:solidFill>
                <a:latin typeface="Roboto"/>
                <a:ea typeface="Roboto"/>
                <a:cs typeface="Roboto"/>
                <a:sym typeface="Roboto"/>
              </a:endParaRPr>
            </a:p>
          </p:txBody>
        </p:sp>
        <p:cxnSp>
          <p:nvCxnSpPr>
            <p:cNvPr id="547" name="Google Shape;547;p32"/>
            <p:cNvCxnSpPr>
              <a:stCxn id="545" idx="0"/>
              <a:endCxn id="544" idx="2"/>
            </p:cNvCxnSpPr>
            <p:nvPr/>
          </p:nvCxnSpPr>
          <p:spPr>
            <a:xfrm flipH="1" rot="10800000">
              <a:off x="6797054" y="3998458"/>
              <a:ext cx="505200" cy="219600"/>
            </a:xfrm>
            <a:prstGeom prst="straightConnector1">
              <a:avLst/>
            </a:prstGeom>
            <a:noFill/>
            <a:ln cap="flat" cmpd="sng" w="19050">
              <a:solidFill>
                <a:schemeClr val="dk2"/>
              </a:solidFill>
              <a:prstDash val="solid"/>
              <a:round/>
              <a:headEnd len="med" w="med" type="none"/>
              <a:tailEnd len="med" w="med" type="none"/>
            </a:ln>
          </p:spPr>
        </p:cxnSp>
        <p:cxnSp>
          <p:nvCxnSpPr>
            <p:cNvPr id="548" name="Google Shape;548;p32"/>
            <p:cNvCxnSpPr>
              <a:stCxn id="546" idx="0"/>
              <a:endCxn id="544" idx="2"/>
            </p:cNvCxnSpPr>
            <p:nvPr/>
          </p:nvCxnSpPr>
          <p:spPr>
            <a:xfrm rot="10800000">
              <a:off x="7302450" y="3998450"/>
              <a:ext cx="1314600" cy="219600"/>
            </a:xfrm>
            <a:prstGeom prst="straightConnector1">
              <a:avLst/>
            </a:prstGeom>
            <a:noFill/>
            <a:ln cap="flat" cmpd="sng" w="19050">
              <a:solidFill>
                <a:schemeClr val="dk2"/>
              </a:solidFill>
              <a:prstDash val="solid"/>
              <a:round/>
              <a:headEnd len="med" w="med" type="none"/>
              <a:tailEnd len="med" w="med" type="none"/>
            </a:ln>
          </p:spPr>
        </p:cxnSp>
        <p:sp>
          <p:nvSpPr>
            <p:cNvPr id="549" name="Google Shape;549;p32"/>
            <p:cNvSpPr/>
            <p:nvPr/>
          </p:nvSpPr>
          <p:spPr>
            <a:xfrm>
              <a:off x="6048933" y="30768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550" name="Google Shape;550;p32"/>
            <p:cNvCxnSpPr>
              <a:stCxn id="549" idx="2"/>
              <a:endCxn id="539" idx="0"/>
            </p:cNvCxnSpPr>
            <p:nvPr/>
          </p:nvCxnSpPr>
          <p:spPr>
            <a:xfrm flipH="1">
              <a:off x="5437383" y="3401775"/>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551" name="Google Shape;551;p32"/>
            <p:cNvCxnSpPr>
              <a:stCxn id="549" idx="2"/>
              <a:endCxn id="544" idx="0"/>
            </p:cNvCxnSpPr>
            <p:nvPr/>
          </p:nvCxnSpPr>
          <p:spPr>
            <a:xfrm>
              <a:off x="6294183" y="3401775"/>
              <a:ext cx="1008300" cy="271800"/>
            </a:xfrm>
            <a:prstGeom prst="straightConnector1">
              <a:avLst/>
            </a:prstGeom>
            <a:noFill/>
            <a:ln cap="flat" cmpd="sng" w="19050">
              <a:solidFill>
                <a:schemeClr val="dk2"/>
              </a:solidFill>
              <a:prstDash val="solid"/>
              <a:round/>
              <a:headEnd len="med" w="med" type="none"/>
              <a:tailEnd len="med" w="med" type="none"/>
            </a:ln>
          </p:spPr>
        </p:cxnSp>
        <p:sp>
          <p:nvSpPr>
            <p:cNvPr id="552" name="Google Shape;552;p32"/>
            <p:cNvSpPr/>
            <p:nvPr/>
          </p:nvSpPr>
          <p:spPr>
            <a:xfrm>
              <a:off x="7207850" y="4218050"/>
              <a:ext cx="4938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a:t>
              </a:r>
              <a:endParaRPr b="1" sz="1600">
                <a:solidFill>
                  <a:schemeClr val="dk2"/>
                </a:solidFill>
                <a:latin typeface="Roboto"/>
                <a:ea typeface="Roboto"/>
                <a:cs typeface="Roboto"/>
                <a:sym typeface="Roboto"/>
              </a:endParaRPr>
            </a:p>
          </p:txBody>
        </p:sp>
        <p:cxnSp>
          <p:nvCxnSpPr>
            <p:cNvPr id="553" name="Google Shape;553;p32"/>
            <p:cNvCxnSpPr>
              <a:stCxn id="544" idx="2"/>
              <a:endCxn id="552" idx="0"/>
            </p:cNvCxnSpPr>
            <p:nvPr/>
          </p:nvCxnSpPr>
          <p:spPr>
            <a:xfrm>
              <a:off x="7302342" y="3998498"/>
              <a:ext cx="152400" cy="2196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from the Reading Quiz</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B-Tree != BST</a:t>
            </a:r>
            <a:r>
              <a:rPr lang="en"/>
              <a:t>. We will introduce B-Trees in this lecture.</a:t>
            </a:r>
            <a:endParaRPr/>
          </a:p>
          <a:p>
            <a:pPr indent="0" lvl="0" marL="0" rtl="0" algn="l">
              <a:spcBef>
                <a:spcPts val="800"/>
              </a:spcBef>
              <a:spcAft>
                <a:spcPts val="0"/>
              </a:spcAft>
              <a:buNone/>
            </a:pPr>
            <a:r>
              <a:rPr b="1" lang="en"/>
              <a:t>Expressing w</a:t>
            </a:r>
            <a:r>
              <a:rPr b="1" lang="en"/>
              <a:t>orst case BST height with asymptotic notation</a:t>
            </a:r>
            <a:r>
              <a:rPr lang="en"/>
              <a:t>.</a:t>
            </a:r>
            <a:endParaRPr/>
          </a:p>
          <a:p>
            <a:pPr indent="0" lvl="0" marL="0" rtl="0" algn="l">
              <a:spcBef>
                <a:spcPts val="800"/>
              </a:spcBef>
              <a:spcAft>
                <a:spcPts val="800"/>
              </a:spcAft>
              <a:buNone/>
            </a:pPr>
            <a:r>
              <a:rPr lang="en"/>
              <a:t>All of the following are true.</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4" name="Google Shape;74;p15"/>
          <p:cNvPicPr preferRelativeResize="0"/>
          <p:nvPr/>
        </p:nvPicPr>
        <p:blipFill>
          <a:blip r:embed="rId3">
            <a:alphaModFix/>
          </a:blip>
          <a:stretch>
            <a:fillRect/>
          </a:stretch>
        </p:blipFill>
        <p:spPr>
          <a:xfrm>
            <a:off x="1787838" y="2402275"/>
            <a:ext cx="2520315" cy="2057400"/>
          </a:xfrm>
          <a:prstGeom prst="rect">
            <a:avLst/>
          </a:prstGeom>
          <a:noFill/>
          <a:ln>
            <a:noFill/>
          </a:ln>
        </p:spPr>
      </p:pic>
      <p:grpSp>
        <p:nvGrpSpPr>
          <p:cNvPr id="75" name="Google Shape;75;p15"/>
          <p:cNvGrpSpPr/>
          <p:nvPr/>
        </p:nvGrpSpPr>
        <p:grpSpPr>
          <a:xfrm>
            <a:off x="7092050" y="1303513"/>
            <a:ext cx="1380389" cy="2536468"/>
            <a:chOff x="2417325" y="2488125"/>
            <a:chExt cx="1380389" cy="2536468"/>
          </a:xfrm>
        </p:grpSpPr>
        <p:sp>
          <p:nvSpPr>
            <p:cNvPr id="76" name="Google Shape;76;p15"/>
            <p:cNvSpPr/>
            <p:nvPr/>
          </p:nvSpPr>
          <p:spPr>
            <a:xfrm>
              <a:off x="2940570" y="3624209"/>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sp>
          <p:nvSpPr>
            <p:cNvPr id="77" name="Google Shape;77;p15"/>
            <p:cNvSpPr/>
            <p:nvPr/>
          </p:nvSpPr>
          <p:spPr>
            <a:xfrm>
              <a:off x="2591740" y="2866820"/>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78" name="Google Shape;78;p15"/>
            <p:cNvSpPr/>
            <p:nvPr/>
          </p:nvSpPr>
          <p:spPr>
            <a:xfrm>
              <a:off x="3289399" y="4381599"/>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6</a:t>
              </a:r>
              <a:endParaRPr b="1" sz="1600">
                <a:solidFill>
                  <a:schemeClr val="dk2"/>
                </a:solidFill>
                <a:latin typeface="Roboto"/>
                <a:ea typeface="Roboto"/>
                <a:cs typeface="Roboto"/>
                <a:sym typeface="Roboto"/>
              </a:endParaRPr>
            </a:p>
          </p:txBody>
        </p:sp>
        <p:sp>
          <p:nvSpPr>
            <p:cNvPr id="79" name="Google Shape;79;p15"/>
            <p:cNvSpPr/>
            <p:nvPr/>
          </p:nvSpPr>
          <p:spPr>
            <a:xfrm>
              <a:off x="2417325" y="2488125"/>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a:t>
              </a:r>
              <a:endParaRPr b="1" sz="1600">
                <a:solidFill>
                  <a:schemeClr val="dk2"/>
                </a:solidFill>
                <a:latin typeface="Roboto"/>
                <a:ea typeface="Roboto"/>
                <a:cs typeface="Roboto"/>
                <a:sym typeface="Roboto"/>
              </a:endParaRPr>
            </a:p>
          </p:txBody>
        </p:sp>
        <p:sp>
          <p:nvSpPr>
            <p:cNvPr id="80" name="Google Shape;80;p15"/>
            <p:cNvSpPr/>
            <p:nvPr/>
          </p:nvSpPr>
          <p:spPr>
            <a:xfrm>
              <a:off x="2766155" y="3245515"/>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3</a:t>
              </a:r>
              <a:endParaRPr b="1" sz="1600">
                <a:solidFill>
                  <a:schemeClr val="dk2"/>
                </a:solidFill>
                <a:latin typeface="Roboto"/>
                <a:ea typeface="Roboto"/>
                <a:cs typeface="Roboto"/>
                <a:sym typeface="Roboto"/>
              </a:endParaRPr>
            </a:p>
          </p:txBody>
        </p:sp>
        <p:sp>
          <p:nvSpPr>
            <p:cNvPr id="81" name="Google Shape;81;p15"/>
            <p:cNvSpPr/>
            <p:nvPr/>
          </p:nvSpPr>
          <p:spPr>
            <a:xfrm>
              <a:off x="3114984" y="4002904"/>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82" name="Google Shape;82;p15"/>
            <p:cNvSpPr/>
            <p:nvPr/>
          </p:nvSpPr>
          <p:spPr>
            <a:xfrm>
              <a:off x="3463814" y="4760293"/>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83" name="Google Shape;83;p15"/>
            <p:cNvCxnSpPr>
              <a:stCxn id="79" idx="2"/>
              <a:endCxn id="77" idx="0"/>
            </p:cNvCxnSpPr>
            <p:nvPr/>
          </p:nvCxnSpPr>
          <p:spPr>
            <a:xfrm>
              <a:off x="2584275" y="2752425"/>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84" name="Google Shape;84;p15"/>
            <p:cNvCxnSpPr>
              <a:stCxn id="80" idx="2"/>
              <a:endCxn id="76" idx="0"/>
            </p:cNvCxnSpPr>
            <p:nvPr/>
          </p:nvCxnSpPr>
          <p:spPr>
            <a:xfrm>
              <a:off x="2933105" y="3509815"/>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85" name="Google Shape;85;p15"/>
            <p:cNvCxnSpPr>
              <a:stCxn id="76" idx="2"/>
              <a:endCxn id="81" idx="0"/>
            </p:cNvCxnSpPr>
            <p:nvPr/>
          </p:nvCxnSpPr>
          <p:spPr>
            <a:xfrm>
              <a:off x="3107520" y="3888509"/>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86" name="Google Shape;86;p15"/>
            <p:cNvCxnSpPr>
              <a:stCxn id="81" idx="2"/>
              <a:endCxn id="78" idx="0"/>
            </p:cNvCxnSpPr>
            <p:nvPr/>
          </p:nvCxnSpPr>
          <p:spPr>
            <a:xfrm>
              <a:off x="3281934" y="4267204"/>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87" name="Google Shape;87;p15"/>
            <p:cNvCxnSpPr>
              <a:stCxn id="78" idx="2"/>
              <a:endCxn id="82" idx="0"/>
            </p:cNvCxnSpPr>
            <p:nvPr/>
          </p:nvCxnSpPr>
          <p:spPr>
            <a:xfrm>
              <a:off x="3456349" y="4645899"/>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88" name="Google Shape;88;p15"/>
            <p:cNvCxnSpPr>
              <a:stCxn id="77" idx="2"/>
              <a:endCxn id="80" idx="0"/>
            </p:cNvCxnSpPr>
            <p:nvPr/>
          </p:nvCxnSpPr>
          <p:spPr>
            <a:xfrm>
              <a:off x="2758690" y="3131120"/>
              <a:ext cx="174300" cy="114300"/>
            </a:xfrm>
            <a:prstGeom prst="straightConnector1">
              <a:avLst/>
            </a:prstGeom>
            <a:noFill/>
            <a:ln cap="flat" cmpd="sng" w="19050">
              <a:solidFill>
                <a:schemeClr val="dk2"/>
              </a:solidFill>
              <a:prstDash val="solid"/>
              <a:round/>
              <a:headEnd len="med" w="med" type="none"/>
              <a:tailEnd len="med" w="med" type="none"/>
            </a:ln>
          </p:spPr>
        </p:cxnSp>
      </p:grpSp>
      <p:sp>
        <p:nvSpPr>
          <p:cNvPr id="89" name="Google Shape;89;p15"/>
          <p:cNvSpPr/>
          <p:nvPr/>
        </p:nvSpPr>
        <p:spPr>
          <a:xfrm>
            <a:off x="5411704" y="2251650"/>
            <a:ext cx="1828800" cy="640200"/>
          </a:xfrm>
          <a:prstGeom prst="wedgeRoundRectCallout">
            <a:avLst>
              <a:gd fmla="val 55151" name="adj1"/>
              <a:gd fmla="val -22442" name="adj2"/>
              <a:gd fmla="val 0" name="adj3"/>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Height: 6</a:t>
            </a:r>
            <a:endParaRPr b="1" sz="16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600">
                <a:solidFill>
                  <a:schemeClr val="dk2"/>
                </a:solidFill>
                <a:latin typeface="Roboto"/>
                <a:ea typeface="Roboto"/>
                <a:cs typeface="Roboto"/>
                <a:sym typeface="Roboto"/>
              </a:rPr>
              <a:t>H(N) = N - 1</a:t>
            </a:r>
            <a:endParaRPr b="1" sz="1600">
              <a:solidFill>
                <a:schemeClr val="dk2"/>
              </a:solidFill>
              <a:latin typeface="Roboto"/>
              <a:ea typeface="Roboto"/>
              <a:cs typeface="Roboto"/>
              <a:sym typeface="Roboto"/>
            </a:endParaRPr>
          </a:p>
        </p:txBody>
      </p:sp>
      <p:sp>
        <p:nvSpPr>
          <p:cNvPr id="90" name="Google Shape;90;p15">
            <a:hlinkClick r:id="rId4"/>
          </p:cNvPr>
          <p:cNvSpPr/>
          <p:nvPr/>
        </p:nvSpPr>
        <p:spPr>
          <a:xfrm>
            <a:off x="8009400" y="548525"/>
            <a:ext cx="822900" cy="365700"/>
          </a:xfrm>
          <a:prstGeom prst="roundRect">
            <a:avLst>
              <a:gd fmla="val 16667" name="adj"/>
            </a:avLst>
          </a:prstGeom>
          <a:solidFill>
            <a:srgbClr val="FFFFFF"/>
          </a:solidFill>
          <a:ln cap="flat" cmpd="sng" w="2857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B2E83"/>
                </a:solidFill>
                <a:latin typeface="Roboto"/>
                <a:ea typeface="Roboto"/>
                <a:cs typeface="Roboto"/>
                <a:sym typeface="Roboto"/>
              </a:rPr>
              <a:t>Demo</a:t>
            </a:r>
            <a:endParaRPr b="1" sz="1600">
              <a:solidFill>
                <a:srgbClr val="4B2E8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1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More Keys</a:t>
            </a:r>
            <a:endParaRPr/>
          </a:p>
        </p:txBody>
      </p:sp>
      <p:sp>
        <p:nvSpPr>
          <p:cNvPr id="559" name="Google Shape;559;p33"/>
          <p:cNvSpPr txBox="1"/>
          <p:nvPr>
            <p:ph idx="1" type="body"/>
          </p:nvPr>
        </p:nvSpPr>
        <p:spPr>
          <a:xfrm>
            <a:off x="311700" y="1152475"/>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we add the keys 20 and 21.</a:t>
            </a:r>
            <a:endParaRPr/>
          </a:p>
          <a:p>
            <a:pPr indent="0" lvl="0" marL="0" rtl="0" algn="l">
              <a:spcBef>
                <a:spcPts val="800"/>
              </a:spcBef>
              <a:spcAft>
                <a:spcPts val="800"/>
              </a:spcAft>
              <a:buNone/>
            </a:pPr>
            <a:r>
              <a:rPr lang="en"/>
              <a:t>If our cap is at most L=3 keys per node, draw the post-split tree.</a:t>
            </a:r>
            <a:endParaRPr/>
          </a:p>
        </p:txBody>
      </p:sp>
      <p:sp>
        <p:nvSpPr>
          <p:cNvPr id="560" name="Google Shape;56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1" name="Google Shape;561;p33"/>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grpSp>
        <p:nvGrpSpPr>
          <p:cNvPr id="562" name="Google Shape;562;p33"/>
          <p:cNvGrpSpPr/>
          <p:nvPr/>
        </p:nvGrpSpPr>
        <p:grpSpPr>
          <a:xfrm>
            <a:off x="2226667" y="2259530"/>
            <a:ext cx="4690673" cy="1472074"/>
            <a:chOff x="395505" y="3334805"/>
            <a:chExt cx="4690673" cy="1472074"/>
          </a:xfrm>
        </p:grpSpPr>
        <p:sp>
          <p:nvSpPr>
            <p:cNvPr id="563" name="Google Shape;563;p33"/>
            <p:cNvSpPr/>
            <p:nvPr/>
          </p:nvSpPr>
          <p:spPr>
            <a:xfrm>
              <a:off x="809793" y="393153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564" name="Google Shape;564;p33"/>
            <p:cNvSpPr/>
            <p:nvPr/>
          </p:nvSpPr>
          <p:spPr>
            <a:xfrm>
              <a:off x="395505" y="447597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565" name="Google Shape;565;p33"/>
            <p:cNvSpPr/>
            <p:nvPr/>
          </p:nvSpPr>
          <p:spPr>
            <a:xfrm>
              <a:off x="1225181" y="447597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566" name="Google Shape;566;p33"/>
            <p:cNvCxnSpPr>
              <a:stCxn id="564" idx="0"/>
              <a:endCxn id="563" idx="2"/>
            </p:cNvCxnSpPr>
            <p:nvPr/>
          </p:nvCxnSpPr>
          <p:spPr>
            <a:xfrm flipH="1" rot="10800000">
              <a:off x="640755" y="4256373"/>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567" name="Google Shape;567;p33"/>
            <p:cNvCxnSpPr>
              <a:stCxn id="565" idx="0"/>
              <a:endCxn id="563" idx="2"/>
            </p:cNvCxnSpPr>
            <p:nvPr/>
          </p:nvCxnSpPr>
          <p:spPr>
            <a:xfrm rot="10800000">
              <a:off x="1054931" y="4256373"/>
              <a:ext cx="415500" cy="219600"/>
            </a:xfrm>
            <a:prstGeom prst="straightConnector1">
              <a:avLst/>
            </a:prstGeom>
            <a:noFill/>
            <a:ln cap="flat" cmpd="sng" w="19050">
              <a:solidFill>
                <a:schemeClr val="dk2"/>
              </a:solidFill>
              <a:prstDash val="solid"/>
              <a:round/>
              <a:headEnd len="med" w="med" type="none"/>
              <a:tailEnd len="med" w="med" type="none"/>
            </a:ln>
          </p:spPr>
        </p:cxnSp>
        <p:sp>
          <p:nvSpPr>
            <p:cNvPr id="568" name="Google Shape;568;p33"/>
            <p:cNvSpPr/>
            <p:nvPr/>
          </p:nvSpPr>
          <p:spPr>
            <a:xfrm>
              <a:off x="2817549" y="3931550"/>
              <a:ext cx="12114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15  17  19</a:t>
              </a:r>
              <a:endParaRPr b="1" sz="1600">
                <a:solidFill>
                  <a:schemeClr val="dk2"/>
                </a:solidFill>
                <a:latin typeface="Roboto"/>
                <a:ea typeface="Roboto"/>
                <a:cs typeface="Roboto"/>
                <a:sym typeface="Roboto"/>
              </a:endParaRPr>
            </a:p>
          </p:txBody>
        </p:sp>
        <p:sp>
          <p:nvSpPr>
            <p:cNvPr id="569" name="Google Shape;569;p33"/>
            <p:cNvSpPr/>
            <p:nvPr/>
          </p:nvSpPr>
          <p:spPr>
            <a:xfrm>
              <a:off x="1666557" y="333480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570" name="Google Shape;570;p33"/>
            <p:cNvCxnSpPr>
              <a:stCxn id="569" idx="2"/>
              <a:endCxn id="563" idx="0"/>
            </p:cNvCxnSpPr>
            <p:nvPr/>
          </p:nvCxnSpPr>
          <p:spPr>
            <a:xfrm flipH="1">
              <a:off x="1055007" y="3659705"/>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571" name="Google Shape;571;p33"/>
            <p:cNvCxnSpPr>
              <a:stCxn id="569" idx="2"/>
              <a:endCxn id="568" idx="0"/>
            </p:cNvCxnSpPr>
            <p:nvPr/>
          </p:nvCxnSpPr>
          <p:spPr>
            <a:xfrm>
              <a:off x="1911807" y="3659705"/>
              <a:ext cx="1511400" cy="271800"/>
            </a:xfrm>
            <a:prstGeom prst="straightConnector1">
              <a:avLst/>
            </a:prstGeom>
            <a:noFill/>
            <a:ln cap="flat" cmpd="sng" w="19050">
              <a:solidFill>
                <a:schemeClr val="dk2"/>
              </a:solidFill>
              <a:prstDash val="solid"/>
              <a:round/>
              <a:headEnd len="med" w="med" type="none"/>
              <a:tailEnd len="med" w="med" type="none"/>
            </a:ln>
          </p:spPr>
        </p:cxnSp>
        <p:sp>
          <p:nvSpPr>
            <p:cNvPr id="572" name="Google Shape;572;p33"/>
            <p:cNvSpPr/>
            <p:nvPr/>
          </p:nvSpPr>
          <p:spPr>
            <a:xfrm>
              <a:off x="2093575" y="4481975"/>
              <a:ext cx="4659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573" name="Google Shape;573;p33"/>
            <p:cNvSpPr/>
            <p:nvPr/>
          </p:nvSpPr>
          <p:spPr>
            <a:xfrm>
              <a:off x="3479666" y="4481975"/>
              <a:ext cx="5010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18</a:t>
              </a:r>
              <a:endParaRPr b="1" sz="1600">
                <a:solidFill>
                  <a:schemeClr val="dk2"/>
                </a:solidFill>
                <a:latin typeface="Roboto"/>
                <a:ea typeface="Roboto"/>
                <a:cs typeface="Roboto"/>
                <a:sym typeface="Roboto"/>
              </a:endParaRPr>
            </a:p>
          </p:txBody>
        </p:sp>
        <p:cxnSp>
          <p:nvCxnSpPr>
            <p:cNvPr id="574" name="Google Shape;574;p33"/>
            <p:cNvCxnSpPr>
              <a:stCxn id="572" idx="0"/>
            </p:cNvCxnSpPr>
            <p:nvPr/>
          </p:nvCxnSpPr>
          <p:spPr>
            <a:xfrm flipH="1" rot="10800000">
              <a:off x="2326525" y="4264475"/>
              <a:ext cx="606900" cy="217500"/>
            </a:xfrm>
            <a:prstGeom prst="straightConnector1">
              <a:avLst/>
            </a:prstGeom>
            <a:noFill/>
            <a:ln cap="flat" cmpd="sng" w="19050">
              <a:solidFill>
                <a:schemeClr val="dk2"/>
              </a:solidFill>
              <a:prstDash val="solid"/>
              <a:round/>
              <a:headEnd len="med" w="med" type="none"/>
              <a:tailEnd len="med" w="med" type="none"/>
            </a:ln>
          </p:spPr>
        </p:cxnSp>
        <p:cxnSp>
          <p:nvCxnSpPr>
            <p:cNvPr id="575" name="Google Shape;575;p33"/>
            <p:cNvCxnSpPr>
              <a:stCxn id="573" idx="0"/>
            </p:cNvCxnSpPr>
            <p:nvPr/>
          </p:nvCxnSpPr>
          <p:spPr>
            <a:xfrm rot="10800000">
              <a:off x="3622466" y="4255475"/>
              <a:ext cx="107700" cy="226500"/>
            </a:xfrm>
            <a:prstGeom prst="straightConnector1">
              <a:avLst/>
            </a:prstGeom>
            <a:noFill/>
            <a:ln cap="flat" cmpd="sng" w="19050">
              <a:solidFill>
                <a:schemeClr val="dk2"/>
              </a:solidFill>
              <a:prstDash val="solid"/>
              <a:round/>
              <a:headEnd len="med" w="med" type="none"/>
              <a:tailEnd len="med" w="med" type="none"/>
            </a:ln>
          </p:spPr>
        </p:cxnSp>
        <p:sp>
          <p:nvSpPr>
            <p:cNvPr id="576" name="Google Shape;576;p33"/>
            <p:cNvSpPr/>
            <p:nvPr/>
          </p:nvSpPr>
          <p:spPr>
            <a:xfrm>
              <a:off x="2737665" y="4481980"/>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a:t>
              </a:r>
              <a:endParaRPr b="1" sz="1600">
                <a:solidFill>
                  <a:schemeClr val="dk2"/>
                </a:solidFill>
                <a:latin typeface="Roboto"/>
                <a:ea typeface="Roboto"/>
                <a:cs typeface="Roboto"/>
                <a:sym typeface="Roboto"/>
              </a:endParaRPr>
            </a:p>
          </p:txBody>
        </p:sp>
        <p:cxnSp>
          <p:nvCxnSpPr>
            <p:cNvPr id="577" name="Google Shape;577;p33"/>
            <p:cNvCxnSpPr>
              <a:endCxn id="576" idx="0"/>
            </p:cNvCxnSpPr>
            <p:nvPr/>
          </p:nvCxnSpPr>
          <p:spPr>
            <a:xfrm flipH="1">
              <a:off x="2988165" y="4255480"/>
              <a:ext cx="210300" cy="226500"/>
            </a:xfrm>
            <a:prstGeom prst="straightConnector1">
              <a:avLst/>
            </a:prstGeom>
            <a:noFill/>
            <a:ln cap="flat" cmpd="sng" w="19050">
              <a:solidFill>
                <a:schemeClr val="dk2"/>
              </a:solidFill>
              <a:prstDash val="solid"/>
              <a:round/>
              <a:headEnd len="med" w="med" type="none"/>
              <a:tailEnd len="med" w="med" type="none"/>
            </a:ln>
          </p:spPr>
        </p:cxnSp>
        <p:sp>
          <p:nvSpPr>
            <p:cNvPr id="578" name="Google Shape;578;p33"/>
            <p:cNvSpPr/>
            <p:nvPr/>
          </p:nvSpPr>
          <p:spPr>
            <a:xfrm>
              <a:off x="4241078" y="4481975"/>
              <a:ext cx="8451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20  21</a:t>
              </a:r>
              <a:endParaRPr b="1" sz="1600">
                <a:solidFill>
                  <a:schemeClr val="dk2"/>
                </a:solidFill>
                <a:latin typeface="Roboto"/>
                <a:ea typeface="Roboto"/>
                <a:cs typeface="Roboto"/>
                <a:sym typeface="Roboto"/>
              </a:endParaRPr>
            </a:p>
          </p:txBody>
        </p:sp>
        <p:cxnSp>
          <p:nvCxnSpPr>
            <p:cNvPr id="579" name="Google Shape;579;p33"/>
            <p:cNvCxnSpPr>
              <a:stCxn id="578" idx="0"/>
            </p:cNvCxnSpPr>
            <p:nvPr/>
          </p:nvCxnSpPr>
          <p:spPr>
            <a:xfrm rot="10800000">
              <a:off x="4027628" y="4247975"/>
              <a:ext cx="636000" cy="2340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t>
            </a:r>
            <a:r>
              <a:rPr lang="en"/>
              <a:t>25 and 26</a:t>
            </a:r>
            <a:endParaRPr/>
          </a:p>
        </p:txBody>
      </p:sp>
      <p:sp>
        <p:nvSpPr>
          <p:cNvPr id="585" name="Google Shape;58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86" name="Google Shape;586;p34"/>
          <p:cNvGrpSpPr/>
          <p:nvPr/>
        </p:nvGrpSpPr>
        <p:grpSpPr>
          <a:xfrm>
            <a:off x="387892" y="1147630"/>
            <a:ext cx="5174573" cy="1476270"/>
            <a:chOff x="395505" y="3334805"/>
            <a:chExt cx="5174573" cy="1476270"/>
          </a:xfrm>
        </p:grpSpPr>
        <p:sp>
          <p:nvSpPr>
            <p:cNvPr id="587" name="Google Shape;587;p34"/>
            <p:cNvSpPr/>
            <p:nvPr/>
          </p:nvSpPr>
          <p:spPr>
            <a:xfrm>
              <a:off x="809793" y="393153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588" name="Google Shape;588;p34"/>
            <p:cNvSpPr/>
            <p:nvPr/>
          </p:nvSpPr>
          <p:spPr>
            <a:xfrm>
              <a:off x="395505" y="447597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589" name="Google Shape;589;p34"/>
            <p:cNvSpPr/>
            <p:nvPr/>
          </p:nvSpPr>
          <p:spPr>
            <a:xfrm>
              <a:off x="1225181" y="447597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590" name="Google Shape;590;p34"/>
            <p:cNvCxnSpPr>
              <a:stCxn id="588" idx="0"/>
              <a:endCxn id="587" idx="2"/>
            </p:cNvCxnSpPr>
            <p:nvPr/>
          </p:nvCxnSpPr>
          <p:spPr>
            <a:xfrm flipH="1" rot="10800000">
              <a:off x="640755" y="4256373"/>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591" name="Google Shape;591;p34"/>
            <p:cNvCxnSpPr>
              <a:stCxn id="589" idx="0"/>
              <a:endCxn id="587" idx="2"/>
            </p:cNvCxnSpPr>
            <p:nvPr/>
          </p:nvCxnSpPr>
          <p:spPr>
            <a:xfrm rot="10800000">
              <a:off x="1054931" y="4256373"/>
              <a:ext cx="415500" cy="219600"/>
            </a:xfrm>
            <a:prstGeom prst="straightConnector1">
              <a:avLst/>
            </a:prstGeom>
            <a:noFill/>
            <a:ln cap="flat" cmpd="sng" w="19050">
              <a:solidFill>
                <a:schemeClr val="dk2"/>
              </a:solidFill>
              <a:prstDash val="solid"/>
              <a:round/>
              <a:headEnd len="med" w="med" type="none"/>
              <a:tailEnd len="med" w="med" type="none"/>
            </a:ln>
          </p:spPr>
        </p:cxnSp>
        <p:sp>
          <p:nvSpPr>
            <p:cNvPr id="592" name="Google Shape;592;p34"/>
            <p:cNvSpPr/>
            <p:nvPr/>
          </p:nvSpPr>
          <p:spPr>
            <a:xfrm>
              <a:off x="2817549" y="3931550"/>
              <a:ext cx="12114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15  17  19</a:t>
              </a:r>
              <a:endParaRPr b="1" sz="1600">
                <a:solidFill>
                  <a:schemeClr val="dk2"/>
                </a:solidFill>
                <a:latin typeface="Roboto"/>
                <a:ea typeface="Roboto"/>
                <a:cs typeface="Roboto"/>
                <a:sym typeface="Roboto"/>
              </a:endParaRPr>
            </a:p>
          </p:txBody>
        </p:sp>
        <p:sp>
          <p:nvSpPr>
            <p:cNvPr id="593" name="Google Shape;593;p34"/>
            <p:cNvSpPr/>
            <p:nvPr/>
          </p:nvSpPr>
          <p:spPr>
            <a:xfrm>
              <a:off x="1666557" y="333480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594" name="Google Shape;594;p34"/>
            <p:cNvCxnSpPr>
              <a:stCxn id="593" idx="2"/>
              <a:endCxn id="587" idx="0"/>
            </p:cNvCxnSpPr>
            <p:nvPr/>
          </p:nvCxnSpPr>
          <p:spPr>
            <a:xfrm flipH="1">
              <a:off x="1055007" y="3659705"/>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595" name="Google Shape;595;p34"/>
            <p:cNvCxnSpPr>
              <a:stCxn id="593" idx="2"/>
              <a:endCxn id="592" idx="0"/>
            </p:cNvCxnSpPr>
            <p:nvPr/>
          </p:nvCxnSpPr>
          <p:spPr>
            <a:xfrm>
              <a:off x="1911807" y="3659705"/>
              <a:ext cx="1511400" cy="271800"/>
            </a:xfrm>
            <a:prstGeom prst="straightConnector1">
              <a:avLst/>
            </a:prstGeom>
            <a:noFill/>
            <a:ln cap="flat" cmpd="sng" w="19050">
              <a:solidFill>
                <a:schemeClr val="dk2"/>
              </a:solidFill>
              <a:prstDash val="solid"/>
              <a:round/>
              <a:headEnd len="med" w="med" type="none"/>
              <a:tailEnd len="med" w="med" type="none"/>
            </a:ln>
          </p:spPr>
        </p:cxnSp>
        <p:sp>
          <p:nvSpPr>
            <p:cNvPr id="596" name="Google Shape;596;p34"/>
            <p:cNvSpPr/>
            <p:nvPr/>
          </p:nvSpPr>
          <p:spPr>
            <a:xfrm>
              <a:off x="2093575" y="4481975"/>
              <a:ext cx="4659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597" name="Google Shape;597;p34"/>
            <p:cNvSpPr/>
            <p:nvPr/>
          </p:nvSpPr>
          <p:spPr>
            <a:xfrm>
              <a:off x="3403466" y="4481975"/>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18</a:t>
              </a:r>
              <a:endParaRPr b="1" sz="1600">
                <a:solidFill>
                  <a:schemeClr val="dk2"/>
                </a:solidFill>
                <a:latin typeface="Roboto"/>
                <a:ea typeface="Roboto"/>
                <a:cs typeface="Roboto"/>
                <a:sym typeface="Roboto"/>
              </a:endParaRPr>
            </a:p>
          </p:txBody>
        </p:sp>
        <p:cxnSp>
          <p:nvCxnSpPr>
            <p:cNvPr id="598" name="Google Shape;598;p34"/>
            <p:cNvCxnSpPr>
              <a:stCxn id="596" idx="0"/>
            </p:cNvCxnSpPr>
            <p:nvPr/>
          </p:nvCxnSpPr>
          <p:spPr>
            <a:xfrm flipH="1" rot="10800000">
              <a:off x="2326525" y="4264475"/>
              <a:ext cx="606900" cy="217500"/>
            </a:xfrm>
            <a:prstGeom prst="straightConnector1">
              <a:avLst/>
            </a:prstGeom>
            <a:noFill/>
            <a:ln cap="flat" cmpd="sng" w="19050">
              <a:solidFill>
                <a:schemeClr val="dk2"/>
              </a:solidFill>
              <a:prstDash val="solid"/>
              <a:round/>
              <a:headEnd len="med" w="med" type="none"/>
              <a:tailEnd len="med" w="med" type="none"/>
            </a:ln>
          </p:spPr>
        </p:cxnSp>
        <p:cxnSp>
          <p:nvCxnSpPr>
            <p:cNvPr id="599" name="Google Shape;599;p34"/>
            <p:cNvCxnSpPr>
              <a:stCxn id="597" idx="0"/>
            </p:cNvCxnSpPr>
            <p:nvPr/>
          </p:nvCxnSpPr>
          <p:spPr>
            <a:xfrm rot="10800000">
              <a:off x="3546266" y="4255475"/>
              <a:ext cx="107700" cy="226500"/>
            </a:xfrm>
            <a:prstGeom prst="straightConnector1">
              <a:avLst/>
            </a:prstGeom>
            <a:noFill/>
            <a:ln cap="flat" cmpd="sng" w="19050">
              <a:solidFill>
                <a:schemeClr val="dk2"/>
              </a:solidFill>
              <a:prstDash val="solid"/>
              <a:round/>
              <a:headEnd len="med" w="med" type="none"/>
              <a:tailEnd len="med" w="med" type="none"/>
            </a:ln>
          </p:spPr>
        </p:cxnSp>
        <p:sp>
          <p:nvSpPr>
            <p:cNvPr id="600" name="Google Shape;600;p34"/>
            <p:cNvSpPr/>
            <p:nvPr/>
          </p:nvSpPr>
          <p:spPr>
            <a:xfrm>
              <a:off x="2737665" y="4481980"/>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a:t>
              </a:r>
              <a:endParaRPr b="1" sz="1600">
                <a:solidFill>
                  <a:schemeClr val="dk2"/>
                </a:solidFill>
                <a:latin typeface="Roboto"/>
                <a:ea typeface="Roboto"/>
                <a:cs typeface="Roboto"/>
                <a:sym typeface="Roboto"/>
              </a:endParaRPr>
            </a:p>
          </p:txBody>
        </p:sp>
        <p:cxnSp>
          <p:nvCxnSpPr>
            <p:cNvPr id="601" name="Google Shape;601;p34"/>
            <p:cNvCxnSpPr>
              <a:endCxn id="600" idx="0"/>
            </p:cNvCxnSpPr>
            <p:nvPr/>
          </p:nvCxnSpPr>
          <p:spPr>
            <a:xfrm flipH="1">
              <a:off x="2988165" y="4255480"/>
              <a:ext cx="210300" cy="226500"/>
            </a:xfrm>
            <a:prstGeom prst="straightConnector1">
              <a:avLst/>
            </a:prstGeom>
            <a:noFill/>
            <a:ln cap="flat" cmpd="sng" w="19050">
              <a:solidFill>
                <a:schemeClr val="dk2"/>
              </a:solidFill>
              <a:prstDash val="solid"/>
              <a:round/>
              <a:headEnd len="med" w="med" type="none"/>
              <a:tailEnd len="med" w="med" type="none"/>
            </a:ln>
          </p:spPr>
        </p:cxnSp>
        <p:sp>
          <p:nvSpPr>
            <p:cNvPr id="602" name="Google Shape;602;p34"/>
            <p:cNvSpPr/>
            <p:nvPr/>
          </p:nvSpPr>
          <p:spPr>
            <a:xfrm>
              <a:off x="4088678" y="4481975"/>
              <a:ext cx="1481400" cy="32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20  21  25  26</a:t>
              </a:r>
              <a:endParaRPr b="1" sz="1600">
                <a:solidFill>
                  <a:schemeClr val="dk2"/>
                </a:solidFill>
                <a:latin typeface="Roboto"/>
                <a:ea typeface="Roboto"/>
                <a:cs typeface="Roboto"/>
                <a:sym typeface="Roboto"/>
              </a:endParaRPr>
            </a:p>
          </p:txBody>
        </p:sp>
        <p:cxnSp>
          <p:nvCxnSpPr>
            <p:cNvPr id="603" name="Google Shape;603;p34"/>
            <p:cNvCxnSpPr>
              <a:stCxn id="602" idx="0"/>
            </p:cNvCxnSpPr>
            <p:nvPr/>
          </p:nvCxnSpPr>
          <p:spPr>
            <a:xfrm rot="10800000">
              <a:off x="3860978" y="4259675"/>
              <a:ext cx="968400" cy="222300"/>
            </a:xfrm>
            <a:prstGeom prst="straightConnector1">
              <a:avLst/>
            </a:prstGeom>
            <a:noFill/>
            <a:ln cap="flat" cmpd="sng" w="19050">
              <a:solidFill>
                <a:schemeClr val="dk2"/>
              </a:solidFill>
              <a:prstDash val="solid"/>
              <a:round/>
              <a:headEnd len="med" w="med" type="none"/>
              <a:tailEnd len="med" w="med" type="none"/>
            </a:ln>
          </p:spPr>
        </p:cxnSp>
      </p:grpSp>
      <p:grpSp>
        <p:nvGrpSpPr>
          <p:cNvPr id="604" name="Google Shape;604;p34"/>
          <p:cNvGrpSpPr/>
          <p:nvPr/>
        </p:nvGrpSpPr>
        <p:grpSpPr>
          <a:xfrm>
            <a:off x="4286805" y="3133392"/>
            <a:ext cx="4414246" cy="1472083"/>
            <a:chOff x="98330" y="3455992"/>
            <a:chExt cx="4414246" cy="1472083"/>
          </a:xfrm>
        </p:grpSpPr>
        <p:grpSp>
          <p:nvGrpSpPr>
            <p:cNvPr id="605" name="Google Shape;605;p34"/>
            <p:cNvGrpSpPr/>
            <p:nvPr/>
          </p:nvGrpSpPr>
          <p:grpSpPr>
            <a:xfrm>
              <a:off x="98330" y="3455992"/>
              <a:ext cx="4414246" cy="1472083"/>
              <a:chOff x="-61695" y="3334805"/>
              <a:chExt cx="4414246" cy="1472083"/>
            </a:xfrm>
          </p:grpSpPr>
          <p:sp>
            <p:nvSpPr>
              <p:cNvPr id="606" name="Google Shape;606;p34"/>
              <p:cNvSpPr/>
              <p:nvPr/>
            </p:nvSpPr>
            <p:spPr>
              <a:xfrm>
                <a:off x="276393" y="393153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607" name="Google Shape;607;p34"/>
              <p:cNvSpPr/>
              <p:nvPr/>
            </p:nvSpPr>
            <p:spPr>
              <a:xfrm>
                <a:off x="-61695" y="448198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608" name="Google Shape;608;p34"/>
              <p:cNvSpPr/>
              <p:nvPr/>
            </p:nvSpPr>
            <p:spPr>
              <a:xfrm>
                <a:off x="615581" y="448198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609" name="Google Shape;609;p34"/>
              <p:cNvCxnSpPr>
                <a:stCxn id="607" idx="0"/>
                <a:endCxn id="606" idx="2"/>
              </p:cNvCxnSpPr>
              <p:nvPr/>
            </p:nvCxnSpPr>
            <p:spPr>
              <a:xfrm flipH="1" rot="10800000">
                <a:off x="183555" y="4256388"/>
                <a:ext cx="338100" cy="225600"/>
              </a:xfrm>
              <a:prstGeom prst="straightConnector1">
                <a:avLst/>
              </a:prstGeom>
              <a:noFill/>
              <a:ln cap="flat" cmpd="sng" w="19050">
                <a:solidFill>
                  <a:schemeClr val="dk2"/>
                </a:solidFill>
                <a:prstDash val="solid"/>
                <a:round/>
                <a:headEnd len="med" w="med" type="none"/>
                <a:tailEnd len="med" w="med" type="none"/>
              </a:ln>
            </p:spPr>
          </p:cxnSp>
          <p:cxnSp>
            <p:nvCxnSpPr>
              <p:cNvPr id="610" name="Google Shape;610;p34"/>
              <p:cNvCxnSpPr>
                <a:stCxn id="608" idx="0"/>
                <a:endCxn id="606" idx="2"/>
              </p:cNvCxnSpPr>
              <p:nvPr/>
            </p:nvCxnSpPr>
            <p:spPr>
              <a:xfrm rot="10800000">
                <a:off x="521531" y="4256388"/>
                <a:ext cx="339300" cy="225600"/>
              </a:xfrm>
              <a:prstGeom prst="straightConnector1">
                <a:avLst/>
              </a:prstGeom>
              <a:noFill/>
              <a:ln cap="flat" cmpd="sng" w="19050">
                <a:solidFill>
                  <a:schemeClr val="dk2"/>
                </a:solidFill>
                <a:prstDash val="solid"/>
                <a:round/>
                <a:headEnd len="med" w="med" type="none"/>
                <a:tailEnd len="med" w="med" type="none"/>
              </a:ln>
            </p:spPr>
          </p:cxnSp>
          <p:sp>
            <p:nvSpPr>
              <p:cNvPr id="611" name="Google Shape;611;p34"/>
              <p:cNvSpPr/>
              <p:nvPr/>
            </p:nvSpPr>
            <p:spPr>
              <a:xfrm>
                <a:off x="1580675" y="3931539"/>
                <a:ext cx="15990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15  17  19  21</a:t>
                </a:r>
                <a:endParaRPr b="1" sz="1600">
                  <a:solidFill>
                    <a:schemeClr val="dk2"/>
                  </a:solidFill>
                  <a:latin typeface="Roboto"/>
                  <a:ea typeface="Roboto"/>
                  <a:cs typeface="Roboto"/>
                  <a:sym typeface="Roboto"/>
                </a:endParaRPr>
              </a:p>
            </p:txBody>
          </p:sp>
          <p:sp>
            <p:nvSpPr>
              <p:cNvPr id="612" name="Google Shape;612;p34"/>
              <p:cNvSpPr/>
              <p:nvPr/>
            </p:nvSpPr>
            <p:spPr>
              <a:xfrm>
                <a:off x="1666557" y="333480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613" name="Google Shape;613;p34"/>
              <p:cNvCxnSpPr>
                <a:stCxn id="612" idx="2"/>
                <a:endCxn id="606" idx="0"/>
              </p:cNvCxnSpPr>
              <p:nvPr/>
            </p:nvCxnSpPr>
            <p:spPr>
              <a:xfrm flipH="1">
                <a:off x="521607" y="3659705"/>
                <a:ext cx="1390200" cy="271800"/>
              </a:xfrm>
              <a:prstGeom prst="straightConnector1">
                <a:avLst/>
              </a:prstGeom>
              <a:noFill/>
              <a:ln cap="flat" cmpd="sng" w="19050">
                <a:solidFill>
                  <a:schemeClr val="dk2"/>
                </a:solidFill>
                <a:prstDash val="solid"/>
                <a:round/>
                <a:headEnd len="med" w="med" type="none"/>
                <a:tailEnd len="med" w="med" type="none"/>
              </a:ln>
            </p:spPr>
          </p:cxnSp>
          <p:cxnSp>
            <p:nvCxnSpPr>
              <p:cNvPr id="614" name="Google Shape;614;p34"/>
              <p:cNvCxnSpPr>
                <a:stCxn id="612" idx="2"/>
                <a:endCxn id="611" idx="0"/>
              </p:cNvCxnSpPr>
              <p:nvPr/>
            </p:nvCxnSpPr>
            <p:spPr>
              <a:xfrm>
                <a:off x="1911807" y="3659705"/>
                <a:ext cx="468300" cy="271800"/>
              </a:xfrm>
              <a:prstGeom prst="straightConnector1">
                <a:avLst/>
              </a:prstGeom>
              <a:noFill/>
              <a:ln cap="flat" cmpd="sng" w="19050">
                <a:solidFill>
                  <a:schemeClr val="dk2"/>
                </a:solidFill>
                <a:prstDash val="solid"/>
                <a:round/>
                <a:headEnd len="med" w="med" type="none"/>
                <a:tailEnd len="med" w="med" type="none"/>
              </a:ln>
            </p:spPr>
          </p:cxnSp>
          <p:sp>
            <p:nvSpPr>
              <p:cNvPr id="615" name="Google Shape;615;p34"/>
              <p:cNvSpPr/>
              <p:nvPr/>
            </p:nvSpPr>
            <p:spPr>
              <a:xfrm>
                <a:off x="1196845" y="4481988"/>
                <a:ext cx="4659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616" name="Google Shape;616;p34"/>
              <p:cNvSpPr/>
              <p:nvPr/>
            </p:nvSpPr>
            <p:spPr>
              <a:xfrm>
                <a:off x="2283658" y="4481988"/>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18</a:t>
                </a:r>
                <a:endParaRPr b="1" sz="1600">
                  <a:solidFill>
                    <a:schemeClr val="dk2"/>
                  </a:solidFill>
                  <a:latin typeface="Roboto"/>
                  <a:ea typeface="Roboto"/>
                  <a:cs typeface="Roboto"/>
                  <a:sym typeface="Roboto"/>
                </a:endParaRPr>
              </a:p>
            </p:txBody>
          </p:sp>
          <p:cxnSp>
            <p:nvCxnSpPr>
              <p:cNvPr id="617" name="Google Shape;617;p34"/>
              <p:cNvCxnSpPr>
                <a:stCxn id="615" idx="0"/>
              </p:cNvCxnSpPr>
              <p:nvPr/>
            </p:nvCxnSpPr>
            <p:spPr>
              <a:xfrm flipH="1" rot="10800000">
                <a:off x="1429795" y="4268688"/>
                <a:ext cx="198000" cy="213300"/>
              </a:xfrm>
              <a:prstGeom prst="straightConnector1">
                <a:avLst/>
              </a:prstGeom>
              <a:noFill/>
              <a:ln cap="flat" cmpd="sng" w="19050">
                <a:solidFill>
                  <a:schemeClr val="dk2"/>
                </a:solidFill>
                <a:prstDash val="solid"/>
                <a:round/>
                <a:headEnd len="med" w="med" type="none"/>
                <a:tailEnd len="med" w="med" type="none"/>
              </a:ln>
            </p:spPr>
          </p:cxnSp>
          <p:cxnSp>
            <p:nvCxnSpPr>
              <p:cNvPr id="618" name="Google Shape;618;p34"/>
              <p:cNvCxnSpPr>
                <a:stCxn id="616" idx="0"/>
              </p:cNvCxnSpPr>
              <p:nvPr/>
            </p:nvCxnSpPr>
            <p:spPr>
              <a:xfrm rot="10800000">
                <a:off x="2410858" y="4269588"/>
                <a:ext cx="123300" cy="212400"/>
              </a:xfrm>
              <a:prstGeom prst="straightConnector1">
                <a:avLst/>
              </a:prstGeom>
              <a:noFill/>
              <a:ln cap="flat" cmpd="sng" w="19050">
                <a:solidFill>
                  <a:schemeClr val="dk2"/>
                </a:solidFill>
                <a:prstDash val="solid"/>
                <a:round/>
                <a:headEnd len="med" w="med" type="none"/>
                <a:tailEnd len="med" w="med" type="none"/>
              </a:ln>
            </p:spPr>
          </p:cxnSp>
          <p:sp>
            <p:nvSpPr>
              <p:cNvPr id="619" name="Google Shape;619;p34"/>
              <p:cNvSpPr/>
              <p:nvPr/>
            </p:nvSpPr>
            <p:spPr>
              <a:xfrm>
                <a:off x="1720561" y="4481988"/>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a:t>
                </a:r>
                <a:endParaRPr b="1" sz="1600">
                  <a:solidFill>
                    <a:schemeClr val="dk2"/>
                  </a:solidFill>
                  <a:latin typeface="Roboto"/>
                  <a:ea typeface="Roboto"/>
                  <a:cs typeface="Roboto"/>
                  <a:sym typeface="Roboto"/>
                </a:endParaRPr>
              </a:p>
            </p:txBody>
          </p:sp>
          <p:cxnSp>
            <p:nvCxnSpPr>
              <p:cNvPr id="620" name="Google Shape;620;p34"/>
              <p:cNvCxnSpPr>
                <a:endCxn id="619" idx="0"/>
              </p:cNvCxnSpPr>
              <p:nvPr/>
            </p:nvCxnSpPr>
            <p:spPr>
              <a:xfrm>
                <a:off x="1931461" y="4259688"/>
                <a:ext cx="39600" cy="222300"/>
              </a:xfrm>
              <a:prstGeom prst="straightConnector1">
                <a:avLst/>
              </a:prstGeom>
              <a:noFill/>
              <a:ln cap="flat" cmpd="sng" w="19050">
                <a:solidFill>
                  <a:schemeClr val="dk2"/>
                </a:solidFill>
                <a:prstDash val="solid"/>
                <a:round/>
                <a:headEnd len="med" w="med" type="none"/>
                <a:tailEnd len="med" w="med" type="none"/>
              </a:ln>
            </p:spPr>
          </p:cxnSp>
          <p:sp>
            <p:nvSpPr>
              <p:cNvPr id="621" name="Google Shape;621;p34"/>
              <p:cNvSpPr/>
              <p:nvPr/>
            </p:nvSpPr>
            <p:spPr>
              <a:xfrm>
                <a:off x="3514651" y="4481989"/>
                <a:ext cx="8379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25  26</a:t>
                </a:r>
                <a:endParaRPr b="1" sz="1600">
                  <a:solidFill>
                    <a:schemeClr val="dk2"/>
                  </a:solidFill>
                  <a:latin typeface="Roboto"/>
                  <a:ea typeface="Roboto"/>
                  <a:cs typeface="Roboto"/>
                  <a:sym typeface="Roboto"/>
                </a:endParaRPr>
              </a:p>
            </p:txBody>
          </p:sp>
          <p:cxnSp>
            <p:nvCxnSpPr>
              <p:cNvPr id="622" name="Google Shape;622;p34"/>
              <p:cNvCxnSpPr>
                <a:stCxn id="621" idx="0"/>
              </p:cNvCxnSpPr>
              <p:nvPr/>
            </p:nvCxnSpPr>
            <p:spPr>
              <a:xfrm rot="10800000">
                <a:off x="2995801" y="4259689"/>
                <a:ext cx="937800" cy="222300"/>
              </a:xfrm>
              <a:prstGeom prst="straightConnector1">
                <a:avLst/>
              </a:prstGeom>
              <a:noFill/>
              <a:ln cap="flat" cmpd="sng" w="19050">
                <a:solidFill>
                  <a:schemeClr val="dk2"/>
                </a:solidFill>
                <a:prstDash val="solid"/>
                <a:round/>
                <a:headEnd len="med" w="med" type="none"/>
                <a:tailEnd len="med" w="med" type="none"/>
              </a:ln>
            </p:spPr>
          </p:cxnSp>
        </p:grpSp>
        <p:sp>
          <p:nvSpPr>
            <p:cNvPr id="623" name="Google Shape;623;p34"/>
            <p:cNvSpPr/>
            <p:nvPr/>
          </p:nvSpPr>
          <p:spPr>
            <a:xfrm>
              <a:off x="3037833" y="4603174"/>
              <a:ext cx="5010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20</a:t>
              </a:r>
              <a:endParaRPr b="1" sz="1600">
                <a:solidFill>
                  <a:schemeClr val="dk2"/>
                </a:solidFill>
                <a:latin typeface="Roboto"/>
                <a:ea typeface="Roboto"/>
                <a:cs typeface="Roboto"/>
                <a:sym typeface="Roboto"/>
              </a:endParaRPr>
            </a:p>
          </p:txBody>
        </p:sp>
        <p:cxnSp>
          <p:nvCxnSpPr>
            <p:cNvPr id="624" name="Google Shape;624;p34"/>
            <p:cNvCxnSpPr>
              <a:endCxn id="623" idx="0"/>
            </p:cNvCxnSpPr>
            <p:nvPr/>
          </p:nvCxnSpPr>
          <p:spPr>
            <a:xfrm>
              <a:off x="2941833" y="4382074"/>
              <a:ext cx="346500" cy="221100"/>
            </a:xfrm>
            <a:prstGeom prst="straightConnector1">
              <a:avLst/>
            </a:prstGeom>
            <a:noFill/>
            <a:ln cap="flat" cmpd="sng" w="19050">
              <a:solidFill>
                <a:schemeClr val="dk2"/>
              </a:solidFill>
              <a:prstDash val="solid"/>
              <a:round/>
              <a:headEnd len="med" w="med" type="none"/>
              <a:tailEnd len="med" w="med" type="none"/>
            </a:ln>
          </p:spPr>
        </p:cxnSp>
      </p:grpSp>
      <p:sp>
        <p:nvSpPr>
          <p:cNvPr id="625" name="Google Shape;625;p34"/>
          <p:cNvSpPr/>
          <p:nvPr/>
        </p:nvSpPr>
        <p:spPr>
          <a:xfrm rot="2700000">
            <a:off x="4297713" y="2853359"/>
            <a:ext cx="548573" cy="548573"/>
          </a:xfrm>
          <a:prstGeom prst="rightArrow">
            <a:avLst>
              <a:gd fmla="val 50000" name="adj1"/>
              <a:gd fmla="val 50000" name="adj2"/>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25 and 26</a:t>
            </a:r>
            <a:endParaRPr/>
          </a:p>
        </p:txBody>
      </p:sp>
      <p:sp>
        <p:nvSpPr>
          <p:cNvPr id="631" name="Google Shape;63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32" name="Google Shape;632;p35"/>
          <p:cNvGrpSpPr/>
          <p:nvPr/>
        </p:nvGrpSpPr>
        <p:grpSpPr>
          <a:xfrm>
            <a:off x="4288536" y="3136392"/>
            <a:ext cx="4414246" cy="1472075"/>
            <a:chOff x="2364870" y="1835713"/>
            <a:chExt cx="4414246" cy="1472075"/>
          </a:xfrm>
        </p:grpSpPr>
        <p:sp>
          <p:nvSpPr>
            <p:cNvPr id="633" name="Google Shape;633;p35"/>
            <p:cNvSpPr/>
            <p:nvPr/>
          </p:nvSpPr>
          <p:spPr>
            <a:xfrm>
              <a:off x="2702958" y="2432436"/>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634" name="Google Shape;634;p35"/>
            <p:cNvSpPr/>
            <p:nvPr/>
          </p:nvSpPr>
          <p:spPr>
            <a:xfrm>
              <a:off x="2364870" y="2982886"/>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635" name="Google Shape;635;p35"/>
            <p:cNvSpPr/>
            <p:nvPr/>
          </p:nvSpPr>
          <p:spPr>
            <a:xfrm>
              <a:off x="3042147" y="2982886"/>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636" name="Google Shape;636;p35"/>
            <p:cNvCxnSpPr>
              <a:stCxn id="634" idx="0"/>
              <a:endCxn id="633" idx="2"/>
            </p:cNvCxnSpPr>
            <p:nvPr/>
          </p:nvCxnSpPr>
          <p:spPr>
            <a:xfrm flipH="1" rot="10800000">
              <a:off x="2610120" y="2757286"/>
              <a:ext cx="338100" cy="225600"/>
            </a:xfrm>
            <a:prstGeom prst="straightConnector1">
              <a:avLst/>
            </a:prstGeom>
            <a:noFill/>
            <a:ln cap="flat" cmpd="sng" w="19050">
              <a:solidFill>
                <a:schemeClr val="dk2"/>
              </a:solidFill>
              <a:prstDash val="solid"/>
              <a:round/>
              <a:headEnd len="med" w="med" type="none"/>
              <a:tailEnd len="med" w="med" type="none"/>
            </a:ln>
          </p:spPr>
        </p:cxnSp>
        <p:cxnSp>
          <p:nvCxnSpPr>
            <p:cNvPr id="637" name="Google Shape;637;p35"/>
            <p:cNvCxnSpPr>
              <a:stCxn id="635" idx="0"/>
              <a:endCxn id="633" idx="2"/>
            </p:cNvCxnSpPr>
            <p:nvPr/>
          </p:nvCxnSpPr>
          <p:spPr>
            <a:xfrm rot="10800000">
              <a:off x="2948097" y="2757286"/>
              <a:ext cx="339300" cy="225600"/>
            </a:xfrm>
            <a:prstGeom prst="straightConnector1">
              <a:avLst/>
            </a:prstGeom>
            <a:noFill/>
            <a:ln cap="flat" cmpd="sng" w="19050">
              <a:solidFill>
                <a:schemeClr val="dk2"/>
              </a:solidFill>
              <a:prstDash val="solid"/>
              <a:round/>
              <a:headEnd len="med" w="med" type="none"/>
              <a:tailEnd len="med" w="med" type="none"/>
            </a:ln>
          </p:spPr>
        </p:cxnSp>
        <p:sp>
          <p:nvSpPr>
            <p:cNvPr id="638" name="Google Shape;638;p35"/>
            <p:cNvSpPr/>
            <p:nvPr/>
          </p:nvSpPr>
          <p:spPr>
            <a:xfrm>
              <a:off x="4093117" y="1835713"/>
              <a:ext cx="11154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13  17</a:t>
              </a:r>
              <a:endParaRPr b="1" sz="1600">
                <a:solidFill>
                  <a:schemeClr val="dk2"/>
                </a:solidFill>
                <a:latin typeface="Roboto"/>
                <a:ea typeface="Roboto"/>
                <a:cs typeface="Roboto"/>
                <a:sym typeface="Roboto"/>
              </a:endParaRPr>
            </a:p>
          </p:txBody>
        </p:sp>
        <p:cxnSp>
          <p:nvCxnSpPr>
            <p:cNvPr id="639" name="Google Shape;639;p35"/>
            <p:cNvCxnSpPr>
              <a:stCxn id="638" idx="2"/>
              <a:endCxn id="633" idx="0"/>
            </p:cNvCxnSpPr>
            <p:nvPr/>
          </p:nvCxnSpPr>
          <p:spPr>
            <a:xfrm flipH="1">
              <a:off x="2948317" y="2160613"/>
              <a:ext cx="1702500" cy="271800"/>
            </a:xfrm>
            <a:prstGeom prst="straightConnector1">
              <a:avLst/>
            </a:prstGeom>
            <a:noFill/>
            <a:ln cap="flat" cmpd="sng" w="19050">
              <a:solidFill>
                <a:schemeClr val="dk2"/>
              </a:solidFill>
              <a:prstDash val="solid"/>
              <a:round/>
              <a:headEnd len="med" w="med" type="none"/>
              <a:tailEnd len="med" w="med" type="none"/>
            </a:ln>
          </p:spPr>
        </p:cxnSp>
        <p:sp>
          <p:nvSpPr>
            <p:cNvPr id="640" name="Google Shape;640;p35"/>
            <p:cNvSpPr/>
            <p:nvPr/>
          </p:nvSpPr>
          <p:spPr>
            <a:xfrm>
              <a:off x="4768415" y="2432438"/>
              <a:ext cx="8379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19  21</a:t>
              </a:r>
              <a:endParaRPr b="1" sz="1600">
                <a:solidFill>
                  <a:schemeClr val="dk2"/>
                </a:solidFill>
                <a:latin typeface="Roboto"/>
                <a:ea typeface="Roboto"/>
                <a:cs typeface="Roboto"/>
                <a:sym typeface="Roboto"/>
              </a:endParaRPr>
            </a:p>
          </p:txBody>
        </p:sp>
        <p:cxnSp>
          <p:nvCxnSpPr>
            <p:cNvPr id="641" name="Google Shape;641;p35"/>
            <p:cNvCxnSpPr>
              <a:stCxn id="638" idx="2"/>
              <a:endCxn id="640" idx="0"/>
            </p:cNvCxnSpPr>
            <p:nvPr/>
          </p:nvCxnSpPr>
          <p:spPr>
            <a:xfrm>
              <a:off x="4650817" y="2160613"/>
              <a:ext cx="536400" cy="271800"/>
            </a:xfrm>
            <a:prstGeom prst="straightConnector1">
              <a:avLst/>
            </a:prstGeom>
            <a:noFill/>
            <a:ln cap="flat" cmpd="sng" w="19050">
              <a:solidFill>
                <a:schemeClr val="dk2"/>
              </a:solidFill>
              <a:prstDash val="solid"/>
              <a:round/>
              <a:headEnd len="med" w="med" type="none"/>
              <a:tailEnd len="med" w="med" type="none"/>
            </a:ln>
          </p:spPr>
        </p:cxnSp>
        <p:sp>
          <p:nvSpPr>
            <p:cNvPr id="642" name="Google Shape;642;p35"/>
            <p:cNvSpPr/>
            <p:nvPr/>
          </p:nvSpPr>
          <p:spPr>
            <a:xfrm>
              <a:off x="4710223" y="2982886"/>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18</a:t>
              </a:r>
              <a:endParaRPr b="1" sz="1600">
                <a:solidFill>
                  <a:schemeClr val="dk2"/>
                </a:solidFill>
                <a:latin typeface="Roboto"/>
                <a:ea typeface="Roboto"/>
                <a:cs typeface="Roboto"/>
                <a:sym typeface="Roboto"/>
              </a:endParaRPr>
            </a:p>
          </p:txBody>
        </p:sp>
        <p:cxnSp>
          <p:nvCxnSpPr>
            <p:cNvPr id="643" name="Google Shape;643;p35"/>
            <p:cNvCxnSpPr>
              <a:stCxn id="642" idx="0"/>
            </p:cNvCxnSpPr>
            <p:nvPr/>
          </p:nvCxnSpPr>
          <p:spPr>
            <a:xfrm rot="10800000">
              <a:off x="4947823" y="2770486"/>
              <a:ext cx="12900" cy="212400"/>
            </a:xfrm>
            <a:prstGeom prst="straightConnector1">
              <a:avLst/>
            </a:prstGeom>
            <a:noFill/>
            <a:ln cap="flat" cmpd="sng" w="19050">
              <a:solidFill>
                <a:schemeClr val="dk2"/>
              </a:solidFill>
              <a:prstDash val="solid"/>
              <a:round/>
              <a:headEnd len="med" w="med" type="none"/>
              <a:tailEnd len="med" w="med" type="none"/>
            </a:ln>
          </p:spPr>
        </p:cxnSp>
        <p:sp>
          <p:nvSpPr>
            <p:cNvPr id="644" name="Google Shape;644;p35"/>
            <p:cNvSpPr/>
            <p:nvPr/>
          </p:nvSpPr>
          <p:spPr>
            <a:xfrm>
              <a:off x="5941216" y="2982888"/>
              <a:ext cx="8379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25  26</a:t>
              </a:r>
              <a:endParaRPr b="1" sz="1600">
                <a:solidFill>
                  <a:schemeClr val="dk2"/>
                </a:solidFill>
                <a:latin typeface="Roboto"/>
                <a:ea typeface="Roboto"/>
                <a:cs typeface="Roboto"/>
                <a:sym typeface="Roboto"/>
              </a:endParaRPr>
            </a:p>
          </p:txBody>
        </p:sp>
        <p:cxnSp>
          <p:nvCxnSpPr>
            <p:cNvPr id="645" name="Google Shape;645;p35"/>
            <p:cNvCxnSpPr>
              <a:stCxn id="644" idx="0"/>
            </p:cNvCxnSpPr>
            <p:nvPr/>
          </p:nvCxnSpPr>
          <p:spPr>
            <a:xfrm rot="10800000">
              <a:off x="5422366" y="2760588"/>
              <a:ext cx="937800" cy="222300"/>
            </a:xfrm>
            <a:prstGeom prst="straightConnector1">
              <a:avLst/>
            </a:prstGeom>
            <a:noFill/>
            <a:ln cap="flat" cmpd="sng" w="19050">
              <a:solidFill>
                <a:schemeClr val="dk2"/>
              </a:solidFill>
              <a:prstDash val="solid"/>
              <a:round/>
              <a:headEnd len="med" w="med" type="none"/>
              <a:tailEnd len="med" w="med" type="none"/>
            </a:ln>
          </p:spPr>
        </p:cxnSp>
        <p:sp>
          <p:nvSpPr>
            <p:cNvPr id="646" name="Google Shape;646;p35"/>
            <p:cNvSpPr/>
            <p:nvPr/>
          </p:nvSpPr>
          <p:spPr>
            <a:xfrm>
              <a:off x="5295538" y="2982886"/>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20</a:t>
              </a:r>
              <a:endParaRPr b="1" sz="1600">
                <a:solidFill>
                  <a:schemeClr val="dk2"/>
                </a:solidFill>
                <a:latin typeface="Roboto"/>
                <a:ea typeface="Roboto"/>
                <a:cs typeface="Roboto"/>
                <a:sym typeface="Roboto"/>
              </a:endParaRPr>
            </a:p>
          </p:txBody>
        </p:sp>
        <p:cxnSp>
          <p:nvCxnSpPr>
            <p:cNvPr id="647" name="Google Shape;647;p35"/>
            <p:cNvCxnSpPr>
              <a:endCxn id="646" idx="0"/>
            </p:cNvCxnSpPr>
            <p:nvPr/>
          </p:nvCxnSpPr>
          <p:spPr>
            <a:xfrm>
              <a:off x="5199538" y="2761786"/>
              <a:ext cx="346500" cy="221100"/>
            </a:xfrm>
            <a:prstGeom prst="straightConnector1">
              <a:avLst/>
            </a:prstGeom>
            <a:noFill/>
            <a:ln cap="flat" cmpd="sng" w="19050">
              <a:solidFill>
                <a:schemeClr val="dk2"/>
              </a:solidFill>
              <a:prstDash val="solid"/>
              <a:round/>
              <a:headEnd len="med" w="med" type="none"/>
              <a:tailEnd len="med" w="med" type="none"/>
            </a:ln>
          </p:spPr>
        </p:cxnSp>
        <p:sp>
          <p:nvSpPr>
            <p:cNvPr id="648" name="Google Shape;648;p35"/>
            <p:cNvSpPr/>
            <p:nvPr/>
          </p:nvSpPr>
          <p:spPr>
            <a:xfrm>
              <a:off x="3623410" y="2982886"/>
              <a:ext cx="4659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cxnSp>
          <p:nvCxnSpPr>
            <p:cNvPr id="649" name="Google Shape;649;p35"/>
            <p:cNvCxnSpPr>
              <a:stCxn id="648" idx="0"/>
            </p:cNvCxnSpPr>
            <p:nvPr/>
          </p:nvCxnSpPr>
          <p:spPr>
            <a:xfrm flipH="1" rot="10800000">
              <a:off x="3856360" y="2769586"/>
              <a:ext cx="198000" cy="213300"/>
            </a:xfrm>
            <a:prstGeom prst="straightConnector1">
              <a:avLst/>
            </a:prstGeom>
            <a:noFill/>
            <a:ln cap="flat" cmpd="sng" w="19050">
              <a:solidFill>
                <a:schemeClr val="dk2"/>
              </a:solidFill>
              <a:prstDash val="solid"/>
              <a:round/>
              <a:headEnd len="med" w="med" type="none"/>
              <a:tailEnd len="med" w="med" type="none"/>
            </a:ln>
          </p:spPr>
        </p:cxnSp>
        <p:sp>
          <p:nvSpPr>
            <p:cNvPr id="650" name="Google Shape;650;p35"/>
            <p:cNvSpPr/>
            <p:nvPr/>
          </p:nvSpPr>
          <p:spPr>
            <a:xfrm>
              <a:off x="4147126" y="2982886"/>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a:t>
              </a:r>
              <a:endParaRPr b="1" sz="1600">
                <a:solidFill>
                  <a:schemeClr val="dk2"/>
                </a:solidFill>
                <a:latin typeface="Roboto"/>
                <a:ea typeface="Roboto"/>
                <a:cs typeface="Roboto"/>
                <a:sym typeface="Roboto"/>
              </a:endParaRPr>
            </a:p>
          </p:txBody>
        </p:sp>
        <p:cxnSp>
          <p:nvCxnSpPr>
            <p:cNvPr id="651" name="Google Shape;651;p35"/>
            <p:cNvCxnSpPr>
              <a:endCxn id="650" idx="0"/>
            </p:cNvCxnSpPr>
            <p:nvPr/>
          </p:nvCxnSpPr>
          <p:spPr>
            <a:xfrm>
              <a:off x="4358026" y="2760586"/>
              <a:ext cx="39600" cy="222300"/>
            </a:xfrm>
            <a:prstGeom prst="straightConnector1">
              <a:avLst/>
            </a:prstGeom>
            <a:noFill/>
            <a:ln cap="flat" cmpd="sng" w="19050">
              <a:solidFill>
                <a:schemeClr val="dk2"/>
              </a:solidFill>
              <a:prstDash val="solid"/>
              <a:round/>
              <a:headEnd len="med" w="med" type="none"/>
              <a:tailEnd len="med" w="med" type="none"/>
            </a:ln>
          </p:spPr>
        </p:cxnSp>
        <p:sp>
          <p:nvSpPr>
            <p:cNvPr id="652" name="Google Shape;652;p35"/>
            <p:cNvSpPr/>
            <p:nvPr/>
          </p:nvSpPr>
          <p:spPr>
            <a:xfrm>
              <a:off x="3981486" y="2436886"/>
              <a:ext cx="5010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cxnSp>
          <p:nvCxnSpPr>
            <p:cNvPr id="653" name="Google Shape;653;p35"/>
            <p:cNvCxnSpPr>
              <a:stCxn id="652" idx="0"/>
              <a:endCxn id="638" idx="2"/>
            </p:cNvCxnSpPr>
            <p:nvPr/>
          </p:nvCxnSpPr>
          <p:spPr>
            <a:xfrm flipH="1" rot="10800000">
              <a:off x="4231986" y="2160586"/>
              <a:ext cx="418800" cy="276300"/>
            </a:xfrm>
            <a:prstGeom prst="straightConnector1">
              <a:avLst/>
            </a:prstGeom>
            <a:noFill/>
            <a:ln cap="flat" cmpd="sng" w="19050">
              <a:solidFill>
                <a:schemeClr val="dk2"/>
              </a:solidFill>
              <a:prstDash val="solid"/>
              <a:round/>
              <a:headEnd len="med" w="med" type="none"/>
              <a:tailEnd len="med" w="med" type="none"/>
            </a:ln>
          </p:spPr>
        </p:cxnSp>
      </p:grpSp>
      <p:grpSp>
        <p:nvGrpSpPr>
          <p:cNvPr id="654" name="Google Shape;654;p35"/>
          <p:cNvGrpSpPr/>
          <p:nvPr/>
        </p:nvGrpSpPr>
        <p:grpSpPr>
          <a:xfrm>
            <a:off x="384048" y="1152144"/>
            <a:ext cx="4414246" cy="1472083"/>
            <a:chOff x="98330" y="3455992"/>
            <a:chExt cx="4414246" cy="1472083"/>
          </a:xfrm>
        </p:grpSpPr>
        <p:grpSp>
          <p:nvGrpSpPr>
            <p:cNvPr id="655" name="Google Shape;655;p35"/>
            <p:cNvGrpSpPr/>
            <p:nvPr/>
          </p:nvGrpSpPr>
          <p:grpSpPr>
            <a:xfrm>
              <a:off x="98330" y="3455992"/>
              <a:ext cx="4414246" cy="1472083"/>
              <a:chOff x="-61695" y="3334805"/>
              <a:chExt cx="4414246" cy="1472083"/>
            </a:xfrm>
          </p:grpSpPr>
          <p:sp>
            <p:nvSpPr>
              <p:cNvPr id="656" name="Google Shape;656;p35"/>
              <p:cNvSpPr/>
              <p:nvPr/>
            </p:nvSpPr>
            <p:spPr>
              <a:xfrm>
                <a:off x="276393" y="393153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657" name="Google Shape;657;p35"/>
              <p:cNvSpPr/>
              <p:nvPr/>
            </p:nvSpPr>
            <p:spPr>
              <a:xfrm>
                <a:off x="-61695" y="448198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658" name="Google Shape;658;p35"/>
              <p:cNvSpPr/>
              <p:nvPr/>
            </p:nvSpPr>
            <p:spPr>
              <a:xfrm>
                <a:off x="615581" y="4481988"/>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659" name="Google Shape;659;p35"/>
              <p:cNvCxnSpPr>
                <a:stCxn id="657" idx="0"/>
                <a:endCxn id="656" idx="2"/>
              </p:cNvCxnSpPr>
              <p:nvPr/>
            </p:nvCxnSpPr>
            <p:spPr>
              <a:xfrm flipH="1" rot="10800000">
                <a:off x="183555" y="4256388"/>
                <a:ext cx="338100" cy="225600"/>
              </a:xfrm>
              <a:prstGeom prst="straightConnector1">
                <a:avLst/>
              </a:prstGeom>
              <a:noFill/>
              <a:ln cap="flat" cmpd="sng" w="19050">
                <a:solidFill>
                  <a:schemeClr val="dk2"/>
                </a:solidFill>
                <a:prstDash val="solid"/>
                <a:round/>
                <a:headEnd len="med" w="med" type="none"/>
                <a:tailEnd len="med" w="med" type="none"/>
              </a:ln>
            </p:spPr>
          </p:cxnSp>
          <p:cxnSp>
            <p:nvCxnSpPr>
              <p:cNvPr id="660" name="Google Shape;660;p35"/>
              <p:cNvCxnSpPr>
                <a:stCxn id="658" idx="0"/>
                <a:endCxn id="656" idx="2"/>
              </p:cNvCxnSpPr>
              <p:nvPr/>
            </p:nvCxnSpPr>
            <p:spPr>
              <a:xfrm rot="10800000">
                <a:off x="521531" y="4256388"/>
                <a:ext cx="339300" cy="225600"/>
              </a:xfrm>
              <a:prstGeom prst="straightConnector1">
                <a:avLst/>
              </a:prstGeom>
              <a:noFill/>
              <a:ln cap="flat" cmpd="sng" w="19050">
                <a:solidFill>
                  <a:schemeClr val="dk2"/>
                </a:solidFill>
                <a:prstDash val="solid"/>
                <a:round/>
                <a:headEnd len="med" w="med" type="none"/>
                <a:tailEnd len="med" w="med" type="none"/>
              </a:ln>
            </p:spPr>
          </p:cxnSp>
          <p:sp>
            <p:nvSpPr>
              <p:cNvPr id="661" name="Google Shape;661;p35"/>
              <p:cNvSpPr/>
              <p:nvPr/>
            </p:nvSpPr>
            <p:spPr>
              <a:xfrm>
                <a:off x="1580675" y="3931539"/>
                <a:ext cx="1599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15  17  19  21</a:t>
                </a:r>
                <a:endParaRPr b="1" sz="1600">
                  <a:solidFill>
                    <a:schemeClr val="dk2"/>
                  </a:solidFill>
                  <a:latin typeface="Roboto"/>
                  <a:ea typeface="Roboto"/>
                  <a:cs typeface="Roboto"/>
                  <a:sym typeface="Roboto"/>
                </a:endParaRPr>
              </a:p>
            </p:txBody>
          </p:sp>
          <p:sp>
            <p:nvSpPr>
              <p:cNvPr id="662" name="Google Shape;662;p35"/>
              <p:cNvSpPr/>
              <p:nvPr/>
            </p:nvSpPr>
            <p:spPr>
              <a:xfrm>
                <a:off x="1666557" y="333480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663" name="Google Shape;663;p35"/>
              <p:cNvCxnSpPr>
                <a:stCxn id="662" idx="2"/>
                <a:endCxn id="656" idx="0"/>
              </p:cNvCxnSpPr>
              <p:nvPr/>
            </p:nvCxnSpPr>
            <p:spPr>
              <a:xfrm flipH="1">
                <a:off x="521607" y="3659705"/>
                <a:ext cx="1390200" cy="271800"/>
              </a:xfrm>
              <a:prstGeom prst="straightConnector1">
                <a:avLst/>
              </a:prstGeom>
              <a:noFill/>
              <a:ln cap="flat" cmpd="sng" w="19050">
                <a:solidFill>
                  <a:schemeClr val="dk2"/>
                </a:solidFill>
                <a:prstDash val="solid"/>
                <a:round/>
                <a:headEnd len="med" w="med" type="none"/>
                <a:tailEnd len="med" w="med" type="none"/>
              </a:ln>
            </p:spPr>
          </p:cxnSp>
          <p:cxnSp>
            <p:nvCxnSpPr>
              <p:cNvPr id="664" name="Google Shape;664;p35"/>
              <p:cNvCxnSpPr>
                <a:stCxn id="662" idx="2"/>
                <a:endCxn id="661" idx="0"/>
              </p:cNvCxnSpPr>
              <p:nvPr/>
            </p:nvCxnSpPr>
            <p:spPr>
              <a:xfrm>
                <a:off x="1911807" y="3659705"/>
                <a:ext cx="468300" cy="271800"/>
              </a:xfrm>
              <a:prstGeom prst="straightConnector1">
                <a:avLst/>
              </a:prstGeom>
              <a:noFill/>
              <a:ln cap="flat" cmpd="sng" w="19050">
                <a:solidFill>
                  <a:schemeClr val="dk2"/>
                </a:solidFill>
                <a:prstDash val="solid"/>
                <a:round/>
                <a:headEnd len="med" w="med" type="none"/>
                <a:tailEnd len="med" w="med" type="none"/>
              </a:ln>
            </p:spPr>
          </p:cxnSp>
          <p:sp>
            <p:nvSpPr>
              <p:cNvPr id="665" name="Google Shape;665;p35"/>
              <p:cNvSpPr/>
              <p:nvPr/>
            </p:nvSpPr>
            <p:spPr>
              <a:xfrm>
                <a:off x="1196845" y="4481988"/>
                <a:ext cx="4659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14</a:t>
                </a:r>
                <a:endParaRPr b="1" sz="1600">
                  <a:solidFill>
                    <a:schemeClr val="dk2"/>
                  </a:solidFill>
                  <a:latin typeface="Roboto"/>
                  <a:ea typeface="Roboto"/>
                  <a:cs typeface="Roboto"/>
                  <a:sym typeface="Roboto"/>
                </a:endParaRPr>
              </a:p>
            </p:txBody>
          </p:sp>
          <p:sp>
            <p:nvSpPr>
              <p:cNvPr id="666" name="Google Shape;666;p35"/>
              <p:cNvSpPr/>
              <p:nvPr/>
            </p:nvSpPr>
            <p:spPr>
              <a:xfrm>
                <a:off x="2283658" y="4481988"/>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18</a:t>
                </a:r>
                <a:endParaRPr b="1" sz="1600">
                  <a:solidFill>
                    <a:schemeClr val="dk2"/>
                  </a:solidFill>
                  <a:latin typeface="Roboto"/>
                  <a:ea typeface="Roboto"/>
                  <a:cs typeface="Roboto"/>
                  <a:sym typeface="Roboto"/>
                </a:endParaRPr>
              </a:p>
            </p:txBody>
          </p:sp>
          <p:cxnSp>
            <p:nvCxnSpPr>
              <p:cNvPr id="667" name="Google Shape;667;p35"/>
              <p:cNvCxnSpPr>
                <a:stCxn id="665" idx="0"/>
              </p:cNvCxnSpPr>
              <p:nvPr/>
            </p:nvCxnSpPr>
            <p:spPr>
              <a:xfrm flipH="1" rot="10800000">
                <a:off x="1429795" y="4268688"/>
                <a:ext cx="198000" cy="213300"/>
              </a:xfrm>
              <a:prstGeom prst="straightConnector1">
                <a:avLst/>
              </a:prstGeom>
              <a:noFill/>
              <a:ln cap="flat" cmpd="sng" w="19050">
                <a:solidFill>
                  <a:schemeClr val="dk2"/>
                </a:solidFill>
                <a:prstDash val="solid"/>
                <a:round/>
                <a:headEnd len="med" w="med" type="none"/>
                <a:tailEnd len="med" w="med" type="none"/>
              </a:ln>
            </p:spPr>
          </p:cxnSp>
          <p:cxnSp>
            <p:nvCxnSpPr>
              <p:cNvPr id="668" name="Google Shape;668;p35"/>
              <p:cNvCxnSpPr>
                <a:stCxn id="666" idx="0"/>
              </p:cNvCxnSpPr>
              <p:nvPr/>
            </p:nvCxnSpPr>
            <p:spPr>
              <a:xfrm rot="10800000">
                <a:off x="2410858" y="4269588"/>
                <a:ext cx="123300" cy="212400"/>
              </a:xfrm>
              <a:prstGeom prst="straightConnector1">
                <a:avLst/>
              </a:prstGeom>
              <a:noFill/>
              <a:ln cap="flat" cmpd="sng" w="19050">
                <a:solidFill>
                  <a:schemeClr val="dk2"/>
                </a:solidFill>
                <a:prstDash val="solid"/>
                <a:round/>
                <a:headEnd len="med" w="med" type="none"/>
                <a:tailEnd len="med" w="med" type="none"/>
              </a:ln>
            </p:spPr>
          </p:cxnSp>
          <p:sp>
            <p:nvSpPr>
              <p:cNvPr id="669" name="Google Shape;669;p35"/>
              <p:cNvSpPr/>
              <p:nvPr/>
            </p:nvSpPr>
            <p:spPr>
              <a:xfrm>
                <a:off x="1720561" y="4481988"/>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16</a:t>
                </a:r>
                <a:endParaRPr b="1" sz="1600">
                  <a:solidFill>
                    <a:schemeClr val="dk2"/>
                  </a:solidFill>
                  <a:latin typeface="Roboto"/>
                  <a:ea typeface="Roboto"/>
                  <a:cs typeface="Roboto"/>
                  <a:sym typeface="Roboto"/>
                </a:endParaRPr>
              </a:p>
            </p:txBody>
          </p:sp>
          <p:cxnSp>
            <p:nvCxnSpPr>
              <p:cNvPr id="670" name="Google Shape;670;p35"/>
              <p:cNvCxnSpPr>
                <a:endCxn id="669" idx="0"/>
              </p:cNvCxnSpPr>
              <p:nvPr/>
            </p:nvCxnSpPr>
            <p:spPr>
              <a:xfrm>
                <a:off x="1931461" y="4259688"/>
                <a:ext cx="39600" cy="222300"/>
              </a:xfrm>
              <a:prstGeom prst="straightConnector1">
                <a:avLst/>
              </a:prstGeom>
              <a:noFill/>
              <a:ln cap="flat" cmpd="sng" w="19050">
                <a:solidFill>
                  <a:schemeClr val="dk2"/>
                </a:solidFill>
                <a:prstDash val="solid"/>
                <a:round/>
                <a:headEnd len="med" w="med" type="none"/>
                <a:tailEnd len="med" w="med" type="none"/>
              </a:ln>
            </p:spPr>
          </p:cxnSp>
          <p:sp>
            <p:nvSpPr>
              <p:cNvPr id="671" name="Google Shape;671;p35"/>
              <p:cNvSpPr/>
              <p:nvPr/>
            </p:nvSpPr>
            <p:spPr>
              <a:xfrm>
                <a:off x="3514651" y="4481989"/>
                <a:ext cx="8379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25  26</a:t>
                </a:r>
                <a:endParaRPr b="1" sz="1600">
                  <a:solidFill>
                    <a:schemeClr val="dk2"/>
                  </a:solidFill>
                  <a:latin typeface="Roboto"/>
                  <a:ea typeface="Roboto"/>
                  <a:cs typeface="Roboto"/>
                  <a:sym typeface="Roboto"/>
                </a:endParaRPr>
              </a:p>
            </p:txBody>
          </p:sp>
          <p:cxnSp>
            <p:nvCxnSpPr>
              <p:cNvPr id="672" name="Google Shape;672;p35"/>
              <p:cNvCxnSpPr>
                <a:stCxn id="671" idx="0"/>
              </p:cNvCxnSpPr>
              <p:nvPr/>
            </p:nvCxnSpPr>
            <p:spPr>
              <a:xfrm rot="10800000">
                <a:off x="2995801" y="4259689"/>
                <a:ext cx="937800" cy="222300"/>
              </a:xfrm>
              <a:prstGeom prst="straightConnector1">
                <a:avLst/>
              </a:prstGeom>
              <a:noFill/>
              <a:ln cap="flat" cmpd="sng" w="19050">
                <a:solidFill>
                  <a:schemeClr val="dk2"/>
                </a:solidFill>
                <a:prstDash val="solid"/>
                <a:round/>
                <a:headEnd len="med" w="med" type="none"/>
                <a:tailEnd len="med" w="med" type="none"/>
              </a:ln>
            </p:spPr>
          </p:cxnSp>
        </p:grpSp>
        <p:sp>
          <p:nvSpPr>
            <p:cNvPr id="673" name="Google Shape;673;p35"/>
            <p:cNvSpPr/>
            <p:nvPr/>
          </p:nvSpPr>
          <p:spPr>
            <a:xfrm>
              <a:off x="3037833" y="4603174"/>
              <a:ext cx="501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20</a:t>
              </a:r>
              <a:endParaRPr b="1" sz="1600">
                <a:solidFill>
                  <a:schemeClr val="dk2"/>
                </a:solidFill>
                <a:latin typeface="Roboto"/>
                <a:ea typeface="Roboto"/>
                <a:cs typeface="Roboto"/>
                <a:sym typeface="Roboto"/>
              </a:endParaRPr>
            </a:p>
          </p:txBody>
        </p:sp>
        <p:cxnSp>
          <p:nvCxnSpPr>
            <p:cNvPr id="674" name="Google Shape;674;p35"/>
            <p:cNvCxnSpPr>
              <a:endCxn id="673" idx="0"/>
            </p:cNvCxnSpPr>
            <p:nvPr/>
          </p:nvCxnSpPr>
          <p:spPr>
            <a:xfrm>
              <a:off x="2941833" y="4382074"/>
              <a:ext cx="346500" cy="221100"/>
            </a:xfrm>
            <a:prstGeom prst="straightConnector1">
              <a:avLst/>
            </a:prstGeom>
            <a:noFill/>
            <a:ln cap="flat" cmpd="sng" w="19050">
              <a:solidFill>
                <a:schemeClr val="dk2"/>
              </a:solidFill>
              <a:prstDash val="solid"/>
              <a:round/>
              <a:headEnd len="med" w="med" type="none"/>
              <a:tailEnd len="med" w="med" type="none"/>
            </a:ln>
          </p:spPr>
        </p:cxnSp>
      </p:grpSp>
      <p:sp>
        <p:nvSpPr>
          <p:cNvPr id="675" name="Google Shape;675;p35"/>
          <p:cNvSpPr/>
          <p:nvPr/>
        </p:nvSpPr>
        <p:spPr>
          <a:xfrm rot="2700000">
            <a:off x="4297713" y="2853359"/>
            <a:ext cx="548573" cy="548573"/>
          </a:xfrm>
          <a:prstGeom prst="rightArrow">
            <a:avLst>
              <a:gd fmla="val 50000" name="adj1"/>
              <a:gd fmla="val 50000" name="adj2"/>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679" name="Shape 679"/>
        <p:cNvGrpSpPr/>
        <p:nvPr/>
      </p:nvGrpSpPr>
      <p:grpSpPr>
        <a:xfrm>
          <a:off x="0" y="0"/>
          <a:ext cx="0" cy="0"/>
          <a:chOff x="0" y="0"/>
          <a:chExt cx="0" cy="0"/>
        </a:xfrm>
      </p:grpSpPr>
      <p:sp>
        <p:nvSpPr>
          <p:cNvPr id="680" name="Google Shape;68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Overstuffing the Root Node</a:t>
            </a:r>
            <a:endParaRPr/>
          </a:p>
        </p:txBody>
      </p:sp>
      <p:sp>
        <p:nvSpPr>
          <p:cNvPr id="681" name="Google Shape;681;p36"/>
          <p:cNvSpPr txBox="1"/>
          <p:nvPr>
            <p:ph idx="1" type="body"/>
          </p:nvPr>
        </p:nvSpPr>
        <p:spPr>
          <a:xfrm>
            <a:off x="311700" y="1152475"/>
            <a:ext cx="85206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Draw the tree after the root is split.</a:t>
            </a:r>
            <a:endParaRPr/>
          </a:p>
        </p:txBody>
      </p:sp>
      <p:sp>
        <p:nvSpPr>
          <p:cNvPr id="682" name="Google Shape;68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3" name="Google Shape;683;p36"/>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
        <p:nvSpPr>
          <p:cNvPr id="684" name="Google Shape;684;p36"/>
          <p:cNvSpPr/>
          <p:nvPr/>
        </p:nvSpPr>
        <p:spPr>
          <a:xfrm>
            <a:off x="1869477" y="2474525"/>
            <a:ext cx="8604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19  21</a:t>
            </a:r>
            <a:endParaRPr b="1" sz="1600">
              <a:solidFill>
                <a:schemeClr val="dk2"/>
              </a:solidFill>
              <a:latin typeface="Roboto"/>
              <a:ea typeface="Roboto"/>
              <a:cs typeface="Roboto"/>
              <a:sym typeface="Roboto"/>
            </a:endParaRPr>
          </a:p>
        </p:txBody>
      </p:sp>
      <p:sp>
        <p:nvSpPr>
          <p:cNvPr id="685" name="Google Shape;685;p36"/>
          <p:cNvSpPr/>
          <p:nvPr/>
        </p:nvSpPr>
        <p:spPr>
          <a:xfrm>
            <a:off x="1212275" y="247452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686" name="Google Shape;686;p36"/>
          <p:cNvSpPr/>
          <p:nvPr/>
        </p:nvSpPr>
        <p:spPr>
          <a:xfrm>
            <a:off x="507966" y="247452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687" name="Google Shape;687;p36"/>
          <p:cNvSpPr/>
          <p:nvPr/>
        </p:nvSpPr>
        <p:spPr>
          <a:xfrm>
            <a:off x="1038025" y="1877775"/>
            <a:ext cx="8604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13  17</a:t>
            </a:r>
            <a:endParaRPr b="1" sz="1600">
              <a:solidFill>
                <a:schemeClr val="dk2"/>
              </a:solidFill>
              <a:latin typeface="Roboto"/>
              <a:ea typeface="Roboto"/>
              <a:cs typeface="Roboto"/>
              <a:sym typeface="Roboto"/>
            </a:endParaRPr>
          </a:p>
        </p:txBody>
      </p:sp>
      <p:cxnSp>
        <p:nvCxnSpPr>
          <p:cNvPr id="688" name="Google Shape;688;p36"/>
          <p:cNvCxnSpPr>
            <a:endCxn id="686" idx="0"/>
          </p:cNvCxnSpPr>
          <p:nvPr/>
        </p:nvCxnSpPr>
        <p:spPr>
          <a:xfrm flipH="1">
            <a:off x="753216" y="2198525"/>
            <a:ext cx="556200" cy="276000"/>
          </a:xfrm>
          <a:prstGeom prst="straightConnector1">
            <a:avLst/>
          </a:prstGeom>
          <a:noFill/>
          <a:ln cap="flat" cmpd="sng" w="19050">
            <a:solidFill>
              <a:schemeClr val="dk2"/>
            </a:solidFill>
            <a:prstDash val="solid"/>
            <a:round/>
            <a:headEnd len="med" w="med" type="none"/>
            <a:tailEnd len="med" w="med" type="none"/>
          </a:ln>
        </p:spPr>
      </p:cxnSp>
      <p:cxnSp>
        <p:nvCxnSpPr>
          <p:cNvPr id="689" name="Google Shape;689;p36"/>
          <p:cNvCxnSpPr>
            <a:endCxn id="684" idx="0"/>
          </p:cNvCxnSpPr>
          <p:nvPr/>
        </p:nvCxnSpPr>
        <p:spPr>
          <a:xfrm>
            <a:off x="1769277" y="2198525"/>
            <a:ext cx="530400" cy="276000"/>
          </a:xfrm>
          <a:prstGeom prst="straightConnector1">
            <a:avLst/>
          </a:prstGeom>
          <a:noFill/>
          <a:ln cap="flat" cmpd="sng" w="19050">
            <a:solidFill>
              <a:schemeClr val="dk2"/>
            </a:solidFill>
            <a:prstDash val="solid"/>
            <a:round/>
            <a:headEnd len="med" w="med" type="none"/>
            <a:tailEnd len="med" w="med" type="none"/>
          </a:ln>
        </p:spPr>
      </p:cxnSp>
      <p:cxnSp>
        <p:nvCxnSpPr>
          <p:cNvPr id="690" name="Google Shape;690;p36"/>
          <p:cNvCxnSpPr>
            <a:stCxn id="685" idx="0"/>
            <a:endCxn id="687" idx="2"/>
          </p:cNvCxnSpPr>
          <p:nvPr/>
        </p:nvCxnSpPr>
        <p:spPr>
          <a:xfrm flipH="1" rot="10800000">
            <a:off x="1457525" y="2202725"/>
            <a:ext cx="10800" cy="271800"/>
          </a:xfrm>
          <a:prstGeom prst="straightConnector1">
            <a:avLst/>
          </a:prstGeom>
          <a:noFill/>
          <a:ln cap="flat" cmpd="sng" w="19050">
            <a:solidFill>
              <a:schemeClr val="dk2"/>
            </a:solidFill>
            <a:prstDash val="solid"/>
            <a:round/>
            <a:headEnd len="med" w="med" type="none"/>
            <a:tailEnd len="med" w="med" type="none"/>
          </a:ln>
        </p:spPr>
      </p:cxnSp>
      <p:grpSp>
        <p:nvGrpSpPr>
          <p:cNvPr id="691" name="Google Shape;691;p36"/>
          <p:cNvGrpSpPr/>
          <p:nvPr/>
        </p:nvGrpSpPr>
        <p:grpSpPr>
          <a:xfrm>
            <a:off x="3063816" y="1875700"/>
            <a:ext cx="2880559" cy="921650"/>
            <a:chOff x="3216216" y="961300"/>
            <a:chExt cx="2880559" cy="921650"/>
          </a:xfrm>
        </p:grpSpPr>
        <p:sp>
          <p:nvSpPr>
            <p:cNvPr id="692" name="Google Shape;692;p36"/>
            <p:cNvSpPr/>
            <p:nvPr/>
          </p:nvSpPr>
          <p:spPr>
            <a:xfrm>
              <a:off x="4514575" y="1558050"/>
              <a:ext cx="15822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19  21  22  23</a:t>
              </a:r>
              <a:endParaRPr b="1" sz="1600">
                <a:solidFill>
                  <a:schemeClr val="dk2"/>
                </a:solidFill>
                <a:latin typeface="Roboto"/>
                <a:ea typeface="Roboto"/>
                <a:cs typeface="Roboto"/>
                <a:sym typeface="Roboto"/>
              </a:endParaRPr>
            </a:p>
          </p:txBody>
        </p:sp>
        <p:sp>
          <p:nvSpPr>
            <p:cNvPr id="693" name="Google Shape;693;p36"/>
            <p:cNvSpPr/>
            <p:nvPr/>
          </p:nvSpPr>
          <p:spPr>
            <a:xfrm>
              <a:off x="3906125" y="155805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694" name="Google Shape;694;p36"/>
            <p:cNvSpPr/>
            <p:nvPr/>
          </p:nvSpPr>
          <p:spPr>
            <a:xfrm>
              <a:off x="3216216" y="155805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695" name="Google Shape;695;p36"/>
            <p:cNvSpPr/>
            <p:nvPr/>
          </p:nvSpPr>
          <p:spPr>
            <a:xfrm>
              <a:off x="3844375" y="961300"/>
              <a:ext cx="900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13  17</a:t>
              </a:r>
              <a:endParaRPr b="1" sz="1600">
                <a:solidFill>
                  <a:schemeClr val="dk2"/>
                </a:solidFill>
                <a:latin typeface="Roboto"/>
                <a:ea typeface="Roboto"/>
                <a:cs typeface="Roboto"/>
                <a:sym typeface="Roboto"/>
              </a:endParaRPr>
            </a:p>
          </p:txBody>
        </p:sp>
        <p:cxnSp>
          <p:nvCxnSpPr>
            <p:cNvPr id="696" name="Google Shape;696;p36"/>
            <p:cNvCxnSpPr>
              <a:endCxn id="694" idx="0"/>
            </p:cNvCxnSpPr>
            <p:nvPr/>
          </p:nvCxnSpPr>
          <p:spPr>
            <a:xfrm flipH="1">
              <a:off x="3461466" y="1282050"/>
              <a:ext cx="556200" cy="276000"/>
            </a:xfrm>
            <a:prstGeom prst="straightConnector1">
              <a:avLst/>
            </a:prstGeom>
            <a:noFill/>
            <a:ln cap="flat" cmpd="sng" w="19050">
              <a:solidFill>
                <a:schemeClr val="dk2"/>
              </a:solidFill>
              <a:prstDash val="solid"/>
              <a:round/>
              <a:headEnd len="med" w="med" type="none"/>
              <a:tailEnd len="med" w="med" type="none"/>
            </a:ln>
          </p:spPr>
        </p:cxnSp>
        <p:cxnSp>
          <p:nvCxnSpPr>
            <p:cNvPr id="697" name="Google Shape;697;p36"/>
            <p:cNvCxnSpPr>
              <a:endCxn id="692" idx="0"/>
            </p:cNvCxnSpPr>
            <p:nvPr/>
          </p:nvCxnSpPr>
          <p:spPr>
            <a:xfrm>
              <a:off x="4638175" y="1281150"/>
              <a:ext cx="667500" cy="276900"/>
            </a:xfrm>
            <a:prstGeom prst="straightConnector1">
              <a:avLst/>
            </a:prstGeom>
            <a:noFill/>
            <a:ln cap="flat" cmpd="sng" w="19050">
              <a:solidFill>
                <a:schemeClr val="dk2"/>
              </a:solidFill>
              <a:prstDash val="solid"/>
              <a:round/>
              <a:headEnd len="med" w="med" type="none"/>
              <a:tailEnd len="med" w="med" type="none"/>
            </a:ln>
          </p:spPr>
        </p:cxnSp>
        <p:cxnSp>
          <p:nvCxnSpPr>
            <p:cNvPr id="698" name="Google Shape;698;p36"/>
            <p:cNvCxnSpPr>
              <a:stCxn id="693" idx="0"/>
              <a:endCxn id="695" idx="2"/>
            </p:cNvCxnSpPr>
            <p:nvPr/>
          </p:nvCxnSpPr>
          <p:spPr>
            <a:xfrm flipH="1" rot="10800000">
              <a:off x="4151375" y="1286250"/>
              <a:ext cx="143100" cy="271800"/>
            </a:xfrm>
            <a:prstGeom prst="straightConnector1">
              <a:avLst/>
            </a:prstGeom>
            <a:noFill/>
            <a:ln cap="flat" cmpd="sng" w="19050">
              <a:solidFill>
                <a:schemeClr val="dk2"/>
              </a:solidFill>
              <a:prstDash val="solid"/>
              <a:round/>
              <a:headEnd len="med" w="med" type="none"/>
              <a:tailEnd len="med" w="med" type="none"/>
            </a:ln>
          </p:spPr>
        </p:cxnSp>
      </p:grpSp>
      <p:grpSp>
        <p:nvGrpSpPr>
          <p:cNvPr id="699" name="Google Shape;699;p36"/>
          <p:cNvGrpSpPr/>
          <p:nvPr/>
        </p:nvGrpSpPr>
        <p:grpSpPr>
          <a:xfrm>
            <a:off x="6233175" y="1875700"/>
            <a:ext cx="2702200" cy="919575"/>
            <a:chOff x="6233175" y="961300"/>
            <a:chExt cx="2702200" cy="919575"/>
          </a:xfrm>
        </p:grpSpPr>
        <p:sp>
          <p:nvSpPr>
            <p:cNvPr id="700" name="Google Shape;700;p36"/>
            <p:cNvSpPr/>
            <p:nvPr/>
          </p:nvSpPr>
          <p:spPr>
            <a:xfrm>
              <a:off x="7949875" y="1555975"/>
              <a:ext cx="9855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22  23</a:t>
              </a:r>
              <a:endParaRPr b="1" sz="1600">
                <a:solidFill>
                  <a:schemeClr val="dk2"/>
                </a:solidFill>
                <a:latin typeface="Roboto"/>
                <a:ea typeface="Roboto"/>
                <a:cs typeface="Roboto"/>
                <a:sym typeface="Roboto"/>
              </a:endParaRPr>
            </a:p>
          </p:txBody>
        </p:sp>
        <p:sp>
          <p:nvSpPr>
            <p:cNvPr id="701" name="Google Shape;701;p36"/>
            <p:cNvSpPr/>
            <p:nvPr/>
          </p:nvSpPr>
          <p:spPr>
            <a:xfrm>
              <a:off x="6777875" y="15559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702" name="Google Shape;702;p36"/>
            <p:cNvSpPr/>
            <p:nvPr/>
          </p:nvSpPr>
          <p:spPr>
            <a:xfrm>
              <a:off x="6233175" y="1555975"/>
              <a:ext cx="407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703" name="Google Shape;703;p36"/>
            <p:cNvSpPr/>
            <p:nvPr/>
          </p:nvSpPr>
          <p:spPr>
            <a:xfrm>
              <a:off x="6861475" y="961300"/>
              <a:ext cx="13371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13  17  21</a:t>
              </a:r>
              <a:endParaRPr b="1" sz="1600">
                <a:solidFill>
                  <a:schemeClr val="dk2"/>
                </a:solidFill>
                <a:latin typeface="Roboto"/>
                <a:ea typeface="Roboto"/>
                <a:cs typeface="Roboto"/>
                <a:sym typeface="Roboto"/>
              </a:endParaRPr>
            </a:p>
          </p:txBody>
        </p:sp>
        <p:cxnSp>
          <p:nvCxnSpPr>
            <p:cNvPr id="704" name="Google Shape;704;p36"/>
            <p:cNvCxnSpPr>
              <a:endCxn id="702" idx="0"/>
            </p:cNvCxnSpPr>
            <p:nvPr/>
          </p:nvCxnSpPr>
          <p:spPr>
            <a:xfrm flipH="1">
              <a:off x="6436725" y="1279975"/>
              <a:ext cx="556200" cy="276000"/>
            </a:xfrm>
            <a:prstGeom prst="straightConnector1">
              <a:avLst/>
            </a:prstGeom>
            <a:noFill/>
            <a:ln cap="flat" cmpd="sng" w="19050">
              <a:solidFill>
                <a:schemeClr val="dk2"/>
              </a:solidFill>
              <a:prstDash val="solid"/>
              <a:round/>
              <a:headEnd len="med" w="med" type="none"/>
              <a:tailEnd len="med" w="med" type="none"/>
            </a:ln>
          </p:spPr>
        </p:cxnSp>
        <p:cxnSp>
          <p:nvCxnSpPr>
            <p:cNvPr id="705" name="Google Shape;705;p36"/>
            <p:cNvCxnSpPr>
              <a:endCxn id="700" idx="0"/>
            </p:cNvCxnSpPr>
            <p:nvPr/>
          </p:nvCxnSpPr>
          <p:spPr>
            <a:xfrm>
              <a:off x="7868425" y="1296175"/>
              <a:ext cx="574200" cy="259800"/>
            </a:xfrm>
            <a:prstGeom prst="straightConnector1">
              <a:avLst/>
            </a:prstGeom>
            <a:noFill/>
            <a:ln cap="flat" cmpd="sng" w="19050">
              <a:solidFill>
                <a:schemeClr val="dk2"/>
              </a:solidFill>
              <a:prstDash val="solid"/>
              <a:round/>
              <a:headEnd len="med" w="med" type="none"/>
              <a:tailEnd len="med" w="med" type="none"/>
            </a:ln>
          </p:spPr>
        </p:cxnSp>
        <p:cxnSp>
          <p:nvCxnSpPr>
            <p:cNvPr id="706" name="Google Shape;706;p36"/>
            <p:cNvCxnSpPr>
              <a:stCxn id="701" idx="0"/>
            </p:cNvCxnSpPr>
            <p:nvPr/>
          </p:nvCxnSpPr>
          <p:spPr>
            <a:xfrm flipH="1" rot="10800000">
              <a:off x="7023125" y="1298575"/>
              <a:ext cx="345000" cy="257400"/>
            </a:xfrm>
            <a:prstGeom prst="straightConnector1">
              <a:avLst/>
            </a:prstGeom>
            <a:noFill/>
            <a:ln cap="flat" cmpd="sng" w="19050">
              <a:solidFill>
                <a:schemeClr val="dk2"/>
              </a:solidFill>
              <a:prstDash val="solid"/>
              <a:round/>
              <a:headEnd len="med" w="med" type="none"/>
              <a:tailEnd len="med" w="med" type="none"/>
            </a:ln>
          </p:spPr>
        </p:cxnSp>
        <p:sp>
          <p:nvSpPr>
            <p:cNvPr id="707" name="Google Shape;707;p36"/>
            <p:cNvSpPr/>
            <p:nvPr/>
          </p:nvSpPr>
          <p:spPr>
            <a:xfrm>
              <a:off x="7392450" y="1555975"/>
              <a:ext cx="4905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19</a:t>
              </a:r>
              <a:endParaRPr b="1" sz="1600">
                <a:solidFill>
                  <a:schemeClr val="dk2"/>
                </a:solidFill>
                <a:latin typeface="Roboto"/>
                <a:ea typeface="Roboto"/>
                <a:cs typeface="Roboto"/>
                <a:sym typeface="Roboto"/>
              </a:endParaRPr>
            </a:p>
          </p:txBody>
        </p:sp>
        <p:cxnSp>
          <p:nvCxnSpPr>
            <p:cNvPr id="708" name="Google Shape;708;p36"/>
            <p:cNvCxnSpPr>
              <a:stCxn id="707" idx="0"/>
            </p:cNvCxnSpPr>
            <p:nvPr/>
          </p:nvCxnSpPr>
          <p:spPr>
            <a:xfrm flipH="1" rot="10800000">
              <a:off x="7637700" y="1298575"/>
              <a:ext cx="39600" cy="257400"/>
            </a:xfrm>
            <a:prstGeom prst="straightConnector1">
              <a:avLst/>
            </a:prstGeom>
            <a:noFill/>
            <a:ln cap="flat" cmpd="sng" w="19050">
              <a:solidFill>
                <a:schemeClr val="dk2"/>
              </a:solidFill>
              <a:prstDash val="solid"/>
              <a:round/>
              <a:headEnd len="med" w="med" type="none"/>
              <a:tailEnd len="med" w="med" type="none"/>
            </a:ln>
          </p:spPr>
        </p:cxnSp>
      </p:grpSp>
      <p:grpSp>
        <p:nvGrpSpPr>
          <p:cNvPr id="709" name="Google Shape;709;p36"/>
          <p:cNvGrpSpPr/>
          <p:nvPr/>
        </p:nvGrpSpPr>
        <p:grpSpPr>
          <a:xfrm>
            <a:off x="507966" y="3677025"/>
            <a:ext cx="3298909" cy="921650"/>
            <a:chOff x="317666" y="2762625"/>
            <a:chExt cx="3298909" cy="921650"/>
          </a:xfrm>
        </p:grpSpPr>
        <p:sp>
          <p:nvSpPr>
            <p:cNvPr id="710" name="Google Shape;710;p36"/>
            <p:cNvSpPr/>
            <p:nvPr/>
          </p:nvSpPr>
          <p:spPr>
            <a:xfrm>
              <a:off x="2034375" y="3359375"/>
              <a:ext cx="15822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22  23  24  25</a:t>
              </a:r>
              <a:endParaRPr b="1" sz="1600">
                <a:solidFill>
                  <a:schemeClr val="dk2"/>
                </a:solidFill>
                <a:latin typeface="Roboto"/>
                <a:ea typeface="Roboto"/>
                <a:cs typeface="Roboto"/>
                <a:sym typeface="Roboto"/>
              </a:endParaRPr>
            </a:p>
          </p:txBody>
        </p:sp>
        <p:sp>
          <p:nvSpPr>
            <p:cNvPr id="711" name="Google Shape;711;p36"/>
            <p:cNvSpPr/>
            <p:nvPr/>
          </p:nvSpPr>
          <p:spPr>
            <a:xfrm>
              <a:off x="869575" y="33593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712" name="Google Shape;712;p36"/>
            <p:cNvSpPr/>
            <p:nvPr/>
          </p:nvSpPr>
          <p:spPr>
            <a:xfrm>
              <a:off x="317666" y="33593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713" name="Google Shape;713;p36"/>
            <p:cNvSpPr/>
            <p:nvPr/>
          </p:nvSpPr>
          <p:spPr>
            <a:xfrm>
              <a:off x="945825" y="2762625"/>
              <a:ext cx="1254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13  17  21</a:t>
              </a:r>
              <a:endParaRPr b="1" sz="1600">
                <a:solidFill>
                  <a:schemeClr val="dk2"/>
                </a:solidFill>
                <a:latin typeface="Roboto"/>
                <a:ea typeface="Roboto"/>
                <a:cs typeface="Roboto"/>
                <a:sym typeface="Roboto"/>
              </a:endParaRPr>
            </a:p>
          </p:txBody>
        </p:sp>
        <p:cxnSp>
          <p:nvCxnSpPr>
            <p:cNvPr id="714" name="Google Shape;714;p36"/>
            <p:cNvCxnSpPr>
              <a:endCxn id="712" idx="0"/>
            </p:cNvCxnSpPr>
            <p:nvPr/>
          </p:nvCxnSpPr>
          <p:spPr>
            <a:xfrm flipH="1">
              <a:off x="562916" y="3083375"/>
              <a:ext cx="556200" cy="276000"/>
            </a:xfrm>
            <a:prstGeom prst="straightConnector1">
              <a:avLst/>
            </a:prstGeom>
            <a:noFill/>
            <a:ln cap="flat" cmpd="sng" w="19050">
              <a:solidFill>
                <a:schemeClr val="dk2"/>
              </a:solidFill>
              <a:prstDash val="solid"/>
              <a:round/>
              <a:headEnd len="med" w="med" type="none"/>
              <a:tailEnd len="med" w="med" type="none"/>
            </a:ln>
          </p:spPr>
        </p:cxnSp>
        <p:cxnSp>
          <p:nvCxnSpPr>
            <p:cNvPr id="715" name="Google Shape;715;p36"/>
            <p:cNvCxnSpPr>
              <a:endCxn id="710" idx="0"/>
            </p:cNvCxnSpPr>
            <p:nvPr/>
          </p:nvCxnSpPr>
          <p:spPr>
            <a:xfrm>
              <a:off x="2023275" y="3083375"/>
              <a:ext cx="802200" cy="276000"/>
            </a:xfrm>
            <a:prstGeom prst="straightConnector1">
              <a:avLst/>
            </a:prstGeom>
            <a:noFill/>
            <a:ln cap="flat" cmpd="sng" w="19050">
              <a:solidFill>
                <a:schemeClr val="dk2"/>
              </a:solidFill>
              <a:prstDash val="solid"/>
              <a:round/>
              <a:headEnd len="med" w="med" type="none"/>
              <a:tailEnd len="med" w="med" type="none"/>
            </a:ln>
          </p:spPr>
        </p:cxnSp>
        <p:cxnSp>
          <p:nvCxnSpPr>
            <p:cNvPr id="716" name="Google Shape;716;p36"/>
            <p:cNvCxnSpPr>
              <a:stCxn id="711" idx="0"/>
            </p:cNvCxnSpPr>
            <p:nvPr/>
          </p:nvCxnSpPr>
          <p:spPr>
            <a:xfrm flipH="1" rot="10800000">
              <a:off x="1114825" y="3101075"/>
              <a:ext cx="228000" cy="258300"/>
            </a:xfrm>
            <a:prstGeom prst="straightConnector1">
              <a:avLst/>
            </a:prstGeom>
            <a:noFill/>
            <a:ln cap="flat" cmpd="sng" w="19050">
              <a:solidFill>
                <a:schemeClr val="dk2"/>
              </a:solidFill>
              <a:prstDash val="solid"/>
              <a:round/>
              <a:headEnd len="med" w="med" type="none"/>
              <a:tailEnd len="med" w="med" type="none"/>
            </a:ln>
          </p:spPr>
        </p:cxnSp>
        <p:sp>
          <p:nvSpPr>
            <p:cNvPr id="717" name="Google Shape;717;p36"/>
            <p:cNvSpPr/>
            <p:nvPr/>
          </p:nvSpPr>
          <p:spPr>
            <a:xfrm>
              <a:off x="1437950" y="33593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19</a:t>
              </a:r>
              <a:endParaRPr b="1" sz="1600">
                <a:solidFill>
                  <a:schemeClr val="dk2"/>
                </a:solidFill>
                <a:latin typeface="Roboto"/>
                <a:ea typeface="Roboto"/>
                <a:cs typeface="Roboto"/>
                <a:sym typeface="Roboto"/>
              </a:endParaRPr>
            </a:p>
          </p:txBody>
        </p:sp>
        <p:cxnSp>
          <p:nvCxnSpPr>
            <p:cNvPr id="718" name="Google Shape;718;p36"/>
            <p:cNvCxnSpPr>
              <a:stCxn id="717" idx="0"/>
            </p:cNvCxnSpPr>
            <p:nvPr/>
          </p:nvCxnSpPr>
          <p:spPr>
            <a:xfrm flipH="1" rot="10800000">
              <a:off x="1683200" y="3083375"/>
              <a:ext cx="39600" cy="276000"/>
            </a:xfrm>
            <a:prstGeom prst="straightConnector1">
              <a:avLst/>
            </a:prstGeom>
            <a:noFill/>
            <a:ln cap="flat" cmpd="sng" w="19050">
              <a:solidFill>
                <a:schemeClr val="dk2"/>
              </a:solidFill>
              <a:prstDash val="solid"/>
              <a:round/>
              <a:headEnd len="med" w="med" type="none"/>
              <a:tailEnd len="med" w="med" type="none"/>
            </a:ln>
          </p:spPr>
        </p:cxnSp>
      </p:grpSp>
      <p:grpSp>
        <p:nvGrpSpPr>
          <p:cNvPr id="719" name="Google Shape;719;p36"/>
          <p:cNvGrpSpPr/>
          <p:nvPr/>
        </p:nvGrpSpPr>
        <p:grpSpPr>
          <a:xfrm>
            <a:off x="4154291" y="3657525"/>
            <a:ext cx="3481309" cy="921658"/>
            <a:chOff x="4497391" y="2743125"/>
            <a:chExt cx="3481309" cy="921658"/>
          </a:xfrm>
        </p:grpSpPr>
        <p:sp>
          <p:nvSpPr>
            <p:cNvPr id="720" name="Google Shape;720;p36"/>
            <p:cNvSpPr/>
            <p:nvPr/>
          </p:nvSpPr>
          <p:spPr>
            <a:xfrm>
              <a:off x="7082600" y="3339875"/>
              <a:ext cx="8961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24  25</a:t>
              </a:r>
              <a:endParaRPr b="1" sz="1600">
                <a:solidFill>
                  <a:schemeClr val="dk2"/>
                </a:solidFill>
                <a:latin typeface="Roboto"/>
                <a:ea typeface="Roboto"/>
                <a:cs typeface="Roboto"/>
                <a:sym typeface="Roboto"/>
              </a:endParaRPr>
            </a:p>
          </p:txBody>
        </p:sp>
        <p:sp>
          <p:nvSpPr>
            <p:cNvPr id="721" name="Google Shape;721;p36"/>
            <p:cNvSpPr/>
            <p:nvPr/>
          </p:nvSpPr>
          <p:spPr>
            <a:xfrm>
              <a:off x="5125500" y="33398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722" name="Google Shape;722;p36"/>
            <p:cNvSpPr/>
            <p:nvPr/>
          </p:nvSpPr>
          <p:spPr>
            <a:xfrm>
              <a:off x="4497391" y="33398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723" name="Google Shape;723;p36"/>
            <p:cNvSpPr/>
            <p:nvPr/>
          </p:nvSpPr>
          <p:spPr>
            <a:xfrm>
              <a:off x="5125550" y="2743125"/>
              <a:ext cx="15822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13  17  21  23</a:t>
              </a:r>
              <a:endParaRPr b="1" sz="1600">
                <a:solidFill>
                  <a:schemeClr val="dk2"/>
                </a:solidFill>
                <a:latin typeface="Roboto"/>
                <a:ea typeface="Roboto"/>
                <a:cs typeface="Roboto"/>
                <a:sym typeface="Roboto"/>
              </a:endParaRPr>
            </a:p>
          </p:txBody>
        </p:sp>
        <p:cxnSp>
          <p:nvCxnSpPr>
            <p:cNvPr id="724" name="Google Shape;724;p36"/>
            <p:cNvCxnSpPr>
              <a:endCxn id="722" idx="0"/>
            </p:cNvCxnSpPr>
            <p:nvPr/>
          </p:nvCxnSpPr>
          <p:spPr>
            <a:xfrm flipH="1">
              <a:off x="4742641" y="3063883"/>
              <a:ext cx="556200" cy="276000"/>
            </a:xfrm>
            <a:prstGeom prst="straightConnector1">
              <a:avLst/>
            </a:prstGeom>
            <a:noFill/>
            <a:ln cap="flat" cmpd="sng" w="19050">
              <a:solidFill>
                <a:schemeClr val="dk2"/>
              </a:solidFill>
              <a:prstDash val="solid"/>
              <a:round/>
              <a:headEnd len="med" w="med" type="none"/>
              <a:tailEnd len="med" w="med" type="none"/>
            </a:ln>
          </p:spPr>
        </p:cxnSp>
        <p:cxnSp>
          <p:nvCxnSpPr>
            <p:cNvPr id="725" name="Google Shape;725;p36"/>
            <p:cNvCxnSpPr>
              <a:endCxn id="720" idx="0"/>
            </p:cNvCxnSpPr>
            <p:nvPr/>
          </p:nvCxnSpPr>
          <p:spPr>
            <a:xfrm>
              <a:off x="6572450" y="3074375"/>
              <a:ext cx="958200" cy="265500"/>
            </a:xfrm>
            <a:prstGeom prst="straightConnector1">
              <a:avLst/>
            </a:prstGeom>
            <a:noFill/>
            <a:ln cap="flat" cmpd="sng" w="19050">
              <a:solidFill>
                <a:schemeClr val="dk2"/>
              </a:solidFill>
              <a:prstDash val="solid"/>
              <a:round/>
              <a:headEnd len="med" w="med" type="none"/>
              <a:tailEnd len="med" w="med" type="none"/>
            </a:ln>
          </p:spPr>
        </p:cxnSp>
        <p:cxnSp>
          <p:nvCxnSpPr>
            <p:cNvPr id="726" name="Google Shape;726;p36"/>
            <p:cNvCxnSpPr>
              <a:stCxn id="721" idx="0"/>
            </p:cNvCxnSpPr>
            <p:nvPr/>
          </p:nvCxnSpPr>
          <p:spPr>
            <a:xfrm flipH="1" rot="10800000">
              <a:off x="5370750" y="3052775"/>
              <a:ext cx="126900" cy="287100"/>
            </a:xfrm>
            <a:prstGeom prst="straightConnector1">
              <a:avLst/>
            </a:prstGeom>
            <a:noFill/>
            <a:ln cap="flat" cmpd="sng" w="19050">
              <a:solidFill>
                <a:schemeClr val="dk2"/>
              </a:solidFill>
              <a:prstDash val="solid"/>
              <a:round/>
              <a:headEnd len="med" w="med" type="none"/>
              <a:tailEnd len="med" w="med" type="none"/>
            </a:ln>
          </p:spPr>
        </p:cxnSp>
        <p:sp>
          <p:nvSpPr>
            <p:cNvPr id="727" name="Google Shape;727;p36"/>
            <p:cNvSpPr/>
            <p:nvPr/>
          </p:nvSpPr>
          <p:spPr>
            <a:xfrm>
              <a:off x="5701075" y="33398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19</a:t>
              </a:r>
              <a:endParaRPr b="1" sz="1600">
                <a:solidFill>
                  <a:schemeClr val="dk2"/>
                </a:solidFill>
                <a:latin typeface="Roboto"/>
                <a:ea typeface="Roboto"/>
                <a:cs typeface="Roboto"/>
                <a:sym typeface="Roboto"/>
              </a:endParaRPr>
            </a:p>
          </p:txBody>
        </p:sp>
        <p:cxnSp>
          <p:nvCxnSpPr>
            <p:cNvPr id="728" name="Google Shape;728;p36"/>
            <p:cNvCxnSpPr>
              <a:stCxn id="727" idx="0"/>
              <a:endCxn id="723" idx="2"/>
            </p:cNvCxnSpPr>
            <p:nvPr/>
          </p:nvCxnSpPr>
          <p:spPr>
            <a:xfrm rot="10800000">
              <a:off x="5916625" y="3068075"/>
              <a:ext cx="29700" cy="271800"/>
            </a:xfrm>
            <a:prstGeom prst="straightConnector1">
              <a:avLst/>
            </a:prstGeom>
            <a:noFill/>
            <a:ln cap="flat" cmpd="sng" w="19050">
              <a:solidFill>
                <a:schemeClr val="dk2"/>
              </a:solidFill>
              <a:prstDash val="solid"/>
              <a:round/>
              <a:headEnd len="med" w="med" type="none"/>
              <a:tailEnd len="med" w="med" type="none"/>
            </a:ln>
          </p:spPr>
        </p:cxnSp>
        <p:sp>
          <p:nvSpPr>
            <p:cNvPr id="729" name="Google Shape;729;p36"/>
            <p:cNvSpPr/>
            <p:nvPr/>
          </p:nvSpPr>
          <p:spPr>
            <a:xfrm>
              <a:off x="6294496" y="3336025"/>
              <a:ext cx="4905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22</a:t>
              </a:r>
              <a:endParaRPr b="1" sz="1600">
                <a:solidFill>
                  <a:schemeClr val="dk2"/>
                </a:solidFill>
                <a:latin typeface="Roboto"/>
                <a:ea typeface="Roboto"/>
                <a:cs typeface="Roboto"/>
                <a:sym typeface="Roboto"/>
              </a:endParaRPr>
            </a:p>
          </p:txBody>
        </p:sp>
        <p:cxnSp>
          <p:nvCxnSpPr>
            <p:cNvPr id="730" name="Google Shape;730;p36"/>
            <p:cNvCxnSpPr>
              <a:stCxn id="729" idx="0"/>
            </p:cNvCxnSpPr>
            <p:nvPr/>
          </p:nvCxnSpPr>
          <p:spPr>
            <a:xfrm rot="10800000">
              <a:off x="6339946" y="3056725"/>
              <a:ext cx="199800" cy="279300"/>
            </a:xfrm>
            <a:prstGeom prst="straightConnector1">
              <a:avLst/>
            </a:prstGeom>
            <a:noFill/>
            <a:ln cap="flat" cmpd="sng" w="19050">
              <a:solidFill>
                <a:schemeClr val="dk2"/>
              </a:solidFill>
              <a:prstDash val="solid"/>
              <a:round/>
              <a:headEnd len="med" w="med" type="none"/>
              <a:tailEnd len="med" w="med" type="none"/>
            </a:ln>
          </p:spPr>
        </p:cxnSp>
      </p:grpSp>
      <p:sp>
        <p:nvSpPr>
          <p:cNvPr id="731" name="Google Shape;731;p36"/>
          <p:cNvSpPr/>
          <p:nvPr/>
        </p:nvSpPr>
        <p:spPr>
          <a:xfrm>
            <a:off x="8072425" y="3792825"/>
            <a:ext cx="365700" cy="4572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a:t>
            </a:r>
            <a:endParaRPr b="1" sz="2400">
              <a:solidFill>
                <a:schemeClr val="lt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Overstuffing the Root Node</a:t>
            </a:r>
            <a:endParaRPr/>
          </a:p>
        </p:txBody>
      </p:sp>
      <p:sp>
        <p:nvSpPr>
          <p:cNvPr id="737" name="Google Shape;737;p37"/>
          <p:cNvSpPr txBox="1"/>
          <p:nvPr>
            <p:ph idx="1" type="body"/>
          </p:nvPr>
        </p:nvSpPr>
        <p:spPr>
          <a:xfrm>
            <a:off x="311700" y="1152475"/>
            <a:ext cx="85206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Draw the tree after the root is split.</a:t>
            </a:r>
            <a:endParaRPr/>
          </a:p>
        </p:txBody>
      </p:sp>
      <p:sp>
        <p:nvSpPr>
          <p:cNvPr id="738" name="Google Shape;73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9" name="Google Shape;739;p37"/>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grpSp>
        <p:nvGrpSpPr>
          <p:cNvPr id="740" name="Google Shape;740;p37"/>
          <p:cNvGrpSpPr/>
          <p:nvPr/>
        </p:nvGrpSpPr>
        <p:grpSpPr>
          <a:xfrm>
            <a:off x="650866" y="2110925"/>
            <a:ext cx="3481309" cy="921658"/>
            <a:chOff x="4497391" y="2743125"/>
            <a:chExt cx="3481309" cy="921658"/>
          </a:xfrm>
        </p:grpSpPr>
        <p:sp>
          <p:nvSpPr>
            <p:cNvPr id="741" name="Google Shape;741;p37"/>
            <p:cNvSpPr/>
            <p:nvPr/>
          </p:nvSpPr>
          <p:spPr>
            <a:xfrm>
              <a:off x="7082600" y="3339875"/>
              <a:ext cx="896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24  25</a:t>
              </a:r>
              <a:endParaRPr b="1" sz="1600">
                <a:solidFill>
                  <a:schemeClr val="dk2"/>
                </a:solidFill>
                <a:latin typeface="Roboto"/>
                <a:ea typeface="Roboto"/>
                <a:cs typeface="Roboto"/>
                <a:sym typeface="Roboto"/>
              </a:endParaRPr>
            </a:p>
          </p:txBody>
        </p:sp>
        <p:sp>
          <p:nvSpPr>
            <p:cNvPr id="742" name="Google Shape;742;p37"/>
            <p:cNvSpPr/>
            <p:nvPr/>
          </p:nvSpPr>
          <p:spPr>
            <a:xfrm>
              <a:off x="5125500" y="33398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743" name="Google Shape;743;p37"/>
            <p:cNvSpPr/>
            <p:nvPr/>
          </p:nvSpPr>
          <p:spPr>
            <a:xfrm>
              <a:off x="4497391" y="33398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744" name="Google Shape;744;p37"/>
            <p:cNvSpPr/>
            <p:nvPr/>
          </p:nvSpPr>
          <p:spPr>
            <a:xfrm>
              <a:off x="5125550" y="2743125"/>
              <a:ext cx="1582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13  17  21  23</a:t>
              </a:r>
              <a:endParaRPr b="1" sz="1600">
                <a:solidFill>
                  <a:schemeClr val="dk2"/>
                </a:solidFill>
                <a:latin typeface="Roboto"/>
                <a:ea typeface="Roboto"/>
                <a:cs typeface="Roboto"/>
                <a:sym typeface="Roboto"/>
              </a:endParaRPr>
            </a:p>
          </p:txBody>
        </p:sp>
        <p:cxnSp>
          <p:nvCxnSpPr>
            <p:cNvPr id="745" name="Google Shape;745;p37"/>
            <p:cNvCxnSpPr>
              <a:endCxn id="743" idx="0"/>
            </p:cNvCxnSpPr>
            <p:nvPr/>
          </p:nvCxnSpPr>
          <p:spPr>
            <a:xfrm flipH="1">
              <a:off x="4742641" y="3063883"/>
              <a:ext cx="556200" cy="276000"/>
            </a:xfrm>
            <a:prstGeom prst="straightConnector1">
              <a:avLst/>
            </a:prstGeom>
            <a:noFill/>
            <a:ln cap="flat" cmpd="sng" w="19050">
              <a:solidFill>
                <a:schemeClr val="dk2"/>
              </a:solidFill>
              <a:prstDash val="solid"/>
              <a:round/>
              <a:headEnd len="med" w="med" type="none"/>
              <a:tailEnd len="med" w="med" type="none"/>
            </a:ln>
          </p:spPr>
        </p:cxnSp>
        <p:cxnSp>
          <p:nvCxnSpPr>
            <p:cNvPr id="746" name="Google Shape;746;p37"/>
            <p:cNvCxnSpPr>
              <a:endCxn id="741" idx="0"/>
            </p:cNvCxnSpPr>
            <p:nvPr/>
          </p:nvCxnSpPr>
          <p:spPr>
            <a:xfrm>
              <a:off x="6572450" y="3074375"/>
              <a:ext cx="958200" cy="265500"/>
            </a:xfrm>
            <a:prstGeom prst="straightConnector1">
              <a:avLst/>
            </a:prstGeom>
            <a:noFill/>
            <a:ln cap="flat" cmpd="sng" w="19050">
              <a:solidFill>
                <a:schemeClr val="dk2"/>
              </a:solidFill>
              <a:prstDash val="solid"/>
              <a:round/>
              <a:headEnd len="med" w="med" type="none"/>
              <a:tailEnd len="med" w="med" type="none"/>
            </a:ln>
          </p:spPr>
        </p:cxnSp>
        <p:cxnSp>
          <p:nvCxnSpPr>
            <p:cNvPr id="747" name="Google Shape;747;p37"/>
            <p:cNvCxnSpPr>
              <a:stCxn id="742" idx="0"/>
            </p:cNvCxnSpPr>
            <p:nvPr/>
          </p:nvCxnSpPr>
          <p:spPr>
            <a:xfrm flipH="1" rot="10800000">
              <a:off x="5370750" y="3052775"/>
              <a:ext cx="126900" cy="287100"/>
            </a:xfrm>
            <a:prstGeom prst="straightConnector1">
              <a:avLst/>
            </a:prstGeom>
            <a:noFill/>
            <a:ln cap="flat" cmpd="sng" w="19050">
              <a:solidFill>
                <a:schemeClr val="dk2"/>
              </a:solidFill>
              <a:prstDash val="solid"/>
              <a:round/>
              <a:headEnd len="med" w="med" type="none"/>
              <a:tailEnd len="med" w="med" type="none"/>
            </a:ln>
          </p:spPr>
        </p:cxnSp>
        <p:sp>
          <p:nvSpPr>
            <p:cNvPr id="748" name="Google Shape;748;p37"/>
            <p:cNvSpPr/>
            <p:nvPr/>
          </p:nvSpPr>
          <p:spPr>
            <a:xfrm>
              <a:off x="5701075" y="33398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19</a:t>
              </a:r>
              <a:endParaRPr b="1" sz="1600">
                <a:solidFill>
                  <a:schemeClr val="dk2"/>
                </a:solidFill>
                <a:latin typeface="Roboto"/>
                <a:ea typeface="Roboto"/>
                <a:cs typeface="Roboto"/>
                <a:sym typeface="Roboto"/>
              </a:endParaRPr>
            </a:p>
          </p:txBody>
        </p:sp>
        <p:cxnSp>
          <p:nvCxnSpPr>
            <p:cNvPr id="749" name="Google Shape;749;p37"/>
            <p:cNvCxnSpPr>
              <a:stCxn id="748" idx="0"/>
              <a:endCxn id="744" idx="2"/>
            </p:cNvCxnSpPr>
            <p:nvPr/>
          </p:nvCxnSpPr>
          <p:spPr>
            <a:xfrm rot="10800000">
              <a:off x="5916625" y="3068075"/>
              <a:ext cx="29700" cy="271800"/>
            </a:xfrm>
            <a:prstGeom prst="straightConnector1">
              <a:avLst/>
            </a:prstGeom>
            <a:noFill/>
            <a:ln cap="flat" cmpd="sng" w="19050">
              <a:solidFill>
                <a:schemeClr val="dk2"/>
              </a:solidFill>
              <a:prstDash val="solid"/>
              <a:round/>
              <a:headEnd len="med" w="med" type="none"/>
              <a:tailEnd len="med" w="med" type="none"/>
            </a:ln>
          </p:spPr>
        </p:cxnSp>
        <p:sp>
          <p:nvSpPr>
            <p:cNvPr id="750" name="Google Shape;750;p37"/>
            <p:cNvSpPr/>
            <p:nvPr/>
          </p:nvSpPr>
          <p:spPr>
            <a:xfrm>
              <a:off x="6294496" y="333602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22</a:t>
              </a:r>
              <a:endParaRPr b="1" sz="1600">
                <a:solidFill>
                  <a:schemeClr val="dk2"/>
                </a:solidFill>
                <a:latin typeface="Roboto"/>
                <a:ea typeface="Roboto"/>
                <a:cs typeface="Roboto"/>
                <a:sym typeface="Roboto"/>
              </a:endParaRPr>
            </a:p>
          </p:txBody>
        </p:sp>
        <p:cxnSp>
          <p:nvCxnSpPr>
            <p:cNvPr id="751" name="Google Shape;751;p37"/>
            <p:cNvCxnSpPr>
              <a:stCxn id="750" idx="0"/>
            </p:cNvCxnSpPr>
            <p:nvPr/>
          </p:nvCxnSpPr>
          <p:spPr>
            <a:xfrm rot="10800000">
              <a:off x="6339946" y="3056725"/>
              <a:ext cx="199800" cy="279300"/>
            </a:xfrm>
            <a:prstGeom prst="straightConnector1">
              <a:avLst/>
            </a:prstGeom>
            <a:noFill/>
            <a:ln cap="flat" cmpd="sng" w="19050">
              <a:solidFill>
                <a:schemeClr val="dk2"/>
              </a:solidFill>
              <a:prstDash val="solid"/>
              <a:round/>
              <a:headEnd len="med" w="med" type="none"/>
              <a:tailEnd len="med" w="med" type="none"/>
            </a:ln>
          </p:spPr>
        </p:cxnSp>
      </p:grpSp>
      <p:grpSp>
        <p:nvGrpSpPr>
          <p:cNvPr id="752" name="Google Shape;752;p37"/>
          <p:cNvGrpSpPr/>
          <p:nvPr/>
        </p:nvGrpSpPr>
        <p:grpSpPr>
          <a:xfrm>
            <a:off x="4762541" y="1799500"/>
            <a:ext cx="3786109" cy="1544508"/>
            <a:chOff x="4248916" y="2949125"/>
            <a:chExt cx="3786109" cy="1544508"/>
          </a:xfrm>
        </p:grpSpPr>
        <p:sp>
          <p:nvSpPr>
            <p:cNvPr id="753" name="Google Shape;753;p37"/>
            <p:cNvSpPr/>
            <p:nvPr/>
          </p:nvSpPr>
          <p:spPr>
            <a:xfrm>
              <a:off x="7138925" y="4168725"/>
              <a:ext cx="896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24  25</a:t>
              </a:r>
              <a:endParaRPr b="1" sz="1600">
                <a:solidFill>
                  <a:schemeClr val="dk2"/>
                </a:solidFill>
                <a:latin typeface="Roboto"/>
                <a:ea typeface="Roboto"/>
                <a:cs typeface="Roboto"/>
                <a:sym typeface="Roboto"/>
              </a:endParaRPr>
            </a:p>
          </p:txBody>
        </p:sp>
        <p:sp>
          <p:nvSpPr>
            <p:cNvPr id="754" name="Google Shape;754;p37"/>
            <p:cNvSpPr/>
            <p:nvPr/>
          </p:nvSpPr>
          <p:spPr>
            <a:xfrm>
              <a:off x="5105625" y="416872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15</a:t>
              </a:r>
              <a:endParaRPr b="1" sz="1600">
                <a:solidFill>
                  <a:schemeClr val="dk2"/>
                </a:solidFill>
                <a:latin typeface="Roboto"/>
                <a:ea typeface="Roboto"/>
                <a:cs typeface="Roboto"/>
                <a:sym typeface="Roboto"/>
              </a:endParaRPr>
            </a:p>
          </p:txBody>
        </p:sp>
        <p:sp>
          <p:nvSpPr>
            <p:cNvPr id="755" name="Google Shape;755;p37"/>
            <p:cNvSpPr/>
            <p:nvPr/>
          </p:nvSpPr>
          <p:spPr>
            <a:xfrm>
              <a:off x="4248916" y="416873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756" name="Google Shape;756;p37"/>
            <p:cNvSpPr/>
            <p:nvPr/>
          </p:nvSpPr>
          <p:spPr>
            <a:xfrm>
              <a:off x="6071000" y="3571975"/>
              <a:ext cx="8454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21  23</a:t>
              </a:r>
              <a:endParaRPr b="1" sz="1600">
                <a:solidFill>
                  <a:schemeClr val="dk2"/>
                </a:solidFill>
                <a:latin typeface="Roboto"/>
                <a:ea typeface="Roboto"/>
                <a:cs typeface="Roboto"/>
                <a:sym typeface="Roboto"/>
              </a:endParaRPr>
            </a:p>
          </p:txBody>
        </p:sp>
        <p:cxnSp>
          <p:nvCxnSpPr>
            <p:cNvPr id="757" name="Google Shape;757;p37"/>
            <p:cNvCxnSpPr>
              <a:stCxn id="758" idx="2"/>
              <a:endCxn id="755" idx="0"/>
            </p:cNvCxnSpPr>
            <p:nvPr/>
          </p:nvCxnSpPr>
          <p:spPr>
            <a:xfrm flipH="1">
              <a:off x="4494075" y="3883825"/>
              <a:ext cx="399600" cy="285000"/>
            </a:xfrm>
            <a:prstGeom prst="straightConnector1">
              <a:avLst/>
            </a:prstGeom>
            <a:noFill/>
            <a:ln cap="flat" cmpd="sng" w="19050">
              <a:solidFill>
                <a:schemeClr val="dk2"/>
              </a:solidFill>
              <a:prstDash val="solid"/>
              <a:round/>
              <a:headEnd len="med" w="med" type="none"/>
              <a:tailEnd len="med" w="med" type="none"/>
            </a:ln>
          </p:spPr>
        </p:cxnSp>
        <p:cxnSp>
          <p:nvCxnSpPr>
            <p:cNvPr id="759" name="Google Shape;759;p37"/>
            <p:cNvCxnSpPr>
              <a:endCxn id="753" idx="0"/>
            </p:cNvCxnSpPr>
            <p:nvPr/>
          </p:nvCxnSpPr>
          <p:spPr>
            <a:xfrm>
              <a:off x="6797075" y="3902025"/>
              <a:ext cx="789900" cy="266700"/>
            </a:xfrm>
            <a:prstGeom prst="straightConnector1">
              <a:avLst/>
            </a:prstGeom>
            <a:noFill/>
            <a:ln cap="flat" cmpd="sng" w="19050">
              <a:solidFill>
                <a:schemeClr val="dk2"/>
              </a:solidFill>
              <a:prstDash val="solid"/>
              <a:round/>
              <a:headEnd len="med" w="med" type="none"/>
              <a:tailEnd len="med" w="med" type="none"/>
            </a:ln>
          </p:spPr>
        </p:cxnSp>
        <p:cxnSp>
          <p:nvCxnSpPr>
            <p:cNvPr id="760" name="Google Shape;760;p37"/>
            <p:cNvCxnSpPr>
              <a:stCxn id="754" idx="0"/>
              <a:endCxn id="758" idx="2"/>
            </p:cNvCxnSpPr>
            <p:nvPr/>
          </p:nvCxnSpPr>
          <p:spPr>
            <a:xfrm rot="10800000">
              <a:off x="4893675" y="3883725"/>
              <a:ext cx="457200" cy="285000"/>
            </a:xfrm>
            <a:prstGeom prst="straightConnector1">
              <a:avLst/>
            </a:prstGeom>
            <a:noFill/>
            <a:ln cap="flat" cmpd="sng" w="19050">
              <a:solidFill>
                <a:schemeClr val="dk2"/>
              </a:solidFill>
              <a:prstDash val="solid"/>
              <a:round/>
              <a:headEnd len="med" w="med" type="none"/>
              <a:tailEnd len="med" w="med" type="none"/>
            </a:ln>
          </p:spPr>
        </p:cxnSp>
        <p:sp>
          <p:nvSpPr>
            <p:cNvPr id="761" name="Google Shape;761;p37"/>
            <p:cNvSpPr/>
            <p:nvPr/>
          </p:nvSpPr>
          <p:spPr>
            <a:xfrm>
              <a:off x="5757400" y="416872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19</a:t>
              </a:r>
              <a:endParaRPr b="1" sz="1600">
                <a:solidFill>
                  <a:schemeClr val="dk2"/>
                </a:solidFill>
                <a:latin typeface="Roboto"/>
                <a:ea typeface="Roboto"/>
                <a:cs typeface="Roboto"/>
                <a:sym typeface="Roboto"/>
              </a:endParaRPr>
            </a:p>
          </p:txBody>
        </p:sp>
        <p:cxnSp>
          <p:nvCxnSpPr>
            <p:cNvPr id="762" name="Google Shape;762;p37"/>
            <p:cNvCxnSpPr>
              <a:stCxn id="761" idx="0"/>
            </p:cNvCxnSpPr>
            <p:nvPr/>
          </p:nvCxnSpPr>
          <p:spPr>
            <a:xfrm flipH="1" rot="10800000">
              <a:off x="6002650" y="3902025"/>
              <a:ext cx="114900" cy="266700"/>
            </a:xfrm>
            <a:prstGeom prst="straightConnector1">
              <a:avLst/>
            </a:prstGeom>
            <a:noFill/>
            <a:ln cap="flat" cmpd="sng" w="19050">
              <a:solidFill>
                <a:schemeClr val="dk2"/>
              </a:solidFill>
              <a:prstDash val="solid"/>
              <a:round/>
              <a:headEnd len="med" w="med" type="none"/>
              <a:tailEnd len="med" w="med" type="none"/>
            </a:ln>
          </p:spPr>
        </p:cxnSp>
        <p:sp>
          <p:nvSpPr>
            <p:cNvPr id="763" name="Google Shape;763;p37"/>
            <p:cNvSpPr/>
            <p:nvPr/>
          </p:nvSpPr>
          <p:spPr>
            <a:xfrm>
              <a:off x="6350821" y="41648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22</a:t>
              </a:r>
              <a:endParaRPr b="1" sz="1600">
                <a:solidFill>
                  <a:schemeClr val="dk2"/>
                </a:solidFill>
                <a:latin typeface="Roboto"/>
                <a:ea typeface="Roboto"/>
                <a:cs typeface="Roboto"/>
                <a:sym typeface="Roboto"/>
              </a:endParaRPr>
            </a:p>
          </p:txBody>
        </p:sp>
        <p:cxnSp>
          <p:nvCxnSpPr>
            <p:cNvPr id="764" name="Google Shape;764;p37"/>
            <p:cNvCxnSpPr>
              <a:stCxn id="763" idx="0"/>
              <a:endCxn id="756" idx="2"/>
            </p:cNvCxnSpPr>
            <p:nvPr/>
          </p:nvCxnSpPr>
          <p:spPr>
            <a:xfrm rot="10800000">
              <a:off x="6493771" y="3896975"/>
              <a:ext cx="102300" cy="267900"/>
            </a:xfrm>
            <a:prstGeom prst="straightConnector1">
              <a:avLst/>
            </a:prstGeom>
            <a:noFill/>
            <a:ln cap="flat" cmpd="sng" w="19050">
              <a:solidFill>
                <a:schemeClr val="dk2"/>
              </a:solidFill>
              <a:prstDash val="solid"/>
              <a:round/>
              <a:headEnd len="med" w="med" type="none"/>
              <a:tailEnd len="med" w="med" type="none"/>
            </a:ln>
          </p:spPr>
        </p:cxnSp>
        <p:sp>
          <p:nvSpPr>
            <p:cNvPr id="765" name="Google Shape;765;p37"/>
            <p:cNvSpPr/>
            <p:nvPr/>
          </p:nvSpPr>
          <p:spPr>
            <a:xfrm>
              <a:off x="5367521" y="2949125"/>
              <a:ext cx="4905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17</a:t>
              </a:r>
              <a:endParaRPr b="1" sz="1600">
                <a:solidFill>
                  <a:schemeClr val="dk2"/>
                </a:solidFill>
                <a:latin typeface="Roboto"/>
                <a:ea typeface="Roboto"/>
                <a:cs typeface="Roboto"/>
                <a:sym typeface="Roboto"/>
              </a:endParaRPr>
            </a:p>
          </p:txBody>
        </p:sp>
        <p:sp>
          <p:nvSpPr>
            <p:cNvPr id="758" name="Google Shape;758;p37"/>
            <p:cNvSpPr/>
            <p:nvPr/>
          </p:nvSpPr>
          <p:spPr>
            <a:xfrm>
              <a:off x="4648425" y="3558925"/>
              <a:ext cx="490500" cy="32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13</a:t>
              </a:r>
              <a:endParaRPr b="1" sz="1600">
                <a:solidFill>
                  <a:schemeClr val="dk2"/>
                </a:solidFill>
                <a:latin typeface="Roboto"/>
                <a:ea typeface="Roboto"/>
                <a:cs typeface="Roboto"/>
                <a:sym typeface="Roboto"/>
              </a:endParaRPr>
            </a:p>
          </p:txBody>
        </p:sp>
        <p:cxnSp>
          <p:nvCxnSpPr>
            <p:cNvPr id="766" name="Google Shape;766;p37"/>
            <p:cNvCxnSpPr>
              <a:stCxn id="758" idx="0"/>
              <a:endCxn id="765" idx="2"/>
            </p:cNvCxnSpPr>
            <p:nvPr/>
          </p:nvCxnSpPr>
          <p:spPr>
            <a:xfrm flipH="1" rot="10800000">
              <a:off x="4893675" y="3273925"/>
              <a:ext cx="719100" cy="285000"/>
            </a:xfrm>
            <a:prstGeom prst="straightConnector1">
              <a:avLst/>
            </a:prstGeom>
            <a:noFill/>
            <a:ln cap="flat" cmpd="sng" w="19050">
              <a:solidFill>
                <a:schemeClr val="dk2"/>
              </a:solidFill>
              <a:prstDash val="solid"/>
              <a:round/>
              <a:headEnd len="med" w="med" type="none"/>
              <a:tailEnd len="med" w="med" type="none"/>
            </a:ln>
          </p:spPr>
        </p:cxnSp>
        <p:cxnSp>
          <p:nvCxnSpPr>
            <p:cNvPr id="767" name="Google Shape;767;p37"/>
            <p:cNvCxnSpPr>
              <a:stCxn id="765" idx="2"/>
              <a:endCxn id="756" idx="0"/>
            </p:cNvCxnSpPr>
            <p:nvPr/>
          </p:nvCxnSpPr>
          <p:spPr>
            <a:xfrm>
              <a:off x="5612771" y="3274025"/>
              <a:ext cx="880800" cy="2979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38"/>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 2-3-4, and B-Trees</a:t>
            </a:r>
            <a:endParaRPr/>
          </a:p>
        </p:txBody>
      </p:sp>
      <p:sp>
        <p:nvSpPr>
          <p:cNvPr id="773" name="Google Shape;773;p38"/>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limit L=3 keys in each node. Formally, this is called a </a:t>
            </a:r>
            <a:r>
              <a:rPr b="1" lang="en">
                <a:solidFill>
                  <a:schemeClr val="accent1"/>
                </a:solidFill>
              </a:rPr>
              <a:t>2-3-4 Tree</a:t>
            </a:r>
            <a:r>
              <a:rPr lang="en"/>
              <a:t>: each non-leaf node can have 2, 3, or 4 children.</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solidFill>
                  <a:schemeClr val="accent1"/>
                </a:solidFill>
              </a:rPr>
              <a:t>2-3 Tree</a:t>
            </a:r>
            <a:r>
              <a:rPr lang="en"/>
              <a:t>. Choose L=2 keys. Each non-leaf node can have 2 or 3 children.</a:t>
            </a:r>
            <a:endParaRPr/>
          </a:p>
          <a:p>
            <a:pPr indent="0" lvl="0" marL="0" rtl="0" algn="l">
              <a:spcBef>
                <a:spcPts val="800"/>
              </a:spcBef>
              <a:spcAft>
                <a:spcPts val="0"/>
              </a:spcAft>
              <a:buNone/>
            </a:pPr>
            <a:r>
              <a:t/>
            </a:r>
            <a:endParaRPr/>
          </a:p>
          <a:p>
            <a:pPr indent="0" lvl="0" marL="0" rtl="0" algn="l">
              <a:spcBef>
                <a:spcPts val="800"/>
              </a:spcBef>
              <a:spcAft>
                <a:spcPts val="800"/>
              </a:spcAft>
              <a:buNone/>
            </a:pPr>
            <a:r>
              <a:rPr b="1" lang="en">
                <a:solidFill>
                  <a:schemeClr val="accent1"/>
                </a:solidFill>
              </a:rPr>
              <a:t>B-Trees</a:t>
            </a:r>
            <a:r>
              <a:rPr lang="en"/>
              <a:t> are the generalization of this idea for any choice of L.</a:t>
            </a:r>
            <a:endParaRPr/>
          </a:p>
        </p:txBody>
      </p:sp>
      <p:sp>
        <p:nvSpPr>
          <p:cNvPr id="774" name="Google Shape;77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75" name="Google Shape;775;p38"/>
          <p:cNvGrpSpPr/>
          <p:nvPr/>
        </p:nvGrpSpPr>
        <p:grpSpPr>
          <a:xfrm>
            <a:off x="4389120" y="480275"/>
            <a:ext cx="4481400" cy="1965900"/>
            <a:chOff x="4439075" y="287225"/>
            <a:chExt cx="4481400" cy="1965900"/>
          </a:xfrm>
        </p:grpSpPr>
        <p:sp>
          <p:nvSpPr>
            <p:cNvPr id="776" name="Google Shape;776;p38"/>
            <p:cNvSpPr/>
            <p:nvPr/>
          </p:nvSpPr>
          <p:spPr>
            <a:xfrm>
              <a:off x="4439075" y="287225"/>
              <a:ext cx="4481400" cy="1965900"/>
            </a:xfrm>
            <a:prstGeom prst="roundRect">
              <a:avLst>
                <a:gd fmla="val 10979" name="adj"/>
              </a:avLst>
            </a:prstGeom>
            <a:noFill/>
            <a:ln cap="flat" cmpd="sng" w="28575">
              <a:solidFill>
                <a:srgbClr val="B6D7A8"/>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600">
                  <a:solidFill>
                    <a:schemeClr val="accent3"/>
                  </a:solidFill>
                  <a:latin typeface="Roboto"/>
                  <a:ea typeface="Roboto"/>
                  <a:cs typeface="Roboto"/>
                  <a:sym typeface="Roboto"/>
                </a:rPr>
                <a:t>2-3-4 Tree</a:t>
              </a:r>
              <a:endParaRPr sz="1600">
                <a:solidFill>
                  <a:schemeClr val="dk2"/>
                </a:solidFill>
                <a:latin typeface="Roboto"/>
                <a:ea typeface="Roboto"/>
                <a:cs typeface="Roboto"/>
                <a:sym typeface="Roboto"/>
              </a:endParaRPr>
            </a:p>
            <a:p>
              <a:pPr indent="0" lvl="0" marL="0" rtl="0" algn="l">
                <a:lnSpc>
                  <a:spcPct val="115000"/>
                </a:lnSpc>
                <a:spcBef>
                  <a:spcPts val="800"/>
                </a:spcBef>
                <a:spcAft>
                  <a:spcPts val="0"/>
                </a:spcAft>
                <a:buNone/>
              </a:pPr>
              <a:r>
                <a:t/>
              </a:r>
              <a:endParaRPr sz="1600">
                <a:solidFill>
                  <a:schemeClr val="dk2"/>
                </a:solidFill>
                <a:latin typeface="Roboto"/>
                <a:ea typeface="Roboto"/>
                <a:cs typeface="Roboto"/>
                <a:sym typeface="Roboto"/>
              </a:endParaRPr>
            </a:p>
            <a:p>
              <a:pPr indent="0" lvl="0" marL="0" rtl="0" algn="l">
                <a:lnSpc>
                  <a:spcPct val="115000"/>
                </a:lnSpc>
                <a:spcBef>
                  <a:spcPts val="800"/>
                </a:spcBef>
                <a:spcAft>
                  <a:spcPts val="0"/>
                </a:spcAft>
                <a:buNone/>
              </a:pPr>
              <a:r>
                <a:t/>
              </a:r>
              <a:endParaRPr sz="1600">
                <a:solidFill>
                  <a:schemeClr val="dk2"/>
                </a:solidFill>
                <a:latin typeface="Roboto"/>
                <a:ea typeface="Roboto"/>
                <a:cs typeface="Roboto"/>
                <a:sym typeface="Roboto"/>
              </a:endParaRPr>
            </a:p>
            <a:p>
              <a:pPr indent="0" lvl="0" marL="0" rtl="0" algn="l">
                <a:lnSpc>
                  <a:spcPct val="115000"/>
                </a:lnSpc>
                <a:spcBef>
                  <a:spcPts val="800"/>
                </a:spcBef>
                <a:spcAft>
                  <a:spcPts val="0"/>
                </a:spcAft>
                <a:buNone/>
              </a:pPr>
              <a:r>
                <a:t/>
              </a:r>
              <a:endParaRPr sz="1600">
                <a:solidFill>
                  <a:schemeClr val="dk2"/>
                </a:solidFill>
                <a:latin typeface="Roboto"/>
                <a:ea typeface="Roboto"/>
                <a:cs typeface="Roboto"/>
                <a:sym typeface="Roboto"/>
              </a:endParaRPr>
            </a:p>
            <a:p>
              <a:pPr indent="0" lvl="0" marL="0" rtl="0" algn="l">
                <a:lnSpc>
                  <a:spcPct val="115000"/>
                </a:lnSpc>
                <a:spcBef>
                  <a:spcPts val="800"/>
                </a:spcBef>
                <a:spcAft>
                  <a:spcPts val="800"/>
                </a:spcAft>
                <a:buNone/>
              </a:pPr>
              <a:r>
                <a:rPr lang="en" sz="1600">
                  <a:solidFill>
                    <a:schemeClr val="dk2"/>
                  </a:solidFill>
                  <a:latin typeface="Roboto"/>
                  <a:ea typeface="Roboto"/>
                  <a:cs typeface="Roboto"/>
                  <a:sym typeface="Roboto"/>
                </a:rPr>
                <a:t>Max </a:t>
              </a:r>
              <a:r>
                <a:rPr b="1" lang="en" sz="1600">
                  <a:solidFill>
                    <a:schemeClr val="dk2"/>
                  </a:solidFill>
                  <a:latin typeface="Roboto"/>
                  <a:ea typeface="Roboto"/>
                  <a:cs typeface="Roboto"/>
                  <a:sym typeface="Roboto"/>
                </a:rPr>
                <a:t>3</a:t>
              </a:r>
              <a:r>
                <a:rPr lang="en" sz="1600">
                  <a:solidFill>
                    <a:schemeClr val="dk2"/>
                  </a:solidFill>
                  <a:latin typeface="Roboto"/>
                  <a:ea typeface="Roboto"/>
                  <a:cs typeface="Roboto"/>
                  <a:sym typeface="Roboto"/>
                </a:rPr>
                <a:t> keys and </a:t>
              </a:r>
              <a:r>
                <a:rPr b="1" lang="en" sz="1600">
                  <a:solidFill>
                    <a:schemeClr val="dk2"/>
                  </a:solidFill>
                  <a:latin typeface="Roboto"/>
                  <a:ea typeface="Roboto"/>
                  <a:cs typeface="Roboto"/>
                  <a:sym typeface="Roboto"/>
                </a:rPr>
                <a:t>4</a:t>
              </a:r>
              <a:r>
                <a:rPr lang="en" sz="1600">
                  <a:solidFill>
                    <a:schemeClr val="dk2"/>
                  </a:solidFill>
                  <a:latin typeface="Roboto"/>
                  <a:ea typeface="Roboto"/>
                  <a:cs typeface="Roboto"/>
                  <a:sym typeface="Roboto"/>
                </a:rPr>
                <a:t> non-null children per node.</a:t>
              </a:r>
              <a:endParaRPr b="1" sz="1600">
                <a:solidFill>
                  <a:schemeClr val="accent3"/>
                </a:solidFill>
                <a:latin typeface="Roboto"/>
                <a:ea typeface="Roboto"/>
                <a:cs typeface="Roboto"/>
                <a:sym typeface="Roboto"/>
              </a:endParaRPr>
            </a:p>
          </p:txBody>
        </p:sp>
        <p:grpSp>
          <p:nvGrpSpPr>
            <p:cNvPr id="777" name="Google Shape;777;p38"/>
            <p:cNvGrpSpPr/>
            <p:nvPr/>
          </p:nvGrpSpPr>
          <p:grpSpPr>
            <a:xfrm>
              <a:off x="4573677" y="392616"/>
              <a:ext cx="4226323" cy="1466060"/>
              <a:chOff x="3263027" y="3006650"/>
              <a:chExt cx="4226323" cy="1466060"/>
            </a:xfrm>
          </p:grpSpPr>
          <p:sp>
            <p:nvSpPr>
              <p:cNvPr id="778" name="Google Shape;778;p38"/>
              <p:cNvSpPr/>
              <p:nvPr/>
            </p:nvSpPr>
            <p:spPr>
              <a:xfrm>
                <a:off x="5893950" y="3603400"/>
                <a:ext cx="8379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s u w</a:t>
                </a:r>
                <a:endParaRPr b="1" sz="1600">
                  <a:solidFill>
                    <a:schemeClr val="dk2"/>
                  </a:solidFill>
                  <a:latin typeface="Roboto"/>
                  <a:ea typeface="Roboto"/>
                  <a:cs typeface="Roboto"/>
                  <a:sym typeface="Roboto"/>
                </a:endParaRPr>
              </a:p>
            </p:txBody>
          </p:sp>
          <p:sp>
            <p:nvSpPr>
              <p:cNvPr id="779" name="Google Shape;779;p38"/>
              <p:cNvSpPr/>
              <p:nvPr/>
            </p:nvSpPr>
            <p:spPr>
              <a:xfrm>
                <a:off x="5472238" y="4147810"/>
                <a:ext cx="3666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r</a:t>
                </a:r>
                <a:endParaRPr b="1" sz="1600">
                  <a:solidFill>
                    <a:schemeClr val="dk2"/>
                  </a:solidFill>
                  <a:latin typeface="Roboto"/>
                  <a:ea typeface="Roboto"/>
                  <a:cs typeface="Roboto"/>
                  <a:sym typeface="Roboto"/>
                </a:endParaRPr>
              </a:p>
            </p:txBody>
          </p:sp>
          <p:cxnSp>
            <p:nvCxnSpPr>
              <p:cNvPr id="780" name="Google Shape;780;p38"/>
              <p:cNvCxnSpPr>
                <a:stCxn id="779" idx="0"/>
              </p:cNvCxnSpPr>
              <p:nvPr/>
            </p:nvCxnSpPr>
            <p:spPr>
              <a:xfrm flipH="1" rot="10800000">
                <a:off x="5655538" y="3936910"/>
                <a:ext cx="313500" cy="210900"/>
              </a:xfrm>
              <a:prstGeom prst="straightConnector1">
                <a:avLst/>
              </a:prstGeom>
              <a:noFill/>
              <a:ln cap="flat" cmpd="sng" w="19050">
                <a:solidFill>
                  <a:schemeClr val="dk2"/>
                </a:solidFill>
                <a:prstDash val="solid"/>
                <a:round/>
                <a:headEnd len="med" w="med" type="none"/>
                <a:tailEnd len="med" w="med" type="none"/>
              </a:ln>
            </p:spPr>
          </p:cxnSp>
          <p:sp>
            <p:nvSpPr>
              <p:cNvPr id="781" name="Google Shape;781;p38"/>
              <p:cNvSpPr/>
              <p:nvPr/>
            </p:nvSpPr>
            <p:spPr>
              <a:xfrm>
                <a:off x="6871051" y="4147810"/>
                <a:ext cx="6183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y z</a:t>
                </a:r>
                <a:endParaRPr b="1" sz="1600">
                  <a:solidFill>
                    <a:schemeClr val="dk2"/>
                  </a:solidFill>
                  <a:latin typeface="Roboto"/>
                  <a:ea typeface="Roboto"/>
                  <a:cs typeface="Roboto"/>
                  <a:sym typeface="Roboto"/>
                </a:endParaRPr>
              </a:p>
            </p:txBody>
          </p:sp>
          <p:cxnSp>
            <p:nvCxnSpPr>
              <p:cNvPr id="782" name="Google Shape;782;p38"/>
              <p:cNvCxnSpPr>
                <a:stCxn id="781" idx="0"/>
              </p:cNvCxnSpPr>
              <p:nvPr/>
            </p:nvCxnSpPr>
            <p:spPr>
              <a:xfrm rot="10800000">
                <a:off x="6745201" y="3936910"/>
                <a:ext cx="435000" cy="210900"/>
              </a:xfrm>
              <a:prstGeom prst="straightConnector1">
                <a:avLst/>
              </a:prstGeom>
              <a:noFill/>
              <a:ln cap="flat" cmpd="sng" w="19050">
                <a:solidFill>
                  <a:schemeClr val="dk2"/>
                </a:solidFill>
                <a:prstDash val="solid"/>
                <a:round/>
                <a:headEnd len="med" w="med" type="none"/>
                <a:tailEnd len="med" w="med" type="none"/>
              </a:ln>
            </p:spPr>
          </p:cxnSp>
          <p:sp>
            <p:nvSpPr>
              <p:cNvPr id="783" name="Google Shape;783;p38"/>
              <p:cNvSpPr/>
              <p:nvPr/>
            </p:nvSpPr>
            <p:spPr>
              <a:xfrm>
                <a:off x="5986107" y="4147810"/>
                <a:ext cx="3666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t</a:t>
                </a:r>
                <a:endParaRPr b="1" sz="1600">
                  <a:solidFill>
                    <a:schemeClr val="dk2"/>
                  </a:solidFill>
                  <a:latin typeface="Roboto"/>
                  <a:ea typeface="Roboto"/>
                  <a:cs typeface="Roboto"/>
                  <a:sym typeface="Roboto"/>
                </a:endParaRPr>
              </a:p>
            </p:txBody>
          </p:sp>
          <p:cxnSp>
            <p:nvCxnSpPr>
              <p:cNvPr id="784" name="Google Shape;784;p38"/>
              <p:cNvCxnSpPr>
                <a:stCxn id="783" idx="0"/>
              </p:cNvCxnSpPr>
              <p:nvPr/>
            </p:nvCxnSpPr>
            <p:spPr>
              <a:xfrm flipH="1" rot="10800000">
                <a:off x="6169407" y="3936910"/>
                <a:ext cx="39600" cy="210900"/>
              </a:xfrm>
              <a:prstGeom prst="straightConnector1">
                <a:avLst/>
              </a:prstGeom>
              <a:noFill/>
              <a:ln cap="flat" cmpd="sng" w="19050">
                <a:solidFill>
                  <a:schemeClr val="dk2"/>
                </a:solidFill>
                <a:prstDash val="solid"/>
                <a:round/>
                <a:headEnd len="med" w="med" type="none"/>
                <a:tailEnd len="med" w="med" type="none"/>
              </a:ln>
            </p:spPr>
          </p:cxnSp>
          <p:grpSp>
            <p:nvGrpSpPr>
              <p:cNvPr id="785" name="Google Shape;785;p38"/>
              <p:cNvGrpSpPr/>
              <p:nvPr/>
            </p:nvGrpSpPr>
            <p:grpSpPr>
              <a:xfrm>
                <a:off x="4562671" y="3580225"/>
                <a:ext cx="838008" cy="892485"/>
                <a:chOff x="6010471" y="4037425"/>
                <a:chExt cx="838008" cy="892485"/>
              </a:xfrm>
            </p:grpSpPr>
            <p:sp>
              <p:nvSpPr>
                <p:cNvPr id="786" name="Google Shape;786;p38"/>
                <p:cNvSpPr/>
                <p:nvPr/>
              </p:nvSpPr>
              <p:spPr>
                <a:xfrm>
                  <a:off x="6010471" y="4605010"/>
                  <a:ext cx="3168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n</a:t>
                  </a:r>
                  <a:endParaRPr b="1" sz="1600">
                    <a:solidFill>
                      <a:schemeClr val="dk2"/>
                    </a:solidFill>
                    <a:latin typeface="Roboto"/>
                    <a:ea typeface="Roboto"/>
                    <a:cs typeface="Roboto"/>
                    <a:sym typeface="Roboto"/>
                  </a:endParaRPr>
                </a:p>
              </p:txBody>
            </p:sp>
            <p:cxnSp>
              <p:nvCxnSpPr>
                <p:cNvPr id="787" name="Google Shape;787;p38"/>
                <p:cNvCxnSpPr>
                  <a:stCxn id="786" idx="0"/>
                  <a:endCxn id="788" idx="2"/>
                </p:cNvCxnSpPr>
                <p:nvPr/>
              </p:nvCxnSpPr>
              <p:spPr>
                <a:xfrm flipH="1" rot="10800000">
                  <a:off x="6168871" y="4362310"/>
                  <a:ext cx="279600" cy="242700"/>
                </a:xfrm>
                <a:prstGeom prst="straightConnector1">
                  <a:avLst/>
                </a:prstGeom>
                <a:noFill/>
                <a:ln cap="flat" cmpd="sng" w="19050">
                  <a:solidFill>
                    <a:schemeClr val="dk2"/>
                  </a:solidFill>
                  <a:prstDash val="solid"/>
                  <a:round/>
                  <a:headEnd len="med" w="med" type="none"/>
                  <a:tailEnd len="med" w="med" type="none"/>
                </a:ln>
              </p:spPr>
            </p:cxnSp>
            <p:sp>
              <p:nvSpPr>
                <p:cNvPr id="789" name="Google Shape;789;p38"/>
                <p:cNvSpPr/>
                <p:nvPr/>
              </p:nvSpPr>
              <p:spPr>
                <a:xfrm>
                  <a:off x="6481879" y="4605010"/>
                  <a:ext cx="3666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p</a:t>
                  </a:r>
                  <a:endParaRPr b="1" sz="1600">
                    <a:solidFill>
                      <a:schemeClr val="dk2"/>
                    </a:solidFill>
                    <a:latin typeface="Roboto"/>
                    <a:ea typeface="Roboto"/>
                    <a:cs typeface="Roboto"/>
                    <a:sym typeface="Roboto"/>
                  </a:endParaRPr>
                </a:p>
              </p:txBody>
            </p:sp>
            <p:cxnSp>
              <p:nvCxnSpPr>
                <p:cNvPr id="790" name="Google Shape;790;p38"/>
                <p:cNvCxnSpPr>
                  <a:stCxn id="788" idx="2"/>
                  <a:endCxn id="789" idx="0"/>
                </p:cNvCxnSpPr>
                <p:nvPr/>
              </p:nvCxnSpPr>
              <p:spPr>
                <a:xfrm>
                  <a:off x="6448483" y="4362325"/>
                  <a:ext cx="216600" cy="242700"/>
                </a:xfrm>
                <a:prstGeom prst="straightConnector1">
                  <a:avLst/>
                </a:prstGeom>
                <a:noFill/>
                <a:ln cap="flat" cmpd="sng" w="19050">
                  <a:solidFill>
                    <a:schemeClr val="dk2"/>
                  </a:solidFill>
                  <a:prstDash val="solid"/>
                  <a:round/>
                  <a:headEnd len="med" w="med" type="none"/>
                  <a:tailEnd len="med" w="med" type="none"/>
                </a:ln>
              </p:spPr>
            </p:cxnSp>
            <p:sp>
              <p:nvSpPr>
                <p:cNvPr id="788" name="Google Shape;788;p38"/>
                <p:cNvSpPr/>
                <p:nvPr/>
              </p:nvSpPr>
              <p:spPr>
                <a:xfrm>
                  <a:off x="6279433" y="4037425"/>
                  <a:ext cx="338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o</a:t>
                  </a:r>
                  <a:endParaRPr b="1" sz="1600">
                    <a:solidFill>
                      <a:schemeClr val="dk2"/>
                    </a:solidFill>
                    <a:latin typeface="Roboto"/>
                    <a:ea typeface="Roboto"/>
                    <a:cs typeface="Roboto"/>
                    <a:sym typeface="Roboto"/>
                  </a:endParaRPr>
                </a:p>
              </p:txBody>
            </p:sp>
          </p:grpSp>
          <p:grpSp>
            <p:nvGrpSpPr>
              <p:cNvPr id="791" name="Google Shape;791;p38"/>
              <p:cNvGrpSpPr/>
              <p:nvPr/>
            </p:nvGrpSpPr>
            <p:grpSpPr>
              <a:xfrm>
                <a:off x="3263027" y="3006650"/>
                <a:ext cx="3049872" cy="1466060"/>
                <a:chOff x="4710827" y="3463850"/>
                <a:chExt cx="3049872" cy="1466060"/>
              </a:xfrm>
            </p:grpSpPr>
            <p:grpSp>
              <p:nvGrpSpPr>
                <p:cNvPr id="792" name="Google Shape;792;p38"/>
                <p:cNvGrpSpPr/>
                <p:nvPr/>
              </p:nvGrpSpPr>
              <p:grpSpPr>
                <a:xfrm>
                  <a:off x="4710827" y="3463850"/>
                  <a:ext cx="2059446" cy="1466060"/>
                  <a:chOff x="4710827" y="3463850"/>
                  <a:chExt cx="2059446" cy="1466060"/>
                </a:xfrm>
              </p:grpSpPr>
              <p:sp>
                <p:nvSpPr>
                  <p:cNvPr id="793" name="Google Shape;793;p38"/>
                  <p:cNvSpPr/>
                  <p:nvPr/>
                </p:nvSpPr>
                <p:spPr>
                  <a:xfrm>
                    <a:off x="5048916" y="40605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e</a:t>
                    </a:r>
                    <a:endParaRPr b="1" sz="1600">
                      <a:solidFill>
                        <a:schemeClr val="dk2"/>
                      </a:solidFill>
                      <a:latin typeface="Roboto"/>
                      <a:ea typeface="Roboto"/>
                      <a:cs typeface="Roboto"/>
                      <a:sym typeface="Roboto"/>
                    </a:endParaRPr>
                  </a:p>
                </p:txBody>
              </p:sp>
              <p:sp>
                <p:nvSpPr>
                  <p:cNvPr id="794" name="Google Shape;794;p38"/>
                  <p:cNvSpPr/>
                  <p:nvPr/>
                </p:nvSpPr>
                <p:spPr>
                  <a:xfrm>
                    <a:off x="4710827" y="460501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b</a:t>
                    </a:r>
                    <a:endParaRPr b="1" sz="1600">
                      <a:solidFill>
                        <a:schemeClr val="dk2"/>
                      </a:solidFill>
                      <a:latin typeface="Roboto"/>
                      <a:ea typeface="Roboto"/>
                      <a:cs typeface="Roboto"/>
                      <a:sym typeface="Roboto"/>
                    </a:endParaRPr>
                  </a:p>
                </p:txBody>
              </p:sp>
              <p:sp>
                <p:nvSpPr>
                  <p:cNvPr id="795" name="Google Shape;795;p38"/>
                  <p:cNvSpPr/>
                  <p:nvPr/>
                </p:nvSpPr>
                <p:spPr>
                  <a:xfrm>
                    <a:off x="5388104" y="460501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g</a:t>
                    </a:r>
                    <a:endParaRPr b="1" sz="1600">
                      <a:solidFill>
                        <a:schemeClr val="dk2"/>
                      </a:solidFill>
                      <a:latin typeface="Roboto"/>
                      <a:ea typeface="Roboto"/>
                      <a:cs typeface="Roboto"/>
                      <a:sym typeface="Roboto"/>
                    </a:endParaRPr>
                  </a:p>
                </p:txBody>
              </p:sp>
              <p:cxnSp>
                <p:nvCxnSpPr>
                  <p:cNvPr id="796" name="Google Shape;796;p38"/>
                  <p:cNvCxnSpPr>
                    <a:stCxn id="794" idx="0"/>
                    <a:endCxn id="793" idx="2"/>
                  </p:cNvCxnSpPr>
                  <p:nvPr/>
                </p:nvCxnSpPr>
                <p:spPr>
                  <a:xfrm flipH="1" rot="10800000">
                    <a:off x="4956077" y="4385410"/>
                    <a:ext cx="338100" cy="219600"/>
                  </a:xfrm>
                  <a:prstGeom prst="straightConnector1">
                    <a:avLst/>
                  </a:prstGeom>
                  <a:noFill/>
                  <a:ln cap="flat" cmpd="sng" w="19050">
                    <a:solidFill>
                      <a:schemeClr val="dk2"/>
                    </a:solidFill>
                    <a:prstDash val="solid"/>
                    <a:round/>
                    <a:headEnd len="med" w="med" type="none"/>
                    <a:tailEnd len="med" w="med" type="none"/>
                  </a:ln>
                </p:spPr>
              </p:cxnSp>
              <p:cxnSp>
                <p:nvCxnSpPr>
                  <p:cNvPr id="797" name="Google Shape;797;p38"/>
                  <p:cNvCxnSpPr>
                    <a:stCxn id="795" idx="0"/>
                    <a:endCxn id="793" idx="2"/>
                  </p:cNvCxnSpPr>
                  <p:nvPr/>
                </p:nvCxnSpPr>
                <p:spPr>
                  <a:xfrm rot="10800000">
                    <a:off x="5294054" y="4385410"/>
                    <a:ext cx="339300" cy="219600"/>
                  </a:xfrm>
                  <a:prstGeom prst="straightConnector1">
                    <a:avLst/>
                  </a:prstGeom>
                  <a:noFill/>
                  <a:ln cap="flat" cmpd="sng" w="19050">
                    <a:solidFill>
                      <a:schemeClr val="dk2"/>
                    </a:solidFill>
                    <a:prstDash val="solid"/>
                    <a:round/>
                    <a:headEnd len="med" w="med" type="none"/>
                    <a:tailEnd len="med" w="med" type="none"/>
                  </a:ln>
                </p:spPr>
              </p:cxnSp>
              <p:sp>
                <p:nvSpPr>
                  <p:cNvPr id="798" name="Google Shape;798;p38"/>
                  <p:cNvSpPr/>
                  <p:nvPr/>
                </p:nvSpPr>
                <p:spPr>
                  <a:xfrm>
                    <a:off x="6134273" y="3463850"/>
                    <a:ext cx="636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m q</a:t>
                    </a:r>
                    <a:endParaRPr b="1" sz="1600">
                      <a:solidFill>
                        <a:schemeClr val="dk2"/>
                      </a:solidFill>
                      <a:latin typeface="Roboto"/>
                      <a:ea typeface="Roboto"/>
                      <a:cs typeface="Roboto"/>
                      <a:sym typeface="Roboto"/>
                    </a:endParaRPr>
                  </a:p>
                </p:txBody>
              </p:sp>
              <p:cxnSp>
                <p:nvCxnSpPr>
                  <p:cNvPr id="799" name="Google Shape;799;p38"/>
                  <p:cNvCxnSpPr>
                    <a:endCxn id="793" idx="0"/>
                  </p:cNvCxnSpPr>
                  <p:nvPr/>
                </p:nvCxnSpPr>
                <p:spPr>
                  <a:xfrm flipH="1">
                    <a:off x="5294166" y="3789675"/>
                    <a:ext cx="907200" cy="270900"/>
                  </a:xfrm>
                  <a:prstGeom prst="straightConnector1">
                    <a:avLst/>
                  </a:prstGeom>
                  <a:noFill/>
                  <a:ln cap="flat" cmpd="sng" w="19050">
                    <a:solidFill>
                      <a:schemeClr val="dk2"/>
                    </a:solidFill>
                    <a:prstDash val="solid"/>
                    <a:round/>
                    <a:headEnd len="med" w="med" type="none"/>
                    <a:tailEnd len="med" w="med" type="none"/>
                  </a:ln>
                </p:spPr>
              </p:cxnSp>
            </p:grpSp>
            <p:cxnSp>
              <p:nvCxnSpPr>
                <p:cNvPr id="800" name="Google Shape;800;p38"/>
                <p:cNvCxnSpPr>
                  <a:endCxn id="778" idx="0"/>
                </p:cNvCxnSpPr>
                <p:nvPr/>
              </p:nvCxnSpPr>
              <p:spPr>
                <a:xfrm>
                  <a:off x="6723600" y="3789700"/>
                  <a:ext cx="1037100" cy="270900"/>
                </a:xfrm>
                <a:prstGeom prst="straightConnector1">
                  <a:avLst/>
                </a:prstGeom>
                <a:noFill/>
                <a:ln cap="flat" cmpd="sng" w="19050">
                  <a:solidFill>
                    <a:schemeClr val="dk2"/>
                  </a:solidFill>
                  <a:prstDash val="solid"/>
                  <a:round/>
                  <a:headEnd len="med" w="med" type="none"/>
                  <a:tailEnd len="med" w="med" type="none"/>
                </a:ln>
              </p:spPr>
            </p:cxnSp>
            <p:cxnSp>
              <p:nvCxnSpPr>
                <p:cNvPr id="801" name="Google Shape;801;p38"/>
                <p:cNvCxnSpPr>
                  <a:stCxn id="788" idx="0"/>
                  <a:endCxn id="798" idx="2"/>
                </p:cNvCxnSpPr>
                <p:nvPr/>
              </p:nvCxnSpPr>
              <p:spPr>
                <a:xfrm flipH="1" rot="10800000">
                  <a:off x="6448483" y="3788725"/>
                  <a:ext cx="3900" cy="248700"/>
                </a:xfrm>
                <a:prstGeom prst="straightConnector1">
                  <a:avLst/>
                </a:prstGeom>
                <a:noFill/>
                <a:ln cap="flat" cmpd="sng" w="19050">
                  <a:solidFill>
                    <a:schemeClr val="dk2"/>
                  </a:solidFill>
                  <a:prstDash val="solid"/>
                  <a:round/>
                  <a:headEnd len="med" w="med" type="none"/>
                  <a:tailEnd len="med" w="med" type="none"/>
                </a:ln>
              </p:spPr>
            </p:cxnSp>
          </p:grpSp>
          <p:sp>
            <p:nvSpPr>
              <p:cNvPr id="802" name="Google Shape;802;p38"/>
              <p:cNvSpPr/>
              <p:nvPr/>
            </p:nvSpPr>
            <p:spPr>
              <a:xfrm>
                <a:off x="6446782" y="4147810"/>
                <a:ext cx="3666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v</a:t>
                </a:r>
                <a:endParaRPr b="1" sz="1600">
                  <a:solidFill>
                    <a:schemeClr val="dk2"/>
                  </a:solidFill>
                  <a:latin typeface="Roboto"/>
                  <a:ea typeface="Roboto"/>
                  <a:cs typeface="Roboto"/>
                  <a:sym typeface="Roboto"/>
                </a:endParaRPr>
              </a:p>
            </p:txBody>
          </p:sp>
          <p:cxnSp>
            <p:nvCxnSpPr>
              <p:cNvPr id="803" name="Google Shape;803;p38"/>
              <p:cNvCxnSpPr>
                <a:stCxn id="802" idx="0"/>
              </p:cNvCxnSpPr>
              <p:nvPr/>
            </p:nvCxnSpPr>
            <p:spPr>
              <a:xfrm rot="10800000">
                <a:off x="6462982" y="3936910"/>
                <a:ext cx="167100" cy="210900"/>
              </a:xfrm>
              <a:prstGeom prst="straightConnector1">
                <a:avLst/>
              </a:prstGeom>
              <a:noFill/>
              <a:ln cap="flat" cmpd="sng" w="19050">
                <a:solidFill>
                  <a:schemeClr val="dk2"/>
                </a:solidFill>
                <a:prstDash val="solid"/>
                <a:round/>
                <a:headEnd len="med" w="med" type="none"/>
                <a:tailEnd len="med" w="med" type="none"/>
              </a:ln>
            </p:spPr>
          </p:cxnSp>
        </p:grpSp>
      </p:grpSp>
      <p:grpSp>
        <p:nvGrpSpPr>
          <p:cNvPr id="804" name="Google Shape;804;p38"/>
          <p:cNvGrpSpPr/>
          <p:nvPr/>
        </p:nvGrpSpPr>
        <p:grpSpPr>
          <a:xfrm>
            <a:off x="4389120" y="2686038"/>
            <a:ext cx="4481400" cy="1965900"/>
            <a:chOff x="4439075" y="2677113"/>
            <a:chExt cx="4481400" cy="1965900"/>
          </a:xfrm>
        </p:grpSpPr>
        <p:sp>
          <p:nvSpPr>
            <p:cNvPr id="805" name="Google Shape;805;p38"/>
            <p:cNvSpPr/>
            <p:nvPr/>
          </p:nvSpPr>
          <p:spPr>
            <a:xfrm>
              <a:off x="4439075" y="2677113"/>
              <a:ext cx="4481400" cy="1965900"/>
            </a:xfrm>
            <a:prstGeom prst="roundRect">
              <a:avLst>
                <a:gd fmla="val 10979" name="adj"/>
              </a:avLst>
            </a:prstGeom>
            <a:noFill/>
            <a:ln cap="flat" cmpd="sng" w="28575">
              <a:solidFill>
                <a:srgbClr val="B6D7A8"/>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600">
                  <a:solidFill>
                    <a:schemeClr val="accent3"/>
                  </a:solidFill>
                  <a:latin typeface="Roboto"/>
                  <a:ea typeface="Roboto"/>
                  <a:cs typeface="Roboto"/>
                  <a:sym typeface="Roboto"/>
                </a:rPr>
                <a:t>2-3 Tree</a:t>
              </a:r>
              <a:endParaRPr sz="1600">
                <a:solidFill>
                  <a:schemeClr val="dk2"/>
                </a:solidFill>
                <a:latin typeface="Roboto"/>
                <a:ea typeface="Roboto"/>
                <a:cs typeface="Roboto"/>
                <a:sym typeface="Roboto"/>
              </a:endParaRPr>
            </a:p>
            <a:p>
              <a:pPr indent="0" lvl="0" marL="0" rtl="0" algn="l">
                <a:lnSpc>
                  <a:spcPct val="115000"/>
                </a:lnSpc>
                <a:spcBef>
                  <a:spcPts val="800"/>
                </a:spcBef>
                <a:spcAft>
                  <a:spcPts val="0"/>
                </a:spcAft>
                <a:buNone/>
              </a:pPr>
              <a:r>
                <a:t/>
              </a:r>
              <a:endParaRPr sz="1600">
                <a:solidFill>
                  <a:schemeClr val="dk2"/>
                </a:solidFill>
                <a:latin typeface="Roboto"/>
                <a:ea typeface="Roboto"/>
                <a:cs typeface="Roboto"/>
                <a:sym typeface="Roboto"/>
              </a:endParaRPr>
            </a:p>
            <a:p>
              <a:pPr indent="0" lvl="0" marL="0" rtl="0" algn="l">
                <a:lnSpc>
                  <a:spcPct val="115000"/>
                </a:lnSpc>
                <a:spcBef>
                  <a:spcPts val="800"/>
                </a:spcBef>
                <a:spcAft>
                  <a:spcPts val="0"/>
                </a:spcAft>
                <a:buNone/>
              </a:pPr>
              <a:r>
                <a:t/>
              </a:r>
              <a:endParaRPr sz="1600">
                <a:solidFill>
                  <a:schemeClr val="dk2"/>
                </a:solidFill>
                <a:latin typeface="Roboto"/>
                <a:ea typeface="Roboto"/>
                <a:cs typeface="Roboto"/>
                <a:sym typeface="Roboto"/>
              </a:endParaRPr>
            </a:p>
            <a:p>
              <a:pPr indent="0" lvl="0" marL="0" rtl="0" algn="l">
                <a:lnSpc>
                  <a:spcPct val="115000"/>
                </a:lnSpc>
                <a:spcBef>
                  <a:spcPts val="800"/>
                </a:spcBef>
                <a:spcAft>
                  <a:spcPts val="0"/>
                </a:spcAft>
                <a:buNone/>
              </a:pPr>
              <a:r>
                <a:t/>
              </a:r>
              <a:endParaRPr sz="1600">
                <a:solidFill>
                  <a:schemeClr val="dk2"/>
                </a:solidFill>
                <a:latin typeface="Roboto"/>
                <a:ea typeface="Roboto"/>
                <a:cs typeface="Roboto"/>
                <a:sym typeface="Roboto"/>
              </a:endParaRPr>
            </a:p>
            <a:p>
              <a:pPr indent="0" lvl="0" marL="0" rtl="0" algn="l">
                <a:lnSpc>
                  <a:spcPct val="115000"/>
                </a:lnSpc>
                <a:spcBef>
                  <a:spcPts val="800"/>
                </a:spcBef>
                <a:spcAft>
                  <a:spcPts val="800"/>
                </a:spcAft>
                <a:buNone/>
              </a:pPr>
              <a:r>
                <a:rPr lang="en" sz="1600">
                  <a:solidFill>
                    <a:schemeClr val="dk2"/>
                  </a:solidFill>
                  <a:latin typeface="Roboto"/>
                  <a:ea typeface="Roboto"/>
                  <a:cs typeface="Roboto"/>
                  <a:sym typeface="Roboto"/>
                </a:rPr>
                <a:t>Max </a:t>
              </a:r>
              <a:r>
                <a:rPr b="1" lang="en" sz="1600">
                  <a:solidFill>
                    <a:schemeClr val="dk2"/>
                  </a:solidFill>
                  <a:latin typeface="Roboto"/>
                  <a:ea typeface="Roboto"/>
                  <a:cs typeface="Roboto"/>
                  <a:sym typeface="Roboto"/>
                </a:rPr>
                <a:t>2</a:t>
              </a:r>
              <a:r>
                <a:rPr lang="en" sz="1600">
                  <a:solidFill>
                    <a:schemeClr val="dk2"/>
                  </a:solidFill>
                  <a:latin typeface="Roboto"/>
                  <a:ea typeface="Roboto"/>
                  <a:cs typeface="Roboto"/>
                  <a:sym typeface="Roboto"/>
                </a:rPr>
                <a:t> keys and </a:t>
              </a:r>
              <a:r>
                <a:rPr b="1" lang="en" sz="1600">
                  <a:solidFill>
                    <a:schemeClr val="dk2"/>
                  </a:solidFill>
                  <a:latin typeface="Roboto"/>
                  <a:ea typeface="Roboto"/>
                  <a:cs typeface="Roboto"/>
                  <a:sym typeface="Roboto"/>
                </a:rPr>
                <a:t>3</a:t>
              </a:r>
              <a:r>
                <a:rPr lang="en" sz="1600">
                  <a:solidFill>
                    <a:schemeClr val="dk2"/>
                  </a:solidFill>
                  <a:latin typeface="Roboto"/>
                  <a:ea typeface="Roboto"/>
                  <a:cs typeface="Roboto"/>
                  <a:sym typeface="Roboto"/>
                </a:rPr>
                <a:t> non-null children per node.</a:t>
              </a:r>
              <a:endParaRPr b="1" sz="1600">
                <a:solidFill>
                  <a:schemeClr val="accent3"/>
                </a:solidFill>
                <a:latin typeface="Roboto"/>
                <a:ea typeface="Roboto"/>
                <a:cs typeface="Roboto"/>
                <a:sym typeface="Roboto"/>
              </a:endParaRPr>
            </a:p>
          </p:txBody>
        </p:sp>
        <p:grpSp>
          <p:nvGrpSpPr>
            <p:cNvPr id="806" name="Google Shape;806;p38"/>
            <p:cNvGrpSpPr/>
            <p:nvPr/>
          </p:nvGrpSpPr>
          <p:grpSpPr>
            <a:xfrm>
              <a:off x="4835463" y="2784525"/>
              <a:ext cx="3702754" cy="1466060"/>
              <a:chOff x="3263027" y="3006650"/>
              <a:chExt cx="3702754" cy="1466060"/>
            </a:xfrm>
          </p:grpSpPr>
          <p:sp>
            <p:nvSpPr>
              <p:cNvPr id="807" name="Google Shape;807;p38"/>
              <p:cNvSpPr/>
              <p:nvPr/>
            </p:nvSpPr>
            <p:spPr>
              <a:xfrm>
                <a:off x="5893950" y="3603400"/>
                <a:ext cx="8379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s u</a:t>
                </a:r>
                <a:endParaRPr b="1" sz="1600">
                  <a:solidFill>
                    <a:schemeClr val="dk2"/>
                  </a:solidFill>
                  <a:latin typeface="Roboto"/>
                  <a:ea typeface="Roboto"/>
                  <a:cs typeface="Roboto"/>
                  <a:sym typeface="Roboto"/>
                </a:endParaRPr>
              </a:p>
            </p:txBody>
          </p:sp>
          <p:sp>
            <p:nvSpPr>
              <p:cNvPr id="808" name="Google Shape;808;p38"/>
              <p:cNvSpPr/>
              <p:nvPr/>
            </p:nvSpPr>
            <p:spPr>
              <a:xfrm>
                <a:off x="5587678" y="4147810"/>
                <a:ext cx="3666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r</a:t>
                </a:r>
                <a:endParaRPr b="1" sz="1600">
                  <a:solidFill>
                    <a:schemeClr val="dk2"/>
                  </a:solidFill>
                  <a:latin typeface="Roboto"/>
                  <a:ea typeface="Roboto"/>
                  <a:cs typeface="Roboto"/>
                  <a:sym typeface="Roboto"/>
                </a:endParaRPr>
              </a:p>
            </p:txBody>
          </p:sp>
          <p:cxnSp>
            <p:nvCxnSpPr>
              <p:cNvPr id="809" name="Google Shape;809;p38"/>
              <p:cNvCxnSpPr>
                <a:stCxn id="808" idx="0"/>
              </p:cNvCxnSpPr>
              <p:nvPr/>
            </p:nvCxnSpPr>
            <p:spPr>
              <a:xfrm flipH="1" rot="10800000">
                <a:off x="5770978" y="3936910"/>
                <a:ext cx="313500" cy="210900"/>
              </a:xfrm>
              <a:prstGeom prst="straightConnector1">
                <a:avLst/>
              </a:prstGeom>
              <a:noFill/>
              <a:ln cap="flat" cmpd="sng" w="19050">
                <a:solidFill>
                  <a:schemeClr val="dk2"/>
                </a:solidFill>
                <a:prstDash val="solid"/>
                <a:round/>
                <a:headEnd len="med" w="med" type="none"/>
                <a:tailEnd len="med" w="med" type="none"/>
              </a:ln>
            </p:spPr>
          </p:cxnSp>
          <p:sp>
            <p:nvSpPr>
              <p:cNvPr id="810" name="Google Shape;810;p38"/>
              <p:cNvSpPr/>
              <p:nvPr/>
            </p:nvSpPr>
            <p:spPr>
              <a:xfrm>
                <a:off x="6125680" y="4147810"/>
                <a:ext cx="3666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t</a:t>
                </a:r>
                <a:endParaRPr b="1" sz="1600">
                  <a:solidFill>
                    <a:schemeClr val="dk2"/>
                  </a:solidFill>
                  <a:latin typeface="Roboto"/>
                  <a:ea typeface="Roboto"/>
                  <a:cs typeface="Roboto"/>
                  <a:sym typeface="Roboto"/>
                </a:endParaRPr>
              </a:p>
            </p:txBody>
          </p:sp>
          <p:cxnSp>
            <p:nvCxnSpPr>
              <p:cNvPr id="811" name="Google Shape;811;p38"/>
              <p:cNvCxnSpPr>
                <a:stCxn id="810" idx="0"/>
                <a:endCxn id="807" idx="2"/>
              </p:cNvCxnSpPr>
              <p:nvPr/>
            </p:nvCxnSpPr>
            <p:spPr>
              <a:xfrm flipH="1" rot="10800000">
                <a:off x="6308980" y="3928210"/>
                <a:ext cx="3900" cy="219600"/>
              </a:xfrm>
              <a:prstGeom prst="straightConnector1">
                <a:avLst/>
              </a:prstGeom>
              <a:noFill/>
              <a:ln cap="flat" cmpd="sng" w="19050">
                <a:solidFill>
                  <a:schemeClr val="dk2"/>
                </a:solidFill>
                <a:prstDash val="solid"/>
                <a:round/>
                <a:headEnd len="med" w="med" type="none"/>
                <a:tailEnd len="med" w="med" type="none"/>
              </a:ln>
            </p:spPr>
          </p:cxnSp>
          <p:grpSp>
            <p:nvGrpSpPr>
              <p:cNvPr id="812" name="Google Shape;812;p38"/>
              <p:cNvGrpSpPr/>
              <p:nvPr/>
            </p:nvGrpSpPr>
            <p:grpSpPr>
              <a:xfrm>
                <a:off x="4562671" y="3580225"/>
                <a:ext cx="838008" cy="892485"/>
                <a:chOff x="6010471" y="4037425"/>
                <a:chExt cx="838008" cy="892485"/>
              </a:xfrm>
            </p:grpSpPr>
            <p:sp>
              <p:nvSpPr>
                <p:cNvPr id="813" name="Google Shape;813;p38"/>
                <p:cNvSpPr/>
                <p:nvPr/>
              </p:nvSpPr>
              <p:spPr>
                <a:xfrm>
                  <a:off x="6010471" y="4605010"/>
                  <a:ext cx="3168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n</a:t>
                  </a:r>
                  <a:endParaRPr b="1" sz="1600">
                    <a:solidFill>
                      <a:schemeClr val="dk2"/>
                    </a:solidFill>
                    <a:latin typeface="Roboto"/>
                    <a:ea typeface="Roboto"/>
                    <a:cs typeface="Roboto"/>
                    <a:sym typeface="Roboto"/>
                  </a:endParaRPr>
                </a:p>
              </p:txBody>
            </p:sp>
            <p:cxnSp>
              <p:nvCxnSpPr>
                <p:cNvPr id="814" name="Google Shape;814;p38"/>
                <p:cNvCxnSpPr>
                  <a:stCxn id="813" idx="0"/>
                  <a:endCxn id="815" idx="2"/>
                </p:cNvCxnSpPr>
                <p:nvPr/>
              </p:nvCxnSpPr>
              <p:spPr>
                <a:xfrm flipH="1" rot="10800000">
                  <a:off x="6168871" y="4362310"/>
                  <a:ext cx="279600" cy="242700"/>
                </a:xfrm>
                <a:prstGeom prst="straightConnector1">
                  <a:avLst/>
                </a:prstGeom>
                <a:noFill/>
                <a:ln cap="flat" cmpd="sng" w="19050">
                  <a:solidFill>
                    <a:schemeClr val="dk2"/>
                  </a:solidFill>
                  <a:prstDash val="solid"/>
                  <a:round/>
                  <a:headEnd len="med" w="med" type="none"/>
                  <a:tailEnd len="med" w="med" type="none"/>
                </a:ln>
              </p:spPr>
            </p:cxnSp>
            <p:sp>
              <p:nvSpPr>
                <p:cNvPr id="816" name="Google Shape;816;p38"/>
                <p:cNvSpPr/>
                <p:nvPr/>
              </p:nvSpPr>
              <p:spPr>
                <a:xfrm>
                  <a:off x="6481879" y="4605010"/>
                  <a:ext cx="3666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p</a:t>
                  </a:r>
                  <a:endParaRPr b="1" sz="1600">
                    <a:solidFill>
                      <a:schemeClr val="dk2"/>
                    </a:solidFill>
                    <a:latin typeface="Roboto"/>
                    <a:ea typeface="Roboto"/>
                    <a:cs typeface="Roboto"/>
                    <a:sym typeface="Roboto"/>
                  </a:endParaRPr>
                </a:p>
              </p:txBody>
            </p:sp>
            <p:cxnSp>
              <p:nvCxnSpPr>
                <p:cNvPr id="817" name="Google Shape;817;p38"/>
                <p:cNvCxnSpPr>
                  <a:stCxn id="815" idx="2"/>
                  <a:endCxn id="816" idx="0"/>
                </p:cNvCxnSpPr>
                <p:nvPr/>
              </p:nvCxnSpPr>
              <p:spPr>
                <a:xfrm>
                  <a:off x="6448483" y="4362325"/>
                  <a:ext cx="216600" cy="242700"/>
                </a:xfrm>
                <a:prstGeom prst="straightConnector1">
                  <a:avLst/>
                </a:prstGeom>
                <a:noFill/>
                <a:ln cap="flat" cmpd="sng" w="19050">
                  <a:solidFill>
                    <a:schemeClr val="dk2"/>
                  </a:solidFill>
                  <a:prstDash val="solid"/>
                  <a:round/>
                  <a:headEnd len="med" w="med" type="none"/>
                  <a:tailEnd len="med" w="med" type="none"/>
                </a:ln>
              </p:spPr>
            </p:cxnSp>
            <p:sp>
              <p:nvSpPr>
                <p:cNvPr id="815" name="Google Shape;815;p38"/>
                <p:cNvSpPr/>
                <p:nvPr/>
              </p:nvSpPr>
              <p:spPr>
                <a:xfrm>
                  <a:off x="6279433" y="4037425"/>
                  <a:ext cx="338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o</a:t>
                  </a:r>
                  <a:endParaRPr b="1" sz="1600">
                    <a:solidFill>
                      <a:schemeClr val="dk2"/>
                    </a:solidFill>
                    <a:latin typeface="Roboto"/>
                    <a:ea typeface="Roboto"/>
                    <a:cs typeface="Roboto"/>
                    <a:sym typeface="Roboto"/>
                  </a:endParaRPr>
                </a:p>
              </p:txBody>
            </p:sp>
          </p:grpSp>
          <p:grpSp>
            <p:nvGrpSpPr>
              <p:cNvPr id="818" name="Google Shape;818;p38"/>
              <p:cNvGrpSpPr/>
              <p:nvPr/>
            </p:nvGrpSpPr>
            <p:grpSpPr>
              <a:xfrm>
                <a:off x="3263027" y="3006650"/>
                <a:ext cx="3049872" cy="1466060"/>
                <a:chOff x="4710827" y="3463850"/>
                <a:chExt cx="3049872" cy="1466060"/>
              </a:xfrm>
            </p:grpSpPr>
            <p:grpSp>
              <p:nvGrpSpPr>
                <p:cNvPr id="819" name="Google Shape;819;p38"/>
                <p:cNvGrpSpPr/>
                <p:nvPr/>
              </p:nvGrpSpPr>
              <p:grpSpPr>
                <a:xfrm>
                  <a:off x="4710827" y="3463850"/>
                  <a:ext cx="2059446" cy="1466060"/>
                  <a:chOff x="4710827" y="3463850"/>
                  <a:chExt cx="2059446" cy="1466060"/>
                </a:xfrm>
              </p:grpSpPr>
              <p:sp>
                <p:nvSpPr>
                  <p:cNvPr id="820" name="Google Shape;820;p38"/>
                  <p:cNvSpPr/>
                  <p:nvPr/>
                </p:nvSpPr>
                <p:spPr>
                  <a:xfrm>
                    <a:off x="5048916" y="4060575"/>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e</a:t>
                    </a:r>
                    <a:endParaRPr b="1" sz="1600">
                      <a:solidFill>
                        <a:schemeClr val="dk2"/>
                      </a:solidFill>
                      <a:latin typeface="Roboto"/>
                      <a:ea typeface="Roboto"/>
                      <a:cs typeface="Roboto"/>
                      <a:sym typeface="Roboto"/>
                    </a:endParaRPr>
                  </a:p>
                </p:txBody>
              </p:sp>
              <p:sp>
                <p:nvSpPr>
                  <p:cNvPr id="821" name="Google Shape;821;p38"/>
                  <p:cNvSpPr/>
                  <p:nvPr/>
                </p:nvSpPr>
                <p:spPr>
                  <a:xfrm>
                    <a:off x="4710827" y="460501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b</a:t>
                    </a:r>
                    <a:endParaRPr b="1" sz="1600">
                      <a:solidFill>
                        <a:schemeClr val="dk2"/>
                      </a:solidFill>
                      <a:latin typeface="Roboto"/>
                      <a:ea typeface="Roboto"/>
                      <a:cs typeface="Roboto"/>
                      <a:sym typeface="Roboto"/>
                    </a:endParaRPr>
                  </a:p>
                </p:txBody>
              </p:sp>
              <p:sp>
                <p:nvSpPr>
                  <p:cNvPr id="822" name="Google Shape;822;p38"/>
                  <p:cNvSpPr/>
                  <p:nvPr/>
                </p:nvSpPr>
                <p:spPr>
                  <a:xfrm>
                    <a:off x="5388104" y="460501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g</a:t>
                    </a:r>
                    <a:endParaRPr b="1" sz="1600">
                      <a:solidFill>
                        <a:schemeClr val="dk2"/>
                      </a:solidFill>
                      <a:latin typeface="Roboto"/>
                      <a:ea typeface="Roboto"/>
                      <a:cs typeface="Roboto"/>
                      <a:sym typeface="Roboto"/>
                    </a:endParaRPr>
                  </a:p>
                </p:txBody>
              </p:sp>
              <p:cxnSp>
                <p:nvCxnSpPr>
                  <p:cNvPr id="823" name="Google Shape;823;p38"/>
                  <p:cNvCxnSpPr>
                    <a:stCxn id="821" idx="0"/>
                    <a:endCxn id="820" idx="2"/>
                  </p:cNvCxnSpPr>
                  <p:nvPr/>
                </p:nvCxnSpPr>
                <p:spPr>
                  <a:xfrm flipH="1" rot="10800000">
                    <a:off x="4956077" y="4385410"/>
                    <a:ext cx="338100" cy="219600"/>
                  </a:xfrm>
                  <a:prstGeom prst="straightConnector1">
                    <a:avLst/>
                  </a:prstGeom>
                  <a:noFill/>
                  <a:ln cap="flat" cmpd="sng" w="19050">
                    <a:solidFill>
                      <a:schemeClr val="dk2"/>
                    </a:solidFill>
                    <a:prstDash val="solid"/>
                    <a:round/>
                    <a:headEnd len="med" w="med" type="none"/>
                    <a:tailEnd len="med" w="med" type="none"/>
                  </a:ln>
                </p:spPr>
              </p:cxnSp>
              <p:cxnSp>
                <p:nvCxnSpPr>
                  <p:cNvPr id="824" name="Google Shape;824;p38"/>
                  <p:cNvCxnSpPr>
                    <a:stCxn id="822" idx="0"/>
                    <a:endCxn id="820" idx="2"/>
                  </p:cNvCxnSpPr>
                  <p:nvPr/>
                </p:nvCxnSpPr>
                <p:spPr>
                  <a:xfrm rot="10800000">
                    <a:off x="5294054" y="4385410"/>
                    <a:ext cx="339300" cy="219600"/>
                  </a:xfrm>
                  <a:prstGeom prst="straightConnector1">
                    <a:avLst/>
                  </a:prstGeom>
                  <a:noFill/>
                  <a:ln cap="flat" cmpd="sng" w="19050">
                    <a:solidFill>
                      <a:schemeClr val="dk2"/>
                    </a:solidFill>
                    <a:prstDash val="solid"/>
                    <a:round/>
                    <a:headEnd len="med" w="med" type="none"/>
                    <a:tailEnd len="med" w="med" type="none"/>
                  </a:ln>
                </p:spPr>
              </p:cxnSp>
              <p:sp>
                <p:nvSpPr>
                  <p:cNvPr id="825" name="Google Shape;825;p38"/>
                  <p:cNvSpPr/>
                  <p:nvPr/>
                </p:nvSpPr>
                <p:spPr>
                  <a:xfrm>
                    <a:off x="6134273" y="3463850"/>
                    <a:ext cx="6360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m q</a:t>
                    </a:r>
                    <a:endParaRPr b="1" sz="1600">
                      <a:solidFill>
                        <a:schemeClr val="dk2"/>
                      </a:solidFill>
                      <a:latin typeface="Roboto"/>
                      <a:ea typeface="Roboto"/>
                      <a:cs typeface="Roboto"/>
                      <a:sym typeface="Roboto"/>
                    </a:endParaRPr>
                  </a:p>
                </p:txBody>
              </p:sp>
              <p:cxnSp>
                <p:nvCxnSpPr>
                  <p:cNvPr id="826" name="Google Shape;826;p38"/>
                  <p:cNvCxnSpPr>
                    <a:endCxn id="820" idx="0"/>
                  </p:cNvCxnSpPr>
                  <p:nvPr/>
                </p:nvCxnSpPr>
                <p:spPr>
                  <a:xfrm flipH="1">
                    <a:off x="5294166" y="3789675"/>
                    <a:ext cx="907200" cy="270900"/>
                  </a:xfrm>
                  <a:prstGeom prst="straightConnector1">
                    <a:avLst/>
                  </a:prstGeom>
                  <a:noFill/>
                  <a:ln cap="flat" cmpd="sng" w="19050">
                    <a:solidFill>
                      <a:schemeClr val="dk2"/>
                    </a:solidFill>
                    <a:prstDash val="solid"/>
                    <a:round/>
                    <a:headEnd len="med" w="med" type="none"/>
                    <a:tailEnd len="med" w="med" type="none"/>
                  </a:ln>
                </p:spPr>
              </p:cxnSp>
            </p:grpSp>
            <p:cxnSp>
              <p:nvCxnSpPr>
                <p:cNvPr id="827" name="Google Shape;827;p38"/>
                <p:cNvCxnSpPr>
                  <a:endCxn id="807" idx="0"/>
                </p:cNvCxnSpPr>
                <p:nvPr/>
              </p:nvCxnSpPr>
              <p:spPr>
                <a:xfrm>
                  <a:off x="6723600" y="3789700"/>
                  <a:ext cx="1037100" cy="270900"/>
                </a:xfrm>
                <a:prstGeom prst="straightConnector1">
                  <a:avLst/>
                </a:prstGeom>
                <a:noFill/>
                <a:ln cap="flat" cmpd="sng" w="19050">
                  <a:solidFill>
                    <a:schemeClr val="dk2"/>
                  </a:solidFill>
                  <a:prstDash val="solid"/>
                  <a:round/>
                  <a:headEnd len="med" w="med" type="none"/>
                  <a:tailEnd len="med" w="med" type="none"/>
                </a:ln>
              </p:spPr>
            </p:cxnSp>
            <p:cxnSp>
              <p:nvCxnSpPr>
                <p:cNvPr id="828" name="Google Shape;828;p38"/>
                <p:cNvCxnSpPr>
                  <a:stCxn id="815" idx="0"/>
                  <a:endCxn id="825" idx="2"/>
                </p:cNvCxnSpPr>
                <p:nvPr/>
              </p:nvCxnSpPr>
              <p:spPr>
                <a:xfrm flipH="1" rot="10800000">
                  <a:off x="6448483" y="3788725"/>
                  <a:ext cx="3900" cy="248700"/>
                </a:xfrm>
                <a:prstGeom prst="straightConnector1">
                  <a:avLst/>
                </a:prstGeom>
                <a:noFill/>
                <a:ln cap="flat" cmpd="sng" w="19050">
                  <a:solidFill>
                    <a:schemeClr val="dk2"/>
                  </a:solidFill>
                  <a:prstDash val="solid"/>
                  <a:round/>
                  <a:headEnd len="med" w="med" type="none"/>
                  <a:tailEnd len="med" w="med" type="none"/>
                </a:ln>
              </p:spPr>
            </p:cxnSp>
          </p:grpSp>
          <p:sp>
            <p:nvSpPr>
              <p:cNvPr id="829" name="Google Shape;829;p38"/>
              <p:cNvSpPr/>
              <p:nvPr/>
            </p:nvSpPr>
            <p:spPr>
              <a:xfrm>
                <a:off x="6599181" y="4147810"/>
                <a:ext cx="3666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v</a:t>
                </a:r>
                <a:endParaRPr b="1" sz="1600">
                  <a:solidFill>
                    <a:schemeClr val="dk2"/>
                  </a:solidFill>
                  <a:latin typeface="Roboto"/>
                  <a:ea typeface="Roboto"/>
                  <a:cs typeface="Roboto"/>
                  <a:sym typeface="Roboto"/>
                </a:endParaRPr>
              </a:p>
            </p:txBody>
          </p:sp>
          <p:cxnSp>
            <p:nvCxnSpPr>
              <p:cNvPr id="830" name="Google Shape;830;p38"/>
              <p:cNvCxnSpPr>
                <a:stCxn id="829" idx="0"/>
              </p:cNvCxnSpPr>
              <p:nvPr/>
            </p:nvCxnSpPr>
            <p:spPr>
              <a:xfrm rot="10800000">
                <a:off x="6615381" y="3936910"/>
                <a:ext cx="167100" cy="2109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B-Tree Bushy-ness</a:t>
            </a:r>
            <a:endParaRPr/>
          </a:p>
        </p:txBody>
      </p:sp>
      <p:sp>
        <p:nvSpPr>
          <p:cNvPr id="836" name="Google Shape;83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840" name="Shape 840"/>
        <p:cNvGrpSpPr/>
        <p:nvPr/>
      </p:nvGrpSpPr>
      <p:grpSpPr>
        <a:xfrm>
          <a:off x="0" y="0"/>
          <a:ext cx="0" cy="0"/>
          <a:chOff x="0" y="0"/>
          <a:chExt cx="0" cy="0"/>
        </a:xfrm>
      </p:grpSpPr>
      <p:sp>
        <p:nvSpPr>
          <p:cNvPr id="841" name="Google Shape;84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Insertion</a:t>
            </a:r>
            <a:endParaRPr/>
          </a:p>
        </p:txBody>
      </p:sp>
      <p:sp>
        <p:nvSpPr>
          <p:cNvPr id="842" name="Google Shape;842;p40"/>
          <p:cNvSpPr txBox="1"/>
          <p:nvPr>
            <p:ph idx="1" type="body"/>
          </p:nvPr>
        </p:nvSpPr>
        <p:spPr>
          <a:xfrm>
            <a:off x="311700" y="1152475"/>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an insertion order for the keys 1, 2, 3, 4, 5, 6, 7 that results in a </a:t>
            </a:r>
            <a:r>
              <a:rPr b="1" lang="en"/>
              <a:t>max-height</a:t>
            </a:r>
            <a:r>
              <a:rPr lang="en"/>
              <a:t> 2-3 Tree.</a:t>
            </a:r>
            <a:endParaRPr/>
          </a:p>
          <a:p>
            <a:pPr indent="0" lvl="0" marL="0" rtl="0" algn="l">
              <a:spcBef>
                <a:spcPts val="800"/>
              </a:spcBef>
              <a:spcAft>
                <a:spcPts val="800"/>
              </a:spcAft>
              <a:buNone/>
            </a:pPr>
            <a:r>
              <a:rPr lang="en"/>
              <a:t>What about for a </a:t>
            </a:r>
            <a:r>
              <a:rPr b="1" lang="en"/>
              <a:t>min-height</a:t>
            </a:r>
            <a:r>
              <a:rPr lang="en"/>
              <a:t> 2-3 Tree?</a:t>
            </a:r>
            <a:endParaRPr/>
          </a:p>
        </p:txBody>
      </p:sp>
      <p:sp>
        <p:nvSpPr>
          <p:cNvPr id="843" name="Google Shape;84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4" name="Google Shape;844;p40"/>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Insertion</a:t>
            </a:r>
            <a:endParaRPr/>
          </a:p>
        </p:txBody>
      </p:sp>
      <p:sp>
        <p:nvSpPr>
          <p:cNvPr id="850" name="Google Shape;850;p41"/>
          <p:cNvSpPr txBox="1"/>
          <p:nvPr>
            <p:ph idx="1" type="body"/>
          </p:nvPr>
        </p:nvSpPr>
        <p:spPr>
          <a:xfrm>
            <a:off x="311700" y="1152475"/>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an insertion order for the keys 1, 2, 3, 4, 5, 6, 7 that results in a </a:t>
            </a:r>
            <a:r>
              <a:rPr b="1" lang="en"/>
              <a:t>max-height</a:t>
            </a:r>
            <a:r>
              <a:rPr lang="en"/>
              <a:t> 2-3 Tree.</a:t>
            </a:r>
            <a:endParaRPr/>
          </a:p>
          <a:p>
            <a:pPr indent="0" lvl="0" marL="0" rtl="0" algn="l">
              <a:spcBef>
                <a:spcPts val="800"/>
              </a:spcBef>
              <a:spcAft>
                <a:spcPts val="800"/>
              </a:spcAft>
              <a:buNone/>
            </a:pPr>
            <a:r>
              <a:rPr lang="en"/>
              <a:t>What about for a </a:t>
            </a:r>
            <a:r>
              <a:rPr b="1" lang="en"/>
              <a:t>min-height</a:t>
            </a:r>
            <a:r>
              <a:rPr lang="en"/>
              <a:t> 2-3 Tree?</a:t>
            </a:r>
            <a:endParaRPr/>
          </a:p>
        </p:txBody>
      </p:sp>
      <p:sp>
        <p:nvSpPr>
          <p:cNvPr id="851" name="Google Shape;85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2" name="Google Shape;852;p41"/>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grpSp>
        <p:nvGrpSpPr>
          <p:cNvPr id="853" name="Google Shape;853;p41"/>
          <p:cNvGrpSpPr/>
          <p:nvPr/>
        </p:nvGrpSpPr>
        <p:grpSpPr>
          <a:xfrm>
            <a:off x="1117650" y="2262532"/>
            <a:ext cx="2271300" cy="1350150"/>
            <a:chOff x="3291150" y="3641257"/>
            <a:chExt cx="2271300" cy="1350150"/>
          </a:xfrm>
        </p:grpSpPr>
        <p:sp>
          <p:nvSpPr>
            <p:cNvPr id="854" name="Google Shape;854;p41"/>
            <p:cNvSpPr/>
            <p:nvPr/>
          </p:nvSpPr>
          <p:spPr>
            <a:xfrm>
              <a:off x="3611200" y="4153882"/>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855" name="Google Shape;855;p41"/>
            <p:cNvSpPr/>
            <p:nvPr/>
          </p:nvSpPr>
          <p:spPr>
            <a:xfrm>
              <a:off x="4874523" y="4153882"/>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6</a:t>
              </a:r>
              <a:endParaRPr b="1" sz="1600">
                <a:solidFill>
                  <a:schemeClr val="dk2"/>
                </a:solidFill>
                <a:latin typeface="Roboto"/>
                <a:ea typeface="Roboto"/>
                <a:cs typeface="Roboto"/>
                <a:sym typeface="Roboto"/>
              </a:endParaRPr>
            </a:p>
          </p:txBody>
        </p:sp>
        <p:sp>
          <p:nvSpPr>
            <p:cNvPr id="856" name="Google Shape;856;p41"/>
            <p:cNvSpPr/>
            <p:nvPr/>
          </p:nvSpPr>
          <p:spPr>
            <a:xfrm>
              <a:off x="4240300" y="364125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sp>
          <p:nvSpPr>
            <p:cNvPr id="857" name="Google Shape;857;p41"/>
            <p:cNvSpPr/>
            <p:nvPr/>
          </p:nvSpPr>
          <p:spPr>
            <a:xfrm>
              <a:off x="3291150" y="466650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a:t>
              </a:r>
              <a:endParaRPr b="1" sz="1600">
                <a:solidFill>
                  <a:schemeClr val="dk2"/>
                </a:solidFill>
                <a:latin typeface="Roboto"/>
                <a:ea typeface="Roboto"/>
                <a:cs typeface="Roboto"/>
                <a:sym typeface="Roboto"/>
              </a:endParaRPr>
            </a:p>
          </p:txBody>
        </p:sp>
        <p:sp>
          <p:nvSpPr>
            <p:cNvPr id="858" name="Google Shape;858;p41"/>
            <p:cNvSpPr/>
            <p:nvPr/>
          </p:nvSpPr>
          <p:spPr>
            <a:xfrm>
              <a:off x="3935050" y="466650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3</a:t>
              </a:r>
              <a:endParaRPr b="1" sz="1600">
                <a:solidFill>
                  <a:schemeClr val="dk2"/>
                </a:solidFill>
                <a:latin typeface="Roboto"/>
                <a:ea typeface="Roboto"/>
                <a:cs typeface="Roboto"/>
                <a:sym typeface="Roboto"/>
              </a:endParaRPr>
            </a:p>
          </p:txBody>
        </p:sp>
        <p:sp>
          <p:nvSpPr>
            <p:cNvPr id="859" name="Google Shape;859;p41"/>
            <p:cNvSpPr/>
            <p:nvPr/>
          </p:nvSpPr>
          <p:spPr>
            <a:xfrm>
              <a:off x="4594250" y="466650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860" name="Google Shape;860;p41"/>
            <p:cNvSpPr/>
            <p:nvPr/>
          </p:nvSpPr>
          <p:spPr>
            <a:xfrm>
              <a:off x="5161950" y="466650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861" name="Google Shape;861;p41"/>
            <p:cNvCxnSpPr>
              <a:stCxn id="856" idx="2"/>
              <a:endCxn id="854" idx="0"/>
            </p:cNvCxnSpPr>
            <p:nvPr/>
          </p:nvCxnSpPr>
          <p:spPr>
            <a:xfrm flipH="1">
              <a:off x="3811450" y="3966157"/>
              <a:ext cx="629100" cy="187800"/>
            </a:xfrm>
            <a:prstGeom prst="straightConnector1">
              <a:avLst/>
            </a:prstGeom>
            <a:noFill/>
            <a:ln cap="flat" cmpd="sng" w="19050">
              <a:solidFill>
                <a:schemeClr val="dk2"/>
              </a:solidFill>
              <a:prstDash val="solid"/>
              <a:round/>
              <a:headEnd len="med" w="med" type="none"/>
              <a:tailEnd len="med" w="med" type="none"/>
            </a:ln>
          </p:spPr>
        </p:cxnSp>
        <p:cxnSp>
          <p:nvCxnSpPr>
            <p:cNvPr id="862" name="Google Shape;862;p41"/>
            <p:cNvCxnSpPr>
              <a:stCxn id="854" idx="2"/>
              <a:endCxn id="858" idx="0"/>
            </p:cNvCxnSpPr>
            <p:nvPr/>
          </p:nvCxnSpPr>
          <p:spPr>
            <a:xfrm>
              <a:off x="3811450" y="4478782"/>
              <a:ext cx="324000" cy="187800"/>
            </a:xfrm>
            <a:prstGeom prst="straightConnector1">
              <a:avLst/>
            </a:prstGeom>
            <a:noFill/>
            <a:ln cap="flat" cmpd="sng" w="19050">
              <a:solidFill>
                <a:schemeClr val="dk2"/>
              </a:solidFill>
              <a:prstDash val="solid"/>
              <a:round/>
              <a:headEnd len="med" w="med" type="none"/>
              <a:tailEnd len="med" w="med" type="none"/>
            </a:ln>
          </p:spPr>
        </p:cxnSp>
        <p:cxnSp>
          <p:nvCxnSpPr>
            <p:cNvPr id="863" name="Google Shape;863;p41"/>
            <p:cNvCxnSpPr>
              <a:stCxn id="854" idx="2"/>
              <a:endCxn id="857" idx="0"/>
            </p:cNvCxnSpPr>
            <p:nvPr/>
          </p:nvCxnSpPr>
          <p:spPr>
            <a:xfrm flipH="1">
              <a:off x="3491350" y="4478782"/>
              <a:ext cx="320100" cy="187800"/>
            </a:xfrm>
            <a:prstGeom prst="straightConnector1">
              <a:avLst/>
            </a:prstGeom>
            <a:noFill/>
            <a:ln cap="flat" cmpd="sng" w="19050">
              <a:solidFill>
                <a:schemeClr val="dk2"/>
              </a:solidFill>
              <a:prstDash val="solid"/>
              <a:round/>
              <a:headEnd len="med" w="med" type="none"/>
              <a:tailEnd len="med" w="med" type="none"/>
            </a:ln>
          </p:spPr>
        </p:cxnSp>
        <p:cxnSp>
          <p:nvCxnSpPr>
            <p:cNvPr id="864" name="Google Shape;864;p41"/>
            <p:cNvCxnSpPr>
              <a:stCxn id="855" idx="2"/>
              <a:endCxn id="859" idx="0"/>
            </p:cNvCxnSpPr>
            <p:nvPr/>
          </p:nvCxnSpPr>
          <p:spPr>
            <a:xfrm flipH="1">
              <a:off x="4794573" y="4478782"/>
              <a:ext cx="280200" cy="187800"/>
            </a:xfrm>
            <a:prstGeom prst="straightConnector1">
              <a:avLst/>
            </a:prstGeom>
            <a:noFill/>
            <a:ln cap="flat" cmpd="sng" w="19050">
              <a:solidFill>
                <a:schemeClr val="dk2"/>
              </a:solidFill>
              <a:prstDash val="solid"/>
              <a:round/>
              <a:headEnd len="med" w="med" type="none"/>
              <a:tailEnd len="med" w="med" type="none"/>
            </a:ln>
          </p:spPr>
        </p:cxnSp>
        <p:cxnSp>
          <p:nvCxnSpPr>
            <p:cNvPr id="865" name="Google Shape;865;p41"/>
            <p:cNvCxnSpPr>
              <a:stCxn id="855" idx="2"/>
              <a:endCxn id="860" idx="0"/>
            </p:cNvCxnSpPr>
            <p:nvPr/>
          </p:nvCxnSpPr>
          <p:spPr>
            <a:xfrm>
              <a:off x="5074773" y="4478782"/>
              <a:ext cx="287400" cy="187800"/>
            </a:xfrm>
            <a:prstGeom prst="straightConnector1">
              <a:avLst/>
            </a:prstGeom>
            <a:noFill/>
            <a:ln cap="flat" cmpd="sng" w="19050">
              <a:solidFill>
                <a:schemeClr val="dk2"/>
              </a:solidFill>
              <a:prstDash val="solid"/>
              <a:round/>
              <a:headEnd len="med" w="med" type="none"/>
              <a:tailEnd len="med" w="med" type="none"/>
            </a:ln>
          </p:spPr>
        </p:cxnSp>
        <p:cxnSp>
          <p:nvCxnSpPr>
            <p:cNvPr id="866" name="Google Shape;866;p41"/>
            <p:cNvCxnSpPr>
              <a:stCxn id="856" idx="2"/>
              <a:endCxn id="855" idx="0"/>
            </p:cNvCxnSpPr>
            <p:nvPr/>
          </p:nvCxnSpPr>
          <p:spPr>
            <a:xfrm>
              <a:off x="4440550" y="3966157"/>
              <a:ext cx="634200" cy="187800"/>
            </a:xfrm>
            <a:prstGeom prst="straightConnector1">
              <a:avLst/>
            </a:prstGeom>
            <a:noFill/>
            <a:ln cap="flat" cmpd="sng" w="19050">
              <a:solidFill>
                <a:schemeClr val="dk2"/>
              </a:solidFill>
              <a:prstDash val="solid"/>
              <a:round/>
              <a:headEnd len="med" w="med" type="none"/>
              <a:tailEnd len="med" w="med" type="none"/>
            </a:ln>
          </p:spPr>
        </p:cxnSp>
      </p:grpSp>
      <p:grpSp>
        <p:nvGrpSpPr>
          <p:cNvPr id="867" name="Google Shape;867;p41"/>
          <p:cNvGrpSpPr/>
          <p:nvPr/>
        </p:nvGrpSpPr>
        <p:grpSpPr>
          <a:xfrm>
            <a:off x="5310088" y="2460938"/>
            <a:ext cx="2261725" cy="953325"/>
            <a:chOff x="5310088" y="2308538"/>
            <a:chExt cx="2261725" cy="953325"/>
          </a:xfrm>
        </p:grpSpPr>
        <p:sp>
          <p:nvSpPr>
            <p:cNvPr id="868" name="Google Shape;868;p41"/>
            <p:cNvSpPr/>
            <p:nvPr/>
          </p:nvSpPr>
          <p:spPr>
            <a:xfrm>
              <a:off x="6154369" y="2308538"/>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3  5</a:t>
              </a:r>
              <a:endParaRPr b="1" sz="1600">
                <a:solidFill>
                  <a:schemeClr val="dk2"/>
                </a:solidFill>
                <a:latin typeface="Roboto"/>
                <a:ea typeface="Roboto"/>
                <a:cs typeface="Roboto"/>
                <a:sym typeface="Roboto"/>
              </a:endParaRPr>
            </a:p>
          </p:txBody>
        </p:sp>
        <p:sp>
          <p:nvSpPr>
            <p:cNvPr id="869" name="Google Shape;869;p41"/>
            <p:cNvSpPr/>
            <p:nvPr/>
          </p:nvSpPr>
          <p:spPr>
            <a:xfrm>
              <a:off x="5310088" y="2936963"/>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1  2</a:t>
              </a:r>
              <a:endParaRPr b="1" sz="1600">
                <a:solidFill>
                  <a:schemeClr val="dk2"/>
                </a:solidFill>
                <a:latin typeface="Roboto"/>
                <a:ea typeface="Roboto"/>
                <a:cs typeface="Roboto"/>
                <a:sym typeface="Roboto"/>
              </a:endParaRPr>
            </a:p>
          </p:txBody>
        </p:sp>
        <p:sp>
          <p:nvSpPr>
            <p:cNvPr id="870" name="Google Shape;870;p41"/>
            <p:cNvSpPr/>
            <p:nvPr/>
          </p:nvSpPr>
          <p:spPr>
            <a:xfrm>
              <a:off x="6997613" y="2936963"/>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6  7</a:t>
              </a:r>
              <a:endParaRPr b="1" sz="1600">
                <a:solidFill>
                  <a:schemeClr val="dk2"/>
                </a:solidFill>
                <a:latin typeface="Roboto"/>
                <a:ea typeface="Roboto"/>
                <a:cs typeface="Roboto"/>
                <a:sym typeface="Roboto"/>
              </a:endParaRPr>
            </a:p>
          </p:txBody>
        </p:sp>
        <p:sp>
          <p:nvSpPr>
            <p:cNvPr id="871" name="Google Shape;871;p41"/>
            <p:cNvSpPr/>
            <p:nvPr/>
          </p:nvSpPr>
          <p:spPr>
            <a:xfrm>
              <a:off x="6154369" y="2936963"/>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cxnSp>
          <p:nvCxnSpPr>
            <p:cNvPr id="872" name="Google Shape;872;p41"/>
            <p:cNvCxnSpPr>
              <a:stCxn id="868" idx="2"/>
              <a:endCxn id="869" idx="0"/>
            </p:cNvCxnSpPr>
            <p:nvPr/>
          </p:nvCxnSpPr>
          <p:spPr>
            <a:xfrm flipH="1">
              <a:off x="5597269" y="2633438"/>
              <a:ext cx="844200" cy="303600"/>
            </a:xfrm>
            <a:prstGeom prst="straightConnector1">
              <a:avLst/>
            </a:prstGeom>
            <a:noFill/>
            <a:ln cap="flat" cmpd="sng" w="19050">
              <a:solidFill>
                <a:schemeClr val="dk2"/>
              </a:solidFill>
              <a:prstDash val="solid"/>
              <a:round/>
              <a:headEnd len="med" w="med" type="none"/>
              <a:tailEnd len="med" w="med" type="none"/>
            </a:ln>
          </p:spPr>
        </p:cxnSp>
        <p:cxnSp>
          <p:nvCxnSpPr>
            <p:cNvPr id="873" name="Google Shape;873;p41"/>
            <p:cNvCxnSpPr>
              <a:stCxn id="868" idx="2"/>
              <a:endCxn id="871" idx="0"/>
            </p:cNvCxnSpPr>
            <p:nvPr/>
          </p:nvCxnSpPr>
          <p:spPr>
            <a:xfrm>
              <a:off x="6441469" y="2633438"/>
              <a:ext cx="0" cy="303600"/>
            </a:xfrm>
            <a:prstGeom prst="straightConnector1">
              <a:avLst/>
            </a:prstGeom>
            <a:noFill/>
            <a:ln cap="flat" cmpd="sng" w="19050">
              <a:solidFill>
                <a:schemeClr val="dk2"/>
              </a:solidFill>
              <a:prstDash val="solid"/>
              <a:round/>
              <a:headEnd len="med" w="med" type="none"/>
              <a:tailEnd len="med" w="med" type="none"/>
            </a:ln>
          </p:spPr>
        </p:cxnSp>
        <p:cxnSp>
          <p:nvCxnSpPr>
            <p:cNvPr id="874" name="Google Shape;874;p41"/>
            <p:cNvCxnSpPr>
              <a:stCxn id="868" idx="2"/>
              <a:endCxn id="870" idx="0"/>
            </p:cNvCxnSpPr>
            <p:nvPr/>
          </p:nvCxnSpPr>
          <p:spPr>
            <a:xfrm>
              <a:off x="6441469" y="2633438"/>
              <a:ext cx="843300" cy="303600"/>
            </a:xfrm>
            <a:prstGeom prst="straightConnector1">
              <a:avLst/>
            </a:prstGeom>
            <a:noFill/>
            <a:ln cap="flat" cmpd="sng" w="19050">
              <a:solidFill>
                <a:schemeClr val="dk2"/>
              </a:solidFill>
              <a:prstDash val="solid"/>
              <a:round/>
              <a:headEnd len="med" w="med" type="none"/>
              <a:tailEnd len="med" w="med" type="none"/>
            </a:ln>
          </p:spPr>
        </p:cxnSp>
      </p:grpSp>
      <p:sp>
        <p:nvSpPr>
          <p:cNvPr id="875" name="Google Shape;875;p41"/>
          <p:cNvSpPr/>
          <p:nvPr/>
        </p:nvSpPr>
        <p:spPr>
          <a:xfrm flipH="1">
            <a:off x="1407450" y="3839106"/>
            <a:ext cx="1691700" cy="365700"/>
          </a:xfrm>
          <a:prstGeom prst="wedgeRoundRectCallout">
            <a:avLst>
              <a:gd fmla="val -20249" name="adj1"/>
              <a:gd fmla="val -59431"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1, 2, 3, 4, 5, 6, 7</a:t>
            </a:r>
            <a:endParaRPr b="1" sz="1600">
              <a:solidFill>
                <a:schemeClr val="lt1"/>
              </a:solidFill>
              <a:latin typeface="Roboto"/>
              <a:ea typeface="Roboto"/>
              <a:cs typeface="Roboto"/>
              <a:sym typeface="Roboto"/>
            </a:endParaRPr>
          </a:p>
        </p:txBody>
      </p:sp>
      <p:sp>
        <p:nvSpPr>
          <p:cNvPr id="876" name="Google Shape;876;p41"/>
          <p:cNvSpPr/>
          <p:nvPr/>
        </p:nvSpPr>
        <p:spPr>
          <a:xfrm flipH="1">
            <a:off x="5595113" y="3839106"/>
            <a:ext cx="1691700" cy="365700"/>
          </a:xfrm>
          <a:prstGeom prst="wedgeRoundRectCallout">
            <a:avLst>
              <a:gd fmla="val -20249" name="adj1"/>
              <a:gd fmla="val -59431"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2, 3, 4, 5, 6, 1, 7</a:t>
            </a:r>
            <a:endParaRPr b="1" sz="1600">
              <a:solidFill>
                <a:schemeClr val="lt1"/>
              </a:solidFill>
              <a:latin typeface="Roboto"/>
              <a:ea typeface="Roboto"/>
              <a:cs typeface="Roboto"/>
              <a:sym typeface="Roboto"/>
            </a:endParaRPr>
          </a:p>
        </p:txBody>
      </p:sp>
      <p:sp>
        <p:nvSpPr>
          <p:cNvPr id="877" name="Google Shape;877;p41">
            <a:hlinkClick r:id="rId3"/>
          </p:cNvPr>
          <p:cNvSpPr/>
          <p:nvPr/>
        </p:nvSpPr>
        <p:spPr>
          <a:xfrm>
            <a:off x="8009400" y="548525"/>
            <a:ext cx="822900" cy="365700"/>
          </a:xfrm>
          <a:prstGeom prst="roundRect">
            <a:avLst>
              <a:gd fmla="val 16667" name="adj"/>
            </a:avLst>
          </a:prstGeom>
          <a:solidFill>
            <a:srgbClr val="FFFFFF"/>
          </a:solidFill>
          <a:ln cap="flat" cmpd="sng" w="2857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B2E83"/>
                </a:solidFill>
                <a:latin typeface="Roboto"/>
                <a:ea typeface="Roboto"/>
                <a:cs typeface="Roboto"/>
                <a:sym typeface="Roboto"/>
              </a:rPr>
              <a:t>Demo</a:t>
            </a:r>
            <a:endParaRPr b="1" sz="1600">
              <a:solidFill>
                <a:srgbClr val="4B2E83"/>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sp>
        <p:nvSpPr>
          <p:cNvPr id="882" name="Google Shape;882;p42"/>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B-Tree Invariants</a:t>
            </a:r>
            <a:endParaRPr/>
          </a:p>
        </p:txBody>
      </p:sp>
      <p:sp>
        <p:nvSpPr>
          <p:cNvPr id="883" name="Google Shape;883;p42"/>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All leaves must be the same depth from the root.</a:t>
            </a:r>
            <a:endParaRPr/>
          </a:p>
          <a:p>
            <a:pPr indent="-330200" lvl="0" marL="457200" rtl="0" algn="l">
              <a:spcBef>
                <a:spcPts val="1000"/>
              </a:spcBef>
              <a:spcAft>
                <a:spcPts val="0"/>
              </a:spcAft>
              <a:buSzPts val="1600"/>
              <a:buAutoNum type="arabicPeriod"/>
            </a:pPr>
            <a:r>
              <a:rPr lang="en"/>
              <a:t>A non-leaf node with k keys must have exactly k + 1 non-null children.</a:t>
            </a:r>
            <a:endParaRPr/>
          </a:p>
          <a:p>
            <a:pPr indent="0" lvl="0" marL="0" rtl="0" algn="l">
              <a:spcBef>
                <a:spcPts val="1000"/>
              </a:spcBef>
              <a:spcAft>
                <a:spcPts val="0"/>
              </a:spcAft>
              <a:buNone/>
            </a:pPr>
            <a:r>
              <a:t/>
            </a:r>
            <a:endParaRPr/>
          </a:p>
          <a:p>
            <a:pPr indent="0" lvl="0" marL="0" rtl="0" algn="l">
              <a:spcBef>
                <a:spcPts val="800"/>
              </a:spcBef>
              <a:spcAft>
                <a:spcPts val="0"/>
              </a:spcAft>
              <a:buNone/>
            </a:pPr>
            <a:r>
              <a:rPr lang="en"/>
              <a:t>These invariants guarantee bushy trees.</a:t>
            </a:r>
            <a:endParaRPr/>
          </a:p>
          <a:p>
            <a:pPr indent="0" lvl="0" marL="0" rtl="0" algn="l">
              <a:spcBef>
                <a:spcPts val="800"/>
              </a:spcBef>
              <a:spcAft>
                <a:spcPts val="800"/>
              </a:spcAft>
              <a:buNone/>
            </a:pPr>
            <a:r>
              <a:rPr lang="en"/>
              <a:t>The tree to the right is not a possible B-Tree based on these invariants.</a:t>
            </a:r>
            <a:endParaRPr/>
          </a:p>
        </p:txBody>
      </p:sp>
      <p:sp>
        <p:nvSpPr>
          <p:cNvPr id="884" name="Google Shape;884;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85" name="Google Shape;885;p42"/>
          <p:cNvGrpSpPr/>
          <p:nvPr/>
        </p:nvGrpSpPr>
        <p:grpSpPr>
          <a:xfrm>
            <a:off x="5647500" y="1896682"/>
            <a:ext cx="2286450" cy="1350150"/>
            <a:chOff x="3453225" y="2995007"/>
            <a:chExt cx="2286450" cy="1350150"/>
          </a:xfrm>
        </p:grpSpPr>
        <p:sp>
          <p:nvSpPr>
            <p:cNvPr id="886" name="Google Shape;886;p42"/>
            <p:cNvSpPr/>
            <p:nvPr/>
          </p:nvSpPr>
          <p:spPr>
            <a:xfrm>
              <a:off x="3625750" y="3507625"/>
              <a:ext cx="6231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2  3</a:t>
              </a:r>
              <a:endParaRPr b="1" sz="1600">
                <a:solidFill>
                  <a:schemeClr val="dk2"/>
                </a:solidFill>
                <a:latin typeface="Roboto"/>
                <a:ea typeface="Roboto"/>
                <a:cs typeface="Roboto"/>
                <a:sym typeface="Roboto"/>
              </a:endParaRPr>
            </a:p>
          </p:txBody>
        </p:sp>
        <p:sp>
          <p:nvSpPr>
            <p:cNvPr id="887" name="Google Shape;887;p42"/>
            <p:cNvSpPr/>
            <p:nvPr/>
          </p:nvSpPr>
          <p:spPr>
            <a:xfrm>
              <a:off x="4833375" y="3507625"/>
              <a:ext cx="9063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5  6  7</a:t>
              </a:r>
              <a:endParaRPr b="1" sz="1600">
                <a:solidFill>
                  <a:schemeClr val="dk2"/>
                </a:solidFill>
                <a:latin typeface="Roboto"/>
                <a:ea typeface="Roboto"/>
                <a:cs typeface="Roboto"/>
                <a:sym typeface="Roboto"/>
              </a:endParaRPr>
            </a:p>
          </p:txBody>
        </p:sp>
        <p:sp>
          <p:nvSpPr>
            <p:cNvPr id="888" name="Google Shape;888;p42"/>
            <p:cNvSpPr/>
            <p:nvPr/>
          </p:nvSpPr>
          <p:spPr>
            <a:xfrm>
              <a:off x="4326175" y="299500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sp>
          <p:nvSpPr>
            <p:cNvPr id="889" name="Google Shape;889;p42"/>
            <p:cNvSpPr/>
            <p:nvPr/>
          </p:nvSpPr>
          <p:spPr>
            <a:xfrm>
              <a:off x="3453225" y="402025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a:t>
              </a:r>
              <a:endParaRPr b="1" sz="1600">
                <a:solidFill>
                  <a:schemeClr val="dk2"/>
                </a:solidFill>
                <a:latin typeface="Roboto"/>
                <a:ea typeface="Roboto"/>
                <a:cs typeface="Roboto"/>
                <a:sym typeface="Roboto"/>
              </a:endParaRPr>
            </a:p>
          </p:txBody>
        </p:sp>
        <p:cxnSp>
          <p:nvCxnSpPr>
            <p:cNvPr id="890" name="Google Shape;890;p42"/>
            <p:cNvCxnSpPr>
              <a:stCxn id="888" idx="2"/>
              <a:endCxn id="886" idx="0"/>
            </p:cNvCxnSpPr>
            <p:nvPr/>
          </p:nvCxnSpPr>
          <p:spPr>
            <a:xfrm flipH="1">
              <a:off x="3937225" y="3319907"/>
              <a:ext cx="589200" cy="187800"/>
            </a:xfrm>
            <a:prstGeom prst="straightConnector1">
              <a:avLst/>
            </a:prstGeom>
            <a:noFill/>
            <a:ln cap="flat" cmpd="sng" w="19050">
              <a:solidFill>
                <a:schemeClr val="dk2"/>
              </a:solidFill>
              <a:prstDash val="solid"/>
              <a:round/>
              <a:headEnd len="med" w="med" type="none"/>
              <a:tailEnd len="med" w="med" type="none"/>
            </a:ln>
          </p:spPr>
        </p:cxnSp>
        <p:cxnSp>
          <p:nvCxnSpPr>
            <p:cNvPr id="891" name="Google Shape;891;p42"/>
            <p:cNvCxnSpPr>
              <a:stCxn id="886" idx="2"/>
              <a:endCxn id="889" idx="0"/>
            </p:cNvCxnSpPr>
            <p:nvPr/>
          </p:nvCxnSpPr>
          <p:spPr>
            <a:xfrm flipH="1">
              <a:off x="3653500" y="3832525"/>
              <a:ext cx="283800" cy="187800"/>
            </a:xfrm>
            <a:prstGeom prst="straightConnector1">
              <a:avLst/>
            </a:prstGeom>
            <a:noFill/>
            <a:ln cap="flat" cmpd="sng" w="19050">
              <a:solidFill>
                <a:schemeClr val="dk2"/>
              </a:solidFill>
              <a:prstDash val="solid"/>
              <a:round/>
              <a:headEnd len="med" w="med" type="none"/>
              <a:tailEnd len="med" w="med" type="none"/>
            </a:ln>
          </p:spPr>
        </p:cxnSp>
        <p:cxnSp>
          <p:nvCxnSpPr>
            <p:cNvPr id="892" name="Google Shape;892;p42"/>
            <p:cNvCxnSpPr>
              <a:stCxn id="888" idx="2"/>
              <a:endCxn id="887" idx="0"/>
            </p:cNvCxnSpPr>
            <p:nvPr/>
          </p:nvCxnSpPr>
          <p:spPr>
            <a:xfrm>
              <a:off x="4526425" y="3319907"/>
              <a:ext cx="760200" cy="1878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Case and Worst Case Height</a:t>
            </a:r>
            <a:endParaRPr/>
          </a:p>
        </p:txBody>
      </p:sp>
      <p:sp>
        <p:nvSpPr>
          <p:cNvPr id="96" name="Google Shape;96;p16"/>
          <p:cNvSpPr txBox="1"/>
          <p:nvPr>
            <p:ph idx="1" type="body"/>
          </p:nvPr>
        </p:nvSpPr>
        <p:spPr>
          <a:xfrm>
            <a:off x="311700" y="1152475"/>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we want to build a BST out of the numbers 1, 2, 3, 4, 5, 6, 7.</a:t>
            </a:r>
            <a:endParaRPr/>
          </a:p>
          <a:p>
            <a:pPr indent="0" lvl="0" marL="0" rtl="0" algn="l">
              <a:spcBef>
                <a:spcPts val="800"/>
              </a:spcBef>
              <a:spcAft>
                <a:spcPts val="800"/>
              </a:spcAft>
              <a:buNone/>
            </a:pPr>
            <a:r>
              <a:rPr lang="en"/>
              <a:t>Give a sequence of add operations that result in (1) a </a:t>
            </a:r>
            <a:r>
              <a:rPr b="1" lang="en"/>
              <a:t>spindly tree</a:t>
            </a:r>
            <a:r>
              <a:rPr lang="en"/>
              <a:t> and (2) a </a:t>
            </a:r>
            <a:r>
              <a:rPr b="1" lang="en"/>
              <a:t>bushy tree</a:t>
            </a:r>
            <a:r>
              <a:rPr lang="en"/>
              <a:t>.</a:t>
            </a:r>
            <a:endParaRPr/>
          </a:p>
        </p:txBody>
      </p:sp>
      <p:sp>
        <p:nvSpPr>
          <p:cNvPr id="97" name="Google Shape;9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6"/>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grpSp>
        <p:nvGrpSpPr>
          <p:cNvPr id="99" name="Google Shape;99;p16"/>
          <p:cNvGrpSpPr/>
          <p:nvPr/>
        </p:nvGrpSpPr>
        <p:grpSpPr>
          <a:xfrm>
            <a:off x="2355700" y="2184800"/>
            <a:ext cx="1380389" cy="2536468"/>
            <a:chOff x="2417325" y="2488125"/>
            <a:chExt cx="1380389" cy="2536468"/>
          </a:xfrm>
        </p:grpSpPr>
        <p:sp>
          <p:nvSpPr>
            <p:cNvPr id="100" name="Google Shape;100;p16"/>
            <p:cNvSpPr/>
            <p:nvPr/>
          </p:nvSpPr>
          <p:spPr>
            <a:xfrm>
              <a:off x="2940570" y="3624209"/>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sp>
          <p:nvSpPr>
            <p:cNvPr id="101" name="Google Shape;101;p16"/>
            <p:cNvSpPr/>
            <p:nvPr/>
          </p:nvSpPr>
          <p:spPr>
            <a:xfrm>
              <a:off x="2591740" y="2866820"/>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102" name="Google Shape;102;p16"/>
            <p:cNvSpPr/>
            <p:nvPr/>
          </p:nvSpPr>
          <p:spPr>
            <a:xfrm>
              <a:off x="3289399" y="4381599"/>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6</a:t>
              </a:r>
              <a:endParaRPr b="1" sz="1600">
                <a:solidFill>
                  <a:schemeClr val="dk2"/>
                </a:solidFill>
                <a:latin typeface="Roboto"/>
                <a:ea typeface="Roboto"/>
                <a:cs typeface="Roboto"/>
                <a:sym typeface="Roboto"/>
              </a:endParaRPr>
            </a:p>
          </p:txBody>
        </p:sp>
        <p:sp>
          <p:nvSpPr>
            <p:cNvPr id="103" name="Google Shape;103;p16"/>
            <p:cNvSpPr/>
            <p:nvPr/>
          </p:nvSpPr>
          <p:spPr>
            <a:xfrm>
              <a:off x="2417325" y="2488125"/>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a:t>
              </a:r>
              <a:endParaRPr b="1" sz="1600">
                <a:solidFill>
                  <a:schemeClr val="dk2"/>
                </a:solidFill>
                <a:latin typeface="Roboto"/>
                <a:ea typeface="Roboto"/>
                <a:cs typeface="Roboto"/>
                <a:sym typeface="Roboto"/>
              </a:endParaRPr>
            </a:p>
          </p:txBody>
        </p:sp>
        <p:sp>
          <p:nvSpPr>
            <p:cNvPr id="104" name="Google Shape;104;p16"/>
            <p:cNvSpPr/>
            <p:nvPr/>
          </p:nvSpPr>
          <p:spPr>
            <a:xfrm>
              <a:off x="2766155" y="3245515"/>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3</a:t>
              </a:r>
              <a:endParaRPr b="1" sz="1600">
                <a:solidFill>
                  <a:schemeClr val="dk2"/>
                </a:solidFill>
                <a:latin typeface="Roboto"/>
                <a:ea typeface="Roboto"/>
                <a:cs typeface="Roboto"/>
                <a:sym typeface="Roboto"/>
              </a:endParaRPr>
            </a:p>
          </p:txBody>
        </p:sp>
        <p:sp>
          <p:nvSpPr>
            <p:cNvPr id="105" name="Google Shape;105;p16"/>
            <p:cNvSpPr/>
            <p:nvPr/>
          </p:nvSpPr>
          <p:spPr>
            <a:xfrm>
              <a:off x="3114984" y="4002904"/>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106" name="Google Shape;106;p16"/>
            <p:cNvSpPr/>
            <p:nvPr/>
          </p:nvSpPr>
          <p:spPr>
            <a:xfrm>
              <a:off x="3463814" y="4760293"/>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107" name="Google Shape;107;p16"/>
            <p:cNvCxnSpPr>
              <a:stCxn id="103" idx="2"/>
              <a:endCxn id="101" idx="0"/>
            </p:cNvCxnSpPr>
            <p:nvPr/>
          </p:nvCxnSpPr>
          <p:spPr>
            <a:xfrm>
              <a:off x="2584275" y="2752425"/>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108" name="Google Shape;108;p16"/>
            <p:cNvCxnSpPr>
              <a:stCxn id="104" idx="2"/>
              <a:endCxn id="100" idx="0"/>
            </p:cNvCxnSpPr>
            <p:nvPr/>
          </p:nvCxnSpPr>
          <p:spPr>
            <a:xfrm>
              <a:off x="2933105" y="3509815"/>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109" name="Google Shape;109;p16"/>
            <p:cNvCxnSpPr>
              <a:stCxn id="100" idx="2"/>
              <a:endCxn id="105" idx="0"/>
            </p:cNvCxnSpPr>
            <p:nvPr/>
          </p:nvCxnSpPr>
          <p:spPr>
            <a:xfrm>
              <a:off x="3107520" y="3888509"/>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110" name="Google Shape;110;p16"/>
            <p:cNvCxnSpPr>
              <a:stCxn id="105" idx="2"/>
              <a:endCxn id="102" idx="0"/>
            </p:cNvCxnSpPr>
            <p:nvPr/>
          </p:nvCxnSpPr>
          <p:spPr>
            <a:xfrm>
              <a:off x="3281934" y="4267204"/>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111" name="Google Shape;111;p16"/>
            <p:cNvCxnSpPr>
              <a:stCxn id="102" idx="2"/>
              <a:endCxn id="106" idx="0"/>
            </p:cNvCxnSpPr>
            <p:nvPr/>
          </p:nvCxnSpPr>
          <p:spPr>
            <a:xfrm>
              <a:off x="3456349" y="4645899"/>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112" name="Google Shape;112;p16"/>
            <p:cNvCxnSpPr>
              <a:stCxn id="101" idx="2"/>
              <a:endCxn id="104" idx="0"/>
            </p:cNvCxnSpPr>
            <p:nvPr/>
          </p:nvCxnSpPr>
          <p:spPr>
            <a:xfrm>
              <a:off x="2758690" y="3131120"/>
              <a:ext cx="174300" cy="114300"/>
            </a:xfrm>
            <a:prstGeom prst="straightConnector1">
              <a:avLst/>
            </a:prstGeom>
            <a:noFill/>
            <a:ln cap="flat" cmpd="sng" w="19050">
              <a:solidFill>
                <a:schemeClr val="dk2"/>
              </a:solidFill>
              <a:prstDash val="solid"/>
              <a:round/>
              <a:headEnd len="med" w="med" type="none"/>
              <a:tailEnd len="med" w="med" type="none"/>
            </a:ln>
          </p:spPr>
        </p:cxnSp>
      </p:grpSp>
      <p:grpSp>
        <p:nvGrpSpPr>
          <p:cNvPr id="113" name="Google Shape;113;p16"/>
          <p:cNvGrpSpPr/>
          <p:nvPr/>
        </p:nvGrpSpPr>
        <p:grpSpPr>
          <a:xfrm>
            <a:off x="4450550" y="2896164"/>
            <a:ext cx="1762689" cy="1113742"/>
            <a:chOff x="5260075" y="3265176"/>
            <a:chExt cx="1762689" cy="1113742"/>
          </a:xfrm>
        </p:grpSpPr>
        <p:sp>
          <p:nvSpPr>
            <p:cNvPr id="114" name="Google Shape;114;p16"/>
            <p:cNvSpPr/>
            <p:nvPr/>
          </p:nvSpPr>
          <p:spPr>
            <a:xfrm>
              <a:off x="5974475" y="3265176"/>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sp>
          <p:nvSpPr>
            <p:cNvPr id="115" name="Google Shape;115;p16"/>
            <p:cNvSpPr/>
            <p:nvPr/>
          </p:nvSpPr>
          <p:spPr>
            <a:xfrm>
              <a:off x="5517275" y="3682574"/>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116" name="Google Shape;116;p16"/>
            <p:cNvSpPr/>
            <p:nvPr/>
          </p:nvSpPr>
          <p:spPr>
            <a:xfrm>
              <a:off x="6431675" y="3682574"/>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6</a:t>
              </a:r>
              <a:endParaRPr b="1" sz="1600">
                <a:solidFill>
                  <a:schemeClr val="dk2"/>
                </a:solidFill>
                <a:latin typeface="Roboto"/>
                <a:ea typeface="Roboto"/>
                <a:cs typeface="Roboto"/>
                <a:sym typeface="Roboto"/>
              </a:endParaRPr>
            </a:p>
          </p:txBody>
        </p:sp>
        <p:sp>
          <p:nvSpPr>
            <p:cNvPr id="117" name="Google Shape;117;p16"/>
            <p:cNvSpPr/>
            <p:nvPr/>
          </p:nvSpPr>
          <p:spPr>
            <a:xfrm>
              <a:off x="5260075" y="4114341"/>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a:t>
              </a:r>
              <a:endParaRPr b="1" sz="1600">
                <a:solidFill>
                  <a:schemeClr val="dk2"/>
                </a:solidFill>
                <a:latin typeface="Roboto"/>
                <a:ea typeface="Roboto"/>
                <a:cs typeface="Roboto"/>
                <a:sym typeface="Roboto"/>
              </a:endParaRPr>
            </a:p>
          </p:txBody>
        </p:sp>
        <p:sp>
          <p:nvSpPr>
            <p:cNvPr id="118" name="Google Shape;118;p16"/>
            <p:cNvSpPr/>
            <p:nvPr/>
          </p:nvSpPr>
          <p:spPr>
            <a:xfrm>
              <a:off x="5738618" y="4114618"/>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3</a:t>
              </a:r>
              <a:endParaRPr b="1" sz="1600">
                <a:solidFill>
                  <a:schemeClr val="dk2"/>
                </a:solidFill>
                <a:latin typeface="Roboto"/>
                <a:ea typeface="Roboto"/>
                <a:cs typeface="Roboto"/>
                <a:sym typeface="Roboto"/>
              </a:endParaRPr>
            </a:p>
          </p:txBody>
        </p:sp>
        <p:sp>
          <p:nvSpPr>
            <p:cNvPr id="119" name="Google Shape;119;p16"/>
            <p:cNvSpPr/>
            <p:nvPr/>
          </p:nvSpPr>
          <p:spPr>
            <a:xfrm>
              <a:off x="6181900" y="4114618"/>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120" name="Google Shape;120;p16"/>
            <p:cNvSpPr/>
            <p:nvPr/>
          </p:nvSpPr>
          <p:spPr>
            <a:xfrm>
              <a:off x="6688864" y="4114618"/>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121" name="Google Shape;121;p16"/>
            <p:cNvCxnSpPr>
              <a:stCxn id="115" idx="0"/>
              <a:endCxn id="114" idx="2"/>
            </p:cNvCxnSpPr>
            <p:nvPr/>
          </p:nvCxnSpPr>
          <p:spPr>
            <a:xfrm flipH="1" rot="10800000">
              <a:off x="5684225" y="3529574"/>
              <a:ext cx="457200" cy="153000"/>
            </a:xfrm>
            <a:prstGeom prst="straightConnector1">
              <a:avLst/>
            </a:prstGeom>
            <a:noFill/>
            <a:ln cap="flat" cmpd="sng" w="19050">
              <a:solidFill>
                <a:schemeClr val="dk2"/>
              </a:solidFill>
              <a:prstDash val="solid"/>
              <a:round/>
              <a:headEnd len="med" w="med" type="none"/>
              <a:tailEnd len="med" w="med" type="none"/>
            </a:ln>
          </p:spPr>
        </p:cxnSp>
        <p:cxnSp>
          <p:nvCxnSpPr>
            <p:cNvPr id="122" name="Google Shape;122;p16"/>
            <p:cNvCxnSpPr>
              <a:stCxn id="116" idx="0"/>
              <a:endCxn id="114" idx="2"/>
            </p:cNvCxnSpPr>
            <p:nvPr/>
          </p:nvCxnSpPr>
          <p:spPr>
            <a:xfrm rot="10800000">
              <a:off x="6141425" y="3529574"/>
              <a:ext cx="457200" cy="153000"/>
            </a:xfrm>
            <a:prstGeom prst="straightConnector1">
              <a:avLst/>
            </a:prstGeom>
            <a:noFill/>
            <a:ln cap="flat" cmpd="sng" w="19050">
              <a:solidFill>
                <a:schemeClr val="dk2"/>
              </a:solidFill>
              <a:prstDash val="solid"/>
              <a:round/>
              <a:headEnd len="med" w="med" type="none"/>
              <a:tailEnd len="med" w="med" type="none"/>
            </a:ln>
          </p:spPr>
        </p:cxnSp>
        <p:cxnSp>
          <p:nvCxnSpPr>
            <p:cNvPr id="123" name="Google Shape;123;p16"/>
            <p:cNvCxnSpPr>
              <a:stCxn id="117" idx="0"/>
              <a:endCxn id="115" idx="2"/>
            </p:cNvCxnSpPr>
            <p:nvPr/>
          </p:nvCxnSpPr>
          <p:spPr>
            <a:xfrm flipH="1" rot="10800000">
              <a:off x="5427025" y="3946941"/>
              <a:ext cx="257100" cy="167400"/>
            </a:xfrm>
            <a:prstGeom prst="straightConnector1">
              <a:avLst/>
            </a:prstGeom>
            <a:noFill/>
            <a:ln cap="flat" cmpd="sng" w="19050">
              <a:solidFill>
                <a:schemeClr val="dk2"/>
              </a:solidFill>
              <a:prstDash val="solid"/>
              <a:round/>
              <a:headEnd len="med" w="med" type="none"/>
              <a:tailEnd len="med" w="med" type="none"/>
            </a:ln>
          </p:spPr>
        </p:cxnSp>
        <p:cxnSp>
          <p:nvCxnSpPr>
            <p:cNvPr id="124" name="Google Shape;124;p16"/>
            <p:cNvCxnSpPr>
              <a:stCxn id="115" idx="2"/>
              <a:endCxn id="118" idx="0"/>
            </p:cNvCxnSpPr>
            <p:nvPr/>
          </p:nvCxnSpPr>
          <p:spPr>
            <a:xfrm>
              <a:off x="5684225" y="3946874"/>
              <a:ext cx="221400" cy="167700"/>
            </a:xfrm>
            <a:prstGeom prst="straightConnector1">
              <a:avLst/>
            </a:prstGeom>
            <a:noFill/>
            <a:ln cap="flat" cmpd="sng" w="19050">
              <a:solidFill>
                <a:schemeClr val="dk2"/>
              </a:solidFill>
              <a:prstDash val="solid"/>
              <a:round/>
              <a:headEnd len="med" w="med" type="none"/>
              <a:tailEnd len="med" w="med" type="none"/>
            </a:ln>
          </p:spPr>
        </p:cxnSp>
        <p:cxnSp>
          <p:nvCxnSpPr>
            <p:cNvPr id="125" name="Google Shape;125;p16"/>
            <p:cNvCxnSpPr>
              <a:stCxn id="116" idx="2"/>
              <a:endCxn id="119" idx="0"/>
            </p:cNvCxnSpPr>
            <p:nvPr/>
          </p:nvCxnSpPr>
          <p:spPr>
            <a:xfrm flipH="1">
              <a:off x="6348725" y="3946874"/>
              <a:ext cx="249900" cy="167700"/>
            </a:xfrm>
            <a:prstGeom prst="straightConnector1">
              <a:avLst/>
            </a:prstGeom>
            <a:noFill/>
            <a:ln cap="flat" cmpd="sng" w="19050">
              <a:solidFill>
                <a:schemeClr val="dk2"/>
              </a:solidFill>
              <a:prstDash val="solid"/>
              <a:round/>
              <a:headEnd len="med" w="med" type="none"/>
              <a:tailEnd len="med" w="med" type="none"/>
            </a:ln>
          </p:spPr>
        </p:cxnSp>
        <p:cxnSp>
          <p:nvCxnSpPr>
            <p:cNvPr id="126" name="Google Shape;126;p16"/>
            <p:cNvCxnSpPr>
              <a:stCxn id="116" idx="2"/>
              <a:endCxn id="120" idx="0"/>
            </p:cNvCxnSpPr>
            <p:nvPr/>
          </p:nvCxnSpPr>
          <p:spPr>
            <a:xfrm>
              <a:off x="6598625" y="3946874"/>
              <a:ext cx="257100" cy="167700"/>
            </a:xfrm>
            <a:prstGeom prst="straightConnector1">
              <a:avLst/>
            </a:prstGeom>
            <a:noFill/>
            <a:ln cap="flat" cmpd="sng" w="19050">
              <a:solidFill>
                <a:schemeClr val="dk2"/>
              </a:solidFill>
              <a:prstDash val="solid"/>
              <a:round/>
              <a:headEnd len="med" w="med" type="none"/>
              <a:tailEnd len="med" w="med" type="none"/>
            </a:ln>
          </p:spPr>
        </p:cxnSp>
      </p:grpSp>
      <p:sp>
        <p:nvSpPr>
          <p:cNvPr id="127" name="Google Shape;127;p16"/>
          <p:cNvSpPr/>
          <p:nvPr/>
        </p:nvSpPr>
        <p:spPr>
          <a:xfrm>
            <a:off x="675354" y="3132938"/>
            <a:ext cx="1828800" cy="640200"/>
          </a:xfrm>
          <a:prstGeom prst="wedgeRoundRectCallout">
            <a:avLst>
              <a:gd fmla="val 55151" name="adj1"/>
              <a:gd fmla="val -22442" name="adj2"/>
              <a:gd fmla="val 0" name="adj3"/>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Height: 6</a:t>
            </a:r>
            <a:endParaRPr b="1" sz="1600">
              <a:solidFill>
                <a:schemeClr val="dk2"/>
              </a:solidFill>
              <a:latin typeface="Roboto"/>
              <a:ea typeface="Roboto"/>
              <a:cs typeface="Roboto"/>
              <a:sym typeface="Roboto"/>
            </a:endParaRPr>
          </a:p>
          <a:p>
            <a:pPr indent="0" lvl="0" marL="0" rtl="0" algn="ctr">
              <a:spcBef>
                <a:spcPts val="0"/>
              </a:spcBef>
              <a:spcAft>
                <a:spcPts val="0"/>
              </a:spcAft>
              <a:buNone/>
            </a:pPr>
            <a:r>
              <a:rPr b="1" lang="en" sz="1600">
                <a:solidFill>
                  <a:schemeClr val="dk2"/>
                </a:solidFill>
                <a:latin typeface="Roboto"/>
                <a:ea typeface="Roboto"/>
                <a:cs typeface="Roboto"/>
                <a:sym typeface="Roboto"/>
              </a:rPr>
              <a:t>Average Depth: 3</a:t>
            </a:r>
            <a:endParaRPr b="1" sz="1600">
              <a:solidFill>
                <a:schemeClr val="dk2"/>
              </a:solidFill>
              <a:latin typeface="Roboto"/>
              <a:ea typeface="Roboto"/>
              <a:cs typeface="Roboto"/>
              <a:sym typeface="Roboto"/>
            </a:endParaRPr>
          </a:p>
        </p:txBody>
      </p:sp>
      <p:sp>
        <p:nvSpPr>
          <p:cNvPr id="128" name="Google Shape;128;p16"/>
          <p:cNvSpPr/>
          <p:nvPr/>
        </p:nvSpPr>
        <p:spPr>
          <a:xfrm flipH="1">
            <a:off x="6365654" y="3132938"/>
            <a:ext cx="2103000" cy="640200"/>
          </a:xfrm>
          <a:prstGeom prst="wedgeRoundRectCallout">
            <a:avLst>
              <a:gd fmla="val 55151" name="adj1"/>
              <a:gd fmla="val -22442" name="adj2"/>
              <a:gd fmla="val 0" name="adj3"/>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Height: 2</a:t>
            </a:r>
            <a:endParaRPr b="1" sz="1600">
              <a:solidFill>
                <a:schemeClr val="dk2"/>
              </a:solidFill>
              <a:latin typeface="Roboto"/>
              <a:ea typeface="Roboto"/>
              <a:cs typeface="Roboto"/>
              <a:sym typeface="Roboto"/>
            </a:endParaRPr>
          </a:p>
          <a:p>
            <a:pPr indent="0" lvl="0" marL="0" rtl="0" algn="ctr">
              <a:spcBef>
                <a:spcPts val="0"/>
              </a:spcBef>
              <a:spcAft>
                <a:spcPts val="0"/>
              </a:spcAft>
              <a:buNone/>
            </a:pPr>
            <a:r>
              <a:rPr b="1" lang="en" sz="1600">
                <a:solidFill>
                  <a:schemeClr val="dk2"/>
                </a:solidFill>
                <a:latin typeface="Roboto"/>
                <a:ea typeface="Roboto"/>
                <a:cs typeface="Roboto"/>
                <a:sym typeface="Roboto"/>
              </a:rPr>
              <a:t>Average Depth: 1.43</a:t>
            </a:r>
            <a:endParaRPr b="1" sz="1600">
              <a:solidFill>
                <a:schemeClr val="dk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Height of a B-Tree with Node-Item Limit L</a:t>
            </a:r>
            <a:endParaRPr/>
          </a:p>
        </p:txBody>
      </p:sp>
      <p:sp>
        <p:nvSpPr>
          <p:cNvPr id="898" name="Google Shape;898;p43"/>
          <p:cNvSpPr txBox="1"/>
          <p:nvPr>
            <p:ph idx="1" type="body"/>
          </p:nvPr>
        </p:nvSpPr>
        <p:spPr>
          <a:xfrm>
            <a:off x="311700" y="1152475"/>
            <a:ext cx="3999900" cy="1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Largest possible height is all non-leaf nodes have just 1 key.</a:t>
            </a:r>
            <a:endParaRPr/>
          </a:p>
          <a:p>
            <a:pPr indent="0" lvl="0" marL="457200" rtl="0" algn="l">
              <a:spcBef>
                <a:spcPts val="800"/>
              </a:spcBef>
              <a:spcAft>
                <a:spcPts val="800"/>
              </a:spcAft>
              <a:buNone/>
            </a:pPr>
            <a:r>
              <a:rPr lang="en"/>
              <a:t>H(N) ~ log</a:t>
            </a:r>
            <a:r>
              <a:rPr baseline="-25000" lang="en"/>
              <a:t>2</a:t>
            </a:r>
            <a:r>
              <a:rPr lang="en"/>
              <a:t>(N) ∈ Θ(log N)</a:t>
            </a:r>
            <a:endParaRPr/>
          </a:p>
        </p:txBody>
      </p:sp>
      <p:sp>
        <p:nvSpPr>
          <p:cNvPr id="899" name="Google Shape;899;p43"/>
          <p:cNvSpPr txBox="1"/>
          <p:nvPr>
            <p:ph idx="2" type="body"/>
          </p:nvPr>
        </p:nvSpPr>
        <p:spPr>
          <a:xfrm>
            <a:off x="4832400" y="1152475"/>
            <a:ext cx="3999900" cy="1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Smallest possible height is all nodes have L keys.</a:t>
            </a:r>
            <a:endParaRPr/>
          </a:p>
          <a:p>
            <a:pPr indent="0" lvl="0" marL="457200" rtl="0" algn="l">
              <a:spcBef>
                <a:spcPts val="800"/>
              </a:spcBef>
              <a:spcAft>
                <a:spcPts val="800"/>
              </a:spcAft>
              <a:buNone/>
            </a:pPr>
            <a:r>
              <a:rPr lang="en"/>
              <a:t>H(N) ~ log</a:t>
            </a:r>
            <a:r>
              <a:rPr baseline="-25000" lang="en"/>
              <a:t>L + 1</a:t>
            </a:r>
            <a:r>
              <a:rPr lang="en"/>
              <a:t>(N) ∈ Θ(log N)</a:t>
            </a:r>
            <a:endParaRPr/>
          </a:p>
        </p:txBody>
      </p:sp>
      <p:sp>
        <p:nvSpPr>
          <p:cNvPr id="900" name="Google Shape;90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01" name="Google Shape;901;p43"/>
          <p:cNvGrpSpPr/>
          <p:nvPr/>
        </p:nvGrpSpPr>
        <p:grpSpPr>
          <a:xfrm>
            <a:off x="464100" y="2372857"/>
            <a:ext cx="2287000" cy="1350150"/>
            <a:chOff x="1168150" y="2441957"/>
            <a:chExt cx="2287000" cy="1350150"/>
          </a:xfrm>
        </p:grpSpPr>
        <p:sp>
          <p:nvSpPr>
            <p:cNvPr id="902" name="Google Shape;902;p43"/>
            <p:cNvSpPr/>
            <p:nvPr/>
          </p:nvSpPr>
          <p:spPr>
            <a:xfrm>
              <a:off x="1580100" y="2954582"/>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a:t>
              </a:r>
              <a:endParaRPr b="1" sz="1600">
                <a:solidFill>
                  <a:schemeClr val="dk2"/>
                </a:solidFill>
                <a:latin typeface="Roboto"/>
                <a:ea typeface="Roboto"/>
                <a:cs typeface="Roboto"/>
                <a:sym typeface="Roboto"/>
              </a:endParaRPr>
            </a:p>
          </p:txBody>
        </p:sp>
        <p:sp>
          <p:nvSpPr>
            <p:cNvPr id="903" name="Google Shape;903;p43"/>
            <p:cNvSpPr/>
            <p:nvPr/>
          </p:nvSpPr>
          <p:spPr>
            <a:xfrm>
              <a:off x="2767223" y="2954582"/>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a:t>
              </a:r>
              <a:endParaRPr b="1" sz="1600">
                <a:solidFill>
                  <a:schemeClr val="dk2"/>
                </a:solidFill>
                <a:latin typeface="Roboto"/>
                <a:ea typeface="Roboto"/>
                <a:cs typeface="Roboto"/>
                <a:sym typeface="Roboto"/>
              </a:endParaRPr>
            </a:p>
          </p:txBody>
        </p:sp>
        <p:sp>
          <p:nvSpPr>
            <p:cNvPr id="904" name="Google Shape;904;p43"/>
            <p:cNvSpPr/>
            <p:nvPr/>
          </p:nvSpPr>
          <p:spPr>
            <a:xfrm>
              <a:off x="2133000" y="244195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a:t>
              </a:r>
              <a:endParaRPr b="1" sz="1600">
                <a:solidFill>
                  <a:schemeClr val="dk2"/>
                </a:solidFill>
                <a:latin typeface="Roboto"/>
                <a:ea typeface="Roboto"/>
                <a:cs typeface="Roboto"/>
                <a:sym typeface="Roboto"/>
              </a:endParaRPr>
            </a:p>
          </p:txBody>
        </p:sp>
        <p:sp>
          <p:nvSpPr>
            <p:cNvPr id="905" name="Google Shape;905;p43"/>
            <p:cNvSpPr/>
            <p:nvPr/>
          </p:nvSpPr>
          <p:spPr>
            <a:xfrm>
              <a:off x="1168150" y="3467200"/>
              <a:ext cx="4923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06" name="Google Shape;906;p43"/>
            <p:cNvSpPr/>
            <p:nvPr/>
          </p:nvSpPr>
          <p:spPr>
            <a:xfrm>
              <a:off x="1903950" y="346720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a:t>
              </a:r>
              <a:endParaRPr b="1" sz="1600">
                <a:solidFill>
                  <a:schemeClr val="dk2"/>
                </a:solidFill>
                <a:latin typeface="Roboto"/>
                <a:ea typeface="Roboto"/>
                <a:cs typeface="Roboto"/>
                <a:sym typeface="Roboto"/>
              </a:endParaRPr>
            </a:p>
          </p:txBody>
        </p:sp>
        <p:sp>
          <p:nvSpPr>
            <p:cNvPr id="907" name="Google Shape;907;p43"/>
            <p:cNvSpPr/>
            <p:nvPr/>
          </p:nvSpPr>
          <p:spPr>
            <a:xfrm>
              <a:off x="2486950" y="346720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a:t>
              </a:r>
              <a:endParaRPr b="1" sz="1600">
                <a:solidFill>
                  <a:schemeClr val="dk2"/>
                </a:solidFill>
                <a:latin typeface="Roboto"/>
                <a:ea typeface="Roboto"/>
                <a:cs typeface="Roboto"/>
                <a:sym typeface="Roboto"/>
              </a:endParaRPr>
            </a:p>
          </p:txBody>
        </p:sp>
        <p:sp>
          <p:nvSpPr>
            <p:cNvPr id="908" name="Google Shape;908;p43"/>
            <p:cNvSpPr/>
            <p:nvPr/>
          </p:nvSpPr>
          <p:spPr>
            <a:xfrm>
              <a:off x="3054650" y="3467207"/>
              <a:ext cx="40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a:t>
              </a:r>
              <a:endParaRPr b="1" sz="1600">
                <a:solidFill>
                  <a:schemeClr val="dk2"/>
                </a:solidFill>
                <a:latin typeface="Roboto"/>
                <a:ea typeface="Roboto"/>
                <a:cs typeface="Roboto"/>
                <a:sym typeface="Roboto"/>
              </a:endParaRPr>
            </a:p>
          </p:txBody>
        </p:sp>
        <p:cxnSp>
          <p:nvCxnSpPr>
            <p:cNvPr id="909" name="Google Shape;909;p43"/>
            <p:cNvCxnSpPr>
              <a:stCxn id="904" idx="2"/>
              <a:endCxn id="902" idx="0"/>
            </p:cNvCxnSpPr>
            <p:nvPr/>
          </p:nvCxnSpPr>
          <p:spPr>
            <a:xfrm flipH="1">
              <a:off x="1780350" y="2766857"/>
              <a:ext cx="552900" cy="187800"/>
            </a:xfrm>
            <a:prstGeom prst="straightConnector1">
              <a:avLst/>
            </a:prstGeom>
            <a:noFill/>
            <a:ln cap="flat" cmpd="sng" w="19050">
              <a:solidFill>
                <a:schemeClr val="dk2"/>
              </a:solidFill>
              <a:prstDash val="solid"/>
              <a:round/>
              <a:headEnd len="med" w="med" type="none"/>
              <a:tailEnd len="med" w="med" type="none"/>
            </a:ln>
          </p:spPr>
        </p:cxnSp>
        <p:cxnSp>
          <p:nvCxnSpPr>
            <p:cNvPr id="910" name="Google Shape;910;p43"/>
            <p:cNvCxnSpPr>
              <a:stCxn id="902" idx="2"/>
              <a:endCxn id="906" idx="0"/>
            </p:cNvCxnSpPr>
            <p:nvPr/>
          </p:nvCxnSpPr>
          <p:spPr>
            <a:xfrm>
              <a:off x="1780350" y="3279482"/>
              <a:ext cx="324000" cy="187800"/>
            </a:xfrm>
            <a:prstGeom prst="straightConnector1">
              <a:avLst/>
            </a:prstGeom>
            <a:noFill/>
            <a:ln cap="flat" cmpd="sng" w="19050">
              <a:solidFill>
                <a:schemeClr val="dk2"/>
              </a:solidFill>
              <a:prstDash val="solid"/>
              <a:round/>
              <a:headEnd len="med" w="med" type="none"/>
              <a:tailEnd len="med" w="med" type="none"/>
            </a:ln>
          </p:spPr>
        </p:cxnSp>
        <p:cxnSp>
          <p:nvCxnSpPr>
            <p:cNvPr id="911" name="Google Shape;911;p43"/>
            <p:cNvCxnSpPr>
              <a:stCxn id="902" idx="2"/>
              <a:endCxn id="905" idx="0"/>
            </p:cNvCxnSpPr>
            <p:nvPr/>
          </p:nvCxnSpPr>
          <p:spPr>
            <a:xfrm flipH="1">
              <a:off x="1414350" y="3279482"/>
              <a:ext cx="366000" cy="187800"/>
            </a:xfrm>
            <a:prstGeom prst="straightConnector1">
              <a:avLst/>
            </a:prstGeom>
            <a:noFill/>
            <a:ln cap="flat" cmpd="sng" w="19050">
              <a:solidFill>
                <a:schemeClr val="dk2"/>
              </a:solidFill>
              <a:prstDash val="solid"/>
              <a:round/>
              <a:headEnd len="med" w="med" type="none"/>
              <a:tailEnd len="med" w="med" type="none"/>
            </a:ln>
          </p:spPr>
        </p:cxnSp>
        <p:cxnSp>
          <p:nvCxnSpPr>
            <p:cNvPr id="912" name="Google Shape;912;p43"/>
            <p:cNvCxnSpPr>
              <a:stCxn id="903" idx="2"/>
              <a:endCxn id="907" idx="0"/>
            </p:cNvCxnSpPr>
            <p:nvPr/>
          </p:nvCxnSpPr>
          <p:spPr>
            <a:xfrm flipH="1">
              <a:off x="2687273" y="3279482"/>
              <a:ext cx="280200" cy="187800"/>
            </a:xfrm>
            <a:prstGeom prst="straightConnector1">
              <a:avLst/>
            </a:prstGeom>
            <a:noFill/>
            <a:ln cap="flat" cmpd="sng" w="19050">
              <a:solidFill>
                <a:schemeClr val="dk2"/>
              </a:solidFill>
              <a:prstDash val="solid"/>
              <a:round/>
              <a:headEnd len="med" w="med" type="none"/>
              <a:tailEnd len="med" w="med" type="none"/>
            </a:ln>
          </p:spPr>
        </p:cxnSp>
        <p:cxnSp>
          <p:nvCxnSpPr>
            <p:cNvPr id="913" name="Google Shape;913;p43"/>
            <p:cNvCxnSpPr>
              <a:stCxn id="903" idx="2"/>
              <a:endCxn id="908" idx="0"/>
            </p:cNvCxnSpPr>
            <p:nvPr/>
          </p:nvCxnSpPr>
          <p:spPr>
            <a:xfrm>
              <a:off x="2967473" y="3279482"/>
              <a:ext cx="287400" cy="187800"/>
            </a:xfrm>
            <a:prstGeom prst="straightConnector1">
              <a:avLst/>
            </a:prstGeom>
            <a:noFill/>
            <a:ln cap="flat" cmpd="sng" w="19050">
              <a:solidFill>
                <a:schemeClr val="dk2"/>
              </a:solidFill>
              <a:prstDash val="solid"/>
              <a:round/>
              <a:headEnd len="med" w="med" type="none"/>
              <a:tailEnd len="med" w="med" type="none"/>
            </a:ln>
          </p:spPr>
        </p:cxnSp>
        <p:cxnSp>
          <p:nvCxnSpPr>
            <p:cNvPr id="914" name="Google Shape;914;p43"/>
            <p:cNvCxnSpPr>
              <a:stCxn id="904" idx="2"/>
              <a:endCxn id="903" idx="0"/>
            </p:cNvCxnSpPr>
            <p:nvPr/>
          </p:nvCxnSpPr>
          <p:spPr>
            <a:xfrm>
              <a:off x="2333250" y="2766857"/>
              <a:ext cx="634200" cy="187800"/>
            </a:xfrm>
            <a:prstGeom prst="straightConnector1">
              <a:avLst/>
            </a:prstGeom>
            <a:noFill/>
            <a:ln cap="flat" cmpd="sng" w="19050">
              <a:solidFill>
                <a:schemeClr val="dk2"/>
              </a:solidFill>
              <a:prstDash val="solid"/>
              <a:round/>
              <a:headEnd len="med" w="med" type="none"/>
              <a:tailEnd len="med" w="med" type="none"/>
            </a:ln>
          </p:spPr>
        </p:cxnSp>
      </p:grpSp>
      <p:grpSp>
        <p:nvGrpSpPr>
          <p:cNvPr id="915" name="Google Shape;915;p43"/>
          <p:cNvGrpSpPr/>
          <p:nvPr/>
        </p:nvGrpSpPr>
        <p:grpSpPr>
          <a:xfrm>
            <a:off x="2594925" y="2837225"/>
            <a:ext cx="6190800" cy="1603800"/>
            <a:chOff x="90600" y="2363800"/>
            <a:chExt cx="6190800" cy="1603800"/>
          </a:xfrm>
        </p:grpSpPr>
        <p:sp>
          <p:nvSpPr>
            <p:cNvPr id="916" name="Google Shape;916;p43"/>
            <p:cNvSpPr/>
            <p:nvPr/>
          </p:nvSpPr>
          <p:spPr>
            <a:xfrm>
              <a:off x="2898900" y="23638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17" name="Google Shape;917;p43"/>
            <p:cNvSpPr/>
            <p:nvPr/>
          </p:nvSpPr>
          <p:spPr>
            <a:xfrm>
              <a:off x="752075" y="2916025"/>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18" name="Google Shape;918;p43"/>
            <p:cNvSpPr/>
            <p:nvPr/>
          </p:nvSpPr>
          <p:spPr>
            <a:xfrm>
              <a:off x="5063300" y="2916025"/>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19" name="Google Shape;919;p43"/>
            <p:cNvSpPr/>
            <p:nvPr/>
          </p:nvSpPr>
          <p:spPr>
            <a:xfrm>
              <a:off x="2898825" y="2916025"/>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20" name="Google Shape;920;p43"/>
            <p:cNvSpPr/>
            <p:nvPr/>
          </p:nvSpPr>
          <p:spPr>
            <a:xfrm>
              <a:off x="906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21" name="Google Shape;921;p43"/>
            <p:cNvSpPr/>
            <p:nvPr/>
          </p:nvSpPr>
          <p:spPr>
            <a:xfrm>
              <a:off x="7410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22" name="Google Shape;922;p43"/>
            <p:cNvSpPr/>
            <p:nvPr/>
          </p:nvSpPr>
          <p:spPr>
            <a:xfrm>
              <a:off x="13849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23" name="Google Shape;923;p43"/>
            <p:cNvSpPr/>
            <p:nvPr/>
          </p:nvSpPr>
          <p:spPr>
            <a:xfrm>
              <a:off x="22485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24" name="Google Shape;924;p43"/>
            <p:cNvSpPr/>
            <p:nvPr/>
          </p:nvSpPr>
          <p:spPr>
            <a:xfrm>
              <a:off x="28989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25" name="Google Shape;925;p43"/>
            <p:cNvSpPr/>
            <p:nvPr/>
          </p:nvSpPr>
          <p:spPr>
            <a:xfrm>
              <a:off x="35428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26" name="Google Shape;926;p43"/>
            <p:cNvSpPr/>
            <p:nvPr/>
          </p:nvSpPr>
          <p:spPr>
            <a:xfrm>
              <a:off x="44129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27" name="Google Shape;927;p43"/>
            <p:cNvSpPr/>
            <p:nvPr/>
          </p:nvSpPr>
          <p:spPr>
            <a:xfrm>
              <a:off x="50633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28" name="Google Shape;928;p43"/>
            <p:cNvSpPr/>
            <p:nvPr/>
          </p:nvSpPr>
          <p:spPr>
            <a:xfrm>
              <a:off x="57072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cxnSp>
          <p:nvCxnSpPr>
            <p:cNvPr id="929" name="Google Shape;929;p43"/>
            <p:cNvCxnSpPr>
              <a:stCxn id="916" idx="2"/>
              <a:endCxn id="917" idx="0"/>
            </p:cNvCxnSpPr>
            <p:nvPr/>
          </p:nvCxnSpPr>
          <p:spPr>
            <a:xfrm flipH="1">
              <a:off x="1039200" y="2688700"/>
              <a:ext cx="2146800" cy="227400"/>
            </a:xfrm>
            <a:prstGeom prst="straightConnector1">
              <a:avLst/>
            </a:prstGeom>
            <a:noFill/>
            <a:ln cap="flat" cmpd="sng" w="19050">
              <a:solidFill>
                <a:schemeClr val="dk2"/>
              </a:solidFill>
              <a:prstDash val="solid"/>
              <a:round/>
              <a:headEnd len="med" w="med" type="none"/>
              <a:tailEnd len="med" w="med" type="none"/>
            </a:ln>
          </p:spPr>
        </p:cxnSp>
        <p:cxnSp>
          <p:nvCxnSpPr>
            <p:cNvPr id="930" name="Google Shape;930;p43"/>
            <p:cNvCxnSpPr>
              <a:stCxn id="917" idx="2"/>
              <a:endCxn id="920" idx="0"/>
            </p:cNvCxnSpPr>
            <p:nvPr/>
          </p:nvCxnSpPr>
          <p:spPr>
            <a:xfrm flipH="1">
              <a:off x="377675" y="3240925"/>
              <a:ext cx="661500" cy="401700"/>
            </a:xfrm>
            <a:prstGeom prst="straightConnector1">
              <a:avLst/>
            </a:prstGeom>
            <a:noFill/>
            <a:ln cap="flat" cmpd="sng" w="19050">
              <a:solidFill>
                <a:schemeClr val="dk2"/>
              </a:solidFill>
              <a:prstDash val="solid"/>
              <a:round/>
              <a:headEnd len="med" w="med" type="none"/>
              <a:tailEnd len="med" w="med" type="none"/>
            </a:ln>
          </p:spPr>
        </p:cxnSp>
        <p:cxnSp>
          <p:nvCxnSpPr>
            <p:cNvPr id="931" name="Google Shape;931;p43"/>
            <p:cNvCxnSpPr>
              <a:stCxn id="917" idx="2"/>
              <a:endCxn id="921" idx="0"/>
            </p:cNvCxnSpPr>
            <p:nvPr/>
          </p:nvCxnSpPr>
          <p:spPr>
            <a:xfrm flipH="1">
              <a:off x="1028075" y="3240925"/>
              <a:ext cx="11100" cy="401700"/>
            </a:xfrm>
            <a:prstGeom prst="straightConnector1">
              <a:avLst/>
            </a:prstGeom>
            <a:noFill/>
            <a:ln cap="flat" cmpd="sng" w="19050">
              <a:solidFill>
                <a:schemeClr val="dk2"/>
              </a:solidFill>
              <a:prstDash val="solid"/>
              <a:round/>
              <a:headEnd len="med" w="med" type="none"/>
              <a:tailEnd len="med" w="med" type="none"/>
            </a:ln>
          </p:spPr>
        </p:cxnSp>
        <p:cxnSp>
          <p:nvCxnSpPr>
            <p:cNvPr id="932" name="Google Shape;932;p43"/>
            <p:cNvCxnSpPr>
              <a:stCxn id="917" idx="2"/>
              <a:endCxn id="922" idx="0"/>
            </p:cNvCxnSpPr>
            <p:nvPr/>
          </p:nvCxnSpPr>
          <p:spPr>
            <a:xfrm>
              <a:off x="1039175" y="3240925"/>
              <a:ext cx="632700" cy="401700"/>
            </a:xfrm>
            <a:prstGeom prst="straightConnector1">
              <a:avLst/>
            </a:prstGeom>
            <a:noFill/>
            <a:ln cap="flat" cmpd="sng" w="19050">
              <a:solidFill>
                <a:schemeClr val="dk2"/>
              </a:solidFill>
              <a:prstDash val="solid"/>
              <a:round/>
              <a:headEnd len="med" w="med" type="none"/>
              <a:tailEnd len="med" w="med" type="none"/>
            </a:ln>
          </p:spPr>
        </p:cxnSp>
        <p:cxnSp>
          <p:nvCxnSpPr>
            <p:cNvPr id="933" name="Google Shape;933;p43"/>
            <p:cNvCxnSpPr>
              <a:stCxn id="916" idx="2"/>
              <a:endCxn id="919" idx="0"/>
            </p:cNvCxnSpPr>
            <p:nvPr/>
          </p:nvCxnSpPr>
          <p:spPr>
            <a:xfrm>
              <a:off x="3186000" y="2688700"/>
              <a:ext cx="0" cy="227400"/>
            </a:xfrm>
            <a:prstGeom prst="straightConnector1">
              <a:avLst/>
            </a:prstGeom>
            <a:noFill/>
            <a:ln cap="flat" cmpd="sng" w="19050">
              <a:solidFill>
                <a:schemeClr val="dk2"/>
              </a:solidFill>
              <a:prstDash val="solid"/>
              <a:round/>
              <a:headEnd len="med" w="med" type="none"/>
              <a:tailEnd len="med" w="med" type="none"/>
            </a:ln>
          </p:spPr>
        </p:cxnSp>
        <p:cxnSp>
          <p:nvCxnSpPr>
            <p:cNvPr id="934" name="Google Shape;934;p43"/>
            <p:cNvCxnSpPr>
              <a:stCxn id="919" idx="2"/>
              <a:endCxn id="923" idx="0"/>
            </p:cNvCxnSpPr>
            <p:nvPr/>
          </p:nvCxnSpPr>
          <p:spPr>
            <a:xfrm flipH="1">
              <a:off x="2535525" y="3240925"/>
              <a:ext cx="650400" cy="401700"/>
            </a:xfrm>
            <a:prstGeom prst="straightConnector1">
              <a:avLst/>
            </a:prstGeom>
            <a:noFill/>
            <a:ln cap="flat" cmpd="sng" w="19050">
              <a:solidFill>
                <a:schemeClr val="dk2"/>
              </a:solidFill>
              <a:prstDash val="solid"/>
              <a:round/>
              <a:headEnd len="med" w="med" type="none"/>
              <a:tailEnd len="med" w="med" type="none"/>
            </a:ln>
          </p:spPr>
        </p:cxnSp>
        <p:cxnSp>
          <p:nvCxnSpPr>
            <p:cNvPr id="935" name="Google Shape;935;p43"/>
            <p:cNvCxnSpPr>
              <a:stCxn id="919" idx="2"/>
              <a:endCxn id="924" idx="0"/>
            </p:cNvCxnSpPr>
            <p:nvPr/>
          </p:nvCxnSpPr>
          <p:spPr>
            <a:xfrm>
              <a:off x="3185925" y="3240925"/>
              <a:ext cx="0" cy="401700"/>
            </a:xfrm>
            <a:prstGeom prst="straightConnector1">
              <a:avLst/>
            </a:prstGeom>
            <a:noFill/>
            <a:ln cap="flat" cmpd="sng" w="19050">
              <a:solidFill>
                <a:schemeClr val="dk2"/>
              </a:solidFill>
              <a:prstDash val="solid"/>
              <a:round/>
              <a:headEnd len="med" w="med" type="none"/>
              <a:tailEnd len="med" w="med" type="none"/>
            </a:ln>
          </p:spPr>
        </p:cxnSp>
        <p:cxnSp>
          <p:nvCxnSpPr>
            <p:cNvPr id="936" name="Google Shape;936;p43"/>
            <p:cNvCxnSpPr>
              <a:stCxn id="919" idx="2"/>
              <a:endCxn id="925" idx="0"/>
            </p:cNvCxnSpPr>
            <p:nvPr/>
          </p:nvCxnSpPr>
          <p:spPr>
            <a:xfrm>
              <a:off x="3185925" y="3240925"/>
              <a:ext cx="644100" cy="401700"/>
            </a:xfrm>
            <a:prstGeom prst="straightConnector1">
              <a:avLst/>
            </a:prstGeom>
            <a:noFill/>
            <a:ln cap="flat" cmpd="sng" w="19050">
              <a:solidFill>
                <a:schemeClr val="dk2"/>
              </a:solidFill>
              <a:prstDash val="solid"/>
              <a:round/>
              <a:headEnd len="med" w="med" type="none"/>
              <a:tailEnd len="med" w="med" type="none"/>
            </a:ln>
          </p:spPr>
        </p:cxnSp>
        <p:cxnSp>
          <p:nvCxnSpPr>
            <p:cNvPr id="937" name="Google Shape;937;p43"/>
            <p:cNvCxnSpPr>
              <a:stCxn id="918" idx="2"/>
              <a:endCxn id="926" idx="0"/>
            </p:cNvCxnSpPr>
            <p:nvPr/>
          </p:nvCxnSpPr>
          <p:spPr>
            <a:xfrm flipH="1">
              <a:off x="4700000" y="3240925"/>
              <a:ext cx="650400" cy="401700"/>
            </a:xfrm>
            <a:prstGeom prst="straightConnector1">
              <a:avLst/>
            </a:prstGeom>
            <a:noFill/>
            <a:ln cap="flat" cmpd="sng" w="19050">
              <a:solidFill>
                <a:schemeClr val="dk2"/>
              </a:solidFill>
              <a:prstDash val="solid"/>
              <a:round/>
              <a:headEnd len="med" w="med" type="none"/>
              <a:tailEnd len="med" w="med" type="none"/>
            </a:ln>
          </p:spPr>
        </p:cxnSp>
        <p:cxnSp>
          <p:nvCxnSpPr>
            <p:cNvPr id="938" name="Google Shape;938;p43"/>
            <p:cNvCxnSpPr>
              <a:stCxn id="918" idx="2"/>
              <a:endCxn id="927" idx="0"/>
            </p:cNvCxnSpPr>
            <p:nvPr/>
          </p:nvCxnSpPr>
          <p:spPr>
            <a:xfrm>
              <a:off x="5350400" y="3240925"/>
              <a:ext cx="0" cy="401700"/>
            </a:xfrm>
            <a:prstGeom prst="straightConnector1">
              <a:avLst/>
            </a:prstGeom>
            <a:noFill/>
            <a:ln cap="flat" cmpd="sng" w="19050">
              <a:solidFill>
                <a:schemeClr val="dk2"/>
              </a:solidFill>
              <a:prstDash val="solid"/>
              <a:round/>
              <a:headEnd len="med" w="med" type="none"/>
              <a:tailEnd len="med" w="med" type="none"/>
            </a:ln>
          </p:spPr>
        </p:cxnSp>
        <p:cxnSp>
          <p:nvCxnSpPr>
            <p:cNvPr id="939" name="Google Shape;939;p43"/>
            <p:cNvCxnSpPr>
              <a:stCxn id="918" idx="2"/>
              <a:endCxn id="928" idx="0"/>
            </p:cNvCxnSpPr>
            <p:nvPr/>
          </p:nvCxnSpPr>
          <p:spPr>
            <a:xfrm>
              <a:off x="5350400" y="3240925"/>
              <a:ext cx="643800" cy="401700"/>
            </a:xfrm>
            <a:prstGeom prst="straightConnector1">
              <a:avLst/>
            </a:prstGeom>
            <a:noFill/>
            <a:ln cap="flat" cmpd="sng" w="19050">
              <a:solidFill>
                <a:schemeClr val="dk2"/>
              </a:solidFill>
              <a:prstDash val="solid"/>
              <a:round/>
              <a:headEnd len="med" w="med" type="none"/>
              <a:tailEnd len="med" w="med" type="none"/>
            </a:ln>
          </p:spPr>
        </p:cxnSp>
        <p:cxnSp>
          <p:nvCxnSpPr>
            <p:cNvPr id="940" name="Google Shape;940;p43"/>
            <p:cNvCxnSpPr>
              <a:stCxn id="916" idx="2"/>
              <a:endCxn id="918" idx="0"/>
            </p:cNvCxnSpPr>
            <p:nvPr/>
          </p:nvCxnSpPr>
          <p:spPr>
            <a:xfrm>
              <a:off x="3186000" y="2688700"/>
              <a:ext cx="2164500" cy="227400"/>
            </a:xfrm>
            <a:prstGeom prst="straightConnector1">
              <a:avLst/>
            </a:prstGeom>
            <a:noFill/>
            <a:ln cap="flat" cmpd="sng" w="19050">
              <a:solidFill>
                <a:schemeClr val="dk2"/>
              </a:solidFill>
              <a:prstDash val="solid"/>
              <a:round/>
              <a:headEnd len="med" w="med" type="none"/>
              <a:tailEnd len="med" w="med" type="none"/>
            </a:ln>
          </p:spPr>
        </p:cxnSp>
      </p:grpSp>
      <p:sp>
        <p:nvSpPr>
          <p:cNvPr id="941" name="Google Shape;941;p43"/>
          <p:cNvSpPr/>
          <p:nvPr/>
        </p:nvSpPr>
        <p:spPr>
          <a:xfrm flipH="1">
            <a:off x="839748" y="3852475"/>
            <a:ext cx="1143000" cy="640200"/>
          </a:xfrm>
          <a:prstGeom prst="wedgeRoundRectCallout">
            <a:avLst>
              <a:gd fmla="val -20249" name="adj1"/>
              <a:gd fmla="val -59431"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N=8, L=2, H(N) = 2</a:t>
            </a:r>
            <a:endParaRPr b="1" sz="1600">
              <a:solidFill>
                <a:schemeClr val="lt1"/>
              </a:solidFill>
              <a:latin typeface="Roboto"/>
              <a:ea typeface="Roboto"/>
              <a:cs typeface="Roboto"/>
              <a:sym typeface="Roboto"/>
            </a:endParaRPr>
          </a:p>
        </p:txBody>
      </p:sp>
      <p:sp>
        <p:nvSpPr>
          <p:cNvPr id="942" name="Google Shape;942;p43"/>
          <p:cNvSpPr/>
          <p:nvPr/>
        </p:nvSpPr>
        <p:spPr>
          <a:xfrm flipH="1">
            <a:off x="5086876" y="2354290"/>
            <a:ext cx="2103000" cy="365700"/>
          </a:xfrm>
          <a:prstGeom prst="wedgeRoundRectCallout">
            <a:avLst>
              <a:gd fmla="val 20709" name="adj1"/>
              <a:gd fmla="val 60610"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N=26, L=2, H(N) = 2</a:t>
            </a:r>
            <a:endParaRPr b="1" sz="1600">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a:t>
            </a:r>
            <a:r>
              <a:rPr lang="en"/>
              <a:t> Runtime</a:t>
            </a:r>
            <a:endParaRPr/>
          </a:p>
        </p:txBody>
      </p:sp>
      <p:sp>
        <p:nvSpPr>
          <p:cNvPr id="948" name="Google Shape;948;p44"/>
          <p:cNvSpPr txBox="1"/>
          <p:nvPr>
            <p:ph idx="1" type="body"/>
          </p:nvPr>
        </p:nvSpPr>
        <p:spPr>
          <a:xfrm>
            <a:off x="311700" y="1152475"/>
            <a:ext cx="8520600" cy="137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Worst case number of nodes to inspect: H + 1</a:t>
            </a:r>
            <a:endParaRPr/>
          </a:p>
          <a:p>
            <a:pPr indent="-330200" lvl="0" marL="457200" rtl="0" algn="l">
              <a:spcBef>
                <a:spcPts val="0"/>
              </a:spcBef>
              <a:spcAft>
                <a:spcPts val="0"/>
              </a:spcAft>
              <a:buSzPts val="1600"/>
              <a:buChar char="•"/>
            </a:pPr>
            <a:r>
              <a:rPr lang="en"/>
              <a:t>Worst case number of keys to inspect per node: L</a:t>
            </a:r>
            <a:endParaRPr/>
          </a:p>
          <a:p>
            <a:pPr indent="-330200" lvl="0" marL="457200" rtl="0" algn="l">
              <a:spcBef>
                <a:spcPts val="0"/>
              </a:spcBef>
              <a:spcAft>
                <a:spcPts val="0"/>
              </a:spcAft>
              <a:buSzPts val="1600"/>
              <a:buChar char="•"/>
            </a:pPr>
            <a:r>
              <a:rPr lang="en"/>
              <a:t>Overall runtime: O(HL)</a:t>
            </a:r>
            <a:endParaRPr/>
          </a:p>
          <a:p>
            <a:pPr indent="0" lvl="0" marL="0" rtl="0" algn="l">
              <a:spcBef>
                <a:spcPts val="800"/>
              </a:spcBef>
              <a:spcAft>
                <a:spcPts val="800"/>
              </a:spcAft>
              <a:buNone/>
            </a:pPr>
            <a:r>
              <a:rPr lang="en"/>
              <a:t>Since H(N) ∈ Θ(log N) and L is a constant, overall runtime is O(log N).</a:t>
            </a:r>
            <a:endParaRPr/>
          </a:p>
        </p:txBody>
      </p:sp>
      <p:sp>
        <p:nvSpPr>
          <p:cNvPr id="949" name="Google Shape;949;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50" name="Google Shape;950;p44"/>
          <p:cNvGrpSpPr/>
          <p:nvPr/>
        </p:nvGrpSpPr>
        <p:grpSpPr>
          <a:xfrm>
            <a:off x="1476600" y="3079825"/>
            <a:ext cx="6190800" cy="1603800"/>
            <a:chOff x="90600" y="2363800"/>
            <a:chExt cx="6190800" cy="1603800"/>
          </a:xfrm>
        </p:grpSpPr>
        <p:sp>
          <p:nvSpPr>
            <p:cNvPr id="951" name="Google Shape;951;p44"/>
            <p:cNvSpPr/>
            <p:nvPr/>
          </p:nvSpPr>
          <p:spPr>
            <a:xfrm>
              <a:off x="2898900" y="23638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52" name="Google Shape;952;p44"/>
            <p:cNvSpPr/>
            <p:nvPr/>
          </p:nvSpPr>
          <p:spPr>
            <a:xfrm>
              <a:off x="752075" y="2916025"/>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53" name="Google Shape;953;p44"/>
            <p:cNvSpPr/>
            <p:nvPr/>
          </p:nvSpPr>
          <p:spPr>
            <a:xfrm>
              <a:off x="5063300" y="2916025"/>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54" name="Google Shape;954;p44"/>
            <p:cNvSpPr/>
            <p:nvPr/>
          </p:nvSpPr>
          <p:spPr>
            <a:xfrm>
              <a:off x="2898825" y="2916025"/>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55" name="Google Shape;955;p44"/>
            <p:cNvSpPr/>
            <p:nvPr/>
          </p:nvSpPr>
          <p:spPr>
            <a:xfrm>
              <a:off x="906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56" name="Google Shape;956;p44"/>
            <p:cNvSpPr/>
            <p:nvPr/>
          </p:nvSpPr>
          <p:spPr>
            <a:xfrm>
              <a:off x="7410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57" name="Google Shape;957;p44"/>
            <p:cNvSpPr/>
            <p:nvPr/>
          </p:nvSpPr>
          <p:spPr>
            <a:xfrm>
              <a:off x="13849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58" name="Google Shape;958;p44"/>
            <p:cNvSpPr/>
            <p:nvPr/>
          </p:nvSpPr>
          <p:spPr>
            <a:xfrm>
              <a:off x="22485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59" name="Google Shape;959;p44"/>
            <p:cNvSpPr/>
            <p:nvPr/>
          </p:nvSpPr>
          <p:spPr>
            <a:xfrm>
              <a:off x="28989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60" name="Google Shape;960;p44"/>
            <p:cNvSpPr/>
            <p:nvPr/>
          </p:nvSpPr>
          <p:spPr>
            <a:xfrm>
              <a:off x="35428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61" name="Google Shape;961;p44"/>
            <p:cNvSpPr/>
            <p:nvPr/>
          </p:nvSpPr>
          <p:spPr>
            <a:xfrm>
              <a:off x="44129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62" name="Google Shape;962;p44"/>
            <p:cNvSpPr/>
            <p:nvPr/>
          </p:nvSpPr>
          <p:spPr>
            <a:xfrm>
              <a:off x="50633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63" name="Google Shape;963;p44"/>
            <p:cNvSpPr/>
            <p:nvPr/>
          </p:nvSpPr>
          <p:spPr>
            <a:xfrm>
              <a:off x="57072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cxnSp>
          <p:nvCxnSpPr>
            <p:cNvPr id="964" name="Google Shape;964;p44"/>
            <p:cNvCxnSpPr>
              <a:stCxn id="951" idx="2"/>
              <a:endCxn id="952" idx="0"/>
            </p:cNvCxnSpPr>
            <p:nvPr/>
          </p:nvCxnSpPr>
          <p:spPr>
            <a:xfrm flipH="1">
              <a:off x="1039200" y="2688700"/>
              <a:ext cx="2146800" cy="227400"/>
            </a:xfrm>
            <a:prstGeom prst="straightConnector1">
              <a:avLst/>
            </a:prstGeom>
            <a:noFill/>
            <a:ln cap="flat" cmpd="sng" w="19050">
              <a:solidFill>
                <a:schemeClr val="dk2"/>
              </a:solidFill>
              <a:prstDash val="solid"/>
              <a:round/>
              <a:headEnd len="med" w="med" type="none"/>
              <a:tailEnd len="med" w="med" type="none"/>
            </a:ln>
          </p:spPr>
        </p:cxnSp>
        <p:cxnSp>
          <p:nvCxnSpPr>
            <p:cNvPr id="965" name="Google Shape;965;p44"/>
            <p:cNvCxnSpPr>
              <a:stCxn id="952" idx="2"/>
              <a:endCxn id="955" idx="0"/>
            </p:cNvCxnSpPr>
            <p:nvPr/>
          </p:nvCxnSpPr>
          <p:spPr>
            <a:xfrm flipH="1">
              <a:off x="377675" y="3240925"/>
              <a:ext cx="661500" cy="401700"/>
            </a:xfrm>
            <a:prstGeom prst="straightConnector1">
              <a:avLst/>
            </a:prstGeom>
            <a:noFill/>
            <a:ln cap="flat" cmpd="sng" w="19050">
              <a:solidFill>
                <a:schemeClr val="dk2"/>
              </a:solidFill>
              <a:prstDash val="solid"/>
              <a:round/>
              <a:headEnd len="med" w="med" type="none"/>
              <a:tailEnd len="med" w="med" type="none"/>
            </a:ln>
          </p:spPr>
        </p:cxnSp>
        <p:cxnSp>
          <p:nvCxnSpPr>
            <p:cNvPr id="966" name="Google Shape;966;p44"/>
            <p:cNvCxnSpPr>
              <a:stCxn id="952" idx="2"/>
              <a:endCxn id="956" idx="0"/>
            </p:cNvCxnSpPr>
            <p:nvPr/>
          </p:nvCxnSpPr>
          <p:spPr>
            <a:xfrm flipH="1">
              <a:off x="1028075" y="3240925"/>
              <a:ext cx="11100" cy="401700"/>
            </a:xfrm>
            <a:prstGeom prst="straightConnector1">
              <a:avLst/>
            </a:prstGeom>
            <a:noFill/>
            <a:ln cap="flat" cmpd="sng" w="19050">
              <a:solidFill>
                <a:schemeClr val="dk2"/>
              </a:solidFill>
              <a:prstDash val="solid"/>
              <a:round/>
              <a:headEnd len="med" w="med" type="none"/>
              <a:tailEnd len="med" w="med" type="none"/>
            </a:ln>
          </p:spPr>
        </p:cxnSp>
        <p:cxnSp>
          <p:nvCxnSpPr>
            <p:cNvPr id="967" name="Google Shape;967;p44"/>
            <p:cNvCxnSpPr>
              <a:stCxn id="952" idx="2"/>
              <a:endCxn id="957" idx="0"/>
            </p:cNvCxnSpPr>
            <p:nvPr/>
          </p:nvCxnSpPr>
          <p:spPr>
            <a:xfrm>
              <a:off x="1039175" y="3240925"/>
              <a:ext cx="632700" cy="401700"/>
            </a:xfrm>
            <a:prstGeom prst="straightConnector1">
              <a:avLst/>
            </a:prstGeom>
            <a:noFill/>
            <a:ln cap="flat" cmpd="sng" w="19050">
              <a:solidFill>
                <a:schemeClr val="dk2"/>
              </a:solidFill>
              <a:prstDash val="solid"/>
              <a:round/>
              <a:headEnd len="med" w="med" type="none"/>
              <a:tailEnd len="med" w="med" type="none"/>
            </a:ln>
          </p:spPr>
        </p:cxnSp>
        <p:cxnSp>
          <p:nvCxnSpPr>
            <p:cNvPr id="968" name="Google Shape;968;p44"/>
            <p:cNvCxnSpPr>
              <a:stCxn id="951" idx="2"/>
              <a:endCxn id="954" idx="0"/>
            </p:cNvCxnSpPr>
            <p:nvPr/>
          </p:nvCxnSpPr>
          <p:spPr>
            <a:xfrm>
              <a:off x="3186000" y="2688700"/>
              <a:ext cx="0" cy="227400"/>
            </a:xfrm>
            <a:prstGeom prst="straightConnector1">
              <a:avLst/>
            </a:prstGeom>
            <a:noFill/>
            <a:ln cap="flat" cmpd="sng" w="19050">
              <a:solidFill>
                <a:schemeClr val="dk2"/>
              </a:solidFill>
              <a:prstDash val="solid"/>
              <a:round/>
              <a:headEnd len="med" w="med" type="none"/>
              <a:tailEnd len="med" w="med" type="none"/>
            </a:ln>
          </p:spPr>
        </p:cxnSp>
        <p:cxnSp>
          <p:nvCxnSpPr>
            <p:cNvPr id="969" name="Google Shape;969;p44"/>
            <p:cNvCxnSpPr>
              <a:stCxn id="954" idx="2"/>
              <a:endCxn id="958" idx="0"/>
            </p:cNvCxnSpPr>
            <p:nvPr/>
          </p:nvCxnSpPr>
          <p:spPr>
            <a:xfrm flipH="1">
              <a:off x="2535525" y="3240925"/>
              <a:ext cx="650400" cy="401700"/>
            </a:xfrm>
            <a:prstGeom prst="straightConnector1">
              <a:avLst/>
            </a:prstGeom>
            <a:noFill/>
            <a:ln cap="flat" cmpd="sng" w="19050">
              <a:solidFill>
                <a:schemeClr val="dk2"/>
              </a:solidFill>
              <a:prstDash val="solid"/>
              <a:round/>
              <a:headEnd len="med" w="med" type="none"/>
              <a:tailEnd len="med" w="med" type="none"/>
            </a:ln>
          </p:spPr>
        </p:cxnSp>
        <p:cxnSp>
          <p:nvCxnSpPr>
            <p:cNvPr id="970" name="Google Shape;970;p44"/>
            <p:cNvCxnSpPr>
              <a:stCxn id="954" idx="2"/>
              <a:endCxn id="959" idx="0"/>
            </p:cNvCxnSpPr>
            <p:nvPr/>
          </p:nvCxnSpPr>
          <p:spPr>
            <a:xfrm>
              <a:off x="3185925" y="3240925"/>
              <a:ext cx="0" cy="401700"/>
            </a:xfrm>
            <a:prstGeom prst="straightConnector1">
              <a:avLst/>
            </a:prstGeom>
            <a:noFill/>
            <a:ln cap="flat" cmpd="sng" w="19050">
              <a:solidFill>
                <a:schemeClr val="dk2"/>
              </a:solidFill>
              <a:prstDash val="solid"/>
              <a:round/>
              <a:headEnd len="med" w="med" type="none"/>
              <a:tailEnd len="med" w="med" type="none"/>
            </a:ln>
          </p:spPr>
        </p:cxnSp>
        <p:cxnSp>
          <p:nvCxnSpPr>
            <p:cNvPr id="971" name="Google Shape;971;p44"/>
            <p:cNvCxnSpPr>
              <a:stCxn id="954" idx="2"/>
              <a:endCxn id="960" idx="0"/>
            </p:cNvCxnSpPr>
            <p:nvPr/>
          </p:nvCxnSpPr>
          <p:spPr>
            <a:xfrm>
              <a:off x="3185925" y="3240925"/>
              <a:ext cx="644100" cy="401700"/>
            </a:xfrm>
            <a:prstGeom prst="straightConnector1">
              <a:avLst/>
            </a:prstGeom>
            <a:noFill/>
            <a:ln cap="flat" cmpd="sng" w="19050">
              <a:solidFill>
                <a:schemeClr val="dk2"/>
              </a:solidFill>
              <a:prstDash val="solid"/>
              <a:round/>
              <a:headEnd len="med" w="med" type="none"/>
              <a:tailEnd len="med" w="med" type="none"/>
            </a:ln>
          </p:spPr>
        </p:cxnSp>
        <p:cxnSp>
          <p:nvCxnSpPr>
            <p:cNvPr id="972" name="Google Shape;972;p44"/>
            <p:cNvCxnSpPr>
              <a:stCxn id="953" idx="2"/>
              <a:endCxn id="961" idx="0"/>
            </p:cNvCxnSpPr>
            <p:nvPr/>
          </p:nvCxnSpPr>
          <p:spPr>
            <a:xfrm flipH="1">
              <a:off x="4700000" y="3240925"/>
              <a:ext cx="650400" cy="401700"/>
            </a:xfrm>
            <a:prstGeom prst="straightConnector1">
              <a:avLst/>
            </a:prstGeom>
            <a:noFill/>
            <a:ln cap="flat" cmpd="sng" w="19050">
              <a:solidFill>
                <a:schemeClr val="dk2"/>
              </a:solidFill>
              <a:prstDash val="solid"/>
              <a:round/>
              <a:headEnd len="med" w="med" type="none"/>
              <a:tailEnd len="med" w="med" type="none"/>
            </a:ln>
          </p:spPr>
        </p:cxnSp>
        <p:cxnSp>
          <p:nvCxnSpPr>
            <p:cNvPr id="973" name="Google Shape;973;p44"/>
            <p:cNvCxnSpPr>
              <a:stCxn id="953" idx="2"/>
              <a:endCxn id="962" idx="0"/>
            </p:cNvCxnSpPr>
            <p:nvPr/>
          </p:nvCxnSpPr>
          <p:spPr>
            <a:xfrm>
              <a:off x="5350400" y="3240925"/>
              <a:ext cx="0" cy="401700"/>
            </a:xfrm>
            <a:prstGeom prst="straightConnector1">
              <a:avLst/>
            </a:prstGeom>
            <a:noFill/>
            <a:ln cap="flat" cmpd="sng" w="19050">
              <a:solidFill>
                <a:schemeClr val="dk2"/>
              </a:solidFill>
              <a:prstDash val="solid"/>
              <a:round/>
              <a:headEnd len="med" w="med" type="none"/>
              <a:tailEnd len="med" w="med" type="none"/>
            </a:ln>
          </p:spPr>
        </p:cxnSp>
        <p:cxnSp>
          <p:nvCxnSpPr>
            <p:cNvPr id="974" name="Google Shape;974;p44"/>
            <p:cNvCxnSpPr>
              <a:stCxn id="953" idx="2"/>
              <a:endCxn id="963" idx="0"/>
            </p:cNvCxnSpPr>
            <p:nvPr/>
          </p:nvCxnSpPr>
          <p:spPr>
            <a:xfrm>
              <a:off x="5350400" y="3240925"/>
              <a:ext cx="643800" cy="401700"/>
            </a:xfrm>
            <a:prstGeom prst="straightConnector1">
              <a:avLst/>
            </a:prstGeom>
            <a:noFill/>
            <a:ln cap="flat" cmpd="sng" w="19050">
              <a:solidFill>
                <a:schemeClr val="dk2"/>
              </a:solidFill>
              <a:prstDash val="solid"/>
              <a:round/>
              <a:headEnd len="med" w="med" type="none"/>
              <a:tailEnd len="med" w="med" type="none"/>
            </a:ln>
          </p:spPr>
        </p:cxnSp>
        <p:cxnSp>
          <p:nvCxnSpPr>
            <p:cNvPr id="975" name="Google Shape;975;p44"/>
            <p:cNvCxnSpPr>
              <a:stCxn id="951" idx="2"/>
              <a:endCxn id="953" idx="0"/>
            </p:cNvCxnSpPr>
            <p:nvPr/>
          </p:nvCxnSpPr>
          <p:spPr>
            <a:xfrm>
              <a:off x="3186000" y="2688700"/>
              <a:ext cx="2164500" cy="2274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9" name="Shape 979"/>
        <p:cNvGrpSpPr/>
        <p:nvPr/>
      </p:nvGrpSpPr>
      <p:grpSpPr>
        <a:xfrm>
          <a:off x="0" y="0"/>
          <a:ext cx="0" cy="0"/>
          <a:chOff x="0" y="0"/>
          <a:chExt cx="0" cy="0"/>
        </a:xfrm>
      </p:grpSpPr>
      <p:sp>
        <p:nvSpPr>
          <p:cNvPr id="980" name="Google Shape;98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Runtime</a:t>
            </a:r>
            <a:endParaRPr/>
          </a:p>
        </p:txBody>
      </p:sp>
      <p:sp>
        <p:nvSpPr>
          <p:cNvPr id="981" name="Google Shape;981;p45"/>
          <p:cNvSpPr txBox="1"/>
          <p:nvPr>
            <p:ph idx="1" type="body"/>
          </p:nvPr>
        </p:nvSpPr>
        <p:spPr>
          <a:xfrm>
            <a:off x="311700" y="1152475"/>
            <a:ext cx="8520600" cy="137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W</a:t>
            </a:r>
            <a:r>
              <a:rPr lang="en"/>
              <a:t>orst case number of nodes to inspect: H + 1</a:t>
            </a:r>
            <a:endParaRPr/>
          </a:p>
          <a:p>
            <a:pPr indent="-330200" lvl="0" marL="457200" rtl="0" algn="l">
              <a:spcBef>
                <a:spcPts val="0"/>
              </a:spcBef>
              <a:spcAft>
                <a:spcPts val="0"/>
              </a:spcAft>
              <a:buSzPts val="1600"/>
              <a:buChar char="•"/>
            </a:pPr>
            <a:r>
              <a:rPr lang="en"/>
              <a:t>Worst case number of keys to inspect per node: L</a:t>
            </a:r>
            <a:endParaRPr/>
          </a:p>
          <a:p>
            <a:pPr indent="-330200" lvl="0" marL="457200" rtl="0" algn="l">
              <a:spcBef>
                <a:spcPts val="0"/>
              </a:spcBef>
              <a:spcAft>
                <a:spcPts val="0"/>
              </a:spcAft>
              <a:buSzPts val="1600"/>
              <a:buChar char="•"/>
            </a:pPr>
            <a:r>
              <a:rPr b="1" lang="en"/>
              <a:t>Worst case number of split operations</a:t>
            </a:r>
            <a:r>
              <a:rPr lang="en"/>
              <a:t>: H + 1</a:t>
            </a:r>
            <a:endParaRPr/>
          </a:p>
          <a:p>
            <a:pPr indent="-330200" lvl="0" marL="457200" rtl="0" algn="l">
              <a:spcBef>
                <a:spcPts val="0"/>
              </a:spcBef>
              <a:spcAft>
                <a:spcPts val="0"/>
              </a:spcAft>
              <a:buSzPts val="1600"/>
              <a:buChar char="•"/>
            </a:pPr>
            <a:r>
              <a:rPr lang="en"/>
              <a:t>Overall runtime: O(HL)</a:t>
            </a:r>
            <a:endParaRPr/>
          </a:p>
          <a:p>
            <a:pPr indent="0" lvl="0" marL="0" rtl="0" algn="l">
              <a:spcBef>
                <a:spcPts val="800"/>
              </a:spcBef>
              <a:spcAft>
                <a:spcPts val="800"/>
              </a:spcAft>
              <a:buNone/>
            </a:pPr>
            <a:r>
              <a:rPr lang="en"/>
              <a:t>Since H(N) ∈ Θ(log N) and L is a constant, overall runtime is O(log N).</a:t>
            </a:r>
            <a:endParaRPr/>
          </a:p>
        </p:txBody>
      </p:sp>
      <p:sp>
        <p:nvSpPr>
          <p:cNvPr id="982" name="Google Shape;982;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83" name="Google Shape;983;p45"/>
          <p:cNvGrpSpPr/>
          <p:nvPr/>
        </p:nvGrpSpPr>
        <p:grpSpPr>
          <a:xfrm>
            <a:off x="1476600" y="3079825"/>
            <a:ext cx="6190800" cy="1603800"/>
            <a:chOff x="90600" y="2363800"/>
            <a:chExt cx="6190800" cy="1603800"/>
          </a:xfrm>
        </p:grpSpPr>
        <p:sp>
          <p:nvSpPr>
            <p:cNvPr id="984" name="Google Shape;984;p45"/>
            <p:cNvSpPr/>
            <p:nvPr/>
          </p:nvSpPr>
          <p:spPr>
            <a:xfrm>
              <a:off x="2898900" y="23638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85" name="Google Shape;985;p45"/>
            <p:cNvSpPr/>
            <p:nvPr/>
          </p:nvSpPr>
          <p:spPr>
            <a:xfrm>
              <a:off x="752075" y="2916025"/>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86" name="Google Shape;986;p45"/>
            <p:cNvSpPr/>
            <p:nvPr/>
          </p:nvSpPr>
          <p:spPr>
            <a:xfrm>
              <a:off x="5063300" y="2916025"/>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87" name="Google Shape;987;p45"/>
            <p:cNvSpPr/>
            <p:nvPr/>
          </p:nvSpPr>
          <p:spPr>
            <a:xfrm>
              <a:off x="2898825" y="2916025"/>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88" name="Google Shape;988;p45"/>
            <p:cNvSpPr/>
            <p:nvPr/>
          </p:nvSpPr>
          <p:spPr>
            <a:xfrm>
              <a:off x="906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89" name="Google Shape;989;p45"/>
            <p:cNvSpPr/>
            <p:nvPr/>
          </p:nvSpPr>
          <p:spPr>
            <a:xfrm>
              <a:off x="7410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90" name="Google Shape;990;p45"/>
            <p:cNvSpPr/>
            <p:nvPr/>
          </p:nvSpPr>
          <p:spPr>
            <a:xfrm>
              <a:off x="13849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91" name="Google Shape;991;p45"/>
            <p:cNvSpPr/>
            <p:nvPr/>
          </p:nvSpPr>
          <p:spPr>
            <a:xfrm>
              <a:off x="22485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92" name="Google Shape;992;p45"/>
            <p:cNvSpPr/>
            <p:nvPr/>
          </p:nvSpPr>
          <p:spPr>
            <a:xfrm>
              <a:off x="28989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93" name="Google Shape;993;p45"/>
            <p:cNvSpPr/>
            <p:nvPr/>
          </p:nvSpPr>
          <p:spPr>
            <a:xfrm>
              <a:off x="35428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94" name="Google Shape;994;p45"/>
            <p:cNvSpPr/>
            <p:nvPr/>
          </p:nvSpPr>
          <p:spPr>
            <a:xfrm>
              <a:off x="44129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95" name="Google Shape;995;p45"/>
            <p:cNvSpPr/>
            <p:nvPr/>
          </p:nvSpPr>
          <p:spPr>
            <a:xfrm>
              <a:off x="50633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sp>
          <p:nvSpPr>
            <p:cNvPr id="996" name="Google Shape;996;p45"/>
            <p:cNvSpPr/>
            <p:nvPr/>
          </p:nvSpPr>
          <p:spPr>
            <a:xfrm>
              <a:off x="5707200" y="3642700"/>
              <a:ext cx="574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  *</a:t>
              </a:r>
              <a:endParaRPr b="1" sz="1600">
                <a:solidFill>
                  <a:schemeClr val="dk2"/>
                </a:solidFill>
                <a:latin typeface="Roboto"/>
                <a:ea typeface="Roboto"/>
                <a:cs typeface="Roboto"/>
                <a:sym typeface="Roboto"/>
              </a:endParaRPr>
            </a:p>
          </p:txBody>
        </p:sp>
        <p:cxnSp>
          <p:nvCxnSpPr>
            <p:cNvPr id="997" name="Google Shape;997;p45"/>
            <p:cNvCxnSpPr>
              <a:stCxn id="984" idx="2"/>
              <a:endCxn id="985" idx="0"/>
            </p:cNvCxnSpPr>
            <p:nvPr/>
          </p:nvCxnSpPr>
          <p:spPr>
            <a:xfrm flipH="1">
              <a:off x="1039200" y="2688700"/>
              <a:ext cx="2146800" cy="227400"/>
            </a:xfrm>
            <a:prstGeom prst="straightConnector1">
              <a:avLst/>
            </a:prstGeom>
            <a:noFill/>
            <a:ln cap="flat" cmpd="sng" w="19050">
              <a:solidFill>
                <a:schemeClr val="dk2"/>
              </a:solidFill>
              <a:prstDash val="solid"/>
              <a:round/>
              <a:headEnd len="med" w="med" type="none"/>
              <a:tailEnd len="med" w="med" type="none"/>
            </a:ln>
          </p:spPr>
        </p:cxnSp>
        <p:cxnSp>
          <p:nvCxnSpPr>
            <p:cNvPr id="998" name="Google Shape;998;p45"/>
            <p:cNvCxnSpPr>
              <a:stCxn id="985" idx="2"/>
              <a:endCxn id="988" idx="0"/>
            </p:cNvCxnSpPr>
            <p:nvPr/>
          </p:nvCxnSpPr>
          <p:spPr>
            <a:xfrm flipH="1">
              <a:off x="377675" y="3240925"/>
              <a:ext cx="661500" cy="401700"/>
            </a:xfrm>
            <a:prstGeom prst="straightConnector1">
              <a:avLst/>
            </a:prstGeom>
            <a:noFill/>
            <a:ln cap="flat" cmpd="sng" w="19050">
              <a:solidFill>
                <a:schemeClr val="dk2"/>
              </a:solidFill>
              <a:prstDash val="solid"/>
              <a:round/>
              <a:headEnd len="med" w="med" type="none"/>
              <a:tailEnd len="med" w="med" type="none"/>
            </a:ln>
          </p:spPr>
        </p:cxnSp>
        <p:cxnSp>
          <p:nvCxnSpPr>
            <p:cNvPr id="999" name="Google Shape;999;p45"/>
            <p:cNvCxnSpPr>
              <a:stCxn id="985" idx="2"/>
              <a:endCxn id="989" idx="0"/>
            </p:cNvCxnSpPr>
            <p:nvPr/>
          </p:nvCxnSpPr>
          <p:spPr>
            <a:xfrm flipH="1">
              <a:off x="1028075" y="3240925"/>
              <a:ext cx="11100" cy="401700"/>
            </a:xfrm>
            <a:prstGeom prst="straightConnector1">
              <a:avLst/>
            </a:prstGeom>
            <a:noFill/>
            <a:ln cap="flat" cmpd="sng" w="19050">
              <a:solidFill>
                <a:schemeClr val="dk2"/>
              </a:solidFill>
              <a:prstDash val="solid"/>
              <a:round/>
              <a:headEnd len="med" w="med" type="none"/>
              <a:tailEnd len="med" w="med" type="none"/>
            </a:ln>
          </p:spPr>
        </p:cxnSp>
        <p:cxnSp>
          <p:nvCxnSpPr>
            <p:cNvPr id="1000" name="Google Shape;1000;p45"/>
            <p:cNvCxnSpPr>
              <a:stCxn id="985" idx="2"/>
              <a:endCxn id="990" idx="0"/>
            </p:cNvCxnSpPr>
            <p:nvPr/>
          </p:nvCxnSpPr>
          <p:spPr>
            <a:xfrm>
              <a:off x="1039175" y="3240925"/>
              <a:ext cx="632700" cy="401700"/>
            </a:xfrm>
            <a:prstGeom prst="straightConnector1">
              <a:avLst/>
            </a:prstGeom>
            <a:noFill/>
            <a:ln cap="flat" cmpd="sng" w="19050">
              <a:solidFill>
                <a:schemeClr val="dk2"/>
              </a:solidFill>
              <a:prstDash val="solid"/>
              <a:round/>
              <a:headEnd len="med" w="med" type="none"/>
              <a:tailEnd len="med" w="med" type="none"/>
            </a:ln>
          </p:spPr>
        </p:cxnSp>
        <p:cxnSp>
          <p:nvCxnSpPr>
            <p:cNvPr id="1001" name="Google Shape;1001;p45"/>
            <p:cNvCxnSpPr>
              <a:stCxn id="984" idx="2"/>
              <a:endCxn id="987" idx="0"/>
            </p:cNvCxnSpPr>
            <p:nvPr/>
          </p:nvCxnSpPr>
          <p:spPr>
            <a:xfrm>
              <a:off x="3186000" y="2688700"/>
              <a:ext cx="0" cy="227400"/>
            </a:xfrm>
            <a:prstGeom prst="straightConnector1">
              <a:avLst/>
            </a:prstGeom>
            <a:noFill/>
            <a:ln cap="flat" cmpd="sng" w="19050">
              <a:solidFill>
                <a:schemeClr val="dk2"/>
              </a:solidFill>
              <a:prstDash val="solid"/>
              <a:round/>
              <a:headEnd len="med" w="med" type="none"/>
              <a:tailEnd len="med" w="med" type="none"/>
            </a:ln>
          </p:spPr>
        </p:cxnSp>
        <p:cxnSp>
          <p:nvCxnSpPr>
            <p:cNvPr id="1002" name="Google Shape;1002;p45"/>
            <p:cNvCxnSpPr>
              <a:stCxn id="987" idx="2"/>
              <a:endCxn id="991" idx="0"/>
            </p:cNvCxnSpPr>
            <p:nvPr/>
          </p:nvCxnSpPr>
          <p:spPr>
            <a:xfrm flipH="1">
              <a:off x="2535525" y="3240925"/>
              <a:ext cx="650400" cy="401700"/>
            </a:xfrm>
            <a:prstGeom prst="straightConnector1">
              <a:avLst/>
            </a:prstGeom>
            <a:noFill/>
            <a:ln cap="flat" cmpd="sng" w="19050">
              <a:solidFill>
                <a:schemeClr val="dk2"/>
              </a:solidFill>
              <a:prstDash val="solid"/>
              <a:round/>
              <a:headEnd len="med" w="med" type="none"/>
              <a:tailEnd len="med" w="med" type="none"/>
            </a:ln>
          </p:spPr>
        </p:cxnSp>
        <p:cxnSp>
          <p:nvCxnSpPr>
            <p:cNvPr id="1003" name="Google Shape;1003;p45"/>
            <p:cNvCxnSpPr>
              <a:stCxn id="987" idx="2"/>
              <a:endCxn id="992" idx="0"/>
            </p:cNvCxnSpPr>
            <p:nvPr/>
          </p:nvCxnSpPr>
          <p:spPr>
            <a:xfrm>
              <a:off x="3185925" y="3240925"/>
              <a:ext cx="0" cy="401700"/>
            </a:xfrm>
            <a:prstGeom prst="straightConnector1">
              <a:avLst/>
            </a:prstGeom>
            <a:noFill/>
            <a:ln cap="flat" cmpd="sng" w="19050">
              <a:solidFill>
                <a:schemeClr val="dk2"/>
              </a:solidFill>
              <a:prstDash val="solid"/>
              <a:round/>
              <a:headEnd len="med" w="med" type="none"/>
              <a:tailEnd len="med" w="med" type="none"/>
            </a:ln>
          </p:spPr>
        </p:cxnSp>
        <p:cxnSp>
          <p:nvCxnSpPr>
            <p:cNvPr id="1004" name="Google Shape;1004;p45"/>
            <p:cNvCxnSpPr>
              <a:stCxn id="987" idx="2"/>
              <a:endCxn id="993" idx="0"/>
            </p:cNvCxnSpPr>
            <p:nvPr/>
          </p:nvCxnSpPr>
          <p:spPr>
            <a:xfrm>
              <a:off x="3185925" y="3240925"/>
              <a:ext cx="644100" cy="401700"/>
            </a:xfrm>
            <a:prstGeom prst="straightConnector1">
              <a:avLst/>
            </a:prstGeom>
            <a:noFill/>
            <a:ln cap="flat" cmpd="sng" w="19050">
              <a:solidFill>
                <a:schemeClr val="dk2"/>
              </a:solidFill>
              <a:prstDash val="solid"/>
              <a:round/>
              <a:headEnd len="med" w="med" type="none"/>
              <a:tailEnd len="med" w="med" type="none"/>
            </a:ln>
          </p:spPr>
        </p:cxnSp>
        <p:cxnSp>
          <p:nvCxnSpPr>
            <p:cNvPr id="1005" name="Google Shape;1005;p45"/>
            <p:cNvCxnSpPr>
              <a:stCxn id="986" idx="2"/>
              <a:endCxn id="994" idx="0"/>
            </p:cNvCxnSpPr>
            <p:nvPr/>
          </p:nvCxnSpPr>
          <p:spPr>
            <a:xfrm flipH="1">
              <a:off x="4700000" y="3240925"/>
              <a:ext cx="650400" cy="401700"/>
            </a:xfrm>
            <a:prstGeom prst="straightConnector1">
              <a:avLst/>
            </a:prstGeom>
            <a:noFill/>
            <a:ln cap="flat" cmpd="sng" w="19050">
              <a:solidFill>
                <a:schemeClr val="dk2"/>
              </a:solidFill>
              <a:prstDash val="solid"/>
              <a:round/>
              <a:headEnd len="med" w="med" type="none"/>
              <a:tailEnd len="med" w="med" type="none"/>
            </a:ln>
          </p:spPr>
        </p:cxnSp>
        <p:cxnSp>
          <p:nvCxnSpPr>
            <p:cNvPr id="1006" name="Google Shape;1006;p45"/>
            <p:cNvCxnSpPr>
              <a:stCxn id="986" idx="2"/>
              <a:endCxn id="995" idx="0"/>
            </p:cNvCxnSpPr>
            <p:nvPr/>
          </p:nvCxnSpPr>
          <p:spPr>
            <a:xfrm>
              <a:off x="5350400" y="3240925"/>
              <a:ext cx="0" cy="401700"/>
            </a:xfrm>
            <a:prstGeom prst="straightConnector1">
              <a:avLst/>
            </a:prstGeom>
            <a:noFill/>
            <a:ln cap="flat" cmpd="sng" w="19050">
              <a:solidFill>
                <a:schemeClr val="dk2"/>
              </a:solidFill>
              <a:prstDash val="solid"/>
              <a:round/>
              <a:headEnd len="med" w="med" type="none"/>
              <a:tailEnd len="med" w="med" type="none"/>
            </a:ln>
          </p:spPr>
        </p:cxnSp>
        <p:cxnSp>
          <p:nvCxnSpPr>
            <p:cNvPr id="1007" name="Google Shape;1007;p45"/>
            <p:cNvCxnSpPr>
              <a:stCxn id="986" idx="2"/>
              <a:endCxn id="996" idx="0"/>
            </p:cNvCxnSpPr>
            <p:nvPr/>
          </p:nvCxnSpPr>
          <p:spPr>
            <a:xfrm>
              <a:off x="5350400" y="3240925"/>
              <a:ext cx="643800" cy="401700"/>
            </a:xfrm>
            <a:prstGeom prst="straightConnector1">
              <a:avLst/>
            </a:prstGeom>
            <a:noFill/>
            <a:ln cap="flat" cmpd="sng" w="19050">
              <a:solidFill>
                <a:schemeClr val="dk2"/>
              </a:solidFill>
              <a:prstDash val="solid"/>
              <a:round/>
              <a:headEnd len="med" w="med" type="none"/>
              <a:tailEnd len="med" w="med" type="none"/>
            </a:ln>
          </p:spPr>
        </p:cxnSp>
        <p:cxnSp>
          <p:nvCxnSpPr>
            <p:cNvPr id="1008" name="Google Shape;1008;p45"/>
            <p:cNvCxnSpPr>
              <a:stCxn id="984" idx="2"/>
              <a:endCxn id="986" idx="0"/>
            </p:cNvCxnSpPr>
            <p:nvPr/>
          </p:nvCxnSpPr>
          <p:spPr>
            <a:xfrm>
              <a:off x="3186000" y="2688700"/>
              <a:ext cx="2164500" cy="2274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14" name="Google Shape;101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Algorithm Design Process, especially </a:t>
            </a:r>
            <a:r>
              <a:rPr lang="en"/>
              <a:t>choosing</a:t>
            </a:r>
            <a:r>
              <a:rPr lang="en"/>
              <a:t> </a:t>
            </a:r>
            <a:r>
              <a:rPr lang="en"/>
              <a:t>a</a:t>
            </a:r>
            <a:r>
              <a:rPr lang="en"/>
              <a:t> </a:t>
            </a:r>
            <a:r>
              <a:rPr b="1" lang="en"/>
              <a:t>hypothesis</a:t>
            </a:r>
            <a:r>
              <a:rPr lang="en"/>
              <a:t>, informed our results.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B-Trees are one type of </a:t>
            </a:r>
            <a:r>
              <a:rPr b="1" lang="en"/>
              <a:t>balanced search tree</a:t>
            </a:r>
            <a:r>
              <a:rPr lang="en"/>
              <a:t>: a modification of the binary search tree that avoids Θ(N) worst case.</a:t>
            </a:r>
            <a:endParaRPr/>
          </a:p>
          <a:p>
            <a:pPr indent="-330200" lvl="0" marL="457200" rtl="0" algn="l">
              <a:spcBef>
                <a:spcPts val="800"/>
              </a:spcBef>
              <a:spcAft>
                <a:spcPts val="0"/>
              </a:spcAft>
              <a:buSzPts val="1600"/>
              <a:buChar char="•"/>
            </a:pPr>
            <a:r>
              <a:rPr lang="en"/>
              <a:t>Nodes may contain between 1 and L keys.</a:t>
            </a:r>
            <a:endParaRPr/>
          </a:p>
          <a:p>
            <a:pPr indent="-330200" lvl="0" marL="457200" rtl="0" algn="l">
              <a:spcBef>
                <a:spcPts val="0"/>
              </a:spcBef>
              <a:spcAft>
                <a:spcPts val="0"/>
              </a:spcAft>
              <a:buSzPts val="1600"/>
              <a:buChar char="•"/>
            </a:pPr>
            <a:r>
              <a:rPr lang="en"/>
              <a:t>Searching for an key works almost exactly like a normal BST.</a:t>
            </a:r>
            <a:endParaRPr/>
          </a:p>
          <a:p>
            <a:pPr indent="-330200" lvl="0" marL="457200" rtl="0" algn="l">
              <a:spcBef>
                <a:spcPts val="0"/>
              </a:spcBef>
              <a:spcAft>
                <a:spcPts val="0"/>
              </a:spcAft>
              <a:buSzPts val="1600"/>
              <a:buChar char="•"/>
            </a:pPr>
            <a:r>
              <a:rPr lang="en"/>
              <a:t>Insertion works by overstuffing leaf nodes. If nodes are overfull, they split.</a:t>
            </a:r>
            <a:endParaRPr/>
          </a:p>
          <a:p>
            <a:pPr indent="0" lvl="0" marL="0" rtl="0" algn="l">
              <a:spcBef>
                <a:spcPts val="800"/>
              </a:spcBef>
              <a:spcAft>
                <a:spcPts val="0"/>
              </a:spcAft>
              <a:buNone/>
            </a:pPr>
            <a:r>
              <a:rPr lang="en"/>
              <a:t>The resulting tree has perfect balance so runtime is in O(log N).</a:t>
            </a:r>
            <a:endParaRPr/>
          </a:p>
          <a:p>
            <a:pPr indent="0" lvl="0" marL="0" rtl="0" algn="l">
              <a:spcBef>
                <a:spcPts val="800"/>
              </a:spcBef>
              <a:spcAft>
                <a:spcPts val="800"/>
              </a:spcAft>
              <a:buNone/>
            </a:pPr>
            <a:r>
              <a:rPr lang="en"/>
              <a:t>B-Trees are more complex than BSTs but can handle any workload.</a:t>
            </a:r>
            <a:endParaRPr/>
          </a:p>
        </p:txBody>
      </p:sp>
      <p:sp>
        <p:nvSpPr>
          <p:cNvPr id="1015" name="Google Shape;1015;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the Real World?</a:t>
            </a:r>
            <a:endParaRPr/>
          </a:p>
        </p:txBody>
      </p:sp>
      <p:sp>
        <p:nvSpPr>
          <p:cNvPr id="134" name="Google Shape;134;p17"/>
          <p:cNvSpPr txBox="1"/>
          <p:nvPr>
            <p:ph idx="1" type="body"/>
          </p:nvPr>
        </p:nvSpPr>
        <p:spPr>
          <a:xfrm>
            <a:off x="311700" y="1152144"/>
            <a:ext cx="3950100" cy="1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examples are contrived. What about real-world workloads?</a:t>
            </a:r>
            <a:endParaRPr/>
          </a:p>
          <a:p>
            <a:pPr indent="0" lvl="0" marL="0" rtl="0" algn="l">
              <a:spcBef>
                <a:spcPts val="800"/>
              </a:spcBef>
              <a:spcAft>
                <a:spcPts val="800"/>
              </a:spcAft>
              <a:buNone/>
            </a:pPr>
            <a:r>
              <a:rPr lang="en"/>
              <a:t>An approximation: randomized insertion.</a:t>
            </a:r>
            <a:endParaRPr/>
          </a:p>
        </p:txBody>
      </p:sp>
      <p:sp>
        <p:nvSpPr>
          <p:cNvPr id="135" name="Google Shape;13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Courtesy of Kevin Wayne (Princeton University)" id="136" name="Google Shape;136;p17" title="Random Insertion Into a BST">
            <a:hlinkClick r:id="rId3"/>
          </p:cNvPr>
          <p:cNvPicPr preferRelativeResize="0"/>
          <p:nvPr/>
        </p:nvPicPr>
        <p:blipFill>
          <a:blip r:embed="rId4">
            <a:alphaModFix/>
          </a:blip>
          <a:stretch>
            <a:fillRect/>
          </a:stretch>
        </p:blipFill>
        <p:spPr>
          <a:xfrm>
            <a:off x="4572000" y="1085850"/>
            <a:ext cx="4572000" cy="2971800"/>
          </a:xfrm>
          <a:prstGeom prst="rect">
            <a:avLst/>
          </a:prstGeom>
          <a:noFill/>
          <a:ln>
            <a:noFill/>
          </a:ln>
        </p:spPr>
      </p:pic>
      <p:sp>
        <p:nvSpPr>
          <p:cNvPr id="137" name="Google Shape;137;p17"/>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Random Insertion into a BST (Kevin Wayne/Princeton)</a:t>
            </a:r>
            <a:endParaRPr sz="600">
              <a:solidFill>
                <a:srgbClr val="595959"/>
              </a:solidFill>
              <a:latin typeface="Roboto Light"/>
              <a:ea typeface="Roboto Light"/>
              <a:cs typeface="Roboto Light"/>
              <a:sym typeface="Roboto Light"/>
            </a:endParaRPr>
          </a:p>
        </p:txBody>
      </p:sp>
      <p:sp>
        <p:nvSpPr>
          <p:cNvPr id="138" name="Google Shape;138;p17"/>
          <p:cNvSpPr txBox="1"/>
          <p:nvPr/>
        </p:nvSpPr>
        <p:spPr>
          <a:xfrm>
            <a:off x="311700" y="2706750"/>
            <a:ext cx="3950100" cy="10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Roboto"/>
                <a:ea typeface="Roboto"/>
                <a:cs typeface="Roboto"/>
                <a:sym typeface="Roboto"/>
              </a:rPr>
              <a:t>Random trees have Θ(log N) average depth and height.</a:t>
            </a:r>
            <a:endParaRPr sz="1600">
              <a:solidFill>
                <a:schemeClr val="dk2"/>
              </a:solidFill>
              <a:latin typeface="Roboto"/>
              <a:ea typeface="Roboto"/>
              <a:cs typeface="Roboto"/>
              <a:sym typeface="Roboto"/>
            </a:endParaRPr>
          </a:p>
          <a:p>
            <a:pPr indent="0" lvl="0" marL="228600" rtl="0" algn="l">
              <a:lnSpc>
                <a:spcPct val="115000"/>
              </a:lnSpc>
              <a:spcBef>
                <a:spcPts val="800"/>
              </a:spcBef>
              <a:spcAft>
                <a:spcPts val="800"/>
              </a:spcAft>
              <a:buNone/>
            </a:pPr>
            <a:r>
              <a:rPr lang="en" sz="1600">
                <a:solidFill>
                  <a:schemeClr val="dk2"/>
                </a:solidFill>
                <a:latin typeface="Roboto"/>
                <a:ea typeface="Roboto"/>
                <a:cs typeface="Roboto"/>
                <a:sym typeface="Roboto"/>
              </a:rPr>
              <a:t>Random trees are bushy, not spindly.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Analysis</a:t>
            </a:r>
            <a:endParaRPr/>
          </a:p>
        </p:txBody>
      </p:sp>
      <p:sp>
        <p:nvSpPr>
          <p:cNvPr id="144" name="Google Shape;144;p18"/>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Binary search tree height is in O(N)</a:t>
            </a:r>
            <a:r>
              <a:rPr lang="en"/>
              <a:t>.</a:t>
            </a:r>
            <a:endParaRPr/>
          </a:p>
          <a:p>
            <a:pPr indent="-330200" lvl="0" marL="457200" rtl="0" algn="l">
              <a:spcBef>
                <a:spcPts val="800"/>
              </a:spcBef>
              <a:spcAft>
                <a:spcPts val="0"/>
              </a:spcAft>
              <a:buSzPts val="1600"/>
              <a:buChar char="•"/>
            </a:pPr>
            <a:r>
              <a:rPr lang="en"/>
              <a:t>Worst case: Θ(N).</a:t>
            </a:r>
            <a:endParaRPr/>
          </a:p>
          <a:p>
            <a:pPr indent="-330200" lvl="0" marL="457200" rtl="0" algn="l">
              <a:spcBef>
                <a:spcPts val="1000"/>
              </a:spcBef>
              <a:spcAft>
                <a:spcPts val="0"/>
              </a:spcAft>
              <a:buSzPts val="1600"/>
              <a:buChar char="•"/>
            </a:pPr>
            <a:r>
              <a:rPr lang="en"/>
              <a:t>Best case: Θ(log N).</a:t>
            </a:r>
            <a:endParaRPr/>
          </a:p>
          <a:p>
            <a:pPr indent="-330200" lvl="0" marL="457200" rtl="0" algn="l">
              <a:spcBef>
                <a:spcPts val="1000"/>
              </a:spcBef>
              <a:spcAft>
                <a:spcPts val="0"/>
              </a:spcAft>
              <a:buSzPts val="1600"/>
              <a:buChar char="•"/>
            </a:pPr>
            <a:r>
              <a:rPr lang="en"/>
              <a:t>Θ(log N) via randomized insertion.</a:t>
            </a:r>
            <a:endParaRPr/>
          </a:p>
          <a:p>
            <a:pPr indent="0" lvl="0" marL="0" rtl="0" algn="l">
              <a:spcBef>
                <a:spcPts val="1000"/>
              </a:spcBef>
              <a:spcAft>
                <a:spcPts val="0"/>
              </a:spcAft>
              <a:buNone/>
            </a:pPr>
            <a:r>
              <a:t/>
            </a:r>
            <a:endParaRPr/>
          </a:p>
          <a:p>
            <a:pPr indent="0" lvl="0" marL="0" rtl="0" algn="l">
              <a:spcBef>
                <a:spcPts val="800"/>
              </a:spcBef>
              <a:spcAft>
                <a:spcPts val="800"/>
              </a:spcAft>
              <a:buNone/>
            </a:pPr>
            <a:r>
              <a:rPr lang="en"/>
              <a:t>We can also show that randomized trees including deletion are still Θ(log N) height.</a:t>
            </a:r>
            <a:endParaRPr/>
          </a:p>
        </p:txBody>
      </p:sp>
      <p:sp>
        <p:nvSpPr>
          <p:cNvPr id="145" name="Google Shape;14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18"/>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The Height of a Randomized Binary Search Tree (Reed/STOC 2000)</a:t>
            </a:r>
            <a:endParaRPr sz="600">
              <a:solidFill>
                <a:srgbClr val="595959"/>
              </a:solidFill>
              <a:latin typeface="Roboto Light"/>
              <a:ea typeface="Roboto Light"/>
              <a:cs typeface="Roboto Light"/>
              <a:sym typeface="Roboto Light"/>
            </a:endParaRPr>
          </a:p>
        </p:txBody>
      </p:sp>
      <p:sp>
        <p:nvSpPr>
          <p:cNvPr id="147" name="Google Shape;147;p18"/>
          <p:cNvSpPr/>
          <p:nvPr/>
        </p:nvSpPr>
        <p:spPr>
          <a:xfrm>
            <a:off x="4729800" y="1152475"/>
            <a:ext cx="3950100" cy="1371600"/>
          </a:xfrm>
          <a:prstGeom prst="roundRect">
            <a:avLst>
              <a:gd fmla="val 10979" name="adj"/>
            </a:avLst>
          </a:prstGeom>
          <a:solidFill>
            <a:schemeClr val="lt1"/>
          </a:solidFill>
          <a:ln cap="flat" cmpd="sng" w="2857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600">
                <a:solidFill>
                  <a:schemeClr val="accent1"/>
                </a:solidFill>
                <a:latin typeface="Roboto"/>
                <a:ea typeface="Roboto"/>
                <a:cs typeface="Roboto"/>
                <a:sym typeface="Roboto"/>
              </a:rPr>
              <a:t>Average Depth of a Randomized BST</a:t>
            </a:r>
            <a:r>
              <a:rPr lang="en" sz="1600">
                <a:solidFill>
                  <a:schemeClr val="dk2"/>
                </a:solidFill>
                <a:latin typeface="Roboto"/>
                <a:ea typeface="Roboto"/>
                <a:cs typeface="Roboto"/>
                <a:sym typeface="Roboto"/>
              </a:rPr>
              <a:t>.</a:t>
            </a:r>
            <a:br>
              <a:rPr lang="en" sz="1600">
                <a:solidFill>
                  <a:schemeClr val="dk2"/>
                </a:solidFill>
                <a:latin typeface="Roboto"/>
                <a:ea typeface="Roboto"/>
                <a:cs typeface="Roboto"/>
                <a:sym typeface="Roboto"/>
              </a:rPr>
            </a:br>
            <a:r>
              <a:rPr lang="en" sz="1600">
                <a:solidFill>
                  <a:schemeClr val="dk2"/>
                </a:solidFill>
                <a:latin typeface="Roboto"/>
                <a:ea typeface="Roboto"/>
                <a:cs typeface="Roboto"/>
                <a:sym typeface="Roboto"/>
              </a:rPr>
              <a:t>If N distinct keys are inserted in random order, the expected average depth is</a:t>
            </a:r>
            <a:endParaRPr sz="1600">
              <a:solidFill>
                <a:schemeClr val="dk2"/>
              </a:solidFill>
              <a:latin typeface="Roboto"/>
              <a:ea typeface="Roboto"/>
              <a:cs typeface="Roboto"/>
              <a:sym typeface="Roboto"/>
            </a:endParaRPr>
          </a:p>
          <a:p>
            <a:pPr indent="0" lvl="0" marL="457200" rtl="0" algn="l">
              <a:lnSpc>
                <a:spcPct val="115000"/>
              </a:lnSpc>
              <a:spcBef>
                <a:spcPts val="800"/>
              </a:spcBef>
              <a:spcAft>
                <a:spcPts val="800"/>
              </a:spcAft>
              <a:buNone/>
            </a:pPr>
            <a:r>
              <a:rPr lang="en" sz="1600">
                <a:solidFill>
                  <a:schemeClr val="dk2"/>
                </a:solidFill>
                <a:latin typeface="Roboto"/>
                <a:ea typeface="Roboto"/>
                <a:cs typeface="Roboto"/>
                <a:sym typeface="Roboto"/>
              </a:rPr>
              <a:t>~ 2 ln N = Θ(log N).</a:t>
            </a:r>
            <a:endParaRPr sz="1600">
              <a:solidFill>
                <a:schemeClr val="dk2"/>
              </a:solidFill>
              <a:latin typeface="Roboto"/>
              <a:ea typeface="Roboto"/>
              <a:cs typeface="Roboto"/>
              <a:sym typeface="Roboto"/>
            </a:endParaRPr>
          </a:p>
        </p:txBody>
      </p:sp>
      <p:sp>
        <p:nvSpPr>
          <p:cNvPr id="148" name="Google Shape;148;p18"/>
          <p:cNvSpPr/>
          <p:nvPr/>
        </p:nvSpPr>
        <p:spPr>
          <a:xfrm>
            <a:off x="4729800" y="2981275"/>
            <a:ext cx="3950100" cy="1371600"/>
          </a:xfrm>
          <a:prstGeom prst="roundRect">
            <a:avLst>
              <a:gd fmla="val 10979" name="adj"/>
            </a:avLst>
          </a:prstGeom>
          <a:solidFill>
            <a:schemeClr val="lt1"/>
          </a:solidFill>
          <a:ln cap="flat" cmpd="sng" w="2857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600">
                <a:solidFill>
                  <a:schemeClr val="accent1"/>
                </a:solidFill>
                <a:latin typeface="Roboto"/>
                <a:ea typeface="Roboto"/>
                <a:cs typeface="Roboto"/>
                <a:sym typeface="Roboto"/>
              </a:rPr>
              <a:t>Height of a Randomized BST</a:t>
            </a:r>
            <a:r>
              <a:rPr lang="en" sz="1600">
                <a:solidFill>
                  <a:schemeClr val="dk2"/>
                </a:solidFill>
                <a:latin typeface="Roboto"/>
                <a:ea typeface="Roboto"/>
                <a:cs typeface="Roboto"/>
                <a:sym typeface="Roboto"/>
              </a:rPr>
              <a:t>.</a:t>
            </a:r>
            <a:br>
              <a:rPr lang="en" sz="1600">
                <a:solidFill>
                  <a:schemeClr val="dk2"/>
                </a:solidFill>
                <a:latin typeface="Roboto"/>
                <a:ea typeface="Roboto"/>
                <a:cs typeface="Roboto"/>
                <a:sym typeface="Roboto"/>
              </a:rPr>
            </a:br>
            <a:r>
              <a:rPr lang="en" sz="1600">
                <a:solidFill>
                  <a:schemeClr val="dk2"/>
                </a:solidFill>
                <a:latin typeface="Roboto"/>
                <a:ea typeface="Roboto"/>
                <a:cs typeface="Roboto"/>
                <a:sym typeface="Roboto"/>
              </a:rPr>
              <a:t>If N distinct keys are inserted in random order, the expected height is</a:t>
            </a:r>
            <a:endParaRPr sz="1600">
              <a:solidFill>
                <a:schemeClr val="dk2"/>
              </a:solidFill>
              <a:latin typeface="Roboto"/>
              <a:ea typeface="Roboto"/>
              <a:cs typeface="Roboto"/>
              <a:sym typeface="Roboto"/>
            </a:endParaRPr>
          </a:p>
          <a:p>
            <a:pPr indent="0" lvl="0" marL="457200" rtl="0" algn="l">
              <a:lnSpc>
                <a:spcPct val="115000"/>
              </a:lnSpc>
              <a:spcBef>
                <a:spcPts val="800"/>
              </a:spcBef>
              <a:spcAft>
                <a:spcPts val="800"/>
              </a:spcAft>
              <a:buNone/>
            </a:pPr>
            <a:r>
              <a:rPr lang="en" sz="1600">
                <a:solidFill>
                  <a:schemeClr val="dk2"/>
                </a:solidFill>
                <a:latin typeface="Roboto"/>
                <a:ea typeface="Roboto"/>
                <a:cs typeface="Roboto"/>
                <a:sym typeface="Roboto"/>
              </a:rPr>
              <a:t>~ 4.311 ln N = Θ(log N).</a:t>
            </a:r>
            <a:endParaRPr b="1" sz="16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52" name="Shape 152"/>
        <p:cNvGrpSpPr/>
        <p:nvPr/>
      </p:nvGrpSpPr>
      <p:grpSpPr>
        <a:xfrm>
          <a:off x="0" y="0"/>
          <a:ext cx="0" cy="0"/>
          <a:chOff x="0" y="0"/>
          <a:chExt cx="0" cy="0"/>
        </a:xfrm>
      </p:grpSpPr>
      <p:sp>
        <p:nvSpPr>
          <p:cNvPr id="153" name="Google Shape;153;p19"/>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News and Bad News</a:t>
            </a:r>
            <a:endParaRPr/>
          </a:p>
        </p:txBody>
      </p:sp>
      <p:sp>
        <p:nvSpPr>
          <p:cNvPr id="154" name="Google Shape;154;p19"/>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Good news</a:t>
            </a:r>
            <a:r>
              <a:rPr lang="en"/>
              <a:t>.</a:t>
            </a:r>
            <a:endParaRPr/>
          </a:p>
          <a:p>
            <a:pPr indent="0" lvl="0" marL="0" rtl="0" algn="l">
              <a:spcBef>
                <a:spcPts val="800"/>
              </a:spcBef>
              <a:spcAft>
                <a:spcPts val="0"/>
              </a:spcAft>
              <a:buNone/>
            </a:pPr>
            <a:r>
              <a:rPr lang="en"/>
              <a:t>BSTs have great a runtime if we insert keys randomly.</a:t>
            </a:r>
            <a:endParaRPr/>
          </a:p>
          <a:p>
            <a:pPr indent="0" lvl="0" marL="457200" rtl="0" algn="l">
              <a:spcBef>
                <a:spcPts val="800"/>
              </a:spcBef>
              <a:spcAft>
                <a:spcPts val="0"/>
              </a:spcAft>
              <a:buNone/>
            </a:pPr>
            <a:r>
              <a:rPr lang="en"/>
              <a:t>Θ</a:t>
            </a:r>
            <a:r>
              <a:rPr lang="en"/>
              <a:t>(log N) per insertion.</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rPr b="1" lang="en"/>
              <a:t>Bad news</a:t>
            </a:r>
            <a:r>
              <a:rPr lang="en"/>
              <a:t>.</a:t>
            </a:r>
            <a:endParaRPr/>
          </a:p>
          <a:p>
            <a:pPr indent="0" lvl="0" marL="0" rtl="0" algn="l">
              <a:spcBef>
                <a:spcPts val="800"/>
              </a:spcBef>
              <a:spcAft>
                <a:spcPts val="800"/>
              </a:spcAft>
              <a:buNone/>
            </a:pPr>
            <a:r>
              <a:rPr lang="en"/>
              <a:t>We can’t always insert our keys in a random order. Why?</a:t>
            </a:r>
            <a:endParaRPr/>
          </a:p>
        </p:txBody>
      </p:sp>
      <p:sp>
        <p:nvSpPr>
          <p:cNvPr id="155" name="Google Shape;15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19"/>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grpSp>
        <p:nvGrpSpPr>
          <p:cNvPr id="157" name="Google Shape;157;p19"/>
          <p:cNvGrpSpPr/>
          <p:nvPr/>
        </p:nvGrpSpPr>
        <p:grpSpPr>
          <a:xfrm>
            <a:off x="4701405" y="1400600"/>
            <a:ext cx="3771053" cy="2923094"/>
            <a:chOff x="5235080" y="2144200"/>
            <a:chExt cx="3771053" cy="2923094"/>
          </a:xfrm>
        </p:grpSpPr>
        <p:sp>
          <p:nvSpPr>
            <p:cNvPr id="158" name="Google Shape;158;p19"/>
            <p:cNvSpPr/>
            <p:nvPr/>
          </p:nvSpPr>
          <p:spPr>
            <a:xfrm>
              <a:off x="5649368" y="2740932"/>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e</a:t>
              </a:r>
              <a:endParaRPr b="1" sz="1600">
                <a:solidFill>
                  <a:schemeClr val="dk2"/>
                </a:solidFill>
                <a:latin typeface="Roboto"/>
                <a:ea typeface="Roboto"/>
                <a:cs typeface="Roboto"/>
                <a:sym typeface="Roboto"/>
              </a:endParaRPr>
            </a:p>
          </p:txBody>
        </p:sp>
        <p:sp>
          <p:nvSpPr>
            <p:cNvPr id="159" name="Google Shape;159;p19"/>
            <p:cNvSpPr/>
            <p:nvPr/>
          </p:nvSpPr>
          <p:spPr>
            <a:xfrm>
              <a:off x="5235080" y="32853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b</a:t>
              </a:r>
              <a:endParaRPr b="1" sz="1600">
                <a:solidFill>
                  <a:schemeClr val="dk2"/>
                </a:solidFill>
                <a:latin typeface="Roboto"/>
                <a:ea typeface="Roboto"/>
                <a:cs typeface="Roboto"/>
                <a:sym typeface="Roboto"/>
              </a:endParaRPr>
            </a:p>
          </p:txBody>
        </p:sp>
        <p:sp>
          <p:nvSpPr>
            <p:cNvPr id="160" name="Google Shape;160;p19"/>
            <p:cNvSpPr/>
            <p:nvPr/>
          </p:nvSpPr>
          <p:spPr>
            <a:xfrm>
              <a:off x="6064756" y="3285367"/>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g</a:t>
              </a:r>
              <a:endParaRPr b="1" sz="1600">
                <a:solidFill>
                  <a:schemeClr val="dk2"/>
                </a:solidFill>
                <a:latin typeface="Roboto"/>
                <a:ea typeface="Roboto"/>
                <a:cs typeface="Roboto"/>
                <a:sym typeface="Roboto"/>
              </a:endParaRPr>
            </a:p>
          </p:txBody>
        </p:sp>
        <p:cxnSp>
          <p:nvCxnSpPr>
            <p:cNvPr id="161" name="Google Shape;161;p19"/>
            <p:cNvCxnSpPr>
              <a:stCxn id="159" idx="0"/>
              <a:endCxn id="158" idx="2"/>
            </p:cNvCxnSpPr>
            <p:nvPr/>
          </p:nvCxnSpPr>
          <p:spPr>
            <a:xfrm flipH="1" rot="10800000">
              <a:off x="5480330" y="3065767"/>
              <a:ext cx="414300" cy="219600"/>
            </a:xfrm>
            <a:prstGeom prst="straightConnector1">
              <a:avLst/>
            </a:prstGeom>
            <a:noFill/>
            <a:ln cap="flat" cmpd="sng" w="19050">
              <a:solidFill>
                <a:schemeClr val="dk2"/>
              </a:solidFill>
              <a:prstDash val="solid"/>
              <a:round/>
              <a:headEnd len="med" w="med" type="none"/>
              <a:tailEnd len="med" w="med" type="none"/>
            </a:ln>
          </p:spPr>
        </p:cxnSp>
        <p:cxnSp>
          <p:nvCxnSpPr>
            <p:cNvPr id="162" name="Google Shape;162;p19"/>
            <p:cNvCxnSpPr>
              <a:stCxn id="160" idx="0"/>
              <a:endCxn id="158" idx="2"/>
            </p:cNvCxnSpPr>
            <p:nvPr/>
          </p:nvCxnSpPr>
          <p:spPr>
            <a:xfrm rot="10800000">
              <a:off x="5894506" y="3065767"/>
              <a:ext cx="415500" cy="219600"/>
            </a:xfrm>
            <a:prstGeom prst="straightConnector1">
              <a:avLst/>
            </a:prstGeom>
            <a:noFill/>
            <a:ln cap="flat" cmpd="sng" w="19050">
              <a:solidFill>
                <a:schemeClr val="dk2"/>
              </a:solidFill>
              <a:prstDash val="solid"/>
              <a:round/>
              <a:headEnd len="med" w="med" type="none"/>
              <a:tailEnd len="med" w="med" type="none"/>
            </a:ln>
          </p:spPr>
        </p:cxnSp>
        <p:sp>
          <p:nvSpPr>
            <p:cNvPr id="163" name="Google Shape;163;p19"/>
            <p:cNvSpPr/>
            <p:nvPr/>
          </p:nvSpPr>
          <p:spPr>
            <a:xfrm>
              <a:off x="7375542" y="274092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o</a:t>
              </a:r>
              <a:endParaRPr b="1" sz="1600">
                <a:solidFill>
                  <a:schemeClr val="dk2"/>
                </a:solidFill>
                <a:latin typeface="Roboto"/>
                <a:ea typeface="Roboto"/>
                <a:cs typeface="Roboto"/>
                <a:sym typeface="Roboto"/>
              </a:endParaRPr>
            </a:p>
          </p:txBody>
        </p:sp>
        <p:sp>
          <p:nvSpPr>
            <p:cNvPr id="164" name="Google Shape;164;p19"/>
            <p:cNvSpPr/>
            <p:nvPr/>
          </p:nvSpPr>
          <p:spPr>
            <a:xfrm>
              <a:off x="7009004" y="32853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n</a:t>
              </a:r>
              <a:endParaRPr b="1" sz="1600">
                <a:solidFill>
                  <a:schemeClr val="dk2"/>
                </a:solidFill>
                <a:latin typeface="Roboto"/>
                <a:ea typeface="Roboto"/>
                <a:cs typeface="Roboto"/>
                <a:sym typeface="Roboto"/>
              </a:endParaRPr>
            </a:p>
          </p:txBody>
        </p:sp>
        <p:sp>
          <p:nvSpPr>
            <p:cNvPr id="165" name="Google Shape;165;p19"/>
            <p:cNvSpPr/>
            <p:nvPr/>
          </p:nvSpPr>
          <p:spPr>
            <a:xfrm>
              <a:off x="7818280" y="3285383"/>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p</a:t>
              </a:r>
              <a:endParaRPr b="1" sz="1600">
                <a:solidFill>
                  <a:schemeClr val="dk2"/>
                </a:solidFill>
                <a:latin typeface="Roboto"/>
                <a:ea typeface="Roboto"/>
                <a:cs typeface="Roboto"/>
                <a:sym typeface="Roboto"/>
              </a:endParaRPr>
            </a:p>
          </p:txBody>
        </p:sp>
        <p:cxnSp>
          <p:nvCxnSpPr>
            <p:cNvPr id="166" name="Google Shape;166;p19"/>
            <p:cNvCxnSpPr>
              <a:stCxn id="164" idx="0"/>
              <a:endCxn id="163" idx="2"/>
            </p:cNvCxnSpPr>
            <p:nvPr/>
          </p:nvCxnSpPr>
          <p:spPr>
            <a:xfrm flipH="1" rot="10800000">
              <a:off x="7254254" y="3065783"/>
              <a:ext cx="366600" cy="219600"/>
            </a:xfrm>
            <a:prstGeom prst="straightConnector1">
              <a:avLst/>
            </a:prstGeom>
            <a:noFill/>
            <a:ln cap="flat" cmpd="sng" w="19050">
              <a:solidFill>
                <a:schemeClr val="dk2"/>
              </a:solidFill>
              <a:prstDash val="solid"/>
              <a:round/>
              <a:headEnd len="med" w="med" type="none"/>
              <a:tailEnd len="med" w="med" type="none"/>
            </a:ln>
          </p:spPr>
        </p:cxnSp>
        <p:cxnSp>
          <p:nvCxnSpPr>
            <p:cNvPr id="167" name="Google Shape;167;p19"/>
            <p:cNvCxnSpPr>
              <a:stCxn id="165" idx="0"/>
              <a:endCxn id="163" idx="2"/>
            </p:cNvCxnSpPr>
            <p:nvPr/>
          </p:nvCxnSpPr>
          <p:spPr>
            <a:xfrm rot="10800000">
              <a:off x="7620730" y="3065783"/>
              <a:ext cx="442800" cy="219600"/>
            </a:xfrm>
            <a:prstGeom prst="straightConnector1">
              <a:avLst/>
            </a:prstGeom>
            <a:noFill/>
            <a:ln cap="flat" cmpd="sng" w="19050">
              <a:solidFill>
                <a:schemeClr val="dk2"/>
              </a:solidFill>
              <a:prstDash val="solid"/>
              <a:round/>
              <a:headEnd len="med" w="med" type="none"/>
              <a:tailEnd len="med" w="med" type="none"/>
            </a:ln>
          </p:spPr>
        </p:cxnSp>
        <p:sp>
          <p:nvSpPr>
            <p:cNvPr id="168" name="Google Shape;168;p19"/>
            <p:cNvSpPr/>
            <p:nvPr/>
          </p:nvSpPr>
          <p:spPr>
            <a:xfrm>
              <a:off x="6506132" y="2144200"/>
              <a:ext cx="4905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m</a:t>
              </a:r>
              <a:endParaRPr b="1" sz="1600">
                <a:solidFill>
                  <a:schemeClr val="dk2"/>
                </a:solidFill>
                <a:latin typeface="Roboto"/>
                <a:ea typeface="Roboto"/>
                <a:cs typeface="Roboto"/>
                <a:sym typeface="Roboto"/>
              </a:endParaRPr>
            </a:p>
          </p:txBody>
        </p:sp>
        <p:cxnSp>
          <p:nvCxnSpPr>
            <p:cNvPr id="169" name="Google Shape;169;p19"/>
            <p:cNvCxnSpPr>
              <a:stCxn id="168" idx="2"/>
              <a:endCxn id="158" idx="0"/>
            </p:cNvCxnSpPr>
            <p:nvPr/>
          </p:nvCxnSpPr>
          <p:spPr>
            <a:xfrm flipH="1">
              <a:off x="5894582" y="2469100"/>
              <a:ext cx="856800" cy="271800"/>
            </a:xfrm>
            <a:prstGeom prst="straightConnector1">
              <a:avLst/>
            </a:prstGeom>
            <a:noFill/>
            <a:ln cap="flat" cmpd="sng" w="19050">
              <a:solidFill>
                <a:schemeClr val="dk2"/>
              </a:solidFill>
              <a:prstDash val="solid"/>
              <a:round/>
              <a:headEnd len="med" w="med" type="none"/>
              <a:tailEnd len="med" w="med" type="none"/>
            </a:ln>
          </p:spPr>
        </p:cxnSp>
        <p:cxnSp>
          <p:nvCxnSpPr>
            <p:cNvPr id="170" name="Google Shape;170;p19"/>
            <p:cNvCxnSpPr>
              <a:stCxn id="168" idx="2"/>
              <a:endCxn id="163" idx="0"/>
            </p:cNvCxnSpPr>
            <p:nvPr/>
          </p:nvCxnSpPr>
          <p:spPr>
            <a:xfrm>
              <a:off x="6751382" y="2469100"/>
              <a:ext cx="869400" cy="271800"/>
            </a:xfrm>
            <a:prstGeom prst="straightConnector1">
              <a:avLst/>
            </a:prstGeom>
            <a:noFill/>
            <a:ln cap="flat" cmpd="sng" w="19050">
              <a:solidFill>
                <a:schemeClr val="dk2"/>
              </a:solidFill>
              <a:prstDash val="solid"/>
              <a:round/>
              <a:headEnd len="med" w="med" type="none"/>
              <a:tailEnd len="med" w="med" type="none"/>
            </a:ln>
          </p:spPr>
        </p:cxnSp>
        <p:grpSp>
          <p:nvGrpSpPr>
            <p:cNvPr id="171" name="Google Shape;171;p19"/>
            <p:cNvGrpSpPr/>
            <p:nvPr/>
          </p:nvGrpSpPr>
          <p:grpSpPr>
            <a:xfrm>
              <a:off x="8063530" y="3610283"/>
              <a:ext cx="540353" cy="485613"/>
              <a:chOff x="8063530" y="3534083"/>
              <a:chExt cx="540353" cy="485613"/>
            </a:xfrm>
          </p:grpSpPr>
          <p:sp>
            <p:nvSpPr>
              <p:cNvPr id="172" name="Google Shape;172;p19"/>
              <p:cNvSpPr/>
              <p:nvPr/>
            </p:nvSpPr>
            <p:spPr>
              <a:xfrm>
                <a:off x="8113684" y="3694796"/>
                <a:ext cx="490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q</a:t>
                </a:r>
                <a:endParaRPr b="1" sz="1600">
                  <a:solidFill>
                    <a:schemeClr val="dk2"/>
                  </a:solidFill>
                  <a:latin typeface="Roboto"/>
                  <a:ea typeface="Roboto"/>
                  <a:cs typeface="Roboto"/>
                  <a:sym typeface="Roboto"/>
                </a:endParaRPr>
              </a:p>
            </p:txBody>
          </p:sp>
          <p:cxnSp>
            <p:nvCxnSpPr>
              <p:cNvPr id="173" name="Google Shape;173;p19"/>
              <p:cNvCxnSpPr>
                <a:stCxn id="165" idx="2"/>
                <a:endCxn id="172" idx="0"/>
              </p:cNvCxnSpPr>
              <p:nvPr/>
            </p:nvCxnSpPr>
            <p:spPr>
              <a:xfrm>
                <a:off x="8063530" y="3534083"/>
                <a:ext cx="2952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174" name="Google Shape;174;p19"/>
            <p:cNvGrpSpPr/>
            <p:nvPr/>
          </p:nvGrpSpPr>
          <p:grpSpPr>
            <a:xfrm>
              <a:off x="8332652" y="4095896"/>
              <a:ext cx="490200" cy="485699"/>
              <a:chOff x="8332652" y="4019696"/>
              <a:chExt cx="490200" cy="485699"/>
            </a:xfrm>
          </p:grpSpPr>
          <p:sp>
            <p:nvSpPr>
              <p:cNvPr id="175" name="Google Shape;175;p19"/>
              <p:cNvSpPr/>
              <p:nvPr/>
            </p:nvSpPr>
            <p:spPr>
              <a:xfrm>
                <a:off x="8332652" y="4180495"/>
                <a:ext cx="490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r</a:t>
                </a:r>
                <a:endParaRPr b="1" sz="1600">
                  <a:solidFill>
                    <a:schemeClr val="dk2"/>
                  </a:solidFill>
                  <a:latin typeface="Roboto"/>
                  <a:ea typeface="Roboto"/>
                  <a:cs typeface="Roboto"/>
                  <a:sym typeface="Roboto"/>
                </a:endParaRPr>
              </a:p>
            </p:txBody>
          </p:sp>
          <p:cxnSp>
            <p:nvCxnSpPr>
              <p:cNvPr id="176" name="Google Shape;176;p19"/>
              <p:cNvCxnSpPr>
                <a:stCxn id="172" idx="2"/>
                <a:endCxn id="175" idx="0"/>
              </p:cNvCxnSpPr>
              <p:nvPr/>
            </p:nvCxnSpPr>
            <p:spPr>
              <a:xfrm>
                <a:off x="8358784" y="4019696"/>
                <a:ext cx="2190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177" name="Google Shape;177;p19"/>
            <p:cNvGrpSpPr/>
            <p:nvPr/>
          </p:nvGrpSpPr>
          <p:grpSpPr>
            <a:xfrm>
              <a:off x="8515933" y="4581595"/>
              <a:ext cx="490200" cy="485699"/>
              <a:chOff x="8515933" y="4505395"/>
              <a:chExt cx="490200" cy="485699"/>
            </a:xfrm>
          </p:grpSpPr>
          <p:sp>
            <p:nvSpPr>
              <p:cNvPr id="178" name="Google Shape;178;p19"/>
              <p:cNvSpPr/>
              <p:nvPr/>
            </p:nvSpPr>
            <p:spPr>
              <a:xfrm>
                <a:off x="8515933" y="4666194"/>
                <a:ext cx="490200" cy="324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s</a:t>
                </a:r>
                <a:endParaRPr b="1" sz="1600">
                  <a:solidFill>
                    <a:schemeClr val="dk2"/>
                  </a:solidFill>
                  <a:latin typeface="Roboto"/>
                  <a:ea typeface="Roboto"/>
                  <a:cs typeface="Roboto"/>
                  <a:sym typeface="Roboto"/>
                </a:endParaRPr>
              </a:p>
            </p:txBody>
          </p:sp>
          <p:cxnSp>
            <p:nvCxnSpPr>
              <p:cNvPr id="179" name="Google Shape;179;p19"/>
              <p:cNvCxnSpPr>
                <a:stCxn id="175" idx="2"/>
                <a:endCxn id="178" idx="0"/>
              </p:cNvCxnSpPr>
              <p:nvPr/>
            </p:nvCxnSpPr>
            <p:spPr>
              <a:xfrm>
                <a:off x="8577752" y="4505395"/>
                <a:ext cx="183300" cy="1608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cxnSp>
        <p:nvCxnSpPr>
          <p:cNvPr id="184" name="Google Shape;184;p20"/>
          <p:cNvCxnSpPr>
            <a:stCxn id="185" idx="0"/>
            <a:endCxn id="186" idx="2"/>
          </p:cNvCxnSpPr>
          <p:nvPr/>
        </p:nvCxnSpPr>
        <p:spPr>
          <a:xfrm rot="-5400000">
            <a:off x="6336750" y="895957"/>
            <a:ext cx="676800" cy="2103300"/>
          </a:xfrm>
          <a:prstGeom prst="curvedConnector3">
            <a:avLst>
              <a:gd fmla="val 49990" name="adj1"/>
            </a:avLst>
          </a:prstGeom>
          <a:noFill/>
          <a:ln cap="flat" cmpd="sng" w="28575">
            <a:solidFill>
              <a:schemeClr val="lt2"/>
            </a:solidFill>
            <a:prstDash val="solid"/>
            <a:round/>
            <a:headEnd len="med" w="med" type="oval"/>
            <a:tailEnd len="med" w="med" type="oval"/>
          </a:ln>
        </p:spPr>
      </p:cxnSp>
      <p:sp>
        <p:nvSpPr>
          <p:cNvPr id="187" name="Google Shape;187;p20"/>
          <p:cNvSpPr/>
          <p:nvPr/>
        </p:nvSpPr>
        <p:spPr>
          <a:xfrm>
            <a:off x="274325" y="2226030"/>
            <a:ext cx="8458200" cy="2346000"/>
          </a:xfrm>
          <a:prstGeom prst="roundRect">
            <a:avLst>
              <a:gd fmla="val 7715"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0"/>
          <p:cNvCxnSpPr>
            <a:stCxn id="189" idx="0"/>
            <a:endCxn id="185" idx="2"/>
          </p:cNvCxnSpPr>
          <p:nvPr/>
        </p:nvCxnSpPr>
        <p:spPr>
          <a:xfrm flipH="1" rot="5400000">
            <a:off x="5667750" y="2698950"/>
            <a:ext cx="940200" cy="1028700"/>
          </a:xfrm>
          <a:prstGeom prst="curvedConnector3">
            <a:avLst>
              <a:gd fmla="val 50000" name="adj1"/>
            </a:avLst>
          </a:prstGeom>
          <a:noFill/>
          <a:ln cap="flat" cmpd="sng" w="28575">
            <a:solidFill>
              <a:schemeClr val="accent1"/>
            </a:solidFill>
            <a:prstDash val="solid"/>
            <a:round/>
            <a:headEnd len="med" w="med" type="oval"/>
            <a:tailEnd len="med" w="med" type="oval"/>
          </a:ln>
        </p:spPr>
      </p:cxnSp>
      <p:cxnSp>
        <p:nvCxnSpPr>
          <p:cNvPr id="190" name="Google Shape;190;p20"/>
          <p:cNvCxnSpPr>
            <a:stCxn id="185" idx="0"/>
            <a:endCxn id="191" idx="2"/>
          </p:cNvCxnSpPr>
          <p:nvPr/>
        </p:nvCxnSpPr>
        <p:spPr>
          <a:xfrm rot="-5400000">
            <a:off x="5285400" y="1947307"/>
            <a:ext cx="676800" cy="600"/>
          </a:xfrm>
          <a:prstGeom prst="curvedConnector3">
            <a:avLst>
              <a:gd fmla="val 49990" name="adj1"/>
            </a:avLst>
          </a:prstGeom>
          <a:noFill/>
          <a:ln cap="flat" cmpd="sng" w="28575">
            <a:solidFill>
              <a:schemeClr val="lt2"/>
            </a:solidFill>
            <a:prstDash val="solid"/>
            <a:round/>
            <a:headEnd len="med" w="med" type="oval"/>
            <a:tailEnd len="med" w="med" type="oval"/>
          </a:ln>
        </p:spPr>
      </p:cxnSp>
      <p:sp>
        <p:nvSpPr>
          <p:cNvPr id="192" name="Google Shape;192;p20"/>
          <p:cNvSpPr txBox="1"/>
          <p:nvPr>
            <p:ph type="title"/>
          </p:nvPr>
        </p:nvSpPr>
        <p:spPr>
          <a:xfrm>
            <a:off x="311700" y="448050"/>
            <a:ext cx="8420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Implementer’s Design Decision Hierarchy</a:t>
            </a:r>
            <a:endParaRPr/>
          </a:p>
        </p:txBody>
      </p:sp>
      <p:sp>
        <p:nvSpPr>
          <p:cNvPr id="193" name="Google Shape;19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0"/>
          <p:cNvSpPr/>
          <p:nvPr/>
        </p:nvSpPr>
        <p:spPr>
          <a:xfrm>
            <a:off x="4572000" y="1152146"/>
            <a:ext cx="2103000" cy="457200"/>
          </a:xfrm>
          <a:prstGeom prst="roundRect">
            <a:avLst>
              <a:gd fmla="val 50000"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Set</a:t>
            </a:r>
            <a:endParaRPr b="1" sz="1600">
              <a:solidFill>
                <a:schemeClr val="accent1"/>
              </a:solidFill>
              <a:latin typeface="Roboto"/>
              <a:ea typeface="Roboto"/>
              <a:cs typeface="Roboto"/>
              <a:sym typeface="Roboto"/>
            </a:endParaRPr>
          </a:p>
        </p:txBody>
      </p:sp>
      <p:sp>
        <p:nvSpPr>
          <p:cNvPr id="194" name="Google Shape;194;p20"/>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Roboto"/>
                <a:ea typeface="Roboto"/>
                <a:cs typeface="Roboto"/>
                <a:sym typeface="Roboto"/>
              </a:rPr>
              <a:t>Abstract Data Type</a:t>
            </a:r>
            <a:endParaRPr b="1">
              <a:solidFill>
                <a:schemeClr val="accent1"/>
              </a:solidFill>
              <a:latin typeface="Roboto"/>
              <a:ea typeface="Roboto"/>
              <a:cs typeface="Roboto"/>
              <a:sym typeface="Roboto"/>
            </a:endParaRPr>
          </a:p>
          <a:p>
            <a:pPr indent="0" lvl="0" marL="0" rtl="0" algn="l">
              <a:spcBef>
                <a:spcPts val="800"/>
              </a:spcBef>
              <a:spcAft>
                <a:spcPts val="0"/>
              </a:spcAft>
              <a:buNone/>
            </a:pPr>
            <a:r>
              <a:rPr lang="en"/>
              <a:t>Which ADT is the best fit?</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solidFill>
                  <a:schemeClr val="accent1"/>
                </a:solidFill>
                <a:latin typeface="Roboto"/>
                <a:ea typeface="Roboto"/>
                <a:cs typeface="Roboto"/>
                <a:sym typeface="Roboto"/>
              </a:rPr>
              <a:t>Data Structure</a:t>
            </a:r>
            <a:endParaRPr b="1">
              <a:solidFill>
                <a:schemeClr val="accent1"/>
              </a:solidFill>
              <a:latin typeface="Roboto"/>
              <a:ea typeface="Roboto"/>
              <a:cs typeface="Roboto"/>
              <a:sym typeface="Roboto"/>
            </a:endParaRPr>
          </a:p>
          <a:p>
            <a:pPr indent="0" lvl="0" marL="0" rtl="0" algn="l">
              <a:spcBef>
                <a:spcPts val="800"/>
              </a:spcBef>
              <a:spcAft>
                <a:spcPts val="0"/>
              </a:spcAft>
              <a:buNone/>
            </a:pPr>
            <a:r>
              <a:rPr lang="en"/>
              <a:t>Which data structure offers the best performance for our input/workload?</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solidFill>
                  <a:schemeClr val="accent1"/>
                </a:solidFill>
                <a:latin typeface="Roboto"/>
                <a:ea typeface="Roboto"/>
                <a:cs typeface="Roboto"/>
                <a:sym typeface="Roboto"/>
              </a:rPr>
              <a:t>Implementation Details</a:t>
            </a:r>
            <a:endParaRPr b="1">
              <a:solidFill>
                <a:schemeClr val="accent1"/>
              </a:solidFill>
              <a:latin typeface="Roboto"/>
              <a:ea typeface="Roboto"/>
              <a:cs typeface="Roboto"/>
              <a:sym typeface="Roboto"/>
            </a:endParaRPr>
          </a:p>
          <a:p>
            <a:pPr indent="0" lvl="0" marL="0" rtl="0" algn="l">
              <a:spcBef>
                <a:spcPts val="800"/>
              </a:spcBef>
              <a:spcAft>
                <a:spcPts val="800"/>
              </a:spcAft>
              <a:buNone/>
            </a:pPr>
            <a:r>
              <a:rPr lang="en"/>
              <a:t>How do we maintain invariants?</a:t>
            </a:r>
            <a:endParaRPr/>
          </a:p>
        </p:txBody>
      </p:sp>
      <p:sp>
        <p:nvSpPr>
          <p:cNvPr id="185" name="Google Shape;185;p20"/>
          <p:cNvSpPr/>
          <p:nvPr/>
        </p:nvSpPr>
        <p:spPr>
          <a:xfrm>
            <a:off x="4572000" y="2286007"/>
            <a:ext cx="2103000" cy="457200"/>
          </a:xfrm>
          <a:prstGeom prst="roundRect">
            <a:avLst>
              <a:gd fmla="val 50000" name="adj"/>
            </a:avLst>
          </a:prstGeom>
          <a:solidFill>
            <a:srgbClr val="4B2E8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Binary Search Tree</a:t>
            </a:r>
            <a:endParaRPr b="1" sz="1600">
              <a:solidFill>
                <a:srgbClr val="FFFFFF"/>
              </a:solidFill>
              <a:latin typeface="Roboto"/>
              <a:ea typeface="Roboto"/>
              <a:cs typeface="Roboto"/>
              <a:sym typeface="Roboto"/>
            </a:endParaRPr>
          </a:p>
        </p:txBody>
      </p:sp>
      <p:sp>
        <p:nvSpPr>
          <p:cNvPr id="195" name="Google Shape;195;p20"/>
          <p:cNvSpPr/>
          <p:nvPr/>
        </p:nvSpPr>
        <p:spPr>
          <a:xfrm>
            <a:off x="6766560" y="2286007"/>
            <a:ext cx="1920300" cy="457200"/>
          </a:xfrm>
          <a:prstGeom prst="roundRect">
            <a:avLst>
              <a:gd fmla="val 50000" name="adj"/>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Linked Nodes</a:t>
            </a:r>
            <a:endParaRPr b="1" sz="1600">
              <a:solidFill>
                <a:schemeClr val="accent1"/>
              </a:solidFill>
              <a:latin typeface="Roboto"/>
              <a:ea typeface="Roboto"/>
              <a:cs typeface="Roboto"/>
              <a:sym typeface="Roboto"/>
            </a:endParaRPr>
          </a:p>
        </p:txBody>
      </p:sp>
      <p:sp>
        <p:nvSpPr>
          <p:cNvPr id="189" name="Google Shape;189;p20"/>
          <p:cNvSpPr txBox="1"/>
          <p:nvPr/>
        </p:nvSpPr>
        <p:spPr>
          <a:xfrm>
            <a:off x="4572000" y="3683400"/>
            <a:ext cx="41604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2"/>
                </a:solidFill>
                <a:latin typeface="Roboto"/>
                <a:ea typeface="Roboto"/>
                <a:cs typeface="Roboto"/>
                <a:sym typeface="Roboto"/>
              </a:rPr>
              <a:t>For every node X in the tree:</a:t>
            </a:r>
            <a:endParaRPr sz="1600">
              <a:solidFill>
                <a:schemeClr val="dk2"/>
              </a:solidFill>
              <a:latin typeface="Roboto"/>
              <a:ea typeface="Roboto"/>
              <a:cs typeface="Roboto"/>
              <a:sym typeface="Roboto"/>
            </a:endParaRPr>
          </a:p>
          <a:p>
            <a:pPr indent="0" lvl="0" marL="228600" rtl="0" algn="l">
              <a:spcBef>
                <a:spcPts val="0"/>
              </a:spcBef>
              <a:spcAft>
                <a:spcPts val="0"/>
              </a:spcAft>
              <a:buClr>
                <a:schemeClr val="dk1"/>
              </a:buClr>
              <a:buSzPts val="1100"/>
              <a:buFont typeface="Arial"/>
              <a:buNone/>
            </a:pPr>
            <a:r>
              <a:rPr lang="en" sz="1600">
                <a:solidFill>
                  <a:schemeClr val="dk2"/>
                </a:solidFill>
                <a:latin typeface="Roboto"/>
                <a:ea typeface="Roboto"/>
                <a:cs typeface="Roboto"/>
                <a:sym typeface="Roboto"/>
              </a:rPr>
              <a:t>All keys in the left subtree ≺ X’s key.</a:t>
            </a:r>
            <a:endParaRPr sz="1600">
              <a:solidFill>
                <a:schemeClr val="dk2"/>
              </a:solidFill>
              <a:latin typeface="Roboto"/>
              <a:ea typeface="Roboto"/>
              <a:cs typeface="Roboto"/>
              <a:sym typeface="Roboto"/>
            </a:endParaRPr>
          </a:p>
          <a:p>
            <a:pPr indent="0" lvl="0" marL="228600" rtl="0" algn="l">
              <a:spcBef>
                <a:spcPts val="0"/>
              </a:spcBef>
              <a:spcAft>
                <a:spcPts val="0"/>
              </a:spcAft>
              <a:buNone/>
            </a:pPr>
            <a:r>
              <a:rPr lang="en" sz="1600">
                <a:solidFill>
                  <a:schemeClr val="dk2"/>
                </a:solidFill>
                <a:latin typeface="Roboto"/>
                <a:ea typeface="Roboto"/>
                <a:cs typeface="Roboto"/>
                <a:sym typeface="Roboto"/>
              </a:rPr>
              <a:t>All keys in the right subtree ≻ X’s key.</a:t>
            </a:r>
            <a:endParaRPr sz="1600">
              <a:solidFill>
                <a:schemeClr val="dk2"/>
              </a:solidFill>
              <a:latin typeface="Roboto"/>
              <a:ea typeface="Roboto"/>
              <a:cs typeface="Roboto"/>
              <a:sym typeface="Roboto"/>
            </a:endParaRPr>
          </a:p>
        </p:txBody>
      </p:sp>
      <p:sp>
        <p:nvSpPr>
          <p:cNvPr id="186" name="Google Shape;186;p20"/>
          <p:cNvSpPr/>
          <p:nvPr/>
        </p:nvSpPr>
        <p:spPr>
          <a:xfrm>
            <a:off x="6766550" y="1152146"/>
            <a:ext cx="1920300" cy="457200"/>
          </a:xfrm>
          <a:prstGeom prst="roundRect">
            <a:avLst>
              <a:gd fmla="val 50000"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Map</a:t>
            </a:r>
            <a:endParaRPr b="1" sz="1600">
              <a:solidFill>
                <a:schemeClr val="accen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a:t>
            </a:r>
            <a:r>
              <a:rPr lang="en"/>
              <a:t>Design </a:t>
            </a:r>
            <a:r>
              <a:rPr lang="en"/>
              <a:t>Process</a:t>
            </a:r>
            <a:endParaRPr/>
          </a:p>
        </p:txBody>
      </p:sp>
      <p:sp>
        <p:nvSpPr>
          <p:cNvPr id="201" name="Google Shape;2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1"/>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b="1" lang="en">
                <a:solidFill>
                  <a:schemeClr val="accent1"/>
                </a:solidFill>
              </a:rPr>
              <a:t>Hypothesize</a:t>
            </a:r>
            <a:r>
              <a:rPr lang="en"/>
              <a:t>. How do invariants affect the behavior for each operation?</a:t>
            </a:r>
            <a:endParaRPr/>
          </a:p>
          <a:p>
            <a:pPr indent="-228600" lvl="0" marL="228600" rtl="0" algn="l">
              <a:spcBef>
                <a:spcPts val="800"/>
              </a:spcBef>
              <a:spcAft>
                <a:spcPts val="0"/>
              </a:spcAft>
              <a:buNone/>
            </a:pPr>
            <a:r>
              <a:rPr b="1" lang="en">
                <a:solidFill>
                  <a:schemeClr val="accent1"/>
                </a:solidFill>
              </a:rPr>
              <a:t>Identify</a:t>
            </a:r>
            <a:r>
              <a:rPr lang="en"/>
              <a:t>. What strategies have we used before? What examples can we apply?</a:t>
            </a:r>
            <a:endParaRPr/>
          </a:p>
          <a:p>
            <a:pPr indent="-228600" lvl="0" marL="228600" rtl="0" algn="l">
              <a:spcBef>
                <a:spcPts val="800"/>
              </a:spcBef>
              <a:spcAft>
                <a:spcPts val="0"/>
              </a:spcAft>
              <a:buNone/>
            </a:pPr>
            <a:r>
              <a:rPr b="1" lang="en">
                <a:solidFill>
                  <a:schemeClr val="accent1"/>
                </a:solidFill>
              </a:rPr>
              <a:t>Plan</a:t>
            </a:r>
            <a:r>
              <a:rPr lang="en"/>
              <a:t>. Propose a new way from findings.</a:t>
            </a:r>
            <a:endParaRPr/>
          </a:p>
          <a:p>
            <a:pPr indent="-228600" lvl="0" marL="228600" rtl="0" algn="l">
              <a:spcBef>
                <a:spcPts val="800"/>
              </a:spcBef>
              <a:spcAft>
                <a:spcPts val="0"/>
              </a:spcAft>
              <a:buNone/>
            </a:pPr>
            <a:r>
              <a:rPr b="1" lang="en">
                <a:solidFill>
                  <a:schemeClr val="accent1"/>
                </a:solidFill>
              </a:rPr>
              <a:t>Analyze</a:t>
            </a:r>
            <a:r>
              <a:rPr lang="en"/>
              <a:t>. Does the plan do the job? What are potential problems with the plan?</a:t>
            </a:r>
            <a:endParaRPr/>
          </a:p>
          <a:p>
            <a:pPr indent="-228600" lvl="0" marL="228600" rtl="0" algn="l">
              <a:spcBef>
                <a:spcPts val="800"/>
              </a:spcBef>
              <a:spcAft>
                <a:spcPts val="0"/>
              </a:spcAft>
              <a:buNone/>
            </a:pPr>
            <a:r>
              <a:rPr b="1" lang="en">
                <a:solidFill>
                  <a:schemeClr val="accent1"/>
                </a:solidFill>
              </a:rPr>
              <a:t>Create</a:t>
            </a:r>
            <a:r>
              <a:rPr lang="en"/>
              <a:t>. Implement the plan.</a:t>
            </a:r>
            <a:endParaRPr/>
          </a:p>
          <a:p>
            <a:pPr indent="-228600" lvl="0" marL="228600" rtl="0" algn="l">
              <a:spcBef>
                <a:spcPts val="800"/>
              </a:spcBef>
              <a:spcAft>
                <a:spcPts val="800"/>
              </a:spcAft>
              <a:buNone/>
            </a:pPr>
            <a:r>
              <a:rPr b="1" lang="en">
                <a:solidFill>
                  <a:schemeClr val="accent1"/>
                </a:solidFill>
              </a:rPr>
              <a:t>Evaluate</a:t>
            </a:r>
            <a:r>
              <a:rPr lang="en"/>
              <a:t>. Check implemented plan.</a:t>
            </a:r>
            <a:endParaRPr/>
          </a:p>
        </p:txBody>
      </p:sp>
      <p:sp>
        <p:nvSpPr>
          <p:cNvPr id="203" name="Google Shape;203;p21"/>
          <p:cNvSpPr/>
          <p:nvPr/>
        </p:nvSpPr>
        <p:spPr>
          <a:xfrm>
            <a:off x="4729800" y="1152475"/>
            <a:ext cx="3950100" cy="1371600"/>
          </a:xfrm>
          <a:prstGeom prst="roundRect">
            <a:avLst>
              <a:gd fmla="val 10979" name="adj"/>
            </a:avLst>
          </a:prstGeom>
          <a:solidFill>
            <a:schemeClr val="lt1"/>
          </a:solidFill>
          <a:ln cap="flat" cmpd="sng" w="2857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600">
                <a:solidFill>
                  <a:schemeClr val="dk2"/>
                </a:solidFill>
                <a:latin typeface="Roboto"/>
                <a:ea typeface="Roboto"/>
                <a:cs typeface="Roboto"/>
                <a:sym typeface="Roboto"/>
              </a:rPr>
              <a:t>Array</a:t>
            </a:r>
            <a:r>
              <a:rPr b="1" lang="en" sz="1600">
                <a:solidFill>
                  <a:schemeClr val="dk2"/>
                </a:solidFill>
                <a:latin typeface="Roboto"/>
                <a:ea typeface="Roboto"/>
                <a:cs typeface="Roboto"/>
                <a:sym typeface="Roboto"/>
              </a:rPr>
              <a:t>List</a:t>
            </a:r>
            <a:r>
              <a:rPr b="1" lang="en" sz="1600">
                <a:solidFill>
                  <a:schemeClr val="dk2"/>
                </a:solidFill>
                <a:latin typeface="Roboto"/>
                <a:ea typeface="Roboto"/>
                <a:cs typeface="Roboto"/>
                <a:sym typeface="Roboto"/>
              </a:rPr>
              <a:t> Invariant</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0" lvl="0" marL="228600" rtl="0" algn="l">
              <a:lnSpc>
                <a:spcPct val="115000"/>
              </a:lnSpc>
              <a:spcBef>
                <a:spcPts val="800"/>
              </a:spcBef>
              <a:spcAft>
                <a:spcPts val="800"/>
              </a:spcAft>
              <a:buNone/>
            </a:pPr>
            <a:r>
              <a:rPr lang="en" sz="1600">
                <a:solidFill>
                  <a:schemeClr val="dk2"/>
                </a:solidFill>
                <a:latin typeface="Roboto"/>
                <a:ea typeface="Roboto"/>
                <a:cs typeface="Roboto"/>
                <a:sym typeface="Roboto"/>
              </a:rPr>
              <a:t>data is an array of items, never null.</a:t>
            </a:r>
            <a:br>
              <a:rPr lang="en" sz="1600">
                <a:solidFill>
                  <a:schemeClr val="dk2"/>
                </a:solidFill>
                <a:latin typeface="Roboto"/>
                <a:ea typeface="Roboto"/>
                <a:cs typeface="Roboto"/>
                <a:sym typeface="Roboto"/>
              </a:rPr>
            </a:br>
            <a:r>
              <a:rPr lang="en" sz="1600">
                <a:solidFill>
                  <a:schemeClr val="dk2"/>
                </a:solidFill>
                <a:latin typeface="Roboto"/>
                <a:ea typeface="Roboto"/>
                <a:cs typeface="Roboto"/>
                <a:sym typeface="Roboto"/>
              </a:rPr>
              <a:t>The i-th item in the list is always stored in data[i].</a:t>
            </a:r>
            <a:endParaRPr sz="1600">
              <a:solidFill>
                <a:schemeClr val="dk2"/>
              </a:solidFill>
              <a:latin typeface="Roboto"/>
              <a:ea typeface="Roboto"/>
              <a:cs typeface="Roboto"/>
              <a:sym typeface="Roboto"/>
            </a:endParaRPr>
          </a:p>
        </p:txBody>
      </p:sp>
      <p:sp>
        <p:nvSpPr>
          <p:cNvPr id="204" name="Google Shape;204;p21"/>
          <p:cNvSpPr/>
          <p:nvPr/>
        </p:nvSpPr>
        <p:spPr>
          <a:xfrm>
            <a:off x="4729800" y="2981275"/>
            <a:ext cx="3950100" cy="1371600"/>
          </a:xfrm>
          <a:prstGeom prst="roundRect">
            <a:avLst>
              <a:gd fmla="val 10979" name="adj"/>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600">
                <a:solidFill>
                  <a:schemeClr val="accent1"/>
                </a:solidFill>
                <a:latin typeface="Roboto"/>
                <a:ea typeface="Roboto"/>
                <a:cs typeface="Roboto"/>
                <a:sym typeface="Roboto"/>
              </a:rPr>
              <a:t>ArrayQueue Invariant</a:t>
            </a:r>
            <a:r>
              <a:rPr lang="en" sz="1600">
                <a:solidFill>
                  <a:schemeClr val="accent1"/>
                </a:solidFill>
                <a:latin typeface="Roboto"/>
                <a:ea typeface="Roboto"/>
                <a:cs typeface="Roboto"/>
                <a:sym typeface="Roboto"/>
              </a:rPr>
              <a:t>.</a:t>
            </a:r>
            <a:endParaRPr sz="1600">
              <a:solidFill>
                <a:schemeClr val="accent1"/>
              </a:solidFill>
              <a:latin typeface="Roboto"/>
              <a:ea typeface="Roboto"/>
              <a:cs typeface="Roboto"/>
              <a:sym typeface="Roboto"/>
            </a:endParaRPr>
          </a:p>
          <a:p>
            <a:pPr indent="0" lvl="0" marL="228600" rtl="0" algn="l">
              <a:lnSpc>
                <a:spcPct val="115000"/>
              </a:lnSpc>
              <a:spcBef>
                <a:spcPts val="800"/>
              </a:spcBef>
              <a:spcAft>
                <a:spcPts val="800"/>
              </a:spcAft>
              <a:buNone/>
            </a:pPr>
            <a:r>
              <a:rPr lang="en" sz="1600">
                <a:solidFill>
                  <a:schemeClr val="dk2"/>
                </a:solidFill>
                <a:latin typeface="Roboto"/>
                <a:ea typeface="Roboto"/>
                <a:cs typeface="Roboto"/>
                <a:sym typeface="Roboto"/>
              </a:rPr>
              <a:t>data is an array of items, never null.</a:t>
            </a:r>
            <a:br>
              <a:rPr lang="en" sz="1600">
                <a:solidFill>
                  <a:schemeClr val="dk2"/>
                </a:solidFill>
                <a:latin typeface="Roboto"/>
                <a:ea typeface="Roboto"/>
                <a:cs typeface="Roboto"/>
                <a:sym typeface="Roboto"/>
              </a:rPr>
            </a:br>
            <a:r>
              <a:rPr lang="en" sz="1600">
                <a:solidFill>
                  <a:schemeClr val="dk2"/>
                </a:solidFill>
                <a:latin typeface="Roboto"/>
                <a:ea typeface="Roboto"/>
                <a:cs typeface="Roboto"/>
                <a:sym typeface="Roboto"/>
              </a:rPr>
              <a:t>The i-th item in the list is always stored in data[(start + i) mod length].</a:t>
            </a:r>
            <a:endParaRPr sz="1600">
              <a:solidFill>
                <a:schemeClr val="dk2"/>
              </a:solidFill>
              <a:latin typeface="Roboto"/>
              <a:ea typeface="Roboto"/>
              <a:cs typeface="Roboto"/>
              <a:sym typeface="Roboto"/>
            </a:endParaRPr>
          </a:p>
        </p:txBody>
      </p:sp>
      <p:sp>
        <p:nvSpPr>
          <p:cNvPr id="205" name="Google Shape;205;p21"/>
          <p:cNvSpPr/>
          <p:nvPr/>
        </p:nvSpPr>
        <p:spPr>
          <a:xfrm rot="5400000">
            <a:off x="6430500" y="2482485"/>
            <a:ext cx="548700" cy="548700"/>
          </a:xfrm>
          <a:prstGeom prst="rightArrow">
            <a:avLst>
              <a:gd fmla="val 50000" name="adj1"/>
              <a:gd fmla="val 50000" name="adj2"/>
            </a:avLst>
          </a:prstGeom>
          <a:gradFill>
            <a:gsLst>
              <a:gs pos="0">
                <a:schemeClr val="dk2"/>
              </a:gs>
              <a:gs pos="100000">
                <a:schemeClr val="accent1"/>
              </a:gs>
            </a:gsLst>
            <a:lin ang="0" scaled="0"/>
          </a:gra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Programming, Problem Solving, and Self-Awareness: Effects of Explicit Guidance (Loksa et al./CHI ‘16)</a:t>
            </a:r>
            <a:endParaRPr sz="600">
              <a:solidFill>
                <a:srgbClr val="595959"/>
              </a:solidFill>
              <a:latin typeface="Roboto Light"/>
              <a:ea typeface="Roboto Light"/>
              <a:cs typeface="Roboto Light"/>
              <a:sym typeface="Roboto Light"/>
            </a:endParaRPr>
          </a:p>
        </p:txBody>
      </p:sp>
      <p:sp>
        <p:nvSpPr>
          <p:cNvPr id="207" name="Google Shape;207;p21"/>
          <p:cNvSpPr/>
          <p:nvPr/>
        </p:nvSpPr>
        <p:spPr>
          <a:xfrm>
            <a:off x="5698950" y="2592625"/>
            <a:ext cx="2011800" cy="3201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Iterative Refinement</a:t>
            </a:r>
            <a:endParaRPr b="1" sz="16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11" name="Shape 211"/>
        <p:cNvGrpSpPr/>
        <p:nvPr/>
      </p:nvGrpSpPr>
      <p:grpSpPr>
        <a:xfrm>
          <a:off x="0" y="0"/>
          <a:ext cx="0" cy="0"/>
          <a:chOff x="0" y="0"/>
          <a:chExt cx="0" cy="0"/>
        </a:xfrm>
      </p:grpSpPr>
      <p:sp>
        <p:nvSpPr>
          <p:cNvPr id="212" name="Google Shape;2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Rewriting Invariants</a:t>
            </a:r>
            <a:endParaRPr/>
          </a:p>
        </p:txBody>
      </p:sp>
      <p:sp>
        <p:nvSpPr>
          <p:cNvPr id="213" name="Google Shape;2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Hypothesis</a:t>
            </a:r>
            <a:r>
              <a:rPr lang="en"/>
              <a:t>. Worst-case height trees are spindly trees.</a:t>
            </a:r>
            <a:endParaRPr/>
          </a:p>
          <a:p>
            <a:pPr indent="0" lvl="0" marL="0" rtl="0" algn="l">
              <a:spcBef>
                <a:spcPts val="800"/>
              </a:spcBef>
              <a:spcAft>
                <a:spcPts val="0"/>
              </a:spcAft>
              <a:buNone/>
            </a:pPr>
            <a:r>
              <a:rPr b="1" lang="en"/>
              <a:t>Identify</a:t>
            </a:r>
            <a:r>
              <a:rPr lang="en"/>
              <a:t>.</a:t>
            </a:r>
            <a:endParaRPr/>
          </a:p>
          <a:p>
            <a:pPr indent="0" lvl="0" marL="228600" rtl="0" algn="l">
              <a:spcBef>
                <a:spcPts val="800"/>
              </a:spcBef>
              <a:spcAft>
                <a:spcPts val="0"/>
              </a:spcAft>
              <a:buNone/>
            </a:pPr>
            <a:r>
              <a:rPr b="1" lang="en"/>
              <a:t>S</a:t>
            </a:r>
            <a:r>
              <a:rPr b="1" lang="en"/>
              <a:t>pindly tree</a:t>
            </a:r>
            <a:r>
              <a:rPr lang="en"/>
              <a:t>: all nodes have either 0 children (leaf) or 1 child.</a:t>
            </a:r>
            <a:endParaRPr/>
          </a:p>
          <a:p>
            <a:pPr indent="0" lvl="0" marL="228600" rtl="0" algn="l">
              <a:spcBef>
                <a:spcPts val="800"/>
              </a:spcBef>
              <a:spcAft>
                <a:spcPts val="0"/>
              </a:spcAft>
              <a:buNone/>
            </a:pPr>
            <a:r>
              <a:rPr b="1" lang="en"/>
              <a:t>Bushy tree</a:t>
            </a:r>
            <a:r>
              <a:rPr lang="en"/>
              <a:t>: all nodes have either 0 children (leaf) or 2 children.</a:t>
            </a:r>
            <a:endParaRPr/>
          </a:p>
          <a:p>
            <a:pPr indent="0" lvl="0" marL="0" rtl="0" algn="l">
              <a:spcBef>
                <a:spcPts val="800"/>
              </a:spcBef>
              <a:spcAft>
                <a:spcPts val="0"/>
              </a:spcAft>
              <a:buNone/>
            </a:pPr>
            <a:r>
              <a:rPr b="1" lang="en"/>
              <a:t>Plan</a:t>
            </a:r>
            <a:r>
              <a:rPr lang="en"/>
              <a:t>. Say we have a BST in which every node has either 0 or 2 children.</a:t>
            </a:r>
            <a:endParaRPr/>
          </a:p>
          <a:p>
            <a:pPr indent="0" lvl="0" marL="0" rtl="0" algn="l">
              <a:spcBef>
                <a:spcPts val="800"/>
              </a:spcBef>
              <a:spcAft>
                <a:spcPts val="0"/>
              </a:spcAft>
              <a:buNone/>
            </a:pPr>
            <a:r>
              <a:rPr b="1" lang="en"/>
              <a:t>Analyze</a:t>
            </a:r>
            <a:r>
              <a:rPr lang="en"/>
              <a:t>.</a:t>
            </a:r>
            <a:endParaRPr/>
          </a:p>
          <a:p>
            <a:pPr indent="-330200" lvl="0" marL="457200" rtl="0" algn="l">
              <a:spcBef>
                <a:spcPts val="800"/>
              </a:spcBef>
              <a:spcAft>
                <a:spcPts val="0"/>
              </a:spcAft>
              <a:buSzPts val="1600"/>
              <a:buAutoNum type="arabicPeriod"/>
            </a:pPr>
            <a:r>
              <a:rPr lang="en"/>
              <a:t>What is the worst case search time in this case?</a:t>
            </a:r>
            <a:endParaRPr/>
          </a:p>
          <a:p>
            <a:pPr indent="-330200" lvl="0" marL="457200" rtl="0" algn="l">
              <a:spcBef>
                <a:spcPts val="1000"/>
              </a:spcBef>
              <a:spcAft>
                <a:spcPts val="1000"/>
              </a:spcAft>
              <a:buSzPts val="1600"/>
              <a:buAutoNum type="arabicPeriod"/>
            </a:pPr>
            <a:r>
              <a:rPr lang="en"/>
              <a:t>What do worst case trees look like?</a:t>
            </a:r>
            <a:endParaRPr/>
          </a:p>
        </p:txBody>
      </p:sp>
      <p:sp>
        <p:nvSpPr>
          <p:cNvPr id="214" name="Google Shape;21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2"/>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grpSp>
        <p:nvGrpSpPr>
          <p:cNvPr id="216" name="Google Shape;216;p22"/>
          <p:cNvGrpSpPr/>
          <p:nvPr/>
        </p:nvGrpSpPr>
        <p:grpSpPr>
          <a:xfrm>
            <a:off x="6023950" y="3353364"/>
            <a:ext cx="1762689" cy="1113742"/>
            <a:chOff x="5260075" y="3265176"/>
            <a:chExt cx="1762689" cy="1113742"/>
          </a:xfrm>
        </p:grpSpPr>
        <p:sp>
          <p:nvSpPr>
            <p:cNvPr id="217" name="Google Shape;217;p22"/>
            <p:cNvSpPr/>
            <p:nvPr/>
          </p:nvSpPr>
          <p:spPr>
            <a:xfrm>
              <a:off x="5974475" y="3265176"/>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sp>
          <p:nvSpPr>
            <p:cNvPr id="218" name="Google Shape;218;p22"/>
            <p:cNvSpPr/>
            <p:nvPr/>
          </p:nvSpPr>
          <p:spPr>
            <a:xfrm>
              <a:off x="5517275" y="3682574"/>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219" name="Google Shape;219;p22"/>
            <p:cNvSpPr/>
            <p:nvPr/>
          </p:nvSpPr>
          <p:spPr>
            <a:xfrm>
              <a:off x="6431675" y="3682574"/>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6</a:t>
              </a:r>
              <a:endParaRPr b="1" sz="1600">
                <a:solidFill>
                  <a:schemeClr val="dk2"/>
                </a:solidFill>
                <a:latin typeface="Roboto"/>
                <a:ea typeface="Roboto"/>
                <a:cs typeface="Roboto"/>
                <a:sym typeface="Roboto"/>
              </a:endParaRPr>
            </a:p>
          </p:txBody>
        </p:sp>
        <p:sp>
          <p:nvSpPr>
            <p:cNvPr id="220" name="Google Shape;220;p22"/>
            <p:cNvSpPr/>
            <p:nvPr/>
          </p:nvSpPr>
          <p:spPr>
            <a:xfrm>
              <a:off x="5260075" y="4114341"/>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a:t>
              </a:r>
              <a:endParaRPr b="1" sz="1600">
                <a:solidFill>
                  <a:schemeClr val="dk2"/>
                </a:solidFill>
                <a:latin typeface="Roboto"/>
                <a:ea typeface="Roboto"/>
                <a:cs typeface="Roboto"/>
                <a:sym typeface="Roboto"/>
              </a:endParaRPr>
            </a:p>
          </p:txBody>
        </p:sp>
        <p:sp>
          <p:nvSpPr>
            <p:cNvPr id="221" name="Google Shape;221;p22"/>
            <p:cNvSpPr/>
            <p:nvPr/>
          </p:nvSpPr>
          <p:spPr>
            <a:xfrm>
              <a:off x="5738618" y="4114618"/>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3</a:t>
              </a:r>
              <a:endParaRPr b="1" sz="1600">
                <a:solidFill>
                  <a:schemeClr val="dk2"/>
                </a:solidFill>
                <a:latin typeface="Roboto"/>
                <a:ea typeface="Roboto"/>
                <a:cs typeface="Roboto"/>
                <a:sym typeface="Roboto"/>
              </a:endParaRPr>
            </a:p>
          </p:txBody>
        </p:sp>
        <p:sp>
          <p:nvSpPr>
            <p:cNvPr id="222" name="Google Shape;222;p22"/>
            <p:cNvSpPr/>
            <p:nvPr/>
          </p:nvSpPr>
          <p:spPr>
            <a:xfrm>
              <a:off x="6181900" y="4114618"/>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223" name="Google Shape;223;p22"/>
            <p:cNvSpPr/>
            <p:nvPr/>
          </p:nvSpPr>
          <p:spPr>
            <a:xfrm>
              <a:off x="6688864" y="4114618"/>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224" name="Google Shape;224;p22"/>
            <p:cNvCxnSpPr>
              <a:stCxn id="218" idx="0"/>
              <a:endCxn id="217" idx="2"/>
            </p:cNvCxnSpPr>
            <p:nvPr/>
          </p:nvCxnSpPr>
          <p:spPr>
            <a:xfrm flipH="1" rot="10800000">
              <a:off x="5684225" y="3529574"/>
              <a:ext cx="457200" cy="153000"/>
            </a:xfrm>
            <a:prstGeom prst="straightConnector1">
              <a:avLst/>
            </a:prstGeom>
            <a:noFill/>
            <a:ln cap="flat" cmpd="sng" w="19050">
              <a:solidFill>
                <a:schemeClr val="dk2"/>
              </a:solidFill>
              <a:prstDash val="solid"/>
              <a:round/>
              <a:headEnd len="med" w="med" type="none"/>
              <a:tailEnd len="med" w="med" type="none"/>
            </a:ln>
          </p:spPr>
        </p:cxnSp>
        <p:cxnSp>
          <p:nvCxnSpPr>
            <p:cNvPr id="225" name="Google Shape;225;p22"/>
            <p:cNvCxnSpPr>
              <a:stCxn id="219" idx="0"/>
              <a:endCxn id="217" idx="2"/>
            </p:cNvCxnSpPr>
            <p:nvPr/>
          </p:nvCxnSpPr>
          <p:spPr>
            <a:xfrm rot="10800000">
              <a:off x="6141425" y="3529574"/>
              <a:ext cx="457200" cy="153000"/>
            </a:xfrm>
            <a:prstGeom prst="straightConnector1">
              <a:avLst/>
            </a:prstGeom>
            <a:noFill/>
            <a:ln cap="flat" cmpd="sng" w="19050">
              <a:solidFill>
                <a:schemeClr val="dk2"/>
              </a:solidFill>
              <a:prstDash val="solid"/>
              <a:round/>
              <a:headEnd len="med" w="med" type="none"/>
              <a:tailEnd len="med" w="med" type="none"/>
            </a:ln>
          </p:spPr>
        </p:cxnSp>
        <p:cxnSp>
          <p:nvCxnSpPr>
            <p:cNvPr id="226" name="Google Shape;226;p22"/>
            <p:cNvCxnSpPr>
              <a:stCxn id="220" idx="0"/>
              <a:endCxn id="218" idx="2"/>
            </p:cNvCxnSpPr>
            <p:nvPr/>
          </p:nvCxnSpPr>
          <p:spPr>
            <a:xfrm flipH="1" rot="10800000">
              <a:off x="5427025" y="3946941"/>
              <a:ext cx="257100" cy="167400"/>
            </a:xfrm>
            <a:prstGeom prst="straightConnector1">
              <a:avLst/>
            </a:prstGeom>
            <a:noFill/>
            <a:ln cap="flat" cmpd="sng" w="19050">
              <a:solidFill>
                <a:schemeClr val="dk2"/>
              </a:solidFill>
              <a:prstDash val="solid"/>
              <a:round/>
              <a:headEnd len="med" w="med" type="none"/>
              <a:tailEnd len="med" w="med" type="none"/>
            </a:ln>
          </p:spPr>
        </p:cxnSp>
        <p:cxnSp>
          <p:nvCxnSpPr>
            <p:cNvPr id="227" name="Google Shape;227;p22"/>
            <p:cNvCxnSpPr>
              <a:stCxn id="218" idx="2"/>
              <a:endCxn id="221" idx="0"/>
            </p:cNvCxnSpPr>
            <p:nvPr/>
          </p:nvCxnSpPr>
          <p:spPr>
            <a:xfrm>
              <a:off x="5684225" y="3946874"/>
              <a:ext cx="221400" cy="16770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p22"/>
            <p:cNvCxnSpPr>
              <a:stCxn id="219" idx="2"/>
              <a:endCxn id="222" idx="0"/>
            </p:cNvCxnSpPr>
            <p:nvPr/>
          </p:nvCxnSpPr>
          <p:spPr>
            <a:xfrm flipH="1">
              <a:off x="6348725" y="3946874"/>
              <a:ext cx="249900" cy="167700"/>
            </a:xfrm>
            <a:prstGeom prst="straightConnector1">
              <a:avLst/>
            </a:prstGeom>
            <a:noFill/>
            <a:ln cap="flat" cmpd="sng" w="19050">
              <a:solidFill>
                <a:schemeClr val="dk2"/>
              </a:solidFill>
              <a:prstDash val="solid"/>
              <a:round/>
              <a:headEnd len="med" w="med" type="none"/>
              <a:tailEnd len="med" w="med" type="none"/>
            </a:ln>
          </p:spPr>
        </p:cxnSp>
        <p:cxnSp>
          <p:nvCxnSpPr>
            <p:cNvPr id="229" name="Google Shape;229;p22"/>
            <p:cNvCxnSpPr>
              <a:stCxn id="219" idx="2"/>
              <a:endCxn id="223" idx="0"/>
            </p:cNvCxnSpPr>
            <p:nvPr/>
          </p:nvCxnSpPr>
          <p:spPr>
            <a:xfrm>
              <a:off x="6598625" y="3946874"/>
              <a:ext cx="257100" cy="167700"/>
            </a:xfrm>
            <a:prstGeom prst="straightConnector1">
              <a:avLst/>
            </a:prstGeom>
            <a:noFill/>
            <a:ln cap="flat" cmpd="sng" w="19050">
              <a:solidFill>
                <a:schemeClr val="dk2"/>
              </a:solidFill>
              <a:prstDash val="solid"/>
              <a:round/>
              <a:headEnd len="med" w="med" type="none"/>
              <a:tailEnd len="med" w="med" type="none"/>
            </a:ln>
          </p:spPr>
        </p:cxnSp>
      </p:grpSp>
      <p:grpSp>
        <p:nvGrpSpPr>
          <p:cNvPr id="230" name="Google Shape;230;p22"/>
          <p:cNvGrpSpPr/>
          <p:nvPr/>
        </p:nvGrpSpPr>
        <p:grpSpPr>
          <a:xfrm>
            <a:off x="7092050" y="762000"/>
            <a:ext cx="1380389" cy="2536468"/>
            <a:chOff x="2417325" y="2488125"/>
            <a:chExt cx="1380389" cy="2536468"/>
          </a:xfrm>
        </p:grpSpPr>
        <p:sp>
          <p:nvSpPr>
            <p:cNvPr id="231" name="Google Shape;231;p22"/>
            <p:cNvSpPr/>
            <p:nvPr/>
          </p:nvSpPr>
          <p:spPr>
            <a:xfrm>
              <a:off x="2940570" y="3624209"/>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4</a:t>
              </a:r>
              <a:endParaRPr b="1" sz="1600">
                <a:solidFill>
                  <a:schemeClr val="dk2"/>
                </a:solidFill>
                <a:latin typeface="Roboto"/>
                <a:ea typeface="Roboto"/>
                <a:cs typeface="Roboto"/>
                <a:sym typeface="Roboto"/>
              </a:endParaRPr>
            </a:p>
          </p:txBody>
        </p:sp>
        <p:sp>
          <p:nvSpPr>
            <p:cNvPr id="232" name="Google Shape;232;p22"/>
            <p:cNvSpPr/>
            <p:nvPr/>
          </p:nvSpPr>
          <p:spPr>
            <a:xfrm>
              <a:off x="2591740" y="2866820"/>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2</a:t>
              </a:r>
              <a:endParaRPr b="1" sz="1600">
                <a:solidFill>
                  <a:schemeClr val="dk2"/>
                </a:solidFill>
                <a:latin typeface="Roboto"/>
                <a:ea typeface="Roboto"/>
                <a:cs typeface="Roboto"/>
                <a:sym typeface="Roboto"/>
              </a:endParaRPr>
            </a:p>
          </p:txBody>
        </p:sp>
        <p:sp>
          <p:nvSpPr>
            <p:cNvPr id="233" name="Google Shape;233;p22"/>
            <p:cNvSpPr/>
            <p:nvPr/>
          </p:nvSpPr>
          <p:spPr>
            <a:xfrm>
              <a:off x="3289399" y="4381599"/>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6</a:t>
              </a:r>
              <a:endParaRPr b="1" sz="1600">
                <a:solidFill>
                  <a:schemeClr val="dk2"/>
                </a:solidFill>
                <a:latin typeface="Roboto"/>
                <a:ea typeface="Roboto"/>
                <a:cs typeface="Roboto"/>
                <a:sym typeface="Roboto"/>
              </a:endParaRPr>
            </a:p>
          </p:txBody>
        </p:sp>
        <p:sp>
          <p:nvSpPr>
            <p:cNvPr id="234" name="Google Shape;234;p22"/>
            <p:cNvSpPr/>
            <p:nvPr/>
          </p:nvSpPr>
          <p:spPr>
            <a:xfrm>
              <a:off x="2417325" y="2488125"/>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1</a:t>
              </a:r>
              <a:endParaRPr b="1" sz="1600">
                <a:solidFill>
                  <a:schemeClr val="dk2"/>
                </a:solidFill>
                <a:latin typeface="Roboto"/>
                <a:ea typeface="Roboto"/>
                <a:cs typeface="Roboto"/>
                <a:sym typeface="Roboto"/>
              </a:endParaRPr>
            </a:p>
          </p:txBody>
        </p:sp>
        <p:sp>
          <p:nvSpPr>
            <p:cNvPr id="235" name="Google Shape;235;p22"/>
            <p:cNvSpPr/>
            <p:nvPr/>
          </p:nvSpPr>
          <p:spPr>
            <a:xfrm>
              <a:off x="2766155" y="3245515"/>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3</a:t>
              </a:r>
              <a:endParaRPr b="1" sz="1600">
                <a:solidFill>
                  <a:schemeClr val="dk2"/>
                </a:solidFill>
                <a:latin typeface="Roboto"/>
                <a:ea typeface="Roboto"/>
                <a:cs typeface="Roboto"/>
                <a:sym typeface="Roboto"/>
              </a:endParaRPr>
            </a:p>
          </p:txBody>
        </p:sp>
        <p:sp>
          <p:nvSpPr>
            <p:cNvPr id="236" name="Google Shape;236;p22"/>
            <p:cNvSpPr/>
            <p:nvPr/>
          </p:nvSpPr>
          <p:spPr>
            <a:xfrm>
              <a:off x="3114984" y="4002904"/>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5</a:t>
              </a:r>
              <a:endParaRPr b="1" sz="1600">
                <a:solidFill>
                  <a:schemeClr val="dk2"/>
                </a:solidFill>
                <a:latin typeface="Roboto"/>
                <a:ea typeface="Roboto"/>
                <a:cs typeface="Roboto"/>
                <a:sym typeface="Roboto"/>
              </a:endParaRPr>
            </a:p>
          </p:txBody>
        </p:sp>
        <p:sp>
          <p:nvSpPr>
            <p:cNvPr id="237" name="Google Shape;237;p22"/>
            <p:cNvSpPr/>
            <p:nvPr/>
          </p:nvSpPr>
          <p:spPr>
            <a:xfrm>
              <a:off x="3463814" y="4760293"/>
              <a:ext cx="333900" cy="264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7</a:t>
              </a:r>
              <a:endParaRPr b="1" sz="1600">
                <a:solidFill>
                  <a:schemeClr val="dk2"/>
                </a:solidFill>
                <a:latin typeface="Roboto"/>
                <a:ea typeface="Roboto"/>
                <a:cs typeface="Roboto"/>
                <a:sym typeface="Roboto"/>
              </a:endParaRPr>
            </a:p>
          </p:txBody>
        </p:sp>
        <p:cxnSp>
          <p:nvCxnSpPr>
            <p:cNvPr id="238" name="Google Shape;238;p22"/>
            <p:cNvCxnSpPr>
              <a:stCxn id="234" idx="2"/>
              <a:endCxn id="232" idx="0"/>
            </p:cNvCxnSpPr>
            <p:nvPr/>
          </p:nvCxnSpPr>
          <p:spPr>
            <a:xfrm>
              <a:off x="2584275" y="2752425"/>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239" name="Google Shape;239;p22"/>
            <p:cNvCxnSpPr>
              <a:stCxn id="235" idx="2"/>
              <a:endCxn id="231" idx="0"/>
            </p:cNvCxnSpPr>
            <p:nvPr/>
          </p:nvCxnSpPr>
          <p:spPr>
            <a:xfrm>
              <a:off x="2933105" y="3509815"/>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240" name="Google Shape;240;p22"/>
            <p:cNvCxnSpPr>
              <a:stCxn id="231" idx="2"/>
              <a:endCxn id="236" idx="0"/>
            </p:cNvCxnSpPr>
            <p:nvPr/>
          </p:nvCxnSpPr>
          <p:spPr>
            <a:xfrm>
              <a:off x="3107520" y="3888509"/>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241" name="Google Shape;241;p22"/>
            <p:cNvCxnSpPr>
              <a:stCxn id="236" idx="2"/>
              <a:endCxn id="233" idx="0"/>
            </p:cNvCxnSpPr>
            <p:nvPr/>
          </p:nvCxnSpPr>
          <p:spPr>
            <a:xfrm>
              <a:off x="3281934" y="4267204"/>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242" name="Google Shape;242;p22"/>
            <p:cNvCxnSpPr>
              <a:stCxn id="233" idx="2"/>
              <a:endCxn id="237" idx="0"/>
            </p:cNvCxnSpPr>
            <p:nvPr/>
          </p:nvCxnSpPr>
          <p:spPr>
            <a:xfrm>
              <a:off x="3456349" y="4645899"/>
              <a:ext cx="174300" cy="114300"/>
            </a:xfrm>
            <a:prstGeom prst="straightConnector1">
              <a:avLst/>
            </a:prstGeom>
            <a:noFill/>
            <a:ln cap="flat" cmpd="sng" w="19050">
              <a:solidFill>
                <a:schemeClr val="dk2"/>
              </a:solidFill>
              <a:prstDash val="solid"/>
              <a:round/>
              <a:headEnd len="med" w="med" type="none"/>
              <a:tailEnd len="med" w="med" type="none"/>
            </a:ln>
          </p:spPr>
        </p:cxnSp>
        <p:cxnSp>
          <p:nvCxnSpPr>
            <p:cNvPr id="243" name="Google Shape;243;p22"/>
            <p:cNvCxnSpPr>
              <a:stCxn id="232" idx="2"/>
              <a:endCxn id="235" idx="0"/>
            </p:cNvCxnSpPr>
            <p:nvPr/>
          </p:nvCxnSpPr>
          <p:spPr>
            <a:xfrm>
              <a:off x="2758690" y="3131120"/>
              <a:ext cx="174300" cy="1143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595959"/>
      </a:dk2>
      <a:lt2>
        <a:srgbClr val="F0EC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