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RobotoLight-bold.fntdata"/><Relationship Id="rId45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Light-boldItalic.fntdata"/><Relationship Id="rId47" Type="http://schemas.openxmlformats.org/officeDocument/2006/relationships/font" Target="fonts/RobotoLight-italic.fntdata"/><Relationship Id="rId49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11897f9b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11897f9b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from a 2-3 Tree to a LLBST is easier than going back from an LLBST back to a 2-3 Tree. It’s harder to see the latent structure in the unlabeled binary search tree: there’s some amount of guess-and-check or logical deduction needed to figure out which nodes are 2-nodes and 3-nodes.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same reason, it’s tricky to write this as an algorithm.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11897f9b3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11897f9b3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“left-leaning binary search trees” don’t actually exist, but it’s useful to know that the red links role is to make it easier to figure out which nodes are 3-nodes.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Why do red links lean left? Can a red link connect to a right child in an LLRB?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do the black links in an LLRB connect in the analogous 2-3 tree?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What does it mean to have 1-1 correspondence?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611897f9b3_1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611897f9b3_1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the fact that LLRB trees have a 1-1 correspondence with 2-3 trees.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Q1</a:t>
            </a:r>
            <a:r>
              <a:rPr lang="en">
                <a:solidFill>
                  <a:schemeClr val="dk1"/>
                </a:solidFill>
              </a:rPr>
              <a:t>: Which of these are valid LLRB trees?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11897f9b3_1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11897f9b3_1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Why are two red links in a row not possible in an LLRB tree?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11897f9b3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11897f9b3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611897f9b3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611897f9b3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611897f9b3_1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611897f9b3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height for the corresponding LLRB is 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If the height of a 2-3 tree is H, what is the height of its corresponding LLRB tree?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611897f9b3_1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611897f9b3_1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total height for the corresponding LLRB is 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If the height of a 2-3 tree is H, what is the maximum possible height of its corresponding LLRB tree?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11897f9b3_1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611897f9b3_1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Why is this true?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11897f9b3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11897f9b3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have a procedure for converting 2-3 trees to LLRB trees, but it’s not helpful on its own since it relies on a 2-3 tree implementation that we don’t have!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What’s left is converting the behaviors of each of the 2-3 tree operations such as (1) overstuffing leaf nodes, and (2) splitting nodes all the way back up to the root of the tree.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f51ffb15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f51ffb15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611897f9b3_1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611897f9b3_1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Preservation of the correspondence will involve tree rotations. We want our LLRB tree to function like a 2-3 tree, so let’s design it so that it behave this way!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611897f9b3_1_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611897f9b3_1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2-3 tree adds the key to the left side since A is smaller than B.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Should we use a red or black link when inserting a new node?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61f1dbc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61f1dbc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611897f9b3_1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611897f9b3_1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611897f9b3_1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611897f9b3_1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</a:t>
            </a:r>
            <a:r>
              <a:rPr lang="en"/>
              <a:t>What is the problem with inserting a red link to the right child? What should we do to fix it?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611897f9b3_1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611897f9b3_1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11897f9b3_1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11897f9b3_1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number of steps it takes to maintain an LLRB tree is different from the number of steps it takes to maintain the corresponding 2-3 tree.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611897f9b3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611897f9b3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How do we mimic the 2-3 tree in this case?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611897f9b3_1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611897f9b3_1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611897f9b3_1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611897f9b3_1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What should the result of flipping B’s links look like, based on the corresponding 2-3 tree?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ff9172e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ff9172e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previous lesson…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611897f9b3_1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611897f9b3_1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611897f9b3_1_1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611897f9b3_1_1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What rotation or color flip should we use to coerce this into a better form?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611897f9b3_1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611897f9b3_1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see all three cases at play.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 link red? Rotate left.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left reds in a row? Rotate right.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Both children red? Flip colors.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g611897f9b3_1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2" name="Google Shape;1222;g611897f9b3_1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now have a working left-leaning red-black tree!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do we know that these three cases are enough to maintain the invariants?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611897f9b3_1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611897f9b3_1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recursive call to add can, in theory, execute all three cases but no more than that.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611897f9b3_1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611897f9b3_1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that add is a recursive method. Each row in the diagram is a call to add(E) on a different node in the tree. There’s a cost to recurse downwards (to find the right place to add the leaf) and then a cost as we return from each recursive frame and maintain invariants.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Why is the runtime to execute add(E) Θ(log N) rather than O(log N)?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611897f9b3_1_1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611897f9b3_1_1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Java’s TreeMap is a red-black tree. It maintains a correspondence with 2-3-4 trees though the correspondence is not 1-1. This speeds up the program by a constant factor but makes for a more complicated implementation.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0baa2f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0baa2f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0baa2fa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0baa2fa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can we represent 3-nodes in a BST?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10baa2fa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10baa2fa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learned in the reading that rotations, in effect, combine two nodes together and then split them up again into one of these two configurations. However, w</a:t>
            </a:r>
            <a:r>
              <a:rPr lang="en"/>
              <a:t>riting code to handle both cases is unnecessary since we only need one representation. Let’s (arbitrarily) choose to use only the </a:t>
            </a:r>
            <a:r>
              <a:rPr b="1" lang="en"/>
              <a:t>left-leaning representation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Why does handling both representations take more work?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10baa2fa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10baa2fa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Convert the 2-3 Tree to a Left-Leaning BST.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10baa2fa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10baa2fa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11897f9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11897f9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Convert the Left-Leaning BST to a 2-3 Tree.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?</a:t>
            </a:r>
            <a:r>
              <a:rPr lang="en"/>
              <a:t>: How did you determine which nodes were 2-nodes? 3-nodes?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ythontutor.com/java.html#code=public%20class%20Node%20%7B%0A%20%20%20%20int%20value%3B%0A%20%20%20%20Node%20left,%20right%3B%0A%20%20%20%20Node%28int%20value,%20Node%20left,%20Node%20right%29%20%7B%0A%20%20%20%20%20%20%20%20this.value%20%3D%20value%3B%0A%20%20%20%20%20%20%20%20this.left%20%3D%20left%3B%0A%20%20%20%20%20%20%20%20this.right%20%3D%20right%3B%0A%20%20%20%20%7D%0A%20%20%20%20static%20Node%20rotateRight%28Node%20h%29%20%7B%0A%20%20%20%20%20%20%20%20Node%20x%20%3D%20h.left%3B%0A%20%20%20%20%20%20%20%20h.left%20%3D%20x.right%3B%0A%20%20%20%20%20%20%20%20x.right%20%3D%20h%3B%0A%20%20%20%20%20%20%20%20return%20x%3B%0A%20%20%20%20%7D%0A%20%20%20%20public%20static%20void%20main%28String%5B%5D%20args%29%20%7B%0A%20%20%20%20%20%20%20%20Node%20h%20%3D%20new%20Node%283,%20new%20Node%282,%20null,%20null%29,%20null%29%3B%0A%20%20%20%20%20%20%20%20Node%20root%20%3D%20new%20Node%281,%20null,%20h%29%3B%0A%20%20%20%20%20%20%20%20root.right%20%3D%20rotateRight%28h%29%3B%0A%20%20%20%20%7D%0A%7D&amp;cumulative=false&amp;curInstr=28&amp;heapPrimitives=nevernest&amp;mode=display&amp;origin=opt-frontend.js&amp;py=java&amp;rawInputLstJSON=%5B%5D&amp;textReferences=fals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Red-Black Trees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with 2-3 Trees, and </a:t>
            </a:r>
            <a:r>
              <a:rPr lang="en"/>
              <a:t>how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Algorithm Design Process</a:t>
            </a:r>
            <a:r>
              <a:rPr lang="en"/>
              <a:t> can inform a solution.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Left-Leaning BST to a 2-3 Tree</a:t>
            </a:r>
            <a:endParaRPr/>
          </a:p>
        </p:txBody>
      </p:sp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2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6" name="Google Shape;306;p23"/>
          <p:cNvCxnSpPr/>
          <p:nvPr/>
        </p:nvCxnSpPr>
        <p:spPr>
          <a:xfrm rot="10800000">
            <a:off x="4080600" y="2571750"/>
            <a:ext cx="9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07" name="Google Shape;307;p23"/>
          <p:cNvGrpSpPr/>
          <p:nvPr/>
        </p:nvGrpSpPr>
        <p:grpSpPr>
          <a:xfrm>
            <a:off x="428668" y="1838712"/>
            <a:ext cx="3302300" cy="1466083"/>
            <a:chOff x="4934080" y="2634325"/>
            <a:chExt cx="3302300" cy="1466083"/>
          </a:xfrm>
        </p:grpSpPr>
        <p:sp>
          <p:nvSpPr>
            <p:cNvPr id="308" name="Google Shape;308;p23"/>
            <p:cNvSpPr/>
            <p:nvPr/>
          </p:nvSpPr>
          <p:spPr>
            <a:xfrm>
              <a:off x="5576968" y="323105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4934080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6220956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1" name="Google Shape;311;p23"/>
            <p:cNvCxnSpPr>
              <a:stCxn id="309" idx="0"/>
              <a:endCxn id="308" idx="2"/>
            </p:cNvCxnSpPr>
            <p:nvPr/>
          </p:nvCxnSpPr>
          <p:spPr>
            <a:xfrm flipH="1" rot="10800000">
              <a:off x="5179330" y="3555892"/>
              <a:ext cx="642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3"/>
            <p:cNvCxnSpPr>
              <a:stCxn id="310" idx="0"/>
              <a:endCxn id="308" idx="2"/>
            </p:cNvCxnSpPr>
            <p:nvPr/>
          </p:nvCxnSpPr>
          <p:spPr>
            <a:xfrm rot="10800000">
              <a:off x="5822106" y="3555892"/>
              <a:ext cx="644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3" name="Google Shape;313;p23"/>
            <p:cNvSpPr/>
            <p:nvPr/>
          </p:nvSpPr>
          <p:spPr>
            <a:xfrm>
              <a:off x="7303142" y="323104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6936604" y="377550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7745880" y="377550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23"/>
            <p:cNvCxnSpPr>
              <a:stCxn id="314" idx="0"/>
              <a:endCxn id="313" idx="2"/>
            </p:cNvCxnSpPr>
            <p:nvPr/>
          </p:nvCxnSpPr>
          <p:spPr>
            <a:xfrm flipH="1" rot="10800000">
              <a:off x="7181854" y="3555908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23"/>
            <p:cNvCxnSpPr>
              <a:stCxn id="315" idx="0"/>
              <a:endCxn id="313" idx="2"/>
            </p:cNvCxnSpPr>
            <p:nvPr/>
          </p:nvCxnSpPr>
          <p:spPr>
            <a:xfrm rot="10800000">
              <a:off x="7548330" y="3555908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23"/>
            <p:cNvSpPr/>
            <p:nvPr/>
          </p:nvSpPr>
          <p:spPr>
            <a:xfrm>
              <a:off x="6433733" y="2634325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9" name="Google Shape;319;p23"/>
            <p:cNvCxnSpPr>
              <a:stCxn id="318" idx="2"/>
              <a:endCxn id="308" idx="0"/>
            </p:cNvCxnSpPr>
            <p:nvPr/>
          </p:nvCxnSpPr>
          <p:spPr>
            <a:xfrm flipH="1">
              <a:off x="5822183" y="2959225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23"/>
            <p:cNvCxnSpPr>
              <a:stCxn id="318" idx="2"/>
              <a:endCxn id="313" idx="0"/>
            </p:cNvCxnSpPr>
            <p:nvPr/>
          </p:nvCxnSpPr>
          <p:spPr>
            <a:xfrm>
              <a:off x="6678983" y="2959225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1" name="Google Shape;321;p23"/>
            <p:cNvSpPr/>
            <p:nvPr/>
          </p:nvSpPr>
          <p:spPr>
            <a:xfrm>
              <a:off x="5573497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2" name="Google Shape;322;p23"/>
            <p:cNvCxnSpPr>
              <a:stCxn id="321" idx="0"/>
              <a:endCxn id="308" idx="2"/>
            </p:cNvCxnSpPr>
            <p:nvPr/>
          </p:nvCxnSpPr>
          <p:spPr>
            <a:xfrm flipH="1" rot="10800000">
              <a:off x="5818747" y="3555892"/>
              <a:ext cx="3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23"/>
          <p:cNvGrpSpPr/>
          <p:nvPr/>
        </p:nvGrpSpPr>
        <p:grpSpPr>
          <a:xfrm>
            <a:off x="4775514" y="1838712"/>
            <a:ext cx="3406404" cy="2010783"/>
            <a:chOff x="4775514" y="1838712"/>
            <a:chExt cx="3406404" cy="2010783"/>
          </a:xfrm>
        </p:grpSpPr>
        <p:sp>
          <p:nvSpPr>
            <p:cNvPr id="324" name="Google Shape;324;p23"/>
            <p:cNvSpPr/>
            <p:nvPr/>
          </p:nvSpPr>
          <p:spPr>
            <a:xfrm>
              <a:off x="5522506" y="2435445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7248680" y="243543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6882141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7691418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8" name="Google Shape;328;p23"/>
            <p:cNvCxnSpPr>
              <a:stCxn id="326" idx="0"/>
              <a:endCxn id="325" idx="2"/>
            </p:cNvCxnSpPr>
            <p:nvPr/>
          </p:nvCxnSpPr>
          <p:spPr>
            <a:xfrm flipH="1" rot="10800000">
              <a:off x="7127391" y="2760296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23"/>
            <p:cNvCxnSpPr>
              <a:stCxn id="327" idx="0"/>
              <a:endCxn id="325" idx="2"/>
            </p:cNvCxnSpPr>
            <p:nvPr/>
          </p:nvCxnSpPr>
          <p:spPr>
            <a:xfrm rot="10800000">
              <a:off x="7493868" y="2760296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0" name="Google Shape;330;p23"/>
            <p:cNvSpPr/>
            <p:nvPr/>
          </p:nvSpPr>
          <p:spPr>
            <a:xfrm>
              <a:off x="6379270" y="183871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1" name="Google Shape;331;p23"/>
            <p:cNvCxnSpPr>
              <a:stCxn id="330" idx="2"/>
              <a:endCxn id="324" idx="0"/>
            </p:cNvCxnSpPr>
            <p:nvPr/>
          </p:nvCxnSpPr>
          <p:spPr>
            <a:xfrm flipH="1">
              <a:off x="5767720" y="2163612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3"/>
            <p:cNvCxnSpPr>
              <a:stCxn id="330" idx="2"/>
              <a:endCxn id="325" idx="0"/>
            </p:cNvCxnSpPr>
            <p:nvPr/>
          </p:nvCxnSpPr>
          <p:spPr>
            <a:xfrm>
              <a:off x="6624520" y="2163612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Google Shape;333;p23"/>
            <p:cNvSpPr/>
            <p:nvPr/>
          </p:nvSpPr>
          <p:spPr>
            <a:xfrm>
              <a:off x="5145555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5954831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5" name="Google Shape;335;p23"/>
            <p:cNvCxnSpPr>
              <a:stCxn id="333" idx="0"/>
              <a:endCxn id="324" idx="2"/>
            </p:cNvCxnSpPr>
            <p:nvPr/>
          </p:nvCxnSpPr>
          <p:spPr>
            <a:xfrm flipH="1" rot="10800000">
              <a:off x="5390805" y="2760396"/>
              <a:ext cx="377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23"/>
            <p:cNvCxnSpPr>
              <a:stCxn id="334" idx="0"/>
              <a:endCxn id="324" idx="2"/>
            </p:cNvCxnSpPr>
            <p:nvPr/>
          </p:nvCxnSpPr>
          <p:spPr>
            <a:xfrm rot="10800000">
              <a:off x="5767781" y="2760396"/>
              <a:ext cx="432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7" name="Google Shape;337;p23"/>
            <p:cNvSpPr/>
            <p:nvPr/>
          </p:nvSpPr>
          <p:spPr>
            <a:xfrm>
              <a:off x="4775514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5584791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9" name="Google Shape;339;p23"/>
            <p:cNvCxnSpPr>
              <a:stCxn id="337" idx="0"/>
              <a:endCxn id="333" idx="2"/>
            </p:cNvCxnSpPr>
            <p:nvPr/>
          </p:nvCxnSpPr>
          <p:spPr>
            <a:xfrm flipH="1" rot="10800000">
              <a:off x="5020764" y="3304996"/>
              <a:ext cx="369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3"/>
            <p:cNvCxnSpPr>
              <a:stCxn id="338" idx="0"/>
              <a:endCxn id="333" idx="2"/>
            </p:cNvCxnSpPr>
            <p:nvPr/>
          </p:nvCxnSpPr>
          <p:spPr>
            <a:xfrm rot="10800000">
              <a:off x="5390841" y="3304996"/>
              <a:ext cx="4392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/>
          <p:nvPr/>
        </p:nvSpPr>
        <p:spPr>
          <a:xfrm>
            <a:off x="4732578" y="3611725"/>
            <a:ext cx="1965900" cy="1051500"/>
          </a:xfrm>
          <a:prstGeom prst="roundRect">
            <a:avLst>
              <a:gd fmla="val 9112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4677203" y="1145228"/>
            <a:ext cx="1869000" cy="1580100"/>
          </a:xfrm>
          <a:prstGeom prst="roundRect">
            <a:avLst>
              <a:gd fmla="val 5255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Left-Leaning Red-Black Tree</a:t>
            </a:r>
            <a:endParaRPr/>
          </a:p>
        </p:txBody>
      </p:sp>
      <p:sp>
        <p:nvSpPr>
          <p:cNvPr id="348" name="Google Shape;348;p24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Left-Leaning Red-Black </a:t>
            </a:r>
            <a:r>
              <a:rPr b="1" lang="en">
                <a:solidFill>
                  <a:schemeClr val="accent1"/>
                </a:solidFill>
              </a:rPr>
              <a:t>(LLRB) </a:t>
            </a:r>
            <a:r>
              <a:rPr b="1" lang="en">
                <a:solidFill>
                  <a:schemeClr val="accent1"/>
                </a:solidFill>
              </a:rPr>
              <a:t>Tree</a:t>
            </a:r>
            <a:r>
              <a:rPr lang="en"/>
              <a:t>. Take a left-leaning BST and color the link connecting two items in a 3-node </a:t>
            </a:r>
            <a:r>
              <a:rPr b="1" lang="en">
                <a:solidFill>
                  <a:schemeClr val="accent2"/>
                </a:solidFill>
              </a:rPr>
              <a:t>red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There is a </a:t>
            </a:r>
            <a:r>
              <a:rPr b="1" lang="en">
                <a:solidFill>
                  <a:schemeClr val="accent1"/>
                </a:solidFill>
              </a:rPr>
              <a:t>1-1 correspondence (bijection)</a:t>
            </a:r>
            <a:r>
              <a:rPr lang="en"/>
              <a:t> between 2-3 trees and LLRB trees.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2-nodes are the same in both trees.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3-nodes are connected by a red link.</a:t>
            </a:r>
            <a:endParaRPr/>
          </a:p>
        </p:txBody>
      </p:sp>
      <p:sp>
        <p:nvSpPr>
          <p:cNvPr id="349" name="Google Shape;3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0" name="Google Shape;350;p24"/>
          <p:cNvGrpSpPr/>
          <p:nvPr/>
        </p:nvGrpSpPr>
        <p:grpSpPr>
          <a:xfrm>
            <a:off x="4775514" y="622587"/>
            <a:ext cx="3406404" cy="2010783"/>
            <a:chOff x="4775514" y="1838712"/>
            <a:chExt cx="3406404" cy="2010783"/>
          </a:xfrm>
        </p:grpSpPr>
        <p:sp>
          <p:nvSpPr>
            <p:cNvPr id="351" name="Google Shape;351;p24"/>
            <p:cNvSpPr/>
            <p:nvPr/>
          </p:nvSpPr>
          <p:spPr>
            <a:xfrm>
              <a:off x="5522506" y="2435445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7248680" y="243543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6882141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7691418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5" name="Google Shape;355;p24"/>
            <p:cNvCxnSpPr>
              <a:stCxn id="353" idx="0"/>
              <a:endCxn id="352" idx="2"/>
            </p:cNvCxnSpPr>
            <p:nvPr/>
          </p:nvCxnSpPr>
          <p:spPr>
            <a:xfrm flipH="1" rot="10800000">
              <a:off x="7127391" y="2760296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24"/>
            <p:cNvCxnSpPr>
              <a:stCxn id="354" idx="0"/>
              <a:endCxn id="352" idx="2"/>
            </p:cNvCxnSpPr>
            <p:nvPr/>
          </p:nvCxnSpPr>
          <p:spPr>
            <a:xfrm rot="10800000">
              <a:off x="7493868" y="2760296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7" name="Google Shape;357;p24"/>
            <p:cNvSpPr/>
            <p:nvPr/>
          </p:nvSpPr>
          <p:spPr>
            <a:xfrm>
              <a:off x="6379270" y="183871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58" name="Google Shape;358;p24"/>
            <p:cNvCxnSpPr>
              <a:stCxn id="357" idx="2"/>
              <a:endCxn id="351" idx="0"/>
            </p:cNvCxnSpPr>
            <p:nvPr/>
          </p:nvCxnSpPr>
          <p:spPr>
            <a:xfrm flipH="1">
              <a:off x="5767720" y="2163612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24"/>
            <p:cNvCxnSpPr>
              <a:stCxn id="357" idx="2"/>
              <a:endCxn id="352" idx="0"/>
            </p:cNvCxnSpPr>
            <p:nvPr/>
          </p:nvCxnSpPr>
          <p:spPr>
            <a:xfrm>
              <a:off x="6624520" y="2163612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24"/>
            <p:cNvSpPr/>
            <p:nvPr/>
          </p:nvSpPr>
          <p:spPr>
            <a:xfrm>
              <a:off x="5145555" y="2979996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954831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2" name="Google Shape;362;p24"/>
            <p:cNvCxnSpPr>
              <a:stCxn id="360" idx="0"/>
              <a:endCxn id="351" idx="2"/>
            </p:cNvCxnSpPr>
            <p:nvPr/>
          </p:nvCxnSpPr>
          <p:spPr>
            <a:xfrm flipH="1" rot="10800000">
              <a:off x="5390805" y="2760396"/>
              <a:ext cx="377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4"/>
            <p:cNvCxnSpPr>
              <a:stCxn id="361" idx="0"/>
              <a:endCxn id="351" idx="2"/>
            </p:cNvCxnSpPr>
            <p:nvPr/>
          </p:nvCxnSpPr>
          <p:spPr>
            <a:xfrm rot="10800000">
              <a:off x="5767781" y="2760396"/>
              <a:ext cx="432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4" name="Google Shape;364;p24"/>
            <p:cNvSpPr/>
            <p:nvPr/>
          </p:nvSpPr>
          <p:spPr>
            <a:xfrm>
              <a:off x="4775514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584791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66" name="Google Shape;366;p24"/>
            <p:cNvCxnSpPr>
              <a:stCxn id="364" idx="0"/>
              <a:endCxn id="360" idx="2"/>
            </p:cNvCxnSpPr>
            <p:nvPr/>
          </p:nvCxnSpPr>
          <p:spPr>
            <a:xfrm flipH="1" rot="10800000">
              <a:off x="5020764" y="3304996"/>
              <a:ext cx="369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24"/>
            <p:cNvCxnSpPr>
              <a:stCxn id="365" idx="0"/>
              <a:endCxn id="360" idx="2"/>
            </p:cNvCxnSpPr>
            <p:nvPr/>
          </p:nvCxnSpPr>
          <p:spPr>
            <a:xfrm rot="10800000">
              <a:off x="5390841" y="3304996"/>
              <a:ext cx="4392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8" name="Google Shape;368;p24"/>
          <p:cNvGrpSpPr/>
          <p:nvPr/>
        </p:nvGrpSpPr>
        <p:grpSpPr>
          <a:xfrm>
            <a:off x="4827568" y="3106062"/>
            <a:ext cx="3302300" cy="1466083"/>
            <a:chOff x="4934080" y="2634325"/>
            <a:chExt cx="3302300" cy="1466083"/>
          </a:xfrm>
        </p:grpSpPr>
        <p:sp>
          <p:nvSpPr>
            <p:cNvPr id="369" name="Google Shape;369;p24"/>
            <p:cNvSpPr/>
            <p:nvPr/>
          </p:nvSpPr>
          <p:spPr>
            <a:xfrm>
              <a:off x="5576968" y="3231057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4934080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6220956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2" name="Google Shape;372;p24"/>
            <p:cNvCxnSpPr>
              <a:stCxn id="370" idx="0"/>
              <a:endCxn id="369" idx="2"/>
            </p:cNvCxnSpPr>
            <p:nvPr/>
          </p:nvCxnSpPr>
          <p:spPr>
            <a:xfrm flipH="1" rot="10800000">
              <a:off x="5179330" y="3555892"/>
              <a:ext cx="642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24"/>
            <p:cNvCxnSpPr>
              <a:stCxn id="371" idx="0"/>
              <a:endCxn id="369" idx="2"/>
            </p:cNvCxnSpPr>
            <p:nvPr/>
          </p:nvCxnSpPr>
          <p:spPr>
            <a:xfrm rot="10800000">
              <a:off x="5822106" y="3555892"/>
              <a:ext cx="644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4" name="Google Shape;374;p24"/>
            <p:cNvSpPr/>
            <p:nvPr/>
          </p:nvSpPr>
          <p:spPr>
            <a:xfrm>
              <a:off x="7303142" y="323104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6936604" y="377550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7745880" y="377550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77" name="Google Shape;377;p24"/>
            <p:cNvCxnSpPr>
              <a:stCxn id="375" idx="0"/>
              <a:endCxn id="374" idx="2"/>
            </p:cNvCxnSpPr>
            <p:nvPr/>
          </p:nvCxnSpPr>
          <p:spPr>
            <a:xfrm flipH="1" rot="10800000">
              <a:off x="7181854" y="3555908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24"/>
            <p:cNvCxnSpPr>
              <a:stCxn id="376" idx="0"/>
              <a:endCxn id="374" idx="2"/>
            </p:cNvCxnSpPr>
            <p:nvPr/>
          </p:nvCxnSpPr>
          <p:spPr>
            <a:xfrm rot="10800000">
              <a:off x="7548330" y="3555908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24"/>
            <p:cNvSpPr/>
            <p:nvPr/>
          </p:nvSpPr>
          <p:spPr>
            <a:xfrm>
              <a:off x="6433733" y="2634325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0" name="Google Shape;380;p24"/>
            <p:cNvCxnSpPr>
              <a:stCxn id="379" idx="2"/>
              <a:endCxn id="369" idx="0"/>
            </p:cNvCxnSpPr>
            <p:nvPr/>
          </p:nvCxnSpPr>
          <p:spPr>
            <a:xfrm flipH="1">
              <a:off x="5822183" y="2959225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24"/>
            <p:cNvCxnSpPr>
              <a:stCxn id="379" idx="2"/>
              <a:endCxn id="374" idx="0"/>
            </p:cNvCxnSpPr>
            <p:nvPr/>
          </p:nvCxnSpPr>
          <p:spPr>
            <a:xfrm>
              <a:off x="6678983" y="2959225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82" name="Google Shape;382;p24"/>
            <p:cNvSpPr/>
            <p:nvPr/>
          </p:nvSpPr>
          <p:spPr>
            <a:xfrm>
              <a:off x="5573497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83" name="Google Shape;383;p24"/>
            <p:cNvCxnSpPr>
              <a:stCxn id="382" idx="0"/>
              <a:endCxn id="369" idx="2"/>
            </p:cNvCxnSpPr>
            <p:nvPr/>
          </p:nvCxnSpPr>
          <p:spPr>
            <a:xfrm flipH="1" rot="10800000">
              <a:off x="5818747" y="3555892"/>
              <a:ext cx="3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5"/>
          <p:cNvGrpSpPr/>
          <p:nvPr/>
        </p:nvGrpSpPr>
        <p:grpSpPr>
          <a:xfrm>
            <a:off x="2721905" y="1170127"/>
            <a:ext cx="1945162" cy="1466067"/>
            <a:chOff x="5391280" y="844577"/>
            <a:chExt cx="1945162" cy="1466067"/>
          </a:xfrm>
        </p:grpSpPr>
        <p:sp>
          <p:nvSpPr>
            <p:cNvPr id="389" name="Google Shape;389;p25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25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5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2" name="Google Shape;392;p25"/>
            <p:cNvCxnSpPr>
              <a:stCxn id="390" idx="0"/>
              <a:endCxn id="389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25"/>
            <p:cNvCxnSpPr>
              <a:stCxn id="391" idx="0"/>
              <a:endCxn id="389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4" name="Google Shape;394;p25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25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96" name="Google Shape;396;p25"/>
            <p:cNvCxnSpPr>
              <a:stCxn id="395" idx="2"/>
              <a:endCxn id="389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25"/>
            <p:cNvCxnSpPr>
              <a:stCxn id="395" idx="2"/>
              <a:endCxn id="394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8" name="Google Shape;398;p25"/>
          <p:cNvGrpSpPr/>
          <p:nvPr/>
        </p:nvGrpSpPr>
        <p:grpSpPr>
          <a:xfrm>
            <a:off x="4798405" y="1170127"/>
            <a:ext cx="1945162" cy="1466067"/>
            <a:chOff x="5391280" y="844577"/>
            <a:chExt cx="1945162" cy="1466067"/>
          </a:xfrm>
        </p:grpSpPr>
        <p:sp>
          <p:nvSpPr>
            <p:cNvPr id="399" name="Google Shape;399;p25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2" name="Google Shape;402;p25"/>
            <p:cNvCxnSpPr>
              <a:stCxn id="400" idx="0"/>
              <a:endCxn id="399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5"/>
            <p:cNvCxnSpPr>
              <a:stCxn id="401" idx="0"/>
              <a:endCxn id="399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4" name="Google Shape;404;p25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5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06" name="Google Shape;406;p25"/>
            <p:cNvCxnSpPr>
              <a:stCxn id="405" idx="2"/>
              <a:endCxn id="399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25"/>
            <p:cNvCxnSpPr>
              <a:stCxn id="405" idx="2"/>
              <a:endCxn id="404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8" name="Google Shape;408;p25"/>
          <p:cNvGrpSpPr/>
          <p:nvPr/>
        </p:nvGrpSpPr>
        <p:grpSpPr>
          <a:xfrm>
            <a:off x="6874905" y="1170127"/>
            <a:ext cx="1945162" cy="1466067"/>
            <a:chOff x="5391280" y="844577"/>
            <a:chExt cx="1945162" cy="1466067"/>
          </a:xfrm>
        </p:grpSpPr>
        <p:sp>
          <p:nvSpPr>
            <p:cNvPr id="409" name="Google Shape;409;p25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2" name="Google Shape;412;p25"/>
            <p:cNvCxnSpPr>
              <a:stCxn id="410" idx="0"/>
              <a:endCxn id="409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25"/>
            <p:cNvCxnSpPr>
              <a:stCxn id="411" idx="0"/>
              <a:endCxn id="409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4" name="Google Shape;414;p25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16" name="Google Shape;416;p25"/>
            <p:cNvCxnSpPr>
              <a:stCxn id="415" idx="2"/>
              <a:endCxn id="409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5"/>
            <p:cNvCxnSpPr>
              <a:stCxn id="415" idx="2"/>
              <a:endCxn id="414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" name="Google Shape;418;p25"/>
          <p:cNvGrpSpPr/>
          <p:nvPr/>
        </p:nvGrpSpPr>
        <p:grpSpPr>
          <a:xfrm>
            <a:off x="323930" y="1170127"/>
            <a:ext cx="2266637" cy="2010567"/>
            <a:chOff x="163193" y="1190677"/>
            <a:chExt cx="2266637" cy="2010567"/>
          </a:xfrm>
        </p:grpSpPr>
        <p:sp>
          <p:nvSpPr>
            <p:cNvPr id="419" name="Google Shape;419;p25"/>
            <p:cNvSpPr/>
            <p:nvPr/>
          </p:nvSpPr>
          <p:spPr>
            <a:xfrm>
              <a:off x="822756" y="17874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1" name="Google Shape;421;p25"/>
            <p:cNvCxnSpPr>
              <a:stCxn id="420" idx="0"/>
              <a:endCxn id="419" idx="2"/>
            </p:cNvCxnSpPr>
            <p:nvPr/>
          </p:nvCxnSpPr>
          <p:spPr>
            <a:xfrm flipH="1" rot="10800000">
              <a:off x="729918" y="2112244"/>
              <a:ext cx="338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25"/>
            <p:cNvSpPr/>
            <p:nvPr/>
          </p:nvSpPr>
          <p:spPr>
            <a:xfrm>
              <a:off x="1939330" y="17874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374720" y="11906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4" name="Google Shape;424;p25"/>
            <p:cNvCxnSpPr>
              <a:stCxn id="423" idx="2"/>
              <a:endCxn id="419" idx="0"/>
            </p:cNvCxnSpPr>
            <p:nvPr/>
          </p:nvCxnSpPr>
          <p:spPr>
            <a:xfrm flipH="1">
              <a:off x="1067970" y="15155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25"/>
            <p:cNvCxnSpPr>
              <a:stCxn id="423" idx="2"/>
              <a:endCxn id="422" idx="0"/>
            </p:cNvCxnSpPr>
            <p:nvPr/>
          </p:nvCxnSpPr>
          <p:spPr>
            <a:xfrm>
              <a:off x="1619970" y="15155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6" name="Google Shape;426;p25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27" name="Google Shape;427;p25"/>
            <p:cNvCxnSpPr>
              <a:stCxn id="426" idx="0"/>
              <a:endCxn id="420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8" name="Google Shape;4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these are valid LLRB trees?</a:t>
            </a:r>
            <a:endParaRPr/>
          </a:p>
        </p:txBody>
      </p:sp>
      <p:sp>
        <p:nvSpPr>
          <p:cNvPr id="429" name="Google Shape;42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0" name="Google Shape;4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of these are valid LLRB trees?</a:t>
            </a:r>
            <a:endParaRPr/>
          </a:p>
        </p:txBody>
      </p:sp>
      <p:sp>
        <p:nvSpPr>
          <p:cNvPr id="436" name="Google Shape;43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7" name="Google Shape;437;p26"/>
          <p:cNvGrpSpPr/>
          <p:nvPr/>
        </p:nvGrpSpPr>
        <p:grpSpPr>
          <a:xfrm>
            <a:off x="2721905" y="1170127"/>
            <a:ext cx="1945162" cy="1466067"/>
            <a:chOff x="5391280" y="844577"/>
            <a:chExt cx="1945162" cy="1466067"/>
          </a:xfrm>
        </p:grpSpPr>
        <p:sp>
          <p:nvSpPr>
            <p:cNvPr id="438" name="Google Shape;438;p26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1" name="Google Shape;441;p26"/>
            <p:cNvCxnSpPr>
              <a:stCxn id="439" idx="0"/>
              <a:endCxn id="438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6"/>
            <p:cNvCxnSpPr>
              <a:stCxn id="440" idx="0"/>
              <a:endCxn id="438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3" name="Google Shape;443;p26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45" name="Google Shape;445;p26"/>
            <p:cNvCxnSpPr>
              <a:stCxn id="444" idx="2"/>
              <a:endCxn id="438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26"/>
            <p:cNvCxnSpPr>
              <a:stCxn id="444" idx="2"/>
              <a:endCxn id="443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7" name="Google Shape;447;p26"/>
          <p:cNvGrpSpPr/>
          <p:nvPr/>
        </p:nvGrpSpPr>
        <p:grpSpPr>
          <a:xfrm>
            <a:off x="4798405" y="1170127"/>
            <a:ext cx="1945162" cy="1466067"/>
            <a:chOff x="5391280" y="844577"/>
            <a:chExt cx="1945162" cy="1466067"/>
          </a:xfrm>
        </p:grpSpPr>
        <p:sp>
          <p:nvSpPr>
            <p:cNvPr id="448" name="Google Shape;448;p26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1" name="Google Shape;451;p26"/>
            <p:cNvCxnSpPr>
              <a:stCxn id="449" idx="0"/>
              <a:endCxn id="448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26"/>
            <p:cNvCxnSpPr>
              <a:stCxn id="450" idx="0"/>
              <a:endCxn id="448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3" name="Google Shape;453;p26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55" name="Google Shape;455;p26"/>
            <p:cNvCxnSpPr>
              <a:stCxn id="454" idx="2"/>
              <a:endCxn id="448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26"/>
            <p:cNvCxnSpPr>
              <a:stCxn id="454" idx="2"/>
              <a:endCxn id="453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7" name="Google Shape;457;p26"/>
          <p:cNvGrpSpPr/>
          <p:nvPr/>
        </p:nvGrpSpPr>
        <p:grpSpPr>
          <a:xfrm>
            <a:off x="6874905" y="1170127"/>
            <a:ext cx="1945162" cy="1466067"/>
            <a:chOff x="5391280" y="844577"/>
            <a:chExt cx="1945162" cy="1466067"/>
          </a:xfrm>
        </p:grpSpPr>
        <p:sp>
          <p:nvSpPr>
            <p:cNvPr id="458" name="Google Shape;458;p26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1" name="Google Shape;461;p26"/>
            <p:cNvCxnSpPr>
              <a:stCxn id="459" idx="0"/>
              <a:endCxn id="458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26"/>
            <p:cNvCxnSpPr>
              <a:stCxn id="460" idx="0"/>
              <a:endCxn id="458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3" name="Google Shape;463;p26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65" name="Google Shape;465;p26"/>
            <p:cNvCxnSpPr>
              <a:stCxn id="464" idx="2"/>
              <a:endCxn id="458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6"/>
            <p:cNvCxnSpPr>
              <a:stCxn id="464" idx="2"/>
              <a:endCxn id="463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7" name="Google Shape;467;p26"/>
          <p:cNvGrpSpPr/>
          <p:nvPr/>
        </p:nvGrpSpPr>
        <p:grpSpPr>
          <a:xfrm>
            <a:off x="323930" y="1170127"/>
            <a:ext cx="2266637" cy="2010567"/>
            <a:chOff x="163193" y="1190677"/>
            <a:chExt cx="2266637" cy="2010567"/>
          </a:xfrm>
        </p:grpSpPr>
        <p:sp>
          <p:nvSpPr>
            <p:cNvPr id="468" name="Google Shape;468;p26"/>
            <p:cNvSpPr/>
            <p:nvPr/>
          </p:nvSpPr>
          <p:spPr>
            <a:xfrm>
              <a:off x="822756" y="1787409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9" name="Google Shape;469;p26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0" name="Google Shape;470;p26"/>
            <p:cNvCxnSpPr>
              <a:stCxn id="469" idx="0"/>
              <a:endCxn id="468" idx="2"/>
            </p:cNvCxnSpPr>
            <p:nvPr/>
          </p:nvCxnSpPr>
          <p:spPr>
            <a:xfrm flipH="1" rot="10800000">
              <a:off x="729918" y="2112244"/>
              <a:ext cx="338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1" name="Google Shape;471;p26"/>
            <p:cNvSpPr/>
            <p:nvPr/>
          </p:nvSpPr>
          <p:spPr>
            <a:xfrm>
              <a:off x="1939330" y="17874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1374720" y="11906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3" name="Google Shape;473;p26"/>
            <p:cNvCxnSpPr>
              <a:stCxn id="472" idx="2"/>
              <a:endCxn id="468" idx="0"/>
            </p:cNvCxnSpPr>
            <p:nvPr/>
          </p:nvCxnSpPr>
          <p:spPr>
            <a:xfrm flipH="1">
              <a:off x="1067970" y="15155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6"/>
            <p:cNvCxnSpPr>
              <a:stCxn id="472" idx="2"/>
              <a:endCxn id="471" idx="0"/>
            </p:cNvCxnSpPr>
            <p:nvPr/>
          </p:nvCxnSpPr>
          <p:spPr>
            <a:xfrm>
              <a:off x="1619970" y="15155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26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76" name="Google Shape;476;p26"/>
            <p:cNvCxnSpPr>
              <a:stCxn id="475" idx="0"/>
              <a:endCxn id="469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7" name="Google Shape;477;p2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78" name="Google Shape;478;p26"/>
          <p:cNvGrpSpPr/>
          <p:nvPr/>
        </p:nvGrpSpPr>
        <p:grpSpPr>
          <a:xfrm>
            <a:off x="653718" y="3280177"/>
            <a:ext cx="1607074" cy="921632"/>
            <a:chOff x="822756" y="1190677"/>
            <a:chExt cx="1607074" cy="921632"/>
          </a:xfrm>
        </p:grpSpPr>
        <p:sp>
          <p:nvSpPr>
            <p:cNvPr id="479" name="Google Shape;479;p26"/>
            <p:cNvSpPr/>
            <p:nvPr/>
          </p:nvSpPr>
          <p:spPr>
            <a:xfrm>
              <a:off x="822756" y="1787409"/>
              <a:ext cx="7680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 B 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1939330" y="17874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1374720" y="11906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2" name="Google Shape;482;p26"/>
            <p:cNvCxnSpPr>
              <a:stCxn id="481" idx="2"/>
              <a:endCxn id="479" idx="0"/>
            </p:cNvCxnSpPr>
            <p:nvPr/>
          </p:nvCxnSpPr>
          <p:spPr>
            <a:xfrm flipH="1">
              <a:off x="1206870" y="1515577"/>
              <a:ext cx="4131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26"/>
            <p:cNvCxnSpPr>
              <a:stCxn id="481" idx="2"/>
              <a:endCxn id="480" idx="0"/>
            </p:cNvCxnSpPr>
            <p:nvPr/>
          </p:nvCxnSpPr>
          <p:spPr>
            <a:xfrm>
              <a:off x="1619970" y="15155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4" name="Google Shape;484;p26"/>
          <p:cNvGrpSpPr/>
          <p:nvPr/>
        </p:nvGrpSpPr>
        <p:grpSpPr>
          <a:xfrm>
            <a:off x="2890943" y="3280177"/>
            <a:ext cx="1607074" cy="1466067"/>
            <a:chOff x="5729368" y="844577"/>
            <a:chExt cx="1607074" cy="1466067"/>
          </a:xfrm>
        </p:grpSpPr>
        <p:sp>
          <p:nvSpPr>
            <p:cNvPr id="485" name="Google Shape;485;p26"/>
            <p:cNvSpPr/>
            <p:nvPr/>
          </p:nvSpPr>
          <p:spPr>
            <a:xfrm>
              <a:off x="5729368" y="1441309"/>
              <a:ext cx="5853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 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26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87" name="Google Shape;487;p26"/>
            <p:cNvCxnSpPr>
              <a:stCxn id="486" idx="0"/>
              <a:endCxn id="485" idx="2"/>
            </p:cNvCxnSpPr>
            <p:nvPr/>
          </p:nvCxnSpPr>
          <p:spPr>
            <a:xfrm rot="10800000">
              <a:off x="6021906" y="1766144"/>
              <a:ext cx="291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8" name="Google Shape;488;p26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0" name="Google Shape;490;p26"/>
            <p:cNvCxnSpPr>
              <a:stCxn id="489" idx="2"/>
              <a:endCxn id="485" idx="0"/>
            </p:cNvCxnSpPr>
            <p:nvPr/>
          </p:nvCxnSpPr>
          <p:spPr>
            <a:xfrm flipH="1">
              <a:off x="6021983" y="1169477"/>
              <a:ext cx="50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6"/>
            <p:cNvCxnSpPr>
              <a:stCxn id="489" idx="2"/>
              <a:endCxn id="488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2" name="Google Shape;492;p26"/>
          <p:cNvGrpSpPr/>
          <p:nvPr/>
        </p:nvGrpSpPr>
        <p:grpSpPr>
          <a:xfrm>
            <a:off x="4798405" y="3280177"/>
            <a:ext cx="1945162" cy="1466067"/>
            <a:chOff x="5391280" y="844577"/>
            <a:chExt cx="1945162" cy="1466067"/>
          </a:xfrm>
        </p:grpSpPr>
        <p:sp>
          <p:nvSpPr>
            <p:cNvPr id="493" name="Google Shape;493;p26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496" name="Google Shape;496;p26"/>
            <p:cNvCxnSpPr>
              <a:stCxn id="494" idx="0"/>
              <a:endCxn id="493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26"/>
            <p:cNvCxnSpPr>
              <a:stCxn id="495" idx="0"/>
              <a:endCxn id="493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8" name="Google Shape;498;p26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0" name="Google Shape;500;p26"/>
            <p:cNvCxnSpPr>
              <a:stCxn id="499" idx="2"/>
              <a:endCxn id="493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6"/>
            <p:cNvCxnSpPr>
              <a:stCxn id="499" idx="2"/>
              <a:endCxn id="498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2" name="Google Shape;502;p26"/>
          <p:cNvGrpSpPr/>
          <p:nvPr/>
        </p:nvGrpSpPr>
        <p:grpSpPr>
          <a:xfrm>
            <a:off x="7198255" y="3280177"/>
            <a:ext cx="1623887" cy="921623"/>
            <a:chOff x="7198255" y="3280177"/>
            <a:chExt cx="1623887" cy="921623"/>
          </a:xfrm>
        </p:grpSpPr>
        <p:sp>
          <p:nvSpPr>
            <p:cNvPr id="503" name="Google Shape;503;p26"/>
            <p:cNvSpPr/>
            <p:nvPr/>
          </p:nvSpPr>
          <p:spPr>
            <a:xfrm>
              <a:off x="7198255" y="387689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7764956" y="387689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5" name="Google Shape;505;p26"/>
            <p:cNvCxnSpPr>
              <a:stCxn id="503" idx="0"/>
              <a:endCxn id="506" idx="2"/>
            </p:cNvCxnSpPr>
            <p:nvPr/>
          </p:nvCxnSpPr>
          <p:spPr>
            <a:xfrm flipH="1" rot="10800000">
              <a:off x="7443505" y="3605094"/>
              <a:ext cx="5667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7" name="Google Shape;507;p26"/>
            <p:cNvSpPr/>
            <p:nvPr/>
          </p:nvSpPr>
          <p:spPr>
            <a:xfrm>
              <a:off x="8331642" y="38769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7717536" y="3280177"/>
              <a:ext cx="5853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 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08" name="Google Shape;508;p26"/>
            <p:cNvCxnSpPr>
              <a:stCxn id="506" idx="2"/>
              <a:endCxn id="507" idx="0"/>
            </p:cNvCxnSpPr>
            <p:nvPr/>
          </p:nvCxnSpPr>
          <p:spPr>
            <a:xfrm>
              <a:off x="8010186" y="3605077"/>
              <a:ext cx="5667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26"/>
            <p:cNvCxnSpPr>
              <a:stCxn id="504" idx="0"/>
              <a:endCxn id="506" idx="2"/>
            </p:cNvCxnSpPr>
            <p:nvPr/>
          </p:nvCxnSpPr>
          <p:spPr>
            <a:xfrm rot="10800000">
              <a:off x="8010206" y="3605094"/>
              <a:ext cx="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0" name="Google Shape;510;p26"/>
          <p:cNvSpPr/>
          <p:nvPr/>
        </p:nvSpPr>
        <p:spPr>
          <a:xfrm rot="5400000">
            <a:off x="4297650" y="2683835"/>
            <a:ext cx="548700" cy="54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6"/>
          <p:cNvSpPr/>
          <p:nvPr/>
        </p:nvSpPr>
        <p:spPr>
          <a:xfrm>
            <a:off x="4667075" y="2793975"/>
            <a:ext cx="19203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Convert to 2-3 Tree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height of the corresponding LLRB tree?</a:t>
            </a:r>
            <a:endParaRPr/>
          </a:p>
        </p:txBody>
      </p:sp>
      <p:sp>
        <p:nvSpPr>
          <p:cNvPr id="517" name="Google Shape;5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8" name="Google Shape;518;p27"/>
          <p:cNvGrpSpPr/>
          <p:nvPr/>
        </p:nvGrpSpPr>
        <p:grpSpPr>
          <a:xfrm>
            <a:off x="1655409" y="1242000"/>
            <a:ext cx="5833191" cy="2507108"/>
            <a:chOff x="1733259" y="1987550"/>
            <a:chExt cx="5833191" cy="2507108"/>
          </a:xfrm>
        </p:grpSpPr>
        <p:sp>
          <p:nvSpPr>
            <p:cNvPr id="519" name="Google Shape;519;p27"/>
            <p:cNvSpPr/>
            <p:nvPr/>
          </p:nvSpPr>
          <p:spPr>
            <a:xfrm>
              <a:off x="2688116" y="258550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 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0" name="Google Shape;520;p27"/>
            <p:cNvCxnSpPr>
              <a:stCxn id="519" idx="0"/>
              <a:endCxn id="521" idx="2"/>
            </p:cNvCxnSpPr>
            <p:nvPr/>
          </p:nvCxnSpPr>
          <p:spPr>
            <a:xfrm flipH="1" rot="10800000">
              <a:off x="2994716" y="2312500"/>
              <a:ext cx="15483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2" name="Google Shape;522;p27"/>
            <p:cNvSpPr/>
            <p:nvPr/>
          </p:nvSpPr>
          <p:spPr>
            <a:xfrm>
              <a:off x="5633320" y="258550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3" name="Google Shape;523;p27"/>
            <p:cNvCxnSpPr>
              <a:stCxn id="522" idx="0"/>
              <a:endCxn id="521" idx="2"/>
            </p:cNvCxnSpPr>
            <p:nvPr/>
          </p:nvCxnSpPr>
          <p:spPr>
            <a:xfrm rot="10800000">
              <a:off x="4542970" y="2312500"/>
              <a:ext cx="12594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4" name="Google Shape;524;p27"/>
            <p:cNvSpPr/>
            <p:nvPr/>
          </p:nvSpPr>
          <p:spPr>
            <a:xfrm>
              <a:off x="1946220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2825157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3704094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27" name="Google Shape;527;p27"/>
            <p:cNvCxnSpPr>
              <a:stCxn id="519" idx="2"/>
              <a:endCxn id="524" idx="0"/>
            </p:cNvCxnSpPr>
            <p:nvPr/>
          </p:nvCxnSpPr>
          <p:spPr>
            <a:xfrm flipH="1">
              <a:off x="2115416" y="2910400"/>
              <a:ext cx="8793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7"/>
            <p:cNvCxnSpPr>
              <a:stCxn id="519" idx="2"/>
              <a:endCxn id="525" idx="0"/>
            </p:cNvCxnSpPr>
            <p:nvPr/>
          </p:nvCxnSpPr>
          <p:spPr>
            <a:xfrm flipH="1">
              <a:off x="2994116" y="2910400"/>
              <a:ext cx="6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9" name="Google Shape;529;p27"/>
            <p:cNvCxnSpPr>
              <a:stCxn id="519" idx="2"/>
              <a:endCxn id="526" idx="0"/>
            </p:cNvCxnSpPr>
            <p:nvPr/>
          </p:nvCxnSpPr>
          <p:spPr>
            <a:xfrm>
              <a:off x="2994716" y="2910400"/>
              <a:ext cx="8784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0" name="Google Shape;530;p27"/>
            <p:cNvSpPr/>
            <p:nvPr/>
          </p:nvSpPr>
          <p:spPr>
            <a:xfrm>
              <a:off x="4932858" y="33776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31" name="Google Shape;531;p27"/>
            <p:cNvCxnSpPr>
              <a:stCxn id="522" idx="2"/>
              <a:endCxn id="530" idx="0"/>
            </p:cNvCxnSpPr>
            <p:nvPr/>
          </p:nvCxnSpPr>
          <p:spPr>
            <a:xfrm flipH="1">
              <a:off x="5101870" y="2910400"/>
              <a:ext cx="700500" cy="46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27"/>
            <p:cNvCxnSpPr>
              <a:stCxn id="522" idx="2"/>
              <a:endCxn id="533" idx="0"/>
            </p:cNvCxnSpPr>
            <p:nvPr/>
          </p:nvCxnSpPr>
          <p:spPr>
            <a:xfrm>
              <a:off x="5802370" y="2910400"/>
              <a:ext cx="783000" cy="46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4" name="Google Shape;534;p27"/>
            <p:cNvSpPr/>
            <p:nvPr/>
          </p:nvSpPr>
          <p:spPr>
            <a:xfrm>
              <a:off x="5715075" y="416975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Q R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6903750" y="4169750"/>
              <a:ext cx="662700" cy="3249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 W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36" name="Google Shape;536;p27"/>
            <p:cNvCxnSpPr>
              <a:stCxn id="533" idx="2"/>
              <a:endCxn id="534" idx="0"/>
            </p:cNvCxnSpPr>
            <p:nvPr/>
          </p:nvCxnSpPr>
          <p:spPr>
            <a:xfrm flipH="1">
              <a:off x="6021800" y="3702550"/>
              <a:ext cx="5637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27"/>
            <p:cNvCxnSpPr>
              <a:stCxn id="533" idx="2"/>
              <a:endCxn id="535" idx="0"/>
            </p:cNvCxnSpPr>
            <p:nvPr/>
          </p:nvCxnSpPr>
          <p:spPr>
            <a:xfrm>
              <a:off x="6585500" y="3702550"/>
              <a:ext cx="6495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8" name="Google Shape;538;p27"/>
            <p:cNvSpPr/>
            <p:nvPr/>
          </p:nvSpPr>
          <p:spPr>
            <a:xfrm>
              <a:off x="1733259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2134083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0" name="Google Shape;540;p27"/>
            <p:cNvCxnSpPr>
              <a:stCxn id="524" idx="2"/>
              <a:endCxn id="538" idx="0"/>
            </p:cNvCxnSpPr>
            <p:nvPr/>
          </p:nvCxnSpPr>
          <p:spPr>
            <a:xfrm flipH="1">
              <a:off x="1902270" y="3702533"/>
              <a:ext cx="2130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7"/>
            <p:cNvCxnSpPr>
              <a:stCxn id="524" idx="2"/>
              <a:endCxn id="539" idx="0"/>
            </p:cNvCxnSpPr>
            <p:nvPr/>
          </p:nvCxnSpPr>
          <p:spPr>
            <a:xfrm>
              <a:off x="2115270" y="3702533"/>
              <a:ext cx="187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2" name="Google Shape;542;p27"/>
            <p:cNvSpPr/>
            <p:nvPr/>
          </p:nvSpPr>
          <p:spPr>
            <a:xfrm>
              <a:off x="2611107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3011931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4" name="Google Shape;544;p27"/>
            <p:cNvCxnSpPr>
              <a:stCxn id="525" idx="2"/>
              <a:endCxn id="542" idx="0"/>
            </p:cNvCxnSpPr>
            <p:nvPr/>
          </p:nvCxnSpPr>
          <p:spPr>
            <a:xfrm flipH="1">
              <a:off x="2780007" y="3702533"/>
              <a:ext cx="2142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27"/>
            <p:cNvCxnSpPr>
              <a:stCxn id="525" idx="2"/>
              <a:endCxn id="543" idx="0"/>
            </p:cNvCxnSpPr>
            <p:nvPr/>
          </p:nvCxnSpPr>
          <p:spPr>
            <a:xfrm>
              <a:off x="2994207" y="3702533"/>
              <a:ext cx="1869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6" name="Google Shape;546;p27"/>
            <p:cNvSpPr/>
            <p:nvPr/>
          </p:nvSpPr>
          <p:spPr>
            <a:xfrm>
              <a:off x="3488955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3889779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48" name="Google Shape;548;p27"/>
            <p:cNvCxnSpPr>
              <a:endCxn id="546" idx="0"/>
            </p:cNvCxnSpPr>
            <p:nvPr/>
          </p:nvCxnSpPr>
          <p:spPr>
            <a:xfrm flipH="1">
              <a:off x="3658005" y="3702658"/>
              <a:ext cx="1866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27"/>
            <p:cNvCxnSpPr>
              <a:stCxn id="526" idx="2"/>
              <a:endCxn id="547" idx="0"/>
            </p:cNvCxnSpPr>
            <p:nvPr/>
          </p:nvCxnSpPr>
          <p:spPr>
            <a:xfrm>
              <a:off x="3873144" y="3702533"/>
              <a:ext cx="1857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0" name="Google Shape;550;p27"/>
            <p:cNvSpPr/>
            <p:nvPr/>
          </p:nvSpPr>
          <p:spPr>
            <a:xfrm>
              <a:off x="4712096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5105634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2" name="Google Shape;552;p27"/>
            <p:cNvCxnSpPr>
              <a:stCxn id="530" idx="2"/>
              <a:endCxn id="550" idx="0"/>
            </p:cNvCxnSpPr>
            <p:nvPr/>
          </p:nvCxnSpPr>
          <p:spPr>
            <a:xfrm flipH="1">
              <a:off x="4881108" y="3702558"/>
              <a:ext cx="220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27"/>
            <p:cNvCxnSpPr>
              <a:stCxn id="530" idx="2"/>
              <a:endCxn id="551" idx="0"/>
            </p:cNvCxnSpPr>
            <p:nvPr/>
          </p:nvCxnSpPr>
          <p:spPr>
            <a:xfrm>
              <a:off x="5101908" y="3702558"/>
              <a:ext cx="172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3" name="Google Shape;533;p27"/>
            <p:cNvSpPr/>
            <p:nvPr/>
          </p:nvSpPr>
          <p:spPr>
            <a:xfrm>
              <a:off x="6278900" y="337765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 U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6419103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55" name="Google Shape;555;p27"/>
            <p:cNvCxnSpPr>
              <a:stCxn id="533" idx="2"/>
              <a:endCxn id="554" idx="0"/>
            </p:cNvCxnSpPr>
            <p:nvPr/>
          </p:nvCxnSpPr>
          <p:spPr>
            <a:xfrm>
              <a:off x="6585500" y="3702550"/>
              <a:ext cx="27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1" name="Google Shape;521;p27"/>
            <p:cNvSpPr/>
            <p:nvPr/>
          </p:nvSpPr>
          <p:spPr>
            <a:xfrm>
              <a:off x="4373995" y="198755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556" name="Google Shape;556;p2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height of the corresponding LLRB tree?</a:t>
            </a:r>
            <a:endParaRPr/>
          </a:p>
        </p:txBody>
      </p:sp>
      <p:sp>
        <p:nvSpPr>
          <p:cNvPr id="562" name="Google Shape;5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3" name="Google Shape;5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height of the corresponding LLRB tree?</a:t>
            </a:r>
            <a:endParaRPr/>
          </a:p>
        </p:txBody>
      </p:sp>
      <p:sp>
        <p:nvSpPr>
          <p:cNvPr id="569" name="Google Shape;5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70" name="Google Shape;570;p29"/>
          <p:cNvGrpSpPr/>
          <p:nvPr/>
        </p:nvGrpSpPr>
        <p:grpSpPr>
          <a:xfrm>
            <a:off x="706284" y="1242000"/>
            <a:ext cx="5833191" cy="2507108"/>
            <a:chOff x="1733259" y="1987550"/>
            <a:chExt cx="5833191" cy="2507108"/>
          </a:xfrm>
        </p:grpSpPr>
        <p:sp>
          <p:nvSpPr>
            <p:cNvPr id="571" name="Google Shape;571;p29"/>
            <p:cNvSpPr/>
            <p:nvPr/>
          </p:nvSpPr>
          <p:spPr>
            <a:xfrm>
              <a:off x="2688116" y="258550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 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2" name="Google Shape;572;p29"/>
            <p:cNvCxnSpPr>
              <a:stCxn id="571" idx="0"/>
              <a:endCxn id="573" idx="2"/>
            </p:cNvCxnSpPr>
            <p:nvPr/>
          </p:nvCxnSpPr>
          <p:spPr>
            <a:xfrm flipH="1" rot="10800000">
              <a:off x="2994716" y="2312500"/>
              <a:ext cx="15483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4" name="Google Shape;574;p29"/>
            <p:cNvSpPr/>
            <p:nvPr/>
          </p:nvSpPr>
          <p:spPr>
            <a:xfrm>
              <a:off x="5633320" y="258550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5" name="Google Shape;575;p29"/>
            <p:cNvCxnSpPr>
              <a:stCxn id="574" idx="0"/>
              <a:endCxn id="573" idx="2"/>
            </p:cNvCxnSpPr>
            <p:nvPr/>
          </p:nvCxnSpPr>
          <p:spPr>
            <a:xfrm rot="10800000">
              <a:off x="4542970" y="2312500"/>
              <a:ext cx="1259400" cy="27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6" name="Google Shape;576;p29"/>
            <p:cNvSpPr/>
            <p:nvPr/>
          </p:nvSpPr>
          <p:spPr>
            <a:xfrm>
              <a:off x="1946220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2825157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3704094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79" name="Google Shape;579;p29"/>
            <p:cNvCxnSpPr>
              <a:stCxn id="571" idx="2"/>
              <a:endCxn id="576" idx="0"/>
            </p:cNvCxnSpPr>
            <p:nvPr/>
          </p:nvCxnSpPr>
          <p:spPr>
            <a:xfrm flipH="1">
              <a:off x="2115416" y="2910400"/>
              <a:ext cx="8793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29"/>
            <p:cNvCxnSpPr>
              <a:stCxn id="571" idx="2"/>
              <a:endCxn id="577" idx="0"/>
            </p:cNvCxnSpPr>
            <p:nvPr/>
          </p:nvCxnSpPr>
          <p:spPr>
            <a:xfrm flipH="1">
              <a:off x="2994116" y="2910400"/>
              <a:ext cx="6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29"/>
            <p:cNvCxnSpPr>
              <a:stCxn id="571" idx="2"/>
              <a:endCxn id="578" idx="0"/>
            </p:cNvCxnSpPr>
            <p:nvPr/>
          </p:nvCxnSpPr>
          <p:spPr>
            <a:xfrm>
              <a:off x="2994716" y="2910400"/>
              <a:ext cx="8784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2" name="Google Shape;582;p29"/>
            <p:cNvSpPr/>
            <p:nvPr/>
          </p:nvSpPr>
          <p:spPr>
            <a:xfrm>
              <a:off x="4932858" y="33776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83" name="Google Shape;583;p29"/>
            <p:cNvCxnSpPr>
              <a:stCxn id="574" idx="2"/>
              <a:endCxn id="582" idx="0"/>
            </p:cNvCxnSpPr>
            <p:nvPr/>
          </p:nvCxnSpPr>
          <p:spPr>
            <a:xfrm flipH="1">
              <a:off x="5101870" y="2910400"/>
              <a:ext cx="700500" cy="46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29"/>
            <p:cNvCxnSpPr>
              <a:stCxn id="574" idx="2"/>
              <a:endCxn id="585" idx="0"/>
            </p:cNvCxnSpPr>
            <p:nvPr/>
          </p:nvCxnSpPr>
          <p:spPr>
            <a:xfrm>
              <a:off x="5802370" y="2910400"/>
              <a:ext cx="783000" cy="467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6" name="Google Shape;586;p29"/>
            <p:cNvSpPr/>
            <p:nvPr/>
          </p:nvSpPr>
          <p:spPr>
            <a:xfrm>
              <a:off x="5715075" y="416975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Q R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6903750" y="4169750"/>
              <a:ext cx="662700" cy="3249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 W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88" name="Google Shape;588;p29"/>
            <p:cNvCxnSpPr>
              <a:stCxn id="585" idx="2"/>
              <a:endCxn id="586" idx="0"/>
            </p:cNvCxnSpPr>
            <p:nvPr/>
          </p:nvCxnSpPr>
          <p:spPr>
            <a:xfrm flipH="1">
              <a:off x="6021800" y="3702550"/>
              <a:ext cx="563700" cy="467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29"/>
            <p:cNvCxnSpPr>
              <a:stCxn id="585" idx="2"/>
              <a:endCxn id="587" idx="0"/>
            </p:cNvCxnSpPr>
            <p:nvPr/>
          </p:nvCxnSpPr>
          <p:spPr>
            <a:xfrm>
              <a:off x="6585500" y="3702550"/>
              <a:ext cx="6495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0" name="Google Shape;590;p29"/>
            <p:cNvSpPr/>
            <p:nvPr/>
          </p:nvSpPr>
          <p:spPr>
            <a:xfrm>
              <a:off x="1733259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2134083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92" name="Google Shape;592;p29"/>
            <p:cNvCxnSpPr>
              <a:stCxn id="576" idx="2"/>
              <a:endCxn id="590" idx="0"/>
            </p:cNvCxnSpPr>
            <p:nvPr/>
          </p:nvCxnSpPr>
          <p:spPr>
            <a:xfrm flipH="1">
              <a:off x="1902270" y="3702533"/>
              <a:ext cx="2130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9"/>
            <p:cNvCxnSpPr>
              <a:stCxn id="576" idx="2"/>
              <a:endCxn id="591" idx="0"/>
            </p:cNvCxnSpPr>
            <p:nvPr/>
          </p:nvCxnSpPr>
          <p:spPr>
            <a:xfrm>
              <a:off x="2115270" y="3702533"/>
              <a:ext cx="187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4" name="Google Shape;594;p29"/>
            <p:cNvSpPr/>
            <p:nvPr/>
          </p:nvSpPr>
          <p:spPr>
            <a:xfrm>
              <a:off x="2611107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3011931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596" name="Google Shape;596;p29"/>
            <p:cNvCxnSpPr>
              <a:stCxn id="577" idx="2"/>
              <a:endCxn id="594" idx="0"/>
            </p:cNvCxnSpPr>
            <p:nvPr/>
          </p:nvCxnSpPr>
          <p:spPr>
            <a:xfrm flipH="1">
              <a:off x="2780007" y="3702533"/>
              <a:ext cx="2142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29"/>
            <p:cNvCxnSpPr>
              <a:stCxn id="577" idx="2"/>
              <a:endCxn id="595" idx="0"/>
            </p:cNvCxnSpPr>
            <p:nvPr/>
          </p:nvCxnSpPr>
          <p:spPr>
            <a:xfrm>
              <a:off x="2994207" y="3702533"/>
              <a:ext cx="1869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8" name="Google Shape;598;p29"/>
            <p:cNvSpPr/>
            <p:nvPr/>
          </p:nvSpPr>
          <p:spPr>
            <a:xfrm>
              <a:off x="3488955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3889779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00" name="Google Shape;600;p29"/>
            <p:cNvCxnSpPr>
              <a:endCxn id="598" idx="0"/>
            </p:cNvCxnSpPr>
            <p:nvPr/>
          </p:nvCxnSpPr>
          <p:spPr>
            <a:xfrm flipH="1">
              <a:off x="3658005" y="3702658"/>
              <a:ext cx="1866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29"/>
            <p:cNvCxnSpPr>
              <a:stCxn id="578" idx="2"/>
              <a:endCxn id="599" idx="0"/>
            </p:cNvCxnSpPr>
            <p:nvPr/>
          </p:nvCxnSpPr>
          <p:spPr>
            <a:xfrm>
              <a:off x="3873144" y="3702533"/>
              <a:ext cx="1857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2" name="Google Shape;602;p29"/>
            <p:cNvSpPr/>
            <p:nvPr/>
          </p:nvSpPr>
          <p:spPr>
            <a:xfrm>
              <a:off x="4712096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5105634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04" name="Google Shape;604;p29"/>
            <p:cNvCxnSpPr>
              <a:stCxn id="582" idx="2"/>
              <a:endCxn id="602" idx="0"/>
            </p:cNvCxnSpPr>
            <p:nvPr/>
          </p:nvCxnSpPr>
          <p:spPr>
            <a:xfrm flipH="1">
              <a:off x="4881108" y="3702558"/>
              <a:ext cx="220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29"/>
            <p:cNvCxnSpPr>
              <a:stCxn id="582" idx="2"/>
              <a:endCxn id="603" idx="0"/>
            </p:cNvCxnSpPr>
            <p:nvPr/>
          </p:nvCxnSpPr>
          <p:spPr>
            <a:xfrm>
              <a:off x="5101908" y="3702558"/>
              <a:ext cx="172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Google Shape;585;p29"/>
            <p:cNvSpPr/>
            <p:nvPr/>
          </p:nvSpPr>
          <p:spPr>
            <a:xfrm>
              <a:off x="6278900" y="337765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 U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6419103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07" name="Google Shape;607;p29"/>
            <p:cNvCxnSpPr>
              <a:stCxn id="585" idx="2"/>
              <a:endCxn id="606" idx="0"/>
            </p:cNvCxnSpPr>
            <p:nvPr/>
          </p:nvCxnSpPr>
          <p:spPr>
            <a:xfrm>
              <a:off x="6585500" y="3702550"/>
              <a:ext cx="27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3" name="Google Shape;573;p29"/>
            <p:cNvSpPr/>
            <p:nvPr/>
          </p:nvSpPr>
          <p:spPr>
            <a:xfrm>
              <a:off x="4373995" y="198755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8" name="Google Shape;608;p29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29"/>
          <p:cNvSpPr/>
          <p:nvPr/>
        </p:nvSpPr>
        <p:spPr>
          <a:xfrm flipH="1">
            <a:off x="3953588" y="3854052"/>
            <a:ext cx="1463100" cy="365700"/>
          </a:xfrm>
          <a:prstGeom prst="wedgeRoundRectCallout">
            <a:avLst>
              <a:gd fmla="val -20249" name="adj1"/>
              <a:gd fmla="val -59431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Longest path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10" name="Google Shape;610;p29"/>
          <p:cNvGrpSpPr/>
          <p:nvPr/>
        </p:nvGrpSpPr>
        <p:grpSpPr>
          <a:xfrm>
            <a:off x="5957395" y="1242000"/>
            <a:ext cx="2480325" cy="2849250"/>
            <a:chOff x="6050945" y="1318200"/>
            <a:chExt cx="2480325" cy="2849250"/>
          </a:xfrm>
        </p:grpSpPr>
        <p:sp>
          <p:nvSpPr>
            <p:cNvPr id="611" name="Google Shape;611;p29"/>
            <p:cNvSpPr/>
            <p:nvPr/>
          </p:nvSpPr>
          <p:spPr>
            <a:xfrm>
              <a:off x="6050945" y="131820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2" name="Google Shape;612;p29"/>
            <p:cNvSpPr/>
            <p:nvPr/>
          </p:nvSpPr>
          <p:spPr>
            <a:xfrm>
              <a:off x="6965345" y="191615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8193170" y="2377650"/>
              <a:ext cx="3381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>
              <a:off x="7922195" y="2842675"/>
              <a:ext cx="3381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>
              <a:off x="7526745" y="3368505"/>
              <a:ext cx="3381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7252695" y="3842550"/>
              <a:ext cx="3381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Q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7" name="Google Shape;617;p29"/>
            <p:cNvCxnSpPr>
              <a:stCxn id="611" idx="2"/>
              <a:endCxn id="612" idx="0"/>
            </p:cNvCxnSpPr>
            <p:nvPr/>
          </p:nvCxnSpPr>
          <p:spPr>
            <a:xfrm>
              <a:off x="6219995" y="1643100"/>
              <a:ext cx="914400" cy="27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29"/>
            <p:cNvCxnSpPr>
              <a:stCxn id="612" idx="2"/>
              <a:endCxn id="613" idx="0"/>
            </p:cNvCxnSpPr>
            <p:nvPr/>
          </p:nvCxnSpPr>
          <p:spPr>
            <a:xfrm>
              <a:off x="7134395" y="2241050"/>
              <a:ext cx="1227900" cy="136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29"/>
            <p:cNvCxnSpPr>
              <a:stCxn id="614" idx="0"/>
              <a:endCxn id="613" idx="2"/>
            </p:cNvCxnSpPr>
            <p:nvPr/>
          </p:nvCxnSpPr>
          <p:spPr>
            <a:xfrm flipH="1" rot="10800000">
              <a:off x="8091245" y="2702575"/>
              <a:ext cx="270900" cy="1401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29"/>
            <p:cNvCxnSpPr>
              <a:stCxn id="615" idx="0"/>
              <a:endCxn id="614" idx="2"/>
            </p:cNvCxnSpPr>
            <p:nvPr/>
          </p:nvCxnSpPr>
          <p:spPr>
            <a:xfrm flipH="1" rot="10800000">
              <a:off x="7695795" y="3167505"/>
              <a:ext cx="395400" cy="20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29"/>
            <p:cNvCxnSpPr>
              <a:stCxn id="616" idx="0"/>
              <a:endCxn id="615" idx="2"/>
            </p:cNvCxnSpPr>
            <p:nvPr/>
          </p:nvCxnSpPr>
          <p:spPr>
            <a:xfrm flipH="1" rot="10800000">
              <a:off x="7421745" y="3693450"/>
              <a:ext cx="274200" cy="1491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0"/>
          <p:cNvSpPr/>
          <p:nvPr/>
        </p:nvSpPr>
        <p:spPr>
          <a:xfrm>
            <a:off x="3265122" y="1152076"/>
            <a:ext cx="4028700" cy="1086900"/>
          </a:xfrm>
          <a:prstGeom prst="roundRect">
            <a:avLst>
              <a:gd fmla="val 5255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Height LLRB Tree</a:t>
            </a:r>
            <a:endParaRPr/>
          </a:p>
        </p:txBody>
      </p:sp>
      <p:sp>
        <p:nvSpPr>
          <p:cNvPr id="628" name="Google Shape;6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29" name="Google Shape;629;p30"/>
          <p:cNvGrpSpPr/>
          <p:nvPr/>
        </p:nvGrpSpPr>
        <p:grpSpPr>
          <a:xfrm>
            <a:off x="706284" y="1242000"/>
            <a:ext cx="5833191" cy="2507108"/>
            <a:chOff x="1733259" y="1987550"/>
            <a:chExt cx="5833191" cy="2507108"/>
          </a:xfrm>
        </p:grpSpPr>
        <p:sp>
          <p:nvSpPr>
            <p:cNvPr id="630" name="Google Shape;630;p30"/>
            <p:cNvSpPr/>
            <p:nvPr/>
          </p:nvSpPr>
          <p:spPr>
            <a:xfrm>
              <a:off x="2688116" y="258550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 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1" name="Google Shape;631;p30"/>
            <p:cNvCxnSpPr>
              <a:stCxn id="630" idx="0"/>
              <a:endCxn id="632" idx="2"/>
            </p:cNvCxnSpPr>
            <p:nvPr/>
          </p:nvCxnSpPr>
          <p:spPr>
            <a:xfrm flipH="1" rot="10800000">
              <a:off x="2994716" y="2312500"/>
              <a:ext cx="15483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3" name="Google Shape;633;p30"/>
            <p:cNvSpPr/>
            <p:nvPr/>
          </p:nvSpPr>
          <p:spPr>
            <a:xfrm>
              <a:off x="5633320" y="258550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4" name="Google Shape;634;p30"/>
            <p:cNvCxnSpPr>
              <a:stCxn id="633" idx="0"/>
              <a:endCxn id="632" idx="2"/>
            </p:cNvCxnSpPr>
            <p:nvPr/>
          </p:nvCxnSpPr>
          <p:spPr>
            <a:xfrm rot="10800000">
              <a:off x="4542970" y="2312500"/>
              <a:ext cx="1259400" cy="27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5" name="Google Shape;635;p30"/>
            <p:cNvSpPr/>
            <p:nvPr/>
          </p:nvSpPr>
          <p:spPr>
            <a:xfrm>
              <a:off x="1946220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2825157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3704094" y="33776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J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8" name="Google Shape;638;p30"/>
            <p:cNvCxnSpPr>
              <a:stCxn id="630" idx="2"/>
              <a:endCxn id="635" idx="0"/>
            </p:cNvCxnSpPr>
            <p:nvPr/>
          </p:nvCxnSpPr>
          <p:spPr>
            <a:xfrm flipH="1">
              <a:off x="2115416" y="2910400"/>
              <a:ext cx="8793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9" name="Google Shape;639;p30"/>
            <p:cNvCxnSpPr>
              <a:stCxn id="630" idx="2"/>
              <a:endCxn id="636" idx="0"/>
            </p:cNvCxnSpPr>
            <p:nvPr/>
          </p:nvCxnSpPr>
          <p:spPr>
            <a:xfrm flipH="1">
              <a:off x="2994116" y="2910400"/>
              <a:ext cx="6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0" name="Google Shape;640;p30"/>
            <p:cNvCxnSpPr>
              <a:stCxn id="630" idx="2"/>
              <a:endCxn id="637" idx="0"/>
            </p:cNvCxnSpPr>
            <p:nvPr/>
          </p:nvCxnSpPr>
          <p:spPr>
            <a:xfrm>
              <a:off x="2994716" y="2910400"/>
              <a:ext cx="8784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1" name="Google Shape;641;p30"/>
            <p:cNvSpPr/>
            <p:nvPr/>
          </p:nvSpPr>
          <p:spPr>
            <a:xfrm>
              <a:off x="4932858" y="33776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2" name="Google Shape;642;p30"/>
            <p:cNvCxnSpPr>
              <a:stCxn id="633" idx="2"/>
              <a:endCxn id="641" idx="0"/>
            </p:cNvCxnSpPr>
            <p:nvPr/>
          </p:nvCxnSpPr>
          <p:spPr>
            <a:xfrm flipH="1">
              <a:off x="5101870" y="2910400"/>
              <a:ext cx="700500" cy="467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30"/>
            <p:cNvCxnSpPr>
              <a:stCxn id="633" idx="2"/>
              <a:endCxn id="644" idx="0"/>
            </p:cNvCxnSpPr>
            <p:nvPr/>
          </p:nvCxnSpPr>
          <p:spPr>
            <a:xfrm>
              <a:off x="5802370" y="2910400"/>
              <a:ext cx="783000" cy="4674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5" name="Google Shape;645;p30"/>
            <p:cNvSpPr/>
            <p:nvPr/>
          </p:nvSpPr>
          <p:spPr>
            <a:xfrm>
              <a:off x="5715075" y="416975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Q R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6903750" y="4169750"/>
              <a:ext cx="662700" cy="324900"/>
            </a:xfrm>
            <a:prstGeom prst="rect">
              <a:avLst/>
            </a:prstGeom>
            <a:solidFill>
              <a:srgbClr val="F4CC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 W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7" name="Google Shape;647;p30"/>
            <p:cNvCxnSpPr>
              <a:stCxn id="644" idx="2"/>
              <a:endCxn id="645" idx="0"/>
            </p:cNvCxnSpPr>
            <p:nvPr/>
          </p:nvCxnSpPr>
          <p:spPr>
            <a:xfrm flipH="1">
              <a:off x="6021800" y="3702550"/>
              <a:ext cx="563700" cy="4671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30"/>
            <p:cNvCxnSpPr>
              <a:stCxn id="644" idx="2"/>
              <a:endCxn id="646" idx="0"/>
            </p:cNvCxnSpPr>
            <p:nvPr/>
          </p:nvCxnSpPr>
          <p:spPr>
            <a:xfrm>
              <a:off x="6585500" y="3702550"/>
              <a:ext cx="6495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9" name="Google Shape;649;p30"/>
            <p:cNvSpPr/>
            <p:nvPr/>
          </p:nvSpPr>
          <p:spPr>
            <a:xfrm>
              <a:off x="1733259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2134083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1" name="Google Shape;651;p30"/>
            <p:cNvCxnSpPr>
              <a:stCxn id="635" idx="2"/>
              <a:endCxn id="649" idx="0"/>
            </p:cNvCxnSpPr>
            <p:nvPr/>
          </p:nvCxnSpPr>
          <p:spPr>
            <a:xfrm flipH="1">
              <a:off x="1902270" y="3702533"/>
              <a:ext cx="2130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30"/>
            <p:cNvCxnSpPr>
              <a:stCxn id="635" idx="2"/>
              <a:endCxn id="650" idx="0"/>
            </p:cNvCxnSpPr>
            <p:nvPr/>
          </p:nvCxnSpPr>
          <p:spPr>
            <a:xfrm>
              <a:off x="2115270" y="3702533"/>
              <a:ext cx="187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3" name="Google Shape;653;p30"/>
            <p:cNvSpPr/>
            <p:nvPr/>
          </p:nvSpPr>
          <p:spPr>
            <a:xfrm>
              <a:off x="2611107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3011931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5" name="Google Shape;655;p30"/>
            <p:cNvCxnSpPr>
              <a:stCxn id="636" idx="2"/>
              <a:endCxn id="653" idx="0"/>
            </p:cNvCxnSpPr>
            <p:nvPr/>
          </p:nvCxnSpPr>
          <p:spPr>
            <a:xfrm flipH="1">
              <a:off x="2780007" y="3702533"/>
              <a:ext cx="2142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30"/>
            <p:cNvCxnSpPr>
              <a:stCxn id="636" idx="2"/>
              <a:endCxn id="654" idx="0"/>
            </p:cNvCxnSpPr>
            <p:nvPr/>
          </p:nvCxnSpPr>
          <p:spPr>
            <a:xfrm>
              <a:off x="2994207" y="3702533"/>
              <a:ext cx="1869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7" name="Google Shape;657;p30"/>
            <p:cNvSpPr/>
            <p:nvPr/>
          </p:nvSpPr>
          <p:spPr>
            <a:xfrm>
              <a:off x="3488955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889779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K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59" name="Google Shape;659;p30"/>
            <p:cNvCxnSpPr>
              <a:endCxn id="657" idx="0"/>
            </p:cNvCxnSpPr>
            <p:nvPr/>
          </p:nvCxnSpPr>
          <p:spPr>
            <a:xfrm flipH="1">
              <a:off x="3658005" y="3702658"/>
              <a:ext cx="1866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30"/>
            <p:cNvCxnSpPr>
              <a:stCxn id="637" idx="2"/>
              <a:endCxn id="658" idx="0"/>
            </p:cNvCxnSpPr>
            <p:nvPr/>
          </p:nvCxnSpPr>
          <p:spPr>
            <a:xfrm>
              <a:off x="3873144" y="3702533"/>
              <a:ext cx="1857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1" name="Google Shape;661;p30"/>
            <p:cNvSpPr/>
            <p:nvPr/>
          </p:nvSpPr>
          <p:spPr>
            <a:xfrm>
              <a:off x="4712096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5105634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3" name="Google Shape;663;p30"/>
            <p:cNvCxnSpPr>
              <a:stCxn id="641" idx="2"/>
              <a:endCxn id="661" idx="0"/>
            </p:cNvCxnSpPr>
            <p:nvPr/>
          </p:nvCxnSpPr>
          <p:spPr>
            <a:xfrm flipH="1">
              <a:off x="4881108" y="3702558"/>
              <a:ext cx="220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30"/>
            <p:cNvCxnSpPr>
              <a:stCxn id="641" idx="2"/>
              <a:endCxn id="662" idx="0"/>
            </p:cNvCxnSpPr>
            <p:nvPr/>
          </p:nvCxnSpPr>
          <p:spPr>
            <a:xfrm>
              <a:off x="5101908" y="3702558"/>
              <a:ext cx="1728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4" name="Google Shape;644;p30"/>
            <p:cNvSpPr/>
            <p:nvPr/>
          </p:nvSpPr>
          <p:spPr>
            <a:xfrm>
              <a:off x="6278900" y="3377650"/>
              <a:ext cx="6132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 U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419103" y="41697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66" name="Google Shape;666;p30"/>
            <p:cNvCxnSpPr>
              <a:stCxn id="644" idx="2"/>
              <a:endCxn id="665" idx="0"/>
            </p:cNvCxnSpPr>
            <p:nvPr/>
          </p:nvCxnSpPr>
          <p:spPr>
            <a:xfrm>
              <a:off x="6585500" y="3702550"/>
              <a:ext cx="2700" cy="467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2" name="Google Shape;632;p30"/>
            <p:cNvSpPr/>
            <p:nvPr/>
          </p:nvSpPr>
          <p:spPr>
            <a:xfrm>
              <a:off x="4373995" y="198755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7" name="Google Shape;667;p30"/>
          <p:cNvGrpSpPr/>
          <p:nvPr/>
        </p:nvGrpSpPr>
        <p:grpSpPr>
          <a:xfrm>
            <a:off x="5957395" y="1242000"/>
            <a:ext cx="2480325" cy="2849250"/>
            <a:chOff x="6050945" y="1318200"/>
            <a:chExt cx="2480325" cy="2849250"/>
          </a:xfrm>
        </p:grpSpPr>
        <p:sp>
          <p:nvSpPr>
            <p:cNvPr id="668" name="Google Shape;668;p30"/>
            <p:cNvSpPr/>
            <p:nvPr/>
          </p:nvSpPr>
          <p:spPr>
            <a:xfrm>
              <a:off x="6050945" y="131820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6965345" y="1916150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8193170" y="2377650"/>
              <a:ext cx="3381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7922195" y="2842675"/>
              <a:ext cx="3381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7526745" y="3368505"/>
              <a:ext cx="3381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7252695" y="3842550"/>
              <a:ext cx="338100" cy="324900"/>
            </a:xfrm>
            <a:prstGeom prst="rect">
              <a:avLst/>
            </a:prstGeom>
            <a:solidFill>
              <a:srgbClr val="F4CCCC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Q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74" name="Google Shape;674;p30"/>
            <p:cNvCxnSpPr>
              <a:stCxn id="668" idx="2"/>
              <a:endCxn id="669" idx="0"/>
            </p:cNvCxnSpPr>
            <p:nvPr/>
          </p:nvCxnSpPr>
          <p:spPr>
            <a:xfrm>
              <a:off x="6219995" y="1643100"/>
              <a:ext cx="914400" cy="273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30"/>
            <p:cNvCxnSpPr>
              <a:stCxn id="669" idx="2"/>
              <a:endCxn id="670" idx="0"/>
            </p:cNvCxnSpPr>
            <p:nvPr/>
          </p:nvCxnSpPr>
          <p:spPr>
            <a:xfrm>
              <a:off x="7134395" y="2241050"/>
              <a:ext cx="1227900" cy="1365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30"/>
            <p:cNvCxnSpPr>
              <a:stCxn id="671" idx="0"/>
              <a:endCxn id="670" idx="2"/>
            </p:cNvCxnSpPr>
            <p:nvPr/>
          </p:nvCxnSpPr>
          <p:spPr>
            <a:xfrm flipH="1" rot="10800000">
              <a:off x="8091245" y="2702575"/>
              <a:ext cx="270900" cy="1401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30"/>
            <p:cNvCxnSpPr>
              <a:stCxn id="672" idx="0"/>
              <a:endCxn id="671" idx="2"/>
            </p:cNvCxnSpPr>
            <p:nvPr/>
          </p:nvCxnSpPr>
          <p:spPr>
            <a:xfrm flipH="1" rot="10800000">
              <a:off x="7695795" y="3167505"/>
              <a:ext cx="395400" cy="2010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30"/>
            <p:cNvCxnSpPr>
              <a:stCxn id="673" idx="0"/>
              <a:endCxn id="672" idx="2"/>
            </p:cNvCxnSpPr>
            <p:nvPr/>
          </p:nvCxnSpPr>
          <p:spPr>
            <a:xfrm flipH="1" rot="10800000">
              <a:off x="7421745" y="3693450"/>
              <a:ext cx="274200" cy="1491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9" name="Google Shape;679;p30"/>
          <p:cNvSpPr/>
          <p:nvPr/>
        </p:nvSpPr>
        <p:spPr>
          <a:xfrm flipH="1">
            <a:off x="1310179" y="1290631"/>
            <a:ext cx="1920300" cy="640200"/>
          </a:xfrm>
          <a:prstGeom prst="wedgeRoundRectCallout">
            <a:avLst>
              <a:gd fmla="val -54685" name="adj1"/>
              <a:gd fmla="val 21017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Worst case when these are 3-nodes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30"/>
          <p:cNvSpPr txBox="1"/>
          <p:nvPr>
            <p:ph idx="1" type="body"/>
          </p:nvPr>
        </p:nvSpPr>
        <p:spPr>
          <a:xfrm>
            <a:off x="311700" y="4160520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Given a 2-3 tree of height H, the corresponding LLRB tree has height </a:t>
            </a:r>
            <a:r>
              <a:rPr b="1" lang="en"/>
              <a:t>H (black) + </a:t>
            </a:r>
            <a:r>
              <a:rPr b="1" lang="en">
                <a:solidFill>
                  <a:schemeClr val="accent2"/>
                </a:solidFill>
              </a:rPr>
              <a:t>H + 1 (red)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Tree Invariant 1</a:t>
            </a:r>
            <a:endParaRPr/>
          </a:p>
        </p:txBody>
      </p:sp>
      <p:sp>
        <p:nvSpPr>
          <p:cNvPr id="686" name="Google Shape;686;p31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path from root to a leaf has same number of </a:t>
            </a:r>
            <a:r>
              <a:rPr b="1" lang="en"/>
              <a:t>black links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LLRB trees are therefore balanced.</a:t>
            </a:r>
            <a:endParaRPr/>
          </a:p>
        </p:txBody>
      </p:sp>
      <p:sp>
        <p:nvSpPr>
          <p:cNvPr id="687" name="Google Shape;68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88" name="Google Shape;688;p31"/>
          <p:cNvGrpSpPr/>
          <p:nvPr/>
        </p:nvGrpSpPr>
        <p:grpSpPr>
          <a:xfrm>
            <a:off x="2721905" y="2429952"/>
            <a:ext cx="1945162" cy="1466067"/>
            <a:chOff x="5391280" y="844577"/>
            <a:chExt cx="1945162" cy="1466067"/>
          </a:xfrm>
        </p:grpSpPr>
        <p:sp>
          <p:nvSpPr>
            <p:cNvPr id="689" name="Google Shape;689;p31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2" name="Google Shape;692;p31"/>
            <p:cNvCxnSpPr>
              <a:stCxn id="690" idx="0"/>
              <a:endCxn id="689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31"/>
            <p:cNvCxnSpPr>
              <a:stCxn id="691" idx="0"/>
              <a:endCxn id="689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4" name="Google Shape;694;p31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96" name="Google Shape;696;p31"/>
            <p:cNvCxnSpPr>
              <a:stCxn id="695" idx="2"/>
              <a:endCxn id="689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31"/>
            <p:cNvCxnSpPr>
              <a:stCxn id="695" idx="2"/>
              <a:endCxn id="694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8" name="Google Shape;698;p31"/>
          <p:cNvGrpSpPr/>
          <p:nvPr/>
        </p:nvGrpSpPr>
        <p:grpSpPr>
          <a:xfrm>
            <a:off x="4798405" y="2429952"/>
            <a:ext cx="1945162" cy="1466067"/>
            <a:chOff x="5391280" y="844577"/>
            <a:chExt cx="1945162" cy="1466067"/>
          </a:xfrm>
        </p:grpSpPr>
        <p:sp>
          <p:nvSpPr>
            <p:cNvPr id="699" name="Google Shape;699;p31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2" name="Google Shape;702;p31"/>
            <p:cNvCxnSpPr>
              <a:stCxn id="700" idx="0"/>
              <a:endCxn id="699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31"/>
            <p:cNvCxnSpPr>
              <a:stCxn id="701" idx="0"/>
              <a:endCxn id="699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4" name="Google Shape;704;p31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06" name="Google Shape;706;p31"/>
            <p:cNvCxnSpPr>
              <a:stCxn id="705" idx="2"/>
              <a:endCxn id="699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31"/>
            <p:cNvCxnSpPr>
              <a:stCxn id="705" idx="2"/>
              <a:endCxn id="704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08" name="Google Shape;708;p31"/>
          <p:cNvGrpSpPr/>
          <p:nvPr/>
        </p:nvGrpSpPr>
        <p:grpSpPr>
          <a:xfrm>
            <a:off x="6874905" y="2429952"/>
            <a:ext cx="1945162" cy="1466067"/>
            <a:chOff x="5391280" y="844577"/>
            <a:chExt cx="1945162" cy="1466067"/>
          </a:xfrm>
        </p:grpSpPr>
        <p:sp>
          <p:nvSpPr>
            <p:cNvPr id="709" name="Google Shape;709;p31"/>
            <p:cNvSpPr/>
            <p:nvPr/>
          </p:nvSpPr>
          <p:spPr>
            <a:xfrm>
              <a:off x="57293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5391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60685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2" name="Google Shape;712;p31"/>
            <p:cNvCxnSpPr>
              <a:stCxn id="710" idx="0"/>
              <a:endCxn id="709" idx="2"/>
            </p:cNvCxnSpPr>
            <p:nvPr/>
          </p:nvCxnSpPr>
          <p:spPr>
            <a:xfrm flipH="1" rot="10800000">
              <a:off x="5636530" y="1766144"/>
              <a:ext cx="338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31"/>
            <p:cNvCxnSpPr>
              <a:stCxn id="711" idx="0"/>
              <a:endCxn id="709" idx="2"/>
            </p:cNvCxnSpPr>
            <p:nvPr/>
          </p:nvCxnSpPr>
          <p:spPr>
            <a:xfrm rot="10800000">
              <a:off x="5974506" y="1766144"/>
              <a:ext cx="339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4" name="Google Shape;714;p31"/>
            <p:cNvSpPr/>
            <p:nvPr/>
          </p:nvSpPr>
          <p:spPr>
            <a:xfrm>
              <a:off x="68459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6" name="Google Shape;716;p31"/>
            <p:cNvCxnSpPr>
              <a:stCxn id="715" idx="2"/>
              <a:endCxn id="709" idx="0"/>
            </p:cNvCxnSpPr>
            <p:nvPr/>
          </p:nvCxnSpPr>
          <p:spPr>
            <a:xfrm flipH="1">
              <a:off x="5974583" y="1169477"/>
              <a:ext cx="552000" cy="2718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31"/>
            <p:cNvCxnSpPr>
              <a:stCxn id="715" idx="2"/>
              <a:endCxn id="714" idx="0"/>
            </p:cNvCxnSpPr>
            <p:nvPr/>
          </p:nvCxnSpPr>
          <p:spPr>
            <a:xfrm>
              <a:off x="6526583" y="11694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8" name="Google Shape;718;p31"/>
          <p:cNvGrpSpPr/>
          <p:nvPr/>
        </p:nvGrpSpPr>
        <p:grpSpPr>
          <a:xfrm>
            <a:off x="323930" y="2429952"/>
            <a:ext cx="2266637" cy="2010567"/>
            <a:chOff x="163193" y="1190677"/>
            <a:chExt cx="2266637" cy="2010567"/>
          </a:xfrm>
        </p:grpSpPr>
        <p:sp>
          <p:nvSpPr>
            <p:cNvPr id="719" name="Google Shape;719;p31"/>
            <p:cNvSpPr/>
            <p:nvPr/>
          </p:nvSpPr>
          <p:spPr>
            <a:xfrm>
              <a:off x="822756" y="17874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1" name="Google Shape;721;p31"/>
            <p:cNvCxnSpPr>
              <a:stCxn id="720" idx="0"/>
              <a:endCxn id="719" idx="2"/>
            </p:cNvCxnSpPr>
            <p:nvPr/>
          </p:nvCxnSpPr>
          <p:spPr>
            <a:xfrm flipH="1" rot="10800000">
              <a:off x="729918" y="2112244"/>
              <a:ext cx="338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2" name="Google Shape;722;p31"/>
            <p:cNvSpPr/>
            <p:nvPr/>
          </p:nvSpPr>
          <p:spPr>
            <a:xfrm>
              <a:off x="1939330" y="17874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1374720" y="11906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4" name="Google Shape;724;p31"/>
            <p:cNvCxnSpPr>
              <a:stCxn id="723" idx="2"/>
              <a:endCxn id="719" idx="0"/>
            </p:cNvCxnSpPr>
            <p:nvPr/>
          </p:nvCxnSpPr>
          <p:spPr>
            <a:xfrm flipH="1">
              <a:off x="1067970" y="1515577"/>
              <a:ext cx="5520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31"/>
            <p:cNvCxnSpPr>
              <a:stCxn id="723" idx="2"/>
              <a:endCxn id="722" idx="0"/>
            </p:cNvCxnSpPr>
            <p:nvPr/>
          </p:nvCxnSpPr>
          <p:spPr>
            <a:xfrm>
              <a:off x="1619970" y="1515577"/>
              <a:ext cx="5646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6" name="Google Shape;726;p31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27" name="Google Shape;727;p31"/>
            <p:cNvCxnSpPr>
              <a:stCxn id="726" idx="0"/>
              <a:endCxn id="720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8" name="Google Shape;728;p31"/>
          <p:cNvSpPr/>
          <p:nvPr/>
        </p:nvSpPr>
        <p:spPr>
          <a:xfrm>
            <a:off x="766000" y="2429950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1"/>
          <p:cNvSpPr/>
          <p:nvPr/>
        </p:nvSpPr>
        <p:spPr>
          <a:xfrm>
            <a:off x="2898150" y="2429950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1"/>
          <p:cNvSpPr/>
          <p:nvPr/>
        </p:nvSpPr>
        <p:spPr>
          <a:xfrm>
            <a:off x="4877900" y="2429950"/>
            <a:ext cx="664500" cy="664500"/>
          </a:xfrm>
          <a:prstGeom prst="noSmoking">
            <a:avLst>
              <a:gd fmla="val 18750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</a:t>
            </a:r>
            <a:r>
              <a:rPr lang="en"/>
              <a:t>Search Trees</a:t>
            </a:r>
            <a:endParaRPr/>
          </a:p>
        </p:txBody>
      </p:sp>
      <p:sp>
        <p:nvSpPr>
          <p:cNvPr id="736" name="Google Shape;736;p32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r>
              <a:rPr lang="en"/>
              <a:t>. Get the best of both worlds: a BST with the functionality of a 2-3 tree.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Identify</a:t>
            </a:r>
            <a:r>
              <a:rPr lang="en"/>
              <a:t>. 2-3 trees have a bijection or 1-1 correspondence with LLRB trees.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Plan</a:t>
            </a:r>
            <a:r>
              <a:rPr lang="en"/>
              <a:t>. 2-3 tree operations like overstuffing leaves and splitting can be implemented as </a:t>
            </a:r>
            <a:r>
              <a:rPr b="1" lang="en">
                <a:solidFill>
                  <a:schemeClr val="accent1"/>
                </a:solidFill>
              </a:rPr>
              <a:t>rotations</a:t>
            </a:r>
            <a:r>
              <a:rPr lang="en"/>
              <a:t> and </a:t>
            </a:r>
            <a:r>
              <a:rPr b="1" lang="en">
                <a:solidFill>
                  <a:schemeClr val="accent1"/>
                </a:solidFill>
              </a:rPr>
              <a:t>coloring</a:t>
            </a:r>
            <a:r>
              <a:rPr lang="en"/>
              <a:t> in an LLRB tree.</a:t>
            </a:r>
            <a:endParaRPr/>
          </a:p>
        </p:txBody>
      </p:sp>
      <p:sp>
        <p:nvSpPr>
          <p:cNvPr id="737" name="Google Shape;73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8" name="Google Shape;738;p32"/>
          <p:cNvGrpSpPr/>
          <p:nvPr/>
        </p:nvGrpSpPr>
        <p:grpSpPr>
          <a:xfrm>
            <a:off x="4829964" y="1671912"/>
            <a:ext cx="3406404" cy="2010783"/>
            <a:chOff x="4775514" y="1838712"/>
            <a:chExt cx="3406404" cy="2010783"/>
          </a:xfrm>
        </p:grpSpPr>
        <p:sp>
          <p:nvSpPr>
            <p:cNvPr id="739" name="Google Shape;739;p32"/>
            <p:cNvSpPr/>
            <p:nvPr/>
          </p:nvSpPr>
          <p:spPr>
            <a:xfrm>
              <a:off x="5522506" y="2435445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248680" y="243543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882141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7691418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3" name="Google Shape;743;p32"/>
            <p:cNvCxnSpPr>
              <a:stCxn id="741" idx="0"/>
              <a:endCxn id="740" idx="2"/>
            </p:cNvCxnSpPr>
            <p:nvPr/>
          </p:nvCxnSpPr>
          <p:spPr>
            <a:xfrm flipH="1" rot="10800000">
              <a:off x="7127391" y="2760296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32"/>
            <p:cNvCxnSpPr>
              <a:stCxn id="742" idx="0"/>
              <a:endCxn id="740" idx="2"/>
            </p:cNvCxnSpPr>
            <p:nvPr/>
          </p:nvCxnSpPr>
          <p:spPr>
            <a:xfrm rot="10800000">
              <a:off x="7493868" y="2760296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5" name="Google Shape;745;p32"/>
            <p:cNvSpPr/>
            <p:nvPr/>
          </p:nvSpPr>
          <p:spPr>
            <a:xfrm>
              <a:off x="6379270" y="183871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6" name="Google Shape;746;p32"/>
            <p:cNvCxnSpPr>
              <a:stCxn id="745" idx="2"/>
              <a:endCxn id="739" idx="0"/>
            </p:cNvCxnSpPr>
            <p:nvPr/>
          </p:nvCxnSpPr>
          <p:spPr>
            <a:xfrm flipH="1">
              <a:off x="5767720" y="2163612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32"/>
            <p:cNvCxnSpPr>
              <a:stCxn id="745" idx="2"/>
              <a:endCxn id="740" idx="0"/>
            </p:cNvCxnSpPr>
            <p:nvPr/>
          </p:nvCxnSpPr>
          <p:spPr>
            <a:xfrm>
              <a:off x="6624520" y="2163612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8" name="Google Shape;748;p32"/>
            <p:cNvSpPr/>
            <p:nvPr/>
          </p:nvSpPr>
          <p:spPr>
            <a:xfrm>
              <a:off x="5145555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5954831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0" name="Google Shape;750;p32"/>
            <p:cNvCxnSpPr>
              <a:stCxn id="748" idx="0"/>
              <a:endCxn id="739" idx="2"/>
            </p:cNvCxnSpPr>
            <p:nvPr/>
          </p:nvCxnSpPr>
          <p:spPr>
            <a:xfrm flipH="1" rot="10800000">
              <a:off x="5390805" y="2760396"/>
              <a:ext cx="377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32"/>
            <p:cNvCxnSpPr>
              <a:stCxn id="749" idx="0"/>
              <a:endCxn id="739" idx="2"/>
            </p:cNvCxnSpPr>
            <p:nvPr/>
          </p:nvCxnSpPr>
          <p:spPr>
            <a:xfrm rot="10800000">
              <a:off x="5767781" y="2760396"/>
              <a:ext cx="432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2" name="Google Shape;752;p32"/>
            <p:cNvSpPr/>
            <p:nvPr/>
          </p:nvSpPr>
          <p:spPr>
            <a:xfrm>
              <a:off x="4775514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5584791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4" name="Google Shape;754;p32"/>
            <p:cNvCxnSpPr>
              <a:stCxn id="752" idx="0"/>
              <a:endCxn id="748" idx="2"/>
            </p:cNvCxnSpPr>
            <p:nvPr/>
          </p:nvCxnSpPr>
          <p:spPr>
            <a:xfrm flipH="1" rot="10800000">
              <a:off x="5020764" y="3304996"/>
              <a:ext cx="369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32"/>
            <p:cNvCxnSpPr>
              <a:stCxn id="753" idx="0"/>
              <a:endCxn id="748" idx="2"/>
            </p:cNvCxnSpPr>
            <p:nvPr/>
          </p:nvCxnSpPr>
          <p:spPr>
            <a:xfrm rot="10800000">
              <a:off x="5390841" y="3304996"/>
              <a:ext cx="4392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rotateRight(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h)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assert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h !=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 = h.left;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h.left = x.right;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x.right = h;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82896" y="1152144"/>
            <a:ext cx="39501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/>
              <a:t>How do rotations really work?</a:t>
            </a:r>
            <a:endParaRPr b="1"/>
          </a:p>
        </p:txBody>
      </p:sp>
      <p:sp>
        <p:nvSpPr>
          <p:cNvPr id="75" name="Google Shape;75;p15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5187702" y="1862954"/>
            <a:ext cx="740409" cy="1417593"/>
            <a:chOff x="2315614" y="1418804"/>
            <a:chExt cx="740409" cy="1417593"/>
          </a:xfrm>
        </p:grpSpPr>
        <p:sp>
          <p:nvSpPr>
            <p:cNvPr id="77" name="Google Shape;77;p15"/>
            <p:cNvSpPr/>
            <p:nvPr/>
          </p:nvSpPr>
          <p:spPr>
            <a:xfrm>
              <a:off x="2315614" y="1418804"/>
              <a:ext cx="435600" cy="288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6204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9" name="Google Shape;79;p15"/>
            <p:cNvCxnSpPr>
              <a:stCxn id="77" idx="2"/>
              <a:endCxn id="78" idx="0"/>
            </p:cNvCxnSpPr>
            <p:nvPr/>
          </p:nvCxnSpPr>
          <p:spPr>
            <a:xfrm>
              <a:off x="25334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23156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" name="Google Shape;81;p15"/>
            <p:cNvCxnSpPr>
              <a:stCxn id="78" idx="2"/>
              <a:endCxn id="80" idx="0"/>
            </p:cNvCxnSpPr>
            <p:nvPr/>
          </p:nvCxnSpPr>
          <p:spPr>
            <a:xfrm flipH="1">
              <a:off x="25334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2" name="Google Shape;82;p15"/>
          <p:cNvGrpSpPr/>
          <p:nvPr/>
        </p:nvGrpSpPr>
        <p:grpSpPr>
          <a:xfrm>
            <a:off x="7528300" y="1862954"/>
            <a:ext cx="1045218" cy="1417593"/>
            <a:chOff x="715414" y="1418804"/>
            <a:chExt cx="1045218" cy="1417593"/>
          </a:xfrm>
        </p:grpSpPr>
        <p:sp>
          <p:nvSpPr>
            <p:cNvPr id="83" name="Google Shape;83;p15"/>
            <p:cNvSpPr/>
            <p:nvPr/>
          </p:nvSpPr>
          <p:spPr>
            <a:xfrm>
              <a:off x="715414" y="1418804"/>
              <a:ext cx="435600" cy="288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020223" y="1983301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" name="Google Shape;85;p15"/>
            <p:cNvCxnSpPr>
              <a:stCxn id="83" idx="2"/>
              <a:endCxn id="84" idx="0"/>
            </p:cNvCxnSpPr>
            <p:nvPr/>
          </p:nvCxnSpPr>
          <p:spPr>
            <a:xfrm>
              <a:off x="933214" y="1707404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" name="Google Shape;86;p15"/>
            <p:cNvSpPr/>
            <p:nvPr/>
          </p:nvSpPr>
          <p:spPr>
            <a:xfrm>
              <a:off x="1325032" y="2547797"/>
              <a:ext cx="435600" cy="2886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7" name="Google Shape;87;p15"/>
            <p:cNvCxnSpPr>
              <a:stCxn id="84" idx="2"/>
              <a:endCxn id="86" idx="0"/>
            </p:cNvCxnSpPr>
            <p:nvPr/>
          </p:nvCxnSpPr>
          <p:spPr>
            <a:xfrm>
              <a:off x="1238023" y="2271901"/>
              <a:ext cx="304800" cy="276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" name="Google Shape;88;p15"/>
          <p:cNvGrpSpPr/>
          <p:nvPr/>
        </p:nvGrpSpPr>
        <p:grpSpPr>
          <a:xfrm>
            <a:off x="6080502" y="2152053"/>
            <a:ext cx="1600235" cy="411600"/>
            <a:chOff x="1895013" y="1950525"/>
            <a:chExt cx="919200" cy="411600"/>
          </a:xfrm>
        </p:grpSpPr>
        <p:cxnSp>
          <p:nvCxnSpPr>
            <p:cNvPr id="89" name="Google Shape;89;p15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" name="Google Shape;90;p15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rotateRight(3)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1" name="Google Shape;91;p15"/>
          <p:cNvSpPr/>
          <p:nvPr/>
        </p:nvSpPr>
        <p:spPr>
          <a:xfrm flipH="1">
            <a:off x="5032755" y="2206981"/>
            <a:ext cx="365700" cy="365700"/>
          </a:xfrm>
          <a:prstGeom prst="wedgeRoundRectCallout">
            <a:avLst>
              <a:gd fmla="val -73482" name="adj1"/>
              <a:gd fmla="val 2261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/>
          <p:nvPr/>
        </p:nvSpPr>
        <p:spPr>
          <a:xfrm flipH="1">
            <a:off x="4734916" y="2752331"/>
            <a:ext cx="365700" cy="365700"/>
          </a:xfrm>
          <a:prstGeom prst="wedgeRoundRectCallout">
            <a:avLst>
              <a:gd fmla="val -73482" name="adj1"/>
              <a:gd fmla="val 2261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/>
          <p:nvPr/>
        </p:nvSpPr>
        <p:spPr>
          <a:xfrm flipH="1">
            <a:off x="7688941" y="2914856"/>
            <a:ext cx="365700" cy="365700"/>
          </a:xfrm>
          <a:prstGeom prst="wedgeRoundRectCallout">
            <a:avLst>
              <a:gd fmla="val -73482" name="adj1"/>
              <a:gd fmla="val 2261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8354605" y="2249856"/>
            <a:ext cx="365700" cy="365700"/>
          </a:xfrm>
          <a:prstGeom prst="wedgeRoundRectCallout">
            <a:avLst>
              <a:gd fmla="val -73482" name="adj1"/>
              <a:gd fmla="val 2261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performing LLRB tree operations,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pretend it’s a 2-3 tree</a:t>
            </a:r>
            <a:r>
              <a:rPr lang="en"/>
              <a:t>.</a:t>
            </a:r>
            <a:endParaRPr/>
          </a:p>
        </p:txBody>
      </p:sp>
      <p:sp>
        <p:nvSpPr>
          <p:cNvPr id="761" name="Google Shape;7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4"/>
          <p:cNvSpPr/>
          <p:nvPr/>
        </p:nvSpPr>
        <p:spPr>
          <a:xfrm>
            <a:off x="540300" y="1828725"/>
            <a:ext cx="39501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Red Link</a:t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4653600" y="1828725"/>
            <a:ext cx="39501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Link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Overstuffing: Inserting a New Node</a:t>
            </a:r>
            <a:endParaRPr/>
          </a:p>
        </p:txBody>
      </p:sp>
      <p:sp>
        <p:nvSpPr>
          <p:cNvPr id="769" name="Google Shape;769;p34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Should we use a red or black link when inserting a new node?</a:t>
            </a:r>
            <a:endParaRPr/>
          </a:p>
        </p:txBody>
      </p:sp>
      <p:sp>
        <p:nvSpPr>
          <p:cNvPr id="770" name="Google Shape;77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1" name="Google Shape;771;p3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2" name="Google Shape;772;p34"/>
          <p:cNvGrpSpPr/>
          <p:nvPr/>
        </p:nvGrpSpPr>
        <p:grpSpPr>
          <a:xfrm>
            <a:off x="3042818" y="2079819"/>
            <a:ext cx="811975" cy="869400"/>
            <a:chOff x="163193" y="2331844"/>
            <a:chExt cx="811975" cy="869400"/>
          </a:xfrm>
        </p:grpSpPr>
        <p:sp>
          <p:nvSpPr>
            <p:cNvPr id="773" name="Google Shape;773;p34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5" name="Google Shape;775;p34"/>
            <p:cNvCxnSpPr>
              <a:stCxn id="774" idx="0"/>
              <a:endCxn id="773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6" name="Google Shape;776;p34"/>
          <p:cNvSpPr/>
          <p:nvPr/>
        </p:nvSpPr>
        <p:spPr>
          <a:xfrm>
            <a:off x="1175918" y="23520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77" name="Google Shape;777;p34"/>
          <p:cNvGrpSpPr/>
          <p:nvPr/>
        </p:nvGrpSpPr>
        <p:grpSpPr>
          <a:xfrm>
            <a:off x="1895013" y="2102925"/>
            <a:ext cx="919200" cy="411600"/>
            <a:chOff x="1895013" y="1950525"/>
            <a:chExt cx="919200" cy="411600"/>
          </a:xfrm>
        </p:grpSpPr>
        <p:cxnSp>
          <p:nvCxnSpPr>
            <p:cNvPr id="778" name="Google Shape;778;p34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79" name="Google Shape;779;p34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add(A)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0" name="Google Shape;780;p34"/>
          <p:cNvGrpSpPr/>
          <p:nvPr/>
        </p:nvGrpSpPr>
        <p:grpSpPr>
          <a:xfrm>
            <a:off x="7156105" y="2079819"/>
            <a:ext cx="811975" cy="869400"/>
            <a:chOff x="163193" y="2331844"/>
            <a:chExt cx="811975" cy="869400"/>
          </a:xfrm>
        </p:grpSpPr>
        <p:sp>
          <p:nvSpPr>
            <p:cNvPr id="781" name="Google Shape;781;p34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3" name="Google Shape;783;p34"/>
            <p:cNvCxnSpPr>
              <a:stCxn id="782" idx="0"/>
              <a:endCxn id="781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4" name="Google Shape;784;p34"/>
          <p:cNvSpPr/>
          <p:nvPr/>
        </p:nvSpPr>
        <p:spPr>
          <a:xfrm>
            <a:off x="5289205" y="23520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85" name="Google Shape;785;p34"/>
          <p:cNvGrpSpPr/>
          <p:nvPr/>
        </p:nvGrpSpPr>
        <p:grpSpPr>
          <a:xfrm>
            <a:off x="6008300" y="2102925"/>
            <a:ext cx="919200" cy="411600"/>
            <a:chOff x="6008300" y="1950525"/>
            <a:chExt cx="919200" cy="411600"/>
          </a:xfrm>
        </p:grpSpPr>
        <p:cxnSp>
          <p:nvCxnSpPr>
            <p:cNvPr id="786" name="Google Shape;786;p34"/>
            <p:cNvCxnSpPr/>
            <p:nvPr/>
          </p:nvCxnSpPr>
          <p:spPr>
            <a:xfrm>
              <a:off x="6008300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87" name="Google Shape;787;p34"/>
            <p:cNvSpPr txBox="1"/>
            <p:nvPr/>
          </p:nvSpPr>
          <p:spPr>
            <a:xfrm>
              <a:off x="6008300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add(A)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8" name="Google Shape;788;p34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34"/>
          <p:cNvSpPr/>
          <p:nvPr/>
        </p:nvSpPr>
        <p:spPr>
          <a:xfrm>
            <a:off x="3393293" y="40561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90" name="Google Shape;790;p34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791" name="Google Shape;791;p34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92" name="Google Shape;792;p34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add(A)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93" name="Google Shape;793;p34"/>
          <p:cNvSpPr/>
          <p:nvPr/>
        </p:nvSpPr>
        <p:spPr>
          <a:xfrm>
            <a:off x="5260193" y="4056169"/>
            <a:ext cx="5853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Should we use a red or black link when inserting a new node?</a:t>
            </a:r>
            <a:endParaRPr/>
          </a:p>
        </p:txBody>
      </p:sp>
      <p:sp>
        <p:nvSpPr>
          <p:cNvPr id="799" name="Google Shape;79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0" name="Google Shape;8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6"/>
          <p:cNvSpPr/>
          <p:nvPr/>
        </p:nvSpPr>
        <p:spPr>
          <a:xfrm>
            <a:off x="540300" y="1828725"/>
            <a:ext cx="39501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Red Link</a:t>
            </a:r>
            <a:endParaRPr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Overstuffing: Inserting a New Node</a:t>
            </a:r>
            <a:endParaRPr/>
          </a:p>
        </p:txBody>
      </p:sp>
      <p:sp>
        <p:nvSpPr>
          <p:cNvPr id="807" name="Google Shape;807;p36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Use a red link to mimic the corresponding 2-3 tree.</a:t>
            </a:r>
            <a:endParaRPr/>
          </a:p>
        </p:txBody>
      </p:sp>
      <p:sp>
        <p:nvSpPr>
          <p:cNvPr id="808" name="Google Shape;80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9" name="Google Shape;809;p3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0" name="Google Shape;810;p36"/>
          <p:cNvGrpSpPr/>
          <p:nvPr/>
        </p:nvGrpSpPr>
        <p:grpSpPr>
          <a:xfrm>
            <a:off x="3042818" y="2079819"/>
            <a:ext cx="811975" cy="869400"/>
            <a:chOff x="163193" y="2331844"/>
            <a:chExt cx="811975" cy="869400"/>
          </a:xfrm>
        </p:grpSpPr>
        <p:sp>
          <p:nvSpPr>
            <p:cNvPr id="811" name="Google Shape;811;p36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13" name="Google Shape;813;p36"/>
            <p:cNvCxnSpPr>
              <a:stCxn id="812" idx="0"/>
              <a:endCxn id="811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14" name="Google Shape;814;p36"/>
          <p:cNvSpPr/>
          <p:nvPr/>
        </p:nvSpPr>
        <p:spPr>
          <a:xfrm>
            <a:off x="1175918" y="23520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5" name="Google Shape;815;p36"/>
          <p:cNvGrpSpPr/>
          <p:nvPr/>
        </p:nvGrpSpPr>
        <p:grpSpPr>
          <a:xfrm>
            <a:off x="1895013" y="2102925"/>
            <a:ext cx="919200" cy="411600"/>
            <a:chOff x="1895013" y="1950525"/>
            <a:chExt cx="919200" cy="411600"/>
          </a:xfrm>
        </p:grpSpPr>
        <p:cxnSp>
          <p:nvCxnSpPr>
            <p:cNvPr id="816" name="Google Shape;816;p36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17" name="Google Shape;817;p36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add(A)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18" name="Google Shape;818;p36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36"/>
          <p:cNvSpPr/>
          <p:nvPr/>
        </p:nvSpPr>
        <p:spPr>
          <a:xfrm>
            <a:off x="3393293" y="40561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20" name="Google Shape;820;p36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821" name="Google Shape;821;p36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22" name="Google Shape;822;p36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add(A)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3" name="Google Shape;823;p36"/>
          <p:cNvSpPr/>
          <p:nvPr/>
        </p:nvSpPr>
        <p:spPr>
          <a:xfrm>
            <a:off x="5260193" y="4056169"/>
            <a:ext cx="5853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Overstuffing: Right-Side Special Case</a:t>
            </a:r>
            <a:endParaRPr/>
          </a:p>
        </p:txBody>
      </p:sp>
      <p:sp>
        <p:nvSpPr>
          <p:cNvPr id="829" name="Google Shape;829;p37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is the problem with inserting a red link to the right child? What should we do to fix it?</a:t>
            </a:r>
            <a:endParaRPr/>
          </a:p>
        </p:txBody>
      </p:sp>
      <p:sp>
        <p:nvSpPr>
          <p:cNvPr id="830" name="Google Shape;83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1" name="Google Shape;831;p3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37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37"/>
          <p:cNvSpPr/>
          <p:nvPr/>
        </p:nvSpPr>
        <p:spPr>
          <a:xfrm>
            <a:off x="3393293" y="40561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4" name="Google Shape;834;p37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835" name="Google Shape;835;p37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36" name="Google Shape;836;p37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37" name="Google Shape;837;p37"/>
          <p:cNvSpPr/>
          <p:nvPr/>
        </p:nvSpPr>
        <p:spPr>
          <a:xfrm>
            <a:off x="5260193" y="4056169"/>
            <a:ext cx="5853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 C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38" name="Google Shape;838;p37"/>
          <p:cNvGrpSpPr/>
          <p:nvPr/>
        </p:nvGrpSpPr>
        <p:grpSpPr>
          <a:xfrm>
            <a:off x="3710105" y="2079819"/>
            <a:ext cx="812972" cy="869400"/>
            <a:chOff x="3364293" y="1927419"/>
            <a:chExt cx="812972" cy="869400"/>
          </a:xfrm>
        </p:grpSpPr>
        <p:sp>
          <p:nvSpPr>
            <p:cNvPr id="839" name="Google Shape;839;p37"/>
            <p:cNvSpPr/>
            <p:nvPr/>
          </p:nvSpPr>
          <p:spPr>
            <a:xfrm>
              <a:off x="3364293" y="19274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 flipH="1">
              <a:off x="3686765" y="24719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41" name="Google Shape;841;p37"/>
            <p:cNvCxnSpPr>
              <a:stCxn id="840" idx="0"/>
              <a:endCxn id="839" idx="2"/>
            </p:cNvCxnSpPr>
            <p:nvPr/>
          </p:nvCxnSpPr>
          <p:spPr>
            <a:xfrm rot="10800000">
              <a:off x="3609515" y="2252319"/>
              <a:ext cx="3225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42" name="Google Shape;842;p37"/>
          <p:cNvSpPr/>
          <p:nvPr/>
        </p:nvSpPr>
        <p:spPr>
          <a:xfrm>
            <a:off x="1200255" y="23520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3" name="Google Shape;843;p37"/>
          <p:cNvGrpSpPr/>
          <p:nvPr/>
        </p:nvGrpSpPr>
        <p:grpSpPr>
          <a:xfrm>
            <a:off x="2240825" y="2102925"/>
            <a:ext cx="919200" cy="411600"/>
            <a:chOff x="1895013" y="1950525"/>
            <a:chExt cx="919200" cy="411600"/>
          </a:xfrm>
        </p:grpSpPr>
        <p:cxnSp>
          <p:nvCxnSpPr>
            <p:cNvPr id="844" name="Google Shape;844;p37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45" name="Google Shape;845;p37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846" name="Google Shape;846;p37"/>
          <p:cNvCxnSpPr/>
          <p:nvPr/>
        </p:nvCxnSpPr>
        <p:spPr>
          <a:xfrm>
            <a:off x="5073150" y="2514525"/>
            <a:ext cx="91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7" name="Google Shape;847;p37"/>
          <p:cNvSpPr/>
          <p:nvPr/>
        </p:nvSpPr>
        <p:spPr>
          <a:xfrm>
            <a:off x="5349888" y="2285913"/>
            <a:ext cx="3657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Overstuffing: Right-Side Special Case</a:t>
            </a:r>
            <a:endParaRPr/>
          </a:p>
        </p:txBody>
      </p:sp>
      <p:sp>
        <p:nvSpPr>
          <p:cNvPr id="853" name="Google Shape;853;p38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Rotate left around B.</a:t>
            </a:r>
            <a:endParaRPr/>
          </a:p>
        </p:txBody>
      </p:sp>
      <p:sp>
        <p:nvSpPr>
          <p:cNvPr id="854" name="Google Shape;8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38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56" name="Google Shape;856;p38"/>
          <p:cNvGrpSpPr/>
          <p:nvPr/>
        </p:nvGrpSpPr>
        <p:grpSpPr>
          <a:xfrm>
            <a:off x="3710105" y="2079819"/>
            <a:ext cx="812972" cy="869400"/>
            <a:chOff x="3364293" y="1927419"/>
            <a:chExt cx="812972" cy="869400"/>
          </a:xfrm>
        </p:grpSpPr>
        <p:sp>
          <p:nvSpPr>
            <p:cNvPr id="857" name="Google Shape;857;p38"/>
            <p:cNvSpPr/>
            <p:nvPr/>
          </p:nvSpPr>
          <p:spPr>
            <a:xfrm>
              <a:off x="3364293" y="19274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 flipH="1">
              <a:off x="3686765" y="24719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9" name="Google Shape;859;p38"/>
            <p:cNvCxnSpPr>
              <a:stCxn id="858" idx="0"/>
              <a:endCxn id="857" idx="2"/>
            </p:cNvCxnSpPr>
            <p:nvPr/>
          </p:nvCxnSpPr>
          <p:spPr>
            <a:xfrm rot="10800000">
              <a:off x="3609515" y="2252319"/>
              <a:ext cx="3225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0" name="Google Shape;860;p38"/>
          <p:cNvSpPr/>
          <p:nvPr/>
        </p:nvSpPr>
        <p:spPr>
          <a:xfrm>
            <a:off x="1200255" y="23520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1" name="Google Shape;861;p38"/>
          <p:cNvGrpSpPr/>
          <p:nvPr/>
        </p:nvGrpSpPr>
        <p:grpSpPr>
          <a:xfrm>
            <a:off x="2240825" y="2102925"/>
            <a:ext cx="919200" cy="411600"/>
            <a:chOff x="1895013" y="1950525"/>
            <a:chExt cx="919200" cy="411600"/>
          </a:xfrm>
        </p:grpSpPr>
        <p:cxnSp>
          <p:nvCxnSpPr>
            <p:cNvPr id="862" name="Google Shape;862;p38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3" name="Google Shape;863;p38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4" name="Google Shape;864;p38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38"/>
          <p:cNvSpPr/>
          <p:nvPr/>
        </p:nvSpPr>
        <p:spPr>
          <a:xfrm>
            <a:off x="3393293" y="40561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66" name="Google Shape;866;p38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867" name="Google Shape;867;p38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8" name="Google Shape;868;p38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9" name="Google Shape;869;p38"/>
          <p:cNvSpPr/>
          <p:nvPr/>
        </p:nvSpPr>
        <p:spPr>
          <a:xfrm>
            <a:off x="5260193" y="4056169"/>
            <a:ext cx="5853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 C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70" name="Google Shape;870;p38"/>
          <p:cNvGrpSpPr/>
          <p:nvPr/>
        </p:nvGrpSpPr>
        <p:grpSpPr>
          <a:xfrm>
            <a:off x="5073030" y="2102925"/>
            <a:ext cx="1508775" cy="411600"/>
            <a:chOff x="1895013" y="1950525"/>
            <a:chExt cx="919200" cy="411600"/>
          </a:xfrm>
        </p:grpSpPr>
        <p:cxnSp>
          <p:nvCxnSpPr>
            <p:cNvPr id="871" name="Google Shape;871;p38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72" name="Google Shape;872;p38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rotateLeft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(B)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73" name="Google Shape;873;p38"/>
          <p:cNvGrpSpPr/>
          <p:nvPr/>
        </p:nvGrpSpPr>
        <p:grpSpPr>
          <a:xfrm>
            <a:off x="7131755" y="2079819"/>
            <a:ext cx="811975" cy="869400"/>
            <a:chOff x="163193" y="2331844"/>
            <a:chExt cx="811975" cy="869400"/>
          </a:xfrm>
        </p:grpSpPr>
        <p:sp>
          <p:nvSpPr>
            <p:cNvPr id="874" name="Google Shape;874;p38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76" name="Google Shape;876;p38"/>
            <p:cNvCxnSpPr>
              <a:stCxn id="875" idx="0"/>
              <a:endCxn id="874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9"/>
          <p:cNvSpPr/>
          <p:nvPr/>
        </p:nvSpPr>
        <p:spPr>
          <a:xfrm>
            <a:off x="3306300" y="1882000"/>
            <a:ext cx="1508700" cy="1371600"/>
          </a:xfrm>
          <a:prstGeom prst="roundRect">
            <a:avLst>
              <a:gd fmla="val 0" name="adj"/>
            </a:avLst>
          </a:prstGeom>
          <a:solidFill>
            <a:srgbClr val="F4CCCC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9"/>
          <p:cNvSpPr/>
          <p:nvPr/>
        </p:nvSpPr>
        <p:spPr>
          <a:xfrm>
            <a:off x="540300" y="1881988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LLRB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Invariant Consistency</a:t>
            </a:r>
            <a:endParaRPr/>
          </a:p>
        </p:txBody>
      </p:sp>
      <p:sp>
        <p:nvSpPr>
          <p:cNvPr id="884" name="Google Shape;884;p39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Internal methods can temporarily break invariants so long as the final state is correct.</a:t>
            </a:r>
            <a:endParaRPr/>
          </a:p>
        </p:txBody>
      </p:sp>
      <p:sp>
        <p:nvSpPr>
          <p:cNvPr id="885" name="Google Shape;88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6" name="Google Shape;886;p39"/>
          <p:cNvGrpSpPr/>
          <p:nvPr/>
        </p:nvGrpSpPr>
        <p:grpSpPr>
          <a:xfrm>
            <a:off x="3710105" y="2079819"/>
            <a:ext cx="812972" cy="869400"/>
            <a:chOff x="3364293" y="1927419"/>
            <a:chExt cx="812972" cy="869400"/>
          </a:xfrm>
        </p:grpSpPr>
        <p:sp>
          <p:nvSpPr>
            <p:cNvPr id="887" name="Google Shape;887;p39"/>
            <p:cNvSpPr/>
            <p:nvPr/>
          </p:nvSpPr>
          <p:spPr>
            <a:xfrm>
              <a:off x="3364293" y="19274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 flipH="1">
              <a:off x="3686765" y="24719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89" name="Google Shape;889;p39"/>
            <p:cNvCxnSpPr>
              <a:stCxn id="888" idx="0"/>
              <a:endCxn id="887" idx="2"/>
            </p:cNvCxnSpPr>
            <p:nvPr/>
          </p:nvCxnSpPr>
          <p:spPr>
            <a:xfrm rot="10800000">
              <a:off x="3609515" y="2252319"/>
              <a:ext cx="3225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0" name="Google Shape;890;p39"/>
          <p:cNvSpPr/>
          <p:nvPr/>
        </p:nvSpPr>
        <p:spPr>
          <a:xfrm>
            <a:off x="1200255" y="23520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1" name="Google Shape;891;p39"/>
          <p:cNvGrpSpPr/>
          <p:nvPr/>
        </p:nvGrpSpPr>
        <p:grpSpPr>
          <a:xfrm>
            <a:off x="2240825" y="2102925"/>
            <a:ext cx="919200" cy="411600"/>
            <a:chOff x="1895013" y="1950525"/>
            <a:chExt cx="919200" cy="411600"/>
          </a:xfrm>
        </p:grpSpPr>
        <p:cxnSp>
          <p:nvCxnSpPr>
            <p:cNvPr id="892" name="Google Shape;892;p39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3" name="Google Shape;893;p39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4" name="Google Shape;894;p39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39"/>
          <p:cNvSpPr/>
          <p:nvPr/>
        </p:nvSpPr>
        <p:spPr>
          <a:xfrm>
            <a:off x="3393293" y="4056169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6" name="Google Shape;896;p39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897" name="Google Shape;897;p39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98" name="Google Shape;898;p39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99" name="Google Shape;899;p39"/>
          <p:cNvSpPr/>
          <p:nvPr/>
        </p:nvSpPr>
        <p:spPr>
          <a:xfrm>
            <a:off x="5260193" y="4056169"/>
            <a:ext cx="5853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 C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0" name="Google Shape;900;p39"/>
          <p:cNvGrpSpPr/>
          <p:nvPr/>
        </p:nvGrpSpPr>
        <p:grpSpPr>
          <a:xfrm>
            <a:off x="5073030" y="2102925"/>
            <a:ext cx="1508775" cy="411600"/>
            <a:chOff x="1895013" y="1950525"/>
            <a:chExt cx="919200" cy="411600"/>
          </a:xfrm>
        </p:grpSpPr>
        <p:cxnSp>
          <p:nvCxnSpPr>
            <p:cNvPr id="901" name="Google Shape;901;p39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02" name="Google Shape;902;p39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rotateLeft(B)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7131755" y="2079819"/>
            <a:ext cx="811975" cy="869400"/>
            <a:chOff x="163193" y="2331844"/>
            <a:chExt cx="811975" cy="869400"/>
          </a:xfrm>
        </p:grpSpPr>
        <p:sp>
          <p:nvSpPr>
            <p:cNvPr id="904" name="Google Shape;904;p39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06" name="Google Shape;906;p39"/>
            <p:cNvCxnSpPr>
              <a:stCxn id="905" idx="0"/>
              <a:endCxn id="904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Splitting: Inserting to the Right Side</a:t>
            </a:r>
            <a:endParaRPr/>
          </a:p>
        </p:txBody>
      </p:sp>
      <p:sp>
        <p:nvSpPr>
          <p:cNvPr id="912" name="Google Shape;912;p40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How do we mimic the 2-3 tree node split?</a:t>
            </a:r>
            <a:endParaRPr/>
          </a:p>
        </p:txBody>
      </p:sp>
      <p:sp>
        <p:nvSpPr>
          <p:cNvPr id="913" name="Google Shape;9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4" name="Google Shape;914;p4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40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40"/>
          <p:cNvSpPr/>
          <p:nvPr/>
        </p:nvSpPr>
        <p:spPr>
          <a:xfrm>
            <a:off x="3298493" y="4056169"/>
            <a:ext cx="5853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17" name="Google Shape;917;p40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918" name="Google Shape;918;p40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9" name="Google Shape;919;p40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0" name="Google Shape;920;p40"/>
          <p:cNvGrpSpPr/>
          <p:nvPr/>
        </p:nvGrpSpPr>
        <p:grpSpPr>
          <a:xfrm>
            <a:off x="2240825" y="2102925"/>
            <a:ext cx="919200" cy="411600"/>
            <a:chOff x="1895013" y="1950525"/>
            <a:chExt cx="919200" cy="411600"/>
          </a:xfrm>
        </p:grpSpPr>
        <p:cxnSp>
          <p:nvCxnSpPr>
            <p:cNvPr id="921" name="Google Shape;921;p40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22" name="Google Shape;922;p40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3" name="Google Shape;923;p40"/>
          <p:cNvGrpSpPr/>
          <p:nvPr/>
        </p:nvGrpSpPr>
        <p:grpSpPr>
          <a:xfrm>
            <a:off x="878768" y="2079819"/>
            <a:ext cx="811975" cy="869400"/>
            <a:chOff x="163193" y="2331844"/>
            <a:chExt cx="811975" cy="869400"/>
          </a:xfrm>
        </p:grpSpPr>
        <p:sp>
          <p:nvSpPr>
            <p:cNvPr id="924" name="Google Shape;924;p40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6" name="Google Shape;926;p40"/>
            <p:cNvCxnSpPr>
              <a:stCxn id="925" idx="0"/>
              <a:endCxn id="924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27" name="Google Shape;927;p40"/>
          <p:cNvGrpSpPr/>
          <p:nvPr/>
        </p:nvGrpSpPr>
        <p:grpSpPr>
          <a:xfrm>
            <a:off x="3710093" y="2079819"/>
            <a:ext cx="1129785" cy="869400"/>
            <a:chOff x="3393293" y="2079819"/>
            <a:chExt cx="1129785" cy="869400"/>
          </a:xfrm>
        </p:grpSpPr>
        <p:sp>
          <p:nvSpPr>
            <p:cNvPr id="928" name="Google Shape;928;p40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0" name="Google Shape;930;p40"/>
            <p:cNvCxnSpPr>
              <a:stCxn id="929" idx="0"/>
              <a:endCxn id="928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1" name="Google Shape;931;p40"/>
            <p:cNvSpPr/>
            <p:nvPr/>
          </p:nvSpPr>
          <p:spPr>
            <a:xfrm>
              <a:off x="3393293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2" name="Google Shape;932;p40"/>
            <p:cNvCxnSpPr>
              <a:stCxn id="931" idx="0"/>
              <a:endCxn id="928" idx="2"/>
            </p:cNvCxnSpPr>
            <p:nvPr/>
          </p:nvCxnSpPr>
          <p:spPr>
            <a:xfrm flipH="1" rot="10800000">
              <a:off x="3638543" y="2404719"/>
              <a:ext cx="3168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33" name="Google Shape;933;p40"/>
          <p:cNvGrpSpPr/>
          <p:nvPr/>
        </p:nvGrpSpPr>
        <p:grpSpPr>
          <a:xfrm>
            <a:off x="5260193" y="3783919"/>
            <a:ext cx="1129785" cy="869400"/>
            <a:chOff x="3393293" y="2079819"/>
            <a:chExt cx="1129785" cy="869400"/>
          </a:xfrm>
        </p:grpSpPr>
        <p:sp>
          <p:nvSpPr>
            <p:cNvPr id="934" name="Google Shape;934;p40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40"/>
            <p:cNvCxnSpPr>
              <a:stCxn id="935" idx="0"/>
              <a:endCxn id="934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7" name="Google Shape;937;p40"/>
            <p:cNvSpPr/>
            <p:nvPr/>
          </p:nvSpPr>
          <p:spPr>
            <a:xfrm>
              <a:off x="3393293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8" name="Google Shape;938;p40"/>
            <p:cNvCxnSpPr>
              <a:stCxn id="937" idx="0"/>
              <a:endCxn id="934" idx="2"/>
            </p:cNvCxnSpPr>
            <p:nvPr/>
          </p:nvCxnSpPr>
          <p:spPr>
            <a:xfrm flipH="1" rot="10800000">
              <a:off x="3638543" y="2404719"/>
              <a:ext cx="316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39" name="Google Shape;939;p40"/>
          <p:cNvCxnSpPr/>
          <p:nvPr/>
        </p:nvCxnSpPr>
        <p:spPr>
          <a:xfrm>
            <a:off x="5389950" y="2514525"/>
            <a:ext cx="91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" name="Google Shape;940;p40"/>
          <p:cNvSpPr/>
          <p:nvPr/>
        </p:nvSpPr>
        <p:spPr>
          <a:xfrm>
            <a:off x="5642238" y="2285913"/>
            <a:ext cx="3657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Splitting: Inserting to the Right Side</a:t>
            </a:r>
            <a:endParaRPr/>
          </a:p>
        </p:txBody>
      </p:sp>
      <p:sp>
        <p:nvSpPr>
          <p:cNvPr id="946" name="Google Shape;946;p41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Flip the color of the links touching B.</a:t>
            </a:r>
            <a:endParaRPr/>
          </a:p>
        </p:txBody>
      </p:sp>
      <p:sp>
        <p:nvSpPr>
          <p:cNvPr id="947" name="Google Shape;94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8" name="Google Shape;948;p4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9" name="Google Shape;949;p41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41"/>
          <p:cNvSpPr/>
          <p:nvPr/>
        </p:nvSpPr>
        <p:spPr>
          <a:xfrm>
            <a:off x="3298493" y="4056169"/>
            <a:ext cx="5853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51" name="Google Shape;951;p41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952" name="Google Shape;952;p41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3" name="Google Shape;953;p41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4" name="Google Shape;954;p41"/>
          <p:cNvGrpSpPr/>
          <p:nvPr/>
        </p:nvGrpSpPr>
        <p:grpSpPr>
          <a:xfrm>
            <a:off x="2240825" y="2102925"/>
            <a:ext cx="919200" cy="411600"/>
            <a:chOff x="1895013" y="1950525"/>
            <a:chExt cx="919200" cy="411600"/>
          </a:xfrm>
        </p:grpSpPr>
        <p:cxnSp>
          <p:nvCxnSpPr>
            <p:cNvPr id="955" name="Google Shape;955;p41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56" name="Google Shape;956;p41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7" name="Google Shape;957;p41"/>
          <p:cNvGrpSpPr/>
          <p:nvPr/>
        </p:nvGrpSpPr>
        <p:grpSpPr>
          <a:xfrm>
            <a:off x="878768" y="2079819"/>
            <a:ext cx="811975" cy="869400"/>
            <a:chOff x="163193" y="2331844"/>
            <a:chExt cx="811975" cy="869400"/>
          </a:xfrm>
        </p:grpSpPr>
        <p:sp>
          <p:nvSpPr>
            <p:cNvPr id="958" name="Google Shape;958;p41"/>
            <p:cNvSpPr/>
            <p:nvPr/>
          </p:nvSpPr>
          <p:spPr>
            <a:xfrm>
              <a:off x="484668" y="23318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163193" y="28763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0" name="Google Shape;960;p41"/>
            <p:cNvCxnSpPr>
              <a:stCxn id="959" idx="0"/>
              <a:endCxn id="958" idx="2"/>
            </p:cNvCxnSpPr>
            <p:nvPr/>
          </p:nvCxnSpPr>
          <p:spPr>
            <a:xfrm flipH="1" rot="10800000">
              <a:off x="408443" y="2656744"/>
              <a:ext cx="3216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1" name="Google Shape;961;p41"/>
          <p:cNvGrpSpPr/>
          <p:nvPr/>
        </p:nvGrpSpPr>
        <p:grpSpPr>
          <a:xfrm>
            <a:off x="3710093" y="2079819"/>
            <a:ext cx="1129785" cy="869400"/>
            <a:chOff x="3393293" y="2079819"/>
            <a:chExt cx="1129785" cy="869400"/>
          </a:xfrm>
        </p:grpSpPr>
        <p:sp>
          <p:nvSpPr>
            <p:cNvPr id="962" name="Google Shape;962;p41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3" name="Google Shape;963;p41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4" name="Google Shape;964;p41"/>
            <p:cNvCxnSpPr>
              <a:stCxn id="963" idx="0"/>
              <a:endCxn id="962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65" name="Google Shape;965;p41"/>
            <p:cNvSpPr/>
            <p:nvPr/>
          </p:nvSpPr>
          <p:spPr>
            <a:xfrm>
              <a:off x="3393293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66" name="Google Shape;966;p41"/>
            <p:cNvCxnSpPr>
              <a:stCxn id="965" idx="0"/>
              <a:endCxn id="962" idx="2"/>
            </p:cNvCxnSpPr>
            <p:nvPr/>
          </p:nvCxnSpPr>
          <p:spPr>
            <a:xfrm flipH="1" rot="10800000">
              <a:off x="3638543" y="2404719"/>
              <a:ext cx="3168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67" name="Google Shape;967;p41"/>
          <p:cNvGrpSpPr/>
          <p:nvPr/>
        </p:nvGrpSpPr>
        <p:grpSpPr>
          <a:xfrm>
            <a:off x="5260193" y="3783919"/>
            <a:ext cx="1129785" cy="869400"/>
            <a:chOff x="3393293" y="2079819"/>
            <a:chExt cx="1129785" cy="869400"/>
          </a:xfrm>
        </p:grpSpPr>
        <p:sp>
          <p:nvSpPr>
            <p:cNvPr id="968" name="Google Shape;968;p41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41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0" name="Google Shape;970;p41"/>
            <p:cNvCxnSpPr>
              <a:stCxn id="969" idx="0"/>
              <a:endCxn id="968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71" name="Google Shape;971;p41"/>
            <p:cNvSpPr/>
            <p:nvPr/>
          </p:nvSpPr>
          <p:spPr>
            <a:xfrm>
              <a:off x="3393293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2" name="Google Shape;972;p41"/>
            <p:cNvCxnSpPr>
              <a:stCxn id="971" idx="0"/>
              <a:endCxn id="968" idx="2"/>
            </p:cNvCxnSpPr>
            <p:nvPr/>
          </p:nvCxnSpPr>
          <p:spPr>
            <a:xfrm flipH="1" rot="10800000">
              <a:off x="3638543" y="2404719"/>
              <a:ext cx="316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73" name="Google Shape;973;p41"/>
          <p:cNvGrpSpPr/>
          <p:nvPr/>
        </p:nvGrpSpPr>
        <p:grpSpPr>
          <a:xfrm>
            <a:off x="5389950" y="2102925"/>
            <a:ext cx="919200" cy="411600"/>
            <a:chOff x="1895013" y="1950525"/>
            <a:chExt cx="919200" cy="411600"/>
          </a:xfrm>
        </p:grpSpPr>
        <p:cxnSp>
          <p:nvCxnSpPr>
            <p:cNvPr id="974" name="Google Shape;974;p41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75" name="Google Shape;975;p41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flip(B)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41"/>
          <p:cNvGrpSpPr/>
          <p:nvPr/>
        </p:nvGrpSpPr>
        <p:grpSpPr>
          <a:xfrm>
            <a:off x="6859218" y="2079819"/>
            <a:ext cx="1129785" cy="869400"/>
            <a:chOff x="3393293" y="2079819"/>
            <a:chExt cx="1129785" cy="869400"/>
          </a:xfrm>
        </p:grpSpPr>
        <p:sp>
          <p:nvSpPr>
            <p:cNvPr id="977" name="Google Shape;977;p41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8" name="Google Shape;978;p41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79" name="Google Shape;979;p41"/>
            <p:cNvCxnSpPr>
              <a:stCxn id="978" idx="0"/>
              <a:endCxn id="977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80" name="Google Shape;980;p41"/>
            <p:cNvSpPr/>
            <p:nvPr/>
          </p:nvSpPr>
          <p:spPr>
            <a:xfrm>
              <a:off x="3393293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81" name="Google Shape;981;p41"/>
            <p:cNvCxnSpPr>
              <a:stCxn id="980" idx="0"/>
              <a:endCxn id="977" idx="2"/>
            </p:cNvCxnSpPr>
            <p:nvPr/>
          </p:nvCxnSpPr>
          <p:spPr>
            <a:xfrm flipH="1" rot="10800000">
              <a:off x="3638543" y="2404719"/>
              <a:ext cx="316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Splitting: A Larger Example</a:t>
            </a:r>
            <a:endParaRPr/>
          </a:p>
        </p:txBody>
      </p:sp>
      <p:sp>
        <p:nvSpPr>
          <p:cNvPr id="987" name="Google Shape;98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8" name="Google Shape;988;p42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42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0" name="Google Shape;990;p42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991" name="Google Shape;991;p42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2" name="Google Shape;992;p42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3" name="Google Shape;993;p42"/>
          <p:cNvGrpSpPr/>
          <p:nvPr/>
        </p:nvGrpSpPr>
        <p:grpSpPr>
          <a:xfrm>
            <a:off x="2627229" y="2102925"/>
            <a:ext cx="919200" cy="411600"/>
            <a:chOff x="1895013" y="1950525"/>
            <a:chExt cx="919200" cy="411600"/>
          </a:xfrm>
        </p:grpSpPr>
        <p:cxnSp>
          <p:nvCxnSpPr>
            <p:cNvPr id="994" name="Google Shape;994;p42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95" name="Google Shape;995;p42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96" name="Google Shape;996;p42"/>
          <p:cNvGrpSpPr/>
          <p:nvPr/>
        </p:nvGrpSpPr>
        <p:grpSpPr>
          <a:xfrm>
            <a:off x="2660185" y="3783919"/>
            <a:ext cx="1223617" cy="869400"/>
            <a:chOff x="3299460" y="2079819"/>
            <a:chExt cx="1223617" cy="869400"/>
          </a:xfrm>
        </p:grpSpPr>
        <p:sp>
          <p:nvSpPr>
            <p:cNvPr id="997" name="Google Shape;997;p42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42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9" name="Google Shape;999;p42"/>
            <p:cNvCxnSpPr>
              <a:stCxn id="998" idx="0"/>
              <a:endCxn id="997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0" name="Google Shape;1000;p42"/>
            <p:cNvSpPr/>
            <p:nvPr/>
          </p:nvSpPr>
          <p:spPr>
            <a:xfrm>
              <a:off x="3299460" y="2624319"/>
              <a:ext cx="585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 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1" name="Google Shape;1001;p42"/>
            <p:cNvCxnSpPr>
              <a:stCxn id="1000" idx="0"/>
              <a:endCxn id="997" idx="2"/>
            </p:cNvCxnSpPr>
            <p:nvPr/>
          </p:nvCxnSpPr>
          <p:spPr>
            <a:xfrm flipH="1" rot="10800000">
              <a:off x="3592110" y="2404719"/>
              <a:ext cx="363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02" name="Google Shape;1002;p42"/>
          <p:cNvGrpSpPr/>
          <p:nvPr/>
        </p:nvGrpSpPr>
        <p:grpSpPr>
          <a:xfrm>
            <a:off x="5602425" y="2102925"/>
            <a:ext cx="919200" cy="411600"/>
            <a:chOff x="1895013" y="1950525"/>
            <a:chExt cx="919200" cy="411600"/>
          </a:xfrm>
        </p:grpSpPr>
        <p:cxnSp>
          <p:nvCxnSpPr>
            <p:cNvPr id="1003" name="Google Shape;1003;p42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4" name="Google Shape;1004;p42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flip(B)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5" name="Google Shape;1005;p42"/>
          <p:cNvGrpSpPr/>
          <p:nvPr/>
        </p:nvGrpSpPr>
        <p:grpSpPr>
          <a:xfrm>
            <a:off x="5260210" y="3783919"/>
            <a:ext cx="1585370" cy="869400"/>
            <a:chOff x="5260210" y="3783919"/>
            <a:chExt cx="1585370" cy="869400"/>
          </a:xfrm>
        </p:grpSpPr>
        <p:sp>
          <p:nvSpPr>
            <p:cNvPr id="1006" name="Google Shape;1006;p42"/>
            <p:cNvSpPr/>
            <p:nvPr/>
          </p:nvSpPr>
          <p:spPr>
            <a:xfrm>
              <a:off x="5760720" y="3783919"/>
              <a:ext cx="585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 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7" name="Google Shape;1007;p42"/>
            <p:cNvSpPr/>
            <p:nvPr/>
          </p:nvSpPr>
          <p:spPr>
            <a:xfrm flipH="1">
              <a:off x="644328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8" name="Google Shape;1008;p42"/>
            <p:cNvCxnSpPr>
              <a:stCxn id="1007" idx="0"/>
              <a:endCxn id="1006" idx="2"/>
            </p:cNvCxnSpPr>
            <p:nvPr/>
          </p:nvCxnSpPr>
          <p:spPr>
            <a:xfrm rot="10800000">
              <a:off x="6053430" y="4108819"/>
              <a:ext cx="5910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09" name="Google Shape;1009;p42"/>
            <p:cNvSpPr/>
            <p:nvPr/>
          </p:nvSpPr>
          <p:spPr>
            <a:xfrm>
              <a:off x="526021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0" name="Google Shape;1010;p42"/>
            <p:cNvCxnSpPr>
              <a:stCxn id="1009" idx="0"/>
              <a:endCxn id="1006" idx="2"/>
            </p:cNvCxnSpPr>
            <p:nvPr/>
          </p:nvCxnSpPr>
          <p:spPr>
            <a:xfrm flipH="1" rot="10800000">
              <a:off x="5461360" y="4108819"/>
              <a:ext cx="591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1" name="Google Shape;1011;p42"/>
            <p:cNvSpPr/>
            <p:nvPr/>
          </p:nvSpPr>
          <p:spPr>
            <a:xfrm flipH="1">
              <a:off x="585223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2" name="Google Shape;1012;p42"/>
            <p:cNvCxnSpPr>
              <a:stCxn id="1006" idx="2"/>
              <a:endCxn id="1011" idx="0"/>
            </p:cNvCxnSpPr>
            <p:nvPr/>
          </p:nvCxnSpPr>
          <p:spPr>
            <a:xfrm>
              <a:off x="6053370" y="4108819"/>
              <a:ext cx="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13" name="Google Shape;1013;p42"/>
          <p:cNvGrpSpPr/>
          <p:nvPr/>
        </p:nvGrpSpPr>
        <p:grpSpPr>
          <a:xfrm>
            <a:off x="1023568" y="1535319"/>
            <a:ext cx="1298860" cy="1413900"/>
            <a:chOff x="1031168" y="1535319"/>
            <a:chExt cx="1298860" cy="1413900"/>
          </a:xfrm>
        </p:grpSpPr>
        <p:sp>
          <p:nvSpPr>
            <p:cNvPr id="1014" name="Google Shape;1014;p42"/>
            <p:cNvSpPr/>
            <p:nvPr/>
          </p:nvSpPr>
          <p:spPr>
            <a:xfrm>
              <a:off x="1200243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5" name="Google Shape;1015;p42"/>
            <p:cNvSpPr/>
            <p:nvPr/>
          </p:nvSpPr>
          <p:spPr>
            <a:xfrm>
              <a:off x="1031168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6" name="Google Shape;1016;p42"/>
            <p:cNvCxnSpPr>
              <a:stCxn id="1015" idx="0"/>
              <a:endCxn id="1014" idx="2"/>
            </p:cNvCxnSpPr>
            <p:nvPr/>
          </p:nvCxnSpPr>
          <p:spPr>
            <a:xfrm flipH="1" rot="10800000">
              <a:off x="1186568" y="2404719"/>
              <a:ext cx="2589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17" name="Google Shape;1017;p42"/>
            <p:cNvSpPr/>
            <p:nvPr/>
          </p:nvSpPr>
          <p:spPr>
            <a:xfrm>
              <a:off x="1517055" y="1535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8" name="Google Shape;1018;p42"/>
            <p:cNvSpPr/>
            <p:nvPr/>
          </p:nvSpPr>
          <p:spPr>
            <a:xfrm flipH="1">
              <a:off x="1839527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19" name="Google Shape;1019;p42"/>
            <p:cNvCxnSpPr>
              <a:stCxn id="1018" idx="0"/>
              <a:endCxn id="1017" idx="2"/>
            </p:cNvCxnSpPr>
            <p:nvPr/>
          </p:nvCxnSpPr>
          <p:spPr>
            <a:xfrm rot="10800000">
              <a:off x="1762277" y="18602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42"/>
            <p:cNvCxnSpPr>
              <a:stCxn id="1014" idx="0"/>
              <a:endCxn id="1017" idx="2"/>
            </p:cNvCxnSpPr>
            <p:nvPr/>
          </p:nvCxnSpPr>
          <p:spPr>
            <a:xfrm flipH="1" rot="10800000">
              <a:off x="1445493" y="1860219"/>
              <a:ext cx="316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1" name="Google Shape;1021;p42"/>
          <p:cNvGrpSpPr/>
          <p:nvPr/>
        </p:nvGrpSpPr>
        <p:grpSpPr>
          <a:xfrm>
            <a:off x="4003618" y="1535319"/>
            <a:ext cx="1294003" cy="1413900"/>
            <a:chOff x="3706418" y="1535319"/>
            <a:chExt cx="1294003" cy="1413900"/>
          </a:xfrm>
        </p:grpSpPr>
        <p:sp>
          <p:nvSpPr>
            <p:cNvPr id="1022" name="Google Shape;1022;p42"/>
            <p:cNvSpPr/>
            <p:nvPr/>
          </p:nvSpPr>
          <p:spPr>
            <a:xfrm>
              <a:off x="3870830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42"/>
            <p:cNvSpPr/>
            <p:nvPr/>
          </p:nvSpPr>
          <p:spPr>
            <a:xfrm flipH="1">
              <a:off x="4220602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4" name="Google Shape;1024;p42"/>
            <p:cNvCxnSpPr>
              <a:stCxn id="1023" idx="0"/>
              <a:endCxn id="1022" idx="2"/>
            </p:cNvCxnSpPr>
            <p:nvPr/>
          </p:nvCxnSpPr>
          <p:spPr>
            <a:xfrm rot="10800000">
              <a:off x="4116202" y="2404719"/>
              <a:ext cx="2598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5" name="Google Shape;1025;p42"/>
            <p:cNvSpPr/>
            <p:nvPr/>
          </p:nvSpPr>
          <p:spPr>
            <a:xfrm>
              <a:off x="3706418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6" name="Google Shape;1026;p42"/>
            <p:cNvCxnSpPr>
              <a:stCxn id="1025" idx="0"/>
              <a:endCxn id="1022" idx="2"/>
            </p:cNvCxnSpPr>
            <p:nvPr/>
          </p:nvCxnSpPr>
          <p:spPr>
            <a:xfrm flipH="1" rot="10800000">
              <a:off x="3861818" y="2404719"/>
              <a:ext cx="2544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7" name="Google Shape;1027;p42"/>
            <p:cNvSpPr/>
            <p:nvPr/>
          </p:nvSpPr>
          <p:spPr>
            <a:xfrm>
              <a:off x="4187449" y="1535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42"/>
            <p:cNvSpPr/>
            <p:nvPr/>
          </p:nvSpPr>
          <p:spPr>
            <a:xfrm flipH="1">
              <a:off x="4509921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9" name="Google Shape;1029;p42"/>
            <p:cNvCxnSpPr>
              <a:stCxn id="1028" idx="0"/>
              <a:endCxn id="1027" idx="2"/>
            </p:cNvCxnSpPr>
            <p:nvPr/>
          </p:nvCxnSpPr>
          <p:spPr>
            <a:xfrm rot="10800000">
              <a:off x="4432671" y="18602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42"/>
            <p:cNvCxnSpPr>
              <a:stCxn id="1022" idx="0"/>
              <a:endCxn id="1027" idx="2"/>
            </p:cNvCxnSpPr>
            <p:nvPr/>
          </p:nvCxnSpPr>
          <p:spPr>
            <a:xfrm flipH="1" rot="10800000">
              <a:off x="4116080" y="1860219"/>
              <a:ext cx="316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1" name="Google Shape;1031;p42"/>
          <p:cNvSpPr/>
          <p:nvPr/>
        </p:nvSpPr>
        <p:spPr>
          <a:xfrm>
            <a:off x="7283625" y="2080113"/>
            <a:ext cx="3657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</a:t>
            </a:r>
            <a:r>
              <a:rPr lang="en"/>
              <a:t>Design </a:t>
            </a:r>
            <a:r>
              <a:rPr lang="en"/>
              <a:t>Process</a:t>
            </a:r>
            <a:endParaRPr/>
          </a:p>
        </p:txBody>
      </p:sp>
      <p:sp>
        <p:nvSpPr>
          <p:cNvPr id="100" name="Google Shape;10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Hypothesize</a:t>
            </a:r>
            <a:r>
              <a:rPr lang="en"/>
              <a:t>. How does an invariant affect the behavior for each operation?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Identify</a:t>
            </a:r>
            <a:r>
              <a:rPr lang="en"/>
              <a:t>. What strategies have we used before? What examples can we apply?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Plan</a:t>
            </a:r>
            <a:r>
              <a:rPr lang="en"/>
              <a:t>. Propose a new way from findings.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Analyze</a:t>
            </a:r>
            <a:r>
              <a:rPr lang="en"/>
              <a:t>. Does the plan do the job? What are potential problems with the plan?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Create</a:t>
            </a:r>
            <a:r>
              <a:rPr lang="en"/>
              <a:t>. Implement the plan.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Evaluate</a:t>
            </a:r>
            <a:r>
              <a:rPr lang="en"/>
              <a:t>. Check implemented plan.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4729800" y="1152475"/>
            <a:ext cx="3950100" cy="1371600"/>
          </a:xfrm>
          <a:prstGeom prst="roundRect">
            <a:avLst>
              <a:gd fmla="val 10979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Binary Search Tree Invariant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every node X in the tree: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keys in the left subtree ≺ X’s key.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keys in the right subtree ≻ X’s key.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4729800" y="2981275"/>
            <a:ext cx="3950100" cy="1371600"/>
          </a:xfrm>
          <a:prstGeom prst="roundRect">
            <a:avLst>
              <a:gd fmla="val 10979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B-Tree Invariants</a:t>
            </a:r>
            <a:r>
              <a:rPr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leaves must be the same depth from the root. A non-leaf node with k items must have exactly k + 1 non-null children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 rot="5400000">
            <a:off x="6430500" y="2482485"/>
            <a:ext cx="548700" cy="5487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0" scaled="0"/>
          </a:gra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Programming, Problem Solving, and Self-Awareness: Effects of Explicit Guidance (Loksa et al./CHI ‘16)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5698950" y="2592625"/>
            <a:ext cx="20118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Iterative Refinement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Splitting: A Larger Example</a:t>
            </a:r>
            <a:endParaRPr/>
          </a:p>
        </p:txBody>
      </p:sp>
      <p:sp>
        <p:nvSpPr>
          <p:cNvPr id="1037" name="Google Shape;10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8" name="Google Shape;1038;p4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43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40" name="Google Shape;1040;p43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1041" name="Google Shape;1041;p43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2" name="Google Shape;1042;p43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3" name="Google Shape;1043;p43"/>
          <p:cNvGrpSpPr/>
          <p:nvPr/>
        </p:nvGrpSpPr>
        <p:grpSpPr>
          <a:xfrm>
            <a:off x="2627229" y="2102925"/>
            <a:ext cx="919200" cy="411600"/>
            <a:chOff x="1895013" y="1950525"/>
            <a:chExt cx="919200" cy="411600"/>
          </a:xfrm>
        </p:grpSpPr>
        <p:cxnSp>
          <p:nvCxnSpPr>
            <p:cNvPr id="1044" name="Google Shape;1044;p43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45" name="Google Shape;1045;p43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add(C)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6" name="Google Shape;1046;p43"/>
          <p:cNvGrpSpPr/>
          <p:nvPr/>
        </p:nvGrpSpPr>
        <p:grpSpPr>
          <a:xfrm>
            <a:off x="2660185" y="3783919"/>
            <a:ext cx="1223617" cy="869400"/>
            <a:chOff x="3299460" y="2079819"/>
            <a:chExt cx="1223617" cy="869400"/>
          </a:xfrm>
        </p:grpSpPr>
        <p:sp>
          <p:nvSpPr>
            <p:cNvPr id="1047" name="Google Shape;1047;p43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8" name="Google Shape;1048;p43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9" name="Google Shape;1049;p43"/>
            <p:cNvCxnSpPr>
              <a:stCxn id="1048" idx="0"/>
              <a:endCxn id="1047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0" name="Google Shape;1050;p43"/>
            <p:cNvSpPr/>
            <p:nvPr/>
          </p:nvSpPr>
          <p:spPr>
            <a:xfrm>
              <a:off x="3299460" y="2624319"/>
              <a:ext cx="585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 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1" name="Google Shape;1051;p43"/>
            <p:cNvCxnSpPr>
              <a:stCxn id="1050" idx="0"/>
              <a:endCxn id="1047" idx="2"/>
            </p:cNvCxnSpPr>
            <p:nvPr/>
          </p:nvCxnSpPr>
          <p:spPr>
            <a:xfrm flipH="1" rot="10800000">
              <a:off x="3592110" y="2404719"/>
              <a:ext cx="363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2" name="Google Shape;1052;p43"/>
          <p:cNvGrpSpPr/>
          <p:nvPr/>
        </p:nvGrpSpPr>
        <p:grpSpPr>
          <a:xfrm>
            <a:off x="5602425" y="2102925"/>
            <a:ext cx="919200" cy="411600"/>
            <a:chOff x="1895013" y="1950525"/>
            <a:chExt cx="919200" cy="411600"/>
          </a:xfrm>
        </p:grpSpPr>
        <p:cxnSp>
          <p:nvCxnSpPr>
            <p:cNvPr id="1053" name="Google Shape;1053;p43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4" name="Google Shape;1054;p43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flip(B)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5" name="Google Shape;1055;p43"/>
          <p:cNvGrpSpPr/>
          <p:nvPr/>
        </p:nvGrpSpPr>
        <p:grpSpPr>
          <a:xfrm>
            <a:off x="5260210" y="3783919"/>
            <a:ext cx="1585370" cy="869400"/>
            <a:chOff x="5260210" y="3783919"/>
            <a:chExt cx="1585370" cy="869400"/>
          </a:xfrm>
        </p:grpSpPr>
        <p:sp>
          <p:nvSpPr>
            <p:cNvPr id="1056" name="Google Shape;1056;p43"/>
            <p:cNvSpPr/>
            <p:nvPr/>
          </p:nvSpPr>
          <p:spPr>
            <a:xfrm>
              <a:off x="5760720" y="3783919"/>
              <a:ext cx="585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 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7" name="Google Shape;1057;p43"/>
            <p:cNvSpPr/>
            <p:nvPr/>
          </p:nvSpPr>
          <p:spPr>
            <a:xfrm flipH="1">
              <a:off x="644328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58" name="Google Shape;1058;p43"/>
            <p:cNvCxnSpPr>
              <a:stCxn id="1057" idx="0"/>
              <a:endCxn id="1056" idx="2"/>
            </p:cNvCxnSpPr>
            <p:nvPr/>
          </p:nvCxnSpPr>
          <p:spPr>
            <a:xfrm rot="10800000">
              <a:off x="6053430" y="4108819"/>
              <a:ext cx="5910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9" name="Google Shape;1059;p43"/>
            <p:cNvSpPr/>
            <p:nvPr/>
          </p:nvSpPr>
          <p:spPr>
            <a:xfrm>
              <a:off x="526021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0" name="Google Shape;1060;p43"/>
            <p:cNvCxnSpPr>
              <a:stCxn id="1059" idx="0"/>
              <a:endCxn id="1056" idx="2"/>
            </p:cNvCxnSpPr>
            <p:nvPr/>
          </p:nvCxnSpPr>
          <p:spPr>
            <a:xfrm flipH="1" rot="10800000">
              <a:off x="5461360" y="4108819"/>
              <a:ext cx="591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1" name="Google Shape;1061;p43"/>
            <p:cNvSpPr/>
            <p:nvPr/>
          </p:nvSpPr>
          <p:spPr>
            <a:xfrm flipH="1">
              <a:off x="5851743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2" name="Google Shape;1062;p43"/>
            <p:cNvCxnSpPr>
              <a:stCxn id="1056" idx="2"/>
              <a:endCxn id="1061" idx="0"/>
            </p:cNvCxnSpPr>
            <p:nvPr/>
          </p:nvCxnSpPr>
          <p:spPr>
            <a:xfrm flipH="1">
              <a:off x="6052770" y="4108819"/>
              <a:ext cx="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3" name="Google Shape;1063;p43"/>
          <p:cNvGrpSpPr/>
          <p:nvPr/>
        </p:nvGrpSpPr>
        <p:grpSpPr>
          <a:xfrm>
            <a:off x="1023568" y="1535319"/>
            <a:ext cx="1298860" cy="1413900"/>
            <a:chOff x="1031168" y="1535319"/>
            <a:chExt cx="1298860" cy="1413900"/>
          </a:xfrm>
        </p:grpSpPr>
        <p:sp>
          <p:nvSpPr>
            <p:cNvPr id="1064" name="Google Shape;1064;p43"/>
            <p:cNvSpPr/>
            <p:nvPr/>
          </p:nvSpPr>
          <p:spPr>
            <a:xfrm>
              <a:off x="1200243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43"/>
            <p:cNvSpPr/>
            <p:nvPr/>
          </p:nvSpPr>
          <p:spPr>
            <a:xfrm>
              <a:off x="1031168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6" name="Google Shape;1066;p43"/>
            <p:cNvCxnSpPr>
              <a:stCxn id="1065" idx="0"/>
              <a:endCxn id="1064" idx="2"/>
            </p:cNvCxnSpPr>
            <p:nvPr/>
          </p:nvCxnSpPr>
          <p:spPr>
            <a:xfrm flipH="1" rot="10800000">
              <a:off x="1186568" y="2404719"/>
              <a:ext cx="2589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67" name="Google Shape;1067;p43"/>
            <p:cNvSpPr/>
            <p:nvPr/>
          </p:nvSpPr>
          <p:spPr>
            <a:xfrm>
              <a:off x="1517055" y="1535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8" name="Google Shape;1068;p43"/>
            <p:cNvSpPr/>
            <p:nvPr/>
          </p:nvSpPr>
          <p:spPr>
            <a:xfrm flipH="1">
              <a:off x="1839527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69" name="Google Shape;1069;p43"/>
            <p:cNvCxnSpPr>
              <a:stCxn id="1068" idx="0"/>
              <a:endCxn id="1067" idx="2"/>
            </p:cNvCxnSpPr>
            <p:nvPr/>
          </p:nvCxnSpPr>
          <p:spPr>
            <a:xfrm rot="10800000">
              <a:off x="1762277" y="18602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43"/>
            <p:cNvCxnSpPr>
              <a:stCxn id="1064" idx="0"/>
              <a:endCxn id="1067" idx="2"/>
            </p:cNvCxnSpPr>
            <p:nvPr/>
          </p:nvCxnSpPr>
          <p:spPr>
            <a:xfrm flipH="1" rot="10800000">
              <a:off x="1445493" y="1860219"/>
              <a:ext cx="316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1" name="Google Shape;1071;p43"/>
          <p:cNvGrpSpPr/>
          <p:nvPr/>
        </p:nvGrpSpPr>
        <p:grpSpPr>
          <a:xfrm>
            <a:off x="4003618" y="1535319"/>
            <a:ext cx="1294003" cy="1413900"/>
            <a:chOff x="3706418" y="1535319"/>
            <a:chExt cx="1294003" cy="1413900"/>
          </a:xfrm>
        </p:grpSpPr>
        <p:sp>
          <p:nvSpPr>
            <p:cNvPr id="1072" name="Google Shape;1072;p43"/>
            <p:cNvSpPr/>
            <p:nvPr/>
          </p:nvSpPr>
          <p:spPr>
            <a:xfrm>
              <a:off x="3870830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3" name="Google Shape;1073;p43"/>
            <p:cNvSpPr/>
            <p:nvPr/>
          </p:nvSpPr>
          <p:spPr>
            <a:xfrm flipH="1">
              <a:off x="4220602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4" name="Google Shape;1074;p43"/>
            <p:cNvCxnSpPr>
              <a:stCxn id="1073" idx="0"/>
              <a:endCxn id="1072" idx="2"/>
            </p:cNvCxnSpPr>
            <p:nvPr/>
          </p:nvCxnSpPr>
          <p:spPr>
            <a:xfrm rot="10800000">
              <a:off x="4116202" y="2404719"/>
              <a:ext cx="2598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5" name="Google Shape;1075;p43"/>
            <p:cNvSpPr/>
            <p:nvPr/>
          </p:nvSpPr>
          <p:spPr>
            <a:xfrm>
              <a:off x="3706418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6" name="Google Shape;1076;p43"/>
            <p:cNvCxnSpPr>
              <a:stCxn id="1075" idx="0"/>
              <a:endCxn id="1072" idx="2"/>
            </p:cNvCxnSpPr>
            <p:nvPr/>
          </p:nvCxnSpPr>
          <p:spPr>
            <a:xfrm flipH="1" rot="10800000">
              <a:off x="3861818" y="2404719"/>
              <a:ext cx="2544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77" name="Google Shape;1077;p43"/>
            <p:cNvSpPr/>
            <p:nvPr/>
          </p:nvSpPr>
          <p:spPr>
            <a:xfrm>
              <a:off x="4187449" y="1535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43"/>
            <p:cNvSpPr/>
            <p:nvPr/>
          </p:nvSpPr>
          <p:spPr>
            <a:xfrm flipH="1">
              <a:off x="4509921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79" name="Google Shape;1079;p43"/>
            <p:cNvCxnSpPr>
              <a:stCxn id="1078" idx="0"/>
              <a:endCxn id="1077" idx="2"/>
            </p:cNvCxnSpPr>
            <p:nvPr/>
          </p:nvCxnSpPr>
          <p:spPr>
            <a:xfrm rot="10800000">
              <a:off x="4432671" y="18602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" name="Google Shape;1080;p43"/>
            <p:cNvCxnSpPr>
              <a:stCxn id="1072" idx="0"/>
              <a:endCxn id="1077" idx="2"/>
            </p:cNvCxnSpPr>
            <p:nvPr/>
          </p:nvCxnSpPr>
          <p:spPr>
            <a:xfrm flipH="1" rot="10800000">
              <a:off x="4116080" y="1860219"/>
              <a:ext cx="316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1" name="Google Shape;1081;p43"/>
          <p:cNvGrpSpPr/>
          <p:nvPr/>
        </p:nvGrpSpPr>
        <p:grpSpPr>
          <a:xfrm>
            <a:off x="6978818" y="1535319"/>
            <a:ext cx="1294003" cy="1413900"/>
            <a:chOff x="3706418" y="1535319"/>
            <a:chExt cx="1294003" cy="1413900"/>
          </a:xfrm>
        </p:grpSpPr>
        <p:sp>
          <p:nvSpPr>
            <p:cNvPr id="1082" name="Google Shape;1082;p43"/>
            <p:cNvSpPr/>
            <p:nvPr/>
          </p:nvSpPr>
          <p:spPr>
            <a:xfrm>
              <a:off x="3870830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3" name="Google Shape;1083;p43"/>
            <p:cNvSpPr/>
            <p:nvPr/>
          </p:nvSpPr>
          <p:spPr>
            <a:xfrm flipH="1">
              <a:off x="4220602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4" name="Google Shape;1084;p43"/>
            <p:cNvCxnSpPr>
              <a:stCxn id="1083" idx="0"/>
              <a:endCxn id="1082" idx="2"/>
            </p:cNvCxnSpPr>
            <p:nvPr/>
          </p:nvCxnSpPr>
          <p:spPr>
            <a:xfrm rot="10800000">
              <a:off x="4116202" y="2404719"/>
              <a:ext cx="259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5" name="Google Shape;1085;p43"/>
            <p:cNvSpPr/>
            <p:nvPr/>
          </p:nvSpPr>
          <p:spPr>
            <a:xfrm>
              <a:off x="3706418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6" name="Google Shape;1086;p43"/>
            <p:cNvCxnSpPr>
              <a:stCxn id="1085" idx="0"/>
              <a:endCxn id="1082" idx="2"/>
            </p:cNvCxnSpPr>
            <p:nvPr/>
          </p:nvCxnSpPr>
          <p:spPr>
            <a:xfrm flipH="1" rot="10800000">
              <a:off x="3861818" y="2404719"/>
              <a:ext cx="2544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7" name="Google Shape;1087;p43"/>
            <p:cNvSpPr/>
            <p:nvPr/>
          </p:nvSpPr>
          <p:spPr>
            <a:xfrm>
              <a:off x="4187449" y="1535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43"/>
            <p:cNvSpPr/>
            <p:nvPr/>
          </p:nvSpPr>
          <p:spPr>
            <a:xfrm flipH="1">
              <a:off x="4509921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89" name="Google Shape;1089;p43"/>
            <p:cNvCxnSpPr>
              <a:stCxn id="1088" idx="0"/>
              <a:endCxn id="1087" idx="2"/>
            </p:cNvCxnSpPr>
            <p:nvPr/>
          </p:nvCxnSpPr>
          <p:spPr>
            <a:xfrm rot="10800000">
              <a:off x="4432671" y="18602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43"/>
            <p:cNvCxnSpPr>
              <a:stCxn id="1082" idx="0"/>
              <a:endCxn id="1087" idx="2"/>
            </p:cNvCxnSpPr>
            <p:nvPr/>
          </p:nvCxnSpPr>
          <p:spPr>
            <a:xfrm flipH="1" rot="10800000">
              <a:off x="4116080" y="1860219"/>
              <a:ext cx="3165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91" name="Google Shape;1091;p43"/>
          <p:cNvSpPr/>
          <p:nvPr/>
        </p:nvSpPr>
        <p:spPr>
          <a:xfrm flipH="1">
            <a:off x="5789579" y="1535331"/>
            <a:ext cx="1234500" cy="640200"/>
          </a:xfrm>
          <a:prstGeom prst="wedgeRoundRectCallout">
            <a:avLst>
              <a:gd fmla="val -54685" name="adj1"/>
              <a:gd fmla="val 21017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Parent link flips too!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Splitting: Cascading Balance</a:t>
            </a:r>
            <a:endParaRPr/>
          </a:p>
        </p:txBody>
      </p:sp>
      <p:sp>
        <p:nvSpPr>
          <p:cNvPr id="1097" name="Google Shape;109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8" name="Google Shape;1098;p4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99" name="Google Shape;1099;p44"/>
          <p:cNvGrpSpPr/>
          <p:nvPr/>
        </p:nvGrpSpPr>
        <p:grpSpPr>
          <a:xfrm>
            <a:off x="1192643" y="1535319"/>
            <a:ext cx="1129785" cy="1413900"/>
            <a:chOff x="1192643" y="1535319"/>
            <a:chExt cx="1129785" cy="1413900"/>
          </a:xfrm>
        </p:grpSpPr>
        <p:sp>
          <p:nvSpPr>
            <p:cNvPr id="1100" name="Google Shape;1100;p44"/>
            <p:cNvSpPr/>
            <p:nvPr/>
          </p:nvSpPr>
          <p:spPr>
            <a:xfrm>
              <a:off x="1192643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44"/>
            <p:cNvSpPr/>
            <p:nvPr/>
          </p:nvSpPr>
          <p:spPr>
            <a:xfrm>
              <a:off x="1739068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2" name="Google Shape;1102;p44"/>
            <p:cNvCxnSpPr>
              <a:stCxn id="1101" idx="0"/>
              <a:endCxn id="1103" idx="2"/>
            </p:cNvCxnSpPr>
            <p:nvPr/>
          </p:nvCxnSpPr>
          <p:spPr>
            <a:xfrm flipH="1" rot="10800000">
              <a:off x="1894468" y="2404719"/>
              <a:ext cx="1827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4" name="Google Shape;1104;p44"/>
            <p:cNvSpPr/>
            <p:nvPr/>
          </p:nvSpPr>
          <p:spPr>
            <a:xfrm>
              <a:off x="1509455" y="1535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44"/>
            <p:cNvSpPr/>
            <p:nvPr/>
          </p:nvSpPr>
          <p:spPr>
            <a:xfrm flipH="1">
              <a:off x="1831927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5" name="Google Shape;1105;p44"/>
            <p:cNvCxnSpPr>
              <a:stCxn id="1103" idx="0"/>
              <a:endCxn id="1104" idx="2"/>
            </p:cNvCxnSpPr>
            <p:nvPr/>
          </p:nvCxnSpPr>
          <p:spPr>
            <a:xfrm rot="10800000">
              <a:off x="1754677" y="18602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44"/>
            <p:cNvCxnSpPr>
              <a:stCxn id="1100" idx="0"/>
              <a:endCxn id="1104" idx="2"/>
            </p:cNvCxnSpPr>
            <p:nvPr/>
          </p:nvCxnSpPr>
          <p:spPr>
            <a:xfrm flipH="1" rot="10800000">
              <a:off x="1437893" y="1860219"/>
              <a:ext cx="316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7" name="Google Shape;1107;p44"/>
          <p:cNvGrpSpPr/>
          <p:nvPr/>
        </p:nvGrpSpPr>
        <p:grpSpPr>
          <a:xfrm>
            <a:off x="3851218" y="1211544"/>
            <a:ext cx="1739385" cy="1958400"/>
            <a:chOff x="887843" y="1535319"/>
            <a:chExt cx="1739385" cy="1958400"/>
          </a:xfrm>
        </p:grpSpPr>
        <p:sp>
          <p:nvSpPr>
            <p:cNvPr id="1108" name="Google Shape;1108;p44"/>
            <p:cNvSpPr/>
            <p:nvPr/>
          </p:nvSpPr>
          <p:spPr>
            <a:xfrm>
              <a:off x="887843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44"/>
            <p:cNvSpPr/>
            <p:nvPr/>
          </p:nvSpPr>
          <p:spPr>
            <a:xfrm>
              <a:off x="2043868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0" name="Google Shape;1110;p44"/>
            <p:cNvCxnSpPr>
              <a:stCxn id="1109" idx="0"/>
              <a:endCxn id="1111" idx="2"/>
            </p:cNvCxnSpPr>
            <p:nvPr/>
          </p:nvCxnSpPr>
          <p:spPr>
            <a:xfrm flipH="1" rot="10800000">
              <a:off x="2199268" y="2404719"/>
              <a:ext cx="1827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2" name="Google Shape;1112;p44"/>
            <p:cNvSpPr/>
            <p:nvPr/>
          </p:nvSpPr>
          <p:spPr>
            <a:xfrm>
              <a:off x="1509455" y="1535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1" name="Google Shape;1111;p44"/>
            <p:cNvSpPr/>
            <p:nvPr/>
          </p:nvSpPr>
          <p:spPr>
            <a:xfrm flipH="1">
              <a:off x="2136727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3" name="Google Shape;1113;p44"/>
            <p:cNvCxnSpPr>
              <a:stCxn id="1111" idx="0"/>
              <a:endCxn id="1112" idx="2"/>
            </p:cNvCxnSpPr>
            <p:nvPr/>
          </p:nvCxnSpPr>
          <p:spPr>
            <a:xfrm rot="10800000">
              <a:off x="1754677" y="1860219"/>
              <a:ext cx="627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44"/>
            <p:cNvCxnSpPr>
              <a:stCxn id="1108" idx="0"/>
              <a:endCxn id="1112" idx="2"/>
            </p:cNvCxnSpPr>
            <p:nvPr/>
          </p:nvCxnSpPr>
          <p:spPr>
            <a:xfrm flipH="1" rot="10800000">
              <a:off x="1133093" y="1860219"/>
              <a:ext cx="621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5" name="Google Shape;1115;p44"/>
            <p:cNvSpPr/>
            <p:nvPr/>
          </p:nvSpPr>
          <p:spPr>
            <a:xfrm>
              <a:off x="1861168" y="31688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6" name="Google Shape;1116;p44"/>
            <p:cNvCxnSpPr>
              <a:stCxn id="1115" idx="0"/>
              <a:endCxn id="1109" idx="2"/>
            </p:cNvCxnSpPr>
            <p:nvPr/>
          </p:nvCxnSpPr>
          <p:spPr>
            <a:xfrm flipH="1" rot="10800000">
              <a:off x="2016568" y="2949219"/>
              <a:ext cx="1827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7" name="Google Shape;1117;p44"/>
          <p:cNvGrpSpPr/>
          <p:nvPr/>
        </p:nvGrpSpPr>
        <p:grpSpPr>
          <a:xfrm>
            <a:off x="2627229" y="2102925"/>
            <a:ext cx="919200" cy="411600"/>
            <a:chOff x="1895013" y="1950525"/>
            <a:chExt cx="919200" cy="411600"/>
          </a:xfrm>
        </p:grpSpPr>
        <p:cxnSp>
          <p:nvCxnSpPr>
            <p:cNvPr id="1118" name="Google Shape;1118;p44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9" name="Google Shape;1119;p44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add(E)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0" name="Google Shape;1120;p44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1" name="Google Shape;1121;p44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1122" name="Google Shape;1122;p44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23" name="Google Shape;1123;p44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add(E)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4" name="Google Shape;1124;p44"/>
          <p:cNvGrpSpPr/>
          <p:nvPr/>
        </p:nvGrpSpPr>
        <p:grpSpPr>
          <a:xfrm>
            <a:off x="2736385" y="3783919"/>
            <a:ext cx="1147417" cy="869400"/>
            <a:chOff x="3375660" y="2079819"/>
            <a:chExt cx="1147417" cy="869400"/>
          </a:xfrm>
        </p:grpSpPr>
        <p:sp>
          <p:nvSpPr>
            <p:cNvPr id="1125" name="Google Shape;1125;p44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6" name="Google Shape;1126;p44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 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7" name="Google Shape;1127;p44"/>
            <p:cNvCxnSpPr>
              <a:stCxn id="1126" idx="0"/>
              <a:endCxn id="1125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8" name="Google Shape;1128;p44"/>
            <p:cNvSpPr/>
            <p:nvPr/>
          </p:nvSpPr>
          <p:spPr>
            <a:xfrm>
              <a:off x="3375660" y="2624319"/>
              <a:ext cx="493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9" name="Google Shape;1129;p44"/>
            <p:cNvCxnSpPr>
              <a:stCxn id="1128" idx="0"/>
              <a:endCxn id="1125" idx="2"/>
            </p:cNvCxnSpPr>
            <p:nvPr/>
          </p:nvCxnSpPr>
          <p:spPr>
            <a:xfrm flipH="1" rot="10800000">
              <a:off x="3622560" y="2404719"/>
              <a:ext cx="3327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0" name="Google Shape;1130;p44"/>
          <p:cNvGrpSpPr/>
          <p:nvPr/>
        </p:nvGrpSpPr>
        <p:grpSpPr>
          <a:xfrm>
            <a:off x="5260210" y="3783919"/>
            <a:ext cx="1585370" cy="869400"/>
            <a:chOff x="5260210" y="3783919"/>
            <a:chExt cx="1585370" cy="869400"/>
          </a:xfrm>
        </p:grpSpPr>
        <p:sp>
          <p:nvSpPr>
            <p:cNvPr id="1131" name="Google Shape;1131;p44"/>
            <p:cNvSpPr/>
            <p:nvPr/>
          </p:nvSpPr>
          <p:spPr>
            <a:xfrm>
              <a:off x="5760720" y="3783919"/>
              <a:ext cx="585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 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44"/>
            <p:cNvSpPr/>
            <p:nvPr/>
          </p:nvSpPr>
          <p:spPr>
            <a:xfrm flipH="1">
              <a:off x="644328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3" name="Google Shape;1133;p44"/>
            <p:cNvCxnSpPr>
              <a:stCxn id="1132" idx="0"/>
              <a:endCxn id="1131" idx="2"/>
            </p:cNvCxnSpPr>
            <p:nvPr/>
          </p:nvCxnSpPr>
          <p:spPr>
            <a:xfrm rot="10800000">
              <a:off x="6053430" y="4108819"/>
              <a:ext cx="5910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4" name="Google Shape;1134;p44"/>
            <p:cNvSpPr/>
            <p:nvPr/>
          </p:nvSpPr>
          <p:spPr>
            <a:xfrm>
              <a:off x="526021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5" name="Google Shape;1135;p44"/>
            <p:cNvCxnSpPr>
              <a:stCxn id="1134" idx="0"/>
              <a:endCxn id="1131" idx="2"/>
            </p:cNvCxnSpPr>
            <p:nvPr/>
          </p:nvCxnSpPr>
          <p:spPr>
            <a:xfrm flipH="1" rot="10800000">
              <a:off x="5461360" y="4108819"/>
              <a:ext cx="591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6" name="Google Shape;1136;p44"/>
            <p:cNvSpPr/>
            <p:nvPr/>
          </p:nvSpPr>
          <p:spPr>
            <a:xfrm flipH="1">
              <a:off x="5851743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37" name="Google Shape;1137;p44"/>
            <p:cNvCxnSpPr>
              <a:stCxn id="1131" idx="2"/>
              <a:endCxn id="1136" idx="0"/>
            </p:cNvCxnSpPr>
            <p:nvPr/>
          </p:nvCxnSpPr>
          <p:spPr>
            <a:xfrm flipH="1">
              <a:off x="6052770" y="4108819"/>
              <a:ext cx="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38" name="Google Shape;1138;p44"/>
          <p:cNvCxnSpPr/>
          <p:nvPr/>
        </p:nvCxnSpPr>
        <p:spPr>
          <a:xfrm>
            <a:off x="5895400" y="2514525"/>
            <a:ext cx="919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9" name="Google Shape;1139;p44"/>
          <p:cNvSpPr/>
          <p:nvPr/>
        </p:nvSpPr>
        <p:spPr>
          <a:xfrm>
            <a:off x="6147688" y="2285913"/>
            <a:ext cx="3657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Splitting: Cascading Balance</a:t>
            </a:r>
            <a:endParaRPr/>
          </a:p>
        </p:txBody>
      </p:sp>
      <p:sp>
        <p:nvSpPr>
          <p:cNvPr id="1145" name="Google Shape;114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6" name="Google Shape;1146;p45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47" name="Google Shape;1147;p45"/>
          <p:cNvGrpSpPr/>
          <p:nvPr/>
        </p:nvGrpSpPr>
        <p:grpSpPr>
          <a:xfrm>
            <a:off x="527368" y="1211544"/>
            <a:ext cx="1434585" cy="1958400"/>
            <a:chOff x="1192643" y="1535319"/>
            <a:chExt cx="1434585" cy="1958400"/>
          </a:xfrm>
        </p:grpSpPr>
        <p:sp>
          <p:nvSpPr>
            <p:cNvPr id="1148" name="Google Shape;1148;p45"/>
            <p:cNvSpPr/>
            <p:nvPr/>
          </p:nvSpPr>
          <p:spPr>
            <a:xfrm>
              <a:off x="1192643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9" name="Google Shape;1149;p45"/>
            <p:cNvSpPr/>
            <p:nvPr/>
          </p:nvSpPr>
          <p:spPr>
            <a:xfrm>
              <a:off x="2043868" y="26243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0" name="Google Shape;1150;p45"/>
            <p:cNvCxnSpPr>
              <a:stCxn id="1149" idx="0"/>
              <a:endCxn id="1151" idx="2"/>
            </p:cNvCxnSpPr>
            <p:nvPr/>
          </p:nvCxnSpPr>
          <p:spPr>
            <a:xfrm flipH="1" rot="10800000">
              <a:off x="2199268" y="2404719"/>
              <a:ext cx="1827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2" name="Google Shape;1152;p45"/>
            <p:cNvSpPr/>
            <p:nvPr/>
          </p:nvSpPr>
          <p:spPr>
            <a:xfrm>
              <a:off x="1509455" y="1535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1" name="Google Shape;1151;p45"/>
            <p:cNvSpPr/>
            <p:nvPr/>
          </p:nvSpPr>
          <p:spPr>
            <a:xfrm flipH="1">
              <a:off x="2136727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3" name="Google Shape;1153;p45"/>
            <p:cNvCxnSpPr>
              <a:stCxn id="1151" idx="0"/>
              <a:endCxn id="1152" idx="2"/>
            </p:cNvCxnSpPr>
            <p:nvPr/>
          </p:nvCxnSpPr>
          <p:spPr>
            <a:xfrm rot="10800000">
              <a:off x="1754677" y="1860219"/>
              <a:ext cx="627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4" name="Google Shape;1154;p45"/>
            <p:cNvCxnSpPr>
              <a:stCxn id="1148" idx="0"/>
              <a:endCxn id="1152" idx="2"/>
            </p:cNvCxnSpPr>
            <p:nvPr/>
          </p:nvCxnSpPr>
          <p:spPr>
            <a:xfrm flipH="1" rot="10800000">
              <a:off x="1437893" y="1860219"/>
              <a:ext cx="316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5" name="Google Shape;1155;p45"/>
            <p:cNvSpPr/>
            <p:nvPr/>
          </p:nvSpPr>
          <p:spPr>
            <a:xfrm>
              <a:off x="1861168" y="3168819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56" name="Google Shape;1156;p45"/>
            <p:cNvCxnSpPr>
              <a:stCxn id="1155" idx="0"/>
              <a:endCxn id="1149" idx="2"/>
            </p:cNvCxnSpPr>
            <p:nvPr/>
          </p:nvCxnSpPr>
          <p:spPr>
            <a:xfrm flipH="1" rot="10800000">
              <a:off x="2016568" y="2949219"/>
              <a:ext cx="1827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57" name="Google Shape;1157;p45"/>
          <p:cNvGrpSpPr/>
          <p:nvPr/>
        </p:nvGrpSpPr>
        <p:grpSpPr>
          <a:xfrm>
            <a:off x="403145" y="2102925"/>
            <a:ext cx="919200" cy="411600"/>
            <a:chOff x="1895013" y="1950525"/>
            <a:chExt cx="919200" cy="411600"/>
          </a:xfrm>
        </p:grpSpPr>
        <p:cxnSp>
          <p:nvCxnSpPr>
            <p:cNvPr id="1158" name="Google Shape;1158;p45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59" name="Google Shape;1159;p45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add(E)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60" name="Google Shape;1160;p45"/>
          <p:cNvSpPr/>
          <p:nvPr/>
        </p:nvSpPr>
        <p:spPr>
          <a:xfrm>
            <a:off x="540300" y="3532825"/>
            <a:ext cx="8063400" cy="1371600"/>
          </a:xfrm>
          <a:prstGeom prst="roundRect">
            <a:avLst>
              <a:gd fmla="val 10979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2-3 Tree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1" name="Google Shape;1161;p45"/>
          <p:cNvGrpSpPr/>
          <p:nvPr/>
        </p:nvGrpSpPr>
        <p:grpSpPr>
          <a:xfrm>
            <a:off x="4112388" y="3813048"/>
            <a:ext cx="919200" cy="411600"/>
            <a:chOff x="4471938" y="3931600"/>
            <a:chExt cx="919200" cy="411600"/>
          </a:xfrm>
        </p:grpSpPr>
        <p:cxnSp>
          <p:nvCxnSpPr>
            <p:cNvPr id="1162" name="Google Shape;1162;p45"/>
            <p:cNvCxnSpPr/>
            <p:nvPr/>
          </p:nvCxnSpPr>
          <p:spPr>
            <a:xfrm>
              <a:off x="4471938" y="4343200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3" name="Google Shape;1163;p45"/>
            <p:cNvSpPr txBox="1"/>
            <p:nvPr/>
          </p:nvSpPr>
          <p:spPr>
            <a:xfrm>
              <a:off x="4471938" y="3931600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add(E)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45"/>
          <p:cNvGrpSpPr/>
          <p:nvPr/>
        </p:nvGrpSpPr>
        <p:grpSpPr>
          <a:xfrm>
            <a:off x="2736385" y="3783919"/>
            <a:ext cx="1147417" cy="869400"/>
            <a:chOff x="3375660" y="2079819"/>
            <a:chExt cx="1147417" cy="869400"/>
          </a:xfrm>
        </p:grpSpPr>
        <p:sp>
          <p:nvSpPr>
            <p:cNvPr id="1165" name="Google Shape;1165;p45"/>
            <p:cNvSpPr/>
            <p:nvPr/>
          </p:nvSpPr>
          <p:spPr>
            <a:xfrm>
              <a:off x="3710105" y="20798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 flipH="1">
              <a:off x="4032577" y="262431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 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7" name="Google Shape;1167;p45"/>
            <p:cNvCxnSpPr>
              <a:stCxn id="1166" idx="0"/>
              <a:endCxn id="1165" idx="2"/>
            </p:cNvCxnSpPr>
            <p:nvPr/>
          </p:nvCxnSpPr>
          <p:spPr>
            <a:xfrm rot="10800000">
              <a:off x="3955327" y="2404719"/>
              <a:ext cx="322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8" name="Google Shape;1168;p45"/>
            <p:cNvSpPr/>
            <p:nvPr/>
          </p:nvSpPr>
          <p:spPr>
            <a:xfrm>
              <a:off x="3375660" y="2624319"/>
              <a:ext cx="493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9" name="Google Shape;1169;p45"/>
            <p:cNvCxnSpPr>
              <a:stCxn id="1168" idx="0"/>
              <a:endCxn id="1165" idx="2"/>
            </p:cNvCxnSpPr>
            <p:nvPr/>
          </p:nvCxnSpPr>
          <p:spPr>
            <a:xfrm flipH="1" rot="10800000">
              <a:off x="3622560" y="2404719"/>
              <a:ext cx="3327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0" name="Google Shape;1170;p45"/>
          <p:cNvGrpSpPr/>
          <p:nvPr/>
        </p:nvGrpSpPr>
        <p:grpSpPr>
          <a:xfrm>
            <a:off x="5260210" y="3783919"/>
            <a:ext cx="1585370" cy="869400"/>
            <a:chOff x="5260210" y="3783919"/>
            <a:chExt cx="1585370" cy="869400"/>
          </a:xfrm>
        </p:grpSpPr>
        <p:sp>
          <p:nvSpPr>
            <p:cNvPr id="1171" name="Google Shape;1171;p45"/>
            <p:cNvSpPr/>
            <p:nvPr/>
          </p:nvSpPr>
          <p:spPr>
            <a:xfrm>
              <a:off x="5760720" y="3783919"/>
              <a:ext cx="585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 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2" name="Google Shape;1172;p45"/>
            <p:cNvSpPr/>
            <p:nvPr/>
          </p:nvSpPr>
          <p:spPr>
            <a:xfrm flipH="1">
              <a:off x="644328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3" name="Google Shape;1173;p45"/>
            <p:cNvCxnSpPr>
              <a:stCxn id="1172" idx="0"/>
              <a:endCxn id="1171" idx="2"/>
            </p:cNvCxnSpPr>
            <p:nvPr/>
          </p:nvCxnSpPr>
          <p:spPr>
            <a:xfrm rot="10800000">
              <a:off x="6053430" y="4108819"/>
              <a:ext cx="5910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4" name="Google Shape;1174;p45"/>
            <p:cNvSpPr/>
            <p:nvPr/>
          </p:nvSpPr>
          <p:spPr>
            <a:xfrm>
              <a:off x="5260210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5" name="Google Shape;1175;p45"/>
            <p:cNvCxnSpPr>
              <a:stCxn id="1174" idx="0"/>
              <a:endCxn id="1171" idx="2"/>
            </p:cNvCxnSpPr>
            <p:nvPr/>
          </p:nvCxnSpPr>
          <p:spPr>
            <a:xfrm flipH="1" rot="10800000">
              <a:off x="5461360" y="4108819"/>
              <a:ext cx="591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6" name="Google Shape;1176;p45"/>
            <p:cNvSpPr/>
            <p:nvPr/>
          </p:nvSpPr>
          <p:spPr>
            <a:xfrm flipH="1">
              <a:off x="5851743" y="4328419"/>
              <a:ext cx="4023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77" name="Google Shape;1177;p45"/>
            <p:cNvCxnSpPr>
              <a:stCxn id="1171" idx="2"/>
              <a:endCxn id="1176" idx="0"/>
            </p:cNvCxnSpPr>
            <p:nvPr/>
          </p:nvCxnSpPr>
          <p:spPr>
            <a:xfrm flipH="1">
              <a:off x="6052770" y="4108819"/>
              <a:ext cx="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78" name="Google Shape;1178;p45"/>
          <p:cNvGrpSpPr/>
          <p:nvPr/>
        </p:nvGrpSpPr>
        <p:grpSpPr>
          <a:xfrm>
            <a:off x="1733352" y="2102925"/>
            <a:ext cx="1600235" cy="411600"/>
            <a:chOff x="1895013" y="1950525"/>
            <a:chExt cx="919200" cy="411600"/>
          </a:xfrm>
        </p:grpSpPr>
        <p:cxnSp>
          <p:nvCxnSpPr>
            <p:cNvPr id="1179" name="Google Shape;1179;p45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0" name="Google Shape;1180;p45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rotateRight(Z)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1" name="Google Shape;1181;p45"/>
          <p:cNvGrpSpPr/>
          <p:nvPr/>
        </p:nvGrpSpPr>
        <p:grpSpPr>
          <a:xfrm>
            <a:off x="2695965" y="1211544"/>
            <a:ext cx="1373378" cy="1413900"/>
            <a:chOff x="4718268" y="1287744"/>
            <a:chExt cx="1373378" cy="1413900"/>
          </a:xfrm>
        </p:grpSpPr>
        <p:sp>
          <p:nvSpPr>
            <p:cNvPr id="1182" name="Google Shape;1182;p45"/>
            <p:cNvSpPr/>
            <p:nvPr/>
          </p:nvSpPr>
          <p:spPr>
            <a:xfrm>
              <a:off x="4718268" y="18322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3" name="Google Shape;1183;p45"/>
            <p:cNvSpPr/>
            <p:nvPr/>
          </p:nvSpPr>
          <p:spPr>
            <a:xfrm>
              <a:off x="5417093" y="2376744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4" name="Google Shape;1184;p45"/>
            <p:cNvCxnSpPr>
              <a:stCxn id="1183" idx="0"/>
              <a:endCxn id="1185" idx="2"/>
            </p:cNvCxnSpPr>
            <p:nvPr/>
          </p:nvCxnSpPr>
          <p:spPr>
            <a:xfrm flipH="1" rot="10800000">
              <a:off x="5572493" y="2157144"/>
              <a:ext cx="1827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6" name="Google Shape;1186;p45"/>
            <p:cNvSpPr/>
            <p:nvPr/>
          </p:nvSpPr>
          <p:spPr>
            <a:xfrm>
              <a:off x="5111280" y="1287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5" name="Google Shape;1185;p45"/>
            <p:cNvSpPr/>
            <p:nvPr/>
          </p:nvSpPr>
          <p:spPr>
            <a:xfrm flipH="1">
              <a:off x="5509952" y="18322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7" name="Google Shape;1187;p45"/>
            <p:cNvCxnSpPr>
              <a:stCxn id="1185" idx="0"/>
              <a:endCxn id="1186" idx="2"/>
            </p:cNvCxnSpPr>
            <p:nvPr/>
          </p:nvCxnSpPr>
          <p:spPr>
            <a:xfrm rot="10800000">
              <a:off x="5356502" y="1612644"/>
              <a:ext cx="3987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8" name="Google Shape;1188;p45"/>
            <p:cNvCxnSpPr>
              <a:stCxn id="1182" idx="0"/>
              <a:endCxn id="1186" idx="2"/>
            </p:cNvCxnSpPr>
            <p:nvPr/>
          </p:nvCxnSpPr>
          <p:spPr>
            <a:xfrm flipH="1" rot="10800000">
              <a:off x="4963518" y="1612644"/>
              <a:ext cx="3930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9" name="Google Shape;1189;p45"/>
            <p:cNvGrpSpPr/>
            <p:nvPr/>
          </p:nvGrpSpPr>
          <p:grpSpPr>
            <a:xfrm flipH="1">
              <a:off x="5755346" y="2157144"/>
              <a:ext cx="336300" cy="544500"/>
              <a:chOff x="2089768" y="2949219"/>
              <a:chExt cx="336300" cy="544500"/>
            </a:xfrm>
          </p:grpSpPr>
          <p:sp>
            <p:nvSpPr>
              <p:cNvPr id="1190" name="Google Shape;1190;p45"/>
              <p:cNvSpPr/>
              <p:nvPr/>
            </p:nvSpPr>
            <p:spPr>
              <a:xfrm>
                <a:off x="2089768" y="3168819"/>
                <a:ext cx="3108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Z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191" name="Google Shape;1191;p45"/>
              <p:cNvCxnSpPr>
                <a:stCxn id="1190" idx="0"/>
                <a:endCxn id="1185" idx="2"/>
              </p:cNvCxnSpPr>
              <p:nvPr/>
            </p:nvCxnSpPr>
            <p:spPr>
              <a:xfrm flipH="1" rot="10800000">
                <a:off x="2245168" y="2949219"/>
                <a:ext cx="180900" cy="21960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192" name="Google Shape;1192;p45"/>
          <p:cNvGrpSpPr/>
          <p:nvPr/>
        </p:nvGrpSpPr>
        <p:grpSpPr>
          <a:xfrm>
            <a:off x="4109800" y="2102925"/>
            <a:ext cx="919200" cy="411600"/>
            <a:chOff x="1895013" y="1950525"/>
            <a:chExt cx="919200" cy="411600"/>
          </a:xfrm>
        </p:grpSpPr>
        <p:cxnSp>
          <p:nvCxnSpPr>
            <p:cNvPr id="1193" name="Google Shape;1193;p45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4" name="Google Shape;1194;p45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flip(S)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5" name="Google Shape;1195;p45"/>
          <p:cNvGrpSpPr/>
          <p:nvPr/>
        </p:nvGrpSpPr>
        <p:grpSpPr>
          <a:xfrm>
            <a:off x="4378315" y="1211544"/>
            <a:ext cx="1373378" cy="1413900"/>
            <a:chOff x="4718268" y="1287744"/>
            <a:chExt cx="1373378" cy="1413900"/>
          </a:xfrm>
        </p:grpSpPr>
        <p:sp>
          <p:nvSpPr>
            <p:cNvPr id="1196" name="Google Shape;1196;p45"/>
            <p:cNvSpPr/>
            <p:nvPr/>
          </p:nvSpPr>
          <p:spPr>
            <a:xfrm>
              <a:off x="4718268" y="18322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7" name="Google Shape;1197;p45"/>
            <p:cNvSpPr/>
            <p:nvPr/>
          </p:nvSpPr>
          <p:spPr>
            <a:xfrm>
              <a:off x="5417093" y="2376744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98" name="Google Shape;1198;p45"/>
            <p:cNvCxnSpPr>
              <a:stCxn id="1197" idx="0"/>
              <a:endCxn id="1199" idx="2"/>
            </p:cNvCxnSpPr>
            <p:nvPr/>
          </p:nvCxnSpPr>
          <p:spPr>
            <a:xfrm flipH="1" rot="10800000">
              <a:off x="5572493" y="2157144"/>
              <a:ext cx="1827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0" name="Google Shape;1200;p45"/>
            <p:cNvSpPr/>
            <p:nvPr/>
          </p:nvSpPr>
          <p:spPr>
            <a:xfrm>
              <a:off x="5111280" y="1287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45"/>
            <p:cNvSpPr/>
            <p:nvPr/>
          </p:nvSpPr>
          <p:spPr>
            <a:xfrm flipH="1">
              <a:off x="5509952" y="18322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01" name="Google Shape;1201;p45"/>
            <p:cNvCxnSpPr>
              <a:stCxn id="1199" idx="0"/>
              <a:endCxn id="1200" idx="2"/>
            </p:cNvCxnSpPr>
            <p:nvPr/>
          </p:nvCxnSpPr>
          <p:spPr>
            <a:xfrm rot="10800000">
              <a:off x="5356502" y="1612644"/>
              <a:ext cx="3987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2" name="Google Shape;1202;p45"/>
            <p:cNvCxnSpPr>
              <a:stCxn id="1196" idx="0"/>
              <a:endCxn id="1200" idx="2"/>
            </p:cNvCxnSpPr>
            <p:nvPr/>
          </p:nvCxnSpPr>
          <p:spPr>
            <a:xfrm flipH="1" rot="10800000">
              <a:off x="4963518" y="1612644"/>
              <a:ext cx="3930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3" name="Google Shape;1203;p45"/>
            <p:cNvGrpSpPr/>
            <p:nvPr/>
          </p:nvGrpSpPr>
          <p:grpSpPr>
            <a:xfrm flipH="1">
              <a:off x="5755346" y="2157144"/>
              <a:ext cx="336300" cy="544500"/>
              <a:chOff x="2089768" y="2949219"/>
              <a:chExt cx="336300" cy="544500"/>
            </a:xfrm>
          </p:grpSpPr>
          <p:sp>
            <p:nvSpPr>
              <p:cNvPr id="1204" name="Google Shape;1204;p45"/>
              <p:cNvSpPr/>
              <p:nvPr/>
            </p:nvSpPr>
            <p:spPr>
              <a:xfrm>
                <a:off x="2089768" y="3168819"/>
                <a:ext cx="3108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Z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205" name="Google Shape;1205;p45"/>
              <p:cNvCxnSpPr>
                <a:stCxn id="1204" idx="0"/>
                <a:endCxn id="1199" idx="2"/>
              </p:cNvCxnSpPr>
              <p:nvPr/>
            </p:nvCxnSpPr>
            <p:spPr>
              <a:xfrm flipH="1" rot="10800000">
                <a:off x="2245168" y="2949219"/>
                <a:ext cx="180900" cy="219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206" name="Google Shape;1206;p45"/>
          <p:cNvGrpSpPr/>
          <p:nvPr/>
        </p:nvGrpSpPr>
        <p:grpSpPr>
          <a:xfrm>
            <a:off x="5805205" y="2102925"/>
            <a:ext cx="1508775" cy="411600"/>
            <a:chOff x="1895013" y="1950525"/>
            <a:chExt cx="919200" cy="411600"/>
          </a:xfrm>
        </p:grpSpPr>
        <p:cxnSp>
          <p:nvCxnSpPr>
            <p:cNvPr id="1207" name="Google Shape;1207;p45"/>
            <p:cNvCxnSpPr/>
            <p:nvPr/>
          </p:nvCxnSpPr>
          <p:spPr>
            <a:xfrm>
              <a:off x="1895013" y="2362125"/>
              <a:ext cx="9192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8" name="Google Shape;1208;p45"/>
            <p:cNvSpPr txBox="1"/>
            <p:nvPr/>
          </p:nvSpPr>
          <p:spPr>
            <a:xfrm>
              <a:off x="1895013" y="1950525"/>
              <a:ext cx="9144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rotateLeft(B)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45"/>
          <p:cNvGrpSpPr/>
          <p:nvPr/>
        </p:nvGrpSpPr>
        <p:grpSpPr>
          <a:xfrm flipH="1">
            <a:off x="7367484" y="1211544"/>
            <a:ext cx="1373378" cy="1413900"/>
            <a:chOff x="4718268" y="1287744"/>
            <a:chExt cx="1373378" cy="1413900"/>
          </a:xfrm>
        </p:grpSpPr>
        <p:sp>
          <p:nvSpPr>
            <p:cNvPr id="1210" name="Google Shape;1210;p45"/>
            <p:cNvSpPr/>
            <p:nvPr/>
          </p:nvSpPr>
          <p:spPr>
            <a:xfrm>
              <a:off x="4718268" y="18322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Z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1" name="Google Shape;1211;p45"/>
            <p:cNvSpPr/>
            <p:nvPr/>
          </p:nvSpPr>
          <p:spPr>
            <a:xfrm>
              <a:off x="5417093" y="2376744"/>
              <a:ext cx="3108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2" name="Google Shape;1212;p45"/>
            <p:cNvCxnSpPr>
              <a:stCxn id="1211" idx="0"/>
              <a:endCxn id="1213" idx="2"/>
            </p:cNvCxnSpPr>
            <p:nvPr/>
          </p:nvCxnSpPr>
          <p:spPr>
            <a:xfrm flipH="1" rot="10800000">
              <a:off x="5572493" y="2157144"/>
              <a:ext cx="1827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4" name="Google Shape;1214;p45"/>
            <p:cNvSpPr/>
            <p:nvPr/>
          </p:nvSpPr>
          <p:spPr>
            <a:xfrm>
              <a:off x="5111280" y="1287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3" name="Google Shape;1213;p45"/>
            <p:cNvSpPr/>
            <p:nvPr/>
          </p:nvSpPr>
          <p:spPr>
            <a:xfrm flipH="1">
              <a:off x="5509952" y="18322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15" name="Google Shape;1215;p45"/>
            <p:cNvCxnSpPr>
              <a:stCxn id="1213" idx="0"/>
              <a:endCxn id="1214" idx="2"/>
            </p:cNvCxnSpPr>
            <p:nvPr/>
          </p:nvCxnSpPr>
          <p:spPr>
            <a:xfrm rot="10800000">
              <a:off x="5356502" y="1612644"/>
              <a:ext cx="3987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6" name="Google Shape;1216;p45"/>
            <p:cNvCxnSpPr>
              <a:stCxn id="1210" idx="0"/>
              <a:endCxn id="1214" idx="2"/>
            </p:cNvCxnSpPr>
            <p:nvPr/>
          </p:nvCxnSpPr>
          <p:spPr>
            <a:xfrm flipH="1" rot="10800000">
              <a:off x="4963518" y="1612644"/>
              <a:ext cx="3930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17" name="Google Shape;1217;p45"/>
            <p:cNvGrpSpPr/>
            <p:nvPr/>
          </p:nvGrpSpPr>
          <p:grpSpPr>
            <a:xfrm flipH="1">
              <a:off x="5755346" y="2157144"/>
              <a:ext cx="336300" cy="544500"/>
              <a:chOff x="2089768" y="2949219"/>
              <a:chExt cx="336300" cy="544500"/>
            </a:xfrm>
          </p:grpSpPr>
          <p:sp>
            <p:nvSpPr>
              <p:cNvPr id="1218" name="Google Shape;1218;p45"/>
              <p:cNvSpPr/>
              <p:nvPr/>
            </p:nvSpPr>
            <p:spPr>
              <a:xfrm>
                <a:off x="2089768" y="3168819"/>
                <a:ext cx="310800" cy="324900"/>
              </a:xfrm>
              <a:prstGeom prst="rect">
                <a:avLst/>
              </a:prstGeom>
              <a:solidFill>
                <a:srgbClr val="B6D7A8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1219" name="Google Shape;1219;p45"/>
              <p:cNvCxnSpPr>
                <a:stCxn id="1218" idx="0"/>
                <a:endCxn id="1213" idx="2"/>
              </p:cNvCxnSpPr>
              <p:nvPr/>
            </p:nvCxnSpPr>
            <p:spPr>
              <a:xfrm flipH="1" rot="10800000">
                <a:off x="2245168" y="2949219"/>
                <a:ext cx="180900" cy="219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46"/>
          <p:cNvSpPr/>
          <p:nvPr/>
        </p:nvSpPr>
        <p:spPr>
          <a:xfrm>
            <a:off x="4729800" y="1885950"/>
            <a:ext cx="3950100" cy="1371600"/>
          </a:xfrm>
          <a:prstGeom prst="roundRect">
            <a:avLst>
              <a:gd fmla="val 10979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1-1 Correspondence in Three Cases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Right link red?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Rotate left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 left reds in a row?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Rotate right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Both children red?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Flip colors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5" name="Google Shape;1225;p4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LLRB Tree Invariants</a:t>
            </a:r>
            <a:endParaRPr/>
          </a:p>
        </p:txBody>
      </p:sp>
      <p:sp>
        <p:nvSpPr>
          <p:cNvPr id="1226" name="Google Shape;1226;p46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Correctness </a:t>
            </a:r>
            <a:r>
              <a:rPr b="1" lang="en"/>
              <a:t>Analysis</a:t>
            </a:r>
            <a:r>
              <a:rPr lang="en"/>
              <a:t>. A BST with: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Perfect black balance</a:t>
            </a:r>
            <a:r>
              <a:rPr lang="en"/>
              <a:t>. </a:t>
            </a:r>
            <a:r>
              <a:rPr lang="en"/>
              <a:t>Every root-to-leaf path has the same number of </a:t>
            </a:r>
            <a:r>
              <a:rPr b="1" lang="en"/>
              <a:t>black links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Left-leaning</a:t>
            </a:r>
            <a:r>
              <a:rPr lang="en"/>
              <a:t>. Red links lean left.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Color invariant</a:t>
            </a:r>
            <a:r>
              <a:rPr lang="en"/>
              <a:t>. No node has two red links connected to it, either above/below or left/right.</a:t>
            </a:r>
            <a:endParaRPr/>
          </a:p>
        </p:txBody>
      </p:sp>
      <p:sp>
        <p:nvSpPr>
          <p:cNvPr id="1227" name="Google Shape;122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6E3"/>
        </a:solidFill>
      </p:bgPr>
    </p:bg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Create</a:t>
            </a:r>
            <a:r>
              <a:rPr lang="en"/>
              <a:t>: Java Implementation</a:t>
            </a:r>
            <a:endParaRPr/>
          </a:p>
        </p:txBody>
      </p:sp>
      <p:sp>
        <p:nvSpPr>
          <p:cNvPr id="1233" name="Google Shape;123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h,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key,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value)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(h ==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Node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(key, value, RED);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cmp = key.compareTo(h.key);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(cmp &lt; 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     { h.left  = </a:t>
            </a:r>
            <a:r>
              <a:rPr b="1"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(h.left,  key, val);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(cmp &gt; </a:t>
            </a:r>
            <a:r>
              <a:rPr lang="en" sz="1400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) { h.right = </a:t>
            </a:r>
            <a:r>
              <a:rPr b="1"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(h.right, key, val);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{ h.value = value;              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(isRed(h.right) &amp;&amp; !isRed(h.left))      { h = rotateLeft(h);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(isRed(h.left)  &amp;&amp;  isRed(h.left.left)) { h = rotateRight(h);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(isRed(h.left)  &amp;&amp;  isRed(h.right))     { flipColors(h);  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h;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/>
          </a:p>
        </p:txBody>
      </p:sp>
      <p:sp>
        <p:nvSpPr>
          <p:cNvPr id="1234" name="Google Shape;123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5" name="Google Shape;1235;p47"/>
          <p:cNvSpPr/>
          <p:nvPr/>
        </p:nvSpPr>
        <p:spPr>
          <a:xfrm flipH="1">
            <a:off x="5101050" y="465791"/>
            <a:ext cx="1645800" cy="914400"/>
          </a:xfrm>
          <a:prstGeom prst="wedgeRoundRectCallout">
            <a:avLst>
              <a:gd fmla="val 21080" name="adj1"/>
              <a:gd fmla="val 6093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All new nodes have a red link to their parent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47"/>
          <p:cNvSpPr/>
          <p:nvPr/>
        </p:nvSpPr>
        <p:spPr>
          <a:xfrm>
            <a:off x="5145069" y="2709613"/>
            <a:ext cx="3612000" cy="1371600"/>
          </a:xfrm>
          <a:prstGeom prst="roundRect">
            <a:avLst>
              <a:gd fmla="val 10979" name="adj"/>
            </a:avLst>
          </a:prstGeom>
          <a:solidFill>
            <a:schemeClr val="l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1-1 Correspondence in Three Cases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Right link red?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Rotate left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Two left reds in a row?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Rotate right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Both children red? </a:t>
            </a: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Flip colors</a:t>
            </a: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48"/>
          <p:cNvSpPr/>
          <p:nvPr/>
        </p:nvSpPr>
        <p:spPr>
          <a:xfrm>
            <a:off x="5625500" y="3450300"/>
            <a:ext cx="30117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48"/>
          <p:cNvSpPr/>
          <p:nvPr/>
        </p:nvSpPr>
        <p:spPr>
          <a:xfrm>
            <a:off x="5812400" y="2905800"/>
            <a:ext cx="28248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5916225" y="2361300"/>
            <a:ext cx="27210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8"/>
          <p:cNvSpPr/>
          <p:nvPr/>
        </p:nvSpPr>
        <p:spPr>
          <a:xfrm>
            <a:off x="5269047" y="1816800"/>
            <a:ext cx="3367500" cy="45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8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Evaluate</a:t>
            </a:r>
            <a:r>
              <a:rPr lang="en"/>
              <a:t>: LLRB Runtime</a:t>
            </a:r>
            <a:endParaRPr/>
          </a:p>
        </p:txBody>
      </p:sp>
      <p:sp>
        <p:nvSpPr>
          <p:cNvPr id="1246" name="Google Shape;1246;p48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a key is the same as a BST.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Tree height </a:t>
            </a:r>
            <a:r>
              <a:rPr lang="en"/>
              <a:t>is guaranteed in Θ(log N).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Inserting a key is a recursive process.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Θ(log N) to add(E).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AutoNum type="arabicPeriod"/>
            </a:pPr>
            <a:r>
              <a:rPr lang="en"/>
              <a:t>Θ(log N) to </a:t>
            </a:r>
            <a:r>
              <a:rPr b="1" lang="en"/>
              <a:t>maintain invariants</a:t>
            </a:r>
            <a:r>
              <a:rPr lang="en"/>
              <a:t>.</a:t>
            </a:r>
            <a:endParaRPr/>
          </a:p>
        </p:txBody>
      </p:sp>
      <p:sp>
        <p:nvSpPr>
          <p:cNvPr id="1247" name="Google Shape;124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8" name="Google Shape;1248;p48"/>
          <p:cNvSpPr/>
          <p:nvPr/>
        </p:nvSpPr>
        <p:spPr>
          <a:xfrm>
            <a:off x="5023793" y="242744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48"/>
          <p:cNvSpPr/>
          <p:nvPr/>
        </p:nvSpPr>
        <p:spPr>
          <a:xfrm>
            <a:off x="5875018" y="2971944"/>
            <a:ext cx="3108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0" name="Google Shape;1250;p48"/>
          <p:cNvCxnSpPr>
            <a:stCxn id="1249" idx="0"/>
            <a:endCxn id="1251" idx="2"/>
          </p:cNvCxnSpPr>
          <p:nvPr/>
        </p:nvCxnSpPr>
        <p:spPr>
          <a:xfrm flipH="1" rot="10800000">
            <a:off x="6030418" y="2752344"/>
            <a:ext cx="182700" cy="219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2" name="Google Shape;1252;p48"/>
          <p:cNvSpPr/>
          <p:nvPr/>
        </p:nvSpPr>
        <p:spPr>
          <a:xfrm>
            <a:off x="5340605" y="188294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48"/>
          <p:cNvSpPr/>
          <p:nvPr/>
        </p:nvSpPr>
        <p:spPr>
          <a:xfrm flipH="1">
            <a:off x="5967877" y="2427444"/>
            <a:ext cx="4905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3" name="Google Shape;1253;p48"/>
          <p:cNvCxnSpPr>
            <a:stCxn id="1251" idx="0"/>
            <a:endCxn id="1252" idx="2"/>
          </p:cNvCxnSpPr>
          <p:nvPr/>
        </p:nvCxnSpPr>
        <p:spPr>
          <a:xfrm rot="10800000">
            <a:off x="5585827" y="2207844"/>
            <a:ext cx="6273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48"/>
          <p:cNvCxnSpPr>
            <a:stCxn id="1248" idx="0"/>
            <a:endCxn id="1252" idx="2"/>
          </p:cNvCxnSpPr>
          <p:nvPr/>
        </p:nvCxnSpPr>
        <p:spPr>
          <a:xfrm flipH="1" rot="10800000">
            <a:off x="5269043" y="2207844"/>
            <a:ext cx="316800" cy="21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48"/>
          <p:cNvSpPr/>
          <p:nvPr/>
        </p:nvSpPr>
        <p:spPr>
          <a:xfrm>
            <a:off x="5692318" y="3516444"/>
            <a:ext cx="310800" cy="3249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6" name="Google Shape;1256;p48"/>
          <p:cNvCxnSpPr>
            <a:stCxn id="1255" idx="0"/>
            <a:endCxn id="1249" idx="2"/>
          </p:cNvCxnSpPr>
          <p:nvPr/>
        </p:nvCxnSpPr>
        <p:spPr>
          <a:xfrm flipH="1" rot="10800000">
            <a:off x="5847718" y="3296844"/>
            <a:ext cx="182700" cy="2196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7" name="Google Shape;1257;p48"/>
          <p:cNvSpPr/>
          <p:nvPr/>
        </p:nvSpPr>
        <p:spPr>
          <a:xfrm>
            <a:off x="4711950" y="1223888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48"/>
          <p:cNvSpPr/>
          <p:nvPr/>
        </p:nvSpPr>
        <p:spPr>
          <a:xfrm>
            <a:off x="6541600" y="1223888"/>
            <a:ext cx="228600" cy="22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9" name="Google Shape;1259;p48"/>
          <p:cNvCxnSpPr>
            <a:stCxn id="1257" idx="4"/>
            <a:endCxn id="1258" idx="4"/>
          </p:cNvCxnSpPr>
          <p:nvPr/>
        </p:nvCxnSpPr>
        <p:spPr>
          <a:xfrm flipH="1" rot="-5400000">
            <a:off x="5740800" y="537938"/>
            <a:ext cx="600" cy="1829700"/>
          </a:xfrm>
          <a:prstGeom prst="bentConnector3">
            <a:avLst>
              <a:gd fmla="val 4571875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260" name="Google Shape;1260;p48"/>
          <p:cNvSpPr/>
          <p:nvPr/>
        </p:nvSpPr>
        <p:spPr>
          <a:xfrm>
            <a:off x="4155750" y="1882950"/>
            <a:ext cx="777300" cy="1958400"/>
          </a:xfrm>
          <a:prstGeom prst="roundRect">
            <a:avLst>
              <a:gd fmla="val 10980" name="adj"/>
            </a:avLst>
          </a:prstGeom>
          <a:solidFill>
            <a:schemeClr val="l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add(E)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1" name="Google Shape;1261;p48"/>
          <p:cNvSpPr/>
          <p:nvPr/>
        </p:nvSpPr>
        <p:spPr>
          <a:xfrm>
            <a:off x="6593100" y="2429850"/>
            <a:ext cx="14619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rotateRight(Z)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2" name="Google Shape;1262;p48"/>
          <p:cNvSpPr/>
          <p:nvPr/>
        </p:nvSpPr>
        <p:spPr>
          <a:xfrm>
            <a:off x="6897900" y="2974350"/>
            <a:ext cx="6858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flip(S)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48"/>
          <p:cNvSpPr/>
          <p:nvPr/>
        </p:nvSpPr>
        <p:spPr>
          <a:xfrm>
            <a:off x="7202700" y="1885350"/>
            <a:ext cx="13260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rotateLeft(B)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48"/>
          <p:cNvSpPr/>
          <p:nvPr/>
        </p:nvSpPr>
        <p:spPr>
          <a:xfrm>
            <a:off x="1892385" y="2354378"/>
            <a:ext cx="685800" cy="320100"/>
          </a:xfrm>
          <a:prstGeom prst="roundRect">
            <a:avLst>
              <a:gd fmla="val 10980" name="adj"/>
            </a:avLst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add(E)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48"/>
          <p:cNvSpPr/>
          <p:nvPr/>
        </p:nvSpPr>
        <p:spPr>
          <a:xfrm>
            <a:off x="1892383" y="3875525"/>
            <a:ext cx="13260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rotateLeft(B)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48"/>
          <p:cNvSpPr/>
          <p:nvPr/>
        </p:nvSpPr>
        <p:spPr>
          <a:xfrm>
            <a:off x="1892375" y="3098225"/>
            <a:ext cx="14619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rotateRight(Z)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48"/>
          <p:cNvSpPr/>
          <p:nvPr/>
        </p:nvSpPr>
        <p:spPr>
          <a:xfrm>
            <a:off x="1892375" y="3486875"/>
            <a:ext cx="685800" cy="320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flip(S)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48"/>
          <p:cNvSpPr/>
          <p:nvPr/>
        </p:nvSpPr>
        <p:spPr>
          <a:xfrm>
            <a:off x="4670843" y="1127594"/>
            <a:ext cx="310800" cy="3249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49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Trees</a:t>
            </a:r>
            <a:endParaRPr/>
          </a:p>
        </p:txBody>
      </p:sp>
      <p:sp>
        <p:nvSpPr>
          <p:cNvPr id="1274" name="Google Shape;1274;p49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Binary Search Trees (BST)</a:t>
            </a:r>
            <a:r>
              <a:rPr lang="en"/>
              <a:t>. Simple, but can be unbalanced with real-world data.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2-3 Trees</a:t>
            </a:r>
            <a:r>
              <a:rPr lang="en"/>
              <a:t>. Balanced by construction: no rotations required. But the algorithm is complicated and relatively slow.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LLRB Tree</a:t>
            </a:r>
            <a:r>
              <a:rPr lang="en"/>
              <a:t>. A self-balanced binary search tree that is fast and simple to implement.</a:t>
            </a:r>
            <a:endParaRPr/>
          </a:p>
        </p:txBody>
      </p:sp>
      <p:sp>
        <p:nvSpPr>
          <p:cNvPr id="1275" name="Google Shape;127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76" name="Google Shape;1276;p49"/>
          <p:cNvGrpSpPr/>
          <p:nvPr/>
        </p:nvGrpSpPr>
        <p:grpSpPr>
          <a:xfrm>
            <a:off x="4982364" y="1824312"/>
            <a:ext cx="3406404" cy="2010783"/>
            <a:chOff x="4775514" y="1838712"/>
            <a:chExt cx="3406404" cy="2010783"/>
          </a:xfrm>
        </p:grpSpPr>
        <p:sp>
          <p:nvSpPr>
            <p:cNvPr id="1277" name="Google Shape;1277;p49"/>
            <p:cNvSpPr/>
            <p:nvPr/>
          </p:nvSpPr>
          <p:spPr>
            <a:xfrm>
              <a:off x="5522506" y="2435445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49"/>
            <p:cNvSpPr/>
            <p:nvPr/>
          </p:nvSpPr>
          <p:spPr>
            <a:xfrm>
              <a:off x="7248680" y="243543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49"/>
            <p:cNvSpPr/>
            <p:nvPr/>
          </p:nvSpPr>
          <p:spPr>
            <a:xfrm>
              <a:off x="6882141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7691418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1" name="Google Shape;1281;p49"/>
            <p:cNvCxnSpPr>
              <a:stCxn id="1279" idx="0"/>
              <a:endCxn id="1278" idx="2"/>
            </p:cNvCxnSpPr>
            <p:nvPr/>
          </p:nvCxnSpPr>
          <p:spPr>
            <a:xfrm flipH="1" rot="10800000">
              <a:off x="7127391" y="2760296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49"/>
            <p:cNvCxnSpPr>
              <a:stCxn id="1280" idx="0"/>
              <a:endCxn id="1278" idx="2"/>
            </p:cNvCxnSpPr>
            <p:nvPr/>
          </p:nvCxnSpPr>
          <p:spPr>
            <a:xfrm rot="10800000">
              <a:off x="7493868" y="2760296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3" name="Google Shape;1283;p49"/>
            <p:cNvSpPr/>
            <p:nvPr/>
          </p:nvSpPr>
          <p:spPr>
            <a:xfrm>
              <a:off x="6379270" y="183871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4" name="Google Shape;1284;p49"/>
            <p:cNvCxnSpPr>
              <a:stCxn id="1283" idx="2"/>
              <a:endCxn id="1277" idx="0"/>
            </p:cNvCxnSpPr>
            <p:nvPr/>
          </p:nvCxnSpPr>
          <p:spPr>
            <a:xfrm flipH="1">
              <a:off x="5767720" y="2163612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49"/>
            <p:cNvCxnSpPr>
              <a:stCxn id="1283" idx="2"/>
              <a:endCxn id="1278" idx="0"/>
            </p:cNvCxnSpPr>
            <p:nvPr/>
          </p:nvCxnSpPr>
          <p:spPr>
            <a:xfrm>
              <a:off x="6624520" y="2163612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6" name="Google Shape;1286;p49"/>
            <p:cNvSpPr/>
            <p:nvPr/>
          </p:nvSpPr>
          <p:spPr>
            <a:xfrm>
              <a:off x="5145555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5954831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88" name="Google Shape;1288;p49"/>
            <p:cNvCxnSpPr>
              <a:stCxn id="1286" idx="0"/>
              <a:endCxn id="1277" idx="2"/>
            </p:cNvCxnSpPr>
            <p:nvPr/>
          </p:nvCxnSpPr>
          <p:spPr>
            <a:xfrm flipH="1" rot="10800000">
              <a:off x="5390805" y="2760396"/>
              <a:ext cx="377100" cy="219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49"/>
            <p:cNvCxnSpPr>
              <a:stCxn id="1287" idx="0"/>
              <a:endCxn id="1277" idx="2"/>
            </p:cNvCxnSpPr>
            <p:nvPr/>
          </p:nvCxnSpPr>
          <p:spPr>
            <a:xfrm rot="10800000">
              <a:off x="5767781" y="2760396"/>
              <a:ext cx="432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90" name="Google Shape;1290;p49"/>
            <p:cNvSpPr/>
            <p:nvPr/>
          </p:nvSpPr>
          <p:spPr>
            <a:xfrm>
              <a:off x="4775514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5584791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92" name="Google Shape;1292;p49"/>
            <p:cNvCxnSpPr>
              <a:stCxn id="1290" idx="0"/>
              <a:endCxn id="1286" idx="2"/>
            </p:cNvCxnSpPr>
            <p:nvPr/>
          </p:nvCxnSpPr>
          <p:spPr>
            <a:xfrm flipH="1" rot="10800000">
              <a:off x="5020764" y="3304996"/>
              <a:ext cx="369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49"/>
            <p:cNvCxnSpPr>
              <a:stCxn id="1291" idx="0"/>
              <a:endCxn id="1286" idx="2"/>
            </p:cNvCxnSpPr>
            <p:nvPr/>
          </p:nvCxnSpPr>
          <p:spPr>
            <a:xfrm rot="10800000">
              <a:off x="5390841" y="3304996"/>
              <a:ext cx="4392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Search Tree</a:t>
            </a:r>
            <a:r>
              <a:rPr lang="en"/>
              <a:t>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Binary Search Trees (BST)</a:t>
            </a:r>
            <a:r>
              <a:rPr lang="en"/>
              <a:t>. Can balance a BST with rotation, but we have no fast algorithm. Rotating the entire tree is slow.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2-3 </a:t>
            </a:r>
            <a:r>
              <a:rPr b="1" lang="en">
                <a:solidFill>
                  <a:schemeClr val="accent1"/>
                </a:solidFill>
              </a:rPr>
              <a:t>Trees</a:t>
            </a:r>
            <a:r>
              <a:rPr lang="en"/>
              <a:t>. Balanced by construction: no rotations required. Tree splits nodes as needed, but the algorithm is complicated.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Hypothesis</a:t>
            </a:r>
            <a:r>
              <a:rPr lang="en"/>
              <a:t>. Get the best of both worlds: a BST with the functionality of a 2-3 </a:t>
            </a:r>
            <a:r>
              <a:rPr lang="en"/>
              <a:t>t</a:t>
            </a:r>
            <a:r>
              <a:rPr lang="en"/>
              <a:t>ree.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5010280" y="844577"/>
            <a:ext cx="3073700" cy="1466083"/>
            <a:chOff x="5010280" y="844577"/>
            <a:chExt cx="3073700" cy="1466083"/>
          </a:xfrm>
        </p:grpSpPr>
        <p:sp>
          <p:nvSpPr>
            <p:cNvPr id="115" name="Google Shape;115;p17"/>
            <p:cNvSpPr/>
            <p:nvPr/>
          </p:nvSpPr>
          <p:spPr>
            <a:xfrm>
              <a:off x="54245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5010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58399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8" name="Google Shape;118;p17"/>
            <p:cNvCxnSpPr>
              <a:stCxn id="116" idx="0"/>
              <a:endCxn id="115" idx="2"/>
            </p:cNvCxnSpPr>
            <p:nvPr/>
          </p:nvCxnSpPr>
          <p:spPr>
            <a:xfrm flipH="1" rot="10800000">
              <a:off x="5255530" y="1766144"/>
              <a:ext cx="414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7"/>
            <p:cNvCxnSpPr>
              <a:stCxn id="117" idx="0"/>
              <a:endCxn id="115" idx="2"/>
            </p:cNvCxnSpPr>
            <p:nvPr/>
          </p:nvCxnSpPr>
          <p:spPr>
            <a:xfrm rot="10800000">
              <a:off x="5669706" y="1766144"/>
              <a:ext cx="415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17"/>
            <p:cNvSpPr/>
            <p:nvPr/>
          </p:nvSpPr>
          <p:spPr>
            <a:xfrm>
              <a:off x="71507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6784204" y="198576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7593480" y="198576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" name="Google Shape;123;p17"/>
            <p:cNvCxnSpPr>
              <a:stCxn id="121" idx="0"/>
              <a:endCxn id="120" idx="2"/>
            </p:cNvCxnSpPr>
            <p:nvPr/>
          </p:nvCxnSpPr>
          <p:spPr>
            <a:xfrm flipH="1" rot="10800000">
              <a:off x="7029454" y="1766160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>
              <a:stCxn id="122" idx="0"/>
              <a:endCxn id="120" idx="2"/>
            </p:cNvCxnSpPr>
            <p:nvPr/>
          </p:nvCxnSpPr>
          <p:spPr>
            <a:xfrm rot="10800000">
              <a:off x="7395930" y="1766160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" name="Google Shape;125;p17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6" name="Google Shape;126;p17"/>
            <p:cNvCxnSpPr>
              <a:stCxn id="125" idx="2"/>
              <a:endCxn id="115" idx="0"/>
            </p:cNvCxnSpPr>
            <p:nvPr/>
          </p:nvCxnSpPr>
          <p:spPr>
            <a:xfrm flipH="1">
              <a:off x="5669783" y="1169477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>
              <a:stCxn id="125" idx="2"/>
              <a:endCxn id="120" idx="0"/>
            </p:cNvCxnSpPr>
            <p:nvPr/>
          </p:nvCxnSpPr>
          <p:spPr>
            <a:xfrm>
              <a:off x="6526583" y="1169477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8" name="Google Shape;128;p17"/>
          <p:cNvGrpSpPr/>
          <p:nvPr/>
        </p:nvGrpSpPr>
        <p:grpSpPr>
          <a:xfrm>
            <a:off x="4934080" y="2939125"/>
            <a:ext cx="3302300" cy="1466083"/>
            <a:chOff x="4934080" y="2634325"/>
            <a:chExt cx="3302300" cy="1466083"/>
          </a:xfrm>
        </p:grpSpPr>
        <p:sp>
          <p:nvSpPr>
            <p:cNvPr id="129" name="Google Shape;129;p17"/>
            <p:cNvSpPr/>
            <p:nvPr/>
          </p:nvSpPr>
          <p:spPr>
            <a:xfrm>
              <a:off x="5576968" y="323105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4934080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220956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2" name="Google Shape;132;p17"/>
            <p:cNvCxnSpPr>
              <a:stCxn id="130" idx="0"/>
              <a:endCxn id="129" idx="2"/>
            </p:cNvCxnSpPr>
            <p:nvPr/>
          </p:nvCxnSpPr>
          <p:spPr>
            <a:xfrm flipH="1" rot="10800000">
              <a:off x="5179330" y="3555892"/>
              <a:ext cx="642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>
              <a:stCxn id="131" idx="0"/>
              <a:endCxn id="129" idx="2"/>
            </p:cNvCxnSpPr>
            <p:nvPr/>
          </p:nvCxnSpPr>
          <p:spPr>
            <a:xfrm rot="10800000">
              <a:off x="5822106" y="3555892"/>
              <a:ext cx="644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4" name="Google Shape;134;p17"/>
            <p:cNvSpPr/>
            <p:nvPr/>
          </p:nvSpPr>
          <p:spPr>
            <a:xfrm>
              <a:off x="7303142" y="323104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936604" y="377550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7745880" y="377550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7" name="Google Shape;137;p17"/>
            <p:cNvCxnSpPr>
              <a:stCxn id="135" idx="0"/>
              <a:endCxn id="134" idx="2"/>
            </p:cNvCxnSpPr>
            <p:nvPr/>
          </p:nvCxnSpPr>
          <p:spPr>
            <a:xfrm flipH="1" rot="10800000">
              <a:off x="7181854" y="3555908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7"/>
            <p:cNvCxnSpPr>
              <a:stCxn id="136" idx="0"/>
              <a:endCxn id="134" idx="2"/>
            </p:cNvCxnSpPr>
            <p:nvPr/>
          </p:nvCxnSpPr>
          <p:spPr>
            <a:xfrm rot="10800000">
              <a:off x="7548330" y="3555908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9" name="Google Shape;139;p17"/>
            <p:cNvSpPr/>
            <p:nvPr/>
          </p:nvSpPr>
          <p:spPr>
            <a:xfrm>
              <a:off x="6433733" y="2634325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0" name="Google Shape;140;p17"/>
            <p:cNvCxnSpPr>
              <a:stCxn id="139" idx="2"/>
              <a:endCxn id="129" idx="0"/>
            </p:cNvCxnSpPr>
            <p:nvPr/>
          </p:nvCxnSpPr>
          <p:spPr>
            <a:xfrm flipH="1">
              <a:off x="5822183" y="2959225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7"/>
            <p:cNvCxnSpPr>
              <a:stCxn id="139" idx="2"/>
              <a:endCxn id="134" idx="0"/>
            </p:cNvCxnSpPr>
            <p:nvPr/>
          </p:nvCxnSpPr>
          <p:spPr>
            <a:xfrm>
              <a:off x="6678983" y="2959225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" name="Google Shape;142;p17"/>
            <p:cNvSpPr/>
            <p:nvPr/>
          </p:nvSpPr>
          <p:spPr>
            <a:xfrm>
              <a:off x="5573497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3" name="Google Shape;143;p17"/>
            <p:cNvCxnSpPr>
              <a:stCxn id="142" idx="0"/>
              <a:endCxn id="129" idx="2"/>
            </p:cNvCxnSpPr>
            <p:nvPr/>
          </p:nvCxnSpPr>
          <p:spPr>
            <a:xfrm flipH="1" rot="10800000">
              <a:off x="5818747" y="3555892"/>
              <a:ext cx="3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Converting 2-3 Tree to BST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311700" y="1152144"/>
            <a:ext cx="39501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2-3 </a:t>
            </a:r>
            <a:r>
              <a:rPr lang="en"/>
              <a:t>t</a:t>
            </a:r>
            <a:r>
              <a:rPr lang="en"/>
              <a:t>rees with only </a:t>
            </a:r>
            <a:r>
              <a:rPr b="1" lang="en">
                <a:solidFill>
                  <a:schemeClr val="accent1"/>
                </a:solidFill>
              </a:rPr>
              <a:t>2-nodes</a:t>
            </a:r>
            <a:r>
              <a:rPr lang="en"/>
              <a:t> (2 children) are already regular binary search trees.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How can we represent </a:t>
            </a:r>
            <a:r>
              <a:rPr b="1" lang="en">
                <a:solidFill>
                  <a:schemeClr val="accent1"/>
                </a:solidFill>
              </a:rPr>
              <a:t>3-nodes</a:t>
            </a:r>
            <a:r>
              <a:rPr lang="en"/>
              <a:t> in a BST</a:t>
            </a:r>
            <a:r>
              <a:rPr lang="en"/>
              <a:t>?</a:t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5010280" y="844577"/>
            <a:ext cx="3073700" cy="1466083"/>
            <a:chOff x="5010280" y="844577"/>
            <a:chExt cx="3073700" cy="1466083"/>
          </a:xfrm>
        </p:grpSpPr>
        <p:sp>
          <p:nvSpPr>
            <p:cNvPr id="152" name="Google Shape;152;p18"/>
            <p:cNvSpPr/>
            <p:nvPr/>
          </p:nvSpPr>
          <p:spPr>
            <a:xfrm>
              <a:off x="5424568" y="1441309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010280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839956" y="1985744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" name="Google Shape;155;p18"/>
            <p:cNvCxnSpPr>
              <a:stCxn id="153" idx="0"/>
              <a:endCxn id="152" idx="2"/>
            </p:cNvCxnSpPr>
            <p:nvPr/>
          </p:nvCxnSpPr>
          <p:spPr>
            <a:xfrm flipH="1" rot="10800000">
              <a:off x="5255530" y="1766144"/>
              <a:ext cx="414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8"/>
            <p:cNvCxnSpPr>
              <a:stCxn id="154" idx="0"/>
              <a:endCxn id="152" idx="2"/>
            </p:cNvCxnSpPr>
            <p:nvPr/>
          </p:nvCxnSpPr>
          <p:spPr>
            <a:xfrm rot="10800000">
              <a:off x="5669706" y="1766144"/>
              <a:ext cx="4155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" name="Google Shape;157;p18"/>
            <p:cNvSpPr/>
            <p:nvPr/>
          </p:nvSpPr>
          <p:spPr>
            <a:xfrm>
              <a:off x="7150742" y="144130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6784204" y="198576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7593480" y="1985760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0" name="Google Shape;160;p18"/>
            <p:cNvCxnSpPr>
              <a:stCxn id="158" idx="0"/>
              <a:endCxn id="157" idx="2"/>
            </p:cNvCxnSpPr>
            <p:nvPr/>
          </p:nvCxnSpPr>
          <p:spPr>
            <a:xfrm flipH="1" rot="10800000">
              <a:off x="7029454" y="1766160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8"/>
            <p:cNvCxnSpPr>
              <a:stCxn id="159" idx="0"/>
              <a:endCxn id="157" idx="2"/>
            </p:cNvCxnSpPr>
            <p:nvPr/>
          </p:nvCxnSpPr>
          <p:spPr>
            <a:xfrm rot="10800000">
              <a:off x="7395930" y="1766160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" name="Google Shape;162;p18"/>
            <p:cNvSpPr/>
            <p:nvPr/>
          </p:nvSpPr>
          <p:spPr>
            <a:xfrm>
              <a:off x="6281333" y="84457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" name="Google Shape;163;p18"/>
            <p:cNvCxnSpPr>
              <a:stCxn id="162" idx="2"/>
              <a:endCxn id="152" idx="0"/>
            </p:cNvCxnSpPr>
            <p:nvPr/>
          </p:nvCxnSpPr>
          <p:spPr>
            <a:xfrm flipH="1">
              <a:off x="5669783" y="1169477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8"/>
            <p:cNvCxnSpPr>
              <a:stCxn id="162" idx="2"/>
              <a:endCxn id="157" idx="0"/>
            </p:cNvCxnSpPr>
            <p:nvPr/>
          </p:nvCxnSpPr>
          <p:spPr>
            <a:xfrm>
              <a:off x="6526583" y="1169477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5" name="Google Shape;165;p18"/>
          <p:cNvSpPr/>
          <p:nvPr/>
        </p:nvSpPr>
        <p:spPr>
          <a:xfrm>
            <a:off x="6364275" y="3443563"/>
            <a:ext cx="365700" cy="457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18"/>
          <p:cNvCxnSpPr/>
          <p:nvPr/>
        </p:nvCxnSpPr>
        <p:spPr>
          <a:xfrm>
            <a:off x="4393375" y="3672175"/>
            <a:ext cx="9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8"/>
          <p:cNvSpPr/>
          <p:nvPr/>
        </p:nvSpPr>
        <p:spPr>
          <a:xfrm>
            <a:off x="579353" y="3443575"/>
            <a:ext cx="1965900" cy="1051500"/>
          </a:xfrm>
          <a:prstGeom prst="roundRect">
            <a:avLst>
              <a:gd fmla="val 9112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673705" y="2939125"/>
            <a:ext cx="3302300" cy="1466083"/>
            <a:chOff x="4934080" y="2634325"/>
            <a:chExt cx="3302300" cy="1466083"/>
          </a:xfrm>
        </p:grpSpPr>
        <p:sp>
          <p:nvSpPr>
            <p:cNvPr id="169" name="Google Shape;169;p18"/>
            <p:cNvSpPr/>
            <p:nvPr/>
          </p:nvSpPr>
          <p:spPr>
            <a:xfrm>
              <a:off x="5576968" y="3231057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4934080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6220956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2" name="Google Shape;172;p18"/>
            <p:cNvCxnSpPr>
              <a:stCxn id="170" idx="0"/>
              <a:endCxn id="169" idx="2"/>
            </p:cNvCxnSpPr>
            <p:nvPr/>
          </p:nvCxnSpPr>
          <p:spPr>
            <a:xfrm flipH="1" rot="10800000">
              <a:off x="5179330" y="3555892"/>
              <a:ext cx="642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18"/>
            <p:cNvCxnSpPr>
              <a:stCxn id="171" idx="0"/>
              <a:endCxn id="169" idx="2"/>
            </p:cNvCxnSpPr>
            <p:nvPr/>
          </p:nvCxnSpPr>
          <p:spPr>
            <a:xfrm rot="10800000">
              <a:off x="5822106" y="3555892"/>
              <a:ext cx="644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4" name="Google Shape;174;p18"/>
            <p:cNvSpPr/>
            <p:nvPr/>
          </p:nvSpPr>
          <p:spPr>
            <a:xfrm>
              <a:off x="7303142" y="323104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6936604" y="377550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7745880" y="3775508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7" name="Google Shape;177;p18"/>
            <p:cNvCxnSpPr>
              <a:stCxn id="175" idx="0"/>
              <a:endCxn id="174" idx="2"/>
            </p:cNvCxnSpPr>
            <p:nvPr/>
          </p:nvCxnSpPr>
          <p:spPr>
            <a:xfrm flipH="1" rot="10800000">
              <a:off x="7181854" y="3555908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" name="Google Shape;178;p18"/>
            <p:cNvCxnSpPr>
              <a:stCxn id="176" idx="0"/>
              <a:endCxn id="174" idx="2"/>
            </p:cNvCxnSpPr>
            <p:nvPr/>
          </p:nvCxnSpPr>
          <p:spPr>
            <a:xfrm rot="10800000">
              <a:off x="7548330" y="3555908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" name="Google Shape;179;p18"/>
            <p:cNvSpPr/>
            <p:nvPr/>
          </p:nvSpPr>
          <p:spPr>
            <a:xfrm>
              <a:off x="6433733" y="2634325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0" name="Google Shape;180;p18"/>
            <p:cNvCxnSpPr>
              <a:stCxn id="179" idx="2"/>
              <a:endCxn id="169" idx="0"/>
            </p:cNvCxnSpPr>
            <p:nvPr/>
          </p:nvCxnSpPr>
          <p:spPr>
            <a:xfrm flipH="1">
              <a:off x="5822183" y="2959225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8"/>
            <p:cNvCxnSpPr>
              <a:stCxn id="179" idx="2"/>
              <a:endCxn id="174" idx="0"/>
            </p:cNvCxnSpPr>
            <p:nvPr/>
          </p:nvCxnSpPr>
          <p:spPr>
            <a:xfrm>
              <a:off x="6678983" y="2959225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" name="Google Shape;182;p18"/>
            <p:cNvSpPr/>
            <p:nvPr/>
          </p:nvSpPr>
          <p:spPr>
            <a:xfrm>
              <a:off x="5573497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3" name="Google Shape;183;p18"/>
            <p:cNvCxnSpPr>
              <a:stCxn id="182" idx="0"/>
              <a:endCxn id="169" idx="2"/>
            </p:cNvCxnSpPr>
            <p:nvPr/>
          </p:nvCxnSpPr>
          <p:spPr>
            <a:xfrm flipH="1" rot="10800000">
              <a:off x="5818747" y="3555892"/>
              <a:ext cx="3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2072778" y="1378663"/>
            <a:ext cx="3241200" cy="2386200"/>
          </a:xfrm>
          <a:prstGeom prst="roundRect">
            <a:avLst>
              <a:gd fmla="val 9112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the Rotation Insight</a:t>
            </a:r>
            <a:endParaRPr/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1" name="Google Shape;191;p19"/>
          <p:cNvGrpSpPr/>
          <p:nvPr/>
        </p:nvGrpSpPr>
        <p:grpSpPr>
          <a:xfrm>
            <a:off x="2228900" y="1538738"/>
            <a:ext cx="2928950" cy="2066033"/>
            <a:chOff x="601425" y="2276925"/>
            <a:chExt cx="2928950" cy="2066033"/>
          </a:xfrm>
        </p:grpSpPr>
        <p:sp>
          <p:nvSpPr>
            <p:cNvPr id="192" name="Google Shape;192;p19"/>
            <p:cNvSpPr/>
            <p:nvPr/>
          </p:nvSpPr>
          <p:spPr>
            <a:xfrm>
              <a:off x="2118886" y="2276925"/>
              <a:ext cx="435600" cy="288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1209393" y="2838465"/>
              <a:ext cx="435600" cy="288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4" name="Google Shape;194;p19"/>
            <p:cNvCxnSpPr>
              <a:stCxn id="193" idx="0"/>
              <a:endCxn id="192" idx="2"/>
            </p:cNvCxnSpPr>
            <p:nvPr/>
          </p:nvCxnSpPr>
          <p:spPr>
            <a:xfrm flipH="1" rot="10800000">
              <a:off x="1427193" y="2565465"/>
              <a:ext cx="909600" cy="273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9"/>
            <p:cNvCxnSpPr>
              <a:stCxn id="193" idx="2"/>
              <a:endCxn id="196" idx="0"/>
            </p:cNvCxnSpPr>
            <p:nvPr/>
          </p:nvCxnSpPr>
          <p:spPr>
            <a:xfrm flipH="1">
              <a:off x="887793" y="3127065"/>
              <a:ext cx="539400" cy="30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19"/>
            <p:cNvCxnSpPr>
              <a:stCxn id="193" idx="2"/>
              <a:endCxn id="198" idx="0"/>
            </p:cNvCxnSpPr>
            <p:nvPr/>
          </p:nvCxnSpPr>
          <p:spPr>
            <a:xfrm>
              <a:off x="1427193" y="3127065"/>
              <a:ext cx="552600" cy="309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9"/>
            <p:cNvCxnSpPr>
              <a:stCxn id="192" idx="2"/>
              <a:endCxn id="200" idx="0"/>
            </p:cNvCxnSpPr>
            <p:nvPr/>
          </p:nvCxnSpPr>
          <p:spPr>
            <a:xfrm>
              <a:off x="2336686" y="2565525"/>
              <a:ext cx="907200" cy="169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" name="Google Shape;198;p19"/>
            <p:cNvSpPr/>
            <p:nvPr/>
          </p:nvSpPr>
          <p:spPr>
            <a:xfrm>
              <a:off x="1693325" y="3436050"/>
              <a:ext cx="572700" cy="4953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01425" y="3436050"/>
              <a:ext cx="572700" cy="4953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2957675" y="2735125"/>
              <a:ext cx="572700" cy="4953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19"/>
            <p:cNvSpPr txBox="1"/>
            <p:nvPr/>
          </p:nvSpPr>
          <p:spPr>
            <a:xfrm>
              <a:off x="3015429" y="3230530"/>
              <a:ext cx="4572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&gt;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19"/>
            <p:cNvSpPr txBox="1"/>
            <p:nvPr/>
          </p:nvSpPr>
          <p:spPr>
            <a:xfrm>
              <a:off x="1408175" y="3931350"/>
              <a:ext cx="1143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&gt; d and &lt;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19"/>
            <p:cNvSpPr txBox="1"/>
            <p:nvPr/>
          </p:nvSpPr>
          <p:spPr>
            <a:xfrm>
              <a:off x="659172" y="3931358"/>
              <a:ext cx="4572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&lt; 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19"/>
          <p:cNvGrpSpPr/>
          <p:nvPr/>
        </p:nvGrpSpPr>
        <p:grpSpPr>
          <a:xfrm>
            <a:off x="5541550" y="941115"/>
            <a:ext cx="2928950" cy="2663669"/>
            <a:chOff x="5748975" y="1665790"/>
            <a:chExt cx="2928950" cy="2663669"/>
          </a:xfrm>
        </p:grpSpPr>
        <p:sp>
          <p:nvSpPr>
            <p:cNvPr id="205" name="Google Shape;205;p19"/>
            <p:cNvSpPr/>
            <p:nvPr/>
          </p:nvSpPr>
          <p:spPr>
            <a:xfrm>
              <a:off x="7266436" y="2263425"/>
              <a:ext cx="435600" cy="288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495418" y="1665790"/>
              <a:ext cx="435600" cy="2886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7" name="Google Shape;207;p19"/>
            <p:cNvCxnSpPr>
              <a:stCxn id="206" idx="2"/>
              <a:endCxn id="208" idx="0"/>
            </p:cNvCxnSpPr>
            <p:nvPr/>
          </p:nvCxnSpPr>
          <p:spPr>
            <a:xfrm flipH="1">
              <a:off x="6035218" y="1954390"/>
              <a:ext cx="678000" cy="146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9" name="Google Shape;209;p19"/>
            <p:cNvSpPr/>
            <p:nvPr/>
          </p:nvSpPr>
          <p:spPr>
            <a:xfrm>
              <a:off x="6840875" y="3422550"/>
              <a:ext cx="572700" cy="4953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748975" y="3422550"/>
              <a:ext cx="572700" cy="4953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8105225" y="2950225"/>
              <a:ext cx="572700" cy="4953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" name="Google Shape;211;p19"/>
            <p:cNvCxnSpPr>
              <a:stCxn id="205" idx="2"/>
              <a:endCxn id="210" idx="0"/>
            </p:cNvCxnSpPr>
            <p:nvPr/>
          </p:nvCxnSpPr>
          <p:spPr>
            <a:xfrm>
              <a:off x="7484236" y="2552025"/>
              <a:ext cx="907200" cy="3981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19"/>
            <p:cNvCxnSpPr>
              <a:stCxn id="206" idx="2"/>
              <a:endCxn id="205" idx="0"/>
            </p:cNvCxnSpPr>
            <p:nvPr/>
          </p:nvCxnSpPr>
          <p:spPr>
            <a:xfrm>
              <a:off x="6713218" y="1954390"/>
              <a:ext cx="771000" cy="309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9"/>
            <p:cNvCxnSpPr>
              <a:stCxn id="209" idx="0"/>
              <a:endCxn id="205" idx="2"/>
            </p:cNvCxnSpPr>
            <p:nvPr/>
          </p:nvCxnSpPr>
          <p:spPr>
            <a:xfrm flipH="1" rot="10800000">
              <a:off x="7127225" y="2551950"/>
              <a:ext cx="357000" cy="8706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" name="Google Shape;214;p19"/>
            <p:cNvSpPr txBox="1"/>
            <p:nvPr/>
          </p:nvSpPr>
          <p:spPr>
            <a:xfrm>
              <a:off x="8162979" y="3445530"/>
              <a:ext cx="4572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&gt;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19"/>
            <p:cNvSpPr txBox="1"/>
            <p:nvPr/>
          </p:nvSpPr>
          <p:spPr>
            <a:xfrm>
              <a:off x="6555725" y="3917850"/>
              <a:ext cx="11430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&gt; d and &lt;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9"/>
            <p:cNvSpPr txBox="1"/>
            <p:nvPr/>
          </p:nvSpPr>
          <p:spPr>
            <a:xfrm>
              <a:off x="5806722" y="3917858"/>
              <a:ext cx="457200" cy="41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&lt; 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7" name="Google Shape;217;p19"/>
          <p:cNvSpPr/>
          <p:nvPr/>
        </p:nvSpPr>
        <p:spPr>
          <a:xfrm flipH="1">
            <a:off x="3007575" y="3687931"/>
            <a:ext cx="1371600" cy="365700"/>
          </a:xfrm>
          <a:prstGeom prst="wedgeRoundRectCallout">
            <a:avLst>
              <a:gd fmla="val -20249" name="adj1"/>
              <a:gd fmla="val -59431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Left-leaning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9"/>
          <p:cNvSpPr/>
          <p:nvPr/>
        </p:nvSpPr>
        <p:spPr>
          <a:xfrm>
            <a:off x="6274475" y="3687931"/>
            <a:ext cx="1463100" cy="365700"/>
          </a:xfrm>
          <a:prstGeom prst="wedgeRoundRectCallout">
            <a:avLst>
              <a:gd fmla="val -20249" name="adj1"/>
              <a:gd fmla="val -59431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Right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-leaning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9" name="Google Shape;219;p19"/>
          <p:cNvGrpSpPr/>
          <p:nvPr/>
        </p:nvGrpSpPr>
        <p:grpSpPr>
          <a:xfrm>
            <a:off x="673705" y="3535857"/>
            <a:ext cx="1777376" cy="869335"/>
            <a:chOff x="4934080" y="3231057"/>
            <a:chExt cx="1777376" cy="869335"/>
          </a:xfrm>
        </p:grpSpPr>
        <p:sp>
          <p:nvSpPr>
            <p:cNvPr id="220" name="Google Shape;220;p19"/>
            <p:cNvSpPr/>
            <p:nvPr/>
          </p:nvSpPr>
          <p:spPr>
            <a:xfrm>
              <a:off x="5576968" y="3231057"/>
              <a:ext cx="490500" cy="324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 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4934080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220956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3" name="Google Shape;223;p19"/>
            <p:cNvCxnSpPr>
              <a:stCxn id="221" idx="0"/>
              <a:endCxn id="220" idx="2"/>
            </p:cNvCxnSpPr>
            <p:nvPr/>
          </p:nvCxnSpPr>
          <p:spPr>
            <a:xfrm flipH="1" rot="10800000">
              <a:off x="5179330" y="3555892"/>
              <a:ext cx="642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19"/>
            <p:cNvCxnSpPr>
              <a:stCxn id="222" idx="0"/>
              <a:endCxn id="220" idx="2"/>
            </p:cNvCxnSpPr>
            <p:nvPr/>
          </p:nvCxnSpPr>
          <p:spPr>
            <a:xfrm rot="10800000">
              <a:off x="5822106" y="3555892"/>
              <a:ext cx="644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5" name="Google Shape;225;p19"/>
            <p:cNvSpPr/>
            <p:nvPr/>
          </p:nvSpPr>
          <p:spPr>
            <a:xfrm>
              <a:off x="5573497" y="377549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26" name="Google Shape;226;p19"/>
            <p:cNvCxnSpPr>
              <a:stCxn id="225" idx="0"/>
              <a:endCxn id="220" idx="2"/>
            </p:cNvCxnSpPr>
            <p:nvPr/>
          </p:nvCxnSpPr>
          <p:spPr>
            <a:xfrm flipH="1" rot="10800000">
              <a:off x="5818747" y="3555892"/>
              <a:ext cx="3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2-3 Tree to a Left-Leaning BST</a:t>
            </a:r>
            <a:endParaRPr/>
          </a:p>
        </p:txBody>
      </p:sp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4" name="Google Shape;234;p20"/>
          <p:cNvGrpSpPr/>
          <p:nvPr/>
        </p:nvGrpSpPr>
        <p:grpSpPr>
          <a:xfrm>
            <a:off x="1550837" y="2104900"/>
            <a:ext cx="1667563" cy="933696"/>
            <a:chOff x="3653700" y="2872538"/>
            <a:chExt cx="1667563" cy="933696"/>
          </a:xfrm>
        </p:grpSpPr>
        <p:sp>
          <p:nvSpPr>
            <p:cNvPr id="235" name="Google Shape;235;p20"/>
            <p:cNvSpPr/>
            <p:nvPr/>
          </p:nvSpPr>
          <p:spPr>
            <a:xfrm>
              <a:off x="4747063" y="3481329"/>
              <a:ext cx="5742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 y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6" name="Google Shape;236;p20"/>
            <p:cNvCxnSpPr>
              <a:endCxn id="235" idx="0"/>
            </p:cNvCxnSpPr>
            <p:nvPr/>
          </p:nvCxnSpPr>
          <p:spPr>
            <a:xfrm>
              <a:off x="4692763" y="3195729"/>
              <a:ext cx="341400" cy="285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7" name="Google Shape;237;p20"/>
            <p:cNvSpPr/>
            <p:nvPr/>
          </p:nvSpPr>
          <p:spPr>
            <a:xfrm>
              <a:off x="3653700" y="3481325"/>
              <a:ext cx="5070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 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" name="Google Shape;238;p20"/>
            <p:cNvCxnSpPr>
              <a:stCxn id="237" idx="0"/>
            </p:cNvCxnSpPr>
            <p:nvPr/>
          </p:nvCxnSpPr>
          <p:spPr>
            <a:xfrm flipH="1" rot="10800000">
              <a:off x="3907200" y="3195725"/>
              <a:ext cx="263400" cy="285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9" name="Google Shape;239;p20"/>
            <p:cNvSpPr/>
            <p:nvPr/>
          </p:nvSpPr>
          <p:spPr>
            <a:xfrm>
              <a:off x="4280120" y="34813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0" name="Google Shape;240;p20"/>
            <p:cNvCxnSpPr>
              <a:stCxn id="239" idx="0"/>
              <a:endCxn id="241" idx="2"/>
            </p:cNvCxnSpPr>
            <p:nvPr/>
          </p:nvCxnSpPr>
          <p:spPr>
            <a:xfrm rot="10800000">
              <a:off x="4448870" y="3197533"/>
              <a:ext cx="300" cy="28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" name="Google Shape;241;p20"/>
            <p:cNvSpPr/>
            <p:nvPr/>
          </p:nvSpPr>
          <p:spPr>
            <a:xfrm>
              <a:off x="4118688" y="2872538"/>
              <a:ext cx="6606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 w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42" name="Google Shape;242;p20"/>
          <p:cNvCxnSpPr/>
          <p:nvPr/>
        </p:nvCxnSpPr>
        <p:spPr>
          <a:xfrm>
            <a:off x="4080600" y="2571750"/>
            <a:ext cx="9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2-3 Tree to a Left-Leaning BST</a:t>
            </a:r>
            <a:endParaRPr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0" name="Google Shape;250;p21"/>
          <p:cNvGrpSpPr/>
          <p:nvPr/>
        </p:nvGrpSpPr>
        <p:grpSpPr>
          <a:xfrm>
            <a:off x="1550837" y="2104900"/>
            <a:ext cx="1667563" cy="933696"/>
            <a:chOff x="3653700" y="2872538"/>
            <a:chExt cx="1667563" cy="933696"/>
          </a:xfrm>
        </p:grpSpPr>
        <p:sp>
          <p:nvSpPr>
            <p:cNvPr id="251" name="Google Shape;251;p21"/>
            <p:cNvSpPr/>
            <p:nvPr/>
          </p:nvSpPr>
          <p:spPr>
            <a:xfrm>
              <a:off x="4747063" y="3481329"/>
              <a:ext cx="5742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 y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2" name="Google Shape;252;p21"/>
            <p:cNvCxnSpPr>
              <a:endCxn id="251" idx="0"/>
            </p:cNvCxnSpPr>
            <p:nvPr/>
          </p:nvCxnSpPr>
          <p:spPr>
            <a:xfrm>
              <a:off x="4692763" y="3195729"/>
              <a:ext cx="341400" cy="285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3" name="Google Shape;253;p21"/>
            <p:cNvSpPr/>
            <p:nvPr/>
          </p:nvSpPr>
          <p:spPr>
            <a:xfrm>
              <a:off x="3653700" y="3481325"/>
              <a:ext cx="5070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 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4" name="Google Shape;254;p21"/>
            <p:cNvCxnSpPr>
              <a:stCxn id="253" idx="0"/>
            </p:cNvCxnSpPr>
            <p:nvPr/>
          </p:nvCxnSpPr>
          <p:spPr>
            <a:xfrm flipH="1" rot="10800000">
              <a:off x="3907200" y="3195725"/>
              <a:ext cx="263400" cy="285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5" name="Google Shape;255;p21"/>
            <p:cNvSpPr/>
            <p:nvPr/>
          </p:nvSpPr>
          <p:spPr>
            <a:xfrm>
              <a:off x="4280120" y="3481333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6" name="Google Shape;256;p21"/>
            <p:cNvCxnSpPr>
              <a:stCxn id="255" idx="0"/>
              <a:endCxn id="257" idx="2"/>
            </p:cNvCxnSpPr>
            <p:nvPr/>
          </p:nvCxnSpPr>
          <p:spPr>
            <a:xfrm rot="10800000">
              <a:off x="4448870" y="3197533"/>
              <a:ext cx="300" cy="28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" name="Google Shape;257;p21"/>
            <p:cNvSpPr/>
            <p:nvPr/>
          </p:nvSpPr>
          <p:spPr>
            <a:xfrm>
              <a:off x="4118688" y="2872538"/>
              <a:ext cx="6606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 w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58" name="Google Shape;258;p21"/>
          <p:cNvCxnSpPr/>
          <p:nvPr/>
        </p:nvCxnSpPr>
        <p:spPr>
          <a:xfrm>
            <a:off x="4080600" y="2571750"/>
            <a:ext cx="9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59" name="Google Shape;259;p21"/>
          <p:cNvGrpSpPr/>
          <p:nvPr/>
        </p:nvGrpSpPr>
        <p:grpSpPr>
          <a:xfrm>
            <a:off x="5620795" y="1545158"/>
            <a:ext cx="2212700" cy="2053200"/>
            <a:chOff x="5925595" y="1545158"/>
            <a:chExt cx="2212700" cy="2053200"/>
          </a:xfrm>
        </p:grpSpPr>
        <p:cxnSp>
          <p:nvCxnSpPr>
            <p:cNvPr id="260" name="Google Shape;260;p21"/>
            <p:cNvCxnSpPr>
              <a:stCxn id="261" idx="2"/>
              <a:endCxn id="262" idx="0"/>
            </p:cNvCxnSpPr>
            <p:nvPr/>
          </p:nvCxnSpPr>
          <p:spPr>
            <a:xfrm>
              <a:off x="7341345" y="1870058"/>
              <a:ext cx="627900" cy="241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3" name="Google Shape;263;p21"/>
            <p:cNvSpPr/>
            <p:nvPr/>
          </p:nvSpPr>
          <p:spPr>
            <a:xfrm>
              <a:off x="6244420" y="27199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4" name="Google Shape;264;p21"/>
            <p:cNvCxnSpPr>
              <a:stCxn id="263" idx="0"/>
              <a:endCxn id="265" idx="2"/>
            </p:cNvCxnSpPr>
            <p:nvPr/>
          </p:nvCxnSpPr>
          <p:spPr>
            <a:xfrm flipH="1" rot="10800000">
              <a:off x="6413470" y="2436158"/>
              <a:ext cx="338100" cy="28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6" name="Google Shape;266;p21"/>
            <p:cNvSpPr/>
            <p:nvPr/>
          </p:nvSpPr>
          <p:spPr>
            <a:xfrm>
              <a:off x="6914045" y="27199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7" name="Google Shape;267;p21"/>
            <p:cNvCxnSpPr>
              <a:stCxn id="266" idx="0"/>
              <a:endCxn id="265" idx="2"/>
            </p:cNvCxnSpPr>
            <p:nvPr/>
          </p:nvCxnSpPr>
          <p:spPr>
            <a:xfrm rot="10800000">
              <a:off x="6751595" y="2436158"/>
              <a:ext cx="331500" cy="28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5" name="Google Shape;265;p21"/>
            <p:cNvSpPr/>
            <p:nvPr/>
          </p:nvSpPr>
          <p:spPr>
            <a:xfrm>
              <a:off x="6582520" y="21112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u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7172295" y="15451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7510395" y="27199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x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7800195" y="21112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y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9" name="Google Shape;269;p21"/>
            <p:cNvCxnSpPr>
              <a:stCxn id="268" idx="0"/>
              <a:endCxn id="262" idx="2"/>
            </p:cNvCxnSpPr>
            <p:nvPr/>
          </p:nvCxnSpPr>
          <p:spPr>
            <a:xfrm flipH="1" rot="10800000">
              <a:off x="7679445" y="2436158"/>
              <a:ext cx="289800" cy="283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0" name="Google Shape;270;p21"/>
            <p:cNvCxnSpPr>
              <a:stCxn id="265" idx="0"/>
              <a:endCxn id="261" idx="2"/>
            </p:cNvCxnSpPr>
            <p:nvPr/>
          </p:nvCxnSpPr>
          <p:spPr>
            <a:xfrm flipH="1" rot="10800000">
              <a:off x="6751570" y="1870058"/>
              <a:ext cx="589800" cy="241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1" name="Google Shape;271;p21"/>
            <p:cNvSpPr/>
            <p:nvPr/>
          </p:nvSpPr>
          <p:spPr>
            <a:xfrm>
              <a:off x="5925595" y="3273458"/>
              <a:ext cx="3381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2" name="Google Shape;272;p21"/>
            <p:cNvCxnSpPr>
              <a:stCxn id="263" idx="2"/>
              <a:endCxn id="271" idx="0"/>
            </p:cNvCxnSpPr>
            <p:nvPr/>
          </p:nvCxnSpPr>
          <p:spPr>
            <a:xfrm flipH="1">
              <a:off x="6094570" y="3044858"/>
              <a:ext cx="31890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Left-Leaning BST to a 2-3 Tree</a:t>
            </a:r>
            <a:endParaRPr/>
          </a:p>
        </p:txBody>
      </p:sp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2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p22"/>
          <p:cNvCxnSpPr/>
          <p:nvPr/>
        </p:nvCxnSpPr>
        <p:spPr>
          <a:xfrm rot="10800000">
            <a:off x="4080600" y="2571750"/>
            <a:ext cx="98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81" name="Google Shape;281;p22"/>
          <p:cNvGrpSpPr/>
          <p:nvPr/>
        </p:nvGrpSpPr>
        <p:grpSpPr>
          <a:xfrm>
            <a:off x="4775514" y="1838712"/>
            <a:ext cx="3406404" cy="2010783"/>
            <a:chOff x="4775514" y="1838712"/>
            <a:chExt cx="3406404" cy="2010783"/>
          </a:xfrm>
        </p:grpSpPr>
        <p:sp>
          <p:nvSpPr>
            <p:cNvPr id="282" name="Google Shape;282;p22"/>
            <p:cNvSpPr/>
            <p:nvPr/>
          </p:nvSpPr>
          <p:spPr>
            <a:xfrm>
              <a:off x="5522506" y="2435445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7248680" y="243543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882141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7691418" y="29798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6" name="Google Shape;286;p22"/>
            <p:cNvCxnSpPr>
              <a:stCxn id="284" idx="0"/>
              <a:endCxn id="283" idx="2"/>
            </p:cNvCxnSpPr>
            <p:nvPr/>
          </p:nvCxnSpPr>
          <p:spPr>
            <a:xfrm flipH="1" rot="10800000">
              <a:off x="7127391" y="2760296"/>
              <a:ext cx="3666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2"/>
            <p:cNvCxnSpPr>
              <a:stCxn id="285" idx="0"/>
              <a:endCxn id="283" idx="2"/>
            </p:cNvCxnSpPr>
            <p:nvPr/>
          </p:nvCxnSpPr>
          <p:spPr>
            <a:xfrm rot="10800000">
              <a:off x="7493868" y="2760296"/>
              <a:ext cx="4428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8" name="Google Shape;288;p22"/>
            <p:cNvSpPr/>
            <p:nvPr/>
          </p:nvSpPr>
          <p:spPr>
            <a:xfrm>
              <a:off x="6379270" y="1838712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9" name="Google Shape;289;p22"/>
            <p:cNvCxnSpPr>
              <a:stCxn id="288" idx="2"/>
              <a:endCxn id="282" idx="0"/>
            </p:cNvCxnSpPr>
            <p:nvPr/>
          </p:nvCxnSpPr>
          <p:spPr>
            <a:xfrm flipH="1">
              <a:off x="5767720" y="2163612"/>
              <a:ext cx="8568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2"/>
            <p:cNvCxnSpPr>
              <a:stCxn id="288" idx="2"/>
              <a:endCxn id="283" idx="0"/>
            </p:cNvCxnSpPr>
            <p:nvPr/>
          </p:nvCxnSpPr>
          <p:spPr>
            <a:xfrm>
              <a:off x="6624520" y="2163612"/>
              <a:ext cx="869400" cy="271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1" name="Google Shape;291;p22"/>
            <p:cNvSpPr/>
            <p:nvPr/>
          </p:nvSpPr>
          <p:spPr>
            <a:xfrm>
              <a:off x="5145555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5954831" y="29799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3" name="Google Shape;293;p22"/>
            <p:cNvCxnSpPr>
              <a:stCxn id="291" idx="0"/>
              <a:endCxn id="282" idx="2"/>
            </p:cNvCxnSpPr>
            <p:nvPr/>
          </p:nvCxnSpPr>
          <p:spPr>
            <a:xfrm flipH="1" rot="10800000">
              <a:off x="5390805" y="2760396"/>
              <a:ext cx="3771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2"/>
            <p:cNvCxnSpPr>
              <a:stCxn id="292" idx="0"/>
              <a:endCxn id="282" idx="2"/>
            </p:cNvCxnSpPr>
            <p:nvPr/>
          </p:nvCxnSpPr>
          <p:spPr>
            <a:xfrm rot="10800000">
              <a:off x="5767781" y="2760396"/>
              <a:ext cx="4323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22"/>
            <p:cNvSpPr/>
            <p:nvPr/>
          </p:nvSpPr>
          <p:spPr>
            <a:xfrm>
              <a:off x="4775514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5584791" y="3524596"/>
              <a:ext cx="490500" cy="324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97" name="Google Shape;297;p22"/>
            <p:cNvCxnSpPr>
              <a:stCxn id="295" idx="0"/>
              <a:endCxn id="291" idx="2"/>
            </p:cNvCxnSpPr>
            <p:nvPr/>
          </p:nvCxnSpPr>
          <p:spPr>
            <a:xfrm flipH="1" rot="10800000">
              <a:off x="5020764" y="3304996"/>
              <a:ext cx="3699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2"/>
            <p:cNvCxnSpPr>
              <a:stCxn id="296" idx="0"/>
              <a:endCxn id="291" idx="2"/>
            </p:cNvCxnSpPr>
            <p:nvPr/>
          </p:nvCxnSpPr>
          <p:spPr>
            <a:xfrm rot="10800000">
              <a:off x="5390841" y="3304996"/>
              <a:ext cx="439200" cy="219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