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Roboto Medium"/>
      <p:regular r:id="rId44"/>
      <p:bold r:id="rId45"/>
      <p:italic r:id="rId46"/>
      <p:boldItalic r:id="rId47"/>
    </p:embeddedFont>
    <p:embeddedFont>
      <p:font typeface="Roboto Mono Light"/>
      <p:regular r:id="rId48"/>
      <p:bold r:id="rId49"/>
      <p:italic r:id="rId50"/>
      <p:boldItalic r:id="rId51"/>
    </p:embeddedFont>
    <p:embeddedFont>
      <p:font typeface="Roboto Light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8F2713-928D-4704-B49C-23DE17C98A98}">
  <a:tblStyle styleId="{F18F2713-928D-4704-B49C-23DE17C98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RobotoMedium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Medium-italic.fntdata"/><Relationship Id="rId45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Light-regular.fntdata"/><Relationship Id="rId47" Type="http://schemas.openxmlformats.org/officeDocument/2006/relationships/font" Target="fonts/RobotoMedium-boldItalic.fntdata"/><Relationship Id="rId49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Light-boldItalic.fntdata"/><Relationship Id="rId50" Type="http://schemas.openxmlformats.org/officeDocument/2006/relationships/font" Target="fonts/RobotoMonoLight-italic.fntdata"/><Relationship Id="rId53" Type="http://schemas.openxmlformats.org/officeDocument/2006/relationships/font" Target="fonts/RobotoLight-bold.fntdata"/><Relationship Id="rId52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55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12df0bed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12df0bed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12df0be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12df0be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tree is not complete.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tree does not satisfy the max-heap invariant.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12df0bed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12df0bed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does the fact that the invariant is recursive guarantee about the relationship between the root 8 and its grandchildren, 4, 5, and 1? What about potential great-grandchildren?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12df0bed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12df0bed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Give an example where this algorithm goes wrong.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the running time of this algorithm with respect to H, the height of the heap?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12df0bed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12df0bed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This algorithm is </a:t>
            </a:r>
            <a:r>
              <a:rPr b="1" lang="en"/>
              <a:t>broken</a:t>
            </a:r>
            <a:r>
              <a:rPr lang="en"/>
              <a:t>. Fill in the blanks with valid heap values such that</a:t>
            </a:r>
            <a:r>
              <a:rPr lang="en"/>
              <a:t> </a:t>
            </a:r>
            <a:r>
              <a:rPr lang="en"/>
              <a:t>the heap is no longer valid after removing the max.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2df0bed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2df0bed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infinitely many possible answers.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12df0bed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12df0bed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What invariants do we need to keep in mind when implementing remove?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</a:t>
            </a:r>
            <a:r>
              <a:rPr lang="en"/>
              <a:t>Are there any nodes in the heap that are safe to remove, i.e. removed without affecting any other nodes in the heap?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12df0bed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612df0bed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about the two other leaf nodes on the bottom level? Why can’t they be safely removed?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12df0bed1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12df0bed1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about the two other leaf nodes on the bottom level? Why can’t they be safely removed?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12df0bed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12df0bed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can we use these operations to insert an item?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51ffb1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51ffb1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12df0bed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12df0bed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an algorithm for inserting an item. For example, add the item 8 to this heap.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612df0bed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612df0bed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an algorithm for inserting an item. For example, add the item 8 to this heap.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12df0bed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12df0bed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12df0bed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12df0bed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612df0bed1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612df0bed1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612df0bed1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612df0bed1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value of each letter (k, e, v, …) doesn't mean anything.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12df0bed1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12df0bed1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Complete the return statement in the parent method.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612df0bed1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612df0bed1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Off-by-one arithmetic is somewhat annoying from the implementer’s perspective, though it doesn’t affect the ADT client.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612df0bed1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612df0bed1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612df0bed1_0_2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612df0bed1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still a few other questions of practical interest. We’ll get experience answering these questions in the upcoming homework.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could we change so that there is a default comparison?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constructors are needed to allow for different orderings?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can we optimize for the scenario where an item needs to change its priority after it’s been added to the PQ?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2545643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2545643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</a:t>
            </a:r>
            <a:r>
              <a:rPr lang="en"/>
              <a:t> we have a BST in which every node has either 0 or 2 children.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is the worst case search time in this case?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Q2</a:t>
            </a:r>
            <a:r>
              <a:rPr lang="en"/>
              <a:t>: What do worst case trees look like?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612df0bed1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612df0bed1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like a small improvement to learn about heaps. Why bother?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last few lectures, we’ve been exploring three levels of analysis. Let’s review it from the widest lens zooming in.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12df0bed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12df0bed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the ADT implementer, we always had to keep in mind our invariants when thinking through the problem.</a:t>
            </a:r>
            <a:endParaRPr b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60ff9172e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60ff9172e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determine how to build the data structure and its implementation details, we employed the algorithm design process.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612df0bed1_0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612df0bed1_0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debugging provides a means of evaluating program correctness.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12df0bed1_0_2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12df0bed1_0_2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Whereas the runtime analysis process provided a means to compare the running times of programs without writing code.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2545643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2545643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are key to helping us learn and iterate from our initial attempts. Unfortunately, this new invariant doesn’t capture the complexity of the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tilde notation (like Big-Theta but keeping multiplicative constants) for the height of this tree?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2545643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2545643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in time. What if we don’t accept this resolution? Sure, a full binary search tree does not guarantee balance. However, we can come up with another invariant that does guarantee balance!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Describe an invariant that includes the balanced trees below, and excludes unbalanced trees.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2df0bed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2df0bed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2545643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2545643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2df0be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2df0be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For the bottom example, give an asymptotic lower bound (i.e. Big-Omega) for the runtime to fix the tree where N is the number of items.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12545643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12545643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that, in this visualization, the priority is the value shown in the node. Hereafter, we’ll refer to the max-priority item as just “max item” for brevity.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lgs4.cs.princeton.edu/hom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jvns.ca/blog/2019/06/23/a-few-debugging-resources/#weird-methods-to-get-informati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 and Heaps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Efficiently implementing the Priority Queue ADT by turning back time and rewriting binary search tree invariants.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are valid max-heaps?</a:t>
            </a:r>
            <a:endParaRPr/>
          </a:p>
        </p:txBody>
      </p:sp>
      <p:sp>
        <p:nvSpPr>
          <p:cNvPr id="366" name="Google Shape;3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7" name="Google Shape;367;p23"/>
          <p:cNvGrpSpPr/>
          <p:nvPr/>
        </p:nvGrpSpPr>
        <p:grpSpPr>
          <a:xfrm>
            <a:off x="498213" y="1680257"/>
            <a:ext cx="1714775" cy="1767500"/>
            <a:chOff x="498213" y="1680257"/>
            <a:chExt cx="1714775" cy="1767500"/>
          </a:xfrm>
        </p:grpSpPr>
        <p:sp>
          <p:nvSpPr>
            <p:cNvPr id="368" name="Google Shape;368;p23"/>
            <p:cNvSpPr/>
            <p:nvPr/>
          </p:nvSpPr>
          <p:spPr>
            <a:xfrm>
              <a:off x="799788" y="23001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9" name="Google Shape;369;p23"/>
            <p:cNvCxnSpPr>
              <a:stCxn id="370" idx="0"/>
              <a:endCxn id="368" idx="5"/>
            </p:cNvCxnSpPr>
            <p:nvPr/>
          </p:nvCxnSpPr>
          <p:spPr>
            <a:xfrm rot="10800000">
              <a:off x="1171288" y="2671658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3"/>
            <p:cNvCxnSpPr>
              <a:stCxn id="368" idx="0"/>
              <a:endCxn id="372" idx="3"/>
            </p:cNvCxnSpPr>
            <p:nvPr/>
          </p:nvCxnSpPr>
          <p:spPr>
            <a:xfrm flipH="1" rot="10800000">
              <a:off x="1017438" y="2051783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0" name="Google Shape;370;p23"/>
            <p:cNvSpPr/>
            <p:nvPr/>
          </p:nvSpPr>
          <p:spPr>
            <a:xfrm>
              <a:off x="1009438" y="301245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349388" y="1680257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498213" y="301245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4" name="Google Shape;374;p23"/>
            <p:cNvCxnSpPr>
              <a:stCxn id="368" idx="3"/>
              <a:endCxn id="373" idx="0"/>
            </p:cNvCxnSpPr>
            <p:nvPr/>
          </p:nvCxnSpPr>
          <p:spPr>
            <a:xfrm flipH="1">
              <a:off x="715936" y="2671734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5" name="Google Shape;375;p23"/>
            <p:cNvSpPr/>
            <p:nvPr/>
          </p:nvSpPr>
          <p:spPr>
            <a:xfrm>
              <a:off x="1777688" y="23001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6" name="Google Shape;376;p23"/>
            <p:cNvCxnSpPr>
              <a:stCxn id="375" idx="0"/>
              <a:endCxn id="372" idx="5"/>
            </p:cNvCxnSpPr>
            <p:nvPr/>
          </p:nvCxnSpPr>
          <p:spPr>
            <a:xfrm rot="10800000">
              <a:off x="1720838" y="2051783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23"/>
            <p:cNvSpPr/>
            <p:nvPr/>
          </p:nvSpPr>
          <p:spPr>
            <a:xfrm>
              <a:off x="1541063" y="299948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8" name="Google Shape;378;p23"/>
            <p:cNvCxnSpPr>
              <a:stCxn id="375" idx="3"/>
              <a:endCxn id="377" idx="0"/>
            </p:cNvCxnSpPr>
            <p:nvPr/>
          </p:nvCxnSpPr>
          <p:spPr>
            <a:xfrm flipH="1">
              <a:off x="1758636" y="2671734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23"/>
          <p:cNvGrpSpPr/>
          <p:nvPr/>
        </p:nvGrpSpPr>
        <p:grpSpPr>
          <a:xfrm>
            <a:off x="2904663" y="1685412"/>
            <a:ext cx="1286475" cy="1767500"/>
            <a:chOff x="2904663" y="1685412"/>
            <a:chExt cx="1286475" cy="1767500"/>
          </a:xfrm>
        </p:grpSpPr>
        <p:sp>
          <p:nvSpPr>
            <p:cNvPr id="380" name="Google Shape;380;p23"/>
            <p:cNvSpPr/>
            <p:nvPr/>
          </p:nvSpPr>
          <p:spPr>
            <a:xfrm>
              <a:off x="3206238" y="230533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1" name="Google Shape;381;p23"/>
            <p:cNvCxnSpPr>
              <a:stCxn id="382" idx="0"/>
              <a:endCxn id="380" idx="5"/>
            </p:cNvCxnSpPr>
            <p:nvPr/>
          </p:nvCxnSpPr>
          <p:spPr>
            <a:xfrm rot="10800000">
              <a:off x="3577738" y="267681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3"/>
            <p:cNvCxnSpPr>
              <a:stCxn id="380" idx="0"/>
              <a:endCxn id="384" idx="3"/>
            </p:cNvCxnSpPr>
            <p:nvPr/>
          </p:nvCxnSpPr>
          <p:spPr>
            <a:xfrm flipH="1" rot="10800000">
              <a:off x="3423888" y="205693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2" name="Google Shape;382;p23"/>
            <p:cNvSpPr/>
            <p:nvPr/>
          </p:nvSpPr>
          <p:spPr>
            <a:xfrm>
              <a:off x="3415888" y="301761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755838" y="1685412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2904663" y="301761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6" name="Google Shape;386;p23"/>
            <p:cNvCxnSpPr>
              <a:stCxn id="380" idx="3"/>
              <a:endCxn id="385" idx="0"/>
            </p:cNvCxnSpPr>
            <p:nvPr/>
          </p:nvCxnSpPr>
          <p:spPr>
            <a:xfrm flipH="1">
              <a:off x="3122386" y="267688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23"/>
          <p:cNvGrpSpPr/>
          <p:nvPr/>
        </p:nvGrpSpPr>
        <p:grpSpPr>
          <a:xfrm>
            <a:off x="4783388" y="1695744"/>
            <a:ext cx="1989375" cy="1767500"/>
            <a:chOff x="4783388" y="1695744"/>
            <a:chExt cx="1989375" cy="1767500"/>
          </a:xfrm>
        </p:grpSpPr>
        <p:sp>
          <p:nvSpPr>
            <p:cNvPr id="388" name="Google Shape;388;p23"/>
            <p:cNvSpPr/>
            <p:nvPr/>
          </p:nvSpPr>
          <p:spPr>
            <a:xfrm>
              <a:off x="5084963" y="231566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9" name="Google Shape;389;p23"/>
            <p:cNvCxnSpPr>
              <a:stCxn id="390" idx="0"/>
              <a:endCxn id="388" idx="5"/>
            </p:cNvCxnSpPr>
            <p:nvPr/>
          </p:nvCxnSpPr>
          <p:spPr>
            <a:xfrm rot="10800000">
              <a:off x="5456463" y="268714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3"/>
            <p:cNvCxnSpPr>
              <a:stCxn id="388" idx="0"/>
              <a:endCxn id="392" idx="3"/>
            </p:cNvCxnSpPr>
            <p:nvPr/>
          </p:nvCxnSpPr>
          <p:spPr>
            <a:xfrm flipH="1" rot="10800000">
              <a:off x="5302613" y="206726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23"/>
            <p:cNvSpPr/>
            <p:nvPr/>
          </p:nvSpPr>
          <p:spPr>
            <a:xfrm>
              <a:off x="5294613" y="30279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634563" y="16957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783388" y="30279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23"/>
            <p:cNvCxnSpPr>
              <a:stCxn id="388" idx="3"/>
              <a:endCxn id="393" idx="0"/>
            </p:cNvCxnSpPr>
            <p:nvPr/>
          </p:nvCxnSpPr>
          <p:spPr>
            <a:xfrm flipH="1">
              <a:off x="5001111" y="2687220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23"/>
            <p:cNvSpPr/>
            <p:nvPr/>
          </p:nvSpPr>
          <p:spPr>
            <a:xfrm>
              <a:off x="6062863" y="231566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6" name="Google Shape;396;p23"/>
            <p:cNvCxnSpPr>
              <a:stCxn id="395" idx="0"/>
              <a:endCxn id="392" idx="5"/>
            </p:cNvCxnSpPr>
            <p:nvPr/>
          </p:nvCxnSpPr>
          <p:spPr>
            <a:xfrm rot="10800000">
              <a:off x="6006013" y="206726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3"/>
            <p:cNvCxnSpPr>
              <a:stCxn id="398" idx="0"/>
              <a:endCxn id="395" idx="5"/>
            </p:cNvCxnSpPr>
            <p:nvPr/>
          </p:nvCxnSpPr>
          <p:spPr>
            <a:xfrm rot="10800000">
              <a:off x="6434513" y="2687370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23"/>
            <p:cNvSpPr/>
            <p:nvPr/>
          </p:nvSpPr>
          <p:spPr>
            <a:xfrm>
              <a:off x="6337463" y="30149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826238" y="30149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0" name="Google Shape;400;p23"/>
            <p:cNvCxnSpPr>
              <a:stCxn id="395" idx="3"/>
              <a:endCxn id="399" idx="0"/>
            </p:cNvCxnSpPr>
            <p:nvPr/>
          </p:nvCxnSpPr>
          <p:spPr>
            <a:xfrm flipH="1">
              <a:off x="6043811" y="2687220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1" name="Google Shape;401;p23"/>
          <p:cNvGrpSpPr/>
          <p:nvPr/>
        </p:nvGrpSpPr>
        <p:grpSpPr>
          <a:xfrm>
            <a:off x="7570829" y="1697645"/>
            <a:ext cx="984900" cy="1055225"/>
            <a:chOff x="7570829" y="1697645"/>
            <a:chExt cx="984900" cy="1055225"/>
          </a:xfrm>
        </p:grpSpPr>
        <p:sp>
          <p:nvSpPr>
            <p:cNvPr id="402" name="Google Shape;402;p23"/>
            <p:cNvSpPr/>
            <p:nvPr/>
          </p:nvSpPr>
          <p:spPr>
            <a:xfrm>
              <a:off x="7570829" y="23175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3" name="Google Shape;403;p23"/>
            <p:cNvCxnSpPr>
              <a:stCxn id="402" idx="0"/>
              <a:endCxn id="404" idx="3"/>
            </p:cNvCxnSpPr>
            <p:nvPr/>
          </p:nvCxnSpPr>
          <p:spPr>
            <a:xfrm flipH="1" rot="10800000">
              <a:off x="7788479" y="206917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23"/>
            <p:cNvSpPr/>
            <p:nvPr/>
          </p:nvSpPr>
          <p:spPr>
            <a:xfrm>
              <a:off x="8120429" y="1697645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5" name="Google Shape;4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are valid max-heaps?</a:t>
            </a:r>
            <a:endParaRPr/>
          </a:p>
        </p:txBody>
      </p:sp>
      <p:sp>
        <p:nvSpPr>
          <p:cNvPr id="411" name="Google Shape;4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3" name="Google Shape;413;p24"/>
          <p:cNvGrpSpPr/>
          <p:nvPr/>
        </p:nvGrpSpPr>
        <p:grpSpPr>
          <a:xfrm>
            <a:off x="498213" y="1680257"/>
            <a:ext cx="1714775" cy="1767500"/>
            <a:chOff x="498213" y="1680257"/>
            <a:chExt cx="1714775" cy="1767500"/>
          </a:xfrm>
        </p:grpSpPr>
        <p:sp>
          <p:nvSpPr>
            <p:cNvPr id="414" name="Google Shape;414;p24"/>
            <p:cNvSpPr/>
            <p:nvPr/>
          </p:nvSpPr>
          <p:spPr>
            <a:xfrm>
              <a:off x="799788" y="23001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5" name="Google Shape;415;p24"/>
            <p:cNvCxnSpPr>
              <a:stCxn id="416" idx="0"/>
              <a:endCxn id="414" idx="5"/>
            </p:cNvCxnSpPr>
            <p:nvPr/>
          </p:nvCxnSpPr>
          <p:spPr>
            <a:xfrm rot="10800000">
              <a:off x="1171288" y="2671658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4"/>
            <p:cNvCxnSpPr>
              <a:stCxn id="414" idx="0"/>
              <a:endCxn id="418" idx="3"/>
            </p:cNvCxnSpPr>
            <p:nvPr/>
          </p:nvCxnSpPr>
          <p:spPr>
            <a:xfrm flipH="1" rot="10800000">
              <a:off x="1017438" y="2051783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4"/>
            <p:cNvSpPr/>
            <p:nvPr/>
          </p:nvSpPr>
          <p:spPr>
            <a:xfrm>
              <a:off x="1009438" y="301245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349388" y="1680257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98213" y="301245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0" name="Google Shape;420;p24"/>
            <p:cNvCxnSpPr>
              <a:stCxn id="414" idx="3"/>
              <a:endCxn id="419" idx="0"/>
            </p:cNvCxnSpPr>
            <p:nvPr/>
          </p:nvCxnSpPr>
          <p:spPr>
            <a:xfrm flipH="1">
              <a:off x="715936" y="2671734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1" name="Google Shape;421;p24"/>
            <p:cNvSpPr/>
            <p:nvPr/>
          </p:nvSpPr>
          <p:spPr>
            <a:xfrm>
              <a:off x="1777688" y="23001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2" name="Google Shape;422;p24"/>
            <p:cNvCxnSpPr>
              <a:stCxn id="421" idx="0"/>
              <a:endCxn id="418" idx="5"/>
            </p:cNvCxnSpPr>
            <p:nvPr/>
          </p:nvCxnSpPr>
          <p:spPr>
            <a:xfrm rot="10800000">
              <a:off x="1720838" y="2051783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24"/>
            <p:cNvSpPr/>
            <p:nvPr/>
          </p:nvSpPr>
          <p:spPr>
            <a:xfrm>
              <a:off x="1541063" y="299948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4" name="Google Shape;424;p24"/>
            <p:cNvCxnSpPr>
              <a:stCxn id="421" idx="3"/>
              <a:endCxn id="423" idx="0"/>
            </p:cNvCxnSpPr>
            <p:nvPr/>
          </p:nvCxnSpPr>
          <p:spPr>
            <a:xfrm flipH="1">
              <a:off x="1758636" y="2671734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" name="Google Shape;425;p24"/>
          <p:cNvGrpSpPr/>
          <p:nvPr/>
        </p:nvGrpSpPr>
        <p:grpSpPr>
          <a:xfrm>
            <a:off x="2904663" y="1685412"/>
            <a:ext cx="1286475" cy="1767500"/>
            <a:chOff x="2904663" y="1685412"/>
            <a:chExt cx="1286475" cy="1767500"/>
          </a:xfrm>
        </p:grpSpPr>
        <p:sp>
          <p:nvSpPr>
            <p:cNvPr id="426" name="Google Shape;426;p24"/>
            <p:cNvSpPr/>
            <p:nvPr/>
          </p:nvSpPr>
          <p:spPr>
            <a:xfrm>
              <a:off x="3206238" y="2305338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7" name="Google Shape;427;p24"/>
            <p:cNvCxnSpPr>
              <a:stCxn id="428" idx="0"/>
              <a:endCxn id="426" idx="5"/>
            </p:cNvCxnSpPr>
            <p:nvPr/>
          </p:nvCxnSpPr>
          <p:spPr>
            <a:xfrm rot="10800000">
              <a:off x="3577738" y="267681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4"/>
            <p:cNvCxnSpPr>
              <a:stCxn id="426" idx="0"/>
              <a:endCxn id="430" idx="3"/>
            </p:cNvCxnSpPr>
            <p:nvPr/>
          </p:nvCxnSpPr>
          <p:spPr>
            <a:xfrm flipH="1" rot="10800000">
              <a:off x="3423888" y="205693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24"/>
            <p:cNvSpPr/>
            <p:nvPr/>
          </p:nvSpPr>
          <p:spPr>
            <a:xfrm>
              <a:off x="3415888" y="301761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3755838" y="1685412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2904663" y="301761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2" name="Google Shape;432;p24"/>
            <p:cNvCxnSpPr>
              <a:stCxn id="426" idx="3"/>
              <a:endCxn id="431" idx="0"/>
            </p:cNvCxnSpPr>
            <p:nvPr/>
          </p:nvCxnSpPr>
          <p:spPr>
            <a:xfrm flipH="1">
              <a:off x="3122386" y="267688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3" name="Google Shape;433;p24"/>
          <p:cNvGrpSpPr/>
          <p:nvPr/>
        </p:nvGrpSpPr>
        <p:grpSpPr>
          <a:xfrm>
            <a:off x="4783388" y="1695744"/>
            <a:ext cx="1989375" cy="1767500"/>
            <a:chOff x="4783388" y="1695744"/>
            <a:chExt cx="1989375" cy="1767500"/>
          </a:xfrm>
        </p:grpSpPr>
        <p:sp>
          <p:nvSpPr>
            <p:cNvPr id="434" name="Google Shape;434;p24"/>
            <p:cNvSpPr/>
            <p:nvPr/>
          </p:nvSpPr>
          <p:spPr>
            <a:xfrm>
              <a:off x="5084963" y="231566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5" name="Google Shape;435;p24"/>
            <p:cNvCxnSpPr>
              <a:stCxn id="436" idx="0"/>
              <a:endCxn id="434" idx="5"/>
            </p:cNvCxnSpPr>
            <p:nvPr/>
          </p:nvCxnSpPr>
          <p:spPr>
            <a:xfrm rot="10800000">
              <a:off x="5456463" y="268714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4"/>
            <p:cNvCxnSpPr>
              <a:stCxn id="434" idx="0"/>
              <a:endCxn id="438" idx="3"/>
            </p:cNvCxnSpPr>
            <p:nvPr/>
          </p:nvCxnSpPr>
          <p:spPr>
            <a:xfrm flipH="1" rot="10800000">
              <a:off x="5302613" y="206726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6" name="Google Shape;436;p24"/>
            <p:cNvSpPr/>
            <p:nvPr/>
          </p:nvSpPr>
          <p:spPr>
            <a:xfrm>
              <a:off x="5294613" y="30279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634563" y="16957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783388" y="302794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0" name="Google Shape;440;p24"/>
            <p:cNvCxnSpPr>
              <a:stCxn id="434" idx="3"/>
              <a:endCxn id="439" idx="0"/>
            </p:cNvCxnSpPr>
            <p:nvPr/>
          </p:nvCxnSpPr>
          <p:spPr>
            <a:xfrm flipH="1">
              <a:off x="5001111" y="2687220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24"/>
            <p:cNvSpPr/>
            <p:nvPr/>
          </p:nvSpPr>
          <p:spPr>
            <a:xfrm>
              <a:off x="6062863" y="231566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2" name="Google Shape;442;p24"/>
            <p:cNvCxnSpPr>
              <a:stCxn id="441" idx="0"/>
              <a:endCxn id="438" idx="5"/>
            </p:cNvCxnSpPr>
            <p:nvPr/>
          </p:nvCxnSpPr>
          <p:spPr>
            <a:xfrm rot="10800000">
              <a:off x="6006013" y="206726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4"/>
            <p:cNvCxnSpPr>
              <a:stCxn id="444" idx="0"/>
              <a:endCxn id="441" idx="5"/>
            </p:cNvCxnSpPr>
            <p:nvPr/>
          </p:nvCxnSpPr>
          <p:spPr>
            <a:xfrm rot="10800000">
              <a:off x="6434513" y="2687370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24"/>
            <p:cNvSpPr/>
            <p:nvPr/>
          </p:nvSpPr>
          <p:spPr>
            <a:xfrm>
              <a:off x="6337463" y="30149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5826238" y="30149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6" name="Google Shape;446;p24"/>
            <p:cNvCxnSpPr>
              <a:stCxn id="441" idx="3"/>
              <a:endCxn id="445" idx="0"/>
            </p:cNvCxnSpPr>
            <p:nvPr/>
          </p:nvCxnSpPr>
          <p:spPr>
            <a:xfrm flipH="1">
              <a:off x="6043811" y="2687220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7" name="Google Shape;447;p24"/>
          <p:cNvGrpSpPr/>
          <p:nvPr/>
        </p:nvGrpSpPr>
        <p:grpSpPr>
          <a:xfrm>
            <a:off x="7570829" y="1697645"/>
            <a:ext cx="984900" cy="1055225"/>
            <a:chOff x="7570829" y="1697645"/>
            <a:chExt cx="984900" cy="1055225"/>
          </a:xfrm>
        </p:grpSpPr>
        <p:sp>
          <p:nvSpPr>
            <p:cNvPr id="448" name="Google Shape;448;p24"/>
            <p:cNvSpPr/>
            <p:nvPr/>
          </p:nvSpPr>
          <p:spPr>
            <a:xfrm>
              <a:off x="7570829" y="2317570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9" name="Google Shape;449;p24"/>
            <p:cNvCxnSpPr>
              <a:stCxn id="448" idx="0"/>
              <a:endCxn id="450" idx="3"/>
            </p:cNvCxnSpPr>
            <p:nvPr/>
          </p:nvCxnSpPr>
          <p:spPr>
            <a:xfrm flipH="1" rot="10800000">
              <a:off x="7788479" y="206917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24"/>
            <p:cNvSpPr/>
            <p:nvPr/>
          </p:nvSpPr>
          <p:spPr>
            <a:xfrm>
              <a:off x="8120429" y="1697645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1" name="Google Shape;451;p24"/>
          <p:cNvSpPr/>
          <p:nvPr/>
        </p:nvSpPr>
        <p:spPr>
          <a:xfrm>
            <a:off x="2904675" y="177750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4783400" y="177750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the Max</a:t>
            </a:r>
            <a:endParaRPr/>
          </a:p>
        </p:txBody>
      </p:sp>
      <p:sp>
        <p:nvSpPr>
          <p:cNvPr id="458" name="Google Shape;458;p25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construction, t</a:t>
            </a:r>
            <a:r>
              <a:rPr lang="en"/>
              <a:t>he largest value in a max-heap is always the root of the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Max-Heap Invariant</a:t>
            </a:r>
            <a:r>
              <a:rPr lang="en"/>
              <a:t> is recursive. Subtree rooted at node 6 is itself a max-heap!</a:t>
            </a:r>
            <a:endParaRPr/>
          </a:p>
        </p:txBody>
      </p:sp>
      <p:sp>
        <p:nvSpPr>
          <p:cNvPr id="459" name="Google Shape;4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0" name="Google Shape;460;p25"/>
          <p:cNvGrpSpPr/>
          <p:nvPr/>
        </p:nvGrpSpPr>
        <p:grpSpPr>
          <a:xfrm>
            <a:off x="5797296" y="1688001"/>
            <a:ext cx="1714775" cy="1767500"/>
            <a:chOff x="2783600" y="3184614"/>
            <a:chExt cx="1714775" cy="1767500"/>
          </a:xfrm>
        </p:grpSpPr>
        <p:sp>
          <p:nvSpPr>
            <p:cNvPr id="461" name="Google Shape;461;p2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2" name="Google Shape;462;p25"/>
            <p:cNvCxnSpPr>
              <a:stCxn id="463" idx="0"/>
              <a:endCxn id="461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5"/>
            <p:cNvCxnSpPr>
              <a:stCxn id="461" idx="0"/>
              <a:endCxn id="465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3" name="Google Shape;463;p25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7" name="Google Shape;467;p25"/>
            <p:cNvCxnSpPr>
              <a:stCxn id="461" idx="3"/>
              <a:endCxn id="466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2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9" name="Google Shape;469;p25"/>
            <p:cNvCxnSpPr>
              <a:stCxn id="468" idx="0"/>
              <a:endCxn id="465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25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1" name="Google Shape;471;p25"/>
            <p:cNvCxnSpPr>
              <a:stCxn id="468" idx="3"/>
              <a:endCxn id="470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72" name="Google Shape;4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834950"/>
            <a:ext cx="1148375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650" y="2605039"/>
            <a:ext cx="1148375" cy="33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First Algorithm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.</a:t>
            </a:r>
            <a:r>
              <a:rPr lang="en"/>
              <a:t> R</a:t>
            </a:r>
            <a:r>
              <a:rPr lang="en"/>
              <a:t>emove and return the max item.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Remove the root.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/>
              <a:t>Promote the larger child recursively.</a:t>
            </a:r>
            <a:endParaRPr/>
          </a:p>
        </p:txBody>
      </p:sp>
      <p:sp>
        <p:nvSpPr>
          <p:cNvPr id="480" name="Google Shape;4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26"/>
          <p:cNvGrpSpPr/>
          <p:nvPr/>
        </p:nvGrpSpPr>
        <p:grpSpPr>
          <a:xfrm>
            <a:off x="4572000" y="1687990"/>
            <a:ext cx="1714775" cy="1767500"/>
            <a:chOff x="2783600" y="3184614"/>
            <a:chExt cx="1714775" cy="1767500"/>
          </a:xfrm>
        </p:grpSpPr>
        <p:sp>
          <p:nvSpPr>
            <p:cNvPr id="482" name="Google Shape;482;p26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3" name="Google Shape;483;p26"/>
            <p:cNvCxnSpPr>
              <a:stCxn id="484" idx="0"/>
              <a:endCxn id="48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6"/>
            <p:cNvCxnSpPr>
              <a:stCxn id="482" idx="0"/>
              <a:endCxn id="486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4" name="Google Shape;484;p2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8" name="Google Shape;488;p26"/>
            <p:cNvCxnSpPr>
              <a:stCxn id="482" idx="3"/>
              <a:endCxn id="48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9" name="Google Shape;489;p26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0" name="Google Shape;490;p26"/>
            <p:cNvCxnSpPr>
              <a:stCxn id="489" idx="0"/>
              <a:endCxn id="48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26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2" name="Google Shape;492;p26"/>
            <p:cNvCxnSpPr>
              <a:stCxn id="489" idx="3"/>
              <a:endCxn id="49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3" name="Google Shape;493;p26"/>
          <p:cNvGrpSpPr/>
          <p:nvPr/>
        </p:nvGrpSpPr>
        <p:grpSpPr>
          <a:xfrm>
            <a:off x="6858000" y="1687990"/>
            <a:ext cx="1714775" cy="1767500"/>
            <a:chOff x="2783600" y="3184614"/>
            <a:chExt cx="1714775" cy="1767500"/>
          </a:xfrm>
        </p:grpSpPr>
        <p:sp>
          <p:nvSpPr>
            <p:cNvPr id="494" name="Google Shape;494;p26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5" name="Google Shape;495;p26"/>
            <p:cNvCxnSpPr>
              <a:stCxn id="496" idx="0"/>
              <a:endCxn id="494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6"/>
            <p:cNvCxnSpPr>
              <a:stCxn id="494" idx="0"/>
              <a:endCxn id="498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6" name="Google Shape;496;p2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0" name="Google Shape;500;p26"/>
            <p:cNvCxnSpPr>
              <a:stCxn id="494" idx="3"/>
              <a:endCxn id="499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26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2" name="Google Shape;502;p26"/>
            <p:cNvCxnSpPr>
              <a:stCxn id="501" idx="0"/>
              <a:endCxn id="498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26"/>
          <p:cNvSpPr/>
          <p:nvPr/>
        </p:nvSpPr>
        <p:spPr>
          <a:xfrm>
            <a:off x="6477000" y="2374625"/>
            <a:ext cx="457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First Algorithm</a:t>
            </a:r>
            <a:endParaRPr/>
          </a:p>
        </p:txBody>
      </p:sp>
      <p:sp>
        <p:nvSpPr>
          <p:cNvPr id="509" name="Google Shape;509;p2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.</a:t>
            </a:r>
            <a:r>
              <a:rPr lang="en"/>
              <a:t> Remove and return the max item.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Remove the root.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Promote the larger child recursively.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algorithm is </a:t>
            </a:r>
            <a:r>
              <a:rPr b="1" lang="en"/>
              <a:t>broken</a:t>
            </a:r>
            <a:r>
              <a:rPr lang="en"/>
              <a:t>. Fill in the blanks with valid heap values such that the heap is no longer valid </a:t>
            </a:r>
            <a:r>
              <a:rPr lang="en"/>
              <a:t>after</a:t>
            </a:r>
            <a:r>
              <a:rPr lang="en"/>
              <a:t> removing the max.</a:t>
            </a:r>
            <a:endParaRPr/>
          </a:p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1" name="Google Shape;511;p27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12" name="Google Shape;512;p27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3" name="Google Shape;513;p27"/>
            <p:cNvCxnSpPr>
              <a:stCxn id="514" idx="0"/>
              <a:endCxn id="51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7"/>
            <p:cNvCxnSpPr>
              <a:stCxn id="512" idx="0"/>
              <a:endCxn id="516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4" name="Google Shape;514;p27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8" name="Google Shape;518;p27"/>
            <p:cNvCxnSpPr>
              <a:stCxn id="512" idx="3"/>
              <a:endCxn id="51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9" name="Google Shape;519;p27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0" name="Google Shape;520;p27"/>
            <p:cNvCxnSpPr>
              <a:stCxn id="519" idx="0"/>
              <a:endCxn id="51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7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2" name="Google Shape;522;p27"/>
            <p:cNvCxnSpPr>
              <a:stCxn id="519" idx="3"/>
              <a:endCxn id="52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3" name="Google Shape;523;p2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29" name="Google Shape;529;p28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0" name="Google Shape;530;p28"/>
            <p:cNvCxnSpPr>
              <a:stCxn id="531" idx="0"/>
              <a:endCxn id="529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8"/>
            <p:cNvCxnSpPr>
              <a:stCxn id="529" idx="0"/>
              <a:endCxn id="533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28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5" name="Google Shape;535;p28"/>
            <p:cNvCxnSpPr>
              <a:stCxn id="529" idx="3"/>
              <a:endCxn id="534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8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7" name="Google Shape;537;p28"/>
            <p:cNvCxnSpPr>
              <a:stCxn id="536" idx="0"/>
              <a:endCxn id="533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8" name="Google Shape;538;p28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9" name="Google Shape;539;p28"/>
            <p:cNvCxnSpPr>
              <a:stCxn id="536" idx="3"/>
              <a:endCxn id="538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0" name="Google Shape;540;p28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41" name="Google Shape;541;p28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2" name="Google Shape;542;p28"/>
            <p:cNvCxnSpPr>
              <a:stCxn id="543" idx="0"/>
              <a:endCxn id="541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8"/>
            <p:cNvCxnSpPr>
              <a:stCxn id="541" idx="0"/>
              <a:endCxn id="545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28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7" name="Google Shape;547;p28"/>
            <p:cNvCxnSpPr>
              <a:stCxn id="541" idx="3"/>
              <a:endCxn id="546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8" name="Google Shape;548;p28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9" name="Google Shape;549;p28"/>
            <p:cNvCxnSpPr>
              <a:stCxn id="548" idx="0"/>
              <a:endCxn id="545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28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1" name="Google Shape;551;p28"/>
            <p:cNvCxnSpPr>
              <a:stCxn id="548" idx="3"/>
              <a:endCxn id="550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28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53" name="Google Shape;553;p28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4" name="Google Shape;554;p28"/>
            <p:cNvCxnSpPr>
              <a:stCxn id="555" idx="0"/>
              <a:endCxn id="553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28"/>
            <p:cNvCxnSpPr>
              <a:stCxn id="553" idx="0"/>
              <a:endCxn id="557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Google Shape;555;p28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9" name="Google Shape;559;p28"/>
            <p:cNvCxnSpPr>
              <a:stCxn id="553" idx="3"/>
              <a:endCxn id="558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0" name="Google Shape;560;p28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1" name="Google Shape;561;p28"/>
            <p:cNvCxnSpPr>
              <a:stCxn id="560" idx="0"/>
              <a:endCxn id="557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2" name="Google Shape;562;p28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3" name="Google Shape;563;p28"/>
            <p:cNvCxnSpPr>
              <a:stCxn id="560" idx="3"/>
              <a:endCxn id="562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28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65" name="Google Shape;565;p28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6" name="Google Shape;566;p28"/>
            <p:cNvCxnSpPr>
              <a:stCxn id="567" idx="0"/>
              <a:endCxn id="565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8"/>
            <p:cNvCxnSpPr>
              <a:stCxn id="565" idx="0"/>
              <a:endCxn id="569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7" name="Google Shape;567;p28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1" name="Google Shape;571;p28"/>
            <p:cNvCxnSpPr>
              <a:stCxn id="565" idx="3"/>
              <a:endCxn id="570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28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3" name="Google Shape;573;p28"/>
            <p:cNvCxnSpPr>
              <a:stCxn id="572" idx="0"/>
              <a:endCxn id="569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28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5" name="Google Shape;575;p28"/>
            <p:cNvCxnSpPr>
              <a:stCxn id="572" idx="3"/>
              <a:endCxn id="574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6" name="Google Shape;576;p2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First Algorithm</a:t>
            </a:r>
            <a:endParaRPr/>
          </a:p>
        </p:txBody>
      </p:sp>
      <p:sp>
        <p:nvSpPr>
          <p:cNvPr id="577" name="Google Shape;577;p2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.</a:t>
            </a:r>
            <a:r>
              <a:rPr lang="en"/>
              <a:t> Remove and return the max item.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Remove the root.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Promote the larger child recursively.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algorithm is </a:t>
            </a:r>
            <a:r>
              <a:rPr b="1" lang="en"/>
              <a:t>broken</a:t>
            </a:r>
            <a:r>
              <a:rPr lang="en"/>
              <a:t>. Fill in the blanks with valid heap values such that the heap is no longer valid after removing the max.</a:t>
            </a:r>
            <a:endParaRPr/>
          </a:p>
        </p:txBody>
      </p:sp>
      <p:sp>
        <p:nvSpPr>
          <p:cNvPr id="578" name="Google Shape;5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8"/>
          <p:cNvSpPr/>
          <p:nvPr/>
        </p:nvSpPr>
        <p:spPr>
          <a:xfrm flipH="1">
            <a:off x="5427275" y="3632556"/>
            <a:ext cx="1554600" cy="365700"/>
          </a:xfrm>
          <a:prstGeom prst="wedgeRoundRectCallout">
            <a:avLst>
              <a:gd fmla="val -20249" name="adj1"/>
              <a:gd fmla="val -59431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complete!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Safe Removal</a:t>
            </a:r>
            <a:endParaRPr/>
          </a:p>
        </p:txBody>
      </p:sp>
      <p:sp>
        <p:nvSpPr>
          <p:cNvPr id="586" name="Google Shape;586;p29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.</a:t>
            </a:r>
            <a:r>
              <a:rPr lang="en"/>
              <a:t> Removing the root node leaves a hole in the heap that isn’t easily fixed.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Are there any nodes in the heap that are safe to remove, i.e. removed without affecting any other nodes in the heap?</a:t>
            </a:r>
            <a:endParaRPr/>
          </a:p>
        </p:txBody>
      </p:sp>
      <p:sp>
        <p:nvSpPr>
          <p:cNvPr id="587" name="Google Shape;5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9" name="Google Shape;589;p29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590" name="Google Shape;590;p29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1" name="Google Shape;591;p29"/>
            <p:cNvCxnSpPr>
              <a:stCxn id="592" idx="0"/>
              <a:endCxn id="590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9"/>
            <p:cNvCxnSpPr>
              <a:stCxn id="590" idx="0"/>
              <a:endCxn id="594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2" name="Google Shape;592;p29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6" name="Google Shape;596;p29"/>
            <p:cNvCxnSpPr>
              <a:stCxn id="590" idx="3"/>
              <a:endCxn id="595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" name="Google Shape;597;p29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8" name="Google Shape;598;p29"/>
            <p:cNvCxnSpPr>
              <a:stCxn id="597" idx="0"/>
              <a:endCxn id="594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9" name="Google Shape;599;p29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0" name="Google Shape;600;p29"/>
            <p:cNvCxnSpPr>
              <a:stCxn id="597" idx="3"/>
              <a:endCxn id="599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Safe Removal</a:t>
            </a:r>
            <a:endParaRPr/>
          </a:p>
        </p:txBody>
      </p:sp>
      <p:sp>
        <p:nvSpPr>
          <p:cNvPr id="606" name="Google Shape;606;p3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. Removing the root node leaves a hole in the heap that isn’t easily fixed.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Are there any nodes in the heap that are safe to remove, i.e. removed without affecting any other nodes in the heap?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Rightmost leaf node</a:t>
            </a:r>
            <a:r>
              <a:rPr lang="en"/>
              <a:t> can be removed without violating max-heap invariants.</a:t>
            </a:r>
            <a:endParaRPr/>
          </a:p>
        </p:txBody>
      </p:sp>
      <p:sp>
        <p:nvSpPr>
          <p:cNvPr id="607" name="Google Shape;6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9" name="Google Shape;609;p30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10" name="Google Shape;610;p30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1" name="Google Shape;611;p30"/>
            <p:cNvCxnSpPr>
              <a:stCxn id="612" idx="0"/>
              <a:endCxn id="610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0"/>
            <p:cNvCxnSpPr>
              <a:stCxn id="610" idx="0"/>
              <a:endCxn id="614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30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6" name="Google Shape;616;p30"/>
            <p:cNvCxnSpPr>
              <a:stCxn id="610" idx="3"/>
              <a:endCxn id="615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7" name="Google Shape;617;p30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8" name="Google Shape;618;p30"/>
            <p:cNvCxnSpPr>
              <a:stCxn id="617" idx="0"/>
              <a:endCxn id="614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9" name="Google Shape;619;p30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0" name="Google Shape;620;p30"/>
            <p:cNvCxnSpPr>
              <a:stCxn id="617" idx="3"/>
              <a:endCxn id="619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1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26" name="Google Shape;626;p31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7" name="Google Shape;627;p31"/>
            <p:cNvCxnSpPr>
              <a:stCxn id="628" idx="0"/>
              <a:endCxn id="62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1"/>
            <p:cNvCxnSpPr>
              <a:stCxn id="626" idx="0"/>
              <a:endCxn id="63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Google Shape;628;p31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2" name="Google Shape;632;p31"/>
            <p:cNvCxnSpPr>
              <a:stCxn id="626" idx="3"/>
              <a:endCxn id="63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31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4" name="Google Shape;634;p31"/>
            <p:cNvCxnSpPr>
              <a:stCxn id="633" idx="0"/>
              <a:endCxn id="63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5" name="Google Shape;635;p31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36" name="Google Shape;636;p31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7" name="Google Shape;637;p31"/>
            <p:cNvCxnSpPr>
              <a:stCxn id="638" idx="0"/>
              <a:endCxn id="63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1"/>
            <p:cNvCxnSpPr>
              <a:stCxn id="636" idx="0"/>
              <a:endCxn id="64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8" name="Google Shape;638;p31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2" name="Google Shape;642;p31"/>
            <p:cNvCxnSpPr>
              <a:stCxn id="636" idx="3"/>
              <a:endCxn id="64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Google Shape;643;p31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4" name="Google Shape;644;p31"/>
            <p:cNvCxnSpPr>
              <a:stCxn id="643" idx="0"/>
              <a:endCxn id="64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31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46" name="Google Shape;646;p31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7" name="Google Shape;647;p31"/>
            <p:cNvCxnSpPr>
              <a:stCxn id="648" idx="0"/>
              <a:endCxn id="64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1"/>
            <p:cNvCxnSpPr>
              <a:stCxn id="646" idx="0"/>
              <a:endCxn id="65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31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2" name="Google Shape;652;p31"/>
            <p:cNvCxnSpPr>
              <a:stCxn id="646" idx="3"/>
              <a:endCxn id="65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3" name="Google Shape;653;p31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4" name="Google Shape;654;p31"/>
            <p:cNvCxnSpPr>
              <a:stCxn id="653" idx="0"/>
              <a:endCxn id="65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5" name="Google Shape;655;p31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56" name="Google Shape;656;p31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7" name="Google Shape;657;p31"/>
            <p:cNvCxnSpPr>
              <a:stCxn id="658" idx="0"/>
              <a:endCxn id="65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31"/>
            <p:cNvCxnSpPr>
              <a:stCxn id="656" idx="0"/>
              <a:endCxn id="66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8" name="Google Shape;658;p31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2" name="Google Shape;662;p31"/>
            <p:cNvCxnSpPr>
              <a:stCxn id="656" idx="3"/>
              <a:endCxn id="66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3" name="Google Shape;663;p31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4" name="Google Shape;664;p31"/>
            <p:cNvCxnSpPr>
              <a:stCxn id="663" idx="0"/>
              <a:endCxn id="66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31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6" name="Google Shape;666;p31"/>
            <p:cNvCxnSpPr>
              <a:stCxn id="663" idx="3"/>
              <a:endCxn id="665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7" name="Google Shape;667;p3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Max</a:t>
            </a:r>
            <a:endParaRPr/>
          </a:p>
        </p:txBody>
      </p:sp>
      <p:sp>
        <p:nvSpPr>
          <p:cNvPr id="668" name="Google Shape;668;p3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. Removing the root node leaves a hole in the heap that isn’t easily fixed.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Swap root with rightmost leaf.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Remove rightmost leaf.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Sink</a:t>
            </a:r>
            <a:r>
              <a:rPr lang="en"/>
              <a:t> new root to its proper place, promoting the larger child.</a:t>
            </a:r>
            <a:endParaRPr/>
          </a:p>
        </p:txBody>
      </p:sp>
      <p:sp>
        <p:nvSpPr>
          <p:cNvPr id="669" name="Google Shape;6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31"/>
          <p:cNvGrpSpPr/>
          <p:nvPr/>
        </p:nvGrpSpPr>
        <p:grpSpPr>
          <a:xfrm>
            <a:off x="5797296" y="1687990"/>
            <a:ext cx="1714775" cy="1767500"/>
            <a:chOff x="2783600" y="3184614"/>
            <a:chExt cx="1714775" cy="1767500"/>
          </a:xfrm>
        </p:grpSpPr>
        <p:sp>
          <p:nvSpPr>
            <p:cNvPr id="671" name="Google Shape;671;p31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2" name="Google Shape;672;p31"/>
            <p:cNvCxnSpPr>
              <a:stCxn id="673" idx="0"/>
              <a:endCxn id="671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31"/>
            <p:cNvCxnSpPr>
              <a:stCxn id="671" idx="0"/>
              <a:endCxn id="675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3" name="Google Shape;673;p31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7" name="Google Shape;677;p31"/>
            <p:cNvCxnSpPr>
              <a:stCxn id="671" idx="3"/>
              <a:endCxn id="676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8" name="Google Shape;678;p31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9" name="Google Shape;679;p31"/>
            <p:cNvCxnSpPr>
              <a:stCxn id="678" idx="0"/>
              <a:endCxn id="675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31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1" name="Google Shape;681;p31"/>
            <p:cNvCxnSpPr>
              <a:stCxn id="678" idx="3"/>
              <a:endCxn id="680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Heap Invariants</a:t>
            </a:r>
            <a:endParaRPr/>
          </a:p>
        </p:txBody>
      </p:sp>
      <p:sp>
        <p:nvSpPr>
          <p:cNvPr id="687" name="Google Shape;687;p32"/>
          <p:cNvSpPr txBox="1"/>
          <p:nvPr>
            <p:ph idx="1" type="body"/>
          </p:nvPr>
        </p:nvSpPr>
        <p:spPr>
          <a:xfrm>
            <a:off x="311700" y="1152475"/>
            <a:ext cx="3999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Swap a node </a:t>
            </a:r>
            <a:r>
              <a:rPr b="1" lang="en"/>
              <a:t>down</a:t>
            </a:r>
            <a:r>
              <a:rPr lang="en"/>
              <a:t> the tree until it is larger than both of its children. Promote the larger child. Can break ties arbitrarily.</a:t>
            </a:r>
            <a:endParaRPr/>
          </a:p>
        </p:txBody>
      </p:sp>
      <p:sp>
        <p:nvSpPr>
          <p:cNvPr id="688" name="Google Shape;688;p32"/>
          <p:cNvSpPr txBox="1"/>
          <p:nvPr>
            <p:ph idx="2" type="body"/>
          </p:nvPr>
        </p:nvSpPr>
        <p:spPr>
          <a:xfrm>
            <a:off x="4832400" y="1152475"/>
            <a:ext cx="3999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Swim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Swap a node </a:t>
            </a:r>
            <a:r>
              <a:rPr b="1" lang="en"/>
              <a:t>up</a:t>
            </a:r>
            <a:r>
              <a:rPr lang="en"/>
              <a:t> the tree until its parent is larger than itself.</a:t>
            </a:r>
            <a:endParaRPr/>
          </a:p>
        </p:txBody>
      </p:sp>
      <p:sp>
        <p:nvSpPr>
          <p:cNvPr id="689" name="Google Shape;6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>
            <a:off x="1516359" y="2658815"/>
            <a:ext cx="1714775" cy="1767500"/>
            <a:chOff x="2783600" y="3184614"/>
            <a:chExt cx="1714775" cy="1767500"/>
          </a:xfrm>
        </p:grpSpPr>
        <p:sp>
          <p:nvSpPr>
            <p:cNvPr id="691" name="Google Shape;691;p3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2" name="Google Shape;692;p32"/>
            <p:cNvCxnSpPr>
              <a:stCxn id="693" idx="0"/>
              <a:endCxn id="691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32"/>
            <p:cNvCxnSpPr>
              <a:stCxn id="691" idx="0"/>
              <a:endCxn id="695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3" name="Google Shape;693;p3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7" name="Google Shape;697;p32"/>
            <p:cNvCxnSpPr>
              <a:stCxn id="691" idx="3"/>
              <a:endCxn id="696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8" name="Google Shape;698;p3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9" name="Google Shape;699;p32"/>
            <p:cNvCxnSpPr>
              <a:stCxn id="698" idx="0"/>
              <a:endCxn id="695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0" name="Google Shape;700;p32"/>
          <p:cNvCxnSpPr>
            <a:stCxn id="695" idx="2"/>
            <a:endCxn id="691" idx="2"/>
          </p:cNvCxnSpPr>
          <p:nvPr/>
        </p:nvCxnSpPr>
        <p:spPr>
          <a:xfrm flipH="1">
            <a:off x="1817934" y="2876465"/>
            <a:ext cx="549600" cy="619800"/>
          </a:xfrm>
          <a:prstGeom prst="curvedConnector3">
            <a:avLst>
              <a:gd fmla="val 17552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701" name="Google Shape;701;p32"/>
          <p:cNvGrpSpPr/>
          <p:nvPr/>
        </p:nvGrpSpPr>
        <p:grpSpPr>
          <a:xfrm>
            <a:off x="5742658" y="2658815"/>
            <a:ext cx="1714775" cy="1767500"/>
            <a:chOff x="2783600" y="3184614"/>
            <a:chExt cx="1714775" cy="1767500"/>
          </a:xfrm>
        </p:grpSpPr>
        <p:sp>
          <p:nvSpPr>
            <p:cNvPr id="702" name="Google Shape;702;p3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3" name="Google Shape;703;p32"/>
            <p:cNvCxnSpPr>
              <a:stCxn id="704" idx="0"/>
              <a:endCxn id="70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32"/>
            <p:cNvCxnSpPr>
              <a:stCxn id="702" idx="0"/>
              <a:endCxn id="706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4" name="Google Shape;704;p3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8" name="Google Shape;708;p32"/>
            <p:cNvCxnSpPr>
              <a:stCxn id="702" idx="3"/>
              <a:endCxn id="70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9" name="Google Shape;709;p3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0" name="Google Shape;710;p32"/>
            <p:cNvCxnSpPr>
              <a:stCxn id="709" idx="0"/>
              <a:endCxn id="70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1" name="Google Shape;711;p3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2" name="Google Shape;712;p32"/>
            <p:cNvCxnSpPr>
              <a:stCxn id="709" idx="3"/>
              <a:endCxn id="71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13" name="Google Shape;713;p32"/>
          <p:cNvCxnSpPr>
            <a:stCxn id="711" idx="6"/>
            <a:endCxn id="709" idx="6"/>
          </p:cNvCxnSpPr>
          <p:nvPr/>
        </p:nvCxnSpPr>
        <p:spPr>
          <a:xfrm flipH="1" rot="10800000">
            <a:off x="7220809" y="3496392"/>
            <a:ext cx="236700" cy="699300"/>
          </a:xfrm>
          <a:prstGeom prst="curvedConnector3">
            <a:avLst>
              <a:gd fmla="val 295286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have an optional textbook</a:t>
            </a:r>
            <a:r>
              <a:rPr lang="en"/>
              <a:t>. Useful if you want another perspective on lecture content.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https://algs4.cs.princeton.edu/home/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Priority Queue is an ADT, not a data structure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BST removeMax runtime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3690650" y="3010764"/>
            <a:ext cx="1762689" cy="1113742"/>
            <a:chOff x="5260075" y="3265176"/>
            <a:chExt cx="1762689" cy="1113742"/>
          </a:xfrm>
        </p:grpSpPr>
        <p:sp>
          <p:nvSpPr>
            <p:cNvPr id="75" name="Google Shape;75;p15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260075" y="411434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688864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" name="Google Shape;82;p15"/>
            <p:cNvCxnSpPr>
              <a:stCxn id="76" idx="0"/>
              <a:endCxn id="75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>
              <a:stCxn id="77" idx="0"/>
              <a:endCxn id="75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>
              <a:stCxn id="78" idx="0"/>
              <a:endCxn id="76" idx="2"/>
            </p:cNvCxnSpPr>
            <p:nvPr/>
          </p:nvCxnSpPr>
          <p:spPr>
            <a:xfrm flipH="1" rot="10800000">
              <a:off x="5427025" y="3946941"/>
              <a:ext cx="257100" cy="167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>
              <a:stCxn id="76" idx="2"/>
              <a:endCxn id="79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>
              <a:stCxn id="77" idx="2"/>
              <a:endCxn id="80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>
              <a:stCxn id="77" idx="2"/>
              <a:endCxn id="81" idx="0"/>
            </p:cNvCxnSpPr>
            <p:nvPr/>
          </p:nvCxnSpPr>
          <p:spPr>
            <a:xfrm>
              <a:off x="6598625" y="3946874"/>
              <a:ext cx="257100" cy="167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Item</a:t>
            </a:r>
            <a:endParaRPr/>
          </a:p>
        </p:txBody>
      </p:sp>
      <p:sp>
        <p:nvSpPr>
          <p:cNvPr id="719" name="Google Shape;719;p33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algorithm for inserting an item.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For example, add the item 8 to this heap.</a:t>
            </a:r>
            <a:endParaRPr/>
          </a:p>
        </p:txBody>
      </p:sp>
      <p:sp>
        <p:nvSpPr>
          <p:cNvPr id="720" name="Google Shape;7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1" name="Google Shape;721;p3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2" name="Google Shape;722;p33"/>
          <p:cNvGrpSpPr/>
          <p:nvPr/>
        </p:nvGrpSpPr>
        <p:grpSpPr>
          <a:xfrm>
            <a:off x="5797296" y="1691640"/>
            <a:ext cx="1714775" cy="1767500"/>
            <a:chOff x="2783600" y="3184614"/>
            <a:chExt cx="1714775" cy="1767500"/>
          </a:xfrm>
        </p:grpSpPr>
        <p:sp>
          <p:nvSpPr>
            <p:cNvPr id="723" name="Google Shape;723;p33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4" name="Google Shape;724;p33"/>
            <p:cNvCxnSpPr>
              <a:stCxn id="725" idx="0"/>
              <a:endCxn id="723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3"/>
            <p:cNvCxnSpPr>
              <a:stCxn id="723" idx="0"/>
              <a:endCxn id="727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5" name="Google Shape;725;p33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9" name="Google Shape;729;p33"/>
            <p:cNvCxnSpPr>
              <a:stCxn id="723" idx="3"/>
              <a:endCxn id="728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0" name="Google Shape;730;p33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1" name="Google Shape;731;p33"/>
            <p:cNvCxnSpPr>
              <a:stCxn id="730" idx="0"/>
              <a:endCxn id="727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2" name="Google Shape;732;p33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3" name="Google Shape;733;p33"/>
            <p:cNvCxnSpPr>
              <a:stCxn id="730" idx="3"/>
              <a:endCxn id="732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Item</a:t>
            </a:r>
            <a:endParaRPr/>
          </a:p>
        </p:txBody>
      </p:sp>
      <p:sp>
        <p:nvSpPr>
          <p:cNvPr id="739" name="Google Shape;739;p34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algorithm for inserting an item.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add the item 8 to this heap.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 the item as a new rightmost leaf node.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Swim</a:t>
            </a:r>
            <a:r>
              <a:rPr lang="en"/>
              <a:t> to restore heap invariants.</a:t>
            </a:r>
            <a:endParaRPr/>
          </a:p>
        </p:txBody>
      </p:sp>
      <p:sp>
        <p:nvSpPr>
          <p:cNvPr id="740" name="Google Shape;7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2" name="Google Shape;742;p34"/>
          <p:cNvGrpSpPr/>
          <p:nvPr/>
        </p:nvGrpSpPr>
        <p:grpSpPr>
          <a:xfrm>
            <a:off x="5797296" y="1691640"/>
            <a:ext cx="1714775" cy="1767500"/>
            <a:chOff x="2783600" y="3184614"/>
            <a:chExt cx="1714775" cy="1767500"/>
          </a:xfrm>
        </p:grpSpPr>
        <p:sp>
          <p:nvSpPr>
            <p:cNvPr id="743" name="Google Shape;743;p34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4" name="Google Shape;744;p34"/>
            <p:cNvCxnSpPr>
              <a:stCxn id="745" idx="0"/>
              <a:endCxn id="743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34"/>
            <p:cNvCxnSpPr>
              <a:stCxn id="743" idx="0"/>
              <a:endCxn id="747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5" name="Google Shape;745;p34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9" name="Google Shape;749;p34"/>
            <p:cNvCxnSpPr>
              <a:stCxn id="743" idx="3"/>
              <a:endCxn id="748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0" name="Google Shape;750;p34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1" name="Google Shape;751;p34"/>
            <p:cNvCxnSpPr>
              <a:stCxn id="750" idx="0"/>
              <a:endCxn id="747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2" name="Google Shape;752;p34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3" name="Google Shape;753;p34"/>
            <p:cNvCxnSpPr>
              <a:stCxn id="750" idx="3"/>
              <a:endCxn id="752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sp>
        <p:nvSpPr>
          <p:cNvPr id="759" name="Google Shape;7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Representation</a:t>
            </a:r>
            <a:endParaRPr/>
          </a:p>
        </p:txBody>
      </p:sp>
      <p:sp>
        <p:nvSpPr>
          <p:cNvPr id="765" name="Google Shape;765;p36"/>
          <p:cNvSpPr txBox="1"/>
          <p:nvPr>
            <p:ph idx="2" type="body"/>
          </p:nvPr>
        </p:nvSpPr>
        <p:spPr>
          <a:xfrm>
            <a:off x="4939500" y="555600"/>
            <a:ext cx="38370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TreeNode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TreeNode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left;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TreeNode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right;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pSp>
        <p:nvGrpSpPr>
          <p:cNvPr id="766" name="Google Shape;766;p36"/>
          <p:cNvGrpSpPr/>
          <p:nvPr/>
        </p:nvGrpSpPr>
        <p:grpSpPr>
          <a:xfrm>
            <a:off x="6006300" y="2786050"/>
            <a:ext cx="1371600" cy="457200"/>
            <a:chOff x="914400" y="2266950"/>
            <a:chExt cx="1371600" cy="457200"/>
          </a:xfrm>
        </p:grpSpPr>
        <p:sp>
          <p:nvSpPr>
            <p:cNvPr id="767" name="Google Shape;767;p36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3865388" y="2252657"/>
            <a:ext cx="1413200" cy="1055225"/>
            <a:chOff x="3879438" y="1566857"/>
            <a:chExt cx="1413200" cy="1055225"/>
          </a:xfrm>
        </p:grpSpPr>
        <p:sp>
          <p:nvSpPr>
            <p:cNvPr id="771" name="Google Shape;771;p36"/>
            <p:cNvSpPr/>
            <p:nvPr/>
          </p:nvSpPr>
          <p:spPr>
            <a:xfrm>
              <a:off x="3879438" y="21867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2" name="Google Shape;772;p36"/>
            <p:cNvCxnSpPr>
              <a:stCxn id="771" idx="0"/>
              <a:endCxn id="773" idx="3"/>
            </p:cNvCxnSpPr>
            <p:nvPr/>
          </p:nvCxnSpPr>
          <p:spPr>
            <a:xfrm flipH="1" rot="10800000">
              <a:off x="4097088" y="1938383"/>
              <a:ext cx="3468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3" name="Google Shape;773;p36"/>
            <p:cNvSpPr/>
            <p:nvPr/>
          </p:nvSpPr>
          <p:spPr>
            <a:xfrm>
              <a:off x="4380107" y="1566857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857338" y="21867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5" name="Google Shape;775;p36"/>
            <p:cNvCxnSpPr>
              <a:stCxn id="774" idx="0"/>
              <a:endCxn id="773" idx="5"/>
            </p:cNvCxnSpPr>
            <p:nvPr/>
          </p:nvCxnSpPr>
          <p:spPr>
            <a:xfrm rot="10800000">
              <a:off x="4751588" y="1938383"/>
              <a:ext cx="3234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6" name="Google Shape;776;p36"/>
          <p:cNvGrpSpPr/>
          <p:nvPr/>
        </p:nvGrpSpPr>
        <p:grpSpPr>
          <a:xfrm>
            <a:off x="5244300" y="3850500"/>
            <a:ext cx="1374700" cy="459550"/>
            <a:chOff x="409800" y="2936100"/>
            <a:chExt cx="1374700" cy="459550"/>
          </a:xfrm>
        </p:grpSpPr>
        <p:grpSp>
          <p:nvGrpSpPr>
            <p:cNvPr id="777" name="Google Shape;777;p36"/>
            <p:cNvGrpSpPr/>
            <p:nvPr/>
          </p:nvGrpSpPr>
          <p:grpSpPr>
            <a:xfrm>
              <a:off x="409800" y="2938450"/>
              <a:ext cx="1371600" cy="457200"/>
              <a:chOff x="914400" y="2266950"/>
              <a:chExt cx="1371600" cy="457200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3716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18288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9144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81" name="Google Shape;781;p36"/>
            <p:cNvCxnSpPr/>
            <p:nvPr/>
          </p:nvCxnSpPr>
          <p:spPr>
            <a:xfrm flipH="1">
              <a:off x="8746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36"/>
            <p:cNvCxnSpPr/>
            <p:nvPr/>
          </p:nvCxnSpPr>
          <p:spPr>
            <a:xfrm flipH="1">
              <a:off x="13318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36"/>
          <p:cNvGrpSpPr/>
          <p:nvPr/>
        </p:nvGrpSpPr>
        <p:grpSpPr>
          <a:xfrm>
            <a:off x="7073100" y="3850500"/>
            <a:ext cx="1374700" cy="459550"/>
            <a:chOff x="2238600" y="2936100"/>
            <a:chExt cx="1374700" cy="459550"/>
          </a:xfrm>
        </p:grpSpPr>
        <p:grpSp>
          <p:nvGrpSpPr>
            <p:cNvPr id="784" name="Google Shape;784;p36"/>
            <p:cNvGrpSpPr/>
            <p:nvPr/>
          </p:nvGrpSpPr>
          <p:grpSpPr>
            <a:xfrm>
              <a:off x="2238600" y="2938450"/>
              <a:ext cx="1371600" cy="457200"/>
              <a:chOff x="914400" y="2266950"/>
              <a:chExt cx="1371600" cy="457200"/>
            </a:xfrm>
          </p:grpSpPr>
          <p:sp>
            <p:nvSpPr>
              <p:cNvPr id="785" name="Google Shape;785;p36"/>
              <p:cNvSpPr/>
              <p:nvPr/>
            </p:nvSpPr>
            <p:spPr>
              <a:xfrm>
                <a:off x="13716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88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9144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88" name="Google Shape;788;p36"/>
            <p:cNvCxnSpPr/>
            <p:nvPr/>
          </p:nvCxnSpPr>
          <p:spPr>
            <a:xfrm flipH="1">
              <a:off x="27034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36"/>
            <p:cNvCxnSpPr/>
            <p:nvPr/>
          </p:nvCxnSpPr>
          <p:spPr>
            <a:xfrm flipH="1">
              <a:off x="31606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90" name="Google Shape;790;p36"/>
          <p:cNvCxnSpPr>
            <a:endCxn id="785" idx="0"/>
          </p:cNvCxnSpPr>
          <p:nvPr/>
        </p:nvCxnSpPr>
        <p:spPr>
          <a:xfrm flipH="1" rot="-5400000">
            <a:off x="7038000" y="3131950"/>
            <a:ext cx="846600" cy="595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6"/>
          <p:cNvCxnSpPr>
            <a:endCxn id="778" idx="0"/>
          </p:cNvCxnSpPr>
          <p:nvPr/>
        </p:nvCxnSpPr>
        <p:spPr>
          <a:xfrm rot="5400000">
            <a:off x="5900250" y="3048100"/>
            <a:ext cx="834600" cy="77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36"/>
          <p:cNvSpPr txBox="1"/>
          <p:nvPr>
            <p:ph idx="1" type="body"/>
          </p:nvPr>
        </p:nvSpPr>
        <p:spPr>
          <a:xfrm>
            <a:off x="311700" y="1389600"/>
            <a:ext cx="38370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items together with structure.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Map parent to child relationships.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7"/>
          <p:cNvSpPr txBox="1"/>
          <p:nvPr/>
        </p:nvSpPr>
        <p:spPr>
          <a:xfrm>
            <a:off x="4564798" y="2942235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8" name="Google Shape;798;p37"/>
          <p:cNvSpPr txBox="1"/>
          <p:nvPr/>
        </p:nvSpPr>
        <p:spPr>
          <a:xfrm>
            <a:off x="2868223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7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Representation</a:t>
            </a:r>
            <a:endParaRPr/>
          </a:p>
        </p:txBody>
      </p:sp>
      <p:sp>
        <p:nvSpPr>
          <p:cNvPr id="800" name="Google Shape;800;p37"/>
          <p:cNvSpPr txBox="1"/>
          <p:nvPr>
            <p:ph idx="2" type="body"/>
          </p:nvPr>
        </p:nvSpPr>
        <p:spPr>
          <a:xfrm>
            <a:off x="819650" y="565150"/>
            <a:ext cx="33849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ArrayTree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items;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parents;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pSp>
        <p:nvGrpSpPr>
          <p:cNvPr id="801" name="Google Shape;801;p37"/>
          <p:cNvGrpSpPr/>
          <p:nvPr/>
        </p:nvGrpSpPr>
        <p:grpSpPr>
          <a:xfrm>
            <a:off x="1860225" y="2709850"/>
            <a:ext cx="1371600" cy="457200"/>
            <a:chOff x="914400" y="2266950"/>
            <a:chExt cx="1371600" cy="457200"/>
          </a:xfrm>
        </p:grpSpPr>
        <p:sp>
          <p:nvSpPr>
            <p:cNvPr id="802" name="Google Shape;802;p37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5" name="Google Shape;805;p37"/>
          <p:cNvSpPr/>
          <p:nvPr/>
        </p:nvSpPr>
        <p:spPr>
          <a:xfrm flipH="1">
            <a:off x="900634" y="2832342"/>
            <a:ext cx="914400" cy="391500"/>
          </a:xfrm>
          <a:prstGeom prst="wedgeRoundRectCallout">
            <a:avLst>
              <a:gd fmla="val -61289" name="adj1"/>
              <a:gd fmla="val -2343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06" name="Google Shape;806;p37"/>
          <p:cNvGrpSpPr/>
          <p:nvPr/>
        </p:nvGrpSpPr>
        <p:grpSpPr>
          <a:xfrm>
            <a:off x="1860225" y="3624250"/>
            <a:ext cx="1371600" cy="457200"/>
            <a:chOff x="914400" y="2266950"/>
            <a:chExt cx="1371600" cy="457200"/>
          </a:xfrm>
        </p:grpSpPr>
        <p:sp>
          <p:nvSpPr>
            <p:cNvPr id="807" name="Google Shape;807;p37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0" name="Google Shape;810;p37"/>
          <p:cNvSpPr/>
          <p:nvPr/>
        </p:nvSpPr>
        <p:spPr>
          <a:xfrm flipH="1">
            <a:off x="717641" y="3746750"/>
            <a:ext cx="1097400" cy="391500"/>
          </a:xfrm>
          <a:prstGeom prst="wedgeRoundRectCallout">
            <a:avLst>
              <a:gd fmla="val -58755" name="adj1"/>
              <a:gd fmla="val -2122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1" name="Google Shape;811;p37"/>
          <p:cNvSpPr txBox="1"/>
          <p:nvPr>
            <p:ph idx="1" type="body"/>
          </p:nvPr>
        </p:nvSpPr>
        <p:spPr>
          <a:xfrm>
            <a:off x="4991925" y="1399156"/>
            <a:ext cx="38370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items separate from structure.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Map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child to parent</a:t>
            </a:r>
            <a:r>
              <a:rPr lang="en"/>
              <a:t> relationships.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 explicit links needed!</a:t>
            </a:r>
            <a:endParaRPr/>
          </a:p>
        </p:txBody>
      </p:sp>
      <p:grpSp>
        <p:nvGrpSpPr>
          <p:cNvPr id="812" name="Google Shape;812;p37"/>
          <p:cNvGrpSpPr/>
          <p:nvPr/>
        </p:nvGrpSpPr>
        <p:grpSpPr>
          <a:xfrm>
            <a:off x="3865388" y="2252657"/>
            <a:ext cx="1413200" cy="1055225"/>
            <a:chOff x="3879438" y="1566857"/>
            <a:chExt cx="1413200" cy="1055225"/>
          </a:xfrm>
        </p:grpSpPr>
        <p:sp>
          <p:nvSpPr>
            <p:cNvPr id="813" name="Google Shape;813;p37"/>
            <p:cNvSpPr/>
            <p:nvPr/>
          </p:nvSpPr>
          <p:spPr>
            <a:xfrm>
              <a:off x="3879438" y="2186783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4" name="Google Shape;814;p37"/>
            <p:cNvCxnSpPr>
              <a:stCxn id="813" idx="0"/>
              <a:endCxn id="815" idx="3"/>
            </p:cNvCxnSpPr>
            <p:nvPr/>
          </p:nvCxnSpPr>
          <p:spPr>
            <a:xfrm flipH="1" rot="10800000">
              <a:off x="4097088" y="1938383"/>
              <a:ext cx="3468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5" name="Google Shape;815;p37"/>
            <p:cNvSpPr/>
            <p:nvPr/>
          </p:nvSpPr>
          <p:spPr>
            <a:xfrm>
              <a:off x="4380107" y="1566857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4857338" y="2186783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7" name="Google Shape;817;p37"/>
            <p:cNvCxnSpPr>
              <a:stCxn id="816" idx="0"/>
              <a:endCxn id="815" idx="5"/>
            </p:cNvCxnSpPr>
            <p:nvPr/>
          </p:nvCxnSpPr>
          <p:spPr>
            <a:xfrm rot="10800000">
              <a:off x="4751588" y="1938383"/>
              <a:ext cx="3234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8" name="Google Shape;818;p37"/>
          <p:cNvSpPr txBox="1"/>
          <p:nvPr/>
        </p:nvSpPr>
        <p:spPr>
          <a:xfrm>
            <a:off x="4094948" y="2333499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3595398" y="2942235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20" name="Google Shape;820;p37"/>
          <p:cNvGrpSpPr/>
          <p:nvPr/>
        </p:nvGrpSpPr>
        <p:grpSpPr>
          <a:xfrm>
            <a:off x="4300125" y="1791861"/>
            <a:ext cx="630375" cy="1462975"/>
            <a:chOff x="4300125" y="1791861"/>
            <a:chExt cx="630375" cy="1462975"/>
          </a:xfrm>
        </p:grpSpPr>
        <p:sp>
          <p:nvSpPr>
            <p:cNvPr id="821" name="Google Shape;821;p37"/>
            <p:cNvSpPr/>
            <p:nvPr/>
          </p:nvSpPr>
          <p:spPr>
            <a:xfrm>
              <a:off x="4300125" y="1791861"/>
              <a:ext cx="630375" cy="1462975"/>
            </a:xfrm>
            <a:custGeom>
              <a:rect b="b" l="l" r="r" t="t"/>
              <a:pathLst>
                <a:path extrusionOk="0" h="58519" w="25215">
                  <a:moveTo>
                    <a:pt x="15683" y="58519"/>
                  </a:moveTo>
                  <a:cubicBezTo>
                    <a:pt x="17201" y="48907"/>
                    <a:pt x="27403" y="6581"/>
                    <a:pt x="24789" y="847"/>
                  </a:cubicBezTo>
                  <a:cubicBezTo>
                    <a:pt x="22175" y="-4886"/>
                    <a:pt x="4132" y="20240"/>
                    <a:pt x="0" y="24118"/>
                  </a:cubicBez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822" name="Google Shape;822;p37"/>
            <p:cNvSpPr txBox="1"/>
            <p:nvPr/>
          </p:nvSpPr>
          <p:spPr>
            <a:xfrm>
              <a:off x="4564798" y="2942235"/>
              <a:ext cx="2700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3" name="Google Shape;823;p37"/>
          <p:cNvSpPr txBox="1"/>
          <p:nvPr/>
        </p:nvSpPr>
        <p:spPr>
          <a:xfrm>
            <a:off x="2411023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4" name="Google Shape;824;p37"/>
          <p:cNvSpPr txBox="1"/>
          <p:nvPr/>
        </p:nvSpPr>
        <p:spPr>
          <a:xfrm>
            <a:off x="2411023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5" name="Google Shape;825;p37"/>
          <p:cNvSpPr txBox="1"/>
          <p:nvPr/>
        </p:nvSpPr>
        <p:spPr>
          <a:xfrm>
            <a:off x="2868223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6" name="Google Shape;826;p37"/>
          <p:cNvSpPr txBox="1"/>
          <p:nvPr/>
        </p:nvSpPr>
        <p:spPr>
          <a:xfrm>
            <a:off x="1953823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7" name="Google Shape;827;p37"/>
          <p:cNvSpPr txBox="1"/>
          <p:nvPr/>
        </p:nvSpPr>
        <p:spPr>
          <a:xfrm>
            <a:off x="1953823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8" name="Google Shape;828;p37"/>
          <p:cNvSpPr/>
          <p:nvPr/>
        </p:nvSpPr>
        <p:spPr>
          <a:xfrm>
            <a:off x="2821729" y="3668547"/>
            <a:ext cx="363000" cy="75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38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and parents</a:t>
            </a:r>
            <a:endParaRPr/>
          </a:p>
        </p:txBody>
      </p:sp>
      <p:grpSp>
        <p:nvGrpSpPr>
          <p:cNvPr id="835" name="Google Shape;835;p38"/>
          <p:cNvGrpSpPr/>
          <p:nvPr/>
        </p:nvGrpSpPr>
        <p:grpSpPr>
          <a:xfrm>
            <a:off x="2684057" y="2614064"/>
            <a:ext cx="4320497" cy="290100"/>
            <a:chOff x="4238248" y="2766464"/>
            <a:chExt cx="4320497" cy="290100"/>
          </a:xfrm>
        </p:grpSpPr>
        <p:sp>
          <p:nvSpPr>
            <p:cNvPr id="836" name="Google Shape;836;p38"/>
            <p:cNvSpPr/>
            <p:nvPr/>
          </p:nvSpPr>
          <p:spPr>
            <a:xfrm>
              <a:off x="42382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5468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48554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1640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4726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7812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898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3984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7070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0156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3242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6328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79414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82500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2684057" y="3376064"/>
            <a:ext cx="4320497" cy="290100"/>
            <a:chOff x="4238248" y="3604664"/>
            <a:chExt cx="4320497" cy="290100"/>
          </a:xfrm>
        </p:grpSpPr>
        <p:sp>
          <p:nvSpPr>
            <p:cNvPr id="851" name="Google Shape;851;p38"/>
            <p:cNvSpPr/>
            <p:nvPr/>
          </p:nvSpPr>
          <p:spPr>
            <a:xfrm>
              <a:off x="423824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46845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855441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16403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47264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781245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089841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39843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70704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015645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324241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63283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7941448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8250045" y="3604664"/>
              <a:ext cx="308700" cy="2901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2684057" y="2904164"/>
            <a:ext cx="4320497" cy="290100"/>
            <a:chOff x="4238248" y="3056564"/>
            <a:chExt cx="4320497" cy="290100"/>
          </a:xfrm>
        </p:grpSpPr>
        <p:sp>
          <p:nvSpPr>
            <p:cNvPr id="866" name="Google Shape;866;p38"/>
            <p:cNvSpPr/>
            <p:nvPr/>
          </p:nvSpPr>
          <p:spPr>
            <a:xfrm>
              <a:off x="42382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45468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48554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1640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54726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57812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898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3984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67070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70156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73242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76328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79414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82500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2684057" y="3666164"/>
            <a:ext cx="4320497" cy="290100"/>
            <a:chOff x="4238248" y="3894764"/>
            <a:chExt cx="4320497" cy="290100"/>
          </a:xfrm>
        </p:grpSpPr>
        <p:sp>
          <p:nvSpPr>
            <p:cNvPr id="881" name="Google Shape;881;p38"/>
            <p:cNvSpPr/>
            <p:nvPr/>
          </p:nvSpPr>
          <p:spPr>
            <a:xfrm>
              <a:off x="423824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4546845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4855441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516403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547264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5781245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089841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39843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70704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7015645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7324241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763283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7941448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8250045" y="38947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895" name="Google Shape;895;p38"/>
          <p:cNvGrpSpPr/>
          <p:nvPr/>
        </p:nvGrpSpPr>
        <p:grpSpPr>
          <a:xfrm>
            <a:off x="2409554" y="467519"/>
            <a:ext cx="3715283" cy="1892260"/>
            <a:chOff x="78342" y="1742519"/>
            <a:chExt cx="3715283" cy="1892260"/>
          </a:xfrm>
        </p:grpSpPr>
        <p:grpSp>
          <p:nvGrpSpPr>
            <p:cNvPr id="896" name="Google Shape;896;p38"/>
            <p:cNvGrpSpPr/>
            <p:nvPr/>
          </p:nvGrpSpPr>
          <p:grpSpPr>
            <a:xfrm>
              <a:off x="344200" y="1817925"/>
              <a:ext cx="3449425" cy="1525742"/>
              <a:chOff x="4866600" y="3068225"/>
              <a:chExt cx="3449425" cy="1525742"/>
            </a:xfrm>
          </p:grpSpPr>
          <p:grpSp>
            <p:nvGrpSpPr>
              <p:cNvPr id="897" name="Google Shape;897;p38"/>
              <p:cNvGrpSpPr/>
              <p:nvPr/>
            </p:nvGrpSpPr>
            <p:grpSpPr>
              <a:xfrm>
                <a:off x="4866600" y="3547125"/>
                <a:ext cx="1762689" cy="1040218"/>
                <a:chOff x="5860100" y="3678825"/>
                <a:chExt cx="1762689" cy="1040218"/>
              </a:xfrm>
            </p:grpSpPr>
            <p:sp>
              <p:nvSpPr>
                <p:cNvPr id="898" name="Google Shape;898;p38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99" name="Google Shape;899;p38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00" name="Google Shape;900;p38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01" name="Google Shape;901;p38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02" name="Google Shape;902;p38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03" name="Google Shape;903;p38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 Mono"/>
                      <a:ea typeface="Roboto Mono"/>
                      <a:cs typeface="Roboto Mono"/>
                      <a:sym typeface="Roboto Mono"/>
                    </a:rPr>
                    <a:t>f</a:t>
                  </a:r>
                  <a:endParaRPr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04" name="Google Shape;904;p38"/>
                <p:cNvSpPr/>
                <p:nvPr/>
              </p:nvSpPr>
              <p:spPr>
                <a:xfrm>
                  <a:off x="7288889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905" name="Google Shape;905;p38"/>
                <p:cNvCxnSpPr>
                  <a:stCxn id="899" idx="0"/>
                  <a:endCxn id="898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6" name="Google Shape;906;p38"/>
                <p:cNvCxnSpPr>
                  <a:stCxn id="900" idx="0"/>
                  <a:endCxn id="898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7" name="Google Shape;907;p38"/>
                <p:cNvCxnSpPr>
                  <a:stCxn id="901" idx="0"/>
                  <a:endCxn id="899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8" name="Google Shape;908;p38"/>
                <p:cNvCxnSpPr>
                  <a:stCxn id="899" idx="2"/>
                  <a:endCxn id="902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38"/>
                <p:cNvCxnSpPr>
                  <a:stCxn id="900" idx="2"/>
                  <a:endCxn id="903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0" name="Google Shape;910;p38"/>
                <p:cNvCxnSpPr>
                  <a:stCxn id="900" idx="2"/>
                  <a:endCxn id="904" idx="0"/>
                </p:cNvCxnSpPr>
                <p:nvPr/>
              </p:nvCxnSpPr>
              <p:spPr>
                <a:xfrm>
                  <a:off x="7206575" y="4324125"/>
                  <a:ext cx="249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11" name="Google Shape;911;p38"/>
              <p:cNvGrpSpPr/>
              <p:nvPr/>
            </p:nvGrpSpPr>
            <p:grpSpPr>
              <a:xfrm>
                <a:off x="6802600" y="3553749"/>
                <a:ext cx="1513425" cy="1040218"/>
                <a:chOff x="5860100" y="3678825"/>
                <a:chExt cx="1513425" cy="1040218"/>
              </a:xfrm>
            </p:grpSpPr>
            <p:sp>
              <p:nvSpPr>
                <p:cNvPr id="912" name="Google Shape;912;p38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3" name="Google Shape;913;p38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4" name="Google Shape;914;p38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y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5" name="Google Shape;915;p38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6" name="Google Shape;916;p38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7" name="Google Shape;917;p38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918" name="Google Shape;918;p38"/>
                <p:cNvCxnSpPr>
                  <a:stCxn id="913" idx="0"/>
                  <a:endCxn id="912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9" name="Google Shape;919;p38"/>
                <p:cNvCxnSpPr>
                  <a:stCxn id="914" idx="0"/>
                  <a:endCxn id="912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0" name="Google Shape;920;p38"/>
                <p:cNvCxnSpPr>
                  <a:stCxn id="915" idx="0"/>
                  <a:endCxn id="913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38"/>
                <p:cNvCxnSpPr>
                  <a:stCxn id="913" idx="2"/>
                  <a:endCxn id="916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2" name="Google Shape;922;p38"/>
                <p:cNvCxnSpPr>
                  <a:stCxn id="914" idx="2"/>
                  <a:endCxn id="917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3" name="Google Shape;923;p38"/>
              <p:cNvSpPr/>
              <p:nvPr/>
            </p:nvSpPr>
            <p:spPr>
              <a:xfrm>
                <a:off x="6548550" y="30682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k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924" name="Google Shape;924;p38"/>
              <p:cNvCxnSpPr>
                <a:stCxn id="923" idx="2"/>
                <a:endCxn id="898" idx="0"/>
              </p:cNvCxnSpPr>
              <p:nvPr/>
            </p:nvCxnSpPr>
            <p:spPr>
              <a:xfrm flipH="1">
                <a:off x="5755800" y="3332525"/>
                <a:ext cx="959700" cy="21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38"/>
              <p:cNvCxnSpPr>
                <a:stCxn id="923" idx="2"/>
                <a:endCxn id="912" idx="0"/>
              </p:cNvCxnSpPr>
              <p:nvPr/>
            </p:nvCxnSpPr>
            <p:spPr>
              <a:xfrm>
                <a:off x="6715500" y="3332525"/>
                <a:ext cx="976500" cy="22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26" name="Google Shape;926;p38"/>
            <p:cNvSpPr txBox="1"/>
            <p:nvPr/>
          </p:nvSpPr>
          <p:spPr>
            <a:xfrm>
              <a:off x="1766605" y="1742519"/>
              <a:ext cx="461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27" name="Google Shape;927;p38"/>
            <p:cNvSpPr txBox="1"/>
            <p:nvPr/>
          </p:nvSpPr>
          <p:spPr>
            <a:xfrm>
              <a:off x="814676" y="22423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28" name="Google Shape;928;p38"/>
            <p:cNvSpPr txBox="1"/>
            <p:nvPr/>
          </p:nvSpPr>
          <p:spPr>
            <a:xfrm>
              <a:off x="2745148" y="2252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29" name="Google Shape;929;p38"/>
            <p:cNvSpPr txBox="1"/>
            <p:nvPr/>
          </p:nvSpPr>
          <p:spPr>
            <a:xfrm>
              <a:off x="344201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0" name="Google Shape;930;p38"/>
            <p:cNvSpPr txBox="1"/>
            <p:nvPr/>
          </p:nvSpPr>
          <p:spPr>
            <a:xfrm>
              <a:off x="1289417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1" name="Google Shape;931;p38"/>
            <p:cNvSpPr txBox="1"/>
            <p:nvPr/>
          </p:nvSpPr>
          <p:spPr>
            <a:xfrm>
              <a:off x="2310834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2" name="Google Shape;932;p38"/>
            <p:cNvSpPr txBox="1"/>
            <p:nvPr/>
          </p:nvSpPr>
          <p:spPr>
            <a:xfrm>
              <a:off x="3210106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3" name="Google Shape;933;p38"/>
            <p:cNvSpPr txBox="1"/>
            <p:nvPr/>
          </p:nvSpPr>
          <p:spPr>
            <a:xfrm>
              <a:off x="78342" y="30188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4" name="Google Shape;934;p38"/>
            <p:cNvSpPr txBox="1"/>
            <p:nvPr/>
          </p:nvSpPr>
          <p:spPr>
            <a:xfrm>
              <a:off x="840342" y="32474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5" name="Google Shape;935;p38"/>
            <p:cNvSpPr txBox="1"/>
            <p:nvPr/>
          </p:nvSpPr>
          <p:spPr>
            <a:xfrm>
              <a:off x="1297542" y="324797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6" name="Google Shape;936;p38"/>
            <p:cNvSpPr txBox="1"/>
            <p:nvPr/>
          </p:nvSpPr>
          <p:spPr>
            <a:xfrm>
              <a:off x="1732039" y="3256091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7" name="Google Shape;937;p38"/>
            <p:cNvSpPr txBox="1"/>
            <p:nvPr/>
          </p:nvSpPr>
          <p:spPr>
            <a:xfrm>
              <a:off x="2257875" y="3263655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8" name="Google Shape;938;p38"/>
            <p:cNvSpPr txBox="1"/>
            <p:nvPr/>
          </p:nvSpPr>
          <p:spPr>
            <a:xfrm>
              <a:off x="2737767" y="327121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9" name="Google Shape;939;p38"/>
            <p:cNvSpPr txBox="1"/>
            <p:nvPr/>
          </p:nvSpPr>
          <p:spPr>
            <a:xfrm>
              <a:off x="3172275" y="327177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40" name="Google Shape;940;p38"/>
          <p:cNvGrpSpPr/>
          <p:nvPr/>
        </p:nvGrpSpPr>
        <p:grpSpPr>
          <a:xfrm>
            <a:off x="4306450" y="198848"/>
            <a:ext cx="1078611" cy="1141281"/>
            <a:chOff x="4306450" y="198848"/>
            <a:chExt cx="1078611" cy="1141281"/>
          </a:xfrm>
        </p:grpSpPr>
        <p:sp>
          <p:nvSpPr>
            <p:cNvPr id="941" name="Google Shape;941;p38"/>
            <p:cNvSpPr/>
            <p:nvPr/>
          </p:nvSpPr>
          <p:spPr>
            <a:xfrm>
              <a:off x="4306450" y="198848"/>
              <a:ext cx="916450" cy="1040425"/>
            </a:xfrm>
            <a:custGeom>
              <a:rect b="b" l="l" r="r" t="t"/>
              <a:pathLst>
                <a:path extrusionOk="0" h="41617" w="36658">
                  <a:moveTo>
                    <a:pt x="36658" y="41617"/>
                  </a:moveTo>
                  <a:cubicBezTo>
                    <a:pt x="34722" y="34819"/>
                    <a:pt x="31152" y="5390"/>
                    <a:pt x="25042" y="826"/>
                  </a:cubicBezTo>
                  <a:cubicBezTo>
                    <a:pt x="18932" y="-3738"/>
                    <a:pt x="4174" y="11997"/>
                    <a:pt x="0" y="1423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942" name="Google Shape;942;p38"/>
            <p:cNvSpPr txBox="1"/>
            <p:nvPr/>
          </p:nvSpPr>
          <p:spPr>
            <a:xfrm>
              <a:off x="5076361" y="977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43" name="Google Shape;943;p38"/>
          <p:cNvGrpSpPr/>
          <p:nvPr/>
        </p:nvGrpSpPr>
        <p:grpSpPr>
          <a:xfrm>
            <a:off x="2638411" y="1072694"/>
            <a:ext cx="580375" cy="630433"/>
            <a:chOff x="2638411" y="1072694"/>
            <a:chExt cx="580375" cy="630433"/>
          </a:xfrm>
        </p:grpSpPr>
        <p:sp>
          <p:nvSpPr>
            <p:cNvPr id="944" name="Google Shape;944;p38"/>
            <p:cNvSpPr/>
            <p:nvPr/>
          </p:nvSpPr>
          <p:spPr>
            <a:xfrm>
              <a:off x="2638411" y="1072694"/>
              <a:ext cx="580375" cy="520575"/>
            </a:xfrm>
            <a:custGeom>
              <a:rect b="b" l="l" r="r" t="t"/>
              <a:pathLst>
                <a:path extrusionOk="0" h="20823" w="23215">
                  <a:moveTo>
                    <a:pt x="8068" y="20823"/>
                  </a:moveTo>
                  <a:cubicBezTo>
                    <a:pt x="6798" y="17525"/>
                    <a:pt x="-2074" y="4036"/>
                    <a:pt x="450" y="1032"/>
                  </a:cubicBezTo>
                  <a:cubicBezTo>
                    <a:pt x="2975" y="-1972"/>
                    <a:pt x="19421" y="2506"/>
                    <a:pt x="23215" y="280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945" name="Google Shape;945;p38"/>
            <p:cNvSpPr txBox="1"/>
            <p:nvPr/>
          </p:nvSpPr>
          <p:spPr>
            <a:xfrm>
              <a:off x="2675414" y="1340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46" name="Google Shape;946;p38"/>
          <p:cNvSpPr/>
          <p:nvPr/>
        </p:nvSpPr>
        <p:spPr>
          <a:xfrm>
            <a:off x="3295977" y="3289125"/>
            <a:ext cx="308400" cy="72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3604377" y="3289125"/>
            <a:ext cx="308400" cy="72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 flipH="1">
            <a:off x="1724009" y="2648677"/>
            <a:ext cx="914400" cy="391500"/>
          </a:xfrm>
          <a:prstGeom prst="wedgeRoundRectCallout">
            <a:avLst>
              <a:gd fmla="val -61289" name="adj1"/>
              <a:gd fmla="val -2343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9" name="Google Shape;949;p38"/>
          <p:cNvSpPr/>
          <p:nvPr/>
        </p:nvSpPr>
        <p:spPr>
          <a:xfrm flipH="1">
            <a:off x="1540991" y="3410673"/>
            <a:ext cx="1097400" cy="391500"/>
          </a:xfrm>
          <a:prstGeom prst="wedgeRoundRectCallout">
            <a:avLst>
              <a:gd fmla="val -58755" name="adj1"/>
              <a:gd fmla="val -2122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5" name="Google Shape;955;p39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without parents</a:t>
            </a:r>
            <a:endParaRPr/>
          </a:p>
        </p:txBody>
      </p:sp>
      <p:grpSp>
        <p:nvGrpSpPr>
          <p:cNvPr id="956" name="Google Shape;956;p39"/>
          <p:cNvGrpSpPr/>
          <p:nvPr/>
        </p:nvGrpSpPr>
        <p:grpSpPr>
          <a:xfrm>
            <a:off x="2684057" y="2614064"/>
            <a:ext cx="4320497" cy="290100"/>
            <a:chOff x="4238248" y="2766464"/>
            <a:chExt cx="4320497" cy="290100"/>
          </a:xfrm>
        </p:grpSpPr>
        <p:sp>
          <p:nvSpPr>
            <p:cNvPr id="957" name="Google Shape;957;p39"/>
            <p:cNvSpPr/>
            <p:nvPr/>
          </p:nvSpPr>
          <p:spPr>
            <a:xfrm>
              <a:off x="42382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45468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8554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1640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4726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7812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0898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3984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7070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70156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73242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76328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79414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82500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2684057" y="2904164"/>
            <a:ext cx="4320497" cy="290100"/>
            <a:chOff x="4238248" y="3056564"/>
            <a:chExt cx="4320497" cy="290100"/>
          </a:xfrm>
        </p:grpSpPr>
        <p:sp>
          <p:nvSpPr>
            <p:cNvPr id="972" name="Google Shape;972;p39"/>
            <p:cNvSpPr/>
            <p:nvPr/>
          </p:nvSpPr>
          <p:spPr>
            <a:xfrm>
              <a:off x="42382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5468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8554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51640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54726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57812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60898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63984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67070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70156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73242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6328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79414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82500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2409554" y="467519"/>
            <a:ext cx="3715283" cy="1892260"/>
            <a:chOff x="78342" y="1742519"/>
            <a:chExt cx="3715283" cy="1892260"/>
          </a:xfrm>
        </p:grpSpPr>
        <p:grpSp>
          <p:nvGrpSpPr>
            <p:cNvPr id="987" name="Google Shape;987;p39"/>
            <p:cNvGrpSpPr/>
            <p:nvPr/>
          </p:nvGrpSpPr>
          <p:grpSpPr>
            <a:xfrm>
              <a:off x="344200" y="1817925"/>
              <a:ext cx="3449425" cy="1525742"/>
              <a:chOff x="4866600" y="3068225"/>
              <a:chExt cx="3449425" cy="1525742"/>
            </a:xfrm>
          </p:grpSpPr>
          <p:grpSp>
            <p:nvGrpSpPr>
              <p:cNvPr id="988" name="Google Shape;988;p39"/>
              <p:cNvGrpSpPr/>
              <p:nvPr/>
            </p:nvGrpSpPr>
            <p:grpSpPr>
              <a:xfrm>
                <a:off x="4866600" y="3547125"/>
                <a:ext cx="1762689" cy="1040218"/>
                <a:chOff x="5860100" y="3678825"/>
                <a:chExt cx="1762689" cy="1040218"/>
              </a:xfrm>
            </p:grpSpPr>
            <p:sp>
              <p:nvSpPr>
                <p:cNvPr id="989" name="Google Shape;989;p39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90" name="Google Shape;990;p39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91" name="Google Shape;991;p39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92" name="Google Shape;992;p39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93" name="Google Shape;993;p39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94" name="Google Shape;994;p39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 Mono"/>
                      <a:ea typeface="Roboto Mono"/>
                      <a:cs typeface="Roboto Mono"/>
                      <a:sym typeface="Roboto Mono"/>
                    </a:rPr>
                    <a:t>f</a:t>
                  </a:r>
                  <a:endParaRPr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95" name="Google Shape;995;p39"/>
                <p:cNvSpPr/>
                <p:nvPr/>
              </p:nvSpPr>
              <p:spPr>
                <a:xfrm>
                  <a:off x="7288889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996" name="Google Shape;996;p39"/>
                <p:cNvCxnSpPr>
                  <a:stCxn id="990" idx="0"/>
                  <a:endCxn id="989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39"/>
                <p:cNvCxnSpPr>
                  <a:stCxn id="991" idx="0"/>
                  <a:endCxn id="989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39"/>
                <p:cNvCxnSpPr>
                  <a:stCxn id="992" idx="0"/>
                  <a:endCxn id="990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39"/>
                <p:cNvCxnSpPr>
                  <a:stCxn id="990" idx="2"/>
                  <a:endCxn id="993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39"/>
                <p:cNvCxnSpPr>
                  <a:stCxn id="991" idx="2"/>
                  <a:endCxn id="994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1" name="Google Shape;1001;p39"/>
                <p:cNvCxnSpPr>
                  <a:stCxn id="991" idx="2"/>
                  <a:endCxn id="995" idx="0"/>
                </p:cNvCxnSpPr>
                <p:nvPr/>
              </p:nvCxnSpPr>
              <p:spPr>
                <a:xfrm>
                  <a:off x="7206575" y="4324125"/>
                  <a:ext cx="249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2" name="Google Shape;1002;p39"/>
              <p:cNvGrpSpPr/>
              <p:nvPr/>
            </p:nvGrpSpPr>
            <p:grpSpPr>
              <a:xfrm>
                <a:off x="6802600" y="3553749"/>
                <a:ext cx="1513425" cy="1040218"/>
                <a:chOff x="5860100" y="3678825"/>
                <a:chExt cx="1513425" cy="1040218"/>
              </a:xfrm>
            </p:grpSpPr>
            <p:sp>
              <p:nvSpPr>
                <p:cNvPr id="1003" name="Google Shape;1003;p39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4" name="Google Shape;1004;p39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5" name="Google Shape;1005;p39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y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6" name="Google Shape;1006;p39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7" name="Google Shape;1007;p39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8" name="Google Shape;1008;p39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009" name="Google Shape;1009;p39"/>
                <p:cNvCxnSpPr>
                  <a:stCxn id="1004" idx="0"/>
                  <a:endCxn id="1003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0" name="Google Shape;1010;p39"/>
                <p:cNvCxnSpPr>
                  <a:stCxn id="1005" idx="0"/>
                  <a:endCxn id="1003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1" name="Google Shape;1011;p39"/>
                <p:cNvCxnSpPr>
                  <a:stCxn id="1006" idx="0"/>
                  <a:endCxn id="1004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2" name="Google Shape;1012;p39"/>
                <p:cNvCxnSpPr>
                  <a:stCxn id="1004" idx="2"/>
                  <a:endCxn id="1007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3" name="Google Shape;1013;p39"/>
                <p:cNvCxnSpPr>
                  <a:stCxn id="1005" idx="2"/>
                  <a:endCxn id="1008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14" name="Google Shape;1014;p39"/>
              <p:cNvSpPr/>
              <p:nvPr/>
            </p:nvSpPr>
            <p:spPr>
              <a:xfrm>
                <a:off x="6548550" y="30682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k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015" name="Google Shape;1015;p39"/>
              <p:cNvCxnSpPr>
                <a:stCxn id="1014" idx="2"/>
                <a:endCxn id="989" idx="0"/>
              </p:cNvCxnSpPr>
              <p:nvPr/>
            </p:nvCxnSpPr>
            <p:spPr>
              <a:xfrm flipH="1">
                <a:off x="5755800" y="3332525"/>
                <a:ext cx="959700" cy="21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39"/>
              <p:cNvCxnSpPr>
                <a:stCxn id="1014" idx="2"/>
                <a:endCxn id="1003" idx="0"/>
              </p:cNvCxnSpPr>
              <p:nvPr/>
            </p:nvCxnSpPr>
            <p:spPr>
              <a:xfrm>
                <a:off x="6715500" y="3332525"/>
                <a:ext cx="976500" cy="22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7" name="Google Shape;1017;p39"/>
            <p:cNvSpPr txBox="1"/>
            <p:nvPr/>
          </p:nvSpPr>
          <p:spPr>
            <a:xfrm>
              <a:off x="1766605" y="1742519"/>
              <a:ext cx="461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18" name="Google Shape;1018;p39"/>
            <p:cNvSpPr txBox="1"/>
            <p:nvPr/>
          </p:nvSpPr>
          <p:spPr>
            <a:xfrm>
              <a:off x="814676" y="22423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19" name="Google Shape;1019;p39"/>
            <p:cNvSpPr txBox="1"/>
            <p:nvPr/>
          </p:nvSpPr>
          <p:spPr>
            <a:xfrm>
              <a:off x="2745148" y="2252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0" name="Google Shape;1020;p39"/>
            <p:cNvSpPr txBox="1"/>
            <p:nvPr/>
          </p:nvSpPr>
          <p:spPr>
            <a:xfrm>
              <a:off x="344201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1" name="Google Shape;1021;p39"/>
            <p:cNvSpPr txBox="1"/>
            <p:nvPr/>
          </p:nvSpPr>
          <p:spPr>
            <a:xfrm>
              <a:off x="1289417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2" name="Google Shape;1022;p39"/>
            <p:cNvSpPr txBox="1"/>
            <p:nvPr/>
          </p:nvSpPr>
          <p:spPr>
            <a:xfrm>
              <a:off x="2310834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3" name="Google Shape;1023;p39"/>
            <p:cNvSpPr txBox="1"/>
            <p:nvPr/>
          </p:nvSpPr>
          <p:spPr>
            <a:xfrm>
              <a:off x="3210106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4" name="Google Shape;1024;p39"/>
            <p:cNvSpPr txBox="1"/>
            <p:nvPr/>
          </p:nvSpPr>
          <p:spPr>
            <a:xfrm>
              <a:off x="78342" y="30188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5" name="Google Shape;1025;p39"/>
            <p:cNvSpPr txBox="1"/>
            <p:nvPr/>
          </p:nvSpPr>
          <p:spPr>
            <a:xfrm>
              <a:off x="840342" y="32474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6" name="Google Shape;1026;p39"/>
            <p:cNvSpPr txBox="1"/>
            <p:nvPr/>
          </p:nvSpPr>
          <p:spPr>
            <a:xfrm>
              <a:off x="1297542" y="324797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7" name="Google Shape;1027;p39"/>
            <p:cNvSpPr txBox="1"/>
            <p:nvPr/>
          </p:nvSpPr>
          <p:spPr>
            <a:xfrm>
              <a:off x="1732039" y="3256091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8" name="Google Shape;1028;p39"/>
            <p:cNvSpPr txBox="1"/>
            <p:nvPr/>
          </p:nvSpPr>
          <p:spPr>
            <a:xfrm>
              <a:off x="2257875" y="3263655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9" name="Google Shape;1029;p39"/>
            <p:cNvSpPr txBox="1"/>
            <p:nvPr/>
          </p:nvSpPr>
          <p:spPr>
            <a:xfrm>
              <a:off x="2737767" y="327121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30" name="Google Shape;1030;p39"/>
            <p:cNvSpPr txBox="1"/>
            <p:nvPr/>
          </p:nvSpPr>
          <p:spPr>
            <a:xfrm>
              <a:off x="3172275" y="327177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06450" y="198848"/>
            <a:ext cx="1078611" cy="1141281"/>
            <a:chOff x="4306450" y="198848"/>
            <a:chExt cx="1078611" cy="1141281"/>
          </a:xfrm>
        </p:grpSpPr>
        <p:sp>
          <p:nvSpPr>
            <p:cNvPr id="1032" name="Google Shape;1032;p39"/>
            <p:cNvSpPr/>
            <p:nvPr/>
          </p:nvSpPr>
          <p:spPr>
            <a:xfrm>
              <a:off x="4306450" y="198848"/>
              <a:ext cx="916450" cy="1040425"/>
            </a:xfrm>
            <a:custGeom>
              <a:rect b="b" l="l" r="r" t="t"/>
              <a:pathLst>
                <a:path extrusionOk="0" h="41617" w="36658">
                  <a:moveTo>
                    <a:pt x="36658" y="41617"/>
                  </a:moveTo>
                  <a:cubicBezTo>
                    <a:pt x="34722" y="34819"/>
                    <a:pt x="31152" y="5390"/>
                    <a:pt x="25042" y="826"/>
                  </a:cubicBezTo>
                  <a:cubicBezTo>
                    <a:pt x="18932" y="-3738"/>
                    <a:pt x="4174" y="11997"/>
                    <a:pt x="0" y="1423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1033" name="Google Shape;1033;p39"/>
            <p:cNvSpPr txBox="1"/>
            <p:nvPr/>
          </p:nvSpPr>
          <p:spPr>
            <a:xfrm>
              <a:off x="5076361" y="977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2638411" y="1072694"/>
            <a:ext cx="580375" cy="630433"/>
            <a:chOff x="2638411" y="1072694"/>
            <a:chExt cx="580375" cy="630433"/>
          </a:xfrm>
        </p:grpSpPr>
        <p:sp>
          <p:nvSpPr>
            <p:cNvPr id="1035" name="Google Shape;1035;p39"/>
            <p:cNvSpPr/>
            <p:nvPr/>
          </p:nvSpPr>
          <p:spPr>
            <a:xfrm>
              <a:off x="2638411" y="1072694"/>
              <a:ext cx="580375" cy="520575"/>
            </a:xfrm>
            <a:custGeom>
              <a:rect b="b" l="l" r="r" t="t"/>
              <a:pathLst>
                <a:path extrusionOk="0" h="20823" w="23215">
                  <a:moveTo>
                    <a:pt x="8068" y="20823"/>
                  </a:moveTo>
                  <a:cubicBezTo>
                    <a:pt x="6798" y="17525"/>
                    <a:pt x="-2074" y="4036"/>
                    <a:pt x="450" y="1032"/>
                  </a:cubicBezTo>
                  <a:cubicBezTo>
                    <a:pt x="2975" y="-1972"/>
                    <a:pt x="19421" y="2506"/>
                    <a:pt x="23215" y="280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1036" name="Google Shape;1036;p39"/>
            <p:cNvSpPr txBox="1"/>
            <p:nvPr/>
          </p:nvSpPr>
          <p:spPr>
            <a:xfrm>
              <a:off x="2675414" y="1340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037" name="Google Shape;1037;p39"/>
          <p:cNvSpPr/>
          <p:nvPr/>
        </p:nvSpPr>
        <p:spPr>
          <a:xfrm flipH="1">
            <a:off x="1724009" y="2648677"/>
            <a:ext cx="914400" cy="391500"/>
          </a:xfrm>
          <a:prstGeom prst="wedgeRoundRectCallout">
            <a:avLst>
              <a:gd fmla="val -61289" name="adj1"/>
              <a:gd fmla="val -2343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8" name="Google Shape;1038;p39"/>
          <p:cNvSpPr/>
          <p:nvPr/>
        </p:nvSpPr>
        <p:spPr>
          <a:xfrm>
            <a:off x="1682700" y="3334850"/>
            <a:ext cx="5603100" cy="550500"/>
          </a:xfrm>
          <a:prstGeom prst="roundRect">
            <a:avLst>
              <a:gd fmla="val 16667" name="adj"/>
            </a:avLst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i) {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/* ????? */ 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9" name="Google Shape;1039;p39"/>
          <p:cNvSpPr/>
          <p:nvPr/>
        </p:nvSpPr>
        <p:spPr>
          <a:xfrm>
            <a:off x="-54000" y="435027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39"/>
          <p:cNvSpPr/>
          <p:nvPr/>
        </p:nvSpPr>
        <p:spPr>
          <a:xfrm>
            <a:off x="7285800" y="3482135"/>
            <a:ext cx="1352400" cy="550500"/>
          </a:xfrm>
          <a:prstGeom prst="wedgeRoundRectCallout">
            <a:avLst>
              <a:gd fmla="val -55233" name="adj1"/>
              <a:gd fmla="val -22243" name="adj2"/>
              <a:gd fmla="val 0" name="adj3"/>
            </a:avLst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Assumption: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tree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6" name="Google Shape;1046;p4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without parents</a:t>
            </a:r>
            <a:endParaRPr/>
          </a:p>
        </p:txBody>
      </p:sp>
      <p:grpSp>
        <p:nvGrpSpPr>
          <p:cNvPr id="1047" name="Google Shape;1047;p40"/>
          <p:cNvGrpSpPr/>
          <p:nvPr/>
        </p:nvGrpSpPr>
        <p:grpSpPr>
          <a:xfrm>
            <a:off x="2684057" y="2614064"/>
            <a:ext cx="4320497" cy="290100"/>
            <a:chOff x="4238248" y="2766464"/>
            <a:chExt cx="4320497" cy="290100"/>
          </a:xfrm>
        </p:grpSpPr>
        <p:sp>
          <p:nvSpPr>
            <p:cNvPr id="1048" name="Google Shape;1048;p40"/>
            <p:cNvSpPr/>
            <p:nvPr/>
          </p:nvSpPr>
          <p:spPr>
            <a:xfrm>
              <a:off x="42382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5468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8554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1640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4726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57812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0898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3984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7070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70156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7324241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763283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941448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8250045" y="2766464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2" name="Google Shape;1062;p40"/>
          <p:cNvGrpSpPr/>
          <p:nvPr/>
        </p:nvGrpSpPr>
        <p:grpSpPr>
          <a:xfrm>
            <a:off x="2684057" y="2904164"/>
            <a:ext cx="4320497" cy="290100"/>
            <a:chOff x="4238248" y="3056564"/>
            <a:chExt cx="4320497" cy="290100"/>
          </a:xfrm>
        </p:grpSpPr>
        <p:sp>
          <p:nvSpPr>
            <p:cNvPr id="1063" name="Google Shape;1063;p40"/>
            <p:cNvSpPr/>
            <p:nvPr/>
          </p:nvSpPr>
          <p:spPr>
            <a:xfrm>
              <a:off x="42382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5468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8554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51640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54726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57812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898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63984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67070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70156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7324241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763283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7941448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8250045" y="3056564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2409554" y="467519"/>
            <a:ext cx="3715283" cy="1892260"/>
            <a:chOff x="78342" y="1742519"/>
            <a:chExt cx="3715283" cy="1892260"/>
          </a:xfrm>
        </p:grpSpPr>
        <p:grpSp>
          <p:nvGrpSpPr>
            <p:cNvPr id="1078" name="Google Shape;1078;p40"/>
            <p:cNvGrpSpPr/>
            <p:nvPr/>
          </p:nvGrpSpPr>
          <p:grpSpPr>
            <a:xfrm>
              <a:off x="344200" y="1817925"/>
              <a:ext cx="3449425" cy="1525742"/>
              <a:chOff x="4866600" y="3068225"/>
              <a:chExt cx="3449425" cy="1525742"/>
            </a:xfrm>
          </p:grpSpPr>
          <p:grpSp>
            <p:nvGrpSpPr>
              <p:cNvPr id="1079" name="Google Shape;1079;p40"/>
              <p:cNvGrpSpPr/>
              <p:nvPr/>
            </p:nvGrpSpPr>
            <p:grpSpPr>
              <a:xfrm>
                <a:off x="4866600" y="3547125"/>
                <a:ext cx="1762689" cy="1040218"/>
                <a:chOff x="5860100" y="3678825"/>
                <a:chExt cx="1762689" cy="1040218"/>
              </a:xfrm>
            </p:grpSpPr>
            <p:sp>
              <p:nvSpPr>
                <p:cNvPr id="1080" name="Google Shape;1080;p40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 Mono"/>
                      <a:ea typeface="Roboto Mono"/>
                      <a:cs typeface="Roboto Mono"/>
                      <a:sym typeface="Roboto Mono"/>
                    </a:rPr>
                    <a:t>f</a:t>
                  </a:r>
                  <a:endParaRPr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7288889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087" name="Google Shape;1087;p40"/>
                <p:cNvCxnSpPr>
                  <a:stCxn id="1081" idx="0"/>
                  <a:endCxn id="1080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8" name="Google Shape;1088;p40"/>
                <p:cNvCxnSpPr>
                  <a:stCxn id="1082" idx="0"/>
                  <a:endCxn id="1080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9" name="Google Shape;1089;p40"/>
                <p:cNvCxnSpPr>
                  <a:stCxn id="1083" idx="0"/>
                  <a:endCxn id="1081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0" name="Google Shape;1090;p40"/>
                <p:cNvCxnSpPr>
                  <a:stCxn id="1081" idx="2"/>
                  <a:endCxn id="1084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1" name="Google Shape;1091;p40"/>
                <p:cNvCxnSpPr>
                  <a:stCxn id="1082" idx="2"/>
                  <a:endCxn id="1085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2" name="Google Shape;1092;p40"/>
                <p:cNvCxnSpPr>
                  <a:stCxn id="1082" idx="2"/>
                  <a:endCxn id="1086" idx="0"/>
                </p:cNvCxnSpPr>
                <p:nvPr/>
              </p:nvCxnSpPr>
              <p:spPr>
                <a:xfrm>
                  <a:off x="7206575" y="4324125"/>
                  <a:ext cx="249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93" name="Google Shape;1093;p40"/>
              <p:cNvGrpSpPr/>
              <p:nvPr/>
            </p:nvGrpSpPr>
            <p:grpSpPr>
              <a:xfrm>
                <a:off x="6802600" y="3553749"/>
                <a:ext cx="1513425" cy="1040218"/>
                <a:chOff x="5860100" y="3678825"/>
                <a:chExt cx="1513425" cy="1040218"/>
              </a:xfrm>
            </p:grpSpPr>
            <p:sp>
              <p:nvSpPr>
                <p:cNvPr id="1094" name="Google Shape;1094;p40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y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100" name="Google Shape;1100;p40"/>
                <p:cNvCxnSpPr>
                  <a:stCxn id="1095" idx="0"/>
                  <a:endCxn id="1094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1" name="Google Shape;1101;p40"/>
                <p:cNvCxnSpPr>
                  <a:stCxn id="1096" idx="0"/>
                  <a:endCxn id="1094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2" name="Google Shape;1102;p40"/>
                <p:cNvCxnSpPr>
                  <a:stCxn id="1097" idx="0"/>
                  <a:endCxn id="1095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3" name="Google Shape;1103;p40"/>
                <p:cNvCxnSpPr>
                  <a:stCxn id="1095" idx="2"/>
                  <a:endCxn id="1098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4" name="Google Shape;1104;p40"/>
                <p:cNvCxnSpPr>
                  <a:stCxn id="1096" idx="2"/>
                  <a:endCxn id="1099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05" name="Google Shape;1105;p40"/>
              <p:cNvSpPr/>
              <p:nvPr/>
            </p:nvSpPr>
            <p:spPr>
              <a:xfrm>
                <a:off x="6548550" y="30682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k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106" name="Google Shape;1106;p40"/>
              <p:cNvCxnSpPr>
                <a:stCxn id="1105" idx="2"/>
                <a:endCxn id="1080" idx="0"/>
              </p:cNvCxnSpPr>
              <p:nvPr/>
            </p:nvCxnSpPr>
            <p:spPr>
              <a:xfrm flipH="1">
                <a:off x="5755800" y="3332525"/>
                <a:ext cx="959700" cy="21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40"/>
              <p:cNvCxnSpPr>
                <a:stCxn id="1105" idx="2"/>
                <a:endCxn id="1094" idx="0"/>
              </p:cNvCxnSpPr>
              <p:nvPr/>
            </p:nvCxnSpPr>
            <p:spPr>
              <a:xfrm>
                <a:off x="6715500" y="3332525"/>
                <a:ext cx="976500" cy="22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08" name="Google Shape;1108;p40"/>
            <p:cNvSpPr txBox="1"/>
            <p:nvPr/>
          </p:nvSpPr>
          <p:spPr>
            <a:xfrm>
              <a:off x="1766605" y="1742519"/>
              <a:ext cx="461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9" name="Google Shape;1109;p40"/>
            <p:cNvSpPr txBox="1"/>
            <p:nvPr/>
          </p:nvSpPr>
          <p:spPr>
            <a:xfrm>
              <a:off x="814676" y="22423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0" name="Google Shape;1110;p40"/>
            <p:cNvSpPr txBox="1"/>
            <p:nvPr/>
          </p:nvSpPr>
          <p:spPr>
            <a:xfrm>
              <a:off x="2745148" y="2252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1" name="Google Shape;1111;p40"/>
            <p:cNvSpPr txBox="1"/>
            <p:nvPr/>
          </p:nvSpPr>
          <p:spPr>
            <a:xfrm>
              <a:off x="344201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2" name="Google Shape;1112;p40"/>
            <p:cNvSpPr txBox="1"/>
            <p:nvPr/>
          </p:nvSpPr>
          <p:spPr>
            <a:xfrm>
              <a:off x="1289417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3" name="Google Shape;1113;p40"/>
            <p:cNvSpPr txBox="1"/>
            <p:nvPr/>
          </p:nvSpPr>
          <p:spPr>
            <a:xfrm>
              <a:off x="2310834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4" name="Google Shape;1114;p40"/>
            <p:cNvSpPr txBox="1"/>
            <p:nvPr/>
          </p:nvSpPr>
          <p:spPr>
            <a:xfrm>
              <a:off x="3210106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5" name="Google Shape;1115;p40"/>
            <p:cNvSpPr txBox="1"/>
            <p:nvPr/>
          </p:nvSpPr>
          <p:spPr>
            <a:xfrm>
              <a:off x="78342" y="30188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6" name="Google Shape;1116;p40"/>
            <p:cNvSpPr txBox="1"/>
            <p:nvPr/>
          </p:nvSpPr>
          <p:spPr>
            <a:xfrm>
              <a:off x="840342" y="32474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7" name="Google Shape;1117;p40"/>
            <p:cNvSpPr txBox="1"/>
            <p:nvPr/>
          </p:nvSpPr>
          <p:spPr>
            <a:xfrm>
              <a:off x="1297542" y="324797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8" name="Google Shape;1118;p40"/>
            <p:cNvSpPr txBox="1"/>
            <p:nvPr/>
          </p:nvSpPr>
          <p:spPr>
            <a:xfrm>
              <a:off x="1732039" y="3256091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9" name="Google Shape;1119;p40"/>
            <p:cNvSpPr txBox="1"/>
            <p:nvPr/>
          </p:nvSpPr>
          <p:spPr>
            <a:xfrm>
              <a:off x="2257875" y="3263655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20" name="Google Shape;1120;p40"/>
            <p:cNvSpPr txBox="1"/>
            <p:nvPr/>
          </p:nvSpPr>
          <p:spPr>
            <a:xfrm>
              <a:off x="2737767" y="327121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21" name="Google Shape;1121;p40"/>
            <p:cNvSpPr txBox="1"/>
            <p:nvPr/>
          </p:nvSpPr>
          <p:spPr>
            <a:xfrm>
              <a:off x="3172275" y="327177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22" name="Google Shape;1122;p40"/>
          <p:cNvGrpSpPr/>
          <p:nvPr/>
        </p:nvGrpSpPr>
        <p:grpSpPr>
          <a:xfrm>
            <a:off x="4306450" y="198848"/>
            <a:ext cx="1078611" cy="1141281"/>
            <a:chOff x="4306450" y="198848"/>
            <a:chExt cx="1078611" cy="1141281"/>
          </a:xfrm>
        </p:grpSpPr>
        <p:sp>
          <p:nvSpPr>
            <p:cNvPr id="1123" name="Google Shape;1123;p40"/>
            <p:cNvSpPr/>
            <p:nvPr/>
          </p:nvSpPr>
          <p:spPr>
            <a:xfrm>
              <a:off x="4306450" y="198848"/>
              <a:ext cx="916450" cy="1040425"/>
            </a:xfrm>
            <a:custGeom>
              <a:rect b="b" l="l" r="r" t="t"/>
              <a:pathLst>
                <a:path extrusionOk="0" h="41617" w="36658">
                  <a:moveTo>
                    <a:pt x="36658" y="41617"/>
                  </a:moveTo>
                  <a:cubicBezTo>
                    <a:pt x="34722" y="34819"/>
                    <a:pt x="31152" y="5390"/>
                    <a:pt x="25042" y="826"/>
                  </a:cubicBezTo>
                  <a:cubicBezTo>
                    <a:pt x="18932" y="-3738"/>
                    <a:pt x="4174" y="11997"/>
                    <a:pt x="0" y="1423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1124" name="Google Shape;1124;p40"/>
            <p:cNvSpPr txBox="1"/>
            <p:nvPr/>
          </p:nvSpPr>
          <p:spPr>
            <a:xfrm>
              <a:off x="5076361" y="977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2638411" y="1072694"/>
            <a:ext cx="580375" cy="630433"/>
            <a:chOff x="2638411" y="1072694"/>
            <a:chExt cx="580375" cy="630433"/>
          </a:xfrm>
        </p:grpSpPr>
        <p:sp>
          <p:nvSpPr>
            <p:cNvPr id="1126" name="Google Shape;1126;p40"/>
            <p:cNvSpPr/>
            <p:nvPr/>
          </p:nvSpPr>
          <p:spPr>
            <a:xfrm>
              <a:off x="2638411" y="1072694"/>
              <a:ext cx="580375" cy="520575"/>
            </a:xfrm>
            <a:custGeom>
              <a:rect b="b" l="l" r="r" t="t"/>
              <a:pathLst>
                <a:path extrusionOk="0" h="20823" w="23215">
                  <a:moveTo>
                    <a:pt x="8068" y="20823"/>
                  </a:moveTo>
                  <a:cubicBezTo>
                    <a:pt x="6798" y="17525"/>
                    <a:pt x="-2074" y="4036"/>
                    <a:pt x="450" y="1032"/>
                  </a:cubicBezTo>
                  <a:cubicBezTo>
                    <a:pt x="2975" y="-1972"/>
                    <a:pt x="19421" y="2506"/>
                    <a:pt x="23215" y="280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oval"/>
              <a:tailEnd len="med" w="med" type="stealth"/>
            </a:ln>
          </p:spPr>
        </p:sp>
        <p:sp>
          <p:nvSpPr>
            <p:cNvPr id="1127" name="Google Shape;1127;p40"/>
            <p:cNvSpPr txBox="1"/>
            <p:nvPr/>
          </p:nvSpPr>
          <p:spPr>
            <a:xfrm>
              <a:off x="2675414" y="1340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b="1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28" name="Google Shape;1128;p40"/>
          <p:cNvSpPr/>
          <p:nvPr/>
        </p:nvSpPr>
        <p:spPr>
          <a:xfrm flipH="1">
            <a:off x="1724009" y="2648677"/>
            <a:ext cx="914400" cy="391500"/>
          </a:xfrm>
          <a:prstGeom prst="wedgeRoundRectCallout">
            <a:avLst>
              <a:gd fmla="val -61289" name="adj1"/>
              <a:gd fmla="val -2343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1682700" y="3334850"/>
            <a:ext cx="5603100" cy="550500"/>
          </a:xfrm>
          <a:prstGeom prst="roundRect">
            <a:avLst>
              <a:gd fmla="val 16667" name="adj"/>
            </a:avLst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i) {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 -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0" name="Google Shape;1130;p40"/>
          <p:cNvSpPr/>
          <p:nvPr/>
        </p:nvSpPr>
        <p:spPr>
          <a:xfrm>
            <a:off x="-54000" y="435027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40"/>
          <p:cNvSpPr/>
          <p:nvPr/>
        </p:nvSpPr>
        <p:spPr>
          <a:xfrm>
            <a:off x="7285800" y="3482135"/>
            <a:ext cx="1352400" cy="550500"/>
          </a:xfrm>
          <a:prstGeom prst="wedgeRoundRectCallout">
            <a:avLst>
              <a:gd fmla="val -55233" name="adj1"/>
              <a:gd fmla="val -22243" name="adj2"/>
              <a:gd fmla="val 0" name="adj3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Assumption: complete tree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Simplification: Empty Spot</a:t>
            </a:r>
            <a:endParaRPr/>
          </a:p>
        </p:txBody>
      </p:sp>
      <p:sp>
        <p:nvSpPr>
          <p:cNvPr id="1137" name="Google Shape;1137;p4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arithmetic by leaving one empty spot at the front of the items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leftChild(k) = k 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rightChild(k) = k * 2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 Mono"/>
              <a:buChar char="•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parent(k) = k /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8" name="Google Shape;11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9" name="Google Shape;1139;p41"/>
          <p:cNvGrpSpPr/>
          <p:nvPr/>
        </p:nvGrpSpPr>
        <p:grpSpPr>
          <a:xfrm>
            <a:off x="4719004" y="1152144"/>
            <a:ext cx="3715283" cy="1892260"/>
            <a:chOff x="78342" y="1742519"/>
            <a:chExt cx="3715283" cy="1892260"/>
          </a:xfrm>
        </p:grpSpPr>
        <p:grpSp>
          <p:nvGrpSpPr>
            <p:cNvPr id="1140" name="Google Shape;1140;p41"/>
            <p:cNvGrpSpPr/>
            <p:nvPr/>
          </p:nvGrpSpPr>
          <p:grpSpPr>
            <a:xfrm>
              <a:off x="344200" y="1817925"/>
              <a:ext cx="3449425" cy="1525742"/>
              <a:chOff x="4866600" y="3068225"/>
              <a:chExt cx="3449425" cy="1525742"/>
            </a:xfrm>
          </p:grpSpPr>
          <p:grpSp>
            <p:nvGrpSpPr>
              <p:cNvPr id="1141" name="Google Shape;1141;p41"/>
              <p:cNvGrpSpPr/>
              <p:nvPr/>
            </p:nvGrpSpPr>
            <p:grpSpPr>
              <a:xfrm>
                <a:off x="4866600" y="3547125"/>
                <a:ext cx="1762689" cy="1040218"/>
                <a:chOff x="5860100" y="3678825"/>
                <a:chExt cx="1762689" cy="1040218"/>
              </a:xfrm>
            </p:grpSpPr>
            <p:sp>
              <p:nvSpPr>
                <p:cNvPr id="1142" name="Google Shape;1142;p41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 Mono"/>
                      <a:ea typeface="Roboto Mono"/>
                      <a:cs typeface="Roboto Mono"/>
                      <a:sym typeface="Roboto Mono"/>
                    </a:rPr>
                    <a:t>f</a:t>
                  </a:r>
                  <a:endParaRPr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>
                  <a:off x="7288889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149" name="Google Shape;1149;p41"/>
                <p:cNvCxnSpPr>
                  <a:stCxn id="1143" idx="0"/>
                  <a:endCxn id="1142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0" name="Google Shape;1150;p41"/>
                <p:cNvCxnSpPr>
                  <a:stCxn id="1144" idx="0"/>
                  <a:endCxn id="1142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1" name="Google Shape;1151;p41"/>
                <p:cNvCxnSpPr>
                  <a:stCxn id="1145" idx="0"/>
                  <a:endCxn id="1143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2" name="Google Shape;1152;p41"/>
                <p:cNvCxnSpPr>
                  <a:stCxn id="1143" idx="2"/>
                  <a:endCxn id="1146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3" name="Google Shape;1153;p41"/>
                <p:cNvCxnSpPr>
                  <a:stCxn id="1144" idx="2"/>
                  <a:endCxn id="1147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4" name="Google Shape;1154;p41"/>
                <p:cNvCxnSpPr>
                  <a:stCxn id="1144" idx="2"/>
                  <a:endCxn id="1148" idx="0"/>
                </p:cNvCxnSpPr>
                <p:nvPr/>
              </p:nvCxnSpPr>
              <p:spPr>
                <a:xfrm>
                  <a:off x="7206575" y="4324125"/>
                  <a:ext cx="249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55" name="Google Shape;1155;p41"/>
              <p:cNvGrpSpPr/>
              <p:nvPr/>
            </p:nvGrpSpPr>
            <p:grpSpPr>
              <a:xfrm>
                <a:off x="6802600" y="3553749"/>
                <a:ext cx="1513425" cy="1040218"/>
                <a:chOff x="5860100" y="3678825"/>
                <a:chExt cx="1513425" cy="1040218"/>
              </a:xfrm>
            </p:grpSpPr>
            <p:sp>
              <p:nvSpPr>
                <p:cNvPr id="1156" name="Google Shape;1156;p41"/>
                <p:cNvSpPr/>
                <p:nvPr/>
              </p:nvSpPr>
              <p:spPr>
                <a:xfrm>
                  <a:off x="6582425" y="367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>
                  <a:off x="61252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>
                  <a:off x="7039625" y="4059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y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>
                  <a:off x="5860100" y="4448825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60" name="Google Shape;1160;p41"/>
                <p:cNvSpPr/>
                <p:nvPr/>
              </p:nvSpPr>
              <p:spPr>
                <a:xfrm>
                  <a:off x="6338643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61" name="Google Shape;1161;p41"/>
                <p:cNvSpPr/>
                <p:nvPr/>
              </p:nvSpPr>
              <p:spPr>
                <a:xfrm>
                  <a:off x="6781925" y="4454743"/>
                  <a:ext cx="333900" cy="2643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  <a:endParaRPr b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162" name="Google Shape;1162;p41"/>
                <p:cNvCxnSpPr>
                  <a:stCxn id="1157" idx="0"/>
                  <a:endCxn id="1156" idx="2"/>
                </p:cNvCxnSpPr>
                <p:nvPr/>
              </p:nvCxnSpPr>
              <p:spPr>
                <a:xfrm flipH="1" rot="10800000">
                  <a:off x="62921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3" name="Google Shape;1163;p41"/>
                <p:cNvCxnSpPr>
                  <a:stCxn id="1158" idx="0"/>
                  <a:endCxn id="1156" idx="2"/>
                </p:cNvCxnSpPr>
                <p:nvPr/>
              </p:nvCxnSpPr>
              <p:spPr>
                <a:xfrm rot="10800000">
                  <a:off x="6749375" y="3943125"/>
                  <a:ext cx="457200" cy="116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4" name="Google Shape;1164;p41"/>
                <p:cNvCxnSpPr>
                  <a:stCxn id="1159" idx="0"/>
                  <a:endCxn id="1157" idx="2"/>
                </p:cNvCxnSpPr>
                <p:nvPr/>
              </p:nvCxnSpPr>
              <p:spPr>
                <a:xfrm flipH="1" rot="10800000">
                  <a:off x="6027050" y="4324025"/>
                  <a:ext cx="265200" cy="124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5" name="Google Shape;1165;p41"/>
                <p:cNvCxnSpPr>
                  <a:stCxn id="1157" idx="2"/>
                  <a:endCxn id="1160" idx="0"/>
                </p:cNvCxnSpPr>
                <p:nvPr/>
              </p:nvCxnSpPr>
              <p:spPr>
                <a:xfrm>
                  <a:off x="6292175" y="4324125"/>
                  <a:ext cx="2133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6" name="Google Shape;1166;p41"/>
                <p:cNvCxnSpPr>
                  <a:stCxn id="1158" idx="2"/>
                  <a:endCxn id="1161" idx="0"/>
                </p:cNvCxnSpPr>
                <p:nvPr/>
              </p:nvCxnSpPr>
              <p:spPr>
                <a:xfrm flipH="1">
                  <a:off x="6948875" y="4324125"/>
                  <a:ext cx="257700" cy="13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67" name="Google Shape;1167;p41"/>
              <p:cNvSpPr/>
              <p:nvPr/>
            </p:nvSpPr>
            <p:spPr>
              <a:xfrm>
                <a:off x="6548550" y="30682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k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168" name="Google Shape;1168;p41"/>
              <p:cNvCxnSpPr>
                <a:stCxn id="1167" idx="2"/>
                <a:endCxn id="1142" idx="0"/>
              </p:cNvCxnSpPr>
              <p:nvPr/>
            </p:nvCxnSpPr>
            <p:spPr>
              <a:xfrm flipH="1">
                <a:off x="5755800" y="3332525"/>
                <a:ext cx="959700" cy="21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41"/>
              <p:cNvCxnSpPr>
                <a:stCxn id="1167" idx="2"/>
                <a:endCxn id="1156" idx="0"/>
              </p:cNvCxnSpPr>
              <p:nvPr/>
            </p:nvCxnSpPr>
            <p:spPr>
              <a:xfrm>
                <a:off x="6715500" y="3332525"/>
                <a:ext cx="976500" cy="22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70" name="Google Shape;1170;p41"/>
            <p:cNvSpPr txBox="1"/>
            <p:nvPr/>
          </p:nvSpPr>
          <p:spPr>
            <a:xfrm>
              <a:off x="1766605" y="1742519"/>
              <a:ext cx="461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1" name="Google Shape;1171;p41"/>
            <p:cNvSpPr txBox="1"/>
            <p:nvPr/>
          </p:nvSpPr>
          <p:spPr>
            <a:xfrm>
              <a:off x="814676" y="22423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2" name="Google Shape;1172;p41"/>
            <p:cNvSpPr txBox="1"/>
            <p:nvPr/>
          </p:nvSpPr>
          <p:spPr>
            <a:xfrm>
              <a:off x="2745148" y="2252130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3" name="Google Shape;1173;p41"/>
            <p:cNvSpPr txBox="1"/>
            <p:nvPr/>
          </p:nvSpPr>
          <p:spPr>
            <a:xfrm>
              <a:off x="344201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4" name="Google Shape;1174;p41"/>
            <p:cNvSpPr txBox="1"/>
            <p:nvPr/>
          </p:nvSpPr>
          <p:spPr>
            <a:xfrm>
              <a:off x="1289417" y="2615127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5" name="Google Shape;1175;p41"/>
            <p:cNvSpPr txBox="1"/>
            <p:nvPr/>
          </p:nvSpPr>
          <p:spPr>
            <a:xfrm>
              <a:off x="2310834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6" name="Google Shape;1176;p41"/>
            <p:cNvSpPr txBox="1"/>
            <p:nvPr/>
          </p:nvSpPr>
          <p:spPr>
            <a:xfrm>
              <a:off x="3210106" y="2622691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7" name="Google Shape;1177;p41"/>
            <p:cNvSpPr txBox="1"/>
            <p:nvPr/>
          </p:nvSpPr>
          <p:spPr>
            <a:xfrm>
              <a:off x="78342" y="30188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8" name="Google Shape;1178;p41"/>
            <p:cNvSpPr txBox="1"/>
            <p:nvPr/>
          </p:nvSpPr>
          <p:spPr>
            <a:xfrm>
              <a:off x="840342" y="324741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9" name="Google Shape;1179;p41"/>
            <p:cNvSpPr txBox="1"/>
            <p:nvPr/>
          </p:nvSpPr>
          <p:spPr>
            <a:xfrm>
              <a:off x="1297542" y="3247979"/>
              <a:ext cx="3087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0" name="Google Shape;1180;p41"/>
            <p:cNvSpPr txBox="1"/>
            <p:nvPr/>
          </p:nvSpPr>
          <p:spPr>
            <a:xfrm>
              <a:off x="1732039" y="3256091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1" name="Google Shape;1181;p41"/>
            <p:cNvSpPr txBox="1"/>
            <p:nvPr/>
          </p:nvSpPr>
          <p:spPr>
            <a:xfrm>
              <a:off x="2257875" y="3263655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2" name="Google Shape;1182;p41"/>
            <p:cNvSpPr txBox="1"/>
            <p:nvPr/>
          </p:nvSpPr>
          <p:spPr>
            <a:xfrm>
              <a:off x="2737767" y="327121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3" name="Google Shape;1183;p41"/>
            <p:cNvSpPr txBox="1"/>
            <p:nvPr/>
          </p:nvSpPr>
          <p:spPr>
            <a:xfrm>
              <a:off x="3172275" y="3271779"/>
              <a:ext cx="4272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4262107" y="3501589"/>
            <a:ext cx="4629097" cy="290100"/>
            <a:chOff x="4181807" y="3501589"/>
            <a:chExt cx="4629097" cy="290100"/>
          </a:xfrm>
        </p:grpSpPr>
        <p:sp>
          <p:nvSpPr>
            <p:cNvPr id="1185" name="Google Shape;1185;p41"/>
            <p:cNvSpPr/>
            <p:nvPr/>
          </p:nvSpPr>
          <p:spPr>
            <a:xfrm>
              <a:off x="449040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4799004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5107600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541619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72480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6033404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6342000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665059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695920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7267804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7576400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88499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8193607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8502204" y="3501589"/>
              <a:ext cx="308700" cy="290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181807" y="3501589"/>
              <a:ext cx="308700" cy="290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41"/>
          <p:cNvGrpSpPr/>
          <p:nvPr/>
        </p:nvGrpSpPr>
        <p:grpSpPr>
          <a:xfrm>
            <a:off x="4262107" y="3791689"/>
            <a:ext cx="4629097" cy="290100"/>
            <a:chOff x="4181807" y="3791689"/>
            <a:chExt cx="4629097" cy="290100"/>
          </a:xfrm>
        </p:grpSpPr>
        <p:sp>
          <p:nvSpPr>
            <p:cNvPr id="1201" name="Google Shape;1201;p41"/>
            <p:cNvSpPr/>
            <p:nvPr/>
          </p:nvSpPr>
          <p:spPr>
            <a:xfrm>
              <a:off x="418180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490404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4799000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10759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41620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724804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033400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634199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665060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6959204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7267800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57639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7885007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12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8193604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8502204" y="3791689"/>
              <a:ext cx="308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14</a:t>
              </a:r>
              <a:endParaRPr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the Priority Queue</a:t>
            </a:r>
            <a:endParaRPr/>
          </a:p>
        </p:txBody>
      </p:sp>
      <p:sp>
        <p:nvSpPr>
          <p:cNvPr id="1221" name="Google Shape;1221;p42"/>
          <p:cNvSpPr txBox="1"/>
          <p:nvPr>
            <p:ph idx="1" type="body"/>
          </p:nvPr>
        </p:nvSpPr>
        <p:spPr>
          <a:xfrm>
            <a:off x="311700" y="2945138"/>
            <a:ext cx="85206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*Requires maintaining a pointer to the rightmost (max) key.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Heaps are asymptotically comparable to balanced search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Heaps are faster by a significant constant factor. More on this later.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Heaps handle duplicate priorities much more naturally than BSTs.</a:t>
            </a:r>
            <a:endParaRPr/>
          </a:p>
        </p:txBody>
      </p:sp>
      <p:sp>
        <p:nvSpPr>
          <p:cNvPr id="1222" name="Google Shape;12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23" name="Google Shape;1223;p42"/>
          <p:cNvGraphicFramePr/>
          <p:nvPr/>
        </p:nvGraphicFramePr>
        <p:xfrm>
          <a:off x="3109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{F18F2713-928D-4704-B49C-23DE17C98A98}</a:tableStyleId>
              </a:tblPr>
              <a:tblGrid>
                <a:gridCol w="1500600"/>
                <a:gridCol w="2231275"/>
                <a:gridCol w="1989025"/>
                <a:gridCol w="1497550"/>
                <a:gridCol w="130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Unordered Linked List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Ordered Linked List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Balanced BST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 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b="1" sz="16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N)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(log N)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(N)</a:t>
                      </a:r>
                      <a:endParaRPr b="1" sz="16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O(1)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(1)*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removeMax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(N)</a:t>
                      </a:r>
                      <a:endParaRPr b="1" sz="16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O(1)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(log N)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(log N)</a:t>
                      </a:r>
                      <a:endParaRPr b="1" sz="16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Rewriting Invariants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. Worst-case height trees are spindly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Identify</a:t>
            </a:r>
            <a:r>
              <a:rPr lang="en"/>
              <a:t>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pindly tree</a:t>
            </a:r>
            <a:r>
              <a:rPr lang="en"/>
              <a:t>: all nodes have either 0 children (leaf) or 1 child.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Bushy tree</a:t>
            </a:r>
            <a:r>
              <a:rPr lang="en"/>
              <a:t>: all nodes have either 0 children (leaf) or 2 children.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r>
              <a:rPr lang="en"/>
              <a:t>. Say we have a BST in which every node has either 0 or 2 children.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Analyze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What is the worst case search time in this case?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/>
              <a:t>What do worst case trees look like?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6023950" y="3353364"/>
            <a:ext cx="1762689" cy="1113742"/>
            <a:chOff x="5260075" y="3265176"/>
            <a:chExt cx="1762689" cy="1113742"/>
          </a:xfrm>
        </p:grpSpPr>
        <p:sp>
          <p:nvSpPr>
            <p:cNvPr id="97" name="Google Shape;97;p16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260075" y="411434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688864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" name="Google Shape;104;p16"/>
            <p:cNvCxnSpPr>
              <a:stCxn id="98" idx="0"/>
              <a:endCxn id="97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>
              <a:stCxn id="99" idx="0"/>
              <a:endCxn id="97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>
              <a:stCxn id="100" idx="0"/>
              <a:endCxn id="98" idx="2"/>
            </p:cNvCxnSpPr>
            <p:nvPr/>
          </p:nvCxnSpPr>
          <p:spPr>
            <a:xfrm flipH="1" rot="10800000">
              <a:off x="5427025" y="3946941"/>
              <a:ext cx="257100" cy="1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>
              <a:stCxn id="98" idx="2"/>
              <a:endCxn id="101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6"/>
            <p:cNvCxnSpPr>
              <a:stCxn id="99" idx="2"/>
              <a:endCxn id="102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6"/>
            <p:cNvCxnSpPr>
              <a:stCxn id="99" idx="2"/>
              <a:endCxn id="103" idx="0"/>
            </p:cNvCxnSpPr>
            <p:nvPr/>
          </p:nvCxnSpPr>
          <p:spPr>
            <a:xfrm>
              <a:off x="6598625" y="3946874"/>
              <a:ext cx="2571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6"/>
          <p:cNvGrpSpPr/>
          <p:nvPr/>
        </p:nvGrpSpPr>
        <p:grpSpPr>
          <a:xfrm>
            <a:off x="7092050" y="762000"/>
            <a:ext cx="1380389" cy="2536468"/>
            <a:chOff x="2417325" y="2488125"/>
            <a:chExt cx="1380389" cy="2536468"/>
          </a:xfrm>
        </p:grpSpPr>
        <p:sp>
          <p:nvSpPr>
            <p:cNvPr id="111" name="Google Shape;111;p16"/>
            <p:cNvSpPr/>
            <p:nvPr/>
          </p:nvSpPr>
          <p:spPr>
            <a:xfrm>
              <a:off x="2940570" y="3624209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591740" y="2866820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289399" y="4381599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417325" y="24881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766155" y="324551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114984" y="400290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463814" y="476029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16"/>
            <p:cNvCxnSpPr>
              <a:stCxn id="114" idx="2"/>
              <a:endCxn id="112" idx="0"/>
            </p:cNvCxnSpPr>
            <p:nvPr/>
          </p:nvCxnSpPr>
          <p:spPr>
            <a:xfrm>
              <a:off x="2584275" y="2752425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6"/>
            <p:cNvCxnSpPr>
              <a:stCxn id="115" idx="2"/>
              <a:endCxn id="111" idx="0"/>
            </p:cNvCxnSpPr>
            <p:nvPr/>
          </p:nvCxnSpPr>
          <p:spPr>
            <a:xfrm>
              <a:off x="2933105" y="3509815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6"/>
            <p:cNvCxnSpPr>
              <a:stCxn id="111" idx="2"/>
              <a:endCxn id="116" idx="0"/>
            </p:cNvCxnSpPr>
            <p:nvPr/>
          </p:nvCxnSpPr>
          <p:spPr>
            <a:xfrm>
              <a:off x="3107520" y="3888509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6"/>
            <p:cNvCxnSpPr>
              <a:stCxn id="116" idx="2"/>
              <a:endCxn id="113" idx="0"/>
            </p:cNvCxnSpPr>
            <p:nvPr/>
          </p:nvCxnSpPr>
          <p:spPr>
            <a:xfrm>
              <a:off x="3281934" y="4267204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6"/>
            <p:cNvCxnSpPr>
              <a:stCxn id="113" idx="2"/>
              <a:endCxn id="117" idx="0"/>
            </p:cNvCxnSpPr>
            <p:nvPr/>
          </p:nvCxnSpPr>
          <p:spPr>
            <a:xfrm>
              <a:off x="3456349" y="4645899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>
              <a:stCxn id="112" idx="2"/>
              <a:endCxn id="115" idx="0"/>
            </p:cNvCxnSpPr>
            <p:nvPr/>
          </p:nvCxnSpPr>
          <p:spPr>
            <a:xfrm>
              <a:off x="2758690" y="3131120"/>
              <a:ext cx="1743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5334000" y="25717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278B4C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43"/>
          <p:cNvSpPr/>
          <p:nvPr/>
        </p:nvSpPr>
        <p:spPr>
          <a:xfrm rot="10800000">
            <a:off x="5334000" y="7429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C04E36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43"/>
          <p:cNvSpPr/>
          <p:nvPr/>
        </p:nvSpPr>
        <p:spPr>
          <a:xfrm>
            <a:off x="6363825" y="3255550"/>
            <a:ext cx="2011800" cy="457200"/>
          </a:xfrm>
          <a:prstGeom prst="roundRect">
            <a:avLst>
              <a:gd fmla="val 16667" name="adj"/>
            </a:avLst>
          </a:prstGeom>
          <a:solidFill>
            <a:srgbClr val="278B4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Implementer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43"/>
          <p:cNvSpPr/>
          <p:nvPr/>
        </p:nvSpPr>
        <p:spPr>
          <a:xfrm>
            <a:off x="6843975" y="1428750"/>
            <a:ext cx="1051500" cy="457200"/>
          </a:xfrm>
          <a:prstGeom prst="roundRect">
            <a:avLst>
              <a:gd fmla="val 16667" name="adj"/>
            </a:avLst>
          </a:prstGeom>
          <a:solidFill>
            <a:srgbClr val="C04E3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43"/>
          <p:cNvSpPr/>
          <p:nvPr/>
        </p:nvSpPr>
        <p:spPr>
          <a:xfrm flipH="1">
            <a:off x="5200006" y="2439590"/>
            <a:ext cx="822900" cy="457200"/>
          </a:xfrm>
          <a:prstGeom prst="wedgeRoundRectCallout">
            <a:avLst>
              <a:gd fmla="val -57177" name="adj1"/>
              <a:gd fmla="val -21315" name="adj2"/>
              <a:gd fmla="val 0" name="adj3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4" name="Google Shape;1234;p43"/>
          <p:cNvCxnSpPr>
            <a:stCxn id="1233" idx="4"/>
          </p:cNvCxnSpPr>
          <p:nvPr/>
        </p:nvCxnSpPr>
        <p:spPr>
          <a:xfrm>
            <a:off x="6081966" y="2570738"/>
            <a:ext cx="131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5" name="Google Shape;123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800"/>
              <a:buFont typeface="Roboto"/>
              <a:buAutoNum type="arabicPeriod"/>
            </a:pPr>
            <a: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Writing code</a:t>
            </a:r>
            <a:b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hat runs efficiently</a:t>
            </a:r>
            <a:endParaRPr b="1" sz="28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54864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B2E83"/>
              </a:buClr>
              <a:buSzPts val="2800"/>
              <a:buFont typeface="Roboto"/>
              <a:buAutoNum type="arabicPeriod"/>
            </a:pPr>
            <a: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Writing code</a:t>
            </a:r>
            <a:b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efficiently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274325" y="2226030"/>
            <a:ext cx="8458200" cy="2346000"/>
          </a:xfrm>
          <a:prstGeom prst="roundRect">
            <a:avLst>
              <a:gd fmla="val 7715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1" name="Google Shape;1241;p44"/>
          <p:cNvCxnSpPr>
            <a:stCxn id="1242" idx="0"/>
            <a:endCxn id="1243" idx="2"/>
          </p:cNvCxnSpPr>
          <p:nvPr/>
        </p:nvCxnSpPr>
        <p:spPr>
          <a:xfrm flipH="1" rot="5400000">
            <a:off x="5507850" y="2539050"/>
            <a:ext cx="940200" cy="1348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44" name="Google Shape;1244;p44"/>
          <p:cNvCxnSpPr>
            <a:stCxn id="1243" idx="0"/>
            <a:endCxn id="1245" idx="2"/>
          </p:cNvCxnSpPr>
          <p:nvPr/>
        </p:nvCxnSpPr>
        <p:spPr>
          <a:xfrm rot="-5400000">
            <a:off x="5628150" y="1284607"/>
            <a:ext cx="676800" cy="13260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6" name="Google Shape;1246;p44"/>
          <p:cNvSpPr txBox="1"/>
          <p:nvPr>
            <p:ph type="title"/>
          </p:nvPr>
        </p:nvSpPr>
        <p:spPr>
          <a:xfrm>
            <a:off x="311700" y="448050"/>
            <a:ext cx="8420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Implementer’s Design Decision Hierarchy</a:t>
            </a:r>
            <a:endParaRPr/>
          </a:p>
        </p:txBody>
      </p:sp>
      <p:sp>
        <p:nvSpPr>
          <p:cNvPr id="1247" name="Google Shape;12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5" name="Google Shape;1245;p44"/>
          <p:cNvSpPr/>
          <p:nvPr/>
        </p:nvSpPr>
        <p:spPr>
          <a:xfrm>
            <a:off x="4572000" y="1152150"/>
            <a:ext cx="41148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Priority Queue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44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Abstract Data Type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ADT is the best fit?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data structure offers the best performance for our input/workload?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Implementation Details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do we maintain invariants?</a:t>
            </a:r>
            <a:endParaRPr/>
          </a:p>
        </p:txBody>
      </p:sp>
      <p:sp>
        <p:nvSpPr>
          <p:cNvPr id="1243" name="Google Shape;1243;p44"/>
          <p:cNvSpPr/>
          <p:nvPr/>
        </p:nvSpPr>
        <p:spPr>
          <a:xfrm>
            <a:off x="4572000" y="2286007"/>
            <a:ext cx="1463100" cy="457200"/>
          </a:xfrm>
          <a:prstGeom prst="roundRect">
            <a:avLst>
              <a:gd fmla="val 50000" name="adj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Heap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44"/>
          <p:cNvSpPr/>
          <p:nvPr/>
        </p:nvSpPr>
        <p:spPr>
          <a:xfrm>
            <a:off x="7040880" y="2286007"/>
            <a:ext cx="16458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Linked Nodes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44"/>
          <p:cNvSpPr txBox="1"/>
          <p:nvPr/>
        </p:nvSpPr>
        <p:spPr>
          <a:xfrm>
            <a:off x="4572000" y="3683400"/>
            <a:ext cx="416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Heap-Order Invariant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Completeness Invariant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44"/>
          <p:cNvSpPr/>
          <p:nvPr/>
        </p:nvSpPr>
        <p:spPr>
          <a:xfrm>
            <a:off x="6217920" y="2286007"/>
            <a:ext cx="7314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BST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r>
              <a:rPr lang="en"/>
              <a:t>Design </a:t>
            </a:r>
            <a:r>
              <a:rPr lang="en"/>
              <a:t>Process</a:t>
            </a:r>
            <a:endParaRPr/>
          </a:p>
        </p:txBody>
      </p:sp>
      <p:sp>
        <p:nvSpPr>
          <p:cNvPr id="1256" name="Google Shape;12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7" name="Google Shape;1257;p45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Hypothesize</a:t>
            </a:r>
            <a:r>
              <a:rPr lang="en"/>
              <a:t>. How does an invariant affect the behavior for each operation?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Identify</a:t>
            </a:r>
            <a:r>
              <a:rPr lang="en"/>
              <a:t>. What strategies have we used before? What examples can we apply?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Plan</a:t>
            </a:r>
            <a:r>
              <a:rPr lang="en"/>
              <a:t>. Propose a new way from findings.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Analyze</a:t>
            </a:r>
            <a:r>
              <a:rPr lang="en"/>
              <a:t>. Does the plan do the job? What are potential problems with the plan?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Create</a:t>
            </a:r>
            <a:r>
              <a:rPr lang="en"/>
              <a:t>. Implement the plan.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Evaluate</a:t>
            </a:r>
            <a:r>
              <a:rPr lang="en"/>
              <a:t>. Check implemented plan.</a:t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4729800" y="1152475"/>
            <a:ext cx="39501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 Search Tree Invariant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every node X in the tree: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left subtree ≺ X’s key.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right subtree ≻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45"/>
          <p:cNvSpPr/>
          <p:nvPr/>
        </p:nvSpPr>
        <p:spPr>
          <a:xfrm>
            <a:off x="4729800" y="2981275"/>
            <a:ext cx="39501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B-Tree Invariants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leaves must be the same depth from the root. A non-leaf node with k items must have exactly k + 1 non-null children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45"/>
          <p:cNvSpPr/>
          <p:nvPr/>
        </p:nvSpPr>
        <p:spPr>
          <a:xfrm rot="5400000">
            <a:off x="6430500" y="2482485"/>
            <a:ext cx="548700" cy="548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Programming, Problem Solving, and Self-Awareness: Effects of Explicit Guidance (Loksa et al./CHI ‘16)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2" name="Google Shape;1262;p45"/>
          <p:cNvSpPr/>
          <p:nvPr/>
        </p:nvSpPr>
        <p:spPr>
          <a:xfrm>
            <a:off x="5698950" y="2592625"/>
            <a:ext cx="20118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Iterative Refinement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Information</a:t>
            </a:r>
            <a:endParaRPr/>
          </a:p>
        </p:txBody>
      </p:sp>
      <p:sp>
        <p:nvSpPr>
          <p:cNvPr id="1268" name="Google Shape;126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9" name="Google Shape;1269;p46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What does debugging a program look like? (Julia Evans); The Debugging Mindset (Devon H. O’Dell/ACM Queue)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0" name="Google Shape;1270;p4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are bugs fixed? Here’s one proposal.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Productive changes fix bugs.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Information gathered about the system informs productive changes.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hypothesis guides information gathering and testing.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Things we know about the problem inform how we choose hypotheses.</a:t>
            </a:r>
            <a:endParaRPr/>
          </a:p>
        </p:txBody>
      </p:sp>
      <p:sp>
        <p:nvSpPr>
          <p:cNvPr id="1271" name="Google Shape;1271;p46"/>
          <p:cNvSpPr/>
          <p:nvPr/>
        </p:nvSpPr>
        <p:spPr>
          <a:xfrm>
            <a:off x="4719000" y="3639056"/>
            <a:ext cx="40233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ArrayQueue maintains certain invariants.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Unexpected result after add and remove.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46"/>
          <p:cNvSpPr/>
          <p:nvPr/>
        </p:nvSpPr>
        <p:spPr>
          <a:xfrm>
            <a:off x="4719000" y="2953256"/>
            <a:ext cx="40233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remove method decrements the size variable even when the queue is empty.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46"/>
          <p:cNvSpPr/>
          <p:nvPr/>
        </p:nvSpPr>
        <p:spPr>
          <a:xfrm>
            <a:off x="4719000" y="2267456"/>
            <a:ext cx="40233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Modify the remove method to handle the special case of removing if empty.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46">
            <a:hlinkClick r:id="rId3"/>
          </p:cNvPr>
          <p:cNvSpPr/>
          <p:nvPr/>
        </p:nvSpPr>
        <p:spPr>
          <a:xfrm>
            <a:off x="4719000" y="524250"/>
            <a:ext cx="4023300" cy="1005900"/>
          </a:xfrm>
          <a:prstGeom prst="roundRect">
            <a:avLst>
              <a:gd fmla="val 3929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point here is that information is the most important thing and you need to do whatever’s necessary to get information.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46"/>
          <p:cNvSpPr/>
          <p:nvPr/>
        </p:nvSpPr>
        <p:spPr>
          <a:xfrm>
            <a:off x="4526400" y="3844850"/>
            <a:ext cx="274200" cy="27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46"/>
          <p:cNvSpPr/>
          <p:nvPr/>
        </p:nvSpPr>
        <p:spPr>
          <a:xfrm>
            <a:off x="4526400" y="3159050"/>
            <a:ext cx="274200" cy="27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46"/>
          <p:cNvSpPr/>
          <p:nvPr/>
        </p:nvSpPr>
        <p:spPr>
          <a:xfrm>
            <a:off x="4526400" y="2473250"/>
            <a:ext cx="274200" cy="27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2" name="Google Shape;1282;p47"/>
          <p:cNvCxnSpPr>
            <a:stCxn id="1283" idx="0"/>
            <a:endCxn id="1284" idx="2"/>
          </p:cNvCxnSpPr>
          <p:nvPr/>
        </p:nvCxnSpPr>
        <p:spPr>
          <a:xfrm flipH="1" rot="5400000">
            <a:off x="5989350" y="3581375"/>
            <a:ext cx="152400" cy="97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47"/>
          <p:cNvCxnSpPr>
            <a:stCxn id="1283" idx="0"/>
            <a:endCxn id="1286" idx="2"/>
          </p:cNvCxnSpPr>
          <p:nvPr/>
        </p:nvCxnSpPr>
        <p:spPr>
          <a:xfrm rot="-5400000">
            <a:off x="6964800" y="3581225"/>
            <a:ext cx="152400" cy="97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47"/>
          <p:cNvCxnSpPr>
            <a:stCxn id="1284" idx="0"/>
            <a:endCxn id="1288" idx="2"/>
          </p:cNvCxnSpPr>
          <p:nvPr/>
        </p:nvCxnSpPr>
        <p:spPr>
          <a:xfrm rot="-5400000">
            <a:off x="55020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47"/>
          <p:cNvCxnSpPr>
            <a:stCxn id="1286" idx="0"/>
            <a:endCxn id="1290" idx="2"/>
          </p:cNvCxnSpPr>
          <p:nvPr/>
        </p:nvCxnSpPr>
        <p:spPr>
          <a:xfrm rot="-5400000">
            <a:off x="74529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7"/>
          <p:cNvCxnSpPr>
            <a:stCxn id="1292" idx="0"/>
            <a:endCxn id="1293" idx="2"/>
          </p:cNvCxnSpPr>
          <p:nvPr/>
        </p:nvCxnSpPr>
        <p:spPr>
          <a:xfrm rot="-5400000">
            <a:off x="58567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47"/>
          <p:cNvCxnSpPr>
            <a:stCxn id="1295" idx="0"/>
            <a:endCxn id="1293" idx="2"/>
          </p:cNvCxnSpPr>
          <p:nvPr/>
        </p:nvCxnSpPr>
        <p:spPr>
          <a:xfrm flipH="1" rot="5400000">
            <a:off x="68320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47"/>
          <p:cNvCxnSpPr>
            <a:stCxn id="1290" idx="0"/>
            <a:endCxn id="1295" idx="2"/>
          </p:cNvCxnSpPr>
          <p:nvPr/>
        </p:nvCxnSpPr>
        <p:spPr>
          <a:xfrm rot="-5400000">
            <a:off x="74526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47"/>
          <p:cNvCxnSpPr>
            <a:stCxn id="1288" idx="0"/>
            <a:endCxn id="1292" idx="2"/>
          </p:cNvCxnSpPr>
          <p:nvPr/>
        </p:nvCxnSpPr>
        <p:spPr>
          <a:xfrm rot="-5400000">
            <a:off x="55020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4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Comprehending</a:t>
            </a:r>
            <a:r>
              <a:rPr lang="en"/>
              <a:t>. Understanding the implementation details of a program.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"/>
              <a:t>. Counting the number of steps in terms of N, the size of the input.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Case Analysis</a:t>
            </a:r>
            <a:r>
              <a:rPr lang="en"/>
              <a:t>. How certain conditions affect the program execution.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r>
              <a:rPr lang="en"/>
              <a:t>. Describing what happens for very large N, as N→∞.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Formalizing</a:t>
            </a:r>
            <a:r>
              <a:rPr lang="en"/>
              <a:t>. Summarizing the final result in precise English or math notation.</a:t>
            </a:r>
            <a:endParaRPr/>
          </a:p>
        </p:txBody>
      </p:sp>
      <p:sp>
        <p:nvSpPr>
          <p:cNvPr id="1299" name="Google Shape;1299;p4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 Process</a:t>
            </a:r>
            <a:endParaRPr/>
          </a:p>
        </p:txBody>
      </p:sp>
      <p:sp>
        <p:nvSpPr>
          <p:cNvPr id="1300" name="Google Shape;13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3" name="Google Shape;1293;p47"/>
          <p:cNvSpPr txBox="1"/>
          <p:nvPr/>
        </p:nvSpPr>
        <p:spPr>
          <a:xfrm>
            <a:off x="5181600" y="1533150"/>
            <a:ext cx="2743200" cy="4572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dup1(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A)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1" name="Google Shape;1301;p47"/>
          <p:cNvSpPr/>
          <p:nvPr/>
        </p:nvSpPr>
        <p:spPr>
          <a:xfrm>
            <a:off x="4876800" y="1228350"/>
            <a:ext cx="20118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 every pair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47"/>
          <p:cNvSpPr/>
          <p:nvPr/>
        </p:nvSpPr>
        <p:spPr>
          <a:xfrm>
            <a:off x="47550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a duplicate at front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47"/>
          <p:cNvSpPr/>
          <p:nvPr/>
        </p:nvSpPr>
        <p:spPr>
          <a:xfrm>
            <a:off x="67056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no duplicate items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47"/>
          <p:cNvSpPr/>
          <p:nvPr/>
        </p:nvSpPr>
        <p:spPr>
          <a:xfrm>
            <a:off x="47550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Constant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47"/>
          <p:cNvSpPr/>
          <p:nvPr/>
        </p:nvSpPr>
        <p:spPr>
          <a:xfrm>
            <a:off x="67056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Quadratic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47"/>
          <p:cNvSpPr/>
          <p:nvPr/>
        </p:nvSpPr>
        <p:spPr>
          <a:xfrm>
            <a:off x="47550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Best: Θ(1)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47"/>
          <p:cNvSpPr/>
          <p:nvPr/>
        </p:nvSpPr>
        <p:spPr>
          <a:xfrm>
            <a:off x="67059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Worst: Θ(N</a:t>
            </a:r>
            <a:r>
              <a:rPr b="1" baseline="30000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47"/>
          <p:cNvSpPr/>
          <p:nvPr/>
        </p:nvSpPr>
        <p:spPr>
          <a:xfrm>
            <a:off x="4755000" y="4145225"/>
            <a:ext cx="35964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Overall: Ω(1) and O(N</a:t>
            </a:r>
            <a:r>
              <a:rPr b="1" baseline="30000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47"/>
          <p:cNvSpPr/>
          <p:nvPr/>
        </p:nvSpPr>
        <p:spPr>
          <a:xfrm>
            <a:off x="6894000" y="2039088"/>
            <a:ext cx="12801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47"/>
          <p:cNvSpPr/>
          <p:nvPr/>
        </p:nvSpPr>
        <p:spPr>
          <a:xfrm>
            <a:off x="4983600" y="2039088"/>
            <a:ext cx="11886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Rewriting Invariants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4513377" y="1303513"/>
            <a:ext cx="2080624" cy="2536468"/>
            <a:chOff x="3638765" y="1303513"/>
            <a:chExt cx="2080624" cy="2536468"/>
          </a:xfrm>
        </p:grpSpPr>
        <p:sp>
          <p:nvSpPr>
            <p:cNvPr id="132" name="Google Shape;132;p17"/>
            <p:cNvSpPr/>
            <p:nvPr/>
          </p:nvSpPr>
          <p:spPr>
            <a:xfrm>
              <a:off x="4633645" y="243959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132415" y="168220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134874" y="319698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881800" y="130351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383030" y="206090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884259" y="281829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385489" y="357568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7"/>
            <p:cNvCxnSpPr>
              <a:stCxn id="135" idx="2"/>
              <a:endCxn id="133" idx="0"/>
            </p:cNvCxnSpPr>
            <p:nvPr/>
          </p:nvCxnSpPr>
          <p:spPr>
            <a:xfrm>
              <a:off x="4048750" y="1567813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7"/>
            <p:cNvCxnSpPr>
              <a:stCxn id="136" idx="2"/>
              <a:endCxn id="132" idx="0"/>
            </p:cNvCxnSpPr>
            <p:nvPr/>
          </p:nvCxnSpPr>
          <p:spPr>
            <a:xfrm>
              <a:off x="4549980" y="2325202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>
              <a:stCxn id="132" idx="2"/>
              <a:endCxn id="137" idx="0"/>
            </p:cNvCxnSpPr>
            <p:nvPr/>
          </p:nvCxnSpPr>
          <p:spPr>
            <a:xfrm>
              <a:off x="4800595" y="2703897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>
              <a:stCxn id="137" idx="2"/>
              <a:endCxn id="134" idx="0"/>
            </p:cNvCxnSpPr>
            <p:nvPr/>
          </p:nvCxnSpPr>
          <p:spPr>
            <a:xfrm>
              <a:off x="5051209" y="3082591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>
              <a:stCxn id="134" idx="2"/>
              <a:endCxn id="138" idx="0"/>
            </p:cNvCxnSpPr>
            <p:nvPr/>
          </p:nvCxnSpPr>
          <p:spPr>
            <a:xfrm>
              <a:off x="5301824" y="3461286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>
              <a:stCxn id="133" idx="2"/>
              <a:endCxn id="136" idx="0"/>
            </p:cNvCxnSpPr>
            <p:nvPr/>
          </p:nvCxnSpPr>
          <p:spPr>
            <a:xfrm>
              <a:off x="4299365" y="1946507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7"/>
            <p:cNvSpPr/>
            <p:nvPr/>
          </p:nvSpPr>
          <p:spPr>
            <a:xfrm flipH="1">
              <a:off x="3638765" y="168213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" name="Google Shape;146;p17"/>
            <p:cNvCxnSpPr>
              <a:stCxn id="135" idx="2"/>
              <a:endCxn id="145" idx="0"/>
            </p:cNvCxnSpPr>
            <p:nvPr/>
          </p:nvCxnSpPr>
          <p:spPr>
            <a:xfrm flipH="1">
              <a:off x="3805750" y="1567813"/>
              <a:ext cx="2430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7"/>
            <p:cNvSpPr/>
            <p:nvPr/>
          </p:nvSpPr>
          <p:spPr>
            <a:xfrm flipH="1">
              <a:off x="3881790" y="206088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" name="Google Shape;148;p17"/>
            <p:cNvCxnSpPr>
              <a:stCxn id="133" idx="2"/>
              <a:endCxn id="147" idx="0"/>
            </p:cNvCxnSpPr>
            <p:nvPr/>
          </p:nvCxnSpPr>
          <p:spPr>
            <a:xfrm flipH="1">
              <a:off x="4048865" y="1946507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7"/>
            <p:cNvSpPr/>
            <p:nvPr/>
          </p:nvSpPr>
          <p:spPr>
            <a:xfrm flipH="1">
              <a:off x="4132415" y="243960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" name="Google Shape;150;p17"/>
            <p:cNvCxnSpPr>
              <a:stCxn id="136" idx="2"/>
              <a:endCxn id="149" idx="0"/>
            </p:cNvCxnSpPr>
            <p:nvPr/>
          </p:nvCxnSpPr>
          <p:spPr>
            <a:xfrm flipH="1">
              <a:off x="4299480" y="2325202"/>
              <a:ext cx="2505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7"/>
            <p:cNvSpPr/>
            <p:nvPr/>
          </p:nvSpPr>
          <p:spPr>
            <a:xfrm flipH="1">
              <a:off x="4390590" y="281830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7"/>
            <p:cNvCxnSpPr>
              <a:stCxn id="132" idx="2"/>
              <a:endCxn id="151" idx="0"/>
            </p:cNvCxnSpPr>
            <p:nvPr/>
          </p:nvCxnSpPr>
          <p:spPr>
            <a:xfrm flipH="1">
              <a:off x="4557595" y="2703897"/>
              <a:ext cx="2430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17"/>
            <p:cNvSpPr/>
            <p:nvPr/>
          </p:nvSpPr>
          <p:spPr>
            <a:xfrm flipH="1">
              <a:off x="4641215" y="319690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" name="Google Shape;154;p17"/>
            <p:cNvCxnSpPr>
              <a:stCxn id="137" idx="2"/>
              <a:endCxn id="153" idx="0"/>
            </p:cNvCxnSpPr>
            <p:nvPr/>
          </p:nvCxnSpPr>
          <p:spPr>
            <a:xfrm flipH="1">
              <a:off x="4808209" y="3082591"/>
              <a:ext cx="2430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7"/>
            <p:cNvSpPr/>
            <p:nvPr/>
          </p:nvSpPr>
          <p:spPr>
            <a:xfrm flipH="1">
              <a:off x="4891840" y="357565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" name="Google Shape;156;p17"/>
            <p:cNvCxnSpPr>
              <a:stCxn id="134" idx="2"/>
              <a:endCxn id="155" idx="0"/>
            </p:cNvCxnSpPr>
            <p:nvPr/>
          </p:nvCxnSpPr>
          <p:spPr>
            <a:xfrm flipH="1">
              <a:off x="5058824" y="3461286"/>
              <a:ext cx="24300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17"/>
          <p:cNvSpPr/>
          <p:nvPr/>
        </p:nvSpPr>
        <p:spPr>
          <a:xfrm>
            <a:off x="2549992" y="2297388"/>
            <a:ext cx="2011800" cy="548700"/>
          </a:xfrm>
          <a:prstGeom prst="wedgeRoundRectCallout">
            <a:avLst>
              <a:gd fmla="val 55151" name="adj1"/>
              <a:gd fmla="val -2244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H(N) ∈ Θ(N)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Binary Search Trees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Full</a:t>
            </a:r>
            <a:r>
              <a:rPr lang="en"/>
              <a:t>. Every node has either 0 or 2 children.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Describe an invariant that includes the balanced trees below and excludes unbalanced trees.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965594" y="2472076"/>
            <a:ext cx="1753306" cy="1550176"/>
            <a:chOff x="5012269" y="3265176"/>
            <a:chExt cx="1753306" cy="1550176"/>
          </a:xfrm>
        </p:grpSpPr>
        <p:sp>
          <p:nvSpPr>
            <p:cNvPr id="167" name="Google Shape;167;p18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flipH="1">
              <a:off x="5012269" y="455105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8"/>
            <p:cNvCxnSpPr>
              <a:stCxn id="168" idx="0"/>
              <a:endCxn id="167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8"/>
            <p:cNvCxnSpPr>
              <a:stCxn id="169" idx="0"/>
              <a:endCxn id="167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>
              <a:stCxn id="170" idx="0"/>
              <a:endCxn id="168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8"/>
            <p:cNvCxnSpPr>
              <a:stCxn id="168" idx="2"/>
              <a:endCxn id="171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8"/>
            <p:cNvCxnSpPr>
              <a:stCxn id="169" idx="2"/>
              <a:endCxn id="172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8"/>
            <p:cNvCxnSpPr>
              <a:stCxn id="170" idx="2"/>
              <a:endCxn id="173" idx="0"/>
            </p:cNvCxnSpPr>
            <p:nvPr/>
          </p:nvCxnSpPr>
          <p:spPr>
            <a:xfrm flipH="1">
              <a:off x="5179225" y="4379922"/>
              <a:ext cx="247800" cy="17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" name="Google Shape;180;p18"/>
          <p:cNvGrpSpPr/>
          <p:nvPr/>
        </p:nvGrpSpPr>
        <p:grpSpPr>
          <a:xfrm>
            <a:off x="3204700" y="2472076"/>
            <a:ext cx="1505500" cy="1114746"/>
            <a:chOff x="5260075" y="3265176"/>
            <a:chExt cx="1505500" cy="1114746"/>
          </a:xfrm>
        </p:grpSpPr>
        <p:sp>
          <p:nvSpPr>
            <p:cNvPr id="181" name="Google Shape;181;p18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" name="Google Shape;187;p18"/>
            <p:cNvCxnSpPr>
              <a:stCxn id="182" idx="0"/>
              <a:endCxn id="181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>
              <a:stCxn id="183" idx="0"/>
              <a:endCxn id="181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>
              <a:stCxn id="184" idx="0"/>
              <a:endCxn id="182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>
              <a:stCxn id="182" idx="2"/>
              <a:endCxn id="185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>
              <a:stCxn id="183" idx="2"/>
              <a:endCxn id="186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>
            <a:off x="5167400" y="2472076"/>
            <a:ext cx="1048300" cy="1114746"/>
            <a:chOff x="5260075" y="3265176"/>
            <a:chExt cx="1048300" cy="1114746"/>
          </a:xfrm>
        </p:grpSpPr>
        <p:sp>
          <p:nvSpPr>
            <p:cNvPr id="193" name="Google Shape;193;p18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" name="Google Shape;197;p18"/>
            <p:cNvCxnSpPr>
              <a:stCxn id="194" idx="0"/>
              <a:endCxn id="193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8"/>
            <p:cNvCxnSpPr>
              <a:stCxn id="195" idx="0"/>
              <a:endCxn id="194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8"/>
            <p:cNvCxnSpPr>
              <a:stCxn id="194" idx="2"/>
              <a:endCxn id="196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8"/>
          <p:cNvGrpSpPr/>
          <p:nvPr/>
        </p:nvGrpSpPr>
        <p:grpSpPr>
          <a:xfrm>
            <a:off x="6672900" y="2472076"/>
            <a:ext cx="1505500" cy="1114746"/>
            <a:chOff x="5260075" y="3265176"/>
            <a:chExt cx="1505500" cy="1114746"/>
          </a:xfrm>
        </p:grpSpPr>
        <p:sp>
          <p:nvSpPr>
            <p:cNvPr id="201" name="Google Shape;201;p18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" name="Google Shape;206;p18"/>
            <p:cNvCxnSpPr>
              <a:stCxn id="202" idx="0"/>
              <a:endCxn id="201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>
              <a:stCxn id="203" idx="0"/>
              <a:endCxn id="201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>
              <a:stCxn id="204" idx="0"/>
              <a:endCxn id="202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>
              <a:stCxn id="202" idx="2"/>
              <a:endCxn id="205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18"/>
          <p:cNvSpPr/>
          <p:nvPr/>
        </p:nvSpPr>
        <p:spPr>
          <a:xfrm>
            <a:off x="5359300" y="3815425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1510000" y="3815425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an invariant that includes the balanced trees below and excludes unbalanced trees.</a:t>
            </a:r>
            <a:endParaRPr/>
          </a:p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Binary Search Trees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Full</a:t>
            </a:r>
            <a:r>
              <a:rPr lang="en"/>
              <a:t>. Every node has either 0 or 2 children.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Complete</a:t>
            </a:r>
            <a:r>
              <a:rPr lang="en"/>
              <a:t>. Missing nodes only at the bottom level (if any), all nodes are as left as possible.</a:t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965594" y="2472076"/>
            <a:ext cx="1753306" cy="1550176"/>
            <a:chOff x="5012269" y="3265176"/>
            <a:chExt cx="1753306" cy="1550176"/>
          </a:xfrm>
        </p:grpSpPr>
        <p:sp>
          <p:nvSpPr>
            <p:cNvPr id="228" name="Google Shape;228;p20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 flipH="1">
              <a:off x="5012269" y="455105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" name="Google Shape;235;p20"/>
            <p:cNvCxnSpPr>
              <a:stCxn id="229" idx="0"/>
              <a:endCxn id="228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0"/>
            <p:cNvCxnSpPr>
              <a:stCxn id="230" idx="0"/>
              <a:endCxn id="228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0"/>
            <p:cNvCxnSpPr>
              <a:stCxn id="231" idx="0"/>
              <a:endCxn id="229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0"/>
            <p:cNvCxnSpPr>
              <a:stCxn id="229" idx="2"/>
              <a:endCxn id="232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0"/>
            <p:cNvCxnSpPr>
              <a:stCxn id="230" idx="2"/>
              <a:endCxn id="233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0"/>
            <p:cNvCxnSpPr>
              <a:stCxn id="231" idx="2"/>
              <a:endCxn id="234" idx="0"/>
            </p:cNvCxnSpPr>
            <p:nvPr/>
          </p:nvCxnSpPr>
          <p:spPr>
            <a:xfrm flipH="1">
              <a:off x="5179225" y="4379922"/>
              <a:ext cx="247800" cy="17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0"/>
          <p:cNvGrpSpPr/>
          <p:nvPr/>
        </p:nvGrpSpPr>
        <p:grpSpPr>
          <a:xfrm>
            <a:off x="3204700" y="2472076"/>
            <a:ext cx="1505500" cy="1114746"/>
            <a:chOff x="5260075" y="3265176"/>
            <a:chExt cx="1505500" cy="1114746"/>
          </a:xfrm>
        </p:grpSpPr>
        <p:sp>
          <p:nvSpPr>
            <p:cNvPr id="242" name="Google Shape;242;p20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8" name="Google Shape;248;p20"/>
            <p:cNvCxnSpPr>
              <a:stCxn id="243" idx="0"/>
              <a:endCxn id="242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>
              <a:stCxn id="244" idx="0"/>
              <a:endCxn id="242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0"/>
            <p:cNvCxnSpPr>
              <a:stCxn id="245" idx="0"/>
              <a:endCxn id="243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0"/>
            <p:cNvCxnSpPr>
              <a:stCxn id="243" idx="2"/>
              <a:endCxn id="246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0"/>
            <p:cNvCxnSpPr>
              <a:stCxn id="244" idx="2"/>
              <a:endCxn id="247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20"/>
          <p:cNvGrpSpPr/>
          <p:nvPr/>
        </p:nvGrpSpPr>
        <p:grpSpPr>
          <a:xfrm>
            <a:off x="5167400" y="2472076"/>
            <a:ext cx="1048300" cy="1114746"/>
            <a:chOff x="5260075" y="3265176"/>
            <a:chExt cx="1048300" cy="1114746"/>
          </a:xfrm>
        </p:grpSpPr>
        <p:sp>
          <p:nvSpPr>
            <p:cNvPr id="254" name="Google Shape;254;p20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" name="Google Shape;258;p20"/>
            <p:cNvCxnSpPr>
              <a:stCxn id="255" idx="0"/>
              <a:endCxn id="254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>
              <a:stCxn id="256" idx="0"/>
              <a:endCxn id="255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>
              <a:stCxn id="255" idx="2"/>
              <a:endCxn id="257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" name="Google Shape;261;p20"/>
          <p:cNvGrpSpPr/>
          <p:nvPr/>
        </p:nvGrpSpPr>
        <p:grpSpPr>
          <a:xfrm>
            <a:off x="6672900" y="2472076"/>
            <a:ext cx="1505500" cy="1114746"/>
            <a:chOff x="5260075" y="3265176"/>
            <a:chExt cx="1505500" cy="1114746"/>
          </a:xfrm>
        </p:grpSpPr>
        <p:sp>
          <p:nvSpPr>
            <p:cNvPr id="262" name="Google Shape;262;p20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260075" y="4115622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" name="Google Shape;267;p20"/>
            <p:cNvCxnSpPr>
              <a:stCxn id="263" idx="0"/>
              <a:endCxn id="262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0"/>
            <p:cNvCxnSpPr>
              <a:stCxn id="264" idx="0"/>
              <a:endCxn id="262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0"/>
            <p:cNvCxnSpPr>
              <a:stCxn id="265" idx="0"/>
              <a:endCxn id="263" idx="2"/>
            </p:cNvCxnSpPr>
            <p:nvPr/>
          </p:nvCxnSpPr>
          <p:spPr>
            <a:xfrm flipH="1" rot="10800000">
              <a:off x="5427025" y="3947022"/>
              <a:ext cx="257100" cy="1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0"/>
            <p:cNvCxnSpPr>
              <a:stCxn id="263" idx="2"/>
              <a:endCxn id="266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" name="Google Shape;271;p20"/>
          <p:cNvSpPr/>
          <p:nvPr/>
        </p:nvSpPr>
        <p:spPr>
          <a:xfrm>
            <a:off x="5359300" y="3815425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1510000" y="3815425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Pivoting to Priority Queues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we don’t know how to efficiently maintain BST completeness.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Hypothesis</a:t>
            </a:r>
            <a:r>
              <a:rPr lang="en"/>
              <a:t>. Too slow to maintain both the </a:t>
            </a:r>
            <a:r>
              <a:rPr b="1" lang="en"/>
              <a:t>Binary Search Tree Invariant</a:t>
            </a:r>
            <a:r>
              <a:rPr lang="en"/>
              <a:t> and the </a:t>
            </a:r>
            <a:r>
              <a:rPr b="1" lang="en"/>
              <a:t>Completeness Invariant</a:t>
            </a:r>
            <a:r>
              <a:rPr lang="en"/>
              <a:t>. Drop the BST Invariant and choose a faster invariant.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Let’s implement a priority queue instead.</a:t>
            </a:r>
            <a:endParaRPr/>
          </a:p>
        </p:txBody>
      </p:sp>
      <p:sp>
        <p:nvSpPr>
          <p:cNvPr id="279" name="Google Shape;2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0" name="Google Shape;280;p21"/>
          <p:cNvGrpSpPr/>
          <p:nvPr/>
        </p:nvGrpSpPr>
        <p:grpSpPr>
          <a:xfrm>
            <a:off x="6581302" y="1591125"/>
            <a:ext cx="1600235" cy="411600"/>
            <a:chOff x="1895013" y="1950525"/>
            <a:chExt cx="919200" cy="411600"/>
          </a:xfrm>
        </p:grpSpPr>
        <p:cxnSp>
          <p:nvCxnSpPr>
            <p:cNvPr id="281" name="Google Shape;281;p21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2" name="Google Shape;282;p21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rotateRight(Z)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21"/>
          <p:cNvGrpSpPr/>
          <p:nvPr/>
        </p:nvGrpSpPr>
        <p:grpSpPr>
          <a:xfrm>
            <a:off x="4847200" y="1024051"/>
            <a:ext cx="1505500" cy="1545742"/>
            <a:chOff x="4847200" y="1024051"/>
            <a:chExt cx="1505500" cy="1545742"/>
          </a:xfrm>
        </p:grpSpPr>
        <p:sp>
          <p:nvSpPr>
            <p:cNvPr id="284" name="Google Shape;284;p21"/>
            <p:cNvSpPr/>
            <p:nvPr/>
          </p:nvSpPr>
          <p:spPr>
            <a:xfrm>
              <a:off x="5561600" y="102405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5104400" y="1441449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6018800" y="1441449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47200" y="187321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325743" y="187349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5921425" y="187349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0" name="Google Shape;290;p21"/>
            <p:cNvCxnSpPr>
              <a:stCxn id="285" idx="0"/>
              <a:endCxn id="284" idx="2"/>
            </p:cNvCxnSpPr>
            <p:nvPr/>
          </p:nvCxnSpPr>
          <p:spPr>
            <a:xfrm flipH="1" rot="10800000">
              <a:off x="5271350" y="1288449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>
              <a:stCxn id="286" idx="0"/>
              <a:endCxn id="284" idx="2"/>
            </p:cNvCxnSpPr>
            <p:nvPr/>
          </p:nvCxnSpPr>
          <p:spPr>
            <a:xfrm rot="10800000">
              <a:off x="5728550" y="1288449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>
              <a:stCxn id="287" idx="0"/>
              <a:endCxn id="285" idx="2"/>
            </p:cNvCxnSpPr>
            <p:nvPr/>
          </p:nvCxnSpPr>
          <p:spPr>
            <a:xfrm flipH="1" rot="10800000">
              <a:off x="5014150" y="1705816"/>
              <a:ext cx="257100" cy="1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1"/>
            <p:cNvCxnSpPr>
              <a:stCxn id="285" idx="2"/>
              <a:endCxn id="288" idx="0"/>
            </p:cNvCxnSpPr>
            <p:nvPr/>
          </p:nvCxnSpPr>
          <p:spPr>
            <a:xfrm>
              <a:off x="5271350" y="1705749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1"/>
            <p:cNvCxnSpPr>
              <a:stCxn id="286" idx="2"/>
              <a:endCxn id="289" idx="0"/>
            </p:cNvCxnSpPr>
            <p:nvPr/>
          </p:nvCxnSpPr>
          <p:spPr>
            <a:xfrm flipH="1">
              <a:off x="6088250" y="1705749"/>
              <a:ext cx="975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21"/>
            <p:cNvGrpSpPr/>
            <p:nvPr/>
          </p:nvGrpSpPr>
          <p:grpSpPr>
            <a:xfrm>
              <a:off x="5824401" y="2137793"/>
              <a:ext cx="333900" cy="432000"/>
              <a:chOff x="6355066" y="3946918"/>
              <a:chExt cx="333900" cy="432000"/>
            </a:xfrm>
          </p:grpSpPr>
          <p:sp>
            <p:nvSpPr>
              <p:cNvPr id="296" name="Google Shape;296;p21"/>
              <p:cNvSpPr/>
              <p:nvPr/>
            </p:nvSpPr>
            <p:spPr>
              <a:xfrm>
                <a:off x="6355066" y="4114618"/>
                <a:ext cx="333900" cy="264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97" name="Google Shape;297;p21"/>
              <p:cNvCxnSpPr>
                <a:stCxn id="289" idx="2"/>
                <a:endCxn id="296" idx="0"/>
              </p:cNvCxnSpPr>
              <p:nvPr/>
            </p:nvCxnSpPr>
            <p:spPr>
              <a:xfrm flipH="1">
                <a:off x="6522140" y="3946918"/>
                <a:ext cx="96900" cy="16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8" name="Google Shape;298;p21"/>
          <p:cNvGrpSpPr/>
          <p:nvPr/>
        </p:nvGrpSpPr>
        <p:grpSpPr>
          <a:xfrm>
            <a:off x="4261803" y="3026414"/>
            <a:ext cx="1638572" cy="1545729"/>
            <a:chOff x="4585528" y="3026989"/>
            <a:chExt cx="1638572" cy="1545729"/>
          </a:xfrm>
        </p:grpSpPr>
        <p:sp>
          <p:nvSpPr>
            <p:cNvPr id="299" name="Google Shape;299;p21"/>
            <p:cNvSpPr/>
            <p:nvPr/>
          </p:nvSpPr>
          <p:spPr>
            <a:xfrm>
              <a:off x="5433000" y="3026989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975800" y="344438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5890200" y="3444387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718600" y="387615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5197143" y="387643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640425" y="387643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5" name="Google Shape;305;p21"/>
            <p:cNvCxnSpPr>
              <a:stCxn id="300" idx="0"/>
              <a:endCxn id="299" idx="2"/>
            </p:cNvCxnSpPr>
            <p:nvPr/>
          </p:nvCxnSpPr>
          <p:spPr>
            <a:xfrm flipH="1" rot="10800000">
              <a:off x="5142750" y="3291387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1"/>
            <p:cNvCxnSpPr>
              <a:stCxn id="301" idx="0"/>
              <a:endCxn id="299" idx="2"/>
            </p:cNvCxnSpPr>
            <p:nvPr/>
          </p:nvCxnSpPr>
          <p:spPr>
            <a:xfrm rot="10800000">
              <a:off x="5599950" y="3291387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1"/>
            <p:cNvCxnSpPr>
              <a:stCxn id="302" idx="0"/>
              <a:endCxn id="300" idx="2"/>
            </p:cNvCxnSpPr>
            <p:nvPr/>
          </p:nvCxnSpPr>
          <p:spPr>
            <a:xfrm flipH="1" rot="10800000">
              <a:off x="4885550" y="3708754"/>
              <a:ext cx="257100" cy="1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1"/>
            <p:cNvCxnSpPr>
              <a:stCxn id="300" idx="2"/>
              <a:endCxn id="303" idx="0"/>
            </p:cNvCxnSpPr>
            <p:nvPr/>
          </p:nvCxnSpPr>
          <p:spPr>
            <a:xfrm>
              <a:off x="5142750" y="3708687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1"/>
            <p:cNvCxnSpPr>
              <a:stCxn id="301" idx="2"/>
              <a:endCxn id="304" idx="0"/>
            </p:cNvCxnSpPr>
            <p:nvPr/>
          </p:nvCxnSpPr>
          <p:spPr>
            <a:xfrm flipH="1">
              <a:off x="5807250" y="3708687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21"/>
            <p:cNvSpPr/>
            <p:nvPr/>
          </p:nvSpPr>
          <p:spPr>
            <a:xfrm>
              <a:off x="4585528" y="4308418"/>
              <a:ext cx="333900" cy="264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21"/>
            <p:cNvCxnSpPr>
              <a:stCxn id="302" idx="2"/>
              <a:endCxn id="310" idx="0"/>
            </p:cNvCxnSpPr>
            <p:nvPr/>
          </p:nvCxnSpPr>
          <p:spPr>
            <a:xfrm flipH="1">
              <a:off x="4752350" y="4140454"/>
              <a:ext cx="133200" cy="16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21"/>
          <p:cNvGrpSpPr/>
          <p:nvPr/>
        </p:nvGrpSpPr>
        <p:grpSpPr>
          <a:xfrm>
            <a:off x="6708765" y="3026401"/>
            <a:ext cx="1762689" cy="1113742"/>
            <a:chOff x="5260075" y="3265176"/>
            <a:chExt cx="1762689" cy="1113742"/>
          </a:xfrm>
        </p:grpSpPr>
        <p:sp>
          <p:nvSpPr>
            <p:cNvPr id="313" name="Google Shape;313;p21"/>
            <p:cNvSpPr/>
            <p:nvPr/>
          </p:nvSpPr>
          <p:spPr>
            <a:xfrm>
              <a:off x="5974475" y="3265176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5172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431675" y="3682574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260075" y="4114341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738618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181900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688864" y="4114618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0" name="Google Shape;320;p21"/>
            <p:cNvCxnSpPr>
              <a:stCxn id="314" idx="0"/>
              <a:endCxn id="313" idx="2"/>
            </p:cNvCxnSpPr>
            <p:nvPr/>
          </p:nvCxnSpPr>
          <p:spPr>
            <a:xfrm flipH="1" rot="10800000">
              <a:off x="56842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1"/>
            <p:cNvCxnSpPr>
              <a:stCxn id="315" idx="0"/>
              <a:endCxn id="313" idx="2"/>
            </p:cNvCxnSpPr>
            <p:nvPr/>
          </p:nvCxnSpPr>
          <p:spPr>
            <a:xfrm rot="10800000">
              <a:off x="6141425" y="3529574"/>
              <a:ext cx="457200" cy="15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1"/>
            <p:cNvCxnSpPr>
              <a:stCxn id="316" idx="0"/>
              <a:endCxn id="314" idx="2"/>
            </p:cNvCxnSpPr>
            <p:nvPr/>
          </p:nvCxnSpPr>
          <p:spPr>
            <a:xfrm flipH="1" rot="10800000">
              <a:off x="5427025" y="3946941"/>
              <a:ext cx="257100" cy="1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1"/>
            <p:cNvCxnSpPr>
              <a:stCxn id="314" idx="2"/>
              <a:endCxn id="317" idx="0"/>
            </p:cNvCxnSpPr>
            <p:nvPr/>
          </p:nvCxnSpPr>
          <p:spPr>
            <a:xfrm>
              <a:off x="5684225" y="3946874"/>
              <a:ext cx="2214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1"/>
            <p:cNvCxnSpPr>
              <a:stCxn id="315" idx="2"/>
              <a:endCxn id="318" idx="0"/>
            </p:cNvCxnSpPr>
            <p:nvPr/>
          </p:nvCxnSpPr>
          <p:spPr>
            <a:xfrm flipH="1">
              <a:off x="6348725" y="3946874"/>
              <a:ext cx="2499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1"/>
            <p:cNvCxnSpPr>
              <a:stCxn id="315" idx="2"/>
              <a:endCxn id="319" idx="0"/>
            </p:cNvCxnSpPr>
            <p:nvPr/>
          </p:nvCxnSpPr>
          <p:spPr>
            <a:xfrm>
              <a:off x="6598625" y="3946874"/>
              <a:ext cx="257100" cy="16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" name="Google Shape;326;p21"/>
          <p:cNvCxnSpPr/>
          <p:nvPr/>
        </p:nvCxnSpPr>
        <p:spPr>
          <a:xfrm>
            <a:off x="5976575" y="3583288"/>
            <a:ext cx="91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1"/>
          <p:cNvSpPr/>
          <p:nvPr/>
        </p:nvSpPr>
        <p:spPr>
          <a:xfrm>
            <a:off x="6103925" y="3251025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4461125" y="882525"/>
            <a:ext cx="3950100" cy="18288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Max-Heap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Plan</a:t>
            </a:r>
            <a:r>
              <a:rPr lang="en"/>
              <a:t>. Optimize for MaxPQ: put the </a:t>
            </a:r>
            <a:r>
              <a:rPr lang="en"/>
              <a:t>max-priority item at the root of the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chemeClr val="accent1"/>
                </a:solidFill>
              </a:rPr>
              <a:t>B</a:t>
            </a:r>
            <a:r>
              <a:rPr b="1" lang="en">
                <a:solidFill>
                  <a:schemeClr val="accent1"/>
                </a:solidFill>
              </a:rPr>
              <a:t>inary Max-Heap</a:t>
            </a:r>
            <a:r>
              <a:rPr lang="en"/>
              <a:t> has two invariants.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Max-Heap Invariant</a:t>
            </a:r>
            <a:r>
              <a:rPr lang="en"/>
              <a:t>. </a:t>
            </a:r>
            <a:r>
              <a:rPr lang="en"/>
              <a:t>Every node greater than or equal to both its children.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Completeness Invariant</a:t>
            </a:r>
            <a:r>
              <a:rPr lang="en"/>
              <a:t>. Missing nodes only at the bottom level (if any), all nodes are as left as possible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6" name="Google Shape;336;p22"/>
          <p:cNvGrpSpPr/>
          <p:nvPr/>
        </p:nvGrpSpPr>
        <p:grpSpPr>
          <a:xfrm>
            <a:off x="4490408" y="1978401"/>
            <a:ext cx="1714775" cy="1767500"/>
            <a:chOff x="2783600" y="3184614"/>
            <a:chExt cx="1714775" cy="1767500"/>
          </a:xfrm>
        </p:grpSpPr>
        <p:sp>
          <p:nvSpPr>
            <p:cNvPr id="337" name="Google Shape;337;p2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8" name="Google Shape;338;p22"/>
            <p:cNvCxnSpPr>
              <a:stCxn id="339" idx="0"/>
              <a:endCxn id="337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2"/>
            <p:cNvCxnSpPr>
              <a:stCxn id="337" idx="0"/>
              <a:endCxn id="341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2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3" name="Google Shape;343;p22"/>
            <p:cNvCxnSpPr>
              <a:stCxn id="337" idx="3"/>
              <a:endCxn id="342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2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5" name="Google Shape;345;p22"/>
            <p:cNvCxnSpPr>
              <a:stCxn id="344" idx="0"/>
              <a:endCxn id="341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2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7" name="Google Shape;347;p22"/>
            <p:cNvCxnSpPr>
              <a:stCxn id="344" idx="3"/>
              <a:endCxn id="346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22"/>
          <p:cNvGrpSpPr/>
          <p:nvPr/>
        </p:nvGrpSpPr>
        <p:grpSpPr>
          <a:xfrm>
            <a:off x="6890965" y="1978401"/>
            <a:ext cx="1714775" cy="1767500"/>
            <a:chOff x="2783600" y="3184614"/>
            <a:chExt cx="1714775" cy="1767500"/>
          </a:xfrm>
        </p:grpSpPr>
        <p:sp>
          <p:nvSpPr>
            <p:cNvPr id="349" name="Google Shape;349;p2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0" name="Google Shape;350;p22"/>
            <p:cNvCxnSpPr>
              <a:stCxn id="351" idx="0"/>
              <a:endCxn id="349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2"/>
            <p:cNvCxnSpPr>
              <a:stCxn id="349" idx="0"/>
              <a:endCxn id="353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2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5" name="Google Shape;355;p22"/>
            <p:cNvCxnSpPr>
              <a:stCxn id="349" idx="3"/>
              <a:endCxn id="354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2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7" name="Google Shape;357;p22"/>
            <p:cNvCxnSpPr>
              <a:stCxn id="356" idx="0"/>
              <a:endCxn id="353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2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9" name="Google Shape;359;p22"/>
            <p:cNvCxnSpPr>
              <a:stCxn id="356" idx="3"/>
              <a:endCxn id="358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" name="Google Shape;360;p22"/>
          <p:cNvSpPr/>
          <p:nvPr/>
        </p:nvSpPr>
        <p:spPr>
          <a:xfrm>
            <a:off x="6586175" y="248355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