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Roboto Light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1816A3-D60C-488C-83E2-EA2ABD194EF8}">
  <a:tblStyle styleId="{D01816A3-D60C-488C-83E2-EA2ABD194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RobotoLight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Light-italic.fntdata"/><Relationship Id="rId16" Type="http://schemas.openxmlformats.org/officeDocument/2006/relationships/slide" Target="slides/slide11.xml"/><Relationship Id="rId38" Type="http://schemas.openxmlformats.org/officeDocument/2006/relationships/font" Target="fonts/Roboto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 anonymously on Piazza. Look for the pinned Lecture Questions thread.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the theme of previous lectures where we questioned existing invariants and assumptions, this lecture will start off more on-rails to develop a new approach to implementing the Set and Map ADTs.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18d50255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18d50255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Why is the runtime for separate chaining in terms of Q, the length of the longest list?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18d50255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18d50255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Do items with the same hash code (collision) still collide after applying mod 10? What about items with different hash codes?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?</a:t>
            </a:r>
            <a:r>
              <a:rPr lang="en">
                <a:solidFill>
                  <a:schemeClr val="dk1"/>
                </a:solidFill>
              </a:rPr>
              <a:t>: How does this change affect runtime? The length of the longest list, Q?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45b9989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45b9989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18d50255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18d50255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45b99899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45b99899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What’s a potential problem with saving memory by using the modulus idea?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45b99899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45b99899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45b99899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645b99899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How can we improve hash table runtime?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45b99899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45b99899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How can we improve our design to guarantee that </a:t>
            </a:r>
            <a:r>
              <a:rPr lang="en"/>
              <a:t>Q ∈ Θ(1)?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645b9989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645b9989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How can we improve hash table runtime?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45b99899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645b99899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After resizing, where will the bucket go?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Fill in the resulting hash table after resizing.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f51ffb1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f51ffb1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reading introduced us to a data organization strategy based on constant-time array indexing. This idea led to two classes: DataIndexedIntegerSet and DataIndexedEnglishWordSet.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645b998991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645b998991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45b998991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45b998991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is the best case order of growth of Q with respect to 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is the worst case order of growth of Q with respect to N?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645b998991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645b998991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 on resizing in the future.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As the hash table designer, what can we do to avoid the worst case scenario? What can we do as a hash table user?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645b998991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645b998991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What’s the order of growth of Q with respect to N for each table?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645b998991_1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645b998991_1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Is this a valid hash function?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645b998991_1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645b998991_1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645b998991_1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645b998991_1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IntelliJ code generation demonstration.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IntelliJ generate code feature defines equals() and hashCode() methods together. Why?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645b998991_1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645b998991_1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that unequal items can return the same hash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Do equal items need to return the same hash code?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18d5025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18d5025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lowercase English words is too restrictive. We’d like a more general solution that can store strings with punctuation and numbers at least.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18d5025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18d5025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8d50255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8d50255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</a:t>
            </a:r>
            <a:r>
              <a:rPr lang="en"/>
              <a:t> What’s problematic about this approach?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8d50255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8d50255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What’s a potential problem with this hash function?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8d50255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8d50255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8d50255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18d50255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can’t give each of the 10 pigeons a unique pigeonhole!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8d50255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8d50255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Why is it necessary to check if </a:t>
            </a:r>
            <a:r>
              <a:rPr b="1" lang="en"/>
              <a:t>x</a:t>
            </a:r>
            <a:r>
              <a:rPr lang="en"/>
              <a:t> is not already present in the bucket before adding </a:t>
            </a:r>
            <a:r>
              <a:rPr b="1" lang="en"/>
              <a:t>x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When would it not be necessary to check if x is already present in the bucket?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right">
  <p:cSld name="SECTION_TITLE_AND_DESCRIPTION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left">
  <p:cSld name="SECTION_TITLE_AND_DESCRIPTION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courses.cs.washington.edu/courses/cse373/19au/acknowledgement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DataIndexedEnglishWordSet: handling collisions, improving performance, and defining hash functions.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" y="4884338"/>
            <a:ext cx="980237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391725" y="4884288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Kevin Lin, with thanks to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many others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Chaining Runtime</a:t>
            </a:r>
            <a:endParaRPr/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Worst case runtime will be proportional to length of longest list, Q.</a:t>
            </a:r>
            <a:endParaRPr/>
          </a:p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1" name="Google Shape;231;p23"/>
          <p:cNvGraphicFramePr/>
          <p:nvPr/>
        </p:nvGraphicFramePr>
        <p:xfrm>
          <a:off x="3891700" y="185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{D01816A3-D60C-488C-83E2-EA2ABD194EF8}</a:tableStyleId>
              </a:tblPr>
              <a:tblGrid>
                <a:gridCol w="1835100"/>
                <a:gridCol w="1288100"/>
                <a:gridCol w="1360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 case time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contains(x)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add(x)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Bushy BSTs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DataIndexedSet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Separate Chaining DataIndexedSet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Θ(Q)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Θ(Q)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23"/>
          <p:cNvSpPr/>
          <p:nvPr/>
        </p:nvSpPr>
        <p:spPr>
          <a:xfrm>
            <a:off x="1606975" y="230275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3" name="Google Shape;233;p23"/>
          <p:cNvCxnSpPr>
            <a:endCxn id="234" idx="1"/>
          </p:cNvCxnSpPr>
          <p:nvPr/>
        </p:nvCxnSpPr>
        <p:spPr>
          <a:xfrm>
            <a:off x="1774324" y="2416950"/>
            <a:ext cx="47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3"/>
          <p:cNvSpPr txBox="1"/>
          <p:nvPr/>
        </p:nvSpPr>
        <p:spPr>
          <a:xfrm>
            <a:off x="399700" y="1554125"/>
            <a:ext cx="1207200" cy="3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1487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2074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3097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111239443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111239442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2253425" y="2987700"/>
            <a:ext cx="6219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2253425" y="3684916"/>
            <a:ext cx="6501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2253424" y="2289750"/>
            <a:ext cx="6078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1606975" y="163620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606975" y="299795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1606975" y="3690859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1606975" y="4358302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1606975" y="4589286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3" name="Google Shape;243;p23"/>
          <p:cNvCxnSpPr/>
          <p:nvPr/>
        </p:nvCxnSpPr>
        <p:spPr>
          <a:xfrm flipH="1" rot="10800000">
            <a:off x="1617200" y="1635100"/>
            <a:ext cx="328500" cy="22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3"/>
          <p:cNvCxnSpPr>
            <a:endCxn id="237" idx="1"/>
          </p:cNvCxnSpPr>
          <p:nvPr/>
        </p:nvCxnSpPr>
        <p:spPr>
          <a:xfrm>
            <a:off x="1774625" y="3812116"/>
            <a:ext cx="47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3"/>
          <p:cNvCxnSpPr>
            <a:endCxn id="236" idx="1"/>
          </p:cNvCxnSpPr>
          <p:nvPr/>
        </p:nvCxnSpPr>
        <p:spPr>
          <a:xfrm>
            <a:off x="1774625" y="3114900"/>
            <a:ext cx="47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3"/>
          <p:cNvSpPr txBox="1"/>
          <p:nvPr/>
        </p:nvSpPr>
        <p:spPr>
          <a:xfrm>
            <a:off x="1606975" y="18239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1606975" y="252938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1606975" y="32293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1606975" y="391274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2253425" y="4341077"/>
            <a:ext cx="11520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abomamora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3767525" y="4341077"/>
            <a:ext cx="9396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adevilish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23"/>
          <p:cNvCxnSpPr>
            <a:stCxn id="250" idx="3"/>
            <a:endCxn id="251" idx="1"/>
          </p:cNvCxnSpPr>
          <p:nvPr/>
        </p:nvCxnSpPr>
        <p:spPr>
          <a:xfrm>
            <a:off x="3405425" y="4468277"/>
            <a:ext cx="36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3"/>
          <p:cNvCxnSpPr>
            <a:endCxn id="250" idx="1"/>
          </p:cNvCxnSpPr>
          <p:nvPr/>
        </p:nvCxnSpPr>
        <p:spPr>
          <a:xfrm>
            <a:off x="1744625" y="4468277"/>
            <a:ext cx="50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3"/>
          <p:cNvCxnSpPr/>
          <p:nvPr/>
        </p:nvCxnSpPr>
        <p:spPr>
          <a:xfrm flipH="1" rot="10800000">
            <a:off x="1610425" y="4596175"/>
            <a:ext cx="328500" cy="22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memory with Separate Chaining and modulus</a:t>
            </a:r>
            <a:endParaRPr/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Instead of using the raw hash code, take the modulus of the hash code to compute index.</a:t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1606975" y="230275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3" name="Google Shape;263;p24"/>
          <p:cNvCxnSpPr>
            <a:endCxn id="264" idx="1"/>
          </p:cNvCxnSpPr>
          <p:nvPr/>
        </p:nvCxnSpPr>
        <p:spPr>
          <a:xfrm>
            <a:off x="1774324" y="2416950"/>
            <a:ext cx="479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4"/>
          <p:cNvSpPr txBox="1"/>
          <p:nvPr/>
        </p:nvSpPr>
        <p:spPr>
          <a:xfrm>
            <a:off x="399700" y="1554125"/>
            <a:ext cx="1207200" cy="3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1487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2074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3097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111239443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111239442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2253425" y="2987700"/>
            <a:ext cx="6219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2253425" y="3684916"/>
            <a:ext cx="6501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2253424" y="2289750"/>
            <a:ext cx="6078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4"/>
          <p:cNvSpPr/>
          <p:nvPr/>
        </p:nvSpPr>
        <p:spPr>
          <a:xfrm>
            <a:off x="1606975" y="163620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1606975" y="2997950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1606975" y="3690859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1606975" y="4358302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1606975" y="4589286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3" name="Google Shape;273;p24"/>
          <p:cNvCxnSpPr/>
          <p:nvPr/>
        </p:nvCxnSpPr>
        <p:spPr>
          <a:xfrm flipH="1" rot="10800000">
            <a:off x="1617200" y="1635100"/>
            <a:ext cx="328500" cy="22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4"/>
          <p:cNvCxnSpPr>
            <a:endCxn id="267" idx="1"/>
          </p:cNvCxnSpPr>
          <p:nvPr/>
        </p:nvCxnSpPr>
        <p:spPr>
          <a:xfrm>
            <a:off x="1774625" y="3812116"/>
            <a:ext cx="47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4"/>
          <p:cNvCxnSpPr>
            <a:endCxn id="266" idx="1"/>
          </p:cNvCxnSpPr>
          <p:nvPr/>
        </p:nvCxnSpPr>
        <p:spPr>
          <a:xfrm>
            <a:off x="1774625" y="3114900"/>
            <a:ext cx="47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4"/>
          <p:cNvSpPr txBox="1"/>
          <p:nvPr/>
        </p:nvSpPr>
        <p:spPr>
          <a:xfrm>
            <a:off x="1606975" y="18239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1606975" y="2529389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4"/>
          <p:cNvSpPr txBox="1"/>
          <p:nvPr/>
        </p:nvSpPr>
        <p:spPr>
          <a:xfrm>
            <a:off x="1606975" y="3229321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1606975" y="3912745"/>
            <a:ext cx="335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2253425" y="4341077"/>
            <a:ext cx="11520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abomamora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3767525" y="4341077"/>
            <a:ext cx="9396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adevilish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" name="Google Shape;282;p24"/>
          <p:cNvCxnSpPr>
            <a:stCxn id="280" idx="3"/>
            <a:endCxn id="281" idx="1"/>
          </p:cNvCxnSpPr>
          <p:nvPr/>
        </p:nvCxnSpPr>
        <p:spPr>
          <a:xfrm>
            <a:off x="3405425" y="4468277"/>
            <a:ext cx="36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4"/>
          <p:cNvCxnSpPr>
            <a:endCxn id="280" idx="1"/>
          </p:cNvCxnSpPr>
          <p:nvPr/>
        </p:nvCxnSpPr>
        <p:spPr>
          <a:xfrm>
            <a:off x="1744625" y="4468277"/>
            <a:ext cx="50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4"/>
          <p:cNvCxnSpPr/>
          <p:nvPr/>
        </p:nvCxnSpPr>
        <p:spPr>
          <a:xfrm flipH="1" rot="10800000">
            <a:off x="1610425" y="4596175"/>
            <a:ext cx="328500" cy="22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4"/>
          <p:cNvSpPr/>
          <p:nvPr/>
        </p:nvSpPr>
        <p:spPr>
          <a:xfrm>
            <a:off x="5342916" y="2682578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86" name="Google Shape;286;p24"/>
          <p:cNvGrpSpPr/>
          <p:nvPr/>
        </p:nvGrpSpPr>
        <p:grpSpPr>
          <a:xfrm>
            <a:off x="5342916" y="2916960"/>
            <a:ext cx="335400" cy="237000"/>
            <a:chOff x="1911775" y="4636234"/>
            <a:chExt cx="335400" cy="237000"/>
          </a:xfrm>
        </p:grpSpPr>
        <p:sp>
          <p:nvSpPr>
            <p:cNvPr id="287" name="Google Shape;287;p24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88" name="Google Shape;288;p24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9" name="Google Shape;289;p24"/>
          <p:cNvGrpSpPr/>
          <p:nvPr/>
        </p:nvGrpSpPr>
        <p:grpSpPr>
          <a:xfrm>
            <a:off x="5342916" y="2220518"/>
            <a:ext cx="335400" cy="237000"/>
            <a:chOff x="1911775" y="4636234"/>
            <a:chExt cx="335400" cy="237000"/>
          </a:xfrm>
        </p:grpSpPr>
        <p:sp>
          <p:nvSpPr>
            <p:cNvPr id="290" name="Google Shape;290;p24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91" name="Google Shape;291;p24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2" name="Google Shape;292;p24"/>
          <p:cNvGrpSpPr/>
          <p:nvPr/>
        </p:nvGrpSpPr>
        <p:grpSpPr>
          <a:xfrm>
            <a:off x="5342916" y="1980094"/>
            <a:ext cx="335400" cy="237000"/>
            <a:chOff x="1911775" y="4636234"/>
            <a:chExt cx="335400" cy="237000"/>
          </a:xfrm>
        </p:grpSpPr>
        <p:sp>
          <p:nvSpPr>
            <p:cNvPr id="293" name="Google Shape;293;p24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94" name="Google Shape;294;p24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5" name="Google Shape;295;p24"/>
          <p:cNvSpPr/>
          <p:nvPr/>
        </p:nvSpPr>
        <p:spPr>
          <a:xfrm>
            <a:off x="5342916" y="2454373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6" name="Google Shape;296;p24"/>
          <p:cNvGrpSpPr/>
          <p:nvPr/>
        </p:nvGrpSpPr>
        <p:grpSpPr>
          <a:xfrm>
            <a:off x="5342916" y="1746239"/>
            <a:ext cx="335400" cy="237000"/>
            <a:chOff x="1911775" y="4636234"/>
            <a:chExt cx="335400" cy="237000"/>
          </a:xfrm>
        </p:grpSpPr>
        <p:sp>
          <p:nvSpPr>
            <p:cNvPr id="297" name="Google Shape;297;p24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98" name="Google Shape;298;p24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9" name="Google Shape;299;p24"/>
          <p:cNvSpPr txBox="1"/>
          <p:nvPr/>
        </p:nvSpPr>
        <p:spPr>
          <a:xfrm>
            <a:off x="4972275" y="1698825"/>
            <a:ext cx="3621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5342916" y="3620626"/>
            <a:ext cx="335400" cy="2370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01" name="Google Shape;301;p24"/>
          <p:cNvGrpSpPr/>
          <p:nvPr/>
        </p:nvGrpSpPr>
        <p:grpSpPr>
          <a:xfrm>
            <a:off x="5342916" y="3855008"/>
            <a:ext cx="335400" cy="237000"/>
            <a:chOff x="1911775" y="4636234"/>
            <a:chExt cx="335400" cy="237000"/>
          </a:xfrm>
        </p:grpSpPr>
        <p:sp>
          <p:nvSpPr>
            <p:cNvPr id="302" name="Google Shape;302;p24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03" name="Google Shape;303;p24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4" name="Google Shape;304;p24"/>
          <p:cNvGrpSpPr/>
          <p:nvPr/>
        </p:nvGrpSpPr>
        <p:grpSpPr>
          <a:xfrm>
            <a:off x="5342916" y="3380597"/>
            <a:ext cx="335400" cy="449774"/>
            <a:chOff x="1911775" y="4636234"/>
            <a:chExt cx="335400" cy="449774"/>
          </a:xfrm>
        </p:grpSpPr>
        <p:sp>
          <p:nvSpPr>
            <p:cNvPr id="305" name="Google Shape;305;p24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06" name="Google Shape;306;p24"/>
            <p:cNvCxnSpPr/>
            <p:nvPr/>
          </p:nvCxnSpPr>
          <p:spPr>
            <a:xfrm flipH="1" rot="10800000">
              <a:off x="1912534" y="48931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7" name="Google Shape;307;p24"/>
          <p:cNvGrpSpPr/>
          <p:nvPr/>
        </p:nvGrpSpPr>
        <p:grpSpPr>
          <a:xfrm>
            <a:off x="5342916" y="3146742"/>
            <a:ext cx="335400" cy="237000"/>
            <a:chOff x="1911775" y="4636234"/>
            <a:chExt cx="335400" cy="237000"/>
          </a:xfrm>
        </p:grpSpPr>
        <p:sp>
          <p:nvSpPr>
            <p:cNvPr id="308" name="Google Shape;308;p24"/>
            <p:cNvSpPr/>
            <p:nvPr/>
          </p:nvSpPr>
          <p:spPr>
            <a:xfrm>
              <a:off x="1911775" y="463623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09" name="Google Shape;309;p24"/>
            <p:cNvCxnSpPr/>
            <p:nvPr/>
          </p:nvCxnSpPr>
          <p:spPr>
            <a:xfrm flipH="1" rot="10800000">
              <a:off x="1912534" y="4664508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0" name="Google Shape;310;p24"/>
          <p:cNvSpPr/>
          <p:nvPr/>
        </p:nvSpPr>
        <p:spPr>
          <a:xfrm>
            <a:off x="6018101" y="2679825"/>
            <a:ext cx="6078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p24"/>
          <p:cNvCxnSpPr>
            <a:endCxn id="310" idx="1"/>
          </p:cNvCxnSpPr>
          <p:nvPr/>
        </p:nvCxnSpPr>
        <p:spPr>
          <a:xfrm>
            <a:off x="5495201" y="2807025"/>
            <a:ext cx="5229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4"/>
          <p:cNvCxnSpPr>
            <a:endCxn id="313" idx="1"/>
          </p:cNvCxnSpPr>
          <p:nvPr/>
        </p:nvCxnSpPr>
        <p:spPr>
          <a:xfrm>
            <a:off x="5514002" y="3509525"/>
            <a:ext cx="565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4"/>
          <p:cNvSpPr/>
          <p:nvPr/>
        </p:nvSpPr>
        <p:spPr>
          <a:xfrm>
            <a:off x="6079202" y="3382325"/>
            <a:ext cx="5466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4"/>
          <p:cNvSpPr/>
          <p:nvPr/>
        </p:nvSpPr>
        <p:spPr>
          <a:xfrm>
            <a:off x="7067300" y="3383325"/>
            <a:ext cx="6078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5" name="Google Shape;315;p24"/>
          <p:cNvCxnSpPr>
            <a:stCxn id="313" idx="3"/>
            <a:endCxn id="314" idx="1"/>
          </p:cNvCxnSpPr>
          <p:nvPr/>
        </p:nvCxnSpPr>
        <p:spPr>
          <a:xfrm>
            <a:off x="6625802" y="3509525"/>
            <a:ext cx="441600" cy="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24"/>
          <p:cNvSpPr/>
          <p:nvPr/>
        </p:nvSpPr>
        <p:spPr>
          <a:xfrm>
            <a:off x="6018754" y="2449578"/>
            <a:ext cx="11520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abomamora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7532854" y="2449578"/>
            <a:ext cx="939600" cy="2544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adevilish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Google Shape;318;p24"/>
          <p:cNvCxnSpPr>
            <a:stCxn id="316" idx="3"/>
            <a:endCxn id="317" idx="1"/>
          </p:cNvCxnSpPr>
          <p:nvPr/>
        </p:nvCxnSpPr>
        <p:spPr>
          <a:xfrm>
            <a:off x="7170754" y="2576778"/>
            <a:ext cx="36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4"/>
          <p:cNvCxnSpPr>
            <a:endCxn id="316" idx="1"/>
          </p:cNvCxnSpPr>
          <p:nvPr/>
        </p:nvCxnSpPr>
        <p:spPr>
          <a:xfrm>
            <a:off x="5509954" y="2576778"/>
            <a:ext cx="508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24"/>
          <p:cNvSpPr/>
          <p:nvPr/>
        </p:nvSpPr>
        <p:spPr>
          <a:xfrm>
            <a:off x="3420700" y="2759400"/>
            <a:ext cx="1529100" cy="7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 10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326" name="Google Shape;3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</a:t>
            </a:r>
            <a:endParaRPr/>
          </a:p>
        </p:txBody>
      </p:sp>
      <p:sp>
        <p:nvSpPr>
          <p:cNvPr id="332" name="Google Shape;332;p26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converted by a </a:t>
            </a:r>
            <a:r>
              <a:rPr b="1" lang="en">
                <a:solidFill>
                  <a:schemeClr val="accent1"/>
                </a:solidFill>
              </a:rPr>
              <a:t>hash function</a:t>
            </a:r>
            <a:r>
              <a:rPr lang="en"/>
              <a:t> into an integer representation called a </a:t>
            </a:r>
            <a:r>
              <a:rPr b="1" lang="en">
                <a:solidFill>
                  <a:schemeClr val="accent1"/>
                </a:solidFill>
              </a:rPr>
              <a:t>hash code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chemeClr val="accent1"/>
                </a:solidFill>
              </a:rPr>
              <a:t>hash code</a:t>
            </a:r>
            <a:r>
              <a:rPr lang="en"/>
              <a:t> is reduced to a bucket index with the modulo operator.</a:t>
            </a:r>
            <a:endParaRPr/>
          </a:p>
        </p:txBody>
      </p:sp>
      <p:sp>
        <p:nvSpPr>
          <p:cNvPr id="333" name="Google Shape;33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4" name="Google Shape;334;p26"/>
          <p:cNvGrpSpPr/>
          <p:nvPr/>
        </p:nvGrpSpPr>
        <p:grpSpPr>
          <a:xfrm>
            <a:off x="1129800" y="2158350"/>
            <a:ext cx="2626500" cy="2382800"/>
            <a:chOff x="701125" y="2158350"/>
            <a:chExt cx="2626500" cy="2382800"/>
          </a:xfrm>
        </p:grpSpPr>
        <p:sp>
          <p:nvSpPr>
            <p:cNvPr id="335" name="Google Shape;335;p26"/>
            <p:cNvSpPr txBox="1"/>
            <p:nvPr/>
          </p:nvSpPr>
          <p:spPr>
            <a:xfrm>
              <a:off x="2353375" y="2158350"/>
              <a:ext cx="576900" cy="3261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抱抱</a:t>
              </a:r>
              <a:endParaRPr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36" name="Google Shape;336;p26"/>
            <p:cNvSpPr txBox="1"/>
            <p:nvPr/>
          </p:nvSpPr>
          <p:spPr>
            <a:xfrm>
              <a:off x="1975225" y="3186688"/>
              <a:ext cx="1333200" cy="32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1034854400</a:t>
              </a:r>
              <a:endParaRPr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37" name="Google Shape;337;p26"/>
            <p:cNvSpPr txBox="1"/>
            <p:nvPr/>
          </p:nvSpPr>
          <p:spPr>
            <a:xfrm>
              <a:off x="2336725" y="4215050"/>
              <a:ext cx="610200" cy="32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38" name="Google Shape;338;p26"/>
            <p:cNvSpPr txBox="1"/>
            <p:nvPr/>
          </p:nvSpPr>
          <p:spPr>
            <a:xfrm>
              <a:off x="863694" y="2158350"/>
              <a:ext cx="1035000" cy="3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Object</a:t>
              </a:r>
              <a:endParaRPr b="1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26"/>
            <p:cNvSpPr txBox="1"/>
            <p:nvPr/>
          </p:nvSpPr>
          <p:spPr>
            <a:xfrm>
              <a:off x="701125" y="3186700"/>
              <a:ext cx="1197900" cy="3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b="1" lang="en"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ash code</a:t>
              </a:r>
              <a:endParaRPr b="1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26"/>
            <p:cNvSpPr txBox="1"/>
            <p:nvPr/>
          </p:nvSpPr>
          <p:spPr>
            <a:xfrm>
              <a:off x="701125" y="4215050"/>
              <a:ext cx="1197900" cy="3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b="1" lang="en" sz="16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ndex</a:t>
              </a:r>
              <a:endParaRPr b="1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41" name="Google Shape;341;p26"/>
            <p:cNvCxnSpPr>
              <a:endCxn id="336" idx="0"/>
            </p:cNvCxnSpPr>
            <p:nvPr/>
          </p:nvCxnSpPr>
          <p:spPr>
            <a:xfrm>
              <a:off x="2641825" y="2484388"/>
              <a:ext cx="0" cy="702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2" name="Google Shape;342;p26"/>
            <p:cNvCxnSpPr>
              <a:stCxn id="336" idx="2"/>
              <a:endCxn id="337" idx="0"/>
            </p:cNvCxnSpPr>
            <p:nvPr/>
          </p:nvCxnSpPr>
          <p:spPr>
            <a:xfrm>
              <a:off x="2641825" y="3512788"/>
              <a:ext cx="0" cy="702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3" name="Google Shape;343;p26"/>
            <p:cNvSpPr/>
            <p:nvPr/>
          </p:nvSpPr>
          <p:spPr>
            <a:xfrm>
              <a:off x="1956025" y="2607956"/>
              <a:ext cx="1371600" cy="365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Hash function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1956025" y="3636306"/>
              <a:ext cx="1371600" cy="365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Modulo length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5" name="Google Shape;345;p26"/>
          <p:cNvGrpSpPr/>
          <p:nvPr/>
        </p:nvGrpSpPr>
        <p:grpSpPr>
          <a:xfrm>
            <a:off x="4194300" y="1975375"/>
            <a:ext cx="3648300" cy="2664900"/>
            <a:chOff x="4629375" y="1975375"/>
            <a:chExt cx="3648300" cy="2664900"/>
          </a:xfrm>
        </p:grpSpPr>
        <p:sp>
          <p:nvSpPr>
            <p:cNvPr id="346" name="Google Shape;346;p26"/>
            <p:cNvSpPr/>
            <p:nvPr/>
          </p:nvSpPr>
          <p:spPr>
            <a:xfrm>
              <a:off x="4691050" y="1975375"/>
              <a:ext cx="3051000" cy="2664900"/>
            </a:xfrm>
            <a:prstGeom prst="roundRect">
              <a:avLst>
                <a:gd fmla="val 5293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5076641" y="3074253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5076641" y="3308635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349" name="Google Shape;349;p26"/>
            <p:cNvGrpSpPr/>
            <p:nvPr/>
          </p:nvGrpSpPr>
          <p:grpSpPr>
            <a:xfrm>
              <a:off x="5076641" y="2846048"/>
              <a:ext cx="335400" cy="237000"/>
              <a:chOff x="1911775" y="4636234"/>
              <a:chExt cx="335400" cy="237000"/>
            </a:xfrm>
          </p:grpSpPr>
          <p:sp>
            <p:nvSpPr>
              <p:cNvPr id="350" name="Google Shape;350;p26"/>
              <p:cNvSpPr/>
              <p:nvPr/>
            </p:nvSpPr>
            <p:spPr>
              <a:xfrm>
                <a:off x="1911775" y="4636234"/>
                <a:ext cx="335400" cy="237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351" name="Google Shape;351;p26"/>
              <p:cNvCxnSpPr/>
              <p:nvPr/>
            </p:nvCxnSpPr>
            <p:spPr>
              <a:xfrm flipH="1" rot="10800000">
                <a:off x="1912534" y="4664508"/>
                <a:ext cx="333900" cy="192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2" name="Google Shape;352;p26"/>
            <p:cNvGrpSpPr/>
            <p:nvPr/>
          </p:nvGrpSpPr>
          <p:grpSpPr>
            <a:xfrm>
              <a:off x="5076641" y="2612193"/>
              <a:ext cx="335400" cy="237000"/>
              <a:chOff x="1911775" y="4636234"/>
              <a:chExt cx="335400" cy="237000"/>
            </a:xfrm>
          </p:grpSpPr>
          <p:sp>
            <p:nvSpPr>
              <p:cNvPr id="353" name="Google Shape;353;p26"/>
              <p:cNvSpPr/>
              <p:nvPr/>
            </p:nvSpPr>
            <p:spPr>
              <a:xfrm>
                <a:off x="1911775" y="4636234"/>
                <a:ext cx="335400" cy="237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354" name="Google Shape;354;p26"/>
              <p:cNvCxnSpPr/>
              <p:nvPr/>
            </p:nvCxnSpPr>
            <p:spPr>
              <a:xfrm flipH="1" rot="10800000">
                <a:off x="1912534" y="4664508"/>
                <a:ext cx="333900" cy="192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5" name="Google Shape;355;p26"/>
            <p:cNvGrpSpPr/>
            <p:nvPr/>
          </p:nvGrpSpPr>
          <p:grpSpPr>
            <a:xfrm>
              <a:off x="5076641" y="2371769"/>
              <a:ext cx="335400" cy="237000"/>
              <a:chOff x="1911775" y="4636234"/>
              <a:chExt cx="335400" cy="237000"/>
            </a:xfrm>
          </p:grpSpPr>
          <p:sp>
            <p:nvSpPr>
              <p:cNvPr id="356" name="Google Shape;356;p26"/>
              <p:cNvSpPr/>
              <p:nvPr/>
            </p:nvSpPr>
            <p:spPr>
              <a:xfrm>
                <a:off x="1911775" y="4636234"/>
                <a:ext cx="335400" cy="237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357" name="Google Shape;357;p26"/>
              <p:cNvCxnSpPr/>
              <p:nvPr/>
            </p:nvCxnSpPr>
            <p:spPr>
              <a:xfrm flipH="1" rot="10800000">
                <a:off x="1912534" y="4664508"/>
                <a:ext cx="333900" cy="192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58" name="Google Shape;358;p26"/>
            <p:cNvSpPr/>
            <p:nvPr/>
          </p:nvSpPr>
          <p:spPr>
            <a:xfrm>
              <a:off x="5076641" y="213791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9" name="Google Shape;359;p26"/>
            <p:cNvSpPr txBox="1"/>
            <p:nvPr/>
          </p:nvSpPr>
          <p:spPr>
            <a:xfrm>
              <a:off x="4629375" y="2090500"/>
              <a:ext cx="438600" cy="251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9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5076641" y="4012301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361" name="Google Shape;361;p26"/>
            <p:cNvGrpSpPr/>
            <p:nvPr/>
          </p:nvGrpSpPr>
          <p:grpSpPr>
            <a:xfrm>
              <a:off x="5076641" y="3772272"/>
              <a:ext cx="335400" cy="449774"/>
              <a:chOff x="1911775" y="4636234"/>
              <a:chExt cx="335400" cy="449774"/>
            </a:xfrm>
          </p:grpSpPr>
          <p:sp>
            <p:nvSpPr>
              <p:cNvPr id="362" name="Google Shape;362;p26"/>
              <p:cNvSpPr/>
              <p:nvPr/>
            </p:nvSpPr>
            <p:spPr>
              <a:xfrm>
                <a:off x="1911775" y="4636234"/>
                <a:ext cx="335400" cy="237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363" name="Google Shape;363;p26"/>
              <p:cNvCxnSpPr/>
              <p:nvPr/>
            </p:nvCxnSpPr>
            <p:spPr>
              <a:xfrm flipH="1" rot="10800000">
                <a:off x="1912534" y="4893108"/>
                <a:ext cx="333900" cy="192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64" name="Google Shape;364;p26"/>
            <p:cNvGrpSpPr/>
            <p:nvPr/>
          </p:nvGrpSpPr>
          <p:grpSpPr>
            <a:xfrm>
              <a:off x="5076641" y="3538417"/>
              <a:ext cx="335400" cy="237000"/>
              <a:chOff x="1911775" y="4636234"/>
              <a:chExt cx="335400" cy="237000"/>
            </a:xfrm>
          </p:grpSpPr>
          <p:sp>
            <p:nvSpPr>
              <p:cNvPr id="365" name="Google Shape;365;p26"/>
              <p:cNvSpPr/>
              <p:nvPr/>
            </p:nvSpPr>
            <p:spPr>
              <a:xfrm>
                <a:off x="1911775" y="4636234"/>
                <a:ext cx="335400" cy="237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366" name="Google Shape;366;p26"/>
              <p:cNvCxnSpPr/>
              <p:nvPr/>
            </p:nvCxnSpPr>
            <p:spPr>
              <a:xfrm flipH="1" rot="10800000">
                <a:off x="1912534" y="4664508"/>
                <a:ext cx="333900" cy="192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67" name="Google Shape;367;p26"/>
            <p:cNvCxnSpPr>
              <a:endCxn id="368" idx="1"/>
            </p:cNvCxnSpPr>
            <p:nvPr/>
          </p:nvCxnSpPr>
          <p:spPr>
            <a:xfrm flipH="1" rot="10800000">
              <a:off x="5232150" y="3902200"/>
              <a:ext cx="378000" cy="2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9" name="Google Shape;369;p26"/>
            <p:cNvSpPr/>
            <p:nvPr/>
          </p:nvSpPr>
          <p:spPr>
            <a:xfrm>
              <a:off x="5076641" y="4246683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0" name="Google Shape;370;p26"/>
            <p:cNvCxnSpPr>
              <a:endCxn id="371" idx="1"/>
            </p:cNvCxnSpPr>
            <p:nvPr/>
          </p:nvCxnSpPr>
          <p:spPr>
            <a:xfrm>
              <a:off x="5241450" y="4362149"/>
              <a:ext cx="368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2" name="Google Shape;372;p26"/>
            <p:cNvCxnSpPr>
              <a:endCxn id="373" idx="1"/>
            </p:cNvCxnSpPr>
            <p:nvPr/>
          </p:nvCxnSpPr>
          <p:spPr>
            <a:xfrm flipH="1" rot="10800000">
              <a:off x="5241449" y="2256425"/>
              <a:ext cx="368700" cy="4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8" name="Google Shape;368;p26"/>
            <p:cNvSpPr/>
            <p:nvPr/>
          </p:nvSpPr>
          <p:spPr>
            <a:xfrm>
              <a:off x="5610150" y="3783700"/>
              <a:ext cx="744900" cy="237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bee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5610149" y="2129225"/>
              <a:ext cx="555900" cy="2544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抱抱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5610150" y="4243649"/>
              <a:ext cx="744900" cy="237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están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6705150" y="3776350"/>
              <a:ext cx="744900" cy="2544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doc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5" name="Google Shape;375;p26"/>
            <p:cNvCxnSpPr>
              <a:endCxn id="374" idx="1"/>
            </p:cNvCxnSpPr>
            <p:nvPr/>
          </p:nvCxnSpPr>
          <p:spPr>
            <a:xfrm>
              <a:off x="6355050" y="3902050"/>
              <a:ext cx="350100" cy="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6" name="Google Shape;376;p26"/>
            <p:cNvCxnSpPr>
              <a:endCxn id="377" idx="1"/>
            </p:cNvCxnSpPr>
            <p:nvPr/>
          </p:nvCxnSpPr>
          <p:spPr>
            <a:xfrm flipH="1" rot="10800000">
              <a:off x="5218801" y="3193825"/>
              <a:ext cx="378000" cy="2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7" name="Google Shape;377;p26"/>
            <p:cNvSpPr/>
            <p:nvPr/>
          </p:nvSpPr>
          <p:spPr>
            <a:xfrm>
              <a:off x="5596801" y="3075325"/>
              <a:ext cx="744900" cy="237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الطبيعة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6705150" y="4243649"/>
              <a:ext cx="744900" cy="237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शानदार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9" name="Google Shape;379;p26"/>
            <p:cNvCxnSpPr>
              <a:stCxn id="371" idx="3"/>
              <a:endCxn id="378" idx="1"/>
            </p:cNvCxnSpPr>
            <p:nvPr/>
          </p:nvCxnSpPr>
          <p:spPr>
            <a:xfrm>
              <a:off x="6355050" y="4362149"/>
              <a:ext cx="350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80" name="Google Shape;380;p26"/>
            <p:cNvCxnSpPr/>
            <p:nvPr/>
          </p:nvCxnSpPr>
          <p:spPr>
            <a:xfrm flipH="1" rot="10800000">
              <a:off x="5077400" y="3328379"/>
              <a:ext cx="333900" cy="19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1" name="Google Shape;381;p26"/>
            <p:cNvSpPr/>
            <p:nvPr/>
          </p:nvSpPr>
          <p:spPr>
            <a:xfrm>
              <a:off x="6490949" y="2131625"/>
              <a:ext cx="555900" cy="2544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포옹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2" name="Google Shape;382;p26"/>
            <p:cNvCxnSpPr>
              <a:endCxn id="381" idx="1"/>
            </p:cNvCxnSpPr>
            <p:nvPr/>
          </p:nvCxnSpPr>
          <p:spPr>
            <a:xfrm>
              <a:off x="6166049" y="2258825"/>
              <a:ext cx="324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3" name="Google Shape;383;p26"/>
            <p:cNvSpPr/>
            <p:nvPr/>
          </p:nvSpPr>
          <p:spPr>
            <a:xfrm>
              <a:off x="7180275" y="3012644"/>
              <a:ext cx="1097400" cy="365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Hash table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Runtime</a:t>
            </a:r>
            <a:endParaRPr/>
          </a:p>
        </p:txBody>
      </p:sp>
      <p:sp>
        <p:nvSpPr>
          <p:cNvPr id="389" name="Google Shape;389;p27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Good news</a:t>
            </a:r>
            <a:r>
              <a:rPr lang="en"/>
              <a:t>. We use way less memory and support any String.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Bad news</a:t>
            </a:r>
            <a:r>
              <a:rPr lang="en"/>
              <a:t>. Worst case runtime is now Θ(Q), where Q is the length of the longest list.</a:t>
            </a:r>
            <a:endParaRPr/>
          </a:p>
        </p:txBody>
      </p:sp>
      <p:sp>
        <p:nvSpPr>
          <p:cNvPr id="390" name="Google Shape;39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1" name="Google Shape;391;p27"/>
          <p:cNvGraphicFramePr/>
          <p:nvPr/>
        </p:nvGraphicFramePr>
        <p:xfrm>
          <a:off x="4278275" y="246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{D01816A3-D60C-488C-83E2-EA2ABD194EF8}</a:tableStyleId>
              </a:tblPr>
              <a:tblGrid>
                <a:gridCol w="1833925"/>
                <a:gridCol w="1287300"/>
                <a:gridCol w="1359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 case time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contains(x)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add(x)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Bushy BSTs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DataIndexedSet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Separate Chaining Hash Table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Θ(Q)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Θ(Q)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92" name="Google Shape;392;p27"/>
          <p:cNvGrpSpPr/>
          <p:nvPr/>
        </p:nvGrpSpPr>
        <p:grpSpPr>
          <a:xfrm>
            <a:off x="385150" y="2841387"/>
            <a:ext cx="3435915" cy="1208537"/>
            <a:chOff x="455775" y="2465825"/>
            <a:chExt cx="3435915" cy="1208537"/>
          </a:xfrm>
        </p:grpSpPr>
        <p:sp>
          <p:nvSpPr>
            <p:cNvPr id="393" name="Google Shape;393;p27"/>
            <p:cNvSpPr/>
            <p:nvPr/>
          </p:nvSpPr>
          <p:spPr>
            <a:xfrm>
              <a:off x="738250" y="2954242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308500" y="342098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738250" y="3416302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96" name="Google Shape;396;p27"/>
            <p:cNvCxnSpPr>
              <a:endCxn id="394" idx="1"/>
            </p:cNvCxnSpPr>
            <p:nvPr/>
          </p:nvCxnSpPr>
          <p:spPr>
            <a:xfrm>
              <a:off x="931100" y="3540985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7" name="Google Shape;397;p27"/>
            <p:cNvSpPr/>
            <p:nvPr/>
          </p:nvSpPr>
          <p:spPr>
            <a:xfrm>
              <a:off x="738250" y="3188097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738250" y="2713818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738250" y="2479963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308500" y="3183124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1" name="Google Shape;401;p27"/>
            <p:cNvCxnSpPr>
              <a:endCxn id="400" idx="1"/>
            </p:cNvCxnSpPr>
            <p:nvPr/>
          </p:nvCxnSpPr>
          <p:spPr>
            <a:xfrm>
              <a:off x="931100" y="3303124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2" name="Google Shape;402;p27"/>
            <p:cNvSpPr/>
            <p:nvPr/>
          </p:nvSpPr>
          <p:spPr>
            <a:xfrm>
              <a:off x="1308500" y="2940308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3" name="Google Shape;403;p27"/>
            <p:cNvCxnSpPr>
              <a:endCxn id="402" idx="1"/>
            </p:cNvCxnSpPr>
            <p:nvPr/>
          </p:nvCxnSpPr>
          <p:spPr>
            <a:xfrm>
              <a:off x="931100" y="3060308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4" name="Google Shape;404;p27"/>
            <p:cNvSpPr/>
            <p:nvPr/>
          </p:nvSpPr>
          <p:spPr>
            <a:xfrm>
              <a:off x="1308500" y="269749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5" name="Google Shape;405;p27"/>
            <p:cNvCxnSpPr>
              <a:endCxn id="404" idx="1"/>
            </p:cNvCxnSpPr>
            <p:nvPr/>
          </p:nvCxnSpPr>
          <p:spPr>
            <a:xfrm>
              <a:off x="931100" y="281749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6" name="Google Shape;406;p27"/>
            <p:cNvSpPr/>
            <p:nvPr/>
          </p:nvSpPr>
          <p:spPr>
            <a:xfrm>
              <a:off x="1308500" y="246582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7" name="Google Shape;407;p27"/>
            <p:cNvCxnSpPr>
              <a:endCxn id="406" idx="1"/>
            </p:cNvCxnSpPr>
            <p:nvPr/>
          </p:nvCxnSpPr>
          <p:spPr>
            <a:xfrm>
              <a:off x="931100" y="2585825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08" name="Google Shape;408;p27"/>
            <p:cNvSpPr/>
            <p:nvPr/>
          </p:nvSpPr>
          <p:spPr>
            <a:xfrm>
              <a:off x="3100640" y="3193060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3640290" y="3183595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3100640" y="2950244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3100766" y="2707428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2" name="Google Shape;412;p27"/>
            <p:cNvCxnSpPr>
              <a:stCxn id="413" idx="3"/>
              <a:endCxn id="411" idx="1"/>
            </p:cNvCxnSpPr>
            <p:nvPr/>
          </p:nvCxnSpPr>
          <p:spPr>
            <a:xfrm>
              <a:off x="2850641" y="2830869"/>
              <a:ext cx="250200" cy="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4" name="Google Shape;414;p27"/>
            <p:cNvCxnSpPr>
              <a:stCxn id="415" idx="3"/>
              <a:endCxn id="410" idx="1"/>
            </p:cNvCxnSpPr>
            <p:nvPr/>
          </p:nvCxnSpPr>
          <p:spPr>
            <a:xfrm>
              <a:off x="2850641" y="3073685"/>
              <a:ext cx="249900" cy="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6" name="Google Shape;416;p27"/>
            <p:cNvCxnSpPr>
              <a:stCxn id="417" idx="3"/>
              <a:endCxn id="408" idx="1"/>
            </p:cNvCxnSpPr>
            <p:nvPr/>
          </p:nvCxnSpPr>
          <p:spPr>
            <a:xfrm>
              <a:off x="2850641" y="3316502"/>
              <a:ext cx="249900" cy="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8" name="Google Shape;418;p27"/>
            <p:cNvCxnSpPr>
              <a:endCxn id="409" idx="1"/>
            </p:cNvCxnSpPr>
            <p:nvPr/>
          </p:nvCxnSpPr>
          <p:spPr>
            <a:xfrm>
              <a:off x="3351990" y="3307645"/>
              <a:ext cx="288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9" name="Google Shape;419;p27"/>
            <p:cNvSpPr txBox="1"/>
            <p:nvPr/>
          </p:nvSpPr>
          <p:spPr>
            <a:xfrm>
              <a:off x="455775" y="2479975"/>
              <a:ext cx="288300" cy="11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1954169" y="342098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1" name="Google Shape;421;p27"/>
            <p:cNvCxnSpPr>
              <a:stCxn id="394" idx="3"/>
              <a:endCxn id="420" idx="1"/>
            </p:cNvCxnSpPr>
            <p:nvPr/>
          </p:nvCxnSpPr>
          <p:spPr>
            <a:xfrm>
              <a:off x="1559900" y="3540985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2" name="Google Shape;422;p27"/>
            <p:cNvSpPr/>
            <p:nvPr/>
          </p:nvSpPr>
          <p:spPr>
            <a:xfrm>
              <a:off x="1954169" y="3183124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3" name="Google Shape;423;p27"/>
            <p:cNvCxnSpPr>
              <a:stCxn id="400" idx="3"/>
              <a:endCxn id="422" idx="1"/>
            </p:cNvCxnSpPr>
            <p:nvPr/>
          </p:nvCxnSpPr>
          <p:spPr>
            <a:xfrm>
              <a:off x="1559900" y="3303124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4" name="Google Shape;424;p27"/>
            <p:cNvSpPr/>
            <p:nvPr/>
          </p:nvSpPr>
          <p:spPr>
            <a:xfrm>
              <a:off x="1954169" y="2940308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5" name="Google Shape;425;p27"/>
            <p:cNvCxnSpPr>
              <a:stCxn id="402" idx="3"/>
              <a:endCxn id="424" idx="1"/>
            </p:cNvCxnSpPr>
            <p:nvPr/>
          </p:nvCxnSpPr>
          <p:spPr>
            <a:xfrm>
              <a:off x="1559900" y="3060308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6" name="Google Shape;426;p27"/>
            <p:cNvSpPr/>
            <p:nvPr/>
          </p:nvSpPr>
          <p:spPr>
            <a:xfrm>
              <a:off x="1954169" y="269749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7" name="Google Shape;427;p27"/>
            <p:cNvCxnSpPr>
              <a:stCxn id="404" idx="3"/>
              <a:endCxn id="426" idx="1"/>
            </p:cNvCxnSpPr>
            <p:nvPr/>
          </p:nvCxnSpPr>
          <p:spPr>
            <a:xfrm>
              <a:off x="1559900" y="2817492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28" name="Google Shape;428;p27"/>
            <p:cNvSpPr/>
            <p:nvPr/>
          </p:nvSpPr>
          <p:spPr>
            <a:xfrm>
              <a:off x="1954169" y="246582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9" name="Google Shape;429;p27"/>
            <p:cNvCxnSpPr>
              <a:stCxn id="406" idx="3"/>
              <a:endCxn id="428" idx="1"/>
            </p:cNvCxnSpPr>
            <p:nvPr/>
          </p:nvCxnSpPr>
          <p:spPr>
            <a:xfrm>
              <a:off x="1559900" y="2585825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0" name="Google Shape;430;p27"/>
            <p:cNvSpPr/>
            <p:nvPr/>
          </p:nvSpPr>
          <p:spPr>
            <a:xfrm>
              <a:off x="2599241" y="343436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1" name="Google Shape;431;p27"/>
            <p:cNvCxnSpPr/>
            <p:nvPr/>
          </p:nvCxnSpPr>
          <p:spPr>
            <a:xfrm>
              <a:off x="2207864" y="355436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7" name="Google Shape;417;p27"/>
            <p:cNvSpPr/>
            <p:nvPr/>
          </p:nvSpPr>
          <p:spPr>
            <a:xfrm>
              <a:off x="2599241" y="319650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2" name="Google Shape;432;p27"/>
            <p:cNvCxnSpPr/>
            <p:nvPr/>
          </p:nvCxnSpPr>
          <p:spPr>
            <a:xfrm>
              <a:off x="2207864" y="331650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5" name="Google Shape;415;p27"/>
            <p:cNvSpPr/>
            <p:nvPr/>
          </p:nvSpPr>
          <p:spPr>
            <a:xfrm>
              <a:off x="2599241" y="295368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3" name="Google Shape;433;p27"/>
            <p:cNvCxnSpPr/>
            <p:nvPr/>
          </p:nvCxnSpPr>
          <p:spPr>
            <a:xfrm>
              <a:off x="2207864" y="3073685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3" name="Google Shape;413;p27"/>
            <p:cNvSpPr/>
            <p:nvPr/>
          </p:nvSpPr>
          <p:spPr>
            <a:xfrm>
              <a:off x="2599241" y="2710869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4" name="Google Shape;434;p27"/>
            <p:cNvCxnSpPr/>
            <p:nvPr/>
          </p:nvCxnSpPr>
          <p:spPr>
            <a:xfrm>
              <a:off x="2207864" y="2830869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5" name="Google Shape;435;p27"/>
            <p:cNvSpPr/>
            <p:nvPr/>
          </p:nvSpPr>
          <p:spPr>
            <a:xfrm>
              <a:off x="2599241" y="247920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6" name="Google Shape;436;p27"/>
            <p:cNvCxnSpPr/>
            <p:nvPr/>
          </p:nvCxnSpPr>
          <p:spPr>
            <a:xfrm>
              <a:off x="2207864" y="259920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hash table with 5 buckets, give the order of growth of Q, the length of the longest list, with respect to N, the total size.</a:t>
            </a:r>
            <a:endParaRPr/>
          </a:p>
        </p:txBody>
      </p:sp>
      <p:sp>
        <p:nvSpPr>
          <p:cNvPr id="442" name="Google Shape;44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3" name="Google Shape;4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Runtime</a:t>
            </a:r>
            <a:endParaRPr/>
          </a:p>
        </p:txBody>
      </p:sp>
      <p:sp>
        <p:nvSpPr>
          <p:cNvPr id="449" name="Google Shape;449;p29"/>
          <p:cNvSpPr txBox="1"/>
          <p:nvPr>
            <p:ph idx="1" type="body"/>
          </p:nvPr>
        </p:nvSpPr>
        <p:spPr>
          <a:xfrm>
            <a:off x="311700" y="1152475"/>
            <a:ext cx="8520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case</a:t>
            </a:r>
            <a:r>
              <a:rPr lang="en"/>
              <a:t>. All items are distributed evenly across 5 buckets, so Q ~ N / 5.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Worst case</a:t>
            </a:r>
            <a:r>
              <a:rPr lang="en"/>
              <a:t>. All items collide in a single bucket, so Q = 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Overall</a:t>
            </a:r>
            <a:r>
              <a:rPr lang="en"/>
              <a:t>. Q ∈ Θ(N)</a:t>
            </a:r>
            <a:endParaRPr/>
          </a:p>
        </p:txBody>
      </p:sp>
      <p:sp>
        <p:nvSpPr>
          <p:cNvPr id="450" name="Google Shape;45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1" name="Google Shape;451;p29"/>
          <p:cNvGraphicFramePr/>
          <p:nvPr/>
        </p:nvGraphicFramePr>
        <p:xfrm>
          <a:off x="4278275" y="246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{D01816A3-D60C-488C-83E2-EA2ABD194EF8}</a:tableStyleId>
              </a:tblPr>
              <a:tblGrid>
                <a:gridCol w="1833925"/>
                <a:gridCol w="1287300"/>
                <a:gridCol w="1359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 case time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contains(x)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add(x)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Bushy BSTs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DataIndexedSet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Separate Chaining Hash Table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Θ(Q)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Θ(Q)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452" name="Google Shape;452;p29"/>
          <p:cNvGrpSpPr/>
          <p:nvPr/>
        </p:nvGrpSpPr>
        <p:grpSpPr>
          <a:xfrm>
            <a:off x="385150" y="2841387"/>
            <a:ext cx="3435915" cy="1208537"/>
            <a:chOff x="455775" y="2465825"/>
            <a:chExt cx="3435915" cy="1208537"/>
          </a:xfrm>
        </p:grpSpPr>
        <p:sp>
          <p:nvSpPr>
            <p:cNvPr id="453" name="Google Shape;453;p29"/>
            <p:cNvSpPr/>
            <p:nvPr/>
          </p:nvSpPr>
          <p:spPr>
            <a:xfrm>
              <a:off x="738250" y="2954242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308500" y="342098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738250" y="3416302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56" name="Google Shape;456;p29"/>
            <p:cNvCxnSpPr>
              <a:endCxn id="454" idx="1"/>
            </p:cNvCxnSpPr>
            <p:nvPr/>
          </p:nvCxnSpPr>
          <p:spPr>
            <a:xfrm>
              <a:off x="931100" y="3540985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7" name="Google Shape;457;p29"/>
            <p:cNvSpPr/>
            <p:nvPr/>
          </p:nvSpPr>
          <p:spPr>
            <a:xfrm>
              <a:off x="738250" y="3188097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738250" y="2713818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738250" y="2479963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1308500" y="3183124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1" name="Google Shape;461;p29"/>
            <p:cNvCxnSpPr>
              <a:endCxn id="460" idx="1"/>
            </p:cNvCxnSpPr>
            <p:nvPr/>
          </p:nvCxnSpPr>
          <p:spPr>
            <a:xfrm>
              <a:off x="931100" y="3303124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2" name="Google Shape;462;p29"/>
            <p:cNvSpPr/>
            <p:nvPr/>
          </p:nvSpPr>
          <p:spPr>
            <a:xfrm>
              <a:off x="1308500" y="2940308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3" name="Google Shape;463;p29"/>
            <p:cNvCxnSpPr>
              <a:endCxn id="462" idx="1"/>
            </p:cNvCxnSpPr>
            <p:nvPr/>
          </p:nvCxnSpPr>
          <p:spPr>
            <a:xfrm>
              <a:off x="931100" y="3060308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4" name="Google Shape;464;p29"/>
            <p:cNvSpPr/>
            <p:nvPr/>
          </p:nvSpPr>
          <p:spPr>
            <a:xfrm>
              <a:off x="1308500" y="269749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5" name="Google Shape;465;p29"/>
            <p:cNvCxnSpPr>
              <a:endCxn id="464" idx="1"/>
            </p:cNvCxnSpPr>
            <p:nvPr/>
          </p:nvCxnSpPr>
          <p:spPr>
            <a:xfrm>
              <a:off x="931100" y="281749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6" name="Google Shape;466;p29"/>
            <p:cNvSpPr/>
            <p:nvPr/>
          </p:nvSpPr>
          <p:spPr>
            <a:xfrm>
              <a:off x="1308500" y="246582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7" name="Google Shape;467;p29"/>
            <p:cNvCxnSpPr>
              <a:endCxn id="466" idx="1"/>
            </p:cNvCxnSpPr>
            <p:nvPr/>
          </p:nvCxnSpPr>
          <p:spPr>
            <a:xfrm>
              <a:off x="931100" y="2585825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8" name="Google Shape;468;p29"/>
            <p:cNvSpPr/>
            <p:nvPr/>
          </p:nvSpPr>
          <p:spPr>
            <a:xfrm>
              <a:off x="3100640" y="3193060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3640290" y="3183595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3100640" y="2950244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3100766" y="2707428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2" name="Google Shape;472;p29"/>
            <p:cNvCxnSpPr>
              <a:stCxn id="473" idx="3"/>
              <a:endCxn id="471" idx="1"/>
            </p:cNvCxnSpPr>
            <p:nvPr/>
          </p:nvCxnSpPr>
          <p:spPr>
            <a:xfrm>
              <a:off x="2850641" y="2830869"/>
              <a:ext cx="250200" cy="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4" name="Google Shape;474;p29"/>
            <p:cNvCxnSpPr>
              <a:stCxn id="475" idx="3"/>
              <a:endCxn id="470" idx="1"/>
            </p:cNvCxnSpPr>
            <p:nvPr/>
          </p:nvCxnSpPr>
          <p:spPr>
            <a:xfrm>
              <a:off x="2850641" y="3073685"/>
              <a:ext cx="249900" cy="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6" name="Google Shape;476;p29"/>
            <p:cNvCxnSpPr>
              <a:stCxn id="477" idx="3"/>
              <a:endCxn id="468" idx="1"/>
            </p:cNvCxnSpPr>
            <p:nvPr/>
          </p:nvCxnSpPr>
          <p:spPr>
            <a:xfrm>
              <a:off x="2850641" y="3316502"/>
              <a:ext cx="249900" cy="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78" name="Google Shape;478;p29"/>
            <p:cNvCxnSpPr>
              <a:endCxn id="469" idx="1"/>
            </p:cNvCxnSpPr>
            <p:nvPr/>
          </p:nvCxnSpPr>
          <p:spPr>
            <a:xfrm>
              <a:off x="3351990" y="3307645"/>
              <a:ext cx="288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9" name="Google Shape;479;p29"/>
            <p:cNvSpPr txBox="1"/>
            <p:nvPr/>
          </p:nvSpPr>
          <p:spPr>
            <a:xfrm>
              <a:off x="455775" y="2479975"/>
              <a:ext cx="288300" cy="11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54169" y="342098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1" name="Google Shape;481;p29"/>
            <p:cNvCxnSpPr>
              <a:stCxn id="454" idx="3"/>
              <a:endCxn id="480" idx="1"/>
            </p:cNvCxnSpPr>
            <p:nvPr/>
          </p:nvCxnSpPr>
          <p:spPr>
            <a:xfrm>
              <a:off x="1559900" y="3540985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2" name="Google Shape;482;p29"/>
            <p:cNvSpPr/>
            <p:nvPr/>
          </p:nvSpPr>
          <p:spPr>
            <a:xfrm>
              <a:off x="1954169" y="3183124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3" name="Google Shape;483;p29"/>
            <p:cNvCxnSpPr>
              <a:stCxn id="460" idx="3"/>
              <a:endCxn id="482" idx="1"/>
            </p:cNvCxnSpPr>
            <p:nvPr/>
          </p:nvCxnSpPr>
          <p:spPr>
            <a:xfrm>
              <a:off x="1559900" y="3303124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4" name="Google Shape;484;p29"/>
            <p:cNvSpPr/>
            <p:nvPr/>
          </p:nvSpPr>
          <p:spPr>
            <a:xfrm>
              <a:off x="1954169" y="2940308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5" name="Google Shape;485;p29"/>
            <p:cNvCxnSpPr>
              <a:stCxn id="462" idx="3"/>
              <a:endCxn id="484" idx="1"/>
            </p:cNvCxnSpPr>
            <p:nvPr/>
          </p:nvCxnSpPr>
          <p:spPr>
            <a:xfrm>
              <a:off x="1559900" y="3060308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6" name="Google Shape;486;p29"/>
            <p:cNvSpPr/>
            <p:nvPr/>
          </p:nvSpPr>
          <p:spPr>
            <a:xfrm>
              <a:off x="1954169" y="269749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7" name="Google Shape;487;p29"/>
            <p:cNvCxnSpPr>
              <a:stCxn id="464" idx="3"/>
              <a:endCxn id="486" idx="1"/>
            </p:cNvCxnSpPr>
            <p:nvPr/>
          </p:nvCxnSpPr>
          <p:spPr>
            <a:xfrm>
              <a:off x="1559900" y="2817492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8" name="Google Shape;488;p29"/>
            <p:cNvSpPr/>
            <p:nvPr/>
          </p:nvSpPr>
          <p:spPr>
            <a:xfrm>
              <a:off x="1954169" y="246582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9" name="Google Shape;489;p29"/>
            <p:cNvCxnSpPr>
              <a:stCxn id="466" idx="3"/>
              <a:endCxn id="488" idx="1"/>
            </p:cNvCxnSpPr>
            <p:nvPr/>
          </p:nvCxnSpPr>
          <p:spPr>
            <a:xfrm>
              <a:off x="1559900" y="2585825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0" name="Google Shape;490;p29"/>
            <p:cNvSpPr/>
            <p:nvPr/>
          </p:nvSpPr>
          <p:spPr>
            <a:xfrm>
              <a:off x="2599241" y="343436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1" name="Google Shape;491;p29"/>
            <p:cNvCxnSpPr/>
            <p:nvPr/>
          </p:nvCxnSpPr>
          <p:spPr>
            <a:xfrm>
              <a:off x="2207864" y="355436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7" name="Google Shape;477;p29"/>
            <p:cNvSpPr/>
            <p:nvPr/>
          </p:nvSpPr>
          <p:spPr>
            <a:xfrm>
              <a:off x="2599241" y="319650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2207864" y="331650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5" name="Google Shape;475;p29"/>
            <p:cNvSpPr/>
            <p:nvPr/>
          </p:nvSpPr>
          <p:spPr>
            <a:xfrm>
              <a:off x="2599241" y="295368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3" name="Google Shape;493;p29"/>
            <p:cNvCxnSpPr/>
            <p:nvPr/>
          </p:nvCxnSpPr>
          <p:spPr>
            <a:xfrm>
              <a:off x="2207864" y="3073685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3" name="Google Shape;473;p29"/>
            <p:cNvSpPr/>
            <p:nvPr/>
          </p:nvSpPr>
          <p:spPr>
            <a:xfrm>
              <a:off x="2599241" y="2710869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4" name="Google Shape;494;p29"/>
            <p:cNvCxnSpPr/>
            <p:nvPr/>
          </p:nvCxnSpPr>
          <p:spPr>
            <a:xfrm>
              <a:off x="2207864" y="2830869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5" name="Google Shape;495;p29"/>
            <p:cNvSpPr/>
            <p:nvPr/>
          </p:nvSpPr>
          <p:spPr>
            <a:xfrm>
              <a:off x="2599241" y="247920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6" name="Google Shape;496;p29"/>
            <p:cNvCxnSpPr/>
            <p:nvPr/>
          </p:nvCxnSpPr>
          <p:spPr>
            <a:xfrm>
              <a:off x="2207864" y="259920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97" name="Google Shape;497;p29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</a:t>
            </a:r>
            <a:r>
              <a:rPr lang="en"/>
              <a:t>Hash Table Runtime</a:t>
            </a:r>
            <a:endParaRPr/>
          </a:p>
        </p:txBody>
      </p:sp>
      <p:sp>
        <p:nvSpPr>
          <p:cNvPr id="503" name="Google Shape;503;p30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if items are distributed evenly, lists are of length Q = N / M. For M = 5, </a:t>
            </a:r>
            <a:r>
              <a:rPr lang="en"/>
              <a:t>Q ∈ Θ(N).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How can we improve our design to guarantee that </a:t>
            </a:r>
            <a:r>
              <a:rPr lang="en"/>
              <a:t>Q ∈ Θ(1)?</a:t>
            </a:r>
            <a:endParaRPr/>
          </a:p>
        </p:txBody>
      </p:sp>
      <p:sp>
        <p:nvSpPr>
          <p:cNvPr id="504" name="Google Shape;50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05" name="Google Shape;505;p30"/>
          <p:cNvGraphicFramePr/>
          <p:nvPr/>
        </p:nvGraphicFramePr>
        <p:xfrm>
          <a:off x="4278275" y="246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{D01816A3-D60C-488C-83E2-EA2ABD194EF8}</a:tableStyleId>
              </a:tblPr>
              <a:tblGrid>
                <a:gridCol w="1833925"/>
                <a:gridCol w="1287300"/>
                <a:gridCol w="1359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 case time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contains(x)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add(x)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Bushy BSTs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DataIndexedSet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Separate Chaining Hash Table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Θ(Q)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Θ(Q)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506" name="Google Shape;506;p30"/>
          <p:cNvGrpSpPr/>
          <p:nvPr/>
        </p:nvGrpSpPr>
        <p:grpSpPr>
          <a:xfrm>
            <a:off x="385150" y="2841387"/>
            <a:ext cx="3435915" cy="1208537"/>
            <a:chOff x="455775" y="2465825"/>
            <a:chExt cx="3435915" cy="1208537"/>
          </a:xfrm>
        </p:grpSpPr>
        <p:sp>
          <p:nvSpPr>
            <p:cNvPr id="507" name="Google Shape;507;p30"/>
            <p:cNvSpPr/>
            <p:nvPr/>
          </p:nvSpPr>
          <p:spPr>
            <a:xfrm>
              <a:off x="738250" y="2954242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1308500" y="342098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738250" y="3416302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10" name="Google Shape;510;p30"/>
            <p:cNvCxnSpPr>
              <a:endCxn id="508" idx="1"/>
            </p:cNvCxnSpPr>
            <p:nvPr/>
          </p:nvCxnSpPr>
          <p:spPr>
            <a:xfrm>
              <a:off x="931100" y="3540985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1" name="Google Shape;511;p30"/>
            <p:cNvSpPr/>
            <p:nvPr/>
          </p:nvSpPr>
          <p:spPr>
            <a:xfrm>
              <a:off x="738250" y="3188097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738250" y="2713818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738250" y="2479963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1308500" y="3183124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5" name="Google Shape;515;p30"/>
            <p:cNvCxnSpPr>
              <a:endCxn id="514" idx="1"/>
            </p:cNvCxnSpPr>
            <p:nvPr/>
          </p:nvCxnSpPr>
          <p:spPr>
            <a:xfrm>
              <a:off x="931100" y="3303124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6" name="Google Shape;516;p30"/>
            <p:cNvSpPr/>
            <p:nvPr/>
          </p:nvSpPr>
          <p:spPr>
            <a:xfrm>
              <a:off x="1308500" y="2940308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7" name="Google Shape;517;p30"/>
            <p:cNvCxnSpPr>
              <a:endCxn id="516" idx="1"/>
            </p:cNvCxnSpPr>
            <p:nvPr/>
          </p:nvCxnSpPr>
          <p:spPr>
            <a:xfrm>
              <a:off x="931100" y="3060308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18" name="Google Shape;518;p30"/>
            <p:cNvSpPr/>
            <p:nvPr/>
          </p:nvSpPr>
          <p:spPr>
            <a:xfrm>
              <a:off x="1308500" y="269749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9" name="Google Shape;519;p30"/>
            <p:cNvCxnSpPr>
              <a:endCxn id="518" idx="1"/>
            </p:cNvCxnSpPr>
            <p:nvPr/>
          </p:nvCxnSpPr>
          <p:spPr>
            <a:xfrm>
              <a:off x="931100" y="281749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0" name="Google Shape;520;p30"/>
            <p:cNvSpPr/>
            <p:nvPr/>
          </p:nvSpPr>
          <p:spPr>
            <a:xfrm>
              <a:off x="1308500" y="246582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1" name="Google Shape;521;p30"/>
            <p:cNvCxnSpPr>
              <a:endCxn id="520" idx="1"/>
            </p:cNvCxnSpPr>
            <p:nvPr/>
          </p:nvCxnSpPr>
          <p:spPr>
            <a:xfrm>
              <a:off x="931100" y="2585825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2" name="Google Shape;522;p30"/>
            <p:cNvSpPr/>
            <p:nvPr/>
          </p:nvSpPr>
          <p:spPr>
            <a:xfrm>
              <a:off x="3100640" y="3193060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640290" y="3183595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100640" y="2950244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3100766" y="2707428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6" name="Google Shape;526;p30"/>
            <p:cNvCxnSpPr>
              <a:stCxn id="527" idx="3"/>
              <a:endCxn id="525" idx="1"/>
            </p:cNvCxnSpPr>
            <p:nvPr/>
          </p:nvCxnSpPr>
          <p:spPr>
            <a:xfrm>
              <a:off x="2850641" y="2830869"/>
              <a:ext cx="250200" cy="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28" name="Google Shape;528;p30"/>
            <p:cNvCxnSpPr>
              <a:stCxn id="529" idx="3"/>
              <a:endCxn id="524" idx="1"/>
            </p:cNvCxnSpPr>
            <p:nvPr/>
          </p:nvCxnSpPr>
          <p:spPr>
            <a:xfrm>
              <a:off x="2850641" y="3073685"/>
              <a:ext cx="249900" cy="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0" name="Google Shape;530;p30"/>
            <p:cNvCxnSpPr>
              <a:stCxn id="531" idx="3"/>
              <a:endCxn id="522" idx="1"/>
            </p:cNvCxnSpPr>
            <p:nvPr/>
          </p:nvCxnSpPr>
          <p:spPr>
            <a:xfrm>
              <a:off x="2850641" y="3316502"/>
              <a:ext cx="249900" cy="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2" name="Google Shape;532;p30"/>
            <p:cNvCxnSpPr>
              <a:endCxn id="523" idx="1"/>
            </p:cNvCxnSpPr>
            <p:nvPr/>
          </p:nvCxnSpPr>
          <p:spPr>
            <a:xfrm>
              <a:off x="3351990" y="3307645"/>
              <a:ext cx="288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3" name="Google Shape;533;p30"/>
            <p:cNvSpPr txBox="1"/>
            <p:nvPr/>
          </p:nvSpPr>
          <p:spPr>
            <a:xfrm>
              <a:off x="455775" y="2479975"/>
              <a:ext cx="288300" cy="11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1954169" y="342098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5" name="Google Shape;535;p30"/>
            <p:cNvCxnSpPr>
              <a:stCxn id="508" idx="3"/>
              <a:endCxn id="534" idx="1"/>
            </p:cNvCxnSpPr>
            <p:nvPr/>
          </p:nvCxnSpPr>
          <p:spPr>
            <a:xfrm>
              <a:off x="1559900" y="3540985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6" name="Google Shape;536;p30"/>
            <p:cNvSpPr/>
            <p:nvPr/>
          </p:nvSpPr>
          <p:spPr>
            <a:xfrm>
              <a:off x="1954169" y="3183124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7" name="Google Shape;537;p30"/>
            <p:cNvCxnSpPr>
              <a:stCxn id="514" idx="3"/>
              <a:endCxn id="536" idx="1"/>
            </p:cNvCxnSpPr>
            <p:nvPr/>
          </p:nvCxnSpPr>
          <p:spPr>
            <a:xfrm>
              <a:off x="1559900" y="3303124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8" name="Google Shape;538;p30"/>
            <p:cNvSpPr/>
            <p:nvPr/>
          </p:nvSpPr>
          <p:spPr>
            <a:xfrm>
              <a:off x="1954169" y="2940308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9" name="Google Shape;539;p30"/>
            <p:cNvCxnSpPr>
              <a:stCxn id="516" idx="3"/>
              <a:endCxn id="538" idx="1"/>
            </p:cNvCxnSpPr>
            <p:nvPr/>
          </p:nvCxnSpPr>
          <p:spPr>
            <a:xfrm>
              <a:off x="1559900" y="3060308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0" name="Google Shape;540;p30"/>
            <p:cNvSpPr/>
            <p:nvPr/>
          </p:nvSpPr>
          <p:spPr>
            <a:xfrm>
              <a:off x="1954169" y="269749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1" name="Google Shape;541;p30"/>
            <p:cNvCxnSpPr>
              <a:stCxn id="518" idx="3"/>
              <a:endCxn id="540" idx="1"/>
            </p:cNvCxnSpPr>
            <p:nvPr/>
          </p:nvCxnSpPr>
          <p:spPr>
            <a:xfrm>
              <a:off x="1559900" y="2817492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2" name="Google Shape;542;p30"/>
            <p:cNvSpPr/>
            <p:nvPr/>
          </p:nvSpPr>
          <p:spPr>
            <a:xfrm>
              <a:off x="1954169" y="246582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3" name="Google Shape;543;p30"/>
            <p:cNvCxnSpPr>
              <a:stCxn id="520" idx="3"/>
              <a:endCxn id="542" idx="1"/>
            </p:cNvCxnSpPr>
            <p:nvPr/>
          </p:nvCxnSpPr>
          <p:spPr>
            <a:xfrm>
              <a:off x="1559900" y="2585825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4" name="Google Shape;544;p30"/>
            <p:cNvSpPr/>
            <p:nvPr/>
          </p:nvSpPr>
          <p:spPr>
            <a:xfrm>
              <a:off x="2599241" y="343436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5" name="Google Shape;545;p30"/>
            <p:cNvCxnSpPr/>
            <p:nvPr/>
          </p:nvCxnSpPr>
          <p:spPr>
            <a:xfrm>
              <a:off x="2207864" y="355436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1" name="Google Shape;531;p30"/>
            <p:cNvSpPr/>
            <p:nvPr/>
          </p:nvSpPr>
          <p:spPr>
            <a:xfrm>
              <a:off x="2599241" y="319650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6" name="Google Shape;546;p30"/>
            <p:cNvCxnSpPr/>
            <p:nvPr/>
          </p:nvCxnSpPr>
          <p:spPr>
            <a:xfrm>
              <a:off x="2207864" y="331650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9" name="Google Shape;529;p30"/>
            <p:cNvSpPr/>
            <p:nvPr/>
          </p:nvSpPr>
          <p:spPr>
            <a:xfrm>
              <a:off x="2599241" y="295368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7" name="Google Shape;547;p30"/>
            <p:cNvCxnSpPr/>
            <p:nvPr/>
          </p:nvCxnSpPr>
          <p:spPr>
            <a:xfrm>
              <a:off x="2207864" y="3073685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27" name="Google Shape;527;p30"/>
            <p:cNvSpPr/>
            <p:nvPr/>
          </p:nvSpPr>
          <p:spPr>
            <a:xfrm>
              <a:off x="2599241" y="2710869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8" name="Google Shape;548;p30"/>
            <p:cNvCxnSpPr/>
            <p:nvPr/>
          </p:nvCxnSpPr>
          <p:spPr>
            <a:xfrm>
              <a:off x="2207864" y="2830869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9" name="Google Shape;549;p30"/>
            <p:cNvSpPr/>
            <p:nvPr/>
          </p:nvSpPr>
          <p:spPr>
            <a:xfrm>
              <a:off x="2599241" y="247920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0" name="Google Shape;550;p30"/>
            <p:cNvCxnSpPr/>
            <p:nvPr/>
          </p:nvCxnSpPr>
          <p:spPr>
            <a:xfrm>
              <a:off x="2207864" y="259920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51" name="Google Shape;551;p30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Resizing</a:t>
            </a:r>
            <a:endParaRPr/>
          </a:p>
        </p:txBody>
      </p:sp>
      <p:sp>
        <p:nvSpPr>
          <p:cNvPr id="557" name="Google Shape;557;p31"/>
          <p:cNvSpPr txBox="1"/>
          <p:nvPr>
            <p:ph idx="1" type="body"/>
          </p:nvPr>
        </p:nvSpPr>
        <p:spPr>
          <a:xfrm>
            <a:off x="311700" y="1152475"/>
            <a:ext cx="85206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 an idea from ArrayList: </a:t>
            </a:r>
            <a:r>
              <a:rPr b="1" lang="en"/>
              <a:t>resize the number of buckets</a:t>
            </a:r>
            <a:r>
              <a:rPr lang="en"/>
              <a:t>, M, at the same rate as 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example, when N / M ≥ 1.5, double the number of buckets, M.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N / M is the </a:t>
            </a:r>
            <a:r>
              <a:rPr b="1" lang="en">
                <a:solidFill>
                  <a:schemeClr val="accent1"/>
                </a:solidFill>
              </a:rPr>
              <a:t>load factor</a:t>
            </a:r>
            <a:r>
              <a:rPr lang="en"/>
              <a:t>, ensuring the average list length is never more than 1.5 items long.</a:t>
            </a:r>
            <a:endParaRPr/>
          </a:p>
        </p:txBody>
      </p:sp>
      <p:sp>
        <p:nvSpPr>
          <p:cNvPr id="558" name="Google Shape;5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59" name="Google Shape;559;p31"/>
          <p:cNvGraphicFramePr/>
          <p:nvPr/>
        </p:nvGraphicFramePr>
        <p:xfrm>
          <a:off x="4278275" y="246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{D01816A3-D60C-488C-83E2-EA2ABD194EF8}</a:tableStyleId>
              </a:tblPr>
              <a:tblGrid>
                <a:gridCol w="1833925"/>
                <a:gridCol w="1287300"/>
                <a:gridCol w="1359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 case time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contains(x)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add(x)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Bushy BSTs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DataIndexedSet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Separate Chaining Hash Table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Θ(Q)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Θ(Q)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560" name="Google Shape;560;p31"/>
          <p:cNvGrpSpPr/>
          <p:nvPr/>
        </p:nvGrpSpPr>
        <p:grpSpPr>
          <a:xfrm>
            <a:off x="385150" y="2841387"/>
            <a:ext cx="3435915" cy="1208537"/>
            <a:chOff x="455775" y="2465825"/>
            <a:chExt cx="3435915" cy="1208537"/>
          </a:xfrm>
        </p:grpSpPr>
        <p:sp>
          <p:nvSpPr>
            <p:cNvPr id="561" name="Google Shape;561;p31"/>
            <p:cNvSpPr/>
            <p:nvPr/>
          </p:nvSpPr>
          <p:spPr>
            <a:xfrm>
              <a:off x="738250" y="2954242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1308500" y="342098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738250" y="3416302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64" name="Google Shape;564;p31"/>
            <p:cNvCxnSpPr>
              <a:endCxn id="562" idx="1"/>
            </p:cNvCxnSpPr>
            <p:nvPr/>
          </p:nvCxnSpPr>
          <p:spPr>
            <a:xfrm>
              <a:off x="931100" y="3540985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65" name="Google Shape;565;p31"/>
            <p:cNvSpPr/>
            <p:nvPr/>
          </p:nvSpPr>
          <p:spPr>
            <a:xfrm>
              <a:off x="738250" y="3188097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738250" y="2713818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738250" y="2479963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1308500" y="3183124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9" name="Google Shape;569;p31"/>
            <p:cNvCxnSpPr>
              <a:endCxn id="568" idx="1"/>
            </p:cNvCxnSpPr>
            <p:nvPr/>
          </p:nvCxnSpPr>
          <p:spPr>
            <a:xfrm>
              <a:off x="931100" y="3303124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0" name="Google Shape;570;p31"/>
            <p:cNvSpPr/>
            <p:nvPr/>
          </p:nvSpPr>
          <p:spPr>
            <a:xfrm>
              <a:off x="1308500" y="2940308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1" name="Google Shape;571;p31"/>
            <p:cNvCxnSpPr>
              <a:endCxn id="570" idx="1"/>
            </p:cNvCxnSpPr>
            <p:nvPr/>
          </p:nvCxnSpPr>
          <p:spPr>
            <a:xfrm>
              <a:off x="931100" y="3060308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2" name="Google Shape;572;p31"/>
            <p:cNvSpPr/>
            <p:nvPr/>
          </p:nvSpPr>
          <p:spPr>
            <a:xfrm>
              <a:off x="1308500" y="269749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3" name="Google Shape;573;p31"/>
            <p:cNvCxnSpPr>
              <a:endCxn id="572" idx="1"/>
            </p:cNvCxnSpPr>
            <p:nvPr/>
          </p:nvCxnSpPr>
          <p:spPr>
            <a:xfrm>
              <a:off x="931100" y="281749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4" name="Google Shape;574;p31"/>
            <p:cNvSpPr/>
            <p:nvPr/>
          </p:nvSpPr>
          <p:spPr>
            <a:xfrm>
              <a:off x="1308500" y="246582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5" name="Google Shape;575;p31"/>
            <p:cNvCxnSpPr>
              <a:endCxn id="574" idx="1"/>
            </p:cNvCxnSpPr>
            <p:nvPr/>
          </p:nvCxnSpPr>
          <p:spPr>
            <a:xfrm>
              <a:off x="931100" y="2585825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6" name="Google Shape;576;p31"/>
            <p:cNvSpPr/>
            <p:nvPr/>
          </p:nvSpPr>
          <p:spPr>
            <a:xfrm>
              <a:off x="3100640" y="3193060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3640290" y="3183595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3100640" y="2950244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3100766" y="2707428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0" name="Google Shape;580;p31"/>
            <p:cNvCxnSpPr>
              <a:stCxn id="581" idx="3"/>
              <a:endCxn id="579" idx="1"/>
            </p:cNvCxnSpPr>
            <p:nvPr/>
          </p:nvCxnSpPr>
          <p:spPr>
            <a:xfrm>
              <a:off x="2850641" y="2830869"/>
              <a:ext cx="250200" cy="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2" name="Google Shape;582;p31"/>
            <p:cNvCxnSpPr>
              <a:stCxn id="583" idx="3"/>
              <a:endCxn id="578" idx="1"/>
            </p:cNvCxnSpPr>
            <p:nvPr/>
          </p:nvCxnSpPr>
          <p:spPr>
            <a:xfrm>
              <a:off x="2850641" y="3073685"/>
              <a:ext cx="249900" cy="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4" name="Google Shape;584;p31"/>
            <p:cNvCxnSpPr>
              <a:stCxn id="585" idx="3"/>
              <a:endCxn id="576" idx="1"/>
            </p:cNvCxnSpPr>
            <p:nvPr/>
          </p:nvCxnSpPr>
          <p:spPr>
            <a:xfrm>
              <a:off x="2850641" y="3316502"/>
              <a:ext cx="249900" cy="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6" name="Google Shape;586;p31"/>
            <p:cNvCxnSpPr>
              <a:endCxn id="577" idx="1"/>
            </p:cNvCxnSpPr>
            <p:nvPr/>
          </p:nvCxnSpPr>
          <p:spPr>
            <a:xfrm>
              <a:off x="3351990" y="3307645"/>
              <a:ext cx="288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7" name="Google Shape;587;p31"/>
            <p:cNvSpPr txBox="1"/>
            <p:nvPr/>
          </p:nvSpPr>
          <p:spPr>
            <a:xfrm>
              <a:off x="455775" y="2479975"/>
              <a:ext cx="288300" cy="11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1954169" y="342098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9" name="Google Shape;589;p31"/>
            <p:cNvCxnSpPr>
              <a:stCxn id="562" idx="3"/>
              <a:endCxn id="588" idx="1"/>
            </p:cNvCxnSpPr>
            <p:nvPr/>
          </p:nvCxnSpPr>
          <p:spPr>
            <a:xfrm>
              <a:off x="1559900" y="3540985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0" name="Google Shape;590;p31"/>
            <p:cNvSpPr/>
            <p:nvPr/>
          </p:nvSpPr>
          <p:spPr>
            <a:xfrm>
              <a:off x="1954169" y="3183124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1" name="Google Shape;591;p31"/>
            <p:cNvCxnSpPr>
              <a:stCxn id="568" idx="3"/>
              <a:endCxn id="590" idx="1"/>
            </p:cNvCxnSpPr>
            <p:nvPr/>
          </p:nvCxnSpPr>
          <p:spPr>
            <a:xfrm>
              <a:off x="1559900" y="3303124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2" name="Google Shape;592;p31"/>
            <p:cNvSpPr/>
            <p:nvPr/>
          </p:nvSpPr>
          <p:spPr>
            <a:xfrm>
              <a:off x="1954169" y="2940308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3" name="Google Shape;593;p31"/>
            <p:cNvCxnSpPr>
              <a:stCxn id="570" idx="3"/>
              <a:endCxn id="592" idx="1"/>
            </p:cNvCxnSpPr>
            <p:nvPr/>
          </p:nvCxnSpPr>
          <p:spPr>
            <a:xfrm>
              <a:off x="1559900" y="3060308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4" name="Google Shape;594;p31"/>
            <p:cNvSpPr/>
            <p:nvPr/>
          </p:nvSpPr>
          <p:spPr>
            <a:xfrm>
              <a:off x="1954169" y="269749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5" name="Google Shape;595;p31"/>
            <p:cNvCxnSpPr>
              <a:stCxn id="572" idx="3"/>
              <a:endCxn id="594" idx="1"/>
            </p:cNvCxnSpPr>
            <p:nvPr/>
          </p:nvCxnSpPr>
          <p:spPr>
            <a:xfrm>
              <a:off x="1559900" y="2817492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6" name="Google Shape;596;p31"/>
            <p:cNvSpPr/>
            <p:nvPr/>
          </p:nvSpPr>
          <p:spPr>
            <a:xfrm>
              <a:off x="1954169" y="246582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7" name="Google Shape;597;p31"/>
            <p:cNvCxnSpPr>
              <a:stCxn id="574" idx="3"/>
              <a:endCxn id="596" idx="1"/>
            </p:cNvCxnSpPr>
            <p:nvPr/>
          </p:nvCxnSpPr>
          <p:spPr>
            <a:xfrm>
              <a:off x="1559900" y="2585825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8" name="Google Shape;598;p31"/>
            <p:cNvSpPr/>
            <p:nvPr/>
          </p:nvSpPr>
          <p:spPr>
            <a:xfrm>
              <a:off x="2599241" y="343436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9" name="Google Shape;599;p31"/>
            <p:cNvCxnSpPr/>
            <p:nvPr/>
          </p:nvCxnSpPr>
          <p:spPr>
            <a:xfrm>
              <a:off x="2207864" y="355436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5" name="Google Shape;585;p31"/>
            <p:cNvSpPr/>
            <p:nvPr/>
          </p:nvSpPr>
          <p:spPr>
            <a:xfrm>
              <a:off x="2599241" y="319650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0" name="Google Shape;600;p31"/>
            <p:cNvCxnSpPr/>
            <p:nvPr/>
          </p:nvCxnSpPr>
          <p:spPr>
            <a:xfrm>
              <a:off x="2207864" y="331650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3" name="Google Shape;583;p31"/>
            <p:cNvSpPr/>
            <p:nvPr/>
          </p:nvSpPr>
          <p:spPr>
            <a:xfrm>
              <a:off x="2599241" y="2953685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1" name="Google Shape;601;p31"/>
            <p:cNvCxnSpPr/>
            <p:nvPr/>
          </p:nvCxnSpPr>
          <p:spPr>
            <a:xfrm>
              <a:off x="2207864" y="3073685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1" name="Google Shape;581;p31"/>
            <p:cNvSpPr/>
            <p:nvPr/>
          </p:nvSpPr>
          <p:spPr>
            <a:xfrm>
              <a:off x="2599241" y="2710869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2" name="Google Shape;602;p31"/>
            <p:cNvCxnSpPr/>
            <p:nvPr/>
          </p:nvCxnSpPr>
          <p:spPr>
            <a:xfrm>
              <a:off x="2207864" y="2830869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3" name="Google Shape;603;p31"/>
            <p:cNvSpPr/>
            <p:nvPr/>
          </p:nvSpPr>
          <p:spPr>
            <a:xfrm>
              <a:off x="2599241" y="2479202"/>
              <a:ext cx="251400" cy="240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4" name="Google Shape;604;p31"/>
            <p:cNvCxnSpPr/>
            <p:nvPr/>
          </p:nvCxnSpPr>
          <p:spPr>
            <a:xfrm>
              <a:off x="2207864" y="2599202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05" name="Google Shape;605;p31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>
            <a:off x="764600" y="2363850"/>
            <a:ext cx="493200" cy="1795751"/>
            <a:chOff x="459800" y="2821050"/>
            <a:chExt cx="493200" cy="1795751"/>
          </a:xfrm>
        </p:grpSpPr>
        <p:sp>
          <p:nvSpPr>
            <p:cNvPr id="611" name="Google Shape;611;p32"/>
            <p:cNvSpPr/>
            <p:nvPr/>
          </p:nvSpPr>
          <p:spPr>
            <a:xfrm>
              <a:off x="459800" y="3713868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59800" y="4162301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459800" y="3269484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59800" y="2821050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15" name="Google Shape;615;p32"/>
            <p:cNvCxnSpPr/>
            <p:nvPr/>
          </p:nvCxnSpPr>
          <p:spPr>
            <a:xfrm flipH="1" rot="10800000">
              <a:off x="459809" y="3734433"/>
              <a:ext cx="481200" cy="419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32"/>
            <p:cNvCxnSpPr/>
            <p:nvPr/>
          </p:nvCxnSpPr>
          <p:spPr>
            <a:xfrm flipH="1" rot="10800000">
              <a:off x="465809" y="3285008"/>
              <a:ext cx="481200" cy="419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32"/>
            <p:cNvCxnSpPr/>
            <p:nvPr/>
          </p:nvCxnSpPr>
          <p:spPr>
            <a:xfrm flipH="1" rot="10800000">
              <a:off x="465809" y="2839633"/>
              <a:ext cx="481200" cy="419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32"/>
            <p:cNvCxnSpPr/>
            <p:nvPr/>
          </p:nvCxnSpPr>
          <p:spPr>
            <a:xfrm flipH="1" rot="10800000">
              <a:off x="464685" y="4178982"/>
              <a:ext cx="481200" cy="419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9" name="Google Shape;6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Resizing</a:t>
            </a:r>
            <a:endParaRPr/>
          </a:p>
        </p:txBody>
      </p:sp>
      <p:sp>
        <p:nvSpPr>
          <p:cNvPr id="620" name="Google Shape;620;p32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</a:t>
            </a:r>
            <a:r>
              <a:rPr lang="en"/>
              <a:t>hen N / M ≥ 1.5, double the number of buckets, M.</a:t>
            </a:r>
            <a:endParaRPr/>
          </a:p>
        </p:txBody>
      </p:sp>
      <p:sp>
        <p:nvSpPr>
          <p:cNvPr id="621" name="Google Shape;6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32"/>
          <p:cNvSpPr txBox="1"/>
          <p:nvPr/>
        </p:nvSpPr>
        <p:spPr>
          <a:xfrm>
            <a:off x="631325" y="1829350"/>
            <a:ext cx="3200400" cy="4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 = 0  	M = 4 	N / M = 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32"/>
          <p:cNvSpPr txBox="1"/>
          <p:nvPr/>
        </p:nvSpPr>
        <p:spPr>
          <a:xfrm>
            <a:off x="492775" y="2363850"/>
            <a:ext cx="288300" cy="17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24" name="Google Shape;624;p32"/>
          <p:cNvGrpSpPr/>
          <p:nvPr/>
        </p:nvGrpSpPr>
        <p:grpSpPr>
          <a:xfrm>
            <a:off x="764600" y="2363850"/>
            <a:ext cx="493200" cy="1795751"/>
            <a:chOff x="459800" y="2821050"/>
            <a:chExt cx="493200" cy="1795751"/>
          </a:xfrm>
        </p:grpSpPr>
        <p:sp>
          <p:nvSpPr>
            <p:cNvPr id="625" name="Google Shape;625;p32"/>
            <p:cNvSpPr/>
            <p:nvPr/>
          </p:nvSpPr>
          <p:spPr>
            <a:xfrm>
              <a:off x="459800" y="3713868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59800" y="4162301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59800" y="3269484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59800" y="2821050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29" name="Google Shape;629;p32"/>
            <p:cNvCxnSpPr/>
            <p:nvPr/>
          </p:nvCxnSpPr>
          <p:spPr>
            <a:xfrm flipH="1" rot="10800000">
              <a:off x="459809" y="3734433"/>
              <a:ext cx="481200" cy="419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32"/>
            <p:cNvCxnSpPr/>
            <p:nvPr/>
          </p:nvCxnSpPr>
          <p:spPr>
            <a:xfrm flipH="1" rot="10800000">
              <a:off x="465809" y="3285008"/>
              <a:ext cx="481200" cy="419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32"/>
            <p:cNvCxnSpPr/>
            <p:nvPr/>
          </p:nvCxnSpPr>
          <p:spPr>
            <a:xfrm flipH="1" rot="10800000">
              <a:off x="465809" y="2839633"/>
              <a:ext cx="481200" cy="419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2" name="Google Shape;632;p32"/>
          <p:cNvSpPr txBox="1"/>
          <p:nvPr/>
        </p:nvSpPr>
        <p:spPr>
          <a:xfrm>
            <a:off x="631325" y="1829350"/>
            <a:ext cx="3200400" cy="4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 = 1  	M = 4 	N / M = 0.25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33" name="Google Shape;633;p32"/>
          <p:cNvGrpSpPr/>
          <p:nvPr/>
        </p:nvGrpSpPr>
        <p:grpSpPr>
          <a:xfrm>
            <a:off x="764600" y="2363850"/>
            <a:ext cx="493200" cy="1795751"/>
            <a:chOff x="459800" y="2821050"/>
            <a:chExt cx="493200" cy="1795751"/>
          </a:xfrm>
        </p:grpSpPr>
        <p:sp>
          <p:nvSpPr>
            <p:cNvPr id="634" name="Google Shape;634;p32"/>
            <p:cNvSpPr/>
            <p:nvPr/>
          </p:nvSpPr>
          <p:spPr>
            <a:xfrm>
              <a:off x="459800" y="3713868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59800" y="4162301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59800" y="3269484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59800" y="2821050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38" name="Google Shape;638;p32"/>
            <p:cNvCxnSpPr/>
            <p:nvPr/>
          </p:nvCxnSpPr>
          <p:spPr>
            <a:xfrm flipH="1" rot="10800000">
              <a:off x="459809" y="3734433"/>
              <a:ext cx="481200" cy="419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32"/>
            <p:cNvCxnSpPr/>
            <p:nvPr/>
          </p:nvCxnSpPr>
          <p:spPr>
            <a:xfrm flipH="1" rot="10800000">
              <a:off x="465809" y="3285008"/>
              <a:ext cx="481200" cy="419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0" name="Google Shape;640;p32"/>
          <p:cNvSpPr txBox="1"/>
          <p:nvPr/>
        </p:nvSpPr>
        <p:spPr>
          <a:xfrm>
            <a:off x="631325" y="1829350"/>
            <a:ext cx="3200400" cy="4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 = 2  	M = 4 	N / M = 0.5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32"/>
          <p:cNvSpPr txBox="1"/>
          <p:nvPr/>
        </p:nvSpPr>
        <p:spPr>
          <a:xfrm>
            <a:off x="631325" y="1829350"/>
            <a:ext cx="3200400" cy="4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 = 3  	M = 4 	N / M = 0.75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32"/>
          <p:cNvSpPr txBox="1"/>
          <p:nvPr/>
        </p:nvSpPr>
        <p:spPr>
          <a:xfrm>
            <a:off x="631325" y="1829350"/>
            <a:ext cx="3200400" cy="4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 = 4  	M = 4 	N / M = 1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32"/>
          <p:cNvSpPr txBox="1"/>
          <p:nvPr/>
        </p:nvSpPr>
        <p:spPr>
          <a:xfrm>
            <a:off x="631325" y="1829350"/>
            <a:ext cx="3200400" cy="4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 = 5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	M = 4 	N / M = 1.25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44" name="Google Shape;644;p32"/>
          <p:cNvGrpSpPr/>
          <p:nvPr/>
        </p:nvGrpSpPr>
        <p:grpSpPr>
          <a:xfrm>
            <a:off x="764600" y="2363850"/>
            <a:ext cx="493200" cy="1795751"/>
            <a:chOff x="459800" y="2821050"/>
            <a:chExt cx="493200" cy="1795751"/>
          </a:xfrm>
        </p:grpSpPr>
        <p:sp>
          <p:nvSpPr>
            <p:cNvPr id="645" name="Google Shape;645;p32"/>
            <p:cNvSpPr/>
            <p:nvPr/>
          </p:nvSpPr>
          <p:spPr>
            <a:xfrm>
              <a:off x="459800" y="3713868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59800" y="4162301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59800" y="3269484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59800" y="2821050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49" name="Google Shape;649;p32"/>
            <p:cNvCxnSpPr/>
            <p:nvPr/>
          </p:nvCxnSpPr>
          <p:spPr>
            <a:xfrm flipH="1" rot="10800000">
              <a:off x="459809" y="3734433"/>
              <a:ext cx="481200" cy="419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0" name="Google Shape;650;p32"/>
          <p:cNvSpPr txBox="1"/>
          <p:nvPr/>
        </p:nvSpPr>
        <p:spPr>
          <a:xfrm>
            <a:off x="631325" y="1829350"/>
            <a:ext cx="3200400" cy="4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 = 6  	M = 4 	N / M = 1.5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51" name="Google Shape;651;p32"/>
          <p:cNvGrpSpPr/>
          <p:nvPr/>
        </p:nvGrpSpPr>
        <p:grpSpPr>
          <a:xfrm>
            <a:off x="1002502" y="2237181"/>
            <a:ext cx="928425" cy="554277"/>
            <a:chOff x="1002502" y="2694381"/>
            <a:chExt cx="928425" cy="554277"/>
          </a:xfrm>
        </p:grpSpPr>
        <p:pic>
          <p:nvPicPr>
            <p:cNvPr id="652" name="Google Shape;65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78502" y="2858132"/>
              <a:ext cx="352425" cy="390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3" name="Google Shape;653;p32"/>
            <p:cNvCxnSpPr>
              <a:endCxn id="652" idx="1"/>
            </p:cNvCxnSpPr>
            <p:nvPr/>
          </p:nvCxnSpPr>
          <p:spPr>
            <a:xfrm>
              <a:off x="1002502" y="3044395"/>
              <a:ext cx="576000" cy="9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4" name="Google Shape;654;p32"/>
            <p:cNvSpPr txBox="1"/>
            <p:nvPr/>
          </p:nvSpPr>
          <p:spPr>
            <a:xfrm>
              <a:off x="1255921" y="2694381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5" name="Google Shape;655;p32"/>
          <p:cNvGrpSpPr/>
          <p:nvPr/>
        </p:nvGrpSpPr>
        <p:grpSpPr>
          <a:xfrm>
            <a:off x="1930927" y="2235364"/>
            <a:ext cx="775475" cy="546568"/>
            <a:chOff x="1930927" y="2692564"/>
            <a:chExt cx="775475" cy="546568"/>
          </a:xfrm>
        </p:grpSpPr>
        <p:pic>
          <p:nvPicPr>
            <p:cNvPr id="656" name="Google Shape;656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25402" y="2867657"/>
              <a:ext cx="381000" cy="3714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57" name="Google Shape;657;p32"/>
            <p:cNvCxnSpPr>
              <a:stCxn id="652" idx="3"/>
              <a:endCxn id="656" idx="1"/>
            </p:cNvCxnSpPr>
            <p:nvPr/>
          </p:nvCxnSpPr>
          <p:spPr>
            <a:xfrm>
              <a:off x="1930927" y="3053395"/>
              <a:ext cx="3945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8" name="Google Shape;658;p32"/>
            <p:cNvSpPr txBox="1"/>
            <p:nvPr/>
          </p:nvSpPr>
          <p:spPr>
            <a:xfrm>
              <a:off x="2004011" y="2692564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9" name="Google Shape;659;p32"/>
          <p:cNvGrpSpPr/>
          <p:nvPr/>
        </p:nvGrpSpPr>
        <p:grpSpPr>
          <a:xfrm>
            <a:off x="1014375" y="2707220"/>
            <a:ext cx="968775" cy="546255"/>
            <a:chOff x="1014375" y="3164420"/>
            <a:chExt cx="968775" cy="546255"/>
          </a:xfrm>
        </p:grpSpPr>
        <p:pic>
          <p:nvPicPr>
            <p:cNvPr id="660" name="Google Shape;660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73575" y="3329675"/>
              <a:ext cx="409575" cy="38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1" name="Google Shape;661;p32"/>
            <p:cNvSpPr txBox="1"/>
            <p:nvPr/>
          </p:nvSpPr>
          <p:spPr>
            <a:xfrm>
              <a:off x="1243183" y="3164420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2" name="Google Shape;662;p32"/>
            <p:cNvCxnSpPr>
              <a:endCxn id="660" idx="1"/>
            </p:cNvCxnSpPr>
            <p:nvPr/>
          </p:nvCxnSpPr>
          <p:spPr>
            <a:xfrm>
              <a:off x="1014375" y="3520175"/>
              <a:ext cx="559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3" name="Google Shape;663;p32"/>
          <p:cNvGrpSpPr/>
          <p:nvPr/>
        </p:nvGrpSpPr>
        <p:grpSpPr>
          <a:xfrm>
            <a:off x="1037763" y="3606472"/>
            <a:ext cx="945375" cy="512851"/>
            <a:chOff x="1037763" y="4063672"/>
            <a:chExt cx="945375" cy="512851"/>
          </a:xfrm>
        </p:grpSpPr>
        <p:pic>
          <p:nvPicPr>
            <p:cNvPr id="664" name="Google Shape;664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73563" y="4205048"/>
              <a:ext cx="409575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5" name="Google Shape;665;p32"/>
            <p:cNvSpPr txBox="1"/>
            <p:nvPr/>
          </p:nvSpPr>
          <p:spPr>
            <a:xfrm>
              <a:off x="1329064" y="4063672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6" name="Google Shape;666;p32"/>
            <p:cNvCxnSpPr>
              <a:endCxn id="664" idx="1"/>
            </p:cNvCxnSpPr>
            <p:nvPr/>
          </p:nvCxnSpPr>
          <p:spPr>
            <a:xfrm>
              <a:off x="1037763" y="4390786"/>
              <a:ext cx="5358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67" name="Google Shape;667;p32"/>
          <p:cNvGrpSpPr/>
          <p:nvPr/>
        </p:nvGrpSpPr>
        <p:grpSpPr>
          <a:xfrm>
            <a:off x="1983138" y="3600496"/>
            <a:ext cx="725363" cy="534652"/>
            <a:chOff x="1983138" y="4057696"/>
            <a:chExt cx="725363" cy="534652"/>
          </a:xfrm>
        </p:grpSpPr>
        <p:pic>
          <p:nvPicPr>
            <p:cNvPr id="668" name="Google Shape;668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298925" y="4182773"/>
              <a:ext cx="409575" cy="4095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9" name="Google Shape;669;p32"/>
            <p:cNvCxnSpPr>
              <a:stCxn id="664" idx="3"/>
              <a:endCxn id="668" idx="1"/>
            </p:cNvCxnSpPr>
            <p:nvPr/>
          </p:nvCxnSpPr>
          <p:spPr>
            <a:xfrm flipH="1" rot="10800000">
              <a:off x="1983138" y="4387486"/>
              <a:ext cx="315900" cy="3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0" name="Google Shape;670;p32"/>
            <p:cNvSpPr txBox="1"/>
            <p:nvPr/>
          </p:nvSpPr>
          <p:spPr>
            <a:xfrm>
              <a:off x="2081140" y="4057696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1" name="Google Shape;671;p32"/>
          <p:cNvGrpSpPr/>
          <p:nvPr/>
        </p:nvGrpSpPr>
        <p:grpSpPr>
          <a:xfrm>
            <a:off x="2708500" y="3601767"/>
            <a:ext cx="698037" cy="511366"/>
            <a:chOff x="2708500" y="4058967"/>
            <a:chExt cx="698037" cy="511366"/>
          </a:xfrm>
        </p:grpSpPr>
        <p:pic>
          <p:nvPicPr>
            <p:cNvPr id="672" name="Google Shape;672;p3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25537" y="4203440"/>
              <a:ext cx="381000" cy="3668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73" name="Google Shape;673;p32"/>
            <p:cNvCxnSpPr>
              <a:stCxn id="668" idx="3"/>
              <a:endCxn id="672" idx="1"/>
            </p:cNvCxnSpPr>
            <p:nvPr/>
          </p:nvCxnSpPr>
          <p:spPr>
            <a:xfrm flipH="1" rot="10800000">
              <a:off x="2708500" y="4386961"/>
              <a:ext cx="317100" cy="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4" name="Google Shape;674;p32"/>
            <p:cNvSpPr txBox="1"/>
            <p:nvPr/>
          </p:nvSpPr>
          <p:spPr>
            <a:xfrm>
              <a:off x="2719934" y="4058967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5" name="Google Shape;675;p32"/>
          <p:cNvGrpSpPr/>
          <p:nvPr/>
        </p:nvGrpSpPr>
        <p:grpSpPr>
          <a:xfrm>
            <a:off x="5438275" y="1017725"/>
            <a:ext cx="765025" cy="3591600"/>
            <a:chOff x="5791000" y="1368675"/>
            <a:chExt cx="765025" cy="3591600"/>
          </a:xfrm>
        </p:grpSpPr>
        <p:sp>
          <p:nvSpPr>
            <p:cNvPr id="676" name="Google Shape;676;p32"/>
            <p:cNvSpPr/>
            <p:nvPr/>
          </p:nvSpPr>
          <p:spPr>
            <a:xfrm>
              <a:off x="6062825" y="2261493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6062825" y="2709926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6062825" y="1817109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79" name="Google Shape;679;p32"/>
            <p:cNvSpPr txBox="1"/>
            <p:nvPr/>
          </p:nvSpPr>
          <p:spPr>
            <a:xfrm>
              <a:off x="5791000" y="1368675"/>
              <a:ext cx="288300" cy="359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2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2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2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2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2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2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2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2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6062825" y="1368675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6062825" y="4057243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6062825" y="4505676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6062825" y="3612859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6062825" y="3164425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685" name="Google Shape;685;p32"/>
          <p:cNvSpPr/>
          <p:nvPr/>
        </p:nvSpPr>
        <p:spPr>
          <a:xfrm>
            <a:off x="3420700" y="2759400"/>
            <a:ext cx="1529100" cy="7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resize M=8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32"/>
          <p:cNvSpPr/>
          <p:nvPr/>
        </p:nvSpPr>
        <p:spPr>
          <a:xfrm>
            <a:off x="2943778" y="4217168"/>
            <a:ext cx="914400" cy="365700"/>
          </a:xfrm>
          <a:prstGeom prst="wedgeRoundRectCallout">
            <a:avLst>
              <a:gd fmla="val -21071" name="adj1"/>
              <a:gd fmla="val -63577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Bucket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the Reading Quiz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Runtime analysis of DataIndexedIntegerSet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N</a:t>
            </a:r>
            <a:r>
              <a:rPr lang="en"/>
              <a:t> = size of set (very large).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contains(732838)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Cost model? Number of array access.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Walkthrough for computing the index for “cat”</a:t>
            </a:r>
            <a:r>
              <a:rPr lang="en"/>
              <a:t>. How about “at” first?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lang="en"/>
              <a:t> = 1			</a:t>
            </a:r>
            <a:r>
              <a:rPr b="1" lang="en"/>
              <a:t>b</a:t>
            </a:r>
            <a:r>
              <a:rPr lang="en"/>
              <a:t> = 2			</a:t>
            </a:r>
            <a:r>
              <a:rPr b="1" lang="en"/>
              <a:t>c</a:t>
            </a:r>
            <a:r>
              <a:rPr lang="en"/>
              <a:t> = 3			…	</a:t>
            </a:r>
            <a:r>
              <a:rPr b="1" lang="en"/>
              <a:t>x</a:t>
            </a:r>
            <a:r>
              <a:rPr lang="en"/>
              <a:t> = 24	</a:t>
            </a:r>
            <a:r>
              <a:rPr b="1" lang="en"/>
              <a:t>y</a:t>
            </a:r>
            <a:r>
              <a:rPr lang="en"/>
              <a:t> = 25	</a:t>
            </a:r>
            <a:r>
              <a:rPr b="1" lang="en"/>
              <a:t>z</a:t>
            </a:r>
            <a:r>
              <a:rPr lang="en"/>
              <a:t> = 26.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aa</a:t>
            </a:r>
            <a:r>
              <a:rPr lang="en"/>
              <a:t> = 26 + 1	</a:t>
            </a:r>
            <a:r>
              <a:rPr b="1" lang="en"/>
              <a:t>ab</a:t>
            </a:r>
            <a:r>
              <a:rPr lang="en"/>
              <a:t> = 26 + 2	</a:t>
            </a:r>
            <a:r>
              <a:rPr b="1" lang="en"/>
              <a:t>ac</a:t>
            </a:r>
            <a:r>
              <a:rPr lang="en"/>
              <a:t> = 26 + 3	…	</a:t>
            </a:r>
            <a:r>
              <a:rPr b="1" lang="en">
                <a:solidFill>
                  <a:schemeClr val="accent1"/>
                </a:solidFill>
              </a:rPr>
              <a:t>at</a:t>
            </a:r>
            <a:r>
              <a:rPr lang="en">
                <a:solidFill>
                  <a:schemeClr val="accent1"/>
                </a:solidFill>
              </a:rPr>
              <a:t> = 26 + 20 = 46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ba</a:t>
            </a:r>
            <a:r>
              <a:rPr lang="en"/>
              <a:t> = 2*26 + 1	</a:t>
            </a:r>
            <a:r>
              <a:rPr b="1" lang="en"/>
              <a:t>bb</a:t>
            </a:r>
            <a:r>
              <a:rPr lang="en"/>
              <a:t> = 2*26 + 2	</a:t>
            </a:r>
            <a:r>
              <a:rPr b="1" lang="en"/>
              <a:t>bc</a:t>
            </a:r>
            <a:r>
              <a:rPr lang="en"/>
              <a:t> = 2*26 + 3	…	</a:t>
            </a:r>
            <a:r>
              <a:rPr b="1" lang="en"/>
              <a:t>zz</a:t>
            </a:r>
            <a:r>
              <a:rPr lang="en"/>
              <a:t> = 26 * 26 + 26.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aaa</a:t>
            </a:r>
            <a:r>
              <a:rPr lang="en"/>
              <a:t> = 26</a:t>
            </a:r>
            <a:r>
              <a:rPr b="1" baseline="30000" lang="en"/>
              <a:t>2</a:t>
            </a:r>
            <a:r>
              <a:rPr lang="en"/>
              <a:t> + 1*26 + 1						…	</a:t>
            </a:r>
            <a:r>
              <a:rPr b="1" lang="en">
                <a:solidFill>
                  <a:schemeClr val="accent1"/>
                </a:solidFill>
              </a:rPr>
              <a:t>cat</a:t>
            </a:r>
            <a:r>
              <a:rPr lang="en">
                <a:solidFill>
                  <a:schemeClr val="accent1"/>
                </a:solidFill>
              </a:rPr>
              <a:t> = 3*26</a:t>
            </a:r>
            <a:r>
              <a:rPr b="1" baseline="30000" lang="en">
                <a:solidFill>
                  <a:schemeClr val="accent1"/>
                </a:solidFill>
              </a:rPr>
              <a:t>2</a:t>
            </a:r>
            <a:r>
              <a:rPr lang="en">
                <a:solidFill>
                  <a:schemeClr val="accent1"/>
                </a:solidFill>
              </a:rPr>
              <a:t> + 1*26 + 20</a:t>
            </a:r>
            <a:r>
              <a:rPr lang="en"/>
              <a:t>.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540400" y="1017725"/>
            <a:ext cx="3291900" cy="1143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contains(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x) {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present[x];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resizing, where will the bucket go?</a:t>
            </a:r>
            <a:endParaRPr/>
          </a:p>
        </p:txBody>
      </p:sp>
      <p:sp>
        <p:nvSpPr>
          <p:cNvPr id="692" name="Google Shape;69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3" name="Google Shape;6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Resizing</a:t>
            </a:r>
            <a:endParaRPr/>
          </a:p>
        </p:txBody>
      </p:sp>
      <p:sp>
        <p:nvSpPr>
          <p:cNvPr id="699" name="Google Shape;699;p34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When N / M ≥ 1.5, double the number of buckets, M.</a:t>
            </a:r>
            <a:endParaRPr/>
          </a:p>
        </p:txBody>
      </p:sp>
      <p:sp>
        <p:nvSpPr>
          <p:cNvPr id="700" name="Google Shape;70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1" name="Google Shape;701;p34"/>
          <p:cNvGrpSpPr/>
          <p:nvPr/>
        </p:nvGrpSpPr>
        <p:grpSpPr>
          <a:xfrm>
            <a:off x="5438275" y="1017725"/>
            <a:ext cx="765025" cy="3591600"/>
            <a:chOff x="5791000" y="1368675"/>
            <a:chExt cx="765025" cy="3591600"/>
          </a:xfrm>
        </p:grpSpPr>
        <p:sp>
          <p:nvSpPr>
            <p:cNvPr id="702" name="Google Shape;702;p34"/>
            <p:cNvSpPr/>
            <p:nvPr/>
          </p:nvSpPr>
          <p:spPr>
            <a:xfrm>
              <a:off x="6062825" y="2261493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6062825" y="2709926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6062825" y="1817109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05" name="Google Shape;705;p34"/>
            <p:cNvSpPr txBox="1"/>
            <p:nvPr/>
          </p:nvSpPr>
          <p:spPr>
            <a:xfrm>
              <a:off x="5791000" y="1368675"/>
              <a:ext cx="288300" cy="359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2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2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2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2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2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2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2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2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6062825" y="1368675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6062825" y="4057243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6062825" y="4505676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6062825" y="3612859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6062825" y="3164425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711" name="Google Shape;711;p34"/>
          <p:cNvSpPr/>
          <p:nvPr/>
        </p:nvSpPr>
        <p:spPr>
          <a:xfrm>
            <a:off x="3420700" y="2759400"/>
            <a:ext cx="1529100" cy="71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resize M=8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34"/>
          <p:cNvSpPr/>
          <p:nvPr/>
        </p:nvSpPr>
        <p:spPr>
          <a:xfrm>
            <a:off x="7167478" y="2887768"/>
            <a:ext cx="914400" cy="365700"/>
          </a:xfrm>
          <a:prstGeom prst="wedgeRoundRectCallout">
            <a:avLst>
              <a:gd fmla="val -21071" name="adj1"/>
              <a:gd fmla="val -63577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Bucket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3" name="Google Shape;713;p34"/>
          <p:cNvGrpSpPr/>
          <p:nvPr/>
        </p:nvGrpSpPr>
        <p:grpSpPr>
          <a:xfrm>
            <a:off x="5954616" y="4070022"/>
            <a:ext cx="977775" cy="512851"/>
            <a:chOff x="1005363" y="4063672"/>
            <a:chExt cx="977775" cy="512851"/>
          </a:xfrm>
        </p:grpSpPr>
        <p:pic>
          <p:nvPicPr>
            <p:cNvPr id="714" name="Google Shape;714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73563" y="4205048"/>
              <a:ext cx="409575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5" name="Google Shape;715;p34"/>
            <p:cNvSpPr txBox="1"/>
            <p:nvPr/>
          </p:nvSpPr>
          <p:spPr>
            <a:xfrm>
              <a:off x="1329064" y="4063672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6" name="Google Shape;716;p34"/>
            <p:cNvCxnSpPr>
              <a:endCxn id="714" idx="1"/>
            </p:cNvCxnSpPr>
            <p:nvPr/>
          </p:nvCxnSpPr>
          <p:spPr>
            <a:xfrm>
              <a:off x="1005363" y="4390786"/>
              <a:ext cx="568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17" name="Google Shape;717;p34"/>
          <p:cNvGrpSpPr/>
          <p:nvPr/>
        </p:nvGrpSpPr>
        <p:grpSpPr>
          <a:xfrm>
            <a:off x="5959125" y="3148395"/>
            <a:ext cx="968775" cy="546255"/>
            <a:chOff x="1014375" y="3164420"/>
            <a:chExt cx="968775" cy="546255"/>
          </a:xfrm>
        </p:grpSpPr>
        <p:pic>
          <p:nvPicPr>
            <p:cNvPr id="718" name="Google Shape;718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73575" y="3329675"/>
              <a:ext cx="409575" cy="38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9" name="Google Shape;719;p34"/>
            <p:cNvSpPr txBox="1"/>
            <p:nvPr/>
          </p:nvSpPr>
          <p:spPr>
            <a:xfrm>
              <a:off x="1243183" y="3164420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0" name="Google Shape;720;p34"/>
            <p:cNvCxnSpPr>
              <a:endCxn id="718" idx="1"/>
            </p:cNvCxnSpPr>
            <p:nvPr/>
          </p:nvCxnSpPr>
          <p:spPr>
            <a:xfrm>
              <a:off x="1014375" y="3520175"/>
              <a:ext cx="559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21" name="Google Shape;721;p34"/>
          <p:cNvGrpSpPr/>
          <p:nvPr/>
        </p:nvGrpSpPr>
        <p:grpSpPr>
          <a:xfrm>
            <a:off x="5969766" y="2689429"/>
            <a:ext cx="945000" cy="546568"/>
            <a:chOff x="1761402" y="2692564"/>
            <a:chExt cx="945000" cy="546568"/>
          </a:xfrm>
        </p:grpSpPr>
        <p:pic>
          <p:nvPicPr>
            <p:cNvPr id="722" name="Google Shape;722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25402" y="2867657"/>
              <a:ext cx="381000" cy="3714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23" name="Google Shape;723;p34"/>
            <p:cNvCxnSpPr>
              <a:endCxn id="722" idx="1"/>
            </p:cNvCxnSpPr>
            <p:nvPr/>
          </p:nvCxnSpPr>
          <p:spPr>
            <a:xfrm>
              <a:off x="1761402" y="3053395"/>
              <a:ext cx="5640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4" name="Google Shape;724;p34"/>
            <p:cNvSpPr txBox="1"/>
            <p:nvPr/>
          </p:nvSpPr>
          <p:spPr>
            <a:xfrm>
              <a:off x="2004011" y="2692564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5" name="Google Shape;725;p34"/>
          <p:cNvGrpSpPr/>
          <p:nvPr/>
        </p:nvGrpSpPr>
        <p:grpSpPr>
          <a:xfrm>
            <a:off x="5969600" y="2264825"/>
            <a:ext cx="959175" cy="534652"/>
            <a:chOff x="1749325" y="4057696"/>
            <a:chExt cx="959175" cy="534652"/>
          </a:xfrm>
        </p:grpSpPr>
        <p:pic>
          <p:nvPicPr>
            <p:cNvPr id="726" name="Google Shape;726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98925" y="4182773"/>
              <a:ext cx="409575" cy="4095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27" name="Google Shape;727;p34"/>
            <p:cNvCxnSpPr>
              <a:endCxn id="726" idx="1"/>
            </p:cNvCxnSpPr>
            <p:nvPr/>
          </p:nvCxnSpPr>
          <p:spPr>
            <a:xfrm>
              <a:off x="1749325" y="4387561"/>
              <a:ext cx="549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8" name="Google Shape;728;p34"/>
            <p:cNvSpPr txBox="1"/>
            <p:nvPr/>
          </p:nvSpPr>
          <p:spPr>
            <a:xfrm>
              <a:off x="2081140" y="4057696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9" name="Google Shape;729;p34"/>
          <p:cNvGrpSpPr/>
          <p:nvPr/>
        </p:nvGrpSpPr>
        <p:grpSpPr>
          <a:xfrm>
            <a:off x="6932412" y="2276467"/>
            <a:ext cx="698100" cy="511366"/>
            <a:chOff x="2708437" y="4058967"/>
            <a:chExt cx="698100" cy="511366"/>
          </a:xfrm>
        </p:grpSpPr>
        <p:pic>
          <p:nvPicPr>
            <p:cNvPr id="730" name="Google Shape;730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25537" y="4203440"/>
              <a:ext cx="381000" cy="3668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1" name="Google Shape;731;p34"/>
            <p:cNvCxnSpPr>
              <a:endCxn id="730" idx="1"/>
            </p:cNvCxnSpPr>
            <p:nvPr/>
          </p:nvCxnSpPr>
          <p:spPr>
            <a:xfrm flipH="1" rot="10800000">
              <a:off x="2708437" y="4386887"/>
              <a:ext cx="317100" cy="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2" name="Google Shape;732;p34"/>
            <p:cNvSpPr txBox="1"/>
            <p:nvPr/>
          </p:nvSpPr>
          <p:spPr>
            <a:xfrm>
              <a:off x="2719934" y="4058967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3" name="Google Shape;733;p34"/>
          <p:cNvGrpSpPr/>
          <p:nvPr/>
        </p:nvGrpSpPr>
        <p:grpSpPr>
          <a:xfrm>
            <a:off x="5977989" y="899373"/>
            <a:ext cx="928425" cy="554277"/>
            <a:chOff x="1002502" y="2694381"/>
            <a:chExt cx="928425" cy="554277"/>
          </a:xfrm>
        </p:grpSpPr>
        <p:pic>
          <p:nvPicPr>
            <p:cNvPr id="734" name="Google Shape;734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578502" y="2858132"/>
              <a:ext cx="352425" cy="390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5" name="Google Shape;735;p34"/>
            <p:cNvCxnSpPr>
              <a:endCxn id="734" idx="1"/>
            </p:cNvCxnSpPr>
            <p:nvPr/>
          </p:nvCxnSpPr>
          <p:spPr>
            <a:xfrm>
              <a:off x="1002502" y="3044395"/>
              <a:ext cx="576000" cy="9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6" name="Google Shape;736;p34"/>
            <p:cNvSpPr txBox="1"/>
            <p:nvPr/>
          </p:nvSpPr>
          <p:spPr>
            <a:xfrm>
              <a:off x="1255921" y="2694381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7" name="Google Shape;737;p34"/>
          <p:cNvSpPr txBox="1"/>
          <p:nvPr/>
        </p:nvSpPr>
        <p:spPr>
          <a:xfrm>
            <a:off x="5570565" y="445025"/>
            <a:ext cx="3200400" cy="4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 = 6  	M = 8 	N / M = 0.75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8" name="Google Shape;738;p34"/>
          <p:cNvCxnSpPr/>
          <p:nvPr/>
        </p:nvCxnSpPr>
        <p:spPr>
          <a:xfrm flipH="1" rot="10800000">
            <a:off x="5722109" y="1489690"/>
            <a:ext cx="481200" cy="41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34"/>
          <p:cNvCxnSpPr/>
          <p:nvPr/>
        </p:nvCxnSpPr>
        <p:spPr>
          <a:xfrm flipH="1" rot="10800000">
            <a:off x="5722109" y="1929255"/>
            <a:ext cx="481200" cy="41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34"/>
          <p:cNvCxnSpPr/>
          <p:nvPr/>
        </p:nvCxnSpPr>
        <p:spPr>
          <a:xfrm flipH="1" rot="10800000">
            <a:off x="5722109" y="3722784"/>
            <a:ext cx="481200" cy="41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1" name="Google Shape;741;p34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34"/>
          <p:cNvSpPr txBox="1"/>
          <p:nvPr/>
        </p:nvSpPr>
        <p:spPr>
          <a:xfrm>
            <a:off x="492775" y="2363850"/>
            <a:ext cx="288300" cy="17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743" name="Google Shape;743;p34"/>
          <p:cNvGrpSpPr/>
          <p:nvPr/>
        </p:nvGrpSpPr>
        <p:grpSpPr>
          <a:xfrm>
            <a:off x="764600" y="2363850"/>
            <a:ext cx="493200" cy="1795751"/>
            <a:chOff x="459800" y="2821050"/>
            <a:chExt cx="493200" cy="1795751"/>
          </a:xfrm>
        </p:grpSpPr>
        <p:sp>
          <p:nvSpPr>
            <p:cNvPr id="744" name="Google Shape;744;p34"/>
            <p:cNvSpPr/>
            <p:nvPr/>
          </p:nvSpPr>
          <p:spPr>
            <a:xfrm>
              <a:off x="459800" y="3713868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459800" y="4162301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459800" y="3269484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459800" y="2821050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48" name="Google Shape;748;p34"/>
            <p:cNvCxnSpPr/>
            <p:nvPr/>
          </p:nvCxnSpPr>
          <p:spPr>
            <a:xfrm flipH="1" rot="10800000">
              <a:off x="459809" y="3734433"/>
              <a:ext cx="481200" cy="419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9" name="Google Shape;749;p34"/>
          <p:cNvGrpSpPr/>
          <p:nvPr/>
        </p:nvGrpSpPr>
        <p:grpSpPr>
          <a:xfrm>
            <a:off x="1002502" y="2237181"/>
            <a:ext cx="928425" cy="554277"/>
            <a:chOff x="1002502" y="2694381"/>
            <a:chExt cx="928425" cy="554277"/>
          </a:xfrm>
        </p:grpSpPr>
        <p:pic>
          <p:nvPicPr>
            <p:cNvPr id="750" name="Google Shape;750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578502" y="2858132"/>
              <a:ext cx="352425" cy="390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51" name="Google Shape;751;p34"/>
            <p:cNvCxnSpPr>
              <a:endCxn id="750" idx="1"/>
            </p:cNvCxnSpPr>
            <p:nvPr/>
          </p:nvCxnSpPr>
          <p:spPr>
            <a:xfrm>
              <a:off x="1002502" y="3044395"/>
              <a:ext cx="576000" cy="9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2" name="Google Shape;752;p34"/>
            <p:cNvSpPr txBox="1"/>
            <p:nvPr/>
          </p:nvSpPr>
          <p:spPr>
            <a:xfrm>
              <a:off x="1255921" y="2694381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3" name="Google Shape;753;p34"/>
          <p:cNvGrpSpPr/>
          <p:nvPr/>
        </p:nvGrpSpPr>
        <p:grpSpPr>
          <a:xfrm>
            <a:off x="1930927" y="2235364"/>
            <a:ext cx="775475" cy="546568"/>
            <a:chOff x="1930927" y="2692564"/>
            <a:chExt cx="775475" cy="546568"/>
          </a:xfrm>
        </p:grpSpPr>
        <p:pic>
          <p:nvPicPr>
            <p:cNvPr id="754" name="Google Shape;754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25402" y="2867657"/>
              <a:ext cx="381000" cy="3714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55" name="Google Shape;755;p34"/>
            <p:cNvCxnSpPr>
              <a:stCxn id="750" idx="3"/>
              <a:endCxn id="754" idx="1"/>
            </p:cNvCxnSpPr>
            <p:nvPr/>
          </p:nvCxnSpPr>
          <p:spPr>
            <a:xfrm>
              <a:off x="1930927" y="3053395"/>
              <a:ext cx="3945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6" name="Google Shape;756;p34"/>
            <p:cNvSpPr txBox="1"/>
            <p:nvPr/>
          </p:nvSpPr>
          <p:spPr>
            <a:xfrm>
              <a:off x="2004011" y="2692564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7" name="Google Shape;757;p34"/>
          <p:cNvGrpSpPr/>
          <p:nvPr/>
        </p:nvGrpSpPr>
        <p:grpSpPr>
          <a:xfrm>
            <a:off x="1014375" y="2707220"/>
            <a:ext cx="968775" cy="546255"/>
            <a:chOff x="1014375" y="3164420"/>
            <a:chExt cx="968775" cy="546255"/>
          </a:xfrm>
        </p:grpSpPr>
        <p:pic>
          <p:nvPicPr>
            <p:cNvPr id="758" name="Google Shape;758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73575" y="3329675"/>
              <a:ext cx="409575" cy="38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9" name="Google Shape;759;p34"/>
            <p:cNvSpPr txBox="1"/>
            <p:nvPr/>
          </p:nvSpPr>
          <p:spPr>
            <a:xfrm>
              <a:off x="1243183" y="3164420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0" name="Google Shape;760;p34"/>
            <p:cNvCxnSpPr>
              <a:endCxn id="758" idx="1"/>
            </p:cNvCxnSpPr>
            <p:nvPr/>
          </p:nvCxnSpPr>
          <p:spPr>
            <a:xfrm>
              <a:off x="1014375" y="3520175"/>
              <a:ext cx="559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61" name="Google Shape;761;p34"/>
          <p:cNvGrpSpPr/>
          <p:nvPr/>
        </p:nvGrpSpPr>
        <p:grpSpPr>
          <a:xfrm>
            <a:off x="1037763" y="3606472"/>
            <a:ext cx="945375" cy="512851"/>
            <a:chOff x="1037763" y="4063672"/>
            <a:chExt cx="945375" cy="512851"/>
          </a:xfrm>
        </p:grpSpPr>
        <p:pic>
          <p:nvPicPr>
            <p:cNvPr id="762" name="Google Shape;762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73563" y="4205048"/>
              <a:ext cx="409575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3" name="Google Shape;763;p34"/>
            <p:cNvSpPr txBox="1"/>
            <p:nvPr/>
          </p:nvSpPr>
          <p:spPr>
            <a:xfrm>
              <a:off x="1329064" y="4063672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4" name="Google Shape;764;p34"/>
            <p:cNvCxnSpPr>
              <a:endCxn id="762" idx="1"/>
            </p:cNvCxnSpPr>
            <p:nvPr/>
          </p:nvCxnSpPr>
          <p:spPr>
            <a:xfrm>
              <a:off x="1037763" y="4390786"/>
              <a:ext cx="5358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65" name="Google Shape;765;p34"/>
          <p:cNvGrpSpPr/>
          <p:nvPr/>
        </p:nvGrpSpPr>
        <p:grpSpPr>
          <a:xfrm>
            <a:off x="1983138" y="3600496"/>
            <a:ext cx="725363" cy="534652"/>
            <a:chOff x="1983138" y="4057696"/>
            <a:chExt cx="725363" cy="534652"/>
          </a:xfrm>
        </p:grpSpPr>
        <p:pic>
          <p:nvPicPr>
            <p:cNvPr id="766" name="Google Shape;766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98925" y="4182773"/>
              <a:ext cx="409575" cy="4095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7" name="Google Shape;767;p34"/>
            <p:cNvCxnSpPr>
              <a:stCxn id="762" idx="3"/>
              <a:endCxn id="766" idx="1"/>
            </p:cNvCxnSpPr>
            <p:nvPr/>
          </p:nvCxnSpPr>
          <p:spPr>
            <a:xfrm flipH="1" rot="10800000">
              <a:off x="1983138" y="4387486"/>
              <a:ext cx="315900" cy="3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8" name="Google Shape;768;p34"/>
            <p:cNvSpPr txBox="1"/>
            <p:nvPr/>
          </p:nvSpPr>
          <p:spPr>
            <a:xfrm>
              <a:off x="2081140" y="4057696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9" name="Google Shape;769;p34"/>
          <p:cNvGrpSpPr/>
          <p:nvPr/>
        </p:nvGrpSpPr>
        <p:grpSpPr>
          <a:xfrm>
            <a:off x="2708500" y="3601767"/>
            <a:ext cx="698037" cy="511366"/>
            <a:chOff x="2708500" y="4058967"/>
            <a:chExt cx="698037" cy="511366"/>
          </a:xfrm>
        </p:grpSpPr>
        <p:pic>
          <p:nvPicPr>
            <p:cNvPr id="770" name="Google Shape;770;p3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25537" y="4203440"/>
              <a:ext cx="381000" cy="3668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1" name="Google Shape;771;p34"/>
            <p:cNvCxnSpPr>
              <a:stCxn id="766" idx="3"/>
              <a:endCxn id="770" idx="1"/>
            </p:cNvCxnSpPr>
            <p:nvPr/>
          </p:nvCxnSpPr>
          <p:spPr>
            <a:xfrm flipH="1" rot="10800000">
              <a:off x="2708500" y="4386961"/>
              <a:ext cx="317100" cy="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2" name="Google Shape;772;p34"/>
            <p:cNvSpPr txBox="1"/>
            <p:nvPr/>
          </p:nvSpPr>
          <p:spPr>
            <a:xfrm>
              <a:off x="2719934" y="4058967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73" name="Google Shape;773;p34"/>
          <p:cNvSpPr txBox="1"/>
          <p:nvPr/>
        </p:nvSpPr>
        <p:spPr>
          <a:xfrm>
            <a:off x="631325" y="1829350"/>
            <a:ext cx="3200400" cy="4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 = 6  	M = 4 	N / M = 1.5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Hash Table Runtime</a:t>
            </a:r>
            <a:endParaRPr/>
          </a:p>
        </p:txBody>
      </p:sp>
      <p:sp>
        <p:nvSpPr>
          <p:cNvPr id="779" name="Google Shape;77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case</a:t>
            </a:r>
            <a:r>
              <a:rPr lang="en"/>
              <a:t>. </a:t>
            </a:r>
            <a:r>
              <a:rPr lang="en"/>
              <a:t>All items are distributed evenly across M ~ N buckets, so </a:t>
            </a:r>
            <a:r>
              <a:rPr lang="en"/>
              <a:t>Q ∈ </a:t>
            </a:r>
            <a:r>
              <a:rPr lang="en"/>
              <a:t>Θ(1).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Worst case</a:t>
            </a:r>
            <a:r>
              <a:rPr lang="en"/>
              <a:t>. All items collide in a single bucket, so Q ∈ Θ(N).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contains(x): Compute hash code of </a:t>
            </a:r>
            <a:r>
              <a:rPr b="1" lang="en"/>
              <a:t>x</a:t>
            </a:r>
            <a:r>
              <a:rPr lang="en"/>
              <a:t>, take modulus, search the list of items.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add(x): </a:t>
            </a:r>
            <a:r>
              <a:rPr b="1" lang="en">
                <a:solidFill>
                  <a:schemeClr val="accent1"/>
                </a:solidFill>
              </a:rPr>
              <a:t>Resize</a:t>
            </a:r>
            <a:r>
              <a:rPr lang="en"/>
              <a:t> if N / M exceeds the load factor. Add </a:t>
            </a:r>
            <a:r>
              <a:rPr b="1" lang="en"/>
              <a:t>x</a:t>
            </a:r>
            <a:r>
              <a:rPr lang="en"/>
              <a:t> if the table does not </a:t>
            </a:r>
            <a:r>
              <a:rPr b="1" lang="en"/>
              <a:t>contains(x)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Most add operations will be Θ(Q), but some will be Θ(N).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If we choose to resize by doubling, tripling, etc. the runtime “on average” will be Θ(Q).</a:t>
            </a:r>
            <a:endParaRPr/>
          </a:p>
        </p:txBody>
      </p:sp>
      <p:sp>
        <p:nvSpPr>
          <p:cNvPr id="780" name="Google Shape;78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Regarding Even Distribution</a:t>
            </a:r>
            <a:endParaRPr/>
          </a:p>
        </p:txBody>
      </p:sp>
      <p:sp>
        <p:nvSpPr>
          <p:cNvPr id="786" name="Google Shape;786;p36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Even distribution of item is critical for good hash table performance.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Both tables have load factor of N/M = 1, but the left table is much worse!</a:t>
            </a:r>
            <a:endParaRPr/>
          </a:p>
        </p:txBody>
      </p:sp>
      <p:sp>
        <p:nvSpPr>
          <p:cNvPr id="787" name="Google Shape;78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8" name="Google Shape;788;p36"/>
          <p:cNvGrpSpPr/>
          <p:nvPr/>
        </p:nvGrpSpPr>
        <p:grpSpPr>
          <a:xfrm>
            <a:off x="1981275" y="2516514"/>
            <a:ext cx="3445400" cy="1419545"/>
            <a:chOff x="1073575" y="3301289"/>
            <a:chExt cx="3445400" cy="1419545"/>
          </a:xfrm>
        </p:grpSpPr>
        <p:sp>
          <p:nvSpPr>
            <p:cNvPr id="789" name="Google Shape;789;p36"/>
            <p:cNvSpPr/>
            <p:nvPr/>
          </p:nvSpPr>
          <p:spPr>
            <a:xfrm>
              <a:off x="1643825" y="4264600"/>
              <a:ext cx="251400" cy="2544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2167325" y="4264600"/>
              <a:ext cx="251400" cy="2544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2690825" y="4264600"/>
              <a:ext cx="251400" cy="2544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92" name="Google Shape;792;p36"/>
            <p:cNvCxnSpPr>
              <a:stCxn id="789" idx="3"/>
              <a:endCxn id="790" idx="1"/>
            </p:cNvCxnSpPr>
            <p:nvPr/>
          </p:nvCxnSpPr>
          <p:spPr>
            <a:xfrm>
              <a:off x="1895225" y="4391800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93" name="Google Shape;793;p36"/>
            <p:cNvCxnSpPr>
              <a:stCxn id="790" idx="3"/>
              <a:endCxn id="791" idx="1"/>
            </p:cNvCxnSpPr>
            <p:nvPr/>
          </p:nvCxnSpPr>
          <p:spPr>
            <a:xfrm>
              <a:off x="2418725" y="4391800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4" name="Google Shape;794;p36"/>
            <p:cNvSpPr/>
            <p:nvPr/>
          </p:nvSpPr>
          <p:spPr>
            <a:xfrm>
              <a:off x="1073575" y="4249452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95" name="Google Shape;795;p36"/>
            <p:cNvCxnSpPr>
              <a:endCxn id="789" idx="1"/>
            </p:cNvCxnSpPr>
            <p:nvPr/>
          </p:nvCxnSpPr>
          <p:spPr>
            <a:xfrm>
              <a:off x="1266425" y="4391800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796" name="Google Shape;796;p36"/>
            <p:cNvGrpSpPr/>
            <p:nvPr/>
          </p:nvGrpSpPr>
          <p:grpSpPr>
            <a:xfrm>
              <a:off x="1073575" y="4483834"/>
              <a:ext cx="335400" cy="237000"/>
              <a:chOff x="1911775" y="4636234"/>
              <a:chExt cx="335400" cy="237000"/>
            </a:xfrm>
          </p:grpSpPr>
          <p:sp>
            <p:nvSpPr>
              <p:cNvPr id="797" name="Google Shape;797;p36"/>
              <p:cNvSpPr/>
              <p:nvPr/>
            </p:nvSpPr>
            <p:spPr>
              <a:xfrm>
                <a:off x="1911775" y="4636234"/>
                <a:ext cx="335400" cy="237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798" name="Google Shape;798;p36"/>
              <p:cNvCxnSpPr/>
              <p:nvPr/>
            </p:nvCxnSpPr>
            <p:spPr>
              <a:xfrm flipH="1" rot="10800000">
                <a:off x="1912534" y="4664508"/>
                <a:ext cx="333900" cy="192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99" name="Google Shape;799;p36"/>
            <p:cNvGrpSpPr/>
            <p:nvPr/>
          </p:nvGrpSpPr>
          <p:grpSpPr>
            <a:xfrm>
              <a:off x="1073575" y="4009423"/>
              <a:ext cx="335400" cy="237000"/>
              <a:chOff x="1911775" y="4636234"/>
              <a:chExt cx="335400" cy="237000"/>
            </a:xfrm>
          </p:grpSpPr>
          <p:sp>
            <p:nvSpPr>
              <p:cNvPr id="800" name="Google Shape;800;p36"/>
              <p:cNvSpPr/>
              <p:nvPr/>
            </p:nvSpPr>
            <p:spPr>
              <a:xfrm>
                <a:off x="1911775" y="4636234"/>
                <a:ext cx="335400" cy="237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801" name="Google Shape;801;p36"/>
              <p:cNvCxnSpPr/>
              <p:nvPr/>
            </p:nvCxnSpPr>
            <p:spPr>
              <a:xfrm flipH="1" rot="10800000">
                <a:off x="1912534" y="4664508"/>
                <a:ext cx="333900" cy="192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02" name="Google Shape;802;p36"/>
            <p:cNvGrpSpPr/>
            <p:nvPr/>
          </p:nvGrpSpPr>
          <p:grpSpPr>
            <a:xfrm>
              <a:off x="1073575" y="3775568"/>
              <a:ext cx="335400" cy="237000"/>
              <a:chOff x="1911775" y="4636234"/>
              <a:chExt cx="335400" cy="237000"/>
            </a:xfrm>
          </p:grpSpPr>
          <p:sp>
            <p:nvSpPr>
              <p:cNvPr id="803" name="Google Shape;803;p36"/>
              <p:cNvSpPr/>
              <p:nvPr/>
            </p:nvSpPr>
            <p:spPr>
              <a:xfrm>
                <a:off x="1911775" y="4636234"/>
                <a:ext cx="335400" cy="237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804" name="Google Shape;804;p36"/>
              <p:cNvCxnSpPr/>
              <p:nvPr/>
            </p:nvCxnSpPr>
            <p:spPr>
              <a:xfrm flipH="1" rot="10800000">
                <a:off x="1912534" y="4664508"/>
                <a:ext cx="333900" cy="192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05" name="Google Shape;805;p36"/>
            <p:cNvGrpSpPr/>
            <p:nvPr/>
          </p:nvGrpSpPr>
          <p:grpSpPr>
            <a:xfrm>
              <a:off x="1073575" y="3535144"/>
              <a:ext cx="335400" cy="237000"/>
              <a:chOff x="1911775" y="4636234"/>
              <a:chExt cx="335400" cy="237000"/>
            </a:xfrm>
          </p:grpSpPr>
          <p:sp>
            <p:nvSpPr>
              <p:cNvPr id="806" name="Google Shape;806;p36"/>
              <p:cNvSpPr/>
              <p:nvPr/>
            </p:nvSpPr>
            <p:spPr>
              <a:xfrm>
                <a:off x="1911775" y="4636234"/>
                <a:ext cx="335400" cy="237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807" name="Google Shape;807;p36"/>
              <p:cNvCxnSpPr/>
              <p:nvPr/>
            </p:nvCxnSpPr>
            <p:spPr>
              <a:xfrm flipH="1" rot="10800000">
                <a:off x="1912534" y="4664508"/>
                <a:ext cx="333900" cy="192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08" name="Google Shape;808;p36"/>
            <p:cNvGrpSpPr/>
            <p:nvPr/>
          </p:nvGrpSpPr>
          <p:grpSpPr>
            <a:xfrm>
              <a:off x="1073575" y="3301289"/>
              <a:ext cx="335400" cy="237000"/>
              <a:chOff x="1911775" y="4636234"/>
              <a:chExt cx="335400" cy="237000"/>
            </a:xfrm>
          </p:grpSpPr>
          <p:sp>
            <p:nvSpPr>
              <p:cNvPr id="809" name="Google Shape;809;p36"/>
              <p:cNvSpPr/>
              <p:nvPr/>
            </p:nvSpPr>
            <p:spPr>
              <a:xfrm>
                <a:off x="1911775" y="4636234"/>
                <a:ext cx="335400" cy="237000"/>
              </a:xfrm>
              <a:prstGeom prst="rect">
                <a:avLst/>
              </a:prstGeom>
              <a:solidFill>
                <a:srgbClr val="D9D9D9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810" name="Google Shape;810;p36"/>
              <p:cNvCxnSpPr/>
              <p:nvPr/>
            </p:nvCxnSpPr>
            <p:spPr>
              <a:xfrm flipH="1" rot="10800000">
                <a:off x="1912534" y="4664508"/>
                <a:ext cx="333900" cy="192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11" name="Google Shape;811;p36"/>
            <p:cNvSpPr/>
            <p:nvPr/>
          </p:nvSpPr>
          <p:spPr>
            <a:xfrm>
              <a:off x="3234125" y="4264600"/>
              <a:ext cx="251400" cy="2544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3757625" y="4264600"/>
              <a:ext cx="251400" cy="2544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13" name="Google Shape;813;p36"/>
            <p:cNvCxnSpPr>
              <a:stCxn id="791" idx="3"/>
              <a:endCxn id="811" idx="1"/>
            </p:cNvCxnSpPr>
            <p:nvPr/>
          </p:nvCxnSpPr>
          <p:spPr>
            <a:xfrm>
              <a:off x="2942225" y="4391800"/>
              <a:ext cx="291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4" name="Google Shape;814;p36"/>
            <p:cNvCxnSpPr>
              <a:stCxn id="811" idx="3"/>
              <a:endCxn id="812" idx="1"/>
            </p:cNvCxnSpPr>
            <p:nvPr/>
          </p:nvCxnSpPr>
          <p:spPr>
            <a:xfrm>
              <a:off x="3485525" y="4391800"/>
              <a:ext cx="272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5" name="Google Shape;815;p36"/>
            <p:cNvSpPr/>
            <p:nvPr/>
          </p:nvSpPr>
          <p:spPr>
            <a:xfrm>
              <a:off x="4267575" y="4264600"/>
              <a:ext cx="251400" cy="2544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16" name="Google Shape;816;p36"/>
            <p:cNvCxnSpPr>
              <a:stCxn id="812" idx="3"/>
              <a:endCxn id="815" idx="1"/>
            </p:cNvCxnSpPr>
            <p:nvPr/>
          </p:nvCxnSpPr>
          <p:spPr>
            <a:xfrm>
              <a:off x="4009025" y="4391800"/>
              <a:ext cx="258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17" name="Google Shape;817;p36"/>
          <p:cNvGrpSpPr/>
          <p:nvPr/>
        </p:nvGrpSpPr>
        <p:grpSpPr>
          <a:xfrm>
            <a:off x="6341075" y="2497184"/>
            <a:ext cx="821650" cy="1458193"/>
            <a:chOff x="5930675" y="3345546"/>
            <a:chExt cx="821650" cy="1458193"/>
          </a:xfrm>
        </p:grpSpPr>
        <p:sp>
          <p:nvSpPr>
            <p:cNvPr id="818" name="Google Shape;818;p36"/>
            <p:cNvSpPr/>
            <p:nvPr/>
          </p:nvSpPr>
          <p:spPr>
            <a:xfrm>
              <a:off x="5930675" y="3833967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500925" y="4332828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5930675" y="4319675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21" name="Google Shape;821;p36"/>
            <p:cNvCxnSpPr>
              <a:endCxn id="819" idx="1"/>
            </p:cNvCxnSpPr>
            <p:nvPr/>
          </p:nvCxnSpPr>
          <p:spPr>
            <a:xfrm>
              <a:off x="6123525" y="4456878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2" name="Google Shape;822;p36"/>
            <p:cNvSpPr/>
            <p:nvPr/>
          </p:nvSpPr>
          <p:spPr>
            <a:xfrm>
              <a:off x="5930675" y="4565882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5930675" y="4079646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5930675" y="3593543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5930675" y="3347864"/>
              <a:ext cx="335400" cy="2370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6500925" y="4086968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27" name="Google Shape;827;p36"/>
            <p:cNvCxnSpPr>
              <a:endCxn id="826" idx="1"/>
            </p:cNvCxnSpPr>
            <p:nvPr/>
          </p:nvCxnSpPr>
          <p:spPr>
            <a:xfrm>
              <a:off x="6123525" y="4211018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8" name="Google Shape;828;p36"/>
            <p:cNvSpPr/>
            <p:nvPr/>
          </p:nvSpPr>
          <p:spPr>
            <a:xfrm>
              <a:off x="6500925" y="3835986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29" name="Google Shape;829;p36"/>
            <p:cNvCxnSpPr>
              <a:endCxn id="828" idx="1"/>
            </p:cNvCxnSpPr>
            <p:nvPr/>
          </p:nvCxnSpPr>
          <p:spPr>
            <a:xfrm>
              <a:off x="6123525" y="3960036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30" name="Google Shape;830;p36"/>
            <p:cNvSpPr/>
            <p:nvPr/>
          </p:nvSpPr>
          <p:spPr>
            <a:xfrm>
              <a:off x="6500925" y="3585004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31" name="Google Shape;831;p36"/>
            <p:cNvCxnSpPr>
              <a:endCxn id="830" idx="1"/>
            </p:cNvCxnSpPr>
            <p:nvPr/>
          </p:nvCxnSpPr>
          <p:spPr>
            <a:xfrm>
              <a:off x="6123525" y="3709054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32" name="Google Shape;832;p36"/>
            <p:cNvSpPr/>
            <p:nvPr/>
          </p:nvSpPr>
          <p:spPr>
            <a:xfrm>
              <a:off x="6500925" y="3345546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33" name="Google Shape;833;p36"/>
            <p:cNvCxnSpPr>
              <a:endCxn id="832" idx="1"/>
            </p:cNvCxnSpPr>
            <p:nvPr/>
          </p:nvCxnSpPr>
          <p:spPr>
            <a:xfrm>
              <a:off x="6123525" y="3469596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34" name="Google Shape;834;p36"/>
            <p:cNvSpPr/>
            <p:nvPr/>
          </p:nvSpPr>
          <p:spPr>
            <a:xfrm>
              <a:off x="6500925" y="4555639"/>
              <a:ext cx="251400" cy="2481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35" name="Google Shape;835;p36"/>
            <p:cNvCxnSpPr>
              <a:endCxn id="834" idx="1"/>
            </p:cNvCxnSpPr>
            <p:nvPr/>
          </p:nvCxnSpPr>
          <p:spPr>
            <a:xfrm>
              <a:off x="6123525" y="4679689"/>
              <a:ext cx="377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1" name="Google Shape;841;p37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Algorithms (Sedgewick, Wayne/Pearson)</a:t>
            </a:r>
            <a:endParaRPr sz="6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2" name="Google Shape;842;p37"/>
          <p:cNvSpPr txBox="1"/>
          <p:nvPr/>
        </p:nvSpPr>
        <p:spPr>
          <a:xfrm>
            <a:off x="2331750" y="1748850"/>
            <a:ext cx="4480500" cy="16458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2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2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hashCode() {</a:t>
            </a:r>
            <a:endParaRPr sz="2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2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4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17</a:t>
            </a:r>
            <a:r>
              <a:rPr lang="en" sz="2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3" name="Google Shape;8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 valid hash function?</a:t>
            </a:r>
            <a:endParaRPr/>
          </a:p>
        </p:txBody>
      </p:sp>
      <p:sp>
        <p:nvSpPr>
          <p:cNvPr id="844" name="Google Shape;844;p37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 valid hash function?</a:t>
            </a:r>
            <a:endParaRPr/>
          </a:p>
        </p:txBody>
      </p:sp>
      <p:sp>
        <p:nvSpPr>
          <p:cNvPr id="850" name="Google Shape;8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1" name="Google Shape;8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Hash Functions</a:t>
            </a:r>
            <a:endParaRPr/>
          </a:p>
        </p:txBody>
      </p:sp>
      <p:sp>
        <p:nvSpPr>
          <p:cNvPr id="857" name="Google Shape;8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hashCode Contract</a:t>
            </a:r>
            <a:endParaRPr/>
          </a:p>
        </p:txBody>
      </p:sp>
      <p:sp>
        <p:nvSpPr>
          <p:cNvPr id="863" name="Google Shape;86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4" name="Google Shape;864;p40"/>
          <p:cNvSpPr txBox="1"/>
          <p:nvPr/>
        </p:nvSpPr>
        <p:spPr>
          <a:xfrm>
            <a:off x="4911225" y="1738088"/>
            <a:ext cx="288300" cy="17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2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865" name="Google Shape;865;p40"/>
          <p:cNvGrpSpPr/>
          <p:nvPr/>
        </p:nvGrpSpPr>
        <p:grpSpPr>
          <a:xfrm>
            <a:off x="5183050" y="1738087"/>
            <a:ext cx="493200" cy="1795751"/>
            <a:chOff x="459800" y="2821050"/>
            <a:chExt cx="493200" cy="1795751"/>
          </a:xfrm>
        </p:grpSpPr>
        <p:sp>
          <p:nvSpPr>
            <p:cNvPr id="866" name="Google Shape;866;p40"/>
            <p:cNvSpPr/>
            <p:nvPr/>
          </p:nvSpPr>
          <p:spPr>
            <a:xfrm>
              <a:off x="459800" y="3713868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59800" y="4162301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459800" y="3269484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459800" y="2821050"/>
              <a:ext cx="493200" cy="4545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70" name="Google Shape;870;p40"/>
            <p:cNvCxnSpPr/>
            <p:nvPr/>
          </p:nvCxnSpPr>
          <p:spPr>
            <a:xfrm flipH="1" rot="10800000">
              <a:off x="459809" y="3734433"/>
              <a:ext cx="481200" cy="419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1" name="Google Shape;871;p40"/>
          <p:cNvGrpSpPr/>
          <p:nvPr/>
        </p:nvGrpSpPr>
        <p:grpSpPr>
          <a:xfrm>
            <a:off x="5420952" y="1611418"/>
            <a:ext cx="928425" cy="554277"/>
            <a:chOff x="1002502" y="2694381"/>
            <a:chExt cx="928425" cy="554277"/>
          </a:xfrm>
        </p:grpSpPr>
        <p:pic>
          <p:nvPicPr>
            <p:cNvPr id="872" name="Google Shape;872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78502" y="2858132"/>
              <a:ext cx="352425" cy="390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73" name="Google Shape;873;p40"/>
            <p:cNvCxnSpPr>
              <a:endCxn id="872" idx="1"/>
            </p:cNvCxnSpPr>
            <p:nvPr/>
          </p:nvCxnSpPr>
          <p:spPr>
            <a:xfrm>
              <a:off x="1002502" y="3044395"/>
              <a:ext cx="576000" cy="9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74" name="Google Shape;874;p40"/>
            <p:cNvSpPr txBox="1"/>
            <p:nvPr/>
          </p:nvSpPr>
          <p:spPr>
            <a:xfrm>
              <a:off x="1255921" y="2694381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5" name="Google Shape;875;p40"/>
          <p:cNvGrpSpPr/>
          <p:nvPr/>
        </p:nvGrpSpPr>
        <p:grpSpPr>
          <a:xfrm>
            <a:off x="6349377" y="1609602"/>
            <a:ext cx="775475" cy="546568"/>
            <a:chOff x="1930927" y="2692564"/>
            <a:chExt cx="775475" cy="546568"/>
          </a:xfrm>
        </p:grpSpPr>
        <p:pic>
          <p:nvPicPr>
            <p:cNvPr id="876" name="Google Shape;876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25402" y="2867657"/>
              <a:ext cx="381000" cy="3714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77" name="Google Shape;877;p40"/>
            <p:cNvCxnSpPr>
              <a:stCxn id="872" idx="3"/>
              <a:endCxn id="876" idx="1"/>
            </p:cNvCxnSpPr>
            <p:nvPr/>
          </p:nvCxnSpPr>
          <p:spPr>
            <a:xfrm>
              <a:off x="1930927" y="3053395"/>
              <a:ext cx="3945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78" name="Google Shape;878;p40"/>
            <p:cNvSpPr txBox="1"/>
            <p:nvPr/>
          </p:nvSpPr>
          <p:spPr>
            <a:xfrm>
              <a:off x="2004011" y="2692564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9" name="Google Shape;879;p40"/>
          <p:cNvGrpSpPr/>
          <p:nvPr/>
        </p:nvGrpSpPr>
        <p:grpSpPr>
          <a:xfrm>
            <a:off x="5432825" y="2081458"/>
            <a:ext cx="968775" cy="546255"/>
            <a:chOff x="1014375" y="3164420"/>
            <a:chExt cx="968775" cy="546255"/>
          </a:xfrm>
        </p:grpSpPr>
        <p:pic>
          <p:nvPicPr>
            <p:cNvPr id="880" name="Google Shape;880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73575" y="3329675"/>
              <a:ext cx="409575" cy="38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1" name="Google Shape;881;p40"/>
            <p:cNvSpPr txBox="1"/>
            <p:nvPr/>
          </p:nvSpPr>
          <p:spPr>
            <a:xfrm>
              <a:off x="1243183" y="3164420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82" name="Google Shape;882;p40"/>
            <p:cNvCxnSpPr>
              <a:endCxn id="880" idx="1"/>
            </p:cNvCxnSpPr>
            <p:nvPr/>
          </p:nvCxnSpPr>
          <p:spPr>
            <a:xfrm>
              <a:off x="1014375" y="3520175"/>
              <a:ext cx="559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83" name="Google Shape;883;p40"/>
          <p:cNvGrpSpPr/>
          <p:nvPr/>
        </p:nvGrpSpPr>
        <p:grpSpPr>
          <a:xfrm>
            <a:off x="5456213" y="2980710"/>
            <a:ext cx="945375" cy="512851"/>
            <a:chOff x="1037763" y="4063672"/>
            <a:chExt cx="945375" cy="512851"/>
          </a:xfrm>
        </p:grpSpPr>
        <p:pic>
          <p:nvPicPr>
            <p:cNvPr id="884" name="Google Shape;884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73563" y="4205048"/>
              <a:ext cx="409575" cy="37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5" name="Google Shape;885;p40"/>
            <p:cNvSpPr txBox="1"/>
            <p:nvPr/>
          </p:nvSpPr>
          <p:spPr>
            <a:xfrm>
              <a:off x="1329064" y="4063672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86" name="Google Shape;886;p40"/>
            <p:cNvCxnSpPr>
              <a:endCxn id="884" idx="1"/>
            </p:cNvCxnSpPr>
            <p:nvPr/>
          </p:nvCxnSpPr>
          <p:spPr>
            <a:xfrm>
              <a:off x="1037763" y="4390786"/>
              <a:ext cx="5358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87" name="Google Shape;887;p40"/>
          <p:cNvGrpSpPr/>
          <p:nvPr/>
        </p:nvGrpSpPr>
        <p:grpSpPr>
          <a:xfrm>
            <a:off x="6401588" y="2974734"/>
            <a:ext cx="725363" cy="534652"/>
            <a:chOff x="1983138" y="4057696"/>
            <a:chExt cx="725363" cy="534652"/>
          </a:xfrm>
        </p:grpSpPr>
        <p:pic>
          <p:nvPicPr>
            <p:cNvPr id="888" name="Google Shape;888;p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298925" y="4182773"/>
              <a:ext cx="409575" cy="4095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89" name="Google Shape;889;p40"/>
            <p:cNvCxnSpPr>
              <a:stCxn id="884" idx="3"/>
              <a:endCxn id="888" idx="1"/>
            </p:cNvCxnSpPr>
            <p:nvPr/>
          </p:nvCxnSpPr>
          <p:spPr>
            <a:xfrm flipH="1" rot="10800000">
              <a:off x="1983138" y="4387486"/>
              <a:ext cx="315900" cy="3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0" name="Google Shape;890;p40"/>
            <p:cNvSpPr txBox="1"/>
            <p:nvPr/>
          </p:nvSpPr>
          <p:spPr>
            <a:xfrm>
              <a:off x="2081140" y="4057696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7126950" y="2976005"/>
            <a:ext cx="698037" cy="511366"/>
            <a:chOff x="2708500" y="4058967"/>
            <a:chExt cx="698037" cy="511366"/>
          </a:xfrm>
        </p:grpSpPr>
        <p:pic>
          <p:nvPicPr>
            <p:cNvPr id="892" name="Google Shape;892;p4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025537" y="4203440"/>
              <a:ext cx="381000" cy="36689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3" name="Google Shape;893;p40"/>
            <p:cNvCxnSpPr>
              <a:stCxn id="888" idx="3"/>
              <a:endCxn id="892" idx="1"/>
            </p:cNvCxnSpPr>
            <p:nvPr/>
          </p:nvCxnSpPr>
          <p:spPr>
            <a:xfrm flipH="1" rot="10800000">
              <a:off x="2708500" y="4386961"/>
              <a:ext cx="317100" cy="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4" name="Google Shape;894;p40"/>
            <p:cNvSpPr txBox="1"/>
            <p:nvPr/>
          </p:nvSpPr>
          <p:spPr>
            <a:xfrm>
              <a:off x="2719934" y="4058967"/>
              <a:ext cx="409500" cy="2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95" name="Google Shape;895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14162" y="1242703"/>
            <a:ext cx="381000" cy="366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6" name="Google Shape;896;p40"/>
          <p:cNvCxnSpPr>
            <a:stCxn id="895" idx="2"/>
          </p:cNvCxnSpPr>
          <p:nvPr/>
        </p:nvCxnSpPr>
        <p:spPr>
          <a:xfrm flipH="1" rot="-5400000">
            <a:off x="3133162" y="1581096"/>
            <a:ext cx="1706400" cy="17634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40"/>
          <p:cNvSpPr txBox="1"/>
          <p:nvPr/>
        </p:nvSpPr>
        <p:spPr>
          <a:xfrm>
            <a:off x="2899900" y="2144823"/>
            <a:ext cx="409500" cy="36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40"/>
          <p:cNvSpPr txBox="1"/>
          <p:nvPr/>
        </p:nvSpPr>
        <p:spPr>
          <a:xfrm>
            <a:off x="2899900" y="3135423"/>
            <a:ext cx="409500" cy="36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40"/>
          <p:cNvSpPr/>
          <p:nvPr/>
        </p:nvSpPr>
        <p:spPr>
          <a:xfrm>
            <a:off x="1341850" y="2144169"/>
            <a:ext cx="15546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Hash function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40"/>
          <p:cNvSpPr/>
          <p:nvPr/>
        </p:nvSpPr>
        <p:spPr>
          <a:xfrm>
            <a:off x="1341850" y="3136031"/>
            <a:ext cx="15546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Modulo length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40"/>
          <p:cNvSpPr/>
          <p:nvPr/>
        </p:nvSpPr>
        <p:spPr>
          <a:xfrm>
            <a:off x="4049350" y="3487381"/>
            <a:ext cx="1188600" cy="36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Search list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40"/>
          <p:cNvSpPr/>
          <p:nvPr/>
        </p:nvSpPr>
        <p:spPr>
          <a:xfrm>
            <a:off x="960850" y="2144175"/>
            <a:ext cx="3810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40"/>
          <p:cNvSpPr/>
          <p:nvPr/>
        </p:nvSpPr>
        <p:spPr>
          <a:xfrm>
            <a:off x="960850" y="3136025"/>
            <a:ext cx="3810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40"/>
          <p:cNvSpPr/>
          <p:nvPr/>
        </p:nvSpPr>
        <p:spPr>
          <a:xfrm>
            <a:off x="3681225" y="3487375"/>
            <a:ext cx="3810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40"/>
          <p:cNvSpPr/>
          <p:nvPr/>
        </p:nvSpPr>
        <p:spPr>
          <a:xfrm>
            <a:off x="5851246" y="3691443"/>
            <a:ext cx="777300" cy="365700"/>
          </a:xfrm>
          <a:prstGeom prst="wedgeRoundRectCallout">
            <a:avLst>
              <a:gd fmla="val -21071" name="adj1"/>
              <a:gd fmla="val -63577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equals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40"/>
          <p:cNvSpPr/>
          <p:nvPr/>
        </p:nvSpPr>
        <p:spPr>
          <a:xfrm>
            <a:off x="6628546" y="3691443"/>
            <a:ext cx="777300" cy="365700"/>
          </a:xfrm>
          <a:prstGeom prst="wedgeRoundRectCallout">
            <a:avLst>
              <a:gd fmla="val -21071" name="adj1"/>
              <a:gd fmla="val -63577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equals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40"/>
          <p:cNvSpPr/>
          <p:nvPr/>
        </p:nvSpPr>
        <p:spPr>
          <a:xfrm>
            <a:off x="7405846" y="3691443"/>
            <a:ext cx="777300" cy="365700"/>
          </a:xfrm>
          <a:prstGeom prst="wedgeRoundRectCallout">
            <a:avLst>
              <a:gd fmla="val -21071" name="adj1"/>
              <a:gd fmla="val -63577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equals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DataIndexedStringSet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Representation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basic character set used by most computers is called </a:t>
            </a:r>
            <a:r>
              <a:rPr lang="en"/>
              <a:t>ASCII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Each possible character is assigned a value between 0 and 127. “Printable” characters are between 33 and 126.</a:t>
            </a:r>
            <a:endParaRPr/>
          </a:p>
          <a:p>
            <a:pPr indent="0" lvl="0" marL="0" rtl="0" algn="l">
              <a:lnSpc>
                <a:spcPct val="14765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>
                <a:solidFill>
                  <a:srgbClr val="657B83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c = </a:t>
            </a:r>
            <a:r>
              <a:rPr lang="en">
                <a:solidFill>
                  <a:srgbClr val="2AA198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'D'</a:t>
            </a:r>
            <a:r>
              <a:rPr lang="en"/>
              <a:t> is like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n">
                <a:solidFill>
                  <a:srgbClr val="657B83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c = </a:t>
            </a:r>
            <a:r>
              <a:rPr lang="en">
                <a:solidFill>
                  <a:srgbClr val="2AA198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68</a:t>
            </a:r>
            <a:endParaRPr>
              <a:highlight>
                <a:srgbClr val="FDF6E3"/>
              </a:highlight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492" y="1207000"/>
            <a:ext cx="610908" cy="271268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3555" y="1207000"/>
            <a:ext cx="571676" cy="270708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386" y="1207000"/>
            <a:ext cx="588490" cy="271829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0031" y="1207000"/>
            <a:ext cx="599699" cy="272389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17885" y="1207000"/>
            <a:ext cx="588490" cy="239882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1800" y="1207000"/>
            <a:ext cx="644536" cy="272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DataIndexedStringSet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maximum value for printable ASCII characters is 126, set the base to 126.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Let’s try to represent the ASCII strings “bee”, “2pac”, and “eGg!”.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</a:t>
            </a:r>
            <a:r>
              <a:rPr lang="en"/>
              <a:t>ee</a:t>
            </a:r>
            <a:r>
              <a:rPr b="1" baseline="-25000" lang="en"/>
              <a:t>126</a:t>
            </a:r>
            <a:r>
              <a:rPr lang="en"/>
              <a:t>	=			  (98 *</a:t>
            </a:r>
            <a:r>
              <a:rPr lang="en"/>
              <a:t> </a:t>
            </a:r>
            <a:r>
              <a:rPr lang="en"/>
              <a:t>126</a:t>
            </a:r>
            <a:r>
              <a:rPr b="1" baseline="30000" lang="en"/>
              <a:t>2</a:t>
            </a:r>
            <a:r>
              <a:rPr lang="en"/>
              <a:t>) +</a:t>
            </a:r>
            <a:r>
              <a:rPr lang="en"/>
              <a:t> </a:t>
            </a:r>
            <a:r>
              <a:rPr lang="en"/>
              <a:t>(101 * 126</a:t>
            </a:r>
            <a:r>
              <a:rPr b="1" baseline="30000" lang="en"/>
              <a:t>1</a:t>
            </a:r>
            <a:r>
              <a:rPr lang="en"/>
              <a:t>) +</a:t>
            </a:r>
            <a:r>
              <a:rPr lang="en"/>
              <a:t> </a:t>
            </a:r>
            <a:r>
              <a:rPr lang="en"/>
              <a:t>(101 * 126</a:t>
            </a:r>
            <a:r>
              <a:rPr b="1" baseline="30000" lang="en"/>
              <a:t>0</a:t>
            </a:r>
            <a:r>
              <a:rPr lang="en"/>
              <a:t>)	= 1,568,675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2pac</a:t>
            </a:r>
            <a:r>
              <a:rPr b="1" baseline="-25000" lang="en"/>
              <a:t>126</a:t>
            </a:r>
            <a:r>
              <a:rPr baseline="-25000" lang="en"/>
              <a:t>	</a:t>
            </a:r>
            <a:r>
              <a:rPr lang="en"/>
              <a:t>= (50 * 126</a:t>
            </a:r>
            <a:r>
              <a:rPr b="1" baseline="30000" lang="en"/>
              <a:t>3</a:t>
            </a:r>
            <a:r>
              <a:rPr lang="en"/>
              <a:t>) +</a:t>
            </a:r>
            <a:r>
              <a:rPr lang="en"/>
              <a:t>	</a:t>
            </a:r>
            <a:r>
              <a:rPr lang="en"/>
              <a:t>(112 * 126</a:t>
            </a:r>
            <a:r>
              <a:rPr b="1" baseline="30000" lang="en"/>
              <a:t>2</a:t>
            </a:r>
            <a:r>
              <a:rPr lang="en"/>
              <a:t>) +</a:t>
            </a:r>
            <a:r>
              <a:rPr lang="en"/>
              <a:t> </a:t>
            </a:r>
            <a:r>
              <a:rPr lang="en"/>
              <a:t>(97 * 126</a:t>
            </a:r>
            <a:r>
              <a:rPr b="1" baseline="30000" lang="en"/>
              <a:t>1</a:t>
            </a:r>
            <a:r>
              <a:rPr lang="en"/>
              <a:t>) +</a:t>
            </a:r>
            <a:r>
              <a:rPr lang="en"/>
              <a:t> </a:t>
            </a:r>
            <a:r>
              <a:rPr lang="en"/>
              <a:t>(99 * 126</a:t>
            </a:r>
            <a:r>
              <a:rPr b="1" baseline="30000" lang="en"/>
              <a:t>0</a:t>
            </a:r>
            <a:r>
              <a:rPr lang="en"/>
              <a:t>)		= 101,809,233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eGg!</a:t>
            </a:r>
            <a:r>
              <a:rPr b="1" baseline="-25000" lang="en"/>
              <a:t>126</a:t>
            </a:r>
            <a:r>
              <a:rPr lang="en"/>
              <a:t>	= (101 * 126</a:t>
            </a:r>
            <a:r>
              <a:rPr b="1" baseline="30000" lang="en"/>
              <a:t>3</a:t>
            </a:r>
            <a:r>
              <a:rPr lang="en"/>
              <a:t>) + (71 * 126</a:t>
            </a:r>
            <a:r>
              <a:rPr b="1" baseline="30000" lang="en"/>
              <a:t>2</a:t>
            </a:r>
            <a:r>
              <a:rPr lang="en"/>
              <a:t>) +</a:t>
            </a:r>
            <a:r>
              <a:rPr lang="en"/>
              <a:t> </a:t>
            </a:r>
            <a:r>
              <a:rPr lang="en"/>
              <a:t>(103 * 126</a:t>
            </a:r>
            <a:r>
              <a:rPr b="1" baseline="30000" lang="en"/>
              <a:t>1</a:t>
            </a:r>
            <a:r>
              <a:rPr lang="en"/>
              <a:t>) +</a:t>
            </a:r>
            <a:r>
              <a:rPr lang="en"/>
              <a:t> </a:t>
            </a:r>
            <a:r>
              <a:rPr lang="en"/>
              <a:t>(33 * 126</a:t>
            </a:r>
            <a:r>
              <a:rPr b="1" baseline="30000" lang="en"/>
              <a:t>0</a:t>
            </a:r>
            <a:r>
              <a:rPr lang="en"/>
              <a:t>)		= 203,178,213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2638800" y="3648985"/>
            <a:ext cx="1554600" cy="365700"/>
          </a:xfrm>
          <a:prstGeom prst="wedgeRoundRectCallout">
            <a:avLst>
              <a:gd fmla="val 20188" name="adj1"/>
              <a:gd fmla="val -67346" name="adj2"/>
              <a:gd fmla="val 0" name="adj3"/>
            </a:avLst>
          </a:prstGeom>
          <a:solidFill>
            <a:srgbClr val="4B2E8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Hash Function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406700" y="3648975"/>
            <a:ext cx="1280100" cy="365700"/>
          </a:xfrm>
          <a:prstGeom prst="wedgeRoundRectCallout">
            <a:avLst>
              <a:gd fmla="val 20188" name="adj1"/>
              <a:gd fmla="val -67346" name="adj2"/>
              <a:gd fmla="val 0" name="adj3"/>
            </a:avLst>
          </a:prstGeom>
          <a:solidFill>
            <a:srgbClr val="4B2E8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Hash Code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ASCII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chars support other languages and symbols, such as Chinese.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There are 40,959 Chinese characters.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守门员</a:t>
            </a:r>
            <a:r>
              <a:rPr b="1" baseline="-25000" lang="en"/>
              <a:t>40959</a:t>
            </a:r>
            <a:r>
              <a:rPr lang="en"/>
              <a:t> = (23432 * 40959</a:t>
            </a:r>
            <a:r>
              <a:rPr b="1" baseline="30000" lang="en"/>
              <a:t>2</a:t>
            </a:r>
            <a:r>
              <a:rPr lang="en"/>
              <a:t>) + (38376 * 40959</a:t>
            </a:r>
            <a:r>
              <a:rPr b="1" baseline="30000" lang="en"/>
              <a:t>1</a:t>
            </a:r>
            <a:r>
              <a:rPr lang="en"/>
              <a:t>) + (21592 * 40959</a:t>
            </a:r>
            <a:r>
              <a:rPr b="1" baseline="30000" lang="en"/>
              <a:t>0</a:t>
            </a:r>
            <a:r>
              <a:rPr lang="en"/>
              <a:t>) = 39,312,024,869,368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0" name="Google Shape;110;p19"/>
          <p:cNvGrpSpPr/>
          <p:nvPr/>
        </p:nvGrpSpPr>
        <p:grpSpPr>
          <a:xfrm>
            <a:off x="2929913" y="3161264"/>
            <a:ext cx="3284175" cy="1227600"/>
            <a:chOff x="5180250" y="3701214"/>
            <a:chExt cx="3284175" cy="1227600"/>
          </a:xfrm>
        </p:grpSpPr>
        <p:sp>
          <p:nvSpPr>
            <p:cNvPr id="111" name="Google Shape;111;p19"/>
            <p:cNvSpPr/>
            <p:nvPr/>
          </p:nvSpPr>
          <p:spPr>
            <a:xfrm>
              <a:off x="7302821" y="4525500"/>
              <a:ext cx="335400" cy="2370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2" name="Google Shape;112;p19"/>
            <p:cNvSpPr txBox="1"/>
            <p:nvPr/>
          </p:nvSpPr>
          <p:spPr>
            <a:xfrm>
              <a:off x="7638225" y="4081325"/>
              <a:ext cx="826200" cy="7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守门呗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守门员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守门呙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3" name="Google Shape;113;p19"/>
            <p:cNvSpPr txBox="1"/>
            <p:nvPr/>
          </p:nvSpPr>
          <p:spPr>
            <a:xfrm>
              <a:off x="5180250" y="4031125"/>
              <a:ext cx="2122800" cy="7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9,</a:t>
              </a: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312,024,869,367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39,312,024,869,368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39,312,024,869,369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4" name="Google Shape;114;p19"/>
            <p:cNvSpPr txBox="1"/>
            <p:nvPr/>
          </p:nvSpPr>
          <p:spPr>
            <a:xfrm>
              <a:off x="7302825" y="4691814"/>
              <a:ext cx="3354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...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7302821" y="4059900"/>
              <a:ext cx="335400" cy="2370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6" name="Google Shape;116;p19"/>
            <p:cNvSpPr txBox="1"/>
            <p:nvPr/>
          </p:nvSpPr>
          <p:spPr>
            <a:xfrm>
              <a:off x="7302825" y="3701214"/>
              <a:ext cx="3354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...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7302821" y="4296900"/>
              <a:ext cx="335400" cy="2370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 Collisions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147"/>
            <a:ext cx="39501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Java, the largest int is 2,147,483,647.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Going over this limit results in </a:t>
            </a:r>
            <a:r>
              <a:rPr b="1" lang="en">
                <a:solidFill>
                  <a:schemeClr val="accent1"/>
                </a:solidFill>
              </a:rPr>
              <a:t>overflow</a:t>
            </a:r>
            <a:r>
              <a:rPr lang="en"/>
              <a:t>, starting back over at the smallest int.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If there are more unique mappings than unique ints, then </a:t>
            </a:r>
            <a:r>
              <a:rPr b="1" lang="en">
                <a:solidFill>
                  <a:schemeClr val="accent1"/>
                </a:solidFill>
              </a:rPr>
              <a:t>collisions</a:t>
            </a:r>
            <a:r>
              <a:rPr lang="en"/>
              <a:t> will still occur!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4566600" y="600450"/>
            <a:ext cx="3383400" cy="18744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x =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2147483647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.out.println(x);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A1A1"/>
                </a:solidFill>
                <a:latin typeface="Roboto Mono"/>
                <a:ea typeface="Roboto Mono"/>
                <a:cs typeface="Roboto Mono"/>
                <a:sym typeface="Roboto Mono"/>
              </a:rPr>
              <a:t>// 2147483647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.out.println(x + 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A1A1"/>
                </a:solidFill>
                <a:latin typeface="Roboto Mono"/>
                <a:ea typeface="Roboto Mono"/>
                <a:cs typeface="Roboto Mono"/>
                <a:sym typeface="Roboto Mono"/>
              </a:rPr>
              <a:t>// -2147483648</a:t>
            </a:r>
            <a:endParaRPr sz="1600">
              <a:solidFill>
                <a:srgbClr val="93A1A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737300" y="3184500"/>
            <a:ext cx="5669400" cy="15018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DataIndexedStringSet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disi;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disi.add(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"melt banana"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disi.contains(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"subterrestrial anticosmetic"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A1A1"/>
                </a:solidFill>
                <a:latin typeface="Roboto Mono"/>
                <a:ea typeface="Roboto Mono"/>
                <a:cs typeface="Roboto Mono"/>
                <a:sym typeface="Roboto Mono"/>
              </a:rPr>
              <a:t>// true: both strings hash to 839099497</a:t>
            </a:r>
            <a:endParaRPr sz="1600">
              <a:solidFill>
                <a:srgbClr val="93A1A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Collisions are Inevitable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4,294,967,296 unique Java ints.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Pigeonhole principle</a:t>
            </a:r>
            <a:r>
              <a:rPr lang="en"/>
              <a:t> says that if there are more than 4,294,967,296 items, multiple items must share the same </a:t>
            </a:r>
            <a:r>
              <a:rPr b="1" lang="en">
                <a:solidFill>
                  <a:schemeClr val="accent1"/>
                </a:solidFill>
              </a:rPr>
              <a:t>hash code</a:t>
            </a:r>
            <a:r>
              <a:rPr lang="en"/>
              <a:t>.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085850"/>
            <a:ext cx="3657599" cy="29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Too Many Pigeons (BenFrantzDale/Wikimedia)</a:t>
            </a:r>
            <a:endParaRPr sz="6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2"/>
          <p:cNvGrpSpPr/>
          <p:nvPr/>
        </p:nvGrpSpPr>
        <p:grpSpPr>
          <a:xfrm>
            <a:off x="4463600" y="2668638"/>
            <a:ext cx="4223100" cy="1598716"/>
            <a:chOff x="4463600" y="2668638"/>
            <a:chExt cx="4223100" cy="1598716"/>
          </a:xfrm>
        </p:grpSpPr>
        <p:grpSp>
          <p:nvGrpSpPr>
            <p:cNvPr id="141" name="Google Shape;141;p22"/>
            <p:cNvGrpSpPr/>
            <p:nvPr/>
          </p:nvGrpSpPr>
          <p:grpSpPr>
            <a:xfrm>
              <a:off x="4463600" y="2668638"/>
              <a:ext cx="4223100" cy="1598716"/>
              <a:chOff x="4483900" y="1818850"/>
              <a:chExt cx="4223100" cy="1598716"/>
            </a:xfrm>
          </p:grpSpPr>
          <p:sp>
            <p:nvSpPr>
              <p:cNvPr id="142" name="Google Shape;142;p22"/>
              <p:cNvSpPr/>
              <p:nvPr/>
            </p:nvSpPr>
            <p:spPr>
              <a:xfrm>
                <a:off x="4483900" y="1818850"/>
                <a:ext cx="4223100" cy="1598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2"/>
              <p:cNvSpPr/>
              <p:nvPr/>
            </p:nvSpPr>
            <p:spPr>
              <a:xfrm>
                <a:off x="5640321" y="3001800"/>
                <a:ext cx="335400" cy="237000"/>
              </a:xfrm>
              <a:prstGeom prst="rect">
                <a:avLst/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44" name="Google Shape;144;p22"/>
              <p:cNvSpPr txBox="1"/>
              <p:nvPr/>
            </p:nvSpPr>
            <p:spPr>
              <a:xfrm>
                <a:off x="4483900" y="2536225"/>
                <a:ext cx="1152000" cy="70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111239443</a:t>
                </a:r>
                <a:endParaRPr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111239444</a:t>
                </a:r>
                <a:endParaRPr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111239445</a:t>
                </a:r>
                <a:endParaRPr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sp>
            <p:nvSpPr>
              <p:cNvPr id="145" name="Google Shape;145;p22"/>
              <p:cNvSpPr/>
              <p:nvPr/>
            </p:nvSpPr>
            <p:spPr>
              <a:xfrm>
                <a:off x="5640321" y="2536200"/>
                <a:ext cx="335400" cy="237000"/>
              </a:xfrm>
              <a:prstGeom prst="rect">
                <a:avLst/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46" name="Google Shape;146;p22"/>
              <p:cNvSpPr txBox="1"/>
              <p:nvPr/>
            </p:nvSpPr>
            <p:spPr>
              <a:xfrm>
                <a:off x="5640325" y="2243646"/>
                <a:ext cx="335400" cy="23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...</a:t>
                </a:r>
                <a:endParaRPr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7" name="Google Shape;147;p22"/>
              <p:cNvSpPr/>
              <p:nvPr/>
            </p:nvSpPr>
            <p:spPr>
              <a:xfrm>
                <a:off x="5640321" y="2773200"/>
                <a:ext cx="335400" cy="237000"/>
              </a:xfrm>
              <a:prstGeom prst="rect">
                <a:avLst/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48" name="Google Shape;148;p22"/>
              <p:cNvSpPr/>
              <p:nvPr/>
            </p:nvSpPr>
            <p:spPr>
              <a:xfrm>
                <a:off x="5640321" y="1818850"/>
                <a:ext cx="335400" cy="237000"/>
              </a:xfrm>
              <a:prstGeom prst="rect">
                <a:avLst/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49" name="Google Shape;149;p22"/>
              <p:cNvSpPr/>
              <p:nvPr/>
            </p:nvSpPr>
            <p:spPr>
              <a:xfrm>
                <a:off x="5640321" y="2055850"/>
                <a:ext cx="335400" cy="237000"/>
              </a:xfrm>
              <a:prstGeom prst="rect">
                <a:avLst/>
              </a:prstGeom>
              <a:solidFill>
                <a:srgbClr val="CCCC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50" name="Google Shape;150;p22"/>
              <p:cNvSpPr txBox="1"/>
              <p:nvPr/>
            </p:nvSpPr>
            <p:spPr>
              <a:xfrm>
                <a:off x="5308200" y="1818850"/>
                <a:ext cx="335400" cy="48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0</a:t>
                </a:r>
                <a:endParaRPr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1</a:t>
                </a:r>
                <a:endParaRPr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151" name="Google Shape;151;p22"/>
              <p:cNvCxnSpPr/>
              <p:nvPr/>
            </p:nvCxnSpPr>
            <p:spPr>
              <a:xfrm flipH="1" rot="10800000">
                <a:off x="5635975" y="1819650"/>
                <a:ext cx="342000" cy="239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22"/>
              <p:cNvCxnSpPr/>
              <p:nvPr/>
            </p:nvCxnSpPr>
            <p:spPr>
              <a:xfrm flipH="1" rot="10800000">
                <a:off x="5635975" y="2768249"/>
                <a:ext cx="342000" cy="239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22"/>
              <p:cNvCxnSpPr/>
              <p:nvPr/>
            </p:nvCxnSpPr>
            <p:spPr>
              <a:xfrm flipH="1" rot="10800000">
                <a:off x="5635975" y="2996849"/>
                <a:ext cx="342000" cy="239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4" name="Google Shape;154;p22"/>
              <p:cNvSpPr txBox="1"/>
              <p:nvPr/>
            </p:nvSpPr>
            <p:spPr>
              <a:xfrm>
                <a:off x="5640325" y="3180566"/>
                <a:ext cx="335400" cy="23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...</a:t>
                </a:r>
                <a:endParaRPr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55" name="Google Shape;155;p22"/>
            <p:cNvCxnSpPr/>
            <p:nvPr/>
          </p:nvCxnSpPr>
          <p:spPr>
            <a:xfrm flipH="1" rot="10800000">
              <a:off x="5615675" y="2898038"/>
              <a:ext cx="342000" cy="239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2"/>
            <p:cNvCxnSpPr/>
            <p:nvPr/>
          </p:nvCxnSpPr>
          <p:spPr>
            <a:xfrm flipH="1" rot="10800000">
              <a:off x="5615675" y="3389436"/>
              <a:ext cx="342000" cy="239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" name="Google Shape;157;p22"/>
          <p:cNvGrpSpPr/>
          <p:nvPr/>
        </p:nvGrpSpPr>
        <p:grpSpPr>
          <a:xfrm>
            <a:off x="4463600" y="2668638"/>
            <a:ext cx="4223100" cy="1598716"/>
            <a:chOff x="4463600" y="2668638"/>
            <a:chExt cx="4223100" cy="1598716"/>
          </a:xfrm>
        </p:grpSpPr>
        <p:grpSp>
          <p:nvGrpSpPr>
            <p:cNvPr id="158" name="Google Shape;158;p22"/>
            <p:cNvGrpSpPr/>
            <p:nvPr/>
          </p:nvGrpSpPr>
          <p:grpSpPr>
            <a:xfrm>
              <a:off x="4463600" y="2668638"/>
              <a:ext cx="4223100" cy="1598716"/>
              <a:chOff x="4463600" y="2668638"/>
              <a:chExt cx="4223100" cy="1598716"/>
            </a:xfrm>
          </p:grpSpPr>
          <p:grpSp>
            <p:nvGrpSpPr>
              <p:cNvPr id="159" name="Google Shape;159;p22"/>
              <p:cNvGrpSpPr/>
              <p:nvPr/>
            </p:nvGrpSpPr>
            <p:grpSpPr>
              <a:xfrm>
                <a:off x="4463600" y="2668638"/>
                <a:ext cx="4223100" cy="1598716"/>
                <a:chOff x="4483900" y="1818850"/>
                <a:chExt cx="4223100" cy="1598716"/>
              </a:xfrm>
            </p:grpSpPr>
            <p:sp>
              <p:nvSpPr>
                <p:cNvPr id="160" name="Google Shape;160;p22"/>
                <p:cNvSpPr/>
                <p:nvPr/>
              </p:nvSpPr>
              <p:spPr>
                <a:xfrm>
                  <a:off x="4483900" y="1818850"/>
                  <a:ext cx="4223100" cy="15987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22"/>
                <p:cNvSpPr/>
                <p:nvPr/>
              </p:nvSpPr>
              <p:spPr>
                <a:xfrm>
                  <a:off x="5640321" y="3001800"/>
                  <a:ext cx="335400" cy="237000"/>
                </a:xfrm>
                <a:prstGeom prst="rect">
                  <a:avLst/>
                </a:prstGeom>
                <a:solidFill>
                  <a:srgbClr val="CCCCCC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162" name="Google Shape;162;p22"/>
                <p:cNvSpPr txBox="1"/>
                <p:nvPr/>
              </p:nvSpPr>
              <p:spPr>
                <a:xfrm>
                  <a:off x="4483900" y="2536225"/>
                  <a:ext cx="1152000" cy="70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111239443</a:t>
                  </a:r>
                  <a:endParaRPr>
                    <a:solidFill>
                      <a:schemeClr val="dk2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  <a:p>
                  <a:pPr indent="0" lvl="0" marL="0" rtl="0" algn="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111239444</a:t>
                  </a:r>
                  <a:endParaRPr>
                    <a:solidFill>
                      <a:schemeClr val="dk2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  <a:p>
                  <a:pPr indent="0" lvl="0" marL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111239445</a:t>
                  </a:r>
                  <a:endParaRPr>
                    <a:solidFill>
                      <a:schemeClr val="dk2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163" name="Google Shape;163;p22"/>
                <p:cNvSpPr/>
                <p:nvPr/>
              </p:nvSpPr>
              <p:spPr>
                <a:xfrm>
                  <a:off x="5640321" y="2536200"/>
                  <a:ext cx="335400" cy="237000"/>
                </a:xfrm>
                <a:prstGeom prst="rect">
                  <a:avLst/>
                </a:prstGeom>
                <a:solidFill>
                  <a:srgbClr val="CCCCCC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164" name="Google Shape;164;p22"/>
                <p:cNvSpPr txBox="1"/>
                <p:nvPr/>
              </p:nvSpPr>
              <p:spPr>
                <a:xfrm>
                  <a:off x="5640325" y="2243646"/>
                  <a:ext cx="335400" cy="23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...</a:t>
                  </a:r>
                  <a:endParaRPr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65" name="Google Shape;165;p22"/>
                <p:cNvSpPr/>
                <p:nvPr/>
              </p:nvSpPr>
              <p:spPr>
                <a:xfrm>
                  <a:off x="5640321" y="2773200"/>
                  <a:ext cx="335400" cy="237000"/>
                </a:xfrm>
                <a:prstGeom prst="rect">
                  <a:avLst/>
                </a:prstGeom>
                <a:solidFill>
                  <a:srgbClr val="CCCCCC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166" name="Google Shape;166;p22"/>
                <p:cNvSpPr/>
                <p:nvPr/>
              </p:nvSpPr>
              <p:spPr>
                <a:xfrm>
                  <a:off x="5640321" y="1818850"/>
                  <a:ext cx="335400" cy="237000"/>
                </a:xfrm>
                <a:prstGeom prst="rect">
                  <a:avLst/>
                </a:prstGeom>
                <a:solidFill>
                  <a:srgbClr val="CCCCCC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167" name="Google Shape;167;p22"/>
                <p:cNvSpPr/>
                <p:nvPr/>
              </p:nvSpPr>
              <p:spPr>
                <a:xfrm>
                  <a:off x="5640321" y="2055850"/>
                  <a:ext cx="335400" cy="237000"/>
                </a:xfrm>
                <a:prstGeom prst="rect">
                  <a:avLst/>
                </a:prstGeom>
                <a:solidFill>
                  <a:srgbClr val="CCCCCC"/>
                </a:solidFill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168" name="Google Shape;168;p22"/>
                <p:cNvSpPr txBox="1"/>
                <p:nvPr/>
              </p:nvSpPr>
              <p:spPr>
                <a:xfrm>
                  <a:off x="5308200" y="1818850"/>
                  <a:ext cx="335400" cy="48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0</a:t>
                  </a:r>
                  <a:endParaRPr>
                    <a:solidFill>
                      <a:schemeClr val="dk2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  <a:p>
                  <a:pPr indent="0" lvl="0" marL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1</a:t>
                  </a:r>
                  <a:endParaRPr>
                    <a:solidFill>
                      <a:schemeClr val="dk2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cxnSp>
              <p:nvCxnSpPr>
                <p:cNvPr id="169" name="Google Shape;169;p22"/>
                <p:cNvCxnSpPr/>
                <p:nvPr/>
              </p:nvCxnSpPr>
              <p:spPr>
                <a:xfrm flipH="1" rot="10800000">
                  <a:off x="5635975" y="1819650"/>
                  <a:ext cx="342000" cy="239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0" name="Google Shape;170;p22"/>
                <p:cNvCxnSpPr/>
                <p:nvPr/>
              </p:nvCxnSpPr>
              <p:spPr>
                <a:xfrm flipH="1" rot="10800000">
                  <a:off x="5635975" y="2768249"/>
                  <a:ext cx="342000" cy="239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1" name="Google Shape;171;p22"/>
                <p:cNvCxnSpPr/>
                <p:nvPr/>
              </p:nvCxnSpPr>
              <p:spPr>
                <a:xfrm flipH="1" rot="10800000">
                  <a:off x="5635975" y="2996849"/>
                  <a:ext cx="342000" cy="239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72" name="Google Shape;172;p22"/>
                <p:cNvSpPr txBox="1"/>
                <p:nvPr/>
              </p:nvSpPr>
              <p:spPr>
                <a:xfrm>
                  <a:off x="5640325" y="3180566"/>
                  <a:ext cx="335400" cy="23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...</a:t>
                  </a:r>
                  <a:endParaRPr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cxnSp>
            <p:nvCxnSpPr>
              <p:cNvPr id="173" name="Google Shape;173;p22"/>
              <p:cNvCxnSpPr/>
              <p:nvPr/>
            </p:nvCxnSpPr>
            <p:spPr>
              <a:xfrm flipH="1" rot="10800000">
                <a:off x="5615675" y="3389436"/>
                <a:ext cx="342000" cy="239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4" name="Google Shape;174;p22"/>
            <p:cNvGrpSpPr/>
            <p:nvPr/>
          </p:nvGrpSpPr>
          <p:grpSpPr>
            <a:xfrm>
              <a:off x="5779924" y="2902988"/>
              <a:ext cx="800700" cy="254400"/>
              <a:chOff x="5800224" y="2053200"/>
              <a:chExt cx="800700" cy="254400"/>
            </a:xfrm>
          </p:grpSpPr>
          <p:cxnSp>
            <p:nvCxnSpPr>
              <p:cNvPr id="175" name="Google Shape;175;p22"/>
              <p:cNvCxnSpPr>
                <a:endCxn id="176" idx="1"/>
              </p:cNvCxnSpPr>
              <p:nvPr/>
            </p:nvCxnSpPr>
            <p:spPr>
              <a:xfrm>
                <a:off x="5800224" y="2180400"/>
                <a:ext cx="501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6" name="Google Shape;176;p22"/>
              <p:cNvSpPr/>
              <p:nvPr/>
            </p:nvSpPr>
            <p:spPr>
              <a:xfrm>
                <a:off x="6301524" y="2053200"/>
                <a:ext cx="299400" cy="2544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endParaRPr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77" name="Google Shape;177;p22"/>
          <p:cNvGrpSpPr/>
          <p:nvPr/>
        </p:nvGrpSpPr>
        <p:grpSpPr>
          <a:xfrm>
            <a:off x="4463550" y="2668638"/>
            <a:ext cx="4223100" cy="1598716"/>
            <a:chOff x="4483900" y="1818850"/>
            <a:chExt cx="4223100" cy="1598716"/>
          </a:xfrm>
        </p:grpSpPr>
        <p:sp>
          <p:nvSpPr>
            <p:cNvPr id="178" name="Google Shape;178;p22"/>
            <p:cNvSpPr/>
            <p:nvPr/>
          </p:nvSpPr>
          <p:spPr>
            <a:xfrm>
              <a:off x="4483900" y="1818850"/>
              <a:ext cx="4223100" cy="1598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5640321" y="3001800"/>
              <a:ext cx="335400" cy="2370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0" name="Google Shape;180;p22"/>
            <p:cNvSpPr txBox="1"/>
            <p:nvPr/>
          </p:nvSpPr>
          <p:spPr>
            <a:xfrm>
              <a:off x="4483900" y="2536225"/>
              <a:ext cx="1152000" cy="7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111239443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111239444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111239445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5640321" y="2536200"/>
              <a:ext cx="335400" cy="2370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2" name="Google Shape;182;p22"/>
            <p:cNvSpPr txBox="1"/>
            <p:nvPr/>
          </p:nvSpPr>
          <p:spPr>
            <a:xfrm>
              <a:off x="5640325" y="2243646"/>
              <a:ext cx="3354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...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5640321" y="2773200"/>
              <a:ext cx="335400" cy="2370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5640321" y="1818850"/>
              <a:ext cx="335400" cy="2370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5640321" y="2055850"/>
              <a:ext cx="335400" cy="2370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6" name="Google Shape;186;p22"/>
            <p:cNvSpPr txBox="1"/>
            <p:nvPr/>
          </p:nvSpPr>
          <p:spPr>
            <a:xfrm>
              <a:off x="5308200" y="1818850"/>
              <a:ext cx="3354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7" name="Google Shape;187;p22"/>
            <p:cNvCxnSpPr/>
            <p:nvPr/>
          </p:nvCxnSpPr>
          <p:spPr>
            <a:xfrm flipH="1" rot="10800000">
              <a:off x="5635975" y="1819650"/>
              <a:ext cx="342000" cy="239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2"/>
            <p:cNvCxnSpPr>
              <a:endCxn id="189" idx="1"/>
            </p:cNvCxnSpPr>
            <p:nvPr/>
          </p:nvCxnSpPr>
          <p:spPr>
            <a:xfrm>
              <a:off x="5800224" y="2180400"/>
              <a:ext cx="501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9" name="Google Shape;189;p22"/>
            <p:cNvSpPr/>
            <p:nvPr/>
          </p:nvSpPr>
          <p:spPr>
            <a:xfrm>
              <a:off x="6301524" y="2053200"/>
              <a:ext cx="299400" cy="2544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301525" y="2536227"/>
              <a:ext cx="1152000" cy="2544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abomamora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1" name="Google Shape;191;p22"/>
            <p:cNvCxnSpPr>
              <a:endCxn id="190" idx="1"/>
            </p:cNvCxnSpPr>
            <p:nvPr/>
          </p:nvCxnSpPr>
          <p:spPr>
            <a:xfrm>
              <a:off x="5792725" y="2663427"/>
              <a:ext cx="508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2" name="Google Shape;192;p22"/>
            <p:cNvCxnSpPr/>
            <p:nvPr/>
          </p:nvCxnSpPr>
          <p:spPr>
            <a:xfrm flipH="1" rot="10800000">
              <a:off x="5635975" y="2768249"/>
              <a:ext cx="342000" cy="239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2"/>
            <p:cNvCxnSpPr/>
            <p:nvPr/>
          </p:nvCxnSpPr>
          <p:spPr>
            <a:xfrm flipH="1" rot="10800000">
              <a:off x="5635975" y="2996849"/>
              <a:ext cx="342000" cy="239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" name="Google Shape;194;p22"/>
            <p:cNvSpPr txBox="1"/>
            <p:nvPr/>
          </p:nvSpPr>
          <p:spPr>
            <a:xfrm>
              <a:off x="5640325" y="3180566"/>
              <a:ext cx="3354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...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5" name="Google Shape;195;p2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 Chaining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storing a boolean, store a </a:t>
            </a:r>
            <a:r>
              <a:rPr b="1" lang="en">
                <a:solidFill>
                  <a:schemeClr val="accent1"/>
                </a:solidFill>
              </a:rPr>
              <a:t>bucket</a:t>
            </a:r>
            <a:r>
              <a:rPr lang="en"/>
              <a:t> o</a:t>
            </a:r>
            <a:r>
              <a:rPr lang="en"/>
              <a:t>f items at the given index.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Each bucket in our array is initially empty. When an item </a:t>
            </a:r>
            <a:r>
              <a:rPr b="1" lang="en"/>
              <a:t>x</a:t>
            </a:r>
            <a:r>
              <a:rPr lang="en"/>
              <a:t> gets added at index </a:t>
            </a:r>
            <a:r>
              <a:rPr b="1" lang="en"/>
              <a:t>h</a:t>
            </a:r>
            <a:r>
              <a:rPr lang="en"/>
              <a:t>…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If bucket </a:t>
            </a:r>
            <a:r>
              <a:rPr b="1" lang="en"/>
              <a:t>h</a:t>
            </a:r>
            <a:r>
              <a:rPr lang="en"/>
              <a:t> is empty, create a new list containing </a:t>
            </a:r>
            <a:r>
              <a:rPr b="1" lang="en"/>
              <a:t>x</a:t>
            </a:r>
            <a:r>
              <a:rPr lang="en"/>
              <a:t> and store it at index </a:t>
            </a:r>
            <a:r>
              <a:rPr b="1" lang="en"/>
              <a:t>h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If bucket </a:t>
            </a:r>
            <a:r>
              <a:rPr b="1" lang="en"/>
              <a:t>h</a:t>
            </a:r>
            <a:r>
              <a:rPr lang="en"/>
              <a:t> is already a list, add </a:t>
            </a:r>
            <a:r>
              <a:rPr b="1" lang="en"/>
              <a:t>x</a:t>
            </a:r>
            <a:r>
              <a:rPr lang="en"/>
              <a:t> to this list if it is not already present.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4463500" y="2668638"/>
            <a:ext cx="4223200" cy="1598716"/>
            <a:chOff x="4483900" y="1818850"/>
            <a:chExt cx="4223200" cy="1598716"/>
          </a:xfrm>
        </p:grpSpPr>
        <p:sp>
          <p:nvSpPr>
            <p:cNvPr id="199" name="Google Shape;199;p22"/>
            <p:cNvSpPr/>
            <p:nvPr/>
          </p:nvSpPr>
          <p:spPr>
            <a:xfrm>
              <a:off x="4483900" y="1818850"/>
              <a:ext cx="4223100" cy="1598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5640321" y="3001800"/>
              <a:ext cx="335400" cy="2370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1" name="Google Shape;201;p22"/>
            <p:cNvSpPr txBox="1"/>
            <p:nvPr/>
          </p:nvSpPr>
          <p:spPr>
            <a:xfrm>
              <a:off x="4483900" y="2536225"/>
              <a:ext cx="1152000" cy="7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111239443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111239444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111239445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5640321" y="2536200"/>
              <a:ext cx="335400" cy="2370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3" name="Google Shape;203;p22"/>
            <p:cNvSpPr txBox="1"/>
            <p:nvPr/>
          </p:nvSpPr>
          <p:spPr>
            <a:xfrm>
              <a:off x="5640325" y="2243646"/>
              <a:ext cx="3354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...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5640321" y="2773200"/>
              <a:ext cx="335400" cy="2370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5640321" y="1818850"/>
              <a:ext cx="335400" cy="2370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5640321" y="2055850"/>
              <a:ext cx="335400" cy="2370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7" name="Google Shape;207;p22"/>
            <p:cNvSpPr txBox="1"/>
            <p:nvPr/>
          </p:nvSpPr>
          <p:spPr>
            <a:xfrm>
              <a:off x="5308200" y="1818850"/>
              <a:ext cx="3354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08" name="Google Shape;208;p22"/>
            <p:cNvCxnSpPr/>
            <p:nvPr/>
          </p:nvCxnSpPr>
          <p:spPr>
            <a:xfrm flipH="1" rot="10800000">
              <a:off x="5635975" y="1819650"/>
              <a:ext cx="342000" cy="239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2"/>
            <p:cNvCxnSpPr>
              <a:endCxn id="210" idx="1"/>
            </p:cNvCxnSpPr>
            <p:nvPr/>
          </p:nvCxnSpPr>
          <p:spPr>
            <a:xfrm>
              <a:off x="5800224" y="2180400"/>
              <a:ext cx="501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0" name="Google Shape;210;p22"/>
            <p:cNvSpPr/>
            <p:nvPr/>
          </p:nvSpPr>
          <p:spPr>
            <a:xfrm>
              <a:off x="6301524" y="2053200"/>
              <a:ext cx="299400" cy="2544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6301525" y="2536227"/>
              <a:ext cx="1152000" cy="2544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abomamora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2" name="Google Shape;212;p22"/>
            <p:cNvCxnSpPr>
              <a:endCxn id="211" idx="1"/>
            </p:cNvCxnSpPr>
            <p:nvPr/>
          </p:nvCxnSpPr>
          <p:spPr>
            <a:xfrm>
              <a:off x="5792725" y="2663427"/>
              <a:ext cx="508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3" name="Google Shape;213;p22"/>
            <p:cNvSpPr/>
            <p:nvPr/>
          </p:nvSpPr>
          <p:spPr>
            <a:xfrm>
              <a:off x="7810100" y="2536225"/>
              <a:ext cx="897000" cy="2544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adevilish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4" name="Google Shape;214;p22"/>
            <p:cNvCxnSpPr>
              <a:endCxn id="213" idx="1"/>
            </p:cNvCxnSpPr>
            <p:nvPr/>
          </p:nvCxnSpPr>
          <p:spPr>
            <a:xfrm>
              <a:off x="7448000" y="2663425"/>
              <a:ext cx="362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2"/>
            <p:cNvCxnSpPr/>
            <p:nvPr/>
          </p:nvCxnSpPr>
          <p:spPr>
            <a:xfrm flipH="1" rot="10800000">
              <a:off x="5635975" y="2768249"/>
              <a:ext cx="342000" cy="239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2"/>
            <p:cNvCxnSpPr/>
            <p:nvPr/>
          </p:nvCxnSpPr>
          <p:spPr>
            <a:xfrm flipH="1" rot="10800000">
              <a:off x="5635975" y="2996849"/>
              <a:ext cx="342000" cy="239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7" name="Google Shape;217;p22"/>
            <p:cNvSpPr txBox="1"/>
            <p:nvPr/>
          </p:nvSpPr>
          <p:spPr>
            <a:xfrm>
              <a:off x="5640325" y="3180566"/>
              <a:ext cx="3354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...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8" name="Google Shape;218;p22"/>
          <p:cNvSpPr txBox="1"/>
          <p:nvPr/>
        </p:nvSpPr>
        <p:spPr>
          <a:xfrm>
            <a:off x="5203600" y="448050"/>
            <a:ext cx="2743200" cy="19203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5203600" y="448050"/>
            <a:ext cx="2743200" cy="19203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5203600" y="448050"/>
            <a:ext cx="2743200" cy="19203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"abomamora"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5203600" y="448050"/>
            <a:ext cx="2743200" cy="19203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"abomamora"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"adevilish"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5203600" y="448050"/>
            <a:ext cx="2743200" cy="19203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"abomamora"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"adevilish"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"abomamora"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5203600" y="448050"/>
            <a:ext cx="2743200" cy="19203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"abomamora"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"adevilish"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"abomamora"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contains(</a:t>
            </a:r>
            <a:r>
              <a:rPr lang="en" sz="16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"adevilish"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0EC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